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8.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9.xml" ContentType="application/vnd.openxmlformats-officedocument.theme+xml"/>
  <Override PartName="/ppt/tags/tag2.xml" ContentType="application/vnd.openxmlformats-officedocument.presentationml.tags+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theme/theme10.xml" ContentType="application/vnd.openxmlformats-officedocument.theme+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11.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theme/theme12.xml" ContentType="application/vnd.openxmlformats-officedocument.theme+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57" r:id="rId4"/>
    <p:sldMasterId id="2147483882" r:id="rId5"/>
    <p:sldMasterId id="2147483894" r:id="rId6"/>
    <p:sldMasterId id="2147483908" r:id="rId7"/>
    <p:sldMasterId id="2147483969" r:id="rId8"/>
    <p:sldMasterId id="2147483982" r:id="rId9"/>
    <p:sldMasterId id="2147483995" r:id="rId10"/>
    <p:sldMasterId id="2147484019" r:id="rId11"/>
    <p:sldMasterId id="2147484056" r:id="rId12"/>
    <p:sldMasterId id="2147484202" r:id="rId13"/>
  </p:sldMasterIdLst>
  <p:notesMasterIdLst>
    <p:notesMasterId r:id="rId20"/>
  </p:notesMasterIdLst>
  <p:handoutMasterIdLst>
    <p:handoutMasterId r:id="rId21"/>
  </p:handoutMasterIdLst>
  <p:sldIdLst>
    <p:sldId id="679" r:id="rId14"/>
    <p:sldId id="612" r:id="rId15"/>
    <p:sldId id="613" r:id="rId16"/>
    <p:sldId id="614" r:id="rId17"/>
    <p:sldId id="615" r:id="rId18"/>
    <p:sldId id="616" r:id="rId19"/>
  </p:sldIdLst>
  <p:sldSz cx="10691813" cy="7559675"/>
  <p:notesSz cx="7104063" cy="10234613"/>
  <p:custDataLst>
    <p:tags r:id="rId22"/>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41" autoAdjust="0"/>
    <p:restoredTop sz="96366" autoAdjust="0"/>
  </p:normalViewPr>
  <p:slideViewPr>
    <p:cSldViewPr snapToGrid="0" snapToObjects="1">
      <p:cViewPr varScale="1">
        <p:scale>
          <a:sx n="62" d="100"/>
          <a:sy n="62" d="100"/>
        </p:scale>
        <p:origin x="1350" y="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mbria" panose="02040503050406030204" pitchFamily="18" charset="0"/>
                <a:ea typeface="メイリオ" panose="020B0604030504040204" pitchFamily="50" charset="-128"/>
              </a:defRPr>
            </a:lvl1pPr>
            <a:lvl2pPr marL="765889" indent="-292550">
              <a:defRPr kumimoji="1">
                <a:solidFill>
                  <a:schemeClr val="tx1"/>
                </a:solidFill>
                <a:latin typeface="Cambria" panose="02040503050406030204" pitchFamily="18" charset="0"/>
                <a:ea typeface="メイリオ" panose="020B0604030504040204" pitchFamily="50" charset="-128"/>
              </a:defRPr>
            </a:lvl2pPr>
            <a:lvl3pPr marL="1180061" indent="-233383">
              <a:defRPr kumimoji="1">
                <a:solidFill>
                  <a:schemeClr val="tx1"/>
                </a:solidFill>
                <a:latin typeface="Cambria" panose="02040503050406030204" pitchFamily="18" charset="0"/>
                <a:ea typeface="メイリオ" panose="020B0604030504040204" pitchFamily="50" charset="-128"/>
              </a:defRPr>
            </a:lvl3pPr>
            <a:lvl4pPr marL="1653400" indent="-233383">
              <a:defRPr kumimoji="1">
                <a:solidFill>
                  <a:schemeClr val="tx1"/>
                </a:solidFill>
                <a:latin typeface="Cambria" panose="02040503050406030204" pitchFamily="18" charset="0"/>
                <a:ea typeface="メイリオ" panose="020B0604030504040204" pitchFamily="50" charset="-128"/>
              </a:defRPr>
            </a:lvl4pPr>
            <a:lvl5pPr marL="2126739" indent="-233383">
              <a:defRPr kumimoji="1">
                <a:solidFill>
                  <a:schemeClr val="tx1"/>
                </a:solidFill>
                <a:latin typeface="Cambria" panose="02040503050406030204" pitchFamily="18" charset="0"/>
                <a:ea typeface="メイリオ" panose="020B0604030504040204" pitchFamily="50" charset="-128"/>
              </a:defRPr>
            </a:lvl5pPr>
            <a:lvl6pPr marL="2600078" indent="-23338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3073417" indent="-23338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546757" indent="-23338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4020096" indent="-23338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defTabSz="946678" fontAlgn="base">
              <a:spcBef>
                <a:spcPct val="0"/>
              </a:spcBef>
              <a:spcAft>
                <a:spcPct val="0"/>
              </a:spcAft>
              <a:defRPr/>
            </a:pPr>
            <a:fld id="{939D28A2-AB58-4B68-83E3-A23A57540983}" type="slidenum">
              <a:rPr lang="ja-JP" altLang="en-US">
                <a:solidFill>
                  <a:prstClr val="black"/>
                </a:solidFill>
              </a:rPr>
              <a:pPr defTabSz="946678" fontAlgn="base">
                <a:spcBef>
                  <a:spcPct val="0"/>
                </a:spcBef>
                <a:spcAft>
                  <a:spcPct val="0"/>
                </a:spcAft>
                <a:defRPr/>
              </a:pPr>
              <a:t>0</a:t>
            </a:fld>
            <a:endParaRPr lang="ja-JP" altLang="en-US">
              <a:solidFill>
                <a:prstClr val="black"/>
              </a:solidFill>
            </a:endParaRPr>
          </a:p>
        </p:txBody>
      </p:sp>
    </p:spTree>
    <p:extLst>
      <p:ext uri="{BB962C8B-B14F-4D97-AF65-F5344CB8AC3E}">
        <p14:creationId xmlns:p14="http://schemas.microsoft.com/office/powerpoint/2010/main" val="1786907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9.xml"/><Relationship Id="rId4" Type="http://schemas.openxmlformats.org/officeDocument/2006/relationships/image" Target="../media/image4.jpeg"/></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8.xml"/><Relationship Id="rId4" Type="http://schemas.openxmlformats.org/officeDocument/2006/relationships/image" Target="../media/image2.jpe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Master" Target="../slideMasters/slideMaster9.xml"/><Relationship Id="rId7" Type="http://schemas.openxmlformats.org/officeDocument/2006/relationships/image" Target="NUL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245516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6" y="503978"/>
            <a:ext cx="3448388" cy="1763924"/>
          </a:xfrm>
        </p:spPr>
        <p:txBody>
          <a:bodyPr anchor="b"/>
          <a:lstStyle>
            <a:lvl1pPr>
              <a:defRPr sz="3454"/>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6"/>
            <a:ext cx="5412730" cy="5372269"/>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6" y="2267902"/>
            <a:ext cx="3448388" cy="4201570"/>
          </a:xfrm>
        </p:spPr>
        <p:txBody>
          <a:bodyPr/>
          <a:lstStyle>
            <a:lvl1pPr marL="0" indent="0">
              <a:buNone/>
              <a:defRPr sz="1727"/>
            </a:lvl1pPr>
            <a:lvl2pPr marL="493459" indent="0">
              <a:buNone/>
              <a:defRPr sz="1511"/>
            </a:lvl2pPr>
            <a:lvl3pPr marL="986918" indent="0">
              <a:buNone/>
              <a:defRPr sz="1295"/>
            </a:lvl3pPr>
            <a:lvl4pPr marL="1480378" indent="0">
              <a:buNone/>
              <a:defRPr sz="1079"/>
            </a:lvl4pPr>
            <a:lvl5pPr marL="1973837" indent="0">
              <a:buNone/>
              <a:defRPr sz="1079"/>
            </a:lvl5pPr>
            <a:lvl6pPr marL="2467296" indent="0">
              <a:buNone/>
              <a:defRPr sz="1079"/>
            </a:lvl6pPr>
            <a:lvl7pPr marL="2960755" indent="0">
              <a:buNone/>
              <a:defRPr sz="1079"/>
            </a:lvl7pPr>
            <a:lvl8pPr marL="3454214" indent="0">
              <a:buNone/>
              <a:defRPr sz="1079"/>
            </a:lvl8pPr>
            <a:lvl9pPr marL="3947674" indent="0">
              <a:buNone/>
              <a:defRPr sz="107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33638914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6" y="503978"/>
            <a:ext cx="3448388" cy="1763924"/>
          </a:xfrm>
        </p:spPr>
        <p:txBody>
          <a:bodyPr anchor="b"/>
          <a:lstStyle>
            <a:lvl1pPr>
              <a:defRPr sz="34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6"/>
            <a:ext cx="5412730" cy="5372269"/>
          </a:xfrm>
        </p:spPr>
        <p:txBody>
          <a:bodyPr anchor="t"/>
          <a:lstStyle>
            <a:lvl1pPr marL="0" indent="0">
              <a:buNone/>
              <a:defRPr sz="3454"/>
            </a:lvl1pPr>
            <a:lvl2pPr marL="493459" indent="0">
              <a:buNone/>
              <a:defRPr sz="3022"/>
            </a:lvl2pPr>
            <a:lvl3pPr marL="986918" indent="0">
              <a:buNone/>
              <a:defRPr sz="2590"/>
            </a:lvl3pPr>
            <a:lvl4pPr marL="1480378" indent="0">
              <a:buNone/>
              <a:defRPr sz="2159"/>
            </a:lvl4pPr>
            <a:lvl5pPr marL="1973837" indent="0">
              <a:buNone/>
              <a:defRPr sz="2159"/>
            </a:lvl5pPr>
            <a:lvl6pPr marL="2467296" indent="0">
              <a:buNone/>
              <a:defRPr sz="2159"/>
            </a:lvl6pPr>
            <a:lvl7pPr marL="2960755" indent="0">
              <a:buNone/>
              <a:defRPr sz="2159"/>
            </a:lvl7pPr>
            <a:lvl8pPr marL="3454214" indent="0">
              <a:buNone/>
              <a:defRPr sz="2159"/>
            </a:lvl8pPr>
            <a:lvl9pPr marL="3947674" indent="0">
              <a:buNone/>
              <a:defRPr sz="215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6" y="2267902"/>
            <a:ext cx="3448388" cy="4201570"/>
          </a:xfrm>
        </p:spPr>
        <p:txBody>
          <a:bodyPr/>
          <a:lstStyle>
            <a:lvl1pPr marL="0" indent="0">
              <a:buNone/>
              <a:defRPr sz="1727"/>
            </a:lvl1pPr>
            <a:lvl2pPr marL="493459" indent="0">
              <a:buNone/>
              <a:defRPr sz="1511"/>
            </a:lvl2pPr>
            <a:lvl3pPr marL="986918" indent="0">
              <a:buNone/>
              <a:defRPr sz="1295"/>
            </a:lvl3pPr>
            <a:lvl4pPr marL="1480378" indent="0">
              <a:buNone/>
              <a:defRPr sz="1079"/>
            </a:lvl4pPr>
            <a:lvl5pPr marL="1973837" indent="0">
              <a:buNone/>
              <a:defRPr sz="1079"/>
            </a:lvl5pPr>
            <a:lvl6pPr marL="2467296" indent="0">
              <a:buNone/>
              <a:defRPr sz="1079"/>
            </a:lvl6pPr>
            <a:lvl7pPr marL="2960755" indent="0">
              <a:buNone/>
              <a:defRPr sz="1079"/>
            </a:lvl7pPr>
            <a:lvl8pPr marL="3454214" indent="0">
              <a:buNone/>
              <a:defRPr sz="1079"/>
            </a:lvl8pPr>
            <a:lvl9pPr marL="3947674" indent="0">
              <a:buNone/>
              <a:defRPr sz="107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1062524504"/>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4804835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30" y="402484"/>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4" y="402484"/>
            <a:ext cx="6782619" cy="6406475"/>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75133115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1"/>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8C12A7D-EC74-4D6B-9169-A83BD1F2F22E}"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C44D6ED-B981-478A-AFE6-1CF95059FE12}" type="slidenum">
              <a:rPr lang="ja-JP" altLang="en-US"/>
              <a:pPr>
                <a:defRPr/>
              </a:pPr>
              <a:t>‹#›</a:t>
            </a:fld>
            <a:endParaRPr lang="ja-JP" altLang="en-US"/>
          </a:p>
        </p:txBody>
      </p:sp>
    </p:spTree>
    <p:extLst>
      <p:ext uri="{BB962C8B-B14F-4D97-AF65-F5344CB8AC3E}">
        <p14:creationId xmlns:p14="http://schemas.microsoft.com/office/powerpoint/2010/main" val="262137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2D2844D-1FC1-419E-AA4F-11EEC9680F74}"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5202CD5-BE5E-464B-8BF6-33EE8392C4FC}" type="slidenum">
              <a:rPr lang="ja-JP" altLang="en-US"/>
              <a:pPr>
                <a:defRPr/>
              </a:pPr>
              <a:t>‹#›</a:t>
            </a:fld>
            <a:endParaRPr lang="ja-JP" altLang="en-US"/>
          </a:p>
        </p:txBody>
      </p:sp>
    </p:spTree>
    <p:extLst>
      <p:ext uri="{BB962C8B-B14F-4D97-AF65-F5344CB8AC3E}">
        <p14:creationId xmlns:p14="http://schemas.microsoft.com/office/powerpoint/2010/main" val="242521593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3"/>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179B277-BF93-4C99-B997-8B74CD413AB6}"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716D0F9-BAC7-45DB-BBB8-EF61C1701662}" type="slidenum">
              <a:rPr lang="ja-JP" altLang="en-US"/>
              <a:pPr>
                <a:defRPr/>
              </a:pPr>
              <a:t>‹#›</a:t>
            </a:fld>
            <a:endParaRPr lang="ja-JP" altLang="en-US"/>
          </a:p>
        </p:txBody>
      </p:sp>
    </p:spTree>
    <p:extLst>
      <p:ext uri="{BB962C8B-B14F-4D97-AF65-F5344CB8AC3E}">
        <p14:creationId xmlns:p14="http://schemas.microsoft.com/office/powerpoint/2010/main" val="3599703570"/>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3E3D6544-1CAF-4FAA-97BE-59DE346FA9EC}"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D5CCCDE-F051-4526-9257-0778E907F7E8}" type="slidenum">
              <a:rPr lang="ja-JP" altLang="en-US"/>
              <a:pPr>
                <a:defRPr/>
              </a:pPr>
              <a:t>‹#›</a:t>
            </a:fld>
            <a:endParaRPr lang="ja-JP" altLang="en-US"/>
          </a:p>
        </p:txBody>
      </p:sp>
    </p:spTree>
    <p:extLst>
      <p:ext uri="{BB962C8B-B14F-4D97-AF65-F5344CB8AC3E}">
        <p14:creationId xmlns:p14="http://schemas.microsoft.com/office/powerpoint/2010/main" val="341901909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A905F056-FAD6-4550-BCBD-C8007C21667A}" type="datetimeFigureOut">
              <a:rPr lang="ja-JP" altLang="en-US"/>
              <a:pPr>
                <a:defRPr/>
              </a:pPr>
              <a:t>2019/1/8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1D9CD5CB-FEDE-43D7-93CE-F0760F20CDFE}" type="slidenum">
              <a:rPr lang="ja-JP" altLang="en-US"/>
              <a:pPr>
                <a:defRPr/>
              </a:pPr>
              <a:t>‹#›</a:t>
            </a:fld>
            <a:endParaRPr lang="ja-JP" altLang="en-US"/>
          </a:p>
        </p:txBody>
      </p:sp>
    </p:spTree>
    <p:extLst>
      <p:ext uri="{BB962C8B-B14F-4D97-AF65-F5344CB8AC3E}">
        <p14:creationId xmlns:p14="http://schemas.microsoft.com/office/powerpoint/2010/main" val="278244643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002538E-BC2B-4AA7-BC37-90D81B7F6009}" type="datetimeFigureOut">
              <a:rPr lang="ja-JP" altLang="en-US"/>
              <a:pPr>
                <a:defRPr/>
              </a:pPr>
              <a:t>2019/1/8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A140E741-BBEE-4174-93DF-F607D7163F7C}" type="slidenum">
              <a:rPr lang="ja-JP" altLang="en-US"/>
              <a:pPr>
                <a:defRPr/>
              </a:pPr>
              <a:t>‹#›</a:t>
            </a:fld>
            <a:endParaRPr lang="ja-JP" altLang="en-US"/>
          </a:p>
        </p:txBody>
      </p:sp>
    </p:spTree>
    <p:extLst>
      <p:ext uri="{BB962C8B-B14F-4D97-AF65-F5344CB8AC3E}">
        <p14:creationId xmlns:p14="http://schemas.microsoft.com/office/powerpoint/2010/main" val="206079878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395F66BE-92AF-4188-BBF8-E53CE85385B8}" type="datetimeFigureOut">
              <a:rPr lang="ja-JP" altLang="en-US"/>
              <a:pPr>
                <a:defRPr/>
              </a:pPr>
              <a:t>2019/1/8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F5445CF-82FB-4961-ACF9-F67771E0AE3C}" type="slidenum">
              <a:rPr lang="ja-JP" altLang="en-US"/>
              <a:pPr>
                <a:defRPr/>
              </a:pPr>
              <a:t>‹#›</a:t>
            </a:fld>
            <a:endParaRPr lang="ja-JP" altLang="en-US"/>
          </a:p>
        </p:txBody>
      </p:sp>
    </p:spTree>
    <p:extLst>
      <p:ext uri="{BB962C8B-B14F-4D97-AF65-F5344CB8AC3E}">
        <p14:creationId xmlns:p14="http://schemas.microsoft.com/office/powerpoint/2010/main" val="1157581048"/>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03" y="300989"/>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4"/>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632FC63-3D75-42C7-8C22-8B4732F2EFD2}"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EDD0B0C-DEFE-4FCD-9100-77660D39B9D4}" type="slidenum">
              <a:rPr lang="ja-JP" altLang="en-US"/>
              <a:pPr>
                <a:defRPr/>
              </a:pPr>
              <a:t>‹#›</a:t>
            </a:fld>
            <a:endParaRPr lang="ja-JP" altLang="en-US"/>
          </a:p>
        </p:txBody>
      </p:sp>
    </p:spTree>
    <p:extLst>
      <p:ext uri="{BB962C8B-B14F-4D97-AF65-F5344CB8AC3E}">
        <p14:creationId xmlns:p14="http://schemas.microsoft.com/office/powerpoint/2010/main" val="2384373548"/>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5B07A1F-1E59-45A5-AF16-FD98DBE102E1}"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EA0DA16-4092-480F-ACA3-8E5ABB77D81B}" type="slidenum">
              <a:rPr lang="ja-JP" altLang="en-US"/>
              <a:pPr>
                <a:defRPr/>
              </a:pPr>
              <a:t>‹#›</a:t>
            </a:fld>
            <a:endParaRPr lang="ja-JP" altLang="en-US"/>
          </a:p>
        </p:txBody>
      </p:sp>
    </p:spTree>
    <p:extLst>
      <p:ext uri="{BB962C8B-B14F-4D97-AF65-F5344CB8AC3E}">
        <p14:creationId xmlns:p14="http://schemas.microsoft.com/office/powerpoint/2010/main" val="286277742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53E1435-4BA0-4E0C-8E85-2F2CDFBAA569}"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1A22D02-7DCE-4389-A247-01316D70F2D7}" type="slidenum">
              <a:rPr lang="ja-JP" altLang="en-US"/>
              <a:pPr>
                <a:defRPr/>
              </a:pPr>
              <a:t>‹#›</a:t>
            </a:fld>
            <a:endParaRPr lang="ja-JP" altLang="en-US"/>
          </a:p>
        </p:txBody>
      </p:sp>
    </p:spTree>
    <p:extLst>
      <p:ext uri="{BB962C8B-B14F-4D97-AF65-F5344CB8AC3E}">
        <p14:creationId xmlns:p14="http://schemas.microsoft.com/office/powerpoint/2010/main" val="43019531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9"/>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39"/>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0CAE03B-0A99-43DD-891C-7E19935221F0}"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ED740CE-F073-4517-98E4-E177B388DBAE}" type="slidenum">
              <a:rPr lang="ja-JP" altLang="en-US"/>
              <a:pPr>
                <a:defRPr/>
              </a:pPr>
              <a:t>‹#›</a:t>
            </a:fld>
            <a:endParaRPr lang="ja-JP" altLang="en-US"/>
          </a:p>
        </p:txBody>
      </p:sp>
    </p:spTree>
    <p:extLst>
      <p:ext uri="{BB962C8B-B14F-4D97-AF65-F5344CB8AC3E}">
        <p14:creationId xmlns:p14="http://schemas.microsoft.com/office/powerpoint/2010/main" val="3417666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47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1"/>
            <a:ext cx="8018860" cy="1825171"/>
          </a:xfrm>
        </p:spPr>
        <p:txBody>
          <a:bodyPr/>
          <a:lstStyle>
            <a:lvl1pPr marL="0" indent="0" algn="ctr">
              <a:buNone/>
              <a:defRPr sz="2590"/>
            </a:lvl1pPr>
            <a:lvl2pPr marL="493459" indent="0" algn="ctr">
              <a:buNone/>
              <a:defRPr sz="2159"/>
            </a:lvl2pPr>
            <a:lvl3pPr marL="986918" indent="0" algn="ctr">
              <a:buNone/>
              <a:defRPr sz="1943"/>
            </a:lvl3pPr>
            <a:lvl4pPr marL="1480378" indent="0" algn="ctr">
              <a:buNone/>
              <a:defRPr sz="1727"/>
            </a:lvl4pPr>
            <a:lvl5pPr marL="1973837" indent="0" algn="ctr">
              <a:buNone/>
              <a:defRPr sz="1727"/>
            </a:lvl5pPr>
            <a:lvl6pPr marL="2467296" indent="0" algn="ctr">
              <a:buNone/>
              <a:defRPr sz="1727"/>
            </a:lvl6pPr>
            <a:lvl7pPr marL="2960755" indent="0" algn="ctr">
              <a:buNone/>
              <a:defRPr sz="1727"/>
            </a:lvl7pPr>
            <a:lvl8pPr marL="3454214" indent="0" algn="ctr">
              <a:buNone/>
              <a:defRPr sz="1727"/>
            </a:lvl8pPr>
            <a:lvl9pPr marL="3947674" indent="0" algn="ctr">
              <a:buNone/>
              <a:defRPr sz="172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54593760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318915491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5" y="1884671"/>
            <a:ext cx="9221689" cy="3144614"/>
          </a:xfrm>
        </p:spPr>
        <p:txBody>
          <a:bodyPr anchor="b"/>
          <a:lstStyle>
            <a:lvl1pPr>
              <a:defRPr sz="647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5" y="5059036"/>
            <a:ext cx="9221689" cy="1653678"/>
          </a:xfrm>
        </p:spPr>
        <p:txBody>
          <a:bodyPr/>
          <a:lstStyle>
            <a:lvl1pPr marL="0" indent="0">
              <a:buNone/>
              <a:defRPr sz="2590">
                <a:solidFill>
                  <a:schemeClr val="tx1"/>
                </a:solidFill>
              </a:defRPr>
            </a:lvl1pPr>
            <a:lvl2pPr marL="493459" indent="0">
              <a:buNone/>
              <a:defRPr sz="2159">
                <a:solidFill>
                  <a:schemeClr val="tx1">
                    <a:tint val="75000"/>
                  </a:schemeClr>
                </a:solidFill>
              </a:defRPr>
            </a:lvl2pPr>
            <a:lvl3pPr marL="986918" indent="0">
              <a:buNone/>
              <a:defRPr sz="1943">
                <a:solidFill>
                  <a:schemeClr val="tx1">
                    <a:tint val="75000"/>
                  </a:schemeClr>
                </a:solidFill>
              </a:defRPr>
            </a:lvl3pPr>
            <a:lvl4pPr marL="1480378" indent="0">
              <a:buNone/>
              <a:defRPr sz="1727">
                <a:solidFill>
                  <a:schemeClr val="tx1">
                    <a:tint val="75000"/>
                  </a:schemeClr>
                </a:solidFill>
              </a:defRPr>
            </a:lvl4pPr>
            <a:lvl5pPr marL="1973837" indent="0">
              <a:buNone/>
              <a:defRPr sz="1727">
                <a:solidFill>
                  <a:schemeClr val="tx1">
                    <a:tint val="75000"/>
                  </a:schemeClr>
                </a:solidFill>
              </a:defRPr>
            </a:lvl5pPr>
            <a:lvl6pPr marL="2467296" indent="0">
              <a:buNone/>
              <a:defRPr sz="1727">
                <a:solidFill>
                  <a:schemeClr val="tx1">
                    <a:tint val="75000"/>
                  </a:schemeClr>
                </a:solidFill>
              </a:defRPr>
            </a:lvl6pPr>
            <a:lvl7pPr marL="2960755" indent="0">
              <a:buNone/>
              <a:defRPr sz="1727">
                <a:solidFill>
                  <a:schemeClr val="tx1">
                    <a:tint val="75000"/>
                  </a:schemeClr>
                </a:solidFill>
              </a:defRPr>
            </a:lvl7pPr>
            <a:lvl8pPr marL="3454214" indent="0">
              <a:buNone/>
              <a:defRPr sz="1727">
                <a:solidFill>
                  <a:schemeClr val="tx1">
                    <a:tint val="75000"/>
                  </a:schemeClr>
                </a:solidFill>
              </a:defRPr>
            </a:lvl8pPr>
            <a:lvl9pPr marL="3947674" indent="0">
              <a:buNone/>
              <a:defRPr sz="1727">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76915041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6"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8" y="1853171"/>
            <a:ext cx="4523137" cy="908210"/>
          </a:xfrm>
        </p:spPr>
        <p:txBody>
          <a:bodyPr anchor="b"/>
          <a:lstStyle>
            <a:lvl1pPr marL="0" indent="0">
              <a:buNone/>
              <a:defRPr sz="2590" b="1"/>
            </a:lvl1pPr>
            <a:lvl2pPr marL="493459" indent="0">
              <a:buNone/>
              <a:defRPr sz="2159" b="1"/>
            </a:lvl2pPr>
            <a:lvl3pPr marL="986918" indent="0">
              <a:buNone/>
              <a:defRPr sz="1943" b="1"/>
            </a:lvl3pPr>
            <a:lvl4pPr marL="1480378" indent="0">
              <a:buNone/>
              <a:defRPr sz="1727" b="1"/>
            </a:lvl4pPr>
            <a:lvl5pPr marL="1973837" indent="0">
              <a:buNone/>
              <a:defRPr sz="1727" b="1"/>
            </a:lvl5pPr>
            <a:lvl6pPr marL="2467296" indent="0">
              <a:buNone/>
              <a:defRPr sz="1727" b="1"/>
            </a:lvl6pPr>
            <a:lvl7pPr marL="2960755" indent="0">
              <a:buNone/>
              <a:defRPr sz="1727" b="1"/>
            </a:lvl7pPr>
            <a:lvl8pPr marL="3454214" indent="0">
              <a:buNone/>
              <a:defRPr sz="1727" b="1"/>
            </a:lvl8pPr>
            <a:lvl9pPr marL="3947674" indent="0">
              <a:buNone/>
              <a:defRPr sz="1727"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736458" y="2761381"/>
            <a:ext cx="4523137" cy="406157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2" y="1853171"/>
            <a:ext cx="4545413" cy="908210"/>
          </a:xfrm>
        </p:spPr>
        <p:txBody>
          <a:bodyPr anchor="b"/>
          <a:lstStyle>
            <a:lvl1pPr marL="0" indent="0">
              <a:buNone/>
              <a:defRPr sz="2590" b="1"/>
            </a:lvl1pPr>
            <a:lvl2pPr marL="493459" indent="0">
              <a:buNone/>
              <a:defRPr sz="2159" b="1"/>
            </a:lvl2pPr>
            <a:lvl3pPr marL="986918" indent="0">
              <a:buNone/>
              <a:defRPr sz="1943" b="1"/>
            </a:lvl3pPr>
            <a:lvl4pPr marL="1480378" indent="0">
              <a:buNone/>
              <a:defRPr sz="1727" b="1"/>
            </a:lvl4pPr>
            <a:lvl5pPr marL="1973837" indent="0">
              <a:buNone/>
              <a:defRPr sz="1727" b="1"/>
            </a:lvl5pPr>
            <a:lvl6pPr marL="2467296" indent="0">
              <a:buNone/>
              <a:defRPr sz="1727" b="1"/>
            </a:lvl6pPr>
            <a:lvl7pPr marL="2960755" indent="0">
              <a:buNone/>
              <a:defRPr sz="1727" b="1"/>
            </a:lvl7pPr>
            <a:lvl8pPr marL="3454214" indent="0">
              <a:buNone/>
              <a:defRPr sz="1727" b="1"/>
            </a:lvl8pPr>
            <a:lvl9pPr marL="3947674" indent="0">
              <a:buNone/>
              <a:defRPr sz="1727"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5412732" y="2761381"/>
            <a:ext cx="4545413" cy="406157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100292352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1" y="2012414"/>
            <a:ext cx="4544021" cy="4796544"/>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335747622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9103129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userDrawn="1">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0876" name="think-cell スライド" r:id="rId4" imgW="270" imgH="270" progId="TCLayout.ActiveDocument.1">
                  <p:embed/>
                </p:oleObj>
              </mc:Choice>
              <mc:Fallback>
                <p:oleObj name="think-cell スライド" r:id="rId4" imgW="270" imgH="270" progId="TCLayout.ActiveDocument.1">
                  <p:embed/>
                  <p:pic>
                    <p:nvPicPr>
                      <p:cNvPr id="3" name="オブジェクト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450099" y="6867317"/>
            <a:ext cx="9792000" cy="321883"/>
          </a:xfrm>
          <a:prstGeom prst="rect">
            <a:avLst/>
          </a:prstGeom>
        </p:spPr>
      </p:pic>
      <p:sp>
        <p:nvSpPr>
          <p:cNvPr id="6" name="テキスト ボックス 5">
            <a:extLst>
              <a:ext uri="{FF2B5EF4-FFF2-40B4-BE49-F238E27FC236}">
                <a16:creationId xmlns:a16="http://schemas.microsoft.com/office/drawing/2014/main" id="{803EF348-FC06-1848-85F5-04404EE0C18F}"/>
              </a:ext>
            </a:extLst>
          </p:cNvPr>
          <p:cNvSpPr txBox="1"/>
          <p:nvPr userDrawn="1"/>
        </p:nvSpPr>
        <p:spPr>
          <a:xfrm>
            <a:off x="476732" y="6948332"/>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userDrawn="1"/>
        </p:nvSpPr>
        <p:spPr>
          <a:xfrm>
            <a:off x="409364" y="1957322"/>
            <a:ext cx="838691" cy="197746"/>
          </a:xfrm>
          <a:prstGeom prst="rect">
            <a:avLst/>
          </a:prstGeom>
          <a:noFill/>
        </p:spPr>
        <p:txBody>
          <a:bodyPr wrap="none" rtlCol="0">
            <a:spAutoFit/>
          </a:bodyPr>
          <a:lstStyle/>
          <a:p>
            <a:r>
              <a:rPr kumimoji="1" lang="ja-JP" altLang="en-US" sz="587" dirty="0">
                <a:solidFill>
                  <a:schemeClr val="bg1"/>
                </a:solidFill>
              </a:rPr>
              <a:t>地方公共</a:t>
            </a:r>
            <a:r>
              <a:rPr kumimoji="1" lang="ja-JP" altLang="en-US" sz="685" dirty="0">
                <a:solidFill>
                  <a:schemeClr val="bg1"/>
                </a:solidFill>
              </a:rPr>
              <a:t>団体向け</a:t>
            </a:r>
            <a:endParaRPr kumimoji="1" lang="ja-JP" altLang="en-US" sz="587" dirty="0">
              <a:solidFill>
                <a:schemeClr val="bg1"/>
              </a:solidFill>
            </a:endParaRPr>
          </a:p>
        </p:txBody>
      </p:sp>
    </p:spTree>
    <p:extLst>
      <p:ext uri="{BB962C8B-B14F-4D97-AF65-F5344CB8AC3E}">
        <p14:creationId xmlns:p14="http://schemas.microsoft.com/office/powerpoint/2010/main" val="397624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2.xml"/><Relationship Id="rId3" Type="http://schemas.openxmlformats.org/officeDocument/2006/relationships/slideLayout" Target="../slideLayouts/slideLayout107.xml"/><Relationship Id="rId7" Type="http://schemas.openxmlformats.org/officeDocument/2006/relationships/slideLayout" Target="../slideLayouts/slideLayout111.xml"/><Relationship Id="rId12" Type="http://schemas.openxmlformats.org/officeDocument/2006/relationships/theme" Target="../theme/theme10.xml"/><Relationship Id="rId2" Type="http://schemas.openxmlformats.org/officeDocument/2006/relationships/slideLayout" Target="../slideLayouts/slideLayout106.xml"/><Relationship Id="rId1" Type="http://schemas.openxmlformats.org/officeDocument/2006/relationships/slideLayout" Target="../slideLayouts/slideLayout105.xml"/><Relationship Id="rId6" Type="http://schemas.openxmlformats.org/officeDocument/2006/relationships/slideLayout" Target="../slideLayouts/slideLayout110.xml"/><Relationship Id="rId11" Type="http://schemas.openxmlformats.org/officeDocument/2006/relationships/slideLayout" Target="../slideLayouts/slideLayout115.xml"/><Relationship Id="rId5" Type="http://schemas.openxmlformats.org/officeDocument/2006/relationships/slideLayout" Target="../slideLayouts/slideLayout109.xml"/><Relationship Id="rId10" Type="http://schemas.openxmlformats.org/officeDocument/2006/relationships/slideLayout" Target="../slideLayouts/slideLayout114.xml"/><Relationship Id="rId4" Type="http://schemas.openxmlformats.org/officeDocument/2006/relationships/slideLayout" Target="../slideLayouts/slideLayout108.xml"/><Relationship Id="rId9" Type="http://schemas.openxmlformats.org/officeDocument/2006/relationships/slideLayout" Target="../slideLayouts/slideLayout11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3.xml"/><Relationship Id="rId3" Type="http://schemas.openxmlformats.org/officeDocument/2006/relationships/slideLayout" Target="../slideLayouts/slideLayout118.xml"/><Relationship Id="rId7" Type="http://schemas.openxmlformats.org/officeDocument/2006/relationships/slideLayout" Target="../slideLayouts/slideLayout122.xml"/><Relationship Id="rId12" Type="http://schemas.openxmlformats.org/officeDocument/2006/relationships/theme" Target="../theme/theme11.xml"/><Relationship Id="rId2" Type="http://schemas.openxmlformats.org/officeDocument/2006/relationships/slideLayout" Target="../slideLayouts/slideLayout117.xml"/><Relationship Id="rId1" Type="http://schemas.openxmlformats.org/officeDocument/2006/relationships/slideLayout" Target="../slideLayouts/slideLayout116.xml"/><Relationship Id="rId6" Type="http://schemas.openxmlformats.org/officeDocument/2006/relationships/slideLayout" Target="../slideLayouts/slideLayout121.xml"/><Relationship Id="rId11" Type="http://schemas.openxmlformats.org/officeDocument/2006/relationships/slideLayout" Target="../slideLayouts/slideLayout126.xml"/><Relationship Id="rId5" Type="http://schemas.openxmlformats.org/officeDocument/2006/relationships/slideLayout" Target="../slideLayouts/slideLayout120.xml"/><Relationship Id="rId10" Type="http://schemas.openxmlformats.org/officeDocument/2006/relationships/slideLayout" Target="../slideLayouts/slideLayout125.xml"/><Relationship Id="rId4" Type="http://schemas.openxmlformats.org/officeDocument/2006/relationships/slideLayout" Target="../slideLayouts/slideLayout119.xml"/><Relationship Id="rId9" Type="http://schemas.openxmlformats.org/officeDocument/2006/relationships/slideLayout" Target="../slideLayouts/slideLayout124.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4.xml"/><Relationship Id="rId13" Type="http://schemas.openxmlformats.org/officeDocument/2006/relationships/theme" Target="../theme/theme12.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slideLayout" Target="../slideLayouts/slideLayout138.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6.xml"/><Relationship Id="rId3" Type="http://schemas.openxmlformats.org/officeDocument/2006/relationships/slideLayout" Target="../slideLayouts/slideLayout141.xml"/><Relationship Id="rId7" Type="http://schemas.openxmlformats.org/officeDocument/2006/relationships/slideLayout" Target="../slideLayouts/slideLayout145.xml"/><Relationship Id="rId12" Type="http://schemas.openxmlformats.org/officeDocument/2006/relationships/theme" Target="../theme/theme13.xml"/><Relationship Id="rId2" Type="http://schemas.openxmlformats.org/officeDocument/2006/relationships/slideLayout" Target="../slideLayouts/slideLayout140.xml"/><Relationship Id="rId1" Type="http://schemas.openxmlformats.org/officeDocument/2006/relationships/slideLayout" Target="../slideLayouts/slideLayout139.xml"/><Relationship Id="rId6" Type="http://schemas.openxmlformats.org/officeDocument/2006/relationships/slideLayout" Target="../slideLayouts/slideLayout144.xml"/><Relationship Id="rId11" Type="http://schemas.openxmlformats.org/officeDocument/2006/relationships/slideLayout" Target="../slideLayouts/slideLayout149.xml"/><Relationship Id="rId5" Type="http://schemas.openxmlformats.org/officeDocument/2006/relationships/slideLayout" Target="../slideLayouts/slideLayout143.xml"/><Relationship Id="rId10" Type="http://schemas.openxmlformats.org/officeDocument/2006/relationships/slideLayout" Target="../slideLayouts/slideLayout148.xml"/><Relationship Id="rId4" Type="http://schemas.openxmlformats.org/officeDocument/2006/relationships/slideLayout" Target="../slideLayouts/slideLayout142.xml"/><Relationship Id="rId9" Type="http://schemas.openxmlformats.org/officeDocument/2006/relationships/slideLayout" Target="../slideLayouts/slideLayout14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theme" Target="../theme/theme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0.xml"/><Relationship Id="rId13" Type="http://schemas.openxmlformats.org/officeDocument/2006/relationships/theme" Target="../theme/theme9.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slideLayout" Target="../slideLayouts/slideLayout104.xml"/><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eaLnBrk="1" fontAlgn="auto" hangingPunct="1">
              <a:spcBef>
                <a:spcPts val="0"/>
              </a:spcBef>
              <a:spcAft>
                <a:spcPts val="0"/>
              </a:spcAft>
              <a:defRPr sz="1295">
                <a:solidFill>
                  <a:schemeClr val="tx1">
                    <a:tint val="75000"/>
                  </a:schemeClr>
                </a:solidFill>
                <a:latin typeface="+mn-lt"/>
                <a:ea typeface="+mn-ea"/>
                <a:cs typeface="+mn-cs"/>
              </a:defRPr>
            </a:lvl1pPr>
          </a:lstStyle>
          <a:p>
            <a:pPr>
              <a:defRPr/>
            </a:pPr>
            <a:fld id="{94E954A1-F416-45AB-8871-6DFCEB64F478}" type="datetimeFigureOut">
              <a:rPr lang="ja-JP" altLang="en-US"/>
              <a:pPr>
                <a:defRPr/>
              </a:pPr>
              <a:t>2019/1/8</a:t>
            </a:fld>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eaLnBrk="1" fontAlgn="auto" hangingPunct="1">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95">
                <a:solidFill>
                  <a:srgbClr val="898989"/>
                </a:solidFill>
                <a:cs typeface="+mn-cs"/>
              </a:defRPr>
            </a:lvl1pPr>
          </a:lstStyle>
          <a:p>
            <a:pPr>
              <a:defRPr/>
            </a:pPr>
            <a:fld id="{F869D216-8EC3-449F-B6B0-428B3F2C787D}"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87914010"/>
      </p:ext>
    </p:extLst>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Lst>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panose="020B0604020202020204" pitchFamily="34"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panose="020B0604020202020204" pitchFamily="34"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panose="020B0604020202020204" pitchFamily="34"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3"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3" y="2012414"/>
            <a:ext cx="9221689" cy="4796544"/>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1"/>
            <a:ext cx="2405658" cy="402483"/>
          </a:xfrm>
          <a:prstGeom prst="rect">
            <a:avLst/>
          </a:prstGeom>
        </p:spPr>
        <p:txBody>
          <a:bodyPr vert="horz" lIns="91440" tIns="45720" rIns="91440" bIns="45720" rtlCol="0" anchor="ctr"/>
          <a:lstStyle>
            <a:lvl1pPr algn="l">
              <a:defRPr sz="1295">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541664" y="7006701"/>
            <a:ext cx="3608487" cy="402483"/>
          </a:xfrm>
          <a:prstGeom prst="rect">
            <a:avLst/>
          </a:prstGeom>
        </p:spPr>
        <p:txBody>
          <a:bodyPr vert="horz" lIns="91440" tIns="45720" rIns="91440" bIns="45720" rtlCol="0" anchor="ctr"/>
          <a:lstStyle>
            <a:lvl1pPr algn="ctr">
              <a:defRPr sz="129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1"/>
            <a:ext cx="2405658" cy="402483"/>
          </a:xfrm>
          <a:prstGeom prst="rect">
            <a:avLst/>
          </a:prstGeom>
        </p:spPr>
        <p:txBody>
          <a:bodyPr vert="horz" lIns="91440" tIns="45720" rIns="91440" bIns="45720" rtlCol="0" anchor="ctr"/>
          <a:lstStyle>
            <a:lvl1pPr algn="r">
              <a:defRPr sz="1295">
                <a:solidFill>
                  <a:schemeClr val="tx1">
                    <a:tint val="75000"/>
                  </a:schemeClr>
                </a:solidFill>
              </a:defRPr>
            </a:lvl1pPr>
          </a:lstStyle>
          <a:p>
            <a:fld id="{AD26A23A-2A0D-8440-A569-0085CFDD9196}" type="slidenum">
              <a:rPr kumimoji="1" lang="ja-JP" altLang="en-US" smtClean="0"/>
              <a:t>‹#›</a:t>
            </a:fld>
            <a:endParaRPr kumimoji="1"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99929985"/>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 id="2147483994" r:id="rId12"/>
  </p:sldLayoutIdLst>
  <p:hf sldNum="0" hdr="0" ftr="0" dt="0"/>
  <p:txStyles>
    <p:titleStyle>
      <a:lvl1pPr algn="l" defTabSz="986918" rtl="0" eaLnBrk="1" latinLnBrk="0" hangingPunct="1">
        <a:lnSpc>
          <a:spcPct val="90000"/>
        </a:lnSpc>
        <a:spcBef>
          <a:spcPct val="0"/>
        </a:spcBef>
        <a:buNone/>
        <a:defRPr kumimoji="1" sz="4749" kern="1200">
          <a:solidFill>
            <a:schemeClr val="tx1"/>
          </a:solidFill>
          <a:latin typeface="+mj-lt"/>
          <a:ea typeface="+mj-ea"/>
          <a:cs typeface="+mj-cs"/>
        </a:defRPr>
      </a:lvl1pPr>
    </p:titleStyle>
    <p:bodyStyle>
      <a:lvl1pPr marL="246730" indent="-246730" algn="l" defTabSz="986918" rtl="0" eaLnBrk="1" latinLnBrk="0" hangingPunct="1">
        <a:lnSpc>
          <a:spcPct val="90000"/>
        </a:lnSpc>
        <a:spcBef>
          <a:spcPts val="1079"/>
        </a:spcBef>
        <a:buFont typeface="Arial" panose="020B0604020202020204" pitchFamily="34" charset="0"/>
        <a:buChar char="•"/>
        <a:defRPr kumimoji="1" sz="3022" kern="1200">
          <a:solidFill>
            <a:schemeClr val="tx1"/>
          </a:solidFill>
          <a:latin typeface="+mn-lt"/>
          <a:ea typeface="+mn-ea"/>
          <a:cs typeface="+mn-cs"/>
        </a:defRPr>
      </a:lvl1pPr>
      <a:lvl2pPr marL="740188" indent="-246730" algn="l" defTabSz="986918" rtl="0" eaLnBrk="1" latinLnBrk="0" hangingPunct="1">
        <a:lnSpc>
          <a:spcPct val="90000"/>
        </a:lnSpc>
        <a:spcBef>
          <a:spcPts val="540"/>
        </a:spcBef>
        <a:buFont typeface="Arial" panose="020B0604020202020204" pitchFamily="34" charset="0"/>
        <a:buChar char="•"/>
        <a:defRPr kumimoji="1" sz="2590" kern="1200">
          <a:solidFill>
            <a:schemeClr val="tx1"/>
          </a:solidFill>
          <a:latin typeface="+mn-lt"/>
          <a:ea typeface="+mn-ea"/>
          <a:cs typeface="+mn-cs"/>
        </a:defRPr>
      </a:lvl2pPr>
      <a:lvl3pPr marL="1233649" indent="-246730" algn="l" defTabSz="986918" rtl="0" eaLnBrk="1" latinLnBrk="0" hangingPunct="1">
        <a:lnSpc>
          <a:spcPct val="90000"/>
        </a:lnSpc>
        <a:spcBef>
          <a:spcPts val="540"/>
        </a:spcBef>
        <a:buFont typeface="Arial" panose="020B0604020202020204" pitchFamily="34" charset="0"/>
        <a:buChar char="•"/>
        <a:defRPr kumimoji="1" sz="2159" kern="1200">
          <a:solidFill>
            <a:schemeClr val="tx1"/>
          </a:solidFill>
          <a:latin typeface="+mn-lt"/>
          <a:ea typeface="+mn-ea"/>
          <a:cs typeface="+mn-cs"/>
        </a:defRPr>
      </a:lvl3pPr>
      <a:lvl4pPr marL="1727107"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4pPr>
      <a:lvl5pPr marL="2220566"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5pPr>
      <a:lvl6pPr marL="2714026"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6pPr>
      <a:lvl7pPr marL="3207484"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7pPr>
      <a:lvl8pPr marL="3700945"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8pPr>
      <a:lvl9pPr marL="4194403"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9pPr>
    </p:bodyStyle>
    <p:otherStyle>
      <a:defPPr>
        <a:defRPr lang="en-US"/>
      </a:defPPr>
      <a:lvl1pPr marL="0" algn="l" defTabSz="986918" rtl="0" eaLnBrk="1" latinLnBrk="0" hangingPunct="1">
        <a:defRPr kumimoji="1" sz="1943" kern="1200">
          <a:solidFill>
            <a:schemeClr val="tx1"/>
          </a:solidFill>
          <a:latin typeface="+mn-lt"/>
          <a:ea typeface="+mn-ea"/>
          <a:cs typeface="+mn-cs"/>
        </a:defRPr>
      </a:lvl1pPr>
      <a:lvl2pPr marL="493459" algn="l" defTabSz="986918" rtl="0" eaLnBrk="1" latinLnBrk="0" hangingPunct="1">
        <a:defRPr kumimoji="1" sz="1943" kern="1200">
          <a:solidFill>
            <a:schemeClr val="tx1"/>
          </a:solidFill>
          <a:latin typeface="+mn-lt"/>
          <a:ea typeface="+mn-ea"/>
          <a:cs typeface="+mn-cs"/>
        </a:defRPr>
      </a:lvl2pPr>
      <a:lvl3pPr marL="986918" algn="l" defTabSz="986918" rtl="0" eaLnBrk="1" latinLnBrk="0" hangingPunct="1">
        <a:defRPr kumimoji="1" sz="1943" kern="1200">
          <a:solidFill>
            <a:schemeClr val="tx1"/>
          </a:solidFill>
          <a:latin typeface="+mn-lt"/>
          <a:ea typeface="+mn-ea"/>
          <a:cs typeface="+mn-cs"/>
        </a:defRPr>
      </a:lvl3pPr>
      <a:lvl4pPr marL="1480378" algn="l" defTabSz="986918" rtl="0" eaLnBrk="1" latinLnBrk="0" hangingPunct="1">
        <a:defRPr kumimoji="1" sz="1943" kern="1200">
          <a:solidFill>
            <a:schemeClr val="tx1"/>
          </a:solidFill>
          <a:latin typeface="+mn-lt"/>
          <a:ea typeface="+mn-ea"/>
          <a:cs typeface="+mn-cs"/>
        </a:defRPr>
      </a:lvl4pPr>
      <a:lvl5pPr marL="1973837" algn="l" defTabSz="986918" rtl="0" eaLnBrk="1" latinLnBrk="0" hangingPunct="1">
        <a:defRPr kumimoji="1" sz="1943" kern="1200">
          <a:solidFill>
            <a:schemeClr val="tx1"/>
          </a:solidFill>
          <a:latin typeface="+mn-lt"/>
          <a:ea typeface="+mn-ea"/>
          <a:cs typeface="+mn-cs"/>
        </a:defRPr>
      </a:lvl5pPr>
      <a:lvl6pPr marL="2467296" algn="l" defTabSz="986918" rtl="0" eaLnBrk="1" latinLnBrk="0" hangingPunct="1">
        <a:defRPr kumimoji="1" sz="1943" kern="1200">
          <a:solidFill>
            <a:schemeClr val="tx1"/>
          </a:solidFill>
          <a:latin typeface="+mn-lt"/>
          <a:ea typeface="+mn-ea"/>
          <a:cs typeface="+mn-cs"/>
        </a:defRPr>
      </a:lvl6pPr>
      <a:lvl7pPr marL="2960755" algn="l" defTabSz="986918" rtl="0" eaLnBrk="1" latinLnBrk="0" hangingPunct="1">
        <a:defRPr kumimoji="1" sz="1943" kern="1200">
          <a:solidFill>
            <a:schemeClr val="tx1"/>
          </a:solidFill>
          <a:latin typeface="+mn-lt"/>
          <a:ea typeface="+mn-ea"/>
          <a:cs typeface="+mn-cs"/>
        </a:defRPr>
      </a:lvl7pPr>
      <a:lvl8pPr marL="3454214" algn="l" defTabSz="986918" rtl="0" eaLnBrk="1" latinLnBrk="0" hangingPunct="1">
        <a:defRPr kumimoji="1" sz="1943" kern="1200">
          <a:solidFill>
            <a:schemeClr val="tx1"/>
          </a:solidFill>
          <a:latin typeface="+mn-lt"/>
          <a:ea typeface="+mn-ea"/>
          <a:cs typeface="+mn-cs"/>
        </a:defRPr>
      </a:lvl8pPr>
      <a:lvl9pPr marL="3947674" algn="l" defTabSz="986918"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9.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00.xml"/><Relationship Id="rId7" Type="http://schemas.openxmlformats.org/officeDocument/2006/relationships/image" Target="NUL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7.png"/><Relationship Id="rId5" Type="http://schemas.openxmlformats.org/officeDocument/2006/relationships/image" Target="../media/image5.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8848" y="4477205"/>
            <a:ext cx="10611281" cy="2955669"/>
          </a:xfrm>
          <a:prstGeom prst="roundRect">
            <a:avLst>
              <a:gd name="adj" fmla="val 6055"/>
            </a:avLst>
          </a:prstGeom>
          <a:solidFill>
            <a:schemeClr val="accent3">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anchor="ctr"/>
          <a:lstStyle/>
          <a:p>
            <a:pPr algn="ctr" defTabSz="986912" eaLnBrk="0" fontAlgn="base" hangingPunct="0">
              <a:spcBef>
                <a:spcPct val="0"/>
              </a:spcBef>
              <a:spcAft>
                <a:spcPct val="0"/>
              </a:spcAft>
              <a:defRPr/>
            </a:pPr>
            <a:endParaRPr lang="ja-JP" altLang="en-US" sz="1943" dirty="0">
              <a:solidFill>
                <a:prstClr val="black"/>
              </a:solidFill>
              <a:latin typeface="Cambria"/>
              <a:ea typeface="メイリオ"/>
            </a:endParaRPr>
          </a:p>
        </p:txBody>
      </p:sp>
      <p:sp>
        <p:nvSpPr>
          <p:cNvPr id="5" name="正方形/長方形 4"/>
          <p:cNvSpPr/>
          <p:nvPr/>
        </p:nvSpPr>
        <p:spPr>
          <a:xfrm>
            <a:off x="20561" y="644258"/>
            <a:ext cx="10609568" cy="6836592"/>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86912" eaLnBrk="0" hangingPunct="0">
              <a:defRPr/>
            </a:pPr>
            <a:endParaRPr lang="ja-JP" altLang="en-US" sz="1943" dirty="0">
              <a:solidFill>
                <a:prstClr val="black"/>
              </a:solidFill>
              <a:latin typeface="Cambria"/>
              <a:ea typeface="メイリオ"/>
            </a:endParaRPr>
          </a:p>
        </p:txBody>
      </p:sp>
      <p:sp>
        <p:nvSpPr>
          <p:cNvPr id="11" name="テキスト ボックス 10"/>
          <p:cNvSpPr txBox="1"/>
          <p:nvPr/>
        </p:nvSpPr>
        <p:spPr>
          <a:xfrm>
            <a:off x="20561" y="647685"/>
            <a:ext cx="1154483"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86912" eaLnBrk="0" hangingPunct="0">
              <a:defRPr/>
            </a:pPr>
            <a:r>
              <a:rPr lang="ja-JP" altLang="en-US" sz="1511" dirty="0">
                <a:solidFill>
                  <a:prstClr val="black"/>
                </a:solidFill>
                <a:latin typeface="Cambria"/>
                <a:ea typeface="メイリオ"/>
              </a:rPr>
              <a:t>背景・目的</a:t>
            </a:r>
          </a:p>
        </p:txBody>
      </p:sp>
      <p:pic>
        <p:nvPicPr>
          <p:cNvPr id="307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8" y="109667"/>
            <a:ext cx="815593" cy="49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p:cNvSpPr txBox="1"/>
          <p:nvPr/>
        </p:nvSpPr>
        <p:spPr>
          <a:xfrm>
            <a:off x="8954393" y="109667"/>
            <a:ext cx="1367682" cy="490904"/>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986912" eaLnBrk="0" hangingPunct="0">
              <a:defRPr/>
            </a:pPr>
            <a:r>
              <a:rPr lang="ja-JP" altLang="en-US" sz="1295" dirty="0">
                <a:solidFill>
                  <a:prstClr val="white"/>
                </a:solidFill>
                <a:latin typeface="Cambria"/>
                <a:ea typeface="メイリオ"/>
              </a:rPr>
              <a:t>平成</a:t>
            </a:r>
            <a:r>
              <a:rPr lang="en-US" altLang="ja-JP" sz="1295" dirty="0">
                <a:solidFill>
                  <a:prstClr val="white"/>
                </a:solidFill>
                <a:latin typeface="Cambria"/>
                <a:ea typeface="メイリオ"/>
              </a:rPr>
              <a:t>25</a:t>
            </a:r>
            <a:r>
              <a:rPr lang="ja-JP" altLang="en-US" sz="1295" dirty="0">
                <a:solidFill>
                  <a:prstClr val="white"/>
                </a:solidFill>
                <a:latin typeface="Cambria"/>
                <a:ea typeface="メイリオ"/>
              </a:rPr>
              <a:t>年度予算</a:t>
            </a:r>
            <a:endParaRPr lang="en-US" altLang="ja-JP" sz="1295" dirty="0">
              <a:solidFill>
                <a:prstClr val="white"/>
              </a:solidFill>
              <a:latin typeface="Cambria"/>
              <a:ea typeface="メイリオ"/>
            </a:endParaRPr>
          </a:p>
          <a:p>
            <a:pPr defTabSz="986912" eaLnBrk="0" hangingPunct="0">
              <a:defRPr/>
            </a:pPr>
            <a:r>
              <a:rPr lang="ja-JP" altLang="en-US" sz="1295" dirty="0">
                <a:solidFill>
                  <a:prstClr val="white"/>
                </a:solidFill>
                <a:latin typeface="Cambria"/>
                <a:ea typeface="メイリオ"/>
              </a:rPr>
              <a:t>○○百万円</a:t>
            </a:r>
          </a:p>
        </p:txBody>
      </p:sp>
      <p:sp>
        <p:nvSpPr>
          <p:cNvPr id="26" name="Rectangle 3"/>
          <p:cNvSpPr>
            <a:spLocks noChangeArrowheads="1"/>
          </p:cNvSpPr>
          <p:nvPr/>
        </p:nvSpPr>
        <p:spPr bwMode="auto">
          <a:xfrm>
            <a:off x="760763" y="78826"/>
            <a:ext cx="9898494" cy="544871"/>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anchor="ctr"/>
          <a:lstStyle/>
          <a:p>
            <a:pPr defTabSz="986912" fontAlgn="base">
              <a:spcBef>
                <a:spcPct val="0"/>
              </a:spcBef>
              <a:spcAft>
                <a:spcPct val="0"/>
              </a:spcAft>
              <a:defRPr/>
            </a:pPr>
            <a:r>
              <a:rPr lang="ja-JP" altLang="en-US" sz="1727" b="1" dirty="0">
                <a:solidFill>
                  <a:prstClr val="white">
                    <a:lumMod val="95000"/>
                  </a:prstClr>
                </a:solidFill>
                <a:latin typeface="Cambria" panose="02040503050406030204" pitchFamily="18" charset="0"/>
                <a:ea typeface="メイリオ" panose="020B0604030504040204" pitchFamily="50" charset="-128"/>
                <a:cs typeface="メイリオ" pitchFamily="50" charset="-128"/>
              </a:rPr>
              <a:t>水素を活用した</a:t>
            </a:r>
            <a:endParaRPr lang="en-US" altLang="ja-JP" sz="1727" b="1" dirty="0">
              <a:solidFill>
                <a:prstClr val="white">
                  <a:lumMod val="95000"/>
                </a:prstClr>
              </a:solidFill>
              <a:latin typeface="Cambria" panose="02040503050406030204" pitchFamily="18" charset="0"/>
              <a:ea typeface="メイリオ" panose="020B0604030504040204" pitchFamily="50" charset="-128"/>
              <a:cs typeface="メイリオ" pitchFamily="50" charset="-128"/>
            </a:endParaRPr>
          </a:p>
          <a:p>
            <a:pPr defTabSz="986912" fontAlgn="base">
              <a:spcBef>
                <a:spcPct val="0"/>
              </a:spcBef>
              <a:spcAft>
                <a:spcPct val="0"/>
              </a:spcAft>
              <a:defRPr/>
            </a:pPr>
            <a:r>
              <a:rPr lang="ja-JP" altLang="en-US" sz="1727" b="1" dirty="0">
                <a:solidFill>
                  <a:prstClr val="white">
                    <a:lumMod val="95000"/>
                  </a:prstClr>
                </a:solidFill>
                <a:latin typeface="Cambria" panose="02040503050406030204" pitchFamily="18" charset="0"/>
                <a:ea typeface="メイリオ" panose="020B0604030504040204" pitchFamily="50" charset="-128"/>
                <a:cs typeface="メイリオ" pitchFamily="50" charset="-128"/>
              </a:rPr>
              <a:t>自立・分散型エネルギーシステム構築事業</a:t>
            </a:r>
            <a:endParaRPr lang="zh-TW" altLang="en-US" sz="1727" b="1" dirty="0">
              <a:solidFill>
                <a:prstClr val="white">
                  <a:lumMod val="95000"/>
                </a:prstClr>
              </a:solidFill>
              <a:latin typeface="Cambria" panose="02040503050406030204" pitchFamily="18" charset="0"/>
              <a:ea typeface="メイリオ" panose="020B0604030504040204" pitchFamily="50" charset="-128"/>
              <a:cs typeface="メイリオ" pitchFamily="50" charset="-128"/>
            </a:endParaRPr>
          </a:p>
        </p:txBody>
      </p:sp>
      <p:sp>
        <p:nvSpPr>
          <p:cNvPr id="28" name="テキスト ボックス 27"/>
          <p:cNvSpPr txBox="1"/>
          <p:nvPr/>
        </p:nvSpPr>
        <p:spPr>
          <a:xfrm>
            <a:off x="6103243" y="114808"/>
            <a:ext cx="2273724"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86912" eaLnBrk="0" hangingPunct="0">
              <a:defRPr/>
            </a:pPr>
            <a:r>
              <a:rPr lang="en-US" altLang="ja-JP" sz="1187" dirty="0">
                <a:solidFill>
                  <a:prstClr val="white"/>
                </a:solidFill>
                <a:latin typeface="Cambria"/>
                <a:ea typeface="メイリオ"/>
              </a:rPr>
              <a:t>2019</a:t>
            </a:r>
            <a:r>
              <a:rPr lang="ja-JP" altLang="en-US" sz="1187" dirty="0">
                <a:solidFill>
                  <a:prstClr val="white"/>
                </a:solidFill>
                <a:latin typeface="Cambria"/>
                <a:ea typeface="メイリオ"/>
              </a:rPr>
              <a:t>年度予算（案）</a:t>
            </a:r>
            <a:endParaRPr lang="en-US" altLang="ja-JP" sz="1187" dirty="0">
              <a:solidFill>
                <a:prstClr val="white"/>
              </a:solidFill>
              <a:latin typeface="Cambria"/>
              <a:ea typeface="メイリオ"/>
            </a:endParaRPr>
          </a:p>
          <a:p>
            <a:pPr defTabSz="986912" eaLnBrk="0" hangingPunct="0">
              <a:defRPr/>
            </a:pPr>
            <a:r>
              <a:rPr lang="ja-JP" altLang="en-US" sz="1187" dirty="0">
                <a:solidFill>
                  <a:prstClr val="white"/>
                </a:solidFill>
                <a:latin typeface="Cambria"/>
                <a:ea typeface="メイリオ"/>
              </a:rPr>
              <a:t>　</a:t>
            </a:r>
            <a:r>
              <a:rPr lang="en-US" altLang="ja-JP" sz="1187" dirty="0">
                <a:solidFill>
                  <a:prstClr val="white"/>
                </a:solidFill>
                <a:latin typeface="Cambria"/>
                <a:ea typeface="メイリオ"/>
              </a:rPr>
              <a:t>600</a:t>
            </a:r>
            <a:r>
              <a:rPr lang="ja-JP" altLang="en-US" sz="1187" dirty="0">
                <a:solidFill>
                  <a:prstClr val="white"/>
                </a:solidFill>
                <a:latin typeface="Cambria"/>
                <a:ea typeface="メイリオ"/>
              </a:rPr>
              <a:t>百万円（</a:t>
            </a:r>
            <a:r>
              <a:rPr lang="en-US" altLang="ja-JP" sz="1187" dirty="0">
                <a:solidFill>
                  <a:prstClr val="white"/>
                </a:solidFill>
                <a:latin typeface="Cambria"/>
                <a:ea typeface="メイリオ"/>
              </a:rPr>
              <a:t> 1,000</a:t>
            </a:r>
            <a:r>
              <a:rPr lang="ja-JP" altLang="en-US" sz="1187" dirty="0">
                <a:solidFill>
                  <a:prstClr val="white"/>
                </a:solidFill>
                <a:latin typeface="Cambria"/>
                <a:ea typeface="メイリオ"/>
              </a:rPr>
              <a:t>百万円）</a:t>
            </a:r>
          </a:p>
        </p:txBody>
      </p:sp>
      <p:sp>
        <p:nvSpPr>
          <p:cNvPr id="3081" name="テキスト ボックス 19"/>
          <p:cNvSpPr txBox="1">
            <a:spLocks noChangeArrowheads="1"/>
          </p:cNvSpPr>
          <p:nvPr/>
        </p:nvSpPr>
        <p:spPr bwMode="auto">
          <a:xfrm>
            <a:off x="71964" y="1036634"/>
            <a:ext cx="5284223" cy="241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712" rIns="77712">
            <a:spAutoFit/>
          </a:bodyPr>
          <a:lstStyle>
            <a:lvl1pPr marL="179388" indent="-179388">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93613" indent="-193613" algn="just" defTabSz="986912" fontAlgn="base">
              <a:spcBef>
                <a:spcPct val="0"/>
              </a:spcBef>
              <a:spcAft>
                <a:spcPct val="0"/>
              </a:spcAft>
              <a:buFont typeface="Wingdings" panose="05000000000000000000" pitchFamily="2" charset="2"/>
              <a:buChar char="n"/>
            </a:pPr>
            <a:r>
              <a:rPr lang="ja-JP" altLang="en-US" sz="1511">
                <a:solidFill>
                  <a:prstClr val="black"/>
                </a:solidFill>
              </a:rPr>
              <a:t>温室効果ガス排出量の削減目標達成に不可欠な再生可能エネルギーについては系統の制約等から導入が進まない地域が存在。</a:t>
            </a:r>
            <a:endParaRPr lang="en-US" altLang="ja-JP" sz="1511">
              <a:solidFill>
                <a:prstClr val="black"/>
              </a:solidFill>
            </a:endParaRPr>
          </a:p>
          <a:p>
            <a:pPr marL="193613" indent="-193613" algn="just" defTabSz="986912" fontAlgn="base">
              <a:spcBef>
                <a:spcPct val="0"/>
              </a:spcBef>
              <a:spcAft>
                <a:spcPct val="0"/>
              </a:spcAft>
              <a:buFont typeface="Wingdings" panose="05000000000000000000" pitchFamily="2" charset="2"/>
              <a:buChar char="n"/>
            </a:pPr>
            <a:r>
              <a:rPr lang="ja-JP" altLang="en-US" sz="1511">
                <a:solidFill>
                  <a:prstClr val="black"/>
                </a:solidFill>
              </a:rPr>
              <a:t>将来の再生可能エネルギー大量導入社会を見据え、</a:t>
            </a:r>
            <a:r>
              <a:rPr lang="ja-JP" altLang="en-US" sz="1511" b="1" u="sng">
                <a:solidFill>
                  <a:prstClr val="black"/>
                </a:solidFill>
              </a:rPr>
              <a:t>蓄電池や水素等を活用することで、系統に依存せず再生可能エネルギーを電気・熱として供給できるシステム構築が必要。</a:t>
            </a:r>
            <a:endParaRPr lang="en-US" altLang="ja-JP" sz="1511" b="1" u="sng">
              <a:solidFill>
                <a:prstClr val="black"/>
              </a:solidFill>
            </a:endParaRPr>
          </a:p>
          <a:p>
            <a:pPr marL="193613" indent="-193613" algn="just" defTabSz="986912" fontAlgn="base">
              <a:spcBef>
                <a:spcPct val="0"/>
              </a:spcBef>
              <a:spcAft>
                <a:spcPct val="0"/>
              </a:spcAft>
              <a:buFont typeface="Wingdings" panose="05000000000000000000" pitchFamily="2" charset="2"/>
              <a:buChar char="n"/>
            </a:pPr>
            <a:r>
              <a:rPr lang="ja-JP" altLang="en-US" sz="1511">
                <a:solidFill>
                  <a:prstClr val="black"/>
                </a:solidFill>
              </a:rPr>
              <a:t>本事業では再生可能エネルギーを地域で最大限活用する将来像を見据え、</a:t>
            </a:r>
            <a:r>
              <a:rPr lang="ja-JP" altLang="en-US" sz="1511" b="1" u="sng">
                <a:solidFill>
                  <a:prstClr val="black"/>
                </a:solidFill>
              </a:rPr>
              <a:t>自立型水素エネルギー供給システムの導入・活用方策の確立を目指す。</a:t>
            </a:r>
            <a:endParaRPr lang="en-US" altLang="ja-JP" sz="1511" b="1" u="sng">
              <a:solidFill>
                <a:prstClr val="black"/>
              </a:solidFill>
            </a:endParaRPr>
          </a:p>
        </p:txBody>
      </p:sp>
      <p:sp>
        <p:nvSpPr>
          <p:cNvPr id="38" name="テキスト ボックス 37"/>
          <p:cNvSpPr txBox="1"/>
          <p:nvPr/>
        </p:nvSpPr>
        <p:spPr>
          <a:xfrm>
            <a:off x="5500116" y="1058908"/>
            <a:ext cx="5042629" cy="1487330"/>
          </a:xfrm>
          <a:prstGeom prst="rect">
            <a:avLst/>
          </a:prstGeom>
          <a:noFill/>
        </p:spPr>
        <p:txBody>
          <a:bodyPr lIns="38856" rIns="38856">
            <a:spAutoFit/>
          </a:bodyPr>
          <a:lstStyle/>
          <a:p>
            <a:pPr marL="185046" indent="-185046" algn="just" defTabSz="986912" eaLnBrk="0" hangingPunct="0">
              <a:buFont typeface="Wingdings" panose="05000000000000000000" pitchFamily="2" charset="2"/>
              <a:buChar char="n"/>
              <a:defRPr/>
            </a:pPr>
            <a:r>
              <a:rPr lang="ja-JP" altLang="en-US" sz="1511" dirty="0">
                <a:solidFill>
                  <a:prstClr val="black"/>
                </a:solidFill>
                <a:latin typeface="Cambria" panose="02040503050406030204" pitchFamily="18" charset="0"/>
                <a:ea typeface="メイリオ" panose="020B0604030504040204" pitchFamily="50" charset="-128"/>
              </a:rPr>
              <a:t>再生可能エネルギー発電設備とともに、</a:t>
            </a:r>
            <a:r>
              <a:rPr lang="ja-JP" altLang="en-US" sz="1511" dirty="0">
                <a:solidFill>
                  <a:prstClr val="black"/>
                </a:solidFill>
                <a:latin typeface="Cambria"/>
                <a:ea typeface="メイリオ"/>
              </a:rPr>
              <a:t>①蓄電池、②水電解装置、③水素貯蔵タンク、④燃料電池、⑤給水タンク等を組み合わせ、再生可能エネルギー由来の電気・熱（温水を含む）をオンサイトで供給するシステムを支援（</a:t>
            </a:r>
            <a:r>
              <a:rPr lang="en-US" altLang="ja-JP" sz="1511" dirty="0">
                <a:solidFill>
                  <a:prstClr val="black"/>
                </a:solidFill>
                <a:latin typeface="Cambria"/>
                <a:ea typeface="メイリオ"/>
              </a:rPr>
              <a:t>2/3</a:t>
            </a:r>
            <a:r>
              <a:rPr lang="ja-JP" altLang="en-US" sz="1511" dirty="0">
                <a:solidFill>
                  <a:prstClr val="black"/>
                </a:solidFill>
                <a:latin typeface="Cambria"/>
                <a:ea typeface="メイリオ"/>
              </a:rPr>
              <a:t>）し、水素を活用して再生可能エネルギーを最大限導入・自家消費するモデルを構築する。</a:t>
            </a:r>
            <a:endParaRPr lang="en-US" altLang="ja-JP" sz="1511" dirty="0">
              <a:solidFill>
                <a:prstClr val="black"/>
              </a:solidFill>
              <a:latin typeface="Cambria"/>
              <a:ea typeface="メイリオ"/>
            </a:endParaRPr>
          </a:p>
        </p:txBody>
      </p:sp>
      <p:sp>
        <p:nvSpPr>
          <p:cNvPr id="7181" name="テキスト ボックス 32"/>
          <p:cNvSpPr txBox="1">
            <a:spLocks noChangeArrowheads="1"/>
          </p:cNvSpPr>
          <p:nvPr/>
        </p:nvSpPr>
        <p:spPr bwMode="auto">
          <a:xfrm>
            <a:off x="5486408" y="2983093"/>
            <a:ext cx="5066617" cy="789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93613" indent="-193613" algn="just" defTabSz="986912" fontAlgn="base">
              <a:spcBef>
                <a:spcPct val="0"/>
              </a:spcBef>
              <a:spcAft>
                <a:spcPct val="0"/>
              </a:spcAft>
              <a:buFont typeface="Wingdings" panose="05000000000000000000" pitchFamily="2" charset="2"/>
              <a:buChar char="n"/>
              <a:defRPr/>
            </a:pPr>
            <a:r>
              <a:rPr lang="ja-JP" altLang="en-US" sz="1511" dirty="0">
                <a:solidFill>
                  <a:prstClr val="black"/>
                </a:solidFill>
              </a:rPr>
              <a:t>地域の実情に応じた、水素による再生可能エネルギーの貯蔵・利用モデルが確立され、再生可能エネルギーの導入と</a:t>
            </a:r>
            <a:r>
              <a:rPr lang="en-US" altLang="ja-JP" sz="1511" dirty="0">
                <a:solidFill>
                  <a:srgbClr val="000000"/>
                </a:solidFill>
                <a:latin typeface="メイリオ"/>
              </a:rPr>
              <a:t>CO2</a:t>
            </a:r>
            <a:r>
              <a:rPr lang="ja-JP" altLang="en-US" sz="1511" dirty="0">
                <a:solidFill>
                  <a:prstClr val="black"/>
                </a:solidFill>
              </a:rPr>
              <a:t>排出削減を図ることが可能となる。</a:t>
            </a:r>
            <a:endParaRPr lang="en-US" altLang="ja-JP" sz="1511" dirty="0">
              <a:solidFill>
                <a:prstClr val="black"/>
              </a:solidFill>
            </a:endParaRPr>
          </a:p>
        </p:txBody>
      </p:sp>
      <p:sp>
        <p:nvSpPr>
          <p:cNvPr id="35" name="テキスト ボックス 34"/>
          <p:cNvSpPr txBox="1"/>
          <p:nvPr/>
        </p:nvSpPr>
        <p:spPr>
          <a:xfrm>
            <a:off x="5500115" y="671673"/>
            <a:ext cx="960519"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86912" eaLnBrk="0" hangingPunct="0">
              <a:defRPr/>
            </a:pPr>
            <a:r>
              <a:rPr lang="ja-JP" altLang="en-US" sz="1511" dirty="0">
                <a:solidFill>
                  <a:prstClr val="black"/>
                </a:solidFill>
                <a:latin typeface="Cambria"/>
                <a:ea typeface="メイリオ"/>
              </a:rPr>
              <a:t>事業概要</a:t>
            </a:r>
          </a:p>
        </p:txBody>
      </p:sp>
      <p:sp>
        <p:nvSpPr>
          <p:cNvPr id="43" name="テキスト ボックス 42"/>
          <p:cNvSpPr txBox="1"/>
          <p:nvPr/>
        </p:nvSpPr>
        <p:spPr>
          <a:xfrm>
            <a:off x="5501829" y="2592430"/>
            <a:ext cx="1542410"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86912" eaLnBrk="0" hangingPunct="0">
              <a:defRPr/>
            </a:pPr>
            <a:r>
              <a:rPr lang="ja-JP" altLang="en-US" sz="1511" dirty="0">
                <a:solidFill>
                  <a:prstClr val="black"/>
                </a:solidFill>
                <a:latin typeface="Cambria"/>
                <a:ea typeface="メイリオ"/>
              </a:rPr>
              <a:t>期待される効果</a:t>
            </a:r>
          </a:p>
        </p:txBody>
      </p:sp>
      <p:sp>
        <p:nvSpPr>
          <p:cNvPr id="44" name="テキスト ボックス 43"/>
          <p:cNvSpPr txBox="1"/>
          <p:nvPr/>
        </p:nvSpPr>
        <p:spPr>
          <a:xfrm>
            <a:off x="18849" y="3469707"/>
            <a:ext cx="1413580" cy="32483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defTabSz="986912" eaLnBrk="0" hangingPunct="0">
              <a:defRPr/>
            </a:pPr>
            <a:r>
              <a:rPr lang="ja-JP" altLang="en-US" sz="1511" dirty="0">
                <a:solidFill>
                  <a:prstClr val="black"/>
                </a:solidFill>
                <a:latin typeface="Cambria"/>
                <a:ea typeface="メイリオ"/>
              </a:rPr>
              <a:t>事業スキーム</a:t>
            </a:r>
          </a:p>
        </p:txBody>
      </p:sp>
      <p:sp>
        <p:nvSpPr>
          <p:cNvPr id="36" name="正方形/長方形 35"/>
          <p:cNvSpPr/>
          <p:nvPr/>
        </p:nvSpPr>
        <p:spPr>
          <a:xfrm>
            <a:off x="9544392" y="4489319"/>
            <a:ext cx="1069524" cy="358111"/>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defTabSz="986912" eaLnBrk="0" hangingPunct="0">
              <a:defRPr/>
            </a:pPr>
            <a:r>
              <a:rPr kumimoji="0" lang="ja-JP" altLang="en-US" sz="1727" b="1" kern="0" dirty="0">
                <a:solidFill>
                  <a:sysClr val="window" lastClr="FFFFFF"/>
                </a:solidFill>
                <a:latin typeface="Cambria"/>
                <a:ea typeface="メイリオ"/>
              </a:rPr>
              <a:t>イメージ</a:t>
            </a:r>
          </a:p>
        </p:txBody>
      </p:sp>
      <p:grpSp>
        <p:nvGrpSpPr>
          <p:cNvPr id="3090" name="グループ化 2"/>
          <p:cNvGrpSpPr>
            <a:grpSpLocks/>
          </p:cNvGrpSpPr>
          <p:nvPr/>
        </p:nvGrpSpPr>
        <p:grpSpPr bwMode="auto">
          <a:xfrm>
            <a:off x="971453" y="3893614"/>
            <a:ext cx="6086172" cy="590913"/>
            <a:chOff x="34867" y="3161353"/>
            <a:chExt cx="5638859" cy="547483"/>
          </a:xfrm>
        </p:grpSpPr>
        <p:sp>
          <p:nvSpPr>
            <p:cNvPr id="3115" name="正方形/長方形 55"/>
            <p:cNvSpPr>
              <a:spLocks noChangeArrowheads="1"/>
            </p:cNvSpPr>
            <p:nvPr/>
          </p:nvSpPr>
          <p:spPr bwMode="auto">
            <a:xfrm>
              <a:off x="2262187" y="3435350"/>
              <a:ext cx="3411539" cy="23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just" defTabSz="986912" eaLnBrk="0" fontAlgn="base" hangingPunct="0">
                <a:spcBef>
                  <a:spcPct val="0"/>
                </a:spcBef>
                <a:spcAft>
                  <a:spcPct val="0"/>
                </a:spcAft>
                <a:buNone/>
              </a:pPr>
              <a:r>
                <a:rPr lang="ja-JP" altLang="en-US" sz="1079">
                  <a:solidFill>
                    <a:srgbClr val="000000"/>
                  </a:solidFill>
                  <a:latin typeface="メイリオ" panose="020B0604030504040204" pitchFamily="50" charset="-128"/>
                </a:rPr>
                <a:t>実施期間：平成</a:t>
              </a:r>
              <a:r>
                <a:rPr lang="en-US" altLang="ja-JP" sz="1079">
                  <a:solidFill>
                    <a:srgbClr val="000000"/>
                  </a:solidFill>
                  <a:latin typeface="メイリオ" panose="020B0604030504040204" pitchFamily="50" charset="-128"/>
                </a:rPr>
                <a:t>30</a:t>
              </a:r>
              <a:r>
                <a:rPr lang="ja-JP" altLang="en-US" sz="1079">
                  <a:solidFill>
                    <a:srgbClr val="000000"/>
                  </a:solidFill>
                  <a:latin typeface="メイリオ" panose="020B0604030504040204" pitchFamily="50" charset="-128"/>
                </a:rPr>
                <a:t>年度 ～ </a:t>
              </a:r>
              <a:r>
                <a:rPr lang="en-US" altLang="ja-JP" sz="1079">
                  <a:solidFill>
                    <a:srgbClr val="000000"/>
                  </a:solidFill>
                  <a:latin typeface="メイリオ" panose="020B0604030504040204" pitchFamily="50" charset="-128"/>
                </a:rPr>
                <a:t>32</a:t>
              </a:r>
              <a:r>
                <a:rPr lang="ja-JP" altLang="en-US" sz="1079">
                  <a:solidFill>
                    <a:srgbClr val="000000"/>
                  </a:solidFill>
                  <a:latin typeface="メイリオ" panose="020B0604030504040204" pitchFamily="50" charset="-128"/>
                </a:rPr>
                <a:t>年度</a:t>
              </a:r>
              <a:r>
                <a:rPr lang="en-US" altLang="ja-JP" sz="1079">
                  <a:solidFill>
                    <a:srgbClr val="000000"/>
                  </a:solidFill>
                  <a:latin typeface="メイリオ" panose="020B0604030504040204" pitchFamily="50" charset="-128"/>
                </a:rPr>
                <a:t>(2020</a:t>
              </a:r>
              <a:r>
                <a:rPr lang="ja-JP" altLang="en-US" sz="1079">
                  <a:solidFill>
                    <a:srgbClr val="000000"/>
                  </a:solidFill>
                  <a:latin typeface="メイリオ" panose="020B0604030504040204" pitchFamily="50" charset="-128"/>
                </a:rPr>
                <a:t>年度</a:t>
              </a:r>
              <a:r>
                <a:rPr lang="en-US" altLang="ja-JP" sz="1079">
                  <a:solidFill>
                    <a:srgbClr val="000000"/>
                  </a:solidFill>
                  <a:latin typeface="メイリオ" panose="020B0604030504040204" pitchFamily="50" charset="-128"/>
                </a:rPr>
                <a:t>)</a:t>
              </a:r>
              <a:endParaRPr lang="ja-JP" altLang="en-US" sz="1079">
                <a:solidFill>
                  <a:srgbClr val="000000"/>
                </a:solidFill>
                <a:latin typeface="メイリオ" panose="020B0604030504040204" pitchFamily="50" charset="-128"/>
              </a:endParaRPr>
            </a:p>
          </p:txBody>
        </p:sp>
        <p:sp>
          <p:nvSpPr>
            <p:cNvPr id="40" name="テキスト ボックス 39"/>
            <p:cNvSpPr txBox="1"/>
            <p:nvPr/>
          </p:nvSpPr>
          <p:spPr bwMode="auto">
            <a:xfrm>
              <a:off x="34867" y="3195483"/>
              <a:ext cx="325553" cy="270185"/>
            </a:xfrm>
            <a:prstGeom prst="rect">
              <a:avLst/>
            </a:prstGeom>
            <a:solidFill>
              <a:srgbClr val="00B0F0"/>
            </a:solidFill>
            <a:ln>
              <a:noFill/>
            </a:ln>
          </p:spPr>
          <p:style>
            <a:lnRef idx="2">
              <a:schemeClr val="accent1"/>
            </a:lnRef>
            <a:fillRef idx="1">
              <a:schemeClr val="lt1"/>
            </a:fillRef>
            <a:effectRef idx="0">
              <a:schemeClr val="accent1"/>
            </a:effectRef>
            <a:fontRef idx="minor">
              <a:schemeClr val="dk1"/>
            </a:fontRef>
          </p:style>
          <p:txBody>
            <a:bodyPr wrap="none" anchor="ctr">
              <a:spAutoFit/>
            </a:bodyPr>
            <a:lstStyle/>
            <a:p>
              <a:pPr algn="ctr" defTabSz="986912" eaLnBrk="0" hangingPunct="0">
                <a:defRPr/>
              </a:pPr>
              <a:r>
                <a:rPr lang="ja-JP" altLang="en-US" sz="1295" b="1" dirty="0">
                  <a:solidFill>
                    <a:prstClr val="white"/>
                  </a:solidFill>
                  <a:latin typeface="Cambria"/>
                  <a:ea typeface="メイリオ"/>
                </a:rPr>
                <a:t>国</a:t>
              </a:r>
            </a:p>
          </p:txBody>
        </p:sp>
        <p:sp>
          <p:nvSpPr>
            <p:cNvPr id="41" name="テキスト ボックス 40"/>
            <p:cNvSpPr txBox="1"/>
            <p:nvPr/>
          </p:nvSpPr>
          <p:spPr bwMode="auto">
            <a:xfrm>
              <a:off x="2157412" y="3161353"/>
              <a:ext cx="2058988" cy="270185"/>
            </a:xfrm>
            <a:prstGeom prst="rect">
              <a:avLst/>
            </a:prstGeom>
            <a:solidFill>
              <a:srgbClr val="00B0F0"/>
            </a:solidFill>
            <a:ln>
              <a:noFill/>
            </a:ln>
          </p:spPr>
          <p:style>
            <a:lnRef idx="2">
              <a:schemeClr val="accent1"/>
            </a:lnRef>
            <a:fillRef idx="1">
              <a:schemeClr val="lt1"/>
            </a:fillRef>
            <a:effectRef idx="0">
              <a:schemeClr val="accent1"/>
            </a:effectRef>
            <a:fontRef idx="minor">
              <a:schemeClr val="dk1"/>
            </a:fontRef>
          </p:style>
          <p:txBody>
            <a:bodyPr anchor="ctr">
              <a:spAutoFit/>
            </a:bodyPr>
            <a:lstStyle/>
            <a:p>
              <a:pPr algn="ctr" defTabSz="986912" eaLnBrk="0" hangingPunct="0">
                <a:defRPr/>
              </a:pPr>
              <a:r>
                <a:rPr lang="ja-JP" altLang="en-US" sz="1295" b="1" dirty="0">
                  <a:solidFill>
                    <a:prstClr val="white"/>
                  </a:solidFill>
                  <a:latin typeface="Cambria"/>
                  <a:ea typeface="メイリオ"/>
                </a:rPr>
                <a:t>地方公共団体・民間企業等</a:t>
              </a:r>
            </a:p>
          </p:txBody>
        </p:sp>
        <p:sp>
          <p:nvSpPr>
            <p:cNvPr id="42" name="右矢印 41"/>
            <p:cNvSpPr/>
            <p:nvPr/>
          </p:nvSpPr>
          <p:spPr bwMode="auto">
            <a:xfrm>
              <a:off x="1709737" y="3192463"/>
              <a:ext cx="490538" cy="193675"/>
            </a:xfrm>
            <a:prstGeom prst="rightArrow">
              <a:avLst/>
            </a:prstGeom>
            <a:solidFill>
              <a:schemeClr val="bg1">
                <a:lumMod val="65000"/>
              </a:schemeClr>
            </a:solidFill>
            <a:ln w="12700" cap="flat" cmpd="sng" algn="ctr">
              <a:noFill/>
              <a:prstDash val="solid"/>
            </a:ln>
            <a:effectLst/>
          </p:spPr>
          <p:txBody>
            <a:bodyPr lIns="77712" tIns="77712" rIns="77712" bIns="77712" anchor="ctr"/>
            <a:lstStyle/>
            <a:p>
              <a:pPr algn="ctr" defTabSz="986912" eaLnBrk="0" fontAlgn="base" hangingPunct="0">
                <a:spcBef>
                  <a:spcPct val="0"/>
                </a:spcBef>
                <a:spcAft>
                  <a:spcPct val="0"/>
                </a:spcAft>
                <a:defRPr/>
              </a:pPr>
              <a:endParaRPr kumimoji="0" lang="ja-JP" altLang="en-US" sz="1133" kern="0" dirty="0">
                <a:solidFill>
                  <a:sysClr val="windowText" lastClr="000000"/>
                </a:solidFill>
                <a:latin typeface="Arial"/>
                <a:ea typeface="ＭＳ Ｐゴシック"/>
                <a:cs typeface="メイリオ" charset="0"/>
              </a:endParaRPr>
            </a:p>
          </p:txBody>
        </p:sp>
        <p:sp>
          <p:nvSpPr>
            <p:cNvPr id="3119" name="正方形/長方形 1"/>
            <p:cNvSpPr>
              <a:spLocks noChangeArrowheads="1"/>
            </p:cNvSpPr>
            <p:nvPr/>
          </p:nvSpPr>
          <p:spPr bwMode="auto">
            <a:xfrm>
              <a:off x="1490663" y="3302000"/>
              <a:ext cx="873125" cy="362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86912" eaLnBrk="0" fontAlgn="base" hangingPunct="0">
                <a:spcBef>
                  <a:spcPct val="0"/>
                </a:spcBef>
                <a:spcAft>
                  <a:spcPct val="0"/>
                </a:spcAft>
                <a:buNone/>
              </a:pPr>
              <a:r>
                <a:rPr lang="ja-JP" altLang="en-US" sz="971">
                  <a:solidFill>
                    <a:srgbClr val="000000"/>
                  </a:solidFill>
                  <a:latin typeface="メイリオ" panose="020B0604030504040204" pitchFamily="50" charset="-128"/>
                </a:rPr>
                <a:t>補助</a:t>
              </a:r>
              <a:endParaRPr lang="en-US" altLang="ja-JP" sz="971">
                <a:solidFill>
                  <a:srgbClr val="000000"/>
                </a:solidFill>
                <a:latin typeface="メイリオ" panose="020B0604030504040204" pitchFamily="50" charset="-128"/>
              </a:endParaRPr>
            </a:p>
            <a:p>
              <a:pPr algn="ctr" defTabSz="986912" eaLnBrk="0" fontAlgn="base" hangingPunct="0">
                <a:spcBef>
                  <a:spcPct val="0"/>
                </a:spcBef>
                <a:spcAft>
                  <a:spcPct val="0"/>
                </a:spcAft>
                <a:buNone/>
              </a:pPr>
              <a:r>
                <a:rPr lang="ja-JP" altLang="en-US" sz="971">
                  <a:solidFill>
                    <a:srgbClr val="000000"/>
                  </a:solidFill>
                  <a:latin typeface="メイリオ" panose="020B0604030504040204" pitchFamily="50" charset="-128"/>
                </a:rPr>
                <a:t> </a:t>
              </a:r>
              <a:r>
                <a:rPr lang="en-US" altLang="ja-JP" sz="971">
                  <a:solidFill>
                    <a:srgbClr val="000000"/>
                  </a:solidFill>
                  <a:latin typeface="メイリオ" panose="020B0604030504040204" pitchFamily="50" charset="-128"/>
                </a:rPr>
                <a:t>(2/3)</a:t>
              </a:r>
              <a:endParaRPr lang="ja-JP" altLang="en-US" sz="971">
                <a:solidFill>
                  <a:srgbClr val="000000"/>
                </a:solidFill>
                <a:latin typeface="メイリオ" panose="020B0604030504040204" pitchFamily="50" charset="-128"/>
              </a:endParaRPr>
            </a:p>
          </p:txBody>
        </p:sp>
        <p:sp>
          <p:nvSpPr>
            <p:cNvPr id="200" name="テキスト ボックス 199"/>
            <p:cNvSpPr txBox="1"/>
            <p:nvPr/>
          </p:nvSpPr>
          <p:spPr bwMode="auto">
            <a:xfrm>
              <a:off x="748299" y="3179608"/>
              <a:ext cx="943391" cy="270185"/>
            </a:xfrm>
            <a:prstGeom prst="rect">
              <a:avLst/>
            </a:prstGeom>
            <a:solidFill>
              <a:srgbClr val="00B0F0"/>
            </a:solidFill>
            <a:ln>
              <a:noFill/>
            </a:ln>
          </p:spPr>
          <p:style>
            <a:lnRef idx="2">
              <a:schemeClr val="accent1"/>
            </a:lnRef>
            <a:fillRef idx="1">
              <a:schemeClr val="lt1"/>
            </a:fillRef>
            <a:effectRef idx="0">
              <a:schemeClr val="accent1"/>
            </a:effectRef>
            <a:fontRef idx="minor">
              <a:schemeClr val="dk1"/>
            </a:fontRef>
          </p:style>
          <p:txBody>
            <a:bodyPr wrap="none" anchor="ctr">
              <a:spAutoFit/>
            </a:bodyPr>
            <a:lstStyle/>
            <a:p>
              <a:pPr algn="ctr" defTabSz="986912" eaLnBrk="0" hangingPunct="0">
                <a:defRPr/>
              </a:pPr>
              <a:r>
                <a:rPr lang="ja-JP" altLang="en-US" sz="1295" b="1" dirty="0">
                  <a:solidFill>
                    <a:prstClr val="white"/>
                  </a:solidFill>
                  <a:latin typeface="Cambria"/>
                  <a:ea typeface="メイリオ"/>
                </a:rPr>
                <a:t>非営利法人</a:t>
              </a:r>
            </a:p>
          </p:txBody>
        </p:sp>
        <p:sp>
          <p:nvSpPr>
            <p:cNvPr id="201" name="右矢印 200"/>
            <p:cNvSpPr/>
            <p:nvPr/>
          </p:nvSpPr>
          <p:spPr bwMode="auto">
            <a:xfrm>
              <a:off x="366712" y="3209926"/>
              <a:ext cx="404813" cy="184150"/>
            </a:xfrm>
            <a:prstGeom prst="rightArrow">
              <a:avLst/>
            </a:prstGeom>
            <a:solidFill>
              <a:schemeClr val="bg1">
                <a:lumMod val="65000"/>
              </a:schemeClr>
            </a:solidFill>
            <a:ln w="12700" cap="flat" cmpd="sng" algn="ctr">
              <a:noFill/>
              <a:prstDash val="solid"/>
            </a:ln>
            <a:effectLst/>
          </p:spPr>
          <p:txBody>
            <a:bodyPr lIns="77712" tIns="77712" rIns="77712" bIns="77712" anchor="ctr"/>
            <a:lstStyle/>
            <a:p>
              <a:pPr algn="ctr" defTabSz="986912" eaLnBrk="0" fontAlgn="base" hangingPunct="0">
                <a:spcBef>
                  <a:spcPct val="0"/>
                </a:spcBef>
                <a:spcAft>
                  <a:spcPct val="0"/>
                </a:spcAft>
                <a:defRPr/>
              </a:pPr>
              <a:endParaRPr kumimoji="0" lang="ja-JP" altLang="en-US" sz="1133" kern="0" dirty="0">
                <a:solidFill>
                  <a:sysClr val="windowText" lastClr="000000"/>
                </a:solidFill>
                <a:latin typeface="Arial"/>
                <a:ea typeface="ＭＳ Ｐゴシック"/>
                <a:cs typeface="メイリオ" charset="0"/>
              </a:endParaRPr>
            </a:p>
          </p:txBody>
        </p:sp>
        <p:sp>
          <p:nvSpPr>
            <p:cNvPr id="3122" name="正方形/長方形 201"/>
            <p:cNvSpPr>
              <a:spLocks noChangeArrowheads="1"/>
            </p:cNvSpPr>
            <p:nvPr/>
          </p:nvSpPr>
          <p:spPr bwMode="auto">
            <a:xfrm>
              <a:off x="173038" y="3346450"/>
              <a:ext cx="874712" cy="362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86912" eaLnBrk="0" fontAlgn="base" hangingPunct="0">
                <a:spcBef>
                  <a:spcPct val="0"/>
                </a:spcBef>
                <a:spcAft>
                  <a:spcPct val="0"/>
                </a:spcAft>
                <a:buNone/>
              </a:pPr>
              <a:r>
                <a:rPr lang="ja-JP" altLang="en-US" sz="971">
                  <a:solidFill>
                    <a:srgbClr val="000000"/>
                  </a:solidFill>
                  <a:latin typeface="メイリオ" panose="020B0604030504040204" pitchFamily="50" charset="-128"/>
                </a:rPr>
                <a:t>補助</a:t>
              </a:r>
              <a:endParaRPr lang="en-US" altLang="ja-JP" sz="971">
                <a:solidFill>
                  <a:srgbClr val="000000"/>
                </a:solidFill>
                <a:latin typeface="メイリオ" panose="020B0604030504040204" pitchFamily="50" charset="-128"/>
              </a:endParaRPr>
            </a:p>
            <a:p>
              <a:pPr algn="ctr" defTabSz="986912" eaLnBrk="0" fontAlgn="base" hangingPunct="0">
                <a:spcBef>
                  <a:spcPct val="0"/>
                </a:spcBef>
                <a:spcAft>
                  <a:spcPct val="0"/>
                </a:spcAft>
                <a:buNone/>
              </a:pPr>
              <a:r>
                <a:rPr lang="ja-JP" altLang="en-US" sz="971">
                  <a:solidFill>
                    <a:srgbClr val="000000"/>
                  </a:solidFill>
                  <a:latin typeface="メイリオ" panose="020B0604030504040204" pitchFamily="50" charset="-128"/>
                </a:rPr>
                <a:t> </a:t>
              </a:r>
              <a:r>
                <a:rPr lang="en-US" altLang="ja-JP" sz="971">
                  <a:solidFill>
                    <a:srgbClr val="000000"/>
                  </a:solidFill>
                  <a:latin typeface="メイリオ" panose="020B0604030504040204" pitchFamily="50" charset="-128"/>
                </a:rPr>
                <a:t>(</a:t>
              </a:r>
              <a:r>
                <a:rPr lang="ja-JP" altLang="en-US" sz="971">
                  <a:solidFill>
                    <a:srgbClr val="000000"/>
                  </a:solidFill>
                  <a:latin typeface="メイリオ" panose="020B0604030504040204" pitchFamily="50" charset="-128"/>
                </a:rPr>
                <a:t>定額</a:t>
              </a:r>
              <a:r>
                <a:rPr lang="en-US" altLang="ja-JP" sz="971">
                  <a:solidFill>
                    <a:srgbClr val="000000"/>
                  </a:solidFill>
                  <a:latin typeface="メイリオ" panose="020B0604030504040204" pitchFamily="50" charset="-128"/>
                </a:rPr>
                <a:t>)</a:t>
              </a:r>
              <a:endParaRPr lang="ja-JP" altLang="en-US" sz="971">
                <a:solidFill>
                  <a:srgbClr val="000000"/>
                </a:solidFill>
                <a:latin typeface="メイリオ" panose="020B0604030504040204" pitchFamily="50" charset="-128"/>
              </a:endParaRPr>
            </a:p>
          </p:txBody>
        </p:sp>
      </p:grpSp>
      <p:grpSp>
        <p:nvGrpSpPr>
          <p:cNvPr id="3091" name="グループ化 5"/>
          <p:cNvGrpSpPr>
            <a:grpSpLocks/>
          </p:cNvGrpSpPr>
          <p:nvPr/>
        </p:nvGrpSpPr>
        <p:grpSpPr bwMode="auto">
          <a:xfrm>
            <a:off x="166204" y="4574870"/>
            <a:ext cx="10309717" cy="2780900"/>
            <a:chOff x="225425" y="3871913"/>
            <a:chExt cx="9551988" cy="2725737"/>
          </a:xfrm>
        </p:grpSpPr>
        <p:sp>
          <p:nvSpPr>
            <p:cNvPr id="17" name="角丸四角形 16"/>
            <p:cNvSpPr/>
            <p:nvPr/>
          </p:nvSpPr>
          <p:spPr>
            <a:xfrm>
              <a:off x="2660650" y="5013934"/>
              <a:ext cx="1809750" cy="158035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59" name="角丸四角形 58"/>
            <p:cNvSpPr/>
            <p:nvPr/>
          </p:nvSpPr>
          <p:spPr>
            <a:xfrm>
              <a:off x="5299076" y="5034088"/>
              <a:ext cx="1928812" cy="156356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3098" name="テキスト ボックス 8"/>
            <p:cNvSpPr txBox="1">
              <a:spLocks noChangeArrowheads="1"/>
            </p:cNvSpPr>
            <p:nvPr/>
          </p:nvSpPr>
          <p:spPr bwMode="auto">
            <a:xfrm>
              <a:off x="225425" y="4852988"/>
              <a:ext cx="1481138" cy="676624"/>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eaLnBrk="0" fontAlgn="base" hangingPunct="0">
                <a:spcBef>
                  <a:spcPct val="0"/>
                </a:spcBef>
                <a:spcAft>
                  <a:spcPct val="0"/>
                </a:spcAft>
                <a:buNone/>
              </a:pPr>
              <a:r>
                <a:rPr lang="ja-JP" altLang="en-US" sz="1943">
                  <a:solidFill>
                    <a:prstClr val="black"/>
                  </a:solidFill>
                </a:rPr>
                <a:t>再生可能</a:t>
              </a:r>
              <a:endParaRPr lang="en-US" altLang="ja-JP" sz="1943">
                <a:solidFill>
                  <a:prstClr val="black"/>
                </a:solidFill>
              </a:endParaRPr>
            </a:p>
            <a:p>
              <a:pPr defTabSz="986912" eaLnBrk="0" fontAlgn="base" hangingPunct="0">
                <a:spcBef>
                  <a:spcPct val="0"/>
                </a:spcBef>
                <a:spcAft>
                  <a:spcPct val="0"/>
                </a:spcAft>
                <a:buNone/>
              </a:pPr>
              <a:r>
                <a:rPr lang="ja-JP" altLang="en-US" sz="1943">
                  <a:solidFill>
                    <a:prstClr val="black"/>
                  </a:solidFill>
                </a:rPr>
                <a:t>エネルギー</a:t>
              </a:r>
            </a:p>
          </p:txBody>
        </p:sp>
        <p:sp>
          <p:nvSpPr>
            <p:cNvPr id="3099" name="テキスト ボックス 15"/>
            <p:cNvSpPr txBox="1">
              <a:spLocks noChangeArrowheads="1"/>
            </p:cNvSpPr>
            <p:nvPr/>
          </p:nvSpPr>
          <p:spPr bwMode="auto">
            <a:xfrm>
              <a:off x="2886075" y="6110288"/>
              <a:ext cx="1322115" cy="383564"/>
            </a:xfrm>
            <a:prstGeom prst="rect">
              <a:avLst/>
            </a:prstGeom>
            <a:solidFill>
              <a:schemeClr val="bg1"/>
            </a:solidFill>
            <a:ln w="9525">
              <a:solidFill>
                <a:schemeClr val="tx1"/>
              </a:solid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eaLnBrk="0" fontAlgn="base" hangingPunct="0">
                <a:spcBef>
                  <a:spcPct val="0"/>
                </a:spcBef>
                <a:spcAft>
                  <a:spcPct val="0"/>
                </a:spcAft>
                <a:buNone/>
              </a:pPr>
              <a:r>
                <a:rPr lang="ja-JP" altLang="en-US" sz="1943">
                  <a:solidFill>
                    <a:prstClr val="black"/>
                  </a:solidFill>
                </a:rPr>
                <a:t>給水タンク</a:t>
              </a:r>
            </a:p>
          </p:txBody>
        </p:sp>
        <p:sp>
          <p:nvSpPr>
            <p:cNvPr id="3100" name="テキスト ボックス 53"/>
            <p:cNvSpPr txBox="1">
              <a:spLocks noChangeArrowheads="1"/>
            </p:cNvSpPr>
            <p:nvPr/>
          </p:nvSpPr>
          <p:spPr bwMode="auto">
            <a:xfrm>
              <a:off x="2878138" y="5180013"/>
              <a:ext cx="1322115" cy="383564"/>
            </a:xfrm>
            <a:prstGeom prst="rect">
              <a:avLst/>
            </a:prstGeom>
            <a:solidFill>
              <a:schemeClr val="bg1"/>
            </a:solidFill>
            <a:ln w="9525">
              <a:solidFill>
                <a:schemeClr val="tx1"/>
              </a:solid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eaLnBrk="0" fontAlgn="base" hangingPunct="0">
                <a:spcBef>
                  <a:spcPct val="0"/>
                </a:spcBef>
                <a:spcAft>
                  <a:spcPct val="0"/>
                </a:spcAft>
                <a:buNone/>
              </a:pPr>
              <a:r>
                <a:rPr lang="ja-JP" altLang="en-US" sz="1943">
                  <a:solidFill>
                    <a:prstClr val="black"/>
                  </a:solidFill>
                </a:rPr>
                <a:t>水電解装置</a:t>
              </a:r>
            </a:p>
          </p:txBody>
        </p:sp>
        <p:sp>
          <p:nvSpPr>
            <p:cNvPr id="57" name="下矢印 56"/>
            <p:cNvSpPr/>
            <p:nvPr/>
          </p:nvSpPr>
          <p:spPr>
            <a:xfrm flipV="1">
              <a:off x="3379787" y="5626932"/>
              <a:ext cx="385763" cy="443373"/>
            </a:xfrm>
            <a:prstGeom prst="downArrow">
              <a:avLst/>
            </a:prstGeom>
            <a:solidFill>
              <a:srgbClr val="1DC7F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3102" name="テキスト ボックス 18"/>
            <p:cNvSpPr txBox="1">
              <a:spLocks noChangeArrowheads="1"/>
            </p:cNvSpPr>
            <p:nvPr/>
          </p:nvSpPr>
          <p:spPr bwMode="auto">
            <a:xfrm>
              <a:off x="5411788" y="5205413"/>
              <a:ext cx="1782523" cy="383564"/>
            </a:xfrm>
            <a:prstGeom prst="rect">
              <a:avLst/>
            </a:prstGeom>
            <a:solidFill>
              <a:schemeClr val="bg1"/>
            </a:solidFill>
            <a:ln w="9525">
              <a:solidFill>
                <a:schemeClr val="tx1"/>
              </a:solid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eaLnBrk="0" fontAlgn="base" hangingPunct="0">
                <a:spcBef>
                  <a:spcPct val="0"/>
                </a:spcBef>
                <a:spcAft>
                  <a:spcPct val="0"/>
                </a:spcAft>
                <a:buNone/>
              </a:pPr>
              <a:r>
                <a:rPr lang="ja-JP" altLang="en-US" sz="1943">
                  <a:solidFill>
                    <a:prstClr val="black"/>
                  </a:solidFill>
                </a:rPr>
                <a:t>水素貯蔵タンク</a:t>
              </a:r>
            </a:p>
          </p:txBody>
        </p:sp>
        <p:sp>
          <p:nvSpPr>
            <p:cNvPr id="60" name="右矢印 59"/>
            <p:cNvSpPr/>
            <p:nvPr/>
          </p:nvSpPr>
          <p:spPr>
            <a:xfrm>
              <a:off x="4267200" y="5237301"/>
              <a:ext cx="1023937" cy="2905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3104" name="テキスト ボックス 60"/>
            <p:cNvSpPr txBox="1">
              <a:spLocks noChangeArrowheads="1"/>
            </p:cNvSpPr>
            <p:nvPr/>
          </p:nvSpPr>
          <p:spPr bwMode="auto">
            <a:xfrm>
              <a:off x="5400675" y="6056313"/>
              <a:ext cx="1752600" cy="383564"/>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eaLnBrk="0" fontAlgn="base" hangingPunct="0">
                <a:spcBef>
                  <a:spcPct val="0"/>
                </a:spcBef>
                <a:spcAft>
                  <a:spcPct val="0"/>
                </a:spcAft>
                <a:buNone/>
              </a:pPr>
              <a:r>
                <a:rPr lang="ja-JP" altLang="en-US" sz="1943">
                  <a:solidFill>
                    <a:prstClr val="black"/>
                  </a:solidFill>
                </a:rPr>
                <a:t>　燃料電池</a:t>
              </a:r>
            </a:p>
          </p:txBody>
        </p:sp>
        <p:sp>
          <p:nvSpPr>
            <p:cNvPr id="3105" name="テキスト ボックス 20"/>
            <p:cNvSpPr txBox="1">
              <a:spLocks noChangeArrowheads="1"/>
            </p:cNvSpPr>
            <p:nvPr/>
          </p:nvSpPr>
          <p:spPr bwMode="auto">
            <a:xfrm>
              <a:off x="7921625" y="4194175"/>
              <a:ext cx="1855788" cy="2160588"/>
            </a:xfrm>
            <a:prstGeom prst="rect">
              <a:avLst/>
            </a:prstGeom>
            <a:solidFill>
              <a:schemeClr val="bg1"/>
            </a:solidFill>
            <a:ln w="9525">
              <a:solidFill>
                <a:schemeClr val="tx1"/>
              </a:solidFill>
              <a:miter lim="800000"/>
              <a:headEnd/>
              <a:tailEnd/>
            </a:ln>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eaLnBrk="0" fontAlgn="base" hangingPunct="0">
                <a:spcBef>
                  <a:spcPct val="0"/>
                </a:spcBef>
                <a:spcAft>
                  <a:spcPct val="0"/>
                </a:spcAft>
                <a:buNone/>
              </a:pPr>
              <a:endParaRPr lang="en-US" altLang="ja-JP" sz="1943">
                <a:solidFill>
                  <a:prstClr val="black"/>
                </a:solidFill>
              </a:endParaRPr>
            </a:p>
            <a:p>
              <a:pPr defTabSz="986912" eaLnBrk="0" fontAlgn="base" hangingPunct="0">
                <a:spcBef>
                  <a:spcPct val="0"/>
                </a:spcBef>
                <a:spcAft>
                  <a:spcPct val="0"/>
                </a:spcAft>
                <a:buNone/>
              </a:pPr>
              <a:r>
                <a:rPr lang="ja-JP" altLang="en-US" sz="1943">
                  <a:solidFill>
                    <a:prstClr val="black"/>
                  </a:solidFill>
                </a:rPr>
                <a:t>必要な</a:t>
              </a:r>
              <a:endParaRPr lang="en-US" altLang="ja-JP" sz="1943">
                <a:solidFill>
                  <a:prstClr val="black"/>
                </a:solidFill>
              </a:endParaRPr>
            </a:p>
            <a:p>
              <a:pPr defTabSz="986912" eaLnBrk="0" fontAlgn="base" hangingPunct="0">
                <a:spcBef>
                  <a:spcPct val="0"/>
                </a:spcBef>
                <a:spcAft>
                  <a:spcPct val="0"/>
                </a:spcAft>
                <a:buNone/>
              </a:pPr>
              <a:r>
                <a:rPr lang="ja-JP" altLang="en-US" sz="1943">
                  <a:solidFill>
                    <a:prstClr val="black"/>
                  </a:solidFill>
                </a:rPr>
                <a:t>電気・熱</a:t>
              </a:r>
              <a:endParaRPr lang="en-US" altLang="ja-JP" sz="1943">
                <a:solidFill>
                  <a:prstClr val="black"/>
                </a:solidFill>
              </a:endParaRPr>
            </a:p>
            <a:p>
              <a:pPr defTabSz="986912" eaLnBrk="0" fontAlgn="base" hangingPunct="0">
                <a:spcBef>
                  <a:spcPct val="0"/>
                </a:spcBef>
                <a:spcAft>
                  <a:spcPct val="0"/>
                </a:spcAft>
                <a:buNone/>
              </a:pPr>
              <a:r>
                <a:rPr lang="ja-JP" altLang="en-US" sz="1943">
                  <a:solidFill>
                    <a:prstClr val="black"/>
                  </a:solidFill>
                </a:rPr>
                <a:t>（温水を含む）を供給</a:t>
              </a:r>
            </a:p>
          </p:txBody>
        </p:sp>
        <p:sp>
          <p:nvSpPr>
            <p:cNvPr id="65" name="右矢印 64"/>
            <p:cNvSpPr/>
            <p:nvPr/>
          </p:nvSpPr>
          <p:spPr>
            <a:xfrm>
              <a:off x="7185026" y="6070305"/>
              <a:ext cx="706437" cy="39299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45" name="角丸四角形 44"/>
            <p:cNvSpPr/>
            <p:nvPr/>
          </p:nvSpPr>
          <p:spPr>
            <a:xfrm>
              <a:off x="2660650" y="3871913"/>
              <a:ext cx="1809750" cy="94888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67" name="下矢印 66"/>
            <p:cNvSpPr/>
            <p:nvPr/>
          </p:nvSpPr>
          <p:spPr>
            <a:xfrm>
              <a:off x="6111876" y="5625252"/>
              <a:ext cx="261937" cy="4013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3109" name="テキスト ボックス 14"/>
            <p:cNvSpPr txBox="1">
              <a:spLocks noChangeArrowheads="1"/>
            </p:cNvSpPr>
            <p:nvPr/>
          </p:nvSpPr>
          <p:spPr bwMode="auto">
            <a:xfrm>
              <a:off x="3067050" y="4194175"/>
              <a:ext cx="861707" cy="383564"/>
            </a:xfrm>
            <a:prstGeom prst="rect">
              <a:avLst/>
            </a:prstGeom>
            <a:solidFill>
              <a:schemeClr val="bg1"/>
            </a:solidFill>
            <a:ln w="9525">
              <a:solidFill>
                <a:schemeClr val="tx1"/>
              </a:solid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eaLnBrk="0" fontAlgn="base" hangingPunct="0">
                <a:spcBef>
                  <a:spcPct val="0"/>
                </a:spcBef>
                <a:spcAft>
                  <a:spcPct val="0"/>
                </a:spcAft>
                <a:buNone/>
              </a:pPr>
              <a:r>
                <a:rPr lang="ja-JP" altLang="en-US" sz="1943">
                  <a:solidFill>
                    <a:prstClr val="black"/>
                  </a:solidFill>
                </a:rPr>
                <a:t>蓄電池</a:t>
              </a:r>
            </a:p>
          </p:txBody>
        </p:sp>
        <p:sp>
          <p:nvSpPr>
            <p:cNvPr id="2" name="右矢印 1"/>
            <p:cNvSpPr/>
            <p:nvPr/>
          </p:nvSpPr>
          <p:spPr>
            <a:xfrm>
              <a:off x="4044950" y="4130547"/>
              <a:ext cx="3825875" cy="46520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46" name="右矢印 45"/>
            <p:cNvSpPr/>
            <p:nvPr/>
          </p:nvSpPr>
          <p:spPr>
            <a:xfrm rot="20390620">
              <a:off x="7089776" y="5613496"/>
              <a:ext cx="760412" cy="37451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47" name="右矢印 46"/>
            <p:cNvSpPr/>
            <p:nvPr/>
          </p:nvSpPr>
          <p:spPr>
            <a:xfrm rot="5400000">
              <a:off x="3283342" y="4769521"/>
              <a:ext cx="478641" cy="3460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7" name="曲折矢印 6"/>
            <p:cNvSpPr/>
            <p:nvPr/>
          </p:nvSpPr>
          <p:spPr>
            <a:xfrm>
              <a:off x="1493837" y="4159098"/>
              <a:ext cx="1111250" cy="661701"/>
            </a:xfrm>
            <a:prstGeom prst="bentArrow">
              <a:avLst>
                <a:gd name="adj1" fmla="val 26638"/>
                <a:gd name="adj2" fmla="val 28028"/>
                <a:gd name="adj3" fmla="val 25000"/>
                <a:gd name="adj4" fmla="val 4375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black"/>
                </a:solidFill>
                <a:latin typeface="Cambria"/>
                <a:ea typeface="メイリオ"/>
              </a:endParaRPr>
            </a:p>
          </p:txBody>
        </p:sp>
        <p:sp>
          <p:nvSpPr>
            <p:cNvPr id="49" name="曲折矢印 48"/>
            <p:cNvSpPr/>
            <p:nvPr/>
          </p:nvSpPr>
          <p:spPr>
            <a:xfrm flipV="1">
              <a:off x="1493837" y="5549677"/>
              <a:ext cx="1138238" cy="827965"/>
            </a:xfrm>
            <a:prstGeom prst="ben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black"/>
                </a:solidFill>
                <a:latin typeface="Cambria"/>
                <a:ea typeface="メイリオ"/>
              </a:endParaRPr>
            </a:p>
          </p:txBody>
        </p:sp>
      </p:grpSp>
      <p:sp>
        <p:nvSpPr>
          <p:cNvPr id="48" name="正方形/長方形 47"/>
          <p:cNvSpPr/>
          <p:nvPr/>
        </p:nvSpPr>
        <p:spPr>
          <a:xfrm>
            <a:off x="8658548" y="652110"/>
            <a:ext cx="1954381" cy="358111"/>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defTabSz="986912">
              <a:defRPr/>
            </a:pPr>
            <a:r>
              <a:rPr kumimoji="0" lang="ja-JP" altLang="en-US" sz="1727" b="1" kern="0" dirty="0">
                <a:solidFill>
                  <a:sysClr val="window" lastClr="FFFFFF"/>
                </a:solidFill>
                <a:latin typeface="Cambria"/>
                <a:ea typeface="メイリオ"/>
                <a:cs typeface="メイリオ" pitchFamily="50" charset="-128"/>
              </a:rPr>
              <a:t>事業目的・概要等</a:t>
            </a:r>
          </a:p>
        </p:txBody>
      </p:sp>
      <p:sp>
        <p:nvSpPr>
          <p:cNvPr id="50" name="テキスト ボックス 49"/>
          <p:cNvSpPr txBox="1"/>
          <p:nvPr/>
        </p:nvSpPr>
        <p:spPr>
          <a:xfrm>
            <a:off x="8435224" y="114808"/>
            <a:ext cx="2194905"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86912" eaLnBrk="0" hangingPunct="0">
              <a:defRPr/>
            </a:pPr>
            <a:r>
              <a:rPr lang="ja-JP" altLang="en-US" sz="1187" dirty="0">
                <a:solidFill>
                  <a:prstClr val="white"/>
                </a:solidFill>
                <a:latin typeface="Cambria"/>
                <a:ea typeface="メイリオ"/>
              </a:rPr>
              <a:t>地球環境局地球温暖化対策課</a:t>
            </a:r>
            <a:endParaRPr lang="en-US" altLang="ja-JP" sz="1187" dirty="0">
              <a:solidFill>
                <a:prstClr val="white"/>
              </a:solidFill>
              <a:latin typeface="Cambria"/>
              <a:ea typeface="メイリオ"/>
            </a:endParaRPr>
          </a:p>
          <a:p>
            <a:pPr defTabSz="986912" eaLnBrk="0" hangingPunct="0">
              <a:defRPr/>
            </a:pPr>
            <a:r>
              <a:rPr lang="ja-JP" altLang="en-US" sz="1187" dirty="0">
                <a:solidFill>
                  <a:prstClr val="white"/>
                </a:solidFill>
                <a:latin typeface="Cambria"/>
                <a:ea typeface="メイリオ"/>
              </a:rPr>
              <a:t>地球温暖化対策事業室</a:t>
            </a:r>
          </a:p>
        </p:txBody>
      </p:sp>
    </p:spTree>
    <p:extLst>
      <p:ext uri="{BB962C8B-B14F-4D97-AF65-F5344CB8AC3E}">
        <p14:creationId xmlns:p14="http://schemas.microsoft.com/office/powerpoint/2010/main" val="724768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オブジェクト 46" hidden="1"/>
          <p:cNvGraphicFramePr>
            <a:graphicFrameLocks noChangeAspect="1"/>
          </p:cNvGraphicFramePr>
          <p:nvPr>
            <p:custDataLst>
              <p:tags r:id="rId2"/>
            </p:custDataLst>
            <p:extLst/>
          </p:nvPr>
        </p:nvGraphicFramePr>
        <p:xfrm>
          <a:off x="113039" y="80381"/>
          <a:ext cx="1555" cy="1555"/>
        </p:xfrm>
        <a:graphic>
          <a:graphicData uri="http://schemas.openxmlformats.org/presentationml/2006/ole">
            <mc:AlternateContent xmlns:mc="http://schemas.openxmlformats.org/markup-compatibility/2006">
              <mc:Choice xmlns:v="urn:schemas-microsoft-com:vml" Requires="v">
                <p:oleObj spid="_x0000_s130089" name="think-cell スライド" r:id="rId4" imgW="270" imgH="270" progId="TCLayout.ActiveDocument.1">
                  <p:embed/>
                </p:oleObj>
              </mc:Choice>
              <mc:Fallback>
                <p:oleObj name="think-cell スライド" r:id="rId4" imgW="270" imgH="270" progId="TCLayout.ActiveDocument.1">
                  <p:embed/>
                  <p:pic>
                    <p:nvPicPr>
                      <p:cNvPr id="47" name="オブジェクト 46" hidden="1"/>
                      <p:cNvPicPr/>
                      <p:nvPr/>
                    </p:nvPicPr>
                    <p:blipFill>
                      <a:blip r:embed="rId5"/>
                      <a:stretch>
                        <a:fillRect/>
                      </a:stretch>
                    </p:blipFill>
                    <p:spPr>
                      <a:xfrm>
                        <a:off x="113039" y="80381"/>
                        <a:ext cx="1555" cy="1555"/>
                      </a:xfrm>
                      <a:prstGeom prst="rect">
                        <a:avLst/>
                      </a:prstGeom>
                    </p:spPr>
                  </p:pic>
                </p:oleObj>
              </mc:Fallback>
            </mc:AlternateContent>
          </a:graphicData>
        </a:graphic>
      </p:graphicFrame>
      <p:sp>
        <p:nvSpPr>
          <p:cNvPr id="9" name="テキスト ボックス 8">
            <a:extLst>
              <a:ext uri="{FF2B5EF4-FFF2-40B4-BE49-F238E27FC236}">
                <a16:creationId xmlns:a16="http://schemas.microsoft.com/office/drawing/2014/main" id="{D85E19DB-9FE5-FE4E-A8A5-6172265B44FC}"/>
              </a:ext>
            </a:extLst>
          </p:cNvPr>
          <p:cNvSpPr txBox="1"/>
          <p:nvPr/>
        </p:nvSpPr>
        <p:spPr>
          <a:xfrm>
            <a:off x="2179816" y="6874203"/>
            <a:ext cx="5828113" cy="197746"/>
          </a:xfrm>
          <a:prstGeom prst="rect">
            <a:avLst/>
          </a:prstGeom>
          <a:noFill/>
        </p:spPr>
        <p:txBody>
          <a:bodyPr wrap="square" rtlCol="0">
            <a:spAutoFit/>
          </a:bodyPr>
          <a:lstStyle/>
          <a:p>
            <a:pPr defTabSz="895327"/>
            <a:r>
              <a:rPr kumimoji="0" lang="zh-TW" altLang="en-US" sz="685" b="1" kern="0" dirty="0">
                <a:solidFill>
                  <a:prstClr val="white"/>
                </a:solidFill>
                <a:latin typeface="Meiryo" panose="020B0604030504040204" pitchFamily="34" charset="-128"/>
                <a:ea typeface="Meiryo" panose="020B0604030504040204" pitchFamily="34" charset="-128"/>
              </a:rPr>
              <a:t>環境省地球環境局地球温暖化対策課地球温暖化対策事業室</a:t>
            </a:r>
            <a:r>
              <a:rPr kumimoji="0" lang="ja-JP" altLang="en-US" sz="685" b="1" kern="0" dirty="0">
                <a:solidFill>
                  <a:prstClr val="white"/>
                </a:solidFill>
                <a:latin typeface="Meiryo" panose="020B0604030504040204" pitchFamily="34" charset="-128"/>
                <a:ea typeface="Meiryo" panose="020B0604030504040204" pitchFamily="34" charset="-128"/>
              </a:rPr>
              <a:t>　　</a:t>
            </a:r>
            <a:r>
              <a:rPr kumimoji="0" lang="zh-TW" altLang="en-US" sz="685" kern="0" dirty="0">
                <a:solidFill>
                  <a:prstClr val="white"/>
                </a:solidFill>
                <a:latin typeface="Meiryo" panose="020B0604030504040204" pitchFamily="34" charset="-128"/>
                <a:ea typeface="Meiryo" panose="020B0604030504040204" pitchFamily="34" charset="-128"/>
              </a:rPr>
              <a:t>電話：</a:t>
            </a:r>
            <a:r>
              <a:rPr kumimoji="0" lang="en-US" altLang="zh-TW" sz="685" kern="0" dirty="0">
                <a:solidFill>
                  <a:prstClr val="white"/>
                </a:solidFill>
                <a:latin typeface="Meiryo" panose="020B0604030504040204" pitchFamily="34" charset="-128"/>
                <a:ea typeface="Meiryo" panose="020B0604030504040204" pitchFamily="34" charset="-128"/>
              </a:rPr>
              <a:t>03-5521-83</a:t>
            </a:r>
            <a:r>
              <a:rPr kumimoji="0" lang="en-US" altLang="ja-JP" sz="685" kern="0" dirty="0">
                <a:solidFill>
                  <a:prstClr val="white"/>
                </a:solidFill>
                <a:latin typeface="Meiryo" panose="020B0604030504040204" pitchFamily="34" charset="-128"/>
                <a:ea typeface="Meiryo" panose="020B0604030504040204" pitchFamily="34" charset="-128"/>
              </a:rPr>
              <a:t>39</a:t>
            </a:r>
            <a:r>
              <a:rPr kumimoji="0" lang="ja-JP" altLang="en-US" sz="685" kern="0" dirty="0">
                <a:solidFill>
                  <a:prstClr val="white"/>
                </a:solidFill>
                <a:latin typeface="Meiryo" panose="020B0604030504040204" pitchFamily="34" charset="-128"/>
                <a:ea typeface="Meiryo" panose="020B0604030504040204" pitchFamily="34" charset="-128"/>
              </a:rPr>
              <a:t>　</a:t>
            </a:r>
            <a:r>
              <a:rPr kumimoji="0" lang="en-US" altLang="zh-TW" sz="685" kern="0" dirty="0">
                <a:solidFill>
                  <a:prstClr val="white"/>
                </a:solidFill>
                <a:latin typeface="Meiryo" panose="020B0604030504040204" pitchFamily="34" charset="-128"/>
                <a:ea typeface="Meiryo" panose="020B0604030504040204" pitchFamily="34" charset="-128"/>
              </a:rPr>
              <a:t>FAX</a:t>
            </a:r>
            <a:r>
              <a:rPr kumimoji="0" lang="zh-TW" altLang="en-US" sz="685" kern="0" dirty="0">
                <a:solidFill>
                  <a:prstClr val="white"/>
                </a:solidFill>
                <a:latin typeface="Meiryo" panose="020B0604030504040204" pitchFamily="34" charset="-128"/>
                <a:ea typeface="Meiryo" panose="020B0604030504040204" pitchFamily="34" charset="-128"/>
              </a:rPr>
              <a:t>：</a:t>
            </a:r>
            <a:r>
              <a:rPr kumimoji="0" lang="en-US" altLang="ja-JP" sz="685" kern="0" dirty="0">
                <a:solidFill>
                  <a:prstClr val="white"/>
                </a:solidFill>
                <a:latin typeface="Meiryo" panose="020B0604030504040204" pitchFamily="34" charset="-128"/>
                <a:ea typeface="Meiryo" panose="020B0604030504040204" pitchFamily="34" charset="-128"/>
              </a:rPr>
              <a:t>03-3580-1382</a:t>
            </a:r>
            <a:r>
              <a:rPr kumimoji="0" lang="en-US" altLang="zh-TW" sz="685" kern="0" dirty="0">
                <a:solidFill>
                  <a:prstClr val="white"/>
                </a:solidFill>
                <a:latin typeface="Meiryo" panose="020B0604030504040204" pitchFamily="34" charset="-128"/>
                <a:ea typeface="Meiryo" panose="020B0604030504040204" pitchFamily="34" charset="-128"/>
              </a:rPr>
              <a:t> </a:t>
            </a:r>
          </a:p>
        </p:txBody>
      </p:sp>
      <p:sp>
        <p:nvSpPr>
          <p:cNvPr id="12" name="テキスト ボックス 11">
            <a:extLst>
              <a:ext uri="{FF2B5EF4-FFF2-40B4-BE49-F238E27FC236}">
                <a16:creationId xmlns:a16="http://schemas.microsoft.com/office/drawing/2014/main" id="{7559E04E-328D-B143-986F-4312F791B625}"/>
              </a:ext>
            </a:extLst>
          </p:cNvPr>
          <p:cNvSpPr txBox="1"/>
          <p:nvPr/>
        </p:nvSpPr>
        <p:spPr>
          <a:xfrm>
            <a:off x="2266473" y="814683"/>
            <a:ext cx="7213688" cy="303288"/>
          </a:xfrm>
          <a:prstGeom prst="rect">
            <a:avLst/>
          </a:prstGeom>
          <a:noFill/>
        </p:spPr>
        <p:txBody>
          <a:bodyPr wrap="square" rtlCol="0">
            <a:spAutoFit/>
          </a:bodyPr>
          <a:lstStyle/>
          <a:p>
            <a:pPr defTabSz="895327"/>
            <a:r>
              <a:rPr kumimoji="0" lang="ja-JP" altLang="en-US" sz="1371" b="1" kern="0" dirty="0">
                <a:solidFill>
                  <a:sysClr val="windowText" lastClr="000000"/>
                </a:solidFill>
                <a:latin typeface="Meiryo" panose="020B0604030504040204" pitchFamily="34" charset="-128"/>
                <a:ea typeface="Meiryo" panose="020B0604030504040204" pitchFamily="34" charset="-128"/>
              </a:rPr>
              <a:t>水素を活用した自立・分散型エネルギーシステム構築事業</a:t>
            </a:r>
          </a:p>
        </p:txBody>
      </p:sp>
      <p:grpSp>
        <p:nvGrpSpPr>
          <p:cNvPr id="13" name="グループ化 12">
            <a:extLst>
              <a:ext uri="{FF2B5EF4-FFF2-40B4-BE49-F238E27FC236}">
                <a16:creationId xmlns:a16="http://schemas.microsoft.com/office/drawing/2014/main" id="{FE7E2BB1-F9D3-E348-93D0-C92F1F19002C}"/>
              </a:ext>
            </a:extLst>
          </p:cNvPr>
          <p:cNvGrpSpPr/>
          <p:nvPr/>
        </p:nvGrpSpPr>
        <p:grpSpPr>
          <a:xfrm>
            <a:off x="2145462" y="490185"/>
            <a:ext cx="1163541" cy="312521"/>
            <a:chOff x="1895287" y="258132"/>
            <a:chExt cx="1188323" cy="319177"/>
          </a:xfrm>
        </p:grpSpPr>
        <p:pic>
          <p:nvPicPr>
            <p:cNvPr id="14" name="グラフィックス 13">
              <a:extLst>
                <a:ext uri="{FF2B5EF4-FFF2-40B4-BE49-F238E27FC236}">
                  <a16:creationId xmlns:a16="http://schemas.microsoft.com/office/drawing/2014/main" id="{548341F6-E67D-5543-B262-69778A35F50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098332" y="458339"/>
              <a:ext cx="773305" cy="118970"/>
            </a:xfrm>
            <a:prstGeom prst="rect">
              <a:avLst/>
            </a:prstGeom>
          </p:spPr>
        </p:pic>
        <p:sp>
          <p:nvSpPr>
            <p:cNvPr id="15" name="テキスト ボックス 14">
              <a:extLst>
                <a:ext uri="{FF2B5EF4-FFF2-40B4-BE49-F238E27FC236}">
                  <a16:creationId xmlns:a16="http://schemas.microsoft.com/office/drawing/2014/main" id="{62E751B6-64EA-1E40-BCC0-AE64939680F5}"/>
                </a:ext>
              </a:extLst>
            </p:cNvPr>
            <p:cNvSpPr txBox="1"/>
            <p:nvPr/>
          </p:nvSpPr>
          <p:spPr>
            <a:xfrm>
              <a:off x="1895287" y="258132"/>
              <a:ext cx="1188323" cy="278970"/>
            </a:xfrm>
            <a:prstGeom prst="rect">
              <a:avLst/>
            </a:prstGeom>
            <a:noFill/>
          </p:spPr>
          <p:txBody>
            <a:bodyPr wrap="square" rtlCol="0">
              <a:spAutoFit/>
            </a:bodyPr>
            <a:lstStyle/>
            <a:p>
              <a:pPr algn="ctr" defTabSz="895327"/>
              <a:r>
                <a:rPr kumimoji="0" lang="ja-JP" altLang="en-US" sz="1175" kern="0" spc="587" dirty="0">
                  <a:solidFill>
                    <a:sysClr val="windowText" lastClr="000000"/>
                  </a:solidFill>
                  <a:latin typeface="Meiryo" panose="020B0604030504040204" pitchFamily="34" charset="-128"/>
                  <a:ea typeface="Meiryo" panose="020B0604030504040204" pitchFamily="34" charset="-128"/>
                </a:rPr>
                <a:t>事業名</a:t>
              </a:r>
            </a:p>
          </p:txBody>
        </p:sp>
      </p:grpSp>
      <p:sp>
        <p:nvSpPr>
          <p:cNvPr id="16" name="テキスト ボックス 15">
            <a:extLst>
              <a:ext uri="{FF2B5EF4-FFF2-40B4-BE49-F238E27FC236}">
                <a16:creationId xmlns:a16="http://schemas.microsoft.com/office/drawing/2014/main" id="{7952B4B0-22CA-6645-B086-08A4A7BB78E9}"/>
              </a:ext>
            </a:extLst>
          </p:cNvPr>
          <p:cNvSpPr txBox="1"/>
          <p:nvPr/>
        </p:nvSpPr>
        <p:spPr>
          <a:xfrm>
            <a:off x="477719" y="1334321"/>
            <a:ext cx="9764041" cy="393634"/>
          </a:xfrm>
          <a:prstGeom prst="rect">
            <a:avLst/>
          </a:prstGeom>
          <a:noFill/>
        </p:spPr>
        <p:txBody>
          <a:bodyPr wrap="square" rtlCol="0">
            <a:spAutoFit/>
          </a:bodyPr>
          <a:lstStyle/>
          <a:p>
            <a:pPr algn="ctr" defTabSz="895327"/>
            <a:r>
              <a:rPr kumimoji="0" lang="ja-JP" altLang="en-US" sz="1958" b="1" kern="0" spc="90" dirty="0">
                <a:solidFill>
                  <a:srgbClr val="009C89"/>
                </a:solidFill>
                <a:latin typeface="Meiryo" panose="020B0604030504040204" pitchFamily="34" charset="-128"/>
                <a:ea typeface="Meiryo" panose="020B0604030504040204" pitchFamily="34" charset="-128"/>
              </a:rPr>
              <a:t>水素を活用した再生可能エネルギー設備の導入を支援します。</a:t>
            </a:r>
          </a:p>
        </p:txBody>
      </p:sp>
      <p:sp>
        <p:nvSpPr>
          <p:cNvPr id="75" name="角丸四角形 74"/>
          <p:cNvSpPr/>
          <p:nvPr/>
        </p:nvSpPr>
        <p:spPr>
          <a:xfrm>
            <a:off x="552196" y="478919"/>
            <a:ext cx="1714276" cy="645636"/>
          </a:xfrm>
          <a:prstGeom prst="roundRect">
            <a:avLst>
              <a:gd name="adj" fmla="val 7487"/>
            </a:avLst>
          </a:prstGeom>
          <a:solidFill>
            <a:schemeClr val="bg1"/>
          </a:solidFill>
          <a:ln w="28575">
            <a:solidFill>
              <a:srgbClr val="009C89"/>
            </a:solidFill>
          </a:ln>
        </p:spPr>
        <p:style>
          <a:lnRef idx="3">
            <a:schemeClr val="lt1"/>
          </a:lnRef>
          <a:fillRef idx="1">
            <a:schemeClr val="accent6"/>
          </a:fillRef>
          <a:effectRef idx="1">
            <a:schemeClr val="accent6"/>
          </a:effectRef>
          <a:fontRef idx="minor">
            <a:schemeClr val="lt1"/>
          </a:fontRef>
        </p:style>
        <p:txBody>
          <a:bodyPr rtlCol="0" anchor="ctr"/>
          <a:lstStyle/>
          <a:p>
            <a:pPr algn="ctr" defTabSz="895327"/>
            <a:endParaRPr lang="ja-JP" altLang="en-US" sz="1762" kern="0">
              <a:solidFill>
                <a:sysClr val="windowText" lastClr="000000"/>
              </a:solidFill>
              <a:latin typeface="Calibri" panose="020F0502020204030204"/>
              <a:ea typeface="游ゴシック" panose="020B0400000000000000" pitchFamily="50" charset="-128"/>
            </a:endParaRPr>
          </a:p>
        </p:txBody>
      </p:sp>
      <p:sp>
        <p:nvSpPr>
          <p:cNvPr id="76" name="片側の 2 つの角を丸めた四角形 75"/>
          <p:cNvSpPr/>
          <p:nvPr/>
        </p:nvSpPr>
        <p:spPr>
          <a:xfrm>
            <a:off x="552198" y="478918"/>
            <a:ext cx="1714273" cy="293314"/>
          </a:xfrm>
          <a:prstGeom prst="round2SameRect">
            <a:avLst/>
          </a:prstGeom>
          <a:solidFill>
            <a:srgbClr val="009C89"/>
          </a:solidFill>
          <a:ln w="28575">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5327"/>
            <a:r>
              <a:rPr kumimoji="0" lang="ja-JP" altLang="en-US" sz="1077" b="1" kern="0" dirty="0">
                <a:solidFill>
                  <a:prstClr val="white"/>
                </a:solidFill>
                <a:latin typeface="Calibri" panose="020F0502020204030204"/>
                <a:ea typeface="游ゴシック" panose="020B0400000000000000" pitchFamily="50" charset="-128"/>
              </a:rPr>
              <a:t>水素社会に向けて</a:t>
            </a:r>
            <a:endParaRPr lang="ja-JP" altLang="en-US" sz="1077" b="1" kern="0" dirty="0">
              <a:solidFill>
                <a:prstClr val="white"/>
              </a:solidFill>
              <a:latin typeface="Calibri" panose="020F0502020204030204"/>
              <a:ea typeface="游ゴシック" panose="020B0400000000000000" pitchFamily="50" charset="-128"/>
            </a:endParaRPr>
          </a:p>
        </p:txBody>
      </p:sp>
      <p:sp>
        <p:nvSpPr>
          <p:cNvPr id="77" name="1 つの角を切り取った四角形 76"/>
          <p:cNvSpPr/>
          <p:nvPr/>
        </p:nvSpPr>
        <p:spPr>
          <a:xfrm flipV="1">
            <a:off x="1433058" y="816442"/>
            <a:ext cx="841554" cy="288331"/>
          </a:xfrm>
          <a:prstGeom prst="snip1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5327"/>
            <a:endParaRPr lang="ja-JP" altLang="en-US" sz="1762" kern="0" dirty="0">
              <a:solidFill>
                <a:sysClr val="windowText" lastClr="000000"/>
              </a:solidFill>
              <a:latin typeface="Calibri" panose="020F0502020204030204"/>
              <a:ea typeface="游ゴシック" panose="020B0400000000000000" pitchFamily="50" charset="-128"/>
            </a:endParaRPr>
          </a:p>
        </p:txBody>
      </p:sp>
      <p:sp>
        <p:nvSpPr>
          <p:cNvPr id="78" name="1 つの角を切り取った四角形 77"/>
          <p:cNvSpPr/>
          <p:nvPr/>
        </p:nvSpPr>
        <p:spPr>
          <a:xfrm flipH="1" flipV="1">
            <a:off x="547754" y="816442"/>
            <a:ext cx="841554" cy="308112"/>
          </a:xfrm>
          <a:prstGeom prst="snip1Rect">
            <a:avLst>
              <a:gd name="adj" fmla="val 5857"/>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5327"/>
            <a:endParaRPr lang="ja-JP" altLang="en-US" sz="1762" kern="0" dirty="0">
              <a:solidFill>
                <a:sysClr val="windowText" lastClr="000000"/>
              </a:solidFill>
              <a:latin typeface="Calibri" panose="020F0502020204030204"/>
              <a:ea typeface="游ゴシック" panose="020B0400000000000000" pitchFamily="50" charset="-128"/>
            </a:endParaRPr>
          </a:p>
        </p:txBody>
      </p:sp>
      <p:sp>
        <p:nvSpPr>
          <p:cNvPr id="79" name="テキスト ボックス 78"/>
          <p:cNvSpPr txBox="1"/>
          <p:nvPr/>
        </p:nvSpPr>
        <p:spPr>
          <a:xfrm>
            <a:off x="488192" y="873263"/>
            <a:ext cx="992579" cy="213007"/>
          </a:xfrm>
          <a:prstGeom prst="rect">
            <a:avLst/>
          </a:prstGeom>
          <a:noFill/>
        </p:spPr>
        <p:txBody>
          <a:bodyPr wrap="none" rtlCol="0">
            <a:spAutoFit/>
          </a:bodyPr>
          <a:lstStyle/>
          <a:p>
            <a:pPr defTabSz="895327"/>
            <a:r>
              <a:rPr lang="ja-JP" altLang="en-US" sz="784" b="1" kern="0" dirty="0">
                <a:solidFill>
                  <a:prstClr val="white"/>
                </a:solidFill>
                <a:latin typeface="Calibri" panose="020F0502020204030204"/>
                <a:ea typeface="游ゴシック" panose="020B0400000000000000" pitchFamily="50" charset="-128"/>
              </a:rPr>
              <a:t>地方公共団体向け</a:t>
            </a:r>
          </a:p>
        </p:txBody>
      </p:sp>
      <p:sp>
        <p:nvSpPr>
          <p:cNvPr id="80" name="テキスト ボックス 79"/>
          <p:cNvSpPr txBox="1"/>
          <p:nvPr/>
        </p:nvSpPr>
        <p:spPr>
          <a:xfrm>
            <a:off x="1523340" y="874484"/>
            <a:ext cx="684803" cy="243015"/>
          </a:xfrm>
          <a:prstGeom prst="rect">
            <a:avLst/>
          </a:prstGeom>
          <a:noFill/>
        </p:spPr>
        <p:txBody>
          <a:bodyPr wrap="none" rtlCol="0">
            <a:spAutoFit/>
          </a:bodyPr>
          <a:lstStyle/>
          <a:p>
            <a:pPr defTabSz="895327"/>
            <a:r>
              <a:rPr kumimoji="0" lang="ja-JP" altLang="en-US" sz="979" b="1" kern="0" dirty="0">
                <a:solidFill>
                  <a:prstClr val="white"/>
                </a:solidFill>
                <a:latin typeface="Calibri" panose="020F0502020204030204"/>
                <a:ea typeface="游ゴシック" panose="020B0400000000000000" pitchFamily="50" charset="-128"/>
              </a:rPr>
              <a:t>民間</a:t>
            </a:r>
            <a:r>
              <a:rPr lang="ja-JP" altLang="en-US" sz="979" b="1" kern="0" dirty="0">
                <a:solidFill>
                  <a:prstClr val="white"/>
                </a:solidFill>
                <a:latin typeface="Calibri" panose="020F0502020204030204"/>
                <a:ea typeface="游ゴシック" panose="020B0400000000000000" pitchFamily="50" charset="-128"/>
              </a:rPr>
              <a:t>向け</a:t>
            </a:r>
          </a:p>
        </p:txBody>
      </p:sp>
      <p:sp>
        <p:nvSpPr>
          <p:cNvPr id="66" name="テキスト ボックス 65"/>
          <p:cNvSpPr txBox="1"/>
          <p:nvPr/>
        </p:nvSpPr>
        <p:spPr>
          <a:xfrm>
            <a:off x="7491745" y="282429"/>
            <a:ext cx="2124340" cy="424475"/>
          </a:xfrm>
          <a:prstGeom prst="rect">
            <a:avLst/>
          </a:prstGeom>
          <a:noFill/>
          <a:ln w="15875">
            <a:solidFill>
              <a:schemeClr val="tx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493456">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年度予算（案）</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93456">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a:t>
            </a: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8"/>
          <a:stretch>
            <a:fillRect/>
          </a:stretch>
        </p:blipFill>
        <p:spPr>
          <a:xfrm>
            <a:off x="358847" y="1808924"/>
            <a:ext cx="9882913" cy="4935264"/>
          </a:xfrm>
          <a:prstGeom prst="rect">
            <a:avLst/>
          </a:prstGeom>
        </p:spPr>
      </p:pic>
    </p:spTree>
    <p:extLst>
      <p:ext uri="{BB962C8B-B14F-4D97-AF65-F5344CB8AC3E}">
        <p14:creationId xmlns:p14="http://schemas.microsoft.com/office/powerpoint/2010/main" val="3489638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ysClr val="windowText" lastClr="000000"/>
                </a:solidFill>
                <a:latin typeface="Meiryo" panose="020B0604030504040204" pitchFamily="34" charset="-128"/>
                <a:ea typeface="Meiryo" panose="020B0604030504040204" pitchFamily="34" charset="-128"/>
              </a:rPr>
              <a:t>自立・分散型エネルギーシステム</a:t>
            </a:r>
            <a:r>
              <a:rPr lang="ja-JP" altLang="en-US" dirty="0">
                <a:latin typeface="+mn-ea"/>
                <a:ea typeface="+mn-ea"/>
              </a:rPr>
              <a:t>イメージ</a:t>
            </a:r>
            <a:endParaRPr kumimoji="1" lang="ja-JP" altLang="en-US" dirty="0">
              <a:latin typeface="+mn-ea"/>
              <a:ea typeface="+mn-ea"/>
            </a:endParaRPr>
          </a:p>
        </p:txBody>
      </p:sp>
      <p:sp>
        <p:nvSpPr>
          <p:cNvPr id="370" name="テキスト ボックス 369"/>
          <p:cNvSpPr txBox="1"/>
          <p:nvPr/>
        </p:nvSpPr>
        <p:spPr>
          <a:xfrm>
            <a:off x="3178320" y="6154630"/>
            <a:ext cx="2137053" cy="272254"/>
          </a:xfrm>
          <a:prstGeom prst="rect">
            <a:avLst/>
          </a:prstGeom>
          <a:noFill/>
        </p:spPr>
        <p:txBody>
          <a:bodyPr wrap="square" rtlCol="0">
            <a:spAutoFit/>
          </a:bodyPr>
          <a:lstStyle/>
          <a:p>
            <a:pPr algn="ctr" defTabSz="493456"/>
            <a:r>
              <a:rPr kumimoji="0" lang="ja-JP" altLang="en-US" sz="1169" b="1" dirty="0">
                <a:solidFill>
                  <a:srgbClr val="000000">
                    <a:lumMod val="75000"/>
                    <a:lumOff val="25000"/>
                  </a:srgbClr>
                </a:solidFill>
                <a:latin typeface="Meiryo UI"/>
                <a:ea typeface="Meiryo UI"/>
                <a:cs typeface="メイリオ" panose="020B0604030504040204" pitchFamily="50" charset="-128"/>
              </a:rPr>
              <a:t>水電解水素製造装置ユニット</a:t>
            </a:r>
            <a:endParaRPr kumimoji="0" lang="en-US" altLang="ja-JP" sz="1169" b="1" dirty="0">
              <a:solidFill>
                <a:srgbClr val="000000">
                  <a:lumMod val="75000"/>
                  <a:lumOff val="25000"/>
                </a:srgbClr>
              </a:solidFill>
              <a:latin typeface="Meiryo UI"/>
              <a:ea typeface="Meiryo UI"/>
              <a:cs typeface="メイリオ" panose="020B0604030504040204" pitchFamily="50" charset="-128"/>
            </a:endParaRPr>
          </a:p>
        </p:txBody>
      </p:sp>
      <p:grpSp>
        <p:nvGrpSpPr>
          <p:cNvPr id="372" name="グループ化 371"/>
          <p:cNvGrpSpPr/>
          <p:nvPr/>
        </p:nvGrpSpPr>
        <p:grpSpPr>
          <a:xfrm>
            <a:off x="158543" y="1630189"/>
            <a:ext cx="10401801" cy="5715362"/>
            <a:chOff x="-120444" y="2072901"/>
            <a:chExt cx="9734626" cy="5283179"/>
          </a:xfrm>
        </p:grpSpPr>
        <p:grpSp>
          <p:nvGrpSpPr>
            <p:cNvPr id="373" name="グループ化 372"/>
            <p:cNvGrpSpPr/>
            <p:nvPr/>
          </p:nvGrpSpPr>
          <p:grpSpPr>
            <a:xfrm>
              <a:off x="-120444" y="2072901"/>
              <a:ext cx="9734626" cy="5283179"/>
              <a:chOff x="-120444" y="2072901"/>
              <a:chExt cx="9734626" cy="5283179"/>
            </a:xfrm>
          </p:grpSpPr>
          <p:grpSp>
            <p:nvGrpSpPr>
              <p:cNvPr id="380" name="グループ化 379"/>
              <p:cNvGrpSpPr/>
              <p:nvPr/>
            </p:nvGrpSpPr>
            <p:grpSpPr>
              <a:xfrm>
                <a:off x="-120444" y="2072901"/>
                <a:ext cx="9734626" cy="5283179"/>
                <a:chOff x="-120444" y="2072901"/>
                <a:chExt cx="9734626" cy="5283179"/>
              </a:xfrm>
            </p:grpSpPr>
            <p:grpSp>
              <p:nvGrpSpPr>
                <p:cNvPr id="382" name="グループ化 381"/>
                <p:cNvGrpSpPr/>
                <p:nvPr/>
              </p:nvGrpSpPr>
              <p:grpSpPr>
                <a:xfrm>
                  <a:off x="-120444" y="2072901"/>
                  <a:ext cx="9734626" cy="5283179"/>
                  <a:chOff x="-120444" y="2072901"/>
                  <a:chExt cx="9734626" cy="5283179"/>
                </a:xfrm>
              </p:grpSpPr>
              <p:sp>
                <p:nvSpPr>
                  <p:cNvPr id="384" name="角丸四角形 383"/>
                  <p:cNvSpPr/>
                  <p:nvPr/>
                </p:nvSpPr>
                <p:spPr bwMode="auto">
                  <a:xfrm>
                    <a:off x="1541928" y="2708920"/>
                    <a:ext cx="6754347" cy="3897652"/>
                  </a:xfrm>
                  <a:prstGeom prst="roundRect">
                    <a:avLst>
                      <a:gd name="adj" fmla="val 10825"/>
                    </a:avLst>
                  </a:prstGeom>
                  <a:pattFill prst="narVert">
                    <a:fgClr>
                      <a:srgbClr val="FFC000"/>
                    </a:fgClr>
                    <a:bgClr>
                      <a:schemeClr val="bg1"/>
                    </a:bgClr>
                  </a:pattFill>
                  <a:ln w="38100" cap="flat" cmpd="sng" algn="ctr">
                    <a:noFill/>
                    <a:prstDash val="sysDot"/>
                    <a:round/>
                    <a:headEnd type="none" w="med" len="med"/>
                    <a:tailEnd type="none" w="med" len="med"/>
                  </a:ln>
                  <a:effectLst/>
                </p:spPr>
                <p:txBody>
                  <a:bodyPr vert="horz" wrap="none" lIns="105234" tIns="54722" rIns="105234" bIns="54722" numCol="1" rtlCol="0" anchor="ctr" anchorCtr="0" compatLnSpc="1">
                    <a:prstTxWarp prst="textNoShape">
                      <a:avLst/>
                    </a:prstTxWarp>
                  </a:bodyPr>
                  <a:lstStyle/>
                  <a:p>
                    <a:pPr algn="ctr" defTabSz="1132194" eaLnBrk="0" hangingPunct="0"/>
                    <a:endParaRPr kumimoji="0" lang="ja-JP" altLang="en-US" sz="2159" dirty="0">
                      <a:solidFill>
                        <a:srgbClr val="000000"/>
                      </a:solidFill>
                      <a:latin typeface="Meiryo UI"/>
                      <a:ea typeface="Meiryo UI"/>
                      <a:cs typeface="メイリオ" panose="020B0604030504040204" pitchFamily="50" charset="-128"/>
                    </a:endParaRPr>
                  </a:p>
                </p:txBody>
              </p:sp>
              <p:grpSp>
                <p:nvGrpSpPr>
                  <p:cNvPr id="385" name="グループ化 384"/>
                  <p:cNvGrpSpPr/>
                  <p:nvPr/>
                </p:nvGrpSpPr>
                <p:grpSpPr>
                  <a:xfrm>
                    <a:off x="7310123" y="4697967"/>
                    <a:ext cx="447147" cy="875375"/>
                    <a:chOff x="6710363" y="3013075"/>
                    <a:chExt cx="412750" cy="808038"/>
                  </a:xfrm>
                  <a:effectLst>
                    <a:outerShdw blurRad="50800" dist="38100" dir="2700000" algn="tl" rotWithShape="0">
                      <a:prstClr val="black">
                        <a:alpha val="40000"/>
                      </a:prstClr>
                    </a:outerShdw>
                  </a:effectLst>
                </p:grpSpPr>
                <p:sp>
                  <p:nvSpPr>
                    <p:cNvPr id="484" name="Freeform 14"/>
                    <p:cNvSpPr>
                      <a:spLocks/>
                    </p:cNvSpPr>
                    <p:nvPr/>
                  </p:nvSpPr>
                  <p:spPr bwMode="auto">
                    <a:xfrm>
                      <a:off x="6742113" y="3770313"/>
                      <a:ext cx="349250" cy="50800"/>
                    </a:xfrm>
                    <a:custGeom>
                      <a:avLst/>
                      <a:gdLst>
                        <a:gd name="T0" fmla="*/ 0 w 220"/>
                        <a:gd name="T1" fmla="*/ 0 h 32"/>
                        <a:gd name="T2" fmla="*/ 220 w 220"/>
                        <a:gd name="T3" fmla="*/ 0 h 32"/>
                        <a:gd name="T4" fmla="*/ 220 w 220"/>
                        <a:gd name="T5" fmla="*/ 32 h 32"/>
                        <a:gd name="T6" fmla="*/ 0 w 220"/>
                        <a:gd name="T7" fmla="*/ 32 h 32"/>
                        <a:gd name="T8" fmla="*/ 0 w 220"/>
                        <a:gd name="T9" fmla="*/ 0 h 32"/>
                        <a:gd name="T10" fmla="*/ 0 w 220"/>
                        <a:gd name="T11" fmla="*/ 0 h 32"/>
                      </a:gdLst>
                      <a:ahLst/>
                      <a:cxnLst>
                        <a:cxn ang="0">
                          <a:pos x="T0" y="T1"/>
                        </a:cxn>
                        <a:cxn ang="0">
                          <a:pos x="T2" y="T3"/>
                        </a:cxn>
                        <a:cxn ang="0">
                          <a:pos x="T4" y="T5"/>
                        </a:cxn>
                        <a:cxn ang="0">
                          <a:pos x="T6" y="T7"/>
                        </a:cxn>
                        <a:cxn ang="0">
                          <a:pos x="T8" y="T9"/>
                        </a:cxn>
                        <a:cxn ang="0">
                          <a:pos x="T10" y="T11"/>
                        </a:cxn>
                      </a:cxnLst>
                      <a:rect l="0" t="0" r="r" b="b"/>
                      <a:pathLst>
                        <a:path w="220" h="32">
                          <a:moveTo>
                            <a:pt x="0" y="0"/>
                          </a:moveTo>
                          <a:lnTo>
                            <a:pt x="220" y="0"/>
                          </a:lnTo>
                          <a:lnTo>
                            <a:pt x="220" y="32"/>
                          </a:lnTo>
                          <a:lnTo>
                            <a:pt x="0" y="32"/>
                          </a:lnTo>
                          <a:lnTo>
                            <a:pt x="0" y="0"/>
                          </a:lnTo>
                          <a:lnTo>
                            <a:pt x="0" y="0"/>
                          </a:lnTo>
                          <a:close/>
                        </a:path>
                      </a:pathLst>
                    </a:custGeom>
                    <a:solidFill>
                      <a:srgbClr val="3D3A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85" name="Freeform 15"/>
                    <p:cNvSpPr>
                      <a:spLocks/>
                    </p:cNvSpPr>
                    <p:nvPr/>
                  </p:nvSpPr>
                  <p:spPr bwMode="auto">
                    <a:xfrm>
                      <a:off x="6710363" y="3013075"/>
                      <a:ext cx="412750" cy="760412"/>
                    </a:xfrm>
                    <a:custGeom>
                      <a:avLst/>
                      <a:gdLst>
                        <a:gd name="T0" fmla="*/ 210 w 210"/>
                        <a:gd name="T1" fmla="*/ 8 h 387"/>
                        <a:gd name="T2" fmla="*/ 202 w 210"/>
                        <a:gd name="T3" fmla="*/ 0 h 387"/>
                        <a:gd name="T4" fmla="*/ 7 w 210"/>
                        <a:gd name="T5" fmla="*/ 0 h 387"/>
                        <a:gd name="T6" fmla="*/ 0 w 210"/>
                        <a:gd name="T7" fmla="*/ 8 h 387"/>
                        <a:gd name="T8" fmla="*/ 0 w 210"/>
                        <a:gd name="T9" fmla="*/ 379 h 387"/>
                        <a:gd name="T10" fmla="*/ 7 w 210"/>
                        <a:gd name="T11" fmla="*/ 387 h 387"/>
                        <a:gd name="T12" fmla="*/ 202 w 210"/>
                        <a:gd name="T13" fmla="*/ 387 h 387"/>
                        <a:gd name="T14" fmla="*/ 210 w 210"/>
                        <a:gd name="T15" fmla="*/ 379 h 387"/>
                        <a:gd name="T16" fmla="*/ 210 w 210"/>
                        <a:gd name="T17" fmla="*/ 8 h 387"/>
                        <a:gd name="T18" fmla="*/ 210 w 210"/>
                        <a:gd name="T19" fmla="*/ 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0" h="387">
                          <a:moveTo>
                            <a:pt x="210" y="8"/>
                          </a:moveTo>
                          <a:cubicBezTo>
                            <a:pt x="210" y="3"/>
                            <a:pt x="206" y="0"/>
                            <a:pt x="202" y="0"/>
                          </a:cubicBezTo>
                          <a:cubicBezTo>
                            <a:pt x="7" y="0"/>
                            <a:pt x="7" y="0"/>
                            <a:pt x="7" y="0"/>
                          </a:cubicBezTo>
                          <a:cubicBezTo>
                            <a:pt x="4" y="0"/>
                            <a:pt x="0" y="3"/>
                            <a:pt x="0" y="8"/>
                          </a:cubicBezTo>
                          <a:cubicBezTo>
                            <a:pt x="0" y="379"/>
                            <a:pt x="0" y="379"/>
                            <a:pt x="0" y="379"/>
                          </a:cubicBezTo>
                          <a:cubicBezTo>
                            <a:pt x="0" y="383"/>
                            <a:pt x="4" y="387"/>
                            <a:pt x="7" y="387"/>
                          </a:cubicBezTo>
                          <a:cubicBezTo>
                            <a:pt x="202" y="387"/>
                            <a:pt x="202" y="387"/>
                            <a:pt x="202" y="387"/>
                          </a:cubicBezTo>
                          <a:cubicBezTo>
                            <a:pt x="206" y="387"/>
                            <a:pt x="210" y="383"/>
                            <a:pt x="210" y="379"/>
                          </a:cubicBezTo>
                          <a:cubicBezTo>
                            <a:pt x="210" y="8"/>
                            <a:pt x="210" y="8"/>
                            <a:pt x="210" y="8"/>
                          </a:cubicBezTo>
                          <a:cubicBezTo>
                            <a:pt x="210" y="8"/>
                            <a:pt x="210" y="8"/>
                            <a:pt x="210"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86" name="Freeform 16"/>
                    <p:cNvSpPr>
                      <a:spLocks/>
                    </p:cNvSpPr>
                    <p:nvPr/>
                  </p:nvSpPr>
                  <p:spPr bwMode="auto">
                    <a:xfrm>
                      <a:off x="6742113" y="3013075"/>
                      <a:ext cx="19050" cy="760412"/>
                    </a:xfrm>
                    <a:custGeom>
                      <a:avLst/>
                      <a:gdLst>
                        <a:gd name="T0" fmla="*/ 0 w 12"/>
                        <a:gd name="T1" fmla="*/ 0 h 479"/>
                        <a:gd name="T2" fmla="*/ 12 w 12"/>
                        <a:gd name="T3" fmla="*/ 0 h 479"/>
                        <a:gd name="T4" fmla="*/ 12 w 12"/>
                        <a:gd name="T5" fmla="*/ 479 h 479"/>
                        <a:gd name="T6" fmla="*/ 0 w 12"/>
                        <a:gd name="T7" fmla="*/ 479 h 479"/>
                        <a:gd name="T8" fmla="*/ 0 w 12"/>
                        <a:gd name="T9" fmla="*/ 0 h 479"/>
                        <a:gd name="T10" fmla="*/ 0 w 12"/>
                        <a:gd name="T11" fmla="*/ 0 h 479"/>
                      </a:gdLst>
                      <a:ahLst/>
                      <a:cxnLst>
                        <a:cxn ang="0">
                          <a:pos x="T0" y="T1"/>
                        </a:cxn>
                        <a:cxn ang="0">
                          <a:pos x="T2" y="T3"/>
                        </a:cxn>
                        <a:cxn ang="0">
                          <a:pos x="T4" y="T5"/>
                        </a:cxn>
                        <a:cxn ang="0">
                          <a:pos x="T6" y="T7"/>
                        </a:cxn>
                        <a:cxn ang="0">
                          <a:pos x="T8" y="T9"/>
                        </a:cxn>
                        <a:cxn ang="0">
                          <a:pos x="T10" y="T11"/>
                        </a:cxn>
                      </a:cxnLst>
                      <a:rect l="0" t="0" r="r" b="b"/>
                      <a:pathLst>
                        <a:path w="12" h="479">
                          <a:moveTo>
                            <a:pt x="0" y="0"/>
                          </a:moveTo>
                          <a:lnTo>
                            <a:pt x="12" y="0"/>
                          </a:lnTo>
                          <a:lnTo>
                            <a:pt x="12" y="479"/>
                          </a:lnTo>
                          <a:lnTo>
                            <a:pt x="0" y="479"/>
                          </a:lnTo>
                          <a:lnTo>
                            <a:pt x="0" y="0"/>
                          </a:lnTo>
                          <a:lnTo>
                            <a:pt x="0" y="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87" name="Freeform 24"/>
                    <p:cNvSpPr>
                      <a:spLocks/>
                    </p:cNvSpPr>
                    <p:nvPr/>
                  </p:nvSpPr>
                  <p:spPr bwMode="auto">
                    <a:xfrm>
                      <a:off x="7070725" y="3013075"/>
                      <a:ext cx="22225" cy="760412"/>
                    </a:xfrm>
                    <a:custGeom>
                      <a:avLst/>
                      <a:gdLst>
                        <a:gd name="T0" fmla="*/ 14 w 14"/>
                        <a:gd name="T1" fmla="*/ 479 h 479"/>
                        <a:gd name="T2" fmla="*/ 0 w 14"/>
                        <a:gd name="T3" fmla="*/ 479 h 479"/>
                        <a:gd name="T4" fmla="*/ 0 w 14"/>
                        <a:gd name="T5" fmla="*/ 0 h 479"/>
                        <a:gd name="T6" fmla="*/ 14 w 14"/>
                        <a:gd name="T7" fmla="*/ 0 h 479"/>
                        <a:gd name="T8" fmla="*/ 14 w 14"/>
                        <a:gd name="T9" fmla="*/ 479 h 479"/>
                        <a:gd name="T10" fmla="*/ 14 w 14"/>
                        <a:gd name="T11" fmla="*/ 479 h 479"/>
                      </a:gdLst>
                      <a:ahLst/>
                      <a:cxnLst>
                        <a:cxn ang="0">
                          <a:pos x="T0" y="T1"/>
                        </a:cxn>
                        <a:cxn ang="0">
                          <a:pos x="T2" y="T3"/>
                        </a:cxn>
                        <a:cxn ang="0">
                          <a:pos x="T4" y="T5"/>
                        </a:cxn>
                        <a:cxn ang="0">
                          <a:pos x="T6" y="T7"/>
                        </a:cxn>
                        <a:cxn ang="0">
                          <a:pos x="T8" y="T9"/>
                        </a:cxn>
                        <a:cxn ang="0">
                          <a:pos x="T10" y="T11"/>
                        </a:cxn>
                      </a:cxnLst>
                      <a:rect l="0" t="0" r="r" b="b"/>
                      <a:pathLst>
                        <a:path w="14" h="479">
                          <a:moveTo>
                            <a:pt x="14" y="479"/>
                          </a:moveTo>
                          <a:lnTo>
                            <a:pt x="0" y="479"/>
                          </a:lnTo>
                          <a:lnTo>
                            <a:pt x="0" y="0"/>
                          </a:lnTo>
                          <a:lnTo>
                            <a:pt x="14" y="0"/>
                          </a:lnTo>
                          <a:lnTo>
                            <a:pt x="14" y="479"/>
                          </a:lnTo>
                          <a:lnTo>
                            <a:pt x="14" y="479"/>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nvGrpSpPr>
                  <p:cNvPr id="386" name="グループ化 385"/>
                  <p:cNvGrpSpPr/>
                  <p:nvPr/>
                </p:nvGrpSpPr>
                <p:grpSpPr>
                  <a:xfrm>
                    <a:off x="3397582" y="4742682"/>
                    <a:ext cx="892572" cy="830660"/>
                    <a:chOff x="3098800" y="3054350"/>
                    <a:chExt cx="823913" cy="766763"/>
                  </a:xfrm>
                  <a:effectLst>
                    <a:outerShdw blurRad="50800" dist="38100" dir="2700000" algn="tl" rotWithShape="0">
                      <a:prstClr val="black">
                        <a:alpha val="40000"/>
                      </a:prstClr>
                    </a:outerShdw>
                  </a:effectLst>
                </p:grpSpPr>
                <p:sp>
                  <p:nvSpPr>
                    <p:cNvPr id="480" name="Freeform 25"/>
                    <p:cNvSpPr>
                      <a:spLocks/>
                    </p:cNvSpPr>
                    <p:nvPr/>
                  </p:nvSpPr>
                  <p:spPr bwMode="auto">
                    <a:xfrm>
                      <a:off x="3127375" y="3789363"/>
                      <a:ext cx="768350" cy="31750"/>
                    </a:xfrm>
                    <a:custGeom>
                      <a:avLst/>
                      <a:gdLst>
                        <a:gd name="T0" fmla="*/ 0 w 484"/>
                        <a:gd name="T1" fmla="*/ 0 h 20"/>
                        <a:gd name="T2" fmla="*/ 484 w 484"/>
                        <a:gd name="T3" fmla="*/ 0 h 20"/>
                        <a:gd name="T4" fmla="*/ 484 w 484"/>
                        <a:gd name="T5" fmla="*/ 20 h 20"/>
                        <a:gd name="T6" fmla="*/ 0 w 484"/>
                        <a:gd name="T7" fmla="*/ 20 h 20"/>
                        <a:gd name="T8" fmla="*/ 0 w 484"/>
                        <a:gd name="T9" fmla="*/ 0 h 20"/>
                        <a:gd name="T10" fmla="*/ 0 w 484"/>
                        <a:gd name="T11" fmla="*/ 0 h 20"/>
                      </a:gdLst>
                      <a:ahLst/>
                      <a:cxnLst>
                        <a:cxn ang="0">
                          <a:pos x="T0" y="T1"/>
                        </a:cxn>
                        <a:cxn ang="0">
                          <a:pos x="T2" y="T3"/>
                        </a:cxn>
                        <a:cxn ang="0">
                          <a:pos x="T4" y="T5"/>
                        </a:cxn>
                        <a:cxn ang="0">
                          <a:pos x="T6" y="T7"/>
                        </a:cxn>
                        <a:cxn ang="0">
                          <a:pos x="T8" y="T9"/>
                        </a:cxn>
                        <a:cxn ang="0">
                          <a:pos x="T10" y="T11"/>
                        </a:cxn>
                      </a:cxnLst>
                      <a:rect l="0" t="0" r="r" b="b"/>
                      <a:pathLst>
                        <a:path w="484" h="20">
                          <a:moveTo>
                            <a:pt x="0" y="0"/>
                          </a:moveTo>
                          <a:lnTo>
                            <a:pt x="484" y="0"/>
                          </a:lnTo>
                          <a:lnTo>
                            <a:pt x="484" y="20"/>
                          </a:lnTo>
                          <a:lnTo>
                            <a:pt x="0" y="20"/>
                          </a:lnTo>
                          <a:lnTo>
                            <a:pt x="0" y="0"/>
                          </a:lnTo>
                          <a:lnTo>
                            <a:pt x="0" y="0"/>
                          </a:lnTo>
                          <a:close/>
                        </a:path>
                      </a:pathLst>
                    </a:custGeom>
                    <a:solidFill>
                      <a:srgbClr val="3D3A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81" name="Freeform 26"/>
                    <p:cNvSpPr>
                      <a:spLocks/>
                    </p:cNvSpPr>
                    <p:nvPr/>
                  </p:nvSpPr>
                  <p:spPr bwMode="auto">
                    <a:xfrm>
                      <a:off x="3098800" y="3054350"/>
                      <a:ext cx="823913" cy="735012"/>
                    </a:xfrm>
                    <a:custGeom>
                      <a:avLst/>
                      <a:gdLst>
                        <a:gd name="T0" fmla="*/ 420 w 420"/>
                        <a:gd name="T1" fmla="*/ 7 h 374"/>
                        <a:gd name="T2" fmla="*/ 412 w 420"/>
                        <a:gd name="T3" fmla="*/ 0 h 374"/>
                        <a:gd name="T4" fmla="*/ 7 w 420"/>
                        <a:gd name="T5" fmla="*/ 0 h 374"/>
                        <a:gd name="T6" fmla="*/ 0 w 420"/>
                        <a:gd name="T7" fmla="*/ 7 h 374"/>
                        <a:gd name="T8" fmla="*/ 0 w 420"/>
                        <a:gd name="T9" fmla="*/ 367 h 374"/>
                        <a:gd name="T10" fmla="*/ 7 w 420"/>
                        <a:gd name="T11" fmla="*/ 374 h 374"/>
                        <a:gd name="T12" fmla="*/ 412 w 420"/>
                        <a:gd name="T13" fmla="*/ 374 h 374"/>
                        <a:gd name="T14" fmla="*/ 420 w 420"/>
                        <a:gd name="T15" fmla="*/ 367 h 374"/>
                        <a:gd name="T16" fmla="*/ 420 w 420"/>
                        <a:gd name="T17" fmla="*/ 7 h 374"/>
                        <a:gd name="T18" fmla="*/ 420 w 420"/>
                        <a:gd name="T19" fmla="*/ 7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0" h="374">
                          <a:moveTo>
                            <a:pt x="420" y="7"/>
                          </a:moveTo>
                          <a:cubicBezTo>
                            <a:pt x="420" y="3"/>
                            <a:pt x="417" y="0"/>
                            <a:pt x="412" y="0"/>
                          </a:cubicBezTo>
                          <a:cubicBezTo>
                            <a:pt x="7" y="0"/>
                            <a:pt x="7" y="0"/>
                            <a:pt x="7" y="0"/>
                          </a:cubicBezTo>
                          <a:cubicBezTo>
                            <a:pt x="3" y="0"/>
                            <a:pt x="0" y="3"/>
                            <a:pt x="0" y="7"/>
                          </a:cubicBezTo>
                          <a:cubicBezTo>
                            <a:pt x="0" y="367"/>
                            <a:pt x="0" y="367"/>
                            <a:pt x="0" y="367"/>
                          </a:cubicBezTo>
                          <a:cubicBezTo>
                            <a:pt x="0" y="371"/>
                            <a:pt x="3" y="374"/>
                            <a:pt x="7" y="374"/>
                          </a:cubicBezTo>
                          <a:cubicBezTo>
                            <a:pt x="412" y="374"/>
                            <a:pt x="412" y="374"/>
                            <a:pt x="412" y="374"/>
                          </a:cubicBezTo>
                          <a:cubicBezTo>
                            <a:pt x="417" y="374"/>
                            <a:pt x="420" y="371"/>
                            <a:pt x="420" y="367"/>
                          </a:cubicBezTo>
                          <a:cubicBezTo>
                            <a:pt x="420" y="7"/>
                            <a:pt x="420" y="7"/>
                            <a:pt x="420" y="7"/>
                          </a:cubicBezTo>
                          <a:cubicBezTo>
                            <a:pt x="420" y="7"/>
                            <a:pt x="420" y="7"/>
                            <a:pt x="420"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82" name="Freeform 34"/>
                    <p:cNvSpPr>
                      <a:spLocks/>
                    </p:cNvSpPr>
                    <p:nvPr/>
                  </p:nvSpPr>
                  <p:spPr bwMode="auto">
                    <a:xfrm>
                      <a:off x="3125788" y="3054350"/>
                      <a:ext cx="15875" cy="735012"/>
                    </a:xfrm>
                    <a:custGeom>
                      <a:avLst/>
                      <a:gdLst>
                        <a:gd name="T0" fmla="*/ 0 w 10"/>
                        <a:gd name="T1" fmla="*/ 0 h 463"/>
                        <a:gd name="T2" fmla="*/ 10 w 10"/>
                        <a:gd name="T3" fmla="*/ 0 h 463"/>
                        <a:gd name="T4" fmla="*/ 10 w 10"/>
                        <a:gd name="T5" fmla="*/ 463 h 463"/>
                        <a:gd name="T6" fmla="*/ 0 w 10"/>
                        <a:gd name="T7" fmla="*/ 463 h 463"/>
                        <a:gd name="T8" fmla="*/ 0 w 10"/>
                        <a:gd name="T9" fmla="*/ 0 h 463"/>
                        <a:gd name="T10" fmla="*/ 0 w 10"/>
                        <a:gd name="T11" fmla="*/ 0 h 463"/>
                      </a:gdLst>
                      <a:ahLst/>
                      <a:cxnLst>
                        <a:cxn ang="0">
                          <a:pos x="T0" y="T1"/>
                        </a:cxn>
                        <a:cxn ang="0">
                          <a:pos x="T2" y="T3"/>
                        </a:cxn>
                        <a:cxn ang="0">
                          <a:pos x="T4" y="T5"/>
                        </a:cxn>
                        <a:cxn ang="0">
                          <a:pos x="T6" y="T7"/>
                        </a:cxn>
                        <a:cxn ang="0">
                          <a:pos x="T8" y="T9"/>
                        </a:cxn>
                        <a:cxn ang="0">
                          <a:pos x="T10" y="T11"/>
                        </a:cxn>
                      </a:cxnLst>
                      <a:rect l="0" t="0" r="r" b="b"/>
                      <a:pathLst>
                        <a:path w="10" h="463">
                          <a:moveTo>
                            <a:pt x="0" y="0"/>
                          </a:moveTo>
                          <a:lnTo>
                            <a:pt x="10" y="0"/>
                          </a:lnTo>
                          <a:lnTo>
                            <a:pt x="10" y="463"/>
                          </a:lnTo>
                          <a:lnTo>
                            <a:pt x="0" y="463"/>
                          </a:lnTo>
                          <a:lnTo>
                            <a:pt x="0" y="0"/>
                          </a:lnTo>
                          <a:lnTo>
                            <a:pt x="0" y="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83" name="Freeform 35"/>
                    <p:cNvSpPr>
                      <a:spLocks/>
                    </p:cNvSpPr>
                    <p:nvPr/>
                  </p:nvSpPr>
                  <p:spPr bwMode="auto">
                    <a:xfrm>
                      <a:off x="3881438" y="3054350"/>
                      <a:ext cx="14288" cy="735012"/>
                    </a:xfrm>
                    <a:custGeom>
                      <a:avLst/>
                      <a:gdLst>
                        <a:gd name="T0" fmla="*/ 0 w 9"/>
                        <a:gd name="T1" fmla="*/ 0 h 463"/>
                        <a:gd name="T2" fmla="*/ 9 w 9"/>
                        <a:gd name="T3" fmla="*/ 0 h 463"/>
                        <a:gd name="T4" fmla="*/ 9 w 9"/>
                        <a:gd name="T5" fmla="*/ 463 h 463"/>
                        <a:gd name="T6" fmla="*/ 0 w 9"/>
                        <a:gd name="T7" fmla="*/ 463 h 463"/>
                        <a:gd name="T8" fmla="*/ 0 w 9"/>
                        <a:gd name="T9" fmla="*/ 0 h 463"/>
                        <a:gd name="T10" fmla="*/ 0 w 9"/>
                        <a:gd name="T11" fmla="*/ 0 h 463"/>
                      </a:gdLst>
                      <a:ahLst/>
                      <a:cxnLst>
                        <a:cxn ang="0">
                          <a:pos x="T0" y="T1"/>
                        </a:cxn>
                        <a:cxn ang="0">
                          <a:pos x="T2" y="T3"/>
                        </a:cxn>
                        <a:cxn ang="0">
                          <a:pos x="T4" y="T5"/>
                        </a:cxn>
                        <a:cxn ang="0">
                          <a:pos x="T6" y="T7"/>
                        </a:cxn>
                        <a:cxn ang="0">
                          <a:pos x="T8" y="T9"/>
                        </a:cxn>
                        <a:cxn ang="0">
                          <a:pos x="T10" y="T11"/>
                        </a:cxn>
                      </a:cxnLst>
                      <a:rect l="0" t="0" r="r" b="b"/>
                      <a:pathLst>
                        <a:path w="9" h="463">
                          <a:moveTo>
                            <a:pt x="0" y="0"/>
                          </a:moveTo>
                          <a:lnTo>
                            <a:pt x="9" y="0"/>
                          </a:lnTo>
                          <a:lnTo>
                            <a:pt x="9" y="463"/>
                          </a:lnTo>
                          <a:lnTo>
                            <a:pt x="0" y="463"/>
                          </a:lnTo>
                          <a:lnTo>
                            <a:pt x="0" y="0"/>
                          </a:lnTo>
                          <a:lnTo>
                            <a:pt x="0" y="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nvGrpSpPr>
                  <p:cNvPr id="387" name="グループ化 386"/>
                  <p:cNvGrpSpPr/>
                  <p:nvPr/>
                </p:nvGrpSpPr>
                <p:grpSpPr>
                  <a:xfrm>
                    <a:off x="3407899" y="3898264"/>
                    <a:ext cx="352558" cy="694796"/>
                    <a:chOff x="3108325" y="2274888"/>
                    <a:chExt cx="325438" cy="641350"/>
                  </a:xfrm>
                  <a:effectLst>
                    <a:outerShdw blurRad="50800" dist="38100" dir="2700000" algn="tl" rotWithShape="0">
                      <a:prstClr val="black">
                        <a:alpha val="40000"/>
                      </a:prstClr>
                    </a:outerShdw>
                  </a:effectLst>
                </p:grpSpPr>
                <p:sp>
                  <p:nvSpPr>
                    <p:cNvPr id="476" name="Freeform 36"/>
                    <p:cNvSpPr>
                      <a:spLocks/>
                    </p:cNvSpPr>
                    <p:nvPr/>
                  </p:nvSpPr>
                  <p:spPr bwMode="auto">
                    <a:xfrm>
                      <a:off x="3135313" y="2871788"/>
                      <a:ext cx="274638" cy="44450"/>
                    </a:xfrm>
                    <a:custGeom>
                      <a:avLst/>
                      <a:gdLst>
                        <a:gd name="T0" fmla="*/ 0 w 173"/>
                        <a:gd name="T1" fmla="*/ 0 h 28"/>
                        <a:gd name="T2" fmla="*/ 173 w 173"/>
                        <a:gd name="T3" fmla="*/ 0 h 28"/>
                        <a:gd name="T4" fmla="*/ 173 w 173"/>
                        <a:gd name="T5" fmla="*/ 28 h 28"/>
                        <a:gd name="T6" fmla="*/ 0 w 173"/>
                        <a:gd name="T7" fmla="*/ 28 h 28"/>
                        <a:gd name="T8" fmla="*/ 0 w 173"/>
                        <a:gd name="T9" fmla="*/ 0 h 28"/>
                        <a:gd name="T10" fmla="*/ 0 w 173"/>
                        <a:gd name="T11" fmla="*/ 0 h 28"/>
                      </a:gdLst>
                      <a:ahLst/>
                      <a:cxnLst>
                        <a:cxn ang="0">
                          <a:pos x="T0" y="T1"/>
                        </a:cxn>
                        <a:cxn ang="0">
                          <a:pos x="T2" y="T3"/>
                        </a:cxn>
                        <a:cxn ang="0">
                          <a:pos x="T4" y="T5"/>
                        </a:cxn>
                        <a:cxn ang="0">
                          <a:pos x="T6" y="T7"/>
                        </a:cxn>
                        <a:cxn ang="0">
                          <a:pos x="T8" y="T9"/>
                        </a:cxn>
                        <a:cxn ang="0">
                          <a:pos x="T10" y="T11"/>
                        </a:cxn>
                      </a:cxnLst>
                      <a:rect l="0" t="0" r="r" b="b"/>
                      <a:pathLst>
                        <a:path w="173" h="28">
                          <a:moveTo>
                            <a:pt x="0" y="0"/>
                          </a:moveTo>
                          <a:lnTo>
                            <a:pt x="173" y="0"/>
                          </a:lnTo>
                          <a:lnTo>
                            <a:pt x="173" y="28"/>
                          </a:lnTo>
                          <a:lnTo>
                            <a:pt x="0" y="28"/>
                          </a:lnTo>
                          <a:lnTo>
                            <a:pt x="0" y="0"/>
                          </a:lnTo>
                          <a:lnTo>
                            <a:pt x="0" y="0"/>
                          </a:lnTo>
                          <a:close/>
                        </a:path>
                      </a:pathLst>
                    </a:custGeom>
                    <a:solidFill>
                      <a:srgbClr val="3D3A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77" name="Freeform 37"/>
                    <p:cNvSpPr>
                      <a:spLocks/>
                    </p:cNvSpPr>
                    <p:nvPr/>
                  </p:nvSpPr>
                  <p:spPr bwMode="auto">
                    <a:xfrm>
                      <a:off x="3108325" y="2274888"/>
                      <a:ext cx="325438" cy="600075"/>
                    </a:xfrm>
                    <a:custGeom>
                      <a:avLst/>
                      <a:gdLst>
                        <a:gd name="T0" fmla="*/ 166 w 166"/>
                        <a:gd name="T1" fmla="*/ 6 h 305"/>
                        <a:gd name="T2" fmla="*/ 160 w 166"/>
                        <a:gd name="T3" fmla="*/ 0 h 305"/>
                        <a:gd name="T4" fmla="*/ 6 w 166"/>
                        <a:gd name="T5" fmla="*/ 0 h 305"/>
                        <a:gd name="T6" fmla="*/ 0 w 166"/>
                        <a:gd name="T7" fmla="*/ 6 h 305"/>
                        <a:gd name="T8" fmla="*/ 0 w 166"/>
                        <a:gd name="T9" fmla="*/ 299 h 305"/>
                        <a:gd name="T10" fmla="*/ 6 w 166"/>
                        <a:gd name="T11" fmla="*/ 305 h 305"/>
                        <a:gd name="T12" fmla="*/ 160 w 166"/>
                        <a:gd name="T13" fmla="*/ 305 h 305"/>
                        <a:gd name="T14" fmla="*/ 166 w 166"/>
                        <a:gd name="T15" fmla="*/ 299 h 305"/>
                        <a:gd name="T16" fmla="*/ 166 w 166"/>
                        <a:gd name="T17" fmla="*/ 6 h 305"/>
                        <a:gd name="T18" fmla="*/ 166 w 166"/>
                        <a:gd name="T19" fmla="*/ 6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6" h="305">
                          <a:moveTo>
                            <a:pt x="166" y="6"/>
                          </a:moveTo>
                          <a:cubicBezTo>
                            <a:pt x="166" y="3"/>
                            <a:pt x="163" y="0"/>
                            <a:pt x="160" y="0"/>
                          </a:cubicBezTo>
                          <a:cubicBezTo>
                            <a:pt x="6" y="0"/>
                            <a:pt x="6" y="0"/>
                            <a:pt x="6" y="0"/>
                          </a:cubicBezTo>
                          <a:cubicBezTo>
                            <a:pt x="3" y="0"/>
                            <a:pt x="0" y="3"/>
                            <a:pt x="0" y="6"/>
                          </a:cubicBezTo>
                          <a:cubicBezTo>
                            <a:pt x="0" y="299"/>
                            <a:pt x="0" y="299"/>
                            <a:pt x="0" y="299"/>
                          </a:cubicBezTo>
                          <a:cubicBezTo>
                            <a:pt x="0" y="303"/>
                            <a:pt x="3" y="305"/>
                            <a:pt x="6" y="305"/>
                          </a:cubicBezTo>
                          <a:cubicBezTo>
                            <a:pt x="160" y="305"/>
                            <a:pt x="160" y="305"/>
                            <a:pt x="160" y="305"/>
                          </a:cubicBezTo>
                          <a:cubicBezTo>
                            <a:pt x="163" y="305"/>
                            <a:pt x="166" y="303"/>
                            <a:pt x="166" y="299"/>
                          </a:cubicBezTo>
                          <a:cubicBezTo>
                            <a:pt x="166" y="6"/>
                            <a:pt x="166" y="6"/>
                            <a:pt x="166" y="6"/>
                          </a:cubicBezTo>
                          <a:cubicBezTo>
                            <a:pt x="166" y="6"/>
                            <a:pt x="166" y="6"/>
                            <a:pt x="166"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78" name="Freeform 38"/>
                    <p:cNvSpPr>
                      <a:spLocks/>
                    </p:cNvSpPr>
                    <p:nvPr/>
                  </p:nvSpPr>
                  <p:spPr bwMode="auto">
                    <a:xfrm>
                      <a:off x="3133725" y="2274888"/>
                      <a:ext cx="15875" cy="600075"/>
                    </a:xfrm>
                    <a:custGeom>
                      <a:avLst/>
                      <a:gdLst>
                        <a:gd name="T0" fmla="*/ 0 w 10"/>
                        <a:gd name="T1" fmla="*/ 0 h 378"/>
                        <a:gd name="T2" fmla="*/ 10 w 10"/>
                        <a:gd name="T3" fmla="*/ 0 h 378"/>
                        <a:gd name="T4" fmla="*/ 10 w 10"/>
                        <a:gd name="T5" fmla="*/ 378 h 378"/>
                        <a:gd name="T6" fmla="*/ 0 w 10"/>
                        <a:gd name="T7" fmla="*/ 378 h 378"/>
                        <a:gd name="T8" fmla="*/ 0 w 10"/>
                        <a:gd name="T9" fmla="*/ 0 h 378"/>
                        <a:gd name="T10" fmla="*/ 0 w 10"/>
                        <a:gd name="T11" fmla="*/ 0 h 378"/>
                      </a:gdLst>
                      <a:ahLst/>
                      <a:cxnLst>
                        <a:cxn ang="0">
                          <a:pos x="T0" y="T1"/>
                        </a:cxn>
                        <a:cxn ang="0">
                          <a:pos x="T2" y="T3"/>
                        </a:cxn>
                        <a:cxn ang="0">
                          <a:pos x="T4" y="T5"/>
                        </a:cxn>
                        <a:cxn ang="0">
                          <a:pos x="T6" y="T7"/>
                        </a:cxn>
                        <a:cxn ang="0">
                          <a:pos x="T8" y="T9"/>
                        </a:cxn>
                        <a:cxn ang="0">
                          <a:pos x="T10" y="T11"/>
                        </a:cxn>
                      </a:cxnLst>
                      <a:rect l="0" t="0" r="r" b="b"/>
                      <a:pathLst>
                        <a:path w="10" h="378">
                          <a:moveTo>
                            <a:pt x="0" y="0"/>
                          </a:moveTo>
                          <a:lnTo>
                            <a:pt x="10" y="0"/>
                          </a:lnTo>
                          <a:lnTo>
                            <a:pt x="10" y="378"/>
                          </a:lnTo>
                          <a:lnTo>
                            <a:pt x="0" y="378"/>
                          </a:lnTo>
                          <a:lnTo>
                            <a:pt x="0" y="0"/>
                          </a:lnTo>
                          <a:lnTo>
                            <a:pt x="0" y="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79" name="Freeform 46"/>
                    <p:cNvSpPr>
                      <a:spLocks/>
                    </p:cNvSpPr>
                    <p:nvPr/>
                  </p:nvSpPr>
                  <p:spPr bwMode="auto">
                    <a:xfrm>
                      <a:off x="3397250" y="2274888"/>
                      <a:ext cx="15875" cy="600075"/>
                    </a:xfrm>
                    <a:custGeom>
                      <a:avLst/>
                      <a:gdLst>
                        <a:gd name="T0" fmla="*/ 10 w 10"/>
                        <a:gd name="T1" fmla="*/ 378 h 378"/>
                        <a:gd name="T2" fmla="*/ 0 w 10"/>
                        <a:gd name="T3" fmla="*/ 378 h 378"/>
                        <a:gd name="T4" fmla="*/ 0 w 10"/>
                        <a:gd name="T5" fmla="*/ 0 h 378"/>
                        <a:gd name="T6" fmla="*/ 10 w 10"/>
                        <a:gd name="T7" fmla="*/ 0 h 378"/>
                        <a:gd name="T8" fmla="*/ 10 w 10"/>
                        <a:gd name="T9" fmla="*/ 378 h 378"/>
                        <a:gd name="T10" fmla="*/ 10 w 10"/>
                        <a:gd name="T11" fmla="*/ 378 h 378"/>
                      </a:gdLst>
                      <a:ahLst/>
                      <a:cxnLst>
                        <a:cxn ang="0">
                          <a:pos x="T0" y="T1"/>
                        </a:cxn>
                        <a:cxn ang="0">
                          <a:pos x="T2" y="T3"/>
                        </a:cxn>
                        <a:cxn ang="0">
                          <a:pos x="T4" y="T5"/>
                        </a:cxn>
                        <a:cxn ang="0">
                          <a:pos x="T6" y="T7"/>
                        </a:cxn>
                        <a:cxn ang="0">
                          <a:pos x="T8" y="T9"/>
                        </a:cxn>
                        <a:cxn ang="0">
                          <a:pos x="T10" y="T11"/>
                        </a:cxn>
                      </a:cxnLst>
                      <a:rect l="0" t="0" r="r" b="b"/>
                      <a:pathLst>
                        <a:path w="10" h="378">
                          <a:moveTo>
                            <a:pt x="10" y="378"/>
                          </a:moveTo>
                          <a:lnTo>
                            <a:pt x="0" y="378"/>
                          </a:lnTo>
                          <a:lnTo>
                            <a:pt x="0" y="0"/>
                          </a:lnTo>
                          <a:lnTo>
                            <a:pt x="10" y="0"/>
                          </a:lnTo>
                          <a:lnTo>
                            <a:pt x="10" y="378"/>
                          </a:lnTo>
                          <a:lnTo>
                            <a:pt x="10" y="378"/>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nvGrpSpPr>
                  <p:cNvPr id="388" name="グループ化 387"/>
                  <p:cNvGrpSpPr/>
                  <p:nvPr/>
                </p:nvGrpSpPr>
                <p:grpSpPr>
                  <a:xfrm>
                    <a:off x="5162089" y="5035047"/>
                    <a:ext cx="1523735" cy="538294"/>
                    <a:chOff x="4727575" y="3324225"/>
                    <a:chExt cx="1406525" cy="496887"/>
                  </a:xfrm>
                  <a:effectLst>
                    <a:outerShdw blurRad="50800" dist="38100" dir="2700000" algn="tl" rotWithShape="0">
                      <a:prstClr val="black">
                        <a:alpha val="40000"/>
                      </a:prstClr>
                    </a:outerShdw>
                  </a:effectLst>
                </p:grpSpPr>
                <p:sp>
                  <p:nvSpPr>
                    <p:cNvPr id="468" name="Freeform 47"/>
                    <p:cNvSpPr>
                      <a:spLocks/>
                    </p:cNvSpPr>
                    <p:nvPr/>
                  </p:nvSpPr>
                  <p:spPr bwMode="auto">
                    <a:xfrm>
                      <a:off x="4727575" y="3392488"/>
                      <a:ext cx="1406525" cy="346075"/>
                    </a:xfrm>
                    <a:custGeom>
                      <a:avLst/>
                      <a:gdLst>
                        <a:gd name="T0" fmla="*/ 588 w 716"/>
                        <a:gd name="T1" fmla="*/ 0 h 176"/>
                        <a:gd name="T2" fmla="*/ 10 w 716"/>
                        <a:gd name="T3" fmla="*/ 0 h 176"/>
                        <a:gd name="T4" fmla="*/ 0 w 716"/>
                        <a:gd name="T5" fmla="*/ 10 h 176"/>
                        <a:gd name="T6" fmla="*/ 0 w 716"/>
                        <a:gd name="T7" fmla="*/ 166 h 176"/>
                        <a:gd name="T8" fmla="*/ 10 w 716"/>
                        <a:gd name="T9" fmla="*/ 176 h 176"/>
                        <a:gd name="T10" fmla="*/ 588 w 716"/>
                        <a:gd name="T11" fmla="*/ 176 h 176"/>
                        <a:gd name="T12" fmla="*/ 598 w 716"/>
                        <a:gd name="T13" fmla="*/ 166 h 176"/>
                        <a:gd name="T14" fmla="*/ 598 w 716"/>
                        <a:gd name="T15" fmla="*/ 10 h 176"/>
                        <a:gd name="T16" fmla="*/ 588 w 71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6" h="176">
                          <a:moveTo>
                            <a:pt x="588" y="0"/>
                          </a:moveTo>
                          <a:cubicBezTo>
                            <a:pt x="10" y="0"/>
                            <a:pt x="10" y="0"/>
                            <a:pt x="10" y="0"/>
                          </a:cubicBezTo>
                          <a:cubicBezTo>
                            <a:pt x="4" y="0"/>
                            <a:pt x="0" y="5"/>
                            <a:pt x="0" y="10"/>
                          </a:cubicBezTo>
                          <a:cubicBezTo>
                            <a:pt x="0" y="166"/>
                            <a:pt x="0" y="166"/>
                            <a:pt x="0" y="166"/>
                          </a:cubicBezTo>
                          <a:cubicBezTo>
                            <a:pt x="0" y="171"/>
                            <a:pt x="4" y="176"/>
                            <a:pt x="10" y="176"/>
                          </a:cubicBezTo>
                          <a:cubicBezTo>
                            <a:pt x="716" y="176"/>
                            <a:pt x="588" y="176"/>
                            <a:pt x="588" y="176"/>
                          </a:cubicBezTo>
                          <a:cubicBezTo>
                            <a:pt x="594" y="176"/>
                            <a:pt x="598" y="171"/>
                            <a:pt x="598" y="166"/>
                          </a:cubicBezTo>
                          <a:cubicBezTo>
                            <a:pt x="598" y="10"/>
                            <a:pt x="598" y="10"/>
                            <a:pt x="598" y="10"/>
                          </a:cubicBezTo>
                          <a:cubicBezTo>
                            <a:pt x="598" y="5"/>
                            <a:pt x="594" y="0"/>
                            <a:pt x="588"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nvGrpSpPr>
                    <p:cNvPr id="469" name="グループ化 468"/>
                    <p:cNvGrpSpPr/>
                    <p:nvPr/>
                  </p:nvGrpSpPr>
                  <p:grpSpPr>
                    <a:xfrm>
                      <a:off x="4746625" y="3324225"/>
                      <a:ext cx="1144588" cy="496887"/>
                      <a:chOff x="4746625" y="3324225"/>
                      <a:chExt cx="1144588" cy="496887"/>
                    </a:xfrm>
                  </p:grpSpPr>
                  <p:sp>
                    <p:nvSpPr>
                      <p:cNvPr id="470" name="Freeform 48"/>
                      <p:cNvSpPr>
                        <a:spLocks/>
                      </p:cNvSpPr>
                      <p:nvPr/>
                    </p:nvSpPr>
                    <p:spPr bwMode="auto">
                      <a:xfrm>
                        <a:off x="5480050" y="3324225"/>
                        <a:ext cx="198438" cy="34925"/>
                      </a:xfrm>
                      <a:custGeom>
                        <a:avLst/>
                        <a:gdLst>
                          <a:gd name="T0" fmla="*/ 97 w 101"/>
                          <a:gd name="T1" fmla="*/ 0 h 18"/>
                          <a:gd name="T2" fmla="*/ 3 w 101"/>
                          <a:gd name="T3" fmla="*/ 0 h 18"/>
                          <a:gd name="T4" fmla="*/ 0 w 101"/>
                          <a:gd name="T5" fmla="*/ 4 h 18"/>
                          <a:gd name="T6" fmla="*/ 0 w 101"/>
                          <a:gd name="T7" fmla="*/ 14 h 18"/>
                          <a:gd name="T8" fmla="*/ 3 w 101"/>
                          <a:gd name="T9" fmla="*/ 18 h 18"/>
                          <a:gd name="T10" fmla="*/ 97 w 101"/>
                          <a:gd name="T11" fmla="*/ 18 h 18"/>
                          <a:gd name="T12" fmla="*/ 101 w 101"/>
                          <a:gd name="T13" fmla="*/ 14 h 18"/>
                          <a:gd name="T14" fmla="*/ 101 w 101"/>
                          <a:gd name="T15" fmla="*/ 4 h 18"/>
                          <a:gd name="T16" fmla="*/ 97 w 101"/>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18">
                            <a:moveTo>
                              <a:pt x="97" y="0"/>
                            </a:moveTo>
                            <a:cubicBezTo>
                              <a:pt x="3" y="0"/>
                              <a:pt x="3" y="0"/>
                              <a:pt x="3" y="0"/>
                            </a:cubicBezTo>
                            <a:cubicBezTo>
                              <a:pt x="1" y="0"/>
                              <a:pt x="0" y="2"/>
                              <a:pt x="0" y="4"/>
                            </a:cubicBezTo>
                            <a:cubicBezTo>
                              <a:pt x="0" y="14"/>
                              <a:pt x="0" y="14"/>
                              <a:pt x="0" y="14"/>
                            </a:cubicBezTo>
                            <a:cubicBezTo>
                              <a:pt x="0" y="16"/>
                              <a:pt x="1" y="18"/>
                              <a:pt x="3" y="18"/>
                            </a:cubicBezTo>
                            <a:cubicBezTo>
                              <a:pt x="97" y="18"/>
                              <a:pt x="97" y="18"/>
                              <a:pt x="97" y="18"/>
                            </a:cubicBezTo>
                            <a:cubicBezTo>
                              <a:pt x="99" y="18"/>
                              <a:pt x="101" y="16"/>
                              <a:pt x="101" y="14"/>
                            </a:cubicBezTo>
                            <a:cubicBezTo>
                              <a:pt x="101" y="4"/>
                              <a:pt x="101" y="4"/>
                              <a:pt x="101" y="4"/>
                            </a:cubicBezTo>
                            <a:cubicBezTo>
                              <a:pt x="101" y="2"/>
                              <a:pt x="99" y="0"/>
                              <a:pt x="9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71" name="Freeform 49"/>
                      <p:cNvSpPr>
                        <a:spLocks/>
                      </p:cNvSpPr>
                      <p:nvPr/>
                    </p:nvSpPr>
                    <p:spPr bwMode="auto">
                      <a:xfrm>
                        <a:off x="5513388" y="3359150"/>
                        <a:ext cx="138113" cy="33337"/>
                      </a:xfrm>
                      <a:custGeom>
                        <a:avLst/>
                        <a:gdLst>
                          <a:gd name="T0" fmla="*/ 0 w 87"/>
                          <a:gd name="T1" fmla="*/ 0 h 21"/>
                          <a:gd name="T2" fmla="*/ 87 w 87"/>
                          <a:gd name="T3" fmla="*/ 0 h 21"/>
                          <a:gd name="T4" fmla="*/ 87 w 87"/>
                          <a:gd name="T5" fmla="*/ 21 h 21"/>
                          <a:gd name="T6" fmla="*/ 0 w 87"/>
                          <a:gd name="T7" fmla="*/ 21 h 21"/>
                          <a:gd name="T8" fmla="*/ 0 w 87"/>
                          <a:gd name="T9" fmla="*/ 0 h 21"/>
                          <a:gd name="T10" fmla="*/ 0 w 87"/>
                          <a:gd name="T11" fmla="*/ 0 h 21"/>
                        </a:gdLst>
                        <a:ahLst/>
                        <a:cxnLst>
                          <a:cxn ang="0">
                            <a:pos x="T0" y="T1"/>
                          </a:cxn>
                          <a:cxn ang="0">
                            <a:pos x="T2" y="T3"/>
                          </a:cxn>
                          <a:cxn ang="0">
                            <a:pos x="T4" y="T5"/>
                          </a:cxn>
                          <a:cxn ang="0">
                            <a:pos x="T6" y="T7"/>
                          </a:cxn>
                          <a:cxn ang="0">
                            <a:pos x="T8" y="T9"/>
                          </a:cxn>
                          <a:cxn ang="0">
                            <a:pos x="T10" y="T11"/>
                          </a:cxn>
                        </a:cxnLst>
                        <a:rect l="0" t="0" r="r" b="b"/>
                        <a:pathLst>
                          <a:path w="87" h="21">
                            <a:moveTo>
                              <a:pt x="0" y="0"/>
                            </a:moveTo>
                            <a:lnTo>
                              <a:pt x="87" y="0"/>
                            </a:lnTo>
                            <a:lnTo>
                              <a:pt x="87" y="21"/>
                            </a:lnTo>
                            <a:lnTo>
                              <a:pt x="0" y="21"/>
                            </a:lnTo>
                            <a:lnTo>
                              <a:pt x="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72" name="Freeform 50"/>
                      <p:cNvSpPr>
                        <a:spLocks/>
                      </p:cNvSpPr>
                      <p:nvPr/>
                    </p:nvSpPr>
                    <p:spPr bwMode="auto">
                      <a:xfrm>
                        <a:off x="4746625" y="3586163"/>
                        <a:ext cx="1144588" cy="119062"/>
                      </a:xfrm>
                      <a:custGeom>
                        <a:avLst/>
                        <a:gdLst>
                          <a:gd name="T0" fmla="*/ 0 w 721"/>
                          <a:gd name="T1" fmla="*/ 0 h 75"/>
                          <a:gd name="T2" fmla="*/ 721 w 721"/>
                          <a:gd name="T3" fmla="*/ 0 h 75"/>
                          <a:gd name="T4" fmla="*/ 721 w 721"/>
                          <a:gd name="T5" fmla="*/ 75 h 75"/>
                          <a:gd name="T6" fmla="*/ 0 w 721"/>
                          <a:gd name="T7" fmla="*/ 75 h 75"/>
                          <a:gd name="T8" fmla="*/ 0 w 721"/>
                          <a:gd name="T9" fmla="*/ 0 h 75"/>
                          <a:gd name="T10" fmla="*/ 0 w 721"/>
                          <a:gd name="T11" fmla="*/ 0 h 75"/>
                        </a:gdLst>
                        <a:ahLst/>
                        <a:cxnLst>
                          <a:cxn ang="0">
                            <a:pos x="T0" y="T1"/>
                          </a:cxn>
                          <a:cxn ang="0">
                            <a:pos x="T2" y="T3"/>
                          </a:cxn>
                          <a:cxn ang="0">
                            <a:pos x="T4" y="T5"/>
                          </a:cxn>
                          <a:cxn ang="0">
                            <a:pos x="T6" y="T7"/>
                          </a:cxn>
                          <a:cxn ang="0">
                            <a:pos x="T8" y="T9"/>
                          </a:cxn>
                          <a:cxn ang="0">
                            <a:pos x="T10" y="T11"/>
                          </a:cxn>
                        </a:cxnLst>
                        <a:rect l="0" t="0" r="r" b="b"/>
                        <a:pathLst>
                          <a:path w="721" h="75">
                            <a:moveTo>
                              <a:pt x="0" y="0"/>
                            </a:moveTo>
                            <a:lnTo>
                              <a:pt x="721" y="0"/>
                            </a:lnTo>
                            <a:lnTo>
                              <a:pt x="721" y="75"/>
                            </a:lnTo>
                            <a:lnTo>
                              <a:pt x="0" y="75"/>
                            </a:lnTo>
                            <a:lnTo>
                              <a:pt x="0" y="0"/>
                            </a:lnTo>
                            <a:lnTo>
                              <a:pt x="0"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73" name="Freeform 51"/>
                      <p:cNvSpPr>
                        <a:spLocks/>
                      </p:cNvSpPr>
                      <p:nvPr/>
                    </p:nvSpPr>
                    <p:spPr bwMode="auto">
                      <a:xfrm>
                        <a:off x="4746625" y="3597275"/>
                        <a:ext cx="1144588" cy="41275"/>
                      </a:xfrm>
                      <a:custGeom>
                        <a:avLst/>
                        <a:gdLst>
                          <a:gd name="T0" fmla="*/ 0 w 721"/>
                          <a:gd name="T1" fmla="*/ 0 h 26"/>
                          <a:gd name="T2" fmla="*/ 721 w 721"/>
                          <a:gd name="T3" fmla="*/ 0 h 26"/>
                          <a:gd name="T4" fmla="*/ 721 w 721"/>
                          <a:gd name="T5" fmla="*/ 26 h 26"/>
                          <a:gd name="T6" fmla="*/ 0 w 721"/>
                          <a:gd name="T7" fmla="*/ 26 h 26"/>
                          <a:gd name="T8" fmla="*/ 0 w 721"/>
                          <a:gd name="T9" fmla="*/ 0 h 26"/>
                          <a:gd name="T10" fmla="*/ 0 w 721"/>
                          <a:gd name="T11" fmla="*/ 0 h 26"/>
                        </a:gdLst>
                        <a:ahLst/>
                        <a:cxnLst>
                          <a:cxn ang="0">
                            <a:pos x="T0" y="T1"/>
                          </a:cxn>
                          <a:cxn ang="0">
                            <a:pos x="T2" y="T3"/>
                          </a:cxn>
                          <a:cxn ang="0">
                            <a:pos x="T4" y="T5"/>
                          </a:cxn>
                          <a:cxn ang="0">
                            <a:pos x="T6" y="T7"/>
                          </a:cxn>
                          <a:cxn ang="0">
                            <a:pos x="T8" y="T9"/>
                          </a:cxn>
                          <a:cxn ang="0">
                            <a:pos x="T10" y="T11"/>
                          </a:cxn>
                        </a:cxnLst>
                        <a:rect l="0" t="0" r="r" b="b"/>
                        <a:pathLst>
                          <a:path w="721" h="26">
                            <a:moveTo>
                              <a:pt x="0" y="0"/>
                            </a:moveTo>
                            <a:lnTo>
                              <a:pt x="721" y="0"/>
                            </a:lnTo>
                            <a:lnTo>
                              <a:pt x="721" y="26"/>
                            </a:lnTo>
                            <a:lnTo>
                              <a:pt x="0" y="26"/>
                            </a:lnTo>
                            <a:lnTo>
                              <a:pt x="0" y="0"/>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74" name="Freeform 59"/>
                      <p:cNvSpPr>
                        <a:spLocks/>
                      </p:cNvSpPr>
                      <p:nvPr/>
                    </p:nvSpPr>
                    <p:spPr bwMode="auto">
                      <a:xfrm>
                        <a:off x="4851400" y="3743325"/>
                        <a:ext cx="65088" cy="77787"/>
                      </a:xfrm>
                      <a:custGeom>
                        <a:avLst/>
                        <a:gdLst>
                          <a:gd name="T0" fmla="*/ 0 w 41"/>
                          <a:gd name="T1" fmla="*/ 0 h 49"/>
                          <a:gd name="T2" fmla="*/ 41 w 41"/>
                          <a:gd name="T3" fmla="*/ 0 h 49"/>
                          <a:gd name="T4" fmla="*/ 41 w 41"/>
                          <a:gd name="T5" fmla="*/ 49 h 49"/>
                          <a:gd name="T6" fmla="*/ 0 w 41"/>
                          <a:gd name="T7" fmla="*/ 49 h 49"/>
                          <a:gd name="T8" fmla="*/ 0 w 41"/>
                          <a:gd name="T9" fmla="*/ 0 h 49"/>
                          <a:gd name="T10" fmla="*/ 0 w 41"/>
                          <a:gd name="T11" fmla="*/ 0 h 49"/>
                        </a:gdLst>
                        <a:ahLst/>
                        <a:cxnLst>
                          <a:cxn ang="0">
                            <a:pos x="T0" y="T1"/>
                          </a:cxn>
                          <a:cxn ang="0">
                            <a:pos x="T2" y="T3"/>
                          </a:cxn>
                          <a:cxn ang="0">
                            <a:pos x="T4" y="T5"/>
                          </a:cxn>
                          <a:cxn ang="0">
                            <a:pos x="T6" y="T7"/>
                          </a:cxn>
                          <a:cxn ang="0">
                            <a:pos x="T8" y="T9"/>
                          </a:cxn>
                          <a:cxn ang="0">
                            <a:pos x="T10" y="T11"/>
                          </a:cxn>
                        </a:cxnLst>
                        <a:rect l="0" t="0" r="r" b="b"/>
                        <a:pathLst>
                          <a:path w="41" h="49">
                            <a:moveTo>
                              <a:pt x="0" y="0"/>
                            </a:moveTo>
                            <a:lnTo>
                              <a:pt x="41" y="0"/>
                            </a:lnTo>
                            <a:lnTo>
                              <a:pt x="41" y="49"/>
                            </a:lnTo>
                            <a:lnTo>
                              <a:pt x="0" y="49"/>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75" name="Freeform 60"/>
                      <p:cNvSpPr>
                        <a:spLocks/>
                      </p:cNvSpPr>
                      <p:nvPr/>
                    </p:nvSpPr>
                    <p:spPr bwMode="auto">
                      <a:xfrm>
                        <a:off x="5718175" y="3743325"/>
                        <a:ext cx="63500" cy="77787"/>
                      </a:xfrm>
                      <a:custGeom>
                        <a:avLst/>
                        <a:gdLst>
                          <a:gd name="T0" fmla="*/ 0 w 40"/>
                          <a:gd name="T1" fmla="*/ 0 h 49"/>
                          <a:gd name="T2" fmla="*/ 40 w 40"/>
                          <a:gd name="T3" fmla="*/ 0 h 49"/>
                          <a:gd name="T4" fmla="*/ 40 w 40"/>
                          <a:gd name="T5" fmla="*/ 49 h 49"/>
                          <a:gd name="T6" fmla="*/ 0 w 40"/>
                          <a:gd name="T7" fmla="*/ 49 h 49"/>
                          <a:gd name="T8" fmla="*/ 0 w 40"/>
                          <a:gd name="T9" fmla="*/ 0 h 49"/>
                          <a:gd name="T10" fmla="*/ 0 w 40"/>
                          <a:gd name="T11" fmla="*/ 0 h 49"/>
                        </a:gdLst>
                        <a:ahLst/>
                        <a:cxnLst>
                          <a:cxn ang="0">
                            <a:pos x="T0" y="T1"/>
                          </a:cxn>
                          <a:cxn ang="0">
                            <a:pos x="T2" y="T3"/>
                          </a:cxn>
                          <a:cxn ang="0">
                            <a:pos x="T4" y="T5"/>
                          </a:cxn>
                          <a:cxn ang="0">
                            <a:pos x="T6" y="T7"/>
                          </a:cxn>
                          <a:cxn ang="0">
                            <a:pos x="T8" y="T9"/>
                          </a:cxn>
                          <a:cxn ang="0">
                            <a:pos x="T10" y="T11"/>
                          </a:cxn>
                        </a:cxnLst>
                        <a:rect l="0" t="0" r="r" b="b"/>
                        <a:pathLst>
                          <a:path w="40" h="49">
                            <a:moveTo>
                              <a:pt x="0" y="0"/>
                            </a:moveTo>
                            <a:lnTo>
                              <a:pt x="40" y="0"/>
                            </a:lnTo>
                            <a:lnTo>
                              <a:pt x="40" y="49"/>
                            </a:lnTo>
                            <a:lnTo>
                              <a:pt x="0" y="49"/>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grpSp>
                <p:nvGrpSpPr>
                  <p:cNvPr id="389" name="グループ化 388"/>
                  <p:cNvGrpSpPr/>
                  <p:nvPr/>
                </p:nvGrpSpPr>
                <p:grpSpPr>
                  <a:xfrm>
                    <a:off x="4357225" y="5095239"/>
                    <a:ext cx="2858295" cy="184017"/>
                    <a:chOff x="3984625" y="3379788"/>
                    <a:chExt cx="2638426" cy="169862"/>
                  </a:xfrm>
                  <a:effectLst>
                    <a:outerShdw blurRad="50800" dist="38100" dir="5400000" algn="t" rotWithShape="0">
                      <a:prstClr val="black">
                        <a:alpha val="40000"/>
                      </a:prstClr>
                    </a:outerShdw>
                  </a:effectLst>
                </p:grpSpPr>
                <p:grpSp>
                  <p:nvGrpSpPr>
                    <p:cNvPr id="462" name="グループ化 461"/>
                    <p:cNvGrpSpPr/>
                    <p:nvPr/>
                  </p:nvGrpSpPr>
                  <p:grpSpPr>
                    <a:xfrm>
                      <a:off x="3984625" y="3379788"/>
                      <a:ext cx="649288" cy="169862"/>
                      <a:chOff x="3984625" y="3379788"/>
                      <a:chExt cx="649288" cy="169862"/>
                    </a:xfrm>
                  </p:grpSpPr>
                  <p:sp>
                    <p:nvSpPr>
                      <p:cNvPr id="466" name="Freeform 61"/>
                      <p:cNvSpPr>
                        <a:spLocks noEditPoints="1"/>
                      </p:cNvSpPr>
                      <p:nvPr/>
                    </p:nvSpPr>
                    <p:spPr bwMode="auto">
                      <a:xfrm>
                        <a:off x="3984625" y="3430588"/>
                        <a:ext cx="533400" cy="68262"/>
                      </a:xfrm>
                      <a:custGeom>
                        <a:avLst/>
                        <a:gdLst>
                          <a:gd name="T0" fmla="*/ 237 w 272"/>
                          <a:gd name="T1" fmla="*/ 17 h 35"/>
                          <a:gd name="T2" fmla="*/ 255 w 272"/>
                          <a:gd name="T3" fmla="*/ 0 h 35"/>
                          <a:gd name="T4" fmla="*/ 255 w 272"/>
                          <a:gd name="T5" fmla="*/ 0 h 35"/>
                          <a:gd name="T6" fmla="*/ 272 w 272"/>
                          <a:gd name="T7" fmla="*/ 17 h 35"/>
                          <a:gd name="T8" fmla="*/ 272 w 272"/>
                          <a:gd name="T9" fmla="*/ 17 h 35"/>
                          <a:gd name="T10" fmla="*/ 255 w 272"/>
                          <a:gd name="T11" fmla="*/ 35 h 35"/>
                          <a:gd name="T12" fmla="*/ 255 w 272"/>
                          <a:gd name="T13" fmla="*/ 35 h 35"/>
                          <a:gd name="T14" fmla="*/ 237 w 272"/>
                          <a:gd name="T15" fmla="*/ 17 h 35"/>
                          <a:gd name="T16" fmla="*/ 177 w 272"/>
                          <a:gd name="T17" fmla="*/ 17 h 35"/>
                          <a:gd name="T18" fmla="*/ 195 w 272"/>
                          <a:gd name="T19" fmla="*/ 0 h 35"/>
                          <a:gd name="T20" fmla="*/ 195 w 272"/>
                          <a:gd name="T21" fmla="*/ 0 h 35"/>
                          <a:gd name="T22" fmla="*/ 213 w 272"/>
                          <a:gd name="T23" fmla="*/ 17 h 35"/>
                          <a:gd name="T24" fmla="*/ 213 w 272"/>
                          <a:gd name="T25" fmla="*/ 17 h 35"/>
                          <a:gd name="T26" fmla="*/ 195 w 272"/>
                          <a:gd name="T27" fmla="*/ 35 h 35"/>
                          <a:gd name="T28" fmla="*/ 195 w 272"/>
                          <a:gd name="T29" fmla="*/ 35 h 35"/>
                          <a:gd name="T30" fmla="*/ 177 w 272"/>
                          <a:gd name="T31" fmla="*/ 17 h 35"/>
                          <a:gd name="T32" fmla="*/ 118 w 272"/>
                          <a:gd name="T33" fmla="*/ 17 h 35"/>
                          <a:gd name="T34" fmla="*/ 136 w 272"/>
                          <a:gd name="T35" fmla="*/ 0 h 35"/>
                          <a:gd name="T36" fmla="*/ 136 w 272"/>
                          <a:gd name="T37" fmla="*/ 0 h 35"/>
                          <a:gd name="T38" fmla="*/ 154 w 272"/>
                          <a:gd name="T39" fmla="*/ 17 h 35"/>
                          <a:gd name="T40" fmla="*/ 154 w 272"/>
                          <a:gd name="T41" fmla="*/ 17 h 35"/>
                          <a:gd name="T42" fmla="*/ 136 w 272"/>
                          <a:gd name="T43" fmla="*/ 35 h 35"/>
                          <a:gd name="T44" fmla="*/ 136 w 272"/>
                          <a:gd name="T45" fmla="*/ 35 h 35"/>
                          <a:gd name="T46" fmla="*/ 118 w 272"/>
                          <a:gd name="T47" fmla="*/ 17 h 35"/>
                          <a:gd name="T48" fmla="*/ 59 w 272"/>
                          <a:gd name="T49" fmla="*/ 17 h 35"/>
                          <a:gd name="T50" fmla="*/ 77 w 272"/>
                          <a:gd name="T51" fmla="*/ 0 h 35"/>
                          <a:gd name="T52" fmla="*/ 77 w 272"/>
                          <a:gd name="T53" fmla="*/ 0 h 35"/>
                          <a:gd name="T54" fmla="*/ 95 w 272"/>
                          <a:gd name="T55" fmla="*/ 17 h 35"/>
                          <a:gd name="T56" fmla="*/ 95 w 272"/>
                          <a:gd name="T57" fmla="*/ 17 h 35"/>
                          <a:gd name="T58" fmla="*/ 77 w 272"/>
                          <a:gd name="T59" fmla="*/ 35 h 35"/>
                          <a:gd name="T60" fmla="*/ 77 w 272"/>
                          <a:gd name="T61" fmla="*/ 35 h 35"/>
                          <a:gd name="T62" fmla="*/ 59 w 272"/>
                          <a:gd name="T63" fmla="*/ 17 h 35"/>
                          <a:gd name="T64" fmla="*/ 0 w 272"/>
                          <a:gd name="T65" fmla="*/ 17 h 35"/>
                          <a:gd name="T66" fmla="*/ 17 w 272"/>
                          <a:gd name="T67" fmla="*/ 0 h 35"/>
                          <a:gd name="T68" fmla="*/ 17 w 272"/>
                          <a:gd name="T69" fmla="*/ 0 h 35"/>
                          <a:gd name="T70" fmla="*/ 35 w 272"/>
                          <a:gd name="T71" fmla="*/ 17 h 35"/>
                          <a:gd name="T72" fmla="*/ 35 w 272"/>
                          <a:gd name="T73" fmla="*/ 17 h 35"/>
                          <a:gd name="T74" fmla="*/ 17 w 272"/>
                          <a:gd name="T75" fmla="*/ 35 h 35"/>
                          <a:gd name="T76" fmla="*/ 17 w 272"/>
                          <a:gd name="T77" fmla="*/ 35 h 35"/>
                          <a:gd name="T78" fmla="*/ 0 w 272"/>
                          <a:gd name="T79" fmla="*/ 1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2" h="35">
                            <a:moveTo>
                              <a:pt x="237" y="17"/>
                            </a:moveTo>
                            <a:cubicBezTo>
                              <a:pt x="237" y="8"/>
                              <a:pt x="245" y="0"/>
                              <a:pt x="255" y="0"/>
                            </a:cubicBezTo>
                            <a:cubicBezTo>
                              <a:pt x="255" y="0"/>
                              <a:pt x="255" y="0"/>
                              <a:pt x="255" y="0"/>
                            </a:cubicBezTo>
                            <a:cubicBezTo>
                              <a:pt x="264" y="0"/>
                              <a:pt x="272" y="8"/>
                              <a:pt x="272" y="17"/>
                            </a:cubicBezTo>
                            <a:cubicBezTo>
                              <a:pt x="272" y="17"/>
                              <a:pt x="272" y="17"/>
                              <a:pt x="272" y="17"/>
                            </a:cubicBezTo>
                            <a:cubicBezTo>
                              <a:pt x="272" y="27"/>
                              <a:pt x="264" y="35"/>
                              <a:pt x="255" y="35"/>
                            </a:cubicBezTo>
                            <a:cubicBezTo>
                              <a:pt x="255" y="35"/>
                              <a:pt x="255" y="35"/>
                              <a:pt x="255" y="35"/>
                            </a:cubicBezTo>
                            <a:cubicBezTo>
                              <a:pt x="245" y="35"/>
                              <a:pt x="237" y="27"/>
                              <a:pt x="237" y="17"/>
                            </a:cubicBezTo>
                            <a:close/>
                            <a:moveTo>
                              <a:pt x="177" y="17"/>
                            </a:moveTo>
                            <a:cubicBezTo>
                              <a:pt x="177" y="8"/>
                              <a:pt x="185" y="0"/>
                              <a:pt x="195" y="0"/>
                            </a:cubicBezTo>
                            <a:cubicBezTo>
                              <a:pt x="195" y="0"/>
                              <a:pt x="195" y="0"/>
                              <a:pt x="195" y="0"/>
                            </a:cubicBezTo>
                            <a:cubicBezTo>
                              <a:pt x="205" y="0"/>
                              <a:pt x="213" y="8"/>
                              <a:pt x="213" y="17"/>
                            </a:cubicBezTo>
                            <a:cubicBezTo>
                              <a:pt x="213" y="17"/>
                              <a:pt x="213" y="17"/>
                              <a:pt x="213" y="17"/>
                            </a:cubicBezTo>
                            <a:cubicBezTo>
                              <a:pt x="213" y="27"/>
                              <a:pt x="205" y="35"/>
                              <a:pt x="195" y="35"/>
                            </a:cubicBezTo>
                            <a:cubicBezTo>
                              <a:pt x="195" y="35"/>
                              <a:pt x="195" y="35"/>
                              <a:pt x="195" y="35"/>
                            </a:cubicBezTo>
                            <a:cubicBezTo>
                              <a:pt x="185" y="35"/>
                              <a:pt x="177" y="27"/>
                              <a:pt x="177" y="17"/>
                            </a:cubicBezTo>
                            <a:close/>
                            <a:moveTo>
                              <a:pt x="118" y="17"/>
                            </a:moveTo>
                            <a:cubicBezTo>
                              <a:pt x="118" y="8"/>
                              <a:pt x="126" y="0"/>
                              <a:pt x="136" y="0"/>
                            </a:cubicBezTo>
                            <a:cubicBezTo>
                              <a:pt x="136" y="0"/>
                              <a:pt x="136" y="0"/>
                              <a:pt x="136" y="0"/>
                            </a:cubicBezTo>
                            <a:cubicBezTo>
                              <a:pt x="146" y="0"/>
                              <a:pt x="154" y="8"/>
                              <a:pt x="154" y="17"/>
                            </a:cubicBezTo>
                            <a:cubicBezTo>
                              <a:pt x="154" y="17"/>
                              <a:pt x="154" y="17"/>
                              <a:pt x="154" y="17"/>
                            </a:cubicBezTo>
                            <a:cubicBezTo>
                              <a:pt x="154" y="27"/>
                              <a:pt x="146" y="35"/>
                              <a:pt x="136" y="35"/>
                            </a:cubicBezTo>
                            <a:cubicBezTo>
                              <a:pt x="136" y="35"/>
                              <a:pt x="136" y="35"/>
                              <a:pt x="136" y="35"/>
                            </a:cubicBezTo>
                            <a:cubicBezTo>
                              <a:pt x="126" y="35"/>
                              <a:pt x="118" y="27"/>
                              <a:pt x="118" y="17"/>
                            </a:cubicBezTo>
                            <a:close/>
                            <a:moveTo>
                              <a:pt x="59" y="17"/>
                            </a:moveTo>
                            <a:cubicBezTo>
                              <a:pt x="59" y="8"/>
                              <a:pt x="67" y="0"/>
                              <a:pt x="77" y="0"/>
                            </a:cubicBezTo>
                            <a:cubicBezTo>
                              <a:pt x="77" y="0"/>
                              <a:pt x="77" y="0"/>
                              <a:pt x="77" y="0"/>
                            </a:cubicBezTo>
                            <a:cubicBezTo>
                              <a:pt x="87" y="0"/>
                              <a:pt x="95" y="8"/>
                              <a:pt x="95" y="17"/>
                            </a:cubicBezTo>
                            <a:cubicBezTo>
                              <a:pt x="95" y="17"/>
                              <a:pt x="95" y="17"/>
                              <a:pt x="95" y="17"/>
                            </a:cubicBezTo>
                            <a:cubicBezTo>
                              <a:pt x="95" y="27"/>
                              <a:pt x="87" y="35"/>
                              <a:pt x="77" y="35"/>
                            </a:cubicBezTo>
                            <a:cubicBezTo>
                              <a:pt x="77" y="35"/>
                              <a:pt x="77" y="35"/>
                              <a:pt x="77" y="35"/>
                            </a:cubicBezTo>
                            <a:cubicBezTo>
                              <a:pt x="67" y="35"/>
                              <a:pt x="59" y="27"/>
                              <a:pt x="59" y="17"/>
                            </a:cubicBezTo>
                            <a:close/>
                            <a:moveTo>
                              <a:pt x="0" y="17"/>
                            </a:moveTo>
                            <a:cubicBezTo>
                              <a:pt x="0" y="8"/>
                              <a:pt x="8" y="0"/>
                              <a:pt x="17" y="0"/>
                            </a:cubicBezTo>
                            <a:cubicBezTo>
                              <a:pt x="17" y="0"/>
                              <a:pt x="17" y="0"/>
                              <a:pt x="17" y="0"/>
                            </a:cubicBezTo>
                            <a:cubicBezTo>
                              <a:pt x="27" y="0"/>
                              <a:pt x="35" y="8"/>
                              <a:pt x="35" y="17"/>
                            </a:cubicBezTo>
                            <a:cubicBezTo>
                              <a:pt x="35" y="17"/>
                              <a:pt x="35" y="17"/>
                              <a:pt x="35" y="17"/>
                            </a:cubicBezTo>
                            <a:cubicBezTo>
                              <a:pt x="35" y="27"/>
                              <a:pt x="27" y="35"/>
                              <a:pt x="17" y="35"/>
                            </a:cubicBezTo>
                            <a:cubicBezTo>
                              <a:pt x="17" y="35"/>
                              <a:pt x="17" y="35"/>
                              <a:pt x="17" y="35"/>
                            </a:cubicBezTo>
                            <a:cubicBezTo>
                              <a:pt x="8" y="35"/>
                              <a:pt x="0" y="27"/>
                              <a:pt x="0" y="17"/>
                            </a:cubicBezTo>
                            <a:close/>
                          </a:path>
                        </a:pathLst>
                      </a:custGeom>
                      <a:solidFill>
                        <a:srgbClr val="5957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67" name="Freeform 62"/>
                      <p:cNvSpPr>
                        <a:spLocks/>
                      </p:cNvSpPr>
                      <p:nvPr/>
                    </p:nvSpPr>
                    <p:spPr bwMode="auto">
                      <a:xfrm>
                        <a:off x="4549775" y="3379788"/>
                        <a:ext cx="84138" cy="169862"/>
                      </a:xfrm>
                      <a:custGeom>
                        <a:avLst/>
                        <a:gdLst>
                          <a:gd name="T0" fmla="*/ 0 w 53"/>
                          <a:gd name="T1" fmla="*/ 0 h 107"/>
                          <a:gd name="T2" fmla="*/ 0 w 53"/>
                          <a:gd name="T3" fmla="*/ 107 h 107"/>
                          <a:gd name="T4" fmla="*/ 53 w 53"/>
                          <a:gd name="T5" fmla="*/ 53 h 107"/>
                          <a:gd name="T6" fmla="*/ 0 w 53"/>
                          <a:gd name="T7" fmla="*/ 0 h 107"/>
                        </a:gdLst>
                        <a:ahLst/>
                        <a:cxnLst>
                          <a:cxn ang="0">
                            <a:pos x="T0" y="T1"/>
                          </a:cxn>
                          <a:cxn ang="0">
                            <a:pos x="T2" y="T3"/>
                          </a:cxn>
                          <a:cxn ang="0">
                            <a:pos x="T4" y="T5"/>
                          </a:cxn>
                          <a:cxn ang="0">
                            <a:pos x="T6" y="T7"/>
                          </a:cxn>
                        </a:cxnLst>
                        <a:rect l="0" t="0" r="r" b="b"/>
                        <a:pathLst>
                          <a:path w="53" h="107">
                            <a:moveTo>
                              <a:pt x="0" y="0"/>
                            </a:moveTo>
                            <a:lnTo>
                              <a:pt x="0" y="107"/>
                            </a:lnTo>
                            <a:lnTo>
                              <a:pt x="53" y="53"/>
                            </a:lnTo>
                            <a:lnTo>
                              <a:pt x="0" y="0"/>
                            </a:lnTo>
                            <a:close/>
                          </a:path>
                        </a:pathLst>
                      </a:custGeom>
                      <a:solidFill>
                        <a:srgbClr val="5957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nvGrpSpPr>
                    <p:cNvPr id="463" name="グループ化 462"/>
                    <p:cNvGrpSpPr/>
                    <p:nvPr/>
                  </p:nvGrpSpPr>
                  <p:grpSpPr>
                    <a:xfrm>
                      <a:off x="5972175" y="3379788"/>
                      <a:ext cx="650876" cy="169862"/>
                      <a:chOff x="5972175" y="3379788"/>
                      <a:chExt cx="650876" cy="169862"/>
                    </a:xfrm>
                  </p:grpSpPr>
                  <p:sp>
                    <p:nvSpPr>
                      <p:cNvPr id="464" name="Freeform 63"/>
                      <p:cNvSpPr>
                        <a:spLocks noEditPoints="1"/>
                      </p:cNvSpPr>
                      <p:nvPr/>
                    </p:nvSpPr>
                    <p:spPr bwMode="auto">
                      <a:xfrm>
                        <a:off x="5972175" y="3430588"/>
                        <a:ext cx="534988" cy="68262"/>
                      </a:xfrm>
                      <a:custGeom>
                        <a:avLst/>
                        <a:gdLst>
                          <a:gd name="T0" fmla="*/ 237 w 273"/>
                          <a:gd name="T1" fmla="*/ 17 h 35"/>
                          <a:gd name="T2" fmla="*/ 255 w 273"/>
                          <a:gd name="T3" fmla="*/ 0 h 35"/>
                          <a:gd name="T4" fmla="*/ 255 w 273"/>
                          <a:gd name="T5" fmla="*/ 0 h 35"/>
                          <a:gd name="T6" fmla="*/ 273 w 273"/>
                          <a:gd name="T7" fmla="*/ 17 h 35"/>
                          <a:gd name="T8" fmla="*/ 273 w 273"/>
                          <a:gd name="T9" fmla="*/ 17 h 35"/>
                          <a:gd name="T10" fmla="*/ 255 w 273"/>
                          <a:gd name="T11" fmla="*/ 35 h 35"/>
                          <a:gd name="T12" fmla="*/ 255 w 273"/>
                          <a:gd name="T13" fmla="*/ 35 h 35"/>
                          <a:gd name="T14" fmla="*/ 237 w 273"/>
                          <a:gd name="T15" fmla="*/ 17 h 35"/>
                          <a:gd name="T16" fmla="*/ 178 w 273"/>
                          <a:gd name="T17" fmla="*/ 17 h 35"/>
                          <a:gd name="T18" fmla="*/ 196 w 273"/>
                          <a:gd name="T19" fmla="*/ 0 h 35"/>
                          <a:gd name="T20" fmla="*/ 196 w 273"/>
                          <a:gd name="T21" fmla="*/ 0 h 35"/>
                          <a:gd name="T22" fmla="*/ 214 w 273"/>
                          <a:gd name="T23" fmla="*/ 17 h 35"/>
                          <a:gd name="T24" fmla="*/ 214 w 273"/>
                          <a:gd name="T25" fmla="*/ 17 h 35"/>
                          <a:gd name="T26" fmla="*/ 196 w 273"/>
                          <a:gd name="T27" fmla="*/ 35 h 35"/>
                          <a:gd name="T28" fmla="*/ 196 w 273"/>
                          <a:gd name="T29" fmla="*/ 35 h 35"/>
                          <a:gd name="T30" fmla="*/ 178 w 273"/>
                          <a:gd name="T31" fmla="*/ 17 h 35"/>
                          <a:gd name="T32" fmla="*/ 119 w 273"/>
                          <a:gd name="T33" fmla="*/ 17 h 35"/>
                          <a:gd name="T34" fmla="*/ 137 w 273"/>
                          <a:gd name="T35" fmla="*/ 0 h 35"/>
                          <a:gd name="T36" fmla="*/ 137 w 273"/>
                          <a:gd name="T37" fmla="*/ 0 h 35"/>
                          <a:gd name="T38" fmla="*/ 154 w 273"/>
                          <a:gd name="T39" fmla="*/ 17 h 35"/>
                          <a:gd name="T40" fmla="*/ 154 w 273"/>
                          <a:gd name="T41" fmla="*/ 17 h 35"/>
                          <a:gd name="T42" fmla="*/ 137 w 273"/>
                          <a:gd name="T43" fmla="*/ 35 h 35"/>
                          <a:gd name="T44" fmla="*/ 137 w 273"/>
                          <a:gd name="T45" fmla="*/ 35 h 35"/>
                          <a:gd name="T46" fmla="*/ 119 w 273"/>
                          <a:gd name="T47" fmla="*/ 17 h 35"/>
                          <a:gd name="T48" fmla="*/ 60 w 273"/>
                          <a:gd name="T49" fmla="*/ 17 h 35"/>
                          <a:gd name="T50" fmla="*/ 77 w 273"/>
                          <a:gd name="T51" fmla="*/ 0 h 35"/>
                          <a:gd name="T52" fmla="*/ 77 w 273"/>
                          <a:gd name="T53" fmla="*/ 0 h 35"/>
                          <a:gd name="T54" fmla="*/ 95 w 273"/>
                          <a:gd name="T55" fmla="*/ 17 h 35"/>
                          <a:gd name="T56" fmla="*/ 95 w 273"/>
                          <a:gd name="T57" fmla="*/ 17 h 35"/>
                          <a:gd name="T58" fmla="*/ 77 w 273"/>
                          <a:gd name="T59" fmla="*/ 35 h 35"/>
                          <a:gd name="T60" fmla="*/ 77 w 273"/>
                          <a:gd name="T61" fmla="*/ 35 h 35"/>
                          <a:gd name="T62" fmla="*/ 60 w 273"/>
                          <a:gd name="T63" fmla="*/ 17 h 35"/>
                          <a:gd name="T64" fmla="*/ 0 w 273"/>
                          <a:gd name="T65" fmla="*/ 17 h 35"/>
                          <a:gd name="T66" fmla="*/ 18 w 273"/>
                          <a:gd name="T67" fmla="*/ 0 h 35"/>
                          <a:gd name="T68" fmla="*/ 18 w 273"/>
                          <a:gd name="T69" fmla="*/ 0 h 35"/>
                          <a:gd name="T70" fmla="*/ 36 w 273"/>
                          <a:gd name="T71" fmla="*/ 17 h 35"/>
                          <a:gd name="T72" fmla="*/ 36 w 273"/>
                          <a:gd name="T73" fmla="*/ 17 h 35"/>
                          <a:gd name="T74" fmla="*/ 18 w 273"/>
                          <a:gd name="T75" fmla="*/ 35 h 35"/>
                          <a:gd name="T76" fmla="*/ 18 w 273"/>
                          <a:gd name="T77" fmla="*/ 35 h 35"/>
                          <a:gd name="T78" fmla="*/ 0 w 273"/>
                          <a:gd name="T79" fmla="*/ 1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3" h="35">
                            <a:moveTo>
                              <a:pt x="237" y="17"/>
                            </a:moveTo>
                            <a:cubicBezTo>
                              <a:pt x="237" y="8"/>
                              <a:pt x="245" y="0"/>
                              <a:pt x="255" y="0"/>
                            </a:cubicBezTo>
                            <a:cubicBezTo>
                              <a:pt x="255" y="0"/>
                              <a:pt x="255" y="0"/>
                              <a:pt x="255" y="0"/>
                            </a:cubicBezTo>
                            <a:cubicBezTo>
                              <a:pt x="265" y="0"/>
                              <a:pt x="273" y="8"/>
                              <a:pt x="273" y="17"/>
                            </a:cubicBezTo>
                            <a:cubicBezTo>
                              <a:pt x="273" y="17"/>
                              <a:pt x="273" y="17"/>
                              <a:pt x="273" y="17"/>
                            </a:cubicBezTo>
                            <a:cubicBezTo>
                              <a:pt x="273" y="27"/>
                              <a:pt x="265" y="35"/>
                              <a:pt x="255" y="35"/>
                            </a:cubicBezTo>
                            <a:cubicBezTo>
                              <a:pt x="255" y="35"/>
                              <a:pt x="255" y="35"/>
                              <a:pt x="255" y="35"/>
                            </a:cubicBezTo>
                            <a:cubicBezTo>
                              <a:pt x="245" y="35"/>
                              <a:pt x="237" y="27"/>
                              <a:pt x="237" y="17"/>
                            </a:cubicBezTo>
                            <a:close/>
                            <a:moveTo>
                              <a:pt x="178" y="17"/>
                            </a:moveTo>
                            <a:cubicBezTo>
                              <a:pt x="178" y="8"/>
                              <a:pt x="186" y="0"/>
                              <a:pt x="196" y="0"/>
                            </a:cubicBezTo>
                            <a:cubicBezTo>
                              <a:pt x="196" y="0"/>
                              <a:pt x="196" y="0"/>
                              <a:pt x="196" y="0"/>
                            </a:cubicBezTo>
                            <a:cubicBezTo>
                              <a:pt x="206" y="0"/>
                              <a:pt x="214" y="8"/>
                              <a:pt x="214" y="17"/>
                            </a:cubicBezTo>
                            <a:cubicBezTo>
                              <a:pt x="214" y="17"/>
                              <a:pt x="214" y="17"/>
                              <a:pt x="214" y="17"/>
                            </a:cubicBezTo>
                            <a:cubicBezTo>
                              <a:pt x="214" y="27"/>
                              <a:pt x="206" y="35"/>
                              <a:pt x="196" y="35"/>
                            </a:cubicBezTo>
                            <a:cubicBezTo>
                              <a:pt x="196" y="35"/>
                              <a:pt x="196" y="35"/>
                              <a:pt x="196" y="35"/>
                            </a:cubicBezTo>
                            <a:cubicBezTo>
                              <a:pt x="186" y="35"/>
                              <a:pt x="178" y="27"/>
                              <a:pt x="178" y="17"/>
                            </a:cubicBezTo>
                            <a:close/>
                            <a:moveTo>
                              <a:pt x="119" y="17"/>
                            </a:moveTo>
                            <a:cubicBezTo>
                              <a:pt x="119" y="8"/>
                              <a:pt x="127" y="0"/>
                              <a:pt x="137" y="0"/>
                            </a:cubicBezTo>
                            <a:cubicBezTo>
                              <a:pt x="137" y="0"/>
                              <a:pt x="137" y="0"/>
                              <a:pt x="137" y="0"/>
                            </a:cubicBezTo>
                            <a:cubicBezTo>
                              <a:pt x="146" y="0"/>
                              <a:pt x="154" y="8"/>
                              <a:pt x="154" y="17"/>
                            </a:cubicBezTo>
                            <a:cubicBezTo>
                              <a:pt x="154" y="17"/>
                              <a:pt x="154" y="17"/>
                              <a:pt x="154" y="17"/>
                            </a:cubicBezTo>
                            <a:cubicBezTo>
                              <a:pt x="154" y="27"/>
                              <a:pt x="146" y="35"/>
                              <a:pt x="137" y="35"/>
                            </a:cubicBezTo>
                            <a:cubicBezTo>
                              <a:pt x="137" y="35"/>
                              <a:pt x="137" y="35"/>
                              <a:pt x="137" y="35"/>
                            </a:cubicBezTo>
                            <a:cubicBezTo>
                              <a:pt x="127" y="35"/>
                              <a:pt x="119" y="27"/>
                              <a:pt x="119" y="17"/>
                            </a:cubicBezTo>
                            <a:close/>
                            <a:moveTo>
                              <a:pt x="60" y="17"/>
                            </a:moveTo>
                            <a:cubicBezTo>
                              <a:pt x="60" y="8"/>
                              <a:pt x="68" y="0"/>
                              <a:pt x="77" y="0"/>
                            </a:cubicBezTo>
                            <a:cubicBezTo>
                              <a:pt x="77" y="0"/>
                              <a:pt x="77" y="0"/>
                              <a:pt x="77" y="0"/>
                            </a:cubicBezTo>
                            <a:cubicBezTo>
                              <a:pt x="87" y="0"/>
                              <a:pt x="95" y="8"/>
                              <a:pt x="95" y="17"/>
                            </a:cubicBezTo>
                            <a:cubicBezTo>
                              <a:pt x="95" y="17"/>
                              <a:pt x="95" y="17"/>
                              <a:pt x="95" y="17"/>
                            </a:cubicBezTo>
                            <a:cubicBezTo>
                              <a:pt x="95" y="27"/>
                              <a:pt x="87" y="35"/>
                              <a:pt x="77" y="35"/>
                            </a:cubicBezTo>
                            <a:cubicBezTo>
                              <a:pt x="77" y="35"/>
                              <a:pt x="77" y="35"/>
                              <a:pt x="77" y="35"/>
                            </a:cubicBezTo>
                            <a:cubicBezTo>
                              <a:pt x="68" y="35"/>
                              <a:pt x="60" y="27"/>
                              <a:pt x="60" y="17"/>
                            </a:cubicBezTo>
                            <a:close/>
                            <a:moveTo>
                              <a:pt x="0" y="17"/>
                            </a:moveTo>
                            <a:cubicBezTo>
                              <a:pt x="0" y="8"/>
                              <a:pt x="8" y="0"/>
                              <a:pt x="18" y="0"/>
                            </a:cubicBezTo>
                            <a:cubicBezTo>
                              <a:pt x="18" y="0"/>
                              <a:pt x="18" y="0"/>
                              <a:pt x="18" y="0"/>
                            </a:cubicBezTo>
                            <a:cubicBezTo>
                              <a:pt x="28" y="0"/>
                              <a:pt x="36" y="8"/>
                              <a:pt x="36" y="17"/>
                            </a:cubicBezTo>
                            <a:cubicBezTo>
                              <a:pt x="36" y="17"/>
                              <a:pt x="36" y="17"/>
                              <a:pt x="36" y="17"/>
                            </a:cubicBezTo>
                            <a:cubicBezTo>
                              <a:pt x="36" y="27"/>
                              <a:pt x="28" y="35"/>
                              <a:pt x="18" y="35"/>
                            </a:cubicBezTo>
                            <a:cubicBezTo>
                              <a:pt x="18" y="35"/>
                              <a:pt x="18" y="35"/>
                              <a:pt x="18" y="35"/>
                            </a:cubicBezTo>
                            <a:cubicBezTo>
                              <a:pt x="8" y="35"/>
                              <a:pt x="0" y="27"/>
                              <a:pt x="0" y="17"/>
                            </a:cubicBezTo>
                            <a:close/>
                          </a:path>
                        </a:pathLst>
                      </a:custGeom>
                      <a:solidFill>
                        <a:srgbClr val="5957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65" name="Freeform 64"/>
                      <p:cNvSpPr>
                        <a:spLocks/>
                      </p:cNvSpPr>
                      <p:nvPr/>
                    </p:nvSpPr>
                    <p:spPr bwMode="auto">
                      <a:xfrm>
                        <a:off x="6538913" y="3379788"/>
                        <a:ext cx="84138" cy="169862"/>
                      </a:xfrm>
                      <a:custGeom>
                        <a:avLst/>
                        <a:gdLst>
                          <a:gd name="T0" fmla="*/ 0 w 53"/>
                          <a:gd name="T1" fmla="*/ 0 h 107"/>
                          <a:gd name="T2" fmla="*/ 0 w 53"/>
                          <a:gd name="T3" fmla="*/ 107 h 107"/>
                          <a:gd name="T4" fmla="*/ 53 w 53"/>
                          <a:gd name="T5" fmla="*/ 53 h 107"/>
                          <a:gd name="T6" fmla="*/ 0 w 53"/>
                          <a:gd name="T7" fmla="*/ 0 h 107"/>
                        </a:gdLst>
                        <a:ahLst/>
                        <a:cxnLst>
                          <a:cxn ang="0">
                            <a:pos x="T0" y="T1"/>
                          </a:cxn>
                          <a:cxn ang="0">
                            <a:pos x="T2" y="T3"/>
                          </a:cxn>
                          <a:cxn ang="0">
                            <a:pos x="T4" y="T5"/>
                          </a:cxn>
                          <a:cxn ang="0">
                            <a:pos x="T6" y="T7"/>
                          </a:cxn>
                        </a:cxnLst>
                        <a:rect l="0" t="0" r="r" b="b"/>
                        <a:pathLst>
                          <a:path w="53" h="107">
                            <a:moveTo>
                              <a:pt x="0" y="0"/>
                            </a:moveTo>
                            <a:lnTo>
                              <a:pt x="0" y="107"/>
                            </a:lnTo>
                            <a:lnTo>
                              <a:pt x="53" y="53"/>
                            </a:lnTo>
                            <a:lnTo>
                              <a:pt x="0" y="0"/>
                            </a:lnTo>
                            <a:close/>
                          </a:path>
                        </a:pathLst>
                      </a:custGeom>
                      <a:solidFill>
                        <a:srgbClr val="5957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sp>
                <p:nvSpPr>
                  <p:cNvPr id="390" name="Freeform 65"/>
                  <p:cNvSpPr>
                    <a:spLocks/>
                  </p:cNvSpPr>
                  <p:nvPr/>
                </p:nvSpPr>
                <p:spPr bwMode="auto">
                  <a:xfrm>
                    <a:off x="5794023" y="6976405"/>
                    <a:ext cx="201216" cy="280326"/>
                  </a:xfrm>
                  <a:custGeom>
                    <a:avLst/>
                    <a:gdLst>
                      <a:gd name="T0" fmla="*/ 89 w 94"/>
                      <a:gd name="T1" fmla="*/ 62 h 132"/>
                      <a:gd name="T2" fmla="*/ 47 w 94"/>
                      <a:gd name="T3" fmla="*/ 0 h 132"/>
                      <a:gd name="T4" fmla="*/ 5 w 94"/>
                      <a:gd name="T5" fmla="*/ 62 h 132"/>
                      <a:gd name="T6" fmla="*/ 5 w 94"/>
                      <a:gd name="T7" fmla="*/ 62 h 132"/>
                      <a:gd name="T8" fmla="*/ 0 w 94"/>
                      <a:gd name="T9" fmla="*/ 85 h 132"/>
                      <a:gd name="T10" fmla="*/ 47 w 94"/>
                      <a:gd name="T11" fmla="*/ 132 h 132"/>
                      <a:gd name="T12" fmla="*/ 94 w 94"/>
                      <a:gd name="T13" fmla="*/ 85 h 132"/>
                      <a:gd name="T14" fmla="*/ 89 w 94"/>
                      <a:gd name="T15" fmla="*/ 62 h 1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 h="132">
                        <a:moveTo>
                          <a:pt x="89" y="62"/>
                        </a:moveTo>
                        <a:cubicBezTo>
                          <a:pt x="47" y="0"/>
                          <a:pt x="47" y="0"/>
                          <a:pt x="47" y="0"/>
                        </a:cubicBezTo>
                        <a:cubicBezTo>
                          <a:pt x="5" y="62"/>
                          <a:pt x="5" y="62"/>
                          <a:pt x="5" y="62"/>
                        </a:cubicBezTo>
                        <a:cubicBezTo>
                          <a:pt x="5" y="62"/>
                          <a:pt x="5" y="62"/>
                          <a:pt x="5" y="62"/>
                        </a:cubicBezTo>
                        <a:cubicBezTo>
                          <a:pt x="1" y="69"/>
                          <a:pt x="0" y="76"/>
                          <a:pt x="0" y="85"/>
                        </a:cubicBezTo>
                        <a:cubicBezTo>
                          <a:pt x="0" y="111"/>
                          <a:pt x="21" y="132"/>
                          <a:pt x="47" y="132"/>
                        </a:cubicBezTo>
                        <a:cubicBezTo>
                          <a:pt x="73" y="132"/>
                          <a:pt x="94" y="111"/>
                          <a:pt x="94" y="85"/>
                        </a:cubicBezTo>
                        <a:cubicBezTo>
                          <a:pt x="94" y="76"/>
                          <a:pt x="93" y="68"/>
                          <a:pt x="89" y="62"/>
                        </a:cubicBezTo>
                        <a:close/>
                      </a:path>
                    </a:pathLst>
                  </a:custGeom>
                  <a:solidFill>
                    <a:srgbClr val="00B0F0"/>
                  </a:solidFill>
                  <a:ln>
                    <a:noFill/>
                  </a:ln>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nvGrpSpPr>
                  <p:cNvPr id="391" name="グループ化 390"/>
                  <p:cNvGrpSpPr/>
                  <p:nvPr/>
                </p:nvGrpSpPr>
                <p:grpSpPr>
                  <a:xfrm>
                    <a:off x="3588481" y="5898386"/>
                    <a:ext cx="1948523" cy="452306"/>
                    <a:chOff x="3359864" y="4450397"/>
                    <a:chExt cx="1798637" cy="417513"/>
                  </a:xfrm>
                  <a:effectLst>
                    <a:outerShdw blurRad="50800" dist="38100" dir="2700000" algn="tl" rotWithShape="0">
                      <a:prstClr val="black">
                        <a:alpha val="40000"/>
                      </a:prstClr>
                    </a:outerShdw>
                  </a:effectLst>
                </p:grpSpPr>
                <p:sp>
                  <p:nvSpPr>
                    <p:cNvPr id="460" name="Freeform 78"/>
                    <p:cNvSpPr>
                      <a:spLocks/>
                    </p:cNvSpPr>
                    <p:nvPr/>
                  </p:nvSpPr>
                  <p:spPr bwMode="auto">
                    <a:xfrm>
                      <a:off x="3440826" y="4547235"/>
                      <a:ext cx="1717675" cy="320675"/>
                    </a:xfrm>
                    <a:custGeom>
                      <a:avLst/>
                      <a:gdLst>
                        <a:gd name="T0" fmla="*/ 142 w 875"/>
                        <a:gd name="T1" fmla="*/ 116 h 163"/>
                        <a:gd name="T2" fmla="*/ 47 w 875"/>
                        <a:gd name="T3" fmla="*/ 21 h 163"/>
                        <a:gd name="T4" fmla="*/ 47 w 875"/>
                        <a:gd name="T5" fmla="*/ 0 h 163"/>
                        <a:gd name="T6" fmla="*/ 0 w 875"/>
                        <a:gd name="T7" fmla="*/ 0 h 163"/>
                        <a:gd name="T8" fmla="*/ 0 w 875"/>
                        <a:gd name="T9" fmla="*/ 21 h 163"/>
                        <a:gd name="T10" fmla="*/ 142 w 875"/>
                        <a:gd name="T11" fmla="*/ 163 h 163"/>
                        <a:gd name="T12" fmla="*/ 875 w 875"/>
                        <a:gd name="T13" fmla="*/ 163 h 163"/>
                        <a:gd name="T14" fmla="*/ 875 w 875"/>
                        <a:gd name="T15" fmla="*/ 116 h 163"/>
                        <a:gd name="T16" fmla="*/ 142 w 875"/>
                        <a:gd name="T17" fmla="*/ 116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5" h="163">
                          <a:moveTo>
                            <a:pt x="142" y="116"/>
                          </a:moveTo>
                          <a:cubicBezTo>
                            <a:pt x="90" y="116"/>
                            <a:pt x="47" y="73"/>
                            <a:pt x="47" y="21"/>
                          </a:cubicBezTo>
                          <a:cubicBezTo>
                            <a:pt x="47" y="0"/>
                            <a:pt x="47" y="0"/>
                            <a:pt x="47" y="0"/>
                          </a:cubicBezTo>
                          <a:cubicBezTo>
                            <a:pt x="0" y="0"/>
                            <a:pt x="0" y="0"/>
                            <a:pt x="0" y="0"/>
                          </a:cubicBezTo>
                          <a:cubicBezTo>
                            <a:pt x="0" y="21"/>
                            <a:pt x="0" y="21"/>
                            <a:pt x="0" y="21"/>
                          </a:cubicBezTo>
                          <a:cubicBezTo>
                            <a:pt x="0" y="99"/>
                            <a:pt x="64" y="163"/>
                            <a:pt x="142" y="163"/>
                          </a:cubicBezTo>
                          <a:cubicBezTo>
                            <a:pt x="875" y="163"/>
                            <a:pt x="875" y="163"/>
                            <a:pt x="875" y="163"/>
                          </a:cubicBezTo>
                          <a:cubicBezTo>
                            <a:pt x="875" y="116"/>
                            <a:pt x="875" y="116"/>
                            <a:pt x="875" y="116"/>
                          </a:cubicBezTo>
                          <a:lnTo>
                            <a:pt x="142" y="116"/>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61" name="Freeform 84"/>
                    <p:cNvSpPr>
                      <a:spLocks/>
                    </p:cNvSpPr>
                    <p:nvPr/>
                  </p:nvSpPr>
                  <p:spPr bwMode="auto">
                    <a:xfrm>
                      <a:off x="3359864" y="4450397"/>
                      <a:ext cx="254000" cy="128587"/>
                    </a:xfrm>
                    <a:custGeom>
                      <a:avLst/>
                      <a:gdLst>
                        <a:gd name="T0" fmla="*/ 0 w 160"/>
                        <a:gd name="T1" fmla="*/ 81 h 81"/>
                        <a:gd name="T2" fmla="*/ 160 w 160"/>
                        <a:gd name="T3" fmla="*/ 81 h 81"/>
                        <a:gd name="T4" fmla="*/ 80 w 160"/>
                        <a:gd name="T5" fmla="*/ 0 h 81"/>
                        <a:gd name="T6" fmla="*/ 0 w 160"/>
                        <a:gd name="T7" fmla="*/ 81 h 81"/>
                      </a:gdLst>
                      <a:ahLst/>
                      <a:cxnLst>
                        <a:cxn ang="0">
                          <a:pos x="T0" y="T1"/>
                        </a:cxn>
                        <a:cxn ang="0">
                          <a:pos x="T2" y="T3"/>
                        </a:cxn>
                        <a:cxn ang="0">
                          <a:pos x="T4" y="T5"/>
                        </a:cxn>
                        <a:cxn ang="0">
                          <a:pos x="T6" y="T7"/>
                        </a:cxn>
                      </a:cxnLst>
                      <a:rect l="0" t="0" r="r" b="b"/>
                      <a:pathLst>
                        <a:path w="160" h="81">
                          <a:moveTo>
                            <a:pt x="0" y="81"/>
                          </a:moveTo>
                          <a:lnTo>
                            <a:pt x="160" y="81"/>
                          </a:lnTo>
                          <a:lnTo>
                            <a:pt x="80" y="0"/>
                          </a:lnTo>
                          <a:lnTo>
                            <a:pt x="0" y="81"/>
                          </a:lnTo>
                          <a:close/>
                        </a:path>
                      </a:pathLst>
                    </a:custGeom>
                    <a:solidFill>
                      <a:srgbClr val="00B0F0"/>
                    </a:solidFill>
                    <a:ln>
                      <a:noFill/>
                    </a:ln>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nvGrpSpPr>
                  <p:cNvPr id="392" name="グループ化 391"/>
                  <p:cNvGrpSpPr/>
                  <p:nvPr/>
                </p:nvGrpSpPr>
                <p:grpSpPr>
                  <a:xfrm>
                    <a:off x="1251368" y="3580107"/>
                    <a:ext cx="7498205" cy="1798902"/>
                    <a:chOff x="1202531" y="2310447"/>
                    <a:chExt cx="6921420" cy="1660525"/>
                  </a:xfrm>
                  <a:solidFill>
                    <a:srgbClr val="FF9933"/>
                  </a:solidFill>
                  <a:effectLst>
                    <a:outerShdw blurRad="50800" dist="38100" dir="5400000" algn="t" rotWithShape="0">
                      <a:prstClr val="black">
                        <a:alpha val="40000"/>
                      </a:prstClr>
                    </a:outerShdw>
                  </a:effectLst>
                </p:grpSpPr>
                <p:grpSp>
                  <p:nvGrpSpPr>
                    <p:cNvPr id="448" name="グループ化 447"/>
                    <p:cNvGrpSpPr/>
                    <p:nvPr/>
                  </p:nvGrpSpPr>
                  <p:grpSpPr>
                    <a:xfrm>
                      <a:off x="1202531" y="2310447"/>
                      <a:ext cx="6921420" cy="1660525"/>
                      <a:chOff x="1117680" y="1981200"/>
                      <a:chExt cx="6921420" cy="1660525"/>
                    </a:xfrm>
                    <a:grpFill/>
                  </p:grpSpPr>
                  <p:grpSp>
                    <p:nvGrpSpPr>
                      <p:cNvPr id="450" name="グループ化 449"/>
                      <p:cNvGrpSpPr/>
                      <p:nvPr/>
                    </p:nvGrpSpPr>
                    <p:grpSpPr>
                      <a:xfrm>
                        <a:off x="1385888" y="1981200"/>
                        <a:ext cx="6653212" cy="1660525"/>
                        <a:chOff x="1385888" y="1981200"/>
                        <a:chExt cx="6653212" cy="1660525"/>
                      </a:xfrm>
                      <a:grpFill/>
                    </p:grpSpPr>
                    <p:sp>
                      <p:nvSpPr>
                        <p:cNvPr id="452" name="Freeform 83"/>
                        <p:cNvSpPr>
                          <a:spLocks/>
                        </p:cNvSpPr>
                        <p:nvPr/>
                      </p:nvSpPr>
                      <p:spPr bwMode="auto">
                        <a:xfrm>
                          <a:off x="1995488" y="2543175"/>
                          <a:ext cx="1050925" cy="1098550"/>
                        </a:xfrm>
                        <a:custGeom>
                          <a:avLst/>
                          <a:gdLst>
                            <a:gd name="T0" fmla="*/ 535 w 535"/>
                            <a:gd name="T1" fmla="*/ 495 h 560"/>
                            <a:gd name="T2" fmla="*/ 471 w 535"/>
                            <a:gd name="T3" fmla="*/ 430 h 560"/>
                            <a:gd name="T4" fmla="*/ 471 w 535"/>
                            <a:gd name="T5" fmla="*/ 472 h 560"/>
                            <a:gd name="T6" fmla="*/ 142 w 535"/>
                            <a:gd name="T7" fmla="*/ 472 h 560"/>
                            <a:gd name="T8" fmla="*/ 48 w 535"/>
                            <a:gd name="T9" fmla="*/ 377 h 560"/>
                            <a:gd name="T10" fmla="*/ 48 w 535"/>
                            <a:gd name="T11" fmla="*/ 0 h 560"/>
                            <a:gd name="T12" fmla="*/ 24 w 535"/>
                            <a:gd name="T13" fmla="*/ 1 h 560"/>
                            <a:gd name="T14" fmla="*/ 0 w 535"/>
                            <a:gd name="T15" fmla="*/ 0 h 560"/>
                            <a:gd name="T16" fmla="*/ 0 w 535"/>
                            <a:gd name="T17" fmla="*/ 377 h 560"/>
                            <a:gd name="T18" fmla="*/ 142 w 535"/>
                            <a:gd name="T19" fmla="*/ 519 h 560"/>
                            <a:gd name="T20" fmla="*/ 471 w 535"/>
                            <a:gd name="T21" fmla="*/ 519 h 560"/>
                            <a:gd name="T22" fmla="*/ 471 w 535"/>
                            <a:gd name="T23" fmla="*/ 560 h 560"/>
                            <a:gd name="T24" fmla="*/ 535 w 535"/>
                            <a:gd name="T25" fmla="*/ 495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5" h="560">
                              <a:moveTo>
                                <a:pt x="535" y="495"/>
                              </a:moveTo>
                              <a:cubicBezTo>
                                <a:pt x="471" y="430"/>
                                <a:pt x="471" y="430"/>
                                <a:pt x="471" y="430"/>
                              </a:cubicBezTo>
                              <a:cubicBezTo>
                                <a:pt x="471" y="472"/>
                                <a:pt x="471" y="472"/>
                                <a:pt x="471" y="472"/>
                              </a:cubicBezTo>
                              <a:cubicBezTo>
                                <a:pt x="142" y="472"/>
                                <a:pt x="142" y="472"/>
                                <a:pt x="142" y="472"/>
                              </a:cubicBezTo>
                              <a:cubicBezTo>
                                <a:pt x="90" y="472"/>
                                <a:pt x="48" y="429"/>
                                <a:pt x="48" y="377"/>
                              </a:cubicBezTo>
                              <a:cubicBezTo>
                                <a:pt x="48" y="0"/>
                                <a:pt x="48" y="0"/>
                                <a:pt x="48" y="0"/>
                              </a:cubicBezTo>
                              <a:cubicBezTo>
                                <a:pt x="40" y="1"/>
                                <a:pt x="32" y="1"/>
                                <a:pt x="24" y="1"/>
                              </a:cubicBezTo>
                              <a:cubicBezTo>
                                <a:pt x="16" y="1"/>
                                <a:pt x="8" y="1"/>
                                <a:pt x="0" y="0"/>
                              </a:cubicBezTo>
                              <a:cubicBezTo>
                                <a:pt x="0" y="377"/>
                                <a:pt x="0" y="377"/>
                                <a:pt x="0" y="377"/>
                              </a:cubicBezTo>
                              <a:cubicBezTo>
                                <a:pt x="0" y="455"/>
                                <a:pt x="64" y="519"/>
                                <a:pt x="142" y="519"/>
                              </a:cubicBezTo>
                              <a:cubicBezTo>
                                <a:pt x="471" y="519"/>
                                <a:pt x="471" y="519"/>
                                <a:pt x="471" y="519"/>
                              </a:cubicBezTo>
                              <a:cubicBezTo>
                                <a:pt x="471" y="560"/>
                                <a:pt x="471" y="560"/>
                                <a:pt x="471" y="560"/>
                              </a:cubicBezTo>
                              <a:lnTo>
                                <a:pt x="535" y="4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nvGrpSpPr>
                        <p:cNvPr id="453" name="グループ化 452"/>
                        <p:cNvGrpSpPr/>
                        <p:nvPr/>
                      </p:nvGrpSpPr>
                      <p:grpSpPr>
                        <a:xfrm>
                          <a:off x="1385888" y="1981200"/>
                          <a:ext cx="6653212" cy="906462"/>
                          <a:chOff x="1385888" y="1981200"/>
                          <a:chExt cx="6653212" cy="906462"/>
                        </a:xfrm>
                        <a:grpFill/>
                      </p:grpSpPr>
                      <p:sp>
                        <p:nvSpPr>
                          <p:cNvPr id="454" name="Freeform 11"/>
                          <p:cNvSpPr>
                            <a:spLocks/>
                          </p:cNvSpPr>
                          <p:nvPr/>
                        </p:nvSpPr>
                        <p:spPr bwMode="auto">
                          <a:xfrm>
                            <a:off x="2474913" y="2063750"/>
                            <a:ext cx="5460286" cy="92075"/>
                          </a:xfrm>
                          <a:custGeom>
                            <a:avLst/>
                            <a:gdLst>
                              <a:gd name="T0" fmla="*/ 0 w 3003"/>
                              <a:gd name="T1" fmla="*/ 47 h 47"/>
                              <a:gd name="T2" fmla="*/ 3003 w 3003"/>
                              <a:gd name="T3" fmla="*/ 47 h 47"/>
                              <a:gd name="T4" fmla="*/ 3003 w 3003"/>
                              <a:gd name="T5" fmla="*/ 0 h 47"/>
                              <a:gd name="T6" fmla="*/ 0 w 3003"/>
                              <a:gd name="T7" fmla="*/ 0 h 47"/>
                              <a:gd name="T8" fmla="*/ 2 w 3003"/>
                              <a:gd name="T9" fmla="*/ 23 h 47"/>
                              <a:gd name="T10" fmla="*/ 0 w 3003"/>
                              <a:gd name="T11" fmla="*/ 47 h 47"/>
                            </a:gdLst>
                            <a:ahLst/>
                            <a:cxnLst>
                              <a:cxn ang="0">
                                <a:pos x="T0" y="T1"/>
                              </a:cxn>
                              <a:cxn ang="0">
                                <a:pos x="T2" y="T3"/>
                              </a:cxn>
                              <a:cxn ang="0">
                                <a:pos x="T4" y="T5"/>
                              </a:cxn>
                              <a:cxn ang="0">
                                <a:pos x="T6" y="T7"/>
                              </a:cxn>
                              <a:cxn ang="0">
                                <a:pos x="T8" y="T9"/>
                              </a:cxn>
                              <a:cxn ang="0">
                                <a:pos x="T10" y="T11"/>
                              </a:cxn>
                            </a:cxnLst>
                            <a:rect l="0" t="0" r="r" b="b"/>
                            <a:pathLst>
                              <a:path w="3003" h="47">
                                <a:moveTo>
                                  <a:pt x="0" y="47"/>
                                </a:moveTo>
                                <a:cubicBezTo>
                                  <a:pt x="3003" y="47"/>
                                  <a:pt x="3003" y="47"/>
                                  <a:pt x="3003" y="47"/>
                                </a:cubicBezTo>
                                <a:cubicBezTo>
                                  <a:pt x="3003" y="0"/>
                                  <a:pt x="3003" y="0"/>
                                  <a:pt x="3003" y="0"/>
                                </a:cubicBezTo>
                                <a:cubicBezTo>
                                  <a:pt x="0" y="0"/>
                                  <a:pt x="0" y="0"/>
                                  <a:pt x="0" y="0"/>
                                </a:cubicBezTo>
                                <a:cubicBezTo>
                                  <a:pt x="1" y="7"/>
                                  <a:pt x="2" y="15"/>
                                  <a:pt x="2" y="23"/>
                                </a:cubicBezTo>
                                <a:cubicBezTo>
                                  <a:pt x="2" y="31"/>
                                  <a:pt x="1" y="39"/>
                                  <a:pt x="0" y="4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55" name="Freeform 12"/>
                          <p:cNvSpPr>
                            <a:spLocks/>
                          </p:cNvSpPr>
                          <p:nvPr/>
                        </p:nvSpPr>
                        <p:spPr bwMode="auto">
                          <a:xfrm>
                            <a:off x="1385888" y="2063750"/>
                            <a:ext cx="223838" cy="92075"/>
                          </a:xfrm>
                          <a:custGeom>
                            <a:avLst/>
                            <a:gdLst>
                              <a:gd name="T0" fmla="*/ 114 w 114"/>
                              <a:gd name="T1" fmla="*/ 0 h 47"/>
                              <a:gd name="T2" fmla="*/ 0 w 114"/>
                              <a:gd name="T3" fmla="*/ 0 h 47"/>
                              <a:gd name="T4" fmla="*/ 0 w 114"/>
                              <a:gd name="T5" fmla="*/ 47 h 47"/>
                              <a:gd name="T6" fmla="*/ 114 w 114"/>
                              <a:gd name="T7" fmla="*/ 47 h 47"/>
                              <a:gd name="T8" fmla="*/ 113 w 114"/>
                              <a:gd name="T9" fmla="*/ 23 h 47"/>
                              <a:gd name="T10" fmla="*/ 114 w 114"/>
                              <a:gd name="T11" fmla="*/ 0 h 47"/>
                            </a:gdLst>
                            <a:ahLst/>
                            <a:cxnLst>
                              <a:cxn ang="0">
                                <a:pos x="T0" y="T1"/>
                              </a:cxn>
                              <a:cxn ang="0">
                                <a:pos x="T2" y="T3"/>
                              </a:cxn>
                              <a:cxn ang="0">
                                <a:pos x="T4" y="T5"/>
                              </a:cxn>
                              <a:cxn ang="0">
                                <a:pos x="T6" y="T7"/>
                              </a:cxn>
                              <a:cxn ang="0">
                                <a:pos x="T8" y="T9"/>
                              </a:cxn>
                              <a:cxn ang="0">
                                <a:pos x="T10" y="T11"/>
                              </a:cxn>
                            </a:cxnLst>
                            <a:rect l="0" t="0" r="r" b="b"/>
                            <a:pathLst>
                              <a:path w="114" h="47">
                                <a:moveTo>
                                  <a:pt x="114" y="0"/>
                                </a:moveTo>
                                <a:cubicBezTo>
                                  <a:pt x="0" y="0"/>
                                  <a:pt x="0" y="0"/>
                                  <a:pt x="0" y="0"/>
                                </a:cubicBezTo>
                                <a:cubicBezTo>
                                  <a:pt x="0" y="47"/>
                                  <a:pt x="0" y="47"/>
                                  <a:pt x="0" y="47"/>
                                </a:cubicBezTo>
                                <a:cubicBezTo>
                                  <a:pt x="114" y="47"/>
                                  <a:pt x="114" y="47"/>
                                  <a:pt x="114" y="47"/>
                                </a:cubicBezTo>
                                <a:cubicBezTo>
                                  <a:pt x="113" y="39"/>
                                  <a:pt x="113" y="31"/>
                                  <a:pt x="113" y="23"/>
                                </a:cubicBezTo>
                                <a:cubicBezTo>
                                  <a:pt x="113" y="15"/>
                                  <a:pt x="113" y="7"/>
                                  <a:pt x="1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56" name="Freeform 13"/>
                          <p:cNvSpPr>
                            <a:spLocks/>
                          </p:cNvSpPr>
                          <p:nvPr/>
                        </p:nvSpPr>
                        <p:spPr bwMode="auto">
                          <a:xfrm>
                            <a:off x="2316163" y="2381250"/>
                            <a:ext cx="635000" cy="427037"/>
                          </a:xfrm>
                          <a:custGeom>
                            <a:avLst/>
                            <a:gdLst>
                              <a:gd name="T0" fmla="*/ 0 w 323"/>
                              <a:gd name="T1" fmla="*/ 34 h 217"/>
                              <a:gd name="T2" fmla="*/ 155 w 323"/>
                              <a:gd name="T3" fmla="*/ 189 h 217"/>
                              <a:gd name="T4" fmla="*/ 222 w 323"/>
                              <a:gd name="T5" fmla="*/ 217 h 217"/>
                              <a:gd name="T6" fmla="*/ 323 w 323"/>
                              <a:gd name="T7" fmla="*/ 217 h 217"/>
                              <a:gd name="T8" fmla="*/ 323 w 323"/>
                              <a:gd name="T9" fmla="*/ 170 h 217"/>
                              <a:gd name="T10" fmla="*/ 222 w 323"/>
                              <a:gd name="T11" fmla="*/ 170 h 217"/>
                              <a:gd name="T12" fmla="*/ 189 w 323"/>
                              <a:gd name="T13" fmla="*/ 156 h 217"/>
                              <a:gd name="T14" fmla="*/ 34 w 323"/>
                              <a:gd name="T15" fmla="*/ 0 h 217"/>
                              <a:gd name="T16" fmla="*/ 0 w 323"/>
                              <a:gd name="T17" fmla="*/ 3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17">
                                <a:moveTo>
                                  <a:pt x="0" y="34"/>
                                </a:moveTo>
                                <a:cubicBezTo>
                                  <a:pt x="155" y="189"/>
                                  <a:pt x="155" y="189"/>
                                  <a:pt x="155" y="189"/>
                                </a:cubicBezTo>
                                <a:cubicBezTo>
                                  <a:pt x="171" y="205"/>
                                  <a:pt x="200" y="217"/>
                                  <a:pt x="222" y="217"/>
                                </a:cubicBezTo>
                                <a:cubicBezTo>
                                  <a:pt x="323" y="217"/>
                                  <a:pt x="323" y="217"/>
                                  <a:pt x="323" y="217"/>
                                </a:cubicBezTo>
                                <a:cubicBezTo>
                                  <a:pt x="323" y="170"/>
                                  <a:pt x="323" y="170"/>
                                  <a:pt x="323" y="170"/>
                                </a:cubicBezTo>
                                <a:cubicBezTo>
                                  <a:pt x="222" y="170"/>
                                  <a:pt x="222" y="170"/>
                                  <a:pt x="222" y="170"/>
                                </a:cubicBezTo>
                                <a:cubicBezTo>
                                  <a:pt x="212" y="170"/>
                                  <a:pt x="196" y="163"/>
                                  <a:pt x="189" y="156"/>
                                </a:cubicBezTo>
                                <a:cubicBezTo>
                                  <a:pt x="34" y="0"/>
                                  <a:pt x="34" y="0"/>
                                  <a:pt x="34" y="0"/>
                                </a:cubicBezTo>
                                <a:cubicBezTo>
                                  <a:pt x="24" y="13"/>
                                  <a:pt x="12" y="24"/>
                                  <a:pt x="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57" name="Freeform 71"/>
                          <p:cNvSpPr>
                            <a:spLocks/>
                          </p:cNvSpPr>
                          <p:nvPr/>
                        </p:nvSpPr>
                        <p:spPr bwMode="auto">
                          <a:xfrm>
                            <a:off x="3556000" y="2349500"/>
                            <a:ext cx="3321050" cy="455612"/>
                          </a:xfrm>
                          <a:custGeom>
                            <a:avLst/>
                            <a:gdLst>
                              <a:gd name="T0" fmla="*/ 1548 w 1691"/>
                              <a:gd name="T1" fmla="*/ 232 h 232"/>
                              <a:gd name="T2" fmla="*/ 0 w 1691"/>
                              <a:gd name="T3" fmla="*/ 232 h 232"/>
                              <a:gd name="T4" fmla="*/ 0 w 1691"/>
                              <a:gd name="T5" fmla="*/ 185 h 232"/>
                              <a:gd name="T6" fmla="*/ 1548 w 1691"/>
                              <a:gd name="T7" fmla="*/ 185 h 232"/>
                              <a:gd name="T8" fmla="*/ 1643 w 1691"/>
                              <a:gd name="T9" fmla="*/ 104 h 232"/>
                              <a:gd name="T10" fmla="*/ 1643 w 1691"/>
                              <a:gd name="T11" fmla="*/ 0 h 232"/>
                              <a:gd name="T12" fmla="*/ 1691 w 1691"/>
                              <a:gd name="T13" fmla="*/ 0 h 232"/>
                              <a:gd name="T14" fmla="*/ 1691 w 1691"/>
                              <a:gd name="T15" fmla="*/ 104 h 232"/>
                              <a:gd name="T16" fmla="*/ 1548 w 1691"/>
                              <a:gd name="T17" fmla="*/ 232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1" h="232">
                                <a:moveTo>
                                  <a:pt x="1548" y="232"/>
                                </a:moveTo>
                                <a:cubicBezTo>
                                  <a:pt x="0" y="232"/>
                                  <a:pt x="0" y="232"/>
                                  <a:pt x="0" y="232"/>
                                </a:cubicBezTo>
                                <a:cubicBezTo>
                                  <a:pt x="0" y="185"/>
                                  <a:pt x="0" y="185"/>
                                  <a:pt x="0" y="185"/>
                                </a:cubicBezTo>
                                <a:cubicBezTo>
                                  <a:pt x="1548" y="185"/>
                                  <a:pt x="1548" y="185"/>
                                  <a:pt x="1548" y="185"/>
                                </a:cubicBezTo>
                                <a:cubicBezTo>
                                  <a:pt x="1601" y="185"/>
                                  <a:pt x="1643" y="149"/>
                                  <a:pt x="1643" y="104"/>
                                </a:cubicBezTo>
                                <a:cubicBezTo>
                                  <a:pt x="1643" y="0"/>
                                  <a:pt x="1643" y="0"/>
                                  <a:pt x="1643" y="0"/>
                                </a:cubicBezTo>
                                <a:cubicBezTo>
                                  <a:pt x="1691" y="0"/>
                                  <a:pt x="1691" y="0"/>
                                  <a:pt x="1691" y="0"/>
                                </a:cubicBezTo>
                                <a:cubicBezTo>
                                  <a:pt x="1691" y="104"/>
                                  <a:pt x="1691" y="104"/>
                                  <a:pt x="1691" y="104"/>
                                </a:cubicBezTo>
                                <a:cubicBezTo>
                                  <a:pt x="1691" y="175"/>
                                  <a:pt x="1627" y="232"/>
                                  <a:pt x="1548" y="2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58" name="Freeform 82"/>
                          <p:cNvSpPr>
                            <a:spLocks/>
                          </p:cNvSpPr>
                          <p:nvPr/>
                        </p:nvSpPr>
                        <p:spPr bwMode="auto">
                          <a:xfrm>
                            <a:off x="2921000" y="2632075"/>
                            <a:ext cx="125413" cy="255587"/>
                          </a:xfrm>
                          <a:custGeom>
                            <a:avLst/>
                            <a:gdLst>
                              <a:gd name="T0" fmla="*/ 0 w 79"/>
                              <a:gd name="T1" fmla="*/ 0 h 161"/>
                              <a:gd name="T2" fmla="*/ 0 w 79"/>
                              <a:gd name="T3" fmla="*/ 161 h 161"/>
                              <a:gd name="T4" fmla="*/ 79 w 79"/>
                              <a:gd name="T5" fmla="*/ 81 h 161"/>
                              <a:gd name="T6" fmla="*/ 0 w 79"/>
                              <a:gd name="T7" fmla="*/ 0 h 161"/>
                            </a:gdLst>
                            <a:ahLst/>
                            <a:cxnLst>
                              <a:cxn ang="0">
                                <a:pos x="T0" y="T1"/>
                              </a:cxn>
                              <a:cxn ang="0">
                                <a:pos x="T2" y="T3"/>
                              </a:cxn>
                              <a:cxn ang="0">
                                <a:pos x="T4" y="T5"/>
                              </a:cxn>
                              <a:cxn ang="0">
                                <a:pos x="T6" y="T7"/>
                              </a:cxn>
                            </a:cxnLst>
                            <a:rect l="0" t="0" r="r" b="b"/>
                            <a:pathLst>
                              <a:path w="79" h="161">
                                <a:moveTo>
                                  <a:pt x="0" y="0"/>
                                </a:moveTo>
                                <a:lnTo>
                                  <a:pt x="0" y="161"/>
                                </a:lnTo>
                                <a:lnTo>
                                  <a:pt x="79" y="8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59" name="Freeform 85"/>
                          <p:cNvSpPr>
                            <a:spLocks/>
                          </p:cNvSpPr>
                          <p:nvPr/>
                        </p:nvSpPr>
                        <p:spPr bwMode="auto">
                          <a:xfrm>
                            <a:off x="7912100" y="1981200"/>
                            <a:ext cx="127000" cy="254000"/>
                          </a:xfrm>
                          <a:custGeom>
                            <a:avLst/>
                            <a:gdLst>
                              <a:gd name="T0" fmla="*/ 0 w 80"/>
                              <a:gd name="T1" fmla="*/ 0 h 160"/>
                              <a:gd name="T2" fmla="*/ 0 w 80"/>
                              <a:gd name="T3" fmla="*/ 160 h 160"/>
                              <a:gd name="T4" fmla="*/ 80 w 80"/>
                              <a:gd name="T5" fmla="*/ 80 h 160"/>
                              <a:gd name="T6" fmla="*/ 0 w 80"/>
                              <a:gd name="T7" fmla="*/ 0 h 160"/>
                            </a:gdLst>
                            <a:ahLst/>
                            <a:cxnLst>
                              <a:cxn ang="0">
                                <a:pos x="T0" y="T1"/>
                              </a:cxn>
                              <a:cxn ang="0">
                                <a:pos x="T2" y="T3"/>
                              </a:cxn>
                              <a:cxn ang="0">
                                <a:pos x="T4" y="T5"/>
                              </a:cxn>
                              <a:cxn ang="0">
                                <a:pos x="T6" y="T7"/>
                              </a:cxn>
                            </a:cxnLst>
                            <a:rect l="0" t="0" r="r" b="b"/>
                            <a:pathLst>
                              <a:path w="80" h="160">
                                <a:moveTo>
                                  <a:pt x="0" y="0"/>
                                </a:moveTo>
                                <a:lnTo>
                                  <a:pt x="0" y="160"/>
                                </a:lnTo>
                                <a:lnTo>
                                  <a:pt x="80" y="8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sp>
                    <p:nvSpPr>
                      <p:cNvPr id="451" name="正方形/長方形 450"/>
                      <p:cNvSpPr/>
                      <p:nvPr/>
                    </p:nvSpPr>
                    <p:spPr bwMode="auto">
                      <a:xfrm>
                        <a:off x="1117680" y="2063750"/>
                        <a:ext cx="306308" cy="92075"/>
                      </a:xfrm>
                      <a:prstGeom prst="rect">
                        <a:avLst/>
                      </a:prstGeom>
                      <a:grpFill/>
                      <a:ln w="9525" cap="flat" cmpd="sng" algn="ctr">
                        <a:noFill/>
                        <a:prstDash val="solid"/>
                        <a:round/>
                        <a:headEnd type="none" w="med" len="med"/>
                        <a:tailEnd type="none" w="med" len="med"/>
                      </a:ln>
                      <a:effectLst/>
                    </p:spPr>
                    <p:txBody>
                      <a:bodyPr vert="horz" wrap="none" lIns="105234" tIns="54722" rIns="105234" bIns="54722" numCol="1" rtlCol="0" anchor="ctr" anchorCtr="0" compatLnSpc="1">
                        <a:prstTxWarp prst="textNoShape">
                          <a:avLst/>
                        </a:prstTxWarp>
                      </a:bodyPr>
                      <a:lstStyle/>
                      <a:p>
                        <a:pPr algn="ctr" defTabSz="1132194" eaLnBrk="0" hangingPunct="0"/>
                        <a:endParaRPr kumimoji="0" lang="ja-JP" altLang="en-US" sz="2159">
                          <a:solidFill>
                            <a:srgbClr val="000000"/>
                          </a:solidFill>
                          <a:latin typeface="Meiryo UI"/>
                          <a:ea typeface="Meiryo UI"/>
                          <a:cs typeface="メイリオ" panose="020B0604030504040204" pitchFamily="50" charset="-128"/>
                        </a:endParaRPr>
                      </a:p>
                    </p:txBody>
                  </p:sp>
                </p:grpSp>
                <p:sp>
                  <p:nvSpPr>
                    <p:cNvPr id="449" name="Freeform 91"/>
                    <p:cNvSpPr>
                      <a:spLocks/>
                    </p:cNvSpPr>
                    <p:nvPr/>
                  </p:nvSpPr>
                  <p:spPr bwMode="auto">
                    <a:xfrm>
                      <a:off x="6868239" y="2392364"/>
                      <a:ext cx="545851" cy="905508"/>
                    </a:xfrm>
                    <a:custGeom>
                      <a:avLst/>
                      <a:gdLst>
                        <a:gd name="T0" fmla="*/ 48 w 278"/>
                        <a:gd name="T1" fmla="*/ 461 h 461"/>
                        <a:gd name="T2" fmla="*/ 0 w 278"/>
                        <a:gd name="T3" fmla="*/ 461 h 461"/>
                        <a:gd name="T4" fmla="*/ 0 w 278"/>
                        <a:gd name="T5" fmla="*/ 142 h 461"/>
                        <a:gd name="T6" fmla="*/ 142 w 278"/>
                        <a:gd name="T7" fmla="*/ 0 h 461"/>
                        <a:gd name="T8" fmla="*/ 278 w 278"/>
                        <a:gd name="T9" fmla="*/ 0 h 461"/>
                        <a:gd name="T10" fmla="*/ 278 w 278"/>
                        <a:gd name="T11" fmla="*/ 47 h 461"/>
                        <a:gd name="T12" fmla="*/ 142 w 278"/>
                        <a:gd name="T13" fmla="*/ 47 h 461"/>
                        <a:gd name="T14" fmla="*/ 48 w 278"/>
                        <a:gd name="T15" fmla="*/ 142 h 461"/>
                        <a:gd name="T16" fmla="*/ 48 w 278"/>
                        <a:gd name="T17" fmla="*/ 461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461">
                          <a:moveTo>
                            <a:pt x="48" y="461"/>
                          </a:moveTo>
                          <a:cubicBezTo>
                            <a:pt x="0" y="461"/>
                            <a:pt x="0" y="461"/>
                            <a:pt x="0" y="461"/>
                          </a:cubicBezTo>
                          <a:cubicBezTo>
                            <a:pt x="0" y="142"/>
                            <a:pt x="0" y="142"/>
                            <a:pt x="0" y="142"/>
                          </a:cubicBezTo>
                          <a:cubicBezTo>
                            <a:pt x="0" y="64"/>
                            <a:pt x="64" y="0"/>
                            <a:pt x="142" y="0"/>
                          </a:cubicBezTo>
                          <a:cubicBezTo>
                            <a:pt x="278" y="0"/>
                            <a:pt x="278" y="0"/>
                            <a:pt x="278" y="0"/>
                          </a:cubicBezTo>
                          <a:cubicBezTo>
                            <a:pt x="278" y="47"/>
                            <a:pt x="278" y="47"/>
                            <a:pt x="278" y="47"/>
                          </a:cubicBezTo>
                          <a:cubicBezTo>
                            <a:pt x="142" y="47"/>
                            <a:pt x="142" y="47"/>
                            <a:pt x="142" y="47"/>
                          </a:cubicBezTo>
                          <a:cubicBezTo>
                            <a:pt x="90" y="47"/>
                            <a:pt x="48" y="90"/>
                            <a:pt x="48" y="142"/>
                          </a:cubicBezTo>
                          <a:lnTo>
                            <a:pt x="48" y="4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nvGrpSpPr>
                  <p:cNvPr id="393" name="グループ化 392"/>
                  <p:cNvGrpSpPr/>
                  <p:nvPr/>
                </p:nvGrpSpPr>
                <p:grpSpPr>
                  <a:xfrm>
                    <a:off x="7586995" y="3899988"/>
                    <a:ext cx="1162579" cy="1277806"/>
                    <a:chOff x="7050801" y="2605722"/>
                    <a:chExt cx="1073150" cy="1179513"/>
                  </a:xfrm>
                  <a:solidFill>
                    <a:srgbClr val="FE007F"/>
                  </a:solidFill>
                  <a:effectLst>
                    <a:outerShdw blurRad="50800" dist="38100" dir="5400000" algn="t" rotWithShape="0">
                      <a:prstClr val="black">
                        <a:alpha val="40000"/>
                      </a:prstClr>
                    </a:outerShdw>
                  </a:effectLst>
                </p:grpSpPr>
                <p:grpSp>
                  <p:nvGrpSpPr>
                    <p:cNvPr id="442" name="グループ化 441"/>
                    <p:cNvGrpSpPr/>
                    <p:nvPr/>
                  </p:nvGrpSpPr>
                  <p:grpSpPr>
                    <a:xfrm>
                      <a:off x="7050801" y="2605722"/>
                      <a:ext cx="1073150" cy="1179513"/>
                      <a:chOff x="7050801" y="2605722"/>
                      <a:chExt cx="1073150" cy="1179513"/>
                    </a:xfrm>
                    <a:grpFill/>
                  </p:grpSpPr>
                  <p:grpSp>
                    <p:nvGrpSpPr>
                      <p:cNvPr id="444" name="グループ化 443"/>
                      <p:cNvGrpSpPr/>
                      <p:nvPr/>
                    </p:nvGrpSpPr>
                    <p:grpSpPr>
                      <a:xfrm>
                        <a:off x="7050801" y="2605722"/>
                        <a:ext cx="1073150" cy="1179513"/>
                        <a:chOff x="6965950" y="2276475"/>
                        <a:chExt cx="1073150" cy="1179513"/>
                      </a:xfrm>
                      <a:grpFill/>
                    </p:grpSpPr>
                    <p:sp>
                      <p:nvSpPr>
                        <p:cNvPr id="446" name="Freeform 73"/>
                        <p:cNvSpPr>
                          <a:spLocks noEditPoints="1"/>
                        </p:cNvSpPr>
                        <p:nvPr/>
                      </p:nvSpPr>
                      <p:spPr bwMode="auto">
                        <a:xfrm>
                          <a:off x="6965950" y="3043238"/>
                          <a:ext cx="92075" cy="412750"/>
                        </a:xfrm>
                        <a:custGeom>
                          <a:avLst/>
                          <a:gdLst>
                            <a:gd name="T0" fmla="*/ 58 w 58"/>
                            <a:gd name="T1" fmla="*/ 260 h 260"/>
                            <a:gd name="T2" fmla="*/ 0 w 58"/>
                            <a:gd name="T3" fmla="*/ 260 h 260"/>
                            <a:gd name="T4" fmla="*/ 0 w 58"/>
                            <a:gd name="T5" fmla="*/ 230 h 260"/>
                            <a:gd name="T6" fmla="*/ 58 w 58"/>
                            <a:gd name="T7" fmla="*/ 230 h 260"/>
                            <a:gd name="T8" fmla="*/ 58 w 58"/>
                            <a:gd name="T9" fmla="*/ 260 h 260"/>
                            <a:gd name="T10" fmla="*/ 58 w 58"/>
                            <a:gd name="T11" fmla="*/ 202 h 260"/>
                            <a:gd name="T12" fmla="*/ 0 w 58"/>
                            <a:gd name="T13" fmla="*/ 202 h 260"/>
                            <a:gd name="T14" fmla="*/ 0 w 58"/>
                            <a:gd name="T15" fmla="*/ 173 h 260"/>
                            <a:gd name="T16" fmla="*/ 58 w 58"/>
                            <a:gd name="T17" fmla="*/ 173 h 260"/>
                            <a:gd name="T18" fmla="*/ 58 w 58"/>
                            <a:gd name="T19" fmla="*/ 202 h 260"/>
                            <a:gd name="T20" fmla="*/ 58 w 58"/>
                            <a:gd name="T21" fmla="*/ 145 h 260"/>
                            <a:gd name="T22" fmla="*/ 0 w 58"/>
                            <a:gd name="T23" fmla="*/ 145 h 260"/>
                            <a:gd name="T24" fmla="*/ 0 w 58"/>
                            <a:gd name="T25" fmla="*/ 115 h 260"/>
                            <a:gd name="T26" fmla="*/ 58 w 58"/>
                            <a:gd name="T27" fmla="*/ 115 h 260"/>
                            <a:gd name="T28" fmla="*/ 58 w 58"/>
                            <a:gd name="T29" fmla="*/ 145 h 260"/>
                            <a:gd name="T30" fmla="*/ 58 w 58"/>
                            <a:gd name="T31" fmla="*/ 87 h 260"/>
                            <a:gd name="T32" fmla="*/ 0 w 58"/>
                            <a:gd name="T33" fmla="*/ 87 h 260"/>
                            <a:gd name="T34" fmla="*/ 0 w 58"/>
                            <a:gd name="T35" fmla="*/ 58 h 260"/>
                            <a:gd name="T36" fmla="*/ 58 w 58"/>
                            <a:gd name="T37" fmla="*/ 58 h 260"/>
                            <a:gd name="T38" fmla="*/ 58 w 58"/>
                            <a:gd name="T39" fmla="*/ 87 h 260"/>
                            <a:gd name="T40" fmla="*/ 58 w 58"/>
                            <a:gd name="T41" fmla="*/ 30 h 260"/>
                            <a:gd name="T42" fmla="*/ 0 w 58"/>
                            <a:gd name="T43" fmla="*/ 30 h 260"/>
                            <a:gd name="T44" fmla="*/ 0 w 58"/>
                            <a:gd name="T45" fmla="*/ 0 h 260"/>
                            <a:gd name="T46" fmla="*/ 58 w 58"/>
                            <a:gd name="T47" fmla="*/ 0 h 260"/>
                            <a:gd name="T48" fmla="*/ 58 w 58"/>
                            <a:gd name="T49" fmla="*/ 3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8" h="260">
                              <a:moveTo>
                                <a:pt x="58" y="260"/>
                              </a:moveTo>
                              <a:lnTo>
                                <a:pt x="0" y="260"/>
                              </a:lnTo>
                              <a:lnTo>
                                <a:pt x="0" y="230"/>
                              </a:lnTo>
                              <a:lnTo>
                                <a:pt x="58" y="230"/>
                              </a:lnTo>
                              <a:lnTo>
                                <a:pt x="58" y="260"/>
                              </a:lnTo>
                              <a:close/>
                              <a:moveTo>
                                <a:pt x="58" y="202"/>
                              </a:moveTo>
                              <a:lnTo>
                                <a:pt x="0" y="202"/>
                              </a:lnTo>
                              <a:lnTo>
                                <a:pt x="0" y="173"/>
                              </a:lnTo>
                              <a:lnTo>
                                <a:pt x="58" y="173"/>
                              </a:lnTo>
                              <a:lnTo>
                                <a:pt x="58" y="202"/>
                              </a:lnTo>
                              <a:close/>
                              <a:moveTo>
                                <a:pt x="58" y="145"/>
                              </a:moveTo>
                              <a:lnTo>
                                <a:pt x="0" y="145"/>
                              </a:lnTo>
                              <a:lnTo>
                                <a:pt x="0" y="115"/>
                              </a:lnTo>
                              <a:lnTo>
                                <a:pt x="58" y="115"/>
                              </a:lnTo>
                              <a:lnTo>
                                <a:pt x="58" y="145"/>
                              </a:lnTo>
                              <a:close/>
                              <a:moveTo>
                                <a:pt x="58" y="87"/>
                              </a:moveTo>
                              <a:lnTo>
                                <a:pt x="0" y="87"/>
                              </a:lnTo>
                              <a:lnTo>
                                <a:pt x="0" y="58"/>
                              </a:lnTo>
                              <a:lnTo>
                                <a:pt x="58" y="58"/>
                              </a:lnTo>
                              <a:lnTo>
                                <a:pt x="58" y="87"/>
                              </a:lnTo>
                              <a:close/>
                              <a:moveTo>
                                <a:pt x="58" y="30"/>
                              </a:moveTo>
                              <a:lnTo>
                                <a:pt x="0" y="30"/>
                              </a:lnTo>
                              <a:lnTo>
                                <a:pt x="0" y="0"/>
                              </a:lnTo>
                              <a:lnTo>
                                <a:pt x="58" y="0"/>
                              </a:lnTo>
                              <a:lnTo>
                                <a:pt x="58" y="3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47" name="Freeform 86"/>
                        <p:cNvSpPr>
                          <a:spLocks/>
                        </p:cNvSpPr>
                        <p:nvPr/>
                      </p:nvSpPr>
                      <p:spPr bwMode="auto">
                        <a:xfrm>
                          <a:off x="7912100" y="2276475"/>
                          <a:ext cx="127000" cy="255587"/>
                        </a:xfrm>
                        <a:custGeom>
                          <a:avLst/>
                          <a:gdLst>
                            <a:gd name="T0" fmla="*/ 0 w 80"/>
                            <a:gd name="T1" fmla="*/ 0 h 161"/>
                            <a:gd name="T2" fmla="*/ 0 w 80"/>
                            <a:gd name="T3" fmla="*/ 161 h 161"/>
                            <a:gd name="T4" fmla="*/ 80 w 80"/>
                            <a:gd name="T5" fmla="*/ 81 h 161"/>
                            <a:gd name="T6" fmla="*/ 0 w 80"/>
                            <a:gd name="T7" fmla="*/ 0 h 161"/>
                          </a:gdLst>
                          <a:ahLst/>
                          <a:cxnLst>
                            <a:cxn ang="0">
                              <a:pos x="T0" y="T1"/>
                            </a:cxn>
                            <a:cxn ang="0">
                              <a:pos x="T2" y="T3"/>
                            </a:cxn>
                            <a:cxn ang="0">
                              <a:pos x="T4" y="T5"/>
                            </a:cxn>
                            <a:cxn ang="0">
                              <a:pos x="T6" y="T7"/>
                            </a:cxn>
                          </a:cxnLst>
                          <a:rect l="0" t="0" r="r" b="b"/>
                          <a:pathLst>
                            <a:path w="80" h="161">
                              <a:moveTo>
                                <a:pt x="0" y="0"/>
                              </a:moveTo>
                              <a:lnTo>
                                <a:pt x="0" y="161"/>
                              </a:lnTo>
                              <a:lnTo>
                                <a:pt x="80" y="8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sp>
                    <p:nvSpPr>
                      <p:cNvPr id="445" name="Freeform 92"/>
                      <p:cNvSpPr>
                        <a:spLocks/>
                      </p:cNvSpPr>
                      <p:nvPr/>
                    </p:nvSpPr>
                    <p:spPr bwMode="auto">
                      <a:xfrm>
                        <a:off x="7051250" y="2688365"/>
                        <a:ext cx="362840" cy="609507"/>
                      </a:xfrm>
                      <a:custGeom>
                        <a:avLst/>
                        <a:gdLst>
                          <a:gd name="T0" fmla="*/ 47 w 185"/>
                          <a:gd name="T1" fmla="*/ 310 h 310"/>
                          <a:gd name="T2" fmla="*/ 0 w 185"/>
                          <a:gd name="T3" fmla="*/ 310 h 310"/>
                          <a:gd name="T4" fmla="*/ 0 w 185"/>
                          <a:gd name="T5" fmla="*/ 83 h 310"/>
                          <a:gd name="T6" fmla="*/ 83 w 185"/>
                          <a:gd name="T7" fmla="*/ 0 h 310"/>
                          <a:gd name="T8" fmla="*/ 185 w 185"/>
                          <a:gd name="T9" fmla="*/ 0 h 310"/>
                          <a:gd name="T10" fmla="*/ 185 w 185"/>
                          <a:gd name="T11" fmla="*/ 47 h 310"/>
                          <a:gd name="T12" fmla="*/ 83 w 185"/>
                          <a:gd name="T13" fmla="*/ 47 h 310"/>
                          <a:gd name="T14" fmla="*/ 47 w 185"/>
                          <a:gd name="T15" fmla="*/ 83 h 310"/>
                          <a:gd name="T16" fmla="*/ 47 w 185"/>
                          <a:gd name="T17" fmla="*/ 310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10">
                            <a:moveTo>
                              <a:pt x="47" y="310"/>
                            </a:moveTo>
                            <a:cubicBezTo>
                              <a:pt x="0" y="310"/>
                              <a:pt x="0" y="310"/>
                              <a:pt x="0" y="310"/>
                            </a:cubicBezTo>
                            <a:cubicBezTo>
                              <a:pt x="0" y="83"/>
                              <a:pt x="0" y="83"/>
                              <a:pt x="0" y="83"/>
                            </a:cubicBezTo>
                            <a:cubicBezTo>
                              <a:pt x="0" y="37"/>
                              <a:pt x="37" y="0"/>
                              <a:pt x="83" y="0"/>
                            </a:cubicBezTo>
                            <a:cubicBezTo>
                              <a:pt x="185" y="0"/>
                              <a:pt x="185" y="0"/>
                              <a:pt x="185" y="0"/>
                            </a:cubicBezTo>
                            <a:cubicBezTo>
                              <a:pt x="185" y="47"/>
                              <a:pt x="185" y="47"/>
                              <a:pt x="185" y="47"/>
                            </a:cubicBezTo>
                            <a:cubicBezTo>
                              <a:pt x="83" y="47"/>
                              <a:pt x="83" y="47"/>
                              <a:pt x="83" y="47"/>
                            </a:cubicBezTo>
                            <a:cubicBezTo>
                              <a:pt x="63" y="47"/>
                              <a:pt x="47" y="63"/>
                              <a:pt x="47" y="83"/>
                            </a:cubicBezTo>
                            <a:lnTo>
                              <a:pt x="47" y="31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sp>
                  <p:nvSpPr>
                    <p:cNvPr id="443" name="正方形/長方形 442"/>
                    <p:cNvSpPr/>
                    <p:nvPr/>
                  </p:nvSpPr>
                  <p:spPr bwMode="auto">
                    <a:xfrm>
                      <a:off x="7414090" y="2688366"/>
                      <a:ext cx="582861" cy="92934"/>
                    </a:xfrm>
                    <a:prstGeom prst="rect">
                      <a:avLst/>
                    </a:prstGeom>
                    <a:solidFill>
                      <a:srgbClr val="FF0000"/>
                    </a:solidFill>
                    <a:ln w="9525" cap="flat" cmpd="sng" algn="ctr">
                      <a:noFill/>
                      <a:prstDash val="solid"/>
                      <a:round/>
                      <a:headEnd type="none" w="med" len="med"/>
                      <a:tailEnd type="none" w="med" len="med"/>
                    </a:ln>
                    <a:effectLst/>
                  </p:spPr>
                  <p:txBody>
                    <a:bodyPr vert="horz" wrap="none" lIns="105234" tIns="54722" rIns="105234" bIns="54722" numCol="1" rtlCol="0" anchor="ctr" anchorCtr="0" compatLnSpc="1">
                      <a:prstTxWarp prst="textNoShape">
                        <a:avLst/>
                      </a:prstTxWarp>
                    </a:bodyPr>
                    <a:lstStyle/>
                    <a:p>
                      <a:pPr algn="ctr" defTabSz="1132194" eaLnBrk="0" hangingPunct="0"/>
                      <a:endParaRPr kumimoji="0" lang="ja-JP" altLang="en-US" sz="2159">
                        <a:solidFill>
                          <a:srgbClr val="000000"/>
                        </a:solidFill>
                        <a:latin typeface="Meiryo UI"/>
                        <a:ea typeface="Meiryo UI"/>
                        <a:cs typeface="メイリオ" panose="020B0604030504040204" pitchFamily="50" charset="-128"/>
                      </a:endParaRPr>
                    </a:p>
                  </p:txBody>
                </p:sp>
              </p:grpSp>
              <p:sp>
                <p:nvSpPr>
                  <p:cNvPr id="394" name="テキスト ボックス 393"/>
                  <p:cNvSpPr txBox="1"/>
                  <p:nvPr/>
                </p:nvSpPr>
                <p:spPr>
                  <a:xfrm>
                    <a:off x="5009416" y="4707172"/>
                    <a:ext cx="1495986" cy="331031"/>
                  </a:xfrm>
                  <a:prstGeom prst="rect">
                    <a:avLst/>
                  </a:prstGeom>
                  <a:noFill/>
                </p:spPr>
                <p:txBody>
                  <a:bodyPr wrap="none" rtlCol="0">
                    <a:spAutoFit/>
                  </a:bodyPr>
                  <a:lstStyle/>
                  <a:p>
                    <a:pPr algn="ctr" defTabSz="493456"/>
                    <a:r>
                      <a:rPr kumimoji="0" lang="ja-JP" altLang="en-US" sz="1727" b="1" dirty="0">
                        <a:solidFill>
                          <a:srgbClr val="000000">
                            <a:lumMod val="75000"/>
                            <a:lumOff val="25000"/>
                          </a:srgbClr>
                        </a:solidFill>
                        <a:latin typeface="Meiryo UI"/>
                        <a:ea typeface="Meiryo UI"/>
                        <a:cs typeface="メイリオ" panose="020B0604030504040204" pitchFamily="50" charset="-128"/>
                      </a:rPr>
                      <a:t>水素貯蔵タンク</a:t>
                    </a:r>
                    <a:endParaRPr kumimoji="0" lang="en-US" altLang="ja-JP" sz="1727" b="1" dirty="0">
                      <a:solidFill>
                        <a:srgbClr val="000000">
                          <a:lumMod val="75000"/>
                          <a:lumOff val="25000"/>
                        </a:srgbClr>
                      </a:solidFill>
                      <a:latin typeface="Meiryo UI"/>
                      <a:ea typeface="Meiryo UI"/>
                      <a:cs typeface="メイリオ" panose="020B0604030504040204" pitchFamily="50" charset="-128"/>
                    </a:endParaRPr>
                  </a:p>
                </p:txBody>
              </p:sp>
              <p:sp>
                <p:nvSpPr>
                  <p:cNvPr id="395" name="テキスト ボックス 394"/>
                  <p:cNvSpPr txBox="1"/>
                  <p:nvPr/>
                </p:nvSpPr>
                <p:spPr>
                  <a:xfrm>
                    <a:off x="3869706" y="3856358"/>
                    <a:ext cx="1567994" cy="361735"/>
                  </a:xfrm>
                  <a:prstGeom prst="rect">
                    <a:avLst/>
                  </a:prstGeom>
                  <a:noFill/>
                </p:spPr>
                <p:txBody>
                  <a:bodyPr wrap="none" rtlCol="0">
                    <a:spAutoFit/>
                  </a:bodyPr>
                  <a:lstStyle/>
                  <a:p>
                    <a:pPr algn="ctr" defTabSz="493456"/>
                    <a:r>
                      <a:rPr kumimoji="0" lang="ja-JP" altLang="en-US" sz="1943" b="1" dirty="0">
                        <a:solidFill>
                          <a:srgbClr val="000000">
                            <a:lumMod val="75000"/>
                            <a:lumOff val="25000"/>
                          </a:srgbClr>
                        </a:solidFill>
                        <a:latin typeface="Meiryo UI"/>
                        <a:ea typeface="Meiryo UI"/>
                        <a:cs typeface="メイリオ" panose="020B0604030504040204" pitchFamily="50" charset="-128"/>
                      </a:rPr>
                      <a:t>蓄電池ユニット</a:t>
                    </a:r>
                    <a:endParaRPr kumimoji="0" lang="en-US" altLang="ja-JP" sz="1943" b="1" dirty="0">
                      <a:solidFill>
                        <a:srgbClr val="000000">
                          <a:lumMod val="75000"/>
                          <a:lumOff val="25000"/>
                        </a:srgbClr>
                      </a:solidFill>
                      <a:latin typeface="Meiryo UI"/>
                      <a:ea typeface="Meiryo UI"/>
                      <a:cs typeface="メイリオ" panose="020B0604030504040204" pitchFamily="50" charset="-128"/>
                    </a:endParaRPr>
                  </a:p>
                </p:txBody>
              </p:sp>
              <p:sp>
                <p:nvSpPr>
                  <p:cNvPr id="396" name="テキスト ボックス 395"/>
                  <p:cNvSpPr txBox="1"/>
                  <p:nvPr/>
                </p:nvSpPr>
                <p:spPr>
                  <a:xfrm>
                    <a:off x="7813659" y="4949750"/>
                    <a:ext cx="1800523" cy="361735"/>
                  </a:xfrm>
                  <a:prstGeom prst="rect">
                    <a:avLst/>
                  </a:prstGeom>
                  <a:noFill/>
                </p:spPr>
                <p:txBody>
                  <a:bodyPr wrap="none" rtlCol="0">
                    <a:spAutoFit/>
                  </a:bodyPr>
                  <a:lstStyle/>
                  <a:p>
                    <a:pPr algn="ctr" defTabSz="493456"/>
                    <a:r>
                      <a:rPr kumimoji="0" lang="ja-JP" altLang="en-US" sz="1943" b="1" dirty="0">
                        <a:solidFill>
                          <a:srgbClr val="000000">
                            <a:lumMod val="75000"/>
                            <a:lumOff val="25000"/>
                          </a:srgbClr>
                        </a:solidFill>
                        <a:latin typeface="Meiryo UI"/>
                        <a:ea typeface="Meiryo UI"/>
                        <a:cs typeface="メイリオ" panose="020B0604030504040204" pitchFamily="50" charset="-128"/>
                      </a:rPr>
                      <a:t>燃料電池ユニット</a:t>
                    </a:r>
                    <a:endParaRPr kumimoji="0" lang="en-US" altLang="ja-JP" sz="1943" b="1" dirty="0">
                      <a:solidFill>
                        <a:srgbClr val="000000">
                          <a:lumMod val="75000"/>
                          <a:lumOff val="25000"/>
                        </a:srgbClr>
                      </a:solidFill>
                      <a:latin typeface="Meiryo UI"/>
                      <a:ea typeface="Meiryo UI"/>
                      <a:cs typeface="メイリオ" panose="020B0604030504040204" pitchFamily="50" charset="-128"/>
                    </a:endParaRPr>
                  </a:p>
                </p:txBody>
              </p:sp>
              <p:cxnSp>
                <p:nvCxnSpPr>
                  <p:cNvPr id="397" name="直線矢印コネクタ 396"/>
                  <p:cNvCxnSpPr/>
                  <p:nvPr/>
                </p:nvCxnSpPr>
                <p:spPr bwMode="auto">
                  <a:xfrm flipV="1">
                    <a:off x="1871508" y="5201233"/>
                    <a:ext cx="451203" cy="918477"/>
                  </a:xfrm>
                  <a:prstGeom prst="straightConnector1">
                    <a:avLst/>
                  </a:prstGeom>
                  <a:solidFill>
                    <a:srgbClr val="999999"/>
                  </a:solidFill>
                  <a:ln w="34925" cap="flat" cmpd="sng" algn="ctr">
                    <a:solidFill>
                      <a:srgbClr val="0070C0"/>
                    </a:solidFill>
                    <a:prstDash val="solid"/>
                    <a:round/>
                    <a:headEnd type="none" w="med" len="med"/>
                    <a:tailEnd type="triangle" w="lg" len="lg"/>
                  </a:ln>
                  <a:effectLst/>
                </p:spPr>
              </p:cxnSp>
              <p:grpSp>
                <p:nvGrpSpPr>
                  <p:cNvPr id="398" name="グループ化 397"/>
                  <p:cNvGrpSpPr/>
                  <p:nvPr/>
                </p:nvGrpSpPr>
                <p:grpSpPr>
                  <a:xfrm>
                    <a:off x="8817870" y="3429179"/>
                    <a:ext cx="783288" cy="715520"/>
                    <a:chOff x="8051557" y="2809155"/>
                    <a:chExt cx="858472" cy="784199"/>
                  </a:xfrm>
                </p:grpSpPr>
                <p:sp>
                  <p:nvSpPr>
                    <p:cNvPr id="439" name="Freeform 656"/>
                    <p:cNvSpPr>
                      <a:spLocks noEditPoints="1"/>
                    </p:cNvSpPr>
                    <p:nvPr/>
                  </p:nvSpPr>
                  <p:spPr bwMode="auto">
                    <a:xfrm>
                      <a:off x="8287805" y="2809155"/>
                      <a:ext cx="319211" cy="784199"/>
                    </a:xfrm>
                    <a:custGeom>
                      <a:avLst/>
                      <a:gdLst>
                        <a:gd name="T0" fmla="*/ 0 w 808"/>
                        <a:gd name="T1" fmla="*/ 1985 h 1985"/>
                        <a:gd name="T2" fmla="*/ 808 w 808"/>
                        <a:gd name="T3" fmla="*/ 1985 h 1985"/>
                        <a:gd name="T4" fmla="*/ 808 w 808"/>
                        <a:gd name="T5" fmla="*/ 0 h 1985"/>
                        <a:gd name="T6" fmla="*/ 0 w 808"/>
                        <a:gd name="T7" fmla="*/ 0 h 1985"/>
                        <a:gd name="T8" fmla="*/ 0 w 808"/>
                        <a:gd name="T9" fmla="*/ 1985 h 1985"/>
                        <a:gd name="T10" fmla="*/ 690 w 808"/>
                        <a:gd name="T11" fmla="*/ 1706 h 1985"/>
                        <a:gd name="T12" fmla="*/ 472 w 808"/>
                        <a:gd name="T13" fmla="*/ 1706 h 1985"/>
                        <a:gd name="T14" fmla="*/ 472 w 808"/>
                        <a:gd name="T15" fmla="*/ 1489 h 1985"/>
                        <a:gd name="T16" fmla="*/ 690 w 808"/>
                        <a:gd name="T17" fmla="*/ 1489 h 1985"/>
                        <a:gd name="T18" fmla="*/ 690 w 808"/>
                        <a:gd name="T19" fmla="*/ 1706 h 1985"/>
                        <a:gd name="T20" fmla="*/ 288 w 808"/>
                        <a:gd name="T21" fmla="*/ 1382 h 1985"/>
                        <a:gd name="T22" fmla="*/ 288 w 808"/>
                        <a:gd name="T23" fmla="*/ 1167 h 1985"/>
                        <a:gd name="T24" fmla="*/ 503 w 808"/>
                        <a:gd name="T25" fmla="*/ 1167 h 1985"/>
                        <a:gd name="T26" fmla="*/ 503 w 808"/>
                        <a:gd name="T27" fmla="*/ 1382 h 1985"/>
                        <a:gd name="T28" fmla="*/ 288 w 808"/>
                        <a:gd name="T29" fmla="*/ 1382 h 1985"/>
                        <a:gd name="T30" fmla="*/ 690 w 808"/>
                        <a:gd name="T31" fmla="*/ 1059 h 1985"/>
                        <a:gd name="T32" fmla="*/ 472 w 808"/>
                        <a:gd name="T33" fmla="*/ 1059 h 1985"/>
                        <a:gd name="T34" fmla="*/ 472 w 808"/>
                        <a:gd name="T35" fmla="*/ 844 h 1985"/>
                        <a:gd name="T36" fmla="*/ 690 w 808"/>
                        <a:gd name="T37" fmla="*/ 844 h 1985"/>
                        <a:gd name="T38" fmla="*/ 690 w 808"/>
                        <a:gd name="T39" fmla="*/ 1059 h 1985"/>
                        <a:gd name="T40" fmla="*/ 288 w 808"/>
                        <a:gd name="T41" fmla="*/ 735 h 1985"/>
                        <a:gd name="T42" fmla="*/ 288 w 808"/>
                        <a:gd name="T43" fmla="*/ 520 h 1985"/>
                        <a:gd name="T44" fmla="*/ 503 w 808"/>
                        <a:gd name="T45" fmla="*/ 520 h 1985"/>
                        <a:gd name="T46" fmla="*/ 503 w 808"/>
                        <a:gd name="T47" fmla="*/ 735 h 1985"/>
                        <a:gd name="T48" fmla="*/ 288 w 808"/>
                        <a:gd name="T49" fmla="*/ 735 h 1985"/>
                        <a:gd name="T50" fmla="*/ 472 w 808"/>
                        <a:gd name="T51" fmla="*/ 196 h 1985"/>
                        <a:gd name="T52" fmla="*/ 690 w 808"/>
                        <a:gd name="T53" fmla="*/ 196 h 1985"/>
                        <a:gd name="T54" fmla="*/ 690 w 808"/>
                        <a:gd name="T55" fmla="*/ 414 h 1985"/>
                        <a:gd name="T56" fmla="*/ 472 w 808"/>
                        <a:gd name="T57" fmla="*/ 414 h 1985"/>
                        <a:gd name="T58" fmla="*/ 472 w 808"/>
                        <a:gd name="T59" fmla="*/ 196 h 1985"/>
                        <a:gd name="T60" fmla="*/ 101 w 808"/>
                        <a:gd name="T61" fmla="*/ 196 h 1985"/>
                        <a:gd name="T62" fmla="*/ 316 w 808"/>
                        <a:gd name="T63" fmla="*/ 196 h 1985"/>
                        <a:gd name="T64" fmla="*/ 316 w 808"/>
                        <a:gd name="T65" fmla="*/ 414 h 1985"/>
                        <a:gd name="T66" fmla="*/ 101 w 808"/>
                        <a:gd name="T67" fmla="*/ 414 h 1985"/>
                        <a:gd name="T68" fmla="*/ 101 w 808"/>
                        <a:gd name="T69" fmla="*/ 196 h 1985"/>
                        <a:gd name="T70" fmla="*/ 101 w 808"/>
                        <a:gd name="T71" fmla="*/ 844 h 1985"/>
                        <a:gd name="T72" fmla="*/ 316 w 808"/>
                        <a:gd name="T73" fmla="*/ 844 h 1985"/>
                        <a:gd name="T74" fmla="*/ 316 w 808"/>
                        <a:gd name="T75" fmla="*/ 1059 h 1985"/>
                        <a:gd name="T76" fmla="*/ 101 w 808"/>
                        <a:gd name="T77" fmla="*/ 1059 h 1985"/>
                        <a:gd name="T78" fmla="*/ 101 w 808"/>
                        <a:gd name="T79" fmla="*/ 844 h 1985"/>
                        <a:gd name="T80" fmla="*/ 101 w 808"/>
                        <a:gd name="T81" fmla="*/ 1489 h 1985"/>
                        <a:gd name="T82" fmla="*/ 316 w 808"/>
                        <a:gd name="T83" fmla="*/ 1489 h 1985"/>
                        <a:gd name="T84" fmla="*/ 316 w 808"/>
                        <a:gd name="T85" fmla="*/ 1706 h 1985"/>
                        <a:gd name="T86" fmla="*/ 101 w 808"/>
                        <a:gd name="T87" fmla="*/ 1706 h 1985"/>
                        <a:gd name="T88" fmla="*/ 101 w 808"/>
                        <a:gd name="T89" fmla="*/ 1489 h 19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08" h="1985">
                          <a:moveTo>
                            <a:pt x="0" y="1985"/>
                          </a:moveTo>
                          <a:lnTo>
                            <a:pt x="808" y="1985"/>
                          </a:lnTo>
                          <a:lnTo>
                            <a:pt x="808" y="0"/>
                          </a:lnTo>
                          <a:lnTo>
                            <a:pt x="0" y="0"/>
                          </a:lnTo>
                          <a:lnTo>
                            <a:pt x="0" y="1985"/>
                          </a:lnTo>
                          <a:close/>
                          <a:moveTo>
                            <a:pt x="690" y="1706"/>
                          </a:moveTo>
                          <a:lnTo>
                            <a:pt x="472" y="1706"/>
                          </a:lnTo>
                          <a:lnTo>
                            <a:pt x="472" y="1489"/>
                          </a:lnTo>
                          <a:lnTo>
                            <a:pt x="690" y="1489"/>
                          </a:lnTo>
                          <a:lnTo>
                            <a:pt x="690" y="1706"/>
                          </a:lnTo>
                          <a:close/>
                          <a:moveTo>
                            <a:pt x="288" y="1382"/>
                          </a:moveTo>
                          <a:lnTo>
                            <a:pt x="288" y="1167"/>
                          </a:lnTo>
                          <a:lnTo>
                            <a:pt x="503" y="1167"/>
                          </a:lnTo>
                          <a:lnTo>
                            <a:pt x="503" y="1382"/>
                          </a:lnTo>
                          <a:lnTo>
                            <a:pt x="288" y="1382"/>
                          </a:lnTo>
                          <a:close/>
                          <a:moveTo>
                            <a:pt x="690" y="1059"/>
                          </a:moveTo>
                          <a:lnTo>
                            <a:pt x="472" y="1059"/>
                          </a:lnTo>
                          <a:lnTo>
                            <a:pt x="472" y="844"/>
                          </a:lnTo>
                          <a:lnTo>
                            <a:pt x="690" y="844"/>
                          </a:lnTo>
                          <a:lnTo>
                            <a:pt x="690" y="1059"/>
                          </a:lnTo>
                          <a:close/>
                          <a:moveTo>
                            <a:pt x="288" y="735"/>
                          </a:moveTo>
                          <a:lnTo>
                            <a:pt x="288" y="520"/>
                          </a:lnTo>
                          <a:lnTo>
                            <a:pt x="503" y="520"/>
                          </a:lnTo>
                          <a:lnTo>
                            <a:pt x="503" y="735"/>
                          </a:lnTo>
                          <a:lnTo>
                            <a:pt x="288" y="735"/>
                          </a:lnTo>
                          <a:close/>
                          <a:moveTo>
                            <a:pt x="472" y="196"/>
                          </a:moveTo>
                          <a:lnTo>
                            <a:pt x="690" y="196"/>
                          </a:lnTo>
                          <a:lnTo>
                            <a:pt x="690" y="414"/>
                          </a:lnTo>
                          <a:lnTo>
                            <a:pt x="472" y="414"/>
                          </a:lnTo>
                          <a:lnTo>
                            <a:pt x="472" y="196"/>
                          </a:lnTo>
                          <a:close/>
                          <a:moveTo>
                            <a:pt x="101" y="196"/>
                          </a:moveTo>
                          <a:lnTo>
                            <a:pt x="316" y="196"/>
                          </a:lnTo>
                          <a:lnTo>
                            <a:pt x="316" y="414"/>
                          </a:lnTo>
                          <a:lnTo>
                            <a:pt x="101" y="414"/>
                          </a:lnTo>
                          <a:lnTo>
                            <a:pt x="101" y="196"/>
                          </a:lnTo>
                          <a:close/>
                          <a:moveTo>
                            <a:pt x="101" y="844"/>
                          </a:moveTo>
                          <a:lnTo>
                            <a:pt x="316" y="844"/>
                          </a:lnTo>
                          <a:lnTo>
                            <a:pt x="316" y="1059"/>
                          </a:lnTo>
                          <a:lnTo>
                            <a:pt x="101" y="1059"/>
                          </a:lnTo>
                          <a:lnTo>
                            <a:pt x="101" y="844"/>
                          </a:lnTo>
                          <a:close/>
                          <a:moveTo>
                            <a:pt x="101" y="1489"/>
                          </a:moveTo>
                          <a:lnTo>
                            <a:pt x="316" y="1489"/>
                          </a:lnTo>
                          <a:lnTo>
                            <a:pt x="316" y="1706"/>
                          </a:lnTo>
                          <a:lnTo>
                            <a:pt x="101" y="1706"/>
                          </a:lnTo>
                          <a:lnTo>
                            <a:pt x="101" y="1489"/>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40" name="Freeform 657"/>
                    <p:cNvSpPr>
                      <a:spLocks noEditPoints="1"/>
                    </p:cNvSpPr>
                    <p:nvPr/>
                  </p:nvSpPr>
                  <p:spPr bwMode="auto">
                    <a:xfrm>
                      <a:off x="8051557" y="3056464"/>
                      <a:ext cx="191210" cy="536890"/>
                    </a:xfrm>
                    <a:custGeom>
                      <a:avLst/>
                      <a:gdLst>
                        <a:gd name="T0" fmla="*/ 0 w 484"/>
                        <a:gd name="T1" fmla="*/ 1359 h 1359"/>
                        <a:gd name="T2" fmla="*/ 484 w 484"/>
                        <a:gd name="T3" fmla="*/ 1359 h 1359"/>
                        <a:gd name="T4" fmla="*/ 484 w 484"/>
                        <a:gd name="T5" fmla="*/ 0 h 1359"/>
                        <a:gd name="T6" fmla="*/ 0 w 484"/>
                        <a:gd name="T7" fmla="*/ 0 h 1359"/>
                        <a:gd name="T8" fmla="*/ 0 w 484"/>
                        <a:gd name="T9" fmla="*/ 1359 h 1359"/>
                        <a:gd name="T10" fmla="*/ 135 w 484"/>
                        <a:gd name="T11" fmla="*/ 109 h 1359"/>
                        <a:gd name="T12" fmla="*/ 350 w 484"/>
                        <a:gd name="T13" fmla="*/ 109 h 1359"/>
                        <a:gd name="T14" fmla="*/ 350 w 484"/>
                        <a:gd name="T15" fmla="*/ 324 h 1359"/>
                        <a:gd name="T16" fmla="*/ 135 w 484"/>
                        <a:gd name="T17" fmla="*/ 324 h 1359"/>
                        <a:gd name="T18" fmla="*/ 135 w 484"/>
                        <a:gd name="T19" fmla="*/ 109 h 1359"/>
                        <a:gd name="T20" fmla="*/ 135 w 484"/>
                        <a:gd name="T21" fmla="*/ 492 h 1359"/>
                        <a:gd name="T22" fmla="*/ 350 w 484"/>
                        <a:gd name="T23" fmla="*/ 492 h 1359"/>
                        <a:gd name="T24" fmla="*/ 350 w 484"/>
                        <a:gd name="T25" fmla="*/ 707 h 1359"/>
                        <a:gd name="T26" fmla="*/ 135 w 484"/>
                        <a:gd name="T27" fmla="*/ 707 h 1359"/>
                        <a:gd name="T28" fmla="*/ 135 w 484"/>
                        <a:gd name="T29" fmla="*/ 492 h 1359"/>
                        <a:gd name="T30" fmla="*/ 135 w 484"/>
                        <a:gd name="T31" fmla="*/ 860 h 1359"/>
                        <a:gd name="T32" fmla="*/ 350 w 484"/>
                        <a:gd name="T33" fmla="*/ 860 h 1359"/>
                        <a:gd name="T34" fmla="*/ 350 w 484"/>
                        <a:gd name="T35" fmla="*/ 1075 h 1359"/>
                        <a:gd name="T36" fmla="*/ 135 w 484"/>
                        <a:gd name="T37" fmla="*/ 1075 h 1359"/>
                        <a:gd name="T38" fmla="*/ 135 w 484"/>
                        <a:gd name="T39" fmla="*/ 860 h 1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4" h="1359">
                          <a:moveTo>
                            <a:pt x="0" y="1359"/>
                          </a:moveTo>
                          <a:lnTo>
                            <a:pt x="484" y="1359"/>
                          </a:lnTo>
                          <a:lnTo>
                            <a:pt x="484" y="0"/>
                          </a:lnTo>
                          <a:lnTo>
                            <a:pt x="0" y="0"/>
                          </a:lnTo>
                          <a:lnTo>
                            <a:pt x="0" y="1359"/>
                          </a:lnTo>
                          <a:close/>
                          <a:moveTo>
                            <a:pt x="135" y="109"/>
                          </a:moveTo>
                          <a:lnTo>
                            <a:pt x="350" y="109"/>
                          </a:lnTo>
                          <a:lnTo>
                            <a:pt x="350" y="324"/>
                          </a:lnTo>
                          <a:lnTo>
                            <a:pt x="135" y="324"/>
                          </a:lnTo>
                          <a:lnTo>
                            <a:pt x="135" y="109"/>
                          </a:lnTo>
                          <a:close/>
                          <a:moveTo>
                            <a:pt x="135" y="492"/>
                          </a:moveTo>
                          <a:lnTo>
                            <a:pt x="350" y="492"/>
                          </a:lnTo>
                          <a:lnTo>
                            <a:pt x="350" y="707"/>
                          </a:lnTo>
                          <a:lnTo>
                            <a:pt x="135" y="707"/>
                          </a:lnTo>
                          <a:lnTo>
                            <a:pt x="135" y="492"/>
                          </a:lnTo>
                          <a:close/>
                          <a:moveTo>
                            <a:pt x="135" y="860"/>
                          </a:moveTo>
                          <a:lnTo>
                            <a:pt x="350" y="860"/>
                          </a:lnTo>
                          <a:lnTo>
                            <a:pt x="350" y="1075"/>
                          </a:lnTo>
                          <a:lnTo>
                            <a:pt x="135" y="1075"/>
                          </a:lnTo>
                          <a:lnTo>
                            <a:pt x="135" y="860"/>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41" name="Freeform 658"/>
                    <p:cNvSpPr>
                      <a:spLocks noEditPoints="1"/>
                    </p:cNvSpPr>
                    <p:nvPr/>
                  </p:nvSpPr>
                  <p:spPr bwMode="auto">
                    <a:xfrm>
                      <a:off x="8646917" y="2839180"/>
                      <a:ext cx="263112" cy="754174"/>
                    </a:xfrm>
                    <a:custGeom>
                      <a:avLst/>
                      <a:gdLst>
                        <a:gd name="T0" fmla="*/ 570 w 666"/>
                        <a:gd name="T1" fmla="*/ 742 h 1909"/>
                        <a:gd name="T2" fmla="*/ 570 w 666"/>
                        <a:gd name="T3" fmla="*/ 484 h 1909"/>
                        <a:gd name="T4" fmla="*/ 451 w 666"/>
                        <a:gd name="T5" fmla="*/ 484 h 1909"/>
                        <a:gd name="T6" fmla="*/ 451 w 666"/>
                        <a:gd name="T7" fmla="*/ 234 h 1909"/>
                        <a:gd name="T8" fmla="*/ 369 w 666"/>
                        <a:gd name="T9" fmla="*/ 234 h 1909"/>
                        <a:gd name="T10" fmla="*/ 369 w 666"/>
                        <a:gd name="T11" fmla="*/ 0 h 1909"/>
                        <a:gd name="T12" fmla="*/ 298 w 666"/>
                        <a:gd name="T13" fmla="*/ 0 h 1909"/>
                        <a:gd name="T14" fmla="*/ 298 w 666"/>
                        <a:gd name="T15" fmla="*/ 234 h 1909"/>
                        <a:gd name="T16" fmla="*/ 213 w 666"/>
                        <a:gd name="T17" fmla="*/ 234 h 1909"/>
                        <a:gd name="T18" fmla="*/ 213 w 666"/>
                        <a:gd name="T19" fmla="*/ 484 h 1909"/>
                        <a:gd name="T20" fmla="*/ 95 w 666"/>
                        <a:gd name="T21" fmla="*/ 484 h 1909"/>
                        <a:gd name="T22" fmla="*/ 95 w 666"/>
                        <a:gd name="T23" fmla="*/ 742 h 1909"/>
                        <a:gd name="T24" fmla="*/ 0 w 666"/>
                        <a:gd name="T25" fmla="*/ 742 h 1909"/>
                        <a:gd name="T26" fmla="*/ 0 w 666"/>
                        <a:gd name="T27" fmla="*/ 1909 h 1909"/>
                        <a:gd name="T28" fmla="*/ 666 w 666"/>
                        <a:gd name="T29" fmla="*/ 1909 h 1909"/>
                        <a:gd name="T30" fmla="*/ 666 w 666"/>
                        <a:gd name="T31" fmla="*/ 742 h 1909"/>
                        <a:gd name="T32" fmla="*/ 570 w 666"/>
                        <a:gd name="T33" fmla="*/ 742 h 1909"/>
                        <a:gd name="T34" fmla="*/ 326 w 666"/>
                        <a:gd name="T35" fmla="*/ 1760 h 1909"/>
                        <a:gd name="T36" fmla="*/ 109 w 666"/>
                        <a:gd name="T37" fmla="*/ 1760 h 1909"/>
                        <a:gd name="T38" fmla="*/ 109 w 666"/>
                        <a:gd name="T39" fmla="*/ 1543 h 1909"/>
                        <a:gd name="T40" fmla="*/ 326 w 666"/>
                        <a:gd name="T41" fmla="*/ 1543 h 1909"/>
                        <a:gd name="T42" fmla="*/ 326 w 666"/>
                        <a:gd name="T43" fmla="*/ 1760 h 1909"/>
                        <a:gd name="T44" fmla="*/ 326 w 666"/>
                        <a:gd name="T45" fmla="*/ 1098 h 1909"/>
                        <a:gd name="T46" fmla="*/ 109 w 666"/>
                        <a:gd name="T47" fmla="*/ 1098 h 1909"/>
                        <a:gd name="T48" fmla="*/ 109 w 666"/>
                        <a:gd name="T49" fmla="*/ 881 h 1909"/>
                        <a:gd name="T50" fmla="*/ 326 w 666"/>
                        <a:gd name="T51" fmla="*/ 881 h 1909"/>
                        <a:gd name="T52" fmla="*/ 326 w 666"/>
                        <a:gd name="T53" fmla="*/ 1098 h 1909"/>
                        <a:gd name="T54" fmla="*/ 579 w 666"/>
                        <a:gd name="T55" fmla="*/ 1427 h 1909"/>
                        <a:gd name="T56" fmla="*/ 364 w 666"/>
                        <a:gd name="T57" fmla="*/ 1427 h 1909"/>
                        <a:gd name="T58" fmla="*/ 364 w 666"/>
                        <a:gd name="T59" fmla="*/ 1209 h 1909"/>
                        <a:gd name="T60" fmla="*/ 579 w 666"/>
                        <a:gd name="T61" fmla="*/ 1209 h 1909"/>
                        <a:gd name="T62" fmla="*/ 579 w 666"/>
                        <a:gd name="T63" fmla="*/ 1427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6" h="1909">
                          <a:moveTo>
                            <a:pt x="570" y="742"/>
                          </a:moveTo>
                          <a:lnTo>
                            <a:pt x="570" y="484"/>
                          </a:lnTo>
                          <a:lnTo>
                            <a:pt x="451" y="484"/>
                          </a:lnTo>
                          <a:lnTo>
                            <a:pt x="451" y="234"/>
                          </a:lnTo>
                          <a:lnTo>
                            <a:pt x="369" y="234"/>
                          </a:lnTo>
                          <a:lnTo>
                            <a:pt x="369" y="0"/>
                          </a:lnTo>
                          <a:lnTo>
                            <a:pt x="298" y="0"/>
                          </a:lnTo>
                          <a:lnTo>
                            <a:pt x="298" y="234"/>
                          </a:lnTo>
                          <a:lnTo>
                            <a:pt x="213" y="234"/>
                          </a:lnTo>
                          <a:lnTo>
                            <a:pt x="213" y="484"/>
                          </a:lnTo>
                          <a:lnTo>
                            <a:pt x="95" y="484"/>
                          </a:lnTo>
                          <a:lnTo>
                            <a:pt x="95" y="742"/>
                          </a:lnTo>
                          <a:lnTo>
                            <a:pt x="0" y="742"/>
                          </a:lnTo>
                          <a:lnTo>
                            <a:pt x="0" y="1909"/>
                          </a:lnTo>
                          <a:lnTo>
                            <a:pt x="666" y="1909"/>
                          </a:lnTo>
                          <a:lnTo>
                            <a:pt x="666" y="742"/>
                          </a:lnTo>
                          <a:lnTo>
                            <a:pt x="570" y="742"/>
                          </a:lnTo>
                          <a:close/>
                          <a:moveTo>
                            <a:pt x="326" y="1760"/>
                          </a:moveTo>
                          <a:lnTo>
                            <a:pt x="109" y="1760"/>
                          </a:lnTo>
                          <a:lnTo>
                            <a:pt x="109" y="1543"/>
                          </a:lnTo>
                          <a:lnTo>
                            <a:pt x="326" y="1543"/>
                          </a:lnTo>
                          <a:lnTo>
                            <a:pt x="326" y="1760"/>
                          </a:lnTo>
                          <a:close/>
                          <a:moveTo>
                            <a:pt x="326" y="1098"/>
                          </a:moveTo>
                          <a:lnTo>
                            <a:pt x="109" y="1098"/>
                          </a:lnTo>
                          <a:lnTo>
                            <a:pt x="109" y="881"/>
                          </a:lnTo>
                          <a:lnTo>
                            <a:pt x="326" y="881"/>
                          </a:lnTo>
                          <a:lnTo>
                            <a:pt x="326" y="1098"/>
                          </a:lnTo>
                          <a:close/>
                          <a:moveTo>
                            <a:pt x="579" y="1427"/>
                          </a:moveTo>
                          <a:lnTo>
                            <a:pt x="364" y="1427"/>
                          </a:lnTo>
                          <a:lnTo>
                            <a:pt x="364" y="1209"/>
                          </a:lnTo>
                          <a:lnTo>
                            <a:pt x="579" y="1209"/>
                          </a:lnTo>
                          <a:lnTo>
                            <a:pt x="579" y="1427"/>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nvGrpSpPr>
                  <p:cNvPr id="399" name="グループ化 398"/>
                  <p:cNvGrpSpPr/>
                  <p:nvPr/>
                </p:nvGrpSpPr>
                <p:grpSpPr>
                  <a:xfrm>
                    <a:off x="343845" y="3241047"/>
                    <a:ext cx="730999" cy="1119179"/>
                    <a:chOff x="387959" y="2876833"/>
                    <a:chExt cx="878108" cy="1344408"/>
                  </a:xfrm>
                </p:grpSpPr>
                <p:sp>
                  <p:nvSpPr>
                    <p:cNvPr id="422" name="Freeform 659"/>
                    <p:cNvSpPr>
                      <a:spLocks/>
                    </p:cNvSpPr>
                    <p:nvPr/>
                  </p:nvSpPr>
                  <p:spPr bwMode="auto">
                    <a:xfrm>
                      <a:off x="962225" y="3991432"/>
                      <a:ext cx="61180" cy="229809"/>
                    </a:xfrm>
                    <a:custGeom>
                      <a:avLst/>
                      <a:gdLst>
                        <a:gd name="T0" fmla="*/ 0 w 50"/>
                        <a:gd name="T1" fmla="*/ 16 h 189"/>
                        <a:gd name="T2" fmla="*/ 0 w 50"/>
                        <a:gd name="T3" fmla="*/ 189 h 189"/>
                        <a:gd name="T4" fmla="*/ 50 w 50"/>
                        <a:gd name="T5" fmla="*/ 189 h 189"/>
                        <a:gd name="T6" fmla="*/ 50 w 50"/>
                        <a:gd name="T7" fmla="*/ 16 h 189"/>
                        <a:gd name="T8" fmla="*/ 25 w 50"/>
                        <a:gd name="T9" fmla="*/ 0 h 189"/>
                        <a:gd name="T10" fmla="*/ 0 w 50"/>
                        <a:gd name="T11" fmla="*/ 16 h 189"/>
                      </a:gdLst>
                      <a:ahLst/>
                      <a:cxnLst>
                        <a:cxn ang="0">
                          <a:pos x="T0" y="T1"/>
                        </a:cxn>
                        <a:cxn ang="0">
                          <a:pos x="T2" y="T3"/>
                        </a:cxn>
                        <a:cxn ang="0">
                          <a:pos x="T4" y="T5"/>
                        </a:cxn>
                        <a:cxn ang="0">
                          <a:pos x="T6" y="T7"/>
                        </a:cxn>
                        <a:cxn ang="0">
                          <a:pos x="T8" y="T9"/>
                        </a:cxn>
                        <a:cxn ang="0">
                          <a:pos x="T10" y="T11"/>
                        </a:cxn>
                      </a:cxnLst>
                      <a:rect l="0" t="0" r="r" b="b"/>
                      <a:pathLst>
                        <a:path w="50" h="189">
                          <a:moveTo>
                            <a:pt x="0" y="16"/>
                          </a:moveTo>
                          <a:cubicBezTo>
                            <a:pt x="0" y="189"/>
                            <a:pt x="0" y="189"/>
                            <a:pt x="0" y="189"/>
                          </a:cubicBezTo>
                          <a:cubicBezTo>
                            <a:pt x="50" y="189"/>
                            <a:pt x="50" y="189"/>
                            <a:pt x="50" y="189"/>
                          </a:cubicBezTo>
                          <a:cubicBezTo>
                            <a:pt x="50" y="16"/>
                            <a:pt x="50" y="16"/>
                            <a:pt x="50" y="16"/>
                          </a:cubicBezTo>
                          <a:cubicBezTo>
                            <a:pt x="42" y="12"/>
                            <a:pt x="32" y="6"/>
                            <a:pt x="25" y="0"/>
                          </a:cubicBezTo>
                          <a:cubicBezTo>
                            <a:pt x="17" y="6"/>
                            <a:pt x="8" y="12"/>
                            <a:pt x="0" y="16"/>
                          </a:cubicBez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3" name="Oval 660"/>
                    <p:cNvSpPr>
                      <a:spLocks noChangeArrowheads="1"/>
                    </p:cNvSpPr>
                    <p:nvPr/>
                  </p:nvSpPr>
                  <p:spPr bwMode="auto">
                    <a:xfrm>
                      <a:off x="953999" y="3857762"/>
                      <a:ext cx="76603" cy="76603"/>
                    </a:xfrm>
                    <a:prstGeom prst="ellipse">
                      <a:avLst/>
                    </a:pr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4" name="Freeform 661"/>
                    <p:cNvSpPr>
                      <a:spLocks/>
                    </p:cNvSpPr>
                    <p:nvPr/>
                  </p:nvSpPr>
                  <p:spPr bwMode="auto">
                    <a:xfrm>
                      <a:off x="719563" y="3873700"/>
                      <a:ext cx="255001" cy="186109"/>
                    </a:xfrm>
                    <a:custGeom>
                      <a:avLst/>
                      <a:gdLst>
                        <a:gd name="T0" fmla="*/ 168 w 210"/>
                        <a:gd name="T1" fmla="*/ 19 h 153"/>
                        <a:gd name="T2" fmla="*/ 172 w 210"/>
                        <a:gd name="T3" fmla="*/ 0 h 153"/>
                        <a:gd name="T4" fmla="*/ 171 w 210"/>
                        <a:gd name="T5" fmla="*/ 0 h 153"/>
                        <a:gd name="T6" fmla="*/ 145 w 210"/>
                        <a:gd name="T7" fmla="*/ 13 h 153"/>
                        <a:gd name="T8" fmla="*/ 8 w 210"/>
                        <a:gd name="T9" fmla="*/ 123 h 153"/>
                        <a:gd name="T10" fmla="*/ 4 w 210"/>
                        <a:gd name="T11" fmla="*/ 144 h 153"/>
                        <a:gd name="T12" fmla="*/ 25 w 210"/>
                        <a:gd name="T13" fmla="*/ 150 h 153"/>
                        <a:gd name="T14" fmla="*/ 188 w 210"/>
                        <a:gd name="T15" fmla="*/ 87 h 153"/>
                        <a:gd name="T16" fmla="*/ 210 w 210"/>
                        <a:gd name="T17" fmla="*/ 73 h 153"/>
                        <a:gd name="T18" fmla="*/ 168 w 210"/>
                        <a:gd name="T19" fmla="*/ 1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0" h="153">
                          <a:moveTo>
                            <a:pt x="168" y="19"/>
                          </a:moveTo>
                          <a:cubicBezTo>
                            <a:pt x="168" y="12"/>
                            <a:pt x="170" y="6"/>
                            <a:pt x="172" y="0"/>
                          </a:cubicBezTo>
                          <a:cubicBezTo>
                            <a:pt x="171" y="0"/>
                            <a:pt x="171" y="0"/>
                            <a:pt x="171" y="0"/>
                          </a:cubicBezTo>
                          <a:cubicBezTo>
                            <a:pt x="163" y="2"/>
                            <a:pt x="151" y="8"/>
                            <a:pt x="145" y="13"/>
                          </a:cubicBezTo>
                          <a:cubicBezTo>
                            <a:pt x="8" y="123"/>
                            <a:pt x="8" y="123"/>
                            <a:pt x="8" y="123"/>
                          </a:cubicBezTo>
                          <a:cubicBezTo>
                            <a:pt x="2" y="128"/>
                            <a:pt x="0" y="137"/>
                            <a:pt x="4" y="144"/>
                          </a:cubicBezTo>
                          <a:cubicBezTo>
                            <a:pt x="7" y="150"/>
                            <a:pt x="17" y="153"/>
                            <a:pt x="25" y="150"/>
                          </a:cubicBezTo>
                          <a:cubicBezTo>
                            <a:pt x="188" y="87"/>
                            <a:pt x="188" y="87"/>
                            <a:pt x="188" y="87"/>
                          </a:cubicBezTo>
                          <a:cubicBezTo>
                            <a:pt x="195" y="85"/>
                            <a:pt x="204" y="78"/>
                            <a:pt x="210" y="73"/>
                          </a:cubicBezTo>
                          <a:cubicBezTo>
                            <a:pt x="186" y="66"/>
                            <a:pt x="168" y="44"/>
                            <a:pt x="168" y="19"/>
                          </a:cubicBez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5" name="Freeform 662"/>
                    <p:cNvSpPr>
                      <a:spLocks/>
                    </p:cNvSpPr>
                    <p:nvPr/>
                  </p:nvSpPr>
                  <p:spPr bwMode="auto">
                    <a:xfrm>
                      <a:off x="1011066" y="3873700"/>
                      <a:ext cx="255001" cy="186109"/>
                    </a:xfrm>
                    <a:custGeom>
                      <a:avLst/>
                      <a:gdLst>
                        <a:gd name="T0" fmla="*/ 201 w 210"/>
                        <a:gd name="T1" fmla="*/ 123 h 153"/>
                        <a:gd name="T2" fmla="*/ 65 w 210"/>
                        <a:gd name="T3" fmla="*/ 13 h 153"/>
                        <a:gd name="T4" fmla="*/ 39 w 210"/>
                        <a:gd name="T5" fmla="*/ 0 h 153"/>
                        <a:gd name="T6" fmla="*/ 38 w 210"/>
                        <a:gd name="T7" fmla="*/ 0 h 153"/>
                        <a:gd name="T8" fmla="*/ 41 w 210"/>
                        <a:gd name="T9" fmla="*/ 19 h 153"/>
                        <a:gd name="T10" fmla="*/ 0 w 210"/>
                        <a:gd name="T11" fmla="*/ 73 h 153"/>
                        <a:gd name="T12" fmla="*/ 22 w 210"/>
                        <a:gd name="T13" fmla="*/ 87 h 153"/>
                        <a:gd name="T14" fmla="*/ 185 w 210"/>
                        <a:gd name="T15" fmla="*/ 150 h 153"/>
                        <a:gd name="T16" fmla="*/ 206 w 210"/>
                        <a:gd name="T17" fmla="*/ 144 h 153"/>
                        <a:gd name="T18" fmla="*/ 201 w 210"/>
                        <a:gd name="T19" fmla="*/ 12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0" h="153">
                          <a:moveTo>
                            <a:pt x="201" y="123"/>
                          </a:moveTo>
                          <a:cubicBezTo>
                            <a:pt x="65" y="13"/>
                            <a:pt x="65" y="13"/>
                            <a:pt x="65" y="13"/>
                          </a:cubicBezTo>
                          <a:cubicBezTo>
                            <a:pt x="58" y="8"/>
                            <a:pt x="47" y="2"/>
                            <a:pt x="39" y="0"/>
                          </a:cubicBezTo>
                          <a:cubicBezTo>
                            <a:pt x="38" y="0"/>
                            <a:pt x="38" y="0"/>
                            <a:pt x="38" y="0"/>
                          </a:cubicBezTo>
                          <a:cubicBezTo>
                            <a:pt x="40" y="6"/>
                            <a:pt x="41" y="12"/>
                            <a:pt x="41" y="19"/>
                          </a:cubicBezTo>
                          <a:cubicBezTo>
                            <a:pt x="41" y="44"/>
                            <a:pt x="24" y="66"/>
                            <a:pt x="0" y="73"/>
                          </a:cubicBezTo>
                          <a:cubicBezTo>
                            <a:pt x="6" y="78"/>
                            <a:pt x="15" y="85"/>
                            <a:pt x="22" y="87"/>
                          </a:cubicBezTo>
                          <a:cubicBezTo>
                            <a:pt x="185" y="150"/>
                            <a:pt x="185" y="150"/>
                            <a:pt x="185" y="150"/>
                          </a:cubicBezTo>
                          <a:cubicBezTo>
                            <a:pt x="193" y="153"/>
                            <a:pt x="202" y="150"/>
                            <a:pt x="206" y="144"/>
                          </a:cubicBezTo>
                          <a:cubicBezTo>
                            <a:pt x="210" y="137"/>
                            <a:pt x="208" y="128"/>
                            <a:pt x="201" y="123"/>
                          </a:cubicBez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6" name="Freeform 663"/>
                    <p:cNvSpPr>
                      <a:spLocks/>
                    </p:cNvSpPr>
                    <p:nvPr/>
                  </p:nvSpPr>
                  <p:spPr bwMode="auto">
                    <a:xfrm>
                      <a:off x="939604" y="3589395"/>
                      <a:ext cx="106422" cy="260142"/>
                    </a:xfrm>
                    <a:custGeom>
                      <a:avLst/>
                      <a:gdLst>
                        <a:gd name="T0" fmla="*/ 44 w 88"/>
                        <a:gd name="T1" fmla="*/ 196 h 214"/>
                        <a:gd name="T2" fmla="*/ 85 w 88"/>
                        <a:gd name="T3" fmla="*/ 214 h 214"/>
                        <a:gd name="T4" fmla="*/ 87 w 88"/>
                        <a:gd name="T5" fmla="*/ 188 h 214"/>
                        <a:gd name="T6" fmla="*/ 60 w 88"/>
                        <a:gd name="T7" fmla="*/ 15 h 214"/>
                        <a:gd name="T8" fmla="*/ 44 w 88"/>
                        <a:gd name="T9" fmla="*/ 0 h 214"/>
                        <a:gd name="T10" fmla="*/ 28 w 88"/>
                        <a:gd name="T11" fmla="*/ 15 h 214"/>
                        <a:gd name="T12" fmla="*/ 1 w 88"/>
                        <a:gd name="T13" fmla="*/ 188 h 214"/>
                        <a:gd name="T14" fmla="*/ 3 w 88"/>
                        <a:gd name="T15" fmla="*/ 214 h 214"/>
                        <a:gd name="T16" fmla="*/ 44 w 88"/>
                        <a:gd name="T17" fmla="*/ 19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214">
                          <a:moveTo>
                            <a:pt x="44" y="196"/>
                          </a:moveTo>
                          <a:cubicBezTo>
                            <a:pt x="60" y="196"/>
                            <a:pt x="75" y="203"/>
                            <a:pt x="85" y="214"/>
                          </a:cubicBezTo>
                          <a:cubicBezTo>
                            <a:pt x="87" y="207"/>
                            <a:pt x="88" y="195"/>
                            <a:pt x="87" y="188"/>
                          </a:cubicBezTo>
                          <a:cubicBezTo>
                            <a:pt x="60" y="15"/>
                            <a:pt x="60" y="15"/>
                            <a:pt x="60" y="15"/>
                          </a:cubicBezTo>
                          <a:cubicBezTo>
                            <a:pt x="59" y="7"/>
                            <a:pt x="51" y="0"/>
                            <a:pt x="44" y="0"/>
                          </a:cubicBezTo>
                          <a:cubicBezTo>
                            <a:pt x="36" y="0"/>
                            <a:pt x="29" y="7"/>
                            <a:pt x="28" y="15"/>
                          </a:cubicBezTo>
                          <a:cubicBezTo>
                            <a:pt x="1" y="188"/>
                            <a:pt x="1" y="188"/>
                            <a:pt x="1" y="188"/>
                          </a:cubicBezTo>
                          <a:cubicBezTo>
                            <a:pt x="0" y="195"/>
                            <a:pt x="1" y="207"/>
                            <a:pt x="3" y="214"/>
                          </a:cubicBezTo>
                          <a:cubicBezTo>
                            <a:pt x="13" y="203"/>
                            <a:pt x="27" y="196"/>
                            <a:pt x="44" y="196"/>
                          </a:cubicBez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7" name="Freeform 664"/>
                    <p:cNvSpPr>
                      <a:spLocks noEditPoints="1"/>
                    </p:cNvSpPr>
                    <p:nvPr/>
                  </p:nvSpPr>
                  <p:spPr bwMode="auto">
                    <a:xfrm>
                      <a:off x="605429" y="3180160"/>
                      <a:ext cx="658067" cy="348569"/>
                    </a:xfrm>
                    <a:custGeom>
                      <a:avLst/>
                      <a:gdLst>
                        <a:gd name="T0" fmla="*/ 528 w 542"/>
                        <a:gd name="T1" fmla="*/ 0 h 287"/>
                        <a:gd name="T2" fmla="*/ 74 w 542"/>
                        <a:gd name="T3" fmla="*/ 10 h 287"/>
                        <a:gd name="T4" fmla="*/ 4 w 542"/>
                        <a:gd name="T5" fmla="*/ 282 h 287"/>
                        <a:gd name="T6" fmla="*/ 456 w 542"/>
                        <a:gd name="T7" fmla="*/ 287 h 287"/>
                        <a:gd name="T8" fmla="*/ 541 w 542"/>
                        <a:gd name="T9" fmla="*/ 17 h 287"/>
                        <a:gd name="T10" fmla="*/ 383 w 542"/>
                        <a:gd name="T11" fmla="*/ 177 h 287"/>
                        <a:gd name="T12" fmla="*/ 329 w 542"/>
                        <a:gd name="T13" fmla="*/ 108 h 287"/>
                        <a:gd name="T14" fmla="*/ 383 w 542"/>
                        <a:gd name="T15" fmla="*/ 177 h 287"/>
                        <a:gd name="T16" fmla="*/ 489 w 542"/>
                        <a:gd name="T17" fmla="*/ 108 h 287"/>
                        <a:gd name="T18" fmla="*/ 399 w 542"/>
                        <a:gd name="T19" fmla="*/ 177 h 287"/>
                        <a:gd name="T20" fmla="*/ 152 w 542"/>
                        <a:gd name="T21" fmla="*/ 108 h 287"/>
                        <a:gd name="T22" fmla="*/ 205 w 542"/>
                        <a:gd name="T23" fmla="*/ 177 h 287"/>
                        <a:gd name="T24" fmla="*/ 152 w 542"/>
                        <a:gd name="T25" fmla="*/ 108 h 287"/>
                        <a:gd name="T26" fmla="*/ 55 w 542"/>
                        <a:gd name="T27" fmla="*/ 177 h 287"/>
                        <a:gd name="T28" fmla="*/ 136 w 542"/>
                        <a:gd name="T29" fmla="*/ 108 h 287"/>
                        <a:gd name="T30" fmla="*/ 245 w 542"/>
                        <a:gd name="T31" fmla="*/ 92 h 287"/>
                        <a:gd name="T32" fmla="*/ 335 w 542"/>
                        <a:gd name="T33" fmla="*/ 27 h 287"/>
                        <a:gd name="T34" fmla="*/ 245 w 542"/>
                        <a:gd name="T35" fmla="*/ 92 h 287"/>
                        <a:gd name="T36" fmla="*/ 294 w 542"/>
                        <a:gd name="T37" fmla="*/ 177 h 287"/>
                        <a:gd name="T38" fmla="*/ 241 w 542"/>
                        <a:gd name="T39" fmla="*/ 108 h 287"/>
                        <a:gd name="T40" fmla="*/ 229 w 542"/>
                        <a:gd name="T41" fmla="*/ 92 h 287"/>
                        <a:gd name="T42" fmla="*/ 175 w 542"/>
                        <a:gd name="T43" fmla="*/ 27 h 287"/>
                        <a:gd name="T44" fmla="*/ 229 w 542"/>
                        <a:gd name="T45" fmla="*/ 92 h 287"/>
                        <a:gd name="T46" fmla="*/ 182 w 542"/>
                        <a:gd name="T47" fmla="*/ 261 h 287"/>
                        <a:gd name="T48" fmla="*/ 129 w 542"/>
                        <a:gd name="T49" fmla="*/ 193 h 287"/>
                        <a:gd name="T50" fmla="*/ 217 w 542"/>
                        <a:gd name="T51" fmla="*/ 193 h 287"/>
                        <a:gd name="T52" fmla="*/ 271 w 542"/>
                        <a:gd name="T53" fmla="*/ 261 h 287"/>
                        <a:gd name="T54" fmla="*/ 217 w 542"/>
                        <a:gd name="T55" fmla="*/ 193 h 287"/>
                        <a:gd name="T56" fmla="*/ 378 w 542"/>
                        <a:gd name="T57" fmla="*/ 193 h 287"/>
                        <a:gd name="T58" fmla="*/ 287 w 542"/>
                        <a:gd name="T59" fmla="*/ 261 h 287"/>
                        <a:gd name="T60" fmla="*/ 334 w 542"/>
                        <a:gd name="T61" fmla="*/ 92 h 287"/>
                        <a:gd name="T62" fmla="*/ 424 w 542"/>
                        <a:gd name="T63" fmla="*/ 27 h 287"/>
                        <a:gd name="T64" fmla="*/ 334 w 542"/>
                        <a:gd name="T65" fmla="*/ 92 h 287"/>
                        <a:gd name="T66" fmla="*/ 158 w 542"/>
                        <a:gd name="T67" fmla="*/ 27 h 287"/>
                        <a:gd name="T68" fmla="*/ 79 w 542"/>
                        <a:gd name="T69" fmla="*/ 92 h 287"/>
                        <a:gd name="T70" fmla="*/ 51 w 542"/>
                        <a:gd name="T71" fmla="*/ 193 h 287"/>
                        <a:gd name="T72" fmla="*/ 94 w 542"/>
                        <a:gd name="T73" fmla="*/ 261 h 287"/>
                        <a:gd name="T74" fmla="*/ 51 w 542"/>
                        <a:gd name="T75" fmla="*/ 193 h 287"/>
                        <a:gd name="T76" fmla="*/ 376 w 542"/>
                        <a:gd name="T77" fmla="*/ 261 h 287"/>
                        <a:gd name="T78" fmla="*/ 465 w 542"/>
                        <a:gd name="T79" fmla="*/ 193 h 287"/>
                        <a:gd name="T80" fmla="*/ 493 w 542"/>
                        <a:gd name="T81" fmla="*/ 92 h 287"/>
                        <a:gd name="T82" fmla="*/ 440 w 542"/>
                        <a:gd name="T83" fmla="*/ 27 h 287"/>
                        <a:gd name="T84" fmla="*/ 493 w 542"/>
                        <a:gd name="T85" fmla="*/ 92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42" h="287">
                          <a:moveTo>
                            <a:pt x="539" y="6"/>
                          </a:moveTo>
                          <a:cubicBezTo>
                            <a:pt x="537" y="2"/>
                            <a:pt x="533" y="0"/>
                            <a:pt x="528" y="0"/>
                          </a:cubicBezTo>
                          <a:cubicBezTo>
                            <a:pt x="86" y="0"/>
                            <a:pt x="86" y="0"/>
                            <a:pt x="86" y="0"/>
                          </a:cubicBezTo>
                          <a:cubicBezTo>
                            <a:pt x="80" y="0"/>
                            <a:pt x="75" y="4"/>
                            <a:pt x="74" y="10"/>
                          </a:cubicBezTo>
                          <a:cubicBezTo>
                            <a:pt x="2" y="270"/>
                            <a:pt x="2" y="270"/>
                            <a:pt x="2" y="270"/>
                          </a:cubicBezTo>
                          <a:cubicBezTo>
                            <a:pt x="0" y="274"/>
                            <a:pt x="1" y="279"/>
                            <a:pt x="4" y="282"/>
                          </a:cubicBezTo>
                          <a:cubicBezTo>
                            <a:pt x="6" y="285"/>
                            <a:pt x="10" y="287"/>
                            <a:pt x="15" y="287"/>
                          </a:cubicBezTo>
                          <a:cubicBezTo>
                            <a:pt x="456" y="287"/>
                            <a:pt x="456" y="287"/>
                            <a:pt x="456" y="287"/>
                          </a:cubicBezTo>
                          <a:cubicBezTo>
                            <a:pt x="462" y="287"/>
                            <a:pt x="468" y="283"/>
                            <a:pt x="469" y="278"/>
                          </a:cubicBezTo>
                          <a:cubicBezTo>
                            <a:pt x="541" y="17"/>
                            <a:pt x="541" y="17"/>
                            <a:pt x="541" y="17"/>
                          </a:cubicBezTo>
                          <a:cubicBezTo>
                            <a:pt x="542" y="13"/>
                            <a:pt x="542" y="9"/>
                            <a:pt x="539" y="6"/>
                          </a:cubicBezTo>
                          <a:close/>
                          <a:moveTo>
                            <a:pt x="383" y="177"/>
                          </a:moveTo>
                          <a:cubicBezTo>
                            <a:pt x="310" y="177"/>
                            <a:pt x="310" y="177"/>
                            <a:pt x="310" y="177"/>
                          </a:cubicBezTo>
                          <a:cubicBezTo>
                            <a:pt x="329" y="108"/>
                            <a:pt x="329" y="108"/>
                            <a:pt x="329" y="108"/>
                          </a:cubicBezTo>
                          <a:cubicBezTo>
                            <a:pt x="402" y="108"/>
                            <a:pt x="402" y="108"/>
                            <a:pt x="402" y="108"/>
                          </a:cubicBezTo>
                          <a:lnTo>
                            <a:pt x="383" y="177"/>
                          </a:lnTo>
                          <a:close/>
                          <a:moveTo>
                            <a:pt x="418" y="108"/>
                          </a:moveTo>
                          <a:cubicBezTo>
                            <a:pt x="489" y="108"/>
                            <a:pt x="489" y="108"/>
                            <a:pt x="489" y="108"/>
                          </a:cubicBezTo>
                          <a:cubicBezTo>
                            <a:pt x="469" y="177"/>
                            <a:pt x="469" y="177"/>
                            <a:pt x="469" y="177"/>
                          </a:cubicBezTo>
                          <a:cubicBezTo>
                            <a:pt x="399" y="177"/>
                            <a:pt x="399" y="177"/>
                            <a:pt x="399" y="177"/>
                          </a:cubicBezTo>
                          <a:lnTo>
                            <a:pt x="418" y="108"/>
                          </a:lnTo>
                          <a:close/>
                          <a:moveTo>
                            <a:pt x="152" y="108"/>
                          </a:moveTo>
                          <a:cubicBezTo>
                            <a:pt x="225" y="108"/>
                            <a:pt x="225" y="108"/>
                            <a:pt x="225" y="108"/>
                          </a:cubicBezTo>
                          <a:cubicBezTo>
                            <a:pt x="205" y="177"/>
                            <a:pt x="205" y="177"/>
                            <a:pt x="205" y="177"/>
                          </a:cubicBezTo>
                          <a:cubicBezTo>
                            <a:pt x="133" y="177"/>
                            <a:pt x="133" y="177"/>
                            <a:pt x="133" y="177"/>
                          </a:cubicBezTo>
                          <a:lnTo>
                            <a:pt x="152" y="108"/>
                          </a:lnTo>
                          <a:close/>
                          <a:moveTo>
                            <a:pt x="117" y="177"/>
                          </a:moveTo>
                          <a:cubicBezTo>
                            <a:pt x="55" y="177"/>
                            <a:pt x="55" y="177"/>
                            <a:pt x="55" y="177"/>
                          </a:cubicBezTo>
                          <a:cubicBezTo>
                            <a:pt x="74" y="108"/>
                            <a:pt x="74" y="108"/>
                            <a:pt x="74" y="108"/>
                          </a:cubicBezTo>
                          <a:cubicBezTo>
                            <a:pt x="136" y="108"/>
                            <a:pt x="136" y="108"/>
                            <a:pt x="136" y="108"/>
                          </a:cubicBezTo>
                          <a:lnTo>
                            <a:pt x="117" y="177"/>
                          </a:lnTo>
                          <a:close/>
                          <a:moveTo>
                            <a:pt x="245" y="92"/>
                          </a:moveTo>
                          <a:cubicBezTo>
                            <a:pt x="263" y="27"/>
                            <a:pt x="263" y="27"/>
                            <a:pt x="263" y="27"/>
                          </a:cubicBezTo>
                          <a:cubicBezTo>
                            <a:pt x="335" y="27"/>
                            <a:pt x="335" y="27"/>
                            <a:pt x="335" y="27"/>
                          </a:cubicBezTo>
                          <a:cubicBezTo>
                            <a:pt x="317" y="92"/>
                            <a:pt x="317" y="92"/>
                            <a:pt x="317" y="92"/>
                          </a:cubicBezTo>
                          <a:lnTo>
                            <a:pt x="245" y="92"/>
                          </a:lnTo>
                          <a:close/>
                          <a:moveTo>
                            <a:pt x="313" y="108"/>
                          </a:moveTo>
                          <a:cubicBezTo>
                            <a:pt x="294" y="177"/>
                            <a:pt x="294" y="177"/>
                            <a:pt x="294" y="177"/>
                          </a:cubicBezTo>
                          <a:cubicBezTo>
                            <a:pt x="222" y="177"/>
                            <a:pt x="222" y="177"/>
                            <a:pt x="222" y="177"/>
                          </a:cubicBezTo>
                          <a:cubicBezTo>
                            <a:pt x="241" y="108"/>
                            <a:pt x="241" y="108"/>
                            <a:pt x="241" y="108"/>
                          </a:cubicBezTo>
                          <a:lnTo>
                            <a:pt x="313" y="108"/>
                          </a:lnTo>
                          <a:close/>
                          <a:moveTo>
                            <a:pt x="229" y="92"/>
                          </a:moveTo>
                          <a:cubicBezTo>
                            <a:pt x="157" y="92"/>
                            <a:pt x="157" y="92"/>
                            <a:pt x="157" y="92"/>
                          </a:cubicBezTo>
                          <a:cubicBezTo>
                            <a:pt x="175" y="27"/>
                            <a:pt x="175" y="27"/>
                            <a:pt x="175" y="27"/>
                          </a:cubicBezTo>
                          <a:cubicBezTo>
                            <a:pt x="247" y="27"/>
                            <a:pt x="247" y="27"/>
                            <a:pt x="247" y="27"/>
                          </a:cubicBezTo>
                          <a:lnTo>
                            <a:pt x="229" y="92"/>
                          </a:lnTo>
                          <a:close/>
                          <a:moveTo>
                            <a:pt x="201" y="193"/>
                          </a:moveTo>
                          <a:cubicBezTo>
                            <a:pt x="182" y="261"/>
                            <a:pt x="182" y="261"/>
                            <a:pt x="182" y="261"/>
                          </a:cubicBezTo>
                          <a:cubicBezTo>
                            <a:pt x="110" y="261"/>
                            <a:pt x="110" y="261"/>
                            <a:pt x="110" y="261"/>
                          </a:cubicBezTo>
                          <a:cubicBezTo>
                            <a:pt x="129" y="193"/>
                            <a:pt x="129" y="193"/>
                            <a:pt x="129" y="193"/>
                          </a:cubicBezTo>
                          <a:lnTo>
                            <a:pt x="201" y="193"/>
                          </a:lnTo>
                          <a:close/>
                          <a:moveTo>
                            <a:pt x="217" y="193"/>
                          </a:moveTo>
                          <a:cubicBezTo>
                            <a:pt x="290" y="193"/>
                            <a:pt x="290" y="193"/>
                            <a:pt x="290" y="193"/>
                          </a:cubicBezTo>
                          <a:cubicBezTo>
                            <a:pt x="271" y="261"/>
                            <a:pt x="271" y="261"/>
                            <a:pt x="271" y="261"/>
                          </a:cubicBezTo>
                          <a:cubicBezTo>
                            <a:pt x="199" y="261"/>
                            <a:pt x="199" y="261"/>
                            <a:pt x="199" y="261"/>
                          </a:cubicBezTo>
                          <a:lnTo>
                            <a:pt x="217" y="193"/>
                          </a:lnTo>
                          <a:close/>
                          <a:moveTo>
                            <a:pt x="306" y="193"/>
                          </a:moveTo>
                          <a:cubicBezTo>
                            <a:pt x="378" y="193"/>
                            <a:pt x="378" y="193"/>
                            <a:pt x="378" y="193"/>
                          </a:cubicBezTo>
                          <a:cubicBezTo>
                            <a:pt x="359" y="261"/>
                            <a:pt x="359" y="261"/>
                            <a:pt x="359" y="261"/>
                          </a:cubicBezTo>
                          <a:cubicBezTo>
                            <a:pt x="287" y="261"/>
                            <a:pt x="287" y="261"/>
                            <a:pt x="287" y="261"/>
                          </a:cubicBezTo>
                          <a:lnTo>
                            <a:pt x="306" y="193"/>
                          </a:lnTo>
                          <a:close/>
                          <a:moveTo>
                            <a:pt x="334" y="92"/>
                          </a:moveTo>
                          <a:cubicBezTo>
                            <a:pt x="352" y="27"/>
                            <a:pt x="352" y="27"/>
                            <a:pt x="352" y="27"/>
                          </a:cubicBezTo>
                          <a:cubicBezTo>
                            <a:pt x="424" y="27"/>
                            <a:pt x="424" y="27"/>
                            <a:pt x="424" y="27"/>
                          </a:cubicBezTo>
                          <a:cubicBezTo>
                            <a:pt x="406" y="92"/>
                            <a:pt x="406" y="92"/>
                            <a:pt x="406" y="92"/>
                          </a:cubicBezTo>
                          <a:lnTo>
                            <a:pt x="334" y="92"/>
                          </a:lnTo>
                          <a:close/>
                          <a:moveTo>
                            <a:pt x="97" y="27"/>
                          </a:moveTo>
                          <a:cubicBezTo>
                            <a:pt x="158" y="27"/>
                            <a:pt x="158" y="27"/>
                            <a:pt x="158" y="27"/>
                          </a:cubicBezTo>
                          <a:cubicBezTo>
                            <a:pt x="140" y="92"/>
                            <a:pt x="140" y="92"/>
                            <a:pt x="140" y="92"/>
                          </a:cubicBezTo>
                          <a:cubicBezTo>
                            <a:pt x="79" y="92"/>
                            <a:pt x="79" y="92"/>
                            <a:pt x="79" y="92"/>
                          </a:cubicBezTo>
                          <a:lnTo>
                            <a:pt x="97" y="27"/>
                          </a:lnTo>
                          <a:close/>
                          <a:moveTo>
                            <a:pt x="51" y="193"/>
                          </a:moveTo>
                          <a:cubicBezTo>
                            <a:pt x="113" y="193"/>
                            <a:pt x="113" y="193"/>
                            <a:pt x="113" y="193"/>
                          </a:cubicBezTo>
                          <a:cubicBezTo>
                            <a:pt x="94" y="261"/>
                            <a:pt x="94" y="261"/>
                            <a:pt x="94" y="261"/>
                          </a:cubicBezTo>
                          <a:cubicBezTo>
                            <a:pt x="32" y="261"/>
                            <a:pt x="32" y="261"/>
                            <a:pt x="32" y="261"/>
                          </a:cubicBezTo>
                          <a:lnTo>
                            <a:pt x="51" y="193"/>
                          </a:lnTo>
                          <a:close/>
                          <a:moveTo>
                            <a:pt x="446" y="261"/>
                          </a:moveTo>
                          <a:cubicBezTo>
                            <a:pt x="376" y="261"/>
                            <a:pt x="376" y="261"/>
                            <a:pt x="376" y="261"/>
                          </a:cubicBezTo>
                          <a:cubicBezTo>
                            <a:pt x="395" y="193"/>
                            <a:pt x="395" y="193"/>
                            <a:pt x="395" y="193"/>
                          </a:cubicBezTo>
                          <a:cubicBezTo>
                            <a:pt x="465" y="193"/>
                            <a:pt x="465" y="193"/>
                            <a:pt x="465" y="193"/>
                          </a:cubicBezTo>
                          <a:lnTo>
                            <a:pt x="446" y="261"/>
                          </a:lnTo>
                          <a:close/>
                          <a:moveTo>
                            <a:pt x="493" y="92"/>
                          </a:moveTo>
                          <a:cubicBezTo>
                            <a:pt x="422" y="92"/>
                            <a:pt x="422" y="92"/>
                            <a:pt x="422" y="92"/>
                          </a:cubicBezTo>
                          <a:cubicBezTo>
                            <a:pt x="440" y="27"/>
                            <a:pt x="440" y="27"/>
                            <a:pt x="440" y="27"/>
                          </a:cubicBezTo>
                          <a:cubicBezTo>
                            <a:pt x="511" y="27"/>
                            <a:pt x="511" y="27"/>
                            <a:pt x="511" y="27"/>
                          </a:cubicBezTo>
                          <a:lnTo>
                            <a:pt x="493" y="92"/>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8" name="Oval 665"/>
                    <p:cNvSpPr>
                      <a:spLocks noChangeArrowheads="1"/>
                    </p:cNvSpPr>
                    <p:nvPr/>
                  </p:nvSpPr>
                  <p:spPr bwMode="auto">
                    <a:xfrm>
                      <a:off x="471760" y="2959091"/>
                      <a:ext cx="238035" cy="238035"/>
                    </a:xfrm>
                    <a:prstGeom prst="ellipse">
                      <a:avLst/>
                    </a:pr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9" name="Freeform 666"/>
                    <p:cNvSpPr>
                      <a:spLocks/>
                    </p:cNvSpPr>
                    <p:nvPr/>
                  </p:nvSpPr>
                  <p:spPr bwMode="auto">
                    <a:xfrm>
                      <a:off x="560701" y="2876833"/>
                      <a:ext cx="60666" cy="51925"/>
                    </a:xfrm>
                    <a:custGeom>
                      <a:avLst/>
                      <a:gdLst>
                        <a:gd name="T0" fmla="*/ 59 w 118"/>
                        <a:gd name="T1" fmla="*/ 0 h 101"/>
                        <a:gd name="T2" fmla="*/ 0 w 118"/>
                        <a:gd name="T3" fmla="*/ 101 h 101"/>
                        <a:gd name="T4" fmla="*/ 118 w 118"/>
                        <a:gd name="T5" fmla="*/ 101 h 101"/>
                        <a:gd name="T6" fmla="*/ 59 w 118"/>
                        <a:gd name="T7" fmla="*/ 0 h 101"/>
                      </a:gdLst>
                      <a:ahLst/>
                      <a:cxnLst>
                        <a:cxn ang="0">
                          <a:pos x="T0" y="T1"/>
                        </a:cxn>
                        <a:cxn ang="0">
                          <a:pos x="T2" y="T3"/>
                        </a:cxn>
                        <a:cxn ang="0">
                          <a:pos x="T4" y="T5"/>
                        </a:cxn>
                        <a:cxn ang="0">
                          <a:pos x="T6" y="T7"/>
                        </a:cxn>
                      </a:cxnLst>
                      <a:rect l="0" t="0" r="r" b="b"/>
                      <a:pathLst>
                        <a:path w="118" h="101">
                          <a:moveTo>
                            <a:pt x="59" y="0"/>
                          </a:moveTo>
                          <a:lnTo>
                            <a:pt x="0" y="101"/>
                          </a:lnTo>
                          <a:lnTo>
                            <a:pt x="118" y="101"/>
                          </a:lnTo>
                          <a:lnTo>
                            <a:pt x="59" y="0"/>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0" name="Freeform 667"/>
                    <p:cNvSpPr>
                      <a:spLocks/>
                    </p:cNvSpPr>
                    <p:nvPr/>
                  </p:nvSpPr>
                  <p:spPr bwMode="auto">
                    <a:xfrm>
                      <a:off x="560701" y="3230029"/>
                      <a:ext cx="60666" cy="52440"/>
                    </a:xfrm>
                    <a:custGeom>
                      <a:avLst/>
                      <a:gdLst>
                        <a:gd name="T0" fmla="*/ 59 w 118"/>
                        <a:gd name="T1" fmla="*/ 102 h 102"/>
                        <a:gd name="T2" fmla="*/ 118 w 118"/>
                        <a:gd name="T3" fmla="*/ 0 h 102"/>
                        <a:gd name="T4" fmla="*/ 0 w 118"/>
                        <a:gd name="T5" fmla="*/ 0 h 102"/>
                        <a:gd name="T6" fmla="*/ 59 w 118"/>
                        <a:gd name="T7" fmla="*/ 102 h 102"/>
                      </a:gdLst>
                      <a:ahLst/>
                      <a:cxnLst>
                        <a:cxn ang="0">
                          <a:pos x="T0" y="T1"/>
                        </a:cxn>
                        <a:cxn ang="0">
                          <a:pos x="T2" y="T3"/>
                        </a:cxn>
                        <a:cxn ang="0">
                          <a:pos x="T4" y="T5"/>
                        </a:cxn>
                        <a:cxn ang="0">
                          <a:pos x="T6" y="T7"/>
                        </a:cxn>
                      </a:cxnLst>
                      <a:rect l="0" t="0" r="r" b="b"/>
                      <a:pathLst>
                        <a:path w="118" h="102">
                          <a:moveTo>
                            <a:pt x="59" y="102"/>
                          </a:moveTo>
                          <a:lnTo>
                            <a:pt x="118" y="0"/>
                          </a:lnTo>
                          <a:lnTo>
                            <a:pt x="0" y="0"/>
                          </a:lnTo>
                          <a:lnTo>
                            <a:pt x="59" y="102"/>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1" name="Freeform 668"/>
                    <p:cNvSpPr>
                      <a:spLocks/>
                    </p:cNvSpPr>
                    <p:nvPr/>
                  </p:nvSpPr>
                  <p:spPr bwMode="auto">
                    <a:xfrm>
                      <a:off x="492324" y="2905623"/>
                      <a:ext cx="52440" cy="59637"/>
                    </a:xfrm>
                    <a:custGeom>
                      <a:avLst/>
                      <a:gdLst>
                        <a:gd name="T0" fmla="*/ 102 w 102"/>
                        <a:gd name="T1" fmla="*/ 57 h 116"/>
                        <a:gd name="T2" fmla="*/ 0 w 102"/>
                        <a:gd name="T3" fmla="*/ 0 h 116"/>
                        <a:gd name="T4" fmla="*/ 0 w 102"/>
                        <a:gd name="T5" fmla="*/ 116 h 116"/>
                        <a:gd name="T6" fmla="*/ 102 w 102"/>
                        <a:gd name="T7" fmla="*/ 57 h 116"/>
                      </a:gdLst>
                      <a:ahLst/>
                      <a:cxnLst>
                        <a:cxn ang="0">
                          <a:pos x="T0" y="T1"/>
                        </a:cxn>
                        <a:cxn ang="0">
                          <a:pos x="T2" y="T3"/>
                        </a:cxn>
                        <a:cxn ang="0">
                          <a:pos x="T4" y="T5"/>
                        </a:cxn>
                        <a:cxn ang="0">
                          <a:pos x="T6" y="T7"/>
                        </a:cxn>
                      </a:cxnLst>
                      <a:rect l="0" t="0" r="r" b="b"/>
                      <a:pathLst>
                        <a:path w="102" h="116">
                          <a:moveTo>
                            <a:pt x="102" y="57"/>
                          </a:moveTo>
                          <a:lnTo>
                            <a:pt x="0" y="0"/>
                          </a:lnTo>
                          <a:lnTo>
                            <a:pt x="0" y="116"/>
                          </a:lnTo>
                          <a:lnTo>
                            <a:pt x="102" y="57"/>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2" name="Freeform 669"/>
                    <p:cNvSpPr>
                      <a:spLocks/>
                    </p:cNvSpPr>
                    <p:nvPr/>
                  </p:nvSpPr>
                  <p:spPr bwMode="auto">
                    <a:xfrm>
                      <a:off x="417264" y="2981198"/>
                      <a:ext cx="60666" cy="51925"/>
                    </a:xfrm>
                    <a:custGeom>
                      <a:avLst/>
                      <a:gdLst>
                        <a:gd name="T0" fmla="*/ 118 w 118"/>
                        <a:gd name="T1" fmla="*/ 0 h 101"/>
                        <a:gd name="T2" fmla="*/ 0 w 118"/>
                        <a:gd name="T3" fmla="*/ 0 h 101"/>
                        <a:gd name="T4" fmla="*/ 59 w 118"/>
                        <a:gd name="T5" fmla="*/ 101 h 101"/>
                        <a:gd name="T6" fmla="*/ 118 w 118"/>
                        <a:gd name="T7" fmla="*/ 0 h 101"/>
                      </a:gdLst>
                      <a:ahLst/>
                      <a:cxnLst>
                        <a:cxn ang="0">
                          <a:pos x="T0" y="T1"/>
                        </a:cxn>
                        <a:cxn ang="0">
                          <a:pos x="T2" y="T3"/>
                        </a:cxn>
                        <a:cxn ang="0">
                          <a:pos x="T4" y="T5"/>
                        </a:cxn>
                        <a:cxn ang="0">
                          <a:pos x="T6" y="T7"/>
                        </a:cxn>
                      </a:cxnLst>
                      <a:rect l="0" t="0" r="r" b="b"/>
                      <a:pathLst>
                        <a:path w="118" h="101">
                          <a:moveTo>
                            <a:pt x="118" y="0"/>
                          </a:moveTo>
                          <a:lnTo>
                            <a:pt x="0" y="0"/>
                          </a:lnTo>
                          <a:lnTo>
                            <a:pt x="59" y="101"/>
                          </a:lnTo>
                          <a:lnTo>
                            <a:pt x="118" y="0"/>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3" name="Freeform 670"/>
                    <p:cNvSpPr>
                      <a:spLocks/>
                    </p:cNvSpPr>
                    <p:nvPr/>
                  </p:nvSpPr>
                  <p:spPr bwMode="auto">
                    <a:xfrm>
                      <a:off x="387959" y="3049061"/>
                      <a:ext cx="52440" cy="60665"/>
                    </a:xfrm>
                    <a:custGeom>
                      <a:avLst/>
                      <a:gdLst>
                        <a:gd name="T0" fmla="*/ 102 w 102"/>
                        <a:gd name="T1" fmla="*/ 0 h 118"/>
                        <a:gd name="T2" fmla="*/ 0 w 102"/>
                        <a:gd name="T3" fmla="*/ 59 h 118"/>
                        <a:gd name="T4" fmla="*/ 102 w 102"/>
                        <a:gd name="T5" fmla="*/ 118 h 118"/>
                        <a:gd name="T6" fmla="*/ 102 w 102"/>
                        <a:gd name="T7" fmla="*/ 0 h 118"/>
                      </a:gdLst>
                      <a:ahLst/>
                      <a:cxnLst>
                        <a:cxn ang="0">
                          <a:pos x="T0" y="T1"/>
                        </a:cxn>
                        <a:cxn ang="0">
                          <a:pos x="T2" y="T3"/>
                        </a:cxn>
                        <a:cxn ang="0">
                          <a:pos x="T4" y="T5"/>
                        </a:cxn>
                        <a:cxn ang="0">
                          <a:pos x="T6" y="T7"/>
                        </a:cxn>
                      </a:cxnLst>
                      <a:rect l="0" t="0" r="r" b="b"/>
                      <a:pathLst>
                        <a:path w="102" h="118">
                          <a:moveTo>
                            <a:pt x="102" y="0"/>
                          </a:moveTo>
                          <a:lnTo>
                            <a:pt x="0" y="59"/>
                          </a:lnTo>
                          <a:lnTo>
                            <a:pt x="102" y="118"/>
                          </a:lnTo>
                          <a:lnTo>
                            <a:pt x="102" y="0"/>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4" name="Freeform 671"/>
                    <p:cNvSpPr>
                      <a:spLocks/>
                    </p:cNvSpPr>
                    <p:nvPr/>
                  </p:nvSpPr>
                  <p:spPr bwMode="auto">
                    <a:xfrm>
                      <a:off x="741156" y="3049061"/>
                      <a:ext cx="53468" cy="60665"/>
                    </a:xfrm>
                    <a:custGeom>
                      <a:avLst/>
                      <a:gdLst>
                        <a:gd name="T0" fmla="*/ 0 w 104"/>
                        <a:gd name="T1" fmla="*/ 118 h 118"/>
                        <a:gd name="T2" fmla="*/ 104 w 104"/>
                        <a:gd name="T3" fmla="*/ 59 h 118"/>
                        <a:gd name="T4" fmla="*/ 0 w 104"/>
                        <a:gd name="T5" fmla="*/ 0 h 118"/>
                        <a:gd name="T6" fmla="*/ 0 w 104"/>
                        <a:gd name="T7" fmla="*/ 118 h 118"/>
                      </a:gdLst>
                      <a:ahLst/>
                      <a:cxnLst>
                        <a:cxn ang="0">
                          <a:pos x="T0" y="T1"/>
                        </a:cxn>
                        <a:cxn ang="0">
                          <a:pos x="T2" y="T3"/>
                        </a:cxn>
                        <a:cxn ang="0">
                          <a:pos x="T4" y="T5"/>
                        </a:cxn>
                        <a:cxn ang="0">
                          <a:pos x="T6" y="T7"/>
                        </a:cxn>
                      </a:cxnLst>
                      <a:rect l="0" t="0" r="r" b="b"/>
                      <a:pathLst>
                        <a:path w="104" h="118">
                          <a:moveTo>
                            <a:pt x="0" y="118"/>
                          </a:moveTo>
                          <a:lnTo>
                            <a:pt x="104" y="59"/>
                          </a:lnTo>
                          <a:lnTo>
                            <a:pt x="0" y="0"/>
                          </a:lnTo>
                          <a:lnTo>
                            <a:pt x="0" y="118"/>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5" name="Freeform 672"/>
                    <p:cNvSpPr>
                      <a:spLocks/>
                    </p:cNvSpPr>
                    <p:nvPr/>
                  </p:nvSpPr>
                  <p:spPr bwMode="auto">
                    <a:xfrm>
                      <a:off x="417264" y="3125664"/>
                      <a:ext cx="60666" cy="52440"/>
                    </a:xfrm>
                    <a:custGeom>
                      <a:avLst/>
                      <a:gdLst>
                        <a:gd name="T0" fmla="*/ 0 w 118"/>
                        <a:gd name="T1" fmla="*/ 102 h 102"/>
                        <a:gd name="T2" fmla="*/ 118 w 118"/>
                        <a:gd name="T3" fmla="*/ 102 h 102"/>
                        <a:gd name="T4" fmla="*/ 59 w 118"/>
                        <a:gd name="T5" fmla="*/ 0 h 102"/>
                        <a:gd name="T6" fmla="*/ 0 w 118"/>
                        <a:gd name="T7" fmla="*/ 102 h 102"/>
                      </a:gdLst>
                      <a:ahLst/>
                      <a:cxnLst>
                        <a:cxn ang="0">
                          <a:pos x="T0" y="T1"/>
                        </a:cxn>
                        <a:cxn ang="0">
                          <a:pos x="T2" y="T3"/>
                        </a:cxn>
                        <a:cxn ang="0">
                          <a:pos x="T4" y="T5"/>
                        </a:cxn>
                        <a:cxn ang="0">
                          <a:pos x="T6" y="T7"/>
                        </a:cxn>
                      </a:cxnLst>
                      <a:rect l="0" t="0" r="r" b="b"/>
                      <a:pathLst>
                        <a:path w="118" h="102">
                          <a:moveTo>
                            <a:pt x="0" y="102"/>
                          </a:moveTo>
                          <a:lnTo>
                            <a:pt x="118" y="102"/>
                          </a:lnTo>
                          <a:lnTo>
                            <a:pt x="59" y="0"/>
                          </a:lnTo>
                          <a:lnTo>
                            <a:pt x="0" y="102"/>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6" name="Freeform 673"/>
                    <p:cNvSpPr>
                      <a:spLocks/>
                    </p:cNvSpPr>
                    <p:nvPr/>
                  </p:nvSpPr>
                  <p:spPr bwMode="auto">
                    <a:xfrm>
                      <a:off x="705168" y="2981198"/>
                      <a:ext cx="60666" cy="51925"/>
                    </a:xfrm>
                    <a:custGeom>
                      <a:avLst/>
                      <a:gdLst>
                        <a:gd name="T0" fmla="*/ 118 w 118"/>
                        <a:gd name="T1" fmla="*/ 0 h 101"/>
                        <a:gd name="T2" fmla="*/ 0 w 118"/>
                        <a:gd name="T3" fmla="*/ 0 h 101"/>
                        <a:gd name="T4" fmla="*/ 59 w 118"/>
                        <a:gd name="T5" fmla="*/ 101 h 101"/>
                        <a:gd name="T6" fmla="*/ 118 w 118"/>
                        <a:gd name="T7" fmla="*/ 0 h 101"/>
                      </a:gdLst>
                      <a:ahLst/>
                      <a:cxnLst>
                        <a:cxn ang="0">
                          <a:pos x="T0" y="T1"/>
                        </a:cxn>
                        <a:cxn ang="0">
                          <a:pos x="T2" y="T3"/>
                        </a:cxn>
                        <a:cxn ang="0">
                          <a:pos x="T4" y="T5"/>
                        </a:cxn>
                        <a:cxn ang="0">
                          <a:pos x="T6" y="T7"/>
                        </a:cxn>
                      </a:cxnLst>
                      <a:rect l="0" t="0" r="r" b="b"/>
                      <a:pathLst>
                        <a:path w="118" h="101">
                          <a:moveTo>
                            <a:pt x="118" y="0"/>
                          </a:moveTo>
                          <a:lnTo>
                            <a:pt x="0" y="0"/>
                          </a:lnTo>
                          <a:lnTo>
                            <a:pt x="59" y="101"/>
                          </a:lnTo>
                          <a:lnTo>
                            <a:pt x="118" y="0"/>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7" name="Freeform 674"/>
                    <p:cNvSpPr>
                      <a:spLocks/>
                    </p:cNvSpPr>
                    <p:nvPr/>
                  </p:nvSpPr>
                  <p:spPr bwMode="auto">
                    <a:xfrm>
                      <a:off x="492324" y="3193527"/>
                      <a:ext cx="52440" cy="59637"/>
                    </a:xfrm>
                    <a:custGeom>
                      <a:avLst/>
                      <a:gdLst>
                        <a:gd name="T0" fmla="*/ 0 w 102"/>
                        <a:gd name="T1" fmla="*/ 116 h 116"/>
                        <a:gd name="T2" fmla="*/ 102 w 102"/>
                        <a:gd name="T3" fmla="*/ 57 h 116"/>
                        <a:gd name="T4" fmla="*/ 0 w 102"/>
                        <a:gd name="T5" fmla="*/ 0 h 116"/>
                        <a:gd name="T6" fmla="*/ 0 w 102"/>
                        <a:gd name="T7" fmla="*/ 116 h 116"/>
                      </a:gdLst>
                      <a:ahLst/>
                      <a:cxnLst>
                        <a:cxn ang="0">
                          <a:pos x="T0" y="T1"/>
                        </a:cxn>
                        <a:cxn ang="0">
                          <a:pos x="T2" y="T3"/>
                        </a:cxn>
                        <a:cxn ang="0">
                          <a:pos x="T4" y="T5"/>
                        </a:cxn>
                        <a:cxn ang="0">
                          <a:pos x="T6" y="T7"/>
                        </a:cxn>
                      </a:cxnLst>
                      <a:rect l="0" t="0" r="r" b="b"/>
                      <a:pathLst>
                        <a:path w="102" h="116">
                          <a:moveTo>
                            <a:pt x="0" y="116"/>
                          </a:moveTo>
                          <a:lnTo>
                            <a:pt x="102" y="57"/>
                          </a:lnTo>
                          <a:lnTo>
                            <a:pt x="0" y="0"/>
                          </a:lnTo>
                          <a:lnTo>
                            <a:pt x="0" y="116"/>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38" name="Freeform 675"/>
                    <p:cNvSpPr>
                      <a:spLocks/>
                    </p:cNvSpPr>
                    <p:nvPr/>
                  </p:nvSpPr>
                  <p:spPr bwMode="auto">
                    <a:xfrm>
                      <a:off x="636790" y="2905623"/>
                      <a:ext cx="52440" cy="59637"/>
                    </a:xfrm>
                    <a:custGeom>
                      <a:avLst/>
                      <a:gdLst>
                        <a:gd name="T0" fmla="*/ 102 w 102"/>
                        <a:gd name="T1" fmla="*/ 0 h 116"/>
                        <a:gd name="T2" fmla="*/ 0 w 102"/>
                        <a:gd name="T3" fmla="*/ 57 h 116"/>
                        <a:gd name="T4" fmla="*/ 102 w 102"/>
                        <a:gd name="T5" fmla="*/ 116 h 116"/>
                        <a:gd name="T6" fmla="*/ 102 w 102"/>
                        <a:gd name="T7" fmla="*/ 0 h 116"/>
                      </a:gdLst>
                      <a:ahLst/>
                      <a:cxnLst>
                        <a:cxn ang="0">
                          <a:pos x="T0" y="T1"/>
                        </a:cxn>
                        <a:cxn ang="0">
                          <a:pos x="T2" y="T3"/>
                        </a:cxn>
                        <a:cxn ang="0">
                          <a:pos x="T4" y="T5"/>
                        </a:cxn>
                        <a:cxn ang="0">
                          <a:pos x="T6" y="T7"/>
                        </a:cxn>
                      </a:cxnLst>
                      <a:rect l="0" t="0" r="r" b="b"/>
                      <a:pathLst>
                        <a:path w="102" h="116">
                          <a:moveTo>
                            <a:pt x="102" y="0"/>
                          </a:moveTo>
                          <a:lnTo>
                            <a:pt x="0" y="57"/>
                          </a:lnTo>
                          <a:lnTo>
                            <a:pt x="102" y="116"/>
                          </a:lnTo>
                          <a:lnTo>
                            <a:pt x="102" y="0"/>
                          </a:lnTo>
                          <a:close/>
                        </a:path>
                      </a:pathLst>
                    </a:custGeom>
                    <a:solidFill>
                      <a:srgbClr val="3838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sp>
                <p:nvSpPr>
                  <p:cNvPr id="400" name="テキスト ボックス 399"/>
                  <p:cNvSpPr txBox="1"/>
                  <p:nvPr/>
                </p:nvSpPr>
                <p:spPr>
                  <a:xfrm>
                    <a:off x="8332551" y="4144700"/>
                    <a:ext cx="405351" cy="361735"/>
                  </a:xfrm>
                  <a:prstGeom prst="rect">
                    <a:avLst/>
                  </a:prstGeom>
                  <a:noFill/>
                </p:spPr>
                <p:txBody>
                  <a:bodyPr wrap="none" rtlCol="0">
                    <a:spAutoFit/>
                  </a:bodyPr>
                  <a:lstStyle/>
                  <a:p>
                    <a:pPr algn="ctr" defTabSz="493456"/>
                    <a:r>
                      <a:rPr kumimoji="0" lang="ja-JP" altLang="en-US" sz="1943" b="1" dirty="0">
                        <a:solidFill>
                          <a:srgbClr val="FF0000"/>
                        </a:solidFill>
                        <a:latin typeface="Meiryo UI"/>
                        <a:ea typeface="Meiryo UI"/>
                        <a:cs typeface="メイリオ" panose="020B0604030504040204" pitchFamily="50" charset="-128"/>
                      </a:rPr>
                      <a:t>熱</a:t>
                    </a:r>
                    <a:endParaRPr kumimoji="0" lang="en-US" altLang="ja-JP" sz="1943" b="1" dirty="0">
                      <a:solidFill>
                        <a:srgbClr val="FF0000"/>
                      </a:solidFill>
                      <a:latin typeface="Meiryo UI"/>
                      <a:ea typeface="Meiryo UI"/>
                      <a:cs typeface="メイリオ" panose="020B0604030504040204" pitchFamily="50" charset="-128"/>
                    </a:endParaRPr>
                  </a:p>
                </p:txBody>
              </p:sp>
              <p:sp>
                <p:nvSpPr>
                  <p:cNvPr id="401" name="テキスト ボックス 400"/>
                  <p:cNvSpPr txBox="1"/>
                  <p:nvPr/>
                </p:nvSpPr>
                <p:spPr>
                  <a:xfrm>
                    <a:off x="4359763" y="4707170"/>
                    <a:ext cx="564370" cy="453783"/>
                  </a:xfrm>
                  <a:prstGeom prst="rect">
                    <a:avLst/>
                  </a:prstGeom>
                  <a:noFill/>
                </p:spPr>
                <p:txBody>
                  <a:bodyPr wrap="none" rtlCol="0">
                    <a:spAutoFit/>
                  </a:bodyPr>
                  <a:lstStyle/>
                  <a:p>
                    <a:pPr algn="ctr" defTabSz="493456"/>
                    <a:r>
                      <a:rPr kumimoji="0" lang="en-US" altLang="ja-JP" sz="2590" b="1" dirty="0">
                        <a:solidFill>
                          <a:srgbClr val="000000">
                            <a:lumMod val="65000"/>
                            <a:lumOff val="35000"/>
                          </a:srgbClr>
                        </a:solidFill>
                        <a:latin typeface="Meiryo UI"/>
                        <a:ea typeface="Meiryo UI"/>
                        <a:cs typeface="メイリオ" panose="020B0604030504040204" pitchFamily="50" charset="-128"/>
                      </a:rPr>
                      <a:t>H</a:t>
                    </a:r>
                    <a:r>
                      <a:rPr kumimoji="0" lang="en-US" altLang="ja-JP" sz="1727" b="1" dirty="0">
                        <a:solidFill>
                          <a:srgbClr val="000000">
                            <a:lumMod val="65000"/>
                            <a:lumOff val="35000"/>
                          </a:srgbClr>
                        </a:solidFill>
                        <a:latin typeface="Meiryo UI"/>
                        <a:ea typeface="Meiryo UI"/>
                        <a:cs typeface="メイリオ" panose="020B0604030504040204" pitchFamily="50" charset="-128"/>
                      </a:rPr>
                      <a:t>2</a:t>
                    </a:r>
                    <a:endParaRPr kumimoji="0" lang="ja-JP" altLang="en-US" sz="1727" b="1" dirty="0">
                      <a:solidFill>
                        <a:srgbClr val="000000">
                          <a:lumMod val="65000"/>
                          <a:lumOff val="35000"/>
                        </a:srgbClr>
                      </a:solidFill>
                      <a:latin typeface="Meiryo UI"/>
                      <a:ea typeface="Meiryo UI"/>
                      <a:cs typeface="メイリオ" panose="020B0604030504040204" pitchFamily="50" charset="-128"/>
                    </a:endParaRPr>
                  </a:p>
                </p:txBody>
              </p:sp>
              <p:sp>
                <p:nvSpPr>
                  <p:cNvPr id="402" name="テキスト ボックス 401"/>
                  <p:cNvSpPr txBox="1"/>
                  <p:nvPr/>
                </p:nvSpPr>
                <p:spPr>
                  <a:xfrm>
                    <a:off x="4135552" y="5833714"/>
                    <a:ext cx="813401" cy="453783"/>
                  </a:xfrm>
                  <a:prstGeom prst="rect">
                    <a:avLst/>
                  </a:prstGeom>
                  <a:noFill/>
                </p:spPr>
                <p:txBody>
                  <a:bodyPr wrap="none" rtlCol="0">
                    <a:spAutoFit/>
                  </a:bodyPr>
                  <a:lstStyle/>
                  <a:p>
                    <a:pPr algn="ctr" defTabSz="493456"/>
                    <a:r>
                      <a:rPr kumimoji="0" lang="en-US" altLang="ja-JP" sz="2590" b="1" dirty="0">
                        <a:solidFill>
                          <a:srgbClr val="00B0F0"/>
                        </a:solidFill>
                        <a:latin typeface="Meiryo UI"/>
                        <a:ea typeface="Meiryo UI"/>
                        <a:cs typeface="メイリオ" panose="020B0604030504040204" pitchFamily="50" charset="-128"/>
                      </a:rPr>
                      <a:t>H</a:t>
                    </a:r>
                    <a:r>
                      <a:rPr kumimoji="0" lang="en-US" altLang="ja-JP" sz="1727" b="1" dirty="0">
                        <a:solidFill>
                          <a:srgbClr val="00B0F0"/>
                        </a:solidFill>
                        <a:latin typeface="Meiryo UI"/>
                        <a:ea typeface="Meiryo UI"/>
                        <a:cs typeface="メイリオ" panose="020B0604030504040204" pitchFamily="50" charset="-128"/>
                      </a:rPr>
                      <a:t>2</a:t>
                    </a:r>
                    <a:r>
                      <a:rPr kumimoji="0" lang="en-US" altLang="ja-JP" sz="2590" b="1" dirty="0">
                        <a:solidFill>
                          <a:srgbClr val="00B0F0"/>
                        </a:solidFill>
                        <a:latin typeface="Meiryo UI"/>
                        <a:ea typeface="Meiryo UI"/>
                        <a:cs typeface="メイリオ" panose="020B0604030504040204" pitchFamily="50" charset="-128"/>
                      </a:rPr>
                      <a:t>O</a:t>
                    </a:r>
                    <a:endParaRPr kumimoji="0" lang="ja-JP" altLang="en-US" sz="2590" b="1" dirty="0">
                      <a:solidFill>
                        <a:srgbClr val="00B0F0"/>
                      </a:solidFill>
                      <a:latin typeface="Meiryo UI"/>
                      <a:ea typeface="Meiryo UI"/>
                      <a:cs typeface="メイリオ" panose="020B0604030504040204" pitchFamily="50" charset="-128"/>
                    </a:endParaRPr>
                  </a:p>
                </p:txBody>
              </p:sp>
              <p:sp>
                <p:nvSpPr>
                  <p:cNvPr id="403" name="テキスト ボックス 402"/>
                  <p:cNvSpPr txBox="1"/>
                  <p:nvPr/>
                </p:nvSpPr>
                <p:spPr>
                  <a:xfrm>
                    <a:off x="6279125" y="5833714"/>
                    <a:ext cx="813401" cy="453783"/>
                  </a:xfrm>
                  <a:prstGeom prst="rect">
                    <a:avLst/>
                  </a:prstGeom>
                  <a:noFill/>
                </p:spPr>
                <p:txBody>
                  <a:bodyPr wrap="none" rtlCol="0">
                    <a:spAutoFit/>
                  </a:bodyPr>
                  <a:lstStyle/>
                  <a:p>
                    <a:pPr algn="ctr" defTabSz="493456"/>
                    <a:r>
                      <a:rPr kumimoji="0" lang="en-US" altLang="ja-JP" sz="2590" b="1" dirty="0">
                        <a:solidFill>
                          <a:srgbClr val="00B0F0"/>
                        </a:solidFill>
                        <a:latin typeface="Meiryo UI"/>
                        <a:ea typeface="Meiryo UI"/>
                        <a:cs typeface="メイリオ" panose="020B0604030504040204" pitchFamily="50" charset="-128"/>
                      </a:rPr>
                      <a:t>H</a:t>
                    </a:r>
                    <a:r>
                      <a:rPr kumimoji="0" lang="en-US" altLang="ja-JP" sz="1727" b="1" dirty="0">
                        <a:solidFill>
                          <a:srgbClr val="00B0F0"/>
                        </a:solidFill>
                        <a:latin typeface="Meiryo UI"/>
                        <a:ea typeface="Meiryo UI"/>
                        <a:cs typeface="メイリオ" panose="020B0604030504040204" pitchFamily="50" charset="-128"/>
                      </a:rPr>
                      <a:t>2</a:t>
                    </a:r>
                    <a:r>
                      <a:rPr kumimoji="0" lang="en-US" altLang="ja-JP" sz="2590" b="1" dirty="0">
                        <a:solidFill>
                          <a:srgbClr val="00B0F0"/>
                        </a:solidFill>
                        <a:latin typeface="Meiryo UI"/>
                        <a:ea typeface="Meiryo UI"/>
                        <a:cs typeface="メイリオ" panose="020B0604030504040204" pitchFamily="50" charset="-128"/>
                      </a:rPr>
                      <a:t>O</a:t>
                    </a:r>
                    <a:endParaRPr kumimoji="0" lang="ja-JP" altLang="en-US" sz="2590" b="1" dirty="0">
                      <a:solidFill>
                        <a:srgbClr val="00B0F0"/>
                      </a:solidFill>
                      <a:latin typeface="Meiryo UI"/>
                      <a:ea typeface="Meiryo UI"/>
                      <a:cs typeface="メイリオ" panose="020B0604030504040204" pitchFamily="50" charset="-128"/>
                    </a:endParaRPr>
                  </a:p>
                </p:txBody>
              </p:sp>
              <p:grpSp>
                <p:nvGrpSpPr>
                  <p:cNvPr id="404" name="グループ化 403"/>
                  <p:cNvGrpSpPr/>
                  <p:nvPr/>
                </p:nvGrpSpPr>
                <p:grpSpPr>
                  <a:xfrm>
                    <a:off x="5500888" y="6536915"/>
                    <a:ext cx="275167" cy="718755"/>
                    <a:chOff x="5125164" y="5039813"/>
                    <a:chExt cx="254000" cy="663466"/>
                  </a:xfrm>
                  <a:effectLst>
                    <a:outerShdw blurRad="50800" dist="38100" dir="2700000" algn="tl" rotWithShape="0">
                      <a:prstClr val="black">
                        <a:alpha val="40000"/>
                      </a:prstClr>
                    </a:outerShdw>
                  </a:effectLst>
                </p:grpSpPr>
                <p:sp>
                  <p:nvSpPr>
                    <p:cNvPr id="419" name="Freeform 75"/>
                    <p:cNvSpPr>
                      <a:spLocks noEditPoints="1"/>
                    </p:cNvSpPr>
                    <p:nvPr/>
                  </p:nvSpPr>
                  <p:spPr bwMode="auto">
                    <a:xfrm>
                      <a:off x="5207714" y="5408004"/>
                      <a:ext cx="92075" cy="295275"/>
                    </a:xfrm>
                    <a:custGeom>
                      <a:avLst/>
                      <a:gdLst>
                        <a:gd name="T0" fmla="*/ 58 w 58"/>
                        <a:gd name="T1" fmla="*/ 186 h 186"/>
                        <a:gd name="T2" fmla="*/ 0 w 58"/>
                        <a:gd name="T3" fmla="*/ 186 h 186"/>
                        <a:gd name="T4" fmla="*/ 0 w 58"/>
                        <a:gd name="T5" fmla="*/ 155 h 186"/>
                        <a:gd name="T6" fmla="*/ 58 w 58"/>
                        <a:gd name="T7" fmla="*/ 155 h 186"/>
                        <a:gd name="T8" fmla="*/ 58 w 58"/>
                        <a:gd name="T9" fmla="*/ 186 h 186"/>
                        <a:gd name="T10" fmla="*/ 58 w 58"/>
                        <a:gd name="T11" fmla="*/ 124 h 186"/>
                        <a:gd name="T12" fmla="*/ 0 w 58"/>
                        <a:gd name="T13" fmla="*/ 124 h 186"/>
                        <a:gd name="T14" fmla="*/ 0 w 58"/>
                        <a:gd name="T15" fmla="*/ 94 h 186"/>
                        <a:gd name="T16" fmla="*/ 58 w 58"/>
                        <a:gd name="T17" fmla="*/ 94 h 186"/>
                        <a:gd name="T18" fmla="*/ 58 w 58"/>
                        <a:gd name="T19" fmla="*/ 124 h 186"/>
                        <a:gd name="T20" fmla="*/ 58 w 58"/>
                        <a:gd name="T21" fmla="*/ 63 h 186"/>
                        <a:gd name="T22" fmla="*/ 0 w 58"/>
                        <a:gd name="T23" fmla="*/ 63 h 186"/>
                        <a:gd name="T24" fmla="*/ 0 w 58"/>
                        <a:gd name="T25" fmla="*/ 32 h 186"/>
                        <a:gd name="T26" fmla="*/ 58 w 58"/>
                        <a:gd name="T27" fmla="*/ 32 h 186"/>
                        <a:gd name="T28" fmla="*/ 58 w 58"/>
                        <a:gd name="T29" fmla="*/ 63 h 186"/>
                        <a:gd name="T30" fmla="*/ 58 w 58"/>
                        <a:gd name="T31" fmla="*/ 1 h 186"/>
                        <a:gd name="T32" fmla="*/ 0 w 58"/>
                        <a:gd name="T33" fmla="*/ 1 h 186"/>
                        <a:gd name="T34" fmla="*/ 0 w 58"/>
                        <a:gd name="T35" fmla="*/ 0 h 186"/>
                        <a:gd name="T36" fmla="*/ 58 w 58"/>
                        <a:gd name="T37" fmla="*/ 0 h 186"/>
                        <a:gd name="T38" fmla="*/ 58 w 58"/>
                        <a:gd name="T39" fmla="*/ 1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8" h="186">
                          <a:moveTo>
                            <a:pt x="58" y="186"/>
                          </a:moveTo>
                          <a:lnTo>
                            <a:pt x="0" y="186"/>
                          </a:lnTo>
                          <a:lnTo>
                            <a:pt x="0" y="155"/>
                          </a:lnTo>
                          <a:lnTo>
                            <a:pt x="58" y="155"/>
                          </a:lnTo>
                          <a:lnTo>
                            <a:pt x="58" y="186"/>
                          </a:lnTo>
                          <a:close/>
                          <a:moveTo>
                            <a:pt x="58" y="124"/>
                          </a:moveTo>
                          <a:lnTo>
                            <a:pt x="0" y="124"/>
                          </a:lnTo>
                          <a:lnTo>
                            <a:pt x="0" y="94"/>
                          </a:lnTo>
                          <a:lnTo>
                            <a:pt x="58" y="94"/>
                          </a:lnTo>
                          <a:lnTo>
                            <a:pt x="58" y="124"/>
                          </a:lnTo>
                          <a:close/>
                          <a:moveTo>
                            <a:pt x="58" y="63"/>
                          </a:moveTo>
                          <a:lnTo>
                            <a:pt x="0" y="63"/>
                          </a:lnTo>
                          <a:lnTo>
                            <a:pt x="0" y="32"/>
                          </a:lnTo>
                          <a:lnTo>
                            <a:pt x="58" y="32"/>
                          </a:lnTo>
                          <a:lnTo>
                            <a:pt x="58" y="63"/>
                          </a:lnTo>
                          <a:close/>
                          <a:moveTo>
                            <a:pt x="58" y="1"/>
                          </a:moveTo>
                          <a:lnTo>
                            <a:pt x="0" y="1"/>
                          </a:lnTo>
                          <a:lnTo>
                            <a:pt x="0" y="0"/>
                          </a:lnTo>
                          <a:lnTo>
                            <a:pt x="58" y="0"/>
                          </a:lnTo>
                          <a:lnTo>
                            <a:pt x="58" y="1"/>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0" name="Rectangle 76"/>
                    <p:cNvSpPr>
                      <a:spLocks noChangeArrowheads="1"/>
                    </p:cNvSpPr>
                    <p:nvPr/>
                  </p:nvSpPr>
                  <p:spPr bwMode="auto">
                    <a:xfrm>
                      <a:off x="5207714" y="5138129"/>
                      <a:ext cx="92075" cy="32067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21" name="Freeform 84"/>
                    <p:cNvSpPr>
                      <a:spLocks/>
                    </p:cNvSpPr>
                    <p:nvPr/>
                  </p:nvSpPr>
                  <p:spPr bwMode="auto">
                    <a:xfrm>
                      <a:off x="5125164" y="5039813"/>
                      <a:ext cx="254000" cy="128587"/>
                    </a:xfrm>
                    <a:custGeom>
                      <a:avLst/>
                      <a:gdLst>
                        <a:gd name="T0" fmla="*/ 0 w 160"/>
                        <a:gd name="T1" fmla="*/ 81 h 81"/>
                        <a:gd name="T2" fmla="*/ 160 w 160"/>
                        <a:gd name="T3" fmla="*/ 81 h 81"/>
                        <a:gd name="T4" fmla="*/ 80 w 160"/>
                        <a:gd name="T5" fmla="*/ 0 h 81"/>
                        <a:gd name="T6" fmla="*/ 0 w 160"/>
                        <a:gd name="T7" fmla="*/ 81 h 81"/>
                      </a:gdLst>
                      <a:ahLst/>
                      <a:cxnLst>
                        <a:cxn ang="0">
                          <a:pos x="T0" y="T1"/>
                        </a:cxn>
                        <a:cxn ang="0">
                          <a:pos x="T2" y="T3"/>
                        </a:cxn>
                        <a:cxn ang="0">
                          <a:pos x="T4" y="T5"/>
                        </a:cxn>
                        <a:cxn ang="0">
                          <a:pos x="T6" y="T7"/>
                        </a:cxn>
                      </a:cxnLst>
                      <a:rect l="0" t="0" r="r" b="b"/>
                      <a:pathLst>
                        <a:path w="160" h="81">
                          <a:moveTo>
                            <a:pt x="0" y="81"/>
                          </a:moveTo>
                          <a:lnTo>
                            <a:pt x="160" y="81"/>
                          </a:lnTo>
                          <a:lnTo>
                            <a:pt x="80" y="0"/>
                          </a:lnTo>
                          <a:lnTo>
                            <a:pt x="0" y="81"/>
                          </a:lnTo>
                          <a:close/>
                        </a:path>
                      </a:pathLst>
                    </a:custGeom>
                    <a:solidFill>
                      <a:srgbClr val="00B0F0"/>
                    </a:solidFill>
                    <a:ln>
                      <a:noFill/>
                    </a:ln>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nvGrpSpPr>
                  <p:cNvPr id="405" name="グループ化 404"/>
                  <p:cNvGrpSpPr/>
                  <p:nvPr/>
                </p:nvGrpSpPr>
                <p:grpSpPr>
                  <a:xfrm>
                    <a:off x="5641911" y="5601717"/>
                    <a:ext cx="2142109" cy="748969"/>
                    <a:chOff x="5255339" y="4176553"/>
                    <a:chExt cx="1977331" cy="691356"/>
                  </a:xfrm>
                  <a:effectLst>
                    <a:outerShdw blurRad="50800" dist="38100" dir="2700000" algn="tl" rotWithShape="0">
                      <a:prstClr val="black">
                        <a:alpha val="40000"/>
                      </a:prstClr>
                    </a:outerShdw>
                  </a:effectLst>
                </p:grpSpPr>
                <p:sp>
                  <p:nvSpPr>
                    <p:cNvPr id="417" name="Freeform 72"/>
                    <p:cNvSpPr>
                      <a:spLocks/>
                    </p:cNvSpPr>
                    <p:nvPr/>
                  </p:nvSpPr>
                  <p:spPr bwMode="auto">
                    <a:xfrm>
                      <a:off x="5255339" y="4297997"/>
                      <a:ext cx="1887538" cy="569912"/>
                    </a:xfrm>
                    <a:custGeom>
                      <a:avLst/>
                      <a:gdLst>
                        <a:gd name="T0" fmla="*/ 819 w 961"/>
                        <a:gd name="T1" fmla="*/ 290 h 290"/>
                        <a:gd name="T2" fmla="*/ 0 w 961"/>
                        <a:gd name="T3" fmla="*/ 290 h 290"/>
                        <a:gd name="T4" fmla="*/ 0 w 961"/>
                        <a:gd name="T5" fmla="*/ 243 h 290"/>
                        <a:gd name="T6" fmla="*/ 819 w 961"/>
                        <a:gd name="T7" fmla="*/ 243 h 290"/>
                        <a:gd name="T8" fmla="*/ 914 w 961"/>
                        <a:gd name="T9" fmla="*/ 148 h 290"/>
                        <a:gd name="T10" fmla="*/ 914 w 961"/>
                        <a:gd name="T11" fmla="*/ 0 h 290"/>
                        <a:gd name="T12" fmla="*/ 961 w 961"/>
                        <a:gd name="T13" fmla="*/ 0 h 290"/>
                        <a:gd name="T14" fmla="*/ 961 w 961"/>
                        <a:gd name="T15" fmla="*/ 148 h 290"/>
                        <a:gd name="T16" fmla="*/ 819 w 961"/>
                        <a:gd name="T17" fmla="*/ 290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1" h="290">
                          <a:moveTo>
                            <a:pt x="819" y="290"/>
                          </a:moveTo>
                          <a:cubicBezTo>
                            <a:pt x="0" y="290"/>
                            <a:pt x="0" y="290"/>
                            <a:pt x="0" y="290"/>
                          </a:cubicBezTo>
                          <a:cubicBezTo>
                            <a:pt x="0" y="243"/>
                            <a:pt x="0" y="243"/>
                            <a:pt x="0" y="243"/>
                          </a:cubicBezTo>
                          <a:cubicBezTo>
                            <a:pt x="819" y="243"/>
                            <a:pt x="819" y="243"/>
                            <a:pt x="819" y="243"/>
                          </a:cubicBezTo>
                          <a:cubicBezTo>
                            <a:pt x="871" y="243"/>
                            <a:pt x="914" y="200"/>
                            <a:pt x="914" y="148"/>
                          </a:cubicBezTo>
                          <a:cubicBezTo>
                            <a:pt x="914" y="0"/>
                            <a:pt x="914" y="0"/>
                            <a:pt x="914" y="0"/>
                          </a:cubicBezTo>
                          <a:cubicBezTo>
                            <a:pt x="961" y="0"/>
                            <a:pt x="961" y="0"/>
                            <a:pt x="961" y="0"/>
                          </a:cubicBezTo>
                          <a:cubicBezTo>
                            <a:pt x="961" y="148"/>
                            <a:pt x="961" y="148"/>
                            <a:pt x="961" y="148"/>
                          </a:cubicBezTo>
                          <a:cubicBezTo>
                            <a:pt x="961" y="226"/>
                            <a:pt x="898" y="290"/>
                            <a:pt x="819" y="290"/>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18" name="Freeform 84"/>
                    <p:cNvSpPr>
                      <a:spLocks/>
                    </p:cNvSpPr>
                    <p:nvPr/>
                  </p:nvSpPr>
                  <p:spPr bwMode="auto">
                    <a:xfrm>
                      <a:off x="6978670" y="4176553"/>
                      <a:ext cx="254000" cy="128587"/>
                    </a:xfrm>
                    <a:custGeom>
                      <a:avLst/>
                      <a:gdLst>
                        <a:gd name="T0" fmla="*/ 0 w 160"/>
                        <a:gd name="T1" fmla="*/ 81 h 81"/>
                        <a:gd name="T2" fmla="*/ 160 w 160"/>
                        <a:gd name="T3" fmla="*/ 81 h 81"/>
                        <a:gd name="T4" fmla="*/ 80 w 160"/>
                        <a:gd name="T5" fmla="*/ 0 h 81"/>
                        <a:gd name="T6" fmla="*/ 0 w 160"/>
                        <a:gd name="T7" fmla="*/ 81 h 81"/>
                      </a:gdLst>
                      <a:ahLst/>
                      <a:cxnLst>
                        <a:cxn ang="0">
                          <a:pos x="T0" y="T1"/>
                        </a:cxn>
                        <a:cxn ang="0">
                          <a:pos x="T2" y="T3"/>
                        </a:cxn>
                        <a:cxn ang="0">
                          <a:pos x="T4" y="T5"/>
                        </a:cxn>
                        <a:cxn ang="0">
                          <a:pos x="T6" y="T7"/>
                        </a:cxn>
                      </a:cxnLst>
                      <a:rect l="0" t="0" r="r" b="b"/>
                      <a:pathLst>
                        <a:path w="160" h="81">
                          <a:moveTo>
                            <a:pt x="0" y="81"/>
                          </a:moveTo>
                          <a:lnTo>
                            <a:pt x="160" y="81"/>
                          </a:lnTo>
                          <a:lnTo>
                            <a:pt x="80" y="0"/>
                          </a:lnTo>
                          <a:lnTo>
                            <a:pt x="0" y="81"/>
                          </a:lnTo>
                          <a:close/>
                        </a:path>
                      </a:pathLst>
                    </a:custGeom>
                    <a:solidFill>
                      <a:srgbClr val="00B0F0"/>
                    </a:solidFill>
                    <a:ln>
                      <a:noFill/>
                    </a:ln>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sp>
                <p:nvSpPr>
                  <p:cNvPr id="406" name="テキスト ボックス 405"/>
                  <p:cNvSpPr txBox="1"/>
                  <p:nvPr/>
                </p:nvSpPr>
                <p:spPr>
                  <a:xfrm>
                    <a:off x="4817298" y="6902297"/>
                    <a:ext cx="813401" cy="453783"/>
                  </a:xfrm>
                  <a:prstGeom prst="rect">
                    <a:avLst/>
                  </a:prstGeom>
                  <a:noFill/>
                </p:spPr>
                <p:txBody>
                  <a:bodyPr wrap="none" rtlCol="0">
                    <a:spAutoFit/>
                  </a:bodyPr>
                  <a:lstStyle/>
                  <a:p>
                    <a:pPr algn="ctr" defTabSz="493456"/>
                    <a:r>
                      <a:rPr kumimoji="0" lang="en-US" altLang="ja-JP" sz="2590" b="1" dirty="0">
                        <a:solidFill>
                          <a:srgbClr val="00B0F0"/>
                        </a:solidFill>
                        <a:latin typeface="Meiryo UI"/>
                        <a:ea typeface="Meiryo UI"/>
                        <a:cs typeface="メイリオ" panose="020B0604030504040204" pitchFamily="50" charset="-128"/>
                      </a:rPr>
                      <a:t>H</a:t>
                    </a:r>
                    <a:r>
                      <a:rPr kumimoji="0" lang="en-US" altLang="ja-JP" sz="1727" b="1" dirty="0">
                        <a:solidFill>
                          <a:srgbClr val="00B0F0"/>
                        </a:solidFill>
                        <a:latin typeface="Meiryo UI"/>
                        <a:ea typeface="Meiryo UI"/>
                        <a:cs typeface="メイリオ" panose="020B0604030504040204" pitchFamily="50" charset="-128"/>
                      </a:rPr>
                      <a:t>2</a:t>
                    </a:r>
                    <a:r>
                      <a:rPr kumimoji="0" lang="en-US" altLang="ja-JP" sz="2590" b="1" dirty="0">
                        <a:solidFill>
                          <a:srgbClr val="00B0F0"/>
                        </a:solidFill>
                        <a:latin typeface="Meiryo UI"/>
                        <a:ea typeface="Meiryo UI"/>
                        <a:cs typeface="メイリオ" panose="020B0604030504040204" pitchFamily="50" charset="-128"/>
                      </a:rPr>
                      <a:t>O</a:t>
                    </a:r>
                    <a:endParaRPr kumimoji="0" lang="ja-JP" altLang="en-US" sz="2590" b="1" dirty="0">
                      <a:solidFill>
                        <a:srgbClr val="00B0F0"/>
                      </a:solidFill>
                      <a:latin typeface="Meiryo UI"/>
                      <a:ea typeface="Meiryo UI"/>
                      <a:cs typeface="メイリオ" panose="020B0604030504040204" pitchFamily="50" charset="-128"/>
                    </a:endParaRPr>
                  </a:p>
                </p:txBody>
              </p:sp>
              <p:sp>
                <p:nvSpPr>
                  <p:cNvPr id="407" name="テキスト ボックス 406"/>
                  <p:cNvSpPr txBox="1"/>
                  <p:nvPr/>
                </p:nvSpPr>
                <p:spPr>
                  <a:xfrm>
                    <a:off x="-120444" y="6156558"/>
                    <a:ext cx="3820274" cy="776338"/>
                  </a:xfrm>
                  <a:prstGeom prst="rect">
                    <a:avLst/>
                  </a:prstGeom>
                  <a:noFill/>
                  <a:ln w="34925">
                    <a:solidFill>
                      <a:srgbClr val="0070C0"/>
                    </a:solidFill>
                  </a:ln>
                </p:spPr>
                <p:txBody>
                  <a:bodyPr wrap="square" rtlCol="0">
                    <a:spAutoFit/>
                  </a:bodyPr>
                  <a:lstStyle/>
                  <a:p>
                    <a:pPr defTabSz="1068681">
                      <a:lnSpc>
                        <a:spcPct val="125000"/>
                      </a:lnSpc>
                      <a:defRPr/>
                    </a:pPr>
                    <a:r>
                      <a:rPr kumimoji="0" lang="ja-JP" altLang="en-US" sz="1943" b="1" dirty="0">
                        <a:solidFill>
                          <a:srgbClr val="FF0000"/>
                        </a:solidFill>
                        <a:latin typeface="Meiryo UI"/>
                        <a:ea typeface="Meiryo UI"/>
                        <a:cs typeface="メイリオ" panose="020B0604030504040204" pitchFamily="50" charset="-128"/>
                      </a:rPr>
                      <a:t>月～年程度の長期的な負荷変動へ</a:t>
                    </a:r>
                    <a:endParaRPr kumimoji="0" lang="en-US" altLang="ja-JP" sz="1943" b="1" dirty="0">
                      <a:solidFill>
                        <a:srgbClr val="FF0000"/>
                      </a:solidFill>
                      <a:latin typeface="Meiryo UI"/>
                      <a:ea typeface="Meiryo UI"/>
                      <a:cs typeface="メイリオ" panose="020B0604030504040204" pitchFamily="50" charset="-128"/>
                    </a:endParaRPr>
                  </a:p>
                  <a:p>
                    <a:pPr defTabSz="1068681">
                      <a:lnSpc>
                        <a:spcPct val="125000"/>
                      </a:lnSpc>
                      <a:defRPr/>
                    </a:pPr>
                    <a:r>
                      <a:rPr kumimoji="0" lang="ja-JP" altLang="en-US" sz="1943" b="1" dirty="0">
                        <a:solidFill>
                          <a:srgbClr val="FF0000"/>
                        </a:solidFill>
                        <a:latin typeface="Meiryo UI"/>
                        <a:ea typeface="Meiryo UI"/>
                        <a:cs typeface="メイリオ" panose="020B0604030504040204" pitchFamily="50" charset="-128"/>
                      </a:rPr>
                      <a:t>蓄電量の目減りのない水素を利用</a:t>
                    </a:r>
                    <a:endParaRPr kumimoji="0" lang="en-US" altLang="ja-JP" sz="1943" b="1" dirty="0">
                      <a:solidFill>
                        <a:srgbClr val="FF0000"/>
                      </a:solidFill>
                      <a:latin typeface="Meiryo UI"/>
                      <a:ea typeface="Meiryo UI"/>
                      <a:cs typeface="メイリオ" panose="020B0604030504040204" pitchFamily="50" charset="-128"/>
                    </a:endParaRPr>
                  </a:p>
                </p:txBody>
              </p:sp>
              <p:grpSp>
                <p:nvGrpSpPr>
                  <p:cNvPr id="408" name="グループ化 407"/>
                  <p:cNvGrpSpPr/>
                  <p:nvPr/>
                </p:nvGrpSpPr>
                <p:grpSpPr>
                  <a:xfrm>
                    <a:off x="1839974" y="3329659"/>
                    <a:ext cx="839258" cy="839258"/>
                    <a:chOff x="1655763" y="1720850"/>
                    <a:chExt cx="774700" cy="774700"/>
                  </a:xfrm>
                  <a:solidFill>
                    <a:schemeClr val="tx1">
                      <a:lumMod val="75000"/>
                      <a:lumOff val="25000"/>
                    </a:schemeClr>
                  </a:solidFill>
                </p:grpSpPr>
                <p:sp>
                  <p:nvSpPr>
                    <p:cNvPr id="413" name="Freeform 66"/>
                    <p:cNvSpPr>
                      <a:spLocks noEditPoints="1"/>
                    </p:cNvSpPr>
                    <p:nvPr/>
                  </p:nvSpPr>
                  <p:spPr bwMode="auto">
                    <a:xfrm>
                      <a:off x="1655763" y="1720850"/>
                      <a:ext cx="774700" cy="774700"/>
                    </a:xfrm>
                    <a:custGeom>
                      <a:avLst/>
                      <a:gdLst>
                        <a:gd name="T0" fmla="*/ 197 w 394"/>
                        <a:gd name="T1" fmla="*/ 394 h 394"/>
                        <a:gd name="T2" fmla="*/ 0 w 394"/>
                        <a:gd name="T3" fmla="*/ 197 h 394"/>
                        <a:gd name="T4" fmla="*/ 197 w 394"/>
                        <a:gd name="T5" fmla="*/ 0 h 394"/>
                        <a:gd name="T6" fmla="*/ 394 w 394"/>
                        <a:gd name="T7" fmla="*/ 197 h 394"/>
                        <a:gd name="T8" fmla="*/ 197 w 394"/>
                        <a:gd name="T9" fmla="*/ 394 h 394"/>
                        <a:gd name="T10" fmla="*/ 197 w 394"/>
                        <a:gd name="T11" fmla="*/ 18 h 394"/>
                        <a:gd name="T12" fmla="*/ 18 w 394"/>
                        <a:gd name="T13" fmla="*/ 197 h 394"/>
                        <a:gd name="T14" fmla="*/ 197 w 394"/>
                        <a:gd name="T15" fmla="*/ 376 h 394"/>
                        <a:gd name="T16" fmla="*/ 376 w 394"/>
                        <a:gd name="T17" fmla="*/ 197 h 394"/>
                        <a:gd name="T18" fmla="*/ 197 w 394"/>
                        <a:gd name="T19" fmla="*/ 18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4" h="394">
                          <a:moveTo>
                            <a:pt x="197" y="394"/>
                          </a:moveTo>
                          <a:cubicBezTo>
                            <a:pt x="88" y="394"/>
                            <a:pt x="0" y="306"/>
                            <a:pt x="0" y="197"/>
                          </a:cubicBezTo>
                          <a:cubicBezTo>
                            <a:pt x="0" y="89"/>
                            <a:pt x="88" y="0"/>
                            <a:pt x="197" y="0"/>
                          </a:cubicBezTo>
                          <a:cubicBezTo>
                            <a:pt x="305" y="0"/>
                            <a:pt x="394" y="89"/>
                            <a:pt x="394" y="197"/>
                          </a:cubicBezTo>
                          <a:cubicBezTo>
                            <a:pt x="394" y="306"/>
                            <a:pt x="305" y="394"/>
                            <a:pt x="197" y="394"/>
                          </a:cubicBezTo>
                          <a:close/>
                          <a:moveTo>
                            <a:pt x="197" y="18"/>
                          </a:moveTo>
                          <a:cubicBezTo>
                            <a:pt x="98" y="18"/>
                            <a:pt x="18" y="99"/>
                            <a:pt x="18" y="197"/>
                          </a:cubicBezTo>
                          <a:cubicBezTo>
                            <a:pt x="18" y="296"/>
                            <a:pt x="98" y="376"/>
                            <a:pt x="197" y="376"/>
                          </a:cubicBezTo>
                          <a:cubicBezTo>
                            <a:pt x="295" y="376"/>
                            <a:pt x="376" y="296"/>
                            <a:pt x="376" y="197"/>
                          </a:cubicBezTo>
                          <a:cubicBezTo>
                            <a:pt x="376" y="99"/>
                            <a:pt x="295" y="18"/>
                            <a:pt x="197"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14" name="Freeform 67"/>
                    <p:cNvSpPr>
                      <a:spLocks noEditPoints="1"/>
                    </p:cNvSpPr>
                    <p:nvPr/>
                  </p:nvSpPr>
                  <p:spPr bwMode="auto">
                    <a:xfrm>
                      <a:off x="2105025" y="2090738"/>
                      <a:ext cx="312738" cy="34925"/>
                    </a:xfrm>
                    <a:custGeom>
                      <a:avLst/>
                      <a:gdLst>
                        <a:gd name="T0" fmla="*/ 197 w 197"/>
                        <a:gd name="T1" fmla="*/ 22 h 22"/>
                        <a:gd name="T2" fmla="*/ 175 w 197"/>
                        <a:gd name="T3" fmla="*/ 22 h 22"/>
                        <a:gd name="T4" fmla="*/ 175 w 197"/>
                        <a:gd name="T5" fmla="*/ 0 h 22"/>
                        <a:gd name="T6" fmla="*/ 197 w 197"/>
                        <a:gd name="T7" fmla="*/ 0 h 22"/>
                        <a:gd name="T8" fmla="*/ 197 w 197"/>
                        <a:gd name="T9" fmla="*/ 22 h 22"/>
                        <a:gd name="T10" fmla="*/ 153 w 197"/>
                        <a:gd name="T11" fmla="*/ 22 h 22"/>
                        <a:gd name="T12" fmla="*/ 131 w 197"/>
                        <a:gd name="T13" fmla="*/ 22 h 22"/>
                        <a:gd name="T14" fmla="*/ 131 w 197"/>
                        <a:gd name="T15" fmla="*/ 0 h 22"/>
                        <a:gd name="T16" fmla="*/ 153 w 197"/>
                        <a:gd name="T17" fmla="*/ 0 h 22"/>
                        <a:gd name="T18" fmla="*/ 153 w 197"/>
                        <a:gd name="T19" fmla="*/ 22 h 22"/>
                        <a:gd name="T20" fmla="*/ 110 w 197"/>
                        <a:gd name="T21" fmla="*/ 22 h 22"/>
                        <a:gd name="T22" fmla="*/ 87 w 197"/>
                        <a:gd name="T23" fmla="*/ 22 h 22"/>
                        <a:gd name="T24" fmla="*/ 87 w 197"/>
                        <a:gd name="T25" fmla="*/ 0 h 22"/>
                        <a:gd name="T26" fmla="*/ 110 w 197"/>
                        <a:gd name="T27" fmla="*/ 0 h 22"/>
                        <a:gd name="T28" fmla="*/ 110 w 197"/>
                        <a:gd name="T29" fmla="*/ 22 h 22"/>
                        <a:gd name="T30" fmla="*/ 65 w 197"/>
                        <a:gd name="T31" fmla="*/ 22 h 22"/>
                        <a:gd name="T32" fmla="*/ 43 w 197"/>
                        <a:gd name="T33" fmla="*/ 22 h 22"/>
                        <a:gd name="T34" fmla="*/ 43 w 197"/>
                        <a:gd name="T35" fmla="*/ 0 h 22"/>
                        <a:gd name="T36" fmla="*/ 65 w 197"/>
                        <a:gd name="T37" fmla="*/ 0 h 22"/>
                        <a:gd name="T38" fmla="*/ 65 w 197"/>
                        <a:gd name="T39" fmla="*/ 22 h 22"/>
                        <a:gd name="T40" fmla="*/ 21 w 197"/>
                        <a:gd name="T41" fmla="*/ 22 h 22"/>
                        <a:gd name="T42" fmla="*/ 0 w 197"/>
                        <a:gd name="T43" fmla="*/ 22 h 22"/>
                        <a:gd name="T44" fmla="*/ 0 w 197"/>
                        <a:gd name="T45" fmla="*/ 0 h 22"/>
                        <a:gd name="T46" fmla="*/ 21 w 197"/>
                        <a:gd name="T47" fmla="*/ 0 h 22"/>
                        <a:gd name="T48" fmla="*/ 21 w 197"/>
                        <a:gd name="T49"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7" h="22">
                          <a:moveTo>
                            <a:pt x="197" y="22"/>
                          </a:moveTo>
                          <a:lnTo>
                            <a:pt x="175" y="22"/>
                          </a:lnTo>
                          <a:lnTo>
                            <a:pt x="175" y="0"/>
                          </a:lnTo>
                          <a:lnTo>
                            <a:pt x="197" y="0"/>
                          </a:lnTo>
                          <a:lnTo>
                            <a:pt x="197" y="22"/>
                          </a:lnTo>
                          <a:close/>
                          <a:moveTo>
                            <a:pt x="153" y="22"/>
                          </a:moveTo>
                          <a:lnTo>
                            <a:pt x="131" y="22"/>
                          </a:lnTo>
                          <a:lnTo>
                            <a:pt x="131" y="0"/>
                          </a:lnTo>
                          <a:lnTo>
                            <a:pt x="153" y="0"/>
                          </a:lnTo>
                          <a:lnTo>
                            <a:pt x="153" y="22"/>
                          </a:lnTo>
                          <a:close/>
                          <a:moveTo>
                            <a:pt x="110" y="22"/>
                          </a:moveTo>
                          <a:lnTo>
                            <a:pt x="87" y="22"/>
                          </a:lnTo>
                          <a:lnTo>
                            <a:pt x="87" y="0"/>
                          </a:lnTo>
                          <a:lnTo>
                            <a:pt x="110" y="0"/>
                          </a:lnTo>
                          <a:lnTo>
                            <a:pt x="110" y="22"/>
                          </a:lnTo>
                          <a:close/>
                          <a:moveTo>
                            <a:pt x="65" y="22"/>
                          </a:moveTo>
                          <a:lnTo>
                            <a:pt x="43" y="22"/>
                          </a:lnTo>
                          <a:lnTo>
                            <a:pt x="43" y="0"/>
                          </a:lnTo>
                          <a:lnTo>
                            <a:pt x="65" y="0"/>
                          </a:lnTo>
                          <a:lnTo>
                            <a:pt x="65" y="22"/>
                          </a:lnTo>
                          <a:close/>
                          <a:moveTo>
                            <a:pt x="21" y="22"/>
                          </a:moveTo>
                          <a:lnTo>
                            <a:pt x="0" y="22"/>
                          </a:lnTo>
                          <a:lnTo>
                            <a:pt x="0" y="0"/>
                          </a:lnTo>
                          <a:lnTo>
                            <a:pt x="21" y="0"/>
                          </a:lnTo>
                          <a:lnTo>
                            <a:pt x="21" y="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15" name="Freeform 68"/>
                    <p:cNvSpPr>
                      <a:spLocks noEditPoints="1"/>
                    </p:cNvSpPr>
                    <p:nvPr/>
                  </p:nvSpPr>
                  <p:spPr bwMode="auto">
                    <a:xfrm>
                      <a:off x="2106613" y="2173288"/>
                      <a:ext cx="198438" cy="196850"/>
                    </a:xfrm>
                    <a:custGeom>
                      <a:avLst/>
                      <a:gdLst>
                        <a:gd name="T0" fmla="*/ 109 w 125"/>
                        <a:gd name="T1" fmla="*/ 124 h 124"/>
                        <a:gd name="T2" fmla="*/ 94 w 125"/>
                        <a:gd name="T3" fmla="*/ 109 h 124"/>
                        <a:gd name="T4" fmla="*/ 109 w 125"/>
                        <a:gd name="T5" fmla="*/ 93 h 124"/>
                        <a:gd name="T6" fmla="*/ 125 w 125"/>
                        <a:gd name="T7" fmla="*/ 109 h 124"/>
                        <a:gd name="T8" fmla="*/ 109 w 125"/>
                        <a:gd name="T9" fmla="*/ 124 h 124"/>
                        <a:gd name="T10" fmla="*/ 78 w 125"/>
                        <a:gd name="T11" fmla="*/ 93 h 124"/>
                        <a:gd name="T12" fmla="*/ 63 w 125"/>
                        <a:gd name="T13" fmla="*/ 78 h 124"/>
                        <a:gd name="T14" fmla="*/ 78 w 125"/>
                        <a:gd name="T15" fmla="*/ 62 h 124"/>
                        <a:gd name="T16" fmla="*/ 94 w 125"/>
                        <a:gd name="T17" fmla="*/ 78 h 124"/>
                        <a:gd name="T18" fmla="*/ 78 w 125"/>
                        <a:gd name="T19" fmla="*/ 93 h 124"/>
                        <a:gd name="T20" fmla="*/ 47 w 125"/>
                        <a:gd name="T21" fmla="*/ 62 h 124"/>
                        <a:gd name="T22" fmla="*/ 31 w 125"/>
                        <a:gd name="T23" fmla="*/ 46 h 124"/>
                        <a:gd name="T24" fmla="*/ 47 w 125"/>
                        <a:gd name="T25" fmla="*/ 31 h 124"/>
                        <a:gd name="T26" fmla="*/ 63 w 125"/>
                        <a:gd name="T27" fmla="*/ 46 h 124"/>
                        <a:gd name="T28" fmla="*/ 47 w 125"/>
                        <a:gd name="T29" fmla="*/ 62 h 124"/>
                        <a:gd name="T30" fmla="*/ 16 w 125"/>
                        <a:gd name="T31" fmla="*/ 31 h 124"/>
                        <a:gd name="T32" fmla="*/ 0 w 125"/>
                        <a:gd name="T33" fmla="*/ 15 h 124"/>
                        <a:gd name="T34" fmla="*/ 16 w 125"/>
                        <a:gd name="T35" fmla="*/ 0 h 124"/>
                        <a:gd name="T36" fmla="*/ 31 w 125"/>
                        <a:gd name="T37" fmla="*/ 15 h 124"/>
                        <a:gd name="T38" fmla="*/ 16 w 125"/>
                        <a:gd name="T39" fmla="*/ 31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 h="124">
                          <a:moveTo>
                            <a:pt x="109" y="124"/>
                          </a:moveTo>
                          <a:lnTo>
                            <a:pt x="94" y="109"/>
                          </a:lnTo>
                          <a:lnTo>
                            <a:pt x="109" y="93"/>
                          </a:lnTo>
                          <a:lnTo>
                            <a:pt x="125" y="109"/>
                          </a:lnTo>
                          <a:lnTo>
                            <a:pt x="109" y="124"/>
                          </a:lnTo>
                          <a:close/>
                          <a:moveTo>
                            <a:pt x="78" y="93"/>
                          </a:moveTo>
                          <a:lnTo>
                            <a:pt x="63" y="78"/>
                          </a:lnTo>
                          <a:lnTo>
                            <a:pt x="78" y="62"/>
                          </a:lnTo>
                          <a:lnTo>
                            <a:pt x="94" y="78"/>
                          </a:lnTo>
                          <a:lnTo>
                            <a:pt x="78" y="93"/>
                          </a:lnTo>
                          <a:close/>
                          <a:moveTo>
                            <a:pt x="47" y="62"/>
                          </a:moveTo>
                          <a:lnTo>
                            <a:pt x="31" y="46"/>
                          </a:lnTo>
                          <a:lnTo>
                            <a:pt x="47" y="31"/>
                          </a:lnTo>
                          <a:lnTo>
                            <a:pt x="63" y="46"/>
                          </a:lnTo>
                          <a:lnTo>
                            <a:pt x="47" y="62"/>
                          </a:lnTo>
                          <a:close/>
                          <a:moveTo>
                            <a:pt x="16" y="31"/>
                          </a:moveTo>
                          <a:lnTo>
                            <a:pt x="0" y="15"/>
                          </a:lnTo>
                          <a:lnTo>
                            <a:pt x="16" y="0"/>
                          </a:lnTo>
                          <a:lnTo>
                            <a:pt x="31" y="15"/>
                          </a:lnTo>
                          <a:lnTo>
                            <a:pt x="16" y="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416" name="Freeform 77"/>
                    <p:cNvSpPr>
                      <a:spLocks/>
                    </p:cNvSpPr>
                    <p:nvPr/>
                  </p:nvSpPr>
                  <p:spPr bwMode="auto">
                    <a:xfrm>
                      <a:off x="1736725" y="2078038"/>
                      <a:ext cx="336550" cy="336550"/>
                    </a:xfrm>
                    <a:custGeom>
                      <a:avLst/>
                      <a:gdLst>
                        <a:gd name="T0" fmla="*/ 171 w 171"/>
                        <a:gd name="T1" fmla="*/ 171 h 171"/>
                        <a:gd name="T2" fmla="*/ 141 w 171"/>
                        <a:gd name="T3" fmla="*/ 171 h 171"/>
                        <a:gd name="T4" fmla="*/ 141 w 171"/>
                        <a:gd name="T5" fmla="*/ 75 h 171"/>
                        <a:gd name="T6" fmla="*/ 97 w 171"/>
                        <a:gd name="T7" fmla="*/ 30 h 171"/>
                        <a:gd name="T8" fmla="*/ 0 w 171"/>
                        <a:gd name="T9" fmla="*/ 30 h 171"/>
                        <a:gd name="T10" fmla="*/ 0 w 171"/>
                        <a:gd name="T11" fmla="*/ 0 h 171"/>
                        <a:gd name="T12" fmla="*/ 97 w 171"/>
                        <a:gd name="T13" fmla="*/ 0 h 171"/>
                        <a:gd name="T14" fmla="*/ 171 w 171"/>
                        <a:gd name="T15" fmla="*/ 75 h 171"/>
                        <a:gd name="T16" fmla="*/ 171 w 171"/>
                        <a:gd name="T17" fmla="*/ 17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1" h="171">
                          <a:moveTo>
                            <a:pt x="171" y="171"/>
                          </a:moveTo>
                          <a:cubicBezTo>
                            <a:pt x="141" y="171"/>
                            <a:pt x="141" y="171"/>
                            <a:pt x="141" y="171"/>
                          </a:cubicBezTo>
                          <a:cubicBezTo>
                            <a:pt x="141" y="75"/>
                            <a:pt x="141" y="75"/>
                            <a:pt x="141" y="75"/>
                          </a:cubicBezTo>
                          <a:cubicBezTo>
                            <a:pt x="141" y="50"/>
                            <a:pt x="121" y="30"/>
                            <a:pt x="97" y="30"/>
                          </a:cubicBezTo>
                          <a:cubicBezTo>
                            <a:pt x="0" y="30"/>
                            <a:pt x="0" y="30"/>
                            <a:pt x="0" y="30"/>
                          </a:cubicBezTo>
                          <a:cubicBezTo>
                            <a:pt x="0" y="0"/>
                            <a:pt x="0" y="0"/>
                            <a:pt x="0" y="0"/>
                          </a:cubicBezTo>
                          <a:cubicBezTo>
                            <a:pt x="97" y="0"/>
                            <a:pt x="97" y="0"/>
                            <a:pt x="97" y="0"/>
                          </a:cubicBezTo>
                          <a:cubicBezTo>
                            <a:pt x="137" y="0"/>
                            <a:pt x="171" y="34"/>
                            <a:pt x="171" y="75"/>
                          </a:cubicBezTo>
                          <a:lnTo>
                            <a:pt x="171" y="1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cxnSp>
                <p:nvCxnSpPr>
                  <p:cNvPr id="409" name="直線矢印コネクタ 408"/>
                  <p:cNvCxnSpPr/>
                  <p:nvPr/>
                </p:nvCxnSpPr>
                <p:spPr bwMode="auto">
                  <a:xfrm flipH="1">
                    <a:off x="3008785" y="2510479"/>
                    <a:ext cx="707249" cy="1144351"/>
                  </a:xfrm>
                  <a:prstGeom prst="straightConnector1">
                    <a:avLst/>
                  </a:prstGeom>
                  <a:solidFill>
                    <a:srgbClr val="999999"/>
                  </a:solidFill>
                  <a:ln w="34925" cap="flat" cmpd="sng" algn="ctr">
                    <a:solidFill>
                      <a:srgbClr val="0070C0"/>
                    </a:solidFill>
                    <a:prstDash val="solid"/>
                    <a:round/>
                    <a:headEnd type="none" w="med" len="med"/>
                    <a:tailEnd type="triangle" w="lg" len="lg"/>
                  </a:ln>
                  <a:effectLst/>
                </p:spPr>
              </p:cxnSp>
              <p:cxnSp>
                <p:nvCxnSpPr>
                  <p:cNvPr id="410" name="直線矢印コネクタ 409"/>
                  <p:cNvCxnSpPr>
                    <a:stCxn id="411" idx="1"/>
                  </p:cNvCxnSpPr>
                  <p:nvPr/>
                </p:nvCxnSpPr>
                <p:spPr bwMode="auto">
                  <a:xfrm flipH="1">
                    <a:off x="2846242" y="3182460"/>
                    <a:ext cx="1320890" cy="1155615"/>
                  </a:xfrm>
                  <a:prstGeom prst="straightConnector1">
                    <a:avLst/>
                  </a:prstGeom>
                  <a:solidFill>
                    <a:srgbClr val="999999"/>
                  </a:solidFill>
                  <a:ln w="34925" cap="flat" cmpd="sng" algn="ctr">
                    <a:solidFill>
                      <a:srgbClr val="0070C0"/>
                    </a:solidFill>
                    <a:prstDash val="solid"/>
                    <a:round/>
                    <a:headEnd type="none" w="med" len="med"/>
                    <a:tailEnd type="triangle" w="lg" len="lg"/>
                  </a:ln>
                  <a:effectLst/>
                </p:spPr>
              </p:cxnSp>
              <p:sp>
                <p:nvSpPr>
                  <p:cNvPr id="411" name="テキスト ボックス 410"/>
                  <p:cNvSpPr txBox="1"/>
                  <p:nvPr/>
                </p:nvSpPr>
                <p:spPr>
                  <a:xfrm>
                    <a:off x="4167131" y="2790943"/>
                    <a:ext cx="3929584" cy="776338"/>
                  </a:xfrm>
                  <a:prstGeom prst="rect">
                    <a:avLst/>
                  </a:prstGeom>
                  <a:noFill/>
                  <a:ln w="34925">
                    <a:solidFill>
                      <a:schemeClr val="accent1"/>
                    </a:solidFill>
                  </a:ln>
                </p:spPr>
                <p:txBody>
                  <a:bodyPr wrap="square" rtlCol="0">
                    <a:spAutoFit/>
                  </a:bodyPr>
                  <a:lstStyle/>
                  <a:p>
                    <a:pPr defTabSz="1068681">
                      <a:lnSpc>
                        <a:spcPct val="125000"/>
                      </a:lnSpc>
                      <a:defRPr/>
                    </a:pPr>
                    <a:r>
                      <a:rPr kumimoji="0" lang="ja-JP" altLang="en-US" sz="1943" b="1" dirty="0">
                        <a:solidFill>
                          <a:srgbClr val="FF0000"/>
                        </a:solidFill>
                        <a:latin typeface="Meiryo UI"/>
                        <a:ea typeface="Meiryo UI"/>
                        <a:cs typeface="メイリオ" panose="020B0604030504040204" pitchFamily="50" charset="-128"/>
                      </a:rPr>
                      <a:t>秒～日程度の短期的な負荷変動へ</a:t>
                    </a:r>
                    <a:endParaRPr kumimoji="0" lang="en-US" altLang="ja-JP" sz="1943" b="1" dirty="0">
                      <a:solidFill>
                        <a:srgbClr val="FF0000"/>
                      </a:solidFill>
                      <a:latin typeface="Meiryo UI"/>
                      <a:ea typeface="Meiryo UI"/>
                      <a:cs typeface="メイリオ" panose="020B0604030504040204" pitchFamily="50" charset="-128"/>
                    </a:endParaRPr>
                  </a:p>
                  <a:p>
                    <a:pPr defTabSz="1068681">
                      <a:lnSpc>
                        <a:spcPct val="125000"/>
                      </a:lnSpc>
                      <a:defRPr/>
                    </a:pPr>
                    <a:r>
                      <a:rPr kumimoji="0" lang="ja-JP" altLang="en-US" sz="1943" b="1" dirty="0">
                        <a:solidFill>
                          <a:srgbClr val="FF0000"/>
                        </a:solidFill>
                        <a:latin typeface="Meiryo UI"/>
                        <a:ea typeface="Meiryo UI"/>
                        <a:cs typeface="メイリオ" panose="020B0604030504040204" pitchFamily="50" charset="-128"/>
                      </a:rPr>
                      <a:t>充放電効率の高い蓄電池を利用</a:t>
                    </a:r>
                  </a:p>
                </p:txBody>
              </p:sp>
              <p:sp>
                <p:nvSpPr>
                  <p:cNvPr id="412" name="テキスト ボックス 411"/>
                  <p:cNvSpPr txBox="1"/>
                  <p:nvPr/>
                </p:nvSpPr>
                <p:spPr>
                  <a:xfrm>
                    <a:off x="3716034" y="2072901"/>
                    <a:ext cx="4264526" cy="430845"/>
                  </a:xfrm>
                  <a:prstGeom prst="rect">
                    <a:avLst/>
                  </a:prstGeom>
                  <a:noFill/>
                  <a:ln w="34925">
                    <a:solidFill>
                      <a:schemeClr val="accent1"/>
                    </a:solidFill>
                  </a:ln>
                </p:spPr>
                <p:txBody>
                  <a:bodyPr wrap="square" rtlCol="0">
                    <a:spAutoFit/>
                  </a:bodyPr>
                  <a:lstStyle/>
                  <a:p>
                    <a:pPr defTabSz="1068681">
                      <a:lnSpc>
                        <a:spcPct val="125000"/>
                      </a:lnSpc>
                      <a:defRPr/>
                    </a:pPr>
                    <a:r>
                      <a:rPr kumimoji="0" lang="ja-JP" altLang="en-US" sz="1943" b="1" dirty="0">
                        <a:solidFill>
                          <a:prstClr val="black"/>
                        </a:solidFill>
                        <a:latin typeface="Meiryo UI"/>
                        <a:ea typeface="Meiryo UI"/>
                        <a:cs typeface="メイリオ" panose="020B0604030504040204" pitchFamily="50" charset="-128"/>
                      </a:rPr>
                      <a:t>再エネから負荷への直接供給を優先</a:t>
                    </a:r>
                  </a:p>
                </p:txBody>
              </p:sp>
            </p:grpSp>
            <p:sp>
              <p:nvSpPr>
                <p:cNvPr id="383" name="テキスト ボックス 382"/>
                <p:cNvSpPr txBox="1"/>
                <p:nvPr/>
              </p:nvSpPr>
              <p:spPr>
                <a:xfrm>
                  <a:off x="8267665" y="3238951"/>
                  <a:ext cx="637879" cy="361735"/>
                </a:xfrm>
                <a:prstGeom prst="rect">
                  <a:avLst/>
                </a:prstGeom>
                <a:noFill/>
              </p:spPr>
              <p:txBody>
                <a:bodyPr wrap="none" rtlCol="0">
                  <a:spAutoFit/>
                </a:bodyPr>
                <a:lstStyle/>
                <a:p>
                  <a:pPr algn="ctr" defTabSz="493456"/>
                  <a:r>
                    <a:rPr kumimoji="0" lang="ja-JP" altLang="en-US" sz="1943" b="1" dirty="0">
                      <a:solidFill>
                        <a:srgbClr val="FF6600"/>
                      </a:solidFill>
                      <a:latin typeface="Meiryo UI"/>
                      <a:ea typeface="Meiryo UI"/>
                      <a:cs typeface="メイリオ" panose="020B0604030504040204" pitchFamily="50" charset="-128"/>
                    </a:rPr>
                    <a:t>電気</a:t>
                  </a:r>
                  <a:endParaRPr kumimoji="0" lang="en-US" altLang="ja-JP" sz="1943" b="1" dirty="0">
                    <a:solidFill>
                      <a:srgbClr val="FF6600"/>
                    </a:solidFill>
                    <a:latin typeface="Meiryo UI"/>
                    <a:ea typeface="Meiryo UI"/>
                    <a:cs typeface="メイリオ" panose="020B0604030504040204" pitchFamily="50" charset="-128"/>
                  </a:endParaRPr>
                </a:p>
              </p:txBody>
            </p:sp>
          </p:grpSp>
          <p:sp>
            <p:nvSpPr>
              <p:cNvPr id="381" name="テキスト ボックス 380"/>
              <p:cNvSpPr txBox="1"/>
              <p:nvPr/>
            </p:nvSpPr>
            <p:spPr>
              <a:xfrm>
                <a:off x="2602900" y="5618291"/>
                <a:ext cx="2655628" cy="331031"/>
              </a:xfrm>
              <a:prstGeom prst="rect">
                <a:avLst/>
              </a:prstGeom>
              <a:noFill/>
            </p:spPr>
            <p:txBody>
              <a:bodyPr wrap="none" rtlCol="0">
                <a:spAutoFit/>
              </a:bodyPr>
              <a:lstStyle/>
              <a:p>
                <a:pPr algn="ctr" defTabSz="493456"/>
                <a:r>
                  <a:rPr kumimoji="0" lang="ja-JP" altLang="en-US" sz="1727" b="1" dirty="0">
                    <a:solidFill>
                      <a:srgbClr val="000000">
                        <a:lumMod val="75000"/>
                        <a:lumOff val="25000"/>
                      </a:srgbClr>
                    </a:solidFill>
                    <a:latin typeface="Meiryo UI"/>
                    <a:ea typeface="Meiryo UI"/>
                    <a:cs typeface="メイリオ" panose="020B0604030504040204" pitchFamily="50" charset="-128"/>
                  </a:rPr>
                  <a:t>水電解水素製造装置ユニット</a:t>
                </a:r>
                <a:endParaRPr kumimoji="0" lang="en-US" altLang="ja-JP" sz="1727" b="1" dirty="0">
                  <a:solidFill>
                    <a:srgbClr val="000000">
                      <a:lumMod val="75000"/>
                      <a:lumOff val="25000"/>
                    </a:srgbClr>
                  </a:solidFill>
                  <a:latin typeface="Meiryo UI"/>
                  <a:ea typeface="Meiryo UI"/>
                  <a:cs typeface="メイリオ" panose="020B0604030504040204" pitchFamily="50" charset="-128"/>
                </a:endParaRPr>
              </a:p>
            </p:txBody>
          </p:sp>
        </p:grpSp>
        <p:sp>
          <p:nvSpPr>
            <p:cNvPr id="374" name="テキスト ボックス 373"/>
            <p:cNvSpPr txBox="1"/>
            <p:nvPr/>
          </p:nvSpPr>
          <p:spPr>
            <a:xfrm>
              <a:off x="6565626" y="4731371"/>
              <a:ext cx="564370" cy="453783"/>
            </a:xfrm>
            <a:prstGeom prst="rect">
              <a:avLst/>
            </a:prstGeom>
            <a:noFill/>
          </p:spPr>
          <p:txBody>
            <a:bodyPr wrap="none" rtlCol="0">
              <a:spAutoFit/>
            </a:bodyPr>
            <a:lstStyle/>
            <a:p>
              <a:pPr algn="ctr" defTabSz="493456"/>
              <a:r>
                <a:rPr kumimoji="0" lang="en-US" altLang="ja-JP" sz="2590" b="1" dirty="0">
                  <a:solidFill>
                    <a:srgbClr val="000000">
                      <a:lumMod val="65000"/>
                      <a:lumOff val="35000"/>
                    </a:srgbClr>
                  </a:solidFill>
                  <a:latin typeface="Meiryo UI"/>
                  <a:ea typeface="Meiryo UI"/>
                  <a:cs typeface="メイリオ" panose="020B0604030504040204" pitchFamily="50" charset="-128"/>
                </a:rPr>
                <a:t>H</a:t>
              </a:r>
              <a:r>
                <a:rPr kumimoji="0" lang="en-US" altLang="ja-JP" sz="1727" b="1" dirty="0">
                  <a:solidFill>
                    <a:srgbClr val="000000">
                      <a:lumMod val="65000"/>
                      <a:lumOff val="35000"/>
                    </a:srgbClr>
                  </a:solidFill>
                  <a:latin typeface="Meiryo UI"/>
                  <a:ea typeface="Meiryo UI"/>
                  <a:cs typeface="メイリオ" panose="020B0604030504040204" pitchFamily="50" charset="-128"/>
                </a:rPr>
                <a:t>2</a:t>
              </a:r>
              <a:endParaRPr kumimoji="0" lang="ja-JP" altLang="en-US" sz="1727" b="1" dirty="0">
                <a:solidFill>
                  <a:srgbClr val="000000">
                    <a:lumMod val="65000"/>
                    <a:lumOff val="35000"/>
                  </a:srgbClr>
                </a:solidFill>
                <a:latin typeface="Meiryo UI"/>
                <a:ea typeface="Meiryo UI"/>
                <a:cs typeface="メイリオ" panose="020B0604030504040204" pitchFamily="50" charset="-128"/>
              </a:endParaRPr>
            </a:p>
          </p:txBody>
        </p:sp>
        <p:sp>
          <p:nvSpPr>
            <p:cNvPr id="375" name="テキスト ボックス 374"/>
            <p:cNvSpPr txBox="1"/>
            <p:nvPr/>
          </p:nvSpPr>
          <p:spPr>
            <a:xfrm>
              <a:off x="5124337" y="5882059"/>
              <a:ext cx="1081934" cy="331031"/>
            </a:xfrm>
            <a:prstGeom prst="rect">
              <a:avLst/>
            </a:prstGeom>
            <a:noFill/>
          </p:spPr>
          <p:txBody>
            <a:bodyPr wrap="none" rtlCol="0">
              <a:spAutoFit/>
            </a:bodyPr>
            <a:lstStyle/>
            <a:p>
              <a:pPr algn="ctr" defTabSz="493456"/>
              <a:r>
                <a:rPr kumimoji="0" lang="ja-JP" altLang="en-US" sz="1727" b="1" dirty="0">
                  <a:solidFill>
                    <a:srgbClr val="000000">
                      <a:lumMod val="75000"/>
                      <a:lumOff val="25000"/>
                    </a:srgbClr>
                  </a:solidFill>
                  <a:latin typeface="Meiryo UI"/>
                  <a:ea typeface="Meiryo UI"/>
                  <a:cs typeface="メイリオ" panose="020B0604030504040204" pitchFamily="50" charset="-128"/>
                </a:rPr>
                <a:t>給水タンク</a:t>
              </a:r>
              <a:endParaRPr kumimoji="0" lang="en-US" altLang="ja-JP" sz="1727" b="1" dirty="0">
                <a:solidFill>
                  <a:srgbClr val="000000">
                    <a:lumMod val="75000"/>
                    <a:lumOff val="25000"/>
                  </a:srgbClr>
                </a:solidFill>
                <a:latin typeface="Meiryo UI"/>
                <a:ea typeface="Meiryo UI"/>
                <a:cs typeface="メイリオ" panose="020B0604030504040204" pitchFamily="50" charset="-128"/>
              </a:endParaRPr>
            </a:p>
          </p:txBody>
        </p:sp>
        <p:grpSp>
          <p:nvGrpSpPr>
            <p:cNvPr id="376" name="グループ化 375"/>
            <p:cNvGrpSpPr/>
            <p:nvPr/>
          </p:nvGrpSpPr>
          <p:grpSpPr>
            <a:xfrm>
              <a:off x="5265058" y="6169348"/>
              <a:ext cx="856456" cy="355996"/>
              <a:chOff x="4775200" y="4327525"/>
              <a:chExt cx="790575" cy="328612"/>
            </a:xfrm>
            <a:effectLst>
              <a:outerShdw blurRad="50800" dist="38100" dir="2700000" algn="tl" rotWithShape="0">
                <a:prstClr val="black">
                  <a:alpha val="40000"/>
                </a:prstClr>
              </a:outerShdw>
            </a:effectLst>
          </p:grpSpPr>
          <p:sp>
            <p:nvSpPr>
              <p:cNvPr id="377" name="Freeform 79"/>
              <p:cNvSpPr>
                <a:spLocks/>
              </p:cNvSpPr>
              <p:nvPr/>
            </p:nvSpPr>
            <p:spPr bwMode="auto">
              <a:xfrm>
                <a:off x="4775200" y="4327525"/>
                <a:ext cx="790575" cy="328612"/>
              </a:xfrm>
              <a:custGeom>
                <a:avLst/>
                <a:gdLst>
                  <a:gd name="T0" fmla="*/ 396 w 402"/>
                  <a:gd name="T1" fmla="*/ 0 h 167"/>
                  <a:gd name="T2" fmla="*/ 5 w 402"/>
                  <a:gd name="T3" fmla="*/ 0 h 167"/>
                  <a:gd name="T4" fmla="*/ 0 w 402"/>
                  <a:gd name="T5" fmla="*/ 9 h 167"/>
                  <a:gd name="T6" fmla="*/ 0 w 402"/>
                  <a:gd name="T7" fmla="*/ 157 h 167"/>
                  <a:gd name="T8" fmla="*/ 5 w 402"/>
                  <a:gd name="T9" fmla="*/ 167 h 167"/>
                  <a:gd name="T10" fmla="*/ 396 w 402"/>
                  <a:gd name="T11" fmla="*/ 167 h 167"/>
                  <a:gd name="T12" fmla="*/ 402 w 402"/>
                  <a:gd name="T13" fmla="*/ 157 h 167"/>
                  <a:gd name="T14" fmla="*/ 402 w 402"/>
                  <a:gd name="T15" fmla="*/ 9 h 167"/>
                  <a:gd name="T16" fmla="*/ 396 w 402"/>
                  <a:gd name="T17"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2" h="167">
                    <a:moveTo>
                      <a:pt x="396" y="0"/>
                    </a:moveTo>
                    <a:cubicBezTo>
                      <a:pt x="5" y="0"/>
                      <a:pt x="5" y="0"/>
                      <a:pt x="5" y="0"/>
                    </a:cubicBezTo>
                    <a:cubicBezTo>
                      <a:pt x="2" y="0"/>
                      <a:pt x="0" y="4"/>
                      <a:pt x="0" y="9"/>
                    </a:cubicBezTo>
                    <a:cubicBezTo>
                      <a:pt x="0" y="157"/>
                      <a:pt x="0" y="157"/>
                      <a:pt x="0" y="157"/>
                    </a:cubicBezTo>
                    <a:cubicBezTo>
                      <a:pt x="0" y="163"/>
                      <a:pt x="2" y="167"/>
                      <a:pt x="5" y="167"/>
                    </a:cubicBezTo>
                    <a:cubicBezTo>
                      <a:pt x="396" y="167"/>
                      <a:pt x="396" y="167"/>
                      <a:pt x="396" y="167"/>
                    </a:cubicBezTo>
                    <a:cubicBezTo>
                      <a:pt x="399" y="167"/>
                      <a:pt x="402" y="163"/>
                      <a:pt x="402" y="157"/>
                    </a:cubicBezTo>
                    <a:cubicBezTo>
                      <a:pt x="402" y="9"/>
                      <a:pt x="402" y="9"/>
                      <a:pt x="402" y="9"/>
                    </a:cubicBezTo>
                    <a:cubicBezTo>
                      <a:pt x="402" y="4"/>
                      <a:pt x="399" y="0"/>
                      <a:pt x="39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378" name="Freeform 80"/>
              <p:cNvSpPr>
                <a:spLocks/>
              </p:cNvSpPr>
              <p:nvPr/>
            </p:nvSpPr>
            <p:spPr bwMode="auto">
              <a:xfrm>
                <a:off x="4784725" y="4510088"/>
                <a:ext cx="769938" cy="114300"/>
              </a:xfrm>
              <a:custGeom>
                <a:avLst/>
                <a:gdLst>
                  <a:gd name="T0" fmla="*/ 0 w 485"/>
                  <a:gd name="T1" fmla="*/ 0 h 72"/>
                  <a:gd name="T2" fmla="*/ 485 w 485"/>
                  <a:gd name="T3" fmla="*/ 0 h 72"/>
                  <a:gd name="T4" fmla="*/ 485 w 485"/>
                  <a:gd name="T5" fmla="*/ 72 h 72"/>
                  <a:gd name="T6" fmla="*/ 0 w 485"/>
                  <a:gd name="T7" fmla="*/ 72 h 72"/>
                  <a:gd name="T8" fmla="*/ 0 w 485"/>
                  <a:gd name="T9" fmla="*/ 0 h 72"/>
                  <a:gd name="T10" fmla="*/ 0 w 485"/>
                  <a:gd name="T11" fmla="*/ 0 h 72"/>
                </a:gdLst>
                <a:ahLst/>
                <a:cxnLst>
                  <a:cxn ang="0">
                    <a:pos x="T0" y="T1"/>
                  </a:cxn>
                  <a:cxn ang="0">
                    <a:pos x="T2" y="T3"/>
                  </a:cxn>
                  <a:cxn ang="0">
                    <a:pos x="T4" y="T5"/>
                  </a:cxn>
                  <a:cxn ang="0">
                    <a:pos x="T6" y="T7"/>
                  </a:cxn>
                  <a:cxn ang="0">
                    <a:pos x="T8" y="T9"/>
                  </a:cxn>
                  <a:cxn ang="0">
                    <a:pos x="T10" y="T11"/>
                  </a:cxn>
                </a:cxnLst>
                <a:rect l="0" t="0" r="r" b="b"/>
                <a:pathLst>
                  <a:path w="485" h="72">
                    <a:moveTo>
                      <a:pt x="0" y="0"/>
                    </a:moveTo>
                    <a:lnTo>
                      <a:pt x="485" y="0"/>
                    </a:lnTo>
                    <a:lnTo>
                      <a:pt x="485" y="72"/>
                    </a:lnTo>
                    <a:lnTo>
                      <a:pt x="0" y="72"/>
                    </a:lnTo>
                    <a:lnTo>
                      <a:pt x="0" y="0"/>
                    </a:lnTo>
                    <a:lnTo>
                      <a:pt x="0"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sp>
            <p:nvSpPr>
              <p:cNvPr id="379" name="Freeform 81"/>
              <p:cNvSpPr>
                <a:spLocks/>
              </p:cNvSpPr>
              <p:nvPr/>
            </p:nvSpPr>
            <p:spPr bwMode="auto">
              <a:xfrm>
                <a:off x="4784725" y="4522788"/>
                <a:ext cx="769938" cy="36512"/>
              </a:xfrm>
              <a:custGeom>
                <a:avLst/>
                <a:gdLst>
                  <a:gd name="T0" fmla="*/ 0 w 485"/>
                  <a:gd name="T1" fmla="*/ 0 h 23"/>
                  <a:gd name="T2" fmla="*/ 485 w 485"/>
                  <a:gd name="T3" fmla="*/ 0 h 23"/>
                  <a:gd name="T4" fmla="*/ 485 w 485"/>
                  <a:gd name="T5" fmla="*/ 23 h 23"/>
                  <a:gd name="T6" fmla="*/ 0 w 485"/>
                  <a:gd name="T7" fmla="*/ 23 h 23"/>
                  <a:gd name="T8" fmla="*/ 0 w 485"/>
                  <a:gd name="T9" fmla="*/ 0 h 23"/>
                  <a:gd name="T10" fmla="*/ 0 w 485"/>
                  <a:gd name="T11" fmla="*/ 0 h 23"/>
                </a:gdLst>
                <a:ahLst/>
                <a:cxnLst>
                  <a:cxn ang="0">
                    <a:pos x="T0" y="T1"/>
                  </a:cxn>
                  <a:cxn ang="0">
                    <a:pos x="T2" y="T3"/>
                  </a:cxn>
                  <a:cxn ang="0">
                    <a:pos x="T4" y="T5"/>
                  </a:cxn>
                  <a:cxn ang="0">
                    <a:pos x="T6" y="T7"/>
                  </a:cxn>
                  <a:cxn ang="0">
                    <a:pos x="T8" y="T9"/>
                  </a:cxn>
                  <a:cxn ang="0">
                    <a:pos x="T10" y="T11"/>
                  </a:cxn>
                </a:cxnLst>
                <a:rect l="0" t="0" r="r" b="b"/>
                <a:pathLst>
                  <a:path w="485" h="23">
                    <a:moveTo>
                      <a:pt x="0" y="0"/>
                    </a:moveTo>
                    <a:lnTo>
                      <a:pt x="485" y="0"/>
                    </a:lnTo>
                    <a:lnTo>
                      <a:pt x="485" y="23"/>
                    </a:lnTo>
                    <a:lnTo>
                      <a:pt x="0" y="23"/>
                    </a:lnTo>
                    <a:lnTo>
                      <a:pt x="0" y="0"/>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6918" tIns="53460" rIns="106918" bIns="53460" numCol="1" anchor="t" anchorCtr="0" compatLnSpc="1">
                <a:prstTxWarp prst="textNoShape">
                  <a:avLst/>
                </a:prstTxWarp>
              </a:bodyPr>
              <a:lstStyle/>
              <a:p>
                <a:pPr defTabSz="493456"/>
                <a:endParaRPr kumimoji="0" lang="ja-JP" altLang="en-US" sz="2159">
                  <a:solidFill>
                    <a:srgbClr val="000000"/>
                  </a:solidFill>
                  <a:latin typeface="Meiryo UI"/>
                  <a:ea typeface="Meiryo UI"/>
                  <a:cs typeface="メイリオ" panose="020B0604030504040204" pitchFamily="50" charset="-128"/>
                </a:endParaRPr>
              </a:p>
            </p:txBody>
          </p:sp>
        </p:grpSp>
      </p:grpSp>
      <p:sp>
        <p:nvSpPr>
          <p:cNvPr id="3" name="テキスト プレースホルダー 2"/>
          <p:cNvSpPr>
            <a:spLocks noGrp="1"/>
          </p:cNvSpPr>
          <p:nvPr>
            <p:ph type="body" sz="quarter" idx="10"/>
          </p:nvPr>
        </p:nvSpPr>
        <p:spPr>
          <a:xfrm>
            <a:off x="19700" y="948662"/>
            <a:ext cx="10685337" cy="603388"/>
          </a:xfrm>
        </p:spPr>
        <p:txBody>
          <a:bodyPr anchor="ctr"/>
          <a:lstStyle/>
          <a:p>
            <a:pPr marL="0" indent="0">
              <a:buNone/>
            </a:pPr>
            <a:r>
              <a:rPr lang="ja-JP" altLang="en-US" dirty="0">
                <a:latin typeface="+mn-ea"/>
                <a:ea typeface="+mn-ea"/>
              </a:rPr>
              <a:t>再エネ・蓄電池・水素を効率的に組み合わせて、需要家に電気と熱を供給。</a:t>
            </a:r>
          </a:p>
        </p:txBody>
      </p:sp>
    </p:spTree>
    <p:extLst>
      <p:ext uri="{BB962C8B-B14F-4D97-AF65-F5344CB8AC3E}">
        <p14:creationId xmlns:p14="http://schemas.microsoft.com/office/powerpoint/2010/main" val="2512308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3238" y="78825"/>
            <a:ext cx="10685337" cy="811887"/>
          </a:xfrm>
        </p:spPr>
        <p:txBody>
          <a:bodyPr/>
          <a:lstStyle/>
          <a:p>
            <a:r>
              <a:rPr lang="ja-JP" altLang="en-US" dirty="0">
                <a:latin typeface="+mn-ea"/>
                <a:ea typeface="+mn-ea"/>
              </a:rPr>
              <a:t>離島型モデル導入イメージ</a:t>
            </a:r>
            <a:endParaRPr kumimoji="1" lang="ja-JP" altLang="en-US" dirty="0">
              <a:latin typeface="+mn-ea"/>
              <a:ea typeface="+mn-ea"/>
            </a:endParaRPr>
          </a:p>
        </p:txBody>
      </p:sp>
      <p:sp>
        <p:nvSpPr>
          <p:cNvPr id="21" name="二等辺三角形 20"/>
          <p:cNvSpPr/>
          <p:nvPr/>
        </p:nvSpPr>
        <p:spPr>
          <a:xfrm flipV="1">
            <a:off x="4267222" y="1759112"/>
            <a:ext cx="2098445" cy="21370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endParaRPr kumimoji="0" lang="ja-JP" altLang="en-US" sz="1943">
              <a:solidFill>
                <a:prstClr val="white"/>
              </a:solidFill>
              <a:latin typeface="Meiryo UI"/>
              <a:ea typeface="Meiryo UI"/>
              <a:cs typeface="メイリオ" panose="020B0604030504040204" pitchFamily="50" charset="-128"/>
            </a:endParaRPr>
          </a:p>
        </p:txBody>
      </p:sp>
      <p:sp>
        <p:nvSpPr>
          <p:cNvPr id="113" name="Freeform 30"/>
          <p:cNvSpPr>
            <a:spLocks noEditPoints="1"/>
          </p:cNvSpPr>
          <p:nvPr/>
        </p:nvSpPr>
        <p:spPr bwMode="auto">
          <a:xfrm>
            <a:off x="781172" y="4351552"/>
            <a:ext cx="1442499" cy="561034"/>
          </a:xfrm>
          <a:custGeom>
            <a:avLst/>
            <a:gdLst>
              <a:gd name="T0" fmla="*/ 221 w 227"/>
              <a:gd name="T1" fmla="*/ 0 h 120"/>
              <a:gd name="T2" fmla="*/ 30 w 227"/>
              <a:gd name="T3" fmla="*/ 4 h 120"/>
              <a:gd name="T4" fmla="*/ 1 w 227"/>
              <a:gd name="T5" fmla="*/ 118 h 120"/>
              <a:gd name="T6" fmla="*/ 191 w 227"/>
              <a:gd name="T7" fmla="*/ 120 h 120"/>
              <a:gd name="T8" fmla="*/ 227 w 227"/>
              <a:gd name="T9" fmla="*/ 7 h 120"/>
              <a:gd name="T10" fmla="*/ 160 w 227"/>
              <a:gd name="T11" fmla="*/ 74 h 120"/>
              <a:gd name="T12" fmla="*/ 138 w 227"/>
              <a:gd name="T13" fmla="*/ 45 h 120"/>
              <a:gd name="T14" fmla="*/ 160 w 227"/>
              <a:gd name="T15" fmla="*/ 74 h 120"/>
              <a:gd name="T16" fmla="*/ 204 w 227"/>
              <a:gd name="T17" fmla="*/ 45 h 120"/>
              <a:gd name="T18" fmla="*/ 167 w 227"/>
              <a:gd name="T19" fmla="*/ 74 h 120"/>
              <a:gd name="T20" fmla="*/ 63 w 227"/>
              <a:gd name="T21" fmla="*/ 45 h 120"/>
              <a:gd name="T22" fmla="*/ 86 w 227"/>
              <a:gd name="T23" fmla="*/ 74 h 120"/>
              <a:gd name="T24" fmla="*/ 63 w 227"/>
              <a:gd name="T25" fmla="*/ 45 h 120"/>
              <a:gd name="T26" fmla="*/ 23 w 227"/>
              <a:gd name="T27" fmla="*/ 74 h 120"/>
              <a:gd name="T28" fmla="*/ 56 w 227"/>
              <a:gd name="T29" fmla="*/ 45 h 120"/>
              <a:gd name="T30" fmla="*/ 102 w 227"/>
              <a:gd name="T31" fmla="*/ 38 h 120"/>
              <a:gd name="T32" fmla="*/ 140 w 227"/>
              <a:gd name="T33" fmla="*/ 11 h 120"/>
              <a:gd name="T34" fmla="*/ 102 w 227"/>
              <a:gd name="T35" fmla="*/ 38 h 120"/>
              <a:gd name="T36" fmla="*/ 123 w 227"/>
              <a:gd name="T37" fmla="*/ 74 h 120"/>
              <a:gd name="T38" fmla="*/ 101 w 227"/>
              <a:gd name="T39" fmla="*/ 45 h 120"/>
              <a:gd name="T40" fmla="*/ 95 w 227"/>
              <a:gd name="T41" fmla="*/ 38 h 120"/>
              <a:gd name="T42" fmla="*/ 73 w 227"/>
              <a:gd name="T43" fmla="*/ 11 h 120"/>
              <a:gd name="T44" fmla="*/ 95 w 227"/>
              <a:gd name="T45" fmla="*/ 38 h 120"/>
              <a:gd name="T46" fmla="*/ 76 w 227"/>
              <a:gd name="T47" fmla="*/ 109 h 120"/>
              <a:gd name="T48" fmla="*/ 53 w 227"/>
              <a:gd name="T49" fmla="*/ 80 h 120"/>
              <a:gd name="T50" fmla="*/ 91 w 227"/>
              <a:gd name="T51" fmla="*/ 80 h 120"/>
              <a:gd name="T52" fmla="*/ 113 w 227"/>
              <a:gd name="T53" fmla="*/ 109 h 120"/>
              <a:gd name="T54" fmla="*/ 91 w 227"/>
              <a:gd name="T55" fmla="*/ 80 h 120"/>
              <a:gd name="T56" fmla="*/ 158 w 227"/>
              <a:gd name="T57" fmla="*/ 80 h 120"/>
              <a:gd name="T58" fmla="*/ 120 w 227"/>
              <a:gd name="T59" fmla="*/ 109 h 120"/>
              <a:gd name="T60" fmla="*/ 139 w 227"/>
              <a:gd name="T61" fmla="*/ 38 h 120"/>
              <a:gd name="T62" fmla="*/ 177 w 227"/>
              <a:gd name="T63" fmla="*/ 11 h 120"/>
              <a:gd name="T64" fmla="*/ 139 w 227"/>
              <a:gd name="T65" fmla="*/ 38 h 120"/>
              <a:gd name="T66" fmla="*/ 66 w 227"/>
              <a:gd name="T67" fmla="*/ 11 h 120"/>
              <a:gd name="T68" fmla="*/ 32 w 227"/>
              <a:gd name="T69" fmla="*/ 38 h 120"/>
              <a:gd name="T70" fmla="*/ 21 w 227"/>
              <a:gd name="T71" fmla="*/ 80 h 120"/>
              <a:gd name="T72" fmla="*/ 39 w 227"/>
              <a:gd name="T73" fmla="*/ 109 h 120"/>
              <a:gd name="T74" fmla="*/ 21 w 227"/>
              <a:gd name="T75" fmla="*/ 80 h 120"/>
              <a:gd name="T76" fmla="*/ 157 w 227"/>
              <a:gd name="T77" fmla="*/ 109 h 120"/>
              <a:gd name="T78" fmla="*/ 195 w 227"/>
              <a:gd name="T79" fmla="*/ 80 h 120"/>
              <a:gd name="T80" fmla="*/ 206 w 227"/>
              <a:gd name="T81" fmla="*/ 38 h 120"/>
              <a:gd name="T82" fmla="*/ 184 w 227"/>
              <a:gd name="T83" fmla="*/ 11 h 120"/>
              <a:gd name="T84" fmla="*/ 206 w 227"/>
              <a:gd name="T85" fmla="*/ 38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7" h="120">
                <a:moveTo>
                  <a:pt x="226" y="2"/>
                </a:moveTo>
                <a:cubicBezTo>
                  <a:pt x="225" y="0"/>
                  <a:pt x="223" y="0"/>
                  <a:pt x="221" y="0"/>
                </a:cubicBezTo>
                <a:cubicBezTo>
                  <a:pt x="36" y="0"/>
                  <a:pt x="36" y="0"/>
                  <a:pt x="36" y="0"/>
                </a:cubicBezTo>
                <a:cubicBezTo>
                  <a:pt x="33" y="0"/>
                  <a:pt x="31" y="1"/>
                  <a:pt x="30" y="4"/>
                </a:cubicBezTo>
                <a:cubicBezTo>
                  <a:pt x="0" y="113"/>
                  <a:pt x="0" y="113"/>
                  <a:pt x="0" y="113"/>
                </a:cubicBezTo>
                <a:cubicBezTo>
                  <a:pt x="0" y="115"/>
                  <a:pt x="0" y="116"/>
                  <a:pt x="1" y="118"/>
                </a:cubicBezTo>
                <a:cubicBezTo>
                  <a:pt x="2" y="119"/>
                  <a:pt x="4" y="120"/>
                  <a:pt x="5" y="120"/>
                </a:cubicBezTo>
                <a:cubicBezTo>
                  <a:pt x="191" y="120"/>
                  <a:pt x="191" y="120"/>
                  <a:pt x="191" y="120"/>
                </a:cubicBezTo>
                <a:cubicBezTo>
                  <a:pt x="193" y="120"/>
                  <a:pt x="196" y="118"/>
                  <a:pt x="196" y="116"/>
                </a:cubicBezTo>
                <a:cubicBezTo>
                  <a:pt x="227" y="7"/>
                  <a:pt x="227" y="7"/>
                  <a:pt x="227" y="7"/>
                </a:cubicBezTo>
                <a:cubicBezTo>
                  <a:pt x="227" y="5"/>
                  <a:pt x="227" y="3"/>
                  <a:pt x="226" y="2"/>
                </a:cubicBezTo>
                <a:close/>
                <a:moveTo>
                  <a:pt x="160" y="74"/>
                </a:moveTo>
                <a:cubicBezTo>
                  <a:pt x="130" y="74"/>
                  <a:pt x="130" y="74"/>
                  <a:pt x="130" y="74"/>
                </a:cubicBezTo>
                <a:cubicBezTo>
                  <a:pt x="138" y="45"/>
                  <a:pt x="138" y="45"/>
                  <a:pt x="138" y="45"/>
                </a:cubicBezTo>
                <a:cubicBezTo>
                  <a:pt x="168" y="45"/>
                  <a:pt x="168" y="45"/>
                  <a:pt x="168" y="45"/>
                </a:cubicBezTo>
                <a:lnTo>
                  <a:pt x="160" y="74"/>
                </a:lnTo>
                <a:close/>
                <a:moveTo>
                  <a:pt x="175" y="45"/>
                </a:moveTo>
                <a:cubicBezTo>
                  <a:pt x="204" y="45"/>
                  <a:pt x="204" y="45"/>
                  <a:pt x="204" y="45"/>
                </a:cubicBezTo>
                <a:cubicBezTo>
                  <a:pt x="196" y="74"/>
                  <a:pt x="196" y="74"/>
                  <a:pt x="196" y="74"/>
                </a:cubicBezTo>
                <a:cubicBezTo>
                  <a:pt x="167" y="74"/>
                  <a:pt x="167" y="74"/>
                  <a:pt x="167" y="74"/>
                </a:cubicBezTo>
                <a:lnTo>
                  <a:pt x="175" y="45"/>
                </a:lnTo>
                <a:close/>
                <a:moveTo>
                  <a:pt x="63" y="45"/>
                </a:moveTo>
                <a:cubicBezTo>
                  <a:pt x="94" y="45"/>
                  <a:pt x="94" y="45"/>
                  <a:pt x="94" y="45"/>
                </a:cubicBezTo>
                <a:cubicBezTo>
                  <a:pt x="86" y="74"/>
                  <a:pt x="86" y="74"/>
                  <a:pt x="86" y="74"/>
                </a:cubicBezTo>
                <a:cubicBezTo>
                  <a:pt x="55" y="74"/>
                  <a:pt x="55" y="74"/>
                  <a:pt x="55" y="74"/>
                </a:cubicBezTo>
                <a:lnTo>
                  <a:pt x="63" y="45"/>
                </a:lnTo>
                <a:close/>
                <a:moveTo>
                  <a:pt x="48" y="74"/>
                </a:moveTo>
                <a:cubicBezTo>
                  <a:pt x="23" y="74"/>
                  <a:pt x="23" y="74"/>
                  <a:pt x="23" y="74"/>
                </a:cubicBezTo>
                <a:cubicBezTo>
                  <a:pt x="31" y="45"/>
                  <a:pt x="31" y="45"/>
                  <a:pt x="31" y="45"/>
                </a:cubicBezTo>
                <a:cubicBezTo>
                  <a:pt x="56" y="45"/>
                  <a:pt x="56" y="45"/>
                  <a:pt x="56" y="45"/>
                </a:cubicBezTo>
                <a:lnTo>
                  <a:pt x="48" y="74"/>
                </a:lnTo>
                <a:close/>
                <a:moveTo>
                  <a:pt x="102" y="38"/>
                </a:moveTo>
                <a:cubicBezTo>
                  <a:pt x="110" y="11"/>
                  <a:pt x="110" y="11"/>
                  <a:pt x="110" y="11"/>
                </a:cubicBezTo>
                <a:cubicBezTo>
                  <a:pt x="140" y="11"/>
                  <a:pt x="140" y="11"/>
                  <a:pt x="140" y="11"/>
                </a:cubicBezTo>
                <a:cubicBezTo>
                  <a:pt x="133" y="38"/>
                  <a:pt x="133" y="38"/>
                  <a:pt x="133" y="38"/>
                </a:cubicBezTo>
                <a:lnTo>
                  <a:pt x="102" y="38"/>
                </a:lnTo>
                <a:close/>
                <a:moveTo>
                  <a:pt x="131" y="45"/>
                </a:moveTo>
                <a:cubicBezTo>
                  <a:pt x="123" y="74"/>
                  <a:pt x="123" y="74"/>
                  <a:pt x="123" y="74"/>
                </a:cubicBezTo>
                <a:cubicBezTo>
                  <a:pt x="92" y="74"/>
                  <a:pt x="92" y="74"/>
                  <a:pt x="92" y="74"/>
                </a:cubicBezTo>
                <a:cubicBezTo>
                  <a:pt x="101" y="45"/>
                  <a:pt x="101" y="45"/>
                  <a:pt x="101" y="45"/>
                </a:cubicBezTo>
                <a:lnTo>
                  <a:pt x="131" y="45"/>
                </a:lnTo>
                <a:close/>
                <a:moveTo>
                  <a:pt x="95" y="38"/>
                </a:moveTo>
                <a:cubicBezTo>
                  <a:pt x="65" y="38"/>
                  <a:pt x="65" y="38"/>
                  <a:pt x="65" y="38"/>
                </a:cubicBezTo>
                <a:cubicBezTo>
                  <a:pt x="73" y="11"/>
                  <a:pt x="73" y="11"/>
                  <a:pt x="73" y="11"/>
                </a:cubicBezTo>
                <a:cubicBezTo>
                  <a:pt x="103" y="11"/>
                  <a:pt x="103" y="11"/>
                  <a:pt x="103" y="11"/>
                </a:cubicBezTo>
                <a:lnTo>
                  <a:pt x="95" y="38"/>
                </a:lnTo>
                <a:close/>
                <a:moveTo>
                  <a:pt x="84" y="80"/>
                </a:moveTo>
                <a:cubicBezTo>
                  <a:pt x="76" y="109"/>
                  <a:pt x="76" y="109"/>
                  <a:pt x="76" y="109"/>
                </a:cubicBezTo>
                <a:cubicBezTo>
                  <a:pt x="46" y="109"/>
                  <a:pt x="46" y="109"/>
                  <a:pt x="46" y="109"/>
                </a:cubicBezTo>
                <a:cubicBezTo>
                  <a:pt x="53" y="80"/>
                  <a:pt x="53" y="80"/>
                  <a:pt x="53" y="80"/>
                </a:cubicBezTo>
                <a:lnTo>
                  <a:pt x="84" y="80"/>
                </a:lnTo>
                <a:close/>
                <a:moveTo>
                  <a:pt x="91" y="80"/>
                </a:moveTo>
                <a:cubicBezTo>
                  <a:pt x="121" y="80"/>
                  <a:pt x="121" y="80"/>
                  <a:pt x="121" y="80"/>
                </a:cubicBezTo>
                <a:cubicBezTo>
                  <a:pt x="113" y="109"/>
                  <a:pt x="113" y="109"/>
                  <a:pt x="113" y="109"/>
                </a:cubicBezTo>
                <a:cubicBezTo>
                  <a:pt x="83" y="109"/>
                  <a:pt x="83" y="109"/>
                  <a:pt x="83" y="109"/>
                </a:cubicBezTo>
                <a:lnTo>
                  <a:pt x="91" y="80"/>
                </a:lnTo>
                <a:close/>
                <a:moveTo>
                  <a:pt x="128" y="80"/>
                </a:moveTo>
                <a:cubicBezTo>
                  <a:pt x="158" y="80"/>
                  <a:pt x="158" y="80"/>
                  <a:pt x="158" y="80"/>
                </a:cubicBezTo>
                <a:cubicBezTo>
                  <a:pt x="150" y="109"/>
                  <a:pt x="150" y="109"/>
                  <a:pt x="150" y="109"/>
                </a:cubicBezTo>
                <a:cubicBezTo>
                  <a:pt x="120" y="109"/>
                  <a:pt x="120" y="109"/>
                  <a:pt x="120" y="109"/>
                </a:cubicBezTo>
                <a:lnTo>
                  <a:pt x="128" y="80"/>
                </a:lnTo>
                <a:close/>
                <a:moveTo>
                  <a:pt x="139" y="38"/>
                </a:moveTo>
                <a:cubicBezTo>
                  <a:pt x="147" y="11"/>
                  <a:pt x="147" y="11"/>
                  <a:pt x="147" y="11"/>
                </a:cubicBezTo>
                <a:cubicBezTo>
                  <a:pt x="177" y="11"/>
                  <a:pt x="177" y="11"/>
                  <a:pt x="177" y="11"/>
                </a:cubicBezTo>
                <a:cubicBezTo>
                  <a:pt x="170" y="38"/>
                  <a:pt x="170" y="38"/>
                  <a:pt x="170" y="38"/>
                </a:cubicBezTo>
                <a:lnTo>
                  <a:pt x="139" y="38"/>
                </a:lnTo>
                <a:close/>
                <a:moveTo>
                  <a:pt x="40" y="11"/>
                </a:moveTo>
                <a:cubicBezTo>
                  <a:pt x="66" y="11"/>
                  <a:pt x="66" y="11"/>
                  <a:pt x="66" y="11"/>
                </a:cubicBezTo>
                <a:cubicBezTo>
                  <a:pt x="58" y="38"/>
                  <a:pt x="58" y="38"/>
                  <a:pt x="58" y="38"/>
                </a:cubicBezTo>
                <a:cubicBezTo>
                  <a:pt x="32" y="38"/>
                  <a:pt x="32" y="38"/>
                  <a:pt x="32" y="38"/>
                </a:cubicBezTo>
                <a:lnTo>
                  <a:pt x="40" y="11"/>
                </a:lnTo>
                <a:close/>
                <a:moveTo>
                  <a:pt x="21" y="80"/>
                </a:moveTo>
                <a:cubicBezTo>
                  <a:pt x="47" y="80"/>
                  <a:pt x="47" y="80"/>
                  <a:pt x="47" y="80"/>
                </a:cubicBezTo>
                <a:cubicBezTo>
                  <a:pt x="39" y="109"/>
                  <a:pt x="39" y="109"/>
                  <a:pt x="39" y="109"/>
                </a:cubicBezTo>
                <a:cubicBezTo>
                  <a:pt x="13" y="109"/>
                  <a:pt x="13" y="109"/>
                  <a:pt x="13" y="109"/>
                </a:cubicBezTo>
                <a:lnTo>
                  <a:pt x="21" y="80"/>
                </a:lnTo>
                <a:close/>
                <a:moveTo>
                  <a:pt x="187" y="109"/>
                </a:moveTo>
                <a:cubicBezTo>
                  <a:pt x="157" y="109"/>
                  <a:pt x="157" y="109"/>
                  <a:pt x="157" y="109"/>
                </a:cubicBezTo>
                <a:cubicBezTo>
                  <a:pt x="165" y="80"/>
                  <a:pt x="165" y="80"/>
                  <a:pt x="165" y="80"/>
                </a:cubicBezTo>
                <a:cubicBezTo>
                  <a:pt x="195" y="80"/>
                  <a:pt x="195" y="80"/>
                  <a:pt x="195" y="80"/>
                </a:cubicBezTo>
                <a:lnTo>
                  <a:pt x="187" y="109"/>
                </a:lnTo>
                <a:close/>
                <a:moveTo>
                  <a:pt x="206" y="38"/>
                </a:moveTo>
                <a:cubicBezTo>
                  <a:pt x="177" y="38"/>
                  <a:pt x="177" y="38"/>
                  <a:pt x="177" y="38"/>
                </a:cubicBezTo>
                <a:cubicBezTo>
                  <a:pt x="184" y="11"/>
                  <a:pt x="184" y="11"/>
                  <a:pt x="184" y="11"/>
                </a:cubicBezTo>
                <a:cubicBezTo>
                  <a:pt x="214" y="11"/>
                  <a:pt x="214" y="11"/>
                  <a:pt x="214" y="11"/>
                </a:cubicBezTo>
                <a:lnTo>
                  <a:pt x="206" y="38"/>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14" name="Oval 31"/>
          <p:cNvSpPr>
            <a:spLocks noChangeArrowheads="1"/>
          </p:cNvSpPr>
          <p:nvPr/>
        </p:nvSpPr>
        <p:spPr bwMode="auto">
          <a:xfrm>
            <a:off x="481436" y="3988267"/>
            <a:ext cx="524543" cy="386286"/>
          </a:xfrm>
          <a:prstGeom prst="ellipse">
            <a:avLst/>
          </a:pr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15" name="Freeform 32"/>
          <p:cNvSpPr>
            <a:spLocks/>
          </p:cNvSpPr>
          <p:nvPr/>
        </p:nvSpPr>
        <p:spPr bwMode="auto">
          <a:xfrm>
            <a:off x="675012" y="3854905"/>
            <a:ext cx="137381" cy="87377"/>
          </a:xfrm>
          <a:custGeom>
            <a:avLst/>
            <a:gdLst>
              <a:gd name="T0" fmla="*/ 10 w 22"/>
              <a:gd name="T1" fmla="*/ 0 h 19"/>
              <a:gd name="T2" fmla="*/ 0 w 22"/>
              <a:gd name="T3" fmla="*/ 19 h 19"/>
              <a:gd name="T4" fmla="*/ 22 w 22"/>
              <a:gd name="T5" fmla="*/ 19 h 19"/>
              <a:gd name="T6" fmla="*/ 10 w 22"/>
              <a:gd name="T7" fmla="*/ 0 h 19"/>
            </a:gdLst>
            <a:ahLst/>
            <a:cxnLst>
              <a:cxn ang="0">
                <a:pos x="T0" y="T1"/>
              </a:cxn>
              <a:cxn ang="0">
                <a:pos x="T2" y="T3"/>
              </a:cxn>
              <a:cxn ang="0">
                <a:pos x="T4" y="T5"/>
              </a:cxn>
              <a:cxn ang="0">
                <a:pos x="T6" y="T7"/>
              </a:cxn>
            </a:cxnLst>
            <a:rect l="0" t="0" r="r" b="b"/>
            <a:pathLst>
              <a:path w="22" h="19">
                <a:moveTo>
                  <a:pt x="10" y="0"/>
                </a:moveTo>
                <a:lnTo>
                  <a:pt x="0" y="19"/>
                </a:lnTo>
                <a:lnTo>
                  <a:pt x="22" y="19"/>
                </a:lnTo>
                <a:lnTo>
                  <a:pt x="10"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16" name="Freeform 33"/>
          <p:cNvSpPr>
            <a:spLocks/>
          </p:cNvSpPr>
          <p:nvPr/>
        </p:nvSpPr>
        <p:spPr bwMode="auto">
          <a:xfrm>
            <a:off x="675012" y="4429738"/>
            <a:ext cx="137381" cy="82777"/>
          </a:xfrm>
          <a:custGeom>
            <a:avLst/>
            <a:gdLst>
              <a:gd name="T0" fmla="*/ 10 w 22"/>
              <a:gd name="T1" fmla="*/ 18 h 18"/>
              <a:gd name="T2" fmla="*/ 22 w 22"/>
              <a:gd name="T3" fmla="*/ 0 h 18"/>
              <a:gd name="T4" fmla="*/ 0 w 22"/>
              <a:gd name="T5" fmla="*/ 0 h 18"/>
              <a:gd name="T6" fmla="*/ 10 w 22"/>
              <a:gd name="T7" fmla="*/ 18 h 18"/>
            </a:gdLst>
            <a:ahLst/>
            <a:cxnLst>
              <a:cxn ang="0">
                <a:pos x="T0" y="T1"/>
              </a:cxn>
              <a:cxn ang="0">
                <a:pos x="T2" y="T3"/>
              </a:cxn>
              <a:cxn ang="0">
                <a:pos x="T4" y="T5"/>
              </a:cxn>
              <a:cxn ang="0">
                <a:pos x="T6" y="T7"/>
              </a:cxn>
            </a:cxnLst>
            <a:rect l="0" t="0" r="r" b="b"/>
            <a:pathLst>
              <a:path w="22" h="18">
                <a:moveTo>
                  <a:pt x="10" y="18"/>
                </a:moveTo>
                <a:lnTo>
                  <a:pt x="22" y="0"/>
                </a:lnTo>
                <a:lnTo>
                  <a:pt x="0" y="0"/>
                </a:lnTo>
                <a:lnTo>
                  <a:pt x="10" y="18"/>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17" name="Freeform 34"/>
          <p:cNvSpPr>
            <a:spLocks/>
          </p:cNvSpPr>
          <p:nvPr/>
        </p:nvSpPr>
        <p:spPr bwMode="auto">
          <a:xfrm>
            <a:off x="525143" y="3900885"/>
            <a:ext cx="118648" cy="96574"/>
          </a:xfrm>
          <a:custGeom>
            <a:avLst/>
            <a:gdLst>
              <a:gd name="T0" fmla="*/ 19 w 19"/>
              <a:gd name="T1" fmla="*/ 11 h 21"/>
              <a:gd name="T2" fmla="*/ 0 w 19"/>
              <a:gd name="T3" fmla="*/ 0 h 21"/>
              <a:gd name="T4" fmla="*/ 0 w 19"/>
              <a:gd name="T5" fmla="*/ 21 h 21"/>
              <a:gd name="T6" fmla="*/ 19 w 19"/>
              <a:gd name="T7" fmla="*/ 11 h 21"/>
            </a:gdLst>
            <a:ahLst/>
            <a:cxnLst>
              <a:cxn ang="0">
                <a:pos x="T0" y="T1"/>
              </a:cxn>
              <a:cxn ang="0">
                <a:pos x="T2" y="T3"/>
              </a:cxn>
              <a:cxn ang="0">
                <a:pos x="T4" y="T5"/>
              </a:cxn>
              <a:cxn ang="0">
                <a:pos x="T6" y="T7"/>
              </a:cxn>
            </a:cxnLst>
            <a:rect l="0" t="0" r="r" b="b"/>
            <a:pathLst>
              <a:path w="19" h="21">
                <a:moveTo>
                  <a:pt x="19" y="11"/>
                </a:moveTo>
                <a:lnTo>
                  <a:pt x="0" y="0"/>
                </a:lnTo>
                <a:lnTo>
                  <a:pt x="0" y="21"/>
                </a:lnTo>
                <a:lnTo>
                  <a:pt x="19" y="11"/>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18" name="Freeform 35"/>
          <p:cNvSpPr>
            <a:spLocks/>
          </p:cNvSpPr>
          <p:nvPr/>
        </p:nvSpPr>
        <p:spPr bwMode="auto">
          <a:xfrm>
            <a:off x="356541" y="4025054"/>
            <a:ext cx="137381" cy="87377"/>
          </a:xfrm>
          <a:custGeom>
            <a:avLst/>
            <a:gdLst>
              <a:gd name="T0" fmla="*/ 22 w 22"/>
              <a:gd name="T1" fmla="*/ 0 h 19"/>
              <a:gd name="T2" fmla="*/ 0 w 22"/>
              <a:gd name="T3" fmla="*/ 0 h 19"/>
              <a:gd name="T4" fmla="*/ 11 w 22"/>
              <a:gd name="T5" fmla="*/ 19 h 19"/>
              <a:gd name="T6" fmla="*/ 22 w 22"/>
              <a:gd name="T7" fmla="*/ 0 h 19"/>
            </a:gdLst>
            <a:ahLst/>
            <a:cxnLst>
              <a:cxn ang="0">
                <a:pos x="T0" y="T1"/>
              </a:cxn>
              <a:cxn ang="0">
                <a:pos x="T2" y="T3"/>
              </a:cxn>
              <a:cxn ang="0">
                <a:pos x="T4" y="T5"/>
              </a:cxn>
              <a:cxn ang="0">
                <a:pos x="T6" y="T7"/>
              </a:cxn>
            </a:cxnLst>
            <a:rect l="0" t="0" r="r" b="b"/>
            <a:pathLst>
              <a:path w="22" h="19">
                <a:moveTo>
                  <a:pt x="22" y="0"/>
                </a:moveTo>
                <a:lnTo>
                  <a:pt x="0" y="0"/>
                </a:lnTo>
                <a:lnTo>
                  <a:pt x="11" y="19"/>
                </a:lnTo>
                <a:lnTo>
                  <a:pt x="22"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19" name="Freeform 36"/>
          <p:cNvSpPr>
            <a:spLocks/>
          </p:cNvSpPr>
          <p:nvPr/>
        </p:nvSpPr>
        <p:spPr bwMode="auto">
          <a:xfrm>
            <a:off x="294100" y="4135418"/>
            <a:ext cx="112404" cy="96574"/>
          </a:xfrm>
          <a:custGeom>
            <a:avLst/>
            <a:gdLst>
              <a:gd name="T0" fmla="*/ 18 w 18"/>
              <a:gd name="T1" fmla="*/ 0 h 21"/>
              <a:gd name="T2" fmla="*/ 0 w 18"/>
              <a:gd name="T3" fmla="*/ 11 h 21"/>
              <a:gd name="T4" fmla="*/ 18 w 18"/>
              <a:gd name="T5" fmla="*/ 21 h 21"/>
              <a:gd name="T6" fmla="*/ 18 w 18"/>
              <a:gd name="T7" fmla="*/ 0 h 21"/>
            </a:gdLst>
            <a:ahLst/>
            <a:cxnLst>
              <a:cxn ang="0">
                <a:pos x="T0" y="T1"/>
              </a:cxn>
              <a:cxn ang="0">
                <a:pos x="T2" y="T3"/>
              </a:cxn>
              <a:cxn ang="0">
                <a:pos x="T4" y="T5"/>
              </a:cxn>
              <a:cxn ang="0">
                <a:pos x="T6" y="T7"/>
              </a:cxn>
            </a:cxnLst>
            <a:rect l="0" t="0" r="r" b="b"/>
            <a:pathLst>
              <a:path w="18" h="21">
                <a:moveTo>
                  <a:pt x="18" y="0"/>
                </a:moveTo>
                <a:lnTo>
                  <a:pt x="0" y="11"/>
                </a:lnTo>
                <a:lnTo>
                  <a:pt x="18" y="21"/>
                </a:lnTo>
                <a:lnTo>
                  <a:pt x="18"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20" name="Freeform 37"/>
          <p:cNvSpPr>
            <a:spLocks/>
          </p:cNvSpPr>
          <p:nvPr/>
        </p:nvSpPr>
        <p:spPr bwMode="auto">
          <a:xfrm>
            <a:off x="1074663" y="4135418"/>
            <a:ext cx="118648" cy="96574"/>
          </a:xfrm>
          <a:custGeom>
            <a:avLst/>
            <a:gdLst>
              <a:gd name="T0" fmla="*/ 0 w 19"/>
              <a:gd name="T1" fmla="*/ 21 h 21"/>
              <a:gd name="T2" fmla="*/ 19 w 19"/>
              <a:gd name="T3" fmla="*/ 11 h 21"/>
              <a:gd name="T4" fmla="*/ 0 w 19"/>
              <a:gd name="T5" fmla="*/ 0 h 21"/>
              <a:gd name="T6" fmla="*/ 0 w 19"/>
              <a:gd name="T7" fmla="*/ 21 h 21"/>
            </a:gdLst>
            <a:ahLst/>
            <a:cxnLst>
              <a:cxn ang="0">
                <a:pos x="T0" y="T1"/>
              </a:cxn>
              <a:cxn ang="0">
                <a:pos x="T2" y="T3"/>
              </a:cxn>
              <a:cxn ang="0">
                <a:pos x="T4" y="T5"/>
              </a:cxn>
              <a:cxn ang="0">
                <a:pos x="T6" y="T7"/>
              </a:cxn>
            </a:cxnLst>
            <a:rect l="0" t="0" r="r" b="b"/>
            <a:pathLst>
              <a:path w="19" h="21">
                <a:moveTo>
                  <a:pt x="0" y="21"/>
                </a:moveTo>
                <a:lnTo>
                  <a:pt x="19" y="11"/>
                </a:lnTo>
                <a:lnTo>
                  <a:pt x="0" y="0"/>
                </a:lnTo>
                <a:lnTo>
                  <a:pt x="0" y="21"/>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21" name="Freeform 38"/>
          <p:cNvSpPr>
            <a:spLocks/>
          </p:cNvSpPr>
          <p:nvPr/>
        </p:nvSpPr>
        <p:spPr bwMode="auto">
          <a:xfrm>
            <a:off x="356541" y="4259584"/>
            <a:ext cx="137381" cy="87377"/>
          </a:xfrm>
          <a:custGeom>
            <a:avLst/>
            <a:gdLst>
              <a:gd name="T0" fmla="*/ 0 w 22"/>
              <a:gd name="T1" fmla="*/ 19 h 19"/>
              <a:gd name="T2" fmla="*/ 22 w 22"/>
              <a:gd name="T3" fmla="*/ 19 h 19"/>
              <a:gd name="T4" fmla="*/ 11 w 22"/>
              <a:gd name="T5" fmla="*/ 0 h 19"/>
              <a:gd name="T6" fmla="*/ 0 w 22"/>
              <a:gd name="T7" fmla="*/ 19 h 19"/>
            </a:gdLst>
            <a:ahLst/>
            <a:cxnLst>
              <a:cxn ang="0">
                <a:pos x="T0" y="T1"/>
              </a:cxn>
              <a:cxn ang="0">
                <a:pos x="T2" y="T3"/>
              </a:cxn>
              <a:cxn ang="0">
                <a:pos x="T4" y="T5"/>
              </a:cxn>
              <a:cxn ang="0">
                <a:pos x="T6" y="T7"/>
              </a:cxn>
            </a:cxnLst>
            <a:rect l="0" t="0" r="r" b="b"/>
            <a:pathLst>
              <a:path w="22" h="19">
                <a:moveTo>
                  <a:pt x="0" y="19"/>
                </a:moveTo>
                <a:lnTo>
                  <a:pt x="22" y="19"/>
                </a:lnTo>
                <a:lnTo>
                  <a:pt x="11" y="0"/>
                </a:lnTo>
                <a:lnTo>
                  <a:pt x="0" y="19"/>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22" name="Freeform 39"/>
          <p:cNvSpPr>
            <a:spLocks/>
          </p:cNvSpPr>
          <p:nvPr/>
        </p:nvSpPr>
        <p:spPr bwMode="auto">
          <a:xfrm>
            <a:off x="993487" y="4025056"/>
            <a:ext cx="137381" cy="87377"/>
          </a:xfrm>
          <a:custGeom>
            <a:avLst/>
            <a:gdLst>
              <a:gd name="T0" fmla="*/ 22 w 22"/>
              <a:gd name="T1" fmla="*/ 0 h 19"/>
              <a:gd name="T2" fmla="*/ 0 w 22"/>
              <a:gd name="T3" fmla="*/ 0 h 19"/>
              <a:gd name="T4" fmla="*/ 10 w 22"/>
              <a:gd name="T5" fmla="*/ 19 h 19"/>
              <a:gd name="T6" fmla="*/ 22 w 22"/>
              <a:gd name="T7" fmla="*/ 0 h 19"/>
            </a:gdLst>
            <a:ahLst/>
            <a:cxnLst>
              <a:cxn ang="0">
                <a:pos x="T0" y="T1"/>
              </a:cxn>
              <a:cxn ang="0">
                <a:pos x="T2" y="T3"/>
              </a:cxn>
              <a:cxn ang="0">
                <a:pos x="T4" y="T5"/>
              </a:cxn>
              <a:cxn ang="0">
                <a:pos x="T6" y="T7"/>
              </a:cxn>
            </a:cxnLst>
            <a:rect l="0" t="0" r="r" b="b"/>
            <a:pathLst>
              <a:path w="22" h="19">
                <a:moveTo>
                  <a:pt x="22" y="0"/>
                </a:moveTo>
                <a:lnTo>
                  <a:pt x="0" y="0"/>
                </a:lnTo>
                <a:lnTo>
                  <a:pt x="10" y="19"/>
                </a:lnTo>
                <a:lnTo>
                  <a:pt x="22"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23" name="Freeform 40"/>
          <p:cNvSpPr>
            <a:spLocks/>
          </p:cNvSpPr>
          <p:nvPr/>
        </p:nvSpPr>
        <p:spPr bwMode="auto">
          <a:xfrm>
            <a:off x="525143" y="4369947"/>
            <a:ext cx="118648" cy="96574"/>
          </a:xfrm>
          <a:custGeom>
            <a:avLst/>
            <a:gdLst>
              <a:gd name="T0" fmla="*/ 0 w 19"/>
              <a:gd name="T1" fmla="*/ 21 h 21"/>
              <a:gd name="T2" fmla="*/ 19 w 19"/>
              <a:gd name="T3" fmla="*/ 10 h 21"/>
              <a:gd name="T4" fmla="*/ 0 w 19"/>
              <a:gd name="T5" fmla="*/ 0 h 21"/>
              <a:gd name="T6" fmla="*/ 0 w 19"/>
              <a:gd name="T7" fmla="*/ 21 h 21"/>
            </a:gdLst>
            <a:ahLst/>
            <a:cxnLst>
              <a:cxn ang="0">
                <a:pos x="T0" y="T1"/>
              </a:cxn>
              <a:cxn ang="0">
                <a:pos x="T2" y="T3"/>
              </a:cxn>
              <a:cxn ang="0">
                <a:pos x="T4" y="T5"/>
              </a:cxn>
              <a:cxn ang="0">
                <a:pos x="T6" y="T7"/>
              </a:cxn>
            </a:cxnLst>
            <a:rect l="0" t="0" r="r" b="b"/>
            <a:pathLst>
              <a:path w="19" h="21">
                <a:moveTo>
                  <a:pt x="0" y="21"/>
                </a:moveTo>
                <a:lnTo>
                  <a:pt x="19" y="10"/>
                </a:lnTo>
                <a:lnTo>
                  <a:pt x="0" y="0"/>
                </a:lnTo>
                <a:lnTo>
                  <a:pt x="0" y="21"/>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24" name="Freeform 41"/>
          <p:cNvSpPr>
            <a:spLocks/>
          </p:cNvSpPr>
          <p:nvPr/>
        </p:nvSpPr>
        <p:spPr bwMode="auto">
          <a:xfrm>
            <a:off x="843624" y="3900885"/>
            <a:ext cx="112404" cy="96574"/>
          </a:xfrm>
          <a:custGeom>
            <a:avLst/>
            <a:gdLst>
              <a:gd name="T0" fmla="*/ 18 w 18"/>
              <a:gd name="T1" fmla="*/ 0 h 21"/>
              <a:gd name="T2" fmla="*/ 0 w 18"/>
              <a:gd name="T3" fmla="*/ 11 h 21"/>
              <a:gd name="T4" fmla="*/ 18 w 18"/>
              <a:gd name="T5" fmla="*/ 21 h 21"/>
              <a:gd name="T6" fmla="*/ 18 w 18"/>
              <a:gd name="T7" fmla="*/ 0 h 21"/>
            </a:gdLst>
            <a:ahLst/>
            <a:cxnLst>
              <a:cxn ang="0">
                <a:pos x="T0" y="T1"/>
              </a:cxn>
              <a:cxn ang="0">
                <a:pos x="T2" y="T3"/>
              </a:cxn>
              <a:cxn ang="0">
                <a:pos x="T4" y="T5"/>
              </a:cxn>
              <a:cxn ang="0">
                <a:pos x="T6" y="T7"/>
              </a:cxn>
            </a:cxnLst>
            <a:rect l="0" t="0" r="r" b="b"/>
            <a:pathLst>
              <a:path w="18" h="21">
                <a:moveTo>
                  <a:pt x="18" y="0"/>
                </a:moveTo>
                <a:lnTo>
                  <a:pt x="0" y="11"/>
                </a:lnTo>
                <a:lnTo>
                  <a:pt x="18" y="21"/>
                </a:lnTo>
                <a:lnTo>
                  <a:pt x="18"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25" name="円柱 124"/>
          <p:cNvSpPr/>
          <p:nvPr/>
        </p:nvSpPr>
        <p:spPr>
          <a:xfrm>
            <a:off x="643792" y="5300816"/>
            <a:ext cx="1260308" cy="963415"/>
          </a:xfrm>
          <a:prstGeom prst="can">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r>
              <a:rPr kumimoji="0" lang="ja-JP" altLang="en-US" sz="1943" dirty="0">
                <a:solidFill>
                  <a:prstClr val="white"/>
                </a:solidFill>
                <a:latin typeface="Meiryo UI"/>
                <a:ea typeface="Meiryo UI"/>
                <a:cs typeface="メイリオ" panose="020B0604030504040204" pitchFamily="50" charset="-128"/>
              </a:rPr>
              <a:t>蓄電池</a:t>
            </a:r>
          </a:p>
        </p:txBody>
      </p:sp>
      <p:cxnSp>
        <p:nvCxnSpPr>
          <p:cNvPr id="128" name="直線矢印コネクタ 127"/>
          <p:cNvCxnSpPr/>
          <p:nvPr/>
        </p:nvCxnSpPr>
        <p:spPr>
          <a:xfrm>
            <a:off x="1278509" y="4942504"/>
            <a:ext cx="0" cy="496716"/>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29" name="Freeform 30"/>
          <p:cNvSpPr>
            <a:spLocks noEditPoints="1"/>
          </p:cNvSpPr>
          <p:nvPr/>
        </p:nvSpPr>
        <p:spPr bwMode="auto">
          <a:xfrm>
            <a:off x="3105416" y="4351552"/>
            <a:ext cx="1442499" cy="561034"/>
          </a:xfrm>
          <a:custGeom>
            <a:avLst/>
            <a:gdLst>
              <a:gd name="T0" fmla="*/ 221 w 227"/>
              <a:gd name="T1" fmla="*/ 0 h 120"/>
              <a:gd name="T2" fmla="*/ 30 w 227"/>
              <a:gd name="T3" fmla="*/ 4 h 120"/>
              <a:gd name="T4" fmla="*/ 1 w 227"/>
              <a:gd name="T5" fmla="*/ 118 h 120"/>
              <a:gd name="T6" fmla="*/ 191 w 227"/>
              <a:gd name="T7" fmla="*/ 120 h 120"/>
              <a:gd name="T8" fmla="*/ 227 w 227"/>
              <a:gd name="T9" fmla="*/ 7 h 120"/>
              <a:gd name="T10" fmla="*/ 160 w 227"/>
              <a:gd name="T11" fmla="*/ 74 h 120"/>
              <a:gd name="T12" fmla="*/ 138 w 227"/>
              <a:gd name="T13" fmla="*/ 45 h 120"/>
              <a:gd name="T14" fmla="*/ 160 w 227"/>
              <a:gd name="T15" fmla="*/ 74 h 120"/>
              <a:gd name="T16" fmla="*/ 204 w 227"/>
              <a:gd name="T17" fmla="*/ 45 h 120"/>
              <a:gd name="T18" fmla="*/ 167 w 227"/>
              <a:gd name="T19" fmla="*/ 74 h 120"/>
              <a:gd name="T20" fmla="*/ 63 w 227"/>
              <a:gd name="T21" fmla="*/ 45 h 120"/>
              <a:gd name="T22" fmla="*/ 86 w 227"/>
              <a:gd name="T23" fmla="*/ 74 h 120"/>
              <a:gd name="T24" fmla="*/ 63 w 227"/>
              <a:gd name="T25" fmla="*/ 45 h 120"/>
              <a:gd name="T26" fmla="*/ 23 w 227"/>
              <a:gd name="T27" fmla="*/ 74 h 120"/>
              <a:gd name="T28" fmla="*/ 56 w 227"/>
              <a:gd name="T29" fmla="*/ 45 h 120"/>
              <a:gd name="T30" fmla="*/ 102 w 227"/>
              <a:gd name="T31" fmla="*/ 38 h 120"/>
              <a:gd name="T32" fmla="*/ 140 w 227"/>
              <a:gd name="T33" fmla="*/ 11 h 120"/>
              <a:gd name="T34" fmla="*/ 102 w 227"/>
              <a:gd name="T35" fmla="*/ 38 h 120"/>
              <a:gd name="T36" fmla="*/ 123 w 227"/>
              <a:gd name="T37" fmla="*/ 74 h 120"/>
              <a:gd name="T38" fmla="*/ 101 w 227"/>
              <a:gd name="T39" fmla="*/ 45 h 120"/>
              <a:gd name="T40" fmla="*/ 95 w 227"/>
              <a:gd name="T41" fmla="*/ 38 h 120"/>
              <a:gd name="T42" fmla="*/ 73 w 227"/>
              <a:gd name="T43" fmla="*/ 11 h 120"/>
              <a:gd name="T44" fmla="*/ 95 w 227"/>
              <a:gd name="T45" fmla="*/ 38 h 120"/>
              <a:gd name="T46" fmla="*/ 76 w 227"/>
              <a:gd name="T47" fmla="*/ 109 h 120"/>
              <a:gd name="T48" fmla="*/ 53 w 227"/>
              <a:gd name="T49" fmla="*/ 80 h 120"/>
              <a:gd name="T50" fmla="*/ 91 w 227"/>
              <a:gd name="T51" fmla="*/ 80 h 120"/>
              <a:gd name="T52" fmla="*/ 113 w 227"/>
              <a:gd name="T53" fmla="*/ 109 h 120"/>
              <a:gd name="T54" fmla="*/ 91 w 227"/>
              <a:gd name="T55" fmla="*/ 80 h 120"/>
              <a:gd name="T56" fmla="*/ 158 w 227"/>
              <a:gd name="T57" fmla="*/ 80 h 120"/>
              <a:gd name="T58" fmla="*/ 120 w 227"/>
              <a:gd name="T59" fmla="*/ 109 h 120"/>
              <a:gd name="T60" fmla="*/ 139 w 227"/>
              <a:gd name="T61" fmla="*/ 38 h 120"/>
              <a:gd name="T62" fmla="*/ 177 w 227"/>
              <a:gd name="T63" fmla="*/ 11 h 120"/>
              <a:gd name="T64" fmla="*/ 139 w 227"/>
              <a:gd name="T65" fmla="*/ 38 h 120"/>
              <a:gd name="T66" fmla="*/ 66 w 227"/>
              <a:gd name="T67" fmla="*/ 11 h 120"/>
              <a:gd name="T68" fmla="*/ 32 w 227"/>
              <a:gd name="T69" fmla="*/ 38 h 120"/>
              <a:gd name="T70" fmla="*/ 21 w 227"/>
              <a:gd name="T71" fmla="*/ 80 h 120"/>
              <a:gd name="T72" fmla="*/ 39 w 227"/>
              <a:gd name="T73" fmla="*/ 109 h 120"/>
              <a:gd name="T74" fmla="*/ 21 w 227"/>
              <a:gd name="T75" fmla="*/ 80 h 120"/>
              <a:gd name="T76" fmla="*/ 157 w 227"/>
              <a:gd name="T77" fmla="*/ 109 h 120"/>
              <a:gd name="T78" fmla="*/ 195 w 227"/>
              <a:gd name="T79" fmla="*/ 80 h 120"/>
              <a:gd name="T80" fmla="*/ 206 w 227"/>
              <a:gd name="T81" fmla="*/ 38 h 120"/>
              <a:gd name="T82" fmla="*/ 184 w 227"/>
              <a:gd name="T83" fmla="*/ 11 h 120"/>
              <a:gd name="T84" fmla="*/ 206 w 227"/>
              <a:gd name="T85" fmla="*/ 38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7" h="120">
                <a:moveTo>
                  <a:pt x="226" y="2"/>
                </a:moveTo>
                <a:cubicBezTo>
                  <a:pt x="225" y="0"/>
                  <a:pt x="223" y="0"/>
                  <a:pt x="221" y="0"/>
                </a:cubicBezTo>
                <a:cubicBezTo>
                  <a:pt x="36" y="0"/>
                  <a:pt x="36" y="0"/>
                  <a:pt x="36" y="0"/>
                </a:cubicBezTo>
                <a:cubicBezTo>
                  <a:pt x="33" y="0"/>
                  <a:pt x="31" y="1"/>
                  <a:pt x="30" y="4"/>
                </a:cubicBezTo>
                <a:cubicBezTo>
                  <a:pt x="0" y="113"/>
                  <a:pt x="0" y="113"/>
                  <a:pt x="0" y="113"/>
                </a:cubicBezTo>
                <a:cubicBezTo>
                  <a:pt x="0" y="115"/>
                  <a:pt x="0" y="116"/>
                  <a:pt x="1" y="118"/>
                </a:cubicBezTo>
                <a:cubicBezTo>
                  <a:pt x="2" y="119"/>
                  <a:pt x="4" y="120"/>
                  <a:pt x="5" y="120"/>
                </a:cubicBezTo>
                <a:cubicBezTo>
                  <a:pt x="191" y="120"/>
                  <a:pt x="191" y="120"/>
                  <a:pt x="191" y="120"/>
                </a:cubicBezTo>
                <a:cubicBezTo>
                  <a:pt x="193" y="120"/>
                  <a:pt x="196" y="118"/>
                  <a:pt x="196" y="116"/>
                </a:cubicBezTo>
                <a:cubicBezTo>
                  <a:pt x="227" y="7"/>
                  <a:pt x="227" y="7"/>
                  <a:pt x="227" y="7"/>
                </a:cubicBezTo>
                <a:cubicBezTo>
                  <a:pt x="227" y="5"/>
                  <a:pt x="227" y="3"/>
                  <a:pt x="226" y="2"/>
                </a:cubicBezTo>
                <a:close/>
                <a:moveTo>
                  <a:pt x="160" y="74"/>
                </a:moveTo>
                <a:cubicBezTo>
                  <a:pt x="130" y="74"/>
                  <a:pt x="130" y="74"/>
                  <a:pt x="130" y="74"/>
                </a:cubicBezTo>
                <a:cubicBezTo>
                  <a:pt x="138" y="45"/>
                  <a:pt x="138" y="45"/>
                  <a:pt x="138" y="45"/>
                </a:cubicBezTo>
                <a:cubicBezTo>
                  <a:pt x="168" y="45"/>
                  <a:pt x="168" y="45"/>
                  <a:pt x="168" y="45"/>
                </a:cubicBezTo>
                <a:lnTo>
                  <a:pt x="160" y="74"/>
                </a:lnTo>
                <a:close/>
                <a:moveTo>
                  <a:pt x="175" y="45"/>
                </a:moveTo>
                <a:cubicBezTo>
                  <a:pt x="204" y="45"/>
                  <a:pt x="204" y="45"/>
                  <a:pt x="204" y="45"/>
                </a:cubicBezTo>
                <a:cubicBezTo>
                  <a:pt x="196" y="74"/>
                  <a:pt x="196" y="74"/>
                  <a:pt x="196" y="74"/>
                </a:cubicBezTo>
                <a:cubicBezTo>
                  <a:pt x="167" y="74"/>
                  <a:pt x="167" y="74"/>
                  <a:pt x="167" y="74"/>
                </a:cubicBezTo>
                <a:lnTo>
                  <a:pt x="175" y="45"/>
                </a:lnTo>
                <a:close/>
                <a:moveTo>
                  <a:pt x="63" y="45"/>
                </a:moveTo>
                <a:cubicBezTo>
                  <a:pt x="94" y="45"/>
                  <a:pt x="94" y="45"/>
                  <a:pt x="94" y="45"/>
                </a:cubicBezTo>
                <a:cubicBezTo>
                  <a:pt x="86" y="74"/>
                  <a:pt x="86" y="74"/>
                  <a:pt x="86" y="74"/>
                </a:cubicBezTo>
                <a:cubicBezTo>
                  <a:pt x="55" y="74"/>
                  <a:pt x="55" y="74"/>
                  <a:pt x="55" y="74"/>
                </a:cubicBezTo>
                <a:lnTo>
                  <a:pt x="63" y="45"/>
                </a:lnTo>
                <a:close/>
                <a:moveTo>
                  <a:pt x="48" y="74"/>
                </a:moveTo>
                <a:cubicBezTo>
                  <a:pt x="23" y="74"/>
                  <a:pt x="23" y="74"/>
                  <a:pt x="23" y="74"/>
                </a:cubicBezTo>
                <a:cubicBezTo>
                  <a:pt x="31" y="45"/>
                  <a:pt x="31" y="45"/>
                  <a:pt x="31" y="45"/>
                </a:cubicBezTo>
                <a:cubicBezTo>
                  <a:pt x="56" y="45"/>
                  <a:pt x="56" y="45"/>
                  <a:pt x="56" y="45"/>
                </a:cubicBezTo>
                <a:lnTo>
                  <a:pt x="48" y="74"/>
                </a:lnTo>
                <a:close/>
                <a:moveTo>
                  <a:pt x="102" y="38"/>
                </a:moveTo>
                <a:cubicBezTo>
                  <a:pt x="110" y="11"/>
                  <a:pt x="110" y="11"/>
                  <a:pt x="110" y="11"/>
                </a:cubicBezTo>
                <a:cubicBezTo>
                  <a:pt x="140" y="11"/>
                  <a:pt x="140" y="11"/>
                  <a:pt x="140" y="11"/>
                </a:cubicBezTo>
                <a:cubicBezTo>
                  <a:pt x="133" y="38"/>
                  <a:pt x="133" y="38"/>
                  <a:pt x="133" y="38"/>
                </a:cubicBezTo>
                <a:lnTo>
                  <a:pt x="102" y="38"/>
                </a:lnTo>
                <a:close/>
                <a:moveTo>
                  <a:pt x="131" y="45"/>
                </a:moveTo>
                <a:cubicBezTo>
                  <a:pt x="123" y="74"/>
                  <a:pt x="123" y="74"/>
                  <a:pt x="123" y="74"/>
                </a:cubicBezTo>
                <a:cubicBezTo>
                  <a:pt x="92" y="74"/>
                  <a:pt x="92" y="74"/>
                  <a:pt x="92" y="74"/>
                </a:cubicBezTo>
                <a:cubicBezTo>
                  <a:pt x="101" y="45"/>
                  <a:pt x="101" y="45"/>
                  <a:pt x="101" y="45"/>
                </a:cubicBezTo>
                <a:lnTo>
                  <a:pt x="131" y="45"/>
                </a:lnTo>
                <a:close/>
                <a:moveTo>
                  <a:pt x="95" y="38"/>
                </a:moveTo>
                <a:cubicBezTo>
                  <a:pt x="65" y="38"/>
                  <a:pt x="65" y="38"/>
                  <a:pt x="65" y="38"/>
                </a:cubicBezTo>
                <a:cubicBezTo>
                  <a:pt x="73" y="11"/>
                  <a:pt x="73" y="11"/>
                  <a:pt x="73" y="11"/>
                </a:cubicBezTo>
                <a:cubicBezTo>
                  <a:pt x="103" y="11"/>
                  <a:pt x="103" y="11"/>
                  <a:pt x="103" y="11"/>
                </a:cubicBezTo>
                <a:lnTo>
                  <a:pt x="95" y="38"/>
                </a:lnTo>
                <a:close/>
                <a:moveTo>
                  <a:pt x="84" y="80"/>
                </a:moveTo>
                <a:cubicBezTo>
                  <a:pt x="76" y="109"/>
                  <a:pt x="76" y="109"/>
                  <a:pt x="76" y="109"/>
                </a:cubicBezTo>
                <a:cubicBezTo>
                  <a:pt x="46" y="109"/>
                  <a:pt x="46" y="109"/>
                  <a:pt x="46" y="109"/>
                </a:cubicBezTo>
                <a:cubicBezTo>
                  <a:pt x="53" y="80"/>
                  <a:pt x="53" y="80"/>
                  <a:pt x="53" y="80"/>
                </a:cubicBezTo>
                <a:lnTo>
                  <a:pt x="84" y="80"/>
                </a:lnTo>
                <a:close/>
                <a:moveTo>
                  <a:pt x="91" y="80"/>
                </a:moveTo>
                <a:cubicBezTo>
                  <a:pt x="121" y="80"/>
                  <a:pt x="121" y="80"/>
                  <a:pt x="121" y="80"/>
                </a:cubicBezTo>
                <a:cubicBezTo>
                  <a:pt x="113" y="109"/>
                  <a:pt x="113" y="109"/>
                  <a:pt x="113" y="109"/>
                </a:cubicBezTo>
                <a:cubicBezTo>
                  <a:pt x="83" y="109"/>
                  <a:pt x="83" y="109"/>
                  <a:pt x="83" y="109"/>
                </a:cubicBezTo>
                <a:lnTo>
                  <a:pt x="91" y="80"/>
                </a:lnTo>
                <a:close/>
                <a:moveTo>
                  <a:pt x="128" y="80"/>
                </a:moveTo>
                <a:cubicBezTo>
                  <a:pt x="158" y="80"/>
                  <a:pt x="158" y="80"/>
                  <a:pt x="158" y="80"/>
                </a:cubicBezTo>
                <a:cubicBezTo>
                  <a:pt x="150" y="109"/>
                  <a:pt x="150" y="109"/>
                  <a:pt x="150" y="109"/>
                </a:cubicBezTo>
                <a:cubicBezTo>
                  <a:pt x="120" y="109"/>
                  <a:pt x="120" y="109"/>
                  <a:pt x="120" y="109"/>
                </a:cubicBezTo>
                <a:lnTo>
                  <a:pt x="128" y="80"/>
                </a:lnTo>
                <a:close/>
                <a:moveTo>
                  <a:pt x="139" y="38"/>
                </a:moveTo>
                <a:cubicBezTo>
                  <a:pt x="147" y="11"/>
                  <a:pt x="147" y="11"/>
                  <a:pt x="147" y="11"/>
                </a:cubicBezTo>
                <a:cubicBezTo>
                  <a:pt x="177" y="11"/>
                  <a:pt x="177" y="11"/>
                  <a:pt x="177" y="11"/>
                </a:cubicBezTo>
                <a:cubicBezTo>
                  <a:pt x="170" y="38"/>
                  <a:pt x="170" y="38"/>
                  <a:pt x="170" y="38"/>
                </a:cubicBezTo>
                <a:lnTo>
                  <a:pt x="139" y="38"/>
                </a:lnTo>
                <a:close/>
                <a:moveTo>
                  <a:pt x="40" y="11"/>
                </a:moveTo>
                <a:cubicBezTo>
                  <a:pt x="66" y="11"/>
                  <a:pt x="66" y="11"/>
                  <a:pt x="66" y="11"/>
                </a:cubicBezTo>
                <a:cubicBezTo>
                  <a:pt x="58" y="38"/>
                  <a:pt x="58" y="38"/>
                  <a:pt x="58" y="38"/>
                </a:cubicBezTo>
                <a:cubicBezTo>
                  <a:pt x="32" y="38"/>
                  <a:pt x="32" y="38"/>
                  <a:pt x="32" y="38"/>
                </a:cubicBezTo>
                <a:lnTo>
                  <a:pt x="40" y="11"/>
                </a:lnTo>
                <a:close/>
                <a:moveTo>
                  <a:pt x="21" y="80"/>
                </a:moveTo>
                <a:cubicBezTo>
                  <a:pt x="47" y="80"/>
                  <a:pt x="47" y="80"/>
                  <a:pt x="47" y="80"/>
                </a:cubicBezTo>
                <a:cubicBezTo>
                  <a:pt x="39" y="109"/>
                  <a:pt x="39" y="109"/>
                  <a:pt x="39" y="109"/>
                </a:cubicBezTo>
                <a:cubicBezTo>
                  <a:pt x="13" y="109"/>
                  <a:pt x="13" y="109"/>
                  <a:pt x="13" y="109"/>
                </a:cubicBezTo>
                <a:lnTo>
                  <a:pt x="21" y="80"/>
                </a:lnTo>
                <a:close/>
                <a:moveTo>
                  <a:pt x="187" y="109"/>
                </a:moveTo>
                <a:cubicBezTo>
                  <a:pt x="157" y="109"/>
                  <a:pt x="157" y="109"/>
                  <a:pt x="157" y="109"/>
                </a:cubicBezTo>
                <a:cubicBezTo>
                  <a:pt x="165" y="80"/>
                  <a:pt x="165" y="80"/>
                  <a:pt x="165" y="80"/>
                </a:cubicBezTo>
                <a:cubicBezTo>
                  <a:pt x="195" y="80"/>
                  <a:pt x="195" y="80"/>
                  <a:pt x="195" y="80"/>
                </a:cubicBezTo>
                <a:lnTo>
                  <a:pt x="187" y="109"/>
                </a:lnTo>
                <a:close/>
                <a:moveTo>
                  <a:pt x="206" y="38"/>
                </a:moveTo>
                <a:cubicBezTo>
                  <a:pt x="177" y="38"/>
                  <a:pt x="177" y="38"/>
                  <a:pt x="177" y="38"/>
                </a:cubicBezTo>
                <a:cubicBezTo>
                  <a:pt x="184" y="11"/>
                  <a:pt x="184" y="11"/>
                  <a:pt x="184" y="11"/>
                </a:cubicBezTo>
                <a:cubicBezTo>
                  <a:pt x="214" y="11"/>
                  <a:pt x="214" y="11"/>
                  <a:pt x="214" y="11"/>
                </a:cubicBezTo>
                <a:lnTo>
                  <a:pt x="206" y="38"/>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0" name="Oval 31"/>
          <p:cNvSpPr>
            <a:spLocks noChangeArrowheads="1"/>
          </p:cNvSpPr>
          <p:nvPr/>
        </p:nvSpPr>
        <p:spPr bwMode="auto">
          <a:xfrm>
            <a:off x="2805680" y="3988267"/>
            <a:ext cx="524543" cy="386286"/>
          </a:xfrm>
          <a:prstGeom prst="ellipse">
            <a:avLst/>
          </a:pr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1" name="Freeform 32"/>
          <p:cNvSpPr>
            <a:spLocks/>
          </p:cNvSpPr>
          <p:nvPr/>
        </p:nvSpPr>
        <p:spPr bwMode="auto">
          <a:xfrm>
            <a:off x="2999256" y="3854905"/>
            <a:ext cx="137381" cy="87377"/>
          </a:xfrm>
          <a:custGeom>
            <a:avLst/>
            <a:gdLst>
              <a:gd name="T0" fmla="*/ 10 w 22"/>
              <a:gd name="T1" fmla="*/ 0 h 19"/>
              <a:gd name="T2" fmla="*/ 0 w 22"/>
              <a:gd name="T3" fmla="*/ 19 h 19"/>
              <a:gd name="T4" fmla="*/ 22 w 22"/>
              <a:gd name="T5" fmla="*/ 19 h 19"/>
              <a:gd name="T6" fmla="*/ 10 w 22"/>
              <a:gd name="T7" fmla="*/ 0 h 19"/>
            </a:gdLst>
            <a:ahLst/>
            <a:cxnLst>
              <a:cxn ang="0">
                <a:pos x="T0" y="T1"/>
              </a:cxn>
              <a:cxn ang="0">
                <a:pos x="T2" y="T3"/>
              </a:cxn>
              <a:cxn ang="0">
                <a:pos x="T4" y="T5"/>
              </a:cxn>
              <a:cxn ang="0">
                <a:pos x="T6" y="T7"/>
              </a:cxn>
            </a:cxnLst>
            <a:rect l="0" t="0" r="r" b="b"/>
            <a:pathLst>
              <a:path w="22" h="19">
                <a:moveTo>
                  <a:pt x="10" y="0"/>
                </a:moveTo>
                <a:lnTo>
                  <a:pt x="0" y="19"/>
                </a:lnTo>
                <a:lnTo>
                  <a:pt x="22" y="19"/>
                </a:lnTo>
                <a:lnTo>
                  <a:pt x="10"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2" name="Freeform 33"/>
          <p:cNvSpPr>
            <a:spLocks/>
          </p:cNvSpPr>
          <p:nvPr/>
        </p:nvSpPr>
        <p:spPr bwMode="auto">
          <a:xfrm>
            <a:off x="2999256" y="4429738"/>
            <a:ext cx="137381" cy="82777"/>
          </a:xfrm>
          <a:custGeom>
            <a:avLst/>
            <a:gdLst>
              <a:gd name="T0" fmla="*/ 10 w 22"/>
              <a:gd name="T1" fmla="*/ 18 h 18"/>
              <a:gd name="T2" fmla="*/ 22 w 22"/>
              <a:gd name="T3" fmla="*/ 0 h 18"/>
              <a:gd name="T4" fmla="*/ 0 w 22"/>
              <a:gd name="T5" fmla="*/ 0 h 18"/>
              <a:gd name="T6" fmla="*/ 10 w 22"/>
              <a:gd name="T7" fmla="*/ 18 h 18"/>
            </a:gdLst>
            <a:ahLst/>
            <a:cxnLst>
              <a:cxn ang="0">
                <a:pos x="T0" y="T1"/>
              </a:cxn>
              <a:cxn ang="0">
                <a:pos x="T2" y="T3"/>
              </a:cxn>
              <a:cxn ang="0">
                <a:pos x="T4" y="T5"/>
              </a:cxn>
              <a:cxn ang="0">
                <a:pos x="T6" y="T7"/>
              </a:cxn>
            </a:cxnLst>
            <a:rect l="0" t="0" r="r" b="b"/>
            <a:pathLst>
              <a:path w="22" h="18">
                <a:moveTo>
                  <a:pt x="10" y="18"/>
                </a:moveTo>
                <a:lnTo>
                  <a:pt x="22" y="0"/>
                </a:lnTo>
                <a:lnTo>
                  <a:pt x="0" y="0"/>
                </a:lnTo>
                <a:lnTo>
                  <a:pt x="10" y="18"/>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3" name="Freeform 34"/>
          <p:cNvSpPr>
            <a:spLocks/>
          </p:cNvSpPr>
          <p:nvPr/>
        </p:nvSpPr>
        <p:spPr bwMode="auto">
          <a:xfrm>
            <a:off x="2849387" y="3900885"/>
            <a:ext cx="118648" cy="96574"/>
          </a:xfrm>
          <a:custGeom>
            <a:avLst/>
            <a:gdLst>
              <a:gd name="T0" fmla="*/ 19 w 19"/>
              <a:gd name="T1" fmla="*/ 11 h 21"/>
              <a:gd name="T2" fmla="*/ 0 w 19"/>
              <a:gd name="T3" fmla="*/ 0 h 21"/>
              <a:gd name="T4" fmla="*/ 0 w 19"/>
              <a:gd name="T5" fmla="*/ 21 h 21"/>
              <a:gd name="T6" fmla="*/ 19 w 19"/>
              <a:gd name="T7" fmla="*/ 11 h 21"/>
            </a:gdLst>
            <a:ahLst/>
            <a:cxnLst>
              <a:cxn ang="0">
                <a:pos x="T0" y="T1"/>
              </a:cxn>
              <a:cxn ang="0">
                <a:pos x="T2" y="T3"/>
              </a:cxn>
              <a:cxn ang="0">
                <a:pos x="T4" y="T5"/>
              </a:cxn>
              <a:cxn ang="0">
                <a:pos x="T6" y="T7"/>
              </a:cxn>
            </a:cxnLst>
            <a:rect l="0" t="0" r="r" b="b"/>
            <a:pathLst>
              <a:path w="19" h="21">
                <a:moveTo>
                  <a:pt x="19" y="11"/>
                </a:moveTo>
                <a:lnTo>
                  <a:pt x="0" y="0"/>
                </a:lnTo>
                <a:lnTo>
                  <a:pt x="0" y="21"/>
                </a:lnTo>
                <a:lnTo>
                  <a:pt x="19" y="11"/>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5" name="Freeform 35"/>
          <p:cNvSpPr>
            <a:spLocks/>
          </p:cNvSpPr>
          <p:nvPr/>
        </p:nvSpPr>
        <p:spPr bwMode="auto">
          <a:xfrm>
            <a:off x="2680786" y="4025056"/>
            <a:ext cx="137381" cy="87377"/>
          </a:xfrm>
          <a:custGeom>
            <a:avLst/>
            <a:gdLst>
              <a:gd name="T0" fmla="*/ 22 w 22"/>
              <a:gd name="T1" fmla="*/ 0 h 19"/>
              <a:gd name="T2" fmla="*/ 0 w 22"/>
              <a:gd name="T3" fmla="*/ 0 h 19"/>
              <a:gd name="T4" fmla="*/ 11 w 22"/>
              <a:gd name="T5" fmla="*/ 19 h 19"/>
              <a:gd name="T6" fmla="*/ 22 w 22"/>
              <a:gd name="T7" fmla="*/ 0 h 19"/>
            </a:gdLst>
            <a:ahLst/>
            <a:cxnLst>
              <a:cxn ang="0">
                <a:pos x="T0" y="T1"/>
              </a:cxn>
              <a:cxn ang="0">
                <a:pos x="T2" y="T3"/>
              </a:cxn>
              <a:cxn ang="0">
                <a:pos x="T4" y="T5"/>
              </a:cxn>
              <a:cxn ang="0">
                <a:pos x="T6" y="T7"/>
              </a:cxn>
            </a:cxnLst>
            <a:rect l="0" t="0" r="r" b="b"/>
            <a:pathLst>
              <a:path w="22" h="19">
                <a:moveTo>
                  <a:pt x="22" y="0"/>
                </a:moveTo>
                <a:lnTo>
                  <a:pt x="0" y="0"/>
                </a:lnTo>
                <a:lnTo>
                  <a:pt x="11" y="19"/>
                </a:lnTo>
                <a:lnTo>
                  <a:pt x="22"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6" name="Freeform 36"/>
          <p:cNvSpPr>
            <a:spLocks/>
          </p:cNvSpPr>
          <p:nvPr/>
        </p:nvSpPr>
        <p:spPr bwMode="auto">
          <a:xfrm>
            <a:off x="2618346" y="4135418"/>
            <a:ext cx="112404" cy="96574"/>
          </a:xfrm>
          <a:custGeom>
            <a:avLst/>
            <a:gdLst>
              <a:gd name="T0" fmla="*/ 18 w 18"/>
              <a:gd name="T1" fmla="*/ 0 h 21"/>
              <a:gd name="T2" fmla="*/ 0 w 18"/>
              <a:gd name="T3" fmla="*/ 11 h 21"/>
              <a:gd name="T4" fmla="*/ 18 w 18"/>
              <a:gd name="T5" fmla="*/ 21 h 21"/>
              <a:gd name="T6" fmla="*/ 18 w 18"/>
              <a:gd name="T7" fmla="*/ 0 h 21"/>
            </a:gdLst>
            <a:ahLst/>
            <a:cxnLst>
              <a:cxn ang="0">
                <a:pos x="T0" y="T1"/>
              </a:cxn>
              <a:cxn ang="0">
                <a:pos x="T2" y="T3"/>
              </a:cxn>
              <a:cxn ang="0">
                <a:pos x="T4" y="T5"/>
              </a:cxn>
              <a:cxn ang="0">
                <a:pos x="T6" y="T7"/>
              </a:cxn>
            </a:cxnLst>
            <a:rect l="0" t="0" r="r" b="b"/>
            <a:pathLst>
              <a:path w="18" h="21">
                <a:moveTo>
                  <a:pt x="18" y="0"/>
                </a:moveTo>
                <a:lnTo>
                  <a:pt x="0" y="11"/>
                </a:lnTo>
                <a:lnTo>
                  <a:pt x="18" y="21"/>
                </a:lnTo>
                <a:lnTo>
                  <a:pt x="18"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7" name="Freeform 37"/>
          <p:cNvSpPr>
            <a:spLocks/>
          </p:cNvSpPr>
          <p:nvPr/>
        </p:nvSpPr>
        <p:spPr bwMode="auto">
          <a:xfrm>
            <a:off x="3398907" y="4135418"/>
            <a:ext cx="118648" cy="96574"/>
          </a:xfrm>
          <a:custGeom>
            <a:avLst/>
            <a:gdLst>
              <a:gd name="T0" fmla="*/ 0 w 19"/>
              <a:gd name="T1" fmla="*/ 21 h 21"/>
              <a:gd name="T2" fmla="*/ 19 w 19"/>
              <a:gd name="T3" fmla="*/ 11 h 21"/>
              <a:gd name="T4" fmla="*/ 0 w 19"/>
              <a:gd name="T5" fmla="*/ 0 h 21"/>
              <a:gd name="T6" fmla="*/ 0 w 19"/>
              <a:gd name="T7" fmla="*/ 21 h 21"/>
            </a:gdLst>
            <a:ahLst/>
            <a:cxnLst>
              <a:cxn ang="0">
                <a:pos x="T0" y="T1"/>
              </a:cxn>
              <a:cxn ang="0">
                <a:pos x="T2" y="T3"/>
              </a:cxn>
              <a:cxn ang="0">
                <a:pos x="T4" y="T5"/>
              </a:cxn>
              <a:cxn ang="0">
                <a:pos x="T6" y="T7"/>
              </a:cxn>
            </a:cxnLst>
            <a:rect l="0" t="0" r="r" b="b"/>
            <a:pathLst>
              <a:path w="19" h="21">
                <a:moveTo>
                  <a:pt x="0" y="21"/>
                </a:moveTo>
                <a:lnTo>
                  <a:pt x="19" y="11"/>
                </a:lnTo>
                <a:lnTo>
                  <a:pt x="0" y="0"/>
                </a:lnTo>
                <a:lnTo>
                  <a:pt x="0" y="21"/>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8" name="Freeform 38"/>
          <p:cNvSpPr>
            <a:spLocks/>
          </p:cNvSpPr>
          <p:nvPr/>
        </p:nvSpPr>
        <p:spPr bwMode="auto">
          <a:xfrm>
            <a:off x="2680786" y="4259586"/>
            <a:ext cx="137381" cy="87377"/>
          </a:xfrm>
          <a:custGeom>
            <a:avLst/>
            <a:gdLst>
              <a:gd name="T0" fmla="*/ 0 w 22"/>
              <a:gd name="T1" fmla="*/ 19 h 19"/>
              <a:gd name="T2" fmla="*/ 22 w 22"/>
              <a:gd name="T3" fmla="*/ 19 h 19"/>
              <a:gd name="T4" fmla="*/ 11 w 22"/>
              <a:gd name="T5" fmla="*/ 0 h 19"/>
              <a:gd name="T6" fmla="*/ 0 w 22"/>
              <a:gd name="T7" fmla="*/ 19 h 19"/>
            </a:gdLst>
            <a:ahLst/>
            <a:cxnLst>
              <a:cxn ang="0">
                <a:pos x="T0" y="T1"/>
              </a:cxn>
              <a:cxn ang="0">
                <a:pos x="T2" y="T3"/>
              </a:cxn>
              <a:cxn ang="0">
                <a:pos x="T4" y="T5"/>
              </a:cxn>
              <a:cxn ang="0">
                <a:pos x="T6" y="T7"/>
              </a:cxn>
            </a:cxnLst>
            <a:rect l="0" t="0" r="r" b="b"/>
            <a:pathLst>
              <a:path w="22" h="19">
                <a:moveTo>
                  <a:pt x="0" y="19"/>
                </a:moveTo>
                <a:lnTo>
                  <a:pt x="22" y="19"/>
                </a:lnTo>
                <a:lnTo>
                  <a:pt x="11" y="0"/>
                </a:lnTo>
                <a:lnTo>
                  <a:pt x="0" y="19"/>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39" name="Freeform 39"/>
          <p:cNvSpPr>
            <a:spLocks/>
          </p:cNvSpPr>
          <p:nvPr/>
        </p:nvSpPr>
        <p:spPr bwMode="auto">
          <a:xfrm>
            <a:off x="3317731" y="4025056"/>
            <a:ext cx="137381" cy="87377"/>
          </a:xfrm>
          <a:custGeom>
            <a:avLst/>
            <a:gdLst>
              <a:gd name="T0" fmla="*/ 22 w 22"/>
              <a:gd name="T1" fmla="*/ 0 h 19"/>
              <a:gd name="T2" fmla="*/ 0 w 22"/>
              <a:gd name="T3" fmla="*/ 0 h 19"/>
              <a:gd name="T4" fmla="*/ 10 w 22"/>
              <a:gd name="T5" fmla="*/ 19 h 19"/>
              <a:gd name="T6" fmla="*/ 22 w 22"/>
              <a:gd name="T7" fmla="*/ 0 h 19"/>
            </a:gdLst>
            <a:ahLst/>
            <a:cxnLst>
              <a:cxn ang="0">
                <a:pos x="T0" y="T1"/>
              </a:cxn>
              <a:cxn ang="0">
                <a:pos x="T2" y="T3"/>
              </a:cxn>
              <a:cxn ang="0">
                <a:pos x="T4" y="T5"/>
              </a:cxn>
              <a:cxn ang="0">
                <a:pos x="T6" y="T7"/>
              </a:cxn>
            </a:cxnLst>
            <a:rect l="0" t="0" r="r" b="b"/>
            <a:pathLst>
              <a:path w="22" h="19">
                <a:moveTo>
                  <a:pt x="22" y="0"/>
                </a:moveTo>
                <a:lnTo>
                  <a:pt x="0" y="0"/>
                </a:lnTo>
                <a:lnTo>
                  <a:pt x="10" y="19"/>
                </a:lnTo>
                <a:lnTo>
                  <a:pt x="22"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40" name="Freeform 40"/>
          <p:cNvSpPr>
            <a:spLocks/>
          </p:cNvSpPr>
          <p:nvPr/>
        </p:nvSpPr>
        <p:spPr bwMode="auto">
          <a:xfrm>
            <a:off x="2849387" y="4369947"/>
            <a:ext cx="118648" cy="96574"/>
          </a:xfrm>
          <a:custGeom>
            <a:avLst/>
            <a:gdLst>
              <a:gd name="T0" fmla="*/ 0 w 19"/>
              <a:gd name="T1" fmla="*/ 21 h 21"/>
              <a:gd name="T2" fmla="*/ 19 w 19"/>
              <a:gd name="T3" fmla="*/ 10 h 21"/>
              <a:gd name="T4" fmla="*/ 0 w 19"/>
              <a:gd name="T5" fmla="*/ 0 h 21"/>
              <a:gd name="T6" fmla="*/ 0 w 19"/>
              <a:gd name="T7" fmla="*/ 21 h 21"/>
            </a:gdLst>
            <a:ahLst/>
            <a:cxnLst>
              <a:cxn ang="0">
                <a:pos x="T0" y="T1"/>
              </a:cxn>
              <a:cxn ang="0">
                <a:pos x="T2" y="T3"/>
              </a:cxn>
              <a:cxn ang="0">
                <a:pos x="T4" y="T5"/>
              </a:cxn>
              <a:cxn ang="0">
                <a:pos x="T6" y="T7"/>
              </a:cxn>
            </a:cxnLst>
            <a:rect l="0" t="0" r="r" b="b"/>
            <a:pathLst>
              <a:path w="19" h="21">
                <a:moveTo>
                  <a:pt x="0" y="21"/>
                </a:moveTo>
                <a:lnTo>
                  <a:pt x="19" y="10"/>
                </a:lnTo>
                <a:lnTo>
                  <a:pt x="0" y="0"/>
                </a:lnTo>
                <a:lnTo>
                  <a:pt x="0" y="21"/>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41" name="Freeform 41"/>
          <p:cNvSpPr>
            <a:spLocks/>
          </p:cNvSpPr>
          <p:nvPr/>
        </p:nvSpPr>
        <p:spPr bwMode="auto">
          <a:xfrm>
            <a:off x="3167868" y="3900885"/>
            <a:ext cx="112404" cy="96574"/>
          </a:xfrm>
          <a:custGeom>
            <a:avLst/>
            <a:gdLst>
              <a:gd name="T0" fmla="*/ 18 w 18"/>
              <a:gd name="T1" fmla="*/ 0 h 21"/>
              <a:gd name="T2" fmla="*/ 0 w 18"/>
              <a:gd name="T3" fmla="*/ 11 h 21"/>
              <a:gd name="T4" fmla="*/ 18 w 18"/>
              <a:gd name="T5" fmla="*/ 21 h 21"/>
              <a:gd name="T6" fmla="*/ 18 w 18"/>
              <a:gd name="T7" fmla="*/ 0 h 21"/>
            </a:gdLst>
            <a:ahLst/>
            <a:cxnLst>
              <a:cxn ang="0">
                <a:pos x="T0" y="T1"/>
              </a:cxn>
              <a:cxn ang="0">
                <a:pos x="T2" y="T3"/>
              </a:cxn>
              <a:cxn ang="0">
                <a:pos x="T4" y="T5"/>
              </a:cxn>
              <a:cxn ang="0">
                <a:pos x="T6" y="T7"/>
              </a:cxn>
            </a:cxnLst>
            <a:rect l="0" t="0" r="r" b="b"/>
            <a:pathLst>
              <a:path w="18" h="21">
                <a:moveTo>
                  <a:pt x="18" y="0"/>
                </a:moveTo>
                <a:lnTo>
                  <a:pt x="0" y="11"/>
                </a:lnTo>
                <a:lnTo>
                  <a:pt x="18" y="21"/>
                </a:lnTo>
                <a:lnTo>
                  <a:pt x="18" y="0"/>
                </a:lnTo>
                <a:close/>
              </a:path>
            </a:pathLst>
          </a:custGeom>
          <a:solidFill>
            <a:schemeClr val="accent1">
              <a:lumMod val="75000"/>
            </a:schemeClr>
          </a:solidFill>
          <a:ln>
            <a:solidFill>
              <a:schemeClr val="tx2"/>
            </a:solidFill>
          </a:ln>
          <a:extLst/>
        </p:spPr>
        <p:txBody>
          <a:bodyPr/>
          <a:lstStyle/>
          <a:p>
            <a:pPr defTabSz="493456">
              <a:defRPr/>
            </a:pPr>
            <a:endParaRPr kumimoji="0" lang="ja-JP" altLang="en-US" sz="2159">
              <a:solidFill>
                <a:srgbClr val="FFFFFF"/>
              </a:solidFill>
              <a:latin typeface="Meiryo UI"/>
              <a:ea typeface="Meiryo UI"/>
              <a:cs typeface="メイリオ" panose="020B0604030504040204" pitchFamily="50" charset="-128"/>
            </a:endParaRPr>
          </a:p>
        </p:txBody>
      </p:sp>
      <p:sp>
        <p:nvSpPr>
          <p:cNvPr id="142" name="直方体 141"/>
          <p:cNvSpPr/>
          <p:nvPr/>
        </p:nvSpPr>
        <p:spPr>
          <a:xfrm>
            <a:off x="3826672" y="5242993"/>
            <a:ext cx="828879" cy="1006278"/>
          </a:xfrm>
          <a:prstGeom prst="cube">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8856" rIns="38856" rtlCol="0" anchor="ctr"/>
          <a:lstStyle/>
          <a:p>
            <a:pPr algn="ctr" defTabSz="493456"/>
            <a:r>
              <a:rPr kumimoji="0" lang="ja-JP" altLang="en-US" sz="1943" dirty="0">
                <a:solidFill>
                  <a:prstClr val="white"/>
                </a:solidFill>
                <a:latin typeface="Meiryo UI"/>
                <a:ea typeface="Meiryo UI"/>
                <a:cs typeface="メイリオ" panose="020B0604030504040204" pitchFamily="50" charset="-128"/>
              </a:rPr>
              <a:t>燃料</a:t>
            </a:r>
            <a:endParaRPr kumimoji="0" lang="en-US" altLang="ja-JP" sz="1943" dirty="0">
              <a:solidFill>
                <a:prstClr val="white"/>
              </a:solidFill>
              <a:latin typeface="Meiryo UI"/>
              <a:ea typeface="Meiryo UI"/>
              <a:cs typeface="メイリオ" panose="020B0604030504040204" pitchFamily="50" charset="-128"/>
            </a:endParaRPr>
          </a:p>
          <a:p>
            <a:pPr algn="ctr" defTabSz="493456"/>
            <a:r>
              <a:rPr kumimoji="0" lang="ja-JP" altLang="en-US" sz="1943" dirty="0">
                <a:solidFill>
                  <a:prstClr val="white"/>
                </a:solidFill>
                <a:latin typeface="Meiryo UI"/>
                <a:ea typeface="Meiryo UI"/>
                <a:cs typeface="メイリオ" panose="020B0604030504040204" pitchFamily="50" charset="-128"/>
              </a:rPr>
              <a:t>電池</a:t>
            </a:r>
          </a:p>
        </p:txBody>
      </p:sp>
      <p:sp>
        <p:nvSpPr>
          <p:cNvPr id="143" name="直方体 142"/>
          <p:cNvSpPr/>
          <p:nvPr/>
        </p:nvSpPr>
        <p:spPr>
          <a:xfrm>
            <a:off x="2652724" y="5253861"/>
            <a:ext cx="506442" cy="536192"/>
          </a:xfrm>
          <a:prstGeom prst="cube">
            <a:avLst>
              <a:gd name="adj" fmla="val 39763"/>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endParaRPr kumimoji="0" lang="ja-JP" altLang="en-US" sz="1943" dirty="0">
              <a:solidFill>
                <a:prstClr val="white"/>
              </a:solidFill>
              <a:latin typeface="Meiryo UI"/>
              <a:ea typeface="Meiryo UI"/>
              <a:cs typeface="メイリオ" panose="020B0604030504040204" pitchFamily="50" charset="-128"/>
            </a:endParaRPr>
          </a:p>
        </p:txBody>
      </p:sp>
      <p:cxnSp>
        <p:nvCxnSpPr>
          <p:cNvPr id="144" name="直線矢印コネクタ 143"/>
          <p:cNvCxnSpPr/>
          <p:nvPr/>
        </p:nvCxnSpPr>
        <p:spPr>
          <a:xfrm>
            <a:off x="2923792" y="4709828"/>
            <a:ext cx="0" cy="466322"/>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2923792" y="4727986"/>
            <a:ext cx="116567"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p:nvPr/>
        </p:nvCxnSpPr>
        <p:spPr>
          <a:xfrm>
            <a:off x="3166674" y="5746132"/>
            <a:ext cx="606807"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47" name="テキスト ボックス 146"/>
          <p:cNvSpPr txBox="1"/>
          <p:nvPr/>
        </p:nvSpPr>
        <p:spPr>
          <a:xfrm>
            <a:off x="3161302" y="5402729"/>
            <a:ext cx="572593" cy="324833"/>
          </a:xfrm>
          <a:prstGeom prst="rect">
            <a:avLst/>
          </a:prstGeom>
          <a:noFill/>
          <a:ln>
            <a:noFill/>
          </a:ln>
        </p:spPr>
        <p:txBody>
          <a:bodyPr wrap="none" rtlCol="0">
            <a:spAutoFit/>
          </a:bodyPr>
          <a:lstStyle/>
          <a:p>
            <a:pPr algn="ctr" defTabSz="493456"/>
            <a:r>
              <a:rPr kumimoji="0" lang="ja-JP" altLang="en-US" sz="1511" b="1" dirty="0">
                <a:solidFill>
                  <a:srgbClr val="009481">
                    <a:lumMod val="75000"/>
                  </a:srgbClr>
                </a:solidFill>
                <a:latin typeface="Meiryo UI"/>
                <a:ea typeface="Meiryo UI"/>
                <a:cs typeface="メイリオ" panose="020B0604030504040204" pitchFamily="50" charset="-128"/>
              </a:rPr>
              <a:t>水素</a:t>
            </a:r>
          </a:p>
        </p:txBody>
      </p:sp>
      <p:grpSp>
        <p:nvGrpSpPr>
          <p:cNvPr id="150" name="Group 39"/>
          <p:cNvGrpSpPr>
            <a:grpSpLocks noChangeAspect="1"/>
          </p:cNvGrpSpPr>
          <p:nvPr/>
        </p:nvGrpSpPr>
        <p:grpSpPr bwMode="auto">
          <a:xfrm>
            <a:off x="11200504" y="4049942"/>
            <a:ext cx="837403" cy="8624"/>
            <a:chOff x="402" y="2881"/>
            <a:chExt cx="386" cy="5"/>
          </a:xfrm>
          <a:solidFill>
            <a:srgbClr val="FF9900"/>
          </a:solidFill>
        </p:grpSpPr>
        <p:sp>
          <p:nvSpPr>
            <p:cNvPr id="151" name="Freeform 40"/>
            <p:cNvSpPr>
              <a:spLocks/>
            </p:cNvSpPr>
            <p:nvPr/>
          </p:nvSpPr>
          <p:spPr bwMode="auto">
            <a:xfrm>
              <a:off x="402" y="2884"/>
              <a:ext cx="3" cy="2"/>
            </a:xfrm>
            <a:custGeom>
              <a:avLst/>
              <a:gdLst>
                <a:gd name="T0" fmla="*/ 0 w 1"/>
                <a:gd name="T1" fmla="*/ 1 h 1"/>
                <a:gd name="T2" fmla="*/ 1 w 1"/>
                <a:gd name="T3" fmla="*/ 0 h 1"/>
                <a:gd name="T4" fmla="*/ 0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1" y="1"/>
                    <a:pt x="1" y="0"/>
                  </a:cubicBezTo>
                  <a:cubicBezTo>
                    <a:pt x="1" y="0"/>
                    <a:pt x="0" y="0"/>
                    <a:pt x="0" y="0"/>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93456">
                <a:defRPr/>
              </a:pPr>
              <a:endParaRPr kumimoji="0" lang="ja-JP" altLang="en-US" sz="2698">
                <a:solidFill>
                  <a:srgbClr val="000000"/>
                </a:solidFill>
                <a:latin typeface="Meiryo UI"/>
                <a:ea typeface="Meiryo UI"/>
                <a:cs typeface="メイリオ" panose="020B0604030504040204" pitchFamily="50" charset="-128"/>
              </a:endParaRPr>
            </a:p>
          </p:txBody>
        </p:sp>
        <p:sp>
          <p:nvSpPr>
            <p:cNvPr id="152" name="Freeform 42"/>
            <p:cNvSpPr>
              <a:spLocks/>
            </p:cNvSpPr>
            <p:nvPr/>
          </p:nvSpPr>
          <p:spPr bwMode="auto">
            <a:xfrm>
              <a:off x="785" y="2881"/>
              <a:ext cx="3" cy="5"/>
            </a:xfrm>
            <a:custGeom>
              <a:avLst/>
              <a:gdLst>
                <a:gd name="T0" fmla="*/ 1 w 1"/>
                <a:gd name="T1" fmla="*/ 0 h 2"/>
                <a:gd name="T2" fmla="*/ 0 w 1"/>
                <a:gd name="T3" fmla="*/ 1 h 2"/>
                <a:gd name="T4" fmla="*/ 1 w 1"/>
                <a:gd name="T5" fmla="*/ 2 h 2"/>
                <a:gd name="T6" fmla="*/ 1 w 1"/>
                <a:gd name="T7" fmla="*/ 0 h 2"/>
              </a:gdLst>
              <a:ahLst/>
              <a:cxnLst>
                <a:cxn ang="0">
                  <a:pos x="T0" y="T1"/>
                </a:cxn>
                <a:cxn ang="0">
                  <a:pos x="T2" y="T3"/>
                </a:cxn>
                <a:cxn ang="0">
                  <a:pos x="T4" y="T5"/>
                </a:cxn>
                <a:cxn ang="0">
                  <a:pos x="T6" y="T7"/>
                </a:cxn>
              </a:cxnLst>
              <a:rect l="0" t="0" r="r" b="b"/>
              <a:pathLst>
                <a:path w="1" h="2">
                  <a:moveTo>
                    <a:pt x="1" y="0"/>
                  </a:moveTo>
                  <a:cubicBezTo>
                    <a:pt x="1" y="1"/>
                    <a:pt x="0" y="1"/>
                    <a:pt x="0" y="1"/>
                  </a:cubicBezTo>
                  <a:cubicBezTo>
                    <a:pt x="0" y="2"/>
                    <a:pt x="1" y="2"/>
                    <a:pt x="1" y="2"/>
                  </a:cubicBezTo>
                  <a:lnTo>
                    <a:pt x="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93456">
                <a:defRPr/>
              </a:pPr>
              <a:endParaRPr kumimoji="0" lang="ja-JP" altLang="en-US" sz="2698">
                <a:solidFill>
                  <a:srgbClr val="000000"/>
                </a:solidFill>
                <a:latin typeface="Meiryo UI"/>
                <a:ea typeface="Meiryo UI"/>
                <a:cs typeface="メイリオ" panose="020B0604030504040204" pitchFamily="50" charset="-128"/>
              </a:endParaRPr>
            </a:p>
          </p:txBody>
        </p:sp>
      </p:grpSp>
      <p:sp>
        <p:nvSpPr>
          <p:cNvPr id="159" name="テキスト ボックス 158"/>
          <p:cNvSpPr txBox="1"/>
          <p:nvPr/>
        </p:nvSpPr>
        <p:spPr>
          <a:xfrm>
            <a:off x="4773356" y="4154409"/>
            <a:ext cx="572593" cy="324833"/>
          </a:xfrm>
          <a:prstGeom prst="rect">
            <a:avLst/>
          </a:prstGeom>
          <a:noFill/>
          <a:ln>
            <a:noFill/>
          </a:ln>
        </p:spPr>
        <p:txBody>
          <a:bodyPr wrap="none" rtlCol="0">
            <a:spAutoFit/>
          </a:bodyPr>
          <a:lstStyle/>
          <a:p>
            <a:pPr algn="ctr" defTabSz="493456"/>
            <a:r>
              <a:rPr kumimoji="0" lang="ja-JP" altLang="en-US" sz="1511" b="1" dirty="0">
                <a:solidFill>
                  <a:srgbClr val="009481">
                    <a:lumMod val="75000"/>
                  </a:srgbClr>
                </a:solidFill>
                <a:latin typeface="Meiryo UI"/>
                <a:ea typeface="Meiryo UI"/>
                <a:cs typeface="メイリオ" panose="020B0604030504040204" pitchFamily="50" charset="-128"/>
              </a:rPr>
              <a:t>電力</a:t>
            </a:r>
          </a:p>
        </p:txBody>
      </p:sp>
      <p:sp>
        <p:nvSpPr>
          <p:cNvPr id="161" name="テキスト ボックス 160"/>
          <p:cNvSpPr txBox="1"/>
          <p:nvPr/>
        </p:nvSpPr>
        <p:spPr>
          <a:xfrm>
            <a:off x="4773356" y="5207526"/>
            <a:ext cx="572593" cy="324833"/>
          </a:xfrm>
          <a:prstGeom prst="rect">
            <a:avLst/>
          </a:prstGeom>
          <a:noFill/>
          <a:ln>
            <a:noFill/>
          </a:ln>
        </p:spPr>
        <p:txBody>
          <a:bodyPr wrap="none" rtlCol="0">
            <a:spAutoFit/>
          </a:bodyPr>
          <a:lstStyle/>
          <a:p>
            <a:pPr algn="ctr" defTabSz="493456"/>
            <a:r>
              <a:rPr kumimoji="0" lang="ja-JP" altLang="en-US" sz="1511" b="1" dirty="0">
                <a:solidFill>
                  <a:srgbClr val="009481">
                    <a:lumMod val="75000"/>
                  </a:srgbClr>
                </a:solidFill>
                <a:latin typeface="Meiryo UI"/>
                <a:ea typeface="Meiryo UI"/>
                <a:cs typeface="メイリオ" panose="020B0604030504040204" pitchFamily="50" charset="-128"/>
              </a:rPr>
              <a:t>電力</a:t>
            </a:r>
          </a:p>
        </p:txBody>
      </p:sp>
      <p:cxnSp>
        <p:nvCxnSpPr>
          <p:cNvPr id="162" name="直線矢印コネクタ 161"/>
          <p:cNvCxnSpPr/>
          <p:nvPr/>
        </p:nvCxnSpPr>
        <p:spPr>
          <a:xfrm>
            <a:off x="4756251" y="4476660"/>
            <a:ext cx="606807"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63" name="直線矢印コネクタ 162"/>
          <p:cNvCxnSpPr/>
          <p:nvPr/>
        </p:nvCxnSpPr>
        <p:spPr>
          <a:xfrm>
            <a:off x="4756251" y="5522474"/>
            <a:ext cx="606807"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64" name="テキスト ボックス 163"/>
          <p:cNvSpPr txBox="1"/>
          <p:nvPr/>
        </p:nvSpPr>
        <p:spPr>
          <a:xfrm>
            <a:off x="4826143" y="5576728"/>
            <a:ext cx="378630" cy="324833"/>
          </a:xfrm>
          <a:prstGeom prst="rect">
            <a:avLst/>
          </a:prstGeom>
          <a:noFill/>
          <a:ln>
            <a:noFill/>
          </a:ln>
        </p:spPr>
        <p:txBody>
          <a:bodyPr wrap="none" rtlCol="0">
            <a:spAutoFit/>
          </a:bodyPr>
          <a:lstStyle/>
          <a:p>
            <a:pPr algn="ctr" defTabSz="493456"/>
            <a:r>
              <a:rPr kumimoji="0" lang="ja-JP" altLang="en-US" sz="1511" b="1" dirty="0">
                <a:solidFill>
                  <a:srgbClr val="7FD13B">
                    <a:lumMod val="75000"/>
                  </a:srgbClr>
                </a:solidFill>
                <a:latin typeface="Meiryo UI"/>
                <a:ea typeface="Meiryo UI"/>
                <a:cs typeface="メイリオ" panose="020B0604030504040204" pitchFamily="50" charset="-128"/>
              </a:rPr>
              <a:t>熱</a:t>
            </a:r>
          </a:p>
        </p:txBody>
      </p:sp>
      <p:cxnSp>
        <p:nvCxnSpPr>
          <p:cNvPr id="165" name="直線矢印コネクタ 164"/>
          <p:cNvCxnSpPr/>
          <p:nvPr/>
        </p:nvCxnSpPr>
        <p:spPr>
          <a:xfrm>
            <a:off x="4756251" y="5862216"/>
            <a:ext cx="606807" cy="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66" name="直線矢印コネクタ 165"/>
          <p:cNvCxnSpPr/>
          <p:nvPr/>
        </p:nvCxnSpPr>
        <p:spPr>
          <a:xfrm>
            <a:off x="1273955" y="6449983"/>
            <a:ext cx="407913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a:xfrm flipV="1">
            <a:off x="1278509" y="6289211"/>
            <a:ext cx="0" cy="15542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68" name="テキスト ボックス 167"/>
          <p:cNvSpPr txBox="1"/>
          <p:nvPr/>
        </p:nvSpPr>
        <p:spPr>
          <a:xfrm>
            <a:off x="4743895" y="6165201"/>
            <a:ext cx="572593" cy="324833"/>
          </a:xfrm>
          <a:prstGeom prst="rect">
            <a:avLst/>
          </a:prstGeom>
          <a:noFill/>
          <a:ln>
            <a:noFill/>
          </a:ln>
        </p:spPr>
        <p:txBody>
          <a:bodyPr wrap="none" rtlCol="0">
            <a:spAutoFit/>
          </a:bodyPr>
          <a:lstStyle/>
          <a:p>
            <a:pPr algn="ctr" defTabSz="493456"/>
            <a:r>
              <a:rPr kumimoji="0" lang="ja-JP" altLang="en-US" sz="1511" b="1" dirty="0">
                <a:solidFill>
                  <a:srgbClr val="009481">
                    <a:lumMod val="75000"/>
                  </a:srgbClr>
                </a:solidFill>
                <a:latin typeface="Meiryo UI"/>
                <a:ea typeface="Meiryo UI"/>
                <a:cs typeface="メイリオ" panose="020B0604030504040204" pitchFamily="50" charset="-128"/>
              </a:rPr>
              <a:t>電力</a:t>
            </a:r>
          </a:p>
        </p:txBody>
      </p:sp>
      <p:sp>
        <p:nvSpPr>
          <p:cNvPr id="169" name="直方体 168"/>
          <p:cNvSpPr/>
          <p:nvPr/>
        </p:nvSpPr>
        <p:spPr>
          <a:xfrm>
            <a:off x="8415489" y="3988262"/>
            <a:ext cx="1671354" cy="2261009"/>
          </a:xfrm>
          <a:prstGeom prst="cube">
            <a:avLst>
              <a:gd name="adj" fmla="val 16790"/>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rIns="38856" rtlCol="0" anchor="ctr"/>
          <a:lstStyle/>
          <a:p>
            <a:pPr algn="ctr" defTabSz="493456"/>
            <a:r>
              <a:rPr kumimoji="0" lang="ja-JP" altLang="en-US" sz="1943" dirty="0">
                <a:solidFill>
                  <a:prstClr val="white"/>
                </a:solidFill>
                <a:latin typeface="Meiryo UI"/>
                <a:ea typeface="Meiryo UI"/>
                <a:cs typeface="メイリオ" panose="020B0604030504040204" pitchFamily="50" charset="-128"/>
              </a:rPr>
              <a:t>ディーゼル</a:t>
            </a:r>
            <a:endParaRPr kumimoji="0" lang="en-US" altLang="ja-JP" sz="1943" dirty="0">
              <a:solidFill>
                <a:prstClr val="white"/>
              </a:solidFill>
              <a:latin typeface="Meiryo UI"/>
              <a:ea typeface="Meiryo UI"/>
              <a:cs typeface="メイリオ" panose="020B0604030504040204" pitchFamily="50" charset="-128"/>
            </a:endParaRPr>
          </a:p>
          <a:p>
            <a:pPr algn="ctr" defTabSz="493456"/>
            <a:r>
              <a:rPr kumimoji="0" lang="ja-JP" altLang="en-US" sz="1943" dirty="0">
                <a:solidFill>
                  <a:prstClr val="white"/>
                </a:solidFill>
                <a:latin typeface="Meiryo UI"/>
                <a:ea typeface="Meiryo UI"/>
                <a:cs typeface="メイリオ" panose="020B0604030504040204" pitchFamily="50" charset="-128"/>
              </a:rPr>
              <a:t>発電</a:t>
            </a:r>
          </a:p>
        </p:txBody>
      </p:sp>
      <p:cxnSp>
        <p:nvCxnSpPr>
          <p:cNvPr id="170" name="直線矢印コネクタ 169"/>
          <p:cNvCxnSpPr/>
          <p:nvPr/>
        </p:nvCxnSpPr>
        <p:spPr>
          <a:xfrm flipH="1">
            <a:off x="7717350" y="5402721"/>
            <a:ext cx="606807" cy="0"/>
          </a:xfrm>
          <a:prstGeom prst="straightConnector1">
            <a:avLst/>
          </a:prstGeom>
          <a:ln w="381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1" name="テキスト ボックス 170"/>
          <p:cNvSpPr txBox="1"/>
          <p:nvPr/>
        </p:nvSpPr>
        <p:spPr>
          <a:xfrm>
            <a:off x="7786054" y="5087772"/>
            <a:ext cx="572593" cy="324833"/>
          </a:xfrm>
          <a:prstGeom prst="rect">
            <a:avLst/>
          </a:prstGeom>
          <a:noFill/>
          <a:ln>
            <a:noFill/>
          </a:ln>
        </p:spPr>
        <p:txBody>
          <a:bodyPr wrap="none" rtlCol="0">
            <a:spAutoFit/>
          </a:bodyPr>
          <a:lstStyle/>
          <a:p>
            <a:pPr algn="ctr" defTabSz="493456"/>
            <a:r>
              <a:rPr kumimoji="0" lang="ja-JP" altLang="en-US" sz="1511" b="1" dirty="0">
                <a:solidFill>
                  <a:srgbClr val="FEB80A">
                    <a:lumMod val="50000"/>
                  </a:srgbClr>
                </a:solidFill>
                <a:latin typeface="Meiryo UI"/>
                <a:ea typeface="Meiryo UI"/>
                <a:cs typeface="メイリオ" panose="020B0604030504040204" pitchFamily="50" charset="-128"/>
              </a:rPr>
              <a:t>電力</a:t>
            </a:r>
          </a:p>
        </p:txBody>
      </p:sp>
      <p:sp>
        <p:nvSpPr>
          <p:cNvPr id="172" name="テキスト ボックス 80"/>
          <p:cNvSpPr txBox="1">
            <a:spLocks noChangeArrowheads="1"/>
          </p:cNvSpPr>
          <p:nvPr/>
        </p:nvSpPr>
        <p:spPr bwMode="gray">
          <a:xfrm>
            <a:off x="784229" y="6631502"/>
            <a:ext cx="4250803" cy="70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8848" tIns="38848" rIns="38848" bIns="38848">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493456">
              <a:lnSpc>
                <a:spcPct val="95000"/>
              </a:lnSpc>
              <a:spcBef>
                <a:spcPct val="0"/>
              </a:spcBef>
              <a:buNone/>
            </a:pPr>
            <a:r>
              <a:rPr lang="ja-JP" altLang="en-US" sz="2159" b="1" dirty="0">
                <a:solidFill>
                  <a:srgbClr val="20AEE5">
                    <a:lumMod val="75000"/>
                  </a:srgbClr>
                </a:solidFill>
                <a:latin typeface="Meiryo UI"/>
                <a:ea typeface="Meiryo UI"/>
                <a:cs typeface="メイリオ" panose="020B0604030504040204" pitchFamily="50" charset="-128"/>
              </a:rPr>
              <a:t>再エネの安定化で系統が脆弱な</a:t>
            </a:r>
            <a:endParaRPr lang="en-US" altLang="ja-JP" sz="2159" b="1" dirty="0">
              <a:solidFill>
                <a:srgbClr val="20AEE5">
                  <a:lumMod val="75000"/>
                </a:srgbClr>
              </a:solidFill>
              <a:latin typeface="Meiryo UI"/>
              <a:ea typeface="Meiryo UI"/>
              <a:cs typeface="メイリオ" panose="020B0604030504040204" pitchFamily="50" charset="-128"/>
            </a:endParaRPr>
          </a:p>
          <a:p>
            <a:pPr defTabSz="493456">
              <a:lnSpc>
                <a:spcPct val="95000"/>
              </a:lnSpc>
              <a:spcBef>
                <a:spcPct val="0"/>
              </a:spcBef>
              <a:buNone/>
            </a:pPr>
            <a:r>
              <a:rPr lang="ja-JP" altLang="en-US" sz="2159" b="1" dirty="0">
                <a:solidFill>
                  <a:srgbClr val="20AEE5">
                    <a:lumMod val="75000"/>
                  </a:srgbClr>
                </a:solidFill>
                <a:latin typeface="Meiryo UI"/>
                <a:ea typeface="Meiryo UI"/>
                <a:cs typeface="メイリオ" panose="020B0604030504040204" pitchFamily="50" charset="-128"/>
              </a:rPr>
              <a:t>離島に最大限の再エネ導入</a:t>
            </a:r>
            <a:endParaRPr lang="en-US" altLang="ja-JP" sz="2159" b="1" dirty="0">
              <a:solidFill>
                <a:srgbClr val="20AEE5">
                  <a:lumMod val="75000"/>
                </a:srgbClr>
              </a:solidFill>
              <a:latin typeface="Meiryo UI"/>
              <a:ea typeface="Meiryo UI"/>
              <a:cs typeface="メイリオ" panose="020B0604030504040204" pitchFamily="50" charset="-128"/>
            </a:endParaRPr>
          </a:p>
        </p:txBody>
      </p:sp>
      <p:sp>
        <p:nvSpPr>
          <p:cNvPr id="173" name="テキスト ボックス 80"/>
          <p:cNvSpPr txBox="1">
            <a:spLocks noChangeArrowheads="1"/>
          </p:cNvSpPr>
          <p:nvPr/>
        </p:nvSpPr>
        <p:spPr bwMode="gray">
          <a:xfrm>
            <a:off x="7211190" y="6641639"/>
            <a:ext cx="3419688" cy="70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8848" tIns="38848" rIns="38848" bIns="38848">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493456">
              <a:lnSpc>
                <a:spcPct val="95000"/>
              </a:lnSpc>
              <a:spcBef>
                <a:spcPct val="0"/>
              </a:spcBef>
              <a:buNone/>
            </a:pPr>
            <a:r>
              <a:rPr lang="ja-JP" altLang="en-US" sz="2159" b="1" dirty="0">
                <a:solidFill>
                  <a:srgbClr val="FEB80A">
                    <a:lumMod val="50000"/>
                  </a:srgbClr>
                </a:solidFill>
                <a:latin typeface="Meiryo UI"/>
                <a:ea typeface="Meiryo UI"/>
                <a:cs typeface="メイリオ" panose="020B0604030504040204" pitchFamily="50" charset="-128"/>
              </a:rPr>
              <a:t>ディーゼル依存を低減し、</a:t>
            </a:r>
            <a:endParaRPr lang="en-US" altLang="ja-JP" sz="2159" b="1" dirty="0">
              <a:solidFill>
                <a:srgbClr val="FEB80A">
                  <a:lumMod val="50000"/>
                </a:srgbClr>
              </a:solidFill>
              <a:latin typeface="Meiryo UI"/>
              <a:ea typeface="Meiryo UI"/>
              <a:cs typeface="メイリオ" panose="020B0604030504040204" pitchFamily="50" charset="-128"/>
            </a:endParaRPr>
          </a:p>
          <a:p>
            <a:pPr defTabSz="493456">
              <a:lnSpc>
                <a:spcPct val="95000"/>
              </a:lnSpc>
              <a:spcBef>
                <a:spcPct val="0"/>
              </a:spcBef>
              <a:buNone/>
            </a:pPr>
            <a:r>
              <a:rPr lang="ja-JP" altLang="en-US" sz="2159" b="1" dirty="0">
                <a:solidFill>
                  <a:srgbClr val="FEB80A">
                    <a:lumMod val="50000"/>
                  </a:srgbClr>
                </a:solidFill>
                <a:latin typeface="Meiryo UI"/>
                <a:ea typeface="Meiryo UI"/>
                <a:cs typeface="メイリオ" panose="020B0604030504040204" pitchFamily="50" charset="-128"/>
              </a:rPr>
              <a:t>低炭素化をはかる</a:t>
            </a:r>
            <a:endParaRPr lang="en-US" altLang="ja-JP" sz="2159" b="1" dirty="0">
              <a:solidFill>
                <a:srgbClr val="FEB80A">
                  <a:lumMod val="50000"/>
                </a:srgbClr>
              </a:solidFill>
              <a:latin typeface="Meiryo UI"/>
              <a:ea typeface="Meiryo UI"/>
              <a:cs typeface="メイリオ" panose="020B0604030504040204" pitchFamily="50" charset="-128"/>
            </a:endParaRPr>
          </a:p>
        </p:txBody>
      </p:sp>
      <p:sp>
        <p:nvSpPr>
          <p:cNvPr id="30" name="右矢印 29"/>
          <p:cNvSpPr/>
          <p:nvPr/>
        </p:nvSpPr>
        <p:spPr>
          <a:xfrm>
            <a:off x="5688847" y="6719358"/>
            <a:ext cx="1056022" cy="523076"/>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endParaRPr kumimoji="0" lang="ja-JP" altLang="en-US" sz="1943">
              <a:solidFill>
                <a:prstClr val="white"/>
              </a:solidFill>
              <a:latin typeface="Meiryo UI"/>
              <a:ea typeface="Meiryo UI"/>
              <a:cs typeface="メイリオ" panose="020B0604030504040204" pitchFamily="50" charset="-128"/>
            </a:endParaRPr>
          </a:p>
        </p:txBody>
      </p:sp>
      <p:sp>
        <p:nvSpPr>
          <p:cNvPr id="4" name="楕円 3"/>
          <p:cNvSpPr/>
          <p:nvPr/>
        </p:nvSpPr>
        <p:spPr>
          <a:xfrm>
            <a:off x="5541721" y="4155679"/>
            <a:ext cx="1964198" cy="2509124"/>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endParaRPr kumimoji="0" lang="ja-JP" altLang="en-US" sz="1943">
              <a:solidFill>
                <a:prstClr val="white"/>
              </a:solidFill>
              <a:latin typeface="Meiryo UI"/>
              <a:ea typeface="Meiryo UI"/>
              <a:cs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5981619" y="4542199"/>
            <a:ext cx="1060995" cy="1758879"/>
          </a:xfrm>
          <a:prstGeom prst="rect">
            <a:avLst/>
          </a:prstGeom>
        </p:spPr>
      </p:pic>
      <p:sp>
        <p:nvSpPr>
          <p:cNvPr id="154" name="テキスト ボックス 80"/>
          <p:cNvSpPr txBox="1">
            <a:spLocks noChangeArrowheads="1"/>
          </p:cNvSpPr>
          <p:nvPr/>
        </p:nvSpPr>
        <p:spPr bwMode="gray">
          <a:xfrm>
            <a:off x="5323506" y="3618015"/>
            <a:ext cx="2393842" cy="394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8848" tIns="38848" rIns="38848" bIns="38848">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493456">
              <a:lnSpc>
                <a:spcPct val="95000"/>
              </a:lnSpc>
              <a:spcBef>
                <a:spcPct val="0"/>
              </a:spcBef>
              <a:buNone/>
            </a:pPr>
            <a:r>
              <a:rPr lang="ja-JP" altLang="en-US" sz="2159" b="1" dirty="0">
                <a:solidFill>
                  <a:srgbClr val="7FD13B"/>
                </a:solidFill>
                <a:latin typeface="Meiryo UI"/>
                <a:ea typeface="Meiryo UI"/>
                <a:cs typeface="メイリオ" panose="020B0604030504040204" pitchFamily="50" charset="-128"/>
              </a:rPr>
              <a:t>離島マイクログリッド</a:t>
            </a:r>
            <a:endParaRPr lang="en-US" altLang="ja-JP" sz="2159" b="1" dirty="0">
              <a:solidFill>
                <a:srgbClr val="7FD13B"/>
              </a:solidFill>
              <a:latin typeface="Meiryo UI"/>
              <a:ea typeface="Meiryo UI"/>
              <a:cs typeface="メイリオ" panose="020B0604030504040204" pitchFamily="50" charset="-128"/>
            </a:endParaRPr>
          </a:p>
        </p:txBody>
      </p:sp>
      <p:sp>
        <p:nvSpPr>
          <p:cNvPr id="7" name="テキスト プレースホルダー 6"/>
          <p:cNvSpPr>
            <a:spLocks noGrp="1"/>
          </p:cNvSpPr>
          <p:nvPr>
            <p:ph type="body" sz="quarter" idx="10"/>
          </p:nvPr>
        </p:nvSpPr>
        <p:spPr>
          <a:xfrm>
            <a:off x="0" y="961699"/>
            <a:ext cx="10685337" cy="2658989"/>
          </a:xfrm>
        </p:spPr>
        <p:txBody>
          <a:bodyPr lIns="288000" tIns="77712" rIns="288000" bIns="180000"/>
          <a:lstStyle/>
          <a:p>
            <a:pPr>
              <a:defRPr/>
            </a:pPr>
            <a:r>
              <a:rPr lang="ja-JP" altLang="en-US" sz="2159" b="1" dirty="0">
                <a:solidFill>
                  <a:srgbClr val="000000"/>
                </a:solidFill>
                <a:latin typeface="+mn-ea"/>
                <a:ea typeface="+mn-ea"/>
                <a:cs typeface="メイリオ" panose="020B0604030504040204" pitchFamily="50" charset="-128"/>
              </a:rPr>
              <a:t>離島モデルの背景・意義</a:t>
            </a:r>
            <a:endParaRPr lang="en-US" altLang="ja-JP" sz="2159" b="1" dirty="0">
              <a:solidFill>
                <a:srgbClr val="000000"/>
              </a:solidFill>
              <a:latin typeface="+mn-ea"/>
              <a:ea typeface="+mn-ea"/>
              <a:cs typeface="メイリオ" panose="020B0604030504040204" pitchFamily="50" charset="-128"/>
            </a:endParaRPr>
          </a:p>
          <a:p>
            <a:pPr marL="0" indent="0">
              <a:buNone/>
              <a:defRPr/>
            </a:pPr>
            <a:r>
              <a:rPr lang="ja-JP" altLang="en-US" sz="2159" dirty="0">
                <a:solidFill>
                  <a:srgbClr val="000000"/>
                </a:solidFill>
                <a:latin typeface="+mn-ea"/>
                <a:ea typeface="+mn-ea"/>
                <a:cs typeface="メイリオ" panose="020B0604030504040204" pitchFamily="50" charset="-128"/>
              </a:rPr>
              <a:t>離島の多くは、ディーゼル発電機を使っており、電源の低炭素化が</a:t>
            </a:r>
            <a:r>
              <a:rPr lang="ja-JP" altLang="en-US" sz="1943" dirty="0">
                <a:solidFill>
                  <a:srgbClr val="000000"/>
                </a:solidFill>
                <a:latin typeface="+mn-ea"/>
                <a:ea typeface="+mn-ea"/>
                <a:cs typeface="メイリオ" panose="020B0604030504040204" pitchFamily="50" charset="-128"/>
              </a:rPr>
              <a:t>課題</a:t>
            </a:r>
            <a:endParaRPr lang="en-US" altLang="ja-JP" sz="2159" dirty="0">
              <a:solidFill>
                <a:srgbClr val="000000"/>
              </a:solidFill>
              <a:latin typeface="+mn-ea"/>
              <a:ea typeface="+mn-ea"/>
              <a:cs typeface="メイリオ" panose="020B0604030504040204" pitchFamily="50" charset="-128"/>
            </a:endParaRPr>
          </a:p>
          <a:p>
            <a:pPr marL="0" indent="0">
              <a:buNone/>
              <a:defRPr/>
            </a:pPr>
            <a:r>
              <a:rPr lang="ja-JP" altLang="en-US" sz="2159" dirty="0">
                <a:solidFill>
                  <a:srgbClr val="000000"/>
                </a:solidFill>
                <a:latin typeface="+mn-ea"/>
                <a:ea typeface="+mn-ea"/>
                <a:cs typeface="メイリオ" panose="020B0604030504040204" pitchFamily="50" charset="-128"/>
              </a:rPr>
              <a:t>一方、系統が脆弱な離島では不安定な再エネ電気の導入には限界がある。</a:t>
            </a:r>
            <a:endParaRPr lang="en-US" altLang="ja-JP" sz="2159" dirty="0">
              <a:solidFill>
                <a:srgbClr val="000000"/>
              </a:solidFill>
              <a:latin typeface="+mn-ea"/>
              <a:ea typeface="+mn-ea"/>
              <a:cs typeface="メイリオ" panose="020B0604030504040204" pitchFamily="50" charset="-128"/>
            </a:endParaRPr>
          </a:p>
          <a:p>
            <a:pPr marL="0" indent="0">
              <a:lnSpc>
                <a:spcPct val="50000"/>
              </a:lnSpc>
              <a:spcAft>
                <a:spcPts val="0"/>
              </a:spcAft>
              <a:buNone/>
              <a:defRPr/>
            </a:pPr>
            <a:endParaRPr lang="en-US" altLang="ja-JP" sz="2159" b="1" dirty="0">
              <a:solidFill>
                <a:srgbClr val="000000"/>
              </a:solidFill>
              <a:latin typeface="+mn-ea"/>
              <a:ea typeface="+mn-ea"/>
              <a:cs typeface="メイリオ" panose="020B0604030504040204" pitchFamily="50" charset="-128"/>
            </a:endParaRPr>
          </a:p>
          <a:p>
            <a:pPr>
              <a:defRPr/>
            </a:pPr>
            <a:r>
              <a:rPr lang="ja-JP" altLang="en-US" sz="2159" b="1" dirty="0">
                <a:solidFill>
                  <a:srgbClr val="000000"/>
                </a:solidFill>
                <a:latin typeface="+mn-ea"/>
                <a:ea typeface="+mn-ea"/>
                <a:cs typeface="メイリオ" panose="020B0604030504040204" pitchFamily="50" charset="-128"/>
              </a:rPr>
              <a:t>取組内容</a:t>
            </a:r>
            <a:endParaRPr lang="en-US" altLang="ja-JP" sz="2159" b="1" dirty="0">
              <a:solidFill>
                <a:srgbClr val="000000"/>
              </a:solidFill>
              <a:latin typeface="+mn-ea"/>
              <a:ea typeface="+mn-ea"/>
              <a:cs typeface="メイリオ" panose="020B0604030504040204" pitchFamily="50" charset="-128"/>
            </a:endParaRPr>
          </a:p>
          <a:p>
            <a:pPr marL="0" indent="0">
              <a:buNone/>
              <a:defRPr/>
            </a:pPr>
            <a:r>
              <a:rPr lang="ja-JP" altLang="en-US" sz="2159" dirty="0">
                <a:latin typeface="+mn-ea"/>
                <a:ea typeface="+mn-ea"/>
                <a:cs typeface="メイリオ" panose="020B0604030504040204" pitchFamily="50" charset="-128"/>
              </a:rPr>
              <a:t>再エネを蓄電池・水素を組み合わせて安定的に利用することで、離島グリッドの再エネ導入拡大を実現するモデルを確立。</a:t>
            </a:r>
          </a:p>
          <a:p>
            <a:pPr marL="0" indent="0">
              <a:buNone/>
            </a:pPr>
            <a:endParaRPr lang="ja-JP" altLang="en-US" sz="2159" dirty="0">
              <a:latin typeface="+mn-ea"/>
              <a:ea typeface="+mn-ea"/>
            </a:endParaRPr>
          </a:p>
        </p:txBody>
      </p:sp>
      <p:sp>
        <p:nvSpPr>
          <p:cNvPr id="64" name="二等辺三角形 63"/>
          <p:cNvSpPr/>
          <p:nvPr/>
        </p:nvSpPr>
        <p:spPr>
          <a:xfrm flipV="1">
            <a:off x="3517555" y="2298833"/>
            <a:ext cx="2098445" cy="21370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endParaRPr kumimoji="0" lang="ja-JP" altLang="en-US" sz="1943">
              <a:solidFill>
                <a:prstClr val="white"/>
              </a:solidFill>
              <a:latin typeface="Meiryo UI"/>
              <a:ea typeface="Meiryo UI"/>
              <a:cs typeface="メイリオ" panose="020B0604030504040204" pitchFamily="50" charset="-128"/>
            </a:endParaRPr>
          </a:p>
        </p:txBody>
      </p:sp>
    </p:spTree>
    <p:extLst>
      <p:ext uri="{BB962C8B-B14F-4D97-AF65-F5344CB8AC3E}">
        <p14:creationId xmlns:p14="http://schemas.microsoft.com/office/powerpoint/2010/main" val="204757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defTabSz="981700" fontAlgn="auto">
              <a:spcBef>
                <a:spcPts val="0"/>
              </a:spcBef>
              <a:spcAft>
                <a:spcPts val="0"/>
              </a:spcAft>
            </a:pPr>
            <a:r>
              <a:rPr lang="ja-JP" altLang="en-US" dirty="0">
                <a:latin typeface="+mn-ea"/>
                <a:ea typeface="+mn-ea"/>
              </a:rPr>
              <a:t>補助対象</a:t>
            </a:r>
            <a:r>
              <a:rPr lang="zh-TW" altLang="en-US" sz="2000" b="0" kern="1200" dirty="0">
                <a:solidFill>
                  <a:srgbClr val="FF0000"/>
                </a:solidFill>
                <a:latin typeface="Meiryo UI"/>
                <a:ea typeface="Meiryo UI"/>
                <a:cs typeface="+mn-cs"/>
              </a:rPr>
              <a:t>（</a:t>
            </a:r>
            <a:r>
              <a:rPr lang="en-US" altLang="ja-JP" sz="2000" b="0" kern="1200" dirty="0">
                <a:solidFill>
                  <a:srgbClr val="FF0000"/>
                </a:solidFill>
                <a:latin typeface="Meiryo UI"/>
                <a:ea typeface="Meiryo UI"/>
                <a:cs typeface="+mn-cs"/>
              </a:rPr>
              <a:t>※</a:t>
            </a:r>
            <a:r>
              <a:rPr lang="en-US" altLang="zh-TW" sz="2000" b="0" kern="1200" dirty="0">
                <a:solidFill>
                  <a:srgbClr val="FF0000"/>
                </a:solidFill>
                <a:latin typeface="Meiryo UI"/>
                <a:ea typeface="Meiryo UI"/>
                <a:cs typeface="+mn-cs"/>
              </a:rPr>
              <a:t>2018</a:t>
            </a:r>
            <a:r>
              <a:rPr lang="zh-TW" altLang="en-US" sz="2000" b="0" kern="1200" dirty="0">
                <a:solidFill>
                  <a:srgbClr val="FF0000"/>
                </a:solidFill>
                <a:latin typeface="Meiryo UI"/>
                <a:ea typeface="Meiryo UI"/>
                <a:cs typeface="+mn-cs"/>
              </a:rPr>
              <a:t>年度</a:t>
            </a:r>
            <a:r>
              <a:rPr lang="ja-JP" altLang="en-US" sz="2000" b="0" kern="1200" dirty="0">
                <a:solidFill>
                  <a:srgbClr val="FF0000"/>
                </a:solidFill>
                <a:latin typeface="Meiryo UI"/>
                <a:ea typeface="Meiryo UI"/>
                <a:cs typeface="+mn-cs"/>
              </a:rPr>
              <a:t>の内容を参考として掲載</a:t>
            </a:r>
            <a:r>
              <a:rPr lang="zh-TW" altLang="en-US" sz="2000" b="0" kern="1200" dirty="0">
                <a:solidFill>
                  <a:srgbClr val="FF0000"/>
                </a:solidFill>
                <a:latin typeface="Meiryo UI"/>
                <a:ea typeface="Meiryo UI"/>
                <a:cs typeface="+mn-cs"/>
              </a:rPr>
              <a:t>）</a:t>
            </a:r>
            <a:endParaRPr kumimoji="1" lang="ja-JP" altLang="en-US" dirty="0">
              <a:latin typeface="+mn-ea"/>
              <a:ea typeface="+mn-ea"/>
            </a:endParaRPr>
          </a:p>
        </p:txBody>
      </p:sp>
      <p:sp>
        <p:nvSpPr>
          <p:cNvPr id="4" name="正方形/長方形 3"/>
          <p:cNvSpPr/>
          <p:nvPr/>
        </p:nvSpPr>
        <p:spPr>
          <a:xfrm>
            <a:off x="19701" y="1244798"/>
            <a:ext cx="10668874" cy="5673669"/>
          </a:xfrm>
          <a:prstGeom prst="rect">
            <a:avLst/>
          </a:prstGeom>
        </p:spPr>
        <p:txBody>
          <a:bodyPr wrap="square">
            <a:spAutoFit/>
          </a:bodyPr>
          <a:lstStyle/>
          <a:p>
            <a:pPr defTabSz="493456"/>
            <a:r>
              <a:rPr kumimoji="0" lang="ja-JP" altLang="en-US" sz="1727" b="1" u="sng" dirty="0">
                <a:solidFill>
                  <a:prstClr val="black"/>
                </a:solidFill>
                <a:latin typeface="Meiryo UI"/>
                <a:ea typeface="Meiryo UI"/>
              </a:rPr>
              <a:t>基本要件</a:t>
            </a:r>
            <a:endParaRPr kumimoji="0" lang="en-US" altLang="ja-JP" sz="1727" b="1" u="sng" dirty="0">
              <a:solidFill>
                <a:prstClr val="black"/>
              </a:solidFill>
              <a:latin typeface="Meiryo UI"/>
              <a:ea typeface="Meiryo UI"/>
            </a:endParaRPr>
          </a:p>
          <a:p>
            <a:pPr marL="370092" indent="-370092" defTabSz="493456">
              <a:buFont typeface="+mj-ea"/>
              <a:buAutoNum type="circleNumDbPlain"/>
            </a:pPr>
            <a:r>
              <a:rPr kumimoji="0" lang="ja-JP" altLang="en-US" sz="1727" dirty="0">
                <a:solidFill>
                  <a:prstClr val="black"/>
                </a:solidFill>
                <a:latin typeface="Meiryo UI"/>
                <a:ea typeface="Meiryo UI"/>
              </a:rPr>
              <a:t>事業を行うための実績・能力・実施体制が構築されていること</a:t>
            </a:r>
          </a:p>
          <a:p>
            <a:pPr marL="370092" indent="-370092" defTabSz="493456">
              <a:buFont typeface="+mj-ea"/>
              <a:buAutoNum type="circleNumDbPlain"/>
            </a:pPr>
            <a:r>
              <a:rPr kumimoji="0" lang="ja-JP" altLang="en-US" sz="1727" dirty="0">
                <a:solidFill>
                  <a:prstClr val="black"/>
                </a:solidFill>
                <a:latin typeface="Meiryo UI"/>
                <a:ea typeface="Meiryo UI"/>
              </a:rPr>
              <a:t>提案内容に、事業内容・事業効果・経費内訳・資金計画等が明確な根拠に基づき示されていること</a:t>
            </a:r>
          </a:p>
          <a:p>
            <a:pPr marL="370092" indent="-370092" defTabSz="493456">
              <a:buFont typeface="+mj-ea"/>
              <a:buAutoNum type="circleNumDbPlain"/>
            </a:pPr>
            <a:r>
              <a:rPr kumimoji="0" lang="ja-JP" altLang="en-US" sz="1727" dirty="0">
                <a:solidFill>
                  <a:prstClr val="black"/>
                </a:solidFill>
                <a:latin typeface="Meiryo UI"/>
                <a:ea typeface="Meiryo UI"/>
              </a:rPr>
              <a:t>本事業の補助により導入する設備等について、国からの他の補助金（負担金、利子補給金並びに適正化法第２条第４項第１号に規定する給付金及び同項第２号に掲げる資金を含む。）を受けていないこと</a:t>
            </a:r>
            <a:endParaRPr kumimoji="0" lang="en-US" altLang="ja-JP" sz="1727" dirty="0">
              <a:solidFill>
                <a:prstClr val="black"/>
              </a:solidFill>
              <a:latin typeface="Meiryo UI"/>
              <a:ea typeface="Meiryo UI"/>
            </a:endParaRPr>
          </a:p>
          <a:p>
            <a:pPr defTabSz="493456"/>
            <a:endParaRPr kumimoji="0" lang="en-US" altLang="ja-JP" sz="1727" dirty="0">
              <a:solidFill>
                <a:prstClr val="black"/>
              </a:solidFill>
              <a:latin typeface="Meiryo UI"/>
              <a:ea typeface="Meiryo UI"/>
            </a:endParaRPr>
          </a:p>
          <a:p>
            <a:pPr defTabSz="493456"/>
            <a:r>
              <a:rPr kumimoji="0" lang="ja-JP" altLang="en-US" sz="1727" b="1" u="sng" dirty="0">
                <a:solidFill>
                  <a:prstClr val="black"/>
                </a:solidFill>
                <a:latin typeface="Meiryo UI"/>
                <a:ea typeface="Meiryo UI"/>
              </a:rPr>
              <a:t>離島以外モデル </a:t>
            </a:r>
            <a:r>
              <a:rPr kumimoji="0" lang="en-US" altLang="ja-JP" sz="1727" b="1" u="sng" dirty="0">
                <a:solidFill>
                  <a:prstClr val="black"/>
                </a:solidFill>
                <a:latin typeface="Meiryo UI"/>
                <a:ea typeface="Meiryo UI"/>
              </a:rPr>
              <a:t>※</a:t>
            </a:r>
            <a:r>
              <a:rPr kumimoji="0" lang="ja-JP" altLang="en-US" sz="1727" b="1" u="sng" dirty="0">
                <a:solidFill>
                  <a:prstClr val="black"/>
                </a:solidFill>
                <a:latin typeface="Meiryo UI"/>
                <a:ea typeface="Meiryo UI"/>
              </a:rPr>
              <a:t>以下すべてを満たす必要あり</a:t>
            </a:r>
          </a:p>
          <a:p>
            <a:pPr marL="370092" indent="-370092" defTabSz="493456">
              <a:buFont typeface="+mj-lt"/>
              <a:buAutoNum type="arabicPeriod"/>
            </a:pPr>
            <a:r>
              <a:rPr kumimoji="0" lang="ja-JP" altLang="en-US" sz="1727" dirty="0">
                <a:solidFill>
                  <a:prstClr val="black"/>
                </a:solidFill>
                <a:latin typeface="Meiryo UI"/>
                <a:ea typeface="Meiryo UI"/>
              </a:rPr>
              <a:t>エネルギーマネジメントシステム構築のノウハウまたは特許等を有し、かつそのシステムについて１年以上の運転実績のある事業者の実績説明書もしくは見積書を提出すること</a:t>
            </a:r>
          </a:p>
          <a:p>
            <a:pPr marL="370092" indent="-370092" defTabSz="493456">
              <a:buFont typeface="+mj-lt"/>
              <a:buAutoNum type="arabicPeriod"/>
            </a:pPr>
            <a:r>
              <a:rPr kumimoji="0" lang="ja-JP" altLang="en-US" sz="1727" dirty="0">
                <a:solidFill>
                  <a:prstClr val="black"/>
                </a:solidFill>
                <a:latin typeface="Meiryo UI"/>
                <a:ea typeface="Meiryo UI"/>
              </a:rPr>
              <a:t>再エネ発電設備とともに、①蓄電池、②水電解装置、③給水タンク、④水素貯蔵タンク、⑤燃料電池、⑥貯湯タンク、⑦熱配管等を組み合わせ、再エネ由来の電気・熱（温水を含む）をオンサイトで供給するシステムであること。 </a:t>
            </a:r>
          </a:p>
          <a:p>
            <a:pPr marL="370092" indent="-370092" defTabSz="493456">
              <a:buFont typeface="+mj-lt"/>
              <a:buAutoNum type="arabicPeriod"/>
            </a:pPr>
            <a:r>
              <a:rPr kumimoji="0" lang="ja-JP" altLang="en-US" sz="1727" dirty="0">
                <a:solidFill>
                  <a:prstClr val="black"/>
                </a:solidFill>
                <a:latin typeface="Meiryo UI"/>
                <a:ea typeface="Meiryo UI"/>
              </a:rPr>
              <a:t>系統電力に依存せず、再生可能エネルギーのみで自立可能なシステムであること（ただし、寒冷地における凍結防止用の補機に限り、安全性の観点から系統電力によるエネルギーの補完も可とする。）。 </a:t>
            </a:r>
          </a:p>
          <a:p>
            <a:pPr marL="370092" indent="-370092" defTabSz="493456">
              <a:buFont typeface="+mj-lt"/>
              <a:buAutoNum type="arabicPeriod"/>
            </a:pPr>
            <a:r>
              <a:rPr kumimoji="0" lang="ja-JP" altLang="en-US" sz="1727" dirty="0">
                <a:solidFill>
                  <a:prstClr val="black"/>
                </a:solidFill>
                <a:latin typeface="Meiryo UI"/>
                <a:ea typeface="Meiryo UI"/>
              </a:rPr>
              <a:t>再生可能エネルギーを地域で最大限活用する将来像を見据え、燃料電池により電気と熱（当該熱によって温めた温水を含む。）の両方を活用できるシステムとすること。また、再生可能エネルギーの変動や負荷側の変化を常に監視し、自動運転するエネルギーマネジメントシステムを実装し、最適なバランスでエネルギーを貯蔵・供給して二酸化炭素の排出削減に寄与するシステムとすること。 </a:t>
            </a:r>
            <a:endParaRPr kumimoji="0" lang="en-US" altLang="ja-JP" sz="1727" dirty="0">
              <a:solidFill>
                <a:prstClr val="black"/>
              </a:solidFill>
              <a:latin typeface="Meiryo UI"/>
              <a:ea typeface="Meiryo UI"/>
            </a:endParaRPr>
          </a:p>
          <a:p>
            <a:pPr marL="370092" indent="-370092" defTabSz="493456">
              <a:buFont typeface="+mj-lt"/>
              <a:buAutoNum type="arabicPeriod"/>
            </a:pPr>
            <a:endParaRPr kumimoji="0" lang="en-US" altLang="ja-JP" sz="1727" dirty="0">
              <a:solidFill>
                <a:prstClr val="black"/>
              </a:solidFill>
              <a:latin typeface="Meiryo UI"/>
              <a:ea typeface="Meiryo UI"/>
            </a:endParaRPr>
          </a:p>
          <a:p>
            <a:pPr defTabSz="493456"/>
            <a:r>
              <a:rPr kumimoji="0" lang="ja-JP" altLang="en-US" sz="1727" b="1" u="sng" dirty="0">
                <a:solidFill>
                  <a:prstClr val="black"/>
                </a:solidFill>
                <a:latin typeface="Meiryo UI"/>
                <a:ea typeface="Meiryo UI"/>
              </a:rPr>
              <a:t>離島モデル </a:t>
            </a:r>
          </a:p>
          <a:p>
            <a:pPr defTabSz="493456"/>
            <a:r>
              <a:rPr kumimoji="0" lang="ja-JP" altLang="en-US" sz="1727" dirty="0">
                <a:solidFill>
                  <a:prstClr val="black"/>
                </a:solidFill>
                <a:latin typeface="Meiryo UI"/>
                <a:ea typeface="Meiryo UI"/>
              </a:rPr>
              <a:t>離島以外モデルに加え、以下の要件を満たすものとする。 </a:t>
            </a:r>
          </a:p>
          <a:p>
            <a:pPr marL="370092" indent="-370092" defTabSz="493456">
              <a:buFont typeface="+mj-lt"/>
              <a:buAutoNum type="arabicPeriod"/>
            </a:pPr>
            <a:r>
              <a:rPr kumimoji="0" lang="ja-JP" altLang="en-US" sz="1727" dirty="0">
                <a:solidFill>
                  <a:prstClr val="black"/>
                </a:solidFill>
                <a:latin typeface="Meiryo UI"/>
                <a:ea typeface="Meiryo UI"/>
              </a:rPr>
              <a:t>離島地域のミニグリッド、マイクログリッドに対し、グリッドの電力の一部もしくは全部を賄うものであること。 </a:t>
            </a:r>
          </a:p>
        </p:txBody>
      </p:sp>
    </p:spTree>
    <p:extLst>
      <p:ext uri="{BB962C8B-B14F-4D97-AF65-F5344CB8AC3E}">
        <p14:creationId xmlns:p14="http://schemas.microsoft.com/office/powerpoint/2010/main" val="2634148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3238" y="78825"/>
            <a:ext cx="10685337" cy="811887"/>
          </a:xfrm>
        </p:spPr>
        <p:txBody>
          <a:bodyPr/>
          <a:lstStyle/>
          <a:p>
            <a:r>
              <a:rPr lang="ja-JP" altLang="en-US" dirty="0">
                <a:latin typeface="+mn-ea"/>
                <a:ea typeface="+mn-ea"/>
              </a:rPr>
              <a:t>蓄エネルギーの方法</a:t>
            </a:r>
            <a:endParaRPr kumimoji="1" lang="ja-JP" altLang="en-US" dirty="0">
              <a:latin typeface="+mn-ea"/>
              <a:ea typeface="+mn-ea"/>
            </a:endParaRPr>
          </a:p>
        </p:txBody>
      </p:sp>
      <p:sp>
        <p:nvSpPr>
          <p:cNvPr id="7" name="テキスト プレースホルダー 6"/>
          <p:cNvSpPr>
            <a:spLocks noGrp="1"/>
          </p:cNvSpPr>
          <p:nvPr>
            <p:ph type="body" sz="quarter" idx="10"/>
          </p:nvPr>
        </p:nvSpPr>
        <p:spPr>
          <a:xfrm>
            <a:off x="0" y="961699"/>
            <a:ext cx="10685337" cy="2370202"/>
          </a:xfrm>
        </p:spPr>
        <p:txBody>
          <a:bodyPr lIns="288000" tIns="77712" rIns="288000" bIns="180000"/>
          <a:lstStyle/>
          <a:p>
            <a:pPr>
              <a:defRPr/>
            </a:pPr>
            <a:r>
              <a:rPr lang="ja-JP" altLang="en-US" sz="1943" b="1" dirty="0">
                <a:solidFill>
                  <a:srgbClr val="000000"/>
                </a:solidFill>
                <a:latin typeface="+mn-ea"/>
                <a:ea typeface="+mn-ea"/>
                <a:cs typeface="メイリオ" panose="020B0604030504040204" pitchFamily="50" charset="-128"/>
              </a:rPr>
              <a:t>蓄エネルギーの方法</a:t>
            </a:r>
            <a:endParaRPr lang="en-US" altLang="ja-JP" sz="1943" b="1" dirty="0">
              <a:solidFill>
                <a:srgbClr val="000000"/>
              </a:solidFill>
              <a:latin typeface="+mn-ea"/>
              <a:ea typeface="+mn-ea"/>
              <a:cs typeface="メイリオ" panose="020B0604030504040204" pitchFamily="50" charset="-128"/>
            </a:endParaRPr>
          </a:p>
          <a:p>
            <a:pPr marL="752178" indent="-370092">
              <a:buFont typeface="Wingdings" panose="05000000000000000000" pitchFamily="2" charset="2"/>
              <a:buChar char="ü"/>
              <a:defRPr/>
            </a:pPr>
            <a:r>
              <a:rPr lang="ja-JP" altLang="en-US" sz="1943" dirty="0">
                <a:solidFill>
                  <a:srgbClr val="000000"/>
                </a:solidFill>
                <a:latin typeface="+mn-ea"/>
                <a:ea typeface="+mn-ea"/>
                <a:cs typeface="メイリオ" panose="020B0604030504040204" pitchFamily="50" charset="-128"/>
              </a:rPr>
              <a:t>再エネ電力を蓄電池に蓄える。</a:t>
            </a:r>
            <a:endParaRPr lang="en-US" altLang="ja-JP" sz="1943" dirty="0">
              <a:solidFill>
                <a:srgbClr val="000000"/>
              </a:solidFill>
              <a:latin typeface="+mn-ea"/>
              <a:ea typeface="+mn-ea"/>
              <a:cs typeface="メイリオ" panose="020B0604030504040204" pitchFamily="50" charset="-128"/>
            </a:endParaRPr>
          </a:p>
          <a:p>
            <a:pPr marL="752178" indent="-370092">
              <a:buFont typeface="Wingdings" panose="05000000000000000000" pitchFamily="2" charset="2"/>
              <a:buChar char="ü"/>
              <a:defRPr/>
            </a:pPr>
            <a:r>
              <a:rPr lang="ja-JP" altLang="en-US" sz="1943" dirty="0">
                <a:solidFill>
                  <a:srgbClr val="000000"/>
                </a:solidFill>
                <a:latin typeface="+mn-ea"/>
                <a:ea typeface="+mn-ea"/>
                <a:cs typeface="メイリオ" panose="020B0604030504040204" pitchFamily="50" charset="-128"/>
              </a:rPr>
              <a:t>再エネ電力による水電解で発生させた水素で蓄える。</a:t>
            </a:r>
            <a:endParaRPr lang="en-US" altLang="ja-JP" sz="1943" b="1" dirty="0">
              <a:solidFill>
                <a:srgbClr val="000000"/>
              </a:solidFill>
              <a:latin typeface="+mn-ea"/>
              <a:ea typeface="+mn-ea"/>
              <a:cs typeface="メイリオ" panose="020B0604030504040204" pitchFamily="50" charset="-128"/>
            </a:endParaRPr>
          </a:p>
          <a:p>
            <a:pPr>
              <a:defRPr/>
            </a:pPr>
            <a:r>
              <a:rPr lang="ja-JP" altLang="en-US" sz="1943" b="1" dirty="0">
                <a:solidFill>
                  <a:srgbClr val="000000"/>
                </a:solidFill>
                <a:latin typeface="+mn-ea"/>
                <a:ea typeface="+mn-ea"/>
                <a:cs typeface="メイリオ" panose="020B0604030504040204" pitchFamily="50" charset="-128"/>
              </a:rPr>
              <a:t>蓄エネルギーは、以下のいずれの場合も可。</a:t>
            </a:r>
            <a:endParaRPr lang="en-US" altLang="ja-JP" sz="1943" b="1" dirty="0">
              <a:solidFill>
                <a:srgbClr val="000000"/>
              </a:solidFill>
              <a:latin typeface="+mn-ea"/>
              <a:ea typeface="+mn-ea"/>
              <a:cs typeface="メイリオ" panose="020B0604030504040204" pitchFamily="50" charset="-128"/>
            </a:endParaRPr>
          </a:p>
          <a:p>
            <a:pPr marL="779592" indent="-397506">
              <a:buFont typeface="Wingdings" panose="05000000000000000000" pitchFamily="2" charset="2"/>
              <a:buChar char="ü"/>
              <a:defRPr/>
            </a:pPr>
            <a:r>
              <a:rPr lang="ja-JP" altLang="en-US" sz="1943" dirty="0">
                <a:latin typeface="+mn-ea"/>
                <a:ea typeface="+mn-ea"/>
                <a:cs typeface="メイリオ" panose="020B0604030504040204" pitchFamily="50" charset="-128"/>
              </a:rPr>
              <a:t>再エネ電力の余剰分を蓄える。</a:t>
            </a:r>
            <a:endParaRPr lang="en-US" altLang="ja-JP" sz="1943" dirty="0">
              <a:latin typeface="+mn-ea"/>
              <a:ea typeface="+mn-ea"/>
              <a:cs typeface="メイリオ" panose="020B0604030504040204" pitchFamily="50" charset="-128"/>
            </a:endParaRPr>
          </a:p>
          <a:p>
            <a:pPr marL="779592" indent="-397506">
              <a:buFont typeface="Wingdings" panose="05000000000000000000" pitchFamily="2" charset="2"/>
              <a:buChar char="ü"/>
              <a:defRPr/>
            </a:pPr>
            <a:r>
              <a:rPr lang="ja-JP" altLang="en-US" sz="1943" dirty="0">
                <a:latin typeface="+mn-ea"/>
                <a:ea typeface="+mn-ea"/>
                <a:cs typeface="メイリオ" panose="020B0604030504040204" pitchFamily="50" charset="-128"/>
              </a:rPr>
              <a:t>余剰分に限らず、再エネ電力の一部または全部を計画的に蓄える。</a:t>
            </a:r>
            <a:endParaRPr lang="ja-JP" altLang="en-US" sz="1727" dirty="0">
              <a:latin typeface="+mn-ea"/>
              <a:ea typeface="+mn-ea"/>
            </a:endParaRPr>
          </a:p>
        </p:txBody>
      </p:sp>
      <p:sp>
        <p:nvSpPr>
          <p:cNvPr id="106" name="テキスト ボックス 105"/>
          <p:cNvSpPr txBox="1"/>
          <p:nvPr/>
        </p:nvSpPr>
        <p:spPr>
          <a:xfrm>
            <a:off x="10905771" y="6551665"/>
            <a:ext cx="723275" cy="490904"/>
          </a:xfrm>
          <a:prstGeom prst="rect">
            <a:avLst/>
          </a:prstGeom>
          <a:noFill/>
        </p:spPr>
        <p:txBody>
          <a:bodyPr wrap="none" rtlCol="0">
            <a:spAutoFit/>
          </a:bodyPr>
          <a:lstStyle/>
          <a:p>
            <a:pPr defTabSz="986912">
              <a:defRPr/>
            </a:pPr>
            <a:r>
              <a:rPr lang="en-US" altLang="ja-JP" sz="2590" kern="0" dirty="0">
                <a:solidFill>
                  <a:sysClr val="windowText" lastClr="000000"/>
                </a:solidFill>
                <a:latin typeface="メイリオ" pitchFamily="50" charset="-128"/>
                <a:ea typeface="メイリオ" pitchFamily="50" charset="-128"/>
                <a:cs typeface="メイリオ" pitchFamily="50" charset="-128"/>
              </a:rPr>
              <a:t>0</a:t>
            </a:r>
            <a:r>
              <a:rPr lang="ja-JP" altLang="en-US" sz="2590" kern="0" dirty="0">
                <a:solidFill>
                  <a:sysClr val="windowText" lastClr="000000"/>
                </a:solidFill>
                <a:latin typeface="メイリオ" pitchFamily="50" charset="-128"/>
                <a:ea typeface="メイリオ" pitchFamily="50" charset="-128"/>
                <a:cs typeface="メイリオ" pitchFamily="50" charset="-128"/>
              </a:rPr>
              <a:t>時</a:t>
            </a:r>
          </a:p>
        </p:txBody>
      </p:sp>
      <p:sp>
        <p:nvSpPr>
          <p:cNvPr id="11" name="正方形/長方形 10"/>
          <p:cNvSpPr/>
          <p:nvPr/>
        </p:nvSpPr>
        <p:spPr bwMode="auto">
          <a:xfrm>
            <a:off x="1406738" y="7103603"/>
            <a:ext cx="7179167" cy="377246"/>
          </a:xfrm>
          <a:prstGeom prst="rect">
            <a:avLst/>
          </a:prstGeom>
          <a:noFill/>
          <a:ln w="9525" cap="flat" cmpd="sng" algn="ctr">
            <a:noFill/>
            <a:prstDash val="solid"/>
            <a:round/>
            <a:headEnd type="none" w="med" len="med"/>
            <a:tailEnd type="none" w="med" len="med"/>
          </a:ln>
          <a:effectLst/>
          <a:extLst/>
        </p:spPr>
        <p:txBody>
          <a:bodyPr vert="horz" wrap="square" lIns="97139" tIns="50513" rIns="97139" bIns="50513" numCol="1" rtlCol="0" anchor="ctr" anchorCtr="0" compatLnSpc="1">
            <a:prstTxWarp prst="textNoShape">
              <a:avLst/>
            </a:prstTxWarp>
          </a:bodyPr>
          <a:lstStyle/>
          <a:p>
            <a:pPr algn="ctr" defTabSz="986912" fontAlgn="base">
              <a:spcBef>
                <a:spcPct val="0"/>
              </a:spcBef>
              <a:spcAft>
                <a:spcPct val="0"/>
              </a:spcAft>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例：太陽光発電の余剰電力を蓄積し、別の時間帯で活用する場合</a:t>
            </a:r>
          </a:p>
        </p:txBody>
      </p:sp>
      <p:pic>
        <p:nvPicPr>
          <p:cNvPr id="15" name="図 14"/>
          <p:cNvPicPr>
            <a:picLocks noChangeAspect="1"/>
          </p:cNvPicPr>
          <p:nvPr/>
        </p:nvPicPr>
        <p:blipFill>
          <a:blip r:embed="rId2"/>
          <a:stretch>
            <a:fillRect/>
          </a:stretch>
        </p:blipFill>
        <p:spPr>
          <a:xfrm>
            <a:off x="2083132" y="3402889"/>
            <a:ext cx="6588754" cy="3914995"/>
          </a:xfrm>
          <a:prstGeom prst="rect">
            <a:avLst/>
          </a:prstGeom>
        </p:spPr>
      </p:pic>
    </p:spTree>
    <p:extLst>
      <p:ext uri="{BB962C8B-B14F-4D97-AF65-F5344CB8AC3E}">
        <p14:creationId xmlns:p14="http://schemas.microsoft.com/office/powerpoint/2010/main" val="8781101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3.xml><?xml version="1.0" encoding="utf-8"?>
<a:theme xmlns:a="http://schemas.openxmlformats.org/drawingml/2006/main" name="1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4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4353</TotalTime>
  <Words>1056</Words>
  <Application>Microsoft Office PowerPoint</Application>
  <PresentationFormat>ユーザー設定</PresentationFormat>
  <Paragraphs>115</Paragraphs>
  <Slides>6</Slides>
  <Notes>1</Notes>
  <HiddenSlides>0</HiddenSlides>
  <MMClips>0</MMClips>
  <ScaleCrop>false</ScaleCrop>
  <HeadingPairs>
    <vt:vector size="8" baseType="variant">
      <vt:variant>
        <vt:lpstr>使用されているフォント</vt:lpstr>
      </vt:variant>
      <vt:variant>
        <vt:i4>14</vt:i4>
      </vt:variant>
      <vt:variant>
        <vt:lpstr>テーマ</vt:lpstr>
      </vt:variant>
      <vt:variant>
        <vt:i4>13</vt:i4>
      </vt:variant>
      <vt:variant>
        <vt:lpstr>埋め込まれた OLE サーバー</vt:lpstr>
      </vt:variant>
      <vt:variant>
        <vt:i4>1</vt:i4>
      </vt:variant>
      <vt:variant>
        <vt:lpstr>スライド タイトル</vt:lpstr>
      </vt:variant>
      <vt:variant>
        <vt:i4>6</vt:i4>
      </vt:variant>
    </vt:vector>
  </HeadingPairs>
  <TitlesOfParts>
    <vt:vector size="34" baseType="lpstr">
      <vt:lpstr>HGPｺﾞｼｯｸE</vt:lpstr>
      <vt:lpstr>HGPｺﾞｼｯｸM</vt:lpstr>
      <vt:lpstr>Meiryo UI</vt:lpstr>
      <vt:lpstr>ＭＳ Ｐゴシック</vt:lpstr>
      <vt:lpstr>Meiryo</vt:lpstr>
      <vt:lpstr>Meiryo</vt:lpstr>
      <vt:lpstr>游ゴシック</vt:lpstr>
      <vt:lpstr>游ゴシック Light</vt:lpstr>
      <vt:lpstr>Arial</vt:lpstr>
      <vt:lpstr>Calibri</vt:lpstr>
      <vt:lpstr>Calibri Light</vt:lpstr>
      <vt:lpstr>Cambria</vt:lpstr>
      <vt:lpstr>Times New Roman</vt:lpstr>
      <vt:lpstr>Wingdings</vt:lpstr>
      <vt:lpstr>1_脱炭素標準フォーマット_20180530</vt:lpstr>
      <vt:lpstr>2_脱炭素標準フォーマット_20180530</vt:lpstr>
      <vt:lpstr>3_脱炭素標準フォーマット_20180530</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4_Office テーマ</vt:lpstr>
      <vt:lpstr>9_脱炭素標準フォーマット_20180530</vt:lpstr>
      <vt:lpstr>10_脱炭素標準フォーマット_20180530</vt:lpstr>
      <vt:lpstr>11_脱炭素標準フォーマット_20180530</vt:lpstr>
      <vt:lpstr>19_Office ​​テーマ</vt:lpstr>
      <vt:lpstr>think-cell スライド</vt:lpstr>
      <vt:lpstr>PowerPoint プレゼンテーション</vt:lpstr>
      <vt:lpstr>PowerPoint プレゼンテーション</vt:lpstr>
      <vt:lpstr>自立・分散型エネルギーシステムイメージ</vt:lpstr>
      <vt:lpstr>離島型モデル導入イメージ</vt:lpstr>
      <vt:lpstr>補助対象（※2018年度の内容を参考として掲載）</vt:lpstr>
      <vt:lpstr>蓄エネルギーの方法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豊島 健太／リサ企／JRI (toyoshima kenta)</cp:lastModifiedBy>
  <cp:revision>551</cp:revision>
  <cp:lastPrinted>2018-12-27T15:53:44Z</cp:lastPrinted>
  <dcterms:created xsi:type="dcterms:W3CDTF">2018-08-15T14:31:38Z</dcterms:created>
  <dcterms:modified xsi:type="dcterms:W3CDTF">2019-01-08T02:27:52Z</dcterms:modified>
</cp:coreProperties>
</file>