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6" r:id="rId1"/>
    <p:sldMasterId id="2147483753" r:id="rId2"/>
    <p:sldMasterId id="2147483765" r:id="rId3"/>
    <p:sldMasterId id="2147483857" r:id="rId4"/>
    <p:sldMasterId id="2147483882" r:id="rId5"/>
    <p:sldMasterId id="2147483894" r:id="rId6"/>
    <p:sldMasterId id="2147483908" r:id="rId7"/>
    <p:sldMasterId id="2147483969" r:id="rId8"/>
    <p:sldMasterId id="2147483995" r:id="rId9"/>
    <p:sldMasterId id="2147484007" r:id="rId10"/>
    <p:sldMasterId id="2147484019" r:id="rId11"/>
    <p:sldMasterId id="2147484056" r:id="rId12"/>
  </p:sldMasterIdLst>
  <p:notesMasterIdLst>
    <p:notesMasterId r:id="rId18"/>
  </p:notesMasterIdLst>
  <p:handoutMasterIdLst>
    <p:handoutMasterId r:id="rId19"/>
  </p:handoutMasterIdLst>
  <p:sldIdLst>
    <p:sldId id="607" r:id="rId13"/>
    <p:sldId id="608" r:id="rId14"/>
    <p:sldId id="609" r:id="rId15"/>
    <p:sldId id="610" r:id="rId16"/>
    <p:sldId id="611" r:id="rId17"/>
  </p:sldIdLst>
  <p:sldSz cx="10691813" cy="7559675"/>
  <p:notesSz cx="7104063" cy="10234613"/>
  <p:custDataLst>
    <p:tags r:id="rId20"/>
  </p:custDataLst>
  <p:defaultTextStyle>
    <a:defPPr>
      <a:defRPr lang="ja-JP"/>
    </a:defPPr>
    <a:lvl1pPr marL="0" algn="l" defTabSz="981700" rtl="0" eaLnBrk="1" latinLnBrk="0" hangingPunct="1">
      <a:defRPr kumimoji="1" sz="1932" kern="1200">
        <a:solidFill>
          <a:schemeClr val="tx1"/>
        </a:solidFill>
        <a:latin typeface="+mn-lt"/>
        <a:ea typeface="+mn-ea"/>
        <a:cs typeface="+mn-cs"/>
      </a:defRPr>
    </a:lvl1pPr>
    <a:lvl2pPr marL="490850" algn="l" defTabSz="981700" rtl="0" eaLnBrk="1" latinLnBrk="0" hangingPunct="1">
      <a:defRPr kumimoji="1" sz="1932" kern="1200">
        <a:solidFill>
          <a:schemeClr val="tx1"/>
        </a:solidFill>
        <a:latin typeface="+mn-lt"/>
        <a:ea typeface="+mn-ea"/>
        <a:cs typeface="+mn-cs"/>
      </a:defRPr>
    </a:lvl2pPr>
    <a:lvl3pPr marL="981700" algn="l" defTabSz="981700" rtl="0" eaLnBrk="1" latinLnBrk="0" hangingPunct="1">
      <a:defRPr kumimoji="1" sz="1932" kern="1200">
        <a:solidFill>
          <a:schemeClr val="tx1"/>
        </a:solidFill>
        <a:latin typeface="+mn-lt"/>
        <a:ea typeface="+mn-ea"/>
        <a:cs typeface="+mn-cs"/>
      </a:defRPr>
    </a:lvl3pPr>
    <a:lvl4pPr marL="1472550" algn="l" defTabSz="981700" rtl="0" eaLnBrk="1" latinLnBrk="0" hangingPunct="1">
      <a:defRPr kumimoji="1" sz="1932" kern="1200">
        <a:solidFill>
          <a:schemeClr val="tx1"/>
        </a:solidFill>
        <a:latin typeface="+mn-lt"/>
        <a:ea typeface="+mn-ea"/>
        <a:cs typeface="+mn-cs"/>
      </a:defRPr>
    </a:lvl4pPr>
    <a:lvl5pPr marL="1963400" algn="l" defTabSz="981700" rtl="0" eaLnBrk="1" latinLnBrk="0" hangingPunct="1">
      <a:defRPr kumimoji="1" sz="1932" kern="1200">
        <a:solidFill>
          <a:schemeClr val="tx1"/>
        </a:solidFill>
        <a:latin typeface="+mn-lt"/>
        <a:ea typeface="+mn-ea"/>
        <a:cs typeface="+mn-cs"/>
      </a:defRPr>
    </a:lvl5pPr>
    <a:lvl6pPr marL="2454250" algn="l" defTabSz="981700" rtl="0" eaLnBrk="1" latinLnBrk="0" hangingPunct="1">
      <a:defRPr kumimoji="1" sz="1932" kern="1200">
        <a:solidFill>
          <a:schemeClr val="tx1"/>
        </a:solidFill>
        <a:latin typeface="+mn-lt"/>
        <a:ea typeface="+mn-ea"/>
        <a:cs typeface="+mn-cs"/>
      </a:defRPr>
    </a:lvl6pPr>
    <a:lvl7pPr marL="2945100" algn="l" defTabSz="981700" rtl="0" eaLnBrk="1" latinLnBrk="0" hangingPunct="1">
      <a:defRPr kumimoji="1" sz="1932" kern="1200">
        <a:solidFill>
          <a:schemeClr val="tx1"/>
        </a:solidFill>
        <a:latin typeface="+mn-lt"/>
        <a:ea typeface="+mn-ea"/>
        <a:cs typeface="+mn-cs"/>
      </a:defRPr>
    </a:lvl7pPr>
    <a:lvl8pPr marL="3435949" algn="l" defTabSz="981700" rtl="0" eaLnBrk="1" latinLnBrk="0" hangingPunct="1">
      <a:defRPr kumimoji="1" sz="1932" kern="1200">
        <a:solidFill>
          <a:schemeClr val="tx1"/>
        </a:solidFill>
        <a:latin typeface="+mn-lt"/>
        <a:ea typeface="+mn-ea"/>
        <a:cs typeface="+mn-cs"/>
      </a:defRPr>
    </a:lvl8pPr>
    <a:lvl9pPr marL="3926799" algn="l" defTabSz="981700" rtl="0" eaLnBrk="1" latinLnBrk="0" hangingPunct="1">
      <a:defRPr kumimoji="1" sz="193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9"/>
    <a:srgbClr val="F4F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41" autoAdjust="0"/>
    <p:restoredTop sz="96366" autoAdjust="0"/>
  </p:normalViewPr>
  <p:slideViewPr>
    <p:cSldViewPr snapToGrid="0" snapToObjects="1">
      <p:cViewPr varScale="1">
        <p:scale>
          <a:sx n="62" d="100"/>
          <a:sy n="62" d="100"/>
        </p:scale>
        <p:origin x="1350" y="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9" d="100"/>
          <a:sy n="79" d="100"/>
        </p:scale>
        <p:origin x="38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B2ABE1B7-A367-4530-B94F-9E56BB3C548F}" type="datetimeFigureOut">
              <a:rPr kumimoji="1" lang="ja-JP" altLang="en-US" smtClean="0"/>
              <a:t>2019/1/8</a:t>
            </a:fld>
            <a:endParaRPr kumimoji="1" lang="ja-JP" altLang="en-US"/>
          </a:p>
        </p:txBody>
      </p:sp>
      <p:sp>
        <p:nvSpPr>
          <p:cNvPr id="4" name="フッター プレースホルダー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78372ABC-3904-4C5D-BA2E-A606F99E4BD9}" type="slidenum">
              <a:rPr kumimoji="1" lang="ja-JP" altLang="en-US" smtClean="0"/>
              <a:t>‹#›</a:t>
            </a:fld>
            <a:endParaRPr kumimoji="1" lang="ja-JP" altLang="en-US"/>
          </a:p>
        </p:txBody>
      </p:sp>
    </p:spTree>
    <p:extLst>
      <p:ext uri="{BB962C8B-B14F-4D97-AF65-F5344CB8AC3E}">
        <p14:creationId xmlns:p14="http://schemas.microsoft.com/office/powerpoint/2010/main" val="241636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206" cy="513284"/>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201" y="0"/>
            <a:ext cx="3078206" cy="513284"/>
          </a:xfrm>
          <a:prstGeom prst="rect">
            <a:avLst/>
          </a:prstGeom>
        </p:spPr>
        <p:txBody>
          <a:bodyPr vert="horz" lIns="94668" tIns="47334" rIns="94668" bIns="47334" rtlCol="0"/>
          <a:lstStyle>
            <a:lvl1pPr algn="r">
              <a:defRPr sz="1200"/>
            </a:lvl1pPr>
          </a:lstStyle>
          <a:p>
            <a:fld id="{71D26165-47A2-4D6E-B747-288E7EB617C4}" type="datetimeFigureOut">
              <a:rPr kumimoji="1" lang="ja-JP" altLang="en-US" smtClean="0"/>
              <a:t>2019/1/8</a:t>
            </a:fld>
            <a:endParaRPr kumimoji="1" lang="ja-JP" altLang="en-US"/>
          </a:p>
        </p:txBody>
      </p:sp>
      <p:sp>
        <p:nvSpPr>
          <p:cNvPr id="4" name="スライド イメージ プレースホルダー 3"/>
          <p:cNvSpPr>
            <a:spLocks noGrp="1" noRot="1" noChangeAspect="1"/>
          </p:cNvSpPr>
          <p:nvPr>
            <p:ph type="sldImg" idx="2"/>
          </p:nvPr>
        </p:nvSpPr>
        <p:spPr>
          <a:xfrm>
            <a:off x="1109663" y="1279525"/>
            <a:ext cx="4884737"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739" y="4925235"/>
            <a:ext cx="5682588" cy="402943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330"/>
            <a:ext cx="3078206" cy="513284"/>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201" y="9721330"/>
            <a:ext cx="3078206" cy="513284"/>
          </a:xfrm>
          <a:prstGeom prst="rect">
            <a:avLst/>
          </a:prstGeom>
        </p:spPr>
        <p:txBody>
          <a:bodyPr vert="horz" lIns="94668" tIns="47334" rIns="94668" bIns="47334" rtlCol="0" anchor="b"/>
          <a:lstStyle>
            <a:lvl1pPr algn="r">
              <a:defRPr sz="1200"/>
            </a:lvl1pPr>
          </a:lstStyle>
          <a:p>
            <a:fld id="{585A7ADE-A3BE-4A06-92EC-B0D339DF008A}" type="slidenum">
              <a:rPr kumimoji="1" lang="ja-JP" altLang="en-US" smtClean="0"/>
              <a:t>‹#›</a:t>
            </a:fld>
            <a:endParaRPr kumimoji="1" lang="ja-JP" altLang="en-US"/>
          </a:p>
        </p:txBody>
      </p:sp>
    </p:spTree>
    <p:extLst>
      <p:ext uri="{BB962C8B-B14F-4D97-AF65-F5344CB8AC3E}">
        <p14:creationId xmlns:p14="http://schemas.microsoft.com/office/powerpoint/2010/main" val="10954280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jpe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351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0497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854077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117838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3"/>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753678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8485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01"/>
            <a:ext cx="9088041" cy="1620430"/>
          </a:xfrm>
        </p:spPr>
        <p:txBody>
          <a:bodyPr/>
          <a:lstStyle/>
          <a:p>
            <a:r>
              <a:rPr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493456" indent="0" algn="ctr">
              <a:buNone/>
              <a:defRPr>
                <a:solidFill>
                  <a:schemeClr val="tx1">
                    <a:tint val="75000"/>
                  </a:schemeClr>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A7EA829-F20D-49AB-B449-E42E2C0097F1}" type="slidenum">
              <a:rPr lang="ja-JP" altLang="en-US"/>
              <a:pPr>
                <a:defRPr/>
              </a:pPr>
              <a:t>‹#›</a:t>
            </a:fld>
            <a:endParaRPr lang="ja-JP" altLang="en-US"/>
          </a:p>
        </p:txBody>
      </p:sp>
    </p:spTree>
    <p:extLst>
      <p:ext uri="{BB962C8B-B14F-4D97-AF65-F5344CB8AC3E}">
        <p14:creationId xmlns:p14="http://schemas.microsoft.com/office/powerpoint/2010/main" val="36655858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94C86762-207F-4B00-A685-AE4B3979AD36}" type="slidenum">
              <a:rPr lang="ja-JP" altLang="en-US"/>
              <a:pPr>
                <a:defRPr/>
              </a:pPr>
              <a:t>‹#›</a:t>
            </a:fld>
            <a:endParaRPr lang="ja-JP" altLang="en-US"/>
          </a:p>
        </p:txBody>
      </p:sp>
    </p:spTree>
    <p:extLst>
      <p:ext uri="{BB962C8B-B14F-4D97-AF65-F5344CB8AC3E}">
        <p14:creationId xmlns:p14="http://schemas.microsoft.com/office/powerpoint/2010/main" val="32758726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793"/>
            <a:ext cx="9088041" cy="1501435"/>
          </a:xfrm>
        </p:spPr>
        <p:txBody>
          <a:bodyPr anchor="t"/>
          <a:lstStyle>
            <a:lvl1pPr algn="l">
              <a:defRPr sz="4317"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44580" y="3204114"/>
            <a:ext cx="9088041" cy="1653678"/>
          </a:xfrm>
        </p:spPr>
        <p:txBody>
          <a:bodyPr anchor="b"/>
          <a:lstStyle>
            <a:lvl1pPr marL="0" indent="0">
              <a:buNone/>
              <a:defRPr sz="2159">
                <a:solidFill>
                  <a:schemeClr val="tx1">
                    <a:tint val="75000"/>
                  </a:schemeClr>
                </a:solidFill>
              </a:defRPr>
            </a:lvl1pPr>
            <a:lvl2pPr marL="493456" indent="0">
              <a:buNone/>
              <a:defRPr sz="1943">
                <a:solidFill>
                  <a:schemeClr val="tx1">
                    <a:tint val="75000"/>
                  </a:schemeClr>
                </a:solidFill>
              </a:defRPr>
            </a:lvl2pPr>
            <a:lvl3pPr marL="986912" indent="0">
              <a:buNone/>
              <a:defRPr sz="1727">
                <a:solidFill>
                  <a:schemeClr val="tx1">
                    <a:tint val="75000"/>
                  </a:schemeClr>
                </a:solidFill>
              </a:defRPr>
            </a:lvl3pPr>
            <a:lvl4pPr marL="1480368" indent="0">
              <a:buNone/>
              <a:defRPr sz="1511">
                <a:solidFill>
                  <a:schemeClr val="tx1">
                    <a:tint val="75000"/>
                  </a:schemeClr>
                </a:solidFill>
              </a:defRPr>
            </a:lvl4pPr>
            <a:lvl5pPr marL="1973824" indent="0">
              <a:buNone/>
              <a:defRPr sz="1511">
                <a:solidFill>
                  <a:schemeClr val="tx1">
                    <a:tint val="75000"/>
                  </a:schemeClr>
                </a:solidFill>
              </a:defRPr>
            </a:lvl5pPr>
            <a:lvl6pPr marL="2467280" indent="0">
              <a:buNone/>
              <a:defRPr sz="1511">
                <a:solidFill>
                  <a:schemeClr val="tx1">
                    <a:tint val="75000"/>
                  </a:schemeClr>
                </a:solidFill>
              </a:defRPr>
            </a:lvl6pPr>
            <a:lvl7pPr marL="2960736" indent="0">
              <a:buNone/>
              <a:defRPr sz="1511">
                <a:solidFill>
                  <a:schemeClr val="tx1">
                    <a:tint val="75000"/>
                  </a:schemeClr>
                </a:solidFill>
              </a:defRPr>
            </a:lvl7pPr>
            <a:lvl8pPr marL="3454192" indent="0">
              <a:buNone/>
              <a:defRPr sz="1511">
                <a:solidFill>
                  <a:schemeClr val="tx1">
                    <a:tint val="75000"/>
                  </a:schemeClr>
                </a:solidFill>
              </a:defRPr>
            </a:lvl8pPr>
            <a:lvl9pPr marL="3947648" indent="0">
              <a:buNone/>
              <a:defRPr sz="1511">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44DAD95-F156-44C3-AC38-D62B525ECDCF}" type="slidenum">
              <a:rPr lang="ja-JP" altLang="en-US"/>
              <a:pPr>
                <a:defRPr/>
              </a:pPr>
              <a:t>‹#›</a:t>
            </a:fld>
            <a:endParaRPr lang="ja-JP" altLang="en-US"/>
          </a:p>
        </p:txBody>
      </p:sp>
    </p:spTree>
    <p:extLst>
      <p:ext uri="{BB962C8B-B14F-4D97-AF65-F5344CB8AC3E}">
        <p14:creationId xmlns:p14="http://schemas.microsoft.com/office/powerpoint/2010/main" val="389782910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34591" y="1763926"/>
            <a:ext cx="4722217"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35005" y="1763926"/>
            <a:ext cx="4722217"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7E3F169-5BFA-4A7D-A465-D5010757F421}" type="slidenum">
              <a:rPr lang="ja-JP" altLang="en-US"/>
              <a:pPr>
                <a:defRPr/>
              </a:pPr>
              <a:t>‹#›</a:t>
            </a:fld>
            <a:endParaRPr lang="ja-JP" altLang="en-US"/>
          </a:p>
        </p:txBody>
      </p:sp>
    </p:spTree>
    <p:extLst>
      <p:ext uri="{BB962C8B-B14F-4D97-AF65-F5344CB8AC3E}">
        <p14:creationId xmlns:p14="http://schemas.microsoft.com/office/powerpoint/2010/main" val="31788549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34591" y="1692178"/>
            <a:ext cx="4724074"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34591" y="2397397"/>
            <a:ext cx="4724074"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31293" y="1692178"/>
            <a:ext cx="4725930"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31293" y="2397397"/>
            <a:ext cx="4725930"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DC2B6632-EB79-44A7-988D-D8F280090B59}" type="slidenum">
              <a:rPr lang="ja-JP" altLang="en-US"/>
              <a:pPr>
                <a:defRPr/>
              </a:pPr>
              <a:t>‹#›</a:t>
            </a:fld>
            <a:endParaRPr lang="ja-JP" altLang="en-US"/>
          </a:p>
        </p:txBody>
      </p:sp>
    </p:spTree>
    <p:extLst>
      <p:ext uri="{BB962C8B-B14F-4D97-AF65-F5344CB8AC3E}">
        <p14:creationId xmlns:p14="http://schemas.microsoft.com/office/powerpoint/2010/main" val="35484670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B04A4427-6778-417F-9CDD-24BEB0731B62}" type="slidenum">
              <a:rPr lang="ja-JP" altLang="en-US"/>
              <a:pPr>
                <a:defRPr/>
              </a:pPr>
              <a:t>‹#›</a:t>
            </a:fld>
            <a:endParaRPr lang="ja-JP" altLang="en-US"/>
          </a:p>
        </p:txBody>
      </p:sp>
    </p:spTree>
    <p:extLst>
      <p:ext uri="{BB962C8B-B14F-4D97-AF65-F5344CB8AC3E}">
        <p14:creationId xmlns:p14="http://schemas.microsoft.com/office/powerpoint/2010/main" val="2775413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7511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0F4903D9-7D34-408B-972E-D25CCE855039}" type="slidenum">
              <a:rPr lang="ja-JP" altLang="en-US"/>
              <a:pPr>
                <a:defRPr/>
              </a:pPr>
              <a:t>‹#›</a:t>
            </a:fld>
            <a:endParaRPr lang="ja-JP" altLang="en-US"/>
          </a:p>
        </p:txBody>
      </p:sp>
    </p:spTree>
    <p:extLst>
      <p:ext uri="{BB962C8B-B14F-4D97-AF65-F5344CB8AC3E}">
        <p14:creationId xmlns:p14="http://schemas.microsoft.com/office/powerpoint/2010/main" val="17495406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1" y="300987"/>
            <a:ext cx="3517533" cy="1280945"/>
          </a:xfrm>
        </p:spPr>
        <p:txBody>
          <a:bodyPr anchor="b"/>
          <a:lstStyle>
            <a:lvl1pPr algn="l">
              <a:defRPr sz="2159" b="1"/>
            </a:lvl1pPr>
          </a:lstStyle>
          <a:p>
            <a:r>
              <a:rPr lang="ja-JP" altLang="en-US"/>
              <a:t>マスター タイトルの書式設定</a:t>
            </a:r>
          </a:p>
        </p:txBody>
      </p:sp>
      <p:sp>
        <p:nvSpPr>
          <p:cNvPr id="3" name="コンテンツ プレースホルダー 2"/>
          <p:cNvSpPr>
            <a:spLocks noGrp="1"/>
          </p:cNvSpPr>
          <p:nvPr>
            <p:ph idx="1"/>
          </p:nvPr>
        </p:nvSpPr>
        <p:spPr>
          <a:xfrm>
            <a:off x="4180203" y="300989"/>
            <a:ext cx="5977020" cy="6451973"/>
          </a:xfr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34591" y="1581934"/>
            <a:ext cx="3517533" cy="5171028"/>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44BB217-7A97-4166-A078-85A903D2680C}" type="slidenum">
              <a:rPr lang="ja-JP" altLang="en-US"/>
              <a:pPr>
                <a:defRPr/>
              </a:pPr>
              <a:t>‹#›</a:t>
            </a:fld>
            <a:endParaRPr lang="ja-JP" altLang="en-US"/>
          </a:p>
        </p:txBody>
      </p:sp>
    </p:spTree>
    <p:extLst>
      <p:ext uri="{BB962C8B-B14F-4D97-AF65-F5344CB8AC3E}">
        <p14:creationId xmlns:p14="http://schemas.microsoft.com/office/powerpoint/2010/main" val="22474145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159" b="1"/>
            </a:lvl1pPr>
          </a:lstStyle>
          <a:p>
            <a:r>
              <a:rPr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rtlCol="0">
            <a:normAutofit/>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pPr lvl="0"/>
            <a:endParaRPr lang="ja-JP" altLang="en-US" noProof="0"/>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E3A3E343-ECE7-4FF7-909E-C52AAAD7C858}" type="slidenum">
              <a:rPr lang="ja-JP" altLang="en-US"/>
              <a:pPr>
                <a:defRPr/>
              </a:pPr>
              <a:t>‹#›</a:t>
            </a:fld>
            <a:endParaRPr lang="ja-JP" altLang="en-US"/>
          </a:p>
        </p:txBody>
      </p:sp>
    </p:spTree>
    <p:extLst>
      <p:ext uri="{BB962C8B-B14F-4D97-AF65-F5344CB8AC3E}">
        <p14:creationId xmlns:p14="http://schemas.microsoft.com/office/powerpoint/2010/main" val="1733632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978374EF-4D8B-4D3F-9401-78925EDC98F5}" type="slidenum">
              <a:rPr lang="ja-JP" altLang="en-US"/>
              <a:pPr>
                <a:defRPr/>
              </a:pPr>
              <a:t>‹#›</a:t>
            </a:fld>
            <a:endParaRPr lang="ja-JP" altLang="en-US"/>
          </a:p>
        </p:txBody>
      </p:sp>
    </p:spTree>
    <p:extLst>
      <p:ext uri="{BB962C8B-B14F-4D97-AF65-F5344CB8AC3E}">
        <p14:creationId xmlns:p14="http://schemas.microsoft.com/office/powerpoint/2010/main" val="34311551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39"/>
            <a:ext cx="2405658" cy="645022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34591" y="302739"/>
            <a:ext cx="7038777" cy="6450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98BE2C31-6514-45C6-A733-EFA2A03F7738}" type="slidenum">
              <a:rPr lang="ja-JP" altLang="en-US"/>
              <a:pPr>
                <a:defRPr/>
              </a:pPr>
              <a:t>‹#›</a:t>
            </a:fld>
            <a:endParaRPr lang="ja-JP" altLang="en-US"/>
          </a:p>
        </p:txBody>
      </p:sp>
    </p:spTree>
    <p:extLst>
      <p:ext uri="{BB962C8B-B14F-4D97-AF65-F5344CB8AC3E}">
        <p14:creationId xmlns:p14="http://schemas.microsoft.com/office/powerpoint/2010/main" val="42417994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5524861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43452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657183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66213"/>
          </a:xfrm>
          <a:prstGeom prst="rect">
            <a:avLst/>
          </a:prstGeom>
        </p:spPr>
        <p:txBody>
          <a:bodyPr lIns="288000" tIns="0" rIns="288000" bIns="36000" anchor="ctr"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12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20168"/>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8813364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722272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1716308"/>
            <a:ext cx="10685337" cy="4127067"/>
          </a:xfrm>
          <a:prstGeom prst="rect">
            <a:avLst/>
          </a:prstGeom>
        </p:spPr>
        <p:txBody>
          <a:bodyPr anchor="ctr"/>
          <a:lstStyle>
            <a:lvl1pPr>
              <a:spcAft>
                <a:spcPts val="4884"/>
              </a:spcAft>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52725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5697617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0329846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950593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398089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048490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627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349845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56209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09562"/>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89213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376975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89415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40" y="585410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40" y="163670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40" y="1716308"/>
            <a:ext cx="10685337" cy="4127067"/>
          </a:xfrm>
          <a:prstGeom prst="rect">
            <a:avLst/>
          </a:prstGeom>
        </p:spPr>
        <p:txBody>
          <a:bodyPr anchor="ctr"/>
          <a:lstStyle>
            <a:lvl1pPr>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2903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79384843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6351488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881117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115589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2487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630789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42186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4197041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2313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5"/>
            <a:ext cx="10685337" cy="866213"/>
          </a:xfrm>
          <a:prstGeom prst="rect">
            <a:avLst/>
          </a:prstGeom>
        </p:spPr>
        <p:txBody>
          <a:bodyPr lIns="288000" tIns="0" rIns="288000" bIns="36000" anchor="ctr"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812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920172"/>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067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107767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7554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40" y="1077668"/>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4400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9917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2"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267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299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5"/>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1086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6"/>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7934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122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09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576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81211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8257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8236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1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621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8"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006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3292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9326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4956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2" name="グラフィックス 4">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8"/>
            <a:ext cx="9792000" cy="321882"/>
          </a:xfrm>
          <a:prstGeom prst="rect">
            <a:avLst/>
          </a:prstGeom>
        </p:spPr>
      </p:pic>
      <p:sp>
        <p:nvSpPr>
          <p:cNvPr id="3" name="テキスト ボックス 2">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4" name="Picture 11" descr="ç°å¢ç">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79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5602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1089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95912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96659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77641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937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6"/>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4327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1838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737744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87876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995664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6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6539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06202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4706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2296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75785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16360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3820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7883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86430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6925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464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4270400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6868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0357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86430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065947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41951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7781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8060456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78391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490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608079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240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8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2607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968009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790013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105759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86405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11215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545232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89562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6136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5467388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82665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278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34676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445806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9417791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18280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010079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522382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3413130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727831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77025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95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8686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
        <p:nvSpPr>
          <p:cNvPr id="8" name="Rectangle 6"/>
          <p:cNvSpPr>
            <a:spLocks noChangeArrowheads="1"/>
          </p:cNvSpPr>
          <p:nvPr userDrawn="1"/>
        </p:nvSpPr>
        <p:spPr bwMode="auto">
          <a:xfrm>
            <a:off x="9833457" y="7121261"/>
            <a:ext cx="817285" cy="404664"/>
          </a:xfrm>
          <a:prstGeom prst="rect">
            <a:avLst/>
          </a:prstGeom>
          <a:ln/>
          <a:extLst/>
        </p:spPr>
        <p:txBody>
          <a:bodyPr lIns="0" tIns="0" rIns="0" bIns="0" anchor="b"/>
          <a:lstStyle/>
          <a:p>
            <a:pPr lvl="0" algn="r" fontAlgn="base">
              <a:spcBef>
                <a:spcPct val="0"/>
              </a:spcBef>
              <a:spcAft>
                <a:spcPct val="0"/>
              </a:spcAft>
            </a:pPr>
            <a:endParaRPr lang="en-US" altLang="ja-JP" sz="352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31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499151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24776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37265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680025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327938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950950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2169085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6947631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21118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33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756064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9213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5604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073"/>
              </a:spcAft>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4233609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7"/>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0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0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27283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7"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494275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619601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8"/>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0462752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9388089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62502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12.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9808932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534591" y="302737"/>
            <a:ext cx="9622632"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534591" y="1763925"/>
            <a:ext cx="9622632"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534591" y="7006699"/>
            <a:ext cx="2494756" cy="402483"/>
          </a:xfrm>
          <a:prstGeom prst="rect">
            <a:avLst/>
          </a:prstGeom>
        </p:spPr>
        <p:txBody>
          <a:bodyPr vert="horz" lIns="91440" tIns="45720" rIns="91440" bIns="45720" rtlCol="0" anchor="ctr"/>
          <a:lstStyle>
            <a:lvl1pPr algn="l" eaLnBrk="1" fontAlgn="auto" hangingPunct="1">
              <a:spcBef>
                <a:spcPts val="0"/>
              </a:spcBef>
              <a:spcAft>
                <a:spcPts val="0"/>
              </a:spcAft>
              <a:defRPr sz="1295">
                <a:solidFill>
                  <a:schemeClr val="tx1">
                    <a:tint val="75000"/>
                  </a:schemeClr>
                </a:solidFill>
                <a:latin typeface="+mn-lt"/>
                <a:ea typeface="+mn-ea"/>
                <a:cs typeface="+mn-cs"/>
              </a:defRPr>
            </a:lvl1pPr>
          </a:lstStyle>
          <a:p>
            <a:pPr>
              <a:defRPr/>
            </a:pPr>
            <a:endParaRPr lang="ja-JP" altLang="en-US"/>
          </a:p>
        </p:txBody>
      </p:sp>
      <p:sp>
        <p:nvSpPr>
          <p:cNvPr id="5" name="フッター プレースホルダー 4"/>
          <p:cNvSpPr>
            <a:spLocks noGrp="1"/>
          </p:cNvSpPr>
          <p:nvPr>
            <p:ph type="ftr" sz="quarter" idx="3"/>
          </p:nvPr>
        </p:nvSpPr>
        <p:spPr>
          <a:xfrm>
            <a:off x="3653036" y="7006699"/>
            <a:ext cx="3385741" cy="402483"/>
          </a:xfrm>
          <a:prstGeom prst="rect">
            <a:avLst/>
          </a:prstGeom>
        </p:spPr>
        <p:txBody>
          <a:bodyPr vert="horz" lIns="91440" tIns="45720" rIns="91440" bIns="45720" rtlCol="0" anchor="ctr"/>
          <a:lstStyle>
            <a:lvl1pPr algn="ctr" eaLnBrk="1" fontAlgn="auto" hangingPunct="1">
              <a:spcBef>
                <a:spcPts val="0"/>
              </a:spcBef>
              <a:spcAft>
                <a:spcPts val="0"/>
              </a:spcAft>
              <a:defRPr sz="1295">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7662466" y="7006699"/>
            <a:ext cx="2494756" cy="4024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95">
                <a:solidFill>
                  <a:srgbClr val="898989"/>
                </a:solidFill>
                <a:cs typeface="+mn-cs"/>
              </a:defRPr>
            </a:lvl1pPr>
          </a:lstStyle>
          <a:p>
            <a:pPr>
              <a:defRPr/>
            </a:pPr>
            <a:fld id="{7B7E8581-419B-46CE-BEF3-3A428A280918}" type="slidenum">
              <a:rPr lang="ja-JP" altLang="en-US"/>
              <a:pPr>
                <a:defRPr/>
              </a:pPr>
              <a:t>‹#›</a:t>
            </a:fld>
            <a:endParaRPr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5980645"/>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hf sldNum="0" hdr="0" ftr="0" dt="0"/>
  <p:txStyles>
    <p:titleStyle>
      <a:lvl1pPr algn="ctr" rtl="0" eaLnBrk="0" fontAlgn="base" hangingPunct="0">
        <a:spcBef>
          <a:spcPct val="0"/>
        </a:spcBef>
        <a:spcAft>
          <a:spcPct val="0"/>
        </a:spcAft>
        <a:defRPr kumimoji="1" sz="4749" kern="1200">
          <a:solidFill>
            <a:schemeClr val="tx1"/>
          </a:solidFill>
          <a:latin typeface="+mj-lt"/>
          <a:ea typeface="+mj-ea"/>
          <a:cs typeface="メイリオ" pitchFamily="50" charset="-128"/>
        </a:defRPr>
      </a:lvl1pPr>
      <a:lvl2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2pPr>
      <a:lvl3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3pPr>
      <a:lvl4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4pPr>
      <a:lvl5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5pPr>
      <a:lvl6pPr marL="493456"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6pPr>
      <a:lvl7pPr marL="986912"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7pPr>
      <a:lvl8pPr marL="1480368"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8pPr>
      <a:lvl9pPr marL="1973824"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9pPr>
    </p:titleStyle>
    <p:bodyStyle>
      <a:lvl1pPr marL="370092" indent="-370092" algn="l" rtl="0" eaLnBrk="0" fontAlgn="base" hangingPunct="0">
        <a:spcBef>
          <a:spcPct val="20000"/>
        </a:spcBef>
        <a:spcAft>
          <a:spcPct val="0"/>
        </a:spcAft>
        <a:buFont typeface="Arial" panose="020B0604020202020204" pitchFamily="34" charset="0"/>
        <a:buChar char="•"/>
        <a:defRPr kumimoji="1" sz="3454" kern="1200">
          <a:solidFill>
            <a:schemeClr val="tx1"/>
          </a:solidFill>
          <a:latin typeface="+mn-lt"/>
          <a:ea typeface="+mn-ea"/>
          <a:cs typeface="メイリオ" pitchFamily="50" charset="-128"/>
        </a:defRPr>
      </a:lvl1pPr>
      <a:lvl2pPr marL="801866" indent="-308410" algn="l" rtl="0" eaLnBrk="0" fontAlgn="base" hangingPunct="0">
        <a:spcBef>
          <a:spcPct val="20000"/>
        </a:spcBef>
        <a:spcAft>
          <a:spcPct val="0"/>
        </a:spcAft>
        <a:buFont typeface="Arial" panose="020B0604020202020204" pitchFamily="34" charset="0"/>
        <a:buChar char="–"/>
        <a:defRPr kumimoji="1" sz="3022" kern="1200">
          <a:solidFill>
            <a:schemeClr val="tx1"/>
          </a:solidFill>
          <a:latin typeface="+mn-lt"/>
          <a:ea typeface="+mn-ea"/>
          <a:cs typeface="メイリオ" pitchFamily="50" charset="-128"/>
        </a:defRPr>
      </a:lvl2pPr>
      <a:lvl3pPr marL="1233640" indent="-246728" algn="l" rtl="0" eaLnBrk="0" fontAlgn="base" hangingPunct="0">
        <a:spcBef>
          <a:spcPct val="20000"/>
        </a:spcBef>
        <a:spcAft>
          <a:spcPct val="0"/>
        </a:spcAft>
        <a:buFont typeface="Arial" panose="020B0604020202020204" pitchFamily="34" charset="0"/>
        <a:buChar char="•"/>
        <a:defRPr kumimoji="1" sz="2590" kern="1200">
          <a:solidFill>
            <a:schemeClr val="tx1"/>
          </a:solidFill>
          <a:latin typeface="+mn-lt"/>
          <a:ea typeface="+mn-ea"/>
          <a:cs typeface="メイリオ" pitchFamily="50" charset="-128"/>
        </a:defRPr>
      </a:lvl3pPr>
      <a:lvl4pPr marL="1727096" indent="-246728" algn="l" rtl="0" eaLnBrk="0" fontAlgn="base" hangingPunct="0">
        <a:spcBef>
          <a:spcPct val="20000"/>
        </a:spcBef>
        <a:spcAft>
          <a:spcPct val="0"/>
        </a:spcAft>
        <a:buFont typeface="Arial" panose="020B0604020202020204" pitchFamily="34" charset="0"/>
        <a:buChar char="–"/>
        <a:defRPr kumimoji="1" sz="2159" kern="1200">
          <a:solidFill>
            <a:schemeClr val="tx1"/>
          </a:solidFill>
          <a:latin typeface="+mn-lt"/>
          <a:ea typeface="+mn-ea"/>
          <a:cs typeface="メイリオ" pitchFamily="50" charset="-128"/>
        </a:defRPr>
      </a:lvl4pPr>
      <a:lvl5pPr marL="2220552" indent="-246728" algn="l" rtl="0" eaLnBrk="0" fontAlgn="base" hangingPunct="0">
        <a:spcBef>
          <a:spcPct val="20000"/>
        </a:spcBef>
        <a:spcAft>
          <a:spcPct val="0"/>
        </a:spcAft>
        <a:buFont typeface="Arial" panose="020B0604020202020204" pitchFamily="34" charset="0"/>
        <a:buChar char="»"/>
        <a:defRPr kumimoji="1" sz="2159" kern="1200">
          <a:solidFill>
            <a:schemeClr val="tx1"/>
          </a:solidFill>
          <a:latin typeface="+mn-lt"/>
          <a:ea typeface="+mn-ea"/>
          <a:cs typeface="メイリオ" pitchFamily="50" charset="-128"/>
        </a:defRPr>
      </a:lvl5pPr>
      <a:lvl6pPr marL="2714008"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6pPr>
      <a:lvl7pPr marL="3207464"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7pPr>
      <a:lvl8pPr marL="3700920"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8pPr>
      <a:lvl9pPr marL="4194376"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129263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696389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502"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502"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502"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502"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502"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15373"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36" name="テキスト ボックス 35"/>
          <p:cNvSpPr txBox="1"/>
          <p:nvPr/>
        </p:nvSpPr>
        <p:spPr>
          <a:xfrm>
            <a:off x="176540" y="-1584098"/>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13.00</a:t>
            </a:r>
            <a:endParaRPr lang="ja-JP" altLang="en-US" sz="1017" dirty="0">
              <a:solidFill>
                <a:srgbClr val="333333"/>
              </a:solidFill>
              <a:cs typeface="Meiryo UI" panose="020B0604030504040204" pitchFamily="50" charset="-128"/>
            </a:endParaRPr>
          </a:p>
        </p:txBody>
      </p:sp>
      <p:sp>
        <p:nvSpPr>
          <p:cNvPr id="37" name="テキスト ボックス 36"/>
          <p:cNvSpPr txBox="1"/>
          <p:nvPr/>
        </p:nvSpPr>
        <p:spPr>
          <a:xfrm>
            <a:off x="667574" y="-1584096"/>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10.80</a:t>
            </a:r>
            <a:endParaRPr lang="ja-JP" altLang="en-US" sz="1017" dirty="0">
              <a:solidFill>
                <a:srgbClr val="333333"/>
              </a:solidFill>
              <a:cs typeface="Meiryo UI" panose="020B0604030504040204" pitchFamily="50" charset="-128"/>
            </a:endParaRPr>
          </a:p>
        </p:txBody>
      </p:sp>
      <p:sp>
        <p:nvSpPr>
          <p:cNvPr id="38" name="テキスト ボックス 37"/>
          <p:cNvSpPr txBox="1"/>
          <p:nvPr/>
        </p:nvSpPr>
        <p:spPr>
          <a:xfrm>
            <a:off x="1307062"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39" name="テキスト ボックス 38"/>
          <p:cNvSpPr txBox="1"/>
          <p:nvPr/>
        </p:nvSpPr>
        <p:spPr>
          <a:xfrm>
            <a:off x="4777314" y="-1584096"/>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0" name="テキスト ボックス 39"/>
          <p:cNvSpPr txBox="1"/>
          <p:nvPr/>
        </p:nvSpPr>
        <p:spPr>
          <a:xfrm>
            <a:off x="5416801"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1" name="テキスト ボックス 40"/>
          <p:cNvSpPr txBox="1"/>
          <p:nvPr/>
        </p:nvSpPr>
        <p:spPr>
          <a:xfrm>
            <a:off x="6422544"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3.00</a:t>
            </a:r>
            <a:endParaRPr lang="ja-JP" altLang="en-US" sz="1017" dirty="0">
              <a:solidFill>
                <a:srgbClr val="333333"/>
              </a:solidFill>
              <a:cs typeface="Meiryo UI" panose="020B0604030504040204" pitchFamily="50" charset="-128"/>
            </a:endParaRPr>
          </a:p>
        </p:txBody>
      </p:sp>
      <p:sp>
        <p:nvSpPr>
          <p:cNvPr id="42" name="テキスト ボックス 41"/>
          <p:cNvSpPr txBox="1"/>
          <p:nvPr/>
        </p:nvSpPr>
        <p:spPr>
          <a:xfrm>
            <a:off x="9234519"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43" name="テキスト ボックス 42"/>
          <p:cNvSpPr txBox="1"/>
          <p:nvPr/>
        </p:nvSpPr>
        <p:spPr>
          <a:xfrm>
            <a:off x="10478041"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44" name="テキスト ボックス 43"/>
          <p:cNvSpPr txBox="1"/>
          <p:nvPr/>
        </p:nvSpPr>
        <p:spPr>
          <a:xfrm>
            <a:off x="11714428" y="61148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7.40</a:t>
            </a:r>
            <a:endParaRPr lang="ja-JP" altLang="en-US" sz="1017" dirty="0">
              <a:solidFill>
                <a:srgbClr val="333333"/>
              </a:solidFill>
              <a:cs typeface="Meiryo UI" panose="020B0604030504040204" pitchFamily="50" charset="-128"/>
            </a:endParaRPr>
          </a:p>
        </p:txBody>
      </p:sp>
      <p:sp>
        <p:nvSpPr>
          <p:cNvPr id="45" name="テキスト ボックス 44"/>
          <p:cNvSpPr txBox="1"/>
          <p:nvPr/>
        </p:nvSpPr>
        <p:spPr>
          <a:xfrm>
            <a:off x="11714428" y="1127163"/>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6.00</a:t>
            </a:r>
            <a:endParaRPr lang="ja-JP" altLang="en-US" sz="1017" dirty="0">
              <a:solidFill>
                <a:srgbClr val="333333"/>
              </a:solidFill>
              <a:cs typeface="Meiryo UI" panose="020B0604030504040204" pitchFamily="50" charset="-128"/>
            </a:endParaRPr>
          </a:p>
        </p:txBody>
      </p:sp>
      <p:sp>
        <p:nvSpPr>
          <p:cNvPr id="46" name="テキスト ボックス 45"/>
          <p:cNvSpPr txBox="1"/>
          <p:nvPr/>
        </p:nvSpPr>
        <p:spPr>
          <a:xfrm>
            <a:off x="11714428" y="1566569"/>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7" name="テキスト ボックス 46"/>
          <p:cNvSpPr txBox="1"/>
          <p:nvPr/>
        </p:nvSpPr>
        <p:spPr>
          <a:xfrm>
            <a:off x="11714428" y="6002245"/>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8" name="テキスト ボックス 47"/>
          <p:cNvSpPr txBox="1"/>
          <p:nvPr/>
        </p:nvSpPr>
        <p:spPr>
          <a:xfrm>
            <a:off x="11714428" y="735143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9.00</a:t>
            </a:r>
            <a:endParaRPr lang="ja-JP" altLang="en-US" sz="1017"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23482900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lvl1pPr algn="ctr" rtl="0" eaLnBrk="1" fontAlgn="base" hangingPunct="1">
        <a:spcBef>
          <a:spcPct val="0"/>
        </a:spcBef>
        <a:spcAft>
          <a:spcPct val="0"/>
        </a:spcAft>
        <a:defRPr kumimoji="1" sz="3256"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035">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35">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35">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35">
          <a:solidFill>
            <a:schemeClr val="tx2"/>
          </a:solidFill>
          <a:latin typeface="Arial" charset="0"/>
          <a:ea typeface="HGPｺﾞｼｯｸE" pitchFamily="50" charset="-128"/>
        </a:defRPr>
      </a:lvl5pPr>
      <a:lvl6pPr marL="465181" algn="l" rtl="0" eaLnBrk="1" fontAlgn="base" hangingPunct="1">
        <a:spcBef>
          <a:spcPct val="0"/>
        </a:spcBef>
        <a:spcAft>
          <a:spcPct val="0"/>
        </a:spcAft>
        <a:defRPr kumimoji="1" sz="2035">
          <a:solidFill>
            <a:schemeClr val="tx2"/>
          </a:solidFill>
          <a:latin typeface="Arial" charset="0"/>
          <a:ea typeface="HGPｺﾞｼｯｸE" pitchFamily="50" charset="-128"/>
        </a:defRPr>
      </a:lvl6pPr>
      <a:lvl7pPr marL="930362" algn="l" rtl="0" eaLnBrk="1" fontAlgn="base" hangingPunct="1">
        <a:spcBef>
          <a:spcPct val="0"/>
        </a:spcBef>
        <a:spcAft>
          <a:spcPct val="0"/>
        </a:spcAft>
        <a:defRPr kumimoji="1" sz="2035">
          <a:solidFill>
            <a:schemeClr val="tx2"/>
          </a:solidFill>
          <a:latin typeface="Arial" charset="0"/>
          <a:ea typeface="HGPｺﾞｼｯｸE" pitchFamily="50" charset="-128"/>
        </a:defRPr>
      </a:lvl7pPr>
      <a:lvl8pPr marL="1395543" algn="l" rtl="0" eaLnBrk="1" fontAlgn="base" hangingPunct="1">
        <a:spcBef>
          <a:spcPct val="0"/>
        </a:spcBef>
        <a:spcAft>
          <a:spcPct val="0"/>
        </a:spcAft>
        <a:defRPr kumimoji="1" sz="2035">
          <a:solidFill>
            <a:schemeClr val="tx2"/>
          </a:solidFill>
          <a:latin typeface="Arial" charset="0"/>
          <a:ea typeface="HGPｺﾞｼｯｸE" pitchFamily="50" charset="-128"/>
        </a:defRPr>
      </a:lvl8pPr>
      <a:lvl9pPr marL="1860724" algn="l" rtl="0" eaLnBrk="1" fontAlgn="base" hangingPunct="1">
        <a:spcBef>
          <a:spcPct val="0"/>
        </a:spcBef>
        <a:spcAft>
          <a:spcPct val="0"/>
        </a:spcAft>
        <a:defRPr kumimoji="1" sz="2035">
          <a:solidFill>
            <a:schemeClr val="tx2"/>
          </a:solidFill>
          <a:latin typeface="Arial" charset="0"/>
          <a:ea typeface="HGPｺﾞｼｯｸE" pitchFamily="50" charset="-128"/>
        </a:defRPr>
      </a:lvl9pPr>
    </p:titleStyle>
    <p:bodyStyle>
      <a:lvl1pPr marL="348886" indent="-348886" algn="l" rtl="0" eaLnBrk="1" fontAlgn="base" hangingPunct="1">
        <a:spcBef>
          <a:spcPct val="20000"/>
        </a:spcBef>
        <a:spcAft>
          <a:spcPct val="0"/>
        </a:spcAft>
        <a:defRPr kumimoji="1" sz="1628">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3875" indent="-179289" algn="l" rtl="0" eaLnBrk="1" fontAlgn="base" hangingPunct="1">
        <a:lnSpc>
          <a:spcPct val="110000"/>
        </a:lnSpc>
        <a:spcBef>
          <a:spcPct val="0"/>
        </a:spcBef>
        <a:spcAft>
          <a:spcPct val="0"/>
        </a:spcAft>
        <a:buChar char="–"/>
        <a:defRPr kumimoji="1" sz="1424">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2143" indent="-185750" algn="l" rtl="0" eaLnBrk="1" fontAlgn="base" hangingPunct="1">
        <a:lnSpc>
          <a:spcPct val="110000"/>
        </a:lnSpc>
        <a:spcBef>
          <a:spcPct val="0"/>
        </a:spcBef>
        <a:spcAft>
          <a:spcPct val="0"/>
        </a:spcAft>
        <a:buChar char="•"/>
        <a:defRPr kumimoji="1" sz="1628">
          <a:solidFill>
            <a:schemeClr val="tx1"/>
          </a:solidFill>
          <a:latin typeface="Times New Roman" pitchFamily="18" charset="0"/>
          <a:ea typeface="+mn-ea"/>
        </a:defRPr>
      </a:lvl3pPr>
      <a:lvl4pPr marL="1183950" indent="-179289" algn="l" rtl="0" eaLnBrk="1" fontAlgn="base" hangingPunct="1">
        <a:lnSpc>
          <a:spcPct val="110000"/>
        </a:lnSpc>
        <a:spcBef>
          <a:spcPct val="0"/>
        </a:spcBef>
        <a:spcAft>
          <a:spcPct val="0"/>
        </a:spcAft>
        <a:buFont typeface="Arial" charset="0"/>
        <a:buChar char="»"/>
        <a:defRPr kumimoji="1" sz="1628">
          <a:solidFill>
            <a:schemeClr val="tx1"/>
          </a:solidFill>
          <a:latin typeface="Times New Roman" pitchFamily="18" charset="0"/>
          <a:ea typeface="+mn-ea"/>
        </a:defRPr>
      </a:lvl4pPr>
      <a:lvl5pPr marL="1552219"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5pPr>
      <a:lvl6pPr marL="2017400"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6pPr>
      <a:lvl7pPr marL="2482581"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7pPr>
      <a:lvl8pPr marL="2947762"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8pPr>
      <a:lvl9pPr marL="3412943"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9pPr>
    </p:bodyStyle>
    <p:otherStyle>
      <a:defPPr>
        <a:defRPr lang="ja-JP"/>
      </a:defPPr>
      <a:lvl1pPr marL="0" algn="l" defTabSz="930362" rtl="0" eaLnBrk="1" latinLnBrk="0" hangingPunct="1">
        <a:defRPr kumimoji="1" sz="1832" kern="1200">
          <a:solidFill>
            <a:schemeClr val="tx1"/>
          </a:solidFill>
          <a:latin typeface="+mn-lt"/>
          <a:ea typeface="+mn-ea"/>
          <a:cs typeface="+mn-cs"/>
        </a:defRPr>
      </a:lvl1pPr>
      <a:lvl2pPr marL="465181" algn="l" defTabSz="930362" rtl="0" eaLnBrk="1" latinLnBrk="0" hangingPunct="1">
        <a:defRPr kumimoji="1" sz="1832" kern="1200">
          <a:solidFill>
            <a:schemeClr val="tx1"/>
          </a:solidFill>
          <a:latin typeface="+mn-lt"/>
          <a:ea typeface="+mn-ea"/>
          <a:cs typeface="+mn-cs"/>
        </a:defRPr>
      </a:lvl2pPr>
      <a:lvl3pPr marL="930362" algn="l" defTabSz="930362" rtl="0" eaLnBrk="1" latinLnBrk="0" hangingPunct="1">
        <a:defRPr kumimoji="1" sz="1832" kern="1200">
          <a:solidFill>
            <a:schemeClr val="tx1"/>
          </a:solidFill>
          <a:latin typeface="+mn-lt"/>
          <a:ea typeface="+mn-ea"/>
          <a:cs typeface="+mn-cs"/>
        </a:defRPr>
      </a:lvl3pPr>
      <a:lvl4pPr marL="1395543" algn="l" defTabSz="930362" rtl="0" eaLnBrk="1" latinLnBrk="0" hangingPunct="1">
        <a:defRPr kumimoji="1" sz="1832" kern="1200">
          <a:solidFill>
            <a:schemeClr val="tx1"/>
          </a:solidFill>
          <a:latin typeface="+mn-lt"/>
          <a:ea typeface="+mn-ea"/>
          <a:cs typeface="+mn-cs"/>
        </a:defRPr>
      </a:lvl4pPr>
      <a:lvl5pPr marL="1860724" algn="l" defTabSz="930362" rtl="0" eaLnBrk="1" latinLnBrk="0" hangingPunct="1">
        <a:defRPr kumimoji="1" sz="1832" kern="1200">
          <a:solidFill>
            <a:schemeClr val="tx1"/>
          </a:solidFill>
          <a:latin typeface="+mn-lt"/>
          <a:ea typeface="+mn-ea"/>
          <a:cs typeface="+mn-cs"/>
        </a:defRPr>
      </a:lvl5pPr>
      <a:lvl6pPr marL="2325905" algn="l" defTabSz="930362" rtl="0" eaLnBrk="1" latinLnBrk="0" hangingPunct="1">
        <a:defRPr kumimoji="1" sz="1832" kern="1200">
          <a:solidFill>
            <a:schemeClr val="tx1"/>
          </a:solidFill>
          <a:latin typeface="+mn-lt"/>
          <a:ea typeface="+mn-ea"/>
          <a:cs typeface="+mn-cs"/>
        </a:defRPr>
      </a:lvl6pPr>
      <a:lvl7pPr marL="2791086" algn="l" defTabSz="930362" rtl="0" eaLnBrk="1" latinLnBrk="0" hangingPunct="1">
        <a:defRPr kumimoji="1" sz="1832" kern="1200">
          <a:solidFill>
            <a:schemeClr val="tx1"/>
          </a:solidFill>
          <a:latin typeface="+mn-lt"/>
          <a:ea typeface="+mn-ea"/>
          <a:cs typeface="+mn-cs"/>
        </a:defRPr>
      </a:lvl7pPr>
      <a:lvl8pPr marL="3256267" algn="l" defTabSz="930362" rtl="0" eaLnBrk="1" latinLnBrk="0" hangingPunct="1">
        <a:defRPr kumimoji="1" sz="1832" kern="1200">
          <a:solidFill>
            <a:schemeClr val="tx1"/>
          </a:solidFill>
          <a:latin typeface="+mn-lt"/>
          <a:ea typeface="+mn-ea"/>
          <a:cs typeface="+mn-cs"/>
        </a:defRPr>
      </a:lvl8pPr>
      <a:lvl9pPr marL="3721448" algn="l" defTabSz="930362" rtl="0" eaLnBrk="1" latinLnBrk="0" hangingPunct="1">
        <a:defRPr kumimoji="1" sz="183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365770313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430012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09366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526233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7"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35621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520935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338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36" name="テキスト ボックス 35"/>
          <p:cNvSpPr txBox="1"/>
          <p:nvPr/>
        </p:nvSpPr>
        <p:spPr>
          <a:xfrm>
            <a:off x="168524" y="-1584098"/>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13.00</a:t>
            </a:r>
            <a:endParaRPr lang="ja-JP" altLang="en-US" sz="1057" dirty="0">
              <a:solidFill>
                <a:srgbClr val="333333"/>
              </a:solidFill>
              <a:cs typeface="Meiryo UI" panose="020B0604030504040204" pitchFamily="50" charset="-128"/>
            </a:endParaRPr>
          </a:p>
        </p:txBody>
      </p:sp>
      <p:sp>
        <p:nvSpPr>
          <p:cNvPr id="37" name="テキスト ボックス 36"/>
          <p:cNvSpPr txBox="1"/>
          <p:nvPr/>
        </p:nvSpPr>
        <p:spPr>
          <a:xfrm>
            <a:off x="659560" y="-1584096"/>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10.80</a:t>
            </a:r>
            <a:endParaRPr lang="ja-JP" altLang="en-US" sz="1057" dirty="0">
              <a:solidFill>
                <a:srgbClr val="333333"/>
              </a:solidFill>
              <a:cs typeface="Meiryo UI" panose="020B0604030504040204" pitchFamily="50" charset="-128"/>
            </a:endParaRPr>
          </a:p>
        </p:txBody>
      </p:sp>
      <p:sp>
        <p:nvSpPr>
          <p:cNvPr id="38" name="テキスト ボックス 37"/>
          <p:cNvSpPr txBox="1"/>
          <p:nvPr/>
        </p:nvSpPr>
        <p:spPr>
          <a:xfrm>
            <a:off x="1299047"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39" name="テキスト ボックス 38"/>
          <p:cNvSpPr txBox="1"/>
          <p:nvPr/>
        </p:nvSpPr>
        <p:spPr>
          <a:xfrm>
            <a:off x="4770903" y="-1584096"/>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0" name="テキスト ボックス 39"/>
          <p:cNvSpPr txBox="1"/>
          <p:nvPr/>
        </p:nvSpPr>
        <p:spPr>
          <a:xfrm>
            <a:off x="5410390"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1" name="テキスト ボックス 40"/>
          <p:cNvSpPr txBox="1"/>
          <p:nvPr/>
        </p:nvSpPr>
        <p:spPr>
          <a:xfrm>
            <a:off x="6416133"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3.00</a:t>
            </a:r>
            <a:endParaRPr lang="ja-JP" altLang="en-US" sz="1057" dirty="0">
              <a:solidFill>
                <a:srgbClr val="333333"/>
              </a:solidFill>
              <a:cs typeface="Meiryo UI" panose="020B0604030504040204" pitchFamily="50" charset="-128"/>
            </a:endParaRPr>
          </a:p>
        </p:txBody>
      </p:sp>
      <p:sp>
        <p:nvSpPr>
          <p:cNvPr id="42" name="テキスト ボックス 41"/>
          <p:cNvSpPr txBox="1"/>
          <p:nvPr/>
        </p:nvSpPr>
        <p:spPr>
          <a:xfrm>
            <a:off x="9226505"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43" name="テキスト ボックス 42"/>
          <p:cNvSpPr txBox="1"/>
          <p:nvPr/>
        </p:nvSpPr>
        <p:spPr>
          <a:xfrm>
            <a:off x="1047002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44" name="テキスト ボックス 43"/>
          <p:cNvSpPr txBox="1"/>
          <p:nvPr/>
        </p:nvSpPr>
        <p:spPr>
          <a:xfrm>
            <a:off x="11701604" y="611485"/>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7.40</a:t>
            </a:r>
            <a:endParaRPr lang="ja-JP" altLang="en-US" sz="1057" dirty="0">
              <a:solidFill>
                <a:srgbClr val="333333"/>
              </a:solidFill>
              <a:cs typeface="Meiryo UI" panose="020B0604030504040204" pitchFamily="50" charset="-128"/>
            </a:endParaRPr>
          </a:p>
        </p:txBody>
      </p:sp>
      <p:sp>
        <p:nvSpPr>
          <p:cNvPr id="45" name="テキスト ボックス 44"/>
          <p:cNvSpPr txBox="1"/>
          <p:nvPr/>
        </p:nvSpPr>
        <p:spPr>
          <a:xfrm>
            <a:off x="11701604" y="1127160"/>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6.00</a:t>
            </a:r>
            <a:endParaRPr lang="ja-JP" altLang="en-US" sz="1057" dirty="0">
              <a:solidFill>
                <a:srgbClr val="333333"/>
              </a:solidFill>
              <a:cs typeface="Meiryo UI" panose="020B0604030504040204" pitchFamily="50" charset="-128"/>
            </a:endParaRPr>
          </a:p>
        </p:txBody>
      </p:sp>
      <p:sp>
        <p:nvSpPr>
          <p:cNvPr id="46" name="テキスト ボックス 45"/>
          <p:cNvSpPr txBox="1"/>
          <p:nvPr/>
        </p:nvSpPr>
        <p:spPr>
          <a:xfrm>
            <a:off x="11701604" y="1566567"/>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7" name="テキスト ボックス 46"/>
          <p:cNvSpPr txBox="1"/>
          <p:nvPr/>
        </p:nvSpPr>
        <p:spPr>
          <a:xfrm>
            <a:off x="11701604" y="6002242"/>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8" name="テキスト ボックス 47"/>
          <p:cNvSpPr txBox="1"/>
          <p:nvPr/>
        </p:nvSpPr>
        <p:spPr>
          <a:xfrm>
            <a:off x="11701604" y="7351434"/>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9.00</a:t>
            </a:r>
            <a:endParaRPr lang="ja-JP" altLang="en-US" sz="1057"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31196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sldNum="0" hdr="0" ftr="0" dt="0"/>
  <p:txStyles>
    <p:titleStyle>
      <a:lvl1pPr algn="ctr" rtl="0" eaLnBrk="1" fontAlgn="base" hangingPunct="1">
        <a:spcBef>
          <a:spcPct val="0"/>
        </a:spcBef>
        <a:spcAft>
          <a:spcPct val="0"/>
        </a:spcAft>
        <a:defRPr kumimoji="1" sz="3381"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1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1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1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14">
          <a:solidFill>
            <a:schemeClr val="tx2"/>
          </a:solidFill>
          <a:latin typeface="Arial" charset="0"/>
          <a:ea typeface="HGPｺﾞｼｯｸE" pitchFamily="50" charset="-128"/>
        </a:defRPr>
      </a:lvl5pPr>
      <a:lvl6pPr marL="483163" algn="l" rtl="0" eaLnBrk="1" fontAlgn="base" hangingPunct="1">
        <a:spcBef>
          <a:spcPct val="0"/>
        </a:spcBef>
        <a:spcAft>
          <a:spcPct val="0"/>
        </a:spcAft>
        <a:defRPr kumimoji="1" sz="2114">
          <a:solidFill>
            <a:schemeClr val="tx2"/>
          </a:solidFill>
          <a:latin typeface="Arial" charset="0"/>
          <a:ea typeface="HGPｺﾞｼｯｸE" pitchFamily="50" charset="-128"/>
        </a:defRPr>
      </a:lvl6pPr>
      <a:lvl7pPr marL="966326" algn="l" rtl="0" eaLnBrk="1" fontAlgn="base" hangingPunct="1">
        <a:spcBef>
          <a:spcPct val="0"/>
        </a:spcBef>
        <a:spcAft>
          <a:spcPct val="0"/>
        </a:spcAft>
        <a:defRPr kumimoji="1" sz="2114">
          <a:solidFill>
            <a:schemeClr val="tx2"/>
          </a:solidFill>
          <a:latin typeface="Arial" charset="0"/>
          <a:ea typeface="HGPｺﾞｼｯｸE" pitchFamily="50" charset="-128"/>
        </a:defRPr>
      </a:lvl7pPr>
      <a:lvl8pPr marL="1449489" algn="l" rtl="0" eaLnBrk="1" fontAlgn="base" hangingPunct="1">
        <a:spcBef>
          <a:spcPct val="0"/>
        </a:spcBef>
        <a:spcAft>
          <a:spcPct val="0"/>
        </a:spcAft>
        <a:defRPr kumimoji="1" sz="2114">
          <a:solidFill>
            <a:schemeClr val="tx2"/>
          </a:solidFill>
          <a:latin typeface="Arial" charset="0"/>
          <a:ea typeface="HGPｺﾞｼｯｸE" pitchFamily="50" charset="-128"/>
        </a:defRPr>
      </a:lvl8pPr>
      <a:lvl9pPr marL="1932652" algn="l" rtl="0" eaLnBrk="1" fontAlgn="base" hangingPunct="1">
        <a:spcBef>
          <a:spcPct val="0"/>
        </a:spcBef>
        <a:spcAft>
          <a:spcPct val="0"/>
        </a:spcAft>
        <a:defRPr kumimoji="1" sz="2114">
          <a:solidFill>
            <a:schemeClr val="tx2"/>
          </a:solidFill>
          <a:latin typeface="Arial" charset="0"/>
          <a:ea typeface="HGPｺﾞｼｯｸE" pitchFamily="50" charset="-128"/>
        </a:defRPr>
      </a:lvl9pPr>
    </p:titleStyle>
    <p:bodyStyle>
      <a:lvl1pPr marL="362372" indent="-362372" algn="l" rtl="0" eaLnBrk="1" fontAlgn="base" hangingPunct="1">
        <a:spcBef>
          <a:spcPct val="20000"/>
        </a:spcBef>
        <a:spcAft>
          <a:spcPct val="0"/>
        </a:spcAft>
        <a:defRPr kumimoji="1" sz="169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71420" indent="-186220" algn="l" rtl="0" eaLnBrk="1" fontAlgn="base" hangingPunct="1">
        <a:lnSpc>
          <a:spcPct val="110000"/>
        </a:lnSpc>
        <a:spcBef>
          <a:spcPct val="0"/>
        </a:spcBef>
        <a:spcAft>
          <a:spcPct val="0"/>
        </a:spcAft>
        <a:buChar char="–"/>
        <a:defRPr kumimoji="1" sz="148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53924" indent="-192930" algn="l" rtl="0" eaLnBrk="1" fontAlgn="base" hangingPunct="1">
        <a:lnSpc>
          <a:spcPct val="110000"/>
        </a:lnSpc>
        <a:spcBef>
          <a:spcPct val="0"/>
        </a:spcBef>
        <a:spcAft>
          <a:spcPct val="0"/>
        </a:spcAft>
        <a:buChar char="•"/>
        <a:defRPr kumimoji="1" sz="1691">
          <a:solidFill>
            <a:schemeClr val="tx1"/>
          </a:solidFill>
          <a:latin typeface="Times New Roman" pitchFamily="18" charset="0"/>
          <a:ea typeface="+mn-ea"/>
        </a:defRPr>
      </a:lvl3pPr>
      <a:lvl4pPr marL="1229717" indent="-186220" algn="l" rtl="0" eaLnBrk="1" fontAlgn="base" hangingPunct="1">
        <a:lnSpc>
          <a:spcPct val="110000"/>
        </a:lnSpc>
        <a:spcBef>
          <a:spcPct val="0"/>
        </a:spcBef>
        <a:spcAft>
          <a:spcPct val="0"/>
        </a:spcAft>
        <a:buFont typeface="Arial" charset="0"/>
        <a:buChar char="»"/>
        <a:defRPr kumimoji="1" sz="1691">
          <a:solidFill>
            <a:schemeClr val="tx1"/>
          </a:solidFill>
          <a:latin typeface="Times New Roman" pitchFamily="18" charset="0"/>
          <a:ea typeface="+mn-ea"/>
        </a:defRPr>
      </a:lvl4pPr>
      <a:lvl5pPr marL="1612222"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5pPr>
      <a:lvl6pPr marL="2095384"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6pPr>
      <a:lvl7pPr marL="2578547"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7pPr>
      <a:lvl8pPr marL="3061710"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8pPr>
      <a:lvl9pPr marL="3544873"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9pPr>
    </p:bodyStyle>
    <p:otherStyle>
      <a:defPPr>
        <a:defRPr lang="ja-JP"/>
      </a:defPPr>
      <a:lvl1pPr marL="0" algn="l" defTabSz="966326" rtl="0" eaLnBrk="1" latinLnBrk="0" hangingPunct="1">
        <a:defRPr kumimoji="1" sz="1903" kern="1200">
          <a:solidFill>
            <a:schemeClr val="tx1"/>
          </a:solidFill>
          <a:latin typeface="+mn-lt"/>
          <a:ea typeface="+mn-ea"/>
          <a:cs typeface="+mn-cs"/>
        </a:defRPr>
      </a:lvl1pPr>
      <a:lvl2pPr marL="483163" algn="l" defTabSz="966326" rtl="0" eaLnBrk="1" latinLnBrk="0" hangingPunct="1">
        <a:defRPr kumimoji="1" sz="1903" kern="1200">
          <a:solidFill>
            <a:schemeClr val="tx1"/>
          </a:solidFill>
          <a:latin typeface="+mn-lt"/>
          <a:ea typeface="+mn-ea"/>
          <a:cs typeface="+mn-cs"/>
        </a:defRPr>
      </a:lvl2pPr>
      <a:lvl3pPr marL="966326" algn="l" defTabSz="966326" rtl="0" eaLnBrk="1" latinLnBrk="0" hangingPunct="1">
        <a:defRPr kumimoji="1" sz="1903" kern="1200">
          <a:solidFill>
            <a:schemeClr val="tx1"/>
          </a:solidFill>
          <a:latin typeface="+mn-lt"/>
          <a:ea typeface="+mn-ea"/>
          <a:cs typeface="+mn-cs"/>
        </a:defRPr>
      </a:lvl3pPr>
      <a:lvl4pPr marL="1449489" algn="l" defTabSz="966326" rtl="0" eaLnBrk="1" latinLnBrk="0" hangingPunct="1">
        <a:defRPr kumimoji="1" sz="1903" kern="1200">
          <a:solidFill>
            <a:schemeClr val="tx1"/>
          </a:solidFill>
          <a:latin typeface="+mn-lt"/>
          <a:ea typeface="+mn-ea"/>
          <a:cs typeface="+mn-cs"/>
        </a:defRPr>
      </a:lvl4pPr>
      <a:lvl5pPr marL="1932652" algn="l" defTabSz="966326" rtl="0" eaLnBrk="1" latinLnBrk="0" hangingPunct="1">
        <a:defRPr kumimoji="1" sz="1903" kern="1200">
          <a:solidFill>
            <a:schemeClr val="tx1"/>
          </a:solidFill>
          <a:latin typeface="+mn-lt"/>
          <a:ea typeface="+mn-ea"/>
          <a:cs typeface="+mn-cs"/>
        </a:defRPr>
      </a:lvl5pPr>
      <a:lvl6pPr marL="2415814" algn="l" defTabSz="966326" rtl="0" eaLnBrk="1" latinLnBrk="0" hangingPunct="1">
        <a:defRPr kumimoji="1" sz="1903" kern="1200">
          <a:solidFill>
            <a:schemeClr val="tx1"/>
          </a:solidFill>
          <a:latin typeface="+mn-lt"/>
          <a:ea typeface="+mn-ea"/>
          <a:cs typeface="+mn-cs"/>
        </a:defRPr>
      </a:lvl6pPr>
      <a:lvl7pPr marL="2898978" algn="l" defTabSz="966326" rtl="0" eaLnBrk="1" latinLnBrk="0" hangingPunct="1">
        <a:defRPr kumimoji="1" sz="1903" kern="1200">
          <a:solidFill>
            <a:schemeClr val="tx1"/>
          </a:solidFill>
          <a:latin typeface="+mn-lt"/>
          <a:ea typeface="+mn-ea"/>
          <a:cs typeface="+mn-cs"/>
        </a:defRPr>
      </a:lvl7pPr>
      <a:lvl8pPr marL="3382141" algn="l" defTabSz="966326" rtl="0" eaLnBrk="1" latinLnBrk="0" hangingPunct="1">
        <a:defRPr kumimoji="1" sz="1903" kern="1200">
          <a:solidFill>
            <a:schemeClr val="tx1"/>
          </a:solidFill>
          <a:latin typeface="+mn-lt"/>
          <a:ea typeface="+mn-ea"/>
          <a:cs typeface="+mn-cs"/>
        </a:defRPr>
      </a:lvl8pPr>
      <a:lvl9pPr marL="3865304" algn="l" defTabSz="966326" rtl="0" eaLnBrk="1" latinLnBrk="0" hangingPunct="1">
        <a:defRPr kumimoji="1" sz="19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wmf"/><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104.xml"/><Relationship Id="rId6" Type="http://schemas.openxmlformats.org/officeDocument/2006/relationships/image" Target="../media/image9.wmf"/><Relationship Id="rId11" Type="http://schemas.openxmlformats.org/officeDocument/2006/relationships/image" Target="../media/image14.png"/><Relationship Id="rId5" Type="http://schemas.openxmlformats.org/officeDocument/2006/relationships/image" Target="../media/image8.wmf"/><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wmf"/><Relationship Id="rId9" Type="http://schemas.openxmlformats.org/officeDocument/2006/relationships/image" Target="../media/image12.wmf"/><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2.gif"/><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26.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690" y="599709"/>
            <a:ext cx="10614708" cy="414479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defTabSz="986912">
              <a:defRPr/>
            </a:pPr>
            <a:endParaRPr kumimoji="0" lang="ja-JP" altLang="en-US" sz="1943" kern="0" dirty="0">
              <a:solidFill>
                <a:prstClr val="black"/>
              </a:solidFill>
              <a:latin typeface="Cambria"/>
              <a:ea typeface="メイリオ"/>
            </a:endParaRPr>
          </a:p>
        </p:txBody>
      </p:sp>
      <p:sp>
        <p:nvSpPr>
          <p:cNvPr id="6" name="正方形/長方形 5"/>
          <p:cNvSpPr/>
          <p:nvPr/>
        </p:nvSpPr>
        <p:spPr>
          <a:xfrm>
            <a:off x="46264" y="4751354"/>
            <a:ext cx="10618134" cy="2702081"/>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defTabSz="986912">
              <a:defRPr/>
            </a:pPr>
            <a:endParaRPr kumimoji="0" lang="ja-JP" altLang="en-US" sz="1943" kern="0">
              <a:solidFill>
                <a:prstClr val="black"/>
              </a:solidFill>
              <a:latin typeface="Cambria"/>
              <a:ea typeface="メイリオ"/>
            </a:endParaRPr>
          </a:p>
        </p:txBody>
      </p:sp>
      <p:grpSp>
        <p:nvGrpSpPr>
          <p:cNvPr id="2052" name="グループ化 7"/>
          <p:cNvGrpSpPr>
            <a:grpSpLocks/>
          </p:cNvGrpSpPr>
          <p:nvPr/>
        </p:nvGrpSpPr>
        <p:grpSpPr bwMode="auto">
          <a:xfrm>
            <a:off x="37695" y="620270"/>
            <a:ext cx="4859292" cy="2785062"/>
            <a:chOff x="-57027" y="416612"/>
            <a:chExt cx="4502702" cy="2580872"/>
          </a:xfrm>
        </p:grpSpPr>
        <p:sp>
          <p:nvSpPr>
            <p:cNvPr id="11" name="テキスト ボックス 10"/>
            <p:cNvSpPr txBox="1"/>
            <p:nvPr/>
          </p:nvSpPr>
          <p:spPr>
            <a:xfrm>
              <a:off x="-57027" y="416612"/>
              <a:ext cx="1069763" cy="30101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kumimoji="0" lang="ja-JP" altLang="en-US" sz="1511" kern="0" dirty="0">
                  <a:solidFill>
                    <a:prstClr val="black"/>
                  </a:solidFill>
                  <a:latin typeface="Cambria"/>
                  <a:ea typeface="メイリオ"/>
                </a:rPr>
                <a:t>背景・目的</a:t>
              </a:r>
            </a:p>
          </p:txBody>
        </p:sp>
        <p:sp>
          <p:nvSpPr>
            <p:cNvPr id="2138" name="テキスト ボックス 19"/>
            <p:cNvSpPr txBox="1">
              <a:spLocks noChangeArrowheads="1"/>
            </p:cNvSpPr>
            <p:nvPr/>
          </p:nvSpPr>
          <p:spPr bwMode="auto">
            <a:xfrm>
              <a:off x="-45913" y="772834"/>
              <a:ext cx="4491588" cy="22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marL="193613" indent="-193613" algn="just" defTabSz="986912">
                <a:lnSpc>
                  <a:spcPts val="1511"/>
                </a:lnSpc>
                <a:spcBef>
                  <a:spcPct val="0"/>
                </a:spcBef>
                <a:buClr>
                  <a:srgbClr val="595959"/>
                </a:buClr>
                <a:buFont typeface="Wingdings" panose="05000000000000000000" pitchFamily="2" charset="2"/>
                <a:buChar char="l"/>
                <a:defRPr/>
              </a:pPr>
              <a:r>
                <a:rPr lang="ja-JP" altLang="en-US" sz="1295" kern="0">
                  <a:solidFill>
                    <a:srgbClr val="000000"/>
                  </a:solidFill>
                </a:rPr>
                <a:t>水素は、利用時において</a:t>
              </a:r>
              <a:r>
                <a:rPr lang="en-US" altLang="ja-JP" sz="1295" kern="0">
                  <a:solidFill>
                    <a:srgbClr val="000000"/>
                  </a:solidFill>
                </a:rPr>
                <a:t>CO2</a:t>
              </a:r>
              <a:r>
                <a:rPr lang="ja-JP" altLang="en-US" sz="1295" kern="0">
                  <a:solidFill>
                    <a:srgbClr val="000000"/>
                  </a:solidFill>
                </a:rPr>
                <a:t>を排出せず、</a:t>
              </a:r>
              <a:r>
                <a:rPr lang="ja-JP" altLang="en-US" sz="1295" kern="0">
                  <a:solidFill>
                    <a:srgbClr val="000000"/>
                  </a:solidFill>
                  <a:latin typeface="メイリオ" panose="020B0604030504040204" pitchFamily="50" charset="-128"/>
                </a:rPr>
                <a:t>再生可能エネルギー等のエネルギー貯蔵にも活用できることから、地球温暖化対策上重要なエネルギーである。一方、水素は化石燃料から製造する場合が多く、製造の過程等で</a:t>
              </a:r>
              <a:r>
                <a:rPr lang="en-US" altLang="ja-JP" sz="1295" kern="0">
                  <a:solidFill>
                    <a:srgbClr val="000000"/>
                  </a:solidFill>
                </a:rPr>
                <a:t>CO2</a:t>
              </a:r>
              <a:r>
                <a:rPr lang="ja-JP" altLang="en-US" sz="1295" kern="0">
                  <a:solidFill>
                    <a:srgbClr val="000000"/>
                  </a:solidFill>
                  <a:latin typeface="メイリオ" panose="020B0604030504040204" pitchFamily="50" charset="-128"/>
                </a:rPr>
                <a:t>が排出されている。そのため低炭素な水素の利活用を推進する必要がある。</a:t>
              </a:r>
              <a:endParaRPr lang="en-US" altLang="ja-JP" sz="1295" kern="0">
                <a:solidFill>
                  <a:srgbClr val="000000"/>
                </a:solidFill>
                <a:latin typeface="メイリオ" panose="020B0604030504040204" pitchFamily="50" charset="-128"/>
              </a:endParaRPr>
            </a:p>
            <a:p>
              <a:pPr marL="193613" indent="-193613" algn="just" defTabSz="986912">
                <a:lnSpc>
                  <a:spcPts val="1511"/>
                </a:lnSpc>
                <a:spcBef>
                  <a:spcPct val="0"/>
                </a:spcBef>
                <a:buClr>
                  <a:srgbClr val="595959"/>
                </a:buClr>
                <a:buFont typeface="Wingdings" panose="05000000000000000000" pitchFamily="2" charset="2"/>
                <a:buChar char="l"/>
                <a:defRPr/>
              </a:pPr>
              <a:r>
                <a:rPr lang="ja-JP" altLang="en-US" sz="1295" kern="0">
                  <a:solidFill>
                    <a:srgbClr val="000000"/>
                  </a:solidFill>
                </a:rPr>
                <a:t>また、水素設備単体の導入が先行し、本格的な水素市場の拡大に不可欠な水素サプライチェーン及びそれを低炭素化する技術が確立していない。</a:t>
              </a:r>
              <a:endParaRPr lang="en-US" altLang="ja-JP" sz="1295" kern="0">
                <a:solidFill>
                  <a:srgbClr val="000000"/>
                </a:solidFill>
              </a:endParaRPr>
            </a:p>
            <a:p>
              <a:pPr marL="193613" indent="-193613" algn="just" defTabSz="986912">
                <a:lnSpc>
                  <a:spcPts val="1511"/>
                </a:lnSpc>
                <a:spcBef>
                  <a:spcPct val="0"/>
                </a:spcBef>
                <a:buClr>
                  <a:srgbClr val="595959"/>
                </a:buClr>
                <a:buFont typeface="Wingdings" panose="05000000000000000000" pitchFamily="2" charset="2"/>
                <a:buChar char="l"/>
                <a:defRPr/>
              </a:pPr>
              <a:r>
                <a:rPr lang="ja-JP" altLang="en-US" sz="1295" kern="0">
                  <a:solidFill>
                    <a:srgbClr val="000000"/>
                  </a:solidFill>
                </a:rPr>
                <a:t>このため、地球温暖化対策の観点からは、再生可能エネルギー等を活用した波及効果・事業性の高い水素サプライチェーンの確立、水素の幅広い利活用方法の確立が重要である。</a:t>
              </a:r>
              <a:endParaRPr lang="en-US" altLang="ja-JP" sz="1295" kern="0">
                <a:solidFill>
                  <a:srgbClr val="FF0000"/>
                </a:solidFill>
              </a:endParaRPr>
            </a:p>
          </p:txBody>
        </p:sp>
      </p:grpSp>
      <p:sp>
        <p:nvSpPr>
          <p:cNvPr id="2053" name="テキスト ボックス 20"/>
          <p:cNvSpPr txBox="1">
            <a:spLocks noChangeArrowheads="1"/>
          </p:cNvSpPr>
          <p:nvPr/>
        </p:nvSpPr>
        <p:spPr bwMode="auto">
          <a:xfrm>
            <a:off x="4879853" y="968097"/>
            <a:ext cx="5722861" cy="27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just" defTabSz="986912">
              <a:lnSpc>
                <a:spcPts val="1511"/>
              </a:lnSpc>
              <a:spcBef>
                <a:spcPct val="0"/>
              </a:spcBef>
              <a:buClr>
                <a:srgbClr val="948A54"/>
              </a:buClr>
              <a:buNone/>
              <a:defRPr/>
            </a:pPr>
            <a:r>
              <a:rPr lang="ja-JP" altLang="en-US" sz="1295" kern="0" dirty="0">
                <a:solidFill>
                  <a:srgbClr val="000000"/>
                </a:solidFill>
              </a:rPr>
              <a:t>（１）水素利活用</a:t>
            </a:r>
            <a:r>
              <a:rPr lang="en-US" altLang="ja-JP" sz="1295" kern="0" dirty="0">
                <a:solidFill>
                  <a:srgbClr val="000000"/>
                </a:solidFill>
              </a:rPr>
              <a:t>CO2</a:t>
            </a:r>
            <a:r>
              <a:rPr lang="ja-JP" altLang="en-US" sz="1295" kern="0" dirty="0">
                <a:solidFill>
                  <a:srgbClr val="000000"/>
                </a:solidFill>
              </a:rPr>
              <a:t>排出削減効果等評価・検証事業</a:t>
            </a:r>
            <a:endParaRPr lang="en-US" altLang="ja-JP" sz="1295" kern="0" dirty="0">
              <a:solidFill>
                <a:srgbClr val="000000"/>
              </a:solidFill>
            </a:endParaRPr>
          </a:p>
          <a:p>
            <a:pPr marL="194274" algn="just" defTabSz="986912">
              <a:lnSpc>
                <a:spcPts val="1511"/>
              </a:lnSpc>
              <a:spcBef>
                <a:spcPct val="0"/>
              </a:spcBef>
              <a:buClr>
                <a:srgbClr val="948A54"/>
              </a:buClr>
              <a:buNone/>
              <a:defRPr/>
            </a:pPr>
            <a:r>
              <a:rPr lang="ja-JP" altLang="en-US" sz="1295" kern="0" dirty="0">
                <a:solidFill>
                  <a:srgbClr val="000000"/>
                </a:solidFill>
              </a:rPr>
              <a:t>　水素の製造から</a:t>
            </a:r>
            <a:r>
              <a:rPr lang="ja-JP" altLang="en-US" sz="1295" kern="0" dirty="0">
                <a:solidFill>
                  <a:prstClr val="black"/>
                </a:solidFill>
              </a:rPr>
              <a:t>利用までの各段階の技術の</a:t>
            </a:r>
            <a:r>
              <a:rPr lang="en-US" altLang="ja-JP" sz="1295" kern="0" dirty="0">
                <a:solidFill>
                  <a:prstClr val="black"/>
                </a:solidFill>
              </a:rPr>
              <a:t>CO2</a:t>
            </a:r>
            <a:r>
              <a:rPr lang="ja-JP" altLang="en-US" sz="1295" kern="0" dirty="0">
                <a:solidFill>
                  <a:prstClr val="black"/>
                </a:solidFill>
              </a:rPr>
              <a:t>削減効果を検証し、サプライチェーン全体で評価を行うためのガイドラインを策定･改善する。</a:t>
            </a:r>
            <a:endParaRPr lang="en-US" altLang="ja-JP" sz="1295" kern="0" dirty="0">
              <a:solidFill>
                <a:prstClr val="black"/>
              </a:solidFill>
            </a:endParaRPr>
          </a:p>
          <a:p>
            <a:pPr marL="194274" algn="just" defTabSz="986912">
              <a:lnSpc>
                <a:spcPts val="1511"/>
              </a:lnSpc>
              <a:spcBef>
                <a:spcPct val="0"/>
              </a:spcBef>
              <a:buClr>
                <a:srgbClr val="948A54"/>
              </a:buClr>
              <a:buNone/>
              <a:defRPr/>
            </a:pPr>
            <a:r>
              <a:rPr lang="ja-JP" altLang="en-US" sz="1295" kern="0" dirty="0">
                <a:solidFill>
                  <a:prstClr val="black"/>
                </a:solidFill>
              </a:rPr>
              <a:t>　また、地域の特性を活かしながら</a:t>
            </a:r>
            <a:r>
              <a:rPr lang="en-US" altLang="ja-JP" sz="1295" kern="0" dirty="0">
                <a:solidFill>
                  <a:prstClr val="black"/>
                </a:solidFill>
              </a:rPr>
              <a:t>CO2</a:t>
            </a:r>
            <a:r>
              <a:rPr lang="ja-JP" altLang="en-US" sz="1295" kern="0" dirty="0">
                <a:solidFill>
                  <a:prstClr val="black"/>
                </a:solidFill>
              </a:rPr>
              <a:t>削減を実現するための水素の利活用方策等について調査・情報発信を行うほか、水素に関連する複数のエネルギーキャリアについて、製造から利用までのライフサイクルでの</a:t>
            </a:r>
            <a:r>
              <a:rPr lang="en-US" altLang="ja-JP" sz="1295" kern="0" dirty="0">
                <a:solidFill>
                  <a:prstClr val="black"/>
                </a:solidFill>
              </a:rPr>
              <a:t>CO2</a:t>
            </a:r>
            <a:r>
              <a:rPr lang="ja-JP" altLang="en-US" sz="1295" kern="0" dirty="0">
                <a:solidFill>
                  <a:prstClr val="black"/>
                </a:solidFill>
              </a:rPr>
              <a:t>削減効果、利活用時の課題等を比較検討・評価することを通じて、波及効果・事業性の高い低炭素水素の利活用の推進を図る。</a:t>
            </a:r>
            <a:endParaRPr lang="en-US" altLang="ja-JP" sz="1295" kern="0" dirty="0">
              <a:solidFill>
                <a:prstClr val="black"/>
              </a:solidFill>
            </a:endParaRPr>
          </a:p>
          <a:p>
            <a:pPr algn="just" defTabSz="986912">
              <a:lnSpc>
                <a:spcPts val="1511"/>
              </a:lnSpc>
              <a:spcBef>
                <a:spcPct val="0"/>
              </a:spcBef>
              <a:buClr>
                <a:srgbClr val="948A54"/>
              </a:buClr>
              <a:buNone/>
              <a:defRPr/>
            </a:pPr>
            <a:endParaRPr lang="en-US" altLang="ja-JP" sz="1295" kern="0" dirty="0">
              <a:solidFill>
                <a:prstClr val="black"/>
              </a:solidFill>
            </a:endParaRPr>
          </a:p>
          <a:p>
            <a:pPr algn="just" defTabSz="986912">
              <a:lnSpc>
                <a:spcPts val="1511"/>
              </a:lnSpc>
              <a:spcBef>
                <a:spcPct val="0"/>
              </a:spcBef>
              <a:buClr>
                <a:srgbClr val="948A54"/>
              </a:buClr>
              <a:buNone/>
              <a:defRPr/>
            </a:pPr>
            <a:r>
              <a:rPr lang="ja-JP" altLang="en-US" sz="1295" kern="0" dirty="0">
                <a:solidFill>
                  <a:prstClr val="black"/>
                </a:solidFill>
              </a:rPr>
              <a:t>（２）地域連携・低炭素水素技術実証事業</a:t>
            </a:r>
            <a:endParaRPr lang="en-US" altLang="ja-JP" sz="1295" kern="0" dirty="0">
              <a:solidFill>
                <a:prstClr val="black"/>
              </a:solidFill>
            </a:endParaRPr>
          </a:p>
          <a:p>
            <a:pPr marL="194274" algn="just" defTabSz="986912">
              <a:lnSpc>
                <a:spcPts val="1511"/>
              </a:lnSpc>
              <a:spcBef>
                <a:spcPct val="0"/>
              </a:spcBef>
              <a:buClr>
                <a:srgbClr val="948A54"/>
              </a:buClr>
              <a:buNone/>
              <a:defRPr/>
            </a:pPr>
            <a:r>
              <a:rPr lang="ja-JP" altLang="en-US" sz="1295" kern="0" dirty="0">
                <a:solidFill>
                  <a:prstClr val="black"/>
                </a:solidFill>
              </a:rPr>
              <a:t>　地方自治体と連携の上、地域の再生可能エネルギーや未利用エネル　ギーを活用した低炭素な水素サプライチェーンを構築し、先進的かつ低炭素な水素技術を実証する。そして、低炭素な水素サプライチェーンのモデルを確立する。</a:t>
            </a:r>
            <a:endParaRPr lang="en-US" altLang="ja-JP" sz="1187" kern="0" dirty="0">
              <a:solidFill>
                <a:prstClr val="black"/>
              </a:solidFill>
            </a:endParaRPr>
          </a:p>
        </p:txBody>
      </p:sp>
      <p:grpSp>
        <p:nvGrpSpPr>
          <p:cNvPr id="2054" name="グループ化 2"/>
          <p:cNvGrpSpPr>
            <a:grpSpLocks/>
          </p:cNvGrpSpPr>
          <p:nvPr/>
        </p:nvGrpSpPr>
        <p:grpSpPr bwMode="auto">
          <a:xfrm>
            <a:off x="4859292" y="3735286"/>
            <a:ext cx="5781118" cy="1019798"/>
            <a:chOff x="-2463861" y="3832840"/>
            <a:chExt cx="5281955" cy="874485"/>
          </a:xfrm>
        </p:grpSpPr>
        <p:sp>
          <p:nvSpPr>
            <p:cNvPr id="19" name="テキスト ボックス 18"/>
            <p:cNvSpPr txBox="1"/>
            <p:nvPr/>
          </p:nvSpPr>
          <p:spPr>
            <a:xfrm>
              <a:off x="-2426289" y="3832840"/>
              <a:ext cx="1409233" cy="27854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kumimoji="0" lang="ja-JP" altLang="en-US" sz="1511" kern="0" dirty="0">
                  <a:solidFill>
                    <a:prstClr val="black"/>
                  </a:solidFill>
                  <a:latin typeface="Cambria"/>
                  <a:ea typeface="メイリオ"/>
                </a:rPr>
                <a:t>期待される効果</a:t>
              </a:r>
            </a:p>
          </p:txBody>
        </p:sp>
        <p:sp>
          <p:nvSpPr>
            <p:cNvPr id="2136" name="テキスト ボックス 22"/>
            <p:cNvSpPr txBox="1">
              <a:spLocks noChangeArrowheads="1"/>
            </p:cNvSpPr>
            <p:nvPr/>
          </p:nvSpPr>
          <p:spPr bwMode="auto">
            <a:xfrm>
              <a:off x="-2463861" y="4133297"/>
              <a:ext cx="5281955" cy="57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marL="185046" indent="-185046" algn="just" defTabSz="986912">
                <a:lnSpc>
                  <a:spcPts val="1511"/>
                </a:lnSpc>
                <a:spcBef>
                  <a:spcPct val="0"/>
                </a:spcBef>
                <a:buClr>
                  <a:srgbClr val="595959"/>
                </a:buClr>
                <a:buFont typeface="Wingdings" panose="05000000000000000000" pitchFamily="2" charset="2"/>
                <a:buChar char="l"/>
                <a:defRPr/>
              </a:pPr>
              <a:r>
                <a:rPr lang="ja-JP" altLang="en-US" sz="1295" kern="0">
                  <a:solidFill>
                    <a:srgbClr val="000000"/>
                  </a:solidFill>
                </a:rPr>
                <a:t>今後導入拡大が予想される水素の</a:t>
              </a:r>
              <a:r>
                <a:rPr lang="en-US" altLang="ja-JP" sz="1295" kern="0">
                  <a:solidFill>
                    <a:srgbClr val="000000"/>
                  </a:solidFill>
                </a:rPr>
                <a:t>CO2</a:t>
              </a:r>
              <a:r>
                <a:rPr lang="ja-JP" altLang="en-US" sz="1295" kern="0">
                  <a:solidFill>
                    <a:srgbClr val="000000"/>
                  </a:solidFill>
                </a:rPr>
                <a:t>削減効果の評価手法確立及び低炭素化促進による</a:t>
              </a:r>
              <a:r>
                <a:rPr lang="en-US" altLang="ja-JP" sz="1295" kern="0">
                  <a:solidFill>
                    <a:srgbClr val="000000"/>
                  </a:solidFill>
                </a:rPr>
                <a:t>CO2</a:t>
              </a:r>
              <a:r>
                <a:rPr lang="ja-JP" altLang="en-US" sz="1295" kern="0">
                  <a:solidFill>
                    <a:srgbClr val="000000"/>
                  </a:solidFill>
                </a:rPr>
                <a:t>排出削減対策の強化</a:t>
              </a:r>
            </a:p>
            <a:p>
              <a:pPr marL="185046" indent="-185046" algn="just" defTabSz="986912">
                <a:lnSpc>
                  <a:spcPts val="1511"/>
                </a:lnSpc>
                <a:spcBef>
                  <a:spcPct val="0"/>
                </a:spcBef>
                <a:buClr>
                  <a:srgbClr val="595959"/>
                </a:buClr>
                <a:buFont typeface="Wingdings" panose="05000000000000000000" pitchFamily="2" charset="2"/>
                <a:buChar char="l"/>
                <a:defRPr/>
              </a:pPr>
              <a:r>
                <a:rPr lang="ja-JP" altLang="en-US" sz="1295" kern="0">
                  <a:solidFill>
                    <a:srgbClr val="000000"/>
                  </a:solidFill>
                </a:rPr>
                <a:t>地域における低炭素な水素サプライチェーンの水平展開</a:t>
              </a:r>
            </a:p>
          </p:txBody>
        </p:sp>
      </p:grpSp>
      <p:pic>
        <p:nvPicPr>
          <p:cNvPr id="20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8" y="109667"/>
            <a:ext cx="815593" cy="49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24"/>
          <p:cNvSpPr txBox="1"/>
          <p:nvPr/>
        </p:nvSpPr>
        <p:spPr>
          <a:xfrm>
            <a:off x="8954393" y="109667"/>
            <a:ext cx="1367682" cy="490904"/>
          </a:xfrm>
          <a:prstGeom prst="rect">
            <a:avLst/>
          </a:prstGeom>
          <a:noFill/>
          <a:ln w="9525">
            <a:solidFill>
              <a:schemeClr val="bg1"/>
            </a:solidFill>
          </a:ln>
        </p:spPr>
        <p:style>
          <a:lnRef idx="2">
            <a:schemeClr val="accent6"/>
          </a:lnRef>
          <a:fillRef idx="1">
            <a:schemeClr val="lt1"/>
          </a:fillRef>
          <a:effectRef idx="0">
            <a:schemeClr val="accent6"/>
          </a:effectRef>
          <a:fontRef idx="minor">
            <a:schemeClr val="dk1"/>
          </a:fontRef>
        </p:style>
        <p:txBody>
          <a:bodyPr wrap="none">
            <a:spAutoFit/>
          </a:bodyPr>
          <a:lstStyle/>
          <a:p>
            <a:pPr defTabSz="986912">
              <a:defRPr/>
            </a:pPr>
            <a:r>
              <a:rPr kumimoji="0" lang="ja-JP" altLang="en-US" sz="1295" kern="0" dirty="0">
                <a:solidFill>
                  <a:prstClr val="white"/>
                </a:solidFill>
                <a:latin typeface="Cambria"/>
                <a:ea typeface="メイリオ"/>
              </a:rPr>
              <a:t>平成</a:t>
            </a:r>
            <a:r>
              <a:rPr kumimoji="0" lang="en-US" altLang="ja-JP" sz="1295" kern="0" dirty="0">
                <a:solidFill>
                  <a:prstClr val="white"/>
                </a:solidFill>
                <a:latin typeface="Cambria"/>
                <a:ea typeface="メイリオ"/>
              </a:rPr>
              <a:t>25</a:t>
            </a:r>
            <a:r>
              <a:rPr kumimoji="0" lang="ja-JP" altLang="en-US" sz="1295" kern="0" dirty="0">
                <a:solidFill>
                  <a:prstClr val="white"/>
                </a:solidFill>
                <a:latin typeface="Cambria"/>
                <a:ea typeface="メイリオ"/>
              </a:rPr>
              <a:t>年度予算</a:t>
            </a:r>
            <a:endParaRPr kumimoji="0" lang="en-US" altLang="ja-JP" sz="1295" kern="0" dirty="0">
              <a:solidFill>
                <a:prstClr val="white"/>
              </a:solidFill>
              <a:latin typeface="Cambria"/>
              <a:ea typeface="メイリオ"/>
            </a:endParaRPr>
          </a:p>
          <a:p>
            <a:pPr defTabSz="986912">
              <a:defRPr/>
            </a:pPr>
            <a:r>
              <a:rPr kumimoji="0" lang="ja-JP" altLang="en-US" sz="1295" kern="0" dirty="0">
                <a:solidFill>
                  <a:prstClr val="white"/>
                </a:solidFill>
                <a:latin typeface="Cambria"/>
                <a:ea typeface="メイリオ"/>
              </a:rPr>
              <a:t>○○百万円</a:t>
            </a:r>
          </a:p>
        </p:txBody>
      </p:sp>
      <p:sp>
        <p:nvSpPr>
          <p:cNvPr id="29" name="テキスト ボックス 28"/>
          <p:cNvSpPr txBox="1"/>
          <p:nvPr/>
        </p:nvSpPr>
        <p:spPr>
          <a:xfrm>
            <a:off x="8998942" y="109667"/>
            <a:ext cx="1600345" cy="457689"/>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p>
            <a:pPr defTabSz="986912">
              <a:defRPr/>
            </a:pPr>
            <a:r>
              <a:rPr kumimoji="0" lang="ja-JP" altLang="en-US" sz="1187" kern="0" dirty="0">
                <a:solidFill>
                  <a:prstClr val="white"/>
                </a:solidFill>
                <a:latin typeface="Cambria"/>
                <a:ea typeface="メイリオ"/>
              </a:rPr>
              <a:t> 平成</a:t>
            </a:r>
            <a:r>
              <a:rPr kumimoji="0" lang="en-US" altLang="ja-JP" sz="1187" kern="0" dirty="0">
                <a:solidFill>
                  <a:prstClr val="white"/>
                </a:solidFill>
                <a:latin typeface="Cambria"/>
                <a:ea typeface="メイリオ"/>
              </a:rPr>
              <a:t>27</a:t>
            </a:r>
            <a:r>
              <a:rPr kumimoji="0" lang="ja-JP" altLang="en-US" sz="1187" kern="0" dirty="0">
                <a:solidFill>
                  <a:prstClr val="white"/>
                </a:solidFill>
                <a:latin typeface="Cambria"/>
                <a:ea typeface="メイリオ"/>
              </a:rPr>
              <a:t>年度要求額</a:t>
            </a:r>
            <a:endParaRPr kumimoji="0" lang="en-US" altLang="ja-JP" sz="1187" kern="0" dirty="0">
              <a:solidFill>
                <a:prstClr val="white"/>
              </a:solidFill>
              <a:latin typeface="Cambria"/>
              <a:ea typeface="メイリオ"/>
            </a:endParaRPr>
          </a:p>
          <a:p>
            <a:pPr defTabSz="986912">
              <a:defRPr/>
            </a:pPr>
            <a:r>
              <a:rPr kumimoji="0" lang="ja-JP" altLang="en-US" sz="1187" kern="0" dirty="0">
                <a:solidFill>
                  <a:prstClr val="white"/>
                </a:solidFill>
                <a:latin typeface="Cambria"/>
                <a:ea typeface="メイリオ"/>
              </a:rPr>
              <a:t> 　　　　　　億円</a:t>
            </a:r>
            <a:endParaRPr kumimoji="0" lang="en-US" altLang="ja-JP" sz="1187" kern="0" dirty="0">
              <a:solidFill>
                <a:prstClr val="white"/>
              </a:solidFill>
              <a:latin typeface="Cambria"/>
              <a:ea typeface="メイリオ"/>
            </a:endParaRPr>
          </a:p>
        </p:txBody>
      </p:sp>
      <p:sp>
        <p:nvSpPr>
          <p:cNvPr id="28" name="Rectangle 3"/>
          <p:cNvSpPr>
            <a:spLocks noChangeArrowheads="1"/>
          </p:cNvSpPr>
          <p:nvPr/>
        </p:nvSpPr>
        <p:spPr bwMode="auto">
          <a:xfrm>
            <a:off x="837868" y="66831"/>
            <a:ext cx="9848804" cy="541445"/>
          </a:xfrm>
          <a:prstGeom prst="rect">
            <a:avLst/>
          </a:prstGeom>
          <a:gradFill rotWithShape="1">
            <a:gsLst>
              <a:gs pos="0">
                <a:srgbClr val="4A91BF"/>
              </a:gs>
              <a:gs pos="20000">
                <a:srgbClr val="4C90BC"/>
              </a:gs>
              <a:gs pos="100000">
                <a:srgbClr val="386D8F"/>
              </a:gs>
            </a:gsLst>
            <a:lin ang="5400000"/>
          </a:gradFill>
          <a:ln w="9525">
            <a:solidFill>
              <a:srgbClr val="588FB3"/>
            </a:solidFill>
            <a:miter lim="800000"/>
            <a:headEnd/>
            <a:tailEnd/>
          </a:ln>
          <a:effectLst>
            <a:outerShdw blurRad="40000" dist="23000" dir="5400000" rotWithShape="0">
              <a:srgbClr val="000000">
                <a:alpha val="34998"/>
              </a:srgbClr>
            </a:outerShdw>
          </a:effectLst>
        </p:spPr>
        <p:txBody>
          <a:bodyPr anchor="ctr"/>
          <a:lstStyle>
            <a:lvl1pPr>
              <a:defRPr kumimoji="1">
                <a:solidFill>
                  <a:schemeClr val="tx1"/>
                </a:solidFill>
                <a:latin typeface="Cambria" panose="02040503050406030204" pitchFamily="18" charset="0"/>
                <a:ea typeface="メイリオ" panose="020B0604030504040204" pitchFamily="50" charset="-128"/>
              </a:defRPr>
            </a:lvl1pPr>
            <a:lvl2pPr marL="742950" indent="-285750">
              <a:defRPr kumimoji="1">
                <a:solidFill>
                  <a:schemeClr val="tx1"/>
                </a:solidFill>
                <a:latin typeface="Cambria" panose="02040503050406030204" pitchFamily="18" charset="0"/>
                <a:ea typeface="メイリオ" panose="020B0604030504040204" pitchFamily="50" charset="-128"/>
              </a:defRPr>
            </a:lvl2pPr>
            <a:lvl3pPr marL="1143000" indent="-228600">
              <a:defRPr kumimoji="1">
                <a:solidFill>
                  <a:schemeClr val="tx1"/>
                </a:solidFill>
                <a:latin typeface="Cambria" panose="02040503050406030204" pitchFamily="18" charset="0"/>
                <a:ea typeface="メイリオ" panose="020B0604030504040204" pitchFamily="50" charset="-128"/>
              </a:defRPr>
            </a:lvl3pPr>
            <a:lvl4pPr marL="1600200" indent="-228600">
              <a:defRPr kumimoji="1">
                <a:solidFill>
                  <a:schemeClr val="tx1"/>
                </a:solidFill>
                <a:latin typeface="Cambria" panose="02040503050406030204" pitchFamily="18" charset="0"/>
                <a:ea typeface="メイリオ" panose="020B0604030504040204" pitchFamily="50" charset="-128"/>
              </a:defRPr>
            </a:lvl4pPr>
            <a:lvl5pPr marL="2057400" indent="-228600">
              <a:defRPr kumimoji="1">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9pPr>
          </a:lstStyle>
          <a:p>
            <a:pPr defTabSz="986912">
              <a:defRPr/>
            </a:pPr>
            <a:r>
              <a:rPr lang="ja-JP" altLang="en-US" sz="2159" b="1" kern="0" dirty="0">
                <a:solidFill>
                  <a:srgbClr val="FFFFFF"/>
                </a:solidFill>
              </a:rPr>
              <a:t>再エネ等を活用した水素</a:t>
            </a:r>
            <a:r>
              <a:rPr lang="ja-JP" altLang="en-US" sz="2159" b="1" kern="0" dirty="0">
                <a:solidFill>
                  <a:prstClr val="white"/>
                </a:solidFill>
              </a:rPr>
              <a:t>社会推進</a:t>
            </a:r>
            <a:r>
              <a:rPr lang="ja-JP" altLang="en-US" sz="2159" b="1" kern="0" dirty="0">
                <a:solidFill>
                  <a:srgbClr val="FFFFFF"/>
                </a:solidFill>
              </a:rPr>
              <a:t>事業</a:t>
            </a:r>
            <a:endParaRPr lang="en-US" altLang="ja-JP" sz="1943" b="1" kern="0" dirty="0">
              <a:solidFill>
                <a:srgbClr val="FFFFFF"/>
              </a:solidFill>
            </a:endParaRPr>
          </a:p>
        </p:txBody>
      </p:sp>
      <p:sp>
        <p:nvSpPr>
          <p:cNvPr id="32" name="正方形/長方形 31"/>
          <p:cNvSpPr/>
          <p:nvPr/>
        </p:nvSpPr>
        <p:spPr>
          <a:xfrm>
            <a:off x="72431" y="4790234"/>
            <a:ext cx="1069524" cy="358111"/>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defTabSz="986912">
              <a:defRPr/>
            </a:pPr>
            <a:r>
              <a:rPr kumimoji="0" lang="ja-JP" altLang="en-US" sz="1727" b="1" kern="0" dirty="0">
                <a:solidFill>
                  <a:sysClr val="window" lastClr="FFFFFF"/>
                </a:solidFill>
                <a:latin typeface="Cambria"/>
                <a:ea typeface="メイリオ"/>
              </a:rPr>
              <a:t>イメージ</a:t>
            </a:r>
          </a:p>
        </p:txBody>
      </p:sp>
      <p:sp>
        <p:nvSpPr>
          <p:cNvPr id="13" name="テキスト ボックス 12"/>
          <p:cNvSpPr txBox="1"/>
          <p:nvPr/>
        </p:nvSpPr>
        <p:spPr bwMode="auto">
          <a:xfrm>
            <a:off x="70244" y="3434931"/>
            <a:ext cx="1242251" cy="271735"/>
          </a:xfrm>
          <a:prstGeom prst="rect">
            <a:avLst/>
          </a:prstGeom>
        </p:spPr>
        <p:style>
          <a:lnRef idx="2">
            <a:schemeClr val="accent1"/>
          </a:lnRef>
          <a:fillRef idx="1">
            <a:schemeClr val="lt1"/>
          </a:fillRef>
          <a:effectRef idx="0">
            <a:schemeClr val="accent1"/>
          </a:effectRef>
          <a:fontRef idx="minor">
            <a:schemeClr val="dk1"/>
          </a:fontRef>
        </p:style>
        <p:txBody>
          <a:bodyPr wrap="none" lIns="38856" tIns="19428" rIns="38856" bIns="19428" anchor="ctr">
            <a:spAutoFit/>
          </a:bodyPr>
          <a:lstStyle/>
          <a:p>
            <a:pPr algn="ctr" defTabSz="986912">
              <a:defRPr/>
            </a:pPr>
            <a:r>
              <a:rPr kumimoji="0" lang="ja-JP" altLang="en-US" sz="1511" kern="0" dirty="0">
                <a:solidFill>
                  <a:prstClr val="black"/>
                </a:solidFill>
                <a:latin typeface="Cambria"/>
                <a:ea typeface="メイリオ"/>
              </a:rPr>
              <a:t>事業スキーム</a:t>
            </a:r>
          </a:p>
        </p:txBody>
      </p:sp>
      <p:sp>
        <p:nvSpPr>
          <p:cNvPr id="89" name="テキスト ボックス 88"/>
          <p:cNvSpPr txBox="1"/>
          <p:nvPr/>
        </p:nvSpPr>
        <p:spPr>
          <a:xfrm>
            <a:off x="6278013" y="126801"/>
            <a:ext cx="2095527" cy="410613"/>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lIns="38856" tIns="38856" rIns="38856" bIns="38856">
            <a:spAutoFit/>
          </a:bodyPr>
          <a:lstStyle/>
          <a:p>
            <a:pPr defTabSz="986912">
              <a:defRPr/>
            </a:pPr>
            <a:r>
              <a:rPr kumimoji="0" lang="en-US" altLang="ja-JP" sz="1079" kern="0" dirty="0">
                <a:solidFill>
                  <a:prstClr val="white"/>
                </a:solidFill>
                <a:latin typeface="メイリオ" pitchFamily="50" charset="-128"/>
                <a:ea typeface="メイリオ"/>
                <a:cs typeface="メイリオ" pitchFamily="50" charset="-128"/>
              </a:rPr>
              <a:t>2019</a:t>
            </a:r>
            <a:r>
              <a:rPr kumimoji="0" lang="ja-JP" altLang="en-US" sz="1079" kern="0" dirty="0">
                <a:solidFill>
                  <a:prstClr val="white"/>
                </a:solidFill>
                <a:latin typeface="メイリオ" pitchFamily="50" charset="-128"/>
                <a:ea typeface="メイリオ"/>
                <a:cs typeface="メイリオ" pitchFamily="50" charset="-128"/>
              </a:rPr>
              <a:t>年度予算（案）</a:t>
            </a:r>
            <a:endParaRPr kumimoji="0" lang="en-US" altLang="ja-JP" sz="1079" kern="0" dirty="0">
              <a:solidFill>
                <a:prstClr val="white"/>
              </a:solidFill>
              <a:latin typeface="メイリオ" pitchFamily="50" charset="-128"/>
              <a:ea typeface="メイリオ"/>
              <a:cs typeface="メイリオ" pitchFamily="50" charset="-128"/>
            </a:endParaRPr>
          </a:p>
          <a:p>
            <a:pPr defTabSz="986912">
              <a:defRPr/>
            </a:pPr>
            <a:r>
              <a:rPr kumimoji="0" lang="ja-JP" altLang="en-US" sz="1079" kern="0" dirty="0">
                <a:solidFill>
                  <a:prstClr val="white"/>
                </a:solidFill>
                <a:latin typeface="メイリオ" pitchFamily="50" charset="-128"/>
                <a:ea typeface="メイリオ"/>
                <a:cs typeface="メイリオ" pitchFamily="50" charset="-128"/>
              </a:rPr>
              <a:t>  </a:t>
            </a:r>
            <a:r>
              <a:rPr kumimoji="0" lang="en-US" altLang="ja-JP" sz="1079" kern="0" dirty="0">
                <a:solidFill>
                  <a:prstClr val="white"/>
                </a:solidFill>
                <a:latin typeface="メイリオ" pitchFamily="50" charset="-128"/>
                <a:ea typeface="メイリオ"/>
                <a:cs typeface="メイリオ" pitchFamily="50" charset="-128"/>
              </a:rPr>
              <a:t>3,480</a:t>
            </a:r>
            <a:r>
              <a:rPr kumimoji="0" lang="ja-JP" altLang="en-US" sz="1079" kern="0" dirty="0">
                <a:solidFill>
                  <a:prstClr val="white"/>
                </a:solidFill>
                <a:latin typeface="メイリオ" pitchFamily="50" charset="-128"/>
                <a:ea typeface="メイリオ"/>
                <a:cs typeface="メイリオ" pitchFamily="50" charset="-128"/>
              </a:rPr>
              <a:t>百万円（</a:t>
            </a:r>
            <a:r>
              <a:rPr kumimoji="0" lang="en-US" altLang="ja-JP" sz="1079" kern="0" dirty="0">
                <a:solidFill>
                  <a:prstClr val="white"/>
                </a:solidFill>
                <a:latin typeface="メイリオ" pitchFamily="50" charset="-128"/>
                <a:ea typeface="メイリオ"/>
                <a:cs typeface="メイリオ" pitchFamily="50" charset="-128"/>
              </a:rPr>
              <a:t>3,480</a:t>
            </a:r>
            <a:r>
              <a:rPr kumimoji="0" lang="ja-JP" altLang="en-US" sz="1079" kern="0" dirty="0">
                <a:solidFill>
                  <a:prstClr val="white"/>
                </a:solidFill>
                <a:latin typeface="メイリオ" pitchFamily="50" charset="-128"/>
                <a:ea typeface="メイリオ"/>
                <a:cs typeface="メイリオ" pitchFamily="50" charset="-128"/>
              </a:rPr>
              <a:t>百万円）</a:t>
            </a:r>
          </a:p>
        </p:txBody>
      </p:sp>
      <p:grpSp>
        <p:nvGrpSpPr>
          <p:cNvPr id="2064" name="グループ化 68"/>
          <p:cNvGrpSpPr>
            <a:grpSpLocks/>
          </p:cNvGrpSpPr>
          <p:nvPr/>
        </p:nvGrpSpPr>
        <p:grpSpPr bwMode="auto">
          <a:xfrm>
            <a:off x="4641686" y="5220833"/>
            <a:ext cx="2323413" cy="1745986"/>
            <a:chOff x="3053667" y="2816801"/>
            <a:chExt cx="2402059" cy="2015521"/>
          </a:xfrm>
        </p:grpSpPr>
        <p:grpSp>
          <p:nvGrpSpPr>
            <p:cNvPr id="2128" name="グループ化 112"/>
            <p:cNvGrpSpPr>
              <a:grpSpLocks/>
            </p:cNvGrpSpPr>
            <p:nvPr/>
          </p:nvGrpSpPr>
          <p:grpSpPr bwMode="auto">
            <a:xfrm>
              <a:off x="3053667" y="2816801"/>
              <a:ext cx="2003431" cy="2015521"/>
              <a:chOff x="3130905" y="3523773"/>
              <a:chExt cx="2003431" cy="2015521"/>
            </a:xfrm>
          </p:grpSpPr>
          <p:pic>
            <p:nvPicPr>
              <p:cNvPr id="2132" name="Picture 3" descr="D:\Temporary Internet Files\Temporary Internet Files\Content.IE5\OYSQUROI\MC90032669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6286" y="3988119"/>
                <a:ext cx="1308762"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3" name="Picture 18" descr="D:\Temporary Internet Files\Temporary Internet Files\Content.IE5\AI167U2N\MC900321026[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780860" y="4682044"/>
                <a:ext cx="1353476"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4" name="正方形/長方形 118"/>
              <p:cNvSpPr>
                <a:spLocks noChangeArrowheads="1"/>
              </p:cNvSpPr>
              <p:nvPr/>
            </p:nvSpPr>
            <p:spPr bwMode="auto">
              <a:xfrm>
                <a:off x="3130905" y="3523773"/>
                <a:ext cx="1434243" cy="52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defTabSz="986912">
                  <a:spcBef>
                    <a:spcPct val="0"/>
                  </a:spcBef>
                  <a:buNone/>
                  <a:defRPr/>
                </a:pPr>
                <a:r>
                  <a:rPr lang="ja-JP" altLang="en-US" sz="1187" kern="0">
                    <a:solidFill>
                      <a:srgbClr val="000000"/>
                    </a:solidFill>
                    <a:latin typeface="メイリオ" panose="020B0604030504040204" pitchFamily="50" charset="-128"/>
                  </a:rPr>
                  <a:t>気体圧縮貯蔵</a:t>
                </a:r>
                <a:endParaRPr lang="en-US" altLang="ja-JP" sz="1187" kern="0">
                  <a:solidFill>
                    <a:srgbClr val="000000"/>
                  </a:solidFill>
                  <a:latin typeface="メイリオ" panose="020B0604030504040204" pitchFamily="50" charset="-128"/>
                </a:endParaRPr>
              </a:p>
              <a:p>
                <a:pPr algn="ctr" defTabSz="986912">
                  <a:spcBef>
                    <a:spcPct val="0"/>
                  </a:spcBef>
                  <a:buNone/>
                  <a:defRPr/>
                </a:pPr>
                <a:r>
                  <a:rPr lang="ja-JP" altLang="en-US" sz="1187" kern="0">
                    <a:solidFill>
                      <a:srgbClr val="000000"/>
                    </a:solidFill>
                    <a:latin typeface="メイリオ" panose="020B0604030504040204" pitchFamily="50" charset="-128"/>
                  </a:rPr>
                  <a:t>液化貯蔵</a:t>
                </a:r>
              </a:p>
            </p:txBody>
          </p:sp>
        </p:grpSp>
        <p:grpSp>
          <p:nvGrpSpPr>
            <p:cNvPr id="2129" name="グループ化 113"/>
            <p:cNvGrpSpPr>
              <a:grpSpLocks/>
            </p:cNvGrpSpPr>
            <p:nvPr/>
          </p:nvGrpSpPr>
          <p:grpSpPr bwMode="auto">
            <a:xfrm>
              <a:off x="4272509" y="3045903"/>
              <a:ext cx="1183217" cy="1131842"/>
              <a:chOff x="4594388" y="3611077"/>
              <a:chExt cx="1183217" cy="1131842"/>
            </a:xfrm>
          </p:grpSpPr>
          <p:pic>
            <p:nvPicPr>
              <p:cNvPr id="2130" name="Picture 5" descr="D:\Temporary Internet Files\Temporary Internet Files\Content.IE5\TYVZW276\MC900383770[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9734" y="3855507"/>
                <a:ext cx="598488"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1" name="正方形/長方形 115"/>
              <p:cNvSpPr>
                <a:spLocks noChangeArrowheads="1"/>
              </p:cNvSpPr>
              <p:nvPr/>
            </p:nvSpPr>
            <p:spPr bwMode="auto">
              <a:xfrm>
                <a:off x="4594388" y="3611077"/>
                <a:ext cx="1183217" cy="31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defTabSz="986912">
                  <a:spcBef>
                    <a:spcPct val="0"/>
                  </a:spcBef>
                  <a:buNone/>
                  <a:defRPr/>
                </a:pPr>
                <a:r>
                  <a:rPr lang="ja-JP" altLang="en-US" sz="1187" kern="0">
                    <a:solidFill>
                      <a:srgbClr val="000000"/>
                    </a:solidFill>
                    <a:latin typeface="メイリオ" panose="020B0604030504040204" pitchFamily="50" charset="-128"/>
                  </a:rPr>
                  <a:t>化学貯蔵</a:t>
                </a:r>
              </a:p>
            </p:txBody>
          </p:sp>
        </p:grpSp>
      </p:grpSp>
      <p:grpSp>
        <p:nvGrpSpPr>
          <p:cNvPr id="2065" name="グループ化 74"/>
          <p:cNvGrpSpPr>
            <a:grpSpLocks/>
          </p:cNvGrpSpPr>
          <p:nvPr/>
        </p:nvGrpSpPr>
        <p:grpSpPr bwMode="auto">
          <a:xfrm>
            <a:off x="1427289" y="4833598"/>
            <a:ext cx="8416375" cy="423217"/>
            <a:chOff x="-583494" y="2617671"/>
            <a:chExt cx="10185510" cy="546718"/>
          </a:xfrm>
        </p:grpSpPr>
        <p:sp>
          <p:nvSpPr>
            <p:cNvPr id="78" name="角丸四角形 77"/>
            <p:cNvSpPr>
              <a:spLocks noChangeArrowheads="1"/>
            </p:cNvSpPr>
            <p:nvPr/>
          </p:nvSpPr>
          <p:spPr bwMode="auto">
            <a:xfrm>
              <a:off x="-583494" y="2642018"/>
              <a:ext cx="2432329" cy="447114"/>
            </a:xfrm>
            <a:prstGeom prst="roundRect">
              <a:avLst>
                <a:gd name="adj" fmla="val 16667"/>
              </a:avLst>
            </a:prstGeom>
            <a:solidFill>
              <a:srgbClr val="00B0F0"/>
            </a:solidFill>
            <a:ln>
              <a:noFill/>
              <a:headEnd/>
              <a:tailEnd/>
            </a:ln>
          </p:spPr>
          <p:style>
            <a:lnRef idx="1">
              <a:schemeClr val="accent5"/>
            </a:lnRef>
            <a:fillRef idx="3">
              <a:schemeClr val="accent5"/>
            </a:fillRef>
            <a:effectRef idx="2">
              <a:schemeClr val="accent5"/>
            </a:effectRef>
            <a:fontRef idx="minor">
              <a:schemeClr val="lt1"/>
            </a:fontRef>
          </p:style>
          <p:txBody>
            <a:bodyPr anchor="ctr"/>
            <a:lstStyle/>
            <a:p>
              <a:pPr algn="ctr" defTabSz="986912">
                <a:defRPr/>
              </a:pPr>
              <a:r>
                <a:rPr kumimoji="0" lang="ja-JP" altLang="en-US" sz="1943" b="1" kern="0" dirty="0">
                  <a:solidFill>
                    <a:prstClr val="white"/>
                  </a:solidFill>
                  <a:latin typeface="Calibri" panose="020F0502020204030204" pitchFamily="34" charset="0"/>
                  <a:ea typeface="メイリオ"/>
                  <a:cs typeface="Calibri" panose="020F0502020204030204" pitchFamily="34" charset="0"/>
                </a:rPr>
                <a:t>製造</a:t>
              </a:r>
            </a:p>
          </p:txBody>
        </p:sp>
        <p:sp>
          <p:nvSpPr>
            <p:cNvPr id="79" name="角丸四角形 78"/>
            <p:cNvSpPr>
              <a:spLocks noChangeArrowheads="1"/>
            </p:cNvSpPr>
            <p:nvPr/>
          </p:nvSpPr>
          <p:spPr bwMode="auto">
            <a:xfrm>
              <a:off x="3849857" y="2617671"/>
              <a:ext cx="1839280" cy="513517"/>
            </a:xfrm>
            <a:prstGeom prst="roundRect">
              <a:avLst>
                <a:gd name="adj" fmla="val 16667"/>
              </a:avLst>
            </a:prstGeom>
            <a:solidFill>
              <a:srgbClr val="00B0F0"/>
            </a:solidFill>
            <a:ln>
              <a:noFill/>
              <a:headEnd/>
              <a:tailEnd/>
            </a:ln>
          </p:spPr>
          <p:style>
            <a:lnRef idx="1">
              <a:schemeClr val="accent5"/>
            </a:lnRef>
            <a:fillRef idx="3">
              <a:schemeClr val="accent5"/>
            </a:fillRef>
            <a:effectRef idx="2">
              <a:schemeClr val="accent5"/>
            </a:effectRef>
            <a:fontRef idx="minor">
              <a:schemeClr val="lt1"/>
            </a:fontRef>
          </p:style>
          <p:txBody>
            <a:bodyPr anchor="ctr"/>
            <a:lstStyle/>
            <a:p>
              <a:pPr algn="ctr" defTabSz="986912">
                <a:defRPr/>
              </a:pPr>
              <a:r>
                <a:rPr kumimoji="0" lang="ja-JP" altLang="en-US" sz="1943" b="1" kern="0" dirty="0">
                  <a:solidFill>
                    <a:prstClr val="white"/>
                  </a:solidFill>
                  <a:latin typeface="Calibri" panose="020F0502020204030204" pitchFamily="34" charset="0"/>
                  <a:ea typeface="メイリオ"/>
                  <a:cs typeface="Calibri" panose="020F0502020204030204" pitchFamily="34" charset="0"/>
                </a:rPr>
                <a:t>輸送・貯蔵</a:t>
              </a:r>
            </a:p>
          </p:txBody>
        </p:sp>
        <p:sp>
          <p:nvSpPr>
            <p:cNvPr id="80" name="角丸四角形 79"/>
            <p:cNvSpPr>
              <a:spLocks noChangeArrowheads="1"/>
            </p:cNvSpPr>
            <p:nvPr/>
          </p:nvSpPr>
          <p:spPr bwMode="auto">
            <a:xfrm>
              <a:off x="7891298" y="2633164"/>
              <a:ext cx="1710718" cy="526798"/>
            </a:xfrm>
            <a:prstGeom prst="roundRect">
              <a:avLst>
                <a:gd name="adj" fmla="val 16667"/>
              </a:avLst>
            </a:prstGeom>
            <a:solidFill>
              <a:srgbClr val="00B0F0"/>
            </a:solidFill>
            <a:ln>
              <a:noFill/>
              <a:headEnd/>
              <a:tailEnd/>
            </a:ln>
          </p:spPr>
          <p:style>
            <a:lnRef idx="1">
              <a:schemeClr val="accent5"/>
            </a:lnRef>
            <a:fillRef idx="3">
              <a:schemeClr val="accent5"/>
            </a:fillRef>
            <a:effectRef idx="2">
              <a:schemeClr val="accent5"/>
            </a:effectRef>
            <a:fontRef idx="minor">
              <a:schemeClr val="lt1"/>
            </a:fontRef>
          </p:style>
          <p:txBody>
            <a:bodyPr anchor="ctr"/>
            <a:lstStyle/>
            <a:p>
              <a:pPr algn="ctr" defTabSz="986912">
                <a:defRPr/>
              </a:pPr>
              <a:r>
                <a:rPr kumimoji="0" lang="ja-JP" altLang="en-US" sz="1943" b="1" kern="0" dirty="0">
                  <a:solidFill>
                    <a:prstClr val="white"/>
                  </a:solidFill>
                  <a:latin typeface="Calibri" panose="020F0502020204030204" pitchFamily="34" charset="0"/>
                  <a:ea typeface="メイリオ"/>
                  <a:cs typeface="Calibri" panose="020F0502020204030204" pitchFamily="34" charset="0"/>
                </a:rPr>
                <a:t>利用</a:t>
              </a:r>
            </a:p>
          </p:txBody>
        </p:sp>
        <p:sp>
          <p:nvSpPr>
            <p:cNvPr id="81" name="右矢印 80"/>
            <p:cNvSpPr/>
            <p:nvPr/>
          </p:nvSpPr>
          <p:spPr>
            <a:xfrm>
              <a:off x="2844162" y="2657513"/>
              <a:ext cx="939340" cy="500237"/>
            </a:xfrm>
            <a:prstGeom prst="rightArrow">
              <a:avLst/>
            </a:prstGeom>
            <a:solidFill>
              <a:schemeClr val="bg1">
                <a:lumMod val="65000"/>
              </a:schemeClr>
            </a:solidFill>
            <a:ln w="12700" cap="flat" cmpd="sng" algn="ctr">
              <a:noFill/>
              <a:prstDash val="solid"/>
            </a:ln>
            <a:effectLst/>
          </p:spPr>
          <p:txBody>
            <a:bodyPr lIns="77712" tIns="77712" rIns="77712" bIns="77712" anchor="ctr"/>
            <a:lstStyle/>
            <a:p>
              <a:pPr algn="ctr" defTabSz="986912">
                <a:defRPr/>
              </a:pPr>
              <a:endParaRPr kumimoji="0" lang="ja-JP" altLang="en-US" sz="1943" kern="0" dirty="0">
                <a:solidFill>
                  <a:sysClr val="windowText" lastClr="000000"/>
                </a:solidFill>
                <a:latin typeface="Arial"/>
                <a:ea typeface="ＭＳ Ｐゴシック"/>
                <a:cs typeface="メイリオ" charset="0"/>
              </a:endParaRPr>
            </a:p>
          </p:txBody>
        </p:sp>
        <p:sp>
          <p:nvSpPr>
            <p:cNvPr id="82" name="右矢印 81"/>
            <p:cNvSpPr/>
            <p:nvPr/>
          </p:nvSpPr>
          <p:spPr>
            <a:xfrm>
              <a:off x="6696906" y="2666367"/>
              <a:ext cx="960076" cy="498022"/>
            </a:xfrm>
            <a:prstGeom prst="rightArrow">
              <a:avLst/>
            </a:prstGeom>
            <a:solidFill>
              <a:schemeClr val="bg1">
                <a:lumMod val="65000"/>
              </a:schemeClr>
            </a:solidFill>
            <a:ln w="12700" cap="flat" cmpd="sng" algn="ctr">
              <a:noFill/>
              <a:prstDash val="solid"/>
            </a:ln>
            <a:effectLst/>
          </p:spPr>
          <p:txBody>
            <a:bodyPr lIns="77712" tIns="77712" rIns="77712" bIns="77712" anchor="ctr"/>
            <a:lstStyle/>
            <a:p>
              <a:pPr algn="ctr" defTabSz="986912">
                <a:defRPr/>
              </a:pPr>
              <a:endParaRPr kumimoji="0" lang="ja-JP" altLang="en-US" sz="1943" kern="0" dirty="0">
                <a:solidFill>
                  <a:sysClr val="windowText" lastClr="000000"/>
                </a:solidFill>
                <a:latin typeface="Arial"/>
                <a:ea typeface="ＭＳ Ｐゴシック"/>
                <a:cs typeface="メイリオ" charset="0"/>
              </a:endParaRPr>
            </a:p>
          </p:txBody>
        </p:sp>
      </p:grpSp>
      <p:sp>
        <p:nvSpPr>
          <p:cNvPr id="121" name="正方形/長方形 2048"/>
          <p:cNvSpPr>
            <a:spLocks noChangeArrowheads="1"/>
          </p:cNvSpPr>
          <p:nvPr/>
        </p:nvSpPr>
        <p:spPr bwMode="auto">
          <a:xfrm>
            <a:off x="2913317" y="6933841"/>
            <a:ext cx="7065261" cy="556181"/>
          </a:xfrm>
          <a:prstGeom prst="roundRect">
            <a:avLst/>
          </a:prstGeom>
          <a:noFill/>
          <a:ln w="57150">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a:spAutoFit/>
          </a:bodyPr>
          <a:lstStyle/>
          <a:p>
            <a:pPr algn="ctr" defTabSz="986912">
              <a:lnSpc>
                <a:spcPts val="1619"/>
              </a:lnSpc>
              <a:buClr>
                <a:srgbClr val="EEECE1">
                  <a:lumMod val="50000"/>
                </a:srgbClr>
              </a:buClr>
              <a:defRPr/>
            </a:pPr>
            <a:r>
              <a:rPr kumimoji="0" lang="ja-JP" altLang="en-US" sz="1511" kern="0" dirty="0">
                <a:solidFill>
                  <a:prstClr val="black"/>
                </a:solidFill>
                <a:effectLst>
                  <a:glow rad="63500">
                    <a:srgbClr val="4BACC6">
                      <a:satMod val="175000"/>
                      <a:alpha val="40000"/>
                    </a:srgbClr>
                  </a:glow>
                </a:effectLst>
                <a:latin typeface="Cambria"/>
                <a:ea typeface="メイリオ"/>
              </a:rPr>
              <a:t>低炭素な水素サプライチェーンを地域に実装し、</a:t>
            </a:r>
            <a:r>
              <a:rPr kumimoji="0" lang="en-US" altLang="ja-JP" sz="1511" kern="0" dirty="0">
                <a:solidFill>
                  <a:prstClr val="black"/>
                </a:solidFill>
                <a:effectLst>
                  <a:glow rad="63500">
                    <a:srgbClr val="4BACC6">
                      <a:satMod val="175000"/>
                      <a:alpha val="40000"/>
                    </a:srgbClr>
                  </a:glow>
                </a:effectLst>
                <a:latin typeface="Cambria"/>
                <a:ea typeface="メイリオ"/>
              </a:rPr>
              <a:t>CO2</a:t>
            </a:r>
            <a:r>
              <a:rPr kumimoji="0" lang="ja-JP" altLang="en-US" sz="1511" kern="0" dirty="0">
                <a:solidFill>
                  <a:prstClr val="black"/>
                </a:solidFill>
                <a:effectLst>
                  <a:glow rad="63500">
                    <a:srgbClr val="4BACC6">
                      <a:satMod val="175000"/>
                      <a:alpha val="40000"/>
                    </a:srgbClr>
                  </a:glow>
                </a:effectLst>
                <a:latin typeface="Cambria"/>
                <a:ea typeface="メイリオ"/>
              </a:rPr>
              <a:t>削減効果の検証、</a:t>
            </a:r>
            <a:endParaRPr kumimoji="0" lang="en-US" altLang="ja-JP" sz="1511" kern="0" dirty="0">
              <a:solidFill>
                <a:prstClr val="black"/>
              </a:solidFill>
              <a:effectLst>
                <a:glow rad="63500">
                  <a:srgbClr val="4BACC6">
                    <a:satMod val="175000"/>
                    <a:alpha val="40000"/>
                  </a:srgbClr>
                </a:glow>
              </a:effectLst>
              <a:latin typeface="Cambria"/>
              <a:ea typeface="メイリオ"/>
            </a:endParaRPr>
          </a:p>
          <a:p>
            <a:pPr algn="ctr" defTabSz="986912">
              <a:lnSpc>
                <a:spcPts val="1619"/>
              </a:lnSpc>
              <a:buClr>
                <a:srgbClr val="EEECE1">
                  <a:lumMod val="50000"/>
                </a:srgbClr>
              </a:buClr>
              <a:defRPr/>
            </a:pPr>
            <a:r>
              <a:rPr kumimoji="0" lang="ja-JP" altLang="en-US" sz="1511" kern="0" dirty="0">
                <a:solidFill>
                  <a:prstClr val="black"/>
                </a:solidFill>
                <a:effectLst>
                  <a:glow rad="63500">
                    <a:srgbClr val="4BACC6">
                      <a:satMod val="175000"/>
                      <a:alpha val="40000"/>
                    </a:srgbClr>
                  </a:glow>
                </a:effectLst>
                <a:latin typeface="Cambria"/>
                <a:ea typeface="メイリオ"/>
              </a:rPr>
              <a:t>先進的技術の確立と普及拡大に必要なコスト・技術条件等の洗い出しを行う</a:t>
            </a:r>
          </a:p>
        </p:txBody>
      </p:sp>
      <p:grpSp>
        <p:nvGrpSpPr>
          <p:cNvPr id="2067" name="グループ化 82"/>
          <p:cNvGrpSpPr>
            <a:grpSpLocks/>
          </p:cNvGrpSpPr>
          <p:nvPr/>
        </p:nvGrpSpPr>
        <p:grpSpPr bwMode="auto">
          <a:xfrm>
            <a:off x="647677" y="5260243"/>
            <a:ext cx="1730566" cy="2015678"/>
            <a:chOff x="-137758" y="3192690"/>
            <a:chExt cx="1729107" cy="2217346"/>
          </a:xfrm>
        </p:grpSpPr>
        <p:sp>
          <p:nvSpPr>
            <p:cNvPr id="2109" name="正方形/長方形 55"/>
            <p:cNvSpPr>
              <a:spLocks noChangeArrowheads="1"/>
            </p:cNvSpPr>
            <p:nvPr/>
          </p:nvSpPr>
          <p:spPr bwMode="auto">
            <a:xfrm>
              <a:off x="-137758" y="3192690"/>
              <a:ext cx="1571308" cy="56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defTabSz="986912">
                <a:lnSpc>
                  <a:spcPts val="1079"/>
                </a:lnSpc>
                <a:spcBef>
                  <a:spcPct val="0"/>
                </a:spcBef>
                <a:buNone/>
                <a:defRPr/>
              </a:pPr>
              <a:r>
                <a:rPr lang="ja-JP" altLang="en-US" sz="1187" kern="0">
                  <a:solidFill>
                    <a:srgbClr val="000000"/>
                  </a:solidFill>
                  <a:latin typeface="メイリオ" panose="020B0604030504040204" pitchFamily="50" charset="-128"/>
                </a:rPr>
                <a:t>再生可能エネルギー</a:t>
              </a:r>
              <a:endParaRPr lang="en-US" altLang="ja-JP" sz="1187" kern="0">
                <a:solidFill>
                  <a:srgbClr val="000000"/>
                </a:solidFill>
                <a:latin typeface="メイリオ" panose="020B0604030504040204" pitchFamily="50" charset="-128"/>
              </a:endParaRPr>
            </a:p>
            <a:p>
              <a:pPr algn="ctr" defTabSz="986912">
                <a:lnSpc>
                  <a:spcPts val="1079"/>
                </a:lnSpc>
                <a:spcBef>
                  <a:spcPct val="0"/>
                </a:spcBef>
                <a:buNone/>
                <a:defRPr/>
              </a:pPr>
              <a:r>
                <a:rPr lang="ja-JP" altLang="en-US" sz="1187" kern="0">
                  <a:solidFill>
                    <a:srgbClr val="000000"/>
                  </a:solidFill>
                  <a:latin typeface="メイリオ" panose="020B0604030504040204" pitchFamily="50" charset="-128"/>
                </a:rPr>
                <a:t>＋</a:t>
              </a:r>
              <a:endParaRPr lang="en-US" altLang="ja-JP" sz="1187" kern="0">
                <a:solidFill>
                  <a:srgbClr val="000000"/>
                </a:solidFill>
                <a:latin typeface="メイリオ" panose="020B0604030504040204" pitchFamily="50" charset="-128"/>
              </a:endParaRPr>
            </a:p>
            <a:p>
              <a:pPr algn="ctr" defTabSz="986912">
                <a:lnSpc>
                  <a:spcPts val="1079"/>
                </a:lnSpc>
                <a:spcBef>
                  <a:spcPct val="0"/>
                </a:spcBef>
                <a:buNone/>
                <a:defRPr/>
              </a:pPr>
              <a:r>
                <a:rPr lang="ja-JP" altLang="en-US" sz="1187" kern="0">
                  <a:solidFill>
                    <a:srgbClr val="000000"/>
                  </a:solidFill>
                  <a:latin typeface="メイリオ" panose="020B0604030504040204" pitchFamily="50" charset="-128"/>
                </a:rPr>
                <a:t>水電解</a:t>
              </a:r>
            </a:p>
          </p:txBody>
        </p:sp>
        <p:grpSp>
          <p:nvGrpSpPr>
            <p:cNvPr id="2110" name="グループ化 84"/>
            <p:cNvGrpSpPr>
              <a:grpSpLocks/>
            </p:cNvGrpSpPr>
            <p:nvPr/>
          </p:nvGrpSpPr>
          <p:grpSpPr bwMode="auto">
            <a:xfrm>
              <a:off x="-121597" y="3735895"/>
              <a:ext cx="1712946" cy="1674141"/>
              <a:chOff x="-121597" y="3735895"/>
              <a:chExt cx="1712946" cy="1674141"/>
            </a:xfrm>
          </p:grpSpPr>
          <p:sp>
            <p:nvSpPr>
              <p:cNvPr id="86" name="雲 85"/>
              <p:cNvSpPr/>
              <p:nvPr/>
            </p:nvSpPr>
            <p:spPr bwMode="auto">
              <a:xfrm>
                <a:off x="-93851" y="3785721"/>
                <a:ext cx="1573595" cy="1358404"/>
              </a:xfrm>
              <a:prstGeom prst="clou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a:defRPr/>
                </a:pPr>
                <a:endParaRPr kumimoji="0" lang="ja-JP" altLang="en-US" sz="1511" kern="0">
                  <a:solidFill>
                    <a:prstClr val="white"/>
                  </a:solidFill>
                  <a:latin typeface="Cambria"/>
                  <a:ea typeface="メイリオ"/>
                </a:endParaRPr>
              </a:p>
            </p:txBody>
          </p:sp>
          <p:grpSp>
            <p:nvGrpSpPr>
              <p:cNvPr id="2114" name="グループ化 86"/>
              <p:cNvGrpSpPr>
                <a:grpSpLocks/>
              </p:cNvGrpSpPr>
              <p:nvPr/>
            </p:nvGrpSpPr>
            <p:grpSpPr bwMode="auto">
              <a:xfrm>
                <a:off x="-121597" y="4393136"/>
                <a:ext cx="963031" cy="998908"/>
                <a:chOff x="120615" y="3797964"/>
                <a:chExt cx="963031" cy="998908"/>
              </a:xfrm>
            </p:grpSpPr>
            <p:sp>
              <p:nvSpPr>
                <p:cNvPr id="2121" name="正方形/長方形 55"/>
                <p:cNvSpPr>
                  <a:spLocks noChangeArrowheads="1"/>
                </p:cNvSpPr>
                <p:nvPr/>
              </p:nvSpPr>
              <p:spPr bwMode="auto">
                <a:xfrm>
                  <a:off x="120615" y="4494345"/>
                  <a:ext cx="963031" cy="30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just" defTabSz="986912">
                    <a:spcBef>
                      <a:spcPct val="0"/>
                    </a:spcBef>
                    <a:buNone/>
                    <a:defRPr/>
                  </a:pPr>
                  <a:r>
                    <a:rPr lang="ja-JP" altLang="en-US" sz="1187" kern="0">
                      <a:solidFill>
                        <a:srgbClr val="000000"/>
                      </a:solidFill>
                      <a:latin typeface="メイリオ" panose="020B0604030504040204" pitchFamily="50" charset="-128"/>
                    </a:rPr>
                    <a:t>風力発電</a:t>
                  </a:r>
                </a:p>
              </p:txBody>
            </p:sp>
            <p:pic>
              <p:nvPicPr>
                <p:cNvPr id="2122" name="Picture 30" descr="D:\Temporary Internet Files\Temporary Internet Files\Content.IE5\8EHKH3CV\MC900432247[1].wmf"/>
                <p:cNvPicPr>
                  <a:picLocks noChangeAspect="1" noChangeArrowheads="1"/>
                </p:cNvPicPr>
                <p:nvPr/>
              </p:nvPicPr>
              <p:blipFill>
                <a:blip r:embed="rId6">
                  <a:extLst>
                    <a:ext uri="{28A0092B-C50C-407E-A947-70E740481C1C}">
                      <a14:useLocalDpi xmlns:a14="http://schemas.microsoft.com/office/drawing/2010/main" val="0"/>
                    </a:ext>
                  </a:extLst>
                </a:blip>
                <a:srcRect l="7297" r="13429"/>
                <a:stretch>
                  <a:fillRect/>
                </a:stretch>
              </p:blipFill>
              <p:spPr bwMode="auto">
                <a:xfrm>
                  <a:off x="366985" y="3797964"/>
                  <a:ext cx="525028" cy="70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15" name="グループ化 87"/>
              <p:cNvGrpSpPr>
                <a:grpSpLocks/>
              </p:cNvGrpSpPr>
              <p:nvPr/>
            </p:nvGrpSpPr>
            <p:grpSpPr bwMode="auto">
              <a:xfrm>
                <a:off x="252885" y="3735895"/>
                <a:ext cx="878991" cy="603893"/>
                <a:chOff x="630973" y="3785799"/>
                <a:chExt cx="878991" cy="603893"/>
              </a:xfrm>
            </p:grpSpPr>
            <p:pic>
              <p:nvPicPr>
                <p:cNvPr id="2119"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973" y="3785799"/>
                  <a:ext cx="878991" cy="603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稲妻 95"/>
                <p:cNvSpPr/>
                <p:nvPr/>
              </p:nvSpPr>
              <p:spPr bwMode="auto">
                <a:xfrm>
                  <a:off x="837813" y="3845749"/>
                  <a:ext cx="190030" cy="171523"/>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a:defRPr/>
                  </a:pPr>
                  <a:endParaRPr kumimoji="0" lang="ja-JP" altLang="en-US" sz="1511" kern="0">
                    <a:solidFill>
                      <a:prstClr val="white"/>
                    </a:solidFill>
                    <a:latin typeface="Cambria"/>
                    <a:ea typeface="メイリオ"/>
                  </a:endParaRPr>
                </a:p>
              </p:txBody>
            </p:sp>
          </p:grpSp>
          <p:grpSp>
            <p:nvGrpSpPr>
              <p:cNvPr id="2116" name="グループ化 90"/>
              <p:cNvGrpSpPr>
                <a:grpSpLocks/>
              </p:cNvGrpSpPr>
              <p:nvPr/>
            </p:nvGrpSpPr>
            <p:grpSpPr bwMode="auto">
              <a:xfrm>
                <a:off x="589999" y="4327298"/>
                <a:ext cx="1001350" cy="1082738"/>
                <a:chOff x="208863" y="4885665"/>
                <a:chExt cx="1001350" cy="1082738"/>
              </a:xfrm>
            </p:grpSpPr>
            <p:pic>
              <p:nvPicPr>
                <p:cNvPr id="2117" name="Picture 7" descr="D:\Temporary Internet Files\Temporary Internet Files\Content.IE5\FO9I05UH\sgi01a201401030100[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421" y="4885665"/>
                  <a:ext cx="750534" cy="75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8" name="正方形/長方形 55"/>
                <p:cNvSpPr>
                  <a:spLocks noChangeArrowheads="1"/>
                </p:cNvSpPr>
                <p:nvPr/>
              </p:nvSpPr>
              <p:spPr bwMode="auto">
                <a:xfrm>
                  <a:off x="208863" y="5665876"/>
                  <a:ext cx="1001350" cy="30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just" defTabSz="986912">
                    <a:spcBef>
                      <a:spcPct val="0"/>
                    </a:spcBef>
                    <a:buNone/>
                    <a:defRPr/>
                  </a:pPr>
                  <a:r>
                    <a:rPr lang="ja-JP" altLang="en-US" sz="1187" kern="0">
                      <a:solidFill>
                        <a:srgbClr val="000000"/>
                      </a:solidFill>
                      <a:latin typeface="メイリオ" panose="020B0604030504040204" pitchFamily="50" charset="-128"/>
                    </a:rPr>
                    <a:t>小水力発電</a:t>
                  </a:r>
                </a:p>
              </p:txBody>
            </p:sp>
          </p:grpSp>
        </p:grpSp>
      </p:grpSp>
      <p:grpSp>
        <p:nvGrpSpPr>
          <p:cNvPr id="2068" name="グループ化 98"/>
          <p:cNvGrpSpPr>
            <a:grpSpLocks/>
          </p:cNvGrpSpPr>
          <p:nvPr/>
        </p:nvGrpSpPr>
        <p:grpSpPr bwMode="auto">
          <a:xfrm>
            <a:off x="1790536" y="5423020"/>
            <a:ext cx="3164707" cy="1536570"/>
            <a:chOff x="1355312" y="3946016"/>
            <a:chExt cx="2637887" cy="1074325"/>
          </a:xfrm>
        </p:grpSpPr>
        <p:sp>
          <p:nvSpPr>
            <p:cNvPr id="2102" name="正方形/長方形 55"/>
            <p:cNvSpPr>
              <a:spLocks noChangeArrowheads="1"/>
            </p:cNvSpPr>
            <p:nvPr/>
          </p:nvSpPr>
          <p:spPr bwMode="auto">
            <a:xfrm>
              <a:off x="1355312" y="4828061"/>
              <a:ext cx="2637887" cy="19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defTabSz="986912">
                <a:spcBef>
                  <a:spcPct val="0"/>
                </a:spcBef>
                <a:buNone/>
                <a:defRPr/>
              </a:pPr>
              <a:r>
                <a:rPr lang="ja-JP" altLang="en-US" sz="1187" kern="0">
                  <a:solidFill>
                    <a:srgbClr val="000000"/>
                  </a:solidFill>
                  <a:latin typeface="メイリオ" panose="020B0604030504040204" pitchFamily="50" charset="-128"/>
                </a:rPr>
                <a:t>・使用済プラスチック⇒ガス化</a:t>
              </a:r>
              <a:endParaRPr lang="en-US" altLang="ja-JP" sz="1187" kern="0">
                <a:solidFill>
                  <a:srgbClr val="000000"/>
                </a:solidFill>
                <a:latin typeface="メイリオ" panose="020B0604030504040204" pitchFamily="50" charset="-128"/>
              </a:endParaRPr>
            </a:p>
          </p:txBody>
        </p:sp>
        <p:pic>
          <p:nvPicPr>
            <p:cNvPr id="2103" name="Picture 110" descr="D:\Temporary Internet Files\Temporary Internet Files\Content.IE5\2QDARHW1\MC900326688[1].wm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22441" y="4208867"/>
              <a:ext cx="739818" cy="61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4" name="正方形/長方形 55"/>
            <p:cNvSpPr>
              <a:spLocks noChangeArrowheads="1"/>
            </p:cNvSpPr>
            <p:nvPr/>
          </p:nvSpPr>
          <p:spPr bwMode="auto">
            <a:xfrm>
              <a:off x="1860727" y="3946016"/>
              <a:ext cx="1493486" cy="19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just" defTabSz="986912">
                <a:spcBef>
                  <a:spcPct val="0"/>
                </a:spcBef>
                <a:buNone/>
                <a:defRPr/>
              </a:pPr>
              <a:r>
                <a:rPr lang="ja-JP" altLang="en-US" sz="1187" kern="0">
                  <a:solidFill>
                    <a:srgbClr val="000000"/>
                  </a:solidFill>
                  <a:latin typeface="メイリオ" panose="020B0604030504040204" pitchFamily="50" charset="-128"/>
                </a:rPr>
                <a:t>未利用エネルギー</a:t>
              </a:r>
            </a:p>
          </p:txBody>
        </p:sp>
        <p:grpSp>
          <p:nvGrpSpPr>
            <p:cNvPr id="2105" name="グループ化 102"/>
            <p:cNvGrpSpPr>
              <a:grpSpLocks/>
            </p:cNvGrpSpPr>
            <p:nvPr/>
          </p:nvGrpSpPr>
          <p:grpSpPr bwMode="auto">
            <a:xfrm>
              <a:off x="1852510" y="4130711"/>
              <a:ext cx="504320" cy="705664"/>
              <a:chOff x="1824296" y="4092135"/>
              <a:chExt cx="504320" cy="705664"/>
            </a:xfrm>
          </p:grpSpPr>
          <p:pic>
            <p:nvPicPr>
              <p:cNvPr id="2106" name="Picture 6" descr="D:\Temporary Internet Files\Temporary Internet Files\Content.IE5\83PWKY7R\lgi01a201501120800[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4296" y="4228410"/>
                <a:ext cx="234093"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6" descr="D:\Temporary Internet Files\Temporary Internet Files\Content.IE5\83PWKY7R\lgi01a201501120800[1].jpg"/>
              <p:cNvPicPr>
                <a:picLocks noChangeAspect="1" noChangeArrowheads="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71457" y="4092135"/>
                <a:ext cx="239017" cy="581363"/>
              </a:xfrm>
              <a:prstGeom prst="rect">
                <a:avLst/>
              </a:prstGeom>
              <a:noFill/>
              <a:extLst>
                <a:ext uri="{909E8E84-426E-40DD-AFC4-6F175D3DCCD1}">
                  <a14:hiddenFill xmlns:a14="http://schemas.microsoft.com/office/drawing/2010/main">
                    <a:solidFill>
                      <a:srgbClr val="FFFFFF"/>
                    </a:solidFill>
                  </a14:hiddenFill>
                </a:ext>
              </a:extLst>
            </p:spPr>
          </p:pic>
          <p:pic>
            <p:nvPicPr>
              <p:cNvPr id="2108" name="Picture 6" descr="D:\Temporary Internet Files\Temporary Internet Files\Content.IE5\83PWKY7R\lgi01a201501120800[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92332" y="4223087"/>
                <a:ext cx="236284" cy="5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8" name="円/楕円 107"/>
          <p:cNvSpPr/>
          <p:nvPr/>
        </p:nvSpPr>
        <p:spPr bwMode="auto">
          <a:xfrm>
            <a:off x="3572505" y="4828458"/>
            <a:ext cx="553438" cy="498609"/>
          </a:xfrm>
          <a:prstGeom prst="ellipse">
            <a:avLst/>
          </a:prstGeom>
          <a:solidFill>
            <a:srgbClr val="00A1DE"/>
          </a:solidFill>
          <a:ln>
            <a:noFill/>
          </a:ln>
          <a:effectLst/>
        </p:spPr>
        <p:txBody>
          <a:bodyPr lIns="0" tIns="38856" rIns="0" bIns="38856"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defTabSz="986912" eaLnBrk="1" hangingPunct="1">
              <a:defRPr/>
            </a:pPr>
            <a:r>
              <a:rPr lang="en-US" altLang="ja-JP" sz="1943" b="1" kern="0" dirty="0">
                <a:solidFill>
                  <a:srgbClr val="FFFFFF"/>
                </a:solidFill>
                <a:latin typeface="Arial" charset="0"/>
                <a:ea typeface="ＤＨＰ特太ゴシック体" pitchFamily="50" charset="-128"/>
                <a:cs typeface="メイリオ" charset="0"/>
              </a:rPr>
              <a:t>H2</a:t>
            </a:r>
            <a:endParaRPr lang="ja-JP" altLang="en-US" sz="1943" b="1" kern="0" dirty="0">
              <a:solidFill>
                <a:srgbClr val="FFFFFF"/>
              </a:solidFill>
              <a:latin typeface="Arial" charset="0"/>
              <a:ea typeface="ＤＨＰ特太ゴシック体" pitchFamily="50" charset="-128"/>
              <a:cs typeface="メイリオ" charset="0"/>
            </a:endParaRPr>
          </a:p>
        </p:txBody>
      </p:sp>
      <p:sp>
        <p:nvSpPr>
          <p:cNvPr id="73" name="円/楕円 72"/>
          <p:cNvSpPr/>
          <p:nvPr/>
        </p:nvSpPr>
        <p:spPr bwMode="auto">
          <a:xfrm>
            <a:off x="6750920" y="4833598"/>
            <a:ext cx="531164" cy="500322"/>
          </a:xfrm>
          <a:prstGeom prst="ellipse">
            <a:avLst/>
          </a:prstGeom>
          <a:solidFill>
            <a:srgbClr val="00A1DE"/>
          </a:solidFill>
          <a:ln>
            <a:noFill/>
          </a:ln>
          <a:effectLst/>
        </p:spPr>
        <p:txBody>
          <a:bodyPr lIns="0" tIns="38856" rIns="0" bIns="38856"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defTabSz="986912" eaLnBrk="1" hangingPunct="1">
              <a:defRPr/>
            </a:pPr>
            <a:r>
              <a:rPr lang="en-US" altLang="ja-JP" sz="1943" b="1" kern="0" dirty="0">
                <a:solidFill>
                  <a:srgbClr val="FFFFFF"/>
                </a:solidFill>
                <a:latin typeface="Arial" charset="0"/>
                <a:ea typeface="ＤＨＰ特太ゴシック体" pitchFamily="50" charset="-128"/>
                <a:cs typeface="メイリオ" charset="0"/>
              </a:rPr>
              <a:t>H2</a:t>
            </a:r>
            <a:endParaRPr lang="ja-JP" altLang="en-US" sz="1943" b="1" kern="0" dirty="0">
              <a:solidFill>
                <a:srgbClr val="FFFFFF"/>
              </a:solidFill>
              <a:latin typeface="Arial" charset="0"/>
              <a:ea typeface="ＤＨＰ特太ゴシック体" pitchFamily="50" charset="-128"/>
              <a:cs typeface="メイリオ" charset="0"/>
            </a:endParaRPr>
          </a:p>
        </p:txBody>
      </p:sp>
      <p:grpSp>
        <p:nvGrpSpPr>
          <p:cNvPr id="2071" name="グループ化 8"/>
          <p:cNvGrpSpPr>
            <a:grpSpLocks/>
          </p:cNvGrpSpPr>
          <p:nvPr/>
        </p:nvGrpSpPr>
        <p:grpSpPr bwMode="auto">
          <a:xfrm>
            <a:off x="844660" y="4059129"/>
            <a:ext cx="2156641" cy="434508"/>
            <a:chOff x="4860984" y="3878768"/>
            <a:chExt cx="1998162" cy="401479"/>
          </a:xfrm>
        </p:grpSpPr>
        <p:grpSp>
          <p:nvGrpSpPr>
            <p:cNvPr id="2097" name="グループ化 2"/>
            <p:cNvGrpSpPr>
              <a:grpSpLocks/>
            </p:cNvGrpSpPr>
            <p:nvPr/>
          </p:nvGrpSpPr>
          <p:grpSpPr bwMode="auto">
            <a:xfrm>
              <a:off x="4860984" y="3999714"/>
              <a:ext cx="1998162" cy="280533"/>
              <a:chOff x="5288218" y="3828370"/>
              <a:chExt cx="1998164" cy="281225"/>
            </a:xfrm>
          </p:grpSpPr>
          <p:sp>
            <p:nvSpPr>
              <p:cNvPr id="85" name="テキスト ボックス 84"/>
              <p:cNvSpPr txBox="1"/>
              <p:nvPr/>
            </p:nvSpPr>
            <p:spPr bwMode="auto">
              <a:xfrm>
                <a:off x="5288218" y="3839480"/>
                <a:ext cx="325558" cy="270115"/>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wrap="none" anchor="ctr">
                <a:spAutoFit/>
              </a:bodyPr>
              <a:lstStyle/>
              <a:p>
                <a:pPr algn="ctr" defTabSz="986912">
                  <a:defRPr/>
                </a:pPr>
                <a:r>
                  <a:rPr kumimoji="0" lang="ja-JP" altLang="en-US" sz="1295" b="1" kern="0" dirty="0">
                    <a:solidFill>
                      <a:prstClr val="white"/>
                    </a:solidFill>
                    <a:latin typeface="Cambria"/>
                    <a:ea typeface="メイリオ"/>
                  </a:rPr>
                  <a:t>国</a:t>
                </a:r>
              </a:p>
            </p:txBody>
          </p:sp>
          <p:sp>
            <p:nvSpPr>
              <p:cNvPr id="87" name="テキスト ボックス 86"/>
              <p:cNvSpPr txBox="1"/>
              <p:nvPr/>
            </p:nvSpPr>
            <p:spPr bwMode="auto">
              <a:xfrm>
                <a:off x="6342978" y="3828370"/>
                <a:ext cx="943404" cy="270115"/>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wrap="none" anchor="ctr">
                <a:spAutoFit/>
              </a:bodyPr>
              <a:lstStyle/>
              <a:p>
                <a:pPr algn="ctr" defTabSz="986912">
                  <a:defRPr/>
                </a:pPr>
                <a:r>
                  <a:rPr kumimoji="0" lang="ja-JP" altLang="en-US" sz="1295" b="1" kern="0" dirty="0">
                    <a:solidFill>
                      <a:prstClr val="white"/>
                    </a:solidFill>
                    <a:latin typeface="Cambria"/>
                    <a:ea typeface="メイリオ"/>
                  </a:rPr>
                  <a:t>民間団体等</a:t>
                </a:r>
              </a:p>
            </p:txBody>
          </p:sp>
          <p:sp>
            <p:nvSpPr>
              <p:cNvPr id="88" name="右矢印 87"/>
              <p:cNvSpPr/>
              <p:nvPr/>
            </p:nvSpPr>
            <p:spPr bwMode="auto">
              <a:xfrm>
                <a:off x="5712144" y="3897564"/>
                <a:ext cx="542933" cy="146012"/>
              </a:xfrm>
              <a:prstGeom prst="rightArrow">
                <a:avLst/>
              </a:prstGeom>
              <a:solidFill>
                <a:schemeClr val="bg1">
                  <a:lumMod val="65000"/>
                </a:schemeClr>
              </a:solidFill>
              <a:ln w="12700" cap="flat" cmpd="sng" algn="ctr">
                <a:noFill/>
                <a:prstDash val="solid"/>
              </a:ln>
              <a:effectLst/>
            </p:spPr>
            <p:txBody>
              <a:bodyPr lIns="77712" tIns="77712" rIns="77712" bIns="77712" anchor="ctr"/>
              <a:lstStyle/>
              <a:p>
                <a:pPr algn="ctr" defTabSz="986912">
                  <a:defRPr/>
                </a:pPr>
                <a:endParaRPr kumimoji="0" lang="ja-JP" altLang="en-US" sz="1133" kern="0" dirty="0">
                  <a:solidFill>
                    <a:sysClr val="windowText" lastClr="000000"/>
                  </a:solidFill>
                  <a:latin typeface="Arial"/>
                  <a:ea typeface="ＭＳ Ｐゴシック"/>
                  <a:cs typeface="メイリオ" charset="0"/>
                </a:endParaRPr>
              </a:p>
            </p:txBody>
          </p:sp>
        </p:grpSp>
        <p:sp>
          <p:nvSpPr>
            <p:cNvPr id="99" name="正方形/長方形 55"/>
            <p:cNvSpPr>
              <a:spLocks noChangeArrowheads="1"/>
            </p:cNvSpPr>
            <p:nvPr/>
          </p:nvSpPr>
          <p:spPr bwMode="auto">
            <a:xfrm>
              <a:off x="5327774" y="3878768"/>
              <a:ext cx="498482" cy="24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86912">
                <a:defRPr/>
              </a:pPr>
              <a:r>
                <a:rPr kumimoji="0" lang="ja-JP" altLang="en-US" sz="1133" kern="0" dirty="0">
                  <a:solidFill>
                    <a:srgbClr val="000000"/>
                  </a:solidFill>
                  <a:latin typeface="メイリオ" pitchFamily="50" charset="-128"/>
                  <a:ea typeface="メイリオ"/>
                </a:rPr>
                <a:t>委託</a:t>
              </a:r>
            </a:p>
          </p:txBody>
        </p:sp>
      </p:grpSp>
      <p:sp>
        <p:nvSpPr>
          <p:cNvPr id="2072" name="正方形/長方形 100"/>
          <p:cNvSpPr>
            <a:spLocks noChangeArrowheads="1"/>
          </p:cNvSpPr>
          <p:nvPr/>
        </p:nvSpPr>
        <p:spPr bwMode="auto">
          <a:xfrm>
            <a:off x="399230" y="3831240"/>
            <a:ext cx="3860361" cy="29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defTabSz="986912">
              <a:spcBef>
                <a:spcPct val="0"/>
              </a:spcBef>
              <a:buClr>
                <a:srgbClr val="948A54"/>
              </a:buClr>
              <a:buNone/>
              <a:defRPr/>
            </a:pPr>
            <a:r>
              <a:rPr lang="ja-JP" altLang="en-US" sz="1295" kern="0">
                <a:solidFill>
                  <a:prstClr val="black"/>
                </a:solidFill>
              </a:rPr>
              <a:t>実施期間：平成</a:t>
            </a:r>
            <a:r>
              <a:rPr lang="en-US" altLang="ja-JP" sz="1295" kern="0">
                <a:solidFill>
                  <a:prstClr val="black"/>
                </a:solidFill>
              </a:rPr>
              <a:t>27</a:t>
            </a:r>
            <a:r>
              <a:rPr lang="ja-JP" altLang="en-US" sz="1295" kern="0">
                <a:solidFill>
                  <a:prstClr val="black"/>
                </a:solidFill>
              </a:rPr>
              <a:t>年度 ～ </a:t>
            </a:r>
            <a:r>
              <a:rPr lang="en-US" altLang="ja-JP" sz="1295" kern="0">
                <a:solidFill>
                  <a:prstClr val="black"/>
                </a:solidFill>
              </a:rPr>
              <a:t>33</a:t>
            </a:r>
            <a:r>
              <a:rPr lang="ja-JP" altLang="en-US" sz="1295" kern="0">
                <a:solidFill>
                  <a:prstClr val="black"/>
                </a:solidFill>
              </a:rPr>
              <a:t>年度（</a:t>
            </a:r>
            <a:r>
              <a:rPr lang="en-US" altLang="ja-JP" sz="1295" kern="0">
                <a:solidFill>
                  <a:prstClr val="black"/>
                </a:solidFill>
              </a:rPr>
              <a:t>2021</a:t>
            </a:r>
            <a:r>
              <a:rPr lang="ja-JP" altLang="en-US" sz="1295" kern="0">
                <a:solidFill>
                  <a:prstClr val="black"/>
                </a:solidFill>
              </a:rPr>
              <a:t>年度）</a:t>
            </a:r>
            <a:endParaRPr lang="en-US" altLang="ja-JP" sz="1295" kern="0">
              <a:solidFill>
                <a:prstClr val="black"/>
              </a:solidFill>
            </a:endParaRPr>
          </a:p>
        </p:txBody>
      </p:sp>
      <p:sp>
        <p:nvSpPr>
          <p:cNvPr id="104" name="テキスト ボックス 103"/>
          <p:cNvSpPr txBox="1"/>
          <p:nvPr/>
        </p:nvSpPr>
        <p:spPr bwMode="auto">
          <a:xfrm>
            <a:off x="4941019" y="646322"/>
            <a:ext cx="854324" cy="271735"/>
          </a:xfrm>
          <a:prstGeom prst="rect">
            <a:avLst/>
          </a:prstGeom>
        </p:spPr>
        <p:style>
          <a:lnRef idx="2">
            <a:schemeClr val="accent1"/>
          </a:lnRef>
          <a:fillRef idx="1">
            <a:schemeClr val="lt1"/>
          </a:fillRef>
          <a:effectRef idx="0">
            <a:schemeClr val="accent1"/>
          </a:effectRef>
          <a:fontRef idx="minor">
            <a:schemeClr val="dk1"/>
          </a:fontRef>
        </p:style>
        <p:txBody>
          <a:bodyPr wrap="none" lIns="38856" tIns="19428" rIns="38856" bIns="19428" anchor="ctr">
            <a:spAutoFit/>
          </a:bodyPr>
          <a:lstStyle/>
          <a:p>
            <a:pPr algn="ctr" defTabSz="986912">
              <a:defRPr/>
            </a:pPr>
            <a:r>
              <a:rPr kumimoji="0" lang="ja-JP" altLang="en-US" sz="1511" kern="0" dirty="0">
                <a:solidFill>
                  <a:prstClr val="black"/>
                </a:solidFill>
                <a:latin typeface="Cambria"/>
                <a:ea typeface="メイリオ"/>
              </a:rPr>
              <a:t>事業概要</a:t>
            </a:r>
          </a:p>
        </p:txBody>
      </p:sp>
      <p:grpSp>
        <p:nvGrpSpPr>
          <p:cNvPr id="2074" name="グループ化 1"/>
          <p:cNvGrpSpPr>
            <a:grpSpLocks/>
          </p:cNvGrpSpPr>
          <p:nvPr/>
        </p:nvGrpSpPr>
        <p:grpSpPr bwMode="auto">
          <a:xfrm>
            <a:off x="7345484" y="5191706"/>
            <a:ext cx="3298991" cy="2037418"/>
            <a:chOff x="6805615" y="4573588"/>
            <a:chExt cx="3056526" cy="1887673"/>
          </a:xfrm>
        </p:grpSpPr>
        <p:grpSp>
          <p:nvGrpSpPr>
            <p:cNvPr id="2079" name="グループ化 73"/>
            <p:cNvGrpSpPr>
              <a:grpSpLocks/>
            </p:cNvGrpSpPr>
            <p:nvPr/>
          </p:nvGrpSpPr>
          <p:grpSpPr bwMode="auto">
            <a:xfrm>
              <a:off x="6805615" y="4573588"/>
              <a:ext cx="2462216" cy="1660525"/>
              <a:chOff x="5600676" y="3537956"/>
              <a:chExt cx="3071102" cy="1971948"/>
            </a:xfrm>
          </p:grpSpPr>
          <p:grpSp>
            <p:nvGrpSpPr>
              <p:cNvPr id="2082" name="グループ化 82"/>
              <p:cNvGrpSpPr>
                <a:grpSpLocks/>
              </p:cNvGrpSpPr>
              <p:nvPr/>
            </p:nvGrpSpPr>
            <p:grpSpPr bwMode="auto">
              <a:xfrm>
                <a:off x="6702897" y="4583994"/>
                <a:ext cx="1291537" cy="925910"/>
                <a:chOff x="6636084" y="5210990"/>
                <a:chExt cx="1291537" cy="925910"/>
              </a:xfrm>
            </p:grpSpPr>
            <p:pic>
              <p:nvPicPr>
                <p:cNvPr id="2095" name="Picture 9"/>
                <p:cNvPicPr>
                  <a:picLocks noChangeAspect="1" noChangeArrowheads="1"/>
                </p:cNvPicPr>
                <p:nvPr/>
              </p:nvPicPr>
              <p:blipFill>
                <a:blip r:embed="rId13">
                  <a:extLst>
                    <a:ext uri="{28A0092B-C50C-407E-A947-70E740481C1C}">
                      <a14:useLocalDpi xmlns:a14="http://schemas.microsoft.com/office/drawing/2010/main" val="0"/>
                    </a:ext>
                  </a:extLst>
                </a:blip>
                <a:srcRect t="24272"/>
                <a:stretch>
                  <a:fillRect/>
                </a:stretch>
              </p:blipFill>
              <p:spPr bwMode="auto">
                <a:xfrm>
                  <a:off x="6834219" y="5348510"/>
                  <a:ext cx="1043153" cy="78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96" name="正方形/長方形 98"/>
                <p:cNvSpPr>
                  <a:spLocks noChangeArrowheads="1"/>
                </p:cNvSpPr>
                <p:nvPr/>
              </p:nvSpPr>
              <p:spPr bwMode="auto">
                <a:xfrm>
                  <a:off x="6636084" y="5210990"/>
                  <a:ext cx="1291537" cy="26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defTabSz="986912">
                    <a:spcBef>
                      <a:spcPct val="0"/>
                    </a:spcBef>
                    <a:buNone/>
                    <a:defRPr/>
                  </a:pPr>
                  <a:r>
                    <a:rPr lang="ja-JP" altLang="en-US" sz="971" kern="0">
                      <a:solidFill>
                        <a:srgbClr val="000000"/>
                      </a:solidFill>
                      <a:latin typeface="メイリオ" panose="020B0604030504040204" pitchFamily="50" charset="-128"/>
                    </a:rPr>
                    <a:t>燃料電池バス</a:t>
                  </a:r>
                </a:p>
              </p:txBody>
            </p:sp>
          </p:grpSp>
          <p:grpSp>
            <p:nvGrpSpPr>
              <p:cNvPr id="2083" name="グループ化 83"/>
              <p:cNvGrpSpPr>
                <a:grpSpLocks/>
              </p:cNvGrpSpPr>
              <p:nvPr/>
            </p:nvGrpSpPr>
            <p:grpSpPr bwMode="auto">
              <a:xfrm>
                <a:off x="5600676" y="3571808"/>
                <a:ext cx="1287878" cy="1328249"/>
                <a:chOff x="5767532" y="4033956"/>
                <a:chExt cx="1287878" cy="1328249"/>
              </a:xfrm>
            </p:grpSpPr>
            <p:grpSp>
              <p:nvGrpSpPr>
                <p:cNvPr id="2091" name="グループ化 2"/>
                <p:cNvGrpSpPr>
                  <a:grpSpLocks/>
                </p:cNvGrpSpPr>
                <p:nvPr/>
              </p:nvGrpSpPr>
              <p:grpSpPr bwMode="auto">
                <a:xfrm>
                  <a:off x="5917697" y="4235349"/>
                  <a:ext cx="1137713" cy="1126856"/>
                  <a:chOff x="6218713" y="5221084"/>
                  <a:chExt cx="1049661" cy="1126717"/>
                </a:xfrm>
              </p:grpSpPr>
              <p:pic>
                <p:nvPicPr>
                  <p:cNvPr id="2093" name="Picture 3" descr="D:\Temporary Internet Files\Temporary Internet Files\Content.IE5\AI167U2N\MC900434814[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18713" y="5221084"/>
                    <a:ext cx="1049661" cy="105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4" name="Picture 3"/>
                  <p:cNvPicPr>
                    <a:picLocks noChangeAspect="1" noChangeArrowheads="1"/>
                  </p:cNvPicPr>
                  <p:nvPr/>
                </p:nvPicPr>
                <p:blipFill>
                  <a:blip r:embed="rId15">
                    <a:extLst>
                      <a:ext uri="{28A0092B-C50C-407E-A947-70E740481C1C}">
                        <a14:useLocalDpi xmlns:a14="http://schemas.microsoft.com/office/drawing/2010/main" val="0"/>
                      </a:ext>
                    </a:extLst>
                  </a:blip>
                  <a:srcRect b="13348"/>
                  <a:stretch>
                    <a:fillRect/>
                  </a:stretch>
                </p:blipFill>
                <p:spPr bwMode="auto">
                  <a:xfrm>
                    <a:off x="6318924" y="5775180"/>
                    <a:ext cx="662143" cy="572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92" name="正方形/長方形 94"/>
                <p:cNvSpPr>
                  <a:spLocks noChangeArrowheads="1"/>
                </p:cNvSpPr>
                <p:nvPr/>
              </p:nvSpPr>
              <p:spPr bwMode="auto">
                <a:xfrm>
                  <a:off x="5767532" y="4033956"/>
                  <a:ext cx="1183216" cy="26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defTabSz="986912">
                    <a:spcBef>
                      <a:spcPct val="0"/>
                    </a:spcBef>
                    <a:buNone/>
                    <a:defRPr/>
                  </a:pPr>
                  <a:r>
                    <a:rPr lang="ja-JP" altLang="en-US" sz="971" kern="0">
                      <a:solidFill>
                        <a:srgbClr val="000000"/>
                      </a:solidFill>
                      <a:latin typeface="メイリオ" panose="020B0604030504040204" pitchFamily="50" charset="-128"/>
                    </a:rPr>
                    <a:t>燃料電池</a:t>
                  </a:r>
                </a:p>
              </p:txBody>
            </p:sp>
          </p:grpSp>
          <p:grpSp>
            <p:nvGrpSpPr>
              <p:cNvPr id="2084" name="グループ化 84"/>
              <p:cNvGrpSpPr>
                <a:grpSpLocks/>
              </p:cNvGrpSpPr>
              <p:nvPr/>
            </p:nvGrpSpPr>
            <p:grpSpPr bwMode="auto">
              <a:xfrm>
                <a:off x="7089472" y="3537956"/>
                <a:ext cx="1582306" cy="1160931"/>
                <a:chOff x="7597684" y="3541647"/>
                <a:chExt cx="1582306" cy="1160931"/>
              </a:xfrm>
            </p:grpSpPr>
            <p:sp>
              <p:nvSpPr>
                <p:cNvPr id="2085" name="正方形/長方形 85"/>
                <p:cNvSpPr>
                  <a:spLocks noChangeArrowheads="1"/>
                </p:cNvSpPr>
                <p:nvPr/>
              </p:nvSpPr>
              <p:spPr bwMode="auto">
                <a:xfrm>
                  <a:off x="7597684" y="3541647"/>
                  <a:ext cx="1438069" cy="26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defTabSz="986912">
                    <a:spcBef>
                      <a:spcPct val="0"/>
                    </a:spcBef>
                    <a:buNone/>
                    <a:defRPr/>
                  </a:pPr>
                  <a:r>
                    <a:rPr lang="ja-JP" altLang="en-US" sz="971" kern="0">
                      <a:solidFill>
                        <a:srgbClr val="000000"/>
                      </a:solidFill>
                      <a:latin typeface="メイリオ" panose="020B0604030504040204" pitchFamily="50" charset="-128"/>
                    </a:rPr>
                    <a:t>燃料電池自動車</a:t>
                  </a:r>
                </a:p>
              </p:txBody>
            </p:sp>
            <p:grpSp>
              <p:nvGrpSpPr>
                <p:cNvPr id="2086" name="グループ化 86"/>
                <p:cNvGrpSpPr>
                  <a:grpSpLocks/>
                </p:cNvGrpSpPr>
                <p:nvPr/>
              </p:nvGrpSpPr>
              <p:grpSpPr bwMode="auto">
                <a:xfrm>
                  <a:off x="7975592" y="3757158"/>
                  <a:ext cx="1204398" cy="945420"/>
                  <a:chOff x="5597959" y="6012854"/>
                  <a:chExt cx="1204398" cy="945420"/>
                </a:xfrm>
              </p:grpSpPr>
              <p:pic>
                <p:nvPicPr>
                  <p:cNvPr id="2087" name="Picture 3" descr="D:\Temporary Internet Files\Temporary Internet Files\Content.IE5\OYSQUROI\MC90032669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7959" y="6012854"/>
                    <a:ext cx="785750" cy="64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88" name="グループ化 2"/>
                  <p:cNvGrpSpPr>
                    <a:grpSpLocks/>
                  </p:cNvGrpSpPr>
                  <p:nvPr/>
                </p:nvGrpSpPr>
                <p:grpSpPr bwMode="auto">
                  <a:xfrm>
                    <a:off x="5942488" y="6056904"/>
                    <a:ext cx="859869" cy="901370"/>
                    <a:chOff x="6638938" y="3888762"/>
                    <a:chExt cx="1384286" cy="1267440"/>
                  </a:xfrm>
                </p:grpSpPr>
                <p:pic>
                  <p:nvPicPr>
                    <p:cNvPr id="2089" name="Picture 12" descr="D:\Temporary Internet Files\Temporary Internet Files\Content.IE5\9BNE0AE6\MC900441736[1].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54600" y="3888762"/>
                      <a:ext cx="1268624" cy="126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正方形/長方形 117"/>
                    <p:cNvSpPr/>
                    <p:nvPr/>
                  </p:nvSpPr>
                  <p:spPr>
                    <a:xfrm>
                      <a:off x="6638938" y="4374489"/>
                      <a:ext cx="805803" cy="373987"/>
                    </a:xfrm>
                    <a:prstGeom prst="rect">
                      <a:avLst/>
                    </a:prstGeom>
                    <a:noFill/>
                  </p:spPr>
                  <p:txBody>
                    <a:bodyPr wrap="none">
                      <a:spAutoFit/>
                      <a:scene3d>
                        <a:camera prst="isometricLeftDown"/>
                        <a:lightRig rig="threePt" dir="t"/>
                      </a:scene3d>
                    </a:bodyPr>
                    <a:lstStyle/>
                    <a:p>
                      <a:pPr algn="ctr" defTabSz="986912">
                        <a:defRPr/>
                      </a:pPr>
                      <a:r>
                        <a:rPr kumimoji="0" lang="en-US" altLang="ja-JP" sz="971" kern="0" dirty="0">
                          <a:ln w="17780" cmpd="sng">
                            <a:solidFill>
                              <a:prstClr val="black"/>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panose="020B0604020202020204" pitchFamily="34" charset="0"/>
                          <a:ea typeface="メイリオ"/>
                          <a:cs typeface="Arial" panose="020B0604020202020204" pitchFamily="34" charset="0"/>
                        </a:rPr>
                        <a:t>FCV</a:t>
                      </a:r>
                      <a:endParaRPr kumimoji="0" lang="ja-JP" altLang="en-US" sz="971" kern="0" dirty="0">
                        <a:ln w="17780" cmpd="sng">
                          <a:solidFill>
                            <a:prstClr val="black"/>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panose="020B0604020202020204" pitchFamily="34" charset="0"/>
                        <a:ea typeface="メイリオ"/>
                        <a:cs typeface="Arial" panose="020B0604020202020204" pitchFamily="34" charset="0"/>
                      </a:endParaRPr>
                    </a:p>
                  </p:txBody>
                </p:sp>
              </p:grpSp>
            </p:grpSp>
          </p:grpSp>
        </p:grpSp>
        <p:sp>
          <p:nvSpPr>
            <p:cNvPr id="2080" name="正方形/長方形 94"/>
            <p:cNvSpPr>
              <a:spLocks noChangeArrowheads="1"/>
            </p:cNvSpPr>
            <p:nvPr/>
          </p:nvSpPr>
          <p:spPr bwMode="auto">
            <a:xfrm>
              <a:off x="8557216" y="6098875"/>
              <a:ext cx="1304925" cy="36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defTabSz="986912">
                <a:spcBef>
                  <a:spcPct val="0"/>
                </a:spcBef>
                <a:buNone/>
                <a:defRPr/>
              </a:pPr>
              <a:r>
                <a:rPr lang="ja-JP" altLang="en-US" sz="971" kern="0">
                  <a:solidFill>
                    <a:srgbClr val="000000"/>
                  </a:solidFill>
                  <a:latin typeface="メイリオ" panose="020B0604030504040204" pitchFamily="50" charset="-128"/>
                </a:rPr>
                <a:t>燃料電池</a:t>
              </a:r>
              <a:endParaRPr lang="en-US" altLang="ja-JP" sz="971" kern="0">
                <a:solidFill>
                  <a:srgbClr val="000000"/>
                </a:solidFill>
                <a:latin typeface="メイリオ" panose="020B0604030504040204" pitchFamily="50" charset="-128"/>
              </a:endParaRPr>
            </a:p>
            <a:p>
              <a:pPr algn="ctr" defTabSz="986912">
                <a:spcBef>
                  <a:spcPct val="0"/>
                </a:spcBef>
                <a:buNone/>
                <a:defRPr/>
              </a:pPr>
              <a:r>
                <a:rPr lang="ja-JP" altLang="en-US" sz="971" kern="0">
                  <a:solidFill>
                    <a:srgbClr val="000000"/>
                  </a:solidFill>
                  <a:latin typeface="メイリオ" panose="020B0604030504040204" pitchFamily="50" charset="-128"/>
                </a:rPr>
                <a:t>フォークリフト</a:t>
              </a:r>
            </a:p>
          </p:txBody>
        </p:sp>
        <p:pic>
          <p:nvPicPr>
            <p:cNvPr id="2081" name="Picture 103"/>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42954" y="5400375"/>
              <a:ext cx="735012"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4" name="正方形/長方形 83"/>
          <p:cNvSpPr/>
          <p:nvPr/>
        </p:nvSpPr>
        <p:spPr>
          <a:xfrm>
            <a:off x="8914855" y="616973"/>
            <a:ext cx="1736373" cy="324833"/>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defTabSz="986912">
              <a:defRPr/>
            </a:pPr>
            <a:r>
              <a:rPr kumimoji="0" lang="ja-JP" altLang="en-US" sz="1511" b="1" kern="0" dirty="0">
                <a:solidFill>
                  <a:sysClr val="window" lastClr="FFFFFF"/>
                </a:solidFill>
                <a:latin typeface="Cambria"/>
                <a:ea typeface="メイリオ"/>
              </a:rPr>
              <a:t>事業目的・概要等</a:t>
            </a:r>
          </a:p>
        </p:txBody>
      </p:sp>
      <p:sp>
        <p:nvSpPr>
          <p:cNvPr id="90" name="テキスト ボックス 89"/>
          <p:cNvSpPr txBox="1"/>
          <p:nvPr/>
        </p:nvSpPr>
        <p:spPr>
          <a:xfrm>
            <a:off x="8454071" y="114808"/>
            <a:ext cx="2194906" cy="457689"/>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p>
            <a:pPr defTabSz="986912">
              <a:defRPr/>
            </a:pPr>
            <a:r>
              <a:rPr kumimoji="0" lang="ja-JP" altLang="en-US" sz="1187" kern="0" dirty="0">
                <a:solidFill>
                  <a:prstClr val="white"/>
                </a:solidFill>
                <a:latin typeface="Cambria"/>
                <a:ea typeface="メイリオ"/>
              </a:rPr>
              <a:t>地球環境局地球温暖化対策課</a:t>
            </a:r>
            <a:endParaRPr kumimoji="0" lang="en-US" altLang="ja-JP" sz="1187" kern="0" dirty="0">
              <a:solidFill>
                <a:prstClr val="white"/>
              </a:solidFill>
              <a:latin typeface="Cambria"/>
              <a:ea typeface="メイリオ"/>
            </a:endParaRPr>
          </a:p>
          <a:p>
            <a:pPr defTabSz="986912">
              <a:defRPr/>
            </a:pPr>
            <a:r>
              <a:rPr kumimoji="0" lang="ja-JP" altLang="en-US" sz="1187" kern="0" dirty="0">
                <a:solidFill>
                  <a:prstClr val="white"/>
                </a:solidFill>
                <a:latin typeface="Cambria"/>
                <a:ea typeface="メイリオ"/>
              </a:rPr>
              <a:t>地球温暖化対策事業室</a:t>
            </a:r>
          </a:p>
        </p:txBody>
      </p:sp>
    </p:spTree>
    <p:extLst>
      <p:ext uri="{BB962C8B-B14F-4D97-AF65-F5344CB8AC3E}">
        <p14:creationId xmlns:p14="http://schemas.microsoft.com/office/powerpoint/2010/main" val="3370449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022" dirty="0">
                <a:latin typeface="+mn-ea"/>
                <a:ea typeface="+mn-ea"/>
              </a:rPr>
              <a:t>水素サプライチェーンにおける温室効果ガス削減効果に関する</a:t>
            </a:r>
            <a:r>
              <a:rPr lang="en-US" altLang="ja-JP" sz="3022" dirty="0">
                <a:latin typeface="+mn-ea"/>
                <a:ea typeface="+mn-ea"/>
              </a:rPr>
              <a:t>LCA</a:t>
            </a:r>
            <a:r>
              <a:rPr lang="ja-JP" altLang="en-US" sz="3022" dirty="0">
                <a:latin typeface="+mn-ea"/>
                <a:ea typeface="+mn-ea"/>
              </a:rPr>
              <a:t>ガイドラインの概要</a:t>
            </a:r>
          </a:p>
        </p:txBody>
      </p:sp>
      <p:sp>
        <p:nvSpPr>
          <p:cNvPr id="4" name="正方形/長方形 3"/>
          <p:cNvSpPr/>
          <p:nvPr/>
        </p:nvSpPr>
        <p:spPr>
          <a:xfrm>
            <a:off x="72741" y="2729012"/>
            <a:ext cx="10568769" cy="1797407"/>
          </a:xfrm>
          <a:prstGeom prst="rect">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727">
              <a:defRPr/>
            </a:pPr>
            <a:endPar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312714" y="3010835"/>
            <a:ext cx="1407444" cy="287451"/>
          </a:xfrm>
          <a:prstGeom prst="rect">
            <a:avLst/>
          </a:prstGeom>
          <a:noFill/>
          <a:ln w="19050">
            <a:noFill/>
          </a:ln>
        </p:spPr>
        <p:txBody>
          <a:bodyPr wrap="square" rtlCol="0">
            <a:spAutoFit/>
          </a:bodyPr>
          <a:lstStyle/>
          <a:p>
            <a:pPr algn="ctr" defTabSz="891727">
              <a:defRPr/>
            </a:pPr>
            <a:r>
              <a:rPr kumimoji="0" lang="ja-JP" altLang="en-US" sz="1268"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製造方法例</a:t>
            </a:r>
          </a:p>
        </p:txBody>
      </p:sp>
      <p:sp>
        <p:nvSpPr>
          <p:cNvPr id="6" name="テキスト ボックス 5"/>
          <p:cNvSpPr txBox="1"/>
          <p:nvPr/>
        </p:nvSpPr>
        <p:spPr>
          <a:xfrm>
            <a:off x="4461646" y="3015769"/>
            <a:ext cx="1748377" cy="287451"/>
          </a:xfrm>
          <a:prstGeom prst="rect">
            <a:avLst/>
          </a:prstGeom>
          <a:noFill/>
          <a:ln w="19050">
            <a:noFill/>
          </a:ln>
        </p:spPr>
        <p:txBody>
          <a:bodyPr wrap="square" rtlCol="0">
            <a:spAutoFit/>
          </a:bodyPr>
          <a:lstStyle/>
          <a:p>
            <a:pPr algn="ctr" defTabSz="891727">
              <a:defRPr/>
            </a:pPr>
            <a:r>
              <a:rPr kumimoji="0" lang="ja-JP" altLang="en-US" sz="1268"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貯蔵・輸送方法例</a:t>
            </a:r>
          </a:p>
        </p:txBody>
      </p:sp>
      <p:sp>
        <p:nvSpPr>
          <p:cNvPr id="7" name="テキスト ボックス 6"/>
          <p:cNvSpPr txBox="1"/>
          <p:nvPr/>
        </p:nvSpPr>
        <p:spPr>
          <a:xfrm>
            <a:off x="7127012" y="3007670"/>
            <a:ext cx="1210259" cy="287451"/>
          </a:xfrm>
          <a:prstGeom prst="rect">
            <a:avLst/>
          </a:prstGeom>
          <a:noFill/>
          <a:ln w="19050">
            <a:noFill/>
          </a:ln>
        </p:spPr>
        <p:txBody>
          <a:bodyPr wrap="square" rtlCol="0">
            <a:spAutoFit/>
          </a:bodyPr>
          <a:lstStyle/>
          <a:p>
            <a:pPr algn="ctr" defTabSz="891727">
              <a:defRPr/>
            </a:pPr>
            <a:r>
              <a:rPr kumimoji="0" lang="ja-JP" altLang="en-US" sz="1268"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供給方法例</a:t>
            </a:r>
          </a:p>
        </p:txBody>
      </p:sp>
      <p:sp>
        <p:nvSpPr>
          <p:cNvPr id="8" name="テキスト ボックス 7"/>
          <p:cNvSpPr txBox="1"/>
          <p:nvPr/>
        </p:nvSpPr>
        <p:spPr>
          <a:xfrm>
            <a:off x="8809534" y="3010835"/>
            <a:ext cx="1252478" cy="287451"/>
          </a:xfrm>
          <a:prstGeom prst="rect">
            <a:avLst/>
          </a:prstGeom>
          <a:noFill/>
          <a:ln w="19050">
            <a:noFill/>
          </a:ln>
        </p:spPr>
        <p:txBody>
          <a:bodyPr wrap="square" rtlCol="0">
            <a:spAutoFit/>
          </a:bodyPr>
          <a:lstStyle/>
          <a:p>
            <a:pPr algn="ctr" defTabSz="891727">
              <a:defRPr/>
            </a:pPr>
            <a:r>
              <a:rPr kumimoji="0" lang="ja-JP" altLang="en-US" sz="1268"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利用方法例</a:t>
            </a:r>
          </a:p>
        </p:txBody>
      </p:sp>
      <p:pic>
        <p:nvPicPr>
          <p:cNvPr id="9" name="Picture 63" descr="トラックのイラスト"/>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478067" y="3280433"/>
            <a:ext cx="1017706" cy="5523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9" descr="http://www.e-clipart.info/15_vehicle/vehicle16.gif"/>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910569" y="3377201"/>
            <a:ext cx="1050421" cy="3588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1" descr="C:\Users\tomokamura\AppData\Local\Microsoft\Windows\Temporary Internet Files\Content.Outlook\TJMEY6GQ\12_gasolineST.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0580" y="3283744"/>
            <a:ext cx="818129" cy="545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095" t="41882" r="56575" b="41021"/>
          <a:stretch/>
        </p:blipFill>
        <p:spPr bwMode="auto">
          <a:xfrm>
            <a:off x="4278540" y="3312843"/>
            <a:ext cx="811113" cy="48754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正方形/長方形 12"/>
          <p:cNvSpPr/>
          <p:nvPr/>
        </p:nvSpPr>
        <p:spPr>
          <a:xfrm>
            <a:off x="2380335" y="3263957"/>
            <a:ext cx="1186939" cy="97139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727">
              <a:defRPr/>
            </a:pPr>
            <a:endPar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015412" y="3263957"/>
            <a:ext cx="2640840" cy="97139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727">
              <a:defRPr/>
            </a:pPr>
            <a:endPar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7104385" y="3263957"/>
            <a:ext cx="1255500" cy="97139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727">
              <a:defRPr/>
            </a:pPr>
            <a:endPar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8808025" y="3263957"/>
            <a:ext cx="1255500" cy="97139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727">
              <a:defRPr/>
            </a:pPr>
            <a:endPar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4023747" y="3892214"/>
            <a:ext cx="2640839" cy="320088"/>
          </a:xfrm>
          <a:prstGeom prst="rect">
            <a:avLst/>
          </a:prstGeom>
          <a:noFill/>
        </p:spPr>
        <p:txBody>
          <a:bodyPr wrap="square" rtlCol="0">
            <a:spAutoFit/>
          </a:bodyPr>
          <a:lstStyle/>
          <a:p>
            <a:pPr algn="ctr" defTabSz="891727">
              <a:defRPr/>
            </a:pPr>
            <a:r>
              <a:rPr kumimoji="0" lang="ja-JP" altLang="en-US" sz="148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圧縮機</a:t>
            </a:r>
            <a:r>
              <a:rPr kumimoji="0" lang="en-US" altLang="ja-JP" sz="148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8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圧縮水素トレーラ</a:t>
            </a:r>
          </a:p>
        </p:txBody>
      </p:sp>
      <p:sp>
        <p:nvSpPr>
          <p:cNvPr id="18" name="テキスト ボックス 17"/>
          <p:cNvSpPr txBox="1"/>
          <p:nvPr/>
        </p:nvSpPr>
        <p:spPr>
          <a:xfrm>
            <a:off x="7247326" y="3697142"/>
            <a:ext cx="1024639" cy="547842"/>
          </a:xfrm>
          <a:prstGeom prst="rect">
            <a:avLst/>
          </a:prstGeom>
          <a:noFill/>
        </p:spPr>
        <p:txBody>
          <a:bodyPr wrap="none" rtlCol="0">
            <a:spAutoFit/>
          </a:bodyPr>
          <a:lstStyle/>
          <a:p>
            <a:pPr algn="ctr" defTabSz="891727">
              <a:defRPr/>
            </a:pPr>
            <a:r>
              <a:rPr kumimoji="0" lang="ja-JP" altLang="en-US" sz="148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水素</a:t>
            </a:r>
            <a:endParaRPr kumimoji="0" lang="en-US" altLang="ja-JP" sz="148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891727">
              <a:defRPr/>
            </a:pPr>
            <a:r>
              <a:rPr kumimoji="0" lang="ja-JP" altLang="en-US" sz="148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ステーション</a:t>
            </a:r>
          </a:p>
        </p:txBody>
      </p:sp>
      <p:sp>
        <p:nvSpPr>
          <p:cNvPr id="19" name="二等辺三角形 18"/>
          <p:cNvSpPr/>
          <p:nvPr/>
        </p:nvSpPr>
        <p:spPr>
          <a:xfrm rot="5400000">
            <a:off x="3436096" y="3628693"/>
            <a:ext cx="710492" cy="203251"/>
          </a:xfrm>
          <a:prstGeom prst="triangle">
            <a:avLst/>
          </a:prstGeom>
          <a:solidFill>
            <a:srgbClr val="B4B4B4"/>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727">
              <a:defRPr/>
            </a:pPr>
            <a:endPar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二等辺三角形 19"/>
          <p:cNvSpPr/>
          <p:nvPr/>
        </p:nvSpPr>
        <p:spPr>
          <a:xfrm rot="5400000">
            <a:off x="6525074" y="3628693"/>
            <a:ext cx="710492" cy="203251"/>
          </a:xfrm>
          <a:prstGeom prst="triangle">
            <a:avLst/>
          </a:prstGeom>
          <a:solidFill>
            <a:srgbClr val="B4B4B4"/>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727">
              <a:defRPr/>
            </a:pPr>
            <a:endPar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95417" y="3010835"/>
            <a:ext cx="1407444" cy="287451"/>
          </a:xfrm>
          <a:prstGeom prst="rect">
            <a:avLst/>
          </a:prstGeom>
          <a:noFill/>
          <a:ln w="19050">
            <a:noFill/>
          </a:ln>
        </p:spPr>
        <p:txBody>
          <a:bodyPr wrap="square" rtlCol="0">
            <a:spAutoFit/>
          </a:bodyPr>
          <a:lstStyle/>
          <a:p>
            <a:pPr algn="ctr" defTabSz="891727">
              <a:defRPr/>
            </a:pPr>
            <a:r>
              <a:rPr kumimoji="0" lang="ja-JP" altLang="en-US" sz="1268"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水素源例</a:t>
            </a:r>
          </a:p>
        </p:txBody>
      </p:sp>
      <p:sp>
        <p:nvSpPr>
          <p:cNvPr id="22" name="正方形/長方形 21"/>
          <p:cNvSpPr/>
          <p:nvPr/>
        </p:nvSpPr>
        <p:spPr>
          <a:xfrm>
            <a:off x="807492" y="3263957"/>
            <a:ext cx="1124695" cy="97139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727">
              <a:defRPr/>
            </a:pPr>
            <a:endPar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二等辺三角形 22"/>
          <p:cNvSpPr/>
          <p:nvPr/>
        </p:nvSpPr>
        <p:spPr>
          <a:xfrm rot="5400000">
            <a:off x="1801018" y="3628696"/>
            <a:ext cx="710492" cy="203251"/>
          </a:xfrm>
          <a:prstGeom prst="triangle">
            <a:avLst/>
          </a:prstGeom>
          <a:solidFill>
            <a:srgbClr val="B4B4B4"/>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727">
              <a:defRPr/>
            </a:pPr>
            <a:endPar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Picture 7"/>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645260" y="3302912"/>
            <a:ext cx="742355" cy="507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テキスト ボックス 24"/>
          <p:cNvSpPr txBox="1"/>
          <p:nvPr/>
        </p:nvSpPr>
        <p:spPr>
          <a:xfrm>
            <a:off x="2532558" y="3890726"/>
            <a:ext cx="967761" cy="320088"/>
          </a:xfrm>
          <a:prstGeom prst="rect">
            <a:avLst/>
          </a:prstGeom>
          <a:noFill/>
        </p:spPr>
        <p:txBody>
          <a:bodyPr wrap="square" rtlCol="0">
            <a:spAutoFit/>
          </a:bodyPr>
          <a:lstStyle/>
          <a:p>
            <a:pPr algn="ctr" defTabSz="891727">
              <a:defRPr/>
            </a:pPr>
            <a:r>
              <a:rPr kumimoji="0" lang="ja-JP" altLang="en-US" sz="148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水電解</a:t>
            </a:r>
            <a:endParaRPr kumimoji="0" lang="en-US" altLang="ja-JP" sz="148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877415" y="3900162"/>
            <a:ext cx="989186" cy="320088"/>
          </a:xfrm>
          <a:prstGeom prst="rect">
            <a:avLst/>
          </a:prstGeom>
          <a:noFill/>
        </p:spPr>
        <p:txBody>
          <a:bodyPr wrap="square" rtlCol="0">
            <a:spAutoFit/>
          </a:bodyPr>
          <a:lstStyle/>
          <a:p>
            <a:pPr algn="ctr" defTabSz="891727">
              <a:defRPr/>
            </a:pPr>
            <a:r>
              <a:rPr kumimoji="0" lang="ja-JP" altLang="en-US" sz="148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再エ電気</a:t>
            </a:r>
          </a:p>
        </p:txBody>
      </p:sp>
      <p:pic>
        <p:nvPicPr>
          <p:cNvPr id="27"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108769" y="3307248"/>
            <a:ext cx="522160" cy="49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二等辺三角形 27"/>
          <p:cNvSpPr/>
          <p:nvPr/>
        </p:nvSpPr>
        <p:spPr>
          <a:xfrm rot="5400000">
            <a:off x="8228716" y="3628695"/>
            <a:ext cx="710492" cy="203251"/>
          </a:xfrm>
          <a:prstGeom prst="triangle">
            <a:avLst/>
          </a:prstGeom>
          <a:solidFill>
            <a:srgbClr val="B4B4B4"/>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727">
              <a:defRPr/>
            </a:pPr>
            <a:endPar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72741" y="1263411"/>
            <a:ext cx="10568769" cy="143395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66012">
              <a:defRPr/>
            </a:pPr>
            <a:endParaRPr kumimoji="0" lang="en-US" altLang="ja-JP" sz="2159"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7836" indent="-187836" defTabSz="966012">
              <a:buFont typeface="Wingdings" pitchFamily="2" charset="2"/>
              <a:buChar char="Ø"/>
              <a:defRPr/>
            </a:pPr>
            <a:r>
              <a:rPr kumimoji="0" lang="ja-JP" altLang="en-US" sz="148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水素は、利用時に温室効果ガスを排出しないため、地球温暖化対策重要。</a:t>
            </a:r>
            <a:endParaRPr kumimoji="0" lang="en-US" altLang="ja-JP" sz="148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7836" indent="-187836" defTabSz="966012">
              <a:buFont typeface="Wingdings" pitchFamily="2" charset="2"/>
              <a:buChar char="Ø"/>
              <a:defRPr/>
            </a:pPr>
            <a:r>
              <a:rPr kumimoji="0" lang="ja-JP" altLang="en-US" sz="148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一方、製造、貯蔵・輸送、供給プロセスにて温室効</a:t>
            </a:r>
            <a:r>
              <a:rPr kumimoji="0" lang="ja-JP" altLang="en-US" sz="148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果ガスを排出するため、</a:t>
            </a:r>
            <a:r>
              <a:rPr kumimoji="0" lang="en-US" altLang="ja-JP" sz="148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LCA</a:t>
            </a:r>
            <a:r>
              <a:rPr kumimoji="0" lang="ja-JP" altLang="en-US" sz="148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48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Life Cycle Assessment</a:t>
            </a:r>
            <a:r>
              <a:rPr kumimoji="0" lang="ja-JP" altLang="en-US" sz="148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：ライフサイクルアセスメント</a:t>
            </a:r>
            <a:r>
              <a:rPr kumimoji="0" lang="en-US" altLang="ja-JP" sz="1480" kern="0" baseline="30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148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）の観点から</a:t>
            </a:r>
            <a:r>
              <a:rPr kumimoji="0" lang="ja-JP" altLang="en-US" sz="1480" b="1"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水素のサプライチェーン全体を通じての温室効果ガス削減効果の把握が必要。</a:t>
            </a:r>
            <a:endParaRPr kumimoji="0" lang="en-US" altLang="ja-JP" sz="1480" b="1"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966012">
              <a:lnSpc>
                <a:spcPts val="317"/>
              </a:lnSpc>
              <a:defRPr/>
            </a:pPr>
            <a:endParaRPr kumimoji="0" lang="en-US" altLang="ja-JP" sz="148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7836" indent="-187836" defTabSz="966012">
              <a:buFont typeface="Wingdings" pitchFamily="2" charset="2"/>
              <a:buChar char="Ø"/>
              <a:defRPr/>
            </a:pPr>
            <a:r>
              <a:rPr kumimoji="0" lang="ja-JP" altLang="en-US" sz="148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そのため、</a:t>
            </a:r>
            <a:r>
              <a:rPr kumimoji="0" lang="ja-JP" altLang="en-US" sz="1480" b="1"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水素サプライチェーンの温室効果ガス削減効果の算定方法を規定したガイドラインを策定。</a:t>
            </a:r>
          </a:p>
          <a:p>
            <a:pPr defTabSz="966012">
              <a:defRPr/>
            </a:pPr>
            <a:endParaRPr kumimoji="0" lang="en-US" altLang="ja-JP" sz="1111" b="1"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59694" y="1265632"/>
            <a:ext cx="1109492" cy="304563"/>
          </a:xfrm>
          <a:prstGeom prst="rect">
            <a:avLst/>
          </a:prstGeom>
          <a:solidFill>
            <a:schemeClr val="accent2"/>
          </a:solidFill>
        </p:spPr>
        <p:txBody>
          <a:bodyPr wrap="square" lIns="38033" tIns="38033" rIns="38033" bIns="38033" rtlCol="0" anchor="ctr" anchorCtr="0">
            <a:spAutoFit/>
          </a:bodyPr>
          <a:lstStyle/>
          <a:p>
            <a:pPr algn="ctr" defTabSz="966012">
              <a:buSzPct val="100000"/>
              <a:defRPr/>
            </a:pPr>
            <a:r>
              <a:rPr kumimoji="0" lang="ja-JP" altLang="en-US" sz="148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背景・目的</a:t>
            </a:r>
          </a:p>
        </p:txBody>
      </p:sp>
      <p:sp>
        <p:nvSpPr>
          <p:cNvPr id="31" name="正方形/長方形 30"/>
          <p:cNvSpPr/>
          <p:nvPr/>
        </p:nvSpPr>
        <p:spPr>
          <a:xfrm>
            <a:off x="72741" y="4574672"/>
            <a:ext cx="10568769" cy="2681048"/>
          </a:xfrm>
          <a:prstGeom prst="rect">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727">
              <a:defRPr/>
            </a:pPr>
            <a:endPar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74"/>
          <p:cNvSpPr/>
          <p:nvPr/>
        </p:nvSpPr>
        <p:spPr>
          <a:xfrm>
            <a:off x="820430" y="5032721"/>
            <a:ext cx="4269226" cy="1631942"/>
          </a:xfrm>
          <a:prstGeom prst="roundRect">
            <a:avLst/>
          </a:prstGeom>
          <a:no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727">
              <a:defRPr/>
            </a:pPr>
            <a:endPar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72"/>
          <p:cNvSpPr/>
          <p:nvPr/>
        </p:nvSpPr>
        <p:spPr bwMode="gray">
          <a:xfrm>
            <a:off x="3208187" y="5602578"/>
            <a:ext cx="1597909" cy="380455"/>
          </a:xfrm>
          <a:prstGeom prst="roundRect">
            <a:avLst/>
          </a:prstGeom>
          <a:solidFill>
            <a:srgbClr val="E3E48D"/>
          </a:solidFill>
          <a:ln w="12700" algn="ctr">
            <a:solidFill>
              <a:srgbClr val="BBBCBC"/>
            </a:solidFill>
            <a:miter lim="800000"/>
            <a:headEnd/>
            <a:tailEnd/>
          </a:ln>
        </p:spPr>
        <p:txBody>
          <a:bodyPr wrap="square" lIns="38045" tIns="38045" rIns="38045" bIns="38045" rtlCol="0" anchor="ctr"/>
          <a:lstStyle/>
          <a:p>
            <a:pPr algn="ctr" defTabSz="966326">
              <a:defRPr/>
            </a:pPr>
            <a:r>
              <a:rPr kumimoji="0" lang="ja-JP" altLang="en-US" sz="148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排出原単位</a:t>
            </a:r>
          </a:p>
        </p:txBody>
      </p:sp>
      <p:sp>
        <p:nvSpPr>
          <p:cNvPr id="34" name="テキスト ボックス 33"/>
          <p:cNvSpPr txBox="1"/>
          <p:nvPr/>
        </p:nvSpPr>
        <p:spPr>
          <a:xfrm>
            <a:off x="2811260" y="5130080"/>
            <a:ext cx="380455" cy="467068"/>
          </a:xfrm>
          <a:prstGeom prst="rect">
            <a:avLst/>
          </a:prstGeom>
          <a:noFill/>
        </p:spPr>
        <p:txBody>
          <a:bodyPr wrap="square" lIns="38045" tIns="38045" rIns="38045" bIns="38045" rtlCol="0" anchor="ctr" anchorCtr="0">
            <a:spAutoFit/>
          </a:bodyPr>
          <a:lstStyle/>
          <a:p>
            <a:pPr algn="ctr" defTabSz="966326">
              <a:buSzPct val="100000"/>
              <a:defRPr/>
            </a:pPr>
            <a:r>
              <a:rPr kumimoji="0" lang="en-US" altLang="ja-JP" sz="2536"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2536"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76"/>
          <p:cNvSpPr/>
          <p:nvPr/>
        </p:nvSpPr>
        <p:spPr bwMode="gray">
          <a:xfrm>
            <a:off x="1169186" y="5173378"/>
            <a:ext cx="1597909" cy="380455"/>
          </a:xfrm>
          <a:prstGeom prst="roundRect">
            <a:avLst/>
          </a:prstGeom>
          <a:solidFill>
            <a:srgbClr val="A0DCFF"/>
          </a:solidFill>
          <a:ln w="12700" algn="ctr">
            <a:solidFill>
              <a:srgbClr val="BBBCBC"/>
            </a:solidFill>
            <a:miter lim="800000"/>
            <a:headEnd/>
            <a:tailEnd/>
          </a:ln>
        </p:spPr>
        <p:txBody>
          <a:bodyPr wrap="square" lIns="38045" tIns="38045" rIns="38045" bIns="38045" rtlCol="0" anchor="ctr"/>
          <a:lstStyle/>
          <a:p>
            <a:pPr algn="ctr" defTabSz="966326">
              <a:defRPr/>
            </a:pPr>
            <a:r>
              <a:rPr kumimoji="0" lang="ja-JP" altLang="en-US" sz="148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再エネ消費量</a:t>
            </a:r>
          </a:p>
        </p:txBody>
      </p:sp>
      <p:sp>
        <p:nvSpPr>
          <p:cNvPr id="36" name="角丸四角形 77"/>
          <p:cNvSpPr/>
          <p:nvPr/>
        </p:nvSpPr>
        <p:spPr bwMode="gray">
          <a:xfrm>
            <a:off x="3208187" y="5173378"/>
            <a:ext cx="1597909" cy="380455"/>
          </a:xfrm>
          <a:prstGeom prst="roundRect">
            <a:avLst/>
          </a:prstGeom>
          <a:solidFill>
            <a:srgbClr val="E3E48D"/>
          </a:solidFill>
          <a:ln w="12700" algn="ctr">
            <a:solidFill>
              <a:srgbClr val="BBBCBC"/>
            </a:solidFill>
            <a:miter lim="800000"/>
            <a:headEnd/>
            <a:tailEnd/>
          </a:ln>
        </p:spPr>
        <p:txBody>
          <a:bodyPr wrap="square" lIns="38045" tIns="38045" rIns="38045" bIns="38045" rtlCol="0" anchor="ctr"/>
          <a:lstStyle/>
          <a:p>
            <a:pPr algn="ctr" defTabSz="966326">
              <a:defRPr/>
            </a:pPr>
            <a:r>
              <a:rPr kumimoji="0" lang="ja-JP" altLang="en-US" sz="148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排出原単位</a:t>
            </a:r>
          </a:p>
        </p:txBody>
      </p:sp>
      <p:sp>
        <p:nvSpPr>
          <p:cNvPr id="37" name="正方形/長方形 36"/>
          <p:cNvSpPr/>
          <p:nvPr/>
        </p:nvSpPr>
        <p:spPr bwMode="gray">
          <a:xfrm>
            <a:off x="1055944" y="4869206"/>
            <a:ext cx="3798215" cy="266317"/>
          </a:xfrm>
          <a:prstGeom prst="rect">
            <a:avLst/>
          </a:prstGeom>
          <a:solidFill>
            <a:schemeClr val="bg1"/>
          </a:solidFill>
          <a:ln w="12700" algn="ctr">
            <a:noFill/>
            <a:miter lim="800000"/>
            <a:headEnd/>
            <a:tailEnd/>
          </a:ln>
        </p:spPr>
        <p:txBody>
          <a:bodyPr wrap="square" lIns="38045" tIns="38045" rIns="38045" bIns="38045" rtlCol="0" anchor="ctr"/>
          <a:lstStyle/>
          <a:p>
            <a:pPr algn="ctr" defTabSz="966326">
              <a:defRPr/>
            </a:pPr>
            <a:r>
              <a:rPr kumimoji="0" lang="ja-JP" altLang="en-US" sz="1691"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評価対象（水素のサプライチェーン）</a:t>
            </a:r>
          </a:p>
        </p:txBody>
      </p:sp>
      <p:sp>
        <p:nvSpPr>
          <p:cNvPr id="38" name="角丸四角形 41"/>
          <p:cNvSpPr/>
          <p:nvPr/>
        </p:nvSpPr>
        <p:spPr bwMode="gray">
          <a:xfrm>
            <a:off x="1169186" y="5602578"/>
            <a:ext cx="1597909" cy="380455"/>
          </a:xfrm>
          <a:prstGeom prst="roundRect">
            <a:avLst/>
          </a:prstGeom>
          <a:solidFill>
            <a:srgbClr val="A0DCFF"/>
          </a:solidFill>
          <a:ln w="12700" algn="ctr">
            <a:solidFill>
              <a:srgbClr val="BBBCBC"/>
            </a:solidFill>
            <a:miter lim="800000"/>
            <a:headEnd/>
            <a:tailEnd/>
          </a:ln>
        </p:spPr>
        <p:txBody>
          <a:bodyPr wrap="square" lIns="38045" tIns="38045" rIns="38045" bIns="38045" rtlCol="0" anchor="ctr"/>
          <a:lstStyle/>
          <a:p>
            <a:pPr algn="ctr" defTabSz="966326">
              <a:defRPr/>
            </a:pPr>
            <a:r>
              <a:rPr kumimoji="0" lang="ja-JP" altLang="en-US" sz="148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軽油消費量</a:t>
            </a:r>
          </a:p>
        </p:txBody>
      </p:sp>
      <p:sp>
        <p:nvSpPr>
          <p:cNvPr id="39" name="テキスト ボックス 38"/>
          <p:cNvSpPr txBox="1"/>
          <p:nvPr/>
        </p:nvSpPr>
        <p:spPr>
          <a:xfrm>
            <a:off x="2811260" y="5559280"/>
            <a:ext cx="380455" cy="467068"/>
          </a:xfrm>
          <a:prstGeom prst="rect">
            <a:avLst/>
          </a:prstGeom>
          <a:noFill/>
        </p:spPr>
        <p:txBody>
          <a:bodyPr wrap="square" lIns="38045" tIns="38045" rIns="38045" bIns="38045" rtlCol="0" anchor="ctr" anchorCtr="0">
            <a:spAutoFit/>
          </a:bodyPr>
          <a:lstStyle/>
          <a:p>
            <a:pPr algn="ctr" defTabSz="966326">
              <a:buSzPct val="100000"/>
              <a:defRPr/>
            </a:pPr>
            <a:r>
              <a:rPr kumimoji="0" lang="en-US" altLang="ja-JP" sz="2536"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2536"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43"/>
          <p:cNvSpPr/>
          <p:nvPr/>
        </p:nvSpPr>
        <p:spPr bwMode="gray">
          <a:xfrm>
            <a:off x="3208187" y="6031779"/>
            <a:ext cx="1597909" cy="380455"/>
          </a:xfrm>
          <a:prstGeom prst="roundRect">
            <a:avLst/>
          </a:prstGeom>
          <a:solidFill>
            <a:srgbClr val="E3E48D"/>
          </a:solidFill>
          <a:ln w="12700" algn="ctr">
            <a:solidFill>
              <a:srgbClr val="BBBCBC"/>
            </a:solidFill>
            <a:miter lim="800000"/>
            <a:headEnd/>
            <a:tailEnd/>
          </a:ln>
        </p:spPr>
        <p:txBody>
          <a:bodyPr wrap="square" lIns="38045" tIns="38045" rIns="38045" bIns="38045" rtlCol="0" anchor="ctr"/>
          <a:lstStyle/>
          <a:p>
            <a:pPr algn="ctr" defTabSz="966326">
              <a:defRPr/>
            </a:pPr>
            <a:r>
              <a:rPr kumimoji="0" lang="ja-JP" altLang="en-US" sz="148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排出原単位</a:t>
            </a:r>
          </a:p>
        </p:txBody>
      </p:sp>
      <p:sp>
        <p:nvSpPr>
          <p:cNvPr id="41" name="角丸四角形 44"/>
          <p:cNvSpPr/>
          <p:nvPr/>
        </p:nvSpPr>
        <p:spPr bwMode="gray">
          <a:xfrm>
            <a:off x="1169186" y="6031779"/>
            <a:ext cx="1597909" cy="380455"/>
          </a:xfrm>
          <a:prstGeom prst="roundRect">
            <a:avLst/>
          </a:prstGeom>
          <a:solidFill>
            <a:srgbClr val="A0DCFF"/>
          </a:solidFill>
          <a:ln w="12700" algn="ctr">
            <a:solidFill>
              <a:srgbClr val="BBBCBC"/>
            </a:solidFill>
            <a:miter lim="800000"/>
            <a:headEnd/>
            <a:tailEnd/>
          </a:ln>
        </p:spPr>
        <p:txBody>
          <a:bodyPr wrap="square" lIns="38045" tIns="38045" rIns="38045" bIns="38045" rtlCol="0" anchor="ctr"/>
          <a:lstStyle/>
          <a:p>
            <a:pPr algn="ctr" defTabSz="966326">
              <a:defRPr/>
            </a:pPr>
            <a:r>
              <a:rPr kumimoji="0" lang="ja-JP" altLang="en-US" sz="148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廃棄物処理量</a:t>
            </a:r>
          </a:p>
        </p:txBody>
      </p:sp>
      <p:sp>
        <p:nvSpPr>
          <p:cNvPr id="42" name="テキスト ボックス 41"/>
          <p:cNvSpPr txBox="1"/>
          <p:nvPr/>
        </p:nvSpPr>
        <p:spPr>
          <a:xfrm>
            <a:off x="2811260" y="5988480"/>
            <a:ext cx="380455" cy="467068"/>
          </a:xfrm>
          <a:prstGeom prst="rect">
            <a:avLst/>
          </a:prstGeom>
          <a:noFill/>
        </p:spPr>
        <p:txBody>
          <a:bodyPr wrap="square" lIns="38045" tIns="38045" rIns="38045" bIns="38045" rtlCol="0" anchor="ctr" anchorCtr="0">
            <a:spAutoFit/>
          </a:bodyPr>
          <a:lstStyle/>
          <a:p>
            <a:pPr algn="ctr" defTabSz="966326">
              <a:buSzPct val="100000"/>
              <a:defRPr/>
            </a:pPr>
            <a:r>
              <a:rPr kumimoji="0" lang="en-US" altLang="ja-JP" sz="2536"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2536"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6"/>
          <p:cNvSpPr/>
          <p:nvPr/>
        </p:nvSpPr>
        <p:spPr bwMode="gray">
          <a:xfrm>
            <a:off x="1178321" y="6322079"/>
            <a:ext cx="1597909" cy="380455"/>
          </a:xfrm>
          <a:prstGeom prst="roundRect">
            <a:avLst/>
          </a:prstGeom>
          <a:noFill/>
          <a:ln w="12700" algn="ctr">
            <a:noFill/>
            <a:miter lim="800000"/>
            <a:headEnd/>
            <a:tailEnd/>
          </a:ln>
        </p:spPr>
        <p:txBody>
          <a:bodyPr vert="eaVert" wrap="square" lIns="38045" tIns="38045" rIns="38045" bIns="38045" rtlCol="0" anchor="ctr"/>
          <a:lstStyle/>
          <a:p>
            <a:pPr algn="ctr" defTabSz="966326">
              <a:defRPr/>
            </a:pPr>
            <a:r>
              <a:rPr kumimoji="0" lang="en-US" altLang="ja-JP" sz="148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48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61"/>
          <p:cNvSpPr/>
          <p:nvPr/>
        </p:nvSpPr>
        <p:spPr>
          <a:xfrm>
            <a:off x="5652991" y="5032721"/>
            <a:ext cx="4269226" cy="1631942"/>
          </a:xfrm>
          <a:prstGeom prst="roundRect">
            <a:avLst/>
          </a:prstGeom>
          <a:no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727">
              <a:defRPr/>
            </a:pPr>
            <a:endPar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59"/>
          <p:cNvSpPr/>
          <p:nvPr/>
        </p:nvSpPr>
        <p:spPr bwMode="gray">
          <a:xfrm>
            <a:off x="8040748" y="5602578"/>
            <a:ext cx="1597909" cy="380455"/>
          </a:xfrm>
          <a:prstGeom prst="roundRect">
            <a:avLst/>
          </a:prstGeom>
          <a:solidFill>
            <a:srgbClr val="E3E48D"/>
          </a:solidFill>
          <a:ln w="12700" algn="ctr">
            <a:solidFill>
              <a:srgbClr val="BBBCBC"/>
            </a:solidFill>
            <a:miter lim="800000"/>
            <a:headEnd/>
            <a:tailEnd/>
          </a:ln>
        </p:spPr>
        <p:txBody>
          <a:bodyPr wrap="square" lIns="38045" tIns="38045" rIns="38045" bIns="38045" rtlCol="0" anchor="ctr"/>
          <a:lstStyle/>
          <a:p>
            <a:pPr algn="ctr" defTabSz="966326">
              <a:defRPr/>
            </a:pPr>
            <a:r>
              <a:rPr kumimoji="0" lang="ja-JP" altLang="en-US" sz="148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排出原単位</a:t>
            </a:r>
          </a:p>
        </p:txBody>
      </p:sp>
      <p:sp>
        <p:nvSpPr>
          <p:cNvPr id="46" name="テキスト ボックス 45"/>
          <p:cNvSpPr txBox="1"/>
          <p:nvPr/>
        </p:nvSpPr>
        <p:spPr>
          <a:xfrm>
            <a:off x="7643821" y="5130080"/>
            <a:ext cx="380455" cy="467068"/>
          </a:xfrm>
          <a:prstGeom prst="rect">
            <a:avLst/>
          </a:prstGeom>
          <a:noFill/>
        </p:spPr>
        <p:txBody>
          <a:bodyPr wrap="square" lIns="38045" tIns="38045" rIns="38045" bIns="38045" rtlCol="0" anchor="ctr" anchorCtr="0">
            <a:spAutoFit/>
          </a:bodyPr>
          <a:lstStyle/>
          <a:p>
            <a:pPr algn="ctr" defTabSz="966326">
              <a:buSzPct val="100000"/>
              <a:defRPr/>
            </a:pPr>
            <a:r>
              <a:rPr kumimoji="0" lang="en-US" altLang="ja-JP" sz="2536"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2536"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62"/>
          <p:cNvSpPr/>
          <p:nvPr/>
        </p:nvSpPr>
        <p:spPr bwMode="gray">
          <a:xfrm>
            <a:off x="6001748" y="5173378"/>
            <a:ext cx="1597909" cy="380455"/>
          </a:xfrm>
          <a:prstGeom prst="roundRect">
            <a:avLst/>
          </a:prstGeom>
          <a:solidFill>
            <a:srgbClr val="A0DCFF"/>
          </a:solidFill>
          <a:ln w="12700" algn="ctr">
            <a:solidFill>
              <a:srgbClr val="BBBCBC"/>
            </a:solidFill>
            <a:miter lim="800000"/>
            <a:headEnd/>
            <a:tailEnd/>
          </a:ln>
        </p:spPr>
        <p:txBody>
          <a:bodyPr wrap="square" lIns="38045" tIns="38045" rIns="38045" bIns="38045" rtlCol="0" anchor="ctr"/>
          <a:lstStyle/>
          <a:p>
            <a:pPr algn="ctr" defTabSz="966326">
              <a:defRPr/>
            </a:pPr>
            <a:r>
              <a:rPr kumimoji="0" lang="ja-JP" altLang="en-US" sz="148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原油消費量</a:t>
            </a:r>
          </a:p>
        </p:txBody>
      </p:sp>
      <p:sp>
        <p:nvSpPr>
          <p:cNvPr id="48" name="角丸四角形 69"/>
          <p:cNvSpPr/>
          <p:nvPr/>
        </p:nvSpPr>
        <p:spPr bwMode="gray">
          <a:xfrm>
            <a:off x="8040748" y="5173378"/>
            <a:ext cx="1597909" cy="380455"/>
          </a:xfrm>
          <a:prstGeom prst="roundRect">
            <a:avLst/>
          </a:prstGeom>
          <a:solidFill>
            <a:srgbClr val="E3E48D"/>
          </a:solidFill>
          <a:ln w="12700" algn="ctr">
            <a:solidFill>
              <a:srgbClr val="BBBCBC"/>
            </a:solidFill>
            <a:miter lim="800000"/>
            <a:headEnd/>
            <a:tailEnd/>
          </a:ln>
        </p:spPr>
        <p:txBody>
          <a:bodyPr wrap="square" lIns="38045" tIns="38045" rIns="38045" bIns="38045" rtlCol="0" anchor="ctr"/>
          <a:lstStyle/>
          <a:p>
            <a:pPr algn="ctr" defTabSz="966326">
              <a:defRPr/>
            </a:pPr>
            <a:r>
              <a:rPr kumimoji="0" lang="ja-JP" altLang="en-US" sz="148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排出原単位</a:t>
            </a:r>
          </a:p>
        </p:txBody>
      </p:sp>
      <p:sp>
        <p:nvSpPr>
          <p:cNvPr id="49" name="角丸四角形 78"/>
          <p:cNvSpPr/>
          <p:nvPr/>
        </p:nvSpPr>
        <p:spPr bwMode="gray">
          <a:xfrm>
            <a:off x="6001748" y="5602578"/>
            <a:ext cx="1597909" cy="380455"/>
          </a:xfrm>
          <a:prstGeom prst="roundRect">
            <a:avLst/>
          </a:prstGeom>
          <a:solidFill>
            <a:srgbClr val="A0DCFF"/>
          </a:solidFill>
          <a:ln w="12700" algn="ctr">
            <a:solidFill>
              <a:srgbClr val="BBBCBC"/>
            </a:solidFill>
            <a:miter lim="800000"/>
            <a:headEnd/>
            <a:tailEnd/>
          </a:ln>
        </p:spPr>
        <p:txBody>
          <a:bodyPr wrap="square" lIns="38045" tIns="38045" rIns="38045" bIns="38045" rtlCol="0" anchor="ctr"/>
          <a:lstStyle/>
          <a:p>
            <a:pPr algn="ctr" defTabSz="966326">
              <a:defRPr/>
            </a:pPr>
            <a:r>
              <a:rPr kumimoji="0" lang="en-US" altLang="ja-JP" sz="148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LPG</a:t>
            </a:r>
            <a:r>
              <a:rPr kumimoji="0" lang="ja-JP" altLang="en-US" sz="148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消費量</a:t>
            </a:r>
          </a:p>
        </p:txBody>
      </p:sp>
      <p:sp>
        <p:nvSpPr>
          <p:cNvPr id="50" name="テキスト ボックス 49"/>
          <p:cNvSpPr txBox="1"/>
          <p:nvPr/>
        </p:nvSpPr>
        <p:spPr>
          <a:xfrm>
            <a:off x="7643821" y="5559280"/>
            <a:ext cx="380455" cy="467068"/>
          </a:xfrm>
          <a:prstGeom prst="rect">
            <a:avLst/>
          </a:prstGeom>
          <a:noFill/>
        </p:spPr>
        <p:txBody>
          <a:bodyPr wrap="square" lIns="38045" tIns="38045" rIns="38045" bIns="38045" rtlCol="0" anchor="ctr" anchorCtr="0">
            <a:spAutoFit/>
          </a:bodyPr>
          <a:lstStyle/>
          <a:p>
            <a:pPr algn="ctr" defTabSz="966326">
              <a:buSzPct val="100000"/>
              <a:defRPr/>
            </a:pPr>
            <a:r>
              <a:rPr kumimoji="0" lang="en-US" altLang="ja-JP" sz="2536"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2536"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80"/>
          <p:cNvSpPr/>
          <p:nvPr/>
        </p:nvSpPr>
        <p:spPr bwMode="gray">
          <a:xfrm>
            <a:off x="8040748" y="6031779"/>
            <a:ext cx="1597909" cy="380455"/>
          </a:xfrm>
          <a:prstGeom prst="roundRect">
            <a:avLst/>
          </a:prstGeom>
          <a:solidFill>
            <a:srgbClr val="E3E48D"/>
          </a:solidFill>
          <a:ln w="12700" algn="ctr">
            <a:solidFill>
              <a:srgbClr val="BBBCBC"/>
            </a:solidFill>
            <a:miter lim="800000"/>
            <a:headEnd/>
            <a:tailEnd/>
          </a:ln>
        </p:spPr>
        <p:txBody>
          <a:bodyPr wrap="square" lIns="38045" tIns="38045" rIns="38045" bIns="38045" rtlCol="0" anchor="ctr"/>
          <a:lstStyle/>
          <a:p>
            <a:pPr algn="ctr" defTabSz="966326">
              <a:defRPr/>
            </a:pPr>
            <a:r>
              <a:rPr kumimoji="0" lang="ja-JP" altLang="en-US" sz="148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排出原単位</a:t>
            </a:r>
          </a:p>
        </p:txBody>
      </p:sp>
      <p:sp>
        <p:nvSpPr>
          <p:cNvPr id="52" name="角丸四角形 81"/>
          <p:cNvSpPr/>
          <p:nvPr/>
        </p:nvSpPr>
        <p:spPr bwMode="gray">
          <a:xfrm>
            <a:off x="6001748" y="6031779"/>
            <a:ext cx="1597909" cy="380455"/>
          </a:xfrm>
          <a:prstGeom prst="roundRect">
            <a:avLst/>
          </a:prstGeom>
          <a:solidFill>
            <a:srgbClr val="A0DCFF"/>
          </a:solidFill>
          <a:ln w="12700" algn="ctr">
            <a:solidFill>
              <a:srgbClr val="BBBCBC"/>
            </a:solidFill>
            <a:miter lim="800000"/>
            <a:headEnd/>
            <a:tailEnd/>
          </a:ln>
        </p:spPr>
        <p:txBody>
          <a:bodyPr wrap="square" lIns="38045" tIns="38045" rIns="38045" bIns="38045" rtlCol="0" anchor="ctr"/>
          <a:lstStyle/>
          <a:p>
            <a:pPr algn="ctr" defTabSz="966326">
              <a:defRPr/>
            </a:pPr>
            <a:r>
              <a:rPr kumimoji="0" lang="ja-JP" altLang="en-US" sz="148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廃棄物処理量</a:t>
            </a:r>
          </a:p>
        </p:txBody>
      </p:sp>
      <p:sp>
        <p:nvSpPr>
          <p:cNvPr id="53" name="テキスト ボックス 52"/>
          <p:cNvSpPr txBox="1"/>
          <p:nvPr/>
        </p:nvSpPr>
        <p:spPr>
          <a:xfrm>
            <a:off x="7643821" y="5988480"/>
            <a:ext cx="380455" cy="467068"/>
          </a:xfrm>
          <a:prstGeom prst="rect">
            <a:avLst/>
          </a:prstGeom>
          <a:noFill/>
        </p:spPr>
        <p:txBody>
          <a:bodyPr wrap="square" lIns="38045" tIns="38045" rIns="38045" bIns="38045" rtlCol="0" anchor="ctr" anchorCtr="0">
            <a:spAutoFit/>
          </a:bodyPr>
          <a:lstStyle/>
          <a:p>
            <a:pPr algn="ctr" defTabSz="966326">
              <a:buSzPct val="100000"/>
              <a:defRPr/>
            </a:pPr>
            <a:r>
              <a:rPr kumimoji="0" lang="en-US" altLang="ja-JP" sz="2536"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2536"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bwMode="gray">
          <a:xfrm>
            <a:off x="5745913" y="4869206"/>
            <a:ext cx="4176311" cy="266317"/>
          </a:xfrm>
          <a:prstGeom prst="rect">
            <a:avLst/>
          </a:prstGeom>
          <a:solidFill>
            <a:schemeClr val="bg1"/>
          </a:solidFill>
          <a:ln w="12700" algn="ctr">
            <a:noFill/>
            <a:miter lim="800000"/>
            <a:headEnd/>
            <a:tailEnd/>
          </a:ln>
        </p:spPr>
        <p:txBody>
          <a:bodyPr wrap="square" lIns="38045" tIns="38045" rIns="38045" bIns="38045" rtlCol="0" anchor="ctr"/>
          <a:lstStyle/>
          <a:p>
            <a:pPr algn="ctr" defTabSz="966326">
              <a:defRPr/>
            </a:pPr>
            <a:r>
              <a:rPr kumimoji="0" lang="ja-JP" altLang="en-US" sz="1691"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比較対象（ガソリンのサプライチェーン）</a:t>
            </a:r>
          </a:p>
        </p:txBody>
      </p:sp>
      <p:sp>
        <p:nvSpPr>
          <p:cNvPr id="55" name="テキスト ボックス 54"/>
          <p:cNvSpPr txBox="1"/>
          <p:nvPr/>
        </p:nvSpPr>
        <p:spPr>
          <a:xfrm>
            <a:off x="5181097" y="5687839"/>
            <a:ext cx="380455" cy="402179"/>
          </a:xfrm>
          <a:prstGeom prst="rect">
            <a:avLst/>
          </a:prstGeom>
          <a:noFill/>
        </p:spPr>
        <p:txBody>
          <a:bodyPr wrap="square" lIns="38045" tIns="38045" rIns="38045" bIns="38045" rtlCol="0" anchor="ctr" anchorCtr="0">
            <a:spAutoFit/>
          </a:bodyPr>
          <a:lstStyle/>
          <a:p>
            <a:pPr algn="ctr" defTabSz="966326">
              <a:buSzPct val="100000"/>
              <a:defRPr/>
            </a:pPr>
            <a:r>
              <a:rPr kumimoji="0" lang="en-US" altLang="ja-JP" sz="2114"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2114"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角丸四角形 86"/>
          <p:cNvSpPr/>
          <p:nvPr/>
        </p:nvSpPr>
        <p:spPr bwMode="gray">
          <a:xfrm>
            <a:off x="3217319" y="6322079"/>
            <a:ext cx="1597909" cy="380455"/>
          </a:xfrm>
          <a:prstGeom prst="roundRect">
            <a:avLst/>
          </a:prstGeom>
          <a:noFill/>
          <a:ln w="12700" algn="ctr">
            <a:noFill/>
            <a:miter lim="800000"/>
            <a:headEnd/>
            <a:tailEnd/>
          </a:ln>
        </p:spPr>
        <p:txBody>
          <a:bodyPr vert="eaVert" wrap="square" lIns="38045" tIns="38045" rIns="38045" bIns="38045" rtlCol="0" anchor="ctr"/>
          <a:lstStyle/>
          <a:p>
            <a:pPr algn="ctr" defTabSz="966326">
              <a:defRPr/>
            </a:pPr>
            <a:r>
              <a:rPr kumimoji="0" lang="en-US" altLang="ja-JP" sz="148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48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87"/>
          <p:cNvSpPr/>
          <p:nvPr/>
        </p:nvSpPr>
        <p:spPr bwMode="gray">
          <a:xfrm>
            <a:off x="6010879" y="6322079"/>
            <a:ext cx="1597909" cy="380455"/>
          </a:xfrm>
          <a:prstGeom prst="roundRect">
            <a:avLst/>
          </a:prstGeom>
          <a:noFill/>
          <a:ln w="12700" algn="ctr">
            <a:noFill/>
            <a:miter lim="800000"/>
            <a:headEnd/>
            <a:tailEnd/>
          </a:ln>
        </p:spPr>
        <p:txBody>
          <a:bodyPr vert="eaVert" wrap="square" lIns="38045" tIns="38045" rIns="38045" bIns="38045" rtlCol="0" anchor="ctr"/>
          <a:lstStyle/>
          <a:p>
            <a:pPr algn="ctr" defTabSz="966326">
              <a:defRPr/>
            </a:pPr>
            <a:r>
              <a:rPr kumimoji="0" lang="en-US" altLang="ja-JP" sz="148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48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89"/>
          <p:cNvSpPr/>
          <p:nvPr/>
        </p:nvSpPr>
        <p:spPr bwMode="gray">
          <a:xfrm>
            <a:off x="8049880" y="6322079"/>
            <a:ext cx="1597909" cy="380455"/>
          </a:xfrm>
          <a:prstGeom prst="roundRect">
            <a:avLst/>
          </a:prstGeom>
          <a:noFill/>
          <a:ln w="12700" algn="ctr">
            <a:noFill/>
            <a:miter lim="800000"/>
            <a:headEnd/>
            <a:tailEnd/>
          </a:ln>
        </p:spPr>
        <p:txBody>
          <a:bodyPr vert="eaVert" wrap="square" lIns="38045" tIns="38045" rIns="38045" bIns="38045" rtlCol="0" anchor="ctr"/>
          <a:lstStyle/>
          <a:p>
            <a:pPr algn="ctr" defTabSz="966326">
              <a:defRPr/>
            </a:pPr>
            <a:r>
              <a:rPr kumimoji="0" lang="en-US" altLang="ja-JP" sz="148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48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上矢印 1"/>
          <p:cNvSpPr/>
          <p:nvPr/>
        </p:nvSpPr>
        <p:spPr bwMode="gray">
          <a:xfrm>
            <a:off x="5257187" y="5927463"/>
            <a:ext cx="228273" cy="913091"/>
          </a:xfrm>
          <a:prstGeom prst="upArrow">
            <a:avLst/>
          </a:prstGeom>
          <a:solidFill>
            <a:srgbClr val="BBBCBC"/>
          </a:solidFill>
          <a:ln w="12700" algn="ctr">
            <a:solidFill>
              <a:srgbClr val="BBBCBC"/>
            </a:solidFill>
            <a:miter lim="800000"/>
            <a:headEnd/>
            <a:tailEnd/>
          </a:ln>
        </p:spPr>
        <p:txBody>
          <a:bodyPr wrap="square" lIns="38045" tIns="38045" rIns="38045" bIns="38045" rtlCol="0" anchor="ctr"/>
          <a:lstStyle/>
          <a:p>
            <a:pPr algn="ctr" defTabSz="966326">
              <a:defRPr/>
            </a:pPr>
            <a:endParaRPr kumimoji="0" lang="ja-JP" altLang="en-US" sz="1162"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角丸四角形 90"/>
          <p:cNvSpPr/>
          <p:nvPr/>
        </p:nvSpPr>
        <p:spPr bwMode="gray">
          <a:xfrm>
            <a:off x="820438" y="6799591"/>
            <a:ext cx="8918904" cy="380455"/>
          </a:xfrm>
          <a:prstGeom prst="roundRect">
            <a:avLst/>
          </a:prstGeom>
          <a:solidFill>
            <a:schemeClr val="accent4"/>
          </a:solidFill>
          <a:ln w="12700" algn="ctr">
            <a:solidFill>
              <a:srgbClr val="BBBCBC"/>
            </a:solidFill>
            <a:miter lim="800000"/>
            <a:headEnd/>
            <a:tailEnd/>
          </a:ln>
        </p:spPr>
        <p:txBody>
          <a:bodyPr wrap="square" lIns="38045" tIns="38045" rIns="38045" bIns="38045" rtlCol="0" anchor="ctr"/>
          <a:lstStyle/>
          <a:p>
            <a:pPr algn="ctr" defTabSz="966326">
              <a:defRPr/>
            </a:pPr>
            <a:r>
              <a:rPr kumimoji="0" lang="ja-JP" altLang="en-US" sz="148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水素サプライチェーンと既存のガソリン等によるサプライチェーンを比較し、削減効果を算定</a:t>
            </a:r>
          </a:p>
        </p:txBody>
      </p:sp>
      <p:sp>
        <p:nvSpPr>
          <p:cNvPr id="61" name="正方形/長方形 60"/>
          <p:cNvSpPr/>
          <p:nvPr/>
        </p:nvSpPr>
        <p:spPr>
          <a:xfrm>
            <a:off x="72741" y="2729024"/>
            <a:ext cx="6277501" cy="266317"/>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0217" tIns="70217" rIns="70217" bIns="70217" rtlCol="0" anchor="ctr" anchorCtr="0"/>
          <a:lstStyle/>
          <a:p>
            <a:pPr defTabSz="891727">
              <a:defRPr/>
            </a:pPr>
            <a:r>
              <a:rPr kumimoji="0" lang="ja-JP" altLang="en-US" sz="148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ガイドラインにおける評価対象例（再エネ電気を利用した場合</a:t>
            </a:r>
            <a:r>
              <a:rPr kumimoji="0" lang="en-US" altLang="ja-JP" sz="1480" b="1" kern="0" baseline="300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148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62" name="正方形/長方形 61"/>
          <p:cNvSpPr/>
          <p:nvPr/>
        </p:nvSpPr>
        <p:spPr>
          <a:xfrm>
            <a:off x="72741" y="4574660"/>
            <a:ext cx="6277501" cy="266317"/>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0217" tIns="70217" rIns="70217" bIns="70217" rtlCol="0" anchor="ctr" anchorCtr="0"/>
          <a:lstStyle/>
          <a:p>
            <a:pPr defTabSz="891727">
              <a:defRPr/>
            </a:pPr>
            <a:r>
              <a:rPr kumimoji="0" lang="ja-JP" altLang="en-US" sz="148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温室効果ガス削減効果の算定方法例（再エネ電気を利用した場合）</a:t>
            </a:r>
          </a:p>
        </p:txBody>
      </p:sp>
      <p:sp>
        <p:nvSpPr>
          <p:cNvPr id="63" name="正方形/長方形 62"/>
          <p:cNvSpPr/>
          <p:nvPr/>
        </p:nvSpPr>
        <p:spPr bwMode="gray">
          <a:xfrm>
            <a:off x="4258532" y="2469081"/>
            <a:ext cx="6372346" cy="228273"/>
          </a:xfrm>
          <a:prstGeom prst="rect">
            <a:avLst/>
          </a:prstGeom>
          <a:noFill/>
          <a:ln w="12700" algn="ctr">
            <a:noFill/>
            <a:miter lim="800000"/>
            <a:headEnd/>
            <a:tailEnd/>
          </a:ln>
        </p:spPr>
        <p:txBody>
          <a:bodyPr wrap="square" lIns="38045" tIns="38045" rIns="38045" bIns="38045" rtlCol="0" anchor="ctr"/>
          <a:lstStyle/>
          <a:p>
            <a:pPr algn="r" defTabSz="966012">
              <a:buSzPct val="100000"/>
              <a:defRPr/>
            </a:pPr>
            <a:r>
              <a:rPr kumimoji="0" lang="ja-JP" altLang="en-US" sz="1079"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79"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1079"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79"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79"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ライフサイクルアセスメント：</a:t>
            </a:r>
            <a:r>
              <a:rPr kumimoji="0" lang="ja-JP" altLang="ja-JP" sz="1079"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製品又はサービスのライフサイクルを通じた環境への影響を評価する手法</a:t>
            </a:r>
            <a:endParaRPr kumimoji="0" lang="en-US" altLang="ja-JP" sz="1079" b="1"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bwMode="gray">
          <a:xfrm>
            <a:off x="8819621" y="3890721"/>
            <a:ext cx="1141363" cy="228273"/>
          </a:xfrm>
          <a:prstGeom prst="rect">
            <a:avLst/>
          </a:prstGeom>
          <a:noFill/>
          <a:ln w="12700" algn="ctr">
            <a:noFill/>
            <a:miter lim="800000"/>
            <a:headEnd/>
            <a:tailEnd/>
          </a:ln>
        </p:spPr>
        <p:txBody>
          <a:bodyPr wrap="square" lIns="38045" tIns="38045" rIns="38045" bIns="38045" rtlCol="0" anchor="ctr"/>
          <a:lstStyle/>
          <a:p>
            <a:pPr algn="ctr" defTabSz="966012">
              <a:buSzPct val="100000"/>
              <a:defRPr/>
            </a:pPr>
            <a:r>
              <a:rPr kumimoji="0" lang="ja-JP" altLang="en-US" sz="148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燃料電池</a:t>
            </a:r>
            <a:endParaRPr kumimoji="0" lang="en-US" altLang="ja-JP" sz="148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66012">
              <a:buSzPct val="100000"/>
              <a:defRPr/>
            </a:pPr>
            <a:r>
              <a:rPr kumimoji="0" lang="ja-JP" altLang="en-US" sz="148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自動車</a:t>
            </a:r>
            <a:endParaRPr kumimoji="0" lang="en-US" altLang="ja-JP" sz="148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bwMode="gray">
          <a:xfrm>
            <a:off x="3054003" y="4310365"/>
            <a:ext cx="7576875" cy="228273"/>
          </a:xfrm>
          <a:prstGeom prst="rect">
            <a:avLst/>
          </a:prstGeom>
          <a:noFill/>
          <a:ln w="12700" algn="ctr">
            <a:noFill/>
            <a:miter lim="800000"/>
            <a:headEnd/>
            <a:tailEnd/>
          </a:ln>
        </p:spPr>
        <p:txBody>
          <a:bodyPr wrap="square" lIns="38045" tIns="38045" rIns="38045" bIns="38045" rtlCol="0" anchor="ctr"/>
          <a:lstStyle/>
          <a:p>
            <a:pPr algn="r" defTabSz="966012">
              <a:buSzPct val="100000"/>
              <a:defRPr/>
            </a:pPr>
            <a:r>
              <a:rPr kumimoji="0" lang="ja-JP" altLang="en-US" sz="1133"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133"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1133"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再エネ電気以外に、家畜糞尿や下水汚泥といったバイオマスや副生水素、廃プラスチック等が水素源として挙げられる</a:t>
            </a:r>
            <a:endParaRPr kumimoji="0" lang="en-US" altLang="ja-JP" sz="1133" b="1"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05297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defTabSz="981700" fontAlgn="auto">
              <a:spcBef>
                <a:spcPts val="0"/>
              </a:spcBef>
              <a:spcAft>
                <a:spcPts val="0"/>
              </a:spcAft>
            </a:pPr>
            <a:r>
              <a:rPr lang="zh-TW" altLang="en-US" dirty="0">
                <a:latin typeface="+mn-ea"/>
                <a:ea typeface="+mn-ea"/>
              </a:rPr>
              <a:t>補助要件</a:t>
            </a:r>
            <a:r>
              <a:rPr lang="zh-TW" altLang="en-US" sz="2000" b="0" kern="1200" dirty="0">
                <a:solidFill>
                  <a:srgbClr val="FF0000"/>
                </a:solidFill>
                <a:latin typeface="Meiryo UI"/>
                <a:ea typeface="Meiryo UI"/>
                <a:cs typeface="+mn-cs"/>
              </a:rPr>
              <a:t>（</a:t>
            </a:r>
            <a:r>
              <a:rPr lang="en-US" altLang="ja-JP" sz="2000" b="0" kern="1200" dirty="0">
                <a:solidFill>
                  <a:srgbClr val="FF0000"/>
                </a:solidFill>
                <a:latin typeface="Meiryo UI"/>
                <a:ea typeface="Meiryo UI"/>
                <a:cs typeface="+mn-cs"/>
              </a:rPr>
              <a:t>※</a:t>
            </a:r>
            <a:r>
              <a:rPr lang="en-US" altLang="zh-TW" sz="2000" b="0" kern="1200" dirty="0">
                <a:solidFill>
                  <a:srgbClr val="FF0000"/>
                </a:solidFill>
                <a:latin typeface="Meiryo UI"/>
                <a:ea typeface="Meiryo UI"/>
                <a:cs typeface="+mn-cs"/>
              </a:rPr>
              <a:t>2018</a:t>
            </a:r>
            <a:r>
              <a:rPr lang="zh-TW" altLang="en-US" sz="2000" b="0" kern="1200" dirty="0">
                <a:solidFill>
                  <a:srgbClr val="FF0000"/>
                </a:solidFill>
                <a:latin typeface="Meiryo UI"/>
                <a:ea typeface="Meiryo UI"/>
                <a:cs typeface="+mn-cs"/>
              </a:rPr>
              <a:t>年度</a:t>
            </a:r>
            <a:r>
              <a:rPr lang="ja-JP" altLang="en-US" sz="2000" b="0" kern="1200" dirty="0">
                <a:solidFill>
                  <a:srgbClr val="FF0000"/>
                </a:solidFill>
                <a:latin typeface="Meiryo UI"/>
                <a:ea typeface="Meiryo UI"/>
                <a:cs typeface="+mn-cs"/>
              </a:rPr>
              <a:t>の内容を参考として掲載</a:t>
            </a:r>
            <a:r>
              <a:rPr lang="zh-TW" altLang="en-US" sz="2000" b="0" kern="1200" dirty="0">
                <a:solidFill>
                  <a:srgbClr val="FF0000"/>
                </a:solidFill>
                <a:latin typeface="Meiryo UI"/>
                <a:ea typeface="Meiryo UI"/>
                <a:cs typeface="+mn-cs"/>
              </a:rPr>
              <a:t>）</a:t>
            </a:r>
            <a:endParaRPr kumimoji="1" lang="ja-JP" altLang="en-US" dirty="0">
              <a:latin typeface="+mn-ea"/>
              <a:ea typeface="+mn-ea"/>
            </a:endParaRPr>
          </a:p>
        </p:txBody>
      </p:sp>
      <p:sp>
        <p:nvSpPr>
          <p:cNvPr id="3" name="正方形/長方形 2"/>
          <p:cNvSpPr/>
          <p:nvPr/>
        </p:nvSpPr>
        <p:spPr>
          <a:xfrm>
            <a:off x="216375" y="1606800"/>
            <a:ext cx="10259063" cy="5273751"/>
          </a:xfrm>
          <a:prstGeom prst="rect">
            <a:avLst/>
          </a:prstGeom>
        </p:spPr>
        <p:txBody>
          <a:bodyPr wrap="square">
            <a:spAutoFit/>
          </a:bodyPr>
          <a:lstStyle/>
          <a:p>
            <a:pPr marL="185046" indent="-185046" defTabSz="986912">
              <a:buFont typeface="Wingdings" panose="05000000000000000000" pitchFamily="2" charset="2"/>
              <a:buChar char="l"/>
            </a:pPr>
            <a:r>
              <a:rPr lang="ja-JP" altLang="en-US" sz="129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地域再エネ水素ステーション導入事業</a:t>
            </a:r>
            <a:endParaRPr lang="en-US" altLang="ja-JP" sz="1295"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95326" defTabSz="986912"/>
            <a:r>
              <a:rPr lang="ja-JP" altLang="en-US" sz="1295"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対象事業の要件</a:t>
            </a:r>
            <a:endParaRPr lang="en-US" altLang="ja-JP" sz="1295"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88940" indent="-210747" defTabSz="986912">
              <a:buFont typeface="Arial" panose="020B0604020202020204" pitchFamily="34" charset="0"/>
              <a:buChar char="•"/>
            </a:pP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再エネ水素ステーションを導入する事業（水素ステーション一式及びその設置費用）を交付の対象とし、水素ステーションの新設のほか、既設の設備を移設、増設、改造する場合にも交付の対象とします。</a:t>
            </a:r>
            <a:endPar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88940" indent="-210747" defTabSz="986912">
              <a:buFont typeface="Arial" panose="020B0604020202020204" pitchFamily="34" charset="0"/>
              <a:buChar char="•"/>
            </a:pP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ただし、ソーラーパネルや風⼒発電等の再⽣可能エネルギーシステムを既に保有し、かつ、電⼒として活用可能な場合には、再⽣可能エネルギーシステムを交付の対象としません。</a:t>
            </a:r>
            <a:endPar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88940" indent="-210747" defTabSz="986912">
              <a:buFont typeface="Arial" panose="020B0604020202020204" pitchFamily="34" charset="0"/>
              <a:buChar char="•"/>
            </a:pP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補助事業は原則、以下の要件を全て満たすものであることとします。</a:t>
            </a:r>
            <a:endPar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09965" lvl="1" indent="-316509" defTabSz="986912">
              <a:buFont typeface="+mj-ea"/>
              <a:buAutoNum type="circleNumDbPlain"/>
            </a:pP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製造した水素をその場で燃料電池⾃動⾞に供給するものであること。</a:t>
            </a:r>
            <a:endPar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09965" lvl="1" indent="-316509" defTabSz="986912">
              <a:buFont typeface="+mj-ea"/>
              <a:buAutoNum type="circleNumDbPlain"/>
            </a:pP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⾃動⾞への水素の充填については、圧縮水素充填技術基準</a:t>
            </a:r>
            <a:r>
              <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JPEC-S0003</a:t>
            </a: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SAE-J2601</a:t>
            </a: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）に準拠していること。ただし、当該基準に準拠していない場合には、水素ステーションの供給者、設置者及び運営者並びに⾃動⾞会社の間で協議して合意が得られていること。</a:t>
            </a:r>
            <a:endPar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09965" lvl="1" indent="-316509" defTabSz="986912">
              <a:buFont typeface="+mj-ea"/>
              <a:buAutoNum type="circleNumDbPlain"/>
            </a:pP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導入箇所については、近隣に商用水素ステーションがあること、商用の水素ステーションの建設計画若しくは構想があること⼜は当該地区において水素エネルギー活用のビジョンがあること等、再エネ水素ステーションを導入することで燃料電池⾃動⾞の普及に相当程度資する可能性がある地域であること。</a:t>
            </a:r>
            <a:endPar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09965" lvl="1" indent="-316509" defTabSz="986912">
              <a:buFont typeface="+mj-ea"/>
              <a:buAutoNum type="circleNumDbPlain"/>
            </a:pP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燃料電池⾃動⾞を複数台導入し、そのカーシェアリング、貸出等を⾏</a:t>
            </a:r>
            <a:r>
              <a:rPr lang="ja-JP" altLang="en-US" sz="1295"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う</a:t>
            </a: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計画を⽴てることにより、当該⾃動⾞を活用することで、近隣の企業、団体、住⺠等の燃料電池⾃動⾞に対する認知度向上を図ること。</a:t>
            </a:r>
            <a:endPar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95326" lvl="1" defTabSz="986912"/>
            <a:r>
              <a:rPr lang="ja-JP" altLang="en-US" sz="1295"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補助率</a:t>
            </a:r>
            <a:endParaRPr lang="en-US" altLang="ja-JP" sz="1295"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80372" lvl="1" indent="-185046" defTabSz="986912">
              <a:buFont typeface="Arial" panose="020B0604020202020204" pitchFamily="34" charset="0"/>
              <a:buChar char="•"/>
            </a:pP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水素製造能⼒が</a:t>
            </a:r>
            <a:r>
              <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日あたり</a:t>
            </a:r>
            <a:r>
              <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方メートル未満の再エネ水素ステーション：</a:t>
            </a:r>
            <a:r>
              <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3/4</a:t>
            </a: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（補助上限額：</a:t>
            </a:r>
            <a:r>
              <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80372" lvl="1" indent="-185046" defTabSz="986912">
              <a:buFont typeface="Arial" panose="020B0604020202020204" pitchFamily="34" charset="0"/>
              <a:buChar char="•"/>
            </a:pP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水素製造能⼒が</a:t>
            </a:r>
            <a:r>
              <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日あたり</a:t>
            </a:r>
            <a:r>
              <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方メートル以上</a:t>
            </a:r>
            <a:r>
              <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方メートル未満の再エネ水素ステーション：</a:t>
            </a:r>
            <a:r>
              <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3/4</a:t>
            </a: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（補助上限額：</a:t>
            </a:r>
            <a:r>
              <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80372" lvl="1" indent="-185046" defTabSz="986912">
              <a:buFont typeface="Arial" panose="020B0604020202020204" pitchFamily="34" charset="0"/>
              <a:buChar char="•"/>
            </a:pP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水素製造能⼒が</a:t>
            </a:r>
            <a:r>
              <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日あたり</a:t>
            </a:r>
            <a:r>
              <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方メートル以上である再エネ水素ステーション：</a:t>
            </a:r>
            <a:r>
              <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（補助上限額：</a:t>
            </a:r>
            <a:r>
              <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86912"/>
            <a:endParaRPr lang="en-US" altLang="ja-JP" sz="1295"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046" indent="-185046" defTabSz="986912">
              <a:buFont typeface="Wingdings" panose="05000000000000000000" pitchFamily="2" charset="2"/>
              <a:buChar char="l"/>
            </a:pPr>
            <a:r>
              <a:rPr lang="ja-JP" altLang="en-US" sz="129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水素社会実現に向けた産業⾞両における燃料電池化促進事業</a:t>
            </a:r>
            <a:endParaRPr lang="en-US" altLang="ja-JP" sz="1295"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95326" defTabSz="986912"/>
            <a:r>
              <a:rPr lang="ja-JP" altLang="en-US" sz="1295"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対象事業の要件</a:t>
            </a:r>
            <a:endParaRPr lang="en-US" altLang="ja-JP" sz="1295"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88940" indent="-210747" defTabSz="986912">
              <a:buFont typeface="Arial" panose="020B0604020202020204" pitchFamily="34" charset="0"/>
              <a:buChar char="•"/>
            </a:pP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本事業は、燃料電池フォークリフトの導入を対象とします。</a:t>
            </a:r>
            <a:endPar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8192" defTabSz="986912"/>
            <a:endPar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95326" lvl="1" defTabSz="986912"/>
            <a:r>
              <a:rPr lang="ja-JP" altLang="en-US" sz="1295"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補助率</a:t>
            </a:r>
            <a:endParaRPr lang="en-US" altLang="ja-JP" sz="1295"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80372" lvl="1" indent="-185046" defTabSz="986912">
              <a:buFont typeface="Arial" panose="020B0604020202020204" pitchFamily="34" charset="0"/>
              <a:buChar char="•"/>
            </a:pPr>
            <a:r>
              <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（一般的なエンジン車と燃料電池車との差額に対して）（補助上限額：</a:t>
            </a:r>
            <a:r>
              <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台）</a:t>
            </a:r>
            <a:endParaRPr lang="en-US" altLang="ja-JP" sz="129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98870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022" dirty="0">
                <a:latin typeface="+mn-ea"/>
                <a:ea typeface="+mn-ea"/>
              </a:rPr>
              <a:t>地域連携・低炭素水素技術実証事業の採択案件</a:t>
            </a:r>
            <a:br>
              <a:rPr lang="en-US" altLang="ja-JP" sz="3022" dirty="0">
                <a:latin typeface="+mn-ea"/>
                <a:ea typeface="+mn-ea"/>
              </a:rPr>
            </a:br>
            <a:r>
              <a:rPr lang="ja-JP" altLang="en-US" sz="3022" dirty="0">
                <a:latin typeface="+mn-ea"/>
                <a:ea typeface="+mn-ea"/>
              </a:rPr>
              <a:t>（</a:t>
            </a:r>
            <a:r>
              <a:rPr lang="en-US" altLang="ja-JP" sz="3022" dirty="0">
                <a:latin typeface="+mn-ea"/>
                <a:ea typeface="+mn-ea"/>
              </a:rPr>
              <a:t>2017</a:t>
            </a:r>
            <a:r>
              <a:rPr lang="ja-JP" altLang="en-US" sz="3022" dirty="0">
                <a:latin typeface="+mn-ea"/>
                <a:ea typeface="+mn-ea"/>
              </a:rPr>
              <a:t>年</a:t>
            </a:r>
            <a:r>
              <a:rPr lang="en-US" altLang="ja-JP" sz="3022" dirty="0">
                <a:latin typeface="+mn-ea"/>
                <a:ea typeface="+mn-ea"/>
              </a:rPr>
              <a:t>9</a:t>
            </a:r>
            <a:r>
              <a:rPr lang="ja-JP" altLang="en-US" sz="3022" dirty="0">
                <a:latin typeface="+mn-ea"/>
                <a:ea typeface="+mn-ea"/>
              </a:rPr>
              <a:t>月時点）</a:t>
            </a:r>
          </a:p>
        </p:txBody>
      </p:sp>
      <p:sp>
        <p:nvSpPr>
          <p:cNvPr id="4" name="Freeform 7"/>
          <p:cNvSpPr>
            <a:spLocks noChangeAspect="1"/>
          </p:cNvSpPr>
          <p:nvPr/>
        </p:nvSpPr>
        <p:spPr bwMode="gray">
          <a:xfrm>
            <a:off x="6892134" y="2587803"/>
            <a:ext cx="26479" cy="23008"/>
          </a:xfrm>
          <a:custGeom>
            <a:avLst/>
            <a:gdLst/>
            <a:ahLst/>
            <a:cxnLst>
              <a:cxn ang="0">
                <a:pos x="18" y="15"/>
              </a:cxn>
              <a:cxn ang="0">
                <a:pos x="8" y="19"/>
              </a:cxn>
              <a:cxn ang="0">
                <a:pos x="0" y="11"/>
              </a:cxn>
              <a:cxn ang="0">
                <a:pos x="8" y="0"/>
              </a:cxn>
              <a:cxn ang="0">
                <a:pos x="18" y="5"/>
              </a:cxn>
              <a:cxn ang="0">
                <a:pos x="18" y="15"/>
              </a:cxn>
            </a:cxnLst>
            <a:rect l="0" t="0" r="r" b="b"/>
            <a:pathLst>
              <a:path w="18" h="19">
                <a:moveTo>
                  <a:pt x="18" y="15"/>
                </a:moveTo>
                <a:lnTo>
                  <a:pt x="8" y="19"/>
                </a:lnTo>
                <a:lnTo>
                  <a:pt x="0" y="11"/>
                </a:lnTo>
                <a:lnTo>
                  <a:pt x="8" y="0"/>
                </a:lnTo>
                <a:lnTo>
                  <a:pt x="18" y="5"/>
                </a:lnTo>
                <a:lnTo>
                  <a:pt x="18" y="15"/>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1769244" y="1901814"/>
            <a:ext cx="4836260" cy="4998163"/>
            <a:chOff x="2156005" y="1803525"/>
            <a:chExt cx="4576245" cy="4729444"/>
          </a:xfrm>
        </p:grpSpPr>
        <p:sp>
          <p:nvSpPr>
            <p:cNvPr id="6" name="Freeform 5"/>
            <p:cNvSpPr>
              <a:spLocks noChangeAspect="1"/>
            </p:cNvSpPr>
            <p:nvPr/>
          </p:nvSpPr>
          <p:spPr bwMode="gray">
            <a:xfrm>
              <a:off x="3262854" y="4896169"/>
              <a:ext cx="375827" cy="239465"/>
            </a:xfrm>
            <a:custGeom>
              <a:avLst/>
              <a:gdLst/>
              <a:ahLst/>
              <a:cxnLst>
                <a:cxn ang="0">
                  <a:pos x="276" y="10"/>
                </a:cxn>
                <a:cxn ang="0">
                  <a:pos x="246" y="0"/>
                </a:cxn>
                <a:cxn ang="0">
                  <a:pos x="180" y="0"/>
                </a:cxn>
                <a:cxn ang="0">
                  <a:pos x="136" y="52"/>
                </a:cxn>
                <a:cxn ang="0">
                  <a:pos x="40" y="75"/>
                </a:cxn>
                <a:cxn ang="0">
                  <a:pos x="13" y="111"/>
                </a:cxn>
                <a:cxn ang="0">
                  <a:pos x="0" y="158"/>
                </a:cxn>
                <a:cxn ang="0">
                  <a:pos x="12" y="198"/>
                </a:cxn>
                <a:cxn ang="0">
                  <a:pos x="27" y="207"/>
                </a:cxn>
                <a:cxn ang="0">
                  <a:pos x="36" y="198"/>
                </a:cxn>
                <a:cxn ang="0">
                  <a:pos x="75" y="171"/>
                </a:cxn>
                <a:cxn ang="0">
                  <a:pos x="84" y="179"/>
                </a:cxn>
                <a:cxn ang="0">
                  <a:pos x="96" y="213"/>
                </a:cxn>
                <a:cxn ang="0">
                  <a:pos x="113" y="219"/>
                </a:cxn>
                <a:cxn ang="0">
                  <a:pos x="150" y="192"/>
                </a:cxn>
                <a:cxn ang="0">
                  <a:pos x="186" y="188"/>
                </a:cxn>
                <a:cxn ang="0">
                  <a:pos x="242" y="177"/>
                </a:cxn>
                <a:cxn ang="0">
                  <a:pos x="265" y="188"/>
                </a:cxn>
                <a:cxn ang="0">
                  <a:pos x="303" y="152"/>
                </a:cxn>
                <a:cxn ang="0">
                  <a:pos x="276" y="10"/>
                </a:cxn>
              </a:cxnLst>
              <a:rect l="0" t="0" r="r" b="b"/>
              <a:pathLst>
                <a:path w="303" h="219">
                  <a:moveTo>
                    <a:pt x="276" y="10"/>
                  </a:moveTo>
                  <a:lnTo>
                    <a:pt x="246" y="0"/>
                  </a:lnTo>
                  <a:lnTo>
                    <a:pt x="180" y="0"/>
                  </a:lnTo>
                  <a:lnTo>
                    <a:pt x="136" y="52"/>
                  </a:lnTo>
                  <a:lnTo>
                    <a:pt x="40" y="75"/>
                  </a:lnTo>
                  <a:lnTo>
                    <a:pt x="13" y="111"/>
                  </a:lnTo>
                  <a:lnTo>
                    <a:pt x="0" y="158"/>
                  </a:lnTo>
                  <a:lnTo>
                    <a:pt x="12" y="198"/>
                  </a:lnTo>
                  <a:lnTo>
                    <a:pt x="27" y="207"/>
                  </a:lnTo>
                  <a:lnTo>
                    <a:pt x="36" y="198"/>
                  </a:lnTo>
                  <a:lnTo>
                    <a:pt x="75" y="171"/>
                  </a:lnTo>
                  <a:lnTo>
                    <a:pt x="84" y="179"/>
                  </a:lnTo>
                  <a:lnTo>
                    <a:pt x="96" y="213"/>
                  </a:lnTo>
                  <a:lnTo>
                    <a:pt x="113" y="219"/>
                  </a:lnTo>
                  <a:lnTo>
                    <a:pt x="150" y="192"/>
                  </a:lnTo>
                  <a:lnTo>
                    <a:pt x="186" y="188"/>
                  </a:lnTo>
                  <a:lnTo>
                    <a:pt x="242" y="177"/>
                  </a:lnTo>
                  <a:lnTo>
                    <a:pt x="265" y="188"/>
                  </a:lnTo>
                  <a:lnTo>
                    <a:pt x="303" y="152"/>
                  </a:lnTo>
                  <a:lnTo>
                    <a:pt x="276" y="10"/>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Freeform 6"/>
            <p:cNvSpPr>
              <a:spLocks noChangeAspect="1"/>
            </p:cNvSpPr>
            <p:nvPr/>
          </p:nvSpPr>
          <p:spPr bwMode="gray">
            <a:xfrm>
              <a:off x="3262854" y="4896169"/>
              <a:ext cx="375827" cy="239465"/>
            </a:xfrm>
            <a:custGeom>
              <a:avLst/>
              <a:gdLst/>
              <a:ahLst/>
              <a:cxnLst>
                <a:cxn ang="0">
                  <a:pos x="276" y="10"/>
                </a:cxn>
                <a:cxn ang="0">
                  <a:pos x="246" y="0"/>
                </a:cxn>
                <a:cxn ang="0">
                  <a:pos x="180" y="0"/>
                </a:cxn>
                <a:cxn ang="0">
                  <a:pos x="136" y="52"/>
                </a:cxn>
                <a:cxn ang="0">
                  <a:pos x="40" y="75"/>
                </a:cxn>
                <a:cxn ang="0">
                  <a:pos x="13" y="111"/>
                </a:cxn>
                <a:cxn ang="0">
                  <a:pos x="0" y="158"/>
                </a:cxn>
                <a:cxn ang="0">
                  <a:pos x="12" y="198"/>
                </a:cxn>
                <a:cxn ang="0">
                  <a:pos x="27" y="207"/>
                </a:cxn>
                <a:cxn ang="0">
                  <a:pos x="36" y="198"/>
                </a:cxn>
                <a:cxn ang="0">
                  <a:pos x="75" y="171"/>
                </a:cxn>
                <a:cxn ang="0">
                  <a:pos x="84" y="179"/>
                </a:cxn>
                <a:cxn ang="0">
                  <a:pos x="96" y="213"/>
                </a:cxn>
                <a:cxn ang="0">
                  <a:pos x="113" y="219"/>
                </a:cxn>
                <a:cxn ang="0">
                  <a:pos x="150" y="192"/>
                </a:cxn>
                <a:cxn ang="0">
                  <a:pos x="186" y="188"/>
                </a:cxn>
                <a:cxn ang="0">
                  <a:pos x="242" y="177"/>
                </a:cxn>
                <a:cxn ang="0">
                  <a:pos x="265" y="188"/>
                </a:cxn>
                <a:cxn ang="0">
                  <a:pos x="303" y="152"/>
                </a:cxn>
                <a:cxn ang="0">
                  <a:pos x="276" y="10"/>
                </a:cxn>
              </a:cxnLst>
              <a:rect l="0" t="0" r="r" b="b"/>
              <a:pathLst>
                <a:path w="303" h="219">
                  <a:moveTo>
                    <a:pt x="276" y="10"/>
                  </a:moveTo>
                  <a:lnTo>
                    <a:pt x="246" y="0"/>
                  </a:lnTo>
                  <a:lnTo>
                    <a:pt x="180" y="0"/>
                  </a:lnTo>
                  <a:lnTo>
                    <a:pt x="136" y="52"/>
                  </a:lnTo>
                  <a:lnTo>
                    <a:pt x="40" y="75"/>
                  </a:lnTo>
                  <a:lnTo>
                    <a:pt x="13" y="111"/>
                  </a:lnTo>
                  <a:lnTo>
                    <a:pt x="0" y="158"/>
                  </a:lnTo>
                  <a:lnTo>
                    <a:pt x="12" y="198"/>
                  </a:lnTo>
                  <a:lnTo>
                    <a:pt x="27" y="207"/>
                  </a:lnTo>
                  <a:lnTo>
                    <a:pt x="36" y="198"/>
                  </a:lnTo>
                  <a:lnTo>
                    <a:pt x="75" y="171"/>
                  </a:lnTo>
                  <a:lnTo>
                    <a:pt x="84" y="179"/>
                  </a:lnTo>
                  <a:lnTo>
                    <a:pt x="96" y="213"/>
                  </a:lnTo>
                  <a:lnTo>
                    <a:pt x="113" y="219"/>
                  </a:lnTo>
                  <a:lnTo>
                    <a:pt x="150" y="192"/>
                  </a:lnTo>
                  <a:lnTo>
                    <a:pt x="186" y="188"/>
                  </a:lnTo>
                  <a:lnTo>
                    <a:pt x="242" y="177"/>
                  </a:lnTo>
                  <a:lnTo>
                    <a:pt x="265" y="188"/>
                  </a:lnTo>
                  <a:lnTo>
                    <a:pt x="303" y="152"/>
                  </a:lnTo>
                  <a:lnTo>
                    <a:pt x="276" y="10"/>
                  </a:lnTo>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Freeform 8"/>
            <p:cNvSpPr>
              <a:spLocks noChangeAspect="1"/>
            </p:cNvSpPr>
            <p:nvPr/>
          </p:nvSpPr>
          <p:spPr bwMode="gray">
            <a:xfrm>
              <a:off x="5314425" y="2999492"/>
              <a:ext cx="474574" cy="386410"/>
            </a:xfrm>
            <a:custGeom>
              <a:avLst/>
              <a:gdLst/>
              <a:ahLst/>
              <a:cxnLst>
                <a:cxn ang="0">
                  <a:pos x="26" y="312"/>
                </a:cxn>
                <a:cxn ang="0">
                  <a:pos x="13" y="282"/>
                </a:cxn>
                <a:cxn ang="0">
                  <a:pos x="0" y="243"/>
                </a:cxn>
                <a:cxn ang="0">
                  <a:pos x="36" y="205"/>
                </a:cxn>
                <a:cxn ang="0">
                  <a:pos x="63" y="205"/>
                </a:cxn>
                <a:cxn ang="0">
                  <a:pos x="86" y="168"/>
                </a:cxn>
                <a:cxn ang="0">
                  <a:pos x="88" y="147"/>
                </a:cxn>
                <a:cxn ang="0">
                  <a:pos x="99" y="136"/>
                </a:cxn>
                <a:cxn ang="0">
                  <a:pos x="86" y="103"/>
                </a:cxn>
                <a:cxn ang="0">
                  <a:pos x="98" y="78"/>
                </a:cxn>
                <a:cxn ang="0">
                  <a:pos x="121" y="94"/>
                </a:cxn>
                <a:cxn ang="0">
                  <a:pos x="140" y="84"/>
                </a:cxn>
                <a:cxn ang="0">
                  <a:pos x="151" y="99"/>
                </a:cxn>
                <a:cxn ang="0">
                  <a:pos x="155" y="166"/>
                </a:cxn>
                <a:cxn ang="0">
                  <a:pos x="165" y="180"/>
                </a:cxn>
                <a:cxn ang="0">
                  <a:pos x="192" y="180"/>
                </a:cxn>
                <a:cxn ang="0">
                  <a:pos x="201" y="163"/>
                </a:cxn>
                <a:cxn ang="0">
                  <a:pos x="205" y="138"/>
                </a:cxn>
                <a:cxn ang="0">
                  <a:pos x="253" y="165"/>
                </a:cxn>
                <a:cxn ang="0">
                  <a:pos x="272" y="143"/>
                </a:cxn>
                <a:cxn ang="0">
                  <a:pos x="278" y="90"/>
                </a:cxn>
                <a:cxn ang="0">
                  <a:pos x="264" y="67"/>
                </a:cxn>
                <a:cxn ang="0">
                  <a:pos x="253" y="67"/>
                </a:cxn>
                <a:cxn ang="0">
                  <a:pos x="230" y="84"/>
                </a:cxn>
                <a:cxn ang="0">
                  <a:pos x="186" y="95"/>
                </a:cxn>
                <a:cxn ang="0">
                  <a:pos x="186" y="49"/>
                </a:cxn>
                <a:cxn ang="0">
                  <a:pos x="207" y="0"/>
                </a:cxn>
                <a:cxn ang="0">
                  <a:pos x="247" y="13"/>
                </a:cxn>
                <a:cxn ang="0">
                  <a:pos x="282" y="40"/>
                </a:cxn>
                <a:cxn ang="0">
                  <a:pos x="311" y="30"/>
                </a:cxn>
                <a:cxn ang="0">
                  <a:pos x="320" y="207"/>
                </a:cxn>
                <a:cxn ang="0">
                  <a:pos x="330" y="249"/>
                </a:cxn>
                <a:cxn ang="0">
                  <a:pos x="360" y="264"/>
                </a:cxn>
                <a:cxn ang="0">
                  <a:pos x="380" y="295"/>
                </a:cxn>
                <a:cxn ang="0">
                  <a:pos x="332" y="310"/>
                </a:cxn>
                <a:cxn ang="0">
                  <a:pos x="251" y="353"/>
                </a:cxn>
                <a:cxn ang="0">
                  <a:pos x="234" y="341"/>
                </a:cxn>
                <a:cxn ang="0">
                  <a:pos x="243" y="310"/>
                </a:cxn>
                <a:cxn ang="0">
                  <a:pos x="234" y="293"/>
                </a:cxn>
                <a:cxn ang="0">
                  <a:pos x="220" y="299"/>
                </a:cxn>
                <a:cxn ang="0">
                  <a:pos x="205" y="280"/>
                </a:cxn>
                <a:cxn ang="0">
                  <a:pos x="161" y="301"/>
                </a:cxn>
                <a:cxn ang="0">
                  <a:pos x="124" y="282"/>
                </a:cxn>
                <a:cxn ang="0">
                  <a:pos x="86" y="293"/>
                </a:cxn>
                <a:cxn ang="0">
                  <a:pos x="48" y="293"/>
                </a:cxn>
                <a:cxn ang="0">
                  <a:pos x="26" y="312"/>
                </a:cxn>
              </a:cxnLst>
              <a:rect l="0" t="0" r="r" b="b"/>
              <a:pathLst>
                <a:path w="380" h="353">
                  <a:moveTo>
                    <a:pt x="26" y="312"/>
                  </a:moveTo>
                  <a:lnTo>
                    <a:pt x="13" y="282"/>
                  </a:lnTo>
                  <a:lnTo>
                    <a:pt x="0" y="243"/>
                  </a:lnTo>
                  <a:lnTo>
                    <a:pt x="36" y="205"/>
                  </a:lnTo>
                  <a:lnTo>
                    <a:pt x="63" y="205"/>
                  </a:lnTo>
                  <a:lnTo>
                    <a:pt x="86" y="168"/>
                  </a:lnTo>
                  <a:lnTo>
                    <a:pt x="88" y="147"/>
                  </a:lnTo>
                  <a:lnTo>
                    <a:pt x="99" y="136"/>
                  </a:lnTo>
                  <a:lnTo>
                    <a:pt x="86" y="103"/>
                  </a:lnTo>
                  <a:lnTo>
                    <a:pt x="98" y="78"/>
                  </a:lnTo>
                  <a:lnTo>
                    <a:pt x="121" y="94"/>
                  </a:lnTo>
                  <a:lnTo>
                    <a:pt x="140" y="84"/>
                  </a:lnTo>
                  <a:lnTo>
                    <a:pt x="151" y="99"/>
                  </a:lnTo>
                  <a:lnTo>
                    <a:pt x="155" y="166"/>
                  </a:lnTo>
                  <a:lnTo>
                    <a:pt x="165" y="180"/>
                  </a:lnTo>
                  <a:lnTo>
                    <a:pt x="192" y="180"/>
                  </a:lnTo>
                  <a:lnTo>
                    <a:pt x="201" y="163"/>
                  </a:lnTo>
                  <a:lnTo>
                    <a:pt x="205" y="138"/>
                  </a:lnTo>
                  <a:lnTo>
                    <a:pt x="253" y="165"/>
                  </a:lnTo>
                  <a:lnTo>
                    <a:pt x="272" y="143"/>
                  </a:lnTo>
                  <a:lnTo>
                    <a:pt x="278" y="90"/>
                  </a:lnTo>
                  <a:lnTo>
                    <a:pt x="264" y="67"/>
                  </a:lnTo>
                  <a:lnTo>
                    <a:pt x="253" y="67"/>
                  </a:lnTo>
                  <a:lnTo>
                    <a:pt x="230" y="84"/>
                  </a:lnTo>
                  <a:lnTo>
                    <a:pt x="186" y="95"/>
                  </a:lnTo>
                  <a:lnTo>
                    <a:pt x="186" y="49"/>
                  </a:lnTo>
                  <a:lnTo>
                    <a:pt x="207" y="0"/>
                  </a:lnTo>
                  <a:lnTo>
                    <a:pt x="247" y="13"/>
                  </a:lnTo>
                  <a:lnTo>
                    <a:pt x="282" y="40"/>
                  </a:lnTo>
                  <a:lnTo>
                    <a:pt x="311" y="30"/>
                  </a:lnTo>
                  <a:lnTo>
                    <a:pt x="320" y="207"/>
                  </a:lnTo>
                  <a:lnTo>
                    <a:pt x="330" y="249"/>
                  </a:lnTo>
                  <a:lnTo>
                    <a:pt x="360" y="264"/>
                  </a:lnTo>
                  <a:lnTo>
                    <a:pt x="380" y="295"/>
                  </a:lnTo>
                  <a:lnTo>
                    <a:pt x="332" y="310"/>
                  </a:lnTo>
                  <a:lnTo>
                    <a:pt x="251" y="353"/>
                  </a:lnTo>
                  <a:lnTo>
                    <a:pt x="234" y="341"/>
                  </a:lnTo>
                  <a:lnTo>
                    <a:pt x="243" y="310"/>
                  </a:lnTo>
                  <a:lnTo>
                    <a:pt x="234" y="293"/>
                  </a:lnTo>
                  <a:lnTo>
                    <a:pt x="220" y="299"/>
                  </a:lnTo>
                  <a:lnTo>
                    <a:pt x="205" y="280"/>
                  </a:lnTo>
                  <a:lnTo>
                    <a:pt x="161" y="301"/>
                  </a:lnTo>
                  <a:lnTo>
                    <a:pt x="124" y="282"/>
                  </a:lnTo>
                  <a:lnTo>
                    <a:pt x="86" y="293"/>
                  </a:lnTo>
                  <a:lnTo>
                    <a:pt x="48" y="293"/>
                  </a:lnTo>
                  <a:lnTo>
                    <a:pt x="26" y="312"/>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Freeform 9"/>
            <p:cNvSpPr>
              <a:spLocks noChangeAspect="1"/>
            </p:cNvSpPr>
            <p:nvPr/>
          </p:nvSpPr>
          <p:spPr bwMode="gray">
            <a:xfrm>
              <a:off x="5282001" y="3305627"/>
              <a:ext cx="337507" cy="473488"/>
            </a:xfrm>
            <a:custGeom>
              <a:avLst/>
              <a:gdLst/>
              <a:ahLst/>
              <a:cxnLst>
                <a:cxn ang="0">
                  <a:pos x="201" y="433"/>
                </a:cxn>
                <a:cxn ang="0">
                  <a:pos x="251" y="406"/>
                </a:cxn>
                <a:cxn ang="0">
                  <a:pos x="240" y="378"/>
                </a:cxn>
                <a:cxn ang="0">
                  <a:pos x="240" y="335"/>
                </a:cxn>
                <a:cxn ang="0">
                  <a:pos x="213" y="303"/>
                </a:cxn>
                <a:cxn ang="0">
                  <a:pos x="213" y="289"/>
                </a:cxn>
                <a:cxn ang="0">
                  <a:pos x="232" y="257"/>
                </a:cxn>
                <a:cxn ang="0">
                  <a:pos x="242" y="190"/>
                </a:cxn>
                <a:cxn ang="0">
                  <a:pos x="247" y="90"/>
                </a:cxn>
                <a:cxn ang="0">
                  <a:pos x="261" y="61"/>
                </a:cxn>
                <a:cxn ang="0">
                  <a:pos x="270" y="30"/>
                </a:cxn>
                <a:cxn ang="0">
                  <a:pos x="261" y="13"/>
                </a:cxn>
                <a:cxn ang="0">
                  <a:pos x="247" y="19"/>
                </a:cxn>
                <a:cxn ang="0">
                  <a:pos x="232" y="0"/>
                </a:cxn>
                <a:cxn ang="0">
                  <a:pos x="188" y="21"/>
                </a:cxn>
                <a:cxn ang="0">
                  <a:pos x="151" y="2"/>
                </a:cxn>
                <a:cxn ang="0">
                  <a:pos x="113" y="13"/>
                </a:cxn>
                <a:cxn ang="0">
                  <a:pos x="75" y="13"/>
                </a:cxn>
                <a:cxn ang="0">
                  <a:pos x="53" y="32"/>
                </a:cxn>
                <a:cxn ang="0">
                  <a:pos x="57" y="42"/>
                </a:cxn>
                <a:cxn ang="0">
                  <a:pos x="52" y="107"/>
                </a:cxn>
                <a:cxn ang="0">
                  <a:pos x="25" y="142"/>
                </a:cxn>
                <a:cxn ang="0">
                  <a:pos x="2" y="132"/>
                </a:cxn>
                <a:cxn ang="0">
                  <a:pos x="0" y="142"/>
                </a:cxn>
                <a:cxn ang="0">
                  <a:pos x="4" y="157"/>
                </a:cxn>
                <a:cxn ang="0">
                  <a:pos x="15" y="167"/>
                </a:cxn>
                <a:cxn ang="0">
                  <a:pos x="42" y="161"/>
                </a:cxn>
                <a:cxn ang="0">
                  <a:pos x="57" y="167"/>
                </a:cxn>
                <a:cxn ang="0">
                  <a:pos x="75" y="190"/>
                </a:cxn>
                <a:cxn ang="0">
                  <a:pos x="75" y="217"/>
                </a:cxn>
                <a:cxn ang="0">
                  <a:pos x="57" y="307"/>
                </a:cxn>
                <a:cxn ang="0">
                  <a:pos x="44" y="345"/>
                </a:cxn>
                <a:cxn ang="0">
                  <a:pos x="42" y="366"/>
                </a:cxn>
                <a:cxn ang="0">
                  <a:pos x="65" y="364"/>
                </a:cxn>
                <a:cxn ang="0">
                  <a:pos x="105" y="385"/>
                </a:cxn>
                <a:cxn ang="0">
                  <a:pos x="144" y="395"/>
                </a:cxn>
                <a:cxn ang="0">
                  <a:pos x="201" y="433"/>
                </a:cxn>
              </a:cxnLst>
              <a:rect l="0" t="0" r="r" b="b"/>
              <a:pathLst>
                <a:path w="270" h="433">
                  <a:moveTo>
                    <a:pt x="201" y="433"/>
                  </a:moveTo>
                  <a:lnTo>
                    <a:pt x="251" y="406"/>
                  </a:lnTo>
                  <a:lnTo>
                    <a:pt x="240" y="378"/>
                  </a:lnTo>
                  <a:lnTo>
                    <a:pt x="240" y="335"/>
                  </a:lnTo>
                  <a:lnTo>
                    <a:pt x="213" y="303"/>
                  </a:lnTo>
                  <a:lnTo>
                    <a:pt x="213" y="289"/>
                  </a:lnTo>
                  <a:lnTo>
                    <a:pt x="232" y="257"/>
                  </a:lnTo>
                  <a:lnTo>
                    <a:pt x="242" y="190"/>
                  </a:lnTo>
                  <a:lnTo>
                    <a:pt x="247" y="90"/>
                  </a:lnTo>
                  <a:lnTo>
                    <a:pt x="261" y="61"/>
                  </a:lnTo>
                  <a:lnTo>
                    <a:pt x="270" y="30"/>
                  </a:lnTo>
                  <a:lnTo>
                    <a:pt x="261" y="13"/>
                  </a:lnTo>
                  <a:lnTo>
                    <a:pt x="247" y="19"/>
                  </a:lnTo>
                  <a:lnTo>
                    <a:pt x="232" y="0"/>
                  </a:lnTo>
                  <a:lnTo>
                    <a:pt x="188" y="21"/>
                  </a:lnTo>
                  <a:lnTo>
                    <a:pt x="151" y="2"/>
                  </a:lnTo>
                  <a:lnTo>
                    <a:pt x="113" y="13"/>
                  </a:lnTo>
                  <a:lnTo>
                    <a:pt x="75" y="13"/>
                  </a:lnTo>
                  <a:lnTo>
                    <a:pt x="53" y="32"/>
                  </a:lnTo>
                  <a:lnTo>
                    <a:pt x="57" y="42"/>
                  </a:lnTo>
                  <a:lnTo>
                    <a:pt x="52" y="107"/>
                  </a:lnTo>
                  <a:lnTo>
                    <a:pt x="25" y="142"/>
                  </a:lnTo>
                  <a:lnTo>
                    <a:pt x="2" y="132"/>
                  </a:lnTo>
                  <a:lnTo>
                    <a:pt x="0" y="142"/>
                  </a:lnTo>
                  <a:lnTo>
                    <a:pt x="4" y="157"/>
                  </a:lnTo>
                  <a:lnTo>
                    <a:pt x="15" y="167"/>
                  </a:lnTo>
                  <a:lnTo>
                    <a:pt x="42" y="161"/>
                  </a:lnTo>
                  <a:lnTo>
                    <a:pt x="57" y="167"/>
                  </a:lnTo>
                  <a:lnTo>
                    <a:pt x="75" y="190"/>
                  </a:lnTo>
                  <a:lnTo>
                    <a:pt x="75" y="217"/>
                  </a:lnTo>
                  <a:lnTo>
                    <a:pt x="57" y="307"/>
                  </a:lnTo>
                  <a:lnTo>
                    <a:pt x="44" y="345"/>
                  </a:lnTo>
                  <a:lnTo>
                    <a:pt x="42" y="366"/>
                  </a:lnTo>
                  <a:lnTo>
                    <a:pt x="65" y="364"/>
                  </a:lnTo>
                  <a:lnTo>
                    <a:pt x="105" y="385"/>
                  </a:lnTo>
                  <a:lnTo>
                    <a:pt x="144" y="395"/>
                  </a:lnTo>
                  <a:lnTo>
                    <a:pt x="201" y="433"/>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Freeform 10"/>
            <p:cNvSpPr>
              <a:spLocks noChangeAspect="1"/>
            </p:cNvSpPr>
            <p:nvPr/>
          </p:nvSpPr>
          <p:spPr bwMode="gray">
            <a:xfrm>
              <a:off x="5470652" y="3750543"/>
              <a:ext cx="296240" cy="351034"/>
            </a:xfrm>
            <a:custGeom>
              <a:avLst/>
              <a:gdLst/>
              <a:ahLst/>
              <a:cxnLst>
                <a:cxn ang="0">
                  <a:pos x="133" y="321"/>
                </a:cxn>
                <a:cxn ang="0">
                  <a:pos x="129" y="311"/>
                </a:cxn>
                <a:cxn ang="0">
                  <a:pos x="121" y="219"/>
                </a:cxn>
                <a:cxn ang="0">
                  <a:pos x="154" y="154"/>
                </a:cxn>
                <a:cxn ang="0">
                  <a:pos x="164" y="158"/>
                </a:cxn>
                <a:cxn ang="0">
                  <a:pos x="206" y="141"/>
                </a:cxn>
                <a:cxn ang="0">
                  <a:pos x="240" y="167"/>
                </a:cxn>
                <a:cxn ang="0">
                  <a:pos x="240" y="148"/>
                </a:cxn>
                <a:cxn ang="0">
                  <a:pos x="240" y="104"/>
                </a:cxn>
                <a:cxn ang="0">
                  <a:pos x="231" y="75"/>
                </a:cxn>
                <a:cxn ang="0">
                  <a:pos x="240" y="58"/>
                </a:cxn>
                <a:cxn ang="0">
                  <a:pos x="237" y="41"/>
                </a:cxn>
                <a:cxn ang="0">
                  <a:pos x="181" y="48"/>
                </a:cxn>
                <a:cxn ang="0">
                  <a:pos x="162" y="20"/>
                </a:cxn>
                <a:cxn ang="0">
                  <a:pos x="148" y="22"/>
                </a:cxn>
                <a:cxn ang="0">
                  <a:pos x="102" y="0"/>
                </a:cxn>
                <a:cxn ang="0">
                  <a:pos x="52" y="27"/>
                </a:cxn>
                <a:cxn ang="0">
                  <a:pos x="62" y="64"/>
                </a:cxn>
                <a:cxn ang="0">
                  <a:pos x="48" y="98"/>
                </a:cxn>
                <a:cxn ang="0">
                  <a:pos x="60" y="146"/>
                </a:cxn>
                <a:cxn ang="0">
                  <a:pos x="41" y="187"/>
                </a:cxn>
                <a:cxn ang="0">
                  <a:pos x="29" y="229"/>
                </a:cxn>
                <a:cxn ang="0">
                  <a:pos x="0" y="260"/>
                </a:cxn>
                <a:cxn ang="0">
                  <a:pos x="2" y="281"/>
                </a:cxn>
                <a:cxn ang="0">
                  <a:pos x="2" y="283"/>
                </a:cxn>
                <a:cxn ang="0">
                  <a:pos x="41" y="283"/>
                </a:cxn>
                <a:cxn ang="0">
                  <a:pos x="52" y="294"/>
                </a:cxn>
                <a:cxn ang="0">
                  <a:pos x="83" y="294"/>
                </a:cxn>
                <a:cxn ang="0">
                  <a:pos x="95" y="321"/>
                </a:cxn>
                <a:cxn ang="0">
                  <a:pos x="133" y="321"/>
                </a:cxn>
              </a:cxnLst>
              <a:rect l="0" t="0" r="r" b="b"/>
              <a:pathLst>
                <a:path w="240" h="321">
                  <a:moveTo>
                    <a:pt x="133" y="321"/>
                  </a:moveTo>
                  <a:lnTo>
                    <a:pt x="129" y="311"/>
                  </a:lnTo>
                  <a:lnTo>
                    <a:pt x="121" y="219"/>
                  </a:lnTo>
                  <a:lnTo>
                    <a:pt x="154" y="154"/>
                  </a:lnTo>
                  <a:lnTo>
                    <a:pt x="164" y="158"/>
                  </a:lnTo>
                  <a:lnTo>
                    <a:pt x="206" y="141"/>
                  </a:lnTo>
                  <a:lnTo>
                    <a:pt x="240" y="167"/>
                  </a:lnTo>
                  <a:lnTo>
                    <a:pt x="240" y="148"/>
                  </a:lnTo>
                  <a:lnTo>
                    <a:pt x="240" y="104"/>
                  </a:lnTo>
                  <a:lnTo>
                    <a:pt x="231" y="75"/>
                  </a:lnTo>
                  <a:lnTo>
                    <a:pt x="240" y="58"/>
                  </a:lnTo>
                  <a:lnTo>
                    <a:pt x="237" y="41"/>
                  </a:lnTo>
                  <a:lnTo>
                    <a:pt x="181" y="48"/>
                  </a:lnTo>
                  <a:lnTo>
                    <a:pt x="162" y="20"/>
                  </a:lnTo>
                  <a:lnTo>
                    <a:pt x="148" y="22"/>
                  </a:lnTo>
                  <a:lnTo>
                    <a:pt x="102" y="0"/>
                  </a:lnTo>
                  <a:lnTo>
                    <a:pt x="52" y="27"/>
                  </a:lnTo>
                  <a:lnTo>
                    <a:pt x="62" y="64"/>
                  </a:lnTo>
                  <a:lnTo>
                    <a:pt x="48" y="98"/>
                  </a:lnTo>
                  <a:lnTo>
                    <a:pt x="60" y="146"/>
                  </a:lnTo>
                  <a:lnTo>
                    <a:pt x="41" y="187"/>
                  </a:lnTo>
                  <a:lnTo>
                    <a:pt x="29" y="229"/>
                  </a:lnTo>
                  <a:lnTo>
                    <a:pt x="0" y="260"/>
                  </a:lnTo>
                  <a:lnTo>
                    <a:pt x="2" y="281"/>
                  </a:lnTo>
                  <a:lnTo>
                    <a:pt x="2" y="283"/>
                  </a:lnTo>
                  <a:lnTo>
                    <a:pt x="41" y="283"/>
                  </a:lnTo>
                  <a:lnTo>
                    <a:pt x="52" y="294"/>
                  </a:lnTo>
                  <a:lnTo>
                    <a:pt x="83" y="294"/>
                  </a:lnTo>
                  <a:lnTo>
                    <a:pt x="95" y="321"/>
                  </a:lnTo>
                  <a:lnTo>
                    <a:pt x="133" y="321"/>
                  </a:lnTo>
                  <a:close/>
                </a:path>
              </a:pathLst>
            </a:custGeom>
            <a:solidFill>
              <a:schemeClr val="accent2"/>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Freeform 11"/>
            <p:cNvSpPr>
              <a:spLocks noChangeAspect="1"/>
            </p:cNvSpPr>
            <p:nvPr/>
          </p:nvSpPr>
          <p:spPr bwMode="gray">
            <a:xfrm>
              <a:off x="5249575" y="3705642"/>
              <a:ext cx="293292" cy="417704"/>
            </a:xfrm>
            <a:custGeom>
              <a:avLst/>
              <a:gdLst/>
              <a:ahLst/>
              <a:cxnLst>
                <a:cxn ang="0">
                  <a:pos x="0" y="161"/>
                </a:cxn>
                <a:cxn ang="0">
                  <a:pos x="55" y="64"/>
                </a:cxn>
                <a:cxn ang="0">
                  <a:pos x="67" y="2"/>
                </a:cxn>
                <a:cxn ang="0">
                  <a:pos x="90" y="0"/>
                </a:cxn>
                <a:cxn ang="0">
                  <a:pos x="130" y="21"/>
                </a:cxn>
                <a:cxn ang="0">
                  <a:pos x="169" y="31"/>
                </a:cxn>
                <a:cxn ang="0">
                  <a:pos x="226" y="69"/>
                </a:cxn>
                <a:cxn ang="0">
                  <a:pos x="236" y="106"/>
                </a:cxn>
                <a:cxn ang="0">
                  <a:pos x="222" y="140"/>
                </a:cxn>
                <a:cxn ang="0">
                  <a:pos x="234" y="188"/>
                </a:cxn>
                <a:cxn ang="0">
                  <a:pos x="215" y="229"/>
                </a:cxn>
                <a:cxn ang="0">
                  <a:pos x="203" y="271"/>
                </a:cxn>
                <a:cxn ang="0">
                  <a:pos x="174" y="302"/>
                </a:cxn>
                <a:cxn ang="0">
                  <a:pos x="176" y="323"/>
                </a:cxn>
                <a:cxn ang="0">
                  <a:pos x="176" y="325"/>
                </a:cxn>
                <a:cxn ang="0">
                  <a:pos x="163" y="373"/>
                </a:cxn>
                <a:cxn ang="0">
                  <a:pos x="142" y="382"/>
                </a:cxn>
                <a:cxn ang="0">
                  <a:pos x="71" y="357"/>
                </a:cxn>
                <a:cxn ang="0">
                  <a:pos x="55" y="359"/>
                </a:cxn>
                <a:cxn ang="0">
                  <a:pos x="38" y="338"/>
                </a:cxn>
                <a:cxn ang="0">
                  <a:pos x="50" y="261"/>
                </a:cxn>
                <a:cxn ang="0">
                  <a:pos x="78" y="248"/>
                </a:cxn>
                <a:cxn ang="0">
                  <a:pos x="88" y="231"/>
                </a:cxn>
                <a:cxn ang="0">
                  <a:pos x="65" y="208"/>
                </a:cxn>
                <a:cxn ang="0">
                  <a:pos x="36" y="169"/>
                </a:cxn>
                <a:cxn ang="0">
                  <a:pos x="0" y="161"/>
                </a:cxn>
              </a:cxnLst>
              <a:rect l="0" t="0" r="r" b="b"/>
              <a:pathLst>
                <a:path w="236" h="382">
                  <a:moveTo>
                    <a:pt x="0" y="161"/>
                  </a:moveTo>
                  <a:lnTo>
                    <a:pt x="55" y="64"/>
                  </a:lnTo>
                  <a:lnTo>
                    <a:pt x="67" y="2"/>
                  </a:lnTo>
                  <a:lnTo>
                    <a:pt x="90" y="0"/>
                  </a:lnTo>
                  <a:lnTo>
                    <a:pt x="130" y="21"/>
                  </a:lnTo>
                  <a:lnTo>
                    <a:pt x="169" y="31"/>
                  </a:lnTo>
                  <a:lnTo>
                    <a:pt x="226" y="69"/>
                  </a:lnTo>
                  <a:lnTo>
                    <a:pt x="236" y="106"/>
                  </a:lnTo>
                  <a:lnTo>
                    <a:pt x="222" y="140"/>
                  </a:lnTo>
                  <a:lnTo>
                    <a:pt x="234" y="188"/>
                  </a:lnTo>
                  <a:lnTo>
                    <a:pt x="215" y="229"/>
                  </a:lnTo>
                  <a:lnTo>
                    <a:pt x="203" y="271"/>
                  </a:lnTo>
                  <a:lnTo>
                    <a:pt x="174" y="302"/>
                  </a:lnTo>
                  <a:lnTo>
                    <a:pt x="176" y="323"/>
                  </a:lnTo>
                  <a:lnTo>
                    <a:pt x="176" y="325"/>
                  </a:lnTo>
                  <a:lnTo>
                    <a:pt x="163" y="373"/>
                  </a:lnTo>
                  <a:lnTo>
                    <a:pt x="142" y="382"/>
                  </a:lnTo>
                  <a:lnTo>
                    <a:pt x="71" y="357"/>
                  </a:lnTo>
                  <a:lnTo>
                    <a:pt x="55" y="359"/>
                  </a:lnTo>
                  <a:lnTo>
                    <a:pt x="38" y="338"/>
                  </a:lnTo>
                  <a:lnTo>
                    <a:pt x="50" y="261"/>
                  </a:lnTo>
                  <a:lnTo>
                    <a:pt x="78" y="248"/>
                  </a:lnTo>
                  <a:lnTo>
                    <a:pt x="88" y="231"/>
                  </a:lnTo>
                  <a:lnTo>
                    <a:pt x="65" y="208"/>
                  </a:lnTo>
                  <a:lnTo>
                    <a:pt x="36" y="169"/>
                  </a:lnTo>
                  <a:lnTo>
                    <a:pt x="0" y="161"/>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Freeform 12"/>
            <p:cNvSpPr>
              <a:spLocks noChangeAspect="1"/>
            </p:cNvSpPr>
            <p:nvPr/>
          </p:nvSpPr>
          <p:spPr bwMode="gray">
            <a:xfrm>
              <a:off x="4770581" y="3881160"/>
              <a:ext cx="592480" cy="534716"/>
            </a:xfrm>
            <a:custGeom>
              <a:avLst/>
              <a:gdLst/>
              <a:ahLst/>
              <a:cxnLst>
                <a:cxn ang="0">
                  <a:pos x="236" y="490"/>
                </a:cxn>
                <a:cxn ang="0">
                  <a:pos x="276" y="474"/>
                </a:cxn>
                <a:cxn ang="0">
                  <a:pos x="299" y="442"/>
                </a:cxn>
                <a:cxn ang="0">
                  <a:pos x="317" y="421"/>
                </a:cxn>
                <a:cxn ang="0">
                  <a:pos x="340" y="403"/>
                </a:cxn>
                <a:cxn ang="0">
                  <a:pos x="347" y="384"/>
                </a:cxn>
                <a:cxn ang="0">
                  <a:pos x="328" y="361"/>
                </a:cxn>
                <a:cxn ang="0">
                  <a:pos x="336" y="344"/>
                </a:cxn>
                <a:cxn ang="0">
                  <a:pos x="340" y="307"/>
                </a:cxn>
                <a:cxn ang="0">
                  <a:pos x="413" y="277"/>
                </a:cxn>
                <a:cxn ang="0">
                  <a:pos x="407" y="263"/>
                </a:cxn>
                <a:cxn ang="0">
                  <a:pos x="443" y="198"/>
                </a:cxn>
                <a:cxn ang="0">
                  <a:pos x="426" y="177"/>
                </a:cxn>
                <a:cxn ang="0">
                  <a:pos x="438" y="100"/>
                </a:cxn>
                <a:cxn ang="0">
                  <a:pos x="466" y="87"/>
                </a:cxn>
                <a:cxn ang="0">
                  <a:pos x="476" y="70"/>
                </a:cxn>
                <a:cxn ang="0">
                  <a:pos x="453" y="47"/>
                </a:cxn>
                <a:cxn ang="0">
                  <a:pos x="424" y="8"/>
                </a:cxn>
                <a:cxn ang="0">
                  <a:pos x="388" y="0"/>
                </a:cxn>
                <a:cxn ang="0">
                  <a:pos x="359" y="121"/>
                </a:cxn>
                <a:cxn ang="0">
                  <a:pos x="288" y="171"/>
                </a:cxn>
                <a:cxn ang="0">
                  <a:pos x="240" y="215"/>
                </a:cxn>
                <a:cxn ang="0">
                  <a:pos x="236" y="246"/>
                </a:cxn>
                <a:cxn ang="0">
                  <a:pos x="173" y="330"/>
                </a:cxn>
                <a:cxn ang="0">
                  <a:pos x="33" y="413"/>
                </a:cxn>
                <a:cxn ang="0">
                  <a:pos x="0" y="423"/>
                </a:cxn>
                <a:cxn ang="0">
                  <a:pos x="27" y="484"/>
                </a:cxn>
                <a:cxn ang="0">
                  <a:pos x="50" y="469"/>
                </a:cxn>
                <a:cxn ang="0">
                  <a:pos x="71" y="446"/>
                </a:cxn>
                <a:cxn ang="0">
                  <a:pos x="96" y="471"/>
                </a:cxn>
                <a:cxn ang="0">
                  <a:pos x="140" y="461"/>
                </a:cxn>
                <a:cxn ang="0">
                  <a:pos x="180" y="421"/>
                </a:cxn>
                <a:cxn ang="0">
                  <a:pos x="200" y="421"/>
                </a:cxn>
                <a:cxn ang="0">
                  <a:pos x="236" y="490"/>
                </a:cxn>
              </a:cxnLst>
              <a:rect l="0" t="0" r="r" b="b"/>
              <a:pathLst>
                <a:path w="476" h="490">
                  <a:moveTo>
                    <a:pt x="236" y="490"/>
                  </a:moveTo>
                  <a:lnTo>
                    <a:pt x="276" y="474"/>
                  </a:lnTo>
                  <a:lnTo>
                    <a:pt x="299" y="442"/>
                  </a:lnTo>
                  <a:lnTo>
                    <a:pt x="317" y="421"/>
                  </a:lnTo>
                  <a:lnTo>
                    <a:pt x="340" y="403"/>
                  </a:lnTo>
                  <a:lnTo>
                    <a:pt x="347" y="384"/>
                  </a:lnTo>
                  <a:lnTo>
                    <a:pt x="328" y="361"/>
                  </a:lnTo>
                  <a:lnTo>
                    <a:pt x="336" y="344"/>
                  </a:lnTo>
                  <a:lnTo>
                    <a:pt x="340" y="307"/>
                  </a:lnTo>
                  <a:lnTo>
                    <a:pt x="413" y="277"/>
                  </a:lnTo>
                  <a:lnTo>
                    <a:pt x="407" y="263"/>
                  </a:lnTo>
                  <a:lnTo>
                    <a:pt x="443" y="198"/>
                  </a:lnTo>
                  <a:lnTo>
                    <a:pt x="426" y="177"/>
                  </a:lnTo>
                  <a:lnTo>
                    <a:pt x="438" y="100"/>
                  </a:lnTo>
                  <a:lnTo>
                    <a:pt x="466" y="87"/>
                  </a:lnTo>
                  <a:lnTo>
                    <a:pt x="476" y="70"/>
                  </a:lnTo>
                  <a:lnTo>
                    <a:pt x="453" y="47"/>
                  </a:lnTo>
                  <a:lnTo>
                    <a:pt x="424" y="8"/>
                  </a:lnTo>
                  <a:lnTo>
                    <a:pt x="388" y="0"/>
                  </a:lnTo>
                  <a:lnTo>
                    <a:pt x="359" y="121"/>
                  </a:lnTo>
                  <a:lnTo>
                    <a:pt x="288" y="171"/>
                  </a:lnTo>
                  <a:lnTo>
                    <a:pt x="240" y="215"/>
                  </a:lnTo>
                  <a:lnTo>
                    <a:pt x="236" y="246"/>
                  </a:lnTo>
                  <a:lnTo>
                    <a:pt x="173" y="330"/>
                  </a:lnTo>
                  <a:lnTo>
                    <a:pt x="33" y="413"/>
                  </a:lnTo>
                  <a:lnTo>
                    <a:pt x="0" y="423"/>
                  </a:lnTo>
                  <a:lnTo>
                    <a:pt x="27" y="484"/>
                  </a:lnTo>
                  <a:lnTo>
                    <a:pt x="50" y="469"/>
                  </a:lnTo>
                  <a:lnTo>
                    <a:pt x="71" y="446"/>
                  </a:lnTo>
                  <a:lnTo>
                    <a:pt x="96" y="471"/>
                  </a:lnTo>
                  <a:lnTo>
                    <a:pt x="140" y="461"/>
                  </a:lnTo>
                  <a:lnTo>
                    <a:pt x="180" y="421"/>
                  </a:lnTo>
                  <a:lnTo>
                    <a:pt x="200" y="421"/>
                  </a:lnTo>
                  <a:lnTo>
                    <a:pt x="236" y="490"/>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Freeform 13"/>
            <p:cNvSpPr>
              <a:spLocks noChangeAspect="1"/>
            </p:cNvSpPr>
            <p:nvPr/>
          </p:nvSpPr>
          <p:spPr bwMode="gray">
            <a:xfrm>
              <a:off x="5162619" y="4056677"/>
              <a:ext cx="486364" cy="329264"/>
            </a:xfrm>
            <a:custGeom>
              <a:avLst/>
              <a:gdLst/>
              <a:ahLst/>
              <a:cxnLst>
                <a:cxn ang="0">
                  <a:pos x="253" y="278"/>
                </a:cxn>
                <a:cxn ang="0">
                  <a:pos x="238" y="247"/>
                </a:cxn>
                <a:cxn ang="0">
                  <a:pos x="180" y="218"/>
                </a:cxn>
                <a:cxn ang="0">
                  <a:pos x="54" y="284"/>
                </a:cxn>
                <a:cxn ang="0">
                  <a:pos x="0" y="259"/>
                </a:cxn>
                <a:cxn ang="0">
                  <a:pos x="23" y="241"/>
                </a:cxn>
                <a:cxn ang="0">
                  <a:pos x="30" y="222"/>
                </a:cxn>
                <a:cxn ang="0">
                  <a:pos x="11" y="199"/>
                </a:cxn>
                <a:cxn ang="0">
                  <a:pos x="19" y="182"/>
                </a:cxn>
                <a:cxn ang="0">
                  <a:pos x="23" y="145"/>
                </a:cxn>
                <a:cxn ang="0">
                  <a:pos x="96" y="115"/>
                </a:cxn>
                <a:cxn ang="0">
                  <a:pos x="90" y="101"/>
                </a:cxn>
                <a:cxn ang="0">
                  <a:pos x="126" y="36"/>
                </a:cxn>
                <a:cxn ang="0">
                  <a:pos x="142" y="34"/>
                </a:cxn>
                <a:cxn ang="0">
                  <a:pos x="213" y="59"/>
                </a:cxn>
                <a:cxn ang="0">
                  <a:pos x="234" y="50"/>
                </a:cxn>
                <a:cxn ang="0">
                  <a:pos x="247" y="2"/>
                </a:cxn>
                <a:cxn ang="0">
                  <a:pos x="247" y="0"/>
                </a:cxn>
                <a:cxn ang="0">
                  <a:pos x="247" y="2"/>
                </a:cxn>
                <a:cxn ang="0">
                  <a:pos x="286" y="2"/>
                </a:cxn>
                <a:cxn ang="0">
                  <a:pos x="297" y="13"/>
                </a:cxn>
                <a:cxn ang="0">
                  <a:pos x="328" y="13"/>
                </a:cxn>
                <a:cxn ang="0">
                  <a:pos x="340" y="40"/>
                </a:cxn>
                <a:cxn ang="0">
                  <a:pos x="378" y="40"/>
                </a:cxn>
                <a:cxn ang="0">
                  <a:pos x="389" y="73"/>
                </a:cxn>
                <a:cxn ang="0">
                  <a:pos x="386" y="247"/>
                </a:cxn>
                <a:cxn ang="0">
                  <a:pos x="343" y="282"/>
                </a:cxn>
                <a:cxn ang="0">
                  <a:pos x="326" y="278"/>
                </a:cxn>
                <a:cxn ang="0">
                  <a:pos x="307" y="301"/>
                </a:cxn>
                <a:cxn ang="0">
                  <a:pos x="293" y="301"/>
                </a:cxn>
                <a:cxn ang="0">
                  <a:pos x="253" y="278"/>
                </a:cxn>
              </a:cxnLst>
              <a:rect l="0" t="0" r="r" b="b"/>
              <a:pathLst>
                <a:path w="389" h="301">
                  <a:moveTo>
                    <a:pt x="253" y="278"/>
                  </a:moveTo>
                  <a:lnTo>
                    <a:pt x="238" y="247"/>
                  </a:lnTo>
                  <a:lnTo>
                    <a:pt x="180" y="218"/>
                  </a:lnTo>
                  <a:lnTo>
                    <a:pt x="54" y="284"/>
                  </a:lnTo>
                  <a:lnTo>
                    <a:pt x="0" y="259"/>
                  </a:lnTo>
                  <a:lnTo>
                    <a:pt x="23" y="241"/>
                  </a:lnTo>
                  <a:lnTo>
                    <a:pt x="30" y="222"/>
                  </a:lnTo>
                  <a:lnTo>
                    <a:pt x="11" y="199"/>
                  </a:lnTo>
                  <a:lnTo>
                    <a:pt x="19" y="182"/>
                  </a:lnTo>
                  <a:lnTo>
                    <a:pt x="23" y="145"/>
                  </a:lnTo>
                  <a:lnTo>
                    <a:pt x="96" y="115"/>
                  </a:lnTo>
                  <a:lnTo>
                    <a:pt x="90" y="101"/>
                  </a:lnTo>
                  <a:lnTo>
                    <a:pt x="126" y="36"/>
                  </a:lnTo>
                  <a:lnTo>
                    <a:pt x="142" y="34"/>
                  </a:lnTo>
                  <a:lnTo>
                    <a:pt x="213" y="59"/>
                  </a:lnTo>
                  <a:lnTo>
                    <a:pt x="234" y="50"/>
                  </a:lnTo>
                  <a:lnTo>
                    <a:pt x="247" y="2"/>
                  </a:lnTo>
                  <a:lnTo>
                    <a:pt x="247" y="0"/>
                  </a:lnTo>
                  <a:lnTo>
                    <a:pt x="247" y="2"/>
                  </a:lnTo>
                  <a:lnTo>
                    <a:pt x="286" y="2"/>
                  </a:lnTo>
                  <a:lnTo>
                    <a:pt x="297" y="13"/>
                  </a:lnTo>
                  <a:lnTo>
                    <a:pt x="328" y="13"/>
                  </a:lnTo>
                  <a:lnTo>
                    <a:pt x="340" y="40"/>
                  </a:lnTo>
                  <a:lnTo>
                    <a:pt x="378" y="40"/>
                  </a:lnTo>
                  <a:lnTo>
                    <a:pt x="389" y="73"/>
                  </a:lnTo>
                  <a:lnTo>
                    <a:pt x="386" y="247"/>
                  </a:lnTo>
                  <a:lnTo>
                    <a:pt x="343" y="282"/>
                  </a:lnTo>
                  <a:lnTo>
                    <a:pt x="326" y="278"/>
                  </a:lnTo>
                  <a:lnTo>
                    <a:pt x="307" y="301"/>
                  </a:lnTo>
                  <a:lnTo>
                    <a:pt x="293" y="301"/>
                  </a:lnTo>
                  <a:lnTo>
                    <a:pt x="253" y="278"/>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Freeform 14"/>
            <p:cNvSpPr>
              <a:spLocks noChangeAspect="1"/>
            </p:cNvSpPr>
            <p:nvPr/>
          </p:nvSpPr>
          <p:spPr bwMode="gray">
            <a:xfrm>
              <a:off x="5332110" y="4361451"/>
              <a:ext cx="260868" cy="312938"/>
            </a:xfrm>
            <a:custGeom>
              <a:avLst/>
              <a:gdLst/>
              <a:ahLst/>
              <a:cxnLst>
                <a:cxn ang="0">
                  <a:pos x="37" y="242"/>
                </a:cxn>
                <a:cxn ang="0">
                  <a:pos x="0" y="198"/>
                </a:cxn>
                <a:cxn ang="0">
                  <a:pos x="35" y="155"/>
                </a:cxn>
                <a:cxn ang="0">
                  <a:pos x="98" y="130"/>
                </a:cxn>
                <a:cxn ang="0">
                  <a:pos x="113" y="107"/>
                </a:cxn>
                <a:cxn ang="0">
                  <a:pos x="111" y="44"/>
                </a:cxn>
                <a:cxn ang="0">
                  <a:pos x="117" y="0"/>
                </a:cxn>
                <a:cxn ang="0">
                  <a:pos x="157" y="23"/>
                </a:cxn>
                <a:cxn ang="0">
                  <a:pos x="171" y="23"/>
                </a:cxn>
                <a:cxn ang="0">
                  <a:pos x="190" y="0"/>
                </a:cxn>
                <a:cxn ang="0">
                  <a:pos x="207" y="4"/>
                </a:cxn>
                <a:cxn ang="0">
                  <a:pos x="177" y="128"/>
                </a:cxn>
                <a:cxn ang="0">
                  <a:pos x="188" y="236"/>
                </a:cxn>
                <a:cxn ang="0">
                  <a:pos x="204" y="263"/>
                </a:cxn>
                <a:cxn ang="0">
                  <a:pos x="138" y="284"/>
                </a:cxn>
                <a:cxn ang="0">
                  <a:pos x="96" y="286"/>
                </a:cxn>
                <a:cxn ang="0">
                  <a:pos x="52" y="261"/>
                </a:cxn>
                <a:cxn ang="0">
                  <a:pos x="37" y="242"/>
                </a:cxn>
              </a:cxnLst>
              <a:rect l="0" t="0" r="r" b="b"/>
              <a:pathLst>
                <a:path w="207" h="286">
                  <a:moveTo>
                    <a:pt x="37" y="242"/>
                  </a:moveTo>
                  <a:lnTo>
                    <a:pt x="0" y="198"/>
                  </a:lnTo>
                  <a:lnTo>
                    <a:pt x="35" y="155"/>
                  </a:lnTo>
                  <a:lnTo>
                    <a:pt x="98" y="130"/>
                  </a:lnTo>
                  <a:lnTo>
                    <a:pt x="113" y="107"/>
                  </a:lnTo>
                  <a:lnTo>
                    <a:pt x="111" y="44"/>
                  </a:lnTo>
                  <a:lnTo>
                    <a:pt x="117" y="0"/>
                  </a:lnTo>
                  <a:lnTo>
                    <a:pt x="157" y="23"/>
                  </a:lnTo>
                  <a:lnTo>
                    <a:pt x="171" y="23"/>
                  </a:lnTo>
                  <a:lnTo>
                    <a:pt x="190" y="0"/>
                  </a:lnTo>
                  <a:lnTo>
                    <a:pt x="207" y="4"/>
                  </a:lnTo>
                  <a:lnTo>
                    <a:pt x="177" y="128"/>
                  </a:lnTo>
                  <a:lnTo>
                    <a:pt x="188" y="236"/>
                  </a:lnTo>
                  <a:lnTo>
                    <a:pt x="204" y="263"/>
                  </a:lnTo>
                  <a:lnTo>
                    <a:pt x="138" y="284"/>
                  </a:lnTo>
                  <a:lnTo>
                    <a:pt x="96" y="286"/>
                  </a:lnTo>
                  <a:lnTo>
                    <a:pt x="52" y="261"/>
                  </a:lnTo>
                  <a:lnTo>
                    <a:pt x="37" y="242"/>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Freeform 15"/>
            <p:cNvSpPr>
              <a:spLocks noChangeAspect="1"/>
            </p:cNvSpPr>
            <p:nvPr/>
          </p:nvSpPr>
          <p:spPr bwMode="gray">
            <a:xfrm>
              <a:off x="5231891" y="4296142"/>
              <a:ext cx="246130" cy="281644"/>
            </a:xfrm>
            <a:custGeom>
              <a:avLst/>
              <a:gdLst/>
              <a:ahLst/>
              <a:cxnLst>
                <a:cxn ang="0">
                  <a:pos x="82" y="258"/>
                </a:cxn>
                <a:cxn ang="0">
                  <a:pos x="117" y="215"/>
                </a:cxn>
                <a:cxn ang="0">
                  <a:pos x="180" y="190"/>
                </a:cxn>
                <a:cxn ang="0">
                  <a:pos x="195" y="167"/>
                </a:cxn>
                <a:cxn ang="0">
                  <a:pos x="193" y="104"/>
                </a:cxn>
                <a:cxn ang="0">
                  <a:pos x="199" y="60"/>
                </a:cxn>
                <a:cxn ang="0">
                  <a:pos x="184" y="29"/>
                </a:cxn>
                <a:cxn ang="0">
                  <a:pos x="126" y="0"/>
                </a:cxn>
                <a:cxn ang="0">
                  <a:pos x="0" y="66"/>
                </a:cxn>
                <a:cxn ang="0">
                  <a:pos x="0" y="135"/>
                </a:cxn>
                <a:cxn ang="0">
                  <a:pos x="24" y="154"/>
                </a:cxn>
                <a:cxn ang="0">
                  <a:pos x="7" y="200"/>
                </a:cxn>
                <a:cxn ang="0">
                  <a:pos x="28" y="229"/>
                </a:cxn>
                <a:cxn ang="0">
                  <a:pos x="63" y="236"/>
                </a:cxn>
                <a:cxn ang="0">
                  <a:pos x="82" y="258"/>
                </a:cxn>
              </a:cxnLst>
              <a:rect l="0" t="0" r="r" b="b"/>
              <a:pathLst>
                <a:path w="199" h="258">
                  <a:moveTo>
                    <a:pt x="82" y="258"/>
                  </a:moveTo>
                  <a:lnTo>
                    <a:pt x="117" y="215"/>
                  </a:lnTo>
                  <a:lnTo>
                    <a:pt x="180" y="190"/>
                  </a:lnTo>
                  <a:lnTo>
                    <a:pt x="195" y="167"/>
                  </a:lnTo>
                  <a:lnTo>
                    <a:pt x="193" y="104"/>
                  </a:lnTo>
                  <a:lnTo>
                    <a:pt x="199" y="60"/>
                  </a:lnTo>
                  <a:lnTo>
                    <a:pt x="184" y="29"/>
                  </a:lnTo>
                  <a:lnTo>
                    <a:pt x="126" y="0"/>
                  </a:lnTo>
                  <a:lnTo>
                    <a:pt x="0" y="66"/>
                  </a:lnTo>
                  <a:lnTo>
                    <a:pt x="0" y="135"/>
                  </a:lnTo>
                  <a:lnTo>
                    <a:pt x="24" y="154"/>
                  </a:lnTo>
                  <a:lnTo>
                    <a:pt x="7" y="200"/>
                  </a:lnTo>
                  <a:lnTo>
                    <a:pt x="28" y="229"/>
                  </a:lnTo>
                  <a:lnTo>
                    <a:pt x="63" y="236"/>
                  </a:lnTo>
                  <a:lnTo>
                    <a:pt x="82" y="258"/>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Freeform 16"/>
            <p:cNvSpPr>
              <a:spLocks noChangeAspect="1"/>
            </p:cNvSpPr>
            <p:nvPr/>
          </p:nvSpPr>
          <p:spPr bwMode="gray">
            <a:xfrm>
              <a:off x="4985761" y="4339683"/>
              <a:ext cx="346350" cy="300693"/>
            </a:xfrm>
            <a:custGeom>
              <a:avLst/>
              <a:gdLst/>
              <a:ahLst/>
              <a:cxnLst>
                <a:cxn ang="0">
                  <a:pos x="280" y="217"/>
                </a:cxn>
                <a:cxn ang="0">
                  <a:pos x="261" y="195"/>
                </a:cxn>
                <a:cxn ang="0">
                  <a:pos x="226" y="188"/>
                </a:cxn>
                <a:cxn ang="0">
                  <a:pos x="205" y="159"/>
                </a:cxn>
                <a:cxn ang="0">
                  <a:pos x="222" y="113"/>
                </a:cxn>
                <a:cxn ang="0">
                  <a:pos x="198" y="94"/>
                </a:cxn>
                <a:cxn ang="0">
                  <a:pos x="198" y="25"/>
                </a:cxn>
                <a:cxn ang="0">
                  <a:pos x="144" y="0"/>
                </a:cxn>
                <a:cxn ang="0">
                  <a:pos x="126" y="21"/>
                </a:cxn>
                <a:cxn ang="0">
                  <a:pos x="103" y="53"/>
                </a:cxn>
                <a:cxn ang="0">
                  <a:pos x="63" y="69"/>
                </a:cxn>
                <a:cxn ang="0">
                  <a:pos x="2" y="124"/>
                </a:cxn>
                <a:cxn ang="0">
                  <a:pos x="0" y="157"/>
                </a:cxn>
                <a:cxn ang="0">
                  <a:pos x="44" y="165"/>
                </a:cxn>
                <a:cxn ang="0">
                  <a:pos x="52" y="178"/>
                </a:cxn>
                <a:cxn ang="0">
                  <a:pos x="44" y="220"/>
                </a:cxn>
                <a:cxn ang="0">
                  <a:pos x="73" y="274"/>
                </a:cxn>
                <a:cxn ang="0">
                  <a:pos x="90" y="257"/>
                </a:cxn>
                <a:cxn ang="0">
                  <a:pos x="123" y="241"/>
                </a:cxn>
                <a:cxn ang="0">
                  <a:pos x="155" y="209"/>
                </a:cxn>
                <a:cxn ang="0">
                  <a:pos x="178" y="197"/>
                </a:cxn>
                <a:cxn ang="0">
                  <a:pos x="209" y="209"/>
                </a:cxn>
                <a:cxn ang="0">
                  <a:pos x="280" y="217"/>
                </a:cxn>
              </a:cxnLst>
              <a:rect l="0" t="0" r="r" b="b"/>
              <a:pathLst>
                <a:path w="280" h="274">
                  <a:moveTo>
                    <a:pt x="280" y="217"/>
                  </a:moveTo>
                  <a:lnTo>
                    <a:pt x="261" y="195"/>
                  </a:lnTo>
                  <a:lnTo>
                    <a:pt x="226" y="188"/>
                  </a:lnTo>
                  <a:lnTo>
                    <a:pt x="205" y="159"/>
                  </a:lnTo>
                  <a:lnTo>
                    <a:pt x="222" y="113"/>
                  </a:lnTo>
                  <a:lnTo>
                    <a:pt x="198" y="94"/>
                  </a:lnTo>
                  <a:lnTo>
                    <a:pt x="198" y="25"/>
                  </a:lnTo>
                  <a:lnTo>
                    <a:pt x="144" y="0"/>
                  </a:lnTo>
                  <a:lnTo>
                    <a:pt x="126" y="21"/>
                  </a:lnTo>
                  <a:lnTo>
                    <a:pt x="103" y="53"/>
                  </a:lnTo>
                  <a:lnTo>
                    <a:pt x="63" y="69"/>
                  </a:lnTo>
                  <a:lnTo>
                    <a:pt x="2" y="124"/>
                  </a:lnTo>
                  <a:lnTo>
                    <a:pt x="0" y="157"/>
                  </a:lnTo>
                  <a:lnTo>
                    <a:pt x="44" y="165"/>
                  </a:lnTo>
                  <a:lnTo>
                    <a:pt x="52" y="178"/>
                  </a:lnTo>
                  <a:lnTo>
                    <a:pt x="44" y="220"/>
                  </a:lnTo>
                  <a:lnTo>
                    <a:pt x="73" y="274"/>
                  </a:lnTo>
                  <a:lnTo>
                    <a:pt x="90" y="257"/>
                  </a:lnTo>
                  <a:lnTo>
                    <a:pt x="123" y="241"/>
                  </a:lnTo>
                  <a:lnTo>
                    <a:pt x="155" y="209"/>
                  </a:lnTo>
                  <a:lnTo>
                    <a:pt x="178" y="197"/>
                  </a:lnTo>
                  <a:lnTo>
                    <a:pt x="209" y="209"/>
                  </a:lnTo>
                  <a:lnTo>
                    <a:pt x="280" y="217"/>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Freeform 17"/>
            <p:cNvSpPr>
              <a:spLocks noChangeAspect="1"/>
            </p:cNvSpPr>
            <p:nvPr/>
          </p:nvSpPr>
          <p:spPr bwMode="gray">
            <a:xfrm>
              <a:off x="4705732" y="4339683"/>
              <a:ext cx="371405" cy="527913"/>
            </a:xfrm>
            <a:custGeom>
              <a:avLst/>
              <a:gdLst/>
              <a:ahLst/>
              <a:cxnLst>
                <a:cxn ang="0">
                  <a:pos x="300" y="297"/>
                </a:cxn>
                <a:cxn ang="0">
                  <a:pos x="298" y="274"/>
                </a:cxn>
                <a:cxn ang="0">
                  <a:pos x="269" y="220"/>
                </a:cxn>
                <a:cxn ang="0">
                  <a:pos x="277" y="178"/>
                </a:cxn>
                <a:cxn ang="0">
                  <a:pos x="269" y="165"/>
                </a:cxn>
                <a:cxn ang="0">
                  <a:pos x="225" y="157"/>
                </a:cxn>
                <a:cxn ang="0">
                  <a:pos x="227" y="124"/>
                </a:cxn>
                <a:cxn ang="0">
                  <a:pos x="288" y="69"/>
                </a:cxn>
                <a:cxn ang="0">
                  <a:pos x="252" y="0"/>
                </a:cxn>
                <a:cxn ang="0">
                  <a:pos x="232" y="0"/>
                </a:cxn>
                <a:cxn ang="0">
                  <a:pos x="192" y="40"/>
                </a:cxn>
                <a:cxn ang="0">
                  <a:pos x="148" y="50"/>
                </a:cxn>
                <a:cxn ang="0">
                  <a:pos x="123" y="25"/>
                </a:cxn>
                <a:cxn ang="0">
                  <a:pos x="102" y="48"/>
                </a:cxn>
                <a:cxn ang="0">
                  <a:pos x="79" y="63"/>
                </a:cxn>
                <a:cxn ang="0">
                  <a:pos x="71" y="107"/>
                </a:cxn>
                <a:cxn ang="0">
                  <a:pos x="44" y="170"/>
                </a:cxn>
                <a:cxn ang="0">
                  <a:pos x="58" y="180"/>
                </a:cxn>
                <a:cxn ang="0">
                  <a:pos x="44" y="232"/>
                </a:cxn>
                <a:cxn ang="0">
                  <a:pos x="50" y="253"/>
                </a:cxn>
                <a:cxn ang="0">
                  <a:pos x="48" y="266"/>
                </a:cxn>
                <a:cxn ang="0">
                  <a:pos x="0" y="312"/>
                </a:cxn>
                <a:cxn ang="0">
                  <a:pos x="0" y="335"/>
                </a:cxn>
                <a:cxn ang="0">
                  <a:pos x="35" y="362"/>
                </a:cxn>
                <a:cxn ang="0">
                  <a:pos x="37" y="385"/>
                </a:cxn>
                <a:cxn ang="0">
                  <a:pos x="56" y="406"/>
                </a:cxn>
                <a:cxn ang="0">
                  <a:pos x="46" y="470"/>
                </a:cxn>
                <a:cxn ang="0">
                  <a:pos x="56" y="483"/>
                </a:cxn>
                <a:cxn ang="0">
                  <a:pos x="81" y="481"/>
                </a:cxn>
                <a:cxn ang="0">
                  <a:pos x="96" y="483"/>
                </a:cxn>
                <a:cxn ang="0">
                  <a:pos x="167" y="441"/>
                </a:cxn>
                <a:cxn ang="0">
                  <a:pos x="173" y="401"/>
                </a:cxn>
                <a:cxn ang="0">
                  <a:pos x="192" y="382"/>
                </a:cxn>
                <a:cxn ang="0">
                  <a:pos x="188" y="364"/>
                </a:cxn>
                <a:cxn ang="0">
                  <a:pos x="185" y="322"/>
                </a:cxn>
                <a:cxn ang="0">
                  <a:pos x="227" y="284"/>
                </a:cxn>
                <a:cxn ang="0">
                  <a:pos x="257" y="301"/>
                </a:cxn>
                <a:cxn ang="0">
                  <a:pos x="300" y="297"/>
                </a:cxn>
              </a:cxnLst>
              <a:rect l="0" t="0" r="r" b="b"/>
              <a:pathLst>
                <a:path w="300" h="483">
                  <a:moveTo>
                    <a:pt x="300" y="297"/>
                  </a:moveTo>
                  <a:lnTo>
                    <a:pt x="298" y="274"/>
                  </a:lnTo>
                  <a:lnTo>
                    <a:pt x="269" y="220"/>
                  </a:lnTo>
                  <a:lnTo>
                    <a:pt x="277" y="178"/>
                  </a:lnTo>
                  <a:lnTo>
                    <a:pt x="269" y="165"/>
                  </a:lnTo>
                  <a:lnTo>
                    <a:pt x="225" y="157"/>
                  </a:lnTo>
                  <a:lnTo>
                    <a:pt x="227" y="124"/>
                  </a:lnTo>
                  <a:lnTo>
                    <a:pt x="288" y="69"/>
                  </a:lnTo>
                  <a:lnTo>
                    <a:pt x="252" y="0"/>
                  </a:lnTo>
                  <a:lnTo>
                    <a:pt x="232" y="0"/>
                  </a:lnTo>
                  <a:lnTo>
                    <a:pt x="192" y="40"/>
                  </a:lnTo>
                  <a:lnTo>
                    <a:pt x="148" y="50"/>
                  </a:lnTo>
                  <a:lnTo>
                    <a:pt x="123" y="25"/>
                  </a:lnTo>
                  <a:lnTo>
                    <a:pt x="102" y="48"/>
                  </a:lnTo>
                  <a:lnTo>
                    <a:pt x="79" y="63"/>
                  </a:lnTo>
                  <a:lnTo>
                    <a:pt x="71" y="107"/>
                  </a:lnTo>
                  <a:lnTo>
                    <a:pt x="44" y="170"/>
                  </a:lnTo>
                  <a:lnTo>
                    <a:pt x="58" y="180"/>
                  </a:lnTo>
                  <a:lnTo>
                    <a:pt x="44" y="232"/>
                  </a:lnTo>
                  <a:lnTo>
                    <a:pt x="50" y="253"/>
                  </a:lnTo>
                  <a:lnTo>
                    <a:pt x="48" y="266"/>
                  </a:lnTo>
                  <a:lnTo>
                    <a:pt x="0" y="312"/>
                  </a:lnTo>
                  <a:lnTo>
                    <a:pt x="0" y="335"/>
                  </a:lnTo>
                  <a:lnTo>
                    <a:pt x="35" y="362"/>
                  </a:lnTo>
                  <a:lnTo>
                    <a:pt x="37" y="385"/>
                  </a:lnTo>
                  <a:lnTo>
                    <a:pt x="56" y="406"/>
                  </a:lnTo>
                  <a:lnTo>
                    <a:pt x="46" y="470"/>
                  </a:lnTo>
                  <a:lnTo>
                    <a:pt x="56" y="483"/>
                  </a:lnTo>
                  <a:lnTo>
                    <a:pt x="81" y="481"/>
                  </a:lnTo>
                  <a:lnTo>
                    <a:pt x="96" y="483"/>
                  </a:lnTo>
                  <a:lnTo>
                    <a:pt x="167" y="441"/>
                  </a:lnTo>
                  <a:lnTo>
                    <a:pt x="173" y="401"/>
                  </a:lnTo>
                  <a:lnTo>
                    <a:pt x="192" y="382"/>
                  </a:lnTo>
                  <a:lnTo>
                    <a:pt x="188" y="364"/>
                  </a:lnTo>
                  <a:lnTo>
                    <a:pt x="185" y="322"/>
                  </a:lnTo>
                  <a:lnTo>
                    <a:pt x="227" y="284"/>
                  </a:lnTo>
                  <a:lnTo>
                    <a:pt x="257" y="301"/>
                  </a:lnTo>
                  <a:lnTo>
                    <a:pt x="300" y="297"/>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Freeform 18"/>
            <p:cNvSpPr>
              <a:spLocks noChangeAspect="1"/>
            </p:cNvSpPr>
            <p:nvPr/>
          </p:nvSpPr>
          <p:spPr bwMode="gray">
            <a:xfrm>
              <a:off x="4552454" y="4342402"/>
              <a:ext cx="250552" cy="216336"/>
            </a:xfrm>
            <a:custGeom>
              <a:avLst/>
              <a:gdLst/>
              <a:ahLst/>
              <a:cxnLst>
                <a:cxn ang="0">
                  <a:pos x="167" y="168"/>
                </a:cxn>
                <a:cxn ang="0">
                  <a:pos x="194" y="105"/>
                </a:cxn>
                <a:cxn ang="0">
                  <a:pos x="202" y="61"/>
                </a:cxn>
                <a:cxn ang="0">
                  <a:pos x="175" y="0"/>
                </a:cxn>
                <a:cxn ang="0">
                  <a:pos x="123" y="19"/>
                </a:cxn>
                <a:cxn ang="0">
                  <a:pos x="123" y="32"/>
                </a:cxn>
                <a:cxn ang="0">
                  <a:pos x="98" y="67"/>
                </a:cxn>
                <a:cxn ang="0">
                  <a:pos x="71" y="67"/>
                </a:cxn>
                <a:cxn ang="0">
                  <a:pos x="25" y="42"/>
                </a:cxn>
                <a:cxn ang="0">
                  <a:pos x="4" y="76"/>
                </a:cxn>
                <a:cxn ang="0">
                  <a:pos x="0" y="165"/>
                </a:cxn>
                <a:cxn ang="0">
                  <a:pos x="6" y="193"/>
                </a:cxn>
                <a:cxn ang="0">
                  <a:pos x="22" y="184"/>
                </a:cxn>
                <a:cxn ang="0">
                  <a:pos x="43" y="197"/>
                </a:cxn>
                <a:cxn ang="0">
                  <a:pos x="71" y="165"/>
                </a:cxn>
                <a:cxn ang="0">
                  <a:pos x="100" y="153"/>
                </a:cxn>
                <a:cxn ang="0">
                  <a:pos x="148" y="157"/>
                </a:cxn>
                <a:cxn ang="0">
                  <a:pos x="167" y="168"/>
                </a:cxn>
              </a:cxnLst>
              <a:rect l="0" t="0" r="r" b="b"/>
              <a:pathLst>
                <a:path w="202" h="197">
                  <a:moveTo>
                    <a:pt x="167" y="168"/>
                  </a:moveTo>
                  <a:lnTo>
                    <a:pt x="194" y="105"/>
                  </a:lnTo>
                  <a:lnTo>
                    <a:pt x="202" y="61"/>
                  </a:lnTo>
                  <a:lnTo>
                    <a:pt x="175" y="0"/>
                  </a:lnTo>
                  <a:lnTo>
                    <a:pt x="123" y="19"/>
                  </a:lnTo>
                  <a:lnTo>
                    <a:pt x="123" y="32"/>
                  </a:lnTo>
                  <a:lnTo>
                    <a:pt x="98" y="67"/>
                  </a:lnTo>
                  <a:lnTo>
                    <a:pt x="71" y="67"/>
                  </a:lnTo>
                  <a:lnTo>
                    <a:pt x="25" y="42"/>
                  </a:lnTo>
                  <a:lnTo>
                    <a:pt x="4" y="76"/>
                  </a:lnTo>
                  <a:lnTo>
                    <a:pt x="0" y="165"/>
                  </a:lnTo>
                  <a:lnTo>
                    <a:pt x="6" y="193"/>
                  </a:lnTo>
                  <a:lnTo>
                    <a:pt x="22" y="184"/>
                  </a:lnTo>
                  <a:lnTo>
                    <a:pt x="43" y="197"/>
                  </a:lnTo>
                  <a:lnTo>
                    <a:pt x="71" y="165"/>
                  </a:lnTo>
                  <a:lnTo>
                    <a:pt x="100" y="153"/>
                  </a:lnTo>
                  <a:lnTo>
                    <a:pt x="148" y="157"/>
                  </a:lnTo>
                  <a:lnTo>
                    <a:pt x="167" y="168"/>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Freeform 19"/>
            <p:cNvSpPr>
              <a:spLocks noChangeAspect="1"/>
            </p:cNvSpPr>
            <p:nvPr/>
          </p:nvSpPr>
          <p:spPr bwMode="gray">
            <a:xfrm>
              <a:off x="4406546" y="4191377"/>
              <a:ext cx="275607" cy="427228"/>
            </a:xfrm>
            <a:custGeom>
              <a:avLst/>
              <a:gdLst/>
              <a:ahLst/>
              <a:cxnLst>
                <a:cxn ang="0">
                  <a:pos x="0" y="321"/>
                </a:cxn>
                <a:cxn ang="0">
                  <a:pos x="14" y="311"/>
                </a:cxn>
                <a:cxn ang="0">
                  <a:pos x="73" y="227"/>
                </a:cxn>
                <a:cxn ang="0">
                  <a:pos x="102" y="127"/>
                </a:cxn>
                <a:cxn ang="0">
                  <a:pos x="89" y="87"/>
                </a:cxn>
                <a:cxn ang="0">
                  <a:pos x="100" y="48"/>
                </a:cxn>
                <a:cxn ang="0">
                  <a:pos x="215" y="0"/>
                </a:cxn>
                <a:cxn ang="0">
                  <a:pos x="221" y="14"/>
                </a:cxn>
                <a:cxn ang="0">
                  <a:pos x="204" y="35"/>
                </a:cxn>
                <a:cxn ang="0">
                  <a:pos x="204" y="56"/>
                </a:cxn>
                <a:cxn ang="0">
                  <a:pos x="181" y="60"/>
                </a:cxn>
                <a:cxn ang="0">
                  <a:pos x="150" y="81"/>
                </a:cxn>
                <a:cxn ang="0">
                  <a:pos x="140" y="79"/>
                </a:cxn>
                <a:cxn ang="0">
                  <a:pos x="125" y="114"/>
                </a:cxn>
                <a:cxn ang="0">
                  <a:pos x="129" y="125"/>
                </a:cxn>
                <a:cxn ang="0">
                  <a:pos x="144" y="129"/>
                </a:cxn>
                <a:cxn ang="0">
                  <a:pos x="152" y="125"/>
                </a:cxn>
                <a:cxn ang="0">
                  <a:pos x="158" y="125"/>
                </a:cxn>
                <a:cxn ang="0">
                  <a:pos x="158" y="156"/>
                </a:cxn>
                <a:cxn ang="0">
                  <a:pos x="142" y="181"/>
                </a:cxn>
                <a:cxn ang="0">
                  <a:pos x="121" y="215"/>
                </a:cxn>
                <a:cxn ang="0">
                  <a:pos x="117" y="304"/>
                </a:cxn>
                <a:cxn ang="0">
                  <a:pos x="123" y="332"/>
                </a:cxn>
                <a:cxn ang="0">
                  <a:pos x="119" y="369"/>
                </a:cxn>
                <a:cxn ang="0">
                  <a:pos x="92" y="392"/>
                </a:cxn>
                <a:cxn ang="0">
                  <a:pos x="48" y="367"/>
                </a:cxn>
                <a:cxn ang="0">
                  <a:pos x="23" y="363"/>
                </a:cxn>
                <a:cxn ang="0">
                  <a:pos x="0" y="321"/>
                </a:cxn>
              </a:cxnLst>
              <a:rect l="0" t="0" r="r" b="b"/>
              <a:pathLst>
                <a:path w="221" h="392">
                  <a:moveTo>
                    <a:pt x="0" y="321"/>
                  </a:moveTo>
                  <a:lnTo>
                    <a:pt x="14" y="311"/>
                  </a:lnTo>
                  <a:lnTo>
                    <a:pt x="73" y="227"/>
                  </a:lnTo>
                  <a:lnTo>
                    <a:pt x="102" y="127"/>
                  </a:lnTo>
                  <a:lnTo>
                    <a:pt x="89" y="87"/>
                  </a:lnTo>
                  <a:lnTo>
                    <a:pt x="100" y="48"/>
                  </a:lnTo>
                  <a:lnTo>
                    <a:pt x="215" y="0"/>
                  </a:lnTo>
                  <a:lnTo>
                    <a:pt x="221" y="14"/>
                  </a:lnTo>
                  <a:lnTo>
                    <a:pt x="204" y="35"/>
                  </a:lnTo>
                  <a:lnTo>
                    <a:pt x="204" y="56"/>
                  </a:lnTo>
                  <a:lnTo>
                    <a:pt x="181" y="60"/>
                  </a:lnTo>
                  <a:lnTo>
                    <a:pt x="150" y="81"/>
                  </a:lnTo>
                  <a:lnTo>
                    <a:pt x="140" y="79"/>
                  </a:lnTo>
                  <a:lnTo>
                    <a:pt x="125" y="114"/>
                  </a:lnTo>
                  <a:lnTo>
                    <a:pt x="129" y="125"/>
                  </a:lnTo>
                  <a:lnTo>
                    <a:pt x="144" y="129"/>
                  </a:lnTo>
                  <a:lnTo>
                    <a:pt x="152" y="125"/>
                  </a:lnTo>
                  <a:lnTo>
                    <a:pt x="158" y="125"/>
                  </a:lnTo>
                  <a:lnTo>
                    <a:pt x="158" y="156"/>
                  </a:lnTo>
                  <a:lnTo>
                    <a:pt x="142" y="181"/>
                  </a:lnTo>
                  <a:lnTo>
                    <a:pt x="121" y="215"/>
                  </a:lnTo>
                  <a:lnTo>
                    <a:pt x="117" y="304"/>
                  </a:lnTo>
                  <a:lnTo>
                    <a:pt x="123" y="332"/>
                  </a:lnTo>
                  <a:lnTo>
                    <a:pt x="119" y="369"/>
                  </a:lnTo>
                  <a:lnTo>
                    <a:pt x="92" y="392"/>
                  </a:lnTo>
                  <a:lnTo>
                    <a:pt x="48" y="367"/>
                  </a:lnTo>
                  <a:lnTo>
                    <a:pt x="23" y="363"/>
                  </a:lnTo>
                  <a:lnTo>
                    <a:pt x="0" y="321"/>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Freeform 20"/>
            <p:cNvSpPr>
              <a:spLocks noChangeAspect="1"/>
            </p:cNvSpPr>
            <p:nvPr/>
          </p:nvSpPr>
          <p:spPr bwMode="gray">
            <a:xfrm>
              <a:off x="4203157" y="4541053"/>
              <a:ext cx="356667" cy="288447"/>
            </a:xfrm>
            <a:custGeom>
              <a:avLst/>
              <a:gdLst/>
              <a:ahLst/>
              <a:cxnLst>
                <a:cxn ang="0">
                  <a:pos x="60" y="263"/>
                </a:cxn>
                <a:cxn ang="0">
                  <a:pos x="81" y="247"/>
                </a:cxn>
                <a:cxn ang="0">
                  <a:pos x="100" y="228"/>
                </a:cxn>
                <a:cxn ang="0">
                  <a:pos x="138" y="209"/>
                </a:cxn>
                <a:cxn ang="0">
                  <a:pos x="148" y="180"/>
                </a:cxn>
                <a:cxn ang="0">
                  <a:pos x="175" y="180"/>
                </a:cxn>
                <a:cxn ang="0">
                  <a:pos x="188" y="157"/>
                </a:cxn>
                <a:cxn ang="0">
                  <a:pos x="279" y="146"/>
                </a:cxn>
                <a:cxn ang="0">
                  <a:pos x="288" y="128"/>
                </a:cxn>
                <a:cxn ang="0">
                  <a:pos x="257" y="71"/>
                </a:cxn>
                <a:cxn ang="0">
                  <a:pos x="213" y="46"/>
                </a:cxn>
                <a:cxn ang="0">
                  <a:pos x="188" y="42"/>
                </a:cxn>
                <a:cxn ang="0">
                  <a:pos x="165" y="0"/>
                </a:cxn>
                <a:cxn ang="0">
                  <a:pos x="123" y="25"/>
                </a:cxn>
                <a:cxn ang="0">
                  <a:pos x="98" y="105"/>
                </a:cxn>
                <a:cxn ang="0">
                  <a:pos x="117" y="132"/>
                </a:cxn>
                <a:cxn ang="0">
                  <a:pos x="119" y="157"/>
                </a:cxn>
                <a:cxn ang="0">
                  <a:pos x="108" y="161"/>
                </a:cxn>
                <a:cxn ang="0">
                  <a:pos x="81" y="186"/>
                </a:cxn>
                <a:cxn ang="0">
                  <a:pos x="69" y="186"/>
                </a:cxn>
                <a:cxn ang="0">
                  <a:pos x="60" y="201"/>
                </a:cxn>
                <a:cxn ang="0">
                  <a:pos x="48" y="203"/>
                </a:cxn>
                <a:cxn ang="0">
                  <a:pos x="31" y="226"/>
                </a:cxn>
                <a:cxn ang="0">
                  <a:pos x="16" y="217"/>
                </a:cxn>
                <a:cxn ang="0">
                  <a:pos x="0" y="217"/>
                </a:cxn>
                <a:cxn ang="0">
                  <a:pos x="10" y="246"/>
                </a:cxn>
                <a:cxn ang="0">
                  <a:pos x="60" y="263"/>
                </a:cxn>
              </a:cxnLst>
              <a:rect l="0" t="0" r="r" b="b"/>
              <a:pathLst>
                <a:path w="288" h="263">
                  <a:moveTo>
                    <a:pt x="60" y="263"/>
                  </a:moveTo>
                  <a:lnTo>
                    <a:pt x="81" y="247"/>
                  </a:lnTo>
                  <a:lnTo>
                    <a:pt x="100" y="228"/>
                  </a:lnTo>
                  <a:lnTo>
                    <a:pt x="138" y="209"/>
                  </a:lnTo>
                  <a:lnTo>
                    <a:pt x="148" y="180"/>
                  </a:lnTo>
                  <a:lnTo>
                    <a:pt x="175" y="180"/>
                  </a:lnTo>
                  <a:lnTo>
                    <a:pt x="188" y="157"/>
                  </a:lnTo>
                  <a:lnTo>
                    <a:pt x="279" y="146"/>
                  </a:lnTo>
                  <a:lnTo>
                    <a:pt x="288" y="128"/>
                  </a:lnTo>
                  <a:lnTo>
                    <a:pt x="257" y="71"/>
                  </a:lnTo>
                  <a:lnTo>
                    <a:pt x="213" y="46"/>
                  </a:lnTo>
                  <a:lnTo>
                    <a:pt x="188" y="42"/>
                  </a:lnTo>
                  <a:lnTo>
                    <a:pt x="165" y="0"/>
                  </a:lnTo>
                  <a:lnTo>
                    <a:pt x="123" y="25"/>
                  </a:lnTo>
                  <a:lnTo>
                    <a:pt x="98" y="105"/>
                  </a:lnTo>
                  <a:lnTo>
                    <a:pt x="117" y="132"/>
                  </a:lnTo>
                  <a:lnTo>
                    <a:pt x="119" y="157"/>
                  </a:lnTo>
                  <a:lnTo>
                    <a:pt x="108" y="161"/>
                  </a:lnTo>
                  <a:lnTo>
                    <a:pt x="81" y="186"/>
                  </a:lnTo>
                  <a:lnTo>
                    <a:pt x="69" y="186"/>
                  </a:lnTo>
                  <a:lnTo>
                    <a:pt x="60" y="201"/>
                  </a:lnTo>
                  <a:lnTo>
                    <a:pt x="48" y="203"/>
                  </a:lnTo>
                  <a:lnTo>
                    <a:pt x="31" y="226"/>
                  </a:lnTo>
                  <a:lnTo>
                    <a:pt x="16" y="217"/>
                  </a:lnTo>
                  <a:lnTo>
                    <a:pt x="0" y="217"/>
                  </a:lnTo>
                  <a:lnTo>
                    <a:pt x="10" y="246"/>
                  </a:lnTo>
                  <a:lnTo>
                    <a:pt x="60" y="263"/>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Freeform 21"/>
            <p:cNvSpPr>
              <a:spLocks noChangeAspect="1"/>
            </p:cNvSpPr>
            <p:nvPr/>
          </p:nvSpPr>
          <p:spPr bwMode="gray">
            <a:xfrm>
              <a:off x="4416862" y="4509757"/>
              <a:ext cx="358141" cy="382328"/>
            </a:xfrm>
            <a:custGeom>
              <a:avLst/>
              <a:gdLst/>
              <a:ahLst/>
              <a:cxnLst>
                <a:cxn ang="0">
                  <a:pos x="59" y="334"/>
                </a:cxn>
                <a:cxn ang="0">
                  <a:pos x="73" y="349"/>
                </a:cxn>
                <a:cxn ang="0">
                  <a:pos x="90" y="334"/>
                </a:cxn>
                <a:cxn ang="0">
                  <a:pos x="102" y="298"/>
                </a:cxn>
                <a:cxn ang="0">
                  <a:pos x="129" y="286"/>
                </a:cxn>
                <a:cxn ang="0">
                  <a:pos x="150" y="286"/>
                </a:cxn>
                <a:cxn ang="0">
                  <a:pos x="180" y="315"/>
                </a:cxn>
                <a:cxn ang="0">
                  <a:pos x="198" y="322"/>
                </a:cxn>
                <a:cxn ang="0">
                  <a:pos x="217" y="315"/>
                </a:cxn>
                <a:cxn ang="0">
                  <a:pos x="249" y="322"/>
                </a:cxn>
                <a:cxn ang="0">
                  <a:pos x="276" y="315"/>
                </a:cxn>
                <a:cxn ang="0">
                  <a:pos x="286" y="251"/>
                </a:cxn>
                <a:cxn ang="0">
                  <a:pos x="267" y="230"/>
                </a:cxn>
                <a:cxn ang="0">
                  <a:pos x="265" y="207"/>
                </a:cxn>
                <a:cxn ang="0">
                  <a:pos x="230" y="180"/>
                </a:cxn>
                <a:cxn ang="0">
                  <a:pos x="230" y="157"/>
                </a:cxn>
                <a:cxn ang="0">
                  <a:pos x="278" y="111"/>
                </a:cxn>
                <a:cxn ang="0">
                  <a:pos x="280" y="98"/>
                </a:cxn>
                <a:cxn ang="0">
                  <a:pos x="274" y="77"/>
                </a:cxn>
                <a:cxn ang="0">
                  <a:pos x="288" y="25"/>
                </a:cxn>
                <a:cxn ang="0">
                  <a:pos x="274" y="15"/>
                </a:cxn>
                <a:cxn ang="0">
                  <a:pos x="255" y="4"/>
                </a:cxn>
                <a:cxn ang="0">
                  <a:pos x="207" y="0"/>
                </a:cxn>
                <a:cxn ang="0">
                  <a:pos x="178" y="12"/>
                </a:cxn>
                <a:cxn ang="0">
                  <a:pos x="150" y="44"/>
                </a:cxn>
                <a:cxn ang="0">
                  <a:pos x="129" y="31"/>
                </a:cxn>
                <a:cxn ang="0">
                  <a:pos x="113" y="40"/>
                </a:cxn>
                <a:cxn ang="0">
                  <a:pos x="109" y="77"/>
                </a:cxn>
                <a:cxn ang="0">
                  <a:pos x="82" y="100"/>
                </a:cxn>
                <a:cxn ang="0">
                  <a:pos x="113" y="157"/>
                </a:cxn>
                <a:cxn ang="0">
                  <a:pos x="104" y="175"/>
                </a:cxn>
                <a:cxn ang="0">
                  <a:pos x="13" y="186"/>
                </a:cxn>
                <a:cxn ang="0">
                  <a:pos x="0" y="209"/>
                </a:cxn>
                <a:cxn ang="0">
                  <a:pos x="31" y="271"/>
                </a:cxn>
                <a:cxn ang="0">
                  <a:pos x="23" y="322"/>
                </a:cxn>
                <a:cxn ang="0">
                  <a:pos x="57" y="326"/>
                </a:cxn>
                <a:cxn ang="0">
                  <a:pos x="59" y="334"/>
                </a:cxn>
              </a:cxnLst>
              <a:rect l="0" t="0" r="r" b="b"/>
              <a:pathLst>
                <a:path w="288" h="349">
                  <a:moveTo>
                    <a:pt x="59" y="334"/>
                  </a:moveTo>
                  <a:lnTo>
                    <a:pt x="73" y="349"/>
                  </a:lnTo>
                  <a:lnTo>
                    <a:pt x="90" y="334"/>
                  </a:lnTo>
                  <a:lnTo>
                    <a:pt x="102" y="298"/>
                  </a:lnTo>
                  <a:lnTo>
                    <a:pt x="129" y="286"/>
                  </a:lnTo>
                  <a:lnTo>
                    <a:pt x="150" y="286"/>
                  </a:lnTo>
                  <a:lnTo>
                    <a:pt x="180" y="315"/>
                  </a:lnTo>
                  <a:lnTo>
                    <a:pt x="198" y="322"/>
                  </a:lnTo>
                  <a:lnTo>
                    <a:pt x="217" y="315"/>
                  </a:lnTo>
                  <a:lnTo>
                    <a:pt x="249" y="322"/>
                  </a:lnTo>
                  <a:lnTo>
                    <a:pt x="276" y="315"/>
                  </a:lnTo>
                  <a:lnTo>
                    <a:pt x="286" y="251"/>
                  </a:lnTo>
                  <a:lnTo>
                    <a:pt x="267" y="230"/>
                  </a:lnTo>
                  <a:lnTo>
                    <a:pt x="265" y="207"/>
                  </a:lnTo>
                  <a:lnTo>
                    <a:pt x="230" y="180"/>
                  </a:lnTo>
                  <a:lnTo>
                    <a:pt x="230" y="157"/>
                  </a:lnTo>
                  <a:lnTo>
                    <a:pt x="278" y="111"/>
                  </a:lnTo>
                  <a:lnTo>
                    <a:pt x="280" y="98"/>
                  </a:lnTo>
                  <a:lnTo>
                    <a:pt x="274" y="77"/>
                  </a:lnTo>
                  <a:lnTo>
                    <a:pt x="288" y="25"/>
                  </a:lnTo>
                  <a:lnTo>
                    <a:pt x="274" y="15"/>
                  </a:lnTo>
                  <a:lnTo>
                    <a:pt x="255" y="4"/>
                  </a:lnTo>
                  <a:lnTo>
                    <a:pt x="207" y="0"/>
                  </a:lnTo>
                  <a:lnTo>
                    <a:pt x="178" y="12"/>
                  </a:lnTo>
                  <a:lnTo>
                    <a:pt x="150" y="44"/>
                  </a:lnTo>
                  <a:lnTo>
                    <a:pt x="129" y="31"/>
                  </a:lnTo>
                  <a:lnTo>
                    <a:pt x="113" y="40"/>
                  </a:lnTo>
                  <a:lnTo>
                    <a:pt x="109" y="77"/>
                  </a:lnTo>
                  <a:lnTo>
                    <a:pt x="82" y="100"/>
                  </a:lnTo>
                  <a:lnTo>
                    <a:pt x="113" y="157"/>
                  </a:lnTo>
                  <a:lnTo>
                    <a:pt x="104" y="175"/>
                  </a:lnTo>
                  <a:lnTo>
                    <a:pt x="13" y="186"/>
                  </a:lnTo>
                  <a:lnTo>
                    <a:pt x="0" y="209"/>
                  </a:lnTo>
                  <a:lnTo>
                    <a:pt x="31" y="271"/>
                  </a:lnTo>
                  <a:lnTo>
                    <a:pt x="23" y="322"/>
                  </a:lnTo>
                  <a:lnTo>
                    <a:pt x="57" y="326"/>
                  </a:lnTo>
                  <a:lnTo>
                    <a:pt x="59" y="334"/>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Freeform 22"/>
            <p:cNvSpPr>
              <a:spLocks noChangeAspect="1"/>
            </p:cNvSpPr>
            <p:nvPr/>
          </p:nvSpPr>
          <p:spPr bwMode="gray">
            <a:xfrm>
              <a:off x="5074190" y="4556017"/>
              <a:ext cx="302135" cy="144224"/>
            </a:xfrm>
            <a:custGeom>
              <a:avLst/>
              <a:gdLst/>
              <a:ahLst/>
              <a:cxnLst>
                <a:cxn ang="0">
                  <a:pos x="2" y="100"/>
                </a:cxn>
                <a:cxn ang="0">
                  <a:pos x="0" y="77"/>
                </a:cxn>
                <a:cxn ang="0">
                  <a:pos x="17" y="60"/>
                </a:cxn>
                <a:cxn ang="0">
                  <a:pos x="50" y="44"/>
                </a:cxn>
                <a:cxn ang="0">
                  <a:pos x="82" y="12"/>
                </a:cxn>
                <a:cxn ang="0">
                  <a:pos x="105" y="0"/>
                </a:cxn>
                <a:cxn ang="0">
                  <a:pos x="136" y="12"/>
                </a:cxn>
                <a:cxn ang="0">
                  <a:pos x="207" y="20"/>
                </a:cxn>
                <a:cxn ang="0">
                  <a:pos x="244" y="64"/>
                </a:cxn>
                <a:cxn ang="0">
                  <a:pos x="238" y="87"/>
                </a:cxn>
                <a:cxn ang="0">
                  <a:pos x="242" y="127"/>
                </a:cxn>
                <a:cxn ang="0">
                  <a:pos x="209" y="114"/>
                </a:cxn>
                <a:cxn ang="0">
                  <a:pos x="149" y="133"/>
                </a:cxn>
                <a:cxn ang="0">
                  <a:pos x="75" y="114"/>
                </a:cxn>
                <a:cxn ang="0">
                  <a:pos x="42" y="119"/>
                </a:cxn>
                <a:cxn ang="0">
                  <a:pos x="25" y="117"/>
                </a:cxn>
                <a:cxn ang="0">
                  <a:pos x="2" y="100"/>
                </a:cxn>
              </a:cxnLst>
              <a:rect l="0" t="0" r="r" b="b"/>
              <a:pathLst>
                <a:path w="244" h="133">
                  <a:moveTo>
                    <a:pt x="2" y="100"/>
                  </a:moveTo>
                  <a:lnTo>
                    <a:pt x="0" y="77"/>
                  </a:lnTo>
                  <a:lnTo>
                    <a:pt x="17" y="60"/>
                  </a:lnTo>
                  <a:lnTo>
                    <a:pt x="50" y="44"/>
                  </a:lnTo>
                  <a:lnTo>
                    <a:pt x="82" y="12"/>
                  </a:lnTo>
                  <a:lnTo>
                    <a:pt x="105" y="0"/>
                  </a:lnTo>
                  <a:lnTo>
                    <a:pt x="136" y="12"/>
                  </a:lnTo>
                  <a:lnTo>
                    <a:pt x="207" y="20"/>
                  </a:lnTo>
                  <a:lnTo>
                    <a:pt x="244" y="64"/>
                  </a:lnTo>
                  <a:lnTo>
                    <a:pt x="238" y="87"/>
                  </a:lnTo>
                  <a:lnTo>
                    <a:pt x="242" y="127"/>
                  </a:lnTo>
                  <a:lnTo>
                    <a:pt x="209" y="114"/>
                  </a:lnTo>
                  <a:lnTo>
                    <a:pt x="149" y="133"/>
                  </a:lnTo>
                  <a:lnTo>
                    <a:pt x="75" y="114"/>
                  </a:lnTo>
                  <a:lnTo>
                    <a:pt x="42" y="119"/>
                  </a:lnTo>
                  <a:lnTo>
                    <a:pt x="25" y="117"/>
                  </a:lnTo>
                  <a:lnTo>
                    <a:pt x="2" y="100"/>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Freeform 23"/>
            <p:cNvSpPr>
              <a:spLocks noChangeAspect="1"/>
            </p:cNvSpPr>
            <p:nvPr/>
          </p:nvSpPr>
          <p:spPr bwMode="gray">
            <a:xfrm>
              <a:off x="5125775" y="4679833"/>
              <a:ext cx="263815" cy="89799"/>
            </a:xfrm>
            <a:custGeom>
              <a:avLst/>
              <a:gdLst/>
              <a:ahLst/>
              <a:cxnLst>
                <a:cxn ang="0">
                  <a:pos x="200" y="13"/>
                </a:cxn>
                <a:cxn ang="0">
                  <a:pos x="167" y="0"/>
                </a:cxn>
                <a:cxn ang="0">
                  <a:pos x="107" y="19"/>
                </a:cxn>
                <a:cxn ang="0">
                  <a:pos x="33" y="0"/>
                </a:cxn>
                <a:cxn ang="0">
                  <a:pos x="0" y="5"/>
                </a:cxn>
                <a:cxn ang="0">
                  <a:pos x="50" y="46"/>
                </a:cxn>
                <a:cxn ang="0">
                  <a:pos x="56" y="53"/>
                </a:cxn>
                <a:cxn ang="0">
                  <a:pos x="83" y="59"/>
                </a:cxn>
                <a:cxn ang="0">
                  <a:pos x="111" y="82"/>
                </a:cxn>
                <a:cxn ang="0">
                  <a:pos x="136" y="59"/>
                </a:cxn>
                <a:cxn ang="0">
                  <a:pos x="165" y="71"/>
                </a:cxn>
                <a:cxn ang="0">
                  <a:pos x="178" y="40"/>
                </a:cxn>
                <a:cxn ang="0">
                  <a:pos x="211" y="30"/>
                </a:cxn>
                <a:cxn ang="0">
                  <a:pos x="200" y="13"/>
                </a:cxn>
              </a:cxnLst>
              <a:rect l="0" t="0" r="r" b="b"/>
              <a:pathLst>
                <a:path w="211" h="82">
                  <a:moveTo>
                    <a:pt x="200" y="13"/>
                  </a:moveTo>
                  <a:lnTo>
                    <a:pt x="167" y="0"/>
                  </a:lnTo>
                  <a:lnTo>
                    <a:pt x="107" y="19"/>
                  </a:lnTo>
                  <a:lnTo>
                    <a:pt x="33" y="0"/>
                  </a:lnTo>
                  <a:lnTo>
                    <a:pt x="0" y="5"/>
                  </a:lnTo>
                  <a:lnTo>
                    <a:pt x="50" y="46"/>
                  </a:lnTo>
                  <a:lnTo>
                    <a:pt x="56" y="53"/>
                  </a:lnTo>
                  <a:lnTo>
                    <a:pt x="83" y="59"/>
                  </a:lnTo>
                  <a:lnTo>
                    <a:pt x="111" y="82"/>
                  </a:lnTo>
                  <a:lnTo>
                    <a:pt x="136" y="59"/>
                  </a:lnTo>
                  <a:lnTo>
                    <a:pt x="165" y="71"/>
                  </a:lnTo>
                  <a:lnTo>
                    <a:pt x="178" y="40"/>
                  </a:lnTo>
                  <a:lnTo>
                    <a:pt x="211" y="30"/>
                  </a:lnTo>
                  <a:lnTo>
                    <a:pt x="200" y="13"/>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Freeform 24"/>
            <p:cNvSpPr>
              <a:spLocks noChangeAspect="1"/>
            </p:cNvSpPr>
            <p:nvPr/>
          </p:nvSpPr>
          <p:spPr bwMode="gray">
            <a:xfrm>
              <a:off x="5131671" y="4730173"/>
              <a:ext cx="200441" cy="153748"/>
            </a:xfrm>
            <a:custGeom>
              <a:avLst/>
              <a:gdLst/>
              <a:ahLst/>
              <a:cxnLst>
                <a:cxn ang="0">
                  <a:pos x="46" y="0"/>
                </a:cxn>
                <a:cxn ang="0">
                  <a:pos x="52" y="7"/>
                </a:cxn>
                <a:cxn ang="0">
                  <a:pos x="79" y="13"/>
                </a:cxn>
                <a:cxn ang="0">
                  <a:pos x="107" y="36"/>
                </a:cxn>
                <a:cxn ang="0">
                  <a:pos x="132" y="13"/>
                </a:cxn>
                <a:cxn ang="0">
                  <a:pos x="161" y="25"/>
                </a:cxn>
                <a:cxn ang="0">
                  <a:pos x="146" y="55"/>
                </a:cxn>
                <a:cxn ang="0">
                  <a:pos x="146" y="96"/>
                </a:cxn>
                <a:cxn ang="0">
                  <a:pos x="155" y="103"/>
                </a:cxn>
                <a:cxn ang="0">
                  <a:pos x="148" y="120"/>
                </a:cxn>
                <a:cxn ang="0">
                  <a:pos x="144" y="124"/>
                </a:cxn>
                <a:cxn ang="0">
                  <a:pos x="125" y="96"/>
                </a:cxn>
                <a:cxn ang="0">
                  <a:pos x="67" y="92"/>
                </a:cxn>
                <a:cxn ang="0">
                  <a:pos x="40" y="109"/>
                </a:cxn>
                <a:cxn ang="0">
                  <a:pos x="29" y="140"/>
                </a:cxn>
                <a:cxn ang="0">
                  <a:pos x="11" y="132"/>
                </a:cxn>
                <a:cxn ang="0">
                  <a:pos x="11" y="80"/>
                </a:cxn>
                <a:cxn ang="0">
                  <a:pos x="0" y="73"/>
                </a:cxn>
                <a:cxn ang="0">
                  <a:pos x="4" y="61"/>
                </a:cxn>
                <a:cxn ang="0">
                  <a:pos x="29" y="44"/>
                </a:cxn>
                <a:cxn ang="0">
                  <a:pos x="46" y="0"/>
                </a:cxn>
              </a:cxnLst>
              <a:rect l="0" t="0" r="r" b="b"/>
              <a:pathLst>
                <a:path w="161" h="140">
                  <a:moveTo>
                    <a:pt x="46" y="0"/>
                  </a:moveTo>
                  <a:lnTo>
                    <a:pt x="52" y="7"/>
                  </a:lnTo>
                  <a:lnTo>
                    <a:pt x="79" y="13"/>
                  </a:lnTo>
                  <a:lnTo>
                    <a:pt x="107" y="36"/>
                  </a:lnTo>
                  <a:lnTo>
                    <a:pt x="132" y="13"/>
                  </a:lnTo>
                  <a:lnTo>
                    <a:pt x="161" y="25"/>
                  </a:lnTo>
                  <a:lnTo>
                    <a:pt x="146" y="55"/>
                  </a:lnTo>
                  <a:lnTo>
                    <a:pt x="146" y="96"/>
                  </a:lnTo>
                  <a:lnTo>
                    <a:pt x="155" y="103"/>
                  </a:lnTo>
                  <a:lnTo>
                    <a:pt x="148" y="120"/>
                  </a:lnTo>
                  <a:lnTo>
                    <a:pt x="144" y="124"/>
                  </a:lnTo>
                  <a:lnTo>
                    <a:pt x="125" y="96"/>
                  </a:lnTo>
                  <a:lnTo>
                    <a:pt x="67" y="92"/>
                  </a:lnTo>
                  <a:lnTo>
                    <a:pt x="40" y="109"/>
                  </a:lnTo>
                  <a:lnTo>
                    <a:pt x="29" y="140"/>
                  </a:lnTo>
                  <a:lnTo>
                    <a:pt x="11" y="132"/>
                  </a:lnTo>
                  <a:lnTo>
                    <a:pt x="11" y="80"/>
                  </a:lnTo>
                  <a:lnTo>
                    <a:pt x="0" y="73"/>
                  </a:lnTo>
                  <a:lnTo>
                    <a:pt x="4" y="61"/>
                  </a:lnTo>
                  <a:lnTo>
                    <a:pt x="29" y="44"/>
                  </a:lnTo>
                  <a:lnTo>
                    <a:pt x="46" y="0"/>
                  </a:lnTo>
                  <a:close/>
                </a:path>
              </a:pathLst>
            </a:custGeom>
            <a:solidFill>
              <a:schemeClr val="accent2"/>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Freeform 25"/>
            <p:cNvSpPr>
              <a:spLocks noChangeAspect="1"/>
            </p:cNvSpPr>
            <p:nvPr/>
          </p:nvSpPr>
          <p:spPr bwMode="gray">
            <a:xfrm>
              <a:off x="5349797" y="4625409"/>
              <a:ext cx="272659" cy="315659"/>
            </a:xfrm>
            <a:custGeom>
              <a:avLst/>
              <a:gdLst/>
              <a:ahLst/>
              <a:cxnLst>
                <a:cxn ang="0">
                  <a:pos x="33" y="80"/>
                </a:cxn>
                <a:cxn ang="0">
                  <a:pos x="22" y="63"/>
                </a:cxn>
                <a:cxn ang="0">
                  <a:pos x="18" y="23"/>
                </a:cxn>
                <a:cxn ang="0">
                  <a:pos x="24" y="0"/>
                </a:cxn>
                <a:cxn ang="0">
                  <a:pos x="39" y="19"/>
                </a:cxn>
                <a:cxn ang="0">
                  <a:pos x="83" y="44"/>
                </a:cxn>
                <a:cxn ang="0">
                  <a:pos x="125" y="42"/>
                </a:cxn>
                <a:cxn ang="0">
                  <a:pos x="191" y="21"/>
                </a:cxn>
                <a:cxn ang="0">
                  <a:pos x="219" y="65"/>
                </a:cxn>
                <a:cxn ang="0">
                  <a:pos x="166" y="92"/>
                </a:cxn>
                <a:cxn ang="0">
                  <a:pos x="131" y="161"/>
                </a:cxn>
                <a:cxn ang="0">
                  <a:pos x="131" y="205"/>
                </a:cxn>
                <a:cxn ang="0">
                  <a:pos x="79" y="243"/>
                </a:cxn>
                <a:cxn ang="0">
                  <a:pos x="54" y="249"/>
                </a:cxn>
                <a:cxn ang="0">
                  <a:pos x="31" y="280"/>
                </a:cxn>
                <a:cxn ang="0">
                  <a:pos x="8" y="287"/>
                </a:cxn>
                <a:cxn ang="0">
                  <a:pos x="0" y="280"/>
                </a:cxn>
                <a:cxn ang="0">
                  <a:pos x="12" y="243"/>
                </a:cxn>
                <a:cxn ang="0">
                  <a:pos x="8" y="180"/>
                </a:cxn>
                <a:cxn ang="0">
                  <a:pos x="60" y="122"/>
                </a:cxn>
                <a:cxn ang="0">
                  <a:pos x="54" y="92"/>
                </a:cxn>
                <a:cxn ang="0">
                  <a:pos x="33" y="80"/>
                </a:cxn>
              </a:cxnLst>
              <a:rect l="0" t="0" r="r" b="b"/>
              <a:pathLst>
                <a:path w="219" h="287">
                  <a:moveTo>
                    <a:pt x="33" y="80"/>
                  </a:moveTo>
                  <a:lnTo>
                    <a:pt x="22" y="63"/>
                  </a:lnTo>
                  <a:lnTo>
                    <a:pt x="18" y="23"/>
                  </a:lnTo>
                  <a:lnTo>
                    <a:pt x="24" y="0"/>
                  </a:lnTo>
                  <a:lnTo>
                    <a:pt x="39" y="19"/>
                  </a:lnTo>
                  <a:lnTo>
                    <a:pt x="83" y="44"/>
                  </a:lnTo>
                  <a:lnTo>
                    <a:pt x="125" y="42"/>
                  </a:lnTo>
                  <a:lnTo>
                    <a:pt x="191" y="21"/>
                  </a:lnTo>
                  <a:lnTo>
                    <a:pt x="219" y="65"/>
                  </a:lnTo>
                  <a:lnTo>
                    <a:pt x="166" y="92"/>
                  </a:lnTo>
                  <a:lnTo>
                    <a:pt x="131" y="161"/>
                  </a:lnTo>
                  <a:lnTo>
                    <a:pt x="131" y="205"/>
                  </a:lnTo>
                  <a:lnTo>
                    <a:pt x="79" y="243"/>
                  </a:lnTo>
                  <a:lnTo>
                    <a:pt x="54" y="249"/>
                  </a:lnTo>
                  <a:lnTo>
                    <a:pt x="31" y="280"/>
                  </a:lnTo>
                  <a:lnTo>
                    <a:pt x="8" y="287"/>
                  </a:lnTo>
                  <a:lnTo>
                    <a:pt x="0" y="280"/>
                  </a:lnTo>
                  <a:lnTo>
                    <a:pt x="12" y="243"/>
                  </a:lnTo>
                  <a:lnTo>
                    <a:pt x="8" y="180"/>
                  </a:lnTo>
                  <a:lnTo>
                    <a:pt x="60" y="122"/>
                  </a:lnTo>
                  <a:lnTo>
                    <a:pt x="54" y="92"/>
                  </a:lnTo>
                  <a:lnTo>
                    <a:pt x="33" y="80"/>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Freeform 26"/>
            <p:cNvSpPr>
              <a:spLocks noChangeAspect="1"/>
            </p:cNvSpPr>
            <p:nvPr/>
          </p:nvSpPr>
          <p:spPr bwMode="gray">
            <a:xfrm>
              <a:off x="4509714" y="4822696"/>
              <a:ext cx="316873" cy="228581"/>
            </a:xfrm>
            <a:custGeom>
              <a:avLst/>
              <a:gdLst/>
              <a:ahLst/>
              <a:cxnLst>
                <a:cxn ang="0">
                  <a:pos x="176" y="192"/>
                </a:cxn>
                <a:cxn ang="0">
                  <a:pos x="127" y="196"/>
                </a:cxn>
                <a:cxn ang="0">
                  <a:pos x="84" y="209"/>
                </a:cxn>
                <a:cxn ang="0">
                  <a:pos x="80" y="207"/>
                </a:cxn>
                <a:cxn ang="0">
                  <a:pos x="134" y="173"/>
                </a:cxn>
                <a:cxn ang="0">
                  <a:pos x="138" y="165"/>
                </a:cxn>
                <a:cxn ang="0">
                  <a:pos x="115" y="152"/>
                </a:cxn>
                <a:cxn ang="0">
                  <a:pos x="84" y="161"/>
                </a:cxn>
                <a:cxn ang="0">
                  <a:pos x="71" y="148"/>
                </a:cxn>
                <a:cxn ang="0">
                  <a:pos x="61" y="136"/>
                </a:cxn>
                <a:cxn ang="0">
                  <a:pos x="57" y="129"/>
                </a:cxn>
                <a:cxn ang="0">
                  <a:pos x="50" y="173"/>
                </a:cxn>
                <a:cxn ang="0">
                  <a:pos x="38" y="155"/>
                </a:cxn>
                <a:cxn ang="0">
                  <a:pos x="36" y="111"/>
                </a:cxn>
                <a:cxn ang="0">
                  <a:pos x="48" y="88"/>
                </a:cxn>
                <a:cxn ang="0">
                  <a:pos x="34" y="63"/>
                </a:cxn>
                <a:cxn ang="0">
                  <a:pos x="11" y="67"/>
                </a:cxn>
                <a:cxn ang="0">
                  <a:pos x="0" y="63"/>
                </a:cxn>
                <a:cxn ang="0">
                  <a:pos x="17" y="48"/>
                </a:cxn>
                <a:cxn ang="0">
                  <a:pos x="29" y="12"/>
                </a:cxn>
                <a:cxn ang="0">
                  <a:pos x="56" y="0"/>
                </a:cxn>
                <a:cxn ang="0">
                  <a:pos x="77" y="0"/>
                </a:cxn>
                <a:cxn ang="0">
                  <a:pos x="107" y="29"/>
                </a:cxn>
                <a:cxn ang="0">
                  <a:pos x="125" y="36"/>
                </a:cxn>
                <a:cxn ang="0">
                  <a:pos x="144" y="29"/>
                </a:cxn>
                <a:cxn ang="0">
                  <a:pos x="176" y="36"/>
                </a:cxn>
                <a:cxn ang="0">
                  <a:pos x="203" y="29"/>
                </a:cxn>
                <a:cxn ang="0">
                  <a:pos x="213" y="42"/>
                </a:cxn>
                <a:cxn ang="0">
                  <a:pos x="238" y="40"/>
                </a:cxn>
                <a:cxn ang="0">
                  <a:pos x="253" y="42"/>
                </a:cxn>
                <a:cxn ang="0">
                  <a:pos x="234" y="100"/>
                </a:cxn>
                <a:cxn ang="0">
                  <a:pos x="198" y="142"/>
                </a:cxn>
                <a:cxn ang="0">
                  <a:pos x="176" y="192"/>
                </a:cxn>
              </a:cxnLst>
              <a:rect l="0" t="0" r="r" b="b"/>
              <a:pathLst>
                <a:path w="253" h="209">
                  <a:moveTo>
                    <a:pt x="176" y="192"/>
                  </a:moveTo>
                  <a:lnTo>
                    <a:pt x="127" y="196"/>
                  </a:lnTo>
                  <a:lnTo>
                    <a:pt x="84" y="209"/>
                  </a:lnTo>
                  <a:lnTo>
                    <a:pt x="80" y="207"/>
                  </a:lnTo>
                  <a:lnTo>
                    <a:pt x="134" y="173"/>
                  </a:lnTo>
                  <a:lnTo>
                    <a:pt x="138" y="165"/>
                  </a:lnTo>
                  <a:lnTo>
                    <a:pt x="115" y="152"/>
                  </a:lnTo>
                  <a:lnTo>
                    <a:pt x="84" y="161"/>
                  </a:lnTo>
                  <a:lnTo>
                    <a:pt x="71" y="148"/>
                  </a:lnTo>
                  <a:lnTo>
                    <a:pt x="61" y="136"/>
                  </a:lnTo>
                  <a:lnTo>
                    <a:pt x="57" y="129"/>
                  </a:lnTo>
                  <a:lnTo>
                    <a:pt x="50" y="173"/>
                  </a:lnTo>
                  <a:lnTo>
                    <a:pt x="38" y="155"/>
                  </a:lnTo>
                  <a:lnTo>
                    <a:pt x="36" y="111"/>
                  </a:lnTo>
                  <a:lnTo>
                    <a:pt x="48" y="88"/>
                  </a:lnTo>
                  <a:lnTo>
                    <a:pt x="34" y="63"/>
                  </a:lnTo>
                  <a:lnTo>
                    <a:pt x="11" y="67"/>
                  </a:lnTo>
                  <a:lnTo>
                    <a:pt x="0" y="63"/>
                  </a:lnTo>
                  <a:lnTo>
                    <a:pt x="17" y="48"/>
                  </a:lnTo>
                  <a:lnTo>
                    <a:pt x="29" y="12"/>
                  </a:lnTo>
                  <a:lnTo>
                    <a:pt x="56" y="0"/>
                  </a:lnTo>
                  <a:lnTo>
                    <a:pt x="77" y="0"/>
                  </a:lnTo>
                  <a:lnTo>
                    <a:pt x="107" y="29"/>
                  </a:lnTo>
                  <a:lnTo>
                    <a:pt x="125" y="36"/>
                  </a:lnTo>
                  <a:lnTo>
                    <a:pt x="144" y="29"/>
                  </a:lnTo>
                  <a:lnTo>
                    <a:pt x="176" y="36"/>
                  </a:lnTo>
                  <a:lnTo>
                    <a:pt x="203" y="29"/>
                  </a:lnTo>
                  <a:lnTo>
                    <a:pt x="213" y="42"/>
                  </a:lnTo>
                  <a:lnTo>
                    <a:pt x="238" y="40"/>
                  </a:lnTo>
                  <a:lnTo>
                    <a:pt x="253" y="42"/>
                  </a:lnTo>
                  <a:lnTo>
                    <a:pt x="234" y="100"/>
                  </a:lnTo>
                  <a:lnTo>
                    <a:pt x="198" y="142"/>
                  </a:lnTo>
                  <a:lnTo>
                    <a:pt x="176" y="192"/>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Freeform 27"/>
            <p:cNvSpPr>
              <a:spLocks noChangeAspect="1"/>
            </p:cNvSpPr>
            <p:nvPr/>
          </p:nvSpPr>
          <p:spPr bwMode="gray">
            <a:xfrm>
              <a:off x="4934176" y="4649900"/>
              <a:ext cx="253499" cy="229941"/>
            </a:xfrm>
            <a:custGeom>
              <a:avLst/>
              <a:gdLst/>
              <a:ahLst/>
              <a:cxnLst>
                <a:cxn ang="0">
                  <a:pos x="155" y="32"/>
                </a:cxn>
                <a:cxn ang="0">
                  <a:pos x="138" y="30"/>
                </a:cxn>
                <a:cxn ang="0">
                  <a:pos x="115" y="13"/>
                </a:cxn>
                <a:cxn ang="0">
                  <a:pos x="72" y="17"/>
                </a:cxn>
                <a:cxn ang="0">
                  <a:pos x="42" y="0"/>
                </a:cxn>
                <a:cxn ang="0">
                  <a:pos x="0" y="38"/>
                </a:cxn>
                <a:cxn ang="0">
                  <a:pos x="3" y="80"/>
                </a:cxn>
                <a:cxn ang="0">
                  <a:pos x="7" y="98"/>
                </a:cxn>
                <a:cxn ang="0">
                  <a:pos x="7" y="153"/>
                </a:cxn>
                <a:cxn ang="0">
                  <a:pos x="17" y="182"/>
                </a:cxn>
                <a:cxn ang="0">
                  <a:pos x="23" y="182"/>
                </a:cxn>
                <a:cxn ang="0">
                  <a:pos x="53" y="209"/>
                </a:cxn>
                <a:cxn ang="0">
                  <a:pos x="63" y="199"/>
                </a:cxn>
                <a:cxn ang="0">
                  <a:pos x="74" y="146"/>
                </a:cxn>
                <a:cxn ang="0">
                  <a:pos x="124" y="157"/>
                </a:cxn>
                <a:cxn ang="0">
                  <a:pos x="159" y="146"/>
                </a:cxn>
                <a:cxn ang="0">
                  <a:pos x="163" y="134"/>
                </a:cxn>
                <a:cxn ang="0">
                  <a:pos x="188" y="117"/>
                </a:cxn>
                <a:cxn ang="0">
                  <a:pos x="205" y="73"/>
                </a:cxn>
                <a:cxn ang="0">
                  <a:pos x="155" y="32"/>
                </a:cxn>
              </a:cxnLst>
              <a:rect l="0" t="0" r="r" b="b"/>
              <a:pathLst>
                <a:path w="205" h="209">
                  <a:moveTo>
                    <a:pt x="155" y="32"/>
                  </a:moveTo>
                  <a:lnTo>
                    <a:pt x="138" y="30"/>
                  </a:lnTo>
                  <a:lnTo>
                    <a:pt x="115" y="13"/>
                  </a:lnTo>
                  <a:lnTo>
                    <a:pt x="72" y="17"/>
                  </a:lnTo>
                  <a:lnTo>
                    <a:pt x="42" y="0"/>
                  </a:lnTo>
                  <a:lnTo>
                    <a:pt x="0" y="38"/>
                  </a:lnTo>
                  <a:lnTo>
                    <a:pt x="3" y="80"/>
                  </a:lnTo>
                  <a:lnTo>
                    <a:pt x="7" y="98"/>
                  </a:lnTo>
                  <a:lnTo>
                    <a:pt x="7" y="153"/>
                  </a:lnTo>
                  <a:lnTo>
                    <a:pt x="17" y="182"/>
                  </a:lnTo>
                  <a:lnTo>
                    <a:pt x="23" y="182"/>
                  </a:lnTo>
                  <a:lnTo>
                    <a:pt x="53" y="209"/>
                  </a:lnTo>
                  <a:lnTo>
                    <a:pt x="63" y="199"/>
                  </a:lnTo>
                  <a:lnTo>
                    <a:pt x="74" y="146"/>
                  </a:lnTo>
                  <a:lnTo>
                    <a:pt x="124" y="157"/>
                  </a:lnTo>
                  <a:lnTo>
                    <a:pt x="159" y="146"/>
                  </a:lnTo>
                  <a:lnTo>
                    <a:pt x="163" y="134"/>
                  </a:lnTo>
                  <a:lnTo>
                    <a:pt x="188" y="117"/>
                  </a:lnTo>
                  <a:lnTo>
                    <a:pt x="205" y="73"/>
                  </a:lnTo>
                  <a:lnTo>
                    <a:pt x="155" y="32"/>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Freeform 28"/>
            <p:cNvSpPr>
              <a:spLocks noChangeAspect="1"/>
            </p:cNvSpPr>
            <p:nvPr/>
          </p:nvSpPr>
          <p:spPr bwMode="gray">
            <a:xfrm>
              <a:off x="4730789" y="4757387"/>
              <a:ext cx="440676" cy="278923"/>
            </a:xfrm>
            <a:custGeom>
              <a:avLst/>
              <a:gdLst/>
              <a:ahLst/>
              <a:cxnLst>
                <a:cxn ang="0">
                  <a:pos x="173" y="0"/>
                </a:cxn>
                <a:cxn ang="0">
                  <a:pos x="173" y="55"/>
                </a:cxn>
                <a:cxn ang="0">
                  <a:pos x="183" y="84"/>
                </a:cxn>
                <a:cxn ang="0">
                  <a:pos x="189" y="84"/>
                </a:cxn>
                <a:cxn ang="0">
                  <a:pos x="219" y="111"/>
                </a:cxn>
                <a:cxn ang="0">
                  <a:pos x="229" y="101"/>
                </a:cxn>
                <a:cxn ang="0">
                  <a:pos x="240" y="48"/>
                </a:cxn>
                <a:cxn ang="0">
                  <a:pos x="290" y="59"/>
                </a:cxn>
                <a:cxn ang="0">
                  <a:pos x="325" y="48"/>
                </a:cxn>
                <a:cxn ang="0">
                  <a:pos x="336" y="55"/>
                </a:cxn>
                <a:cxn ang="0">
                  <a:pos x="336" y="107"/>
                </a:cxn>
                <a:cxn ang="0">
                  <a:pos x="354" y="115"/>
                </a:cxn>
                <a:cxn ang="0">
                  <a:pos x="344" y="136"/>
                </a:cxn>
                <a:cxn ang="0">
                  <a:pos x="356" y="170"/>
                </a:cxn>
                <a:cxn ang="0">
                  <a:pos x="309" y="245"/>
                </a:cxn>
                <a:cxn ang="0">
                  <a:pos x="296" y="255"/>
                </a:cxn>
                <a:cxn ang="0">
                  <a:pos x="285" y="245"/>
                </a:cxn>
                <a:cxn ang="0">
                  <a:pos x="279" y="159"/>
                </a:cxn>
                <a:cxn ang="0">
                  <a:pos x="292" y="147"/>
                </a:cxn>
                <a:cxn ang="0">
                  <a:pos x="302" y="142"/>
                </a:cxn>
                <a:cxn ang="0">
                  <a:pos x="296" y="128"/>
                </a:cxn>
                <a:cxn ang="0">
                  <a:pos x="261" y="119"/>
                </a:cxn>
                <a:cxn ang="0">
                  <a:pos x="229" y="128"/>
                </a:cxn>
                <a:cxn ang="0">
                  <a:pos x="183" y="191"/>
                </a:cxn>
                <a:cxn ang="0">
                  <a:pos x="173" y="220"/>
                </a:cxn>
                <a:cxn ang="0">
                  <a:pos x="148" y="253"/>
                </a:cxn>
                <a:cxn ang="0">
                  <a:pos x="71" y="243"/>
                </a:cxn>
                <a:cxn ang="0">
                  <a:pos x="0" y="251"/>
                </a:cxn>
                <a:cxn ang="0">
                  <a:pos x="22" y="201"/>
                </a:cxn>
                <a:cxn ang="0">
                  <a:pos x="58" y="159"/>
                </a:cxn>
                <a:cxn ang="0">
                  <a:pos x="77" y="101"/>
                </a:cxn>
                <a:cxn ang="0">
                  <a:pos x="148" y="59"/>
                </a:cxn>
                <a:cxn ang="0">
                  <a:pos x="154" y="19"/>
                </a:cxn>
                <a:cxn ang="0">
                  <a:pos x="173" y="0"/>
                </a:cxn>
              </a:cxnLst>
              <a:rect l="0" t="0" r="r" b="b"/>
              <a:pathLst>
                <a:path w="356" h="255">
                  <a:moveTo>
                    <a:pt x="173" y="0"/>
                  </a:moveTo>
                  <a:lnTo>
                    <a:pt x="173" y="55"/>
                  </a:lnTo>
                  <a:lnTo>
                    <a:pt x="183" y="84"/>
                  </a:lnTo>
                  <a:lnTo>
                    <a:pt x="189" y="84"/>
                  </a:lnTo>
                  <a:lnTo>
                    <a:pt x="219" y="111"/>
                  </a:lnTo>
                  <a:lnTo>
                    <a:pt x="229" y="101"/>
                  </a:lnTo>
                  <a:lnTo>
                    <a:pt x="240" y="48"/>
                  </a:lnTo>
                  <a:lnTo>
                    <a:pt x="290" y="59"/>
                  </a:lnTo>
                  <a:lnTo>
                    <a:pt x="325" y="48"/>
                  </a:lnTo>
                  <a:lnTo>
                    <a:pt x="336" y="55"/>
                  </a:lnTo>
                  <a:lnTo>
                    <a:pt x="336" y="107"/>
                  </a:lnTo>
                  <a:lnTo>
                    <a:pt x="354" y="115"/>
                  </a:lnTo>
                  <a:lnTo>
                    <a:pt x="344" y="136"/>
                  </a:lnTo>
                  <a:lnTo>
                    <a:pt x="356" y="170"/>
                  </a:lnTo>
                  <a:lnTo>
                    <a:pt x="309" y="245"/>
                  </a:lnTo>
                  <a:lnTo>
                    <a:pt x="296" y="255"/>
                  </a:lnTo>
                  <a:lnTo>
                    <a:pt x="285" y="245"/>
                  </a:lnTo>
                  <a:lnTo>
                    <a:pt x="279" y="159"/>
                  </a:lnTo>
                  <a:lnTo>
                    <a:pt x="292" y="147"/>
                  </a:lnTo>
                  <a:lnTo>
                    <a:pt x="302" y="142"/>
                  </a:lnTo>
                  <a:lnTo>
                    <a:pt x="296" y="128"/>
                  </a:lnTo>
                  <a:lnTo>
                    <a:pt x="261" y="119"/>
                  </a:lnTo>
                  <a:lnTo>
                    <a:pt x="229" y="128"/>
                  </a:lnTo>
                  <a:lnTo>
                    <a:pt x="183" y="191"/>
                  </a:lnTo>
                  <a:lnTo>
                    <a:pt x="173" y="220"/>
                  </a:lnTo>
                  <a:lnTo>
                    <a:pt x="148" y="253"/>
                  </a:lnTo>
                  <a:lnTo>
                    <a:pt x="71" y="243"/>
                  </a:lnTo>
                  <a:lnTo>
                    <a:pt x="0" y="251"/>
                  </a:lnTo>
                  <a:lnTo>
                    <a:pt x="22" y="201"/>
                  </a:lnTo>
                  <a:lnTo>
                    <a:pt x="58" y="159"/>
                  </a:lnTo>
                  <a:lnTo>
                    <a:pt x="77" y="101"/>
                  </a:lnTo>
                  <a:lnTo>
                    <a:pt x="148" y="59"/>
                  </a:lnTo>
                  <a:lnTo>
                    <a:pt x="154" y="19"/>
                  </a:lnTo>
                  <a:lnTo>
                    <a:pt x="173" y="0"/>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Freeform 29"/>
            <p:cNvSpPr>
              <a:spLocks noChangeAspect="1"/>
            </p:cNvSpPr>
            <p:nvPr/>
          </p:nvSpPr>
          <p:spPr bwMode="gray">
            <a:xfrm>
              <a:off x="4730789" y="4757387"/>
              <a:ext cx="440676" cy="278923"/>
            </a:xfrm>
            <a:custGeom>
              <a:avLst/>
              <a:gdLst/>
              <a:ahLst/>
              <a:cxnLst>
                <a:cxn ang="0">
                  <a:pos x="0" y="251"/>
                </a:cxn>
                <a:cxn ang="0">
                  <a:pos x="22" y="201"/>
                </a:cxn>
                <a:cxn ang="0">
                  <a:pos x="58" y="159"/>
                </a:cxn>
                <a:cxn ang="0">
                  <a:pos x="77" y="101"/>
                </a:cxn>
                <a:cxn ang="0">
                  <a:pos x="148" y="59"/>
                </a:cxn>
                <a:cxn ang="0">
                  <a:pos x="154" y="19"/>
                </a:cxn>
                <a:cxn ang="0">
                  <a:pos x="173" y="0"/>
                </a:cxn>
                <a:cxn ang="0">
                  <a:pos x="173" y="55"/>
                </a:cxn>
                <a:cxn ang="0">
                  <a:pos x="183" y="84"/>
                </a:cxn>
                <a:cxn ang="0">
                  <a:pos x="189" y="84"/>
                </a:cxn>
                <a:cxn ang="0">
                  <a:pos x="219" y="111"/>
                </a:cxn>
                <a:cxn ang="0">
                  <a:pos x="229" y="101"/>
                </a:cxn>
                <a:cxn ang="0">
                  <a:pos x="240" y="48"/>
                </a:cxn>
                <a:cxn ang="0">
                  <a:pos x="290" y="59"/>
                </a:cxn>
                <a:cxn ang="0">
                  <a:pos x="325" y="48"/>
                </a:cxn>
                <a:cxn ang="0">
                  <a:pos x="336" y="55"/>
                </a:cxn>
                <a:cxn ang="0">
                  <a:pos x="336" y="107"/>
                </a:cxn>
                <a:cxn ang="0">
                  <a:pos x="354" y="115"/>
                </a:cxn>
                <a:cxn ang="0">
                  <a:pos x="344" y="136"/>
                </a:cxn>
                <a:cxn ang="0">
                  <a:pos x="356" y="170"/>
                </a:cxn>
                <a:cxn ang="0">
                  <a:pos x="309" y="245"/>
                </a:cxn>
                <a:cxn ang="0">
                  <a:pos x="296" y="255"/>
                </a:cxn>
                <a:cxn ang="0">
                  <a:pos x="285" y="245"/>
                </a:cxn>
                <a:cxn ang="0">
                  <a:pos x="279" y="159"/>
                </a:cxn>
                <a:cxn ang="0">
                  <a:pos x="292" y="147"/>
                </a:cxn>
                <a:cxn ang="0">
                  <a:pos x="302" y="142"/>
                </a:cxn>
                <a:cxn ang="0">
                  <a:pos x="296" y="128"/>
                </a:cxn>
                <a:cxn ang="0">
                  <a:pos x="261" y="119"/>
                </a:cxn>
                <a:cxn ang="0">
                  <a:pos x="229" y="128"/>
                </a:cxn>
                <a:cxn ang="0">
                  <a:pos x="183" y="191"/>
                </a:cxn>
                <a:cxn ang="0">
                  <a:pos x="173" y="220"/>
                </a:cxn>
                <a:cxn ang="0">
                  <a:pos x="148" y="253"/>
                </a:cxn>
                <a:cxn ang="0">
                  <a:pos x="71" y="243"/>
                </a:cxn>
                <a:cxn ang="0">
                  <a:pos x="0" y="251"/>
                </a:cxn>
              </a:cxnLst>
              <a:rect l="0" t="0" r="r" b="b"/>
              <a:pathLst>
                <a:path w="356" h="255">
                  <a:moveTo>
                    <a:pt x="0" y="251"/>
                  </a:moveTo>
                  <a:lnTo>
                    <a:pt x="22" y="201"/>
                  </a:lnTo>
                  <a:lnTo>
                    <a:pt x="58" y="159"/>
                  </a:lnTo>
                  <a:lnTo>
                    <a:pt x="77" y="101"/>
                  </a:lnTo>
                  <a:lnTo>
                    <a:pt x="148" y="59"/>
                  </a:lnTo>
                  <a:lnTo>
                    <a:pt x="154" y="19"/>
                  </a:lnTo>
                  <a:lnTo>
                    <a:pt x="173" y="0"/>
                  </a:lnTo>
                  <a:lnTo>
                    <a:pt x="173" y="55"/>
                  </a:lnTo>
                  <a:lnTo>
                    <a:pt x="183" y="84"/>
                  </a:lnTo>
                  <a:lnTo>
                    <a:pt x="189" y="84"/>
                  </a:lnTo>
                  <a:lnTo>
                    <a:pt x="219" y="111"/>
                  </a:lnTo>
                  <a:lnTo>
                    <a:pt x="229" y="101"/>
                  </a:lnTo>
                  <a:lnTo>
                    <a:pt x="240" y="48"/>
                  </a:lnTo>
                  <a:lnTo>
                    <a:pt x="290" y="59"/>
                  </a:lnTo>
                  <a:lnTo>
                    <a:pt x="325" y="48"/>
                  </a:lnTo>
                  <a:lnTo>
                    <a:pt x="336" y="55"/>
                  </a:lnTo>
                  <a:lnTo>
                    <a:pt x="336" y="107"/>
                  </a:lnTo>
                  <a:lnTo>
                    <a:pt x="354" y="115"/>
                  </a:lnTo>
                  <a:lnTo>
                    <a:pt x="344" y="136"/>
                  </a:lnTo>
                  <a:lnTo>
                    <a:pt x="356" y="170"/>
                  </a:lnTo>
                  <a:lnTo>
                    <a:pt x="309" y="245"/>
                  </a:lnTo>
                  <a:lnTo>
                    <a:pt x="296" y="255"/>
                  </a:lnTo>
                  <a:lnTo>
                    <a:pt x="285" y="245"/>
                  </a:lnTo>
                  <a:lnTo>
                    <a:pt x="279" y="159"/>
                  </a:lnTo>
                  <a:lnTo>
                    <a:pt x="292" y="147"/>
                  </a:lnTo>
                  <a:lnTo>
                    <a:pt x="302" y="142"/>
                  </a:lnTo>
                  <a:lnTo>
                    <a:pt x="296" y="128"/>
                  </a:lnTo>
                  <a:lnTo>
                    <a:pt x="261" y="119"/>
                  </a:lnTo>
                  <a:lnTo>
                    <a:pt x="229" y="128"/>
                  </a:lnTo>
                  <a:lnTo>
                    <a:pt x="183" y="191"/>
                  </a:lnTo>
                  <a:lnTo>
                    <a:pt x="173" y="220"/>
                  </a:lnTo>
                  <a:lnTo>
                    <a:pt x="148" y="253"/>
                  </a:lnTo>
                  <a:lnTo>
                    <a:pt x="71" y="243"/>
                  </a:lnTo>
                  <a:lnTo>
                    <a:pt x="0" y="251"/>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Freeform 30"/>
            <p:cNvSpPr>
              <a:spLocks noChangeAspect="1"/>
            </p:cNvSpPr>
            <p:nvPr/>
          </p:nvSpPr>
          <p:spPr bwMode="gray">
            <a:xfrm>
              <a:off x="4298956" y="4875759"/>
              <a:ext cx="257920" cy="419065"/>
            </a:xfrm>
            <a:custGeom>
              <a:avLst/>
              <a:gdLst/>
              <a:ahLst/>
              <a:cxnLst>
                <a:cxn ang="0">
                  <a:pos x="19" y="384"/>
                </a:cxn>
                <a:cxn ang="0">
                  <a:pos x="61" y="328"/>
                </a:cxn>
                <a:cxn ang="0">
                  <a:pos x="65" y="301"/>
                </a:cxn>
                <a:cxn ang="0">
                  <a:pos x="86" y="292"/>
                </a:cxn>
                <a:cxn ang="0">
                  <a:pos x="94" y="267"/>
                </a:cxn>
                <a:cxn ang="0">
                  <a:pos x="146" y="242"/>
                </a:cxn>
                <a:cxn ang="0">
                  <a:pos x="171" y="225"/>
                </a:cxn>
                <a:cxn ang="0">
                  <a:pos x="207" y="228"/>
                </a:cxn>
                <a:cxn ang="0">
                  <a:pos x="209" y="200"/>
                </a:cxn>
                <a:cxn ang="0">
                  <a:pos x="167" y="165"/>
                </a:cxn>
                <a:cxn ang="0">
                  <a:pos x="136" y="138"/>
                </a:cxn>
                <a:cxn ang="0">
                  <a:pos x="159" y="65"/>
                </a:cxn>
                <a:cxn ang="0">
                  <a:pos x="182" y="19"/>
                </a:cxn>
                <a:cxn ang="0">
                  <a:pos x="171" y="15"/>
                </a:cxn>
                <a:cxn ang="0">
                  <a:pos x="157" y="0"/>
                </a:cxn>
                <a:cxn ang="0">
                  <a:pos x="125" y="52"/>
                </a:cxn>
                <a:cxn ang="0">
                  <a:pos x="115" y="71"/>
                </a:cxn>
                <a:cxn ang="0">
                  <a:pos x="90" y="88"/>
                </a:cxn>
                <a:cxn ang="0">
                  <a:pos x="65" y="88"/>
                </a:cxn>
                <a:cxn ang="0">
                  <a:pos x="33" y="125"/>
                </a:cxn>
                <a:cxn ang="0">
                  <a:pos x="56" y="161"/>
                </a:cxn>
                <a:cxn ang="0">
                  <a:pos x="81" y="188"/>
                </a:cxn>
                <a:cxn ang="0">
                  <a:pos x="56" y="211"/>
                </a:cxn>
                <a:cxn ang="0">
                  <a:pos x="50" y="226"/>
                </a:cxn>
                <a:cxn ang="0">
                  <a:pos x="61" y="249"/>
                </a:cxn>
                <a:cxn ang="0">
                  <a:pos x="50" y="284"/>
                </a:cxn>
                <a:cxn ang="0">
                  <a:pos x="31" y="326"/>
                </a:cxn>
                <a:cxn ang="0">
                  <a:pos x="0" y="353"/>
                </a:cxn>
                <a:cxn ang="0">
                  <a:pos x="19" y="384"/>
                </a:cxn>
              </a:cxnLst>
              <a:rect l="0" t="0" r="r" b="b"/>
              <a:pathLst>
                <a:path w="209" h="384">
                  <a:moveTo>
                    <a:pt x="19" y="384"/>
                  </a:moveTo>
                  <a:lnTo>
                    <a:pt x="61" y="328"/>
                  </a:lnTo>
                  <a:lnTo>
                    <a:pt x="65" y="301"/>
                  </a:lnTo>
                  <a:lnTo>
                    <a:pt x="86" y="292"/>
                  </a:lnTo>
                  <a:lnTo>
                    <a:pt x="94" y="267"/>
                  </a:lnTo>
                  <a:lnTo>
                    <a:pt x="146" y="242"/>
                  </a:lnTo>
                  <a:lnTo>
                    <a:pt x="171" y="225"/>
                  </a:lnTo>
                  <a:lnTo>
                    <a:pt x="207" y="228"/>
                  </a:lnTo>
                  <a:lnTo>
                    <a:pt x="209" y="200"/>
                  </a:lnTo>
                  <a:lnTo>
                    <a:pt x="167" y="165"/>
                  </a:lnTo>
                  <a:lnTo>
                    <a:pt x="136" y="138"/>
                  </a:lnTo>
                  <a:lnTo>
                    <a:pt x="159" y="65"/>
                  </a:lnTo>
                  <a:lnTo>
                    <a:pt x="182" y="19"/>
                  </a:lnTo>
                  <a:lnTo>
                    <a:pt x="171" y="15"/>
                  </a:lnTo>
                  <a:lnTo>
                    <a:pt x="157" y="0"/>
                  </a:lnTo>
                  <a:lnTo>
                    <a:pt x="125" y="52"/>
                  </a:lnTo>
                  <a:lnTo>
                    <a:pt x="115" y="71"/>
                  </a:lnTo>
                  <a:lnTo>
                    <a:pt x="90" y="88"/>
                  </a:lnTo>
                  <a:lnTo>
                    <a:pt x="65" y="88"/>
                  </a:lnTo>
                  <a:lnTo>
                    <a:pt x="33" y="125"/>
                  </a:lnTo>
                  <a:lnTo>
                    <a:pt x="56" y="161"/>
                  </a:lnTo>
                  <a:lnTo>
                    <a:pt x="81" y="188"/>
                  </a:lnTo>
                  <a:lnTo>
                    <a:pt x="56" y="211"/>
                  </a:lnTo>
                  <a:lnTo>
                    <a:pt x="50" y="226"/>
                  </a:lnTo>
                  <a:lnTo>
                    <a:pt x="61" y="249"/>
                  </a:lnTo>
                  <a:lnTo>
                    <a:pt x="50" y="284"/>
                  </a:lnTo>
                  <a:lnTo>
                    <a:pt x="31" y="326"/>
                  </a:lnTo>
                  <a:lnTo>
                    <a:pt x="0" y="353"/>
                  </a:lnTo>
                  <a:lnTo>
                    <a:pt x="19" y="384"/>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Freeform 31"/>
            <p:cNvSpPr>
              <a:spLocks noChangeAspect="1"/>
            </p:cNvSpPr>
            <p:nvPr/>
          </p:nvSpPr>
          <p:spPr bwMode="gray">
            <a:xfrm>
              <a:off x="4273902" y="4739698"/>
              <a:ext cx="219601" cy="272120"/>
            </a:xfrm>
            <a:custGeom>
              <a:avLst/>
              <a:gdLst/>
              <a:ahLst/>
              <a:cxnLst>
                <a:cxn ang="0">
                  <a:pos x="50" y="250"/>
                </a:cxn>
                <a:cxn ang="0">
                  <a:pos x="25" y="184"/>
                </a:cxn>
                <a:cxn ang="0">
                  <a:pos x="11" y="165"/>
                </a:cxn>
                <a:cxn ang="0">
                  <a:pos x="21" y="125"/>
                </a:cxn>
                <a:cxn ang="0">
                  <a:pos x="0" y="83"/>
                </a:cxn>
                <a:cxn ang="0">
                  <a:pos x="21" y="67"/>
                </a:cxn>
                <a:cxn ang="0">
                  <a:pos x="40" y="48"/>
                </a:cxn>
                <a:cxn ang="0">
                  <a:pos x="78" y="29"/>
                </a:cxn>
                <a:cxn ang="0">
                  <a:pos x="88" y="0"/>
                </a:cxn>
                <a:cxn ang="0">
                  <a:pos x="115" y="0"/>
                </a:cxn>
                <a:cxn ang="0">
                  <a:pos x="146" y="62"/>
                </a:cxn>
                <a:cxn ang="0">
                  <a:pos x="138" y="113"/>
                </a:cxn>
                <a:cxn ang="0">
                  <a:pos x="172" y="117"/>
                </a:cxn>
                <a:cxn ang="0">
                  <a:pos x="174" y="125"/>
                </a:cxn>
                <a:cxn ang="0">
                  <a:pos x="142" y="177"/>
                </a:cxn>
                <a:cxn ang="0">
                  <a:pos x="132" y="196"/>
                </a:cxn>
                <a:cxn ang="0">
                  <a:pos x="107" y="213"/>
                </a:cxn>
                <a:cxn ang="0">
                  <a:pos x="82" y="213"/>
                </a:cxn>
                <a:cxn ang="0">
                  <a:pos x="50" y="250"/>
                </a:cxn>
              </a:cxnLst>
              <a:rect l="0" t="0" r="r" b="b"/>
              <a:pathLst>
                <a:path w="174" h="250">
                  <a:moveTo>
                    <a:pt x="50" y="250"/>
                  </a:moveTo>
                  <a:lnTo>
                    <a:pt x="25" y="184"/>
                  </a:lnTo>
                  <a:lnTo>
                    <a:pt x="11" y="165"/>
                  </a:lnTo>
                  <a:lnTo>
                    <a:pt x="21" y="125"/>
                  </a:lnTo>
                  <a:lnTo>
                    <a:pt x="0" y="83"/>
                  </a:lnTo>
                  <a:lnTo>
                    <a:pt x="21" y="67"/>
                  </a:lnTo>
                  <a:lnTo>
                    <a:pt x="40" y="48"/>
                  </a:lnTo>
                  <a:lnTo>
                    <a:pt x="78" y="29"/>
                  </a:lnTo>
                  <a:lnTo>
                    <a:pt x="88" y="0"/>
                  </a:lnTo>
                  <a:lnTo>
                    <a:pt x="115" y="0"/>
                  </a:lnTo>
                  <a:lnTo>
                    <a:pt x="146" y="62"/>
                  </a:lnTo>
                  <a:lnTo>
                    <a:pt x="138" y="113"/>
                  </a:lnTo>
                  <a:lnTo>
                    <a:pt x="172" y="117"/>
                  </a:lnTo>
                  <a:lnTo>
                    <a:pt x="174" y="125"/>
                  </a:lnTo>
                  <a:lnTo>
                    <a:pt x="142" y="177"/>
                  </a:lnTo>
                  <a:lnTo>
                    <a:pt x="132" y="196"/>
                  </a:lnTo>
                  <a:lnTo>
                    <a:pt x="107" y="213"/>
                  </a:lnTo>
                  <a:lnTo>
                    <a:pt x="82" y="213"/>
                  </a:lnTo>
                  <a:lnTo>
                    <a:pt x="50" y="250"/>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Freeform 32"/>
            <p:cNvSpPr>
              <a:spLocks noChangeAspect="1"/>
            </p:cNvSpPr>
            <p:nvPr/>
          </p:nvSpPr>
          <p:spPr bwMode="gray">
            <a:xfrm>
              <a:off x="4301904" y="4791400"/>
              <a:ext cx="75165" cy="104766"/>
            </a:xfrm>
            <a:custGeom>
              <a:avLst/>
              <a:gdLst/>
              <a:ahLst/>
              <a:cxnLst>
                <a:cxn ang="0">
                  <a:pos x="36" y="0"/>
                </a:cxn>
                <a:cxn ang="0">
                  <a:pos x="27" y="18"/>
                </a:cxn>
                <a:cxn ang="0">
                  <a:pos x="36" y="0"/>
                </a:cxn>
                <a:cxn ang="0">
                  <a:pos x="61" y="6"/>
                </a:cxn>
                <a:cxn ang="0">
                  <a:pos x="61" y="48"/>
                </a:cxn>
                <a:cxn ang="0">
                  <a:pos x="25" y="96"/>
                </a:cxn>
                <a:cxn ang="0">
                  <a:pos x="8" y="89"/>
                </a:cxn>
                <a:cxn ang="0">
                  <a:pos x="0" y="50"/>
                </a:cxn>
                <a:cxn ang="0">
                  <a:pos x="27" y="18"/>
                </a:cxn>
                <a:cxn ang="0">
                  <a:pos x="36" y="0"/>
                </a:cxn>
              </a:cxnLst>
              <a:rect l="0" t="0" r="r" b="b"/>
              <a:pathLst>
                <a:path w="61" h="96">
                  <a:moveTo>
                    <a:pt x="36" y="0"/>
                  </a:moveTo>
                  <a:lnTo>
                    <a:pt x="27" y="18"/>
                  </a:lnTo>
                  <a:lnTo>
                    <a:pt x="36" y="0"/>
                  </a:lnTo>
                  <a:lnTo>
                    <a:pt x="61" y="6"/>
                  </a:lnTo>
                  <a:lnTo>
                    <a:pt x="61" y="48"/>
                  </a:lnTo>
                  <a:lnTo>
                    <a:pt x="25" y="96"/>
                  </a:lnTo>
                  <a:lnTo>
                    <a:pt x="8" y="89"/>
                  </a:lnTo>
                  <a:lnTo>
                    <a:pt x="0" y="50"/>
                  </a:lnTo>
                  <a:lnTo>
                    <a:pt x="27" y="18"/>
                  </a:lnTo>
                  <a:lnTo>
                    <a:pt x="36" y="0"/>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Freeform 33"/>
            <p:cNvSpPr>
              <a:spLocks noChangeAspect="1"/>
            </p:cNvSpPr>
            <p:nvPr/>
          </p:nvSpPr>
          <p:spPr bwMode="gray">
            <a:xfrm>
              <a:off x="4301904" y="4791400"/>
              <a:ext cx="75165" cy="104766"/>
            </a:xfrm>
            <a:custGeom>
              <a:avLst/>
              <a:gdLst/>
              <a:ahLst/>
              <a:cxnLst>
                <a:cxn ang="0">
                  <a:pos x="36" y="0"/>
                </a:cxn>
                <a:cxn ang="0">
                  <a:pos x="27" y="18"/>
                </a:cxn>
                <a:cxn ang="0">
                  <a:pos x="36" y="0"/>
                </a:cxn>
                <a:cxn ang="0">
                  <a:pos x="61" y="6"/>
                </a:cxn>
                <a:cxn ang="0">
                  <a:pos x="61" y="48"/>
                </a:cxn>
                <a:cxn ang="0">
                  <a:pos x="25" y="96"/>
                </a:cxn>
                <a:cxn ang="0">
                  <a:pos x="8" y="89"/>
                </a:cxn>
                <a:cxn ang="0">
                  <a:pos x="0" y="50"/>
                </a:cxn>
                <a:cxn ang="0">
                  <a:pos x="27" y="18"/>
                </a:cxn>
              </a:cxnLst>
              <a:rect l="0" t="0" r="r" b="b"/>
              <a:pathLst>
                <a:path w="61" h="96">
                  <a:moveTo>
                    <a:pt x="36" y="0"/>
                  </a:moveTo>
                  <a:lnTo>
                    <a:pt x="27" y="18"/>
                  </a:lnTo>
                  <a:lnTo>
                    <a:pt x="36" y="0"/>
                  </a:lnTo>
                  <a:lnTo>
                    <a:pt x="61" y="6"/>
                  </a:lnTo>
                  <a:lnTo>
                    <a:pt x="61" y="48"/>
                  </a:lnTo>
                  <a:lnTo>
                    <a:pt x="25" y="96"/>
                  </a:lnTo>
                  <a:lnTo>
                    <a:pt x="8" y="89"/>
                  </a:lnTo>
                  <a:lnTo>
                    <a:pt x="0" y="50"/>
                  </a:lnTo>
                  <a:lnTo>
                    <a:pt x="27" y="18"/>
                  </a:lnTo>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Freeform 34"/>
            <p:cNvSpPr>
              <a:spLocks noChangeAspect="1"/>
            </p:cNvSpPr>
            <p:nvPr/>
          </p:nvSpPr>
          <p:spPr bwMode="gray">
            <a:xfrm>
              <a:off x="4038087" y="4700243"/>
              <a:ext cx="302135" cy="326543"/>
            </a:xfrm>
            <a:custGeom>
              <a:avLst/>
              <a:gdLst/>
              <a:ahLst/>
              <a:cxnLst>
                <a:cxn ang="0">
                  <a:pos x="178" y="297"/>
                </a:cxn>
                <a:cxn ang="0">
                  <a:pos x="207" y="295"/>
                </a:cxn>
                <a:cxn ang="0">
                  <a:pos x="242" y="284"/>
                </a:cxn>
                <a:cxn ang="0">
                  <a:pos x="217" y="218"/>
                </a:cxn>
                <a:cxn ang="0">
                  <a:pos x="203" y="199"/>
                </a:cxn>
                <a:cxn ang="0">
                  <a:pos x="213" y="159"/>
                </a:cxn>
                <a:cxn ang="0">
                  <a:pos x="192" y="117"/>
                </a:cxn>
                <a:cxn ang="0">
                  <a:pos x="142" y="100"/>
                </a:cxn>
                <a:cxn ang="0">
                  <a:pos x="132" y="71"/>
                </a:cxn>
                <a:cxn ang="0">
                  <a:pos x="102" y="52"/>
                </a:cxn>
                <a:cxn ang="0">
                  <a:pos x="77" y="65"/>
                </a:cxn>
                <a:cxn ang="0">
                  <a:pos x="54" y="46"/>
                </a:cxn>
                <a:cxn ang="0">
                  <a:pos x="75" y="23"/>
                </a:cxn>
                <a:cxn ang="0">
                  <a:pos x="75" y="7"/>
                </a:cxn>
                <a:cxn ang="0">
                  <a:pos x="55" y="0"/>
                </a:cxn>
                <a:cxn ang="0">
                  <a:pos x="0" y="32"/>
                </a:cxn>
                <a:cxn ang="0">
                  <a:pos x="6" y="55"/>
                </a:cxn>
                <a:cxn ang="0">
                  <a:pos x="32" y="69"/>
                </a:cxn>
                <a:cxn ang="0">
                  <a:pos x="36" y="103"/>
                </a:cxn>
                <a:cxn ang="0">
                  <a:pos x="17" y="111"/>
                </a:cxn>
                <a:cxn ang="0">
                  <a:pos x="21" y="128"/>
                </a:cxn>
                <a:cxn ang="0">
                  <a:pos x="46" y="147"/>
                </a:cxn>
                <a:cxn ang="0">
                  <a:pos x="111" y="182"/>
                </a:cxn>
                <a:cxn ang="0">
                  <a:pos x="111" y="199"/>
                </a:cxn>
                <a:cxn ang="0">
                  <a:pos x="138" y="224"/>
                </a:cxn>
                <a:cxn ang="0">
                  <a:pos x="171" y="230"/>
                </a:cxn>
                <a:cxn ang="0">
                  <a:pos x="178" y="247"/>
                </a:cxn>
                <a:cxn ang="0">
                  <a:pos x="178" y="297"/>
                </a:cxn>
              </a:cxnLst>
              <a:rect l="0" t="0" r="r" b="b"/>
              <a:pathLst>
                <a:path w="242" h="297">
                  <a:moveTo>
                    <a:pt x="178" y="297"/>
                  </a:moveTo>
                  <a:lnTo>
                    <a:pt x="207" y="295"/>
                  </a:lnTo>
                  <a:lnTo>
                    <a:pt x="242" y="284"/>
                  </a:lnTo>
                  <a:lnTo>
                    <a:pt x="217" y="218"/>
                  </a:lnTo>
                  <a:lnTo>
                    <a:pt x="203" y="199"/>
                  </a:lnTo>
                  <a:lnTo>
                    <a:pt x="213" y="159"/>
                  </a:lnTo>
                  <a:lnTo>
                    <a:pt x="192" y="117"/>
                  </a:lnTo>
                  <a:lnTo>
                    <a:pt x="142" y="100"/>
                  </a:lnTo>
                  <a:lnTo>
                    <a:pt x="132" y="71"/>
                  </a:lnTo>
                  <a:lnTo>
                    <a:pt x="102" y="52"/>
                  </a:lnTo>
                  <a:lnTo>
                    <a:pt x="77" y="65"/>
                  </a:lnTo>
                  <a:lnTo>
                    <a:pt x="54" y="46"/>
                  </a:lnTo>
                  <a:lnTo>
                    <a:pt x="75" y="23"/>
                  </a:lnTo>
                  <a:lnTo>
                    <a:pt x="75" y="7"/>
                  </a:lnTo>
                  <a:lnTo>
                    <a:pt x="55" y="0"/>
                  </a:lnTo>
                  <a:lnTo>
                    <a:pt x="0" y="32"/>
                  </a:lnTo>
                  <a:lnTo>
                    <a:pt x="6" y="55"/>
                  </a:lnTo>
                  <a:lnTo>
                    <a:pt x="32" y="69"/>
                  </a:lnTo>
                  <a:lnTo>
                    <a:pt x="36" y="103"/>
                  </a:lnTo>
                  <a:lnTo>
                    <a:pt x="17" y="111"/>
                  </a:lnTo>
                  <a:lnTo>
                    <a:pt x="21" y="128"/>
                  </a:lnTo>
                  <a:lnTo>
                    <a:pt x="46" y="147"/>
                  </a:lnTo>
                  <a:lnTo>
                    <a:pt x="111" y="182"/>
                  </a:lnTo>
                  <a:lnTo>
                    <a:pt x="111" y="199"/>
                  </a:lnTo>
                  <a:lnTo>
                    <a:pt x="138" y="224"/>
                  </a:lnTo>
                  <a:lnTo>
                    <a:pt x="171" y="230"/>
                  </a:lnTo>
                  <a:lnTo>
                    <a:pt x="178" y="247"/>
                  </a:lnTo>
                  <a:lnTo>
                    <a:pt x="178" y="297"/>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Freeform 35"/>
            <p:cNvSpPr>
              <a:spLocks noChangeAspect="1"/>
            </p:cNvSpPr>
            <p:nvPr/>
          </p:nvSpPr>
          <p:spPr bwMode="gray">
            <a:xfrm>
              <a:off x="4214948" y="5011817"/>
              <a:ext cx="184229" cy="250350"/>
            </a:xfrm>
            <a:custGeom>
              <a:avLst/>
              <a:gdLst/>
              <a:ahLst/>
              <a:cxnLst>
                <a:cxn ang="0">
                  <a:pos x="65" y="228"/>
                </a:cxn>
                <a:cxn ang="0">
                  <a:pos x="96" y="201"/>
                </a:cxn>
                <a:cxn ang="0">
                  <a:pos x="115" y="159"/>
                </a:cxn>
                <a:cxn ang="0">
                  <a:pos x="126" y="124"/>
                </a:cxn>
                <a:cxn ang="0">
                  <a:pos x="115" y="101"/>
                </a:cxn>
                <a:cxn ang="0">
                  <a:pos x="121" y="86"/>
                </a:cxn>
                <a:cxn ang="0">
                  <a:pos x="146" y="63"/>
                </a:cxn>
                <a:cxn ang="0">
                  <a:pos x="121" y="36"/>
                </a:cxn>
                <a:cxn ang="0">
                  <a:pos x="98" y="0"/>
                </a:cxn>
                <a:cxn ang="0">
                  <a:pos x="63" y="11"/>
                </a:cxn>
                <a:cxn ang="0">
                  <a:pos x="34" y="13"/>
                </a:cxn>
                <a:cxn ang="0">
                  <a:pos x="17" y="42"/>
                </a:cxn>
                <a:cxn ang="0">
                  <a:pos x="25" y="71"/>
                </a:cxn>
                <a:cxn ang="0">
                  <a:pos x="17" y="92"/>
                </a:cxn>
                <a:cxn ang="0">
                  <a:pos x="34" y="124"/>
                </a:cxn>
                <a:cxn ang="0">
                  <a:pos x="15" y="146"/>
                </a:cxn>
                <a:cxn ang="0">
                  <a:pos x="0" y="169"/>
                </a:cxn>
                <a:cxn ang="0">
                  <a:pos x="13" y="190"/>
                </a:cxn>
                <a:cxn ang="0">
                  <a:pos x="13" y="222"/>
                </a:cxn>
                <a:cxn ang="0">
                  <a:pos x="65" y="228"/>
                </a:cxn>
              </a:cxnLst>
              <a:rect l="0" t="0" r="r" b="b"/>
              <a:pathLst>
                <a:path w="146" h="228">
                  <a:moveTo>
                    <a:pt x="65" y="228"/>
                  </a:moveTo>
                  <a:lnTo>
                    <a:pt x="96" y="201"/>
                  </a:lnTo>
                  <a:lnTo>
                    <a:pt x="115" y="159"/>
                  </a:lnTo>
                  <a:lnTo>
                    <a:pt x="126" y="124"/>
                  </a:lnTo>
                  <a:lnTo>
                    <a:pt x="115" y="101"/>
                  </a:lnTo>
                  <a:lnTo>
                    <a:pt x="121" y="86"/>
                  </a:lnTo>
                  <a:lnTo>
                    <a:pt x="146" y="63"/>
                  </a:lnTo>
                  <a:lnTo>
                    <a:pt x="121" y="36"/>
                  </a:lnTo>
                  <a:lnTo>
                    <a:pt x="98" y="0"/>
                  </a:lnTo>
                  <a:lnTo>
                    <a:pt x="63" y="11"/>
                  </a:lnTo>
                  <a:lnTo>
                    <a:pt x="34" y="13"/>
                  </a:lnTo>
                  <a:lnTo>
                    <a:pt x="17" y="42"/>
                  </a:lnTo>
                  <a:lnTo>
                    <a:pt x="25" y="71"/>
                  </a:lnTo>
                  <a:lnTo>
                    <a:pt x="17" y="92"/>
                  </a:lnTo>
                  <a:lnTo>
                    <a:pt x="34" y="124"/>
                  </a:lnTo>
                  <a:lnTo>
                    <a:pt x="15" y="146"/>
                  </a:lnTo>
                  <a:lnTo>
                    <a:pt x="0" y="169"/>
                  </a:lnTo>
                  <a:lnTo>
                    <a:pt x="13" y="190"/>
                  </a:lnTo>
                  <a:lnTo>
                    <a:pt x="13" y="222"/>
                  </a:lnTo>
                  <a:lnTo>
                    <a:pt x="65" y="228"/>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Freeform 36"/>
            <p:cNvSpPr>
              <a:spLocks noChangeAspect="1"/>
            </p:cNvSpPr>
            <p:nvPr/>
          </p:nvSpPr>
          <p:spPr bwMode="gray">
            <a:xfrm>
              <a:off x="4067564" y="5111143"/>
              <a:ext cx="253499" cy="270759"/>
            </a:xfrm>
            <a:custGeom>
              <a:avLst/>
              <a:gdLst/>
              <a:ahLst/>
              <a:cxnLst>
                <a:cxn ang="0">
                  <a:pos x="203" y="167"/>
                </a:cxn>
                <a:cxn ang="0">
                  <a:pos x="192" y="190"/>
                </a:cxn>
                <a:cxn ang="0">
                  <a:pos x="188" y="213"/>
                </a:cxn>
                <a:cxn ang="0">
                  <a:pos x="153" y="244"/>
                </a:cxn>
                <a:cxn ang="0">
                  <a:pos x="148" y="247"/>
                </a:cxn>
                <a:cxn ang="0">
                  <a:pos x="101" y="217"/>
                </a:cxn>
                <a:cxn ang="0">
                  <a:pos x="61" y="190"/>
                </a:cxn>
                <a:cxn ang="0">
                  <a:pos x="55" y="178"/>
                </a:cxn>
                <a:cxn ang="0">
                  <a:pos x="61" y="171"/>
                </a:cxn>
                <a:cxn ang="0">
                  <a:pos x="0" y="115"/>
                </a:cxn>
                <a:cxn ang="0">
                  <a:pos x="0" y="100"/>
                </a:cxn>
                <a:cxn ang="0">
                  <a:pos x="15" y="80"/>
                </a:cxn>
                <a:cxn ang="0">
                  <a:pos x="9" y="50"/>
                </a:cxn>
                <a:cxn ang="0">
                  <a:pos x="6" y="32"/>
                </a:cxn>
                <a:cxn ang="0">
                  <a:pos x="115" y="4"/>
                </a:cxn>
                <a:cxn ang="0">
                  <a:pos x="136" y="0"/>
                </a:cxn>
                <a:cxn ang="0">
                  <a:pos x="153" y="32"/>
                </a:cxn>
                <a:cxn ang="0">
                  <a:pos x="134" y="54"/>
                </a:cxn>
                <a:cxn ang="0">
                  <a:pos x="119" y="77"/>
                </a:cxn>
                <a:cxn ang="0">
                  <a:pos x="132" y="98"/>
                </a:cxn>
                <a:cxn ang="0">
                  <a:pos x="132" y="130"/>
                </a:cxn>
                <a:cxn ang="0">
                  <a:pos x="184" y="136"/>
                </a:cxn>
                <a:cxn ang="0">
                  <a:pos x="203" y="167"/>
                </a:cxn>
              </a:cxnLst>
              <a:rect l="0" t="0" r="r" b="b"/>
              <a:pathLst>
                <a:path w="203" h="247">
                  <a:moveTo>
                    <a:pt x="203" y="167"/>
                  </a:moveTo>
                  <a:lnTo>
                    <a:pt x="192" y="190"/>
                  </a:lnTo>
                  <a:lnTo>
                    <a:pt x="188" y="213"/>
                  </a:lnTo>
                  <a:lnTo>
                    <a:pt x="153" y="244"/>
                  </a:lnTo>
                  <a:lnTo>
                    <a:pt x="148" y="247"/>
                  </a:lnTo>
                  <a:lnTo>
                    <a:pt x="101" y="217"/>
                  </a:lnTo>
                  <a:lnTo>
                    <a:pt x="61" y="190"/>
                  </a:lnTo>
                  <a:lnTo>
                    <a:pt x="55" y="178"/>
                  </a:lnTo>
                  <a:lnTo>
                    <a:pt x="61" y="171"/>
                  </a:lnTo>
                  <a:lnTo>
                    <a:pt x="0" y="115"/>
                  </a:lnTo>
                  <a:lnTo>
                    <a:pt x="0" y="100"/>
                  </a:lnTo>
                  <a:lnTo>
                    <a:pt x="15" y="80"/>
                  </a:lnTo>
                  <a:lnTo>
                    <a:pt x="9" y="50"/>
                  </a:lnTo>
                  <a:lnTo>
                    <a:pt x="6" y="32"/>
                  </a:lnTo>
                  <a:lnTo>
                    <a:pt x="115" y="4"/>
                  </a:lnTo>
                  <a:lnTo>
                    <a:pt x="136" y="0"/>
                  </a:lnTo>
                  <a:lnTo>
                    <a:pt x="153" y="32"/>
                  </a:lnTo>
                  <a:lnTo>
                    <a:pt x="134" y="54"/>
                  </a:lnTo>
                  <a:lnTo>
                    <a:pt x="119" y="77"/>
                  </a:lnTo>
                  <a:lnTo>
                    <a:pt x="132" y="98"/>
                  </a:lnTo>
                  <a:lnTo>
                    <a:pt x="132" y="130"/>
                  </a:lnTo>
                  <a:lnTo>
                    <a:pt x="184" y="136"/>
                  </a:lnTo>
                  <a:lnTo>
                    <a:pt x="203" y="167"/>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Freeform 37"/>
            <p:cNvSpPr>
              <a:spLocks noChangeAspect="1"/>
            </p:cNvSpPr>
            <p:nvPr/>
          </p:nvSpPr>
          <p:spPr bwMode="gray">
            <a:xfrm>
              <a:off x="4064616" y="4919299"/>
              <a:ext cx="194546" cy="229941"/>
            </a:xfrm>
            <a:custGeom>
              <a:avLst/>
              <a:gdLst/>
              <a:ahLst/>
              <a:cxnLst>
                <a:cxn ang="0">
                  <a:pos x="138" y="177"/>
                </a:cxn>
                <a:cxn ang="0">
                  <a:pos x="117" y="181"/>
                </a:cxn>
                <a:cxn ang="0">
                  <a:pos x="8" y="209"/>
                </a:cxn>
                <a:cxn ang="0">
                  <a:pos x="0" y="192"/>
                </a:cxn>
                <a:cxn ang="0">
                  <a:pos x="69" y="150"/>
                </a:cxn>
                <a:cxn ang="0">
                  <a:pos x="82" y="115"/>
                </a:cxn>
                <a:cxn ang="0">
                  <a:pos x="75" y="85"/>
                </a:cxn>
                <a:cxn ang="0">
                  <a:pos x="96" y="66"/>
                </a:cxn>
                <a:cxn ang="0">
                  <a:pos x="98" y="39"/>
                </a:cxn>
                <a:cxn ang="0">
                  <a:pos x="80" y="12"/>
                </a:cxn>
                <a:cxn ang="0">
                  <a:pos x="88" y="0"/>
                </a:cxn>
                <a:cxn ang="0">
                  <a:pos x="115" y="25"/>
                </a:cxn>
                <a:cxn ang="0">
                  <a:pos x="148" y="31"/>
                </a:cxn>
                <a:cxn ang="0">
                  <a:pos x="155" y="48"/>
                </a:cxn>
                <a:cxn ang="0">
                  <a:pos x="155" y="98"/>
                </a:cxn>
                <a:cxn ang="0">
                  <a:pos x="138" y="127"/>
                </a:cxn>
                <a:cxn ang="0">
                  <a:pos x="146" y="156"/>
                </a:cxn>
                <a:cxn ang="0">
                  <a:pos x="138" y="177"/>
                </a:cxn>
              </a:cxnLst>
              <a:rect l="0" t="0" r="r" b="b"/>
              <a:pathLst>
                <a:path w="155" h="209">
                  <a:moveTo>
                    <a:pt x="138" y="177"/>
                  </a:moveTo>
                  <a:lnTo>
                    <a:pt x="117" y="181"/>
                  </a:lnTo>
                  <a:lnTo>
                    <a:pt x="8" y="209"/>
                  </a:lnTo>
                  <a:lnTo>
                    <a:pt x="0" y="192"/>
                  </a:lnTo>
                  <a:lnTo>
                    <a:pt x="69" y="150"/>
                  </a:lnTo>
                  <a:lnTo>
                    <a:pt x="82" y="115"/>
                  </a:lnTo>
                  <a:lnTo>
                    <a:pt x="75" y="85"/>
                  </a:lnTo>
                  <a:lnTo>
                    <a:pt x="96" y="66"/>
                  </a:lnTo>
                  <a:lnTo>
                    <a:pt x="98" y="39"/>
                  </a:lnTo>
                  <a:lnTo>
                    <a:pt x="80" y="12"/>
                  </a:lnTo>
                  <a:lnTo>
                    <a:pt x="88" y="0"/>
                  </a:lnTo>
                  <a:lnTo>
                    <a:pt x="115" y="25"/>
                  </a:lnTo>
                  <a:lnTo>
                    <a:pt x="148" y="31"/>
                  </a:lnTo>
                  <a:lnTo>
                    <a:pt x="155" y="48"/>
                  </a:lnTo>
                  <a:lnTo>
                    <a:pt x="155" y="98"/>
                  </a:lnTo>
                  <a:lnTo>
                    <a:pt x="138" y="127"/>
                  </a:lnTo>
                  <a:lnTo>
                    <a:pt x="146" y="156"/>
                  </a:lnTo>
                  <a:lnTo>
                    <a:pt x="138" y="177"/>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Freeform 38"/>
            <p:cNvSpPr>
              <a:spLocks noChangeAspect="1"/>
            </p:cNvSpPr>
            <p:nvPr/>
          </p:nvSpPr>
          <p:spPr bwMode="gray">
            <a:xfrm>
              <a:off x="3868598" y="4738337"/>
              <a:ext cx="316873" cy="293890"/>
            </a:xfrm>
            <a:custGeom>
              <a:avLst/>
              <a:gdLst/>
              <a:ahLst/>
              <a:cxnLst>
                <a:cxn ang="0">
                  <a:pos x="32" y="121"/>
                </a:cxn>
                <a:cxn ang="0">
                  <a:pos x="42" y="121"/>
                </a:cxn>
                <a:cxn ang="0">
                  <a:pos x="55" y="108"/>
                </a:cxn>
                <a:cxn ang="0">
                  <a:pos x="24" y="4"/>
                </a:cxn>
                <a:cxn ang="0">
                  <a:pos x="42" y="0"/>
                </a:cxn>
                <a:cxn ang="0">
                  <a:pos x="136" y="0"/>
                </a:cxn>
                <a:cxn ang="0">
                  <a:pos x="142" y="23"/>
                </a:cxn>
                <a:cxn ang="0">
                  <a:pos x="168" y="37"/>
                </a:cxn>
                <a:cxn ang="0">
                  <a:pos x="172" y="71"/>
                </a:cxn>
                <a:cxn ang="0">
                  <a:pos x="153" y="79"/>
                </a:cxn>
                <a:cxn ang="0">
                  <a:pos x="157" y="96"/>
                </a:cxn>
                <a:cxn ang="0">
                  <a:pos x="182" y="115"/>
                </a:cxn>
                <a:cxn ang="0">
                  <a:pos x="247" y="150"/>
                </a:cxn>
                <a:cxn ang="0">
                  <a:pos x="247" y="167"/>
                </a:cxn>
                <a:cxn ang="0">
                  <a:pos x="239" y="179"/>
                </a:cxn>
                <a:cxn ang="0">
                  <a:pos x="257" y="206"/>
                </a:cxn>
                <a:cxn ang="0">
                  <a:pos x="255" y="233"/>
                </a:cxn>
                <a:cxn ang="0">
                  <a:pos x="234" y="252"/>
                </a:cxn>
                <a:cxn ang="0">
                  <a:pos x="216" y="242"/>
                </a:cxn>
                <a:cxn ang="0">
                  <a:pos x="153" y="271"/>
                </a:cxn>
                <a:cxn ang="0">
                  <a:pos x="67" y="231"/>
                </a:cxn>
                <a:cxn ang="0">
                  <a:pos x="36" y="227"/>
                </a:cxn>
                <a:cxn ang="0">
                  <a:pos x="26" y="227"/>
                </a:cxn>
                <a:cxn ang="0">
                  <a:pos x="13" y="240"/>
                </a:cxn>
                <a:cxn ang="0">
                  <a:pos x="0" y="186"/>
                </a:cxn>
                <a:cxn ang="0">
                  <a:pos x="32" y="121"/>
                </a:cxn>
              </a:cxnLst>
              <a:rect l="0" t="0" r="r" b="b"/>
              <a:pathLst>
                <a:path w="257" h="271">
                  <a:moveTo>
                    <a:pt x="32" y="121"/>
                  </a:moveTo>
                  <a:lnTo>
                    <a:pt x="42" y="121"/>
                  </a:lnTo>
                  <a:lnTo>
                    <a:pt x="55" y="108"/>
                  </a:lnTo>
                  <a:lnTo>
                    <a:pt x="24" y="4"/>
                  </a:lnTo>
                  <a:lnTo>
                    <a:pt x="42" y="0"/>
                  </a:lnTo>
                  <a:lnTo>
                    <a:pt x="136" y="0"/>
                  </a:lnTo>
                  <a:lnTo>
                    <a:pt x="142" y="23"/>
                  </a:lnTo>
                  <a:lnTo>
                    <a:pt x="168" y="37"/>
                  </a:lnTo>
                  <a:lnTo>
                    <a:pt x="172" y="71"/>
                  </a:lnTo>
                  <a:lnTo>
                    <a:pt x="153" y="79"/>
                  </a:lnTo>
                  <a:lnTo>
                    <a:pt x="157" y="96"/>
                  </a:lnTo>
                  <a:lnTo>
                    <a:pt x="182" y="115"/>
                  </a:lnTo>
                  <a:lnTo>
                    <a:pt x="247" y="150"/>
                  </a:lnTo>
                  <a:lnTo>
                    <a:pt x="247" y="167"/>
                  </a:lnTo>
                  <a:lnTo>
                    <a:pt x="239" y="179"/>
                  </a:lnTo>
                  <a:lnTo>
                    <a:pt x="257" y="206"/>
                  </a:lnTo>
                  <a:lnTo>
                    <a:pt x="255" y="233"/>
                  </a:lnTo>
                  <a:lnTo>
                    <a:pt x="234" y="252"/>
                  </a:lnTo>
                  <a:lnTo>
                    <a:pt x="216" y="242"/>
                  </a:lnTo>
                  <a:lnTo>
                    <a:pt x="153" y="271"/>
                  </a:lnTo>
                  <a:lnTo>
                    <a:pt x="67" y="231"/>
                  </a:lnTo>
                  <a:lnTo>
                    <a:pt x="36" y="227"/>
                  </a:lnTo>
                  <a:lnTo>
                    <a:pt x="26" y="227"/>
                  </a:lnTo>
                  <a:lnTo>
                    <a:pt x="13" y="240"/>
                  </a:lnTo>
                  <a:lnTo>
                    <a:pt x="0" y="186"/>
                  </a:lnTo>
                  <a:lnTo>
                    <a:pt x="32" y="121"/>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Freeform 39"/>
            <p:cNvSpPr>
              <a:spLocks noChangeAspect="1"/>
            </p:cNvSpPr>
            <p:nvPr/>
          </p:nvSpPr>
          <p:spPr bwMode="gray">
            <a:xfrm>
              <a:off x="3566461" y="4741059"/>
              <a:ext cx="371405" cy="164632"/>
            </a:xfrm>
            <a:custGeom>
              <a:avLst/>
              <a:gdLst/>
              <a:ahLst/>
              <a:cxnLst>
                <a:cxn ang="0">
                  <a:pos x="274" y="117"/>
                </a:cxn>
                <a:cxn ang="0">
                  <a:pos x="284" y="117"/>
                </a:cxn>
                <a:cxn ang="0">
                  <a:pos x="297" y="104"/>
                </a:cxn>
                <a:cxn ang="0">
                  <a:pos x="266" y="0"/>
                </a:cxn>
                <a:cxn ang="0">
                  <a:pos x="180" y="27"/>
                </a:cxn>
                <a:cxn ang="0">
                  <a:pos x="99" y="21"/>
                </a:cxn>
                <a:cxn ang="0">
                  <a:pos x="36" y="40"/>
                </a:cxn>
                <a:cxn ang="0">
                  <a:pos x="36" y="83"/>
                </a:cxn>
                <a:cxn ang="0">
                  <a:pos x="9" y="111"/>
                </a:cxn>
                <a:cxn ang="0">
                  <a:pos x="0" y="142"/>
                </a:cxn>
                <a:cxn ang="0">
                  <a:pos x="30" y="152"/>
                </a:cxn>
                <a:cxn ang="0">
                  <a:pos x="105" y="75"/>
                </a:cxn>
                <a:cxn ang="0">
                  <a:pos x="124" y="83"/>
                </a:cxn>
                <a:cxn ang="0">
                  <a:pos x="140" y="100"/>
                </a:cxn>
                <a:cxn ang="0">
                  <a:pos x="147" y="100"/>
                </a:cxn>
                <a:cxn ang="0">
                  <a:pos x="176" y="83"/>
                </a:cxn>
                <a:cxn ang="0">
                  <a:pos x="215" y="92"/>
                </a:cxn>
                <a:cxn ang="0">
                  <a:pos x="224" y="117"/>
                </a:cxn>
                <a:cxn ang="0">
                  <a:pos x="255" y="115"/>
                </a:cxn>
                <a:cxn ang="0">
                  <a:pos x="268" y="111"/>
                </a:cxn>
                <a:cxn ang="0">
                  <a:pos x="272" y="111"/>
                </a:cxn>
                <a:cxn ang="0">
                  <a:pos x="274" y="117"/>
                </a:cxn>
              </a:cxnLst>
              <a:rect l="0" t="0" r="r" b="b"/>
              <a:pathLst>
                <a:path w="297" h="152">
                  <a:moveTo>
                    <a:pt x="274" y="117"/>
                  </a:moveTo>
                  <a:lnTo>
                    <a:pt x="284" y="117"/>
                  </a:lnTo>
                  <a:lnTo>
                    <a:pt x="297" y="104"/>
                  </a:lnTo>
                  <a:lnTo>
                    <a:pt x="266" y="0"/>
                  </a:lnTo>
                  <a:lnTo>
                    <a:pt x="180" y="27"/>
                  </a:lnTo>
                  <a:lnTo>
                    <a:pt x="99" y="21"/>
                  </a:lnTo>
                  <a:lnTo>
                    <a:pt x="36" y="40"/>
                  </a:lnTo>
                  <a:lnTo>
                    <a:pt x="36" y="83"/>
                  </a:lnTo>
                  <a:lnTo>
                    <a:pt x="9" y="111"/>
                  </a:lnTo>
                  <a:lnTo>
                    <a:pt x="0" y="142"/>
                  </a:lnTo>
                  <a:lnTo>
                    <a:pt x="30" y="152"/>
                  </a:lnTo>
                  <a:lnTo>
                    <a:pt x="105" y="75"/>
                  </a:lnTo>
                  <a:lnTo>
                    <a:pt x="124" y="83"/>
                  </a:lnTo>
                  <a:lnTo>
                    <a:pt x="140" y="100"/>
                  </a:lnTo>
                  <a:lnTo>
                    <a:pt x="147" y="100"/>
                  </a:lnTo>
                  <a:lnTo>
                    <a:pt x="176" y="83"/>
                  </a:lnTo>
                  <a:lnTo>
                    <a:pt x="215" y="92"/>
                  </a:lnTo>
                  <a:lnTo>
                    <a:pt x="224" y="117"/>
                  </a:lnTo>
                  <a:lnTo>
                    <a:pt x="255" y="115"/>
                  </a:lnTo>
                  <a:lnTo>
                    <a:pt x="268" y="111"/>
                  </a:lnTo>
                  <a:lnTo>
                    <a:pt x="272" y="111"/>
                  </a:lnTo>
                  <a:lnTo>
                    <a:pt x="274" y="117"/>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Freeform 40"/>
            <p:cNvSpPr>
              <a:spLocks noChangeAspect="1"/>
            </p:cNvSpPr>
            <p:nvPr/>
          </p:nvSpPr>
          <p:spPr bwMode="gray">
            <a:xfrm>
              <a:off x="3603309" y="4822697"/>
              <a:ext cx="305083" cy="255793"/>
            </a:xfrm>
            <a:custGeom>
              <a:avLst/>
              <a:gdLst/>
              <a:ahLst/>
              <a:cxnLst>
                <a:cxn ang="0">
                  <a:pos x="27" y="219"/>
                </a:cxn>
                <a:cxn ang="0">
                  <a:pos x="39" y="226"/>
                </a:cxn>
                <a:cxn ang="0">
                  <a:pos x="46" y="223"/>
                </a:cxn>
                <a:cxn ang="0">
                  <a:pos x="81" y="215"/>
                </a:cxn>
                <a:cxn ang="0">
                  <a:pos x="94" y="234"/>
                </a:cxn>
                <a:cxn ang="0">
                  <a:pos x="125" y="232"/>
                </a:cxn>
                <a:cxn ang="0">
                  <a:pos x="131" y="192"/>
                </a:cxn>
                <a:cxn ang="0">
                  <a:pos x="154" y="198"/>
                </a:cxn>
                <a:cxn ang="0">
                  <a:pos x="183" y="184"/>
                </a:cxn>
                <a:cxn ang="0">
                  <a:pos x="194" y="161"/>
                </a:cxn>
                <a:cxn ang="0">
                  <a:pos x="225" y="161"/>
                </a:cxn>
                <a:cxn ang="0">
                  <a:pos x="212" y="107"/>
                </a:cxn>
                <a:cxn ang="0">
                  <a:pos x="244" y="42"/>
                </a:cxn>
                <a:cxn ang="0">
                  <a:pos x="242" y="36"/>
                </a:cxn>
                <a:cxn ang="0">
                  <a:pos x="238" y="36"/>
                </a:cxn>
                <a:cxn ang="0">
                  <a:pos x="225" y="40"/>
                </a:cxn>
                <a:cxn ang="0">
                  <a:pos x="194" y="42"/>
                </a:cxn>
                <a:cxn ang="0">
                  <a:pos x="185" y="17"/>
                </a:cxn>
                <a:cxn ang="0">
                  <a:pos x="146" y="8"/>
                </a:cxn>
                <a:cxn ang="0">
                  <a:pos x="117" y="25"/>
                </a:cxn>
                <a:cxn ang="0">
                  <a:pos x="110" y="25"/>
                </a:cxn>
                <a:cxn ang="0">
                  <a:pos x="94" y="8"/>
                </a:cxn>
                <a:cxn ang="0">
                  <a:pos x="75" y="0"/>
                </a:cxn>
                <a:cxn ang="0">
                  <a:pos x="0" y="77"/>
                </a:cxn>
                <a:cxn ang="0">
                  <a:pos x="27" y="219"/>
                </a:cxn>
              </a:cxnLst>
              <a:rect l="0" t="0" r="r" b="b"/>
              <a:pathLst>
                <a:path w="244" h="234">
                  <a:moveTo>
                    <a:pt x="27" y="219"/>
                  </a:moveTo>
                  <a:lnTo>
                    <a:pt x="39" y="226"/>
                  </a:lnTo>
                  <a:lnTo>
                    <a:pt x="46" y="223"/>
                  </a:lnTo>
                  <a:lnTo>
                    <a:pt x="81" y="215"/>
                  </a:lnTo>
                  <a:lnTo>
                    <a:pt x="94" y="234"/>
                  </a:lnTo>
                  <a:lnTo>
                    <a:pt x="125" y="232"/>
                  </a:lnTo>
                  <a:lnTo>
                    <a:pt x="131" y="192"/>
                  </a:lnTo>
                  <a:lnTo>
                    <a:pt x="154" y="198"/>
                  </a:lnTo>
                  <a:lnTo>
                    <a:pt x="183" y="184"/>
                  </a:lnTo>
                  <a:lnTo>
                    <a:pt x="194" y="161"/>
                  </a:lnTo>
                  <a:lnTo>
                    <a:pt x="225" y="161"/>
                  </a:lnTo>
                  <a:lnTo>
                    <a:pt x="212" y="107"/>
                  </a:lnTo>
                  <a:lnTo>
                    <a:pt x="244" y="42"/>
                  </a:lnTo>
                  <a:lnTo>
                    <a:pt x="242" y="36"/>
                  </a:lnTo>
                  <a:lnTo>
                    <a:pt x="238" y="36"/>
                  </a:lnTo>
                  <a:lnTo>
                    <a:pt x="225" y="40"/>
                  </a:lnTo>
                  <a:lnTo>
                    <a:pt x="194" y="42"/>
                  </a:lnTo>
                  <a:lnTo>
                    <a:pt x="185" y="17"/>
                  </a:lnTo>
                  <a:lnTo>
                    <a:pt x="146" y="8"/>
                  </a:lnTo>
                  <a:lnTo>
                    <a:pt x="117" y="25"/>
                  </a:lnTo>
                  <a:lnTo>
                    <a:pt x="110" y="25"/>
                  </a:lnTo>
                  <a:lnTo>
                    <a:pt x="94" y="8"/>
                  </a:lnTo>
                  <a:lnTo>
                    <a:pt x="75" y="0"/>
                  </a:lnTo>
                  <a:lnTo>
                    <a:pt x="0" y="77"/>
                  </a:lnTo>
                  <a:lnTo>
                    <a:pt x="27" y="219"/>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Freeform 41"/>
            <p:cNvSpPr>
              <a:spLocks noChangeAspect="1"/>
            </p:cNvSpPr>
            <p:nvPr/>
          </p:nvSpPr>
          <p:spPr bwMode="gray">
            <a:xfrm>
              <a:off x="3170003" y="4745142"/>
              <a:ext cx="442149" cy="357837"/>
            </a:xfrm>
            <a:custGeom>
              <a:avLst/>
              <a:gdLst/>
              <a:ahLst/>
              <a:cxnLst>
                <a:cxn ang="0">
                  <a:pos x="321" y="138"/>
                </a:cxn>
                <a:cxn ang="0">
                  <a:pos x="330" y="107"/>
                </a:cxn>
                <a:cxn ang="0">
                  <a:pos x="357" y="79"/>
                </a:cxn>
                <a:cxn ang="0">
                  <a:pos x="357" y="36"/>
                </a:cxn>
                <a:cxn ang="0">
                  <a:pos x="342" y="25"/>
                </a:cxn>
                <a:cxn ang="0">
                  <a:pos x="334" y="4"/>
                </a:cxn>
                <a:cxn ang="0">
                  <a:pos x="326" y="6"/>
                </a:cxn>
                <a:cxn ang="0">
                  <a:pos x="300" y="0"/>
                </a:cxn>
                <a:cxn ang="0">
                  <a:pos x="209" y="36"/>
                </a:cxn>
                <a:cxn ang="0">
                  <a:pos x="204" y="60"/>
                </a:cxn>
                <a:cxn ang="0">
                  <a:pos x="8" y="225"/>
                </a:cxn>
                <a:cxn ang="0">
                  <a:pos x="0" y="226"/>
                </a:cxn>
                <a:cxn ang="0">
                  <a:pos x="0" y="280"/>
                </a:cxn>
                <a:cxn ang="0">
                  <a:pos x="12" y="297"/>
                </a:cxn>
                <a:cxn ang="0">
                  <a:pos x="16" y="326"/>
                </a:cxn>
                <a:cxn ang="0">
                  <a:pos x="52" y="326"/>
                </a:cxn>
                <a:cxn ang="0">
                  <a:pos x="75" y="296"/>
                </a:cxn>
                <a:cxn ang="0">
                  <a:pos x="88" y="249"/>
                </a:cxn>
                <a:cxn ang="0">
                  <a:pos x="115" y="213"/>
                </a:cxn>
                <a:cxn ang="0">
                  <a:pos x="211" y="190"/>
                </a:cxn>
                <a:cxn ang="0">
                  <a:pos x="255" y="138"/>
                </a:cxn>
                <a:cxn ang="0">
                  <a:pos x="321" y="138"/>
                </a:cxn>
              </a:cxnLst>
              <a:rect l="0" t="0" r="r" b="b"/>
              <a:pathLst>
                <a:path w="357" h="326">
                  <a:moveTo>
                    <a:pt x="321" y="138"/>
                  </a:moveTo>
                  <a:lnTo>
                    <a:pt x="330" y="107"/>
                  </a:lnTo>
                  <a:lnTo>
                    <a:pt x="357" y="79"/>
                  </a:lnTo>
                  <a:lnTo>
                    <a:pt x="357" y="36"/>
                  </a:lnTo>
                  <a:lnTo>
                    <a:pt x="342" y="25"/>
                  </a:lnTo>
                  <a:lnTo>
                    <a:pt x="334" y="4"/>
                  </a:lnTo>
                  <a:lnTo>
                    <a:pt x="326" y="6"/>
                  </a:lnTo>
                  <a:lnTo>
                    <a:pt x="300" y="0"/>
                  </a:lnTo>
                  <a:lnTo>
                    <a:pt x="209" y="36"/>
                  </a:lnTo>
                  <a:lnTo>
                    <a:pt x="204" y="60"/>
                  </a:lnTo>
                  <a:lnTo>
                    <a:pt x="8" y="225"/>
                  </a:lnTo>
                  <a:lnTo>
                    <a:pt x="0" y="226"/>
                  </a:lnTo>
                  <a:lnTo>
                    <a:pt x="0" y="280"/>
                  </a:lnTo>
                  <a:lnTo>
                    <a:pt x="12" y="297"/>
                  </a:lnTo>
                  <a:lnTo>
                    <a:pt x="16" y="326"/>
                  </a:lnTo>
                  <a:lnTo>
                    <a:pt x="52" y="326"/>
                  </a:lnTo>
                  <a:lnTo>
                    <a:pt x="75" y="296"/>
                  </a:lnTo>
                  <a:lnTo>
                    <a:pt x="88" y="249"/>
                  </a:lnTo>
                  <a:lnTo>
                    <a:pt x="115" y="213"/>
                  </a:lnTo>
                  <a:lnTo>
                    <a:pt x="211" y="190"/>
                  </a:lnTo>
                  <a:lnTo>
                    <a:pt x="255" y="138"/>
                  </a:lnTo>
                  <a:lnTo>
                    <a:pt x="321" y="138"/>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Freeform 42"/>
            <p:cNvSpPr>
              <a:spLocks noChangeAspect="1"/>
            </p:cNvSpPr>
            <p:nvPr/>
          </p:nvSpPr>
          <p:spPr bwMode="gray">
            <a:xfrm>
              <a:off x="2916502" y="4992771"/>
              <a:ext cx="377301" cy="234023"/>
            </a:xfrm>
            <a:custGeom>
              <a:avLst/>
              <a:gdLst/>
              <a:ahLst/>
              <a:cxnLst>
                <a:cxn ang="0">
                  <a:pos x="305" y="119"/>
                </a:cxn>
                <a:cxn ang="0">
                  <a:pos x="297" y="156"/>
                </a:cxn>
                <a:cxn ang="0">
                  <a:pos x="288" y="175"/>
                </a:cxn>
                <a:cxn ang="0">
                  <a:pos x="274" y="215"/>
                </a:cxn>
                <a:cxn ang="0">
                  <a:pos x="211" y="185"/>
                </a:cxn>
                <a:cxn ang="0">
                  <a:pos x="186" y="160"/>
                </a:cxn>
                <a:cxn ang="0">
                  <a:pos x="144" y="177"/>
                </a:cxn>
                <a:cxn ang="0">
                  <a:pos x="121" y="175"/>
                </a:cxn>
                <a:cxn ang="0">
                  <a:pos x="121" y="169"/>
                </a:cxn>
                <a:cxn ang="0">
                  <a:pos x="111" y="169"/>
                </a:cxn>
                <a:cxn ang="0">
                  <a:pos x="88" y="189"/>
                </a:cxn>
                <a:cxn ang="0">
                  <a:pos x="34" y="164"/>
                </a:cxn>
                <a:cxn ang="0">
                  <a:pos x="11" y="177"/>
                </a:cxn>
                <a:cxn ang="0">
                  <a:pos x="0" y="141"/>
                </a:cxn>
                <a:cxn ang="0">
                  <a:pos x="13" y="119"/>
                </a:cxn>
                <a:cxn ang="0">
                  <a:pos x="4" y="94"/>
                </a:cxn>
                <a:cxn ang="0">
                  <a:pos x="23" y="77"/>
                </a:cxn>
                <a:cxn ang="0">
                  <a:pos x="27" y="64"/>
                </a:cxn>
                <a:cxn ang="0">
                  <a:pos x="53" y="64"/>
                </a:cxn>
                <a:cxn ang="0">
                  <a:pos x="69" y="68"/>
                </a:cxn>
                <a:cxn ang="0">
                  <a:pos x="78" y="60"/>
                </a:cxn>
                <a:cxn ang="0">
                  <a:pos x="92" y="71"/>
                </a:cxn>
                <a:cxn ang="0">
                  <a:pos x="163" y="23"/>
                </a:cxn>
                <a:cxn ang="0">
                  <a:pos x="176" y="6"/>
                </a:cxn>
                <a:cxn ang="0">
                  <a:pos x="203" y="0"/>
                </a:cxn>
                <a:cxn ang="0">
                  <a:pos x="203" y="54"/>
                </a:cxn>
                <a:cxn ang="0">
                  <a:pos x="215" y="71"/>
                </a:cxn>
                <a:cxn ang="0">
                  <a:pos x="219" y="100"/>
                </a:cxn>
                <a:cxn ang="0">
                  <a:pos x="255" y="100"/>
                </a:cxn>
                <a:cxn ang="0">
                  <a:pos x="278" y="70"/>
                </a:cxn>
                <a:cxn ang="0">
                  <a:pos x="290" y="110"/>
                </a:cxn>
                <a:cxn ang="0">
                  <a:pos x="305" y="119"/>
                </a:cxn>
              </a:cxnLst>
              <a:rect l="0" t="0" r="r" b="b"/>
              <a:pathLst>
                <a:path w="305" h="215">
                  <a:moveTo>
                    <a:pt x="305" y="119"/>
                  </a:moveTo>
                  <a:lnTo>
                    <a:pt x="297" y="156"/>
                  </a:lnTo>
                  <a:lnTo>
                    <a:pt x="288" y="175"/>
                  </a:lnTo>
                  <a:lnTo>
                    <a:pt x="274" y="215"/>
                  </a:lnTo>
                  <a:lnTo>
                    <a:pt x="211" y="185"/>
                  </a:lnTo>
                  <a:lnTo>
                    <a:pt x="186" y="160"/>
                  </a:lnTo>
                  <a:lnTo>
                    <a:pt x="144" y="177"/>
                  </a:lnTo>
                  <a:lnTo>
                    <a:pt x="121" y="175"/>
                  </a:lnTo>
                  <a:lnTo>
                    <a:pt x="121" y="169"/>
                  </a:lnTo>
                  <a:lnTo>
                    <a:pt x="111" y="169"/>
                  </a:lnTo>
                  <a:lnTo>
                    <a:pt x="88" y="189"/>
                  </a:lnTo>
                  <a:lnTo>
                    <a:pt x="34" y="164"/>
                  </a:lnTo>
                  <a:lnTo>
                    <a:pt x="11" y="177"/>
                  </a:lnTo>
                  <a:lnTo>
                    <a:pt x="0" y="141"/>
                  </a:lnTo>
                  <a:lnTo>
                    <a:pt x="13" y="119"/>
                  </a:lnTo>
                  <a:lnTo>
                    <a:pt x="4" y="94"/>
                  </a:lnTo>
                  <a:lnTo>
                    <a:pt x="23" y="77"/>
                  </a:lnTo>
                  <a:lnTo>
                    <a:pt x="27" y="64"/>
                  </a:lnTo>
                  <a:lnTo>
                    <a:pt x="53" y="64"/>
                  </a:lnTo>
                  <a:lnTo>
                    <a:pt x="69" y="68"/>
                  </a:lnTo>
                  <a:lnTo>
                    <a:pt x="78" y="60"/>
                  </a:lnTo>
                  <a:lnTo>
                    <a:pt x="92" y="71"/>
                  </a:lnTo>
                  <a:lnTo>
                    <a:pt x="163" y="23"/>
                  </a:lnTo>
                  <a:lnTo>
                    <a:pt x="176" y="6"/>
                  </a:lnTo>
                  <a:lnTo>
                    <a:pt x="203" y="0"/>
                  </a:lnTo>
                  <a:lnTo>
                    <a:pt x="203" y="54"/>
                  </a:lnTo>
                  <a:lnTo>
                    <a:pt x="215" y="71"/>
                  </a:lnTo>
                  <a:lnTo>
                    <a:pt x="219" y="100"/>
                  </a:lnTo>
                  <a:lnTo>
                    <a:pt x="255" y="100"/>
                  </a:lnTo>
                  <a:lnTo>
                    <a:pt x="278" y="70"/>
                  </a:lnTo>
                  <a:lnTo>
                    <a:pt x="290" y="110"/>
                  </a:lnTo>
                  <a:lnTo>
                    <a:pt x="305" y="119"/>
                  </a:lnTo>
                  <a:close/>
                </a:path>
              </a:pathLst>
            </a:custGeom>
            <a:solidFill>
              <a:schemeClr val="accent2"/>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Freeform 43"/>
            <p:cNvSpPr>
              <a:spLocks noChangeAspect="1"/>
            </p:cNvSpPr>
            <p:nvPr/>
          </p:nvSpPr>
          <p:spPr bwMode="gray">
            <a:xfrm>
              <a:off x="3299698" y="5165568"/>
              <a:ext cx="397934" cy="361919"/>
            </a:xfrm>
            <a:custGeom>
              <a:avLst/>
              <a:gdLst/>
              <a:ahLst/>
              <a:cxnLst>
                <a:cxn ang="0">
                  <a:pos x="82" y="332"/>
                </a:cxn>
                <a:cxn ang="0">
                  <a:pos x="63" y="314"/>
                </a:cxn>
                <a:cxn ang="0">
                  <a:pos x="36" y="314"/>
                </a:cxn>
                <a:cxn ang="0">
                  <a:pos x="38" y="297"/>
                </a:cxn>
                <a:cxn ang="0">
                  <a:pos x="25" y="288"/>
                </a:cxn>
                <a:cxn ang="0">
                  <a:pos x="36" y="272"/>
                </a:cxn>
                <a:cxn ang="0">
                  <a:pos x="27" y="245"/>
                </a:cxn>
                <a:cxn ang="0">
                  <a:pos x="44" y="236"/>
                </a:cxn>
                <a:cxn ang="0">
                  <a:pos x="38" y="222"/>
                </a:cxn>
                <a:cxn ang="0">
                  <a:pos x="21" y="203"/>
                </a:cxn>
                <a:cxn ang="0">
                  <a:pos x="23" y="180"/>
                </a:cxn>
                <a:cxn ang="0">
                  <a:pos x="0" y="167"/>
                </a:cxn>
                <a:cxn ang="0">
                  <a:pos x="55" y="121"/>
                </a:cxn>
                <a:cxn ang="0">
                  <a:pos x="98" y="78"/>
                </a:cxn>
                <a:cxn ang="0">
                  <a:pos x="107" y="38"/>
                </a:cxn>
                <a:cxn ang="0">
                  <a:pos x="155" y="0"/>
                </a:cxn>
                <a:cxn ang="0">
                  <a:pos x="186" y="48"/>
                </a:cxn>
                <a:cxn ang="0">
                  <a:pos x="272" y="38"/>
                </a:cxn>
                <a:cxn ang="0">
                  <a:pos x="290" y="21"/>
                </a:cxn>
                <a:cxn ang="0">
                  <a:pos x="320" y="44"/>
                </a:cxn>
                <a:cxn ang="0">
                  <a:pos x="314" y="75"/>
                </a:cxn>
                <a:cxn ang="0">
                  <a:pos x="291" y="78"/>
                </a:cxn>
                <a:cxn ang="0">
                  <a:pos x="249" y="90"/>
                </a:cxn>
                <a:cxn ang="0">
                  <a:pos x="224" y="94"/>
                </a:cxn>
                <a:cxn ang="0">
                  <a:pos x="192" y="136"/>
                </a:cxn>
                <a:cxn ang="0">
                  <a:pos x="174" y="167"/>
                </a:cxn>
                <a:cxn ang="0">
                  <a:pos x="136" y="182"/>
                </a:cxn>
                <a:cxn ang="0">
                  <a:pos x="132" y="224"/>
                </a:cxn>
                <a:cxn ang="0">
                  <a:pos x="100" y="261"/>
                </a:cxn>
                <a:cxn ang="0">
                  <a:pos x="92" y="261"/>
                </a:cxn>
                <a:cxn ang="0">
                  <a:pos x="82" y="265"/>
                </a:cxn>
                <a:cxn ang="0">
                  <a:pos x="86" y="312"/>
                </a:cxn>
                <a:cxn ang="0">
                  <a:pos x="82" y="332"/>
                </a:cxn>
              </a:cxnLst>
              <a:rect l="0" t="0" r="r" b="b"/>
              <a:pathLst>
                <a:path w="320" h="332">
                  <a:moveTo>
                    <a:pt x="82" y="332"/>
                  </a:moveTo>
                  <a:lnTo>
                    <a:pt x="63" y="314"/>
                  </a:lnTo>
                  <a:lnTo>
                    <a:pt x="36" y="314"/>
                  </a:lnTo>
                  <a:lnTo>
                    <a:pt x="38" y="297"/>
                  </a:lnTo>
                  <a:lnTo>
                    <a:pt x="25" y="288"/>
                  </a:lnTo>
                  <a:lnTo>
                    <a:pt x="36" y="272"/>
                  </a:lnTo>
                  <a:lnTo>
                    <a:pt x="27" y="245"/>
                  </a:lnTo>
                  <a:lnTo>
                    <a:pt x="44" y="236"/>
                  </a:lnTo>
                  <a:lnTo>
                    <a:pt x="38" y="222"/>
                  </a:lnTo>
                  <a:lnTo>
                    <a:pt x="21" y="203"/>
                  </a:lnTo>
                  <a:lnTo>
                    <a:pt x="23" y="180"/>
                  </a:lnTo>
                  <a:lnTo>
                    <a:pt x="0" y="167"/>
                  </a:lnTo>
                  <a:lnTo>
                    <a:pt x="55" y="121"/>
                  </a:lnTo>
                  <a:lnTo>
                    <a:pt x="98" y="78"/>
                  </a:lnTo>
                  <a:lnTo>
                    <a:pt x="107" y="38"/>
                  </a:lnTo>
                  <a:lnTo>
                    <a:pt x="155" y="0"/>
                  </a:lnTo>
                  <a:lnTo>
                    <a:pt x="186" y="48"/>
                  </a:lnTo>
                  <a:lnTo>
                    <a:pt x="272" y="38"/>
                  </a:lnTo>
                  <a:lnTo>
                    <a:pt x="290" y="21"/>
                  </a:lnTo>
                  <a:lnTo>
                    <a:pt x="320" y="44"/>
                  </a:lnTo>
                  <a:lnTo>
                    <a:pt x="314" y="75"/>
                  </a:lnTo>
                  <a:lnTo>
                    <a:pt x="291" y="78"/>
                  </a:lnTo>
                  <a:lnTo>
                    <a:pt x="249" y="90"/>
                  </a:lnTo>
                  <a:lnTo>
                    <a:pt x="224" y="94"/>
                  </a:lnTo>
                  <a:lnTo>
                    <a:pt x="192" y="136"/>
                  </a:lnTo>
                  <a:lnTo>
                    <a:pt x="174" y="167"/>
                  </a:lnTo>
                  <a:lnTo>
                    <a:pt x="136" y="182"/>
                  </a:lnTo>
                  <a:lnTo>
                    <a:pt x="132" y="224"/>
                  </a:lnTo>
                  <a:lnTo>
                    <a:pt x="100" y="261"/>
                  </a:lnTo>
                  <a:lnTo>
                    <a:pt x="92" y="261"/>
                  </a:lnTo>
                  <a:lnTo>
                    <a:pt x="82" y="265"/>
                  </a:lnTo>
                  <a:lnTo>
                    <a:pt x="86" y="312"/>
                  </a:lnTo>
                  <a:lnTo>
                    <a:pt x="82" y="332"/>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Freeform 44"/>
            <p:cNvSpPr>
              <a:spLocks noChangeAspect="1"/>
            </p:cNvSpPr>
            <p:nvPr/>
          </p:nvSpPr>
          <p:spPr bwMode="gray">
            <a:xfrm>
              <a:off x="3660788" y="5100257"/>
              <a:ext cx="247604" cy="114290"/>
            </a:xfrm>
            <a:custGeom>
              <a:avLst/>
              <a:gdLst/>
              <a:ahLst/>
              <a:cxnLst>
                <a:cxn ang="0">
                  <a:pos x="199" y="50"/>
                </a:cxn>
                <a:cxn ang="0">
                  <a:pos x="199" y="56"/>
                </a:cxn>
                <a:cxn ang="0">
                  <a:pos x="153" y="66"/>
                </a:cxn>
                <a:cxn ang="0">
                  <a:pos x="132" y="67"/>
                </a:cxn>
                <a:cxn ang="0">
                  <a:pos x="109" y="83"/>
                </a:cxn>
                <a:cxn ang="0">
                  <a:pos x="78" y="77"/>
                </a:cxn>
                <a:cxn ang="0">
                  <a:pos x="30" y="106"/>
                </a:cxn>
                <a:cxn ang="0">
                  <a:pos x="0" y="83"/>
                </a:cxn>
                <a:cxn ang="0">
                  <a:pos x="9" y="71"/>
                </a:cxn>
                <a:cxn ang="0">
                  <a:pos x="9" y="35"/>
                </a:cxn>
                <a:cxn ang="0">
                  <a:pos x="49" y="23"/>
                </a:cxn>
                <a:cxn ang="0">
                  <a:pos x="72" y="0"/>
                </a:cxn>
                <a:cxn ang="0">
                  <a:pos x="113" y="16"/>
                </a:cxn>
                <a:cxn ang="0">
                  <a:pos x="140" y="10"/>
                </a:cxn>
                <a:cxn ang="0">
                  <a:pos x="168" y="35"/>
                </a:cxn>
                <a:cxn ang="0">
                  <a:pos x="199" y="50"/>
                </a:cxn>
              </a:cxnLst>
              <a:rect l="0" t="0" r="r" b="b"/>
              <a:pathLst>
                <a:path w="199" h="106">
                  <a:moveTo>
                    <a:pt x="199" y="50"/>
                  </a:moveTo>
                  <a:lnTo>
                    <a:pt x="199" y="56"/>
                  </a:lnTo>
                  <a:lnTo>
                    <a:pt x="153" y="66"/>
                  </a:lnTo>
                  <a:lnTo>
                    <a:pt x="132" y="67"/>
                  </a:lnTo>
                  <a:lnTo>
                    <a:pt x="109" y="83"/>
                  </a:lnTo>
                  <a:lnTo>
                    <a:pt x="78" y="77"/>
                  </a:lnTo>
                  <a:lnTo>
                    <a:pt x="30" y="106"/>
                  </a:lnTo>
                  <a:lnTo>
                    <a:pt x="0" y="83"/>
                  </a:lnTo>
                  <a:lnTo>
                    <a:pt x="9" y="71"/>
                  </a:lnTo>
                  <a:lnTo>
                    <a:pt x="9" y="35"/>
                  </a:lnTo>
                  <a:lnTo>
                    <a:pt x="49" y="23"/>
                  </a:lnTo>
                  <a:lnTo>
                    <a:pt x="72" y="0"/>
                  </a:lnTo>
                  <a:lnTo>
                    <a:pt x="113" y="16"/>
                  </a:lnTo>
                  <a:lnTo>
                    <a:pt x="140" y="10"/>
                  </a:lnTo>
                  <a:lnTo>
                    <a:pt x="168" y="35"/>
                  </a:lnTo>
                  <a:lnTo>
                    <a:pt x="199" y="50"/>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Freeform 45"/>
            <p:cNvSpPr>
              <a:spLocks noChangeAspect="1"/>
            </p:cNvSpPr>
            <p:nvPr/>
          </p:nvSpPr>
          <p:spPr bwMode="gray">
            <a:xfrm>
              <a:off x="3693211" y="5145158"/>
              <a:ext cx="271185" cy="202729"/>
            </a:xfrm>
            <a:custGeom>
              <a:avLst/>
              <a:gdLst/>
              <a:ahLst/>
              <a:cxnLst>
                <a:cxn ang="0">
                  <a:pos x="175" y="7"/>
                </a:cxn>
                <a:cxn ang="0">
                  <a:pos x="196" y="0"/>
                </a:cxn>
                <a:cxn ang="0">
                  <a:pos x="200" y="9"/>
                </a:cxn>
                <a:cxn ang="0">
                  <a:pos x="187" y="44"/>
                </a:cxn>
                <a:cxn ang="0">
                  <a:pos x="221" y="105"/>
                </a:cxn>
                <a:cxn ang="0">
                  <a:pos x="127" y="184"/>
                </a:cxn>
                <a:cxn ang="0">
                  <a:pos x="96" y="149"/>
                </a:cxn>
                <a:cxn ang="0">
                  <a:pos x="77" y="109"/>
                </a:cxn>
                <a:cxn ang="0">
                  <a:pos x="56" y="118"/>
                </a:cxn>
                <a:cxn ang="0">
                  <a:pos x="0" y="94"/>
                </a:cxn>
                <a:cxn ang="0">
                  <a:pos x="6" y="63"/>
                </a:cxn>
                <a:cxn ang="0">
                  <a:pos x="54" y="34"/>
                </a:cxn>
                <a:cxn ang="0">
                  <a:pos x="85" y="40"/>
                </a:cxn>
                <a:cxn ang="0">
                  <a:pos x="108" y="24"/>
                </a:cxn>
                <a:cxn ang="0">
                  <a:pos x="129" y="23"/>
                </a:cxn>
                <a:cxn ang="0">
                  <a:pos x="175" y="13"/>
                </a:cxn>
                <a:cxn ang="0">
                  <a:pos x="175" y="7"/>
                </a:cxn>
              </a:cxnLst>
              <a:rect l="0" t="0" r="r" b="b"/>
              <a:pathLst>
                <a:path w="221" h="184">
                  <a:moveTo>
                    <a:pt x="175" y="7"/>
                  </a:moveTo>
                  <a:lnTo>
                    <a:pt x="196" y="0"/>
                  </a:lnTo>
                  <a:lnTo>
                    <a:pt x="200" y="9"/>
                  </a:lnTo>
                  <a:lnTo>
                    <a:pt x="187" y="44"/>
                  </a:lnTo>
                  <a:lnTo>
                    <a:pt x="221" y="105"/>
                  </a:lnTo>
                  <a:lnTo>
                    <a:pt x="127" y="184"/>
                  </a:lnTo>
                  <a:lnTo>
                    <a:pt x="96" y="149"/>
                  </a:lnTo>
                  <a:lnTo>
                    <a:pt x="77" y="109"/>
                  </a:lnTo>
                  <a:lnTo>
                    <a:pt x="56" y="118"/>
                  </a:lnTo>
                  <a:lnTo>
                    <a:pt x="0" y="94"/>
                  </a:lnTo>
                  <a:lnTo>
                    <a:pt x="6" y="63"/>
                  </a:lnTo>
                  <a:lnTo>
                    <a:pt x="54" y="34"/>
                  </a:lnTo>
                  <a:lnTo>
                    <a:pt x="85" y="40"/>
                  </a:lnTo>
                  <a:lnTo>
                    <a:pt x="108" y="24"/>
                  </a:lnTo>
                  <a:lnTo>
                    <a:pt x="129" y="23"/>
                  </a:lnTo>
                  <a:lnTo>
                    <a:pt x="175" y="13"/>
                  </a:lnTo>
                  <a:lnTo>
                    <a:pt x="175" y="7"/>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Freeform 46"/>
            <p:cNvSpPr>
              <a:spLocks noChangeAspect="1"/>
            </p:cNvSpPr>
            <p:nvPr/>
          </p:nvSpPr>
          <p:spPr bwMode="gray">
            <a:xfrm>
              <a:off x="3385181" y="5248564"/>
              <a:ext cx="464256" cy="325183"/>
            </a:xfrm>
            <a:custGeom>
              <a:avLst/>
              <a:gdLst/>
              <a:ahLst/>
              <a:cxnLst>
                <a:cxn ang="0">
                  <a:pos x="13" y="257"/>
                </a:cxn>
                <a:cxn ang="0">
                  <a:pos x="0" y="268"/>
                </a:cxn>
                <a:cxn ang="0">
                  <a:pos x="0" y="284"/>
                </a:cxn>
                <a:cxn ang="0">
                  <a:pos x="36" y="295"/>
                </a:cxn>
                <a:cxn ang="0">
                  <a:pos x="55" y="284"/>
                </a:cxn>
                <a:cxn ang="0">
                  <a:pos x="79" y="299"/>
                </a:cxn>
                <a:cxn ang="0">
                  <a:pos x="84" y="295"/>
                </a:cxn>
                <a:cxn ang="0">
                  <a:pos x="75" y="264"/>
                </a:cxn>
                <a:cxn ang="0">
                  <a:pos x="94" y="216"/>
                </a:cxn>
                <a:cxn ang="0">
                  <a:pos x="105" y="213"/>
                </a:cxn>
                <a:cxn ang="0">
                  <a:pos x="159" y="126"/>
                </a:cxn>
                <a:cxn ang="0">
                  <a:pos x="180" y="117"/>
                </a:cxn>
                <a:cxn ang="0">
                  <a:pos x="205" y="97"/>
                </a:cxn>
                <a:cxn ang="0">
                  <a:pos x="270" y="97"/>
                </a:cxn>
                <a:cxn ang="0">
                  <a:pos x="334" y="157"/>
                </a:cxn>
                <a:cxn ang="0">
                  <a:pos x="347" y="157"/>
                </a:cxn>
                <a:cxn ang="0">
                  <a:pos x="372" y="90"/>
                </a:cxn>
                <a:cxn ang="0">
                  <a:pos x="341" y="55"/>
                </a:cxn>
                <a:cxn ang="0">
                  <a:pos x="322" y="15"/>
                </a:cxn>
                <a:cxn ang="0">
                  <a:pos x="301" y="24"/>
                </a:cxn>
                <a:cxn ang="0">
                  <a:pos x="245" y="0"/>
                </a:cxn>
                <a:cxn ang="0">
                  <a:pos x="222" y="3"/>
                </a:cxn>
                <a:cxn ang="0">
                  <a:pos x="180" y="15"/>
                </a:cxn>
                <a:cxn ang="0">
                  <a:pos x="155" y="19"/>
                </a:cxn>
                <a:cxn ang="0">
                  <a:pos x="123" y="61"/>
                </a:cxn>
                <a:cxn ang="0">
                  <a:pos x="105" y="92"/>
                </a:cxn>
                <a:cxn ang="0">
                  <a:pos x="67" y="107"/>
                </a:cxn>
                <a:cxn ang="0">
                  <a:pos x="63" y="149"/>
                </a:cxn>
                <a:cxn ang="0">
                  <a:pos x="31" y="186"/>
                </a:cxn>
                <a:cxn ang="0">
                  <a:pos x="23" y="186"/>
                </a:cxn>
                <a:cxn ang="0">
                  <a:pos x="13" y="190"/>
                </a:cxn>
                <a:cxn ang="0">
                  <a:pos x="17" y="237"/>
                </a:cxn>
                <a:cxn ang="0">
                  <a:pos x="13" y="257"/>
                </a:cxn>
              </a:cxnLst>
              <a:rect l="0" t="0" r="r" b="b"/>
              <a:pathLst>
                <a:path w="372" h="299">
                  <a:moveTo>
                    <a:pt x="13" y="257"/>
                  </a:moveTo>
                  <a:lnTo>
                    <a:pt x="0" y="268"/>
                  </a:lnTo>
                  <a:lnTo>
                    <a:pt x="0" y="284"/>
                  </a:lnTo>
                  <a:lnTo>
                    <a:pt x="36" y="295"/>
                  </a:lnTo>
                  <a:lnTo>
                    <a:pt x="55" y="284"/>
                  </a:lnTo>
                  <a:lnTo>
                    <a:pt x="79" y="299"/>
                  </a:lnTo>
                  <a:lnTo>
                    <a:pt x="84" y="295"/>
                  </a:lnTo>
                  <a:lnTo>
                    <a:pt x="75" y="264"/>
                  </a:lnTo>
                  <a:lnTo>
                    <a:pt x="94" y="216"/>
                  </a:lnTo>
                  <a:lnTo>
                    <a:pt x="105" y="213"/>
                  </a:lnTo>
                  <a:lnTo>
                    <a:pt x="159" y="126"/>
                  </a:lnTo>
                  <a:lnTo>
                    <a:pt x="180" y="117"/>
                  </a:lnTo>
                  <a:lnTo>
                    <a:pt x="205" y="97"/>
                  </a:lnTo>
                  <a:lnTo>
                    <a:pt x="270" y="97"/>
                  </a:lnTo>
                  <a:lnTo>
                    <a:pt x="334" y="157"/>
                  </a:lnTo>
                  <a:lnTo>
                    <a:pt x="347" y="157"/>
                  </a:lnTo>
                  <a:lnTo>
                    <a:pt x="372" y="90"/>
                  </a:lnTo>
                  <a:lnTo>
                    <a:pt x="341" y="55"/>
                  </a:lnTo>
                  <a:lnTo>
                    <a:pt x="322" y="15"/>
                  </a:lnTo>
                  <a:lnTo>
                    <a:pt x="301" y="24"/>
                  </a:lnTo>
                  <a:lnTo>
                    <a:pt x="245" y="0"/>
                  </a:lnTo>
                  <a:lnTo>
                    <a:pt x="222" y="3"/>
                  </a:lnTo>
                  <a:lnTo>
                    <a:pt x="180" y="15"/>
                  </a:lnTo>
                  <a:lnTo>
                    <a:pt x="155" y="19"/>
                  </a:lnTo>
                  <a:lnTo>
                    <a:pt x="123" y="61"/>
                  </a:lnTo>
                  <a:lnTo>
                    <a:pt x="105" y="92"/>
                  </a:lnTo>
                  <a:lnTo>
                    <a:pt x="67" y="107"/>
                  </a:lnTo>
                  <a:lnTo>
                    <a:pt x="63" y="149"/>
                  </a:lnTo>
                  <a:lnTo>
                    <a:pt x="31" y="186"/>
                  </a:lnTo>
                  <a:lnTo>
                    <a:pt x="23" y="186"/>
                  </a:lnTo>
                  <a:lnTo>
                    <a:pt x="13" y="190"/>
                  </a:lnTo>
                  <a:lnTo>
                    <a:pt x="17" y="237"/>
                  </a:lnTo>
                  <a:lnTo>
                    <a:pt x="13" y="257"/>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Freeform 47"/>
            <p:cNvSpPr>
              <a:spLocks noChangeAspect="1"/>
            </p:cNvSpPr>
            <p:nvPr/>
          </p:nvSpPr>
          <p:spPr bwMode="gray">
            <a:xfrm>
              <a:off x="2695428" y="5198220"/>
              <a:ext cx="321295" cy="272120"/>
            </a:xfrm>
            <a:custGeom>
              <a:avLst/>
              <a:gdLst/>
              <a:ahLst/>
              <a:cxnLst>
                <a:cxn ang="0">
                  <a:pos x="67" y="247"/>
                </a:cxn>
                <a:cxn ang="0">
                  <a:pos x="58" y="214"/>
                </a:cxn>
                <a:cxn ang="0">
                  <a:pos x="71" y="188"/>
                </a:cxn>
                <a:cxn ang="0">
                  <a:pos x="110" y="157"/>
                </a:cxn>
                <a:cxn ang="0">
                  <a:pos x="100" y="136"/>
                </a:cxn>
                <a:cxn ang="0">
                  <a:pos x="79" y="138"/>
                </a:cxn>
                <a:cxn ang="0">
                  <a:pos x="52" y="118"/>
                </a:cxn>
                <a:cxn ang="0">
                  <a:pos x="0" y="107"/>
                </a:cxn>
                <a:cxn ang="0">
                  <a:pos x="8" y="90"/>
                </a:cxn>
                <a:cxn ang="0">
                  <a:pos x="2" y="86"/>
                </a:cxn>
                <a:cxn ang="0">
                  <a:pos x="21" y="69"/>
                </a:cxn>
                <a:cxn ang="0">
                  <a:pos x="50" y="86"/>
                </a:cxn>
                <a:cxn ang="0">
                  <a:pos x="69" y="80"/>
                </a:cxn>
                <a:cxn ang="0">
                  <a:pos x="79" y="69"/>
                </a:cxn>
                <a:cxn ang="0">
                  <a:pos x="79" y="47"/>
                </a:cxn>
                <a:cxn ang="0">
                  <a:pos x="134" y="0"/>
                </a:cxn>
                <a:cxn ang="0">
                  <a:pos x="198" y="11"/>
                </a:cxn>
                <a:cxn ang="0">
                  <a:pos x="204" y="46"/>
                </a:cxn>
                <a:cxn ang="0">
                  <a:pos x="221" y="82"/>
                </a:cxn>
                <a:cxn ang="0">
                  <a:pos x="259" y="97"/>
                </a:cxn>
                <a:cxn ang="0">
                  <a:pos x="240" y="120"/>
                </a:cxn>
                <a:cxn ang="0">
                  <a:pos x="209" y="120"/>
                </a:cxn>
                <a:cxn ang="0">
                  <a:pos x="177" y="163"/>
                </a:cxn>
                <a:cxn ang="0">
                  <a:pos x="177" y="232"/>
                </a:cxn>
                <a:cxn ang="0">
                  <a:pos x="144" y="212"/>
                </a:cxn>
                <a:cxn ang="0">
                  <a:pos x="111" y="224"/>
                </a:cxn>
                <a:cxn ang="0">
                  <a:pos x="77" y="249"/>
                </a:cxn>
                <a:cxn ang="0">
                  <a:pos x="67" y="247"/>
                </a:cxn>
              </a:cxnLst>
              <a:rect l="0" t="0" r="r" b="b"/>
              <a:pathLst>
                <a:path w="259" h="249">
                  <a:moveTo>
                    <a:pt x="67" y="247"/>
                  </a:moveTo>
                  <a:lnTo>
                    <a:pt x="58" y="214"/>
                  </a:lnTo>
                  <a:lnTo>
                    <a:pt x="71" y="188"/>
                  </a:lnTo>
                  <a:lnTo>
                    <a:pt x="110" y="157"/>
                  </a:lnTo>
                  <a:lnTo>
                    <a:pt x="100" y="136"/>
                  </a:lnTo>
                  <a:lnTo>
                    <a:pt x="79" y="138"/>
                  </a:lnTo>
                  <a:lnTo>
                    <a:pt x="52" y="118"/>
                  </a:lnTo>
                  <a:lnTo>
                    <a:pt x="0" y="107"/>
                  </a:lnTo>
                  <a:lnTo>
                    <a:pt x="8" y="90"/>
                  </a:lnTo>
                  <a:lnTo>
                    <a:pt x="2" y="86"/>
                  </a:lnTo>
                  <a:lnTo>
                    <a:pt x="21" y="69"/>
                  </a:lnTo>
                  <a:lnTo>
                    <a:pt x="50" y="86"/>
                  </a:lnTo>
                  <a:lnTo>
                    <a:pt x="69" y="80"/>
                  </a:lnTo>
                  <a:lnTo>
                    <a:pt x="79" y="69"/>
                  </a:lnTo>
                  <a:lnTo>
                    <a:pt x="79" y="47"/>
                  </a:lnTo>
                  <a:lnTo>
                    <a:pt x="134" y="0"/>
                  </a:lnTo>
                  <a:lnTo>
                    <a:pt x="198" y="11"/>
                  </a:lnTo>
                  <a:lnTo>
                    <a:pt x="204" y="46"/>
                  </a:lnTo>
                  <a:lnTo>
                    <a:pt x="221" y="82"/>
                  </a:lnTo>
                  <a:lnTo>
                    <a:pt x="259" y="97"/>
                  </a:lnTo>
                  <a:lnTo>
                    <a:pt x="240" y="120"/>
                  </a:lnTo>
                  <a:lnTo>
                    <a:pt x="209" y="120"/>
                  </a:lnTo>
                  <a:lnTo>
                    <a:pt x="177" y="163"/>
                  </a:lnTo>
                  <a:lnTo>
                    <a:pt x="177" y="232"/>
                  </a:lnTo>
                  <a:lnTo>
                    <a:pt x="144" y="212"/>
                  </a:lnTo>
                  <a:lnTo>
                    <a:pt x="111" y="224"/>
                  </a:lnTo>
                  <a:lnTo>
                    <a:pt x="77" y="249"/>
                  </a:lnTo>
                  <a:lnTo>
                    <a:pt x="67" y="247"/>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Freeform 48"/>
            <p:cNvSpPr>
              <a:spLocks noChangeAspect="1"/>
            </p:cNvSpPr>
            <p:nvPr/>
          </p:nvSpPr>
          <p:spPr bwMode="gray">
            <a:xfrm>
              <a:off x="2612894" y="5305706"/>
              <a:ext cx="218127" cy="168714"/>
            </a:xfrm>
            <a:custGeom>
              <a:avLst/>
              <a:gdLst/>
              <a:ahLst/>
              <a:cxnLst>
                <a:cxn ang="0">
                  <a:pos x="125" y="117"/>
                </a:cxn>
                <a:cxn ang="0">
                  <a:pos x="138" y="91"/>
                </a:cxn>
                <a:cxn ang="0">
                  <a:pos x="177" y="60"/>
                </a:cxn>
                <a:cxn ang="0">
                  <a:pos x="167" y="39"/>
                </a:cxn>
                <a:cxn ang="0">
                  <a:pos x="146" y="41"/>
                </a:cxn>
                <a:cxn ang="0">
                  <a:pos x="119" y="21"/>
                </a:cxn>
                <a:cxn ang="0">
                  <a:pos x="67" y="10"/>
                </a:cxn>
                <a:cxn ang="0">
                  <a:pos x="63" y="10"/>
                </a:cxn>
                <a:cxn ang="0">
                  <a:pos x="17" y="0"/>
                </a:cxn>
                <a:cxn ang="0">
                  <a:pos x="0" y="10"/>
                </a:cxn>
                <a:cxn ang="0">
                  <a:pos x="11" y="41"/>
                </a:cxn>
                <a:cxn ang="0">
                  <a:pos x="4" y="54"/>
                </a:cxn>
                <a:cxn ang="0">
                  <a:pos x="10" y="87"/>
                </a:cxn>
                <a:cxn ang="0">
                  <a:pos x="40" y="106"/>
                </a:cxn>
                <a:cxn ang="0">
                  <a:pos x="44" y="135"/>
                </a:cxn>
                <a:cxn ang="0">
                  <a:pos x="75" y="156"/>
                </a:cxn>
                <a:cxn ang="0">
                  <a:pos x="79" y="140"/>
                </a:cxn>
                <a:cxn ang="0">
                  <a:pos x="67" y="115"/>
                </a:cxn>
                <a:cxn ang="0">
                  <a:pos x="75" y="104"/>
                </a:cxn>
                <a:cxn ang="0">
                  <a:pos x="94" y="96"/>
                </a:cxn>
                <a:cxn ang="0">
                  <a:pos x="125" y="117"/>
                </a:cxn>
              </a:cxnLst>
              <a:rect l="0" t="0" r="r" b="b"/>
              <a:pathLst>
                <a:path w="177" h="156">
                  <a:moveTo>
                    <a:pt x="125" y="117"/>
                  </a:moveTo>
                  <a:lnTo>
                    <a:pt x="138" y="91"/>
                  </a:lnTo>
                  <a:lnTo>
                    <a:pt x="177" y="60"/>
                  </a:lnTo>
                  <a:lnTo>
                    <a:pt x="167" y="39"/>
                  </a:lnTo>
                  <a:lnTo>
                    <a:pt x="146" y="41"/>
                  </a:lnTo>
                  <a:lnTo>
                    <a:pt x="119" y="21"/>
                  </a:lnTo>
                  <a:lnTo>
                    <a:pt x="67" y="10"/>
                  </a:lnTo>
                  <a:lnTo>
                    <a:pt x="63" y="10"/>
                  </a:lnTo>
                  <a:lnTo>
                    <a:pt x="17" y="0"/>
                  </a:lnTo>
                  <a:lnTo>
                    <a:pt x="0" y="10"/>
                  </a:lnTo>
                  <a:lnTo>
                    <a:pt x="11" y="41"/>
                  </a:lnTo>
                  <a:lnTo>
                    <a:pt x="4" y="54"/>
                  </a:lnTo>
                  <a:lnTo>
                    <a:pt x="10" y="87"/>
                  </a:lnTo>
                  <a:lnTo>
                    <a:pt x="40" y="106"/>
                  </a:lnTo>
                  <a:lnTo>
                    <a:pt x="44" y="135"/>
                  </a:lnTo>
                  <a:lnTo>
                    <a:pt x="75" y="156"/>
                  </a:lnTo>
                  <a:lnTo>
                    <a:pt x="79" y="140"/>
                  </a:lnTo>
                  <a:lnTo>
                    <a:pt x="67" y="115"/>
                  </a:lnTo>
                  <a:lnTo>
                    <a:pt x="75" y="104"/>
                  </a:lnTo>
                  <a:lnTo>
                    <a:pt x="94" y="96"/>
                  </a:lnTo>
                  <a:lnTo>
                    <a:pt x="125" y="117"/>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Freeform 49"/>
            <p:cNvSpPr>
              <a:spLocks noChangeAspect="1"/>
            </p:cNvSpPr>
            <p:nvPr/>
          </p:nvSpPr>
          <p:spPr bwMode="gray">
            <a:xfrm>
              <a:off x="2548046" y="5357412"/>
              <a:ext cx="207810" cy="214975"/>
            </a:xfrm>
            <a:custGeom>
              <a:avLst/>
              <a:gdLst/>
              <a:ahLst/>
              <a:cxnLst>
                <a:cxn ang="0">
                  <a:pos x="127" y="108"/>
                </a:cxn>
                <a:cxn ang="0">
                  <a:pos x="96" y="87"/>
                </a:cxn>
                <a:cxn ang="0">
                  <a:pos x="92" y="58"/>
                </a:cxn>
                <a:cxn ang="0">
                  <a:pos x="62" y="39"/>
                </a:cxn>
                <a:cxn ang="0">
                  <a:pos x="56" y="6"/>
                </a:cxn>
                <a:cxn ang="0">
                  <a:pos x="4" y="0"/>
                </a:cxn>
                <a:cxn ang="0">
                  <a:pos x="0" y="20"/>
                </a:cxn>
                <a:cxn ang="0">
                  <a:pos x="33" y="58"/>
                </a:cxn>
                <a:cxn ang="0">
                  <a:pos x="62" y="77"/>
                </a:cxn>
                <a:cxn ang="0">
                  <a:pos x="81" y="129"/>
                </a:cxn>
                <a:cxn ang="0">
                  <a:pos x="56" y="133"/>
                </a:cxn>
                <a:cxn ang="0">
                  <a:pos x="52" y="148"/>
                </a:cxn>
                <a:cxn ang="0">
                  <a:pos x="46" y="185"/>
                </a:cxn>
                <a:cxn ang="0">
                  <a:pos x="81" y="152"/>
                </a:cxn>
                <a:cxn ang="0">
                  <a:pos x="111" y="150"/>
                </a:cxn>
                <a:cxn ang="0">
                  <a:pos x="121" y="160"/>
                </a:cxn>
                <a:cxn ang="0">
                  <a:pos x="117" y="173"/>
                </a:cxn>
                <a:cxn ang="0">
                  <a:pos x="117" y="194"/>
                </a:cxn>
                <a:cxn ang="0">
                  <a:pos x="136" y="198"/>
                </a:cxn>
                <a:cxn ang="0">
                  <a:pos x="152" y="183"/>
                </a:cxn>
                <a:cxn ang="0">
                  <a:pos x="167" y="148"/>
                </a:cxn>
                <a:cxn ang="0">
                  <a:pos x="159" y="131"/>
                </a:cxn>
                <a:cxn ang="0">
                  <a:pos x="129" y="131"/>
                </a:cxn>
                <a:cxn ang="0">
                  <a:pos x="119" y="127"/>
                </a:cxn>
                <a:cxn ang="0">
                  <a:pos x="127" y="108"/>
                </a:cxn>
              </a:cxnLst>
              <a:rect l="0" t="0" r="r" b="b"/>
              <a:pathLst>
                <a:path w="167" h="198">
                  <a:moveTo>
                    <a:pt x="127" y="108"/>
                  </a:moveTo>
                  <a:lnTo>
                    <a:pt x="96" y="87"/>
                  </a:lnTo>
                  <a:lnTo>
                    <a:pt x="92" y="58"/>
                  </a:lnTo>
                  <a:lnTo>
                    <a:pt x="62" y="39"/>
                  </a:lnTo>
                  <a:lnTo>
                    <a:pt x="56" y="6"/>
                  </a:lnTo>
                  <a:lnTo>
                    <a:pt x="4" y="0"/>
                  </a:lnTo>
                  <a:lnTo>
                    <a:pt x="0" y="20"/>
                  </a:lnTo>
                  <a:lnTo>
                    <a:pt x="33" y="58"/>
                  </a:lnTo>
                  <a:lnTo>
                    <a:pt x="62" y="77"/>
                  </a:lnTo>
                  <a:lnTo>
                    <a:pt x="81" y="129"/>
                  </a:lnTo>
                  <a:lnTo>
                    <a:pt x="56" y="133"/>
                  </a:lnTo>
                  <a:lnTo>
                    <a:pt x="52" y="148"/>
                  </a:lnTo>
                  <a:lnTo>
                    <a:pt x="46" y="185"/>
                  </a:lnTo>
                  <a:lnTo>
                    <a:pt x="81" y="152"/>
                  </a:lnTo>
                  <a:lnTo>
                    <a:pt x="111" y="150"/>
                  </a:lnTo>
                  <a:lnTo>
                    <a:pt x="121" y="160"/>
                  </a:lnTo>
                  <a:lnTo>
                    <a:pt x="117" y="173"/>
                  </a:lnTo>
                  <a:lnTo>
                    <a:pt x="117" y="194"/>
                  </a:lnTo>
                  <a:lnTo>
                    <a:pt x="136" y="198"/>
                  </a:lnTo>
                  <a:lnTo>
                    <a:pt x="152" y="183"/>
                  </a:lnTo>
                  <a:lnTo>
                    <a:pt x="167" y="148"/>
                  </a:lnTo>
                  <a:lnTo>
                    <a:pt x="159" y="131"/>
                  </a:lnTo>
                  <a:lnTo>
                    <a:pt x="129" y="131"/>
                  </a:lnTo>
                  <a:lnTo>
                    <a:pt x="119" y="127"/>
                  </a:lnTo>
                  <a:lnTo>
                    <a:pt x="127" y="108"/>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Freeform 50"/>
            <p:cNvSpPr>
              <a:spLocks noChangeAspect="1"/>
            </p:cNvSpPr>
            <p:nvPr/>
          </p:nvSpPr>
          <p:spPr bwMode="gray">
            <a:xfrm>
              <a:off x="2916502" y="5283940"/>
              <a:ext cx="291818" cy="274841"/>
            </a:xfrm>
            <a:custGeom>
              <a:avLst/>
              <a:gdLst/>
              <a:ahLst/>
              <a:cxnLst>
                <a:cxn ang="0">
                  <a:pos x="217" y="240"/>
                </a:cxn>
                <a:cxn ang="0">
                  <a:pos x="234" y="209"/>
                </a:cxn>
                <a:cxn ang="0">
                  <a:pos x="219" y="179"/>
                </a:cxn>
                <a:cxn ang="0">
                  <a:pos x="228" y="167"/>
                </a:cxn>
                <a:cxn ang="0">
                  <a:pos x="203" y="146"/>
                </a:cxn>
                <a:cxn ang="0">
                  <a:pos x="209" y="119"/>
                </a:cxn>
                <a:cxn ang="0">
                  <a:pos x="157" y="119"/>
                </a:cxn>
                <a:cxn ang="0">
                  <a:pos x="134" y="98"/>
                </a:cxn>
                <a:cxn ang="0">
                  <a:pos x="134" y="83"/>
                </a:cxn>
                <a:cxn ang="0">
                  <a:pos x="176" y="58"/>
                </a:cxn>
                <a:cxn ang="0">
                  <a:pos x="180" y="35"/>
                </a:cxn>
                <a:cxn ang="0">
                  <a:pos x="167" y="4"/>
                </a:cxn>
                <a:cxn ang="0">
                  <a:pos x="144" y="0"/>
                </a:cxn>
                <a:cxn ang="0">
                  <a:pos x="103" y="27"/>
                </a:cxn>
                <a:cxn ang="0">
                  <a:pos x="82" y="19"/>
                </a:cxn>
                <a:cxn ang="0">
                  <a:pos x="63" y="42"/>
                </a:cxn>
                <a:cxn ang="0">
                  <a:pos x="32" y="42"/>
                </a:cxn>
                <a:cxn ang="0">
                  <a:pos x="0" y="85"/>
                </a:cxn>
                <a:cxn ang="0">
                  <a:pos x="0" y="154"/>
                </a:cxn>
                <a:cxn ang="0">
                  <a:pos x="23" y="167"/>
                </a:cxn>
                <a:cxn ang="0">
                  <a:pos x="32" y="158"/>
                </a:cxn>
                <a:cxn ang="0">
                  <a:pos x="34" y="127"/>
                </a:cxn>
                <a:cxn ang="0">
                  <a:pos x="48" y="127"/>
                </a:cxn>
                <a:cxn ang="0">
                  <a:pos x="75" y="167"/>
                </a:cxn>
                <a:cxn ang="0">
                  <a:pos x="88" y="230"/>
                </a:cxn>
                <a:cxn ang="0">
                  <a:pos x="109" y="227"/>
                </a:cxn>
                <a:cxn ang="0">
                  <a:pos x="123" y="230"/>
                </a:cxn>
                <a:cxn ang="0">
                  <a:pos x="134" y="252"/>
                </a:cxn>
                <a:cxn ang="0">
                  <a:pos x="176" y="250"/>
                </a:cxn>
                <a:cxn ang="0">
                  <a:pos x="194" y="227"/>
                </a:cxn>
                <a:cxn ang="0">
                  <a:pos x="217" y="240"/>
                </a:cxn>
              </a:cxnLst>
              <a:rect l="0" t="0" r="r" b="b"/>
              <a:pathLst>
                <a:path w="234" h="252">
                  <a:moveTo>
                    <a:pt x="217" y="240"/>
                  </a:moveTo>
                  <a:lnTo>
                    <a:pt x="234" y="209"/>
                  </a:lnTo>
                  <a:lnTo>
                    <a:pt x="219" y="179"/>
                  </a:lnTo>
                  <a:lnTo>
                    <a:pt x="228" y="167"/>
                  </a:lnTo>
                  <a:lnTo>
                    <a:pt x="203" y="146"/>
                  </a:lnTo>
                  <a:lnTo>
                    <a:pt x="209" y="119"/>
                  </a:lnTo>
                  <a:lnTo>
                    <a:pt x="157" y="119"/>
                  </a:lnTo>
                  <a:lnTo>
                    <a:pt x="134" y="98"/>
                  </a:lnTo>
                  <a:lnTo>
                    <a:pt x="134" y="83"/>
                  </a:lnTo>
                  <a:lnTo>
                    <a:pt x="176" y="58"/>
                  </a:lnTo>
                  <a:lnTo>
                    <a:pt x="180" y="35"/>
                  </a:lnTo>
                  <a:lnTo>
                    <a:pt x="167" y="4"/>
                  </a:lnTo>
                  <a:lnTo>
                    <a:pt x="144" y="0"/>
                  </a:lnTo>
                  <a:lnTo>
                    <a:pt x="103" y="27"/>
                  </a:lnTo>
                  <a:lnTo>
                    <a:pt x="82" y="19"/>
                  </a:lnTo>
                  <a:lnTo>
                    <a:pt x="63" y="42"/>
                  </a:lnTo>
                  <a:lnTo>
                    <a:pt x="32" y="42"/>
                  </a:lnTo>
                  <a:lnTo>
                    <a:pt x="0" y="85"/>
                  </a:lnTo>
                  <a:lnTo>
                    <a:pt x="0" y="154"/>
                  </a:lnTo>
                  <a:lnTo>
                    <a:pt x="23" y="167"/>
                  </a:lnTo>
                  <a:lnTo>
                    <a:pt x="32" y="158"/>
                  </a:lnTo>
                  <a:lnTo>
                    <a:pt x="34" y="127"/>
                  </a:lnTo>
                  <a:lnTo>
                    <a:pt x="48" y="127"/>
                  </a:lnTo>
                  <a:lnTo>
                    <a:pt x="75" y="167"/>
                  </a:lnTo>
                  <a:lnTo>
                    <a:pt x="88" y="230"/>
                  </a:lnTo>
                  <a:lnTo>
                    <a:pt x="109" y="227"/>
                  </a:lnTo>
                  <a:lnTo>
                    <a:pt x="123" y="230"/>
                  </a:lnTo>
                  <a:lnTo>
                    <a:pt x="134" y="252"/>
                  </a:lnTo>
                  <a:lnTo>
                    <a:pt x="176" y="250"/>
                  </a:lnTo>
                  <a:lnTo>
                    <a:pt x="194" y="227"/>
                  </a:lnTo>
                  <a:lnTo>
                    <a:pt x="217" y="240"/>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Freeform 51"/>
            <p:cNvSpPr>
              <a:spLocks noChangeAspect="1"/>
            </p:cNvSpPr>
            <p:nvPr/>
          </p:nvSpPr>
          <p:spPr bwMode="gray">
            <a:xfrm>
              <a:off x="2747013" y="5421358"/>
              <a:ext cx="277080" cy="327904"/>
            </a:xfrm>
            <a:custGeom>
              <a:avLst/>
              <a:gdLst/>
              <a:ahLst/>
              <a:cxnLst>
                <a:cxn ang="0">
                  <a:pos x="91" y="299"/>
                </a:cxn>
                <a:cxn ang="0">
                  <a:pos x="73" y="268"/>
                </a:cxn>
                <a:cxn ang="0">
                  <a:pos x="43" y="274"/>
                </a:cxn>
                <a:cxn ang="0">
                  <a:pos x="22" y="282"/>
                </a:cxn>
                <a:cxn ang="0">
                  <a:pos x="0" y="251"/>
                </a:cxn>
                <a:cxn ang="0">
                  <a:pos x="62" y="148"/>
                </a:cxn>
                <a:cxn ang="0">
                  <a:pos x="39" y="134"/>
                </a:cxn>
                <a:cxn ang="0">
                  <a:pos x="54" y="117"/>
                </a:cxn>
                <a:cxn ang="0">
                  <a:pos x="58" y="98"/>
                </a:cxn>
                <a:cxn ang="0">
                  <a:pos x="22" y="59"/>
                </a:cxn>
                <a:cxn ang="0">
                  <a:pos x="27" y="42"/>
                </a:cxn>
                <a:cxn ang="0">
                  <a:pos x="37" y="44"/>
                </a:cxn>
                <a:cxn ang="0">
                  <a:pos x="71" y="19"/>
                </a:cxn>
                <a:cxn ang="0">
                  <a:pos x="104" y="7"/>
                </a:cxn>
                <a:cxn ang="0">
                  <a:pos x="137" y="27"/>
                </a:cxn>
                <a:cxn ang="0">
                  <a:pos x="160" y="40"/>
                </a:cxn>
                <a:cxn ang="0">
                  <a:pos x="169" y="31"/>
                </a:cxn>
                <a:cxn ang="0">
                  <a:pos x="171" y="0"/>
                </a:cxn>
                <a:cxn ang="0">
                  <a:pos x="185" y="0"/>
                </a:cxn>
                <a:cxn ang="0">
                  <a:pos x="212" y="40"/>
                </a:cxn>
                <a:cxn ang="0">
                  <a:pos x="225" y="103"/>
                </a:cxn>
                <a:cxn ang="0">
                  <a:pos x="190" y="134"/>
                </a:cxn>
                <a:cxn ang="0">
                  <a:pos x="160" y="190"/>
                </a:cxn>
                <a:cxn ang="0">
                  <a:pos x="165" y="209"/>
                </a:cxn>
                <a:cxn ang="0">
                  <a:pos x="169" y="268"/>
                </a:cxn>
                <a:cxn ang="0">
                  <a:pos x="91" y="299"/>
                </a:cxn>
              </a:cxnLst>
              <a:rect l="0" t="0" r="r" b="b"/>
              <a:pathLst>
                <a:path w="225" h="299">
                  <a:moveTo>
                    <a:pt x="91" y="299"/>
                  </a:moveTo>
                  <a:lnTo>
                    <a:pt x="73" y="268"/>
                  </a:lnTo>
                  <a:lnTo>
                    <a:pt x="43" y="274"/>
                  </a:lnTo>
                  <a:lnTo>
                    <a:pt x="22" y="282"/>
                  </a:lnTo>
                  <a:lnTo>
                    <a:pt x="0" y="251"/>
                  </a:lnTo>
                  <a:lnTo>
                    <a:pt x="62" y="148"/>
                  </a:lnTo>
                  <a:lnTo>
                    <a:pt x="39" y="134"/>
                  </a:lnTo>
                  <a:lnTo>
                    <a:pt x="54" y="117"/>
                  </a:lnTo>
                  <a:lnTo>
                    <a:pt x="58" y="98"/>
                  </a:lnTo>
                  <a:lnTo>
                    <a:pt x="22" y="59"/>
                  </a:lnTo>
                  <a:lnTo>
                    <a:pt x="27" y="42"/>
                  </a:lnTo>
                  <a:lnTo>
                    <a:pt x="37" y="44"/>
                  </a:lnTo>
                  <a:lnTo>
                    <a:pt x="71" y="19"/>
                  </a:lnTo>
                  <a:lnTo>
                    <a:pt x="104" y="7"/>
                  </a:lnTo>
                  <a:lnTo>
                    <a:pt x="137" y="27"/>
                  </a:lnTo>
                  <a:lnTo>
                    <a:pt x="160" y="40"/>
                  </a:lnTo>
                  <a:lnTo>
                    <a:pt x="169" y="31"/>
                  </a:lnTo>
                  <a:lnTo>
                    <a:pt x="171" y="0"/>
                  </a:lnTo>
                  <a:lnTo>
                    <a:pt x="185" y="0"/>
                  </a:lnTo>
                  <a:lnTo>
                    <a:pt x="212" y="40"/>
                  </a:lnTo>
                  <a:lnTo>
                    <a:pt x="225" y="103"/>
                  </a:lnTo>
                  <a:lnTo>
                    <a:pt x="190" y="134"/>
                  </a:lnTo>
                  <a:lnTo>
                    <a:pt x="160" y="190"/>
                  </a:lnTo>
                  <a:lnTo>
                    <a:pt x="165" y="209"/>
                  </a:lnTo>
                  <a:lnTo>
                    <a:pt x="169" y="268"/>
                  </a:lnTo>
                  <a:lnTo>
                    <a:pt x="91" y="299"/>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Freeform 52"/>
            <p:cNvSpPr>
              <a:spLocks noChangeAspect="1"/>
            </p:cNvSpPr>
            <p:nvPr/>
          </p:nvSpPr>
          <p:spPr bwMode="gray">
            <a:xfrm>
              <a:off x="2857550" y="5531567"/>
              <a:ext cx="325717" cy="413622"/>
            </a:xfrm>
            <a:custGeom>
              <a:avLst/>
              <a:gdLst/>
              <a:ahLst/>
              <a:cxnLst>
                <a:cxn ang="0">
                  <a:pos x="134" y="3"/>
                </a:cxn>
                <a:cxn ang="0">
                  <a:pos x="99" y="34"/>
                </a:cxn>
                <a:cxn ang="0">
                  <a:pos x="69" y="90"/>
                </a:cxn>
                <a:cxn ang="0">
                  <a:pos x="74" y="109"/>
                </a:cxn>
                <a:cxn ang="0">
                  <a:pos x="78" y="168"/>
                </a:cxn>
                <a:cxn ang="0">
                  <a:pos x="0" y="199"/>
                </a:cxn>
                <a:cxn ang="0">
                  <a:pos x="34" y="261"/>
                </a:cxn>
                <a:cxn ang="0">
                  <a:pos x="94" y="333"/>
                </a:cxn>
                <a:cxn ang="0">
                  <a:pos x="94" y="372"/>
                </a:cxn>
                <a:cxn ang="0">
                  <a:pos x="105" y="378"/>
                </a:cxn>
                <a:cxn ang="0">
                  <a:pos x="144" y="284"/>
                </a:cxn>
                <a:cxn ang="0">
                  <a:pos x="144" y="247"/>
                </a:cxn>
                <a:cxn ang="0">
                  <a:pos x="170" y="157"/>
                </a:cxn>
                <a:cxn ang="0">
                  <a:pos x="213" y="94"/>
                </a:cxn>
                <a:cxn ang="0">
                  <a:pos x="209" y="84"/>
                </a:cxn>
                <a:cxn ang="0">
                  <a:pos x="209" y="55"/>
                </a:cxn>
                <a:cxn ang="0">
                  <a:pos x="263" y="13"/>
                </a:cxn>
                <a:cxn ang="0">
                  <a:pos x="240" y="0"/>
                </a:cxn>
                <a:cxn ang="0">
                  <a:pos x="222" y="23"/>
                </a:cxn>
                <a:cxn ang="0">
                  <a:pos x="180" y="25"/>
                </a:cxn>
                <a:cxn ang="0">
                  <a:pos x="169" y="3"/>
                </a:cxn>
                <a:cxn ang="0">
                  <a:pos x="155" y="0"/>
                </a:cxn>
                <a:cxn ang="0">
                  <a:pos x="134" y="3"/>
                </a:cxn>
              </a:cxnLst>
              <a:rect l="0" t="0" r="r" b="b"/>
              <a:pathLst>
                <a:path w="263" h="378">
                  <a:moveTo>
                    <a:pt x="134" y="3"/>
                  </a:moveTo>
                  <a:lnTo>
                    <a:pt x="99" y="34"/>
                  </a:lnTo>
                  <a:lnTo>
                    <a:pt x="69" y="90"/>
                  </a:lnTo>
                  <a:lnTo>
                    <a:pt x="74" y="109"/>
                  </a:lnTo>
                  <a:lnTo>
                    <a:pt x="78" y="168"/>
                  </a:lnTo>
                  <a:lnTo>
                    <a:pt x="0" y="199"/>
                  </a:lnTo>
                  <a:lnTo>
                    <a:pt x="34" y="261"/>
                  </a:lnTo>
                  <a:lnTo>
                    <a:pt x="94" y="333"/>
                  </a:lnTo>
                  <a:lnTo>
                    <a:pt x="94" y="372"/>
                  </a:lnTo>
                  <a:lnTo>
                    <a:pt x="105" y="378"/>
                  </a:lnTo>
                  <a:lnTo>
                    <a:pt x="144" y="284"/>
                  </a:lnTo>
                  <a:lnTo>
                    <a:pt x="144" y="247"/>
                  </a:lnTo>
                  <a:lnTo>
                    <a:pt x="170" y="157"/>
                  </a:lnTo>
                  <a:lnTo>
                    <a:pt x="213" y="94"/>
                  </a:lnTo>
                  <a:lnTo>
                    <a:pt x="209" y="84"/>
                  </a:lnTo>
                  <a:lnTo>
                    <a:pt x="209" y="55"/>
                  </a:lnTo>
                  <a:lnTo>
                    <a:pt x="263" y="13"/>
                  </a:lnTo>
                  <a:lnTo>
                    <a:pt x="240" y="0"/>
                  </a:lnTo>
                  <a:lnTo>
                    <a:pt x="222" y="23"/>
                  </a:lnTo>
                  <a:lnTo>
                    <a:pt x="180" y="25"/>
                  </a:lnTo>
                  <a:lnTo>
                    <a:pt x="169" y="3"/>
                  </a:lnTo>
                  <a:lnTo>
                    <a:pt x="155" y="0"/>
                  </a:lnTo>
                  <a:lnTo>
                    <a:pt x="134" y="3"/>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Freeform 53"/>
            <p:cNvSpPr>
              <a:spLocks noChangeAspect="1"/>
            </p:cNvSpPr>
            <p:nvPr/>
          </p:nvSpPr>
          <p:spPr bwMode="gray">
            <a:xfrm>
              <a:off x="2680690" y="5696201"/>
              <a:ext cx="294766" cy="342871"/>
            </a:xfrm>
            <a:custGeom>
              <a:avLst/>
              <a:gdLst/>
              <a:ahLst/>
              <a:cxnLst>
                <a:cxn ang="0">
                  <a:pos x="144" y="48"/>
                </a:cxn>
                <a:cxn ang="0">
                  <a:pos x="178" y="110"/>
                </a:cxn>
                <a:cxn ang="0">
                  <a:pos x="238" y="182"/>
                </a:cxn>
                <a:cxn ang="0">
                  <a:pos x="238" y="221"/>
                </a:cxn>
                <a:cxn ang="0">
                  <a:pos x="203" y="207"/>
                </a:cxn>
                <a:cxn ang="0">
                  <a:pos x="182" y="229"/>
                </a:cxn>
                <a:cxn ang="0">
                  <a:pos x="201" y="252"/>
                </a:cxn>
                <a:cxn ang="0">
                  <a:pos x="190" y="267"/>
                </a:cxn>
                <a:cxn ang="0">
                  <a:pos x="105" y="313"/>
                </a:cxn>
                <a:cxn ang="0">
                  <a:pos x="96" y="307"/>
                </a:cxn>
                <a:cxn ang="0">
                  <a:pos x="121" y="278"/>
                </a:cxn>
                <a:cxn ang="0">
                  <a:pos x="132" y="242"/>
                </a:cxn>
                <a:cxn ang="0">
                  <a:pos x="123" y="198"/>
                </a:cxn>
                <a:cxn ang="0">
                  <a:pos x="98" y="175"/>
                </a:cxn>
                <a:cxn ang="0">
                  <a:pos x="101" y="163"/>
                </a:cxn>
                <a:cxn ang="0">
                  <a:pos x="124" y="163"/>
                </a:cxn>
                <a:cxn ang="0">
                  <a:pos x="136" y="140"/>
                </a:cxn>
                <a:cxn ang="0">
                  <a:pos x="130" y="131"/>
                </a:cxn>
                <a:cxn ang="0">
                  <a:pos x="107" y="131"/>
                </a:cxn>
                <a:cxn ang="0">
                  <a:pos x="82" y="154"/>
                </a:cxn>
                <a:cxn ang="0">
                  <a:pos x="71" y="207"/>
                </a:cxn>
                <a:cxn ang="0">
                  <a:pos x="84" y="240"/>
                </a:cxn>
                <a:cxn ang="0">
                  <a:pos x="94" y="265"/>
                </a:cxn>
                <a:cxn ang="0">
                  <a:pos x="82" y="277"/>
                </a:cxn>
                <a:cxn ang="0">
                  <a:pos x="57" y="255"/>
                </a:cxn>
                <a:cxn ang="0">
                  <a:pos x="27" y="255"/>
                </a:cxn>
                <a:cxn ang="0">
                  <a:pos x="5" y="242"/>
                </a:cxn>
                <a:cxn ang="0">
                  <a:pos x="5" y="230"/>
                </a:cxn>
                <a:cxn ang="0">
                  <a:pos x="23" y="202"/>
                </a:cxn>
                <a:cxn ang="0">
                  <a:pos x="25" y="144"/>
                </a:cxn>
                <a:cxn ang="0">
                  <a:pos x="0" y="115"/>
                </a:cxn>
                <a:cxn ang="0">
                  <a:pos x="9" y="50"/>
                </a:cxn>
                <a:cxn ang="0">
                  <a:pos x="13" y="23"/>
                </a:cxn>
                <a:cxn ang="0">
                  <a:pos x="23" y="23"/>
                </a:cxn>
                <a:cxn ang="0">
                  <a:pos x="53" y="0"/>
                </a:cxn>
                <a:cxn ang="0">
                  <a:pos x="75" y="31"/>
                </a:cxn>
                <a:cxn ang="0">
                  <a:pos x="96" y="23"/>
                </a:cxn>
                <a:cxn ang="0">
                  <a:pos x="126" y="17"/>
                </a:cxn>
                <a:cxn ang="0">
                  <a:pos x="144" y="48"/>
                </a:cxn>
              </a:cxnLst>
              <a:rect l="0" t="0" r="r" b="b"/>
              <a:pathLst>
                <a:path w="238" h="313">
                  <a:moveTo>
                    <a:pt x="144" y="48"/>
                  </a:moveTo>
                  <a:lnTo>
                    <a:pt x="178" y="110"/>
                  </a:lnTo>
                  <a:lnTo>
                    <a:pt x="238" y="182"/>
                  </a:lnTo>
                  <a:lnTo>
                    <a:pt x="238" y="221"/>
                  </a:lnTo>
                  <a:lnTo>
                    <a:pt x="203" y="207"/>
                  </a:lnTo>
                  <a:lnTo>
                    <a:pt x="182" y="229"/>
                  </a:lnTo>
                  <a:lnTo>
                    <a:pt x="201" y="252"/>
                  </a:lnTo>
                  <a:lnTo>
                    <a:pt x="190" y="267"/>
                  </a:lnTo>
                  <a:lnTo>
                    <a:pt x="105" y="313"/>
                  </a:lnTo>
                  <a:lnTo>
                    <a:pt x="96" y="307"/>
                  </a:lnTo>
                  <a:lnTo>
                    <a:pt x="121" y="278"/>
                  </a:lnTo>
                  <a:lnTo>
                    <a:pt x="132" y="242"/>
                  </a:lnTo>
                  <a:lnTo>
                    <a:pt x="123" y="198"/>
                  </a:lnTo>
                  <a:lnTo>
                    <a:pt x="98" y="175"/>
                  </a:lnTo>
                  <a:lnTo>
                    <a:pt x="101" y="163"/>
                  </a:lnTo>
                  <a:lnTo>
                    <a:pt x="124" y="163"/>
                  </a:lnTo>
                  <a:lnTo>
                    <a:pt x="136" y="140"/>
                  </a:lnTo>
                  <a:lnTo>
                    <a:pt x="130" y="131"/>
                  </a:lnTo>
                  <a:lnTo>
                    <a:pt x="107" y="131"/>
                  </a:lnTo>
                  <a:lnTo>
                    <a:pt x="82" y="154"/>
                  </a:lnTo>
                  <a:lnTo>
                    <a:pt x="71" y="207"/>
                  </a:lnTo>
                  <a:lnTo>
                    <a:pt x="84" y="240"/>
                  </a:lnTo>
                  <a:lnTo>
                    <a:pt x="94" y="265"/>
                  </a:lnTo>
                  <a:lnTo>
                    <a:pt x="82" y="277"/>
                  </a:lnTo>
                  <a:lnTo>
                    <a:pt x="57" y="255"/>
                  </a:lnTo>
                  <a:lnTo>
                    <a:pt x="27" y="255"/>
                  </a:lnTo>
                  <a:lnTo>
                    <a:pt x="5" y="242"/>
                  </a:lnTo>
                  <a:lnTo>
                    <a:pt x="5" y="230"/>
                  </a:lnTo>
                  <a:lnTo>
                    <a:pt x="23" y="202"/>
                  </a:lnTo>
                  <a:lnTo>
                    <a:pt x="25" y="144"/>
                  </a:lnTo>
                  <a:lnTo>
                    <a:pt x="0" y="115"/>
                  </a:lnTo>
                  <a:lnTo>
                    <a:pt x="9" y="50"/>
                  </a:lnTo>
                  <a:lnTo>
                    <a:pt x="13" y="23"/>
                  </a:lnTo>
                  <a:lnTo>
                    <a:pt x="23" y="23"/>
                  </a:lnTo>
                  <a:lnTo>
                    <a:pt x="53" y="0"/>
                  </a:lnTo>
                  <a:lnTo>
                    <a:pt x="75" y="31"/>
                  </a:lnTo>
                  <a:lnTo>
                    <a:pt x="96" y="23"/>
                  </a:lnTo>
                  <a:lnTo>
                    <a:pt x="126" y="17"/>
                  </a:lnTo>
                  <a:lnTo>
                    <a:pt x="144" y="48"/>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Freeform 54"/>
            <p:cNvSpPr>
              <a:spLocks noChangeAspect="1"/>
            </p:cNvSpPr>
            <p:nvPr/>
          </p:nvSpPr>
          <p:spPr bwMode="gray">
            <a:xfrm>
              <a:off x="2354974" y="6236358"/>
              <a:ext cx="210757" cy="206811"/>
            </a:xfrm>
            <a:custGeom>
              <a:avLst/>
              <a:gdLst/>
              <a:ahLst/>
              <a:cxnLst>
                <a:cxn ang="0">
                  <a:pos x="159" y="44"/>
                </a:cxn>
                <a:cxn ang="0">
                  <a:pos x="127" y="63"/>
                </a:cxn>
                <a:cxn ang="0">
                  <a:pos x="125" y="73"/>
                </a:cxn>
                <a:cxn ang="0">
                  <a:pos x="100" y="79"/>
                </a:cxn>
                <a:cxn ang="0">
                  <a:pos x="85" y="98"/>
                </a:cxn>
                <a:cxn ang="0">
                  <a:pos x="60" y="100"/>
                </a:cxn>
                <a:cxn ang="0">
                  <a:pos x="58" y="136"/>
                </a:cxn>
                <a:cxn ang="0">
                  <a:pos x="40" y="144"/>
                </a:cxn>
                <a:cxn ang="0">
                  <a:pos x="35" y="163"/>
                </a:cxn>
                <a:cxn ang="0">
                  <a:pos x="39" y="171"/>
                </a:cxn>
                <a:cxn ang="0">
                  <a:pos x="10" y="190"/>
                </a:cxn>
                <a:cxn ang="0">
                  <a:pos x="0" y="190"/>
                </a:cxn>
                <a:cxn ang="0">
                  <a:pos x="4" y="163"/>
                </a:cxn>
                <a:cxn ang="0">
                  <a:pos x="25" y="129"/>
                </a:cxn>
                <a:cxn ang="0">
                  <a:pos x="25" y="107"/>
                </a:cxn>
                <a:cxn ang="0">
                  <a:pos x="79" y="67"/>
                </a:cxn>
                <a:cxn ang="0">
                  <a:pos x="81" y="58"/>
                </a:cxn>
                <a:cxn ang="0">
                  <a:pos x="69" y="46"/>
                </a:cxn>
                <a:cxn ang="0">
                  <a:pos x="75" y="35"/>
                </a:cxn>
                <a:cxn ang="0">
                  <a:pos x="88" y="38"/>
                </a:cxn>
                <a:cxn ang="0">
                  <a:pos x="102" y="50"/>
                </a:cxn>
                <a:cxn ang="0">
                  <a:pos x="159" y="0"/>
                </a:cxn>
                <a:cxn ang="0">
                  <a:pos x="171" y="6"/>
                </a:cxn>
                <a:cxn ang="0">
                  <a:pos x="159" y="44"/>
                </a:cxn>
              </a:cxnLst>
              <a:rect l="0" t="0" r="r" b="b"/>
              <a:pathLst>
                <a:path w="171" h="190">
                  <a:moveTo>
                    <a:pt x="159" y="44"/>
                  </a:moveTo>
                  <a:lnTo>
                    <a:pt x="127" y="63"/>
                  </a:lnTo>
                  <a:lnTo>
                    <a:pt x="125" y="73"/>
                  </a:lnTo>
                  <a:lnTo>
                    <a:pt x="100" y="79"/>
                  </a:lnTo>
                  <a:lnTo>
                    <a:pt x="85" y="98"/>
                  </a:lnTo>
                  <a:lnTo>
                    <a:pt x="60" y="100"/>
                  </a:lnTo>
                  <a:lnTo>
                    <a:pt x="58" y="136"/>
                  </a:lnTo>
                  <a:lnTo>
                    <a:pt x="40" y="144"/>
                  </a:lnTo>
                  <a:lnTo>
                    <a:pt x="35" y="163"/>
                  </a:lnTo>
                  <a:lnTo>
                    <a:pt x="39" y="171"/>
                  </a:lnTo>
                  <a:lnTo>
                    <a:pt x="10" y="190"/>
                  </a:lnTo>
                  <a:lnTo>
                    <a:pt x="0" y="190"/>
                  </a:lnTo>
                  <a:lnTo>
                    <a:pt x="4" y="163"/>
                  </a:lnTo>
                  <a:lnTo>
                    <a:pt x="25" y="129"/>
                  </a:lnTo>
                  <a:lnTo>
                    <a:pt x="25" y="107"/>
                  </a:lnTo>
                  <a:lnTo>
                    <a:pt x="79" y="67"/>
                  </a:lnTo>
                  <a:lnTo>
                    <a:pt x="81" y="58"/>
                  </a:lnTo>
                  <a:lnTo>
                    <a:pt x="69" y="46"/>
                  </a:lnTo>
                  <a:lnTo>
                    <a:pt x="75" y="35"/>
                  </a:lnTo>
                  <a:lnTo>
                    <a:pt x="88" y="38"/>
                  </a:lnTo>
                  <a:lnTo>
                    <a:pt x="102" y="50"/>
                  </a:lnTo>
                  <a:lnTo>
                    <a:pt x="159" y="0"/>
                  </a:lnTo>
                  <a:lnTo>
                    <a:pt x="171" y="6"/>
                  </a:lnTo>
                  <a:lnTo>
                    <a:pt x="159" y="44"/>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Freeform 55"/>
            <p:cNvSpPr>
              <a:spLocks noChangeAspect="1"/>
            </p:cNvSpPr>
            <p:nvPr/>
          </p:nvSpPr>
          <p:spPr bwMode="gray">
            <a:xfrm>
              <a:off x="2511199" y="5347885"/>
              <a:ext cx="22108" cy="40818"/>
            </a:xfrm>
            <a:custGeom>
              <a:avLst/>
              <a:gdLst/>
              <a:ahLst/>
              <a:cxnLst>
                <a:cxn ang="0">
                  <a:pos x="4" y="36"/>
                </a:cxn>
                <a:cxn ang="0">
                  <a:pos x="0" y="38"/>
                </a:cxn>
                <a:cxn ang="0">
                  <a:pos x="0" y="19"/>
                </a:cxn>
                <a:cxn ang="0">
                  <a:pos x="12" y="0"/>
                </a:cxn>
                <a:cxn ang="0">
                  <a:pos x="20" y="7"/>
                </a:cxn>
                <a:cxn ang="0">
                  <a:pos x="4" y="36"/>
                </a:cxn>
              </a:cxnLst>
              <a:rect l="0" t="0" r="r" b="b"/>
              <a:pathLst>
                <a:path w="20" h="38">
                  <a:moveTo>
                    <a:pt x="4" y="36"/>
                  </a:moveTo>
                  <a:lnTo>
                    <a:pt x="0" y="38"/>
                  </a:lnTo>
                  <a:lnTo>
                    <a:pt x="0" y="19"/>
                  </a:lnTo>
                  <a:lnTo>
                    <a:pt x="12" y="0"/>
                  </a:lnTo>
                  <a:lnTo>
                    <a:pt x="20" y="7"/>
                  </a:lnTo>
                  <a:lnTo>
                    <a:pt x="4" y="36"/>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Freeform 56"/>
            <p:cNvSpPr>
              <a:spLocks noChangeAspect="1"/>
            </p:cNvSpPr>
            <p:nvPr/>
          </p:nvSpPr>
          <p:spPr bwMode="gray">
            <a:xfrm>
              <a:off x="2511199" y="5347885"/>
              <a:ext cx="22108" cy="40818"/>
            </a:xfrm>
            <a:custGeom>
              <a:avLst/>
              <a:gdLst/>
              <a:ahLst/>
              <a:cxnLst>
                <a:cxn ang="0">
                  <a:pos x="4" y="36"/>
                </a:cxn>
                <a:cxn ang="0">
                  <a:pos x="0" y="38"/>
                </a:cxn>
                <a:cxn ang="0">
                  <a:pos x="0" y="19"/>
                </a:cxn>
                <a:cxn ang="0">
                  <a:pos x="12" y="0"/>
                </a:cxn>
                <a:cxn ang="0">
                  <a:pos x="20" y="7"/>
                </a:cxn>
                <a:cxn ang="0">
                  <a:pos x="4" y="36"/>
                </a:cxn>
              </a:cxnLst>
              <a:rect l="0" t="0" r="r" b="b"/>
              <a:pathLst>
                <a:path w="20" h="38">
                  <a:moveTo>
                    <a:pt x="4" y="36"/>
                  </a:moveTo>
                  <a:lnTo>
                    <a:pt x="0" y="38"/>
                  </a:lnTo>
                  <a:lnTo>
                    <a:pt x="0" y="19"/>
                  </a:lnTo>
                  <a:lnTo>
                    <a:pt x="12" y="0"/>
                  </a:lnTo>
                  <a:lnTo>
                    <a:pt x="20" y="7"/>
                  </a:lnTo>
                  <a:lnTo>
                    <a:pt x="4" y="36"/>
                  </a:lnTo>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Freeform 57"/>
            <p:cNvSpPr>
              <a:spLocks noChangeAspect="1"/>
            </p:cNvSpPr>
            <p:nvPr/>
          </p:nvSpPr>
          <p:spPr bwMode="gray">
            <a:xfrm>
              <a:off x="2562783" y="5432243"/>
              <a:ext cx="39793" cy="76194"/>
            </a:xfrm>
            <a:custGeom>
              <a:avLst/>
              <a:gdLst/>
              <a:ahLst/>
              <a:cxnLst>
                <a:cxn ang="0">
                  <a:pos x="28" y="50"/>
                </a:cxn>
                <a:cxn ang="0">
                  <a:pos x="32" y="58"/>
                </a:cxn>
                <a:cxn ang="0">
                  <a:pos x="17" y="69"/>
                </a:cxn>
                <a:cxn ang="0">
                  <a:pos x="0" y="41"/>
                </a:cxn>
                <a:cxn ang="0">
                  <a:pos x="9" y="0"/>
                </a:cxn>
                <a:cxn ang="0">
                  <a:pos x="32" y="29"/>
                </a:cxn>
                <a:cxn ang="0">
                  <a:pos x="28" y="50"/>
                </a:cxn>
              </a:cxnLst>
              <a:rect l="0" t="0" r="r" b="b"/>
              <a:pathLst>
                <a:path w="32" h="69">
                  <a:moveTo>
                    <a:pt x="28" y="50"/>
                  </a:moveTo>
                  <a:lnTo>
                    <a:pt x="32" y="58"/>
                  </a:lnTo>
                  <a:lnTo>
                    <a:pt x="17" y="69"/>
                  </a:lnTo>
                  <a:lnTo>
                    <a:pt x="0" y="41"/>
                  </a:lnTo>
                  <a:lnTo>
                    <a:pt x="9" y="0"/>
                  </a:lnTo>
                  <a:lnTo>
                    <a:pt x="32" y="29"/>
                  </a:lnTo>
                  <a:lnTo>
                    <a:pt x="28" y="50"/>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Freeform 58"/>
            <p:cNvSpPr>
              <a:spLocks noChangeAspect="1"/>
            </p:cNvSpPr>
            <p:nvPr/>
          </p:nvSpPr>
          <p:spPr bwMode="gray">
            <a:xfrm>
              <a:off x="2636475" y="5594156"/>
              <a:ext cx="58953" cy="88439"/>
            </a:xfrm>
            <a:custGeom>
              <a:avLst/>
              <a:gdLst/>
              <a:ahLst/>
              <a:cxnLst>
                <a:cxn ang="0">
                  <a:pos x="48" y="46"/>
                </a:cxn>
                <a:cxn ang="0">
                  <a:pos x="10" y="83"/>
                </a:cxn>
                <a:cxn ang="0">
                  <a:pos x="0" y="73"/>
                </a:cxn>
                <a:cxn ang="0">
                  <a:pos x="10" y="63"/>
                </a:cxn>
                <a:cxn ang="0">
                  <a:pos x="2" y="42"/>
                </a:cxn>
                <a:cxn ang="0">
                  <a:pos x="12" y="10"/>
                </a:cxn>
                <a:cxn ang="0">
                  <a:pos x="29" y="0"/>
                </a:cxn>
                <a:cxn ang="0">
                  <a:pos x="46" y="0"/>
                </a:cxn>
                <a:cxn ang="0">
                  <a:pos x="48" y="46"/>
                </a:cxn>
              </a:cxnLst>
              <a:rect l="0" t="0" r="r" b="b"/>
              <a:pathLst>
                <a:path w="48" h="83">
                  <a:moveTo>
                    <a:pt x="48" y="46"/>
                  </a:moveTo>
                  <a:lnTo>
                    <a:pt x="10" y="83"/>
                  </a:lnTo>
                  <a:lnTo>
                    <a:pt x="0" y="73"/>
                  </a:lnTo>
                  <a:lnTo>
                    <a:pt x="10" y="63"/>
                  </a:lnTo>
                  <a:lnTo>
                    <a:pt x="2" y="42"/>
                  </a:lnTo>
                  <a:lnTo>
                    <a:pt x="12" y="10"/>
                  </a:lnTo>
                  <a:lnTo>
                    <a:pt x="29" y="0"/>
                  </a:lnTo>
                  <a:lnTo>
                    <a:pt x="46" y="0"/>
                  </a:lnTo>
                  <a:lnTo>
                    <a:pt x="48" y="46"/>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Freeform 59"/>
            <p:cNvSpPr>
              <a:spLocks noChangeAspect="1"/>
            </p:cNvSpPr>
            <p:nvPr/>
          </p:nvSpPr>
          <p:spPr bwMode="gray">
            <a:xfrm>
              <a:off x="2710166" y="5602317"/>
              <a:ext cx="48636" cy="31294"/>
            </a:xfrm>
            <a:custGeom>
              <a:avLst/>
              <a:gdLst/>
              <a:ahLst/>
              <a:cxnLst>
                <a:cxn ang="0">
                  <a:pos x="40" y="4"/>
                </a:cxn>
                <a:cxn ang="0">
                  <a:pos x="28" y="29"/>
                </a:cxn>
                <a:cxn ang="0">
                  <a:pos x="9" y="29"/>
                </a:cxn>
                <a:cxn ang="0">
                  <a:pos x="0" y="21"/>
                </a:cxn>
                <a:cxn ang="0">
                  <a:pos x="21" y="0"/>
                </a:cxn>
                <a:cxn ang="0">
                  <a:pos x="36" y="2"/>
                </a:cxn>
                <a:cxn ang="0">
                  <a:pos x="40" y="4"/>
                </a:cxn>
              </a:cxnLst>
              <a:rect l="0" t="0" r="r" b="b"/>
              <a:pathLst>
                <a:path w="40" h="29">
                  <a:moveTo>
                    <a:pt x="40" y="4"/>
                  </a:moveTo>
                  <a:lnTo>
                    <a:pt x="28" y="29"/>
                  </a:lnTo>
                  <a:lnTo>
                    <a:pt x="9" y="29"/>
                  </a:lnTo>
                  <a:lnTo>
                    <a:pt x="0" y="21"/>
                  </a:lnTo>
                  <a:lnTo>
                    <a:pt x="21" y="0"/>
                  </a:lnTo>
                  <a:lnTo>
                    <a:pt x="36" y="2"/>
                  </a:lnTo>
                  <a:lnTo>
                    <a:pt x="40" y="4"/>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Freeform 60"/>
            <p:cNvSpPr>
              <a:spLocks noChangeAspect="1"/>
            </p:cNvSpPr>
            <p:nvPr/>
          </p:nvSpPr>
          <p:spPr bwMode="gray">
            <a:xfrm>
              <a:off x="3522247" y="4588671"/>
              <a:ext cx="28003" cy="19048"/>
            </a:xfrm>
            <a:custGeom>
              <a:avLst/>
              <a:gdLst/>
              <a:ahLst/>
              <a:cxnLst>
                <a:cxn ang="0">
                  <a:pos x="21" y="17"/>
                </a:cxn>
                <a:cxn ang="0">
                  <a:pos x="8" y="19"/>
                </a:cxn>
                <a:cxn ang="0">
                  <a:pos x="0" y="17"/>
                </a:cxn>
                <a:cxn ang="0">
                  <a:pos x="12" y="0"/>
                </a:cxn>
                <a:cxn ang="0">
                  <a:pos x="23" y="6"/>
                </a:cxn>
                <a:cxn ang="0">
                  <a:pos x="21" y="17"/>
                </a:cxn>
              </a:cxnLst>
              <a:rect l="0" t="0" r="r" b="b"/>
              <a:pathLst>
                <a:path w="23" h="19">
                  <a:moveTo>
                    <a:pt x="21" y="17"/>
                  </a:moveTo>
                  <a:lnTo>
                    <a:pt x="8" y="19"/>
                  </a:lnTo>
                  <a:lnTo>
                    <a:pt x="0" y="17"/>
                  </a:lnTo>
                  <a:lnTo>
                    <a:pt x="12" y="0"/>
                  </a:lnTo>
                  <a:lnTo>
                    <a:pt x="23" y="6"/>
                  </a:lnTo>
                  <a:lnTo>
                    <a:pt x="21" y="17"/>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Freeform 61"/>
            <p:cNvSpPr>
              <a:spLocks noChangeAspect="1"/>
            </p:cNvSpPr>
            <p:nvPr/>
          </p:nvSpPr>
          <p:spPr bwMode="gray">
            <a:xfrm>
              <a:off x="3954079" y="5056717"/>
              <a:ext cx="86956" cy="97964"/>
            </a:xfrm>
            <a:custGeom>
              <a:avLst/>
              <a:gdLst/>
              <a:ahLst/>
              <a:cxnLst>
                <a:cxn ang="0">
                  <a:pos x="48" y="40"/>
                </a:cxn>
                <a:cxn ang="0">
                  <a:pos x="51" y="71"/>
                </a:cxn>
                <a:cxn ang="0">
                  <a:pos x="21" y="90"/>
                </a:cxn>
                <a:cxn ang="0">
                  <a:pos x="0" y="75"/>
                </a:cxn>
                <a:cxn ang="0">
                  <a:pos x="1" y="63"/>
                </a:cxn>
                <a:cxn ang="0">
                  <a:pos x="26" y="33"/>
                </a:cxn>
                <a:cxn ang="0">
                  <a:pos x="61" y="0"/>
                </a:cxn>
                <a:cxn ang="0">
                  <a:pos x="67" y="6"/>
                </a:cxn>
                <a:cxn ang="0">
                  <a:pos x="48" y="40"/>
                </a:cxn>
              </a:cxnLst>
              <a:rect l="0" t="0" r="r" b="b"/>
              <a:pathLst>
                <a:path w="67" h="90">
                  <a:moveTo>
                    <a:pt x="48" y="40"/>
                  </a:moveTo>
                  <a:lnTo>
                    <a:pt x="51" y="71"/>
                  </a:lnTo>
                  <a:lnTo>
                    <a:pt x="21" y="90"/>
                  </a:lnTo>
                  <a:lnTo>
                    <a:pt x="0" y="75"/>
                  </a:lnTo>
                  <a:lnTo>
                    <a:pt x="1" y="63"/>
                  </a:lnTo>
                  <a:lnTo>
                    <a:pt x="26" y="33"/>
                  </a:lnTo>
                  <a:lnTo>
                    <a:pt x="61" y="0"/>
                  </a:lnTo>
                  <a:lnTo>
                    <a:pt x="67" y="6"/>
                  </a:lnTo>
                  <a:lnTo>
                    <a:pt x="48" y="40"/>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Freeform 62"/>
            <p:cNvSpPr>
              <a:spLocks noChangeAspect="1"/>
            </p:cNvSpPr>
            <p:nvPr/>
          </p:nvSpPr>
          <p:spPr bwMode="gray">
            <a:xfrm>
              <a:off x="4920913" y="3946471"/>
              <a:ext cx="81061" cy="156469"/>
            </a:xfrm>
            <a:custGeom>
              <a:avLst/>
              <a:gdLst/>
              <a:ahLst/>
              <a:cxnLst>
                <a:cxn ang="0">
                  <a:pos x="40" y="65"/>
                </a:cxn>
                <a:cxn ang="0">
                  <a:pos x="42" y="73"/>
                </a:cxn>
                <a:cxn ang="0">
                  <a:pos x="59" y="67"/>
                </a:cxn>
                <a:cxn ang="0">
                  <a:pos x="65" y="75"/>
                </a:cxn>
                <a:cxn ang="0">
                  <a:pos x="42" y="115"/>
                </a:cxn>
                <a:cxn ang="0">
                  <a:pos x="8" y="144"/>
                </a:cxn>
                <a:cxn ang="0">
                  <a:pos x="0" y="142"/>
                </a:cxn>
                <a:cxn ang="0">
                  <a:pos x="15" y="96"/>
                </a:cxn>
                <a:cxn ang="0">
                  <a:pos x="2" y="94"/>
                </a:cxn>
                <a:cxn ang="0">
                  <a:pos x="2" y="71"/>
                </a:cxn>
                <a:cxn ang="0">
                  <a:pos x="48" y="0"/>
                </a:cxn>
                <a:cxn ang="0">
                  <a:pos x="48" y="36"/>
                </a:cxn>
                <a:cxn ang="0">
                  <a:pos x="40" y="65"/>
                </a:cxn>
              </a:cxnLst>
              <a:rect l="0" t="0" r="r" b="b"/>
              <a:pathLst>
                <a:path w="65" h="144">
                  <a:moveTo>
                    <a:pt x="40" y="65"/>
                  </a:moveTo>
                  <a:lnTo>
                    <a:pt x="42" y="73"/>
                  </a:lnTo>
                  <a:lnTo>
                    <a:pt x="59" y="67"/>
                  </a:lnTo>
                  <a:lnTo>
                    <a:pt x="65" y="75"/>
                  </a:lnTo>
                  <a:lnTo>
                    <a:pt x="42" y="115"/>
                  </a:lnTo>
                  <a:lnTo>
                    <a:pt x="8" y="144"/>
                  </a:lnTo>
                  <a:lnTo>
                    <a:pt x="0" y="142"/>
                  </a:lnTo>
                  <a:lnTo>
                    <a:pt x="15" y="96"/>
                  </a:lnTo>
                  <a:lnTo>
                    <a:pt x="2" y="94"/>
                  </a:lnTo>
                  <a:lnTo>
                    <a:pt x="2" y="71"/>
                  </a:lnTo>
                  <a:lnTo>
                    <a:pt x="48" y="0"/>
                  </a:lnTo>
                  <a:lnTo>
                    <a:pt x="48" y="36"/>
                  </a:lnTo>
                  <a:lnTo>
                    <a:pt x="40" y="65"/>
                  </a:lnTo>
                  <a:close/>
                </a:path>
              </a:pathLst>
            </a:custGeom>
            <a:solidFill>
              <a:srgbClr val="B4B4B4"/>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Freeform 63"/>
            <p:cNvSpPr>
              <a:spLocks noChangeAspect="1"/>
            </p:cNvSpPr>
            <p:nvPr/>
          </p:nvSpPr>
          <p:spPr bwMode="gray">
            <a:xfrm>
              <a:off x="5282001" y="1803525"/>
              <a:ext cx="1450249" cy="1229982"/>
            </a:xfrm>
            <a:custGeom>
              <a:avLst/>
              <a:gdLst/>
              <a:ahLst/>
              <a:cxnLst>
                <a:cxn ang="0">
                  <a:pos x="712" y="316"/>
                </a:cxn>
                <a:cxn ang="0">
                  <a:pos x="754" y="351"/>
                </a:cxn>
                <a:cxn ang="0">
                  <a:pos x="831" y="376"/>
                </a:cxn>
                <a:cxn ang="0">
                  <a:pos x="850" y="355"/>
                </a:cxn>
                <a:cxn ang="0">
                  <a:pos x="890" y="391"/>
                </a:cxn>
                <a:cxn ang="0">
                  <a:pos x="1021" y="318"/>
                </a:cxn>
                <a:cxn ang="0">
                  <a:pos x="1057" y="278"/>
                </a:cxn>
                <a:cxn ang="0">
                  <a:pos x="1025" y="401"/>
                </a:cxn>
                <a:cxn ang="0">
                  <a:pos x="1084" y="541"/>
                </a:cxn>
                <a:cxn ang="0">
                  <a:pos x="1098" y="562"/>
                </a:cxn>
                <a:cxn ang="0">
                  <a:pos x="1153" y="522"/>
                </a:cxn>
                <a:cxn ang="0">
                  <a:pos x="1115" y="583"/>
                </a:cxn>
                <a:cxn ang="0">
                  <a:pos x="1038" y="631"/>
                </a:cxn>
                <a:cxn ang="0">
                  <a:pos x="979" y="641"/>
                </a:cxn>
                <a:cxn ang="0">
                  <a:pos x="902" y="660"/>
                </a:cxn>
                <a:cxn ang="0">
                  <a:pos x="835" y="671"/>
                </a:cxn>
                <a:cxn ang="0">
                  <a:pos x="702" y="869"/>
                </a:cxn>
                <a:cxn ang="0">
                  <a:pos x="679" y="946"/>
                </a:cxn>
                <a:cxn ang="0">
                  <a:pos x="543" y="875"/>
                </a:cxn>
                <a:cxn ang="0">
                  <a:pos x="387" y="783"/>
                </a:cxn>
                <a:cxn ang="0">
                  <a:pos x="242" y="873"/>
                </a:cxn>
                <a:cxn ang="0">
                  <a:pos x="184" y="811"/>
                </a:cxn>
                <a:cxn ang="0">
                  <a:pos x="101" y="846"/>
                </a:cxn>
                <a:cxn ang="0">
                  <a:pos x="153" y="936"/>
                </a:cxn>
                <a:cxn ang="0">
                  <a:pos x="249" y="994"/>
                </a:cxn>
                <a:cxn ang="0">
                  <a:pos x="280" y="1007"/>
                </a:cxn>
                <a:cxn ang="0">
                  <a:pos x="207" y="1023"/>
                </a:cxn>
                <a:cxn ang="0">
                  <a:pos x="182" y="1007"/>
                </a:cxn>
                <a:cxn ang="0">
                  <a:pos x="134" y="1080"/>
                </a:cxn>
                <a:cxn ang="0">
                  <a:pos x="84" y="1124"/>
                </a:cxn>
                <a:cxn ang="0">
                  <a:pos x="42" y="1082"/>
                </a:cxn>
                <a:cxn ang="0">
                  <a:pos x="55" y="948"/>
                </a:cxn>
                <a:cxn ang="0">
                  <a:pos x="0" y="863"/>
                </a:cxn>
                <a:cxn ang="0">
                  <a:pos x="6" y="798"/>
                </a:cxn>
                <a:cxn ang="0">
                  <a:pos x="50" y="779"/>
                </a:cxn>
                <a:cxn ang="0">
                  <a:pos x="94" y="754"/>
                </a:cxn>
                <a:cxn ang="0">
                  <a:pos x="117" y="650"/>
                </a:cxn>
                <a:cxn ang="0">
                  <a:pos x="117" y="600"/>
                </a:cxn>
                <a:cxn ang="0">
                  <a:pos x="203" y="637"/>
                </a:cxn>
                <a:cxn ang="0">
                  <a:pos x="253" y="650"/>
                </a:cxn>
                <a:cxn ang="0">
                  <a:pos x="309" y="604"/>
                </a:cxn>
                <a:cxn ang="0">
                  <a:pos x="299" y="541"/>
                </a:cxn>
                <a:cxn ang="0">
                  <a:pos x="291" y="493"/>
                </a:cxn>
                <a:cxn ang="0">
                  <a:pos x="347" y="435"/>
                </a:cxn>
                <a:cxn ang="0">
                  <a:pos x="345" y="330"/>
                </a:cxn>
                <a:cxn ang="0">
                  <a:pos x="364" y="194"/>
                </a:cxn>
                <a:cxn ang="0">
                  <a:pos x="320" y="77"/>
                </a:cxn>
                <a:cxn ang="0">
                  <a:pos x="364" y="25"/>
                </a:cxn>
                <a:cxn ang="0">
                  <a:pos x="472" y="88"/>
                </a:cxn>
              </a:cxnLst>
              <a:rect l="0" t="0" r="r" b="b"/>
              <a:pathLst>
                <a:path w="1165" h="1124">
                  <a:moveTo>
                    <a:pt x="577" y="213"/>
                  </a:moveTo>
                  <a:lnTo>
                    <a:pt x="712" y="316"/>
                  </a:lnTo>
                  <a:lnTo>
                    <a:pt x="743" y="334"/>
                  </a:lnTo>
                  <a:lnTo>
                    <a:pt x="754" y="351"/>
                  </a:lnTo>
                  <a:lnTo>
                    <a:pt x="815" y="349"/>
                  </a:lnTo>
                  <a:lnTo>
                    <a:pt x="831" y="376"/>
                  </a:lnTo>
                  <a:lnTo>
                    <a:pt x="839" y="376"/>
                  </a:lnTo>
                  <a:lnTo>
                    <a:pt x="850" y="355"/>
                  </a:lnTo>
                  <a:lnTo>
                    <a:pt x="867" y="376"/>
                  </a:lnTo>
                  <a:lnTo>
                    <a:pt x="890" y="391"/>
                  </a:lnTo>
                  <a:lnTo>
                    <a:pt x="950" y="397"/>
                  </a:lnTo>
                  <a:lnTo>
                    <a:pt x="1021" y="318"/>
                  </a:lnTo>
                  <a:lnTo>
                    <a:pt x="1052" y="278"/>
                  </a:lnTo>
                  <a:lnTo>
                    <a:pt x="1057" y="278"/>
                  </a:lnTo>
                  <a:lnTo>
                    <a:pt x="1065" y="295"/>
                  </a:lnTo>
                  <a:lnTo>
                    <a:pt x="1025" y="401"/>
                  </a:lnTo>
                  <a:lnTo>
                    <a:pt x="1032" y="455"/>
                  </a:lnTo>
                  <a:lnTo>
                    <a:pt x="1084" y="541"/>
                  </a:lnTo>
                  <a:lnTo>
                    <a:pt x="1078" y="554"/>
                  </a:lnTo>
                  <a:lnTo>
                    <a:pt x="1098" y="562"/>
                  </a:lnTo>
                  <a:lnTo>
                    <a:pt x="1117" y="550"/>
                  </a:lnTo>
                  <a:lnTo>
                    <a:pt x="1153" y="522"/>
                  </a:lnTo>
                  <a:lnTo>
                    <a:pt x="1165" y="524"/>
                  </a:lnTo>
                  <a:lnTo>
                    <a:pt x="1115" y="583"/>
                  </a:lnTo>
                  <a:lnTo>
                    <a:pt x="1057" y="597"/>
                  </a:lnTo>
                  <a:lnTo>
                    <a:pt x="1038" y="631"/>
                  </a:lnTo>
                  <a:lnTo>
                    <a:pt x="1007" y="648"/>
                  </a:lnTo>
                  <a:lnTo>
                    <a:pt x="979" y="641"/>
                  </a:lnTo>
                  <a:lnTo>
                    <a:pt x="969" y="664"/>
                  </a:lnTo>
                  <a:lnTo>
                    <a:pt x="902" y="660"/>
                  </a:lnTo>
                  <a:lnTo>
                    <a:pt x="890" y="648"/>
                  </a:lnTo>
                  <a:lnTo>
                    <a:pt x="835" y="671"/>
                  </a:lnTo>
                  <a:lnTo>
                    <a:pt x="750" y="763"/>
                  </a:lnTo>
                  <a:lnTo>
                    <a:pt x="702" y="869"/>
                  </a:lnTo>
                  <a:lnTo>
                    <a:pt x="695" y="946"/>
                  </a:lnTo>
                  <a:lnTo>
                    <a:pt x="679" y="946"/>
                  </a:lnTo>
                  <a:lnTo>
                    <a:pt x="627" y="905"/>
                  </a:lnTo>
                  <a:lnTo>
                    <a:pt x="543" y="875"/>
                  </a:lnTo>
                  <a:lnTo>
                    <a:pt x="424" y="800"/>
                  </a:lnTo>
                  <a:lnTo>
                    <a:pt x="387" y="783"/>
                  </a:lnTo>
                  <a:lnTo>
                    <a:pt x="328" y="800"/>
                  </a:lnTo>
                  <a:lnTo>
                    <a:pt x="242" y="873"/>
                  </a:lnTo>
                  <a:lnTo>
                    <a:pt x="232" y="873"/>
                  </a:lnTo>
                  <a:lnTo>
                    <a:pt x="184" y="811"/>
                  </a:lnTo>
                  <a:lnTo>
                    <a:pt x="138" y="808"/>
                  </a:lnTo>
                  <a:lnTo>
                    <a:pt x="101" y="846"/>
                  </a:lnTo>
                  <a:lnTo>
                    <a:pt x="96" y="888"/>
                  </a:lnTo>
                  <a:lnTo>
                    <a:pt x="153" y="936"/>
                  </a:lnTo>
                  <a:lnTo>
                    <a:pt x="184" y="934"/>
                  </a:lnTo>
                  <a:lnTo>
                    <a:pt x="249" y="994"/>
                  </a:lnTo>
                  <a:lnTo>
                    <a:pt x="272" y="1001"/>
                  </a:lnTo>
                  <a:lnTo>
                    <a:pt x="280" y="1007"/>
                  </a:lnTo>
                  <a:lnTo>
                    <a:pt x="242" y="1034"/>
                  </a:lnTo>
                  <a:lnTo>
                    <a:pt x="207" y="1023"/>
                  </a:lnTo>
                  <a:lnTo>
                    <a:pt x="190" y="1024"/>
                  </a:lnTo>
                  <a:lnTo>
                    <a:pt x="182" y="1007"/>
                  </a:lnTo>
                  <a:lnTo>
                    <a:pt x="132" y="1063"/>
                  </a:lnTo>
                  <a:lnTo>
                    <a:pt x="134" y="1080"/>
                  </a:lnTo>
                  <a:lnTo>
                    <a:pt x="96" y="1107"/>
                  </a:lnTo>
                  <a:lnTo>
                    <a:pt x="84" y="1124"/>
                  </a:lnTo>
                  <a:lnTo>
                    <a:pt x="67" y="1124"/>
                  </a:lnTo>
                  <a:lnTo>
                    <a:pt x="42" y="1082"/>
                  </a:lnTo>
                  <a:lnTo>
                    <a:pt x="67" y="978"/>
                  </a:lnTo>
                  <a:lnTo>
                    <a:pt x="55" y="948"/>
                  </a:lnTo>
                  <a:lnTo>
                    <a:pt x="0" y="905"/>
                  </a:lnTo>
                  <a:lnTo>
                    <a:pt x="0" y="863"/>
                  </a:lnTo>
                  <a:lnTo>
                    <a:pt x="11" y="813"/>
                  </a:lnTo>
                  <a:lnTo>
                    <a:pt x="6" y="798"/>
                  </a:lnTo>
                  <a:lnTo>
                    <a:pt x="21" y="783"/>
                  </a:lnTo>
                  <a:lnTo>
                    <a:pt x="50" y="779"/>
                  </a:lnTo>
                  <a:lnTo>
                    <a:pt x="73" y="750"/>
                  </a:lnTo>
                  <a:lnTo>
                    <a:pt x="94" y="754"/>
                  </a:lnTo>
                  <a:lnTo>
                    <a:pt x="136" y="691"/>
                  </a:lnTo>
                  <a:lnTo>
                    <a:pt x="117" y="650"/>
                  </a:lnTo>
                  <a:lnTo>
                    <a:pt x="96" y="625"/>
                  </a:lnTo>
                  <a:lnTo>
                    <a:pt x="117" y="600"/>
                  </a:lnTo>
                  <a:lnTo>
                    <a:pt x="132" y="597"/>
                  </a:lnTo>
                  <a:lnTo>
                    <a:pt x="203" y="637"/>
                  </a:lnTo>
                  <a:lnTo>
                    <a:pt x="224" y="631"/>
                  </a:lnTo>
                  <a:lnTo>
                    <a:pt x="253" y="650"/>
                  </a:lnTo>
                  <a:lnTo>
                    <a:pt x="291" y="635"/>
                  </a:lnTo>
                  <a:lnTo>
                    <a:pt x="309" y="604"/>
                  </a:lnTo>
                  <a:lnTo>
                    <a:pt x="305" y="556"/>
                  </a:lnTo>
                  <a:lnTo>
                    <a:pt x="299" y="541"/>
                  </a:lnTo>
                  <a:lnTo>
                    <a:pt x="299" y="514"/>
                  </a:lnTo>
                  <a:lnTo>
                    <a:pt x="291" y="493"/>
                  </a:lnTo>
                  <a:lnTo>
                    <a:pt x="320" y="464"/>
                  </a:lnTo>
                  <a:lnTo>
                    <a:pt x="347" y="435"/>
                  </a:lnTo>
                  <a:lnTo>
                    <a:pt x="353" y="366"/>
                  </a:lnTo>
                  <a:lnTo>
                    <a:pt x="345" y="330"/>
                  </a:lnTo>
                  <a:lnTo>
                    <a:pt x="368" y="272"/>
                  </a:lnTo>
                  <a:lnTo>
                    <a:pt x="364" y="194"/>
                  </a:lnTo>
                  <a:lnTo>
                    <a:pt x="334" y="105"/>
                  </a:lnTo>
                  <a:lnTo>
                    <a:pt x="320" y="77"/>
                  </a:lnTo>
                  <a:lnTo>
                    <a:pt x="336" y="25"/>
                  </a:lnTo>
                  <a:lnTo>
                    <a:pt x="364" y="25"/>
                  </a:lnTo>
                  <a:lnTo>
                    <a:pt x="384" y="0"/>
                  </a:lnTo>
                  <a:lnTo>
                    <a:pt x="472" y="88"/>
                  </a:lnTo>
                  <a:lnTo>
                    <a:pt x="577" y="213"/>
                  </a:lnTo>
                  <a:close/>
                </a:path>
              </a:pathLst>
            </a:custGeom>
            <a:solidFill>
              <a:schemeClr val="accent2"/>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Freeform 64"/>
            <p:cNvSpPr>
              <a:spLocks noChangeAspect="1"/>
            </p:cNvSpPr>
            <p:nvPr/>
          </p:nvSpPr>
          <p:spPr bwMode="gray">
            <a:xfrm>
              <a:off x="5545816" y="3321953"/>
              <a:ext cx="341928" cy="481652"/>
            </a:xfrm>
            <a:custGeom>
              <a:avLst/>
              <a:gdLst/>
              <a:ahLst/>
              <a:cxnLst>
                <a:cxn ang="0">
                  <a:pos x="173" y="432"/>
                </a:cxn>
                <a:cxn ang="0">
                  <a:pos x="186" y="413"/>
                </a:cxn>
                <a:cxn ang="0">
                  <a:pos x="194" y="384"/>
                </a:cxn>
                <a:cxn ang="0">
                  <a:pos x="234" y="342"/>
                </a:cxn>
                <a:cxn ang="0">
                  <a:pos x="272" y="219"/>
                </a:cxn>
                <a:cxn ang="0">
                  <a:pos x="255" y="198"/>
                </a:cxn>
                <a:cxn ang="0">
                  <a:pos x="251" y="117"/>
                </a:cxn>
                <a:cxn ang="0">
                  <a:pos x="219" y="75"/>
                </a:cxn>
                <a:cxn ang="0">
                  <a:pos x="224" y="56"/>
                </a:cxn>
                <a:cxn ang="0">
                  <a:pos x="194" y="0"/>
                </a:cxn>
                <a:cxn ang="0">
                  <a:pos x="146" y="15"/>
                </a:cxn>
                <a:cxn ang="0">
                  <a:pos x="65" y="58"/>
                </a:cxn>
                <a:cxn ang="0">
                  <a:pos x="48" y="46"/>
                </a:cxn>
                <a:cxn ang="0">
                  <a:pos x="34" y="75"/>
                </a:cxn>
                <a:cxn ang="0">
                  <a:pos x="29" y="175"/>
                </a:cxn>
                <a:cxn ang="0">
                  <a:pos x="19" y="242"/>
                </a:cxn>
                <a:cxn ang="0">
                  <a:pos x="0" y="274"/>
                </a:cxn>
                <a:cxn ang="0">
                  <a:pos x="0" y="288"/>
                </a:cxn>
                <a:cxn ang="0">
                  <a:pos x="27" y="320"/>
                </a:cxn>
                <a:cxn ang="0">
                  <a:pos x="27" y="363"/>
                </a:cxn>
                <a:cxn ang="0">
                  <a:pos x="38" y="391"/>
                </a:cxn>
                <a:cxn ang="0">
                  <a:pos x="84" y="413"/>
                </a:cxn>
                <a:cxn ang="0">
                  <a:pos x="98" y="411"/>
                </a:cxn>
                <a:cxn ang="0">
                  <a:pos x="117" y="439"/>
                </a:cxn>
                <a:cxn ang="0">
                  <a:pos x="173" y="432"/>
                </a:cxn>
              </a:cxnLst>
              <a:rect l="0" t="0" r="r" b="b"/>
              <a:pathLst>
                <a:path w="272" h="439">
                  <a:moveTo>
                    <a:pt x="173" y="432"/>
                  </a:moveTo>
                  <a:lnTo>
                    <a:pt x="186" y="413"/>
                  </a:lnTo>
                  <a:lnTo>
                    <a:pt x="194" y="384"/>
                  </a:lnTo>
                  <a:lnTo>
                    <a:pt x="234" y="342"/>
                  </a:lnTo>
                  <a:lnTo>
                    <a:pt x="272" y="219"/>
                  </a:lnTo>
                  <a:lnTo>
                    <a:pt x="255" y="198"/>
                  </a:lnTo>
                  <a:lnTo>
                    <a:pt x="251" y="117"/>
                  </a:lnTo>
                  <a:lnTo>
                    <a:pt x="219" y="75"/>
                  </a:lnTo>
                  <a:lnTo>
                    <a:pt x="224" y="56"/>
                  </a:lnTo>
                  <a:lnTo>
                    <a:pt x="194" y="0"/>
                  </a:lnTo>
                  <a:lnTo>
                    <a:pt x="146" y="15"/>
                  </a:lnTo>
                  <a:lnTo>
                    <a:pt x="65" y="58"/>
                  </a:lnTo>
                  <a:lnTo>
                    <a:pt x="48" y="46"/>
                  </a:lnTo>
                  <a:lnTo>
                    <a:pt x="34" y="75"/>
                  </a:lnTo>
                  <a:lnTo>
                    <a:pt x="29" y="175"/>
                  </a:lnTo>
                  <a:lnTo>
                    <a:pt x="19" y="242"/>
                  </a:lnTo>
                  <a:lnTo>
                    <a:pt x="0" y="274"/>
                  </a:lnTo>
                  <a:lnTo>
                    <a:pt x="0" y="288"/>
                  </a:lnTo>
                  <a:lnTo>
                    <a:pt x="27" y="320"/>
                  </a:lnTo>
                  <a:lnTo>
                    <a:pt x="27" y="363"/>
                  </a:lnTo>
                  <a:lnTo>
                    <a:pt x="38" y="391"/>
                  </a:lnTo>
                  <a:lnTo>
                    <a:pt x="84" y="413"/>
                  </a:lnTo>
                  <a:lnTo>
                    <a:pt x="98" y="411"/>
                  </a:lnTo>
                  <a:lnTo>
                    <a:pt x="117" y="439"/>
                  </a:lnTo>
                  <a:lnTo>
                    <a:pt x="173" y="432"/>
                  </a:lnTo>
                  <a:close/>
                </a:path>
              </a:pathLst>
            </a:custGeom>
            <a:solidFill>
              <a:schemeClr val="bg1">
                <a:lumMod val="75000"/>
              </a:schemeClr>
            </a:solidFill>
            <a:ln w="8001" cap="flat" cmpd="sng">
              <a:solidFill>
                <a:schemeClr val="bg1"/>
              </a:solidFill>
              <a:prstDash val="solid"/>
              <a:round/>
              <a:headEnd type="none" w="med" len="med"/>
              <a:tailEnd type="none" w="med" len="med"/>
            </a:ln>
            <a:effectLst/>
          </p:spPr>
          <p:txBody>
            <a:bodyPr/>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Line 65"/>
            <p:cNvSpPr>
              <a:spLocks noChangeAspect="1" noChangeShapeType="1"/>
            </p:cNvSpPr>
            <p:nvPr/>
          </p:nvSpPr>
          <p:spPr bwMode="gray">
            <a:xfrm>
              <a:off x="2156005" y="6135672"/>
              <a:ext cx="585110" cy="0"/>
            </a:xfrm>
            <a:prstGeom prst="line">
              <a:avLst/>
            </a:prstGeom>
            <a:solidFill>
              <a:srgbClr val="B4B4B4"/>
            </a:solidFill>
            <a:ln w="3175">
              <a:solidFill>
                <a:srgbClr val="575757"/>
              </a:solidFill>
              <a:round/>
              <a:headEnd/>
              <a:tailEnd/>
            </a:ln>
            <a:effectLst/>
          </p:spPr>
          <p:txBody>
            <a:bodyPr lIns="76067" tIns="76067" rIns="76067" bIns="76067" anchor="ctr" anchorCtr="1"/>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Line 66"/>
            <p:cNvSpPr>
              <a:spLocks noChangeAspect="1" noChangeShapeType="1"/>
            </p:cNvSpPr>
            <p:nvPr/>
          </p:nvSpPr>
          <p:spPr bwMode="gray">
            <a:xfrm flipH="1">
              <a:off x="2742591" y="6135674"/>
              <a:ext cx="2948" cy="397295"/>
            </a:xfrm>
            <a:prstGeom prst="line">
              <a:avLst/>
            </a:prstGeom>
            <a:solidFill>
              <a:srgbClr val="B4B4B4"/>
            </a:solidFill>
            <a:ln w="3175">
              <a:solidFill>
                <a:srgbClr val="575757"/>
              </a:solidFill>
              <a:round/>
              <a:headEnd/>
              <a:tailEnd/>
            </a:ln>
            <a:effectLst/>
          </p:spPr>
          <p:txBody>
            <a:bodyPr lIns="76067" tIns="76067" rIns="76067" bIns="76067" anchor="ctr" anchorCtr="1"/>
            <a:lstStyle/>
            <a:p>
              <a:pPr defTabSz="966012">
                <a:defRPr/>
              </a:pPr>
              <a:endParaRPr kumimoji="0" lang="ja-JP" altLang="en-US" sz="190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7" name="強調線吹き出し 2 (枠付き) 68"/>
          <p:cNvSpPr/>
          <p:nvPr/>
        </p:nvSpPr>
        <p:spPr>
          <a:xfrm>
            <a:off x="6733819" y="1813310"/>
            <a:ext cx="3786856" cy="1130638"/>
          </a:xfrm>
          <a:prstGeom prst="accentBorderCallout2">
            <a:avLst>
              <a:gd name="adj1" fmla="val 56928"/>
              <a:gd name="adj2" fmla="val -3557"/>
              <a:gd name="adj3" fmla="val 57895"/>
              <a:gd name="adj4" fmla="val -13360"/>
              <a:gd name="adj5" fmla="val 71604"/>
              <a:gd name="adj6" fmla="val -18031"/>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6067" tIns="76067" rIns="76067" bIns="76067" rtlCol="0" anchor="ctr" anchorCtr="0"/>
          <a:lstStyle/>
          <a:p>
            <a:pPr defTabSz="966012">
              <a:defRPr/>
            </a:pPr>
            <a:r>
              <a:rPr kumimoji="0" lang="ja-JP" altLang="en-US" sz="1162"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○事業概要</a:t>
            </a:r>
            <a:endParaRPr kumimoji="0" lang="en-US" altLang="ja-JP" sz="1162"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6086" indent="-76086" defTabSz="966012">
              <a:buFont typeface="Arial" pitchFamily="34" charset="0"/>
              <a:buChar char="•"/>
              <a:defRPr/>
            </a:pPr>
            <a:r>
              <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製造：小水力の電力を水電解装置に供給し製造</a:t>
            </a:r>
            <a:endParaRPr kumimoji="0" lang="en-US" altLang="ja-JP"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6086" indent="-76086" defTabSz="966012">
              <a:buFont typeface="Arial" pitchFamily="34" charset="0"/>
              <a:buChar char="•"/>
              <a:defRPr/>
            </a:pPr>
            <a:r>
              <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輸送・貯蔵：高圧水素トレーラー・カードルにより輸送</a:t>
            </a:r>
            <a:endParaRPr kumimoji="0" lang="en-US" altLang="ja-JP"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6086" indent="-76086" defTabSz="966012">
              <a:buFont typeface="Arial" pitchFamily="34" charset="0"/>
              <a:buChar char="•"/>
              <a:defRPr/>
            </a:pPr>
            <a:r>
              <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利用：地域内の酪農施設や温水プールの定置用燃料電池や燃料電池自動車等で利用</a:t>
            </a:r>
            <a:endParaRPr kumimoji="0" lang="en-US" altLang="ja-JP"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強調線吹き出し 2 (枠付き) 69"/>
          <p:cNvSpPr/>
          <p:nvPr/>
        </p:nvSpPr>
        <p:spPr>
          <a:xfrm>
            <a:off x="171150" y="1807217"/>
            <a:ext cx="3957168" cy="1141491"/>
          </a:xfrm>
          <a:prstGeom prst="accentBorderCallout2">
            <a:avLst>
              <a:gd name="adj1" fmla="val 45608"/>
              <a:gd name="adj2" fmla="val 102486"/>
              <a:gd name="adj3" fmla="val 37608"/>
              <a:gd name="adj4" fmla="val 120787"/>
              <a:gd name="adj5" fmla="val 73939"/>
              <a:gd name="adj6" fmla="val 143274"/>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6067" tIns="76067" rIns="76067" bIns="76067" rtlCol="0" anchor="ctr" anchorCtr="0"/>
          <a:lstStyle/>
          <a:p>
            <a:pPr defTabSz="966012">
              <a:defRPr/>
            </a:pPr>
            <a:r>
              <a:rPr kumimoji="0" lang="ja-JP" altLang="en-US" sz="1162"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○事業概要</a:t>
            </a:r>
            <a:endParaRPr kumimoji="0" lang="en-US" altLang="ja-JP" sz="1162"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6086" indent="-76086" defTabSz="966012">
              <a:buFont typeface="Arial" pitchFamily="34" charset="0"/>
              <a:buChar char="•"/>
              <a:defRPr/>
            </a:pPr>
            <a:r>
              <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製造：家畜</a:t>
            </a:r>
            <a:r>
              <a:rPr kumimoji="0" lang="ja-JP" altLang="en-US" sz="1162" kern="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ふん</a:t>
            </a:r>
            <a:r>
              <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尿由来のバイオガスから水素製造</a:t>
            </a:r>
            <a:endParaRPr kumimoji="0" lang="en-US" altLang="ja-JP"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6086" indent="-76086" defTabSz="966012">
              <a:buFont typeface="Arial" pitchFamily="34" charset="0"/>
              <a:buChar char="•"/>
              <a:defRPr/>
            </a:pPr>
            <a:r>
              <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輸送・貯蔵：水素ガスボンベを活用した簡易な輸送システムにより輸送</a:t>
            </a:r>
            <a:endParaRPr kumimoji="0" lang="en-US" altLang="ja-JP"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6086" indent="-76086" defTabSz="966012">
              <a:buFont typeface="Arial" pitchFamily="34" charset="0"/>
              <a:buChar char="•"/>
              <a:defRPr/>
            </a:pPr>
            <a:r>
              <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利用：地域内の施設の定置用燃料電池等で利用</a:t>
            </a:r>
            <a:endParaRPr kumimoji="0" lang="en-US" altLang="ja-JP"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66012">
              <a:defRPr/>
            </a:pPr>
            <a:r>
              <a:rPr kumimoji="0" lang="en-US" altLang="ja-JP"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月より稼働中</a:t>
            </a:r>
          </a:p>
        </p:txBody>
      </p:sp>
      <p:sp>
        <p:nvSpPr>
          <p:cNvPr id="69" name="強調線吹き出し 2 (枠付き) 70"/>
          <p:cNvSpPr/>
          <p:nvPr/>
        </p:nvSpPr>
        <p:spPr>
          <a:xfrm>
            <a:off x="313981" y="3788757"/>
            <a:ext cx="3578373" cy="1339258"/>
          </a:xfrm>
          <a:prstGeom prst="accentBorderCallout2">
            <a:avLst>
              <a:gd name="adj1" fmla="val 82689"/>
              <a:gd name="adj2" fmla="val 103156"/>
              <a:gd name="adj3" fmla="val 107635"/>
              <a:gd name="adj4" fmla="val 105263"/>
              <a:gd name="adj5" fmla="val 122269"/>
              <a:gd name="adj6" fmla="val 69806"/>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6067" tIns="76067" rIns="76067" bIns="76067" rtlCol="0" anchor="ctr" anchorCtr="0"/>
          <a:lstStyle/>
          <a:p>
            <a:pPr defTabSz="966012">
              <a:defRPr/>
            </a:pPr>
            <a:r>
              <a:rPr kumimoji="0" lang="ja-JP" altLang="en-US" sz="1162"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○事業概要</a:t>
            </a:r>
            <a:endParaRPr kumimoji="0" lang="en-US" altLang="ja-JP" sz="1162"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6086" indent="-76086" defTabSz="966012">
              <a:buFont typeface="Arial" pitchFamily="34" charset="0"/>
              <a:buChar char="•"/>
              <a:defRPr/>
            </a:pPr>
            <a:r>
              <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製造：苛性ソーダ工場の未利用副生水素を回収</a:t>
            </a:r>
            <a:endParaRPr kumimoji="0" lang="en-US" altLang="ja-JP"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6086" indent="-76086" defTabSz="966012">
              <a:buFont typeface="Arial" pitchFamily="34" charset="0"/>
              <a:buChar char="•"/>
              <a:defRPr/>
            </a:pPr>
            <a:r>
              <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輸送・貯蔵：圧縮水素をカードル、液水をローリーで輸送</a:t>
            </a:r>
            <a:endParaRPr kumimoji="0" lang="en-US" altLang="ja-JP"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6086" indent="-76086" defTabSz="966012">
              <a:buFont typeface="Arial" pitchFamily="34" charset="0"/>
              <a:buChar char="•"/>
              <a:defRPr/>
            </a:pPr>
            <a:r>
              <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利用：周辺地域の定置用燃料電池や燃料電池自動車等で利用</a:t>
            </a:r>
            <a:endParaRPr kumimoji="0" lang="en-US" altLang="ja-JP"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66012">
              <a:defRPr/>
            </a:pPr>
            <a:r>
              <a:rPr kumimoji="0" lang="en-US" altLang="ja-JP"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月に一部施設が稼働</a:t>
            </a:r>
          </a:p>
        </p:txBody>
      </p:sp>
      <p:sp>
        <p:nvSpPr>
          <p:cNvPr id="70" name="強調線吹き出し 2 (枠付き) 71"/>
          <p:cNvSpPr/>
          <p:nvPr/>
        </p:nvSpPr>
        <p:spPr>
          <a:xfrm>
            <a:off x="4280516" y="6404019"/>
            <a:ext cx="5250857" cy="1028667"/>
          </a:xfrm>
          <a:prstGeom prst="accentBorderCallout2">
            <a:avLst>
              <a:gd name="adj1" fmla="val 40321"/>
              <a:gd name="adj2" fmla="val -2418"/>
              <a:gd name="adj3" fmla="val -34745"/>
              <a:gd name="adj4" fmla="val -8488"/>
              <a:gd name="adj5" fmla="val -130204"/>
              <a:gd name="adj6" fmla="val 13531"/>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6067" tIns="76067" rIns="76067" bIns="76067" rtlCol="0" anchor="ctr" anchorCtr="0"/>
          <a:lstStyle/>
          <a:p>
            <a:pPr defTabSz="966012">
              <a:defRPr/>
            </a:pPr>
            <a:r>
              <a:rPr kumimoji="0" lang="ja-JP" altLang="en-US" sz="1162"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○事業概要</a:t>
            </a:r>
            <a:endParaRPr kumimoji="0" lang="en-US" altLang="ja-JP" sz="1162"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6086" indent="-76086" defTabSz="966012">
              <a:buFont typeface="Arial" pitchFamily="34" charset="0"/>
              <a:buChar char="•"/>
              <a:defRPr/>
            </a:pPr>
            <a:r>
              <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製造：風力等の電力を水電解装置に供給し製造</a:t>
            </a:r>
            <a:endParaRPr kumimoji="0" lang="en-US" altLang="ja-JP"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6086" indent="-76086" defTabSz="966012">
              <a:buFont typeface="Arial" pitchFamily="34" charset="0"/>
              <a:buChar char="•"/>
              <a:defRPr/>
            </a:pPr>
            <a:r>
              <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輸送・貯蔵：カードル・トラックを活用した移動式水素充填設備により輸送</a:t>
            </a:r>
            <a:endParaRPr kumimoji="0" lang="en-US" altLang="ja-JP"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6086" indent="-76086" defTabSz="966012">
              <a:buFont typeface="Arial" pitchFamily="34" charset="0"/>
              <a:buChar char="•"/>
              <a:defRPr/>
            </a:pPr>
            <a:r>
              <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利用：地域の倉庫、工場や市場内の燃料電池フォークリフトで利用</a:t>
            </a:r>
            <a:endParaRPr kumimoji="0" lang="en-US" altLang="ja-JP"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66012">
              <a:defRPr/>
            </a:pPr>
            <a:r>
              <a:rPr kumimoji="0" lang="en-US" altLang="ja-JP"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月より稼働中</a:t>
            </a:r>
          </a:p>
        </p:txBody>
      </p:sp>
      <p:sp>
        <p:nvSpPr>
          <p:cNvPr id="71" name="強調線吹き出し 2 (枠付き) 72"/>
          <p:cNvSpPr/>
          <p:nvPr/>
        </p:nvSpPr>
        <p:spPr>
          <a:xfrm>
            <a:off x="6259100" y="5268989"/>
            <a:ext cx="4033267" cy="822417"/>
          </a:xfrm>
          <a:prstGeom prst="accentBorderCallout2">
            <a:avLst>
              <a:gd name="adj1" fmla="val 43230"/>
              <a:gd name="adj2" fmla="val -2470"/>
              <a:gd name="adj3" fmla="val 18750"/>
              <a:gd name="adj4" fmla="val -16667"/>
              <a:gd name="adj5" fmla="val -20644"/>
              <a:gd name="adj6" fmla="val -28708"/>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6067" tIns="76067" rIns="76067" bIns="76067" rtlCol="0" anchor="ctr" anchorCtr="0"/>
          <a:lstStyle/>
          <a:p>
            <a:pPr defTabSz="966012">
              <a:defRPr/>
            </a:pPr>
            <a:r>
              <a:rPr kumimoji="0" lang="ja-JP" altLang="en-US" sz="1162"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○事業概要</a:t>
            </a:r>
            <a:endParaRPr kumimoji="0" lang="en-US" altLang="ja-JP" sz="1162"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6086" indent="-76086" defTabSz="966012">
              <a:buFont typeface="Arial" pitchFamily="34" charset="0"/>
              <a:buChar char="•"/>
              <a:defRPr/>
            </a:pPr>
            <a:r>
              <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製造：使用済プラスチックから得られる水素を精製</a:t>
            </a:r>
            <a:endParaRPr kumimoji="0" lang="en-US" altLang="ja-JP"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6086" indent="-76086" defTabSz="966012">
              <a:buFont typeface="Arial" pitchFamily="34" charset="0"/>
              <a:buChar char="•"/>
              <a:defRPr/>
            </a:pPr>
            <a:r>
              <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輸送・貯蔵：パイプラインで輸送</a:t>
            </a:r>
            <a:endParaRPr kumimoji="0" lang="en-US" altLang="ja-JP"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6086" indent="-76086" defTabSz="966012">
              <a:buFont typeface="Arial" pitchFamily="34" charset="0"/>
              <a:buChar char="•"/>
              <a:defRPr/>
            </a:pPr>
            <a:r>
              <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利用：業務施設や研究施設の定置用燃料電池等で利用</a:t>
            </a:r>
            <a:endParaRPr kumimoji="0" lang="en-US" altLang="ja-JP"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強調線吹き出し 2 (枠付き) 74"/>
          <p:cNvSpPr/>
          <p:nvPr/>
        </p:nvSpPr>
        <p:spPr>
          <a:xfrm>
            <a:off x="6715695" y="3601325"/>
            <a:ext cx="3652770" cy="1003710"/>
          </a:xfrm>
          <a:prstGeom prst="accentBorderCallout2">
            <a:avLst>
              <a:gd name="adj1" fmla="val 41849"/>
              <a:gd name="adj2" fmla="val -3714"/>
              <a:gd name="adj3" fmla="val 52115"/>
              <a:gd name="adj4" fmla="val -15827"/>
              <a:gd name="adj5" fmla="val 50498"/>
              <a:gd name="adj6" fmla="val -33492"/>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6067" tIns="76067" rIns="76067" bIns="76067" rtlCol="0" anchor="ctr" anchorCtr="0"/>
          <a:lstStyle/>
          <a:p>
            <a:pPr defTabSz="966012">
              <a:defRPr/>
            </a:pPr>
            <a:r>
              <a:rPr kumimoji="0" lang="ja-JP" altLang="en-US" sz="1162"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○事業概要</a:t>
            </a:r>
            <a:endParaRPr kumimoji="0" lang="en-US" altLang="ja-JP" sz="1162"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6086" indent="-76086" defTabSz="966012">
              <a:buFont typeface="Arial" pitchFamily="34" charset="0"/>
              <a:buChar char="•"/>
              <a:defRPr/>
            </a:pPr>
            <a:r>
              <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製造：太陽光の電力を水電解装置に供給し製造</a:t>
            </a:r>
            <a:endParaRPr kumimoji="0" lang="en-US" altLang="ja-JP"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6086" indent="-76086" defTabSz="966012">
              <a:buFont typeface="Arial" pitchFamily="34" charset="0"/>
              <a:buChar char="•"/>
              <a:defRPr/>
            </a:pPr>
            <a:r>
              <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輸送・貯蔵：水素吸蔵合金を用いてトラックで輸送</a:t>
            </a:r>
            <a:endParaRPr kumimoji="0" lang="en-US" altLang="ja-JP"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6086" indent="-76086" defTabSz="966012">
              <a:buFont typeface="Arial" pitchFamily="34" charset="0"/>
              <a:buChar char="•"/>
              <a:defRPr/>
            </a:pPr>
            <a:r>
              <a:rPr kumimoji="0" lang="ja-JP" altLang="en-US" sz="11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利用：地域内の協同組合店舗や一般家庭に設置する定置用燃料電池で利用</a:t>
            </a:r>
          </a:p>
        </p:txBody>
      </p:sp>
      <p:sp>
        <p:nvSpPr>
          <p:cNvPr id="73" name="テキスト ボックス 72"/>
          <p:cNvSpPr txBox="1"/>
          <p:nvPr/>
        </p:nvSpPr>
        <p:spPr>
          <a:xfrm>
            <a:off x="4280515" y="5979567"/>
            <a:ext cx="6240160" cy="434471"/>
          </a:xfrm>
          <a:prstGeom prst="rect">
            <a:avLst/>
          </a:prstGeom>
          <a:noFill/>
        </p:spPr>
        <p:txBody>
          <a:bodyPr wrap="square" lIns="38033" tIns="38033" rIns="38033" bIns="38033" rtlCol="0" anchor="ctr" anchorCtr="0">
            <a:spAutoFit/>
          </a:bodyPr>
          <a:lstStyle/>
          <a:p>
            <a:pPr defTabSz="966012">
              <a:buSzPct val="100000"/>
              <a:defRPr/>
            </a:pPr>
            <a:r>
              <a:rPr kumimoji="0" lang="ja-JP" altLang="en-US" sz="1162" b="1" u="sng" kern="0" dirty="0">
                <a:solidFill>
                  <a:srgbClr val="012169"/>
                </a:solidFill>
                <a:latin typeface="Meiryo UI" panose="020B0604030504040204" pitchFamily="50" charset="-128"/>
                <a:ea typeface="Meiryo UI" panose="020B0604030504040204" pitchFamily="50" charset="-128"/>
                <a:cs typeface="Meiryo UI" panose="020B0604030504040204" pitchFamily="50" charset="-128"/>
              </a:rPr>
              <a:t>京浜臨海部</a:t>
            </a:r>
            <a:r>
              <a:rPr kumimoji="0" lang="en-US" altLang="ja-JP" sz="1162" b="1" u="sng" kern="0" dirty="0">
                <a:solidFill>
                  <a:srgbClr val="012169"/>
                </a:solidFill>
                <a:latin typeface="Meiryo UI" panose="020B0604030504040204" pitchFamily="50" charset="-128"/>
                <a:ea typeface="Meiryo UI" panose="020B0604030504040204" pitchFamily="50" charset="-128"/>
                <a:cs typeface="Meiryo UI" panose="020B0604030504040204" pitchFamily="50" charset="-128"/>
              </a:rPr>
              <a:t>PJ</a:t>
            </a:r>
          </a:p>
          <a:p>
            <a:pPr defTabSz="966012">
              <a:buSzPct val="100000"/>
              <a:defRPr/>
            </a:pPr>
            <a:r>
              <a:rPr kumimoji="0" lang="ja-JP" altLang="en-US" sz="1162" b="1" kern="0" dirty="0">
                <a:solidFill>
                  <a:srgbClr val="012169"/>
                </a:solidFill>
                <a:latin typeface="Meiryo UI" panose="020B0604030504040204" pitchFamily="50" charset="-128"/>
                <a:ea typeface="Meiryo UI" panose="020B0604030504040204" pitchFamily="50" charset="-128"/>
                <a:cs typeface="Meiryo UI" panose="020B0604030504040204" pitchFamily="50" charset="-128"/>
              </a:rPr>
              <a:t>京浜臨海部での燃料電池フォークリフト導入とクリーン水素活用モデル構築実証（トヨタ自動車）</a:t>
            </a:r>
          </a:p>
        </p:txBody>
      </p:sp>
      <p:sp>
        <p:nvSpPr>
          <p:cNvPr id="74" name="テキスト ボックス 73"/>
          <p:cNvSpPr txBox="1"/>
          <p:nvPr/>
        </p:nvSpPr>
        <p:spPr>
          <a:xfrm>
            <a:off x="171153" y="1169426"/>
            <a:ext cx="3867198" cy="613302"/>
          </a:xfrm>
          <a:prstGeom prst="rect">
            <a:avLst/>
          </a:prstGeom>
          <a:noFill/>
        </p:spPr>
        <p:txBody>
          <a:bodyPr wrap="square" lIns="38033" tIns="38033" rIns="38033" bIns="38033" rtlCol="0" anchor="ctr" anchorCtr="0">
            <a:spAutoFit/>
          </a:bodyPr>
          <a:lstStyle/>
          <a:p>
            <a:pPr defTabSz="966012">
              <a:buSzPct val="100000"/>
              <a:defRPr/>
            </a:pPr>
            <a:r>
              <a:rPr kumimoji="0" lang="ja-JP" altLang="en-US" sz="1162" b="1" u="sng" kern="0" dirty="0">
                <a:solidFill>
                  <a:srgbClr val="012169"/>
                </a:solidFill>
                <a:latin typeface="Meiryo UI" panose="020B0604030504040204" pitchFamily="50" charset="-128"/>
                <a:ea typeface="Meiryo UI" panose="020B0604030504040204" pitchFamily="50" charset="-128"/>
                <a:cs typeface="Meiryo UI" panose="020B0604030504040204" pitchFamily="50" charset="-128"/>
              </a:rPr>
              <a:t>鹿追町</a:t>
            </a:r>
            <a:r>
              <a:rPr kumimoji="0" lang="en-US" altLang="ja-JP" sz="1162" b="1" u="sng" kern="0" dirty="0">
                <a:solidFill>
                  <a:srgbClr val="012169"/>
                </a:solidFill>
                <a:latin typeface="Meiryo UI" panose="020B0604030504040204" pitchFamily="50" charset="-128"/>
                <a:ea typeface="Meiryo UI" panose="020B0604030504040204" pitchFamily="50" charset="-128"/>
                <a:cs typeface="Meiryo UI" panose="020B0604030504040204" pitchFamily="50" charset="-128"/>
              </a:rPr>
              <a:t>PJ</a:t>
            </a:r>
          </a:p>
          <a:p>
            <a:pPr defTabSz="966012">
              <a:buSzPct val="100000"/>
              <a:defRPr/>
            </a:pPr>
            <a:r>
              <a:rPr kumimoji="0" lang="ja-JP" altLang="en-US" sz="1162" b="1" kern="0" dirty="0">
                <a:solidFill>
                  <a:srgbClr val="012169"/>
                </a:solidFill>
                <a:latin typeface="Meiryo UI" panose="020B0604030504040204" pitchFamily="50" charset="-128"/>
                <a:ea typeface="Meiryo UI" panose="020B0604030504040204" pitchFamily="50" charset="-128"/>
                <a:cs typeface="Meiryo UI" panose="020B0604030504040204" pitchFamily="50" charset="-128"/>
              </a:rPr>
              <a:t>家畜</a:t>
            </a:r>
            <a:r>
              <a:rPr kumimoji="0" lang="ja-JP" altLang="en-US" sz="1162" b="1" kern="0" dirty="0" err="1">
                <a:solidFill>
                  <a:srgbClr val="012169"/>
                </a:solidFill>
                <a:latin typeface="Meiryo UI" panose="020B0604030504040204" pitchFamily="50" charset="-128"/>
                <a:ea typeface="Meiryo UI" panose="020B0604030504040204" pitchFamily="50" charset="-128"/>
                <a:cs typeface="Meiryo UI" panose="020B0604030504040204" pitchFamily="50" charset="-128"/>
              </a:rPr>
              <a:t>ふん</a:t>
            </a:r>
            <a:r>
              <a:rPr kumimoji="0" lang="ja-JP" altLang="en-US" sz="1162" b="1" kern="0" dirty="0">
                <a:solidFill>
                  <a:srgbClr val="012169"/>
                </a:solidFill>
                <a:latin typeface="Meiryo UI" panose="020B0604030504040204" pitchFamily="50" charset="-128"/>
                <a:ea typeface="Meiryo UI" panose="020B0604030504040204" pitchFamily="50" charset="-128"/>
                <a:cs typeface="Meiryo UI" panose="020B0604030504040204" pitchFamily="50" charset="-128"/>
              </a:rPr>
              <a:t>尿由来水素を活用した水素サプライチェーン実証事業（エア・ウォーター）</a:t>
            </a:r>
          </a:p>
        </p:txBody>
      </p:sp>
      <p:sp>
        <p:nvSpPr>
          <p:cNvPr id="75" name="テキスト ボックス 74"/>
          <p:cNvSpPr txBox="1"/>
          <p:nvPr/>
        </p:nvSpPr>
        <p:spPr>
          <a:xfrm>
            <a:off x="6259100" y="4631184"/>
            <a:ext cx="4033267" cy="613302"/>
          </a:xfrm>
          <a:prstGeom prst="rect">
            <a:avLst/>
          </a:prstGeom>
          <a:noFill/>
        </p:spPr>
        <p:txBody>
          <a:bodyPr wrap="square" lIns="38033" tIns="38033" rIns="38033" bIns="38033" rtlCol="0" anchor="ctr" anchorCtr="0">
            <a:spAutoFit/>
          </a:bodyPr>
          <a:lstStyle/>
          <a:p>
            <a:pPr defTabSz="966012">
              <a:buSzPct val="100000"/>
              <a:defRPr/>
            </a:pPr>
            <a:r>
              <a:rPr kumimoji="0" lang="ja-JP" altLang="en-US" sz="1162" b="1" u="sng" kern="0" dirty="0">
                <a:solidFill>
                  <a:srgbClr val="012169"/>
                </a:solidFill>
                <a:latin typeface="Meiryo UI" panose="020B0604030504040204" pitchFamily="50" charset="-128"/>
                <a:ea typeface="Meiryo UI" panose="020B0604030504040204" pitchFamily="50" charset="-128"/>
                <a:cs typeface="Meiryo UI" panose="020B0604030504040204" pitchFamily="50" charset="-128"/>
              </a:rPr>
              <a:t>川崎市</a:t>
            </a:r>
            <a:r>
              <a:rPr kumimoji="0" lang="en-US" altLang="ja-JP" sz="1162" b="1" u="sng" kern="0" dirty="0">
                <a:solidFill>
                  <a:srgbClr val="012169"/>
                </a:solidFill>
                <a:latin typeface="Meiryo UI" panose="020B0604030504040204" pitchFamily="50" charset="-128"/>
                <a:ea typeface="Meiryo UI" panose="020B0604030504040204" pitchFamily="50" charset="-128"/>
                <a:cs typeface="Meiryo UI" panose="020B0604030504040204" pitchFamily="50" charset="-128"/>
              </a:rPr>
              <a:t>PJ</a:t>
            </a:r>
          </a:p>
          <a:p>
            <a:pPr defTabSz="966012">
              <a:buSzPct val="100000"/>
              <a:defRPr/>
            </a:pPr>
            <a:r>
              <a:rPr kumimoji="0" lang="ja-JP" altLang="en-US" sz="1162" b="1" kern="0" dirty="0">
                <a:solidFill>
                  <a:srgbClr val="012169"/>
                </a:solidFill>
                <a:latin typeface="Meiryo UI" panose="020B0604030504040204" pitchFamily="50" charset="-128"/>
                <a:ea typeface="Meiryo UI" panose="020B0604030504040204" pitchFamily="50" charset="-128"/>
                <a:cs typeface="Meiryo UI" panose="020B0604030504040204" pitchFamily="50" charset="-128"/>
              </a:rPr>
              <a:t>使用済みプラスチック由来低炭素水素を活用した地域循環型水素地産地消モデル実証事業（昭和電工）</a:t>
            </a:r>
          </a:p>
        </p:txBody>
      </p:sp>
      <p:sp>
        <p:nvSpPr>
          <p:cNvPr id="76" name="テキスト ボックス 75"/>
          <p:cNvSpPr txBox="1"/>
          <p:nvPr/>
        </p:nvSpPr>
        <p:spPr>
          <a:xfrm>
            <a:off x="6733820" y="1142336"/>
            <a:ext cx="3844842" cy="613302"/>
          </a:xfrm>
          <a:prstGeom prst="rect">
            <a:avLst/>
          </a:prstGeom>
          <a:noFill/>
        </p:spPr>
        <p:txBody>
          <a:bodyPr wrap="square" lIns="38033" tIns="38033" rIns="38033" bIns="38033" rtlCol="0" anchor="ctr" anchorCtr="0">
            <a:spAutoFit/>
          </a:bodyPr>
          <a:lstStyle/>
          <a:p>
            <a:pPr defTabSz="966012">
              <a:buSzPct val="100000"/>
              <a:defRPr/>
            </a:pPr>
            <a:r>
              <a:rPr kumimoji="0" lang="ja-JP" altLang="en-US" sz="1162" b="1" u="sng" kern="0" dirty="0">
                <a:solidFill>
                  <a:srgbClr val="012169"/>
                </a:solidFill>
                <a:latin typeface="Meiryo UI" panose="020B0604030504040204" pitchFamily="50" charset="-128"/>
                <a:ea typeface="Meiryo UI" panose="020B0604030504040204" pitchFamily="50" charset="-128"/>
                <a:cs typeface="Meiryo UI" panose="020B0604030504040204" pitchFamily="50" charset="-128"/>
              </a:rPr>
              <a:t>白糠町</a:t>
            </a:r>
            <a:r>
              <a:rPr kumimoji="0" lang="en-US" altLang="ja-JP" sz="1162" b="1" u="sng" kern="0" dirty="0">
                <a:solidFill>
                  <a:srgbClr val="012169"/>
                </a:solidFill>
                <a:latin typeface="Meiryo UI" panose="020B0604030504040204" pitchFamily="50" charset="-128"/>
                <a:ea typeface="Meiryo UI" panose="020B0604030504040204" pitchFamily="50" charset="-128"/>
                <a:cs typeface="Meiryo UI" panose="020B0604030504040204" pitchFamily="50" charset="-128"/>
              </a:rPr>
              <a:t>PJ</a:t>
            </a:r>
          </a:p>
          <a:p>
            <a:pPr defTabSz="966012">
              <a:buSzPct val="100000"/>
              <a:defRPr/>
            </a:pPr>
            <a:r>
              <a:rPr kumimoji="0" lang="ja-JP" altLang="en-US" sz="1162" b="1" kern="0" dirty="0">
                <a:solidFill>
                  <a:srgbClr val="012169"/>
                </a:solidFill>
                <a:latin typeface="Meiryo UI" panose="020B0604030504040204" pitchFamily="50" charset="-128"/>
                <a:ea typeface="Meiryo UI" panose="020B0604030504040204" pitchFamily="50" charset="-128"/>
                <a:cs typeface="Meiryo UI" panose="020B0604030504040204" pitchFamily="50" charset="-128"/>
              </a:rPr>
              <a:t>小水力由来の再エネ水素の導入拡大と北海道の地域特性に適した水素活用モデルの構築実証（東芝）</a:t>
            </a:r>
          </a:p>
        </p:txBody>
      </p:sp>
      <p:sp>
        <p:nvSpPr>
          <p:cNvPr id="77" name="テキスト ボックス 76"/>
          <p:cNvSpPr txBox="1"/>
          <p:nvPr/>
        </p:nvSpPr>
        <p:spPr>
          <a:xfrm>
            <a:off x="357869" y="3148013"/>
            <a:ext cx="3556152" cy="613302"/>
          </a:xfrm>
          <a:prstGeom prst="rect">
            <a:avLst/>
          </a:prstGeom>
          <a:noFill/>
        </p:spPr>
        <p:txBody>
          <a:bodyPr wrap="square" lIns="38033" tIns="38033" rIns="38033" bIns="38033" rtlCol="0" anchor="ctr" anchorCtr="0">
            <a:spAutoFit/>
          </a:bodyPr>
          <a:lstStyle/>
          <a:p>
            <a:pPr defTabSz="966012">
              <a:buSzPct val="100000"/>
              <a:defRPr/>
            </a:pPr>
            <a:r>
              <a:rPr kumimoji="0" lang="ja-JP" altLang="en-US" sz="1162" b="1" u="sng" kern="0" dirty="0">
                <a:solidFill>
                  <a:srgbClr val="012169"/>
                </a:solidFill>
                <a:latin typeface="Meiryo UI" panose="020B0604030504040204" pitchFamily="50" charset="-128"/>
                <a:ea typeface="Meiryo UI" panose="020B0604030504040204" pitchFamily="50" charset="-128"/>
                <a:cs typeface="Meiryo UI" panose="020B0604030504040204" pitchFamily="50" charset="-128"/>
              </a:rPr>
              <a:t>山口県</a:t>
            </a:r>
            <a:r>
              <a:rPr kumimoji="0" lang="en-US" altLang="ja-JP" sz="1162" b="1" u="sng" kern="0" dirty="0">
                <a:solidFill>
                  <a:srgbClr val="012169"/>
                </a:solidFill>
                <a:latin typeface="Meiryo UI" panose="020B0604030504040204" pitchFamily="50" charset="-128"/>
                <a:ea typeface="Meiryo UI" panose="020B0604030504040204" pitchFamily="50" charset="-128"/>
                <a:cs typeface="Meiryo UI" panose="020B0604030504040204" pitchFamily="50" charset="-128"/>
              </a:rPr>
              <a:t>PJ</a:t>
            </a:r>
          </a:p>
          <a:p>
            <a:pPr defTabSz="966012">
              <a:buSzPct val="100000"/>
              <a:defRPr/>
            </a:pPr>
            <a:r>
              <a:rPr kumimoji="0" lang="ja-JP" altLang="en-US" sz="1162" b="1" kern="0" dirty="0">
                <a:solidFill>
                  <a:srgbClr val="012169"/>
                </a:solidFill>
                <a:latin typeface="Meiryo UI" panose="020B0604030504040204" pitchFamily="50" charset="-128"/>
                <a:ea typeface="Meiryo UI" panose="020B0604030504040204" pitchFamily="50" charset="-128"/>
                <a:cs typeface="Meiryo UI" panose="020B0604030504040204" pitchFamily="50" charset="-128"/>
              </a:rPr>
              <a:t>苛性ソーダ由来の未利用な高純度副生水素を活用した地産地消・地域間連携モデルの構築（トクヤマ）</a:t>
            </a:r>
          </a:p>
        </p:txBody>
      </p:sp>
      <p:sp>
        <p:nvSpPr>
          <p:cNvPr id="78" name="テキスト ボックス 77"/>
          <p:cNvSpPr txBox="1"/>
          <p:nvPr/>
        </p:nvSpPr>
        <p:spPr>
          <a:xfrm>
            <a:off x="6715701" y="2963529"/>
            <a:ext cx="3662234" cy="613302"/>
          </a:xfrm>
          <a:prstGeom prst="rect">
            <a:avLst/>
          </a:prstGeom>
          <a:noFill/>
        </p:spPr>
        <p:txBody>
          <a:bodyPr wrap="square" lIns="38033" tIns="38033" rIns="38033" bIns="38033" rtlCol="0" anchor="ctr" anchorCtr="0">
            <a:spAutoFit/>
          </a:bodyPr>
          <a:lstStyle/>
          <a:p>
            <a:pPr defTabSz="966012">
              <a:buSzPct val="100000"/>
              <a:defRPr/>
            </a:pPr>
            <a:r>
              <a:rPr kumimoji="0" lang="ja-JP" altLang="en-US" sz="1162" b="1" u="sng" kern="0" dirty="0">
                <a:solidFill>
                  <a:srgbClr val="012169"/>
                </a:solidFill>
                <a:latin typeface="Meiryo UI" panose="020B0604030504040204" pitchFamily="50" charset="-128"/>
                <a:ea typeface="Meiryo UI" panose="020B0604030504040204" pitchFamily="50" charset="-128"/>
                <a:cs typeface="Meiryo UI" panose="020B0604030504040204" pitchFamily="50" charset="-128"/>
              </a:rPr>
              <a:t>富谷市</a:t>
            </a:r>
            <a:r>
              <a:rPr kumimoji="0" lang="en-US" altLang="ja-JP" sz="1162" b="1" u="sng" kern="0" dirty="0">
                <a:solidFill>
                  <a:srgbClr val="012169"/>
                </a:solidFill>
                <a:latin typeface="Meiryo UI" panose="020B0604030504040204" pitchFamily="50" charset="-128"/>
                <a:ea typeface="Meiryo UI" panose="020B0604030504040204" pitchFamily="50" charset="-128"/>
                <a:cs typeface="Meiryo UI" panose="020B0604030504040204" pitchFamily="50" charset="-128"/>
              </a:rPr>
              <a:t>PJ</a:t>
            </a:r>
          </a:p>
          <a:p>
            <a:pPr defTabSz="966012">
              <a:buSzPct val="100000"/>
              <a:defRPr/>
            </a:pPr>
            <a:r>
              <a:rPr kumimoji="0" lang="ja-JP" altLang="en-US" sz="1162" b="1" kern="0" dirty="0">
                <a:solidFill>
                  <a:srgbClr val="012169"/>
                </a:solidFill>
                <a:latin typeface="Meiryo UI" panose="020B0604030504040204" pitchFamily="50" charset="-128"/>
                <a:ea typeface="Meiryo UI" panose="020B0604030504040204" pitchFamily="50" charset="-128"/>
                <a:cs typeface="Meiryo UI" panose="020B0604030504040204" pitchFamily="50" charset="-128"/>
              </a:rPr>
              <a:t>富谷市における既存物流網と純水素燃料電池を活用した低炭素サプライチェーン実証（日立製作所）</a:t>
            </a:r>
          </a:p>
        </p:txBody>
      </p:sp>
    </p:spTree>
    <p:extLst>
      <p:ext uri="{BB962C8B-B14F-4D97-AF65-F5344CB8AC3E}">
        <p14:creationId xmlns:p14="http://schemas.microsoft.com/office/powerpoint/2010/main" val="1732343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テキスト プレースホルダー 80"/>
          <p:cNvSpPr>
            <a:spLocks noGrp="1"/>
          </p:cNvSpPr>
          <p:nvPr>
            <p:ph type="body" sz="quarter" idx="10"/>
          </p:nvPr>
        </p:nvSpPr>
        <p:spPr>
          <a:xfrm>
            <a:off x="0" y="1642532"/>
            <a:ext cx="10685337" cy="1515543"/>
          </a:xfrm>
        </p:spPr>
        <p:txBody>
          <a:bodyPr/>
          <a:lstStyle/>
          <a:p>
            <a:r>
              <a:rPr lang="ja-JP" altLang="en-US" dirty="0"/>
              <a:t>家畜</a:t>
            </a:r>
            <a:r>
              <a:rPr lang="ja-JP" altLang="en-US" dirty="0" err="1"/>
              <a:t>ふん</a:t>
            </a:r>
            <a:r>
              <a:rPr lang="ja-JP" altLang="en-US" dirty="0"/>
              <a:t>尿由来のバイオガスから製造した水素を、水素ガスボンベを活用した簡易な輸送システムにより輸送し、地域内の施設の定置式燃料電池等で利用する水素サプライチェーンの実証。平成</a:t>
            </a:r>
            <a:r>
              <a:rPr lang="en-US" altLang="ja-JP" dirty="0"/>
              <a:t>29</a:t>
            </a:r>
            <a:r>
              <a:rPr lang="ja-JP" altLang="en-US" dirty="0"/>
              <a:t>年１月より稼働中。</a:t>
            </a:r>
          </a:p>
          <a:p>
            <a:pPr marL="0" indent="0">
              <a:buNone/>
            </a:pPr>
            <a:endParaRPr kumimoji="1" lang="ja-JP" altLang="en-US" dirty="0"/>
          </a:p>
        </p:txBody>
      </p:sp>
      <p:sp>
        <p:nvSpPr>
          <p:cNvPr id="2" name="タイトル 1"/>
          <p:cNvSpPr>
            <a:spLocks noGrp="1"/>
          </p:cNvSpPr>
          <p:nvPr>
            <p:ph type="title"/>
          </p:nvPr>
        </p:nvSpPr>
        <p:spPr/>
        <p:txBody>
          <a:bodyPr/>
          <a:lstStyle/>
          <a:p>
            <a:r>
              <a:rPr lang="ja-JP" altLang="en-US" sz="3022" dirty="0">
                <a:latin typeface="+mn-ea"/>
                <a:ea typeface="+mn-ea"/>
              </a:rPr>
              <a:t>家畜</a:t>
            </a:r>
            <a:r>
              <a:rPr lang="ja-JP" altLang="en-US" sz="3022" dirty="0" err="1">
                <a:latin typeface="+mn-ea"/>
                <a:ea typeface="+mn-ea"/>
              </a:rPr>
              <a:t>ふん</a:t>
            </a:r>
            <a:r>
              <a:rPr lang="ja-JP" altLang="en-US" sz="3022" dirty="0">
                <a:latin typeface="+mn-ea"/>
                <a:ea typeface="+mn-ea"/>
              </a:rPr>
              <a:t>尿由来水素を活用した水素サプライチェーン実証事業</a:t>
            </a:r>
            <a:br>
              <a:rPr lang="ja-JP" altLang="en-US" sz="3022" dirty="0">
                <a:latin typeface="+mn-ea"/>
                <a:ea typeface="+mn-ea"/>
              </a:rPr>
            </a:br>
            <a:r>
              <a:rPr lang="ja-JP" altLang="en-US" sz="3022" dirty="0">
                <a:latin typeface="+mn-ea"/>
                <a:ea typeface="+mn-ea"/>
              </a:rPr>
              <a:t>－代表事業者：エア・ウォーター株式会社</a:t>
            </a:r>
            <a:br>
              <a:rPr lang="en-US" altLang="ja-JP" sz="3022" dirty="0">
                <a:latin typeface="+mn-ea"/>
                <a:ea typeface="+mn-ea"/>
              </a:rPr>
            </a:br>
            <a:r>
              <a:rPr lang="ja-JP" altLang="en-US" sz="3022" dirty="0">
                <a:latin typeface="+mn-ea"/>
                <a:ea typeface="+mn-ea"/>
              </a:rPr>
              <a:t>　（</a:t>
            </a:r>
            <a:r>
              <a:rPr lang="en-US" altLang="ja-JP" sz="3022" dirty="0">
                <a:latin typeface="+mn-ea"/>
                <a:ea typeface="+mn-ea"/>
              </a:rPr>
              <a:t>H27</a:t>
            </a:r>
            <a:r>
              <a:rPr lang="ja-JP" altLang="en-US" sz="3022" dirty="0">
                <a:latin typeface="+mn-ea"/>
                <a:ea typeface="+mn-ea"/>
              </a:rPr>
              <a:t>～</a:t>
            </a:r>
            <a:r>
              <a:rPr lang="en-US" altLang="ja-JP" sz="3022" dirty="0">
                <a:latin typeface="+mn-ea"/>
                <a:ea typeface="+mn-ea"/>
              </a:rPr>
              <a:t>H31</a:t>
            </a:r>
            <a:r>
              <a:rPr lang="ja-JP" altLang="en-US" sz="3022" dirty="0">
                <a:latin typeface="+mn-ea"/>
                <a:ea typeface="+mn-ea"/>
              </a:rPr>
              <a:t>年度）</a:t>
            </a:r>
            <a:r>
              <a:rPr lang="en-US" altLang="ja-JP" sz="3022" dirty="0">
                <a:latin typeface="+mn-ea"/>
                <a:ea typeface="+mn-ea"/>
              </a:rPr>
              <a:t>【</a:t>
            </a:r>
            <a:r>
              <a:rPr lang="ja-JP" altLang="en-US" sz="3022" dirty="0">
                <a:latin typeface="+mn-ea"/>
                <a:ea typeface="+mn-ea"/>
              </a:rPr>
              <a:t>北海道帯広市、鹿追町</a:t>
            </a:r>
          </a:p>
        </p:txBody>
      </p:sp>
      <p:pic>
        <p:nvPicPr>
          <p:cNvPr id="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586" y="3217463"/>
            <a:ext cx="8858054" cy="4235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3433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0.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Cambria"/>
        <a:ea typeface="メイリオ"/>
        <a:cs typeface=""/>
      </a:majorFont>
      <a:minorFont>
        <a:latin typeface="Cambri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2.xml><?xml version="1.0" encoding="utf-8"?>
<a:theme xmlns:a="http://schemas.openxmlformats.org/drawingml/2006/main" name="1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3.xml><?xml version="1.0" encoding="utf-8"?>
<a:theme xmlns:a="http://schemas.openxmlformats.org/drawingml/2006/main" name="3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4.xml><?xml version="1.0" encoding="utf-8"?>
<a:theme xmlns:a="http://schemas.openxmlformats.org/drawingml/2006/main" name="4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5.xml><?xml version="1.0" encoding="utf-8"?>
<a:theme xmlns:a="http://schemas.openxmlformats.org/drawingml/2006/main" name="5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6.xml><?xml version="1.0" encoding="utf-8"?>
<a:theme xmlns:a="http://schemas.openxmlformats.org/drawingml/2006/main" name="6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7.xml><?xml version="1.0" encoding="utf-8"?>
<a:theme xmlns:a="http://schemas.openxmlformats.org/drawingml/2006/main" name="7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8.xml><?xml version="1.0" encoding="utf-8"?>
<a:theme xmlns:a="http://schemas.openxmlformats.org/drawingml/2006/main" name="8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9.xml><?xml version="1.0" encoding="utf-8"?>
<a:theme xmlns:a="http://schemas.openxmlformats.org/drawingml/2006/main" name="9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docProps/app.xml><?xml version="1.0" encoding="utf-8"?>
<Properties xmlns="http://schemas.openxmlformats.org/officeDocument/2006/extended-properties" xmlns:vt="http://schemas.openxmlformats.org/officeDocument/2006/docPropsVTypes">
  <Template>Office Theme</Template>
  <TotalTime>4352</TotalTime>
  <Words>1621</Words>
  <Application>Microsoft Office PowerPoint</Application>
  <PresentationFormat>ユーザー設定</PresentationFormat>
  <Paragraphs>165</Paragraphs>
  <Slides>5</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12</vt:i4>
      </vt:variant>
      <vt:variant>
        <vt:lpstr>スライド タイトル</vt:lpstr>
      </vt:variant>
      <vt:variant>
        <vt:i4>5</vt:i4>
      </vt:variant>
    </vt:vector>
  </HeadingPairs>
  <TitlesOfParts>
    <vt:vector size="30" baseType="lpstr">
      <vt:lpstr>ＤＨＰ特太ゴシック体</vt:lpstr>
      <vt:lpstr>HGPｺﾞｼｯｸE</vt:lpstr>
      <vt:lpstr>HGPｺﾞｼｯｸM</vt:lpstr>
      <vt:lpstr>Meiryo UI</vt:lpstr>
      <vt:lpstr>ＭＳ Ｐゴシック</vt:lpstr>
      <vt:lpstr>Meiryo</vt:lpstr>
      <vt:lpstr>Meiryo</vt:lpstr>
      <vt:lpstr>游ゴシック</vt:lpstr>
      <vt:lpstr>Arial</vt:lpstr>
      <vt:lpstr>Calibri</vt:lpstr>
      <vt:lpstr>Cambria</vt:lpstr>
      <vt:lpstr>Times New Roman</vt:lpstr>
      <vt:lpstr>Wingdings</vt:lpstr>
      <vt:lpstr>1_脱炭素標準フォーマット_20180530</vt:lpstr>
      <vt:lpstr>2_脱炭素標準フォーマット_20180530</vt:lpstr>
      <vt:lpstr>3_脱炭素標準フォーマット_20180530</vt:lpstr>
      <vt:lpstr>4_脱炭素標準フォーマット_20180530</vt:lpstr>
      <vt:lpstr>5_脱炭素標準フォーマット_20180530</vt:lpstr>
      <vt:lpstr>6_脱炭素標準フォーマット_20180530</vt:lpstr>
      <vt:lpstr>7_脱炭素標準フォーマット_20180530</vt:lpstr>
      <vt:lpstr>8_脱炭素標準フォーマット_20180530</vt:lpstr>
      <vt:lpstr>9_脱炭素標準フォーマット_20180530</vt:lpstr>
      <vt:lpstr>7_Office ​​テーマ</vt:lpstr>
      <vt:lpstr>10_脱炭素標準フォーマット_20180530</vt:lpstr>
      <vt:lpstr>11_脱炭素標準フォーマット_20180530</vt:lpstr>
      <vt:lpstr>PowerPoint プレゼンテーション</vt:lpstr>
      <vt:lpstr>水素サプライチェーンにおける温室効果ガス削減効果に関するLCAガイドラインの概要</vt:lpstr>
      <vt:lpstr>補助要件（※2018年度の内容を参考として掲載）</vt:lpstr>
      <vt:lpstr>地域連携・低炭素水素技術実証事業の採択案件 （2017年9月時点）</vt:lpstr>
      <vt:lpstr>家畜ふん尿由来水素を活用した水素サプライチェーン実証事業 －代表事業者：エア・ウォーター株式会社 　（H27～H31年度）【北海道帯広市、鹿追町</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田代俊介</dc:creator>
  <cp:lastModifiedBy>豊島 健太／リサ企／JRI (toyoshima kenta)</cp:lastModifiedBy>
  <cp:revision>550</cp:revision>
  <cp:lastPrinted>2018-12-27T15:53:44Z</cp:lastPrinted>
  <dcterms:created xsi:type="dcterms:W3CDTF">2018-08-15T14:31:38Z</dcterms:created>
  <dcterms:modified xsi:type="dcterms:W3CDTF">2019-01-08T02:27:12Z</dcterms:modified>
</cp:coreProperties>
</file>