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 id="2147484250" r:id="rId12"/>
  </p:sldMasterIdLst>
  <p:notesMasterIdLst>
    <p:notesMasterId r:id="rId21"/>
  </p:notesMasterIdLst>
  <p:handoutMasterIdLst>
    <p:handoutMasterId r:id="rId22"/>
  </p:handoutMasterIdLst>
  <p:sldIdLst>
    <p:sldId id="676" r:id="rId13"/>
    <p:sldId id="677" r:id="rId14"/>
    <p:sldId id="585" r:id="rId15"/>
    <p:sldId id="586" r:id="rId16"/>
    <p:sldId id="587" r:id="rId17"/>
    <p:sldId id="588" r:id="rId18"/>
    <p:sldId id="589" r:id="rId19"/>
    <p:sldId id="590" r:id="rId20"/>
  </p:sldIdLst>
  <p:sldSz cx="10691813" cy="7559675"/>
  <p:notesSz cx="7104063" cy="10234613"/>
  <p:custDataLst>
    <p:tags r:id="rId23"/>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105" d="100"/>
          <a:sy n="105" d="100"/>
        </p:scale>
        <p:origin x="1482" y="7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2019/1/9</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2019/1/9</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
        <p:nvSpPr>
          <p:cNvPr id="71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mbria" panose="02040503050406030204" pitchFamily="18" charset="0"/>
                <a:ea typeface="メイリオ" panose="020B0604030504040204" pitchFamily="50" charset="-128"/>
              </a:defRPr>
            </a:lvl1pPr>
            <a:lvl2pPr marL="774107" indent="-295837">
              <a:defRPr kumimoji="1">
                <a:solidFill>
                  <a:schemeClr val="tx1"/>
                </a:solidFill>
                <a:latin typeface="Cambria" panose="02040503050406030204" pitchFamily="18" charset="0"/>
                <a:ea typeface="メイリオ" panose="020B0604030504040204" pitchFamily="50" charset="-128"/>
              </a:defRPr>
            </a:lvl2pPr>
            <a:lvl3pPr marL="1191566" indent="-236670">
              <a:defRPr kumimoji="1">
                <a:solidFill>
                  <a:schemeClr val="tx1"/>
                </a:solidFill>
                <a:latin typeface="Cambria" panose="02040503050406030204" pitchFamily="18" charset="0"/>
                <a:ea typeface="メイリオ" panose="020B0604030504040204" pitchFamily="50" charset="-128"/>
              </a:defRPr>
            </a:lvl3pPr>
            <a:lvl4pPr marL="1668192" indent="-236670">
              <a:defRPr kumimoji="1">
                <a:solidFill>
                  <a:schemeClr val="tx1"/>
                </a:solidFill>
                <a:latin typeface="Cambria" panose="02040503050406030204" pitchFamily="18" charset="0"/>
                <a:ea typeface="メイリオ" panose="020B0604030504040204" pitchFamily="50" charset="-128"/>
              </a:defRPr>
            </a:lvl4pPr>
            <a:lvl5pPr marL="2146462" indent="-236670">
              <a:defRPr kumimoji="1">
                <a:solidFill>
                  <a:schemeClr val="tx1"/>
                </a:solidFill>
                <a:latin typeface="Cambria" panose="02040503050406030204" pitchFamily="18" charset="0"/>
                <a:ea typeface="メイリオ" panose="020B0604030504040204" pitchFamily="50" charset="-128"/>
              </a:defRPr>
            </a:lvl5pPr>
            <a:lvl6pPr marL="2619801" indent="-23667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6pPr>
            <a:lvl7pPr marL="3093140" indent="-23667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7pPr>
            <a:lvl8pPr marL="3566479" indent="-23667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8pPr>
            <a:lvl9pPr marL="4039818" indent="-23667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9pPr>
          </a:lstStyle>
          <a:p>
            <a:pPr defTabSz="946678" eaLnBrk="0" fontAlgn="base" hangingPunct="0">
              <a:spcBef>
                <a:spcPct val="0"/>
              </a:spcBef>
              <a:spcAft>
                <a:spcPct val="0"/>
              </a:spcAft>
              <a:defRPr/>
            </a:pPr>
            <a:fld id="{2404C202-FE51-420E-A881-C1A4F9AB22E7}" type="slidenum">
              <a:rPr lang="ja-JP" altLang="en-US">
                <a:solidFill>
                  <a:prstClr val="black"/>
                </a:solidFill>
              </a:rPr>
              <a:pPr defTabSz="946678" eaLnBrk="0" fontAlgn="base" hangingPunct="0">
                <a:spcBef>
                  <a:spcPct val="0"/>
                </a:spcBef>
                <a:spcAft>
                  <a:spcPct val="0"/>
                </a:spcAft>
                <a:defRPr/>
              </a:pPr>
              <a:t>0</a:t>
            </a:fld>
            <a:endParaRPr lang="ja-JP" altLang="en-US">
              <a:solidFill>
                <a:prstClr val="black"/>
              </a:solidFill>
            </a:endParaRPr>
          </a:p>
        </p:txBody>
      </p:sp>
    </p:spTree>
    <p:extLst>
      <p:ext uri="{BB962C8B-B14F-4D97-AF65-F5344CB8AC3E}">
        <p14:creationId xmlns:p14="http://schemas.microsoft.com/office/powerpoint/2010/main" val="274679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
        <p:nvSpPr>
          <p:cNvPr id="92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mbria" panose="02040503050406030204" pitchFamily="18" charset="0"/>
                <a:ea typeface="メイリオ" panose="020B0604030504040204" pitchFamily="50" charset="-128"/>
              </a:defRPr>
            </a:lvl1pPr>
            <a:lvl2pPr marL="774107" indent="-295837">
              <a:defRPr kumimoji="1">
                <a:solidFill>
                  <a:schemeClr val="tx1"/>
                </a:solidFill>
                <a:latin typeface="Cambria" panose="02040503050406030204" pitchFamily="18" charset="0"/>
                <a:ea typeface="メイリオ" panose="020B0604030504040204" pitchFamily="50" charset="-128"/>
              </a:defRPr>
            </a:lvl2pPr>
            <a:lvl3pPr marL="1191566" indent="-236670">
              <a:defRPr kumimoji="1">
                <a:solidFill>
                  <a:schemeClr val="tx1"/>
                </a:solidFill>
                <a:latin typeface="Cambria" panose="02040503050406030204" pitchFamily="18" charset="0"/>
                <a:ea typeface="メイリオ" panose="020B0604030504040204" pitchFamily="50" charset="-128"/>
              </a:defRPr>
            </a:lvl3pPr>
            <a:lvl4pPr marL="1668192" indent="-236670">
              <a:defRPr kumimoji="1">
                <a:solidFill>
                  <a:schemeClr val="tx1"/>
                </a:solidFill>
                <a:latin typeface="Cambria" panose="02040503050406030204" pitchFamily="18" charset="0"/>
                <a:ea typeface="メイリオ" panose="020B0604030504040204" pitchFamily="50" charset="-128"/>
              </a:defRPr>
            </a:lvl4pPr>
            <a:lvl5pPr marL="2146462" indent="-236670">
              <a:defRPr kumimoji="1">
                <a:solidFill>
                  <a:schemeClr val="tx1"/>
                </a:solidFill>
                <a:latin typeface="Cambria" panose="02040503050406030204" pitchFamily="18" charset="0"/>
                <a:ea typeface="メイリオ" panose="020B0604030504040204" pitchFamily="50" charset="-128"/>
              </a:defRPr>
            </a:lvl5pPr>
            <a:lvl6pPr marL="2619801" indent="-23667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6pPr>
            <a:lvl7pPr marL="3093140" indent="-23667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7pPr>
            <a:lvl8pPr marL="3566479" indent="-23667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8pPr>
            <a:lvl9pPr marL="4039818" indent="-23667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9pPr>
          </a:lstStyle>
          <a:p>
            <a:pPr defTabSz="946678" eaLnBrk="0" fontAlgn="base" hangingPunct="0">
              <a:spcBef>
                <a:spcPct val="0"/>
              </a:spcBef>
              <a:spcAft>
                <a:spcPct val="0"/>
              </a:spcAft>
              <a:defRPr/>
            </a:pPr>
            <a:fld id="{DBFE35CA-9423-4BBC-A4A5-0126CA1969E8}" type="slidenum">
              <a:rPr lang="ja-JP" altLang="en-US">
                <a:solidFill>
                  <a:prstClr val="black"/>
                </a:solidFill>
              </a:rPr>
              <a:pPr defTabSz="946678" eaLnBrk="0" fontAlgn="base" hangingPunct="0">
                <a:spcBef>
                  <a:spcPct val="0"/>
                </a:spcBef>
                <a:spcAft>
                  <a:spcPct val="0"/>
                </a:spcAft>
                <a:defRPr/>
              </a:pPr>
              <a:t>1</a:t>
            </a:fld>
            <a:endParaRPr lang="ja-JP" altLang="en-US">
              <a:solidFill>
                <a:prstClr val="black"/>
              </a:solidFill>
            </a:endParaRPr>
          </a:p>
        </p:txBody>
      </p:sp>
    </p:spTree>
    <p:extLst>
      <p:ext uri="{BB962C8B-B14F-4D97-AF65-F5344CB8AC3E}">
        <p14:creationId xmlns:p14="http://schemas.microsoft.com/office/powerpoint/2010/main" val="169652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AC7A9404-DB82-48AF-8FA9-42A62488A859}" type="datetime1">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C24865-0A5D-427C-B57D-A1D7EE6990B6}" type="slidenum">
              <a:rPr lang="ja-JP" altLang="en-US"/>
              <a:pPr>
                <a:defRPr/>
              </a:pPr>
              <a:t>‹#›</a:t>
            </a:fld>
            <a:endParaRPr lang="ja-JP" altLang="en-US"/>
          </a:p>
        </p:txBody>
      </p:sp>
    </p:spTree>
    <p:extLst>
      <p:ext uri="{BB962C8B-B14F-4D97-AF65-F5344CB8AC3E}">
        <p14:creationId xmlns:p14="http://schemas.microsoft.com/office/powerpoint/2010/main" val="5237429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7392FA6-9442-4B1C-B00B-8CCE0EA6825C}" type="datetime1">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025508C-E46E-4983-8C72-92F02DD60DFE}" type="slidenum">
              <a:rPr lang="ja-JP" altLang="en-US"/>
              <a:pPr>
                <a:defRPr/>
              </a:pPr>
              <a:t>‹#›</a:t>
            </a:fld>
            <a:endParaRPr lang="ja-JP" altLang="en-US"/>
          </a:p>
        </p:txBody>
      </p:sp>
    </p:spTree>
    <p:extLst>
      <p:ext uri="{BB962C8B-B14F-4D97-AF65-F5344CB8AC3E}">
        <p14:creationId xmlns:p14="http://schemas.microsoft.com/office/powerpoint/2010/main" val="40818407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3"/>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3B536654-7B2F-4A4E-8541-D3EE9BA8BE9A}" type="datetime1">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076367B-AF61-4872-A61B-CA51ACF0CE87}" type="slidenum">
              <a:rPr lang="ja-JP" altLang="en-US"/>
              <a:pPr>
                <a:defRPr/>
              </a:pPr>
              <a:t>‹#›</a:t>
            </a:fld>
            <a:endParaRPr lang="ja-JP" altLang="en-US"/>
          </a:p>
        </p:txBody>
      </p:sp>
    </p:spTree>
    <p:extLst>
      <p:ext uri="{BB962C8B-B14F-4D97-AF65-F5344CB8AC3E}">
        <p14:creationId xmlns:p14="http://schemas.microsoft.com/office/powerpoint/2010/main" val="4290279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97EDB472-9FC5-4C21-AA1D-0FA1662DFB8D}" type="datetime1">
              <a:rPr lang="ja-JP" altLang="en-US"/>
              <a:pPr>
                <a:defRPr/>
              </a:pPr>
              <a:t>2019/1/9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53733044-CAEA-43E4-9A1D-3ECEBC4105F9}" type="slidenum">
              <a:rPr lang="ja-JP" altLang="en-US"/>
              <a:pPr>
                <a:defRPr/>
              </a:pPr>
              <a:t>‹#›</a:t>
            </a:fld>
            <a:endParaRPr lang="ja-JP" altLang="en-US"/>
          </a:p>
        </p:txBody>
      </p:sp>
    </p:spTree>
    <p:extLst>
      <p:ext uri="{BB962C8B-B14F-4D97-AF65-F5344CB8AC3E}">
        <p14:creationId xmlns:p14="http://schemas.microsoft.com/office/powerpoint/2010/main" val="3864878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DDCD2168-47AB-4436-B2AD-00575F587634}" type="datetime1">
              <a:rPr lang="ja-JP" altLang="en-US"/>
              <a:pPr>
                <a:defRPr/>
              </a:pPr>
              <a:t>2019/1/9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0CDEA458-1107-4BF7-88D6-F9B8039BC60D}" type="slidenum">
              <a:rPr lang="ja-JP" altLang="en-US"/>
              <a:pPr>
                <a:defRPr/>
              </a:pPr>
              <a:t>‹#›</a:t>
            </a:fld>
            <a:endParaRPr lang="ja-JP" altLang="en-US"/>
          </a:p>
        </p:txBody>
      </p:sp>
    </p:spTree>
    <p:extLst>
      <p:ext uri="{BB962C8B-B14F-4D97-AF65-F5344CB8AC3E}">
        <p14:creationId xmlns:p14="http://schemas.microsoft.com/office/powerpoint/2010/main" val="9011888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D3F1C118-D86D-43A3-B106-C122033D5AE0}" type="datetime1">
              <a:rPr lang="ja-JP" altLang="en-US"/>
              <a:pPr>
                <a:defRPr/>
              </a:pPr>
              <a:t>2019/1/9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DEA9E70-8125-4B30-85B7-2CFB827138FB}" type="slidenum">
              <a:rPr lang="ja-JP" altLang="en-US"/>
              <a:pPr>
                <a:defRPr/>
              </a:pPr>
              <a:t>‹#›</a:t>
            </a:fld>
            <a:endParaRPr lang="ja-JP" altLang="en-US"/>
          </a:p>
        </p:txBody>
      </p:sp>
    </p:spTree>
    <p:extLst>
      <p:ext uri="{BB962C8B-B14F-4D97-AF65-F5344CB8AC3E}">
        <p14:creationId xmlns:p14="http://schemas.microsoft.com/office/powerpoint/2010/main" val="23145123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DB706B09-197C-4861-A82E-FAB67E5670F0}" type="datetime1">
              <a:rPr lang="ja-JP" altLang="en-US"/>
              <a:pPr>
                <a:defRPr/>
              </a:pPr>
              <a:t>2019/1/9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20AECEB3-7C27-41D1-9244-7D4CADEEFBC7}" type="slidenum">
              <a:rPr lang="ja-JP" altLang="en-US"/>
              <a:pPr>
                <a:defRPr/>
              </a:pPr>
              <a:t>‹#›</a:t>
            </a:fld>
            <a:endParaRPr lang="ja-JP" altLang="en-US"/>
          </a:p>
        </p:txBody>
      </p:sp>
    </p:spTree>
    <p:extLst>
      <p:ext uri="{BB962C8B-B14F-4D97-AF65-F5344CB8AC3E}">
        <p14:creationId xmlns:p14="http://schemas.microsoft.com/office/powerpoint/2010/main" val="41136785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0F01D61-CC5A-4F81-A360-545FED53A173}" type="datetime1">
              <a:rPr lang="ja-JP" altLang="en-US"/>
              <a:pPr>
                <a:defRPr/>
              </a:pPr>
              <a:t>2019/1/9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6ABFB23-5E28-4F25-8A1B-125FE7462EA4}" type="slidenum">
              <a:rPr lang="ja-JP" altLang="en-US"/>
              <a:pPr>
                <a:defRPr/>
              </a:pPr>
              <a:t>‹#›</a:t>
            </a:fld>
            <a:endParaRPr lang="ja-JP" altLang="en-US"/>
          </a:p>
        </p:txBody>
      </p:sp>
    </p:spTree>
    <p:extLst>
      <p:ext uri="{BB962C8B-B14F-4D97-AF65-F5344CB8AC3E}">
        <p14:creationId xmlns:p14="http://schemas.microsoft.com/office/powerpoint/2010/main" val="1721155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1F457B8-3BE5-4642-B985-91A85DB2CFDF}" type="datetime1">
              <a:rPr lang="ja-JP" altLang="en-US"/>
              <a:pPr>
                <a:defRPr/>
              </a:pPr>
              <a:t>2019/1/9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66422A2-D73A-4249-92A7-70FEC7AC822C}" type="slidenum">
              <a:rPr lang="ja-JP" altLang="en-US"/>
              <a:pPr>
                <a:defRPr/>
              </a:pPr>
              <a:t>‹#›</a:t>
            </a:fld>
            <a:endParaRPr lang="ja-JP" altLang="en-US"/>
          </a:p>
        </p:txBody>
      </p:sp>
    </p:spTree>
    <p:extLst>
      <p:ext uri="{BB962C8B-B14F-4D97-AF65-F5344CB8AC3E}">
        <p14:creationId xmlns:p14="http://schemas.microsoft.com/office/powerpoint/2010/main" val="10942530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37782CD-D94C-4781-B3E6-F341548EE250}" type="datetime1">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7C64C88-7363-476A-B51D-327449196EC4}" type="slidenum">
              <a:rPr lang="ja-JP" altLang="en-US"/>
              <a:pPr>
                <a:defRPr/>
              </a:pPr>
              <a:t>‹#›</a:t>
            </a:fld>
            <a:endParaRPr lang="ja-JP" altLang="en-US"/>
          </a:p>
        </p:txBody>
      </p:sp>
    </p:spTree>
    <p:extLst>
      <p:ext uri="{BB962C8B-B14F-4D97-AF65-F5344CB8AC3E}">
        <p14:creationId xmlns:p14="http://schemas.microsoft.com/office/powerpoint/2010/main" val="36228818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E643713-4F5F-471D-8581-B459E4F1346D}" type="datetime1">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544A197-AE5F-4F45-AC57-0CC0AB5910B4}" type="slidenum">
              <a:rPr lang="ja-JP" altLang="en-US"/>
              <a:pPr>
                <a:defRPr/>
              </a:pPr>
              <a:t>‹#›</a:t>
            </a:fld>
            <a:endParaRPr lang="ja-JP" altLang="en-US"/>
          </a:p>
        </p:txBody>
      </p:sp>
    </p:spTree>
    <p:extLst>
      <p:ext uri="{BB962C8B-B14F-4D97-AF65-F5344CB8AC3E}">
        <p14:creationId xmlns:p14="http://schemas.microsoft.com/office/powerpoint/2010/main" val="2664080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295">
                <a:solidFill>
                  <a:schemeClr val="tx1">
                    <a:tint val="75000"/>
                  </a:schemeClr>
                </a:solidFill>
                <a:latin typeface="+mn-lt"/>
                <a:ea typeface="+mn-ea"/>
                <a:cs typeface="+mn-cs"/>
              </a:defRPr>
            </a:lvl1pPr>
          </a:lstStyle>
          <a:p>
            <a:pPr>
              <a:defRPr/>
            </a:pPr>
            <a:fld id="{E34098F1-F9E0-4FAA-93F5-E8429C7385AC}" type="datetime1">
              <a:rPr lang="ja-JP" altLang="en-US"/>
              <a:pPr>
                <a:defRPr/>
              </a:pPr>
              <a:t>2019/1/9</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95">
                <a:solidFill>
                  <a:srgbClr val="898989"/>
                </a:solidFill>
                <a:cs typeface="メイリオ" panose="020B0604030504040204" pitchFamily="50" charset="-128"/>
              </a:defRPr>
            </a:lvl1pPr>
          </a:lstStyle>
          <a:p>
            <a:pPr>
              <a:defRPr/>
            </a:pPr>
            <a:fld id="{E322CFA2-D7AD-4A6B-9E35-8695CE4100FE}"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0219137"/>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hf hdr="0" ftr="0" dt="0"/>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panose="020B0604020202020204" pitchFamily="34"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panose="020B0604020202020204" pitchFamily="34"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panose="020B0604020202020204" pitchFamily="34"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80.xml"/><Relationship Id="rId7" Type="http://schemas.openxmlformats.org/officeDocument/2006/relationships/image" Target="NUL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8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0.xml"/><Relationship Id="rId7" Type="http://schemas.openxmlformats.org/officeDocument/2006/relationships/image" Target="NUL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8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80.xml"/><Relationship Id="rId7" Type="http://schemas.openxmlformats.org/officeDocument/2006/relationships/image" Target="NUL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8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555" y="680241"/>
            <a:ext cx="5003220" cy="6800609"/>
          </a:xfrm>
          <a:prstGeom prst="rect">
            <a:avLst/>
          </a:prstGeom>
          <a:noFill/>
        </p:spPr>
        <p:style>
          <a:lnRef idx="2">
            <a:schemeClr val="accent1"/>
          </a:lnRef>
          <a:fillRef idx="1">
            <a:schemeClr val="lt1"/>
          </a:fillRef>
          <a:effectRef idx="0">
            <a:schemeClr val="accent1"/>
          </a:effectRef>
          <a:fontRef idx="minor">
            <a:schemeClr val="dk1"/>
          </a:fontRef>
        </p:style>
        <p:txBody>
          <a:bodyPr lIns="38856" rIns="38856" anchor="ctr"/>
          <a:lstStyle/>
          <a:p>
            <a:pPr algn="ctr" defTabSz="986912">
              <a:defRPr/>
            </a:pPr>
            <a:endParaRPr lang="ja-JP" altLang="en-US" sz="1943" dirty="0">
              <a:solidFill>
                <a:prstClr val="black"/>
              </a:solidFill>
              <a:latin typeface="Cambria"/>
              <a:ea typeface="メイリオ"/>
            </a:endParaRPr>
          </a:p>
        </p:txBody>
      </p:sp>
      <p:sp>
        <p:nvSpPr>
          <p:cNvPr id="4099" name="テキスト ボックス 19"/>
          <p:cNvSpPr txBox="1">
            <a:spLocks noChangeArrowheads="1"/>
          </p:cNvSpPr>
          <p:nvPr/>
        </p:nvSpPr>
        <p:spPr bwMode="auto">
          <a:xfrm>
            <a:off x="8568" y="1091463"/>
            <a:ext cx="4986086" cy="35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197040" indent="-197040" algn="just" defTabSz="986912" fontAlgn="base">
              <a:spcBef>
                <a:spcPct val="0"/>
              </a:spcBef>
              <a:spcAft>
                <a:spcPct val="0"/>
              </a:spcAft>
              <a:buClr>
                <a:srgbClr val="595959"/>
              </a:buClr>
              <a:buFont typeface="Wingdings" panose="05000000000000000000" pitchFamily="2" charset="2"/>
              <a:buChar char="l"/>
              <a:defRPr/>
            </a:pPr>
            <a:r>
              <a:rPr lang="ja-JP" altLang="en-US" sz="1403" dirty="0">
                <a:solidFill>
                  <a:prstClr val="black"/>
                </a:solidFill>
                <a:latin typeface="メイリオ"/>
                <a:ea typeface="メイリオ"/>
              </a:rPr>
              <a:t>地球温暖化対策計画で定められた温室効果ガス削減目標（運輸部門で</a:t>
            </a:r>
            <a:r>
              <a:rPr lang="en-US" altLang="ja-JP" sz="1403" dirty="0">
                <a:solidFill>
                  <a:prstClr val="black"/>
                </a:solidFill>
                <a:latin typeface="メイリオ"/>
                <a:ea typeface="メイリオ"/>
              </a:rPr>
              <a:t>28</a:t>
            </a:r>
            <a:r>
              <a:rPr lang="ja-JP" altLang="en-US" sz="1403" dirty="0">
                <a:solidFill>
                  <a:prstClr val="black"/>
                </a:solidFill>
                <a:latin typeface="メイリオ"/>
                <a:ea typeface="メイリオ"/>
              </a:rPr>
              <a:t>％削減）の達成のため、運輸部門の</a:t>
            </a:r>
            <a:r>
              <a:rPr lang="en-US" altLang="ja-JP" sz="1403" dirty="0">
                <a:solidFill>
                  <a:prstClr val="black"/>
                </a:solidFill>
                <a:latin typeface="メイリオ"/>
                <a:ea typeface="メイリオ"/>
              </a:rPr>
              <a:t>CO2</a:t>
            </a:r>
            <a:r>
              <a:rPr lang="ja-JP" altLang="en-US" sz="1403" dirty="0">
                <a:solidFill>
                  <a:prstClr val="black"/>
                </a:solidFill>
                <a:latin typeface="メイリオ"/>
                <a:ea typeface="メイリオ"/>
              </a:rPr>
              <a:t>排出量の</a:t>
            </a:r>
            <a:r>
              <a:rPr lang="en-US" altLang="ja-JP" sz="1403" dirty="0">
                <a:solidFill>
                  <a:prstClr val="black"/>
                </a:solidFill>
                <a:latin typeface="メイリオ"/>
                <a:ea typeface="メイリオ"/>
              </a:rPr>
              <a:t>1/3</a:t>
            </a:r>
            <a:r>
              <a:rPr lang="ja-JP" altLang="en-US" sz="1403" dirty="0">
                <a:solidFill>
                  <a:prstClr val="black"/>
                </a:solidFill>
                <a:latin typeface="メイリオ"/>
                <a:ea typeface="メイリオ"/>
              </a:rPr>
              <a:t>以上を占める物流分野における</a:t>
            </a:r>
            <a:r>
              <a:rPr lang="en-US" altLang="ja-JP" sz="1403" dirty="0">
                <a:solidFill>
                  <a:prstClr val="black"/>
                </a:solidFill>
                <a:latin typeface="メイリオ"/>
                <a:ea typeface="メイリオ"/>
              </a:rPr>
              <a:t>CO2</a:t>
            </a:r>
            <a:r>
              <a:rPr lang="ja-JP" altLang="en-US" sz="1403" dirty="0">
                <a:solidFill>
                  <a:prstClr val="black"/>
                </a:solidFill>
                <a:latin typeface="メイリオ"/>
                <a:ea typeface="メイリオ"/>
              </a:rPr>
              <a:t>削減は極めて重要。</a:t>
            </a:r>
            <a:endParaRPr lang="en-US" altLang="ja-JP" sz="1403" dirty="0">
              <a:solidFill>
                <a:prstClr val="black"/>
              </a:solidFill>
              <a:latin typeface="メイリオ"/>
              <a:ea typeface="メイリオ"/>
            </a:endParaRPr>
          </a:p>
          <a:p>
            <a:pPr marL="197040" indent="-197040" defTabSz="986912" fontAlgn="base">
              <a:spcBef>
                <a:spcPct val="0"/>
              </a:spcBef>
              <a:spcAft>
                <a:spcPct val="0"/>
              </a:spcAft>
              <a:buClr>
                <a:srgbClr val="595959"/>
              </a:buClr>
              <a:buFont typeface="Wingdings" panose="05000000000000000000" pitchFamily="2" charset="2"/>
              <a:buChar char="l"/>
              <a:defRPr/>
            </a:pPr>
            <a:endParaRPr lang="en-US" altLang="ja-JP" sz="1403" dirty="0">
              <a:solidFill>
                <a:prstClr val="black"/>
              </a:solidFill>
              <a:latin typeface="メイリオ"/>
              <a:ea typeface="メイリオ"/>
            </a:endParaRPr>
          </a:p>
          <a:p>
            <a:pPr marL="197040" indent="-197040" algn="just" defTabSz="986912" fontAlgn="base">
              <a:spcBef>
                <a:spcPct val="0"/>
              </a:spcBef>
              <a:spcAft>
                <a:spcPct val="0"/>
              </a:spcAft>
              <a:buClr>
                <a:srgbClr val="595959"/>
              </a:buClr>
              <a:buFont typeface="Wingdings" panose="05000000000000000000" pitchFamily="2" charset="2"/>
              <a:buChar char="l"/>
              <a:defRPr/>
            </a:pPr>
            <a:r>
              <a:rPr lang="ja-JP" altLang="en-US" sz="1403" dirty="0">
                <a:solidFill>
                  <a:prstClr val="black"/>
                </a:solidFill>
                <a:latin typeface="メイリオ"/>
                <a:ea typeface="メイリオ"/>
              </a:rPr>
              <a:t>物流分野の更なる</a:t>
            </a:r>
            <a:r>
              <a:rPr lang="en-US" altLang="ja-JP" sz="1403" dirty="0">
                <a:solidFill>
                  <a:prstClr val="black"/>
                </a:solidFill>
                <a:latin typeface="メイリオ"/>
                <a:ea typeface="メイリオ"/>
              </a:rPr>
              <a:t>CO2</a:t>
            </a:r>
            <a:r>
              <a:rPr lang="ja-JP" altLang="en-US" sz="1403" dirty="0">
                <a:solidFill>
                  <a:prstClr val="black"/>
                </a:solidFill>
                <a:latin typeface="メイリオ"/>
                <a:ea typeface="メイリオ"/>
              </a:rPr>
              <a:t>削減のためには、大きく以下の課題を解決することが必要。</a:t>
            </a:r>
            <a:endParaRPr lang="en-US" altLang="ja-JP" sz="1403" dirty="0">
              <a:solidFill>
                <a:prstClr val="black"/>
              </a:solidFill>
              <a:latin typeface="メイリオ"/>
              <a:ea typeface="メイリオ"/>
            </a:endParaRPr>
          </a:p>
          <a:p>
            <a:pPr marL="197040" indent="-197040" defTabSz="986912" fontAlgn="base">
              <a:spcBef>
                <a:spcPct val="0"/>
              </a:spcBef>
              <a:spcAft>
                <a:spcPct val="0"/>
              </a:spcAft>
              <a:buClr>
                <a:srgbClr val="595959"/>
              </a:buClr>
              <a:buNone/>
              <a:defRPr/>
            </a:pPr>
            <a:endParaRPr lang="en-US" altLang="ja-JP" sz="1403" dirty="0">
              <a:solidFill>
                <a:prstClr val="black"/>
              </a:solidFill>
              <a:latin typeface="メイリオ"/>
              <a:ea typeface="メイリオ"/>
            </a:endParaRPr>
          </a:p>
          <a:p>
            <a:pPr marL="197040" indent="-197040" defTabSz="986912" fontAlgn="base">
              <a:spcBef>
                <a:spcPct val="0"/>
              </a:spcBef>
              <a:spcAft>
                <a:spcPct val="0"/>
              </a:spcAft>
              <a:buClr>
                <a:srgbClr val="595959"/>
              </a:buClr>
              <a:buNone/>
              <a:defRPr/>
            </a:pPr>
            <a:endParaRPr lang="en-US" altLang="ja-JP" sz="1403" dirty="0">
              <a:solidFill>
                <a:prstClr val="black"/>
              </a:solidFill>
              <a:latin typeface="メイリオ"/>
              <a:ea typeface="メイリオ"/>
            </a:endParaRPr>
          </a:p>
          <a:p>
            <a:pPr marL="197040" indent="-197040" defTabSz="986912" fontAlgn="base">
              <a:spcBef>
                <a:spcPct val="0"/>
              </a:spcBef>
              <a:spcAft>
                <a:spcPct val="0"/>
              </a:spcAft>
              <a:buClr>
                <a:srgbClr val="595959"/>
              </a:buClr>
              <a:buNone/>
              <a:defRPr/>
            </a:pPr>
            <a:endParaRPr lang="en-US" altLang="ja-JP" sz="1403" dirty="0">
              <a:solidFill>
                <a:prstClr val="black"/>
              </a:solidFill>
              <a:latin typeface="メイリオ"/>
              <a:ea typeface="メイリオ"/>
            </a:endParaRPr>
          </a:p>
          <a:p>
            <a:pPr marL="197040" indent="-197040" defTabSz="986912" fontAlgn="base">
              <a:spcBef>
                <a:spcPct val="0"/>
              </a:spcBef>
              <a:spcAft>
                <a:spcPct val="0"/>
              </a:spcAft>
              <a:buClr>
                <a:srgbClr val="595959"/>
              </a:buClr>
              <a:buNone/>
              <a:defRPr/>
            </a:pPr>
            <a:endParaRPr lang="en-US" altLang="ja-JP" sz="1403" dirty="0">
              <a:solidFill>
                <a:prstClr val="black"/>
              </a:solidFill>
              <a:latin typeface="メイリオ"/>
              <a:ea typeface="メイリオ"/>
            </a:endParaRPr>
          </a:p>
          <a:p>
            <a:pPr marL="197040" indent="-197040" defTabSz="986912" fontAlgn="base">
              <a:spcBef>
                <a:spcPct val="0"/>
              </a:spcBef>
              <a:spcAft>
                <a:spcPct val="0"/>
              </a:spcAft>
              <a:buClr>
                <a:srgbClr val="595959"/>
              </a:buClr>
              <a:buNone/>
              <a:defRPr/>
            </a:pPr>
            <a:endParaRPr lang="en-US" altLang="ja-JP" sz="1403" dirty="0">
              <a:solidFill>
                <a:prstClr val="black"/>
              </a:solidFill>
              <a:latin typeface="メイリオ"/>
              <a:ea typeface="メイリオ"/>
            </a:endParaRPr>
          </a:p>
          <a:p>
            <a:pPr marL="197040" indent="-197040" defTabSz="986912" fontAlgn="base">
              <a:spcBef>
                <a:spcPct val="0"/>
              </a:spcBef>
              <a:spcAft>
                <a:spcPct val="0"/>
              </a:spcAft>
              <a:buClr>
                <a:srgbClr val="595959"/>
              </a:buClr>
              <a:buNone/>
              <a:defRPr/>
            </a:pPr>
            <a:r>
              <a:rPr lang="ja-JP" altLang="en-US" sz="1403" dirty="0">
                <a:solidFill>
                  <a:prstClr val="black"/>
                </a:solidFill>
                <a:latin typeface="メイリオ"/>
                <a:ea typeface="メイリオ"/>
              </a:rPr>
              <a:t>　</a:t>
            </a:r>
            <a:endParaRPr lang="en-US" altLang="ja-JP" sz="1403" dirty="0">
              <a:solidFill>
                <a:prstClr val="black"/>
              </a:solidFill>
              <a:latin typeface="メイリオ"/>
              <a:ea typeface="メイリオ"/>
            </a:endParaRPr>
          </a:p>
          <a:p>
            <a:pPr marL="197040" indent="-197040" algn="just" defTabSz="986912" fontAlgn="base">
              <a:spcBef>
                <a:spcPct val="0"/>
              </a:spcBef>
              <a:spcAft>
                <a:spcPct val="0"/>
              </a:spcAft>
              <a:buClr>
                <a:srgbClr val="595959"/>
              </a:buClr>
              <a:buFont typeface="Wingdings" panose="05000000000000000000" pitchFamily="2" charset="2"/>
              <a:buChar char="l"/>
              <a:defRPr/>
            </a:pPr>
            <a:r>
              <a:rPr lang="ja-JP" altLang="en-US" sz="1403" dirty="0">
                <a:solidFill>
                  <a:prstClr val="black"/>
                </a:solidFill>
                <a:latin typeface="メイリオ"/>
                <a:ea typeface="メイリオ"/>
              </a:rPr>
              <a:t>このため、以下の対策を講じることで、</a:t>
            </a:r>
            <a:r>
              <a:rPr lang="en-US" altLang="ja-JP" sz="1403" dirty="0">
                <a:solidFill>
                  <a:prstClr val="black"/>
                </a:solidFill>
                <a:latin typeface="メイリオ"/>
                <a:ea typeface="メイリオ"/>
              </a:rPr>
              <a:t>CO2</a:t>
            </a:r>
            <a:r>
              <a:rPr lang="ja-JP" altLang="en-US" sz="1403" dirty="0">
                <a:solidFill>
                  <a:prstClr val="black"/>
                </a:solidFill>
                <a:latin typeface="メイリオ"/>
                <a:ea typeface="メイリオ"/>
              </a:rPr>
              <a:t>削減を行いつつ持続可能な物流システムを構築することを目的とする。</a:t>
            </a:r>
            <a:endParaRPr kumimoji="0" lang="ja-JP" altLang="en-US" sz="1403" kern="0" dirty="0">
              <a:solidFill>
                <a:prstClr val="black"/>
              </a:solidFill>
              <a:latin typeface="メイリオ"/>
              <a:ea typeface="メイリオ"/>
              <a:cs typeface="メイリオ" panose="020B0604030504040204" pitchFamily="50" charset="-128"/>
            </a:endParaRPr>
          </a:p>
        </p:txBody>
      </p:sp>
      <p:sp>
        <p:nvSpPr>
          <p:cNvPr id="6" name="正方形/長方形 5"/>
          <p:cNvSpPr/>
          <p:nvPr/>
        </p:nvSpPr>
        <p:spPr>
          <a:xfrm>
            <a:off x="5035775" y="680241"/>
            <a:ext cx="5633763" cy="6800609"/>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dirty="0">
              <a:solidFill>
                <a:prstClr val="black"/>
              </a:solidFill>
              <a:latin typeface="Cambria"/>
              <a:ea typeface="メイリオ"/>
            </a:endParaRPr>
          </a:p>
        </p:txBody>
      </p:sp>
      <p:sp>
        <p:nvSpPr>
          <p:cNvPr id="11" name="テキスト ボックス 10"/>
          <p:cNvSpPr txBox="1"/>
          <p:nvPr/>
        </p:nvSpPr>
        <p:spPr>
          <a:xfrm>
            <a:off x="61684" y="671673"/>
            <a:ext cx="1154483"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b="1" dirty="0">
                <a:solidFill>
                  <a:prstClr val="black"/>
                </a:solidFill>
                <a:latin typeface="Cambria"/>
                <a:ea typeface="メイリオ"/>
              </a:rPr>
              <a:t>背景・目的</a:t>
            </a:r>
          </a:p>
        </p:txBody>
      </p:sp>
      <p:pic>
        <p:nvPicPr>
          <p:cNvPr id="61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8" y="109667"/>
            <a:ext cx="815593" cy="49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23"/>
          <p:cNvSpPr txBox="1"/>
          <p:nvPr/>
        </p:nvSpPr>
        <p:spPr>
          <a:xfrm>
            <a:off x="5047769" y="3234966"/>
            <a:ext cx="1542410"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b="1" dirty="0">
                <a:solidFill>
                  <a:prstClr val="black"/>
                </a:solidFill>
                <a:latin typeface="Cambria"/>
                <a:ea typeface="メイリオ"/>
              </a:rPr>
              <a:t>期待される効果</a:t>
            </a:r>
          </a:p>
        </p:txBody>
      </p:sp>
      <p:sp>
        <p:nvSpPr>
          <p:cNvPr id="33" name="テキスト ボックス 32"/>
          <p:cNvSpPr txBox="1"/>
          <p:nvPr/>
        </p:nvSpPr>
        <p:spPr>
          <a:xfrm>
            <a:off x="5006647" y="3702733"/>
            <a:ext cx="5668031" cy="2898935"/>
          </a:xfrm>
          <a:prstGeom prst="rect">
            <a:avLst/>
          </a:prstGeom>
          <a:noFill/>
        </p:spPr>
        <p:txBody>
          <a:bodyPr>
            <a:spAutoFit/>
          </a:bodyPr>
          <a:lstStyle/>
          <a:p>
            <a:pPr marL="185046" indent="-185046" defTabSz="986912">
              <a:buClr>
                <a:prstClr val="black">
                  <a:lumMod val="65000"/>
                  <a:lumOff val="35000"/>
                </a:prstClr>
              </a:buClr>
              <a:buFont typeface="Wingdings" panose="05000000000000000000" pitchFamily="2" charset="2"/>
              <a:buChar char="l"/>
              <a:defRPr/>
            </a:pPr>
            <a:r>
              <a:rPr lang="ja-JP" altLang="en-US"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rPr>
              <a:t>低炭素型で持続可能な物流システムが構築される。具体的には</a:t>
            </a:r>
            <a:endParaRPr lang="en-US" altLang="ja-JP"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a:p>
            <a:pPr marL="185046" indent="-185046" defTabSz="986912">
              <a:buClr>
                <a:prstClr val="black">
                  <a:lumMod val="65000"/>
                  <a:lumOff val="35000"/>
                </a:prstClr>
              </a:buClr>
              <a:buFont typeface="Wingdings" panose="05000000000000000000" pitchFamily="2" charset="2"/>
              <a:buChar char="l"/>
              <a:defRPr/>
            </a:pPr>
            <a:endParaRPr lang="en-US" altLang="ja-JP"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a:p>
            <a:pPr marL="185046" indent="-185046" defTabSz="986912">
              <a:buClr>
                <a:prstClr val="black">
                  <a:lumMod val="65000"/>
                  <a:lumOff val="35000"/>
                </a:prstClr>
              </a:buClr>
              <a:buFont typeface="Wingdings" panose="05000000000000000000" pitchFamily="2" charset="2"/>
              <a:buChar char="l"/>
              <a:defRPr/>
            </a:pPr>
            <a:endParaRPr lang="en-US" altLang="ja-JP"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a:p>
            <a:pPr marL="185046" indent="-185046" defTabSz="986912">
              <a:buClr>
                <a:prstClr val="black">
                  <a:lumMod val="65000"/>
                  <a:lumOff val="35000"/>
                </a:prstClr>
              </a:buClr>
              <a:buFont typeface="Wingdings" panose="05000000000000000000" pitchFamily="2" charset="2"/>
              <a:buChar char="l"/>
              <a:defRPr/>
            </a:pPr>
            <a:endParaRPr lang="en-US" altLang="ja-JP"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a:p>
            <a:pPr marL="185046" indent="-185046" defTabSz="986912">
              <a:buClr>
                <a:prstClr val="black">
                  <a:lumMod val="65000"/>
                  <a:lumOff val="35000"/>
                </a:prstClr>
              </a:buClr>
              <a:buFont typeface="Wingdings" panose="05000000000000000000" pitchFamily="2" charset="2"/>
              <a:buChar char="l"/>
              <a:defRPr/>
            </a:pPr>
            <a:endParaRPr lang="en-US" altLang="ja-JP"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a:p>
            <a:pPr marL="185046" indent="-185046" defTabSz="986912">
              <a:buClr>
                <a:prstClr val="black">
                  <a:lumMod val="65000"/>
                  <a:lumOff val="35000"/>
                </a:prstClr>
              </a:buClr>
              <a:buFont typeface="Wingdings" panose="05000000000000000000" pitchFamily="2" charset="2"/>
              <a:buChar char="l"/>
              <a:defRPr/>
            </a:pPr>
            <a:endParaRPr lang="en-US" altLang="ja-JP"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a:p>
            <a:pPr marL="185046" indent="-185046" defTabSz="986912">
              <a:buClr>
                <a:prstClr val="black">
                  <a:lumMod val="65000"/>
                  <a:lumOff val="35000"/>
                </a:prstClr>
              </a:buClr>
              <a:buFont typeface="Wingdings" panose="05000000000000000000" pitchFamily="2" charset="2"/>
              <a:buChar char="l"/>
              <a:defRPr/>
            </a:pPr>
            <a:endParaRPr lang="en-US" altLang="ja-JP"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a:p>
            <a:pPr marL="185046" indent="-185046" defTabSz="986912">
              <a:buClr>
                <a:prstClr val="black">
                  <a:lumMod val="65000"/>
                  <a:lumOff val="35000"/>
                </a:prstClr>
              </a:buClr>
              <a:buFont typeface="Wingdings" panose="05000000000000000000" pitchFamily="2" charset="2"/>
              <a:buChar char="l"/>
              <a:defRPr/>
            </a:pPr>
            <a:endParaRPr lang="en-US" altLang="ja-JP"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a:p>
            <a:pPr marL="185046" indent="-185046" defTabSz="986912">
              <a:buClr>
                <a:prstClr val="black">
                  <a:lumMod val="65000"/>
                  <a:lumOff val="35000"/>
                </a:prstClr>
              </a:buClr>
              <a:buFont typeface="Wingdings" panose="05000000000000000000" pitchFamily="2" charset="2"/>
              <a:buChar char="l"/>
              <a:defRPr/>
            </a:pPr>
            <a:endParaRPr lang="en-US" altLang="ja-JP"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a:p>
            <a:pPr marL="185046" indent="-185046" defTabSz="986912">
              <a:buClr>
                <a:prstClr val="black">
                  <a:lumMod val="65000"/>
                  <a:lumOff val="35000"/>
                </a:prstClr>
              </a:buClr>
              <a:buFont typeface="Wingdings" panose="05000000000000000000" pitchFamily="2" charset="2"/>
              <a:buChar char="l"/>
              <a:defRPr/>
            </a:pPr>
            <a:endParaRPr lang="en-US" altLang="ja-JP"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a:p>
            <a:pPr marL="185046" indent="-185046" defTabSz="986912">
              <a:buClr>
                <a:prstClr val="black">
                  <a:lumMod val="65000"/>
                  <a:lumOff val="35000"/>
                </a:prstClr>
              </a:buClr>
              <a:buFont typeface="Wingdings" panose="05000000000000000000" pitchFamily="2" charset="2"/>
              <a:buChar char="l"/>
              <a:defRPr/>
            </a:pPr>
            <a:r>
              <a:rPr lang="ja-JP" altLang="en-US"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rPr>
              <a:t>このような低炭素型の物流システムの構築は、輸送モードの転換とともに、積載率の向上や省人化を通じて、トラックドライバーの負担軽減にもつながるため、働き方改革にも資する。</a:t>
            </a:r>
            <a:endParaRPr lang="en-US" altLang="ja-JP"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8954393" y="109667"/>
            <a:ext cx="1367682" cy="490904"/>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lang="ja-JP" altLang="en-US" sz="1295" dirty="0">
                <a:solidFill>
                  <a:prstClr val="white"/>
                </a:solidFill>
                <a:latin typeface="Cambria"/>
                <a:ea typeface="メイリオ"/>
              </a:rPr>
              <a:t>平成</a:t>
            </a:r>
            <a:r>
              <a:rPr lang="en-US" altLang="ja-JP" sz="1295" dirty="0">
                <a:solidFill>
                  <a:prstClr val="white"/>
                </a:solidFill>
                <a:latin typeface="Cambria"/>
                <a:ea typeface="メイリオ"/>
              </a:rPr>
              <a:t>25</a:t>
            </a:r>
            <a:r>
              <a:rPr lang="ja-JP" altLang="en-US" sz="1295" dirty="0">
                <a:solidFill>
                  <a:prstClr val="white"/>
                </a:solidFill>
                <a:latin typeface="Cambria"/>
                <a:ea typeface="メイリオ"/>
              </a:rPr>
              <a:t>年度予算</a:t>
            </a:r>
            <a:endParaRPr lang="en-US" altLang="ja-JP" sz="1295" dirty="0">
              <a:solidFill>
                <a:prstClr val="white"/>
              </a:solidFill>
              <a:latin typeface="Cambria"/>
              <a:ea typeface="メイリオ"/>
            </a:endParaRPr>
          </a:p>
          <a:p>
            <a:pPr defTabSz="986912">
              <a:defRPr/>
            </a:pPr>
            <a:r>
              <a:rPr lang="ja-JP" altLang="en-US" sz="1295" dirty="0">
                <a:solidFill>
                  <a:prstClr val="white"/>
                </a:solidFill>
                <a:latin typeface="Cambria"/>
                <a:ea typeface="メイリオ"/>
              </a:rPr>
              <a:t>○○百万円</a:t>
            </a:r>
          </a:p>
        </p:txBody>
      </p:sp>
      <p:sp>
        <p:nvSpPr>
          <p:cNvPr id="26" name="Rectangle 3"/>
          <p:cNvSpPr>
            <a:spLocks noChangeArrowheads="1"/>
          </p:cNvSpPr>
          <p:nvPr/>
        </p:nvSpPr>
        <p:spPr bwMode="auto">
          <a:xfrm>
            <a:off x="837868" y="78825"/>
            <a:ext cx="9848804" cy="582567"/>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defTabSz="986912" fontAlgn="base">
              <a:spcBef>
                <a:spcPct val="0"/>
              </a:spcBef>
              <a:spcAft>
                <a:spcPct val="0"/>
              </a:spcAft>
              <a:defRPr/>
            </a:pPr>
            <a:r>
              <a:rPr lang="ja-JP" altLang="en-US" sz="1943" b="1" dirty="0">
                <a:solidFill>
                  <a:prstClr val="white"/>
                </a:solidFill>
                <a:latin typeface="Cambria"/>
                <a:ea typeface="メイリオ"/>
              </a:rPr>
              <a:t>物流分野における</a:t>
            </a:r>
            <a:r>
              <a:rPr lang="en-US" altLang="ja-JP" sz="1943" b="1" dirty="0">
                <a:solidFill>
                  <a:prstClr val="white"/>
                </a:solidFill>
                <a:latin typeface="メイリオ"/>
                <a:ea typeface="メイリオ"/>
              </a:rPr>
              <a:t>CO2</a:t>
            </a:r>
            <a:r>
              <a:rPr lang="ja-JP" altLang="en-US" sz="1943" b="1" dirty="0">
                <a:solidFill>
                  <a:prstClr val="white"/>
                </a:solidFill>
                <a:latin typeface="Cambria"/>
                <a:ea typeface="メイリオ"/>
              </a:rPr>
              <a:t>削減対策促進事業</a:t>
            </a:r>
            <a:endParaRPr lang="en-US" altLang="ja-JP" sz="1943" b="1" dirty="0">
              <a:solidFill>
                <a:prstClr val="white"/>
              </a:solidFill>
              <a:latin typeface="Cambria"/>
              <a:ea typeface="メイリオ"/>
            </a:endParaRPr>
          </a:p>
          <a:p>
            <a:pPr defTabSz="986912" fontAlgn="base">
              <a:spcBef>
                <a:spcPct val="0"/>
              </a:spcBef>
              <a:spcAft>
                <a:spcPct val="0"/>
              </a:spcAft>
              <a:defRPr/>
            </a:pPr>
            <a:r>
              <a:rPr lang="ja-JP" altLang="en-US" sz="1727" b="1" dirty="0">
                <a:solidFill>
                  <a:prstClr val="white"/>
                </a:solidFill>
                <a:latin typeface="Cambria"/>
                <a:ea typeface="メイリオ"/>
              </a:rPr>
              <a:t>（国土交通省連携事業）</a:t>
            </a:r>
            <a:endParaRPr lang="en-US" altLang="ja-JP" sz="1727" b="1" dirty="0">
              <a:solidFill>
                <a:prstClr val="white"/>
              </a:solidFill>
              <a:latin typeface="Cambria"/>
              <a:ea typeface="メイリオ"/>
            </a:endParaRPr>
          </a:p>
        </p:txBody>
      </p:sp>
      <p:sp>
        <p:nvSpPr>
          <p:cNvPr id="96" name="テキスト ボックス 95"/>
          <p:cNvSpPr txBox="1"/>
          <p:nvPr/>
        </p:nvSpPr>
        <p:spPr>
          <a:xfrm>
            <a:off x="5035776" y="671673"/>
            <a:ext cx="960519"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b="1" dirty="0">
                <a:solidFill>
                  <a:prstClr val="black"/>
                </a:solidFill>
                <a:latin typeface="Cambria"/>
                <a:ea typeface="メイリオ"/>
              </a:rPr>
              <a:t>事業概要</a:t>
            </a:r>
          </a:p>
        </p:txBody>
      </p:sp>
      <p:sp>
        <p:nvSpPr>
          <p:cNvPr id="73" name="テキスト ボックス 72"/>
          <p:cNvSpPr txBox="1"/>
          <p:nvPr/>
        </p:nvSpPr>
        <p:spPr>
          <a:xfrm>
            <a:off x="5112880" y="1019500"/>
            <a:ext cx="5556659" cy="1819472"/>
          </a:xfrm>
          <a:prstGeom prst="rect">
            <a:avLst/>
          </a:prstGeom>
          <a:noFill/>
        </p:spPr>
        <p:txBody>
          <a:bodyPr>
            <a:spAutoFit/>
          </a:bodyPr>
          <a:lstStyle/>
          <a:p>
            <a:pPr marL="90810" indent="-90810" defTabSz="986912" eaLnBrk="0" hangingPunct="0">
              <a:buClr>
                <a:srgbClr val="EEECE1">
                  <a:lumMod val="50000"/>
                </a:srgbClr>
              </a:buClr>
              <a:defRPr/>
            </a:pPr>
            <a:r>
              <a:rPr kumimoji="0" lang="ja-JP" altLang="en-US" sz="1403" b="1" u="sng" kern="0" dirty="0">
                <a:solidFill>
                  <a:prstClr val="black"/>
                </a:solidFill>
                <a:latin typeface="メイリオ"/>
                <a:ea typeface="メイリオ"/>
                <a:cs typeface="メイリオ" panose="020B0604030504040204" pitchFamily="50" charset="-128"/>
              </a:rPr>
              <a:t>１　</a:t>
            </a:r>
            <a:r>
              <a:rPr kumimoji="0" lang="en-US" altLang="ja-JP" sz="1403" b="1" u="sng" kern="0" dirty="0" err="1">
                <a:solidFill>
                  <a:prstClr val="black"/>
                </a:solidFill>
                <a:latin typeface="メイリオ"/>
                <a:ea typeface="メイリオ"/>
                <a:cs typeface="メイリオ" panose="020B0604030504040204" pitchFamily="50" charset="-128"/>
              </a:rPr>
              <a:t>AI,IoT</a:t>
            </a:r>
            <a:r>
              <a:rPr kumimoji="0" lang="ja-JP" altLang="en-US" sz="1403" b="1" u="sng" kern="0" dirty="0">
                <a:solidFill>
                  <a:prstClr val="black"/>
                </a:solidFill>
                <a:latin typeface="メイリオ"/>
                <a:ea typeface="メイリオ"/>
                <a:cs typeface="メイリオ" panose="020B0604030504040204" pitchFamily="50" charset="-128"/>
              </a:rPr>
              <a:t>等の新技術を活用した物流の低炭素化</a:t>
            </a:r>
            <a:endParaRPr kumimoji="0" lang="en-US" altLang="ja-JP" sz="1403" b="1" u="sng" kern="0" dirty="0">
              <a:solidFill>
                <a:prstClr val="black"/>
              </a:solidFill>
              <a:latin typeface="メイリオ"/>
              <a:ea typeface="メイリオ"/>
              <a:cs typeface="メイリオ" panose="020B0604030504040204" pitchFamily="50" charset="-128"/>
            </a:endParaRPr>
          </a:p>
          <a:p>
            <a:pPr marL="90810" indent="-90810" algn="just" defTabSz="986912" eaLnBrk="0" hangingPunct="0">
              <a:buClr>
                <a:srgbClr val="EEECE1">
                  <a:lumMod val="50000"/>
                </a:srgbClr>
              </a:buClr>
              <a:defRPr/>
            </a:pPr>
            <a:r>
              <a:rPr kumimoji="0" lang="ja-JP" altLang="en-US" sz="1403" kern="0" dirty="0">
                <a:solidFill>
                  <a:prstClr val="black"/>
                </a:solidFill>
                <a:latin typeface="メイリオ"/>
                <a:ea typeface="メイリオ"/>
                <a:cs typeface="メイリオ" panose="020B0604030504040204" pitchFamily="50" charset="-128"/>
              </a:rPr>
              <a:t>　最先端の</a:t>
            </a:r>
            <a:r>
              <a:rPr kumimoji="0" lang="en-US" altLang="ja-JP" sz="1403" kern="0" dirty="0" err="1">
                <a:solidFill>
                  <a:prstClr val="black"/>
                </a:solidFill>
                <a:latin typeface="メイリオ"/>
                <a:ea typeface="メイリオ"/>
                <a:cs typeface="メイリオ" panose="020B0604030504040204" pitchFamily="50" charset="-128"/>
              </a:rPr>
              <a:t>IoT</a:t>
            </a:r>
            <a:r>
              <a:rPr kumimoji="0" lang="ja-JP" altLang="en-US" sz="1403" kern="0" dirty="0">
                <a:solidFill>
                  <a:prstClr val="black"/>
                </a:solidFill>
                <a:latin typeface="メイリオ"/>
                <a:ea typeface="メイリオ"/>
                <a:cs typeface="メイリオ" panose="020B0604030504040204" pitchFamily="50" charset="-128"/>
              </a:rPr>
              <a:t>技術等の導入を通じた輸送の効率化や設備利用の効率化により</a:t>
            </a:r>
            <a:r>
              <a:rPr kumimoji="0" lang="en-US" altLang="ja-JP" sz="1403" kern="0" dirty="0">
                <a:solidFill>
                  <a:prstClr val="black"/>
                </a:solidFill>
                <a:latin typeface="メイリオ"/>
                <a:ea typeface="メイリオ"/>
                <a:cs typeface="メイリオ" panose="020B0604030504040204" pitchFamily="50" charset="-128"/>
              </a:rPr>
              <a:t>CO2</a:t>
            </a:r>
            <a:r>
              <a:rPr kumimoji="0" lang="ja-JP" altLang="en-US" sz="1403" kern="0" dirty="0">
                <a:solidFill>
                  <a:prstClr val="black"/>
                </a:solidFill>
                <a:latin typeface="メイリオ"/>
                <a:ea typeface="メイリオ"/>
                <a:cs typeface="メイリオ" panose="020B0604030504040204" pitchFamily="50" charset="-128"/>
              </a:rPr>
              <a:t>削減を実現するシステム導入の取組を支援する。</a:t>
            </a:r>
          </a:p>
          <a:p>
            <a:pPr marL="90810" indent="-90810" algn="just" defTabSz="986912" eaLnBrk="0" hangingPunct="0">
              <a:buClr>
                <a:srgbClr val="EEECE1">
                  <a:lumMod val="50000"/>
                </a:srgbClr>
              </a:buClr>
              <a:defRPr/>
            </a:pPr>
            <a:r>
              <a:rPr kumimoji="0" lang="ja-JP" altLang="en-US" sz="1403" kern="0" dirty="0">
                <a:solidFill>
                  <a:prstClr val="black"/>
                </a:solidFill>
                <a:latin typeface="メイリオ"/>
                <a:ea typeface="メイリオ"/>
                <a:cs typeface="メイリオ" panose="020B0604030504040204" pitchFamily="50" charset="-128"/>
              </a:rPr>
              <a:t>　</a:t>
            </a:r>
            <a:endParaRPr kumimoji="0" lang="en-US" altLang="ja-JP" sz="1403" b="1" kern="0" dirty="0">
              <a:solidFill>
                <a:prstClr val="black"/>
              </a:solidFill>
              <a:latin typeface="メイリオ"/>
              <a:ea typeface="メイリオ"/>
              <a:cs typeface="メイリオ" panose="020B0604030504040204" pitchFamily="50" charset="-128"/>
            </a:endParaRPr>
          </a:p>
          <a:p>
            <a:pPr marL="90810" indent="-90810" defTabSz="986912" eaLnBrk="0" hangingPunct="0">
              <a:buClr>
                <a:srgbClr val="EEECE1">
                  <a:lumMod val="50000"/>
                </a:srgbClr>
              </a:buClr>
              <a:defRPr/>
            </a:pPr>
            <a:r>
              <a:rPr kumimoji="0" lang="ja-JP" altLang="en-US" sz="1403" b="1" u="sng" kern="0" dirty="0">
                <a:solidFill>
                  <a:prstClr val="black"/>
                </a:solidFill>
                <a:latin typeface="メイリオ"/>
                <a:ea typeface="メイリオ"/>
                <a:cs typeface="メイリオ" panose="020B0604030504040204" pitchFamily="50" charset="-128"/>
              </a:rPr>
              <a:t>２　</a:t>
            </a:r>
            <a:r>
              <a:rPr kumimoji="0" lang="ja-JP" altLang="en-US" sz="1403" b="1" u="sng" kern="0" dirty="0">
                <a:solidFill>
                  <a:prstClr val="black"/>
                </a:solidFill>
                <a:latin typeface="メイリオ"/>
                <a:ea typeface="メイリオ" panose="020B0604030504040204" pitchFamily="50" charset="-128"/>
                <a:cs typeface="メイリオ" panose="020B0604030504040204" pitchFamily="50" charset="-128"/>
              </a:rPr>
              <a:t>効率的かつ低炭素な輸送モード等への転換</a:t>
            </a:r>
            <a:endParaRPr kumimoji="0" lang="en-US" altLang="ja-JP" sz="1403" b="1" u="sng" kern="0" dirty="0">
              <a:solidFill>
                <a:prstClr val="black"/>
              </a:solidFill>
              <a:latin typeface="メイリオ"/>
              <a:ea typeface="メイリオ" panose="020B0604030504040204" pitchFamily="50" charset="-128"/>
              <a:cs typeface="メイリオ" panose="020B0604030504040204" pitchFamily="50" charset="-128"/>
            </a:endParaRPr>
          </a:p>
          <a:p>
            <a:pPr marL="90810" indent="-90810" algn="just" defTabSz="986912" eaLnBrk="0" hangingPunct="0">
              <a:buClr>
                <a:srgbClr val="EEECE1">
                  <a:lumMod val="50000"/>
                </a:srgbClr>
              </a:buClr>
              <a:defRPr/>
            </a:pPr>
            <a:r>
              <a:rPr kumimoji="0" lang="ja-JP" altLang="en-US" sz="1403" b="1" kern="0" dirty="0">
                <a:solidFill>
                  <a:prstClr val="black"/>
                </a:solidFill>
                <a:latin typeface="メイリオ"/>
                <a:ea typeface="メイリオ"/>
                <a:cs typeface="メイリオ" panose="020B0604030504040204" pitchFamily="50" charset="-128"/>
              </a:rPr>
              <a:t>　</a:t>
            </a:r>
            <a:r>
              <a:rPr kumimoji="0" lang="ja-JP" altLang="en-US" sz="1403" kern="0" dirty="0">
                <a:solidFill>
                  <a:prstClr val="black"/>
                </a:solidFill>
                <a:latin typeface="メイリオ"/>
                <a:ea typeface="メイリオ" panose="020B0604030504040204" pitchFamily="50" charset="-128"/>
                <a:cs typeface="メイリオ" panose="020B0604030504040204" pitchFamily="50" charset="-128"/>
              </a:rPr>
              <a:t>トラック輸送の高効率化に資する車両等の導入、モーダルシフトの促進、低炭素型保冷用コンテナの導入を支援する。</a:t>
            </a:r>
            <a:endParaRPr kumimoji="0" lang="en-US" altLang="ja-JP" sz="1403" kern="0" dirty="0">
              <a:solidFill>
                <a:prstClr val="black"/>
              </a:solidFill>
              <a:latin typeface="メイリオ"/>
              <a:ea typeface="メイリオ" panose="020B0604030504040204" pitchFamily="50" charset="-128"/>
              <a:cs typeface="メイリオ" panose="020B0604030504040204" pitchFamily="50" charset="-128"/>
            </a:endParaRPr>
          </a:p>
          <a:p>
            <a:pPr marL="90810" indent="-90810" defTabSz="986912" eaLnBrk="0" hangingPunct="0">
              <a:buClr>
                <a:srgbClr val="EEECE1">
                  <a:lumMod val="50000"/>
                </a:srgbClr>
              </a:buClr>
              <a:defRPr/>
            </a:pPr>
            <a:r>
              <a:rPr kumimoji="0" lang="ja-JP" altLang="en-US" sz="1403" kern="0" dirty="0">
                <a:solidFill>
                  <a:prstClr val="black"/>
                </a:solidFill>
                <a:latin typeface="メイリオ"/>
                <a:ea typeface="メイリオ"/>
                <a:cs typeface="メイリオ" panose="020B0604030504040204" pitchFamily="50" charset="-128"/>
              </a:rPr>
              <a:t>　</a:t>
            </a:r>
            <a:endParaRPr kumimoji="0" lang="en-US" altLang="ja-JP" sz="1403" b="1" kern="0" dirty="0">
              <a:solidFill>
                <a:prstClr val="black"/>
              </a:solidFill>
              <a:latin typeface="メイリオ"/>
              <a:ea typeface="メイリオ"/>
              <a:cs typeface="メイリオ" panose="020B0604030504040204" pitchFamily="50" charset="-128"/>
            </a:endParaRPr>
          </a:p>
        </p:txBody>
      </p:sp>
      <p:sp>
        <p:nvSpPr>
          <p:cNvPr id="31" name="テキスト ボックス 30"/>
          <p:cNvSpPr txBox="1"/>
          <p:nvPr/>
        </p:nvSpPr>
        <p:spPr>
          <a:xfrm>
            <a:off x="44549" y="5366475"/>
            <a:ext cx="1348446"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b="1" dirty="0">
                <a:solidFill>
                  <a:prstClr val="black"/>
                </a:solidFill>
                <a:latin typeface="Cambria"/>
                <a:ea typeface="メイリオ"/>
              </a:rPr>
              <a:t>事業スキーム</a:t>
            </a:r>
          </a:p>
        </p:txBody>
      </p:sp>
      <p:grpSp>
        <p:nvGrpSpPr>
          <p:cNvPr id="6158" name="グループ化 1"/>
          <p:cNvGrpSpPr>
            <a:grpSpLocks/>
          </p:cNvGrpSpPr>
          <p:nvPr/>
        </p:nvGrpSpPr>
        <p:grpSpPr bwMode="auto">
          <a:xfrm>
            <a:off x="539731" y="6089544"/>
            <a:ext cx="3899770" cy="658098"/>
            <a:chOff x="1268413" y="3063875"/>
            <a:chExt cx="3613150" cy="609730"/>
          </a:xfrm>
        </p:grpSpPr>
        <p:grpSp>
          <p:nvGrpSpPr>
            <p:cNvPr id="6166" name="グループ化 11"/>
            <p:cNvGrpSpPr>
              <a:grpSpLocks/>
            </p:cNvGrpSpPr>
            <p:nvPr/>
          </p:nvGrpSpPr>
          <p:grpSpPr bwMode="auto">
            <a:xfrm>
              <a:off x="1268413" y="3063875"/>
              <a:ext cx="3613150" cy="579438"/>
              <a:chOff x="1172368" y="3063109"/>
              <a:chExt cx="3612467" cy="579527"/>
            </a:xfrm>
          </p:grpSpPr>
          <p:sp>
            <p:nvSpPr>
              <p:cNvPr id="37" name="正方形/長方形 36"/>
              <p:cNvSpPr/>
              <p:nvPr/>
            </p:nvSpPr>
            <p:spPr bwMode="auto">
              <a:xfrm>
                <a:off x="1172368" y="3242525"/>
                <a:ext cx="346010" cy="396936"/>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86912">
                  <a:defRPr/>
                </a:pPr>
                <a:r>
                  <a:rPr kumimoji="0" lang="ja-JP" altLang="en-US" sz="1079" kern="0" dirty="0">
                    <a:solidFill>
                      <a:prstClr val="black"/>
                    </a:solidFill>
                    <a:latin typeface="Cambria"/>
                    <a:ea typeface="メイリオ"/>
                  </a:rPr>
                  <a:t>国</a:t>
                </a:r>
              </a:p>
            </p:txBody>
          </p:sp>
          <p:sp>
            <p:nvSpPr>
              <p:cNvPr id="38" name="正方形/長方形 37"/>
              <p:cNvSpPr/>
              <p:nvPr/>
            </p:nvSpPr>
            <p:spPr bwMode="auto">
              <a:xfrm>
                <a:off x="3753155" y="3253638"/>
                <a:ext cx="1031680" cy="385822"/>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86912">
                  <a:defRPr/>
                </a:pPr>
                <a:r>
                  <a:rPr kumimoji="0" lang="ja-JP" altLang="en-US" sz="1133" kern="0" dirty="0">
                    <a:solidFill>
                      <a:prstClr val="black"/>
                    </a:solidFill>
                    <a:latin typeface="Cambria"/>
                    <a:ea typeface="メイリオ"/>
                  </a:rPr>
                  <a:t>民間事業者等</a:t>
                </a:r>
                <a:endParaRPr kumimoji="0" lang="en-US" altLang="ja-JP" sz="1133" kern="0" dirty="0">
                  <a:solidFill>
                    <a:prstClr val="black"/>
                  </a:solidFill>
                  <a:latin typeface="Cambria"/>
                  <a:ea typeface="メイリオ"/>
                </a:endParaRPr>
              </a:p>
            </p:txBody>
          </p:sp>
          <p:sp>
            <p:nvSpPr>
              <p:cNvPr id="39" name="正方形/長方形 38"/>
              <p:cNvSpPr/>
              <p:nvPr/>
            </p:nvSpPr>
            <p:spPr bwMode="auto">
              <a:xfrm>
                <a:off x="2086595" y="3256814"/>
                <a:ext cx="855500" cy="385822"/>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86912">
                  <a:defRPr/>
                </a:pPr>
                <a:r>
                  <a:rPr kumimoji="0" lang="ja-JP" altLang="en-US" sz="1079" kern="0" dirty="0">
                    <a:solidFill>
                      <a:prstClr val="black"/>
                    </a:solidFill>
                    <a:latin typeface="Cambria"/>
                    <a:ea typeface="メイリオ"/>
                  </a:rPr>
                  <a:t>非営利法人</a:t>
                </a:r>
              </a:p>
            </p:txBody>
          </p:sp>
          <p:cxnSp>
            <p:nvCxnSpPr>
              <p:cNvPr id="40" name="直線矢印コネクタ 39"/>
              <p:cNvCxnSpPr>
                <a:stCxn id="39" idx="3"/>
                <a:endCxn id="38" idx="1"/>
              </p:cNvCxnSpPr>
              <p:nvPr/>
            </p:nvCxnSpPr>
            <p:spPr bwMode="auto">
              <a:xfrm flipV="1">
                <a:off x="2942095" y="3447343"/>
                <a:ext cx="811060" cy="3175"/>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41" name="直線矢印コネクタ 40"/>
              <p:cNvCxnSpPr/>
              <p:nvPr/>
            </p:nvCxnSpPr>
            <p:spPr bwMode="auto">
              <a:xfrm>
                <a:off x="1545359" y="3447343"/>
                <a:ext cx="545997"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4122" name="テキスト ボックス 55"/>
              <p:cNvSpPr txBox="1">
                <a:spLocks noChangeArrowheads="1"/>
              </p:cNvSpPr>
              <p:nvPr/>
            </p:nvSpPr>
            <p:spPr bwMode="auto">
              <a:xfrm>
                <a:off x="2857974" y="3063109"/>
                <a:ext cx="979302" cy="39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986912" fontAlgn="base">
                  <a:spcBef>
                    <a:spcPct val="0"/>
                  </a:spcBef>
                  <a:spcAft>
                    <a:spcPct val="0"/>
                  </a:spcAft>
                  <a:buNone/>
                  <a:defRPr/>
                </a:pPr>
                <a:r>
                  <a:rPr lang="ja-JP" altLang="en-US" sz="1079" dirty="0">
                    <a:solidFill>
                      <a:prstClr val="black"/>
                    </a:solidFill>
                    <a:latin typeface="メイリオ"/>
                    <a:ea typeface="メイリオ"/>
                  </a:rPr>
                  <a:t>（補助率）</a:t>
                </a:r>
                <a:endParaRPr lang="en-US" altLang="ja-JP" sz="1079" dirty="0">
                  <a:solidFill>
                    <a:prstClr val="black"/>
                  </a:solidFill>
                  <a:latin typeface="メイリオ"/>
                  <a:ea typeface="メイリオ"/>
                </a:endParaRPr>
              </a:p>
              <a:p>
                <a:pPr algn="ctr" defTabSz="986912" fontAlgn="base">
                  <a:spcBef>
                    <a:spcPct val="0"/>
                  </a:spcBef>
                  <a:spcAft>
                    <a:spcPct val="0"/>
                  </a:spcAft>
                  <a:buNone/>
                  <a:defRPr/>
                </a:pPr>
                <a:r>
                  <a:rPr lang="en-US" altLang="ja-JP" sz="1079" dirty="0">
                    <a:solidFill>
                      <a:prstClr val="black"/>
                    </a:solidFill>
                    <a:latin typeface="メイリオ"/>
                    <a:ea typeface="メイリオ"/>
                  </a:rPr>
                  <a:t>1/3､1/2</a:t>
                </a:r>
                <a:r>
                  <a:rPr lang="ja-JP" altLang="en-US" sz="1079" dirty="0">
                    <a:solidFill>
                      <a:prstClr val="black"/>
                    </a:solidFill>
                    <a:latin typeface="メイリオ"/>
                    <a:ea typeface="メイリオ"/>
                  </a:rPr>
                  <a:t>等</a:t>
                </a:r>
              </a:p>
            </p:txBody>
          </p:sp>
          <p:sp>
            <p:nvSpPr>
              <p:cNvPr id="6175" name="テキスト ボックス 58"/>
              <p:cNvSpPr txBox="1">
                <a:spLocks noChangeArrowheads="1"/>
              </p:cNvSpPr>
              <p:nvPr/>
            </p:nvSpPr>
            <p:spPr bwMode="auto">
              <a:xfrm>
                <a:off x="1379061" y="3086739"/>
                <a:ext cx="856214" cy="39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986912" fontAlgn="base">
                  <a:spcBef>
                    <a:spcPct val="0"/>
                  </a:spcBef>
                  <a:spcAft>
                    <a:spcPct val="0"/>
                  </a:spcAft>
                  <a:buNone/>
                </a:pPr>
                <a:r>
                  <a:rPr lang="ja-JP" altLang="en-US" sz="1079">
                    <a:solidFill>
                      <a:prstClr val="black"/>
                    </a:solidFill>
                  </a:rPr>
                  <a:t>（補助率）</a:t>
                </a:r>
                <a:endParaRPr lang="en-US" altLang="ja-JP" sz="1079">
                  <a:solidFill>
                    <a:prstClr val="black"/>
                  </a:solidFill>
                </a:endParaRPr>
              </a:p>
              <a:p>
                <a:pPr algn="ctr" defTabSz="986912" fontAlgn="base">
                  <a:spcBef>
                    <a:spcPct val="0"/>
                  </a:spcBef>
                  <a:spcAft>
                    <a:spcPct val="0"/>
                  </a:spcAft>
                  <a:buNone/>
                </a:pPr>
                <a:r>
                  <a:rPr lang="ja-JP" altLang="en-US" sz="1079">
                    <a:solidFill>
                      <a:prstClr val="black"/>
                    </a:solidFill>
                  </a:rPr>
                  <a:t>定額</a:t>
                </a:r>
              </a:p>
            </p:txBody>
          </p:sp>
        </p:grpSp>
        <p:sp>
          <p:nvSpPr>
            <p:cNvPr id="6167" name="テキスト ボックス 60"/>
            <p:cNvSpPr txBox="1">
              <a:spLocks noChangeArrowheads="1"/>
            </p:cNvSpPr>
            <p:nvPr/>
          </p:nvSpPr>
          <p:spPr bwMode="auto">
            <a:xfrm>
              <a:off x="1633538" y="3449638"/>
              <a:ext cx="518628" cy="2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986912" fontAlgn="base">
                <a:spcBef>
                  <a:spcPct val="0"/>
                </a:spcBef>
                <a:spcAft>
                  <a:spcPct val="0"/>
                </a:spcAft>
                <a:buNone/>
              </a:pPr>
              <a:r>
                <a:rPr lang="ja-JP" altLang="en-US" sz="971">
                  <a:solidFill>
                    <a:prstClr val="black"/>
                  </a:solidFill>
                </a:rPr>
                <a:t>補助金</a:t>
              </a:r>
            </a:p>
          </p:txBody>
        </p:sp>
        <p:sp>
          <p:nvSpPr>
            <p:cNvPr id="6168" name="テキスト ボックス 60"/>
            <p:cNvSpPr txBox="1">
              <a:spLocks noChangeArrowheads="1"/>
            </p:cNvSpPr>
            <p:nvPr/>
          </p:nvSpPr>
          <p:spPr bwMode="auto">
            <a:xfrm>
              <a:off x="3159125" y="3448050"/>
              <a:ext cx="518628" cy="2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986912" fontAlgn="base">
                <a:spcBef>
                  <a:spcPct val="0"/>
                </a:spcBef>
                <a:spcAft>
                  <a:spcPct val="0"/>
                </a:spcAft>
                <a:buNone/>
              </a:pPr>
              <a:r>
                <a:rPr lang="ja-JP" altLang="en-US" sz="971">
                  <a:solidFill>
                    <a:prstClr val="black"/>
                  </a:solidFill>
                </a:rPr>
                <a:t>補助金</a:t>
              </a:r>
            </a:p>
          </p:txBody>
        </p:sp>
      </p:grpSp>
      <p:sp>
        <p:nvSpPr>
          <p:cNvPr id="45" name="テキスト ボックス 44"/>
          <p:cNvSpPr txBox="1"/>
          <p:nvPr/>
        </p:nvSpPr>
        <p:spPr>
          <a:xfrm>
            <a:off x="1714" y="5758851"/>
            <a:ext cx="4641685" cy="308226"/>
          </a:xfrm>
          <a:prstGeom prst="rect">
            <a:avLst/>
          </a:prstGeom>
          <a:noFill/>
        </p:spPr>
        <p:txBody>
          <a:bodyPr>
            <a:spAutoFit/>
          </a:bodyPr>
          <a:lstStyle/>
          <a:p>
            <a:pPr defTabSz="986912">
              <a:buClr>
                <a:prstClr val="black">
                  <a:lumMod val="65000"/>
                  <a:lumOff val="35000"/>
                </a:prstClr>
              </a:buClr>
              <a:defRPr/>
            </a:pPr>
            <a:r>
              <a:rPr lang="ja-JP" altLang="en-US" sz="1403" dirty="0">
                <a:solidFill>
                  <a:prstClr val="black"/>
                </a:solidFill>
                <a:latin typeface="メイリオ"/>
                <a:ea typeface="メイリオ"/>
              </a:rPr>
              <a:t>（１）補助対象：</a:t>
            </a:r>
          </a:p>
        </p:txBody>
      </p:sp>
      <p:sp>
        <p:nvSpPr>
          <p:cNvPr id="47" name="テキスト ボックス 46"/>
          <p:cNvSpPr txBox="1"/>
          <p:nvPr/>
        </p:nvSpPr>
        <p:spPr>
          <a:xfrm>
            <a:off x="-13708" y="6966819"/>
            <a:ext cx="4038559" cy="308226"/>
          </a:xfrm>
          <a:prstGeom prst="rect">
            <a:avLst/>
          </a:prstGeom>
          <a:noFill/>
        </p:spPr>
        <p:txBody>
          <a:bodyPr>
            <a:spAutoFit/>
          </a:bodyPr>
          <a:lstStyle/>
          <a:p>
            <a:pPr defTabSz="986912">
              <a:buClr>
                <a:prstClr val="black">
                  <a:lumMod val="65000"/>
                  <a:lumOff val="35000"/>
                </a:prstClr>
              </a:buClr>
              <a:defRPr/>
            </a:pPr>
            <a:r>
              <a:rPr lang="ja-JP" altLang="en-US" sz="1403" dirty="0">
                <a:solidFill>
                  <a:prstClr val="black"/>
                </a:solidFill>
                <a:latin typeface="メイリオ"/>
                <a:ea typeface="メイリオ"/>
              </a:rPr>
              <a:t>（２）委託対象：民間事業者等</a:t>
            </a:r>
          </a:p>
        </p:txBody>
      </p:sp>
      <p:sp>
        <p:nvSpPr>
          <p:cNvPr id="29" name="テキスト ボックス 19"/>
          <p:cNvSpPr txBox="1">
            <a:spLocks noChangeArrowheads="1"/>
          </p:cNvSpPr>
          <p:nvPr/>
        </p:nvSpPr>
        <p:spPr bwMode="auto">
          <a:xfrm>
            <a:off x="303278" y="2672960"/>
            <a:ext cx="4703369" cy="117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197040" indent="-197040" defTabSz="986912" fontAlgn="base">
              <a:spcBef>
                <a:spcPct val="0"/>
              </a:spcBef>
              <a:spcAft>
                <a:spcPct val="0"/>
              </a:spcAft>
              <a:buClr>
                <a:srgbClr val="595959"/>
              </a:buClr>
              <a:buFont typeface="Wingdings" panose="05000000000000000000" pitchFamily="2" charset="2"/>
              <a:buChar char="Ø"/>
              <a:defRPr/>
            </a:pPr>
            <a:r>
              <a:rPr lang="ja-JP" altLang="en-US" sz="1403" dirty="0">
                <a:solidFill>
                  <a:prstClr val="black"/>
                </a:solidFill>
                <a:latin typeface="メイリオ"/>
                <a:ea typeface="メイリオ"/>
              </a:rPr>
              <a:t>環境負荷の大きいトラック輸送への依存が大きく、また積載率等の輸送効率性が低く、物流拠点における効率化も十分に進んでいない。</a:t>
            </a:r>
            <a:endParaRPr lang="en-US" altLang="ja-JP" sz="1403" dirty="0">
              <a:solidFill>
                <a:prstClr val="black"/>
              </a:solidFill>
              <a:latin typeface="メイリオ"/>
              <a:ea typeface="メイリオ"/>
            </a:endParaRPr>
          </a:p>
          <a:p>
            <a:pPr marL="197040" indent="-197040" defTabSz="986912" fontAlgn="base">
              <a:spcBef>
                <a:spcPct val="0"/>
              </a:spcBef>
              <a:spcAft>
                <a:spcPct val="0"/>
              </a:spcAft>
              <a:buClr>
                <a:srgbClr val="595959"/>
              </a:buClr>
              <a:buFont typeface="Wingdings" panose="05000000000000000000" pitchFamily="2" charset="2"/>
              <a:buChar char="Ø"/>
              <a:defRPr/>
            </a:pPr>
            <a:r>
              <a:rPr lang="ja-JP" altLang="en-US" sz="1403" dirty="0">
                <a:solidFill>
                  <a:prstClr val="black"/>
                </a:solidFill>
                <a:latin typeface="メイリオ"/>
                <a:ea typeface="メイリオ"/>
              </a:rPr>
              <a:t>物流には多種多様な事業者が携わっているが、事業者間での効率的な連携が十分に進んでいない。</a:t>
            </a:r>
            <a:endParaRPr lang="en-US" altLang="ja-JP" sz="1403" dirty="0">
              <a:solidFill>
                <a:prstClr val="black"/>
              </a:solidFill>
              <a:latin typeface="メイリオ"/>
              <a:ea typeface="メイリオ"/>
            </a:endParaRPr>
          </a:p>
        </p:txBody>
      </p:sp>
      <p:sp>
        <p:nvSpPr>
          <p:cNvPr id="30" name="テキスト ボックス 19"/>
          <p:cNvSpPr txBox="1">
            <a:spLocks noChangeArrowheads="1"/>
          </p:cNvSpPr>
          <p:nvPr/>
        </p:nvSpPr>
        <p:spPr bwMode="auto">
          <a:xfrm>
            <a:off x="303278" y="4631413"/>
            <a:ext cx="4593709" cy="52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197040" indent="-197040" defTabSz="986912" fontAlgn="base">
              <a:spcBef>
                <a:spcPct val="0"/>
              </a:spcBef>
              <a:spcAft>
                <a:spcPct val="0"/>
              </a:spcAft>
              <a:buClr>
                <a:srgbClr val="595959"/>
              </a:buClr>
              <a:buFont typeface="Wingdings" panose="05000000000000000000" pitchFamily="2" charset="2"/>
              <a:buChar char="Ø"/>
              <a:defRPr/>
            </a:pPr>
            <a:r>
              <a:rPr lang="en-US" altLang="ja-JP" sz="1403" dirty="0">
                <a:solidFill>
                  <a:prstClr val="black"/>
                </a:solidFill>
                <a:latin typeface="メイリオ"/>
                <a:ea typeface="メイリオ"/>
              </a:rPr>
              <a:t>AI</a:t>
            </a:r>
            <a:r>
              <a:rPr lang="ja-JP" altLang="en-US" sz="1403" dirty="0" err="1">
                <a:solidFill>
                  <a:prstClr val="black"/>
                </a:solidFill>
                <a:latin typeface="メイリオ"/>
                <a:ea typeface="メイリオ"/>
              </a:rPr>
              <a:t>、</a:t>
            </a:r>
            <a:r>
              <a:rPr lang="en-US" altLang="ja-JP" sz="1403" dirty="0" err="1">
                <a:solidFill>
                  <a:prstClr val="black"/>
                </a:solidFill>
                <a:latin typeface="メイリオ"/>
                <a:ea typeface="メイリオ"/>
              </a:rPr>
              <a:t>IoT</a:t>
            </a:r>
            <a:r>
              <a:rPr lang="ja-JP" altLang="en-US" sz="1403" dirty="0">
                <a:solidFill>
                  <a:prstClr val="black"/>
                </a:solidFill>
                <a:latin typeface="メイリオ"/>
                <a:ea typeface="メイリオ"/>
              </a:rPr>
              <a:t>等の新技術を活用した物流の低炭素化</a:t>
            </a:r>
          </a:p>
          <a:p>
            <a:pPr marL="197040" indent="-197040" defTabSz="986912" fontAlgn="base">
              <a:spcBef>
                <a:spcPct val="0"/>
              </a:spcBef>
              <a:spcAft>
                <a:spcPct val="0"/>
              </a:spcAft>
              <a:buClr>
                <a:srgbClr val="595959"/>
              </a:buClr>
              <a:buFont typeface="Wingdings" panose="05000000000000000000" pitchFamily="2" charset="2"/>
              <a:buChar char="Ø"/>
              <a:defRPr/>
            </a:pPr>
            <a:r>
              <a:rPr kumimoji="0" lang="ja-JP" altLang="en-US" sz="1403" kern="0" dirty="0">
                <a:solidFill>
                  <a:prstClr val="black"/>
                </a:solidFill>
                <a:latin typeface="メイリオ"/>
                <a:ea typeface="メイリオ"/>
                <a:cs typeface="メイリオ" panose="020B0604030504040204" pitchFamily="50" charset="-128"/>
              </a:rPr>
              <a:t>効率的かつ低炭素な輸送モード等への転換</a:t>
            </a:r>
          </a:p>
        </p:txBody>
      </p:sp>
      <p:sp>
        <p:nvSpPr>
          <p:cNvPr id="32" name="テキスト ボックス 31"/>
          <p:cNvSpPr txBox="1"/>
          <p:nvPr/>
        </p:nvSpPr>
        <p:spPr>
          <a:xfrm>
            <a:off x="5167710" y="4026572"/>
            <a:ext cx="5452139" cy="1603581"/>
          </a:xfrm>
          <a:prstGeom prst="rect">
            <a:avLst/>
          </a:prstGeom>
          <a:noFill/>
        </p:spPr>
        <p:txBody>
          <a:bodyPr>
            <a:spAutoFit/>
          </a:bodyPr>
          <a:lstStyle/>
          <a:p>
            <a:pPr marL="308410" indent="-308410" algn="just" defTabSz="986912">
              <a:buClr>
                <a:prstClr val="black">
                  <a:lumMod val="65000"/>
                  <a:lumOff val="35000"/>
                </a:prstClr>
              </a:buClr>
              <a:buFont typeface="Wingdings" panose="05000000000000000000" pitchFamily="2" charset="2"/>
              <a:buChar char="Ø"/>
              <a:defRPr/>
            </a:pPr>
            <a:r>
              <a:rPr lang="en-US" altLang="ja-JP" sz="1403" dirty="0" err="1">
                <a:solidFill>
                  <a:prstClr val="black"/>
                </a:solidFill>
                <a:latin typeface="メイリオ"/>
                <a:ea typeface="メイリオ"/>
                <a:cs typeface="メイリオ" panose="020B0604030504040204" pitchFamily="50" charset="-128"/>
              </a:rPr>
              <a:t>IoT</a:t>
            </a:r>
            <a:r>
              <a:rPr lang="ja-JP" altLang="en-US" sz="1403" dirty="0">
                <a:solidFill>
                  <a:prstClr val="black"/>
                </a:solidFill>
                <a:latin typeface="メイリオ"/>
                <a:ea typeface="メイリオ"/>
                <a:cs typeface="メイリオ" panose="020B0604030504040204" pitchFamily="50" charset="-128"/>
              </a:rPr>
              <a:t>技術の活用や情報の共有化等を通じた</a:t>
            </a:r>
            <a:r>
              <a:rPr lang="ja-JP" altLang="en-US"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rPr>
              <a:t>複数の物流事業者の連携等により、トラック走行距離が削減され、</a:t>
            </a:r>
            <a:r>
              <a:rPr lang="en-US" altLang="ja-JP" sz="1403" dirty="0">
                <a:solidFill>
                  <a:prstClr val="black"/>
                </a:solidFill>
                <a:latin typeface="メイリオ"/>
                <a:ea typeface="メイリオ" panose="020B0604030504040204" pitchFamily="50" charset="-128"/>
                <a:cs typeface="メイリオ" panose="020B0604030504040204" pitchFamily="50" charset="-128"/>
              </a:rPr>
              <a:t>CO2</a:t>
            </a:r>
            <a:r>
              <a:rPr lang="ja-JP" altLang="en-US"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rPr>
              <a:t>排出量が大幅に削減される。</a:t>
            </a:r>
            <a:endParaRPr lang="en-US" altLang="ja-JP"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a:p>
            <a:pPr marL="308410" indent="-308410" algn="just" defTabSz="986912">
              <a:buClr>
                <a:prstClr val="black">
                  <a:lumMod val="65000"/>
                  <a:lumOff val="35000"/>
                </a:prstClr>
              </a:buClr>
              <a:buFont typeface="Wingdings" panose="05000000000000000000" pitchFamily="2" charset="2"/>
              <a:buChar char="Ø"/>
              <a:defRPr/>
            </a:pPr>
            <a:r>
              <a:rPr lang="ja-JP" altLang="en-US"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rPr>
              <a:t>各輸送モードの機能強化による効率的な物流の実現や、高い付加価値を生み出す低炭素な輸送モードへ転換することにより、輸送に必要なトラック台数や走行距離が削減され、</a:t>
            </a:r>
            <a:r>
              <a:rPr lang="en-US" altLang="ja-JP" sz="1403" dirty="0">
                <a:solidFill>
                  <a:prstClr val="black"/>
                </a:solidFill>
                <a:latin typeface="メイリオ"/>
                <a:ea typeface="メイリオ" panose="020B0604030504040204" pitchFamily="50" charset="-128"/>
                <a:cs typeface="メイリオ" panose="020B0604030504040204" pitchFamily="50" charset="-128"/>
              </a:rPr>
              <a:t>CO2</a:t>
            </a:r>
            <a:r>
              <a:rPr lang="ja-JP" altLang="en-US"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rPr>
              <a:t>排出量が大幅に削減される。</a:t>
            </a:r>
            <a:endParaRPr lang="en-US" altLang="ja-JP" sz="1403" dirty="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6744066" y="102813"/>
            <a:ext cx="2210327"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986912" eaLnBrk="0" hangingPunct="0">
              <a:defRPr/>
            </a:pPr>
            <a:r>
              <a:rPr lang="ja-JP" altLang="en-US" sz="1187" dirty="0">
                <a:solidFill>
                  <a:prstClr val="white"/>
                </a:solidFill>
                <a:latin typeface="Cambria"/>
                <a:ea typeface="メイリオ"/>
              </a:rPr>
              <a:t> </a:t>
            </a:r>
            <a:r>
              <a:rPr lang="en-US" altLang="ja-JP" sz="1187" dirty="0">
                <a:solidFill>
                  <a:prstClr val="white"/>
                </a:solidFill>
                <a:latin typeface="Cambria"/>
                <a:ea typeface="メイリオ"/>
              </a:rPr>
              <a:t>2019</a:t>
            </a:r>
            <a:r>
              <a:rPr lang="ja-JP" altLang="en-US" sz="1187" dirty="0">
                <a:solidFill>
                  <a:prstClr val="white"/>
                </a:solidFill>
                <a:latin typeface="Cambria"/>
                <a:ea typeface="メイリオ"/>
              </a:rPr>
              <a:t>年度予算（案）</a:t>
            </a:r>
            <a:endParaRPr lang="en-US" altLang="ja-JP" sz="1187" dirty="0">
              <a:solidFill>
                <a:prstClr val="white"/>
              </a:solidFill>
              <a:latin typeface="Cambria"/>
              <a:ea typeface="メイリオ"/>
            </a:endParaRPr>
          </a:p>
          <a:p>
            <a:pPr defTabSz="986912" eaLnBrk="0" hangingPunct="0">
              <a:defRPr/>
            </a:pPr>
            <a:r>
              <a:rPr lang="en-US" altLang="ja-JP" sz="1187" dirty="0">
                <a:solidFill>
                  <a:prstClr val="white"/>
                </a:solidFill>
                <a:latin typeface="Cambria"/>
                <a:ea typeface="メイリオ"/>
              </a:rPr>
              <a:t>1,045</a:t>
            </a:r>
            <a:r>
              <a:rPr lang="ja-JP" altLang="en-US" sz="1187" dirty="0">
                <a:solidFill>
                  <a:prstClr val="white"/>
                </a:solidFill>
                <a:latin typeface="Cambria"/>
                <a:ea typeface="メイリオ"/>
              </a:rPr>
              <a:t>百万円（</a:t>
            </a:r>
            <a:r>
              <a:rPr lang="en-US" altLang="ja-JP" sz="1187" dirty="0">
                <a:solidFill>
                  <a:prstClr val="white"/>
                </a:solidFill>
                <a:latin typeface="Cambria"/>
                <a:ea typeface="メイリオ"/>
              </a:rPr>
              <a:t>1,765</a:t>
            </a:r>
            <a:r>
              <a:rPr lang="ja-JP" altLang="en-US" sz="1187" dirty="0">
                <a:solidFill>
                  <a:prstClr val="white"/>
                </a:solidFill>
                <a:latin typeface="Cambria"/>
                <a:ea typeface="メイリオ"/>
              </a:rPr>
              <a:t>百万円）</a:t>
            </a:r>
            <a:endParaRPr lang="en-US" altLang="ja-JP" sz="1187" dirty="0">
              <a:solidFill>
                <a:prstClr val="white"/>
              </a:solidFill>
              <a:latin typeface="Cambria"/>
              <a:ea typeface="メイリオ"/>
            </a:endParaRPr>
          </a:p>
        </p:txBody>
      </p:sp>
      <p:sp>
        <p:nvSpPr>
          <p:cNvPr id="35" name="テキスト ボックス 34"/>
          <p:cNvSpPr txBox="1"/>
          <p:nvPr/>
        </p:nvSpPr>
        <p:spPr>
          <a:xfrm>
            <a:off x="8995515" y="102814"/>
            <a:ext cx="1634614"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986912" eaLnBrk="0" hangingPunct="0">
              <a:defRPr/>
            </a:pPr>
            <a:r>
              <a:rPr lang="ja-JP" altLang="en-US" sz="1187" dirty="0">
                <a:solidFill>
                  <a:prstClr val="white"/>
                </a:solidFill>
                <a:latin typeface="Cambria"/>
                <a:ea typeface="メイリオ"/>
              </a:rPr>
              <a:t> 地球環境局</a:t>
            </a:r>
            <a:endParaRPr lang="en-US" altLang="ja-JP" sz="1187" dirty="0">
              <a:solidFill>
                <a:prstClr val="white"/>
              </a:solidFill>
              <a:latin typeface="Cambria"/>
              <a:ea typeface="メイリオ"/>
            </a:endParaRPr>
          </a:p>
          <a:p>
            <a:pPr defTabSz="986912" eaLnBrk="0" hangingPunct="0">
              <a:defRPr/>
            </a:pPr>
            <a:r>
              <a:rPr lang="ja-JP" altLang="en-US" sz="1187" dirty="0">
                <a:solidFill>
                  <a:prstClr val="white"/>
                </a:solidFill>
                <a:latin typeface="Cambria"/>
                <a:ea typeface="メイリオ"/>
              </a:rPr>
              <a:t>低炭素物流推進室　　</a:t>
            </a:r>
          </a:p>
        </p:txBody>
      </p:sp>
    </p:spTree>
    <p:extLst>
      <p:ext uri="{BB962C8B-B14F-4D97-AF65-F5344CB8AC3E}">
        <p14:creationId xmlns:p14="http://schemas.microsoft.com/office/powerpoint/2010/main" val="109988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117" y="733356"/>
            <a:ext cx="10590720" cy="6732073"/>
          </a:xfrm>
          <a:prstGeom prst="rect">
            <a:avLst/>
          </a:prstGeom>
          <a:noFill/>
        </p:spPr>
        <p:style>
          <a:lnRef idx="2">
            <a:schemeClr val="accent1"/>
          </a:lnRef>
          <a:fillRef idx="1">
            <a:schemeClr val="lt1"/>
          </a:fillRef>
          <a:effectRef idx="0">
            <a:schemeClr val="accent1"/>
          </a:effectRef>
          <a:fontRef idx="minor">
            <a:schemeClr val="dk1"/>
          </a:fontRef>
        </p:style>
        <p:txBody>
          <a:bodyPr lIns="38856" rIns="38856" anchor="ctr"/>
          <a:lstStyle/>
          <a:p>
            <a:pPr algn="ctr" defTabSz="986912">
              <a:defRPr/>
            </a:pPr>
            <a:endParaRPr lang="ja-JP" altLang="en-US" sz="1943" dirty="0">
              <a:solidFill>
                <a:prstClr val="black"/>
              </a:solidFill>
              <a:latin typeface="Cambria"/>
              <a:ea typeface="メイリオ"/>
            </a:endParaRPr>
          </a:p>
        </p:txBody>
      </p:sp>
      <p:sp>
        <p:nvSpPr>
          <p:cNvPr id="11" name="テキスト ボックス 10"/>
          <p:cNvSpPr txBox="1"/>
          <p:nvPr/>
        </p:nvSpPr>
        <p:spPr>
          <a:xfrm>
            <a:off x="61684" y="733356"/>
            <a:ext cx="960519"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b="1" dirty="0">
                <a:solidFill>
                  <a:prstClr val="black"/>
                </a:solidFill>
                <a:latin typeface="Cambria"/>
                <a:ea typeface="メイリオ"/>
              </a:rPr>
              <a:t>事業内容</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8" y="109667"/>
            <a:ext cx="815593" cy="49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8954393" y="109667"/>
            <a:ext cx="1367682" cy="490904"/>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lang="ja-JP" altLang="en-US" sz="1295" dirty="0">
                <a:solidFill>
                  <a:prstClr val="white"/>
                </a:solidFill>
                <a:latin typeface="Cambria"/>
                <a:ea typeface="メイリオ"/>
              </a:rPr>
              <a:t>平成</a:t>
            </a:r>
            <a:r>
              <a:rPr lang="en-US" altLang="ja-JP" sz="1295" dirty="0">
                <a:solidFill>
                  <a:prstClr val="white"/>
                </a:solidFill>
                <a:latin typeface="Cambria"/>
                <a:ea typeface="メイリオ"/>
              </a:rPr>
              <a:t>25</a:t>
            </a:r>
            <a:r>
              <a:rPr lang="ja-JP" altLang="en-US" sz="1295" dirty="0">
                <a:solidFill>
                  <a:prstClr val="white"/>
                </a:solidFill>
                <a:latin typeface="Cambria"/>
                <a:ea typeface="メイリオ"/>
              </a:rPr>
              <a:t>年度予算</a:t>
            </a:r>
            <a:endParaRPr lang="en-US" altLang="ja-JP" sz="1295" dirty="0">
              <a:solidFill>
                <a:prstClr val="white"/>
              </a:solidFill>
              <a:latin typeface="Cambria"/>
              <a:ea typeface="メイリオ"/>
            </a:endParaRPr>
          </a:p>
          <a:p>
            <a:pPr defTabSz="986912">
              <a:defRPr/>
            </a:pPr>
            <a:r>
              <a:rPr lang="ja-JP" altLang="en-US" sz="1295" dirty="0">
                <a:solidFill>
                  <a:prstClr val="white"/>
                </a:solidFill>
                <a:latin typeface="Cambria"/>
                <a:ea typeface="メイリオ"/>
              </a:rPr>
              <a:t>○○百万円</a:t>
            </a:r>
          </a:p>
        </p:txBody>
      </p:sp>
      <p:sp>
        <p:nvSpPr>
          <p:cNvPr id="26" name="Rectangle 3"/>
          <p:cNvSpPr>
            <a:spLocks noChangeArrowheads="1"/>
          </p:cNvSpPr>
          <p:nvPr/>
        </p:nvSpPr>
        <p:spPr bwMode="auto">
          <a:xfrm>
            <a:off x="837868" y="78825"/>
            <a:ext cx="9848804" cy="654531"/>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defTabSz="986912" fontAlgn="base">
              <a:spcBef>
                <a:spcPct val="0"/>
              </a:spcBef>
              <a:spcAft>
                <a:spcPct val="0"/>
              </a:spcAft>
              <a:defRPr/>
            </a:pPr>
            <a:r>
              <a:rPr lang="ja-JP" altLang="en-US" sz="1943" b="1" dirty="0">
                <a:solidFill>
                  <a:prstClr val="white"/>
                </a:solidFill>
                <a:latin typeface="Cambria"/>
                <a:ea typeface="メイリオ"/>
              </a:rPr>
              <a:t>物流分野における</a:t>
            </a:r>
            <a:r>
              <a:rPr lang="en-US" altLang="ja-JP" sz="1943" b="1" dirty="0">
                <a:solidFill>
                  <a:prstClr val="white"/>
                </a:solidFill>
                <a:latin typeface="メイリオ"/>
                <a:ea typeface="メイリオ" panose="020B0604030504040204" pitchFamily="50" charset="-128"/>
              </a:rPr>
              <a:t>CO2</a:t>
            </a:r>
            <a:r>
              <a:rPr lang="ja-JP" altLang="en-US" sz="1943" b="1" dirty="0">
                <a:solidFill>
                  <a:prstClr val="white"/>
                </a:solidFill>
                <a:latin typeface="Cambria"/>
                <a:ea typeface="メイリオ"/>
              </a:rPr>
              <a:t>削減対策促進事業</a:t>
            </a:r>
            <a:r>
              <a:rPr lang="ja-JP" altLang="en-US" sz="1727" b="1" dirty="0">
                <a:solidFill>
                  <a:prstClr val="white"/>
                </a:solidFill>
                <a:latin typeface="Cambria"/>
                <a:ea typeface="メイリオ"/>
              </a:rPr>
              <a:t>（国土交通省連携事業）</a:t>
            </a:r>
            <a:endParaRPr lang="en-US" altLang="ja-JP" sz="1727" b="1" dirty="0">
              <a:solidFill>
                <a:prstClr val="white"/>
              </a:solidFill>
              <a:latin typeface="Cambria"/>
              <a:ea typeface="メイリオ"/>
            </a:endParaRPr>
          </a:p>
        </p:txBody>
      </p:sp>
      <p:sp>
        <p:nvSpPr>
          <p:cNvPr id="10" name="テキスト ボックス 9"/>
          <p:cNvSpPr txBox="1"/>
          <p:nvPr/>
        </p:nvSpPr>
        <p:spPr>
          <a:xfrm>
            <a:off x="34268" y="1046915"/>
            <a:ext cx="10789479" cy="5569217"/>
          </a:xfrm>
          <a:prstGeom prst="rect">
            <a:avLst/>
          </a:prstGeom>
          <a:noFill/>
        </p:spPr>
        <p:txBody>
          <a:bodyPr>
            <a:spAutoFit/>
          </a:bodyPr>
          <a:lstStyle/>
          <a:p>
            <a:pPr marL="90810" indent="-90810" defTabSz="986912" eaLnBrk="0" hangingPunct="0">
              <a:lnSpc>
                <a:spcPts val="1835"/>
              </a:lnSpc>
              <a:buClr>
                <a:srgbClr val="EEECE1">
                  <a:lumMod val="50000"/>
                </a:srgbClr>
              </a:buClr>
              <a:defRPr/>
            </a:pPr>
            <a:endParaRPr kumimoji="0" lang="en-US" altLang="ja-JP" sz="1295" b="1" u="sng" kern="0" dirty="0">
              <a:solidFill>
                <a:prstClr val="black"/>
              </a:solidFill>
              <a:latin typeface="メイリオ"/>
              <a:ea typeface="メイリオ"/>
              <a:cs typeface="メイリオ" panose="020B0604030504040204" pitchFamily="50" charset="-128"/>
            </a:endParaRPr>
          </a:p>
          <a:p>
            <a:pPr marL="90810" indent="-90810" defTabSz="986912" eaLnBrk="0" hangingPunct="0">
              <a:lnSpc>
                <a:spcPts val="1835"/>
              </a:lnSpc>
              <a:buClr>
                <a:srgbClr val="EEECE1">
                  <a:lumMod val="50000"/>
                </a:srgbClr>
              </a:buClr>
              <a:defRPr/>
            </a:pPr>
            <a:r>
              <a:rPr kumimoji="0" lang="ja-JP" altLang="en-US" sz="1295" b="1" u="sng" kern="0" dirty="0">
                <a:solidFill>
                  <a:prstClr val="black"/>
                </a:solidFill>
                <a:latin typeface="メイリオ"/>
                <a:ea typeface="メイリオ"/>
                <a:cs typeface="メイリオ" panose="020B0604030504040204" pitchFamily="50" charset="-128"/>
              </a:rPr>
              <a:t>１　</a:t>
            </a:r>
            <a:r>
              <a:rPr kumimoji="0" lang="en-US" altLang="ja-JP" sz="1295" b="1" u="sng" kern="0" dirty="0">
                <a:solidFill>
                  <a:prstClr val="black"/>
                </a:solidFill>
                <a:latin typeface="メイリオ"/>
                <a:ea typeface="メイリオ"/>
                <a:cs typeface="メイリオ" panose="020B0604030504040204" pitchFamily="50" charset="-128"/>
              </a:rPr>
              <a:t>AI</a:t>
            </a:r>
            <a:r>
              <a:rPr kumimoji="0" lang="ja-JP" altLang="en-US" sz="1295" b="1" u="sng" kern="0" dirty="0" err="1">
                <a:solidFill>
                  <a:prstClr val="black"/>
                </a:solidFill>
                <a:latin typeface="メイリオ"/>
                <a:ea typeface="メイリオ"/>
                <a:cs typeface="メイリオ" panose="020B0604030504040204" pitchFamily="50" charset="-128"/>
              </a:rPr>
              <a:t>、</a:t>
            </a:r>
            <a:r>
              <a:rPr kumimoji="0" lang="en-US" altLang="ja-JP" sz="1295" b="1" u="sng" kern="0" dirty="0" err="1">
                <a:solidFill>
                  <a:prstClr val="black"/>
                </a:solidFill>
                <a:latin typeface="メイリオ"/>
                <a:ea typeface="メイリオ"/>
                <a:cs typeface="メイリオ" panose="020B0604030504040204" pitchFamily="50" charset="-128"/>
              </a:rPr>
              <a:t>IoT</a:t>
            </a:r>
            <a:r>
              <a:rPr kumimoji="0" lang="ja-JP" altLang="en-US" sz="1295" b="1" u="sng" kern="0" dirty="0">
                <a:solidFill>
                  <a:prstClr val="black"/>
                </a:solidFill>
                <a:latin typeface="メイリオ"/>
                <a:ea typeface="メイリオ"/>
                <a:cs typeface="メイリオ" panose="020B0604030504040204" pitchFamily="50" charset="-128"/>
              </a:rPr>
              <a:t>等の新技術を活用した物流の低炭素化</a:t>
            </a:r>
            <a:endParaRPr kumimoji="0" lang="en-US" altLang="ja-JP" sz="1295" b="1" u="sng" kern="0" dirty="0">
              <a:solidFill>
                <a:prstClr val="black"/>
              </a:solidFill>
              <a:latin typeface="メイリオ"/>
              <a:ea typeface="メイリオ"/>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b="1" kern="0" dirty="0">
                <a:solidFill>
                  <a:prstClr val="black"/>
                </a:solidFill>
                <a:latin typeface="メイリオ"/>
                <a:ea typeface="メイリオ" panose="020B0604030504040204" pitchFamily="50" charset="-128"/>
                <a:cs typeface="メイリオ" panose="020B0604030504040204" pitchFamily="50" charset="-128"/>
              </a:rPr>
              <a:t>　</a:t>
            </a:r>
            <a:r>
              <a:rPr kumimoji="0" lang="en-US" altLang="ja-JP" sz="1295" b="1" kern="0" dirty="0" err="1">
                <a:solidFill>
                  <a:prstClr val="black"/>
                </a:solidFill>
                <a:latin typeface="メイリオ"/>
                <a:ea typeface="メイリオ" panose="020B0604030504040204" pitchFamily="50" charset="-128"/>
                <a:cs typeface="メイリオ" panose="020B0604030504040204" pitchFamily="50" charset="-128"/>
              </a:rPr>
              <a:t>IoT</a:t>
            </a:r>
            <a:r>
              <a:rPr kumimoji="0" lang="ja-JP" altLang="en-US" sz="1295" b="1" kern="0" dirty="0">
                <a:solidFill>
                  <a:prstClr val="black"/>
                </a:solidFill>
                <a:latin typeface="メイリオ"/>
                <a:ea typeface="メイリオ" panose="020B0604030504040204" pitchFamily="50" charset="-128"/>
                <a:cs typeface="メイリオ" panose="020B0604030504040204" pitchFamily="50" charset="-128"/>
              </a:rPr>
              <a:t>を活用した物流低炭素化促進事業</a:t>
            </a:r>
            <a:endParaRPr kumimoji="0" lang="en-US" altLang="ja-JP" sz="1295" b="1" kern="0" dirty="0">
              <a:solidFill>
                <a:prstClr val="black"/>
              </a:solidFill>
              <a:latin typeface="メイリオ"/>
              <a:ea typeface="メイリオ" panose="020B0604030504040204" pitchFamily="50" charset="-128"/>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①　港湾における</a:t>
            </a:r>
            <a:r>
              <a:rPr kumimoji="0" lang="en-US" altLang="ja-JP" sz="1295" kern="0" dirty="0" err="1">
                <a:solidFill>
                  <a:prstClr val="black"/>
                </a:solidFill>
                <a:latin typeface="メイリオ"/>
                <a:ea typeface="メイリオ" panose="020B0604030504040204" pitchFamily="50" charset="-128"/>
                <a:cs typeface="メイリオ" panose="020B0604030504040204" pitchFamily="50" charset="-128"/>
              </a:rPr>
              <a:t>IoT</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を活用した低炭素化促進事業</a:t>
            </a:r>
          </a:p>
          <a:p>
            <a:pPr marL="191900" indent="-191900" defTabSz="986912" eaLnBrk="0" hangingPunct="0">
              <a:lnSpc>
                <a:spcPts val="1835"/>
              </a:lnSpc>
              <a:buClr>
                <a:srgbClr val="EEECE1">
                  <a:lumMod val="50000"/>
                </a:srgbClr>
              </a:buClr>
              <a:defRPr/>
            </a:pP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補助事業</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補助対象：物流事業者等</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	                </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補助割合：</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1/2</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又は差額の</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1/2</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   </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実施期間：平成</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30</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年度～</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32</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年度</a:t>
            </a:r>
          </a:p>
          <a:p>
            <a:pPr marL="191900" indent="-191900" defTabSz="986912" eaLnBrk="0" hangingPunct="0">
              <a:lnSpc>
                <a:spcPts val="1835"/>
              </a:lnSpc>
              <a:buClr>
                <a:srgbClr val="EEECE1">
                  <a:lumMod val="50000"/>
                </a:srgbClr>
              </a:buClr>
              <a:defRPr/>
            </a:pPr>
            <a:r>
              <a:rPr kumimoji="0" lang="ja-JP" altLang="en-US" sz="1295" b="1" kern="0" dirty="0">
                <a:solidFill>
                  <a:prstClr val="black"/>
                </a:solidFill>
                <a:latin typeface="メイリオ"/>
                <a:ea typeface="メイリオ" panose="020B0604030504040204" pitchFamily="50" charset="-128"/>
                <a:cs typeface="メイリオ" panose="020B0604030504040204" pitchFamily="50" charset="-128"/>
              </a:rPr>
              <a:t>　</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②　情報の共有化による低炭素な輸送・荷役システム構築事業　　　　　　　　　　　　　　　　　　　　　　　　　　（</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2020</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年度）</a:t>
            </a:r>
            <a:endParaRPr kumimoji="0" lang="en-US" altLang="ja-JP" sz="1295" kern="0" dirty="0">
              <a:solidFill>
                <a:prstClr val="black"/>
              </a:solidFill>
              <a:latin typeface="メイリオ"/>
              <a:ea typeface="メイリオ" panose="020B0604030504040204" pitchFamily="50" charset="-128"/>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補助事業</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補助対象：物流事業者、倉庫事業者</a:t>
            </a:r>
            <a:endParaRPr kumimoji="0" lang="en-US" altLang="ja-JP" sz="1295" kern="0" dirty="0">
              <a:solidFill>
                <a:prstClr val="black"/>
              </a:solidFill>
              <a:latin typeface="メイリオ"/>
              <a:ea typeface="メイリオ" panose="020B0604030504040204" pitchFamily="50" charset="-128"/>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補助割合：</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1/2	</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実施期間：平成</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30</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年度～</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32</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年度</a:t>
            </a:r>
            <a:endParaRPr kumimoji="0" lang="ja-JP" altLang="en-US" sz="1295" u="sng" kern="0" dirty="0">
              <a:solidFill>
                <a:prstClr val="black"/>
              </a:solidFill>
              <a:latin typeface="メイリオ"/>
              <a:ea typeface="メイリオ" panose="020B0604030504040204" pitchFamily="50" charset="-128"/>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b="1" kern="0" dirty="0">
                <a:solidFill>
                  <a:prstClr val="black"/>
                </a:solidFill>
                <a:latin typeface="メイリオ"/>
                <a:ea typeface="メイリオ" panose="020B0604030504040204" pitchFamily="50" charset="-128"/>
                <a:cs typeface="メイリオ" panose="020B0604030504040204" pitchFamily="50" charset="-128"/>
              </a:rPr>
              <a:t>　　</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③　宅配情報システムネットワーク化推進事業（継続）　　　　　　　　　　　　　　　　　　　　　　　　　　　　　（</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2020</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年度）</a:t>
            </a:r>
            <a:endParaRPr kumimoji="0" lang="en-US" altLang="ja-JP" sz="1295" kern="0" dirty="0">
              <a:solidFill>
                <a:prstClr val="black"/>
              </a:solidFill>
              <a:latin typeface="メイリオ"/>
              <a:ea typeface="メイリオ" panose="020B0604030504040204" pitchFamily="50" charset="-128"/>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補助事業</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補助対象：システム開発を行う者                補助割合：</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1/3	</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実施期間：平成</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29</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年度～</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31</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年度</a:t>
            </a:r>
            <a:endParaRPr kumimoji="0" lang="en-US" altLang="ja-JP" sz="1295" b="1" kern="0" dirty="0">
              <a:solidFill>
                <a:prstClr val="black"/>
              </a:solidFill>
              <a:latin typeface="メイリオ"/>
              <a:ea typeface="メイリオ"/>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2019</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年度）</a:t>
            </a:r>
            <a:endParaRPr kumimoji="0" lang="en-US" altLang="ja-JP" sz="1295" kern="0" dirty="0">
              <a:solidFill>
                <a:prstClr val="black"/>
              </a:solidFill>
              <a:latin typeface="メイリオ"/>
              <a:ea typeface="メイリオ" panose="020B0604030504040204" pitchFamily="50" charset="-128"/>
              <a:cs typeface="メイリオ" panose="020B0604030504040204" pitchFamily="50" charset="-128"/>
            </a:endParaRPr>
          </a:p>
          <a:p>
            <a:pPr marL="191900" indent="-191900" defTabSz="986912" eaLnBrk="0" hangingPunct="0">
              <a:lnSpc>
                <a:spcPts val="1835"/>
              </a:lnSpc>
              <a:buClr>
                <a:srgbClr val="EEECE1">
                  <a:lumMod val="50000"/>
                </a:srgbClr>
              </a:buClr>
              <a:defRPr/>
            </a:pPr>
            <a:endParaRPr kumimoji="0" lang="en-US" altLang="ja-JP" sz="1295" b="1" u="sng" kern="0" dirty="0">
              <a:solidFill>
                <a:prstClr val="black"/>
              </a:solidFill>
              <a:latin typeface="メイリオ"/>
              <a:ea typeface="メイリオ" panose="020B0604030504040204" pitchFamily="50" charset="-128"/>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b="1" u="sng" kern="0" dirty="0">
                <a:solidFill>
                  <a:prstClr val="black"/>
                </a:solidFill>
                <a:latin typeface="メイリオ"/>
                <a:ea typeface="メイリオ" panose="020B0604030504040204" pitchFamily="50" charset="-128"/>
                <a:cs typeface="メイリオ" panose="020B0604030504040204" pitchFamily="50" charset="-128"/>
              </a:rPr>
              <a:t>２　効率的かつ低炭素な輸送モード等への転換</a:t>
            </a:r>
            <a:endParaRPr kumimoji="0" lang="en-US" altLang="ja-JP" sz="1295" b="1" u="sng" kern="0" dirty="0">
              <a:solidFill>
                <a:prstClr val="black"/>
              </a:solidFill>
              <a:latin typeface="メイリオ"/>
              <a:ea typeface="メイリオ" panose="020B0604030504040204" pitchFamily="50" charset="-128"/>
              <a:cs typeface="メイリオ" panose="020B0604030504040204" pitchFamily="50" charset="-128"/>
            </a:endParaRPr>
          </a:p>
          <a:p>
            <a:pPr marL="90810" indent="-90810" defTabSz="986912" eaLnBrk="0" hangingPunct="0">
              <a:lnSpc>
                <a:spcPts val="1835"/>
              </a:lnSpc>
              <a:buClr>
                <a:srgbClr val="EEECE1">
                  <a:lumMod val="50000"/>
                </a:srgbClr>
              </a:buClr>
              <a:defRPr/>
            </a:pPr>
            <a:r>
              <a:rPr kumimoji="0" lang="ja-JP" altLang="en-US" sz="1295" b="1" kern="0" dirty="0">
                <a:solidFill>
                  <a:prstClr val="black"/>
                </a:solidFill>
                <a:latin typeface="メイリオ"/>
                <a:ea typeface="メイリオ"/>
                <a:cs typeface="メイリオ" panose="020B0604030504040204" pitchFamily="50" charset="-128"/>
              </a:rPr>
              <a:t>（ア）トラック輸送高効率化支援事業</a:t>
            </a:r>
            <a:r>
              <a:rPr kumimoji="0" lang="ja-JP" altLang="en-US" sz="1295" b="1" kern="0" dirty="0">
                <a:solidFill>
                  <a:prstClr val="black"/>
                </a:solidFill>
                <a:latin typeface="メイリオ"/>
                <a:ea typeface="メイリオ" panose="020B0604030504040204" pitchFamily="50" charset="-128"/>
                <a:cs typeface="メイリオ" panose="020B0604030504040204" pitchFamily="50" charset="-128"/>
              </a:rPr>
              <a:t>（継続）</a:t>
            </a:r>
            <a:endParaRPr kumimoji="0" lang="en-US" altLang="ja-JP" sz="1295" b="1" kern="0" dirty="0">
              <a:solidFill>
                <a:prstClr val="black"/>
              </a:solidFill>
              <a:latin typeface="メイリオ"/>
              <a:ea typeface="メイリオ"/>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①　連結トラック導入支援事業</a:t>
            </a:r>
            <a:endParaRPr kumimoji="0" lang="en-US" altLang="ja-JP" sz="1295" kern="0" dirty="0">
              <a:solidFill>
                <a:prstClr val="black"/>
              </a:solidFill>
              <a:latin typeface="メイリオ"/>
              <a:ea typeface="メイリオ" panose="020B0604030504040204" pitchFamily="50" charset="-128"/>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kern="0" dirty="0">
                <a:solidFill>
                  <a:prstClr val="black"/>
                </a:solidFill>
                <a:latin typeface="メイリオ"/>
                <a:ea typeface="メイリオ"/>
                <a:cs typeface="メイリオ" panose="020B0604030504040204" pitchFamily="50" charset="-128"/>
              </a:rPr>
              <a:t>　　　</a:t>
            </a:r>
            <a:r>
              <a:rPr kumimoji="0" lang="en-US" altLang="ja-JP" sz="1295" kern="0" dirty="0">
                <a:solidFill>
                  <a:prstClr val="black"/>
                </a:solidFill>
                <a:latin typeface="メイリオ"/>
                <a:ea typeface="メイリオ"/>
                <a:cs typeface="メイリオ" panose="020B0604030504040204" pitchFamily="50" charset="-128"/>
              </a:rPr>
              <a:t>【</a:t>
            </a:r>
            <a:r>
              <a:rPr kumimoji="0" lang="ja-JP" altLang="en-US" sz="1295" kern="0" dirty="0">
                <a:solidFill>
                  <a:prstClr val="black"/>
                </a:solidFill>
                <a:latin typeface="メイリオ"/>
                <a:ea typeface="メイリオ"/>
                <a:cs typeface="メイリオ" panose="020B0604030504040204" pitchFamily="50" charset="-128"/>
              </a:rPr>
              <a:t>補助事業</a:t>
            </a:r>
            <a:r>
              <a:rPr kumimoji="0" lang="en-US" altLang="ja-JP" sz="1295" kern="0" dirty="0">
                <a:solidFill>
                  <a:prstClr val="black"/>
                </a:solidFill>
                <a:latin typeface="メイリオ"/>
                <a:ea typeface="メイリオ"/>
                <a:cs typeface="メイリオ" panose="020B0604030504040204" pitchFamily="50" charset="-128"/>
              </a:rPr>
              <a:t>】</a:t>
            </a:r>
            <a:r>
              <a:rPr kumimoji="0" lang="ja-JP" altLang="en-US" sz="1295" kern="0" dirty="0">
                <a:solidFill>
                  <a:prstClr val="black"/>
                </a:solidFill>
                <a:latin typeface="メイリオ"/>
                <a:ea typeface="メイリオ"/>
                <a:cs typeface="メイリオ" panose="020B0604030504040204" pitchFamily="50" charset="-128"/>
              </a:rPr>
              <a:t>補助対象：民間事業者等</a:t>
            </a:r>
            <a:r>
              <a:rPr kumimoji="0" lang="en-US" altLang="ja-JP" sz="1295" kern="0" dirty="0">
                <a:solidFill>
                  <a:prstClr val="black"/>
                </a:solidFill>
                <a:latin typeface="メイリオ"/>
                <a:ea typeface="メイリオ"/>
                <a:cs typeface="メイリオ" panose="020B0604030504040204" pitchFamily="50" charset="-128"/>
              </a:rPr>
              <a:t>	                </a:t>
            </a:r>
            <a:r>
              <a:rPr kumimoji="0" lang="ja-JP" altLang="en-US" sz="1295" kern="0" dirty="0">
                <a:solidFill>
                  <a:prstClr val="black"/>
                </a:solidFill>
                <a:latin typeface="メイリオ"/>
                <a:ea typeface="メイリオ"/>
                <a:cs typeface="メイリオ" panose="020B0604030504040204" pitchFamily="50" charset="-128"/>
              </a:rPr>
              <a:t>補助割合：</a:t>
            </a:r>
            <a:r>
              <a:rPr kumimoji="0" lang="en-US" altLang="ja-JP" sz="1295" kern="0" dirty="0">
                <a:solidFill>
                  <a:prstClr val="black"/>
                </a:solidFill>
                <a:latin typeface="メイリオ"/>
                <a:ea typeface="メイリオ"/>
                <a:cs typeface="メイリオ" panose="020B0604030504040204" pitchFamily="50" charset="-128"/>
              </a:rPr>
              <a:t>1/3	       </a:t>
            </a:r>
            <a:r>
              <a:rPr kumimoji="0" lang="ja-JP" altLang="en-US" sz="1295" kern="0" dirty="0">
                <a:solidFill>
                  <a:prstClr val="black"/>
                </a:solidFill>
                <a:latin typeface="メイリオ"/>
                <a:ea typeface="メイリオ"/>
                <a:cs typeface="メイリオ" panose="020B0604030504040204" pitchFamily="50" charset="-128"/>
              </a:rPr>
              <a:t>実施期間：平成</a:t>
            </a:r>
            <a:r>
              <a:rPr kumimoji="0" lang="en-US" altLang="ja-JP" sz="1295" kern="0" dirty="0">
                <a:solidFill>
                  <a:prstClr val="black"/>
                </a:solidFill>
                <a:latin typeface="メイリオ"/>
                <a:ea typeface="メイリオ"/>
                <a:cs typeface="メイリオ" panose="020B0604030504040204" pitchFamily="50" charset="-128"/>
              </a:rPr>
              <a:t>30</a:t>
            </a:r>
            <a:r>
              <a:rPr kumimoji="0" lang="ja-JP" altLang="en-US" sz="1295" kern="0" dirty="0">
                <a:solidFill>
                  <a:prstClr val="black"/>
                </a:solidFill>
                <a:latin typeface="メイリオ"/>
                <a:ea typeface="メイリオ"/>
                <a:cs typeface="メイリオ" panose="020B0604030504040204" pitchFamily="50" charset="-128"/>
              </a:rPr>
              <a:t>年度～</a:t>
            </a:r>
            <a:r>
              <a:rPr kumimoji="0" lang="en-US" altLang="ja-JP" sz="1295" kern="0" dirty="0">
                <a:solidFill>
                  <a:prstClr val="black"/>
                </a:solidFill>
                <a:latin typeface="メイリオ"/>
                <a:ea typeface="メイリオ"/>
                <a:cs typeface="メイリオ" panose="020B0604030504040204" pitchFamily="50" charset="-128"/>
              </a:rPr>
              <a:t>32</a:t>
            </a:r>
            <a:r>
              <a:rPr kumimoji="0" lang="ja-JP" altLang="en-US" sz="1295" kern="0" dirty="0">
                <a:solidFill>
                  <a:prstClr val="black"/>
                </a:solidFill>
                <a:latin typeface="メイリオ"/>
                <a:ea typeface="メイリオ"/>
                <a:cs typeface="メイリオ" panose="020B0604030504040204" pitchFamily="50" charset="-128"/>
              </a:rPr>
              <a:t>年度</a:t>
            </a:r>
            <a:endParaRPr kumimoji="0" lang="ja-JP" altLang="en-US" sz="1295" u="sng" kern="0" dirty="0">
              <a:solidFill>
                <a:prstClr val="black"/>
              </a:solidFill>
              <a:latin typeface="メイリオ"/>
              <a:ea typeface="メイリオ"/>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②　スワップボディコンテナ車両導入支援事業　　　　　　　　　　　　　　　　　　　　　　　　　　　　　　　　　（</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2020</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年度）</a:t>
            </a:r>
            <a:endParaRPr kumimoji="0" lang="en-US" altLang="ja-JP" sz="1295" kern="0" dirty="0">
              <a:solidFill>
                <a:prstClr val="black"/>
              </a:solidFill>
              <a:latin typeface="メイリオ"/>
              <a:ea typeface="メイリオ" panose="020B0604030504040204" pitchFamily="50" charset="-128"/>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補助事業</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補助対象：民間事業者等</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	                </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補助割合：差額の</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1/2 </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	       </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実施期間：平成</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30</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年度～</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32</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年度</a:t>
            </a:r>
            <a:endParaRPr kumimoji="0" lang="en-US" altLang="ja-JP" sz="1295" kern="0" dirty="0">
              <a:solidFill>
                <a:prstClr val="black"/>
              </a:solidFill>
              <a:latin typeface="メイリオ"/>
              <a:ea typeface="メイリオ" panose="020B0604030504040204" pitchFamily="50" charset="-128"/>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b="1" kern="0" dirty="0">
                <a:solidFill>
                  <a:prstClr val="black"/>
                </a:solidFill>
                <a:latin typeface="メイリオ"/>
                <a:ea typeface="メイリオ"/>
                <a:cs typeface="メイリオ" panose="020B0604030504040204" pitchFamily="50" charset="-128"/>
              </a:rPr>
              <a:t>（イ）モーダルシフト促進に資する船舶における低炭素機器導入支援事業（継続）</a:t>
            </a:r>
            <a:r>
              <a:rPr kumimoji="0" lang="en-US" altLang="ja-JP" sz="1295" b="1" kern="0" dirty="0">
                <a:solidFill>
                  <a:prstClr val="black"/>
                </a:solidFill>
                <a:latin typeface="メイリオ"/>
                <a:ea typeface="メイリオ"/>
                <a:cs typeface="メイリオ" panose="020B0604030504040204" pitchFamily="50" charset="-128"/>
              </a:rPr>
              <a:t> </a:t>
            </a:r>
            <a:r>
              <a:rPr kumimoji="0" lang="ja-JP" altLang="en-US" sz="1295" b="1" kern="0" dirty="0">
                <a:solidFill>
                  <a:prstClr val="black"/>
                </a:solidFill>
                <a:latin typeface="メイリオ"/>
                <a:ea typeface="メイリオ"/>
                <a:cs typeface="メイリオ" panose="020B0604030504040204" pitchFamily="50" charset="-128"/>
              </a:rPr>
              <a:t>　　　　　　　　　　　　　　　　　　  </a:t>
            </a:r>
            <a:r>
              <a:rPr kumimoji="0" lang="ja-JP" altLang="en-US" sz="1295" kern="0" dirty="0">
                <a:solidFill>
                  <a:prstClr val="black"/>
                </a:solidFill>
                <a:latin typeface="メイリオ"/>
                <a:ea typeface="メイリオ"/>
                <a:cs typeface="メイリオ" panose="020B0604030504040204" pitchFamily="50" charset="-128"/>
              </a:rPr>
              <a:t>（</a:t>
            </a:r>
            <a:r>
              <a:rPr kumimoji="0" lang="en-US" altLang="ja-JP" sz="1295" kern="0" dirty="0">
                <a:solidFill>
                  <a:prstClr val="black"/>
                </a:solidFill>
                <a:latin typeface="メイリオ"/>
                <a:ea typeface="メイリオ"/>
                <a:cs typeface="メイリオ" panose="020B0604030504040204" pitchFamily="50" charset="-128"/>
              </a:rPr>
              <a:t>2020</a:t>
            </a:r>
            <a:r>
              <a:rPr kumimoji="0" lang="ja-JP" altLang="en-US" sz="1295" kern="0" dirty="0">
                <a:solidFill>
                  <a:prstClr val="black"/>
                </a:solidFill>
                <a:latin typeface="メイリオ"/>
                <a:ea typeface="メイリオ"/>
                <a:cs typeface="メイリオ" panose="020B0604030504040204" pitchFamily="50" charset="-128"/>
              </a:rPr>
              <a:t>年度）</a:t>
            </a:r>
            <a:endParaRPr kumimoji="0" lang="en-US" altLang="ja-JP" sz="1295" kern="0" dirty="0">
              <a:solidFill>
                <a:prstClr val="black"/>
              </a:solidFill>
              <a:latin typeface="メイリオ"/>
              <a:ea typeface="メイリオ"/>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en-US" altLang="ja-JP" sz="1295" kern="0" dirty="0">
                <a:solidFill>
                  <a:prstClr val="black"/>
                </a:solidFill>
                <a:latin typeface="メイリオ"/>
                <a:ea typeface="メイリオ"/>
                <a:cs typeface="メイリオ" panose="020B0604030504040204" pitchFamily="50" charset="-128"/>
              </a:rPr>
              <a:t>	</a:t>
            </a:r>
            <a:r>
              <a:rPr kumimoji="0" lang="ja-JP" altLang="en-US" sz="1295" kern="0" dirty="0">
                <a:solidFill>
                  <a:prstClr val="black"/>
                </a:solidFill>
                <a:latin typeface="メイリオ"/>
                <a:ea typeface="メイリオ"/>
                <a:cs typeface="メイリオ" panose="020B0604030504040204" pitchFamily="50" charset="-128"/>
              </a:rPr>
              <a:t>　　</a:t>
            </a:r>
            <a:r>
              <a:rPr kumimoji="0" lang="en-US" altLang="ja-JP" sz="1295" kern="0" dirty="0">
                <a:solidFill>
                  <a:prstClr val="black"/>
                </a:solidFill>
                <a:latin typeface="メイリオ"/>
                <a:ea typeface="メイリオ"/>
                <a:cs typeface="メイリオ" panose="020B0604030504040204" pitchFamily="50" charset="-128"/>
              </a:rPr>
              <a:t>【</a:t>
            </a:r>
            <a:r>
              <a:rPr kumimoji="0" lang="ja-JP" altLang="en-US" sz="1295" kern="0" dirty="0">
                <a:solidFill>
                  <a:prstClr val="black"/>
                </a:solidFill>
                <a:latin typeface="メイリオ"/>
                <a:ea typeface="メイリオ"/>
                <a:cs typeface="メイリオ" panose="020B0604030504040204" pitchFamily="50" charset="-128"/>
              </a:rPr>
              <a:t>補助事業</a:t>
            </a:r>
            <a:r>
              <a:rPr kumimoji="0" lang="en-US" altLang="ja-JP" sz="1295" kern="0" dirty="0">
                <a:solidFill>
                  <a:prstClr val="black"/>
                </a:solidFill>
                <a:latin typeface="メイリオ"/>
                <a:ea typeface="メイリオ"/>
                <a:cs typeface="メイリオ" panose="020B0604030504040204" pitchFamily="50" charset="-128"/>
              </a:rPr>
              <a:t>】</a:t>
            </a:r>
            <a:r>
              <a:rPr kumimoji="0" lang="ja-JP" altLang="en-US" sz="1295" kern="0" dirty="0">
                <a:solidFill>
                  <a:prstClr val="black"/>
                </a:solidFill>
                <a:latin typeface="メイリオ"/>
                <a:ea typeface="メイリオ"/>
                <a:cs typeface="メイリオ" panose="020B0604030504040204" pitchFamily="50" charset="-128"/>
              </a:rPr>
              <a:t>補助対象：民間事業者等　　　　　　　　　 補助割合：</a:t>
            </a:r>
            <a:r>
              <a:rPr kumimoji="0" lang="en-US" altLang="ja-JP" sz="1295" kern="0" dirty="0">
                <a:solidFill>
                  <a:prstClr val="black"/>
                </a:solidFill>
                <a:latin typeface="メイリオ"/>
                <a:ea typeface="メイリオ"/>
                <a:cs typeface="メイリオ" panose="020B0604030504040204" pitchFamily="50" charset="-128"/>
              </a:rPr>
              <a:t>1/3</a:t>
            </a:r>
            <a:r>
              <a:rPr kumimoji="0" lang="ja-JP" altLang="en-US" sz="1295" kern="0" dirty="0">
                <a:solidFill>
                  <a:prstClr val="black"/>
                </a:solidFill>
                <a:latin typeface="メイリオ"/>
                <a:ea typeface="メイリオ"/>
                <a:cs typeface="メイリオ" panose="020B0604030504040204" pitchFamily="50" charset="-128"/>
              </a:rPr>
              <a:t>　　　  </a:t>
            </a:r>
            <a:r>
              <a:rPr kumimoji="0" lang="en-US" altLang="ja-JP" sz="1295" kern="0" dirty="0">
                <a:solidFill>
                  <a:prstClr val="black"/>
                </a:solidFill>
                <a:latin typeface="メイリオ"/>
                <a:ea typeface="メイリオ"/>
                <a:cs typeface="メイリオ" panose="020B0604030504040204" pitchFamily="50" charset="-128"/>
              </a:rPr>
              <a:t>             </a:t>
            </a:r>
            <a:r>
              <a:rPr kumimoji="0" lang="ja-JP" altLang="en-US" sz="1295" kern="0" dirty="0">
                <a:solidFill>
                  <a:prstClr val="black"/>
                </a:solidFill>
                <a:latin typeface="メイリオ"/>
                <a:ea typeface="メイリオ"/>
                <a:cs typeface="メイリオ" panose="020B0604030504040204" pitchFamily="50" charset="-128"/>
              </a:rPr>
              <a:t>実施期間：平成</a:t>
            </a:r>
            <a:r>
              <a:rPr kumimoji="0" lang="en-US" altLang="ja-JP" sz="1295" kern="0" dirty="0">
                <a:solidFill>
                  <a:prstClr val="black"/>
                </a:solidFill>
                <a:latin typeface="メイリオ"/>
                <a:ea typeface="メイリオ"/>
                <a:cs typeface="メイリオ" panose="020B0604030504040204" pitchFamily="50" charset="-128"/>
              </a:rPr>
              <a:t>29</a:t>
            </a:r>
            <a:r>
              <a:rPr kumimoji="0" lang="ja-JP" altLang="en-US" sz="1295" kern="0" dirty="0">
                <a:solidFill>
                  <a:prstClr val="black"/>
                </a:solidFill>
                <a:latin typeface="メイリオ"/>
                <a:ea typeface="メイリオ"/>
                <a:cs typeface="メイリオ" panose="020B0604030504040204" pitchFamily="50" charset="-128"/>
              </a:rPr>
              <a:t>年度～</a:t>
            </a:r>
            <a:r>
              <a:rPr kumimoji="0" lang="en-US" altLang="ja-JP" sz="1295" kern="0" dirty="0">
                <a:solidFill>
                  <a:prstClr val="black"/>
                </a:solidFill>
                <a:latin typeface="メイリオ"/>
                <a:ea typeface="メイリオ"/>
                <a:cs typeface="メイリオ" panose="020B0604030504040204" pitchFamily="50" charset="-128"/>
              </a:rPr>
              <a:t>33</a:t>
            </a:r>
            <a:r>
              <a:rPr kumimoji="0" lang="ja-JP" altLang="en-US" sz="1295" kern="0" dirty="0">
                <a:solidFill>
                  <a:prstClr val="black"/>
                </a:solidFill>
                <a:latin typeface="メイリオ"/>
                <a:ea typeface="メイリオ"/>
                <a:cs typeface="メイリオ" panose="020B0604030504040204" pitchFamily="50" charset="-128"/>
              </a:rPr>
              <a:t>年度</a:t>
            </a:r>
          </a:p>
          <a:p>
            <a:pPr marL="191900" indent="-191900" defTabSz="986912" eaLnBrk="0" hangingPunct="0">
              <a:lnSpc>
                <a:spcPts val="1835"/>
              </a:lnSpc>
              <a:buClr>
                <a:srgbClr val="EEECE1">
                  <a:lumMod val="50000"/>
                </a:srgbClr>
              </a:buClr>
              <a:defRPr/>
            </a:pPr>
            <a:r>
              <a:rPr kumimoji="0" lang="ja-JP" altLang="en-US" sz="1295" b="1" kern="0" dirty="0">
                <a:solidFill>
                  <a:prstClr val="black"/>
                </a:solidFill>
                <a:latin typeface="メイリオ"/>
                <a:ea typeface="メイリオ"/>
                <a:cs typeface="メイリオ" panose="020B0604030504040204" pitchFamily="50" charset="-128"/>
              </a:rPr>
              <a:t>（</a:t>
            </a:r>
            <a:r>
              <a:rPr kumimoji="0" lang="ja-JP" altLang="en-US" sz="1295" b="1" kern="0" dirty="0">
                <a:solidFill>
                  <a:prstClr val="black"/>
                </a:solidFill>
                <a:latin typeface="メイリオ"/>
                <a:ea typeface="メイリオ" panose="020B0604030504040204" pitchFamily="50" charset="-128"/>
                <a:cs typeface="メイリオ" panose="020B0604030504040204" pitchFamily="50" charset="-128"/>
              </a:rPr>
              <a:t>ウ</a:t>
            </a:r>
            <a:r>
              <a:rPr kumimoji="0" lang="ja-JP" altLang="en-US" sz="1295" b="1" kern="0" dirty="0">
                <a:solidFill>
                  <a:prstClr val="black"/>
                </a:solidFill>
                <a:latin typeface="メイリオ"/>
                <a:ea typeface="メイリオ"/>
                <a:cs typeface="メイリオ" panose="020B0604030504040204" pitchFamily="50" charset="-128"/>
              </a:rPr>
              <a:t>）高品質低炭素型低温輸送システムの構築促進事業（継続）　　　　　　　　　　　　　　　　　　　　　　　　　　　</a:t>
            </a:r>
            <a:r>
              <a:rPr kumimoji="0" lang="ja-JP" altLang="en-US" sz="1295" kern="0" dirty="0">
                <a:solidFill>
                  <a:prstClr val="black"/>
                </a:solidFill>
                <a:latin typeface="メイリオ"/>
                <a:ea typeface="メイリオ"/>
                <a:cs typeface="メイリオ" panose="020B0604030504040204" pitchFamily="50" charset="-128"/>
              </a:rPr>
              <a:t>（</a:t>
            </a:r>
            <a:r>
              <a:rPr kumimoji="0" lang="en-US" altLang="ja-JP" sz="1295" kern="0" dirty="0">
                <a:solidFill>
                  <a:prstClr val="black"/>
                </a:solidFill>
                <a:latin typeface="メイリオ"/>
                <a:ea typeface="メイリオ"/>
                <a:cs typeface="メイリオ" panose="020B0604030504040204" pitchFamily="50" charset="-128"/>
              </a:rPr>
              <a:t>2021</a:t>
            </a:r>
            <a:r>
              <a:rPr kumimoji="0" lang="ja-JP" altLang="en-US" sz="1295" kern="0" dirty="0">
                <a:solidFill>
                  <a:prstClr val="black"/>
                </a:solidFill>
                <a:latin typeface="メイリオ"/>
                <a:ea typeface="メイリオ"/>
                <a:cs typeface="メイリオ" panose="020B0604030504040204" pitchFamily="50" charset="-128"/>
              </a:rPr>
              <a:t>年度）</a:t>
            </a:r>
            <a:endParaRPr kumimoji="0" lang="en-US" altLang="ja-JP" sz="1295" kern="0" dirty="0">
              <a:solidFill>
                <a:prstClr val="black"/>
              </a:solidFill>
              <a:latin typeface="メイリオ"/>
              <a:ea typeface="メイリオ"/>
              <a:cs typeface="メイリオ" panose="020B0604030504040204" pitchFamily="50" charset="-128"/>
            </a:endParaRPr>
          </a:p>
          <a:p>
            <a:pPr marL="191900" indent="-191900" defTabSz="986912" eaLnBrk="0" hangingPunct="0">
              <a:lnSpc>
                <a:spcPts val="1835"/>
              </a:lnSpc>
              <a:buClr>
                <a:srgbClr val="EEECE1">
                  <a:lumMod val="50000"/>
                </a:srgbClr>
              </a:buClr>
              <a:defRPr/>
            </a:pPr>
            <a:r>
              <a:rPr kumimoji="0" lang="ja-JP" altLang="en-US" sz="1295" kern="0" dirty="0">
                <a:solidFill>
                  <a:prstClr val="black"/>
                </a:solidFill>
                <a:latin typeface="メイリオ"/>
                <a:ea typeface="メイリオ"/>
                <a:cs typeface="メイリオ" panose="020B0604030504040204" pitchFamily="50" charset="-128"/>
              </a:rPr>
              <a:t>　　　</a:t>
            </a:r>
            <a:r>
              <a:rPr kumimoji="0" lang="en-US" altLang="ja-JP" sz="1295" kern="0" dirty="0">
                <a:solidFill>
                  <a:prstClr val="black"/>
                </a:solidFill>
                <a:latin typeface="メイリオ"/>
                <a:ea typeface="メイリオ"/>
                <a:cs typeface="メイリオ" panose="020B0604030504040204" pitchFamily="50" charset="-128"/>
              </a:rPr>
              <a:t>【</a:t>
            </a:r>
            <a:r>
              <a:rPr kumimoji="0" lang="ja-JP" altLang="en-US" sz="1295" kern="0" dirty="0">
                <a:solidFill>
                  <a:prstClr val="black"/>
                </a:solidFill>
                <a:latin typeface="メイリオ"/>
                <a:ea typeface="メイリオ"/>
                <a:cs typeface="メイリオ" panose="020B0604030504040204" pitchFamily="50" charset="-128"/>
              </a:rPr>
              <a:t>補助事業</a:t>
            </a:r>
            <a:r>
              <a:rPr kumimoji="0" lang="en-US" altLang="ja-JP" sz="1295" kern="0" dirty="0">
                <a:solidFill>
                  <a:prstClr val="black"/>
                </a:solidFill>
                <a:latin typeface="メイリオ"/>
                <a:ea typeface="メイリオ"/>
                <a:cs typeface="メイリオ" panose="020B0604030504040204" pitchFamily="50" charset="-128"/>
              </a:rPr>
              <a:t>】</a:t>
            </a:r>
            <a:r>
              <a:rPr kumimoji="0" lang="ja-JP" altLang="en-US" sz="1295" kern="0" dirty="0">
                <a:solidFill>
                  <a:prstClr val="black"/>
                </a:solidFill>
                <a:latin typeface="メイリオ"/>
                <a:ea typeface="メイリオ"/>
                <a:cs typeface="メイリオ" panose="020B0604030504040204" pitchFamily="50" charset="-128"/>
              </a:rPr>
              <a:t>補助対象：民間事業者等</a:t>
            </a:r>
            <a:r>
              <a:rPr kumimoji="0" lang="en-US" altLang="ja-JP" sz="1295" kern="0" dirty="0">
                <a:solidFill>
                  <a:prstClr val="black"/>
                </a:solidFill>
                <a:latin typeface="メイリオ"/>
                <a:ea typeface="メイリオ"/>
                <a:cs typeface="メイリオ" panose="020B0604030504040204" pitchFamily="50" charset="-128"/>
              </a:rPr>
              <a:t>	</a:t>
            </a:r>
            <a:r>
              <a:rPr kumimoji="0" lang="ja-JP" altLang="en-US" sz="1295" kern="0" dirty="0">
                <a:solidFill>
                  <a:prstClr val="black"/>
                </a:solidFill>
                <a:latin typeface="メイリオ"/>
                <a:ea typeface="メイリオ"/>
                <a:cs typeface="メイリオ" panose="020B0604030504040204" pitchFamily="50" charset="-128"/>
              </a:rPr>
              <a:t>　　　　　  補助割合：差額の</a:t>
            </a:r>
            <a:r>
              <a:rPr kumimoji="0" lang="en-US" altLang="ja-JP" sz="1295" kern="0" dirty="0">
                <a:solidFill>
                  <a:prstClr val="black"/>
                </a:solidFill>
                <a:latin typeface="メイリオ"/>
                <a:ea typeface="メイリオ"/>
                <a:cs typeface="メイリオ" panose="020B0604030504040204" pitchFamily="50" charset="-128"/>
              </a:rPr>
              <a:t>1/2	       </a:t>
            </a:r>
            <a:r>
              <a:rPr kumimoji="0" lang="ja-JP" altLang="en-US" sz="1295" kern="0" dirty="0">
                <a:solidFill>
                  <a:prstClr val="black"/>
                </a:solidFill>
                <a:latin typeface="メイリオ"/>
                <a:ea typeface="メイリオ"/>
                <a:cs typeface="メイリオ" panose="020B0604030504040204" pitchFamily="50" charset="-128"/>
              </a:rPr>
              <a:t>実施期間：平成</a:t>
            </a:r>
            <a:r>
              <a:rPr kumimoji="0" lang="en-US" altLang="ja-JP" sz="1295" kern="0" dirty="0">
                <a:solidFill>
                  <a:prstClr val="black"/>
                </a:solidFill>
                <a:latin typeface="メイリオ"/>
                <a:ea typeface="メイリオ"/>
                <a:cs typeface="メイリオ" panose="020B0604030504040204" pitchFamily="50" charset="-128"/>
              </a:rPr>
              <a:t>29</a:t>
            </a:r>
            <a:r>
              <a:rPr kumimoji="0" lang="ja-JP" altLang="en-US" sz="1295" kern="0" dirty="0">
                <a:solidFill>
                  <a:prstClr val="black"/>
                </a:solidFill>
                <a:latin typeface="メイリオ"/>
                <a:ea typeface="メイリオ"/>
                <a:cs typeface="メイリオ" panose="020B0604030504040204" pitchFamily="50" charset="-128"/>
              </a:rPr>
              <a:t>年度～</a:t>
            </a:r>
            <a:r>
              <a:rPr kumimoji="0" lang="en-US" altLang="ja-JP" sz="1295" kern="0" dirty="0">
                <a:solidFill>
                  <a:prstClr val="black"/>
                </a:solidFill>
                <a:latin typeface="メイリオ"/>
                <a:ea typeface="メイリオ"/>
                <a:cs typeface="メイリオ" panose="020B0604030504040204" pitchFamily="50" charset="-128"/>
              </a:rPr>
              <a:t>33</a:t>
            </a:r>
            <a:r>
              <a:rPr kumimoji="0" lang="ja-JP" altLang="en-US" sz="1295" kern="0" dirty="0">
                <a:solidFill>
                  <a:prstClr val="black"/>
                </a:solidFill>
                <a:latin typeface="メイリオ"/>
                <a:ea typeface="メイリオ"/>
                <a:cs typeface="メイリオ" panose="020B0604030504040204" pitchFamily="50" charset="-128"/>
              </a:rPr>
              <a:t>年度</a:t>
            </a:r>
            <a:endParaRPr kumimoji="0" lang="en-US" altLang="ja-JP" sz="1295" kern="0" dirty="0">
              <a:solidFill>
                <a:prstClr val="black"/>
              </a:solidFill>
              <a:latin typeface="メイリオ"/>
              <a:ea typeface="メイリオ"/>
              <a:cs typeface="メイリオ" panose="020B0604030504040204" pitchFamily="50" charset="-128"/>
            </a:endParaRPr>
          </a:p>
          <a:p>
            <a:pPr marL="191900" indent="-191900" defTabSz="986912" eaLnBrk="0" hangingPunct="0">
              <a:buClr>
                <a:srgbClr val="EEECE1">
                  <a:lumMod val="50000"/>
                </a:srgbClr>
              </a:buClr>
              <a:defRPr/>
            </a:pP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　　　　　　　　　　　　　　　　　　　　　　　　　　　　　　　　　　　　　　　　　　　　　　　　　　　　　　　　（</a:t>
            </a:r>
            <a:r>
              <a:rPr kumimoji="0" lang="en-US" altLang="ja-JP" sz="1295" kern="0" dirty="0">
                <a:solidFill>
                  <a:prstClr val="black"/>
                </a:solidFill>
                <a:latin typeface="メイリオ"/>
                <a:ea typeface="メイリオ" panose="020B0604030504040204" pitchFamily="50" charset="-128"/>
                <a:cs typeface="メイリオ" panose="020B0604030504040204" pitchFamily="50" charset="-128"/>
              </a:rPr>
              <a:t>2021</a:t>
            </a:r>
            <a:r>
              <a:rPr kumimoji="0" lang="ja-JP" altLang="en-US" sz="1295" kern="0" dirty="0">
                <a:solidFill>
                  <a:prstClr val="black"/>
                </a:solidFill>
                <a:latin typeface="メイリオ"/>
                <a:ea typeface="メイリオ" panose="020B0604030504040204" pitchFamily="50" charset="-128"/>
                <a:cs typeface="メイリオ" panose="020B0604030504040204" pitchFamily="50" charset="-128"/>
              </a:rPr>
              <a:t>年度）</a:t>
            </a:r>
          </a:p>
          <a:p>
            <a:pPr marL="191900" indent="-191900" defTabSz="986912" eaLnBrk="0" hangingPunct="0">
              <a:buClr>
                <a:srgbClr val="EEECE1">
                  <a:lumMod val="50000"/>
                </a:srgbClr>
              </a:buClr>
              <a:defRPr/>
            </a:pPr>
            <a:endParaRPr kumimoji="0" lang="ja-JP" altLang="en-US" sz="1295" kern="0" dirty="0">
              <a:solidFill>
                <a:prstClr val="black"/>
              </a:solidFill>
              <a:latin typeface="メイリオ"/>
              <a:ea typeface="メイリオ"/>
              <a:cs typeface="メイリオ" panose="020B0604030504040204" pitchFamily="50" charset="-128"/>
            </a:endParaRPr>
          </a:p>
        </p:txBody>
      </p:sp>
      <p:sp>
        <p:nvSpPr>
          <p:cNvPr id="12" name="テキスト ボックス 11"/>
          <p:cNvSpPr txBox="1"/>
          <p:nvPr/>
        </p:nvSpPr>
        <p:spPr>
          <a:xfrm>
            <a:off x="8376967" y="102813"/>
            <a:ext cx="2210327"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986912" eaLnBrk="0" hangingPunct="0">
              <a:defRPr/>
            </a:pPr>
            <a:r>
              <a:rPr lang="ja-JP" altLang="en-US" sz="1187" dirty="0">
                <a:solidFill>
                  <a:prstClr val="white"/>
                </a:solidFill>
                <a:latin typeface="Cambria"/>
                <a:ea typeface="メイリオ"/>
              </a:rPr>
              <a:t> </a:t>
            </a:r>
            <a:r>
              <a:rPr lang="en-US" altLang="ja-JP" sz="1187" dirty="0">
                <a:solidFill>
                  <a:prstClr val="white"/>
                </a:solidFill>
                <a:latin typeface="Cambria"/>
                <a:ea typeface="メイリオ"/>
              </a:rPr>
              <a:t>2019</a:t>
            </a:r>
            <a:r>
              <a:rPr lang="ja-JP" altLang="en-US" sz="1187" dirty="0">
                <a:solidFill>
                  <a:prstClr val="white"/>
                </a:solidFill>
                <a:latin typeface="Cambria"/>
                <a:ea typeface="メイリオ"/>
              </a:rPr>
              <a:t>年度予算（案）</a:t>
            </a:r>
            <a:endParaRPr lang="en-US" altLang="ja-JP" sz="1187" dirty="0">
              <a:solidFill>
                <a:prstClr val="white"/>
              </a:solidFill>
              <a:latin typeface="Cambria"/>
              <a:ea typeface="メイリオ"/>
            </a:endParaRPr>
          </a:p>
          <a:p>
            <a:pPr defTabSz="986912" eaLnBrk="0" hangingPunct="0">
              <a:defRPr/>
            </a:pPr>
            <a:r>
              <a:rPr lang="en-US" altLang="ja-JP" sz="1187" dirty="0">
                <a:solidFill>
                  <a:prstClr val="white"/>
                </a:solidFill>
                <a:latin typeface="Cambria"/>
                <a:ea typeface="メイリオ"/>
              </a:rPr>
              <a:t>1,045</a:t>
            </a:r>
            <a:r>
              <a:rPr lang="ja-JP" altLang="en-US" sz="1187" dirty="0">
                <a:solidFill>
                  <a:prstClr val="white"/>
                </a:solidFill>
                <a:latin typeface="Cambria"/>
                <a:ea typeface="メイリオ"/>
              </a:rPr>
              <a:t>百万円（</a:t>
            </a:r>
            <a:r>
              <a:rPr lang="en-US" altLang="ja-JP" sz="1187" dirty="0">
                <a:solidFill>
                  <a:prstClr val="white"/>
                </a:solidFill>
                <a:latin typeface="Cambria"/>
                <a:ea typeface="メイリオ"/>
              </a:rPr>
              <a:t>1,765</a:t>
            </a:r>
            <a:r>
              <a:rPr lang="ja-JP" altLang="en-US" sz="1187" dirty="0">
                <a:solidFill>
                  <a:prstClr val="white"/>
                </a:solidFill>
                <a:latin typeface="Cambria"/>
                <a:ea typeface="メイリオ"/>
              </a:rPr>
              <a:t>百万円）</a:t>
            </a:r>
            <a:endParaRPr lang="en-US" altLang="ja-JP" sz="1187" dirty="0">
              <a:solidFill>
                <a:prstClr val="white"/>
              </a:solidFill>
              <a:latin typeface="Cambria"/>
              <a:ea typeface="メイリオ"/>
            </a:endParaRPr>
          </a:p>
        </p:txBody>
      </p:sp>
    </p:spTree>
    <p:extLst>
      <p:ext uri="{BB962C8B-B14F-4D97-AF65-F5344CB8AC3E}">
        <p14:creationId xmlns:p14="http://schemas.microsoft.com/office/powerpoint/2010/main" val="385159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13039" y="80381"/>
          <a:ext cx="1555" cy="1555"/>
        </p:xfrm>
        <a:graphic>
          <a:graphicData uri="http://schemas.openxmlformats.org/presentationml/2006/ole">
            <mc:AlternateContent xmlns:mc="http://schemas.openxmlformats.org/markup-compatibility/2006">
              <mc:Choice xmlns:v="urn:schemas-microsoft-com:vml" Requires="v">
                <p:oleObj spid="_x0000_s124972"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13039" y="80381"/>
                        <a:ext cx="1555" cy="1555"/>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559E04E-328D-B143-986F-4312F791B625}"/>
              </a:ext>
            </a:extLst>
          </p:cNvPr>
          <p:cNvSpPr txBox="1"/>
          <p:nvPr/>
        </p:nvSpPr>
        <p:spPr>
          <a:xfrm>
            <a:off x="2266473" y="719182"/>
            <a:ext cx="7213688" cy="557332"/>
          </a:xfrm>
          <a:prstGeom prst="rect">
            <a:avLst/>
          </a:prstGeom>
          <a:noFill/>
        </p:spPr>
        <p:txBody>
          <a:bodyPr wrap="square" rtlCol="0">
            <a:spAutoFit/>
          </a:bodyPr>
          <a:lstStyle/>
          <a:p>
            <a:pPr defTabSz="986912"/>
            <a:r>
              <a:rPr lang="ja-JP" altLang="en-US" sz="1511" b="1" dirty="0">
                <a:solidFill>
                  <a:prstClr val="black"/>
                </a:solidFill>
                <a:latin typeface="Meiryo UI"/>
                <a:ea typeface="Meiryo UI"/>
              </a:rPr>
              <a:t>物流分野における</a:t>
            </a:r>
            <a:r>
              <a:rPr lang="en-US" altLang="ja-JP" sz="1511" b="1" dirty="0">
                <a:solidFill>
                  <a:prstClr val="black"/>
                </a:solidFill>
                <a:latin typeface="Meiryo UI"/>
                <a:ea typeface="Meiryo UI"/>
              </a:rPr>
              <a:t>CO2</a:t>
            </a:r>
            <a:r>
              <a:rPr lang="ja-JP" altLang="en-US" sz="1511" b="1" dirty="0">
                <a:solidFill>
                  <a:prstClr val="black"/>
                </a:solidFill>
                <a:latin typeface="Meiryo UI"/>
                <a:ea typeface="Meiryo UI"/>
              </a:rPr>
              <a:t>削減対策促進事業のうち、</a:t>
            </a:r>
            <a:endParaRPr lang="en-US" altLang="ja-JP" sz="1511" b="1" dirty="0">
              <a:solidFill>
                <a:prstClr val="black"/>
              </a:solidFill>
              <a:latin typeface="Meiryo UI"/>
              <a:ea typeface="Meiryo UI"/>
            </a:endParaRPr>
          </a:p>
          <a:p>
            <a:pPr defTabSz="986912"/>
            <a:r>
              <a:rPr lang="ja-JP" altLang="en-US" sz="1511" b="1" dirty="0">
                <a:solidFill>
                  <a:prstClr val="black"/>
                </a:solidFill>
                <a:latin typeface="Meiryo UI"/>
                <a:ea typeface="Meiryo UI"/>
              </a:rPr>
              <a:t>港湾における</a:t>
            </a:r>
            <a:r>
              <a:rPr lang="en-US" altLang="ja-JP" sz="1511" b="1" dirty="0">
                <a:solidFill>
                  <a:prstClr val="black"/>
                </a:solidFill>
                <a:latin typeface="Meiryo UI"/>
                <a:ea typeface="Meiryo UI"/>
              </a:rPr>
              <a:t>IoT</a:t>
            </a:r>
            <a:r>
              <a:rPr lang="ja-JP" altLang="en-US" sz="1511" b="1" dirty="0">
                <a:solidFill>
                  <a:prstClr val="black"/>
                </a:solidFill>
                <a:latin typeface="Meiryo UI"/>
                <a:ea typeface="Meiryo UI"/>
              </a:rPr>
              <a:t>を活用した低炭素化促進事業</a:t>
            </a:r>
          </a:p>
        </p:txBody>
      </p:sp>
      <p:grpSp>
        <p:nvGrpSpPr>
          <p:cNvPr id="13" name="グループ化 12">
            <a:extLst>
              <a:ext uri="{FF2B5EF4-FFF2-40B4-BE49-F238E27FC236}">
                <a16:creationId xmlns:a16="http://schemas.microsoft.com/office/drawing/2014/main" id="{FE7E2BB1-F9D3-E348-93D0-C92F1F19002C}"/>
              </a:ext>
            </a:extLst>
          </p:cNvPr>
          <p:cNvGrpSpPr/>
          <p:nvPr/>
        </p:nvGrpSpPr>
        <p:grpSpPr>
          <a:xfrm>
            <a:off x="2179817" y="344559"/>
            <a:ext cx="1163541" cy="362645"/>
            <a:chOff x="1930374" y="206940"/>
            <a:chExt cx="1188323" cy="370369"/>
          </a:xfrm>
        </p:grpSpPr>
        <p:pic>
          <p:nvPicPr>
            <p:cNvPr id="14" name="グラフィックス 13">
              <a:extLst>
                <a:ext uri="{FF2B5EF4-FFF2-40B4-BE49-F238E27FC236}">
                  <a16:creationId xmlns:a16="http://schemas.microsoft.com/office/drawing/2014/main" id="{548341F6-E67D-5543-B262-69778A35F50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098332" y="458339"/>
              <a:ext cx="773305" cy="118970"/>
            </a:xfrm>
            <a:prstGeom prst="rect">
              <a:avLst/>
            </a:prstGeom>
          </p:spPr>
        </p:pic>
        <p:sp>
          <p:nvSpPr>
            <p:cNvPr id="15" name="テキスト ボックス 14">
              <a:extLst>
                <a:ext uri="{FF2B5EF4-FFF2-40B4-BE49-F238E27FC236}">
                  <a16:creationId xmlns:a16="http://schemas.microsoft.com/office/drawing/2014/main" id="{62E751B6-64EA-1E40-BCC0-AE64939680F5}"/>
                </a:ext>
              </a:extLst>
            </p:cNvPr>
            <p:cNvSpPr txBox="1"/>
            <p:nvPr/>
          </p:nvSpPr>
          <p:spPr>
            <a:xfrm>
              <a:off x="1930374" y="206940"/>
              <a:ext cx="1188323" cy="297829"/>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rPr>
                <a:t>事業名</a:t>
              </a:r>
            </a:p>
          </p:txBody>
        </p:sp>
      </p:grpSp>
      <p:sp>
        <p:nvSpPr>
          <p:cNvPr id="16" name="テキスト ボックス 15">
            <a:extLst>
              <a:ext uri="{FF2B5EF4-FFF2-40B4-BE49-F238E27FC236}">
                <a16:creationId xmlns:a16="http://schemas.microsoft.com/office/drawing/2014/main" id="{7952B4B0-22CA-6645-B086-08A4A7BB78E9}"/>
              </a:ext>
            </a:extLst>
          </p:cNvPr>
          <p:cNvSpPr txBox="1"/>
          <p:nvPr/>
        </p:nvSpPr>
        <p:spPr>
          <a:xfrm>
            <a:off x="477719" y="1334321"/>
            <a:ext cx="9764041" cy="393634"/>
          </a:xfrm>
          <a:prstGeom prst="rect">
            <a:avLst/>
          </a:prstGeom>
          <a:noFill/>
        </p:spPr>
        <p:txBody>
          <a:bodyPr wrap="square" rtlCol="0">
            <a:spAutoFit/>
          </a:bodyPr>
          <a:lstStyle/>
          <a:p>
            <a:pPr algn="ctr" defTabSz="986912"/>
            <a:r>
              <a:rPr lang="en-US" altLang="ja-JP" sz="1958" b="1" kern="0" spc="98" dirty="0">
                <a:solidFill>
                  <a:srgbClr val="009C89"/>
                </a:solidFill>
                <a:latin typeface="Meiryo UI"/>
                <a:ea typeface="Meiryo UI"/>
              </a:rPr>
              <a:t>IoT</a:t>
            </a:r>
            <a:r>
              <a:rPr lang="ja-JP" altLang="en-US" sz="1958" b="1" kern="0" spc="98" dirty="0">
                <a:solidFill>
                  <a:srgbClr val="009C89"/>
                </a:solidFill>
                <a:latin typeface="Meiryo UI"/>
                <a:ea typeface="Meiryo UI"/>
              </a:rPr>
              <a:t>によるコンテナの積載率向上等を図るシステム・設備の導入を支援します。</a:t>
            </a:r>
          </a:p>
        </p:txBody>
      </p:sp>
      <p:sp>
        <p:nvSpPr>
          <p:cNvPr id="42" name="テキスト ボックス 41">
            <a:extLst>
              <a:ext uri="{FF2B5EF4-FFF2-40B4-BE49-F238E27FC236}">
                <a16:creationId xmlns:a16="http://schemas.microsoft.com/office/drawing/2014/main" id="{B6E94DEA-F943-A34E-B7AD-7A884086470A}"/>
              </a:ext>
            </a:extLst>
          </p:cNvPr>
          <p:cNvSpPr txBox="1"/>
          <p:nvPr/>
        </p:nvSpPr>
        <p:spPr>
          <a:xfrm>
            <a:off x="2179816" y="6871821"/>
            <a:ext cx="5828113" cy="197746"/>
          </a:xfrm>
          <a:prstGeom prst="rect">
            <a:avLst/>
          </a:prstGeom>
          <a:noFill/>
        </p:spPr>
        <p:txBody>
          <a:bodyPr wrap="square" rtlCol="0">
            <a:spAutoFit/>
          </a:bodyPr>
          <a:lstStyle/>
          <a:p>
            <a:pPr defTabSz="986912"/>
            <a:r>
              <a:rPr lang="ja-JP" altLang="en-US" sz="685" b="1">
                <a:solidFill>
                  <a:prstClr val="white"/>
                </a:solidFill>
                <a:latin typeface="Meiryo UI"/>
                <a:ea typeface="Meiryo UI"/>
              </a:rPr>
              <a:t>環境省地球環境局地球温暖化対策課</a:t>
            </a:r>
            <a:r>
              <a:rPr lang="zh-TW" altLang="en-US" sz="685" b="1" dirty="0">
                <a:solidFill>
                  <a:prstClr val="white"/>
                </a:solidFill>
                <a:latin typeface="Meiryo UI"/>
                <a:ea typeface="Meiryo UI"/>
              </a:rPr>
              <a:t>低炭素物流推進室</a:t>
            </a:r>
            <a:r>
              <a:rPr lang="ja-JP" altLang="en-US" sz="685">
                <a:solidFill>
                  <a:prstClr val="white"/>
                </a:solidFill>
                <a:latin typeface="Meiryo UI"/>
                <a:ea typeface="Meiryo UI"/>
              </a:rPr>
              <a:t>　　電話：</a:t>
            </a:r>
            <a:r>
              <a:rPr lang="en-US" altLang="ja-JP" sz="685" dirty="0">
                <a:solidFill>
                  <a:prstClr val="white"/>
                </a:solidFill>
                <a:latin typeface="Meiryo UI"/>
                <a:ea typeface="Meiryo UI"/>
              </a:rPr>
              <a:t>03-5521-8329 </a:t>
            </a:r>
            <a:r>
              <a:rPr lang="ja-JP" altLang="en-US" sz="685">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a:solidFill>
                  <a:prstClr val="white"/>
                </a:solidFill>
                <a:latin typeface="Meiryo UI"/>
                <a:ea typeface="Meiryo UI"/>
              </a:rPr>
              <a:t>：</a:t>
            </a:r>
            <a:r>
              <a:rPr lang="en-US" altLang="ja-JP" sz="685" dirty="0">
                <a:solidFill>
                  <a:prstClr val="white"/>
                </a:solidFill>
                <a:latin typeface="Meiryo UI"/>
                <a:ea typeface="Meiryo UI"/>
              </a:rPr>
              <a:t>03-3581-3348</a:t>
            </a:r>
            <a:endParaRPr lang="ja-JP" altLang="en-US" sz="685" dirty="0">
              <a:solidFill>
                <a:prstClr val="white"/>
              </a:solidFill>
              <a:latin typeface="Meiryo UI"/>
              <a:ea typeface="Meiryo UI"/>
            </a:endParaRPr>
          </a:p>
        </p:txBody>
      </p:sp>
      <p:sp>
        <p:nvSpPr>
          <p:cNvPr id="69" name="角丸四角形 68"/>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endParaRPr>
          </a:p>
        </p:txBody>
      </p:sp>
      <p:sp>
        <p:nvSpPr>
          <p:cNvPr id="70" name="片側の 2 つの角を丸めた四角形 69"/>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133" b="1" dirty="0">
                <a:solidFill>
                  <a:prstClr val="white"/>
                </a:solidFill>
                <a:latin typeface="Meiryo UI"/>
                <a:ea typeface="Meiryo UI"/>
              </a:rPr>
              <a:t>運輸サービス</a:t>
            </a:r>
          </a:p>
        </p:txBody>
      </p:sp>
      <p:sp>
        <p:nvSpPr>
          <p:cNvPr id="71" name="1 つの角を切り取った四角形 70"/>
          <p:cNvSpPr/>
          <p:nvPr/>
        </p:nvSpPr>
        <p:spPr>
          <a:xfrm flipV="1">
            <a:off x="1433058" y="812489"/>
            <a:ext cx="841554" cy="322271"/>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74" name="テキスト ボックス 73"/>
          <p:cNvSpPr txBox="1"/>
          <p:nvPr/>
        </p:nvSpPr>
        <p:spPr>
          <a:xfrm>
            <a:off x="1512085" y="852170"/>
            <a:ext cx="716863" cy="258404"/>
          </a:xfrm>
          <a:prstGeom prst="rect">
            <a:avLst/>
          </a:prstGeom>
          <a:noFill/>
        </p:spPr>
        <p:txBody>
          <a:bodyPr wrap="none" rtlCol="0">
            <a:spAutoFit/>
          </a:bodyPr>
          <a:lstStyle/>
          <a:p>
            <a:pPr defTabSz="986912"/>
            <a:r>
              <a:rPr lang="ja-JP" altLang="en-US" sz="1079" b="1" dirty="0">
                <a:solidFill>
                  <a:prstClr val="white"/>
                </a:solidFill>
                <a:latin typeface="Meiryo UI"/>
                <a:ea typeface="Meiryo UI"/>
              </a:rPr>
              <a:t>民間向け</a:t>
            </a:r>
          </a:p>
        </p:txBody>
      </p:sp>
      <p:sp>
        <p:nvSpPr>
          <p:cNvPr id="62" name="テキスト ボックス 61"/>
          <p:cNvSpPr txBox="1"/>
          <p:nvPr/>
        </p:nvSpPr>
        <p:spPr>
          <a:xfrm>
            <a:off x="6713584" y="282429"/>
            <a:ext cx="2902501"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1,045</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1,765</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8"/>
          <a:stretch>
            <a:fillRect/>
          </a:stretch>
        </p:blipFill>
        <p:spPr>
          <a:xfrm>
            <a:off x="389438" y="1813194"/>
            <a:ext cx="9852322" cy="4938554"/>
          </a:xfrm>
          <a:prstGeom prst="rect">
            <a:avLst/>
          </a:prstGeom>
        </p:spPr>
      </p:pic>
    </p:spTree>
    <p:extLst>
      <p:ext uri="{BB962C8B-B14F-4D97-AF65-F5344CB8AC3E}">
        <p14:creationId xmlns:p14="http://schemas.microsoft.com/office/powerpoint/2010/main" val="127822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169666B-1290-AA49-9516-C9371DCA65CD}"/>
              </a:ext>
            </a:extLst>
          </p:cNvPr>
          <p:cNvSpPr txBox="1"/>
          <p:nvPr/>
        </p:nvSpPr>
        <p:spPr>
          <a:xfrm>
            <a:off x="2266473" y="719182"/>
            <a:ext cx="7213688" cy="557332"/>
          </a:xfrm>
          <a:prstGeom prst="rect">
            <a:avLst/>
          </a:prstGeom>
          <a:noFill/>
        </p:spPr>
        <p:txBody>
          <a:bodyPr wrap="square" rtlCol="0">
            <a:spAutoFit/>
          </a:bodyPr>
          <a:lstStyle/>
          <a:p>
            <a:pPr defTabSz="986918"/>
            <a:r>
              <a:rPr lang="ja-JP" altLang="en-US" sz="1511" b="1" dirty="0">
                <a:solidFill>
                  <a:prstClr val="black"/>
                </a:solidFill>
                <a:latin typeface="Meiryo UI"/>
                <a:ea typeface="Meiryo UI"/>
              </a:rPr>
              <a:t>物流分野における</a:t>
            </a:r>
            <a:r>
              <a:rPr lang="en-US" altLang="ja-JP" sz="1511" b="1" dirty="0">
                <a:solidFill>
                  <a:prstClr val="black"/>
                </a:solidFill>
                <a:latin typeface="Meiryo UI"/>
                <a:ea typeface="Meiryo UI"/>
              </a:rPr>
              <a:t>CO2</a:t>
            </a:r>
            <a:r>
              <a:rPr lang="ja-JP" altLang="en-US" sz="1511" b="1" dirty="0">
                <a:solidFill>
                  <a:prstClr val="black"/>
                </a:solidFill>
                <a:latin typeface="Meiryo UI"/>
                <a:ea typeface="Meiryo UI"/>
              </a:rPr>
              <a:t>削減対策促進事業のうち、</a:t>
            </a:r>
            <a:endParaRPr lang="en-US" altLang="ja-JP" sz="1511" b="1" dirty="0">
              <a:solidFill>
                <a:prstClr val="black"/>
              </a:solidFill>
              <a:latin typeface="Meiryo UI"/>
              <a:ea typeface="Meiryo UI"/>
            </a:endParaRPr>
          </a:p>
          <a:p>
            <a:pPr defTabSz="986918"/>
            <a:r>
              <a:rPr lang="ja-JP" altLang="en-US" sz="1511" b="1" dirty="0">
                <a:solidFill>
                  <a:prstClr val="black"/>
                </a:solidFill>
                <a:latin typeface="Meiryo UI"/>
                <a:ea typeface="Meiryo UI"/>
              </a:rPr>
              <a:t>情報の共有化による低炭素な輸送・荷役システム構築事業</a:t>
            </a:r>
          </a:p>
        </p:txBody>
      </p:sp>
      <p:grpSp>
        <p:nvGrpSpPr>
          <p:cNvPr id="6" name="グループ化 5">
            <a:extLst>
              <a:ext uri="{FF2B5EF4-FFF2-40B4-BE49-F238E27FC236}">
                <a16:creationId xmlns:a16="http://schemas.microsoft.com/office/drawing/2014/main" id="{FD61E81A-1A87-284A-A49A-5D56BAF88CA5}"/>
              </a:ext>
            </a:extLst>
          </p:cNvPr>
          <p:cNvGrpSpPr/>
          <p:nvPr/>
        </p:nvGrpSpPr>
        <p:grpSpPr>
          <a:xfrm>
            <a:off x="2156074" y="340981"/>
            <a:ext cx="1163541" cy="366223"/>
            <a:chOff x="1906125" y="203286"/>
            <a:chExt cx="1188323" cy="374023"/>
          </a:xfrm>
        </p:grpSpPr>
        <p:pic>
          <p:nvPicPr>
            <p:cNvPr id="7" name="グラフィックス 6">
              <a:extLst>
                <a:ext uri="{FF2B5EF4-FFF2-40B4-BE49-F238E27FC236}">
                  <a16:creationId xmlns:a16="http://schemas.microsoft.com/office/drawing/2014/main" id="{F2610F86-B295-D544-A8D3-261C2BDCBE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98332" y="458339"/>
              <a:ext cx="773305" cy="118970"/>
            </a:xfrm>
            <a:prstGeom prst="rect">
              <a:avLst/>
            </a:prstGeom>
          </p:spPr>
        </p:pic>
        <p:sp>
          <p:nvSpPr>
            <p:cNvPr id="8" name="テキスト ボックス 7">
              <a:extLst>
                <a:ext uri="{FF2B5EF4-FFF2-40B4-BE49-F238E27FC236}">
                  <a16:creationId xmlns:a16="http://schemas.microsoft.com/office/drawing/2014/main" id="{BF6FBE36-BBFB-2B4B-BF76-87A092C72905}"/>
                </a:ext>
              </a:extLst>
            </p:cNvPr>
            <p:cNvSpPr txBox="1"/>
            <p:nvPr/>
          </p:nvSpPr>
          <p:spPr>
            <a:xfrm>
              <a:off x="1906125" y="203286"/>
              <a:ext cx="1188323" cy="297829"/>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rPr>
                <a:t>事業名</a:t>
              </a:r>
            </a:p>
          </p:txBody>
        </p:sp>
      </p:grpSp>
      <p:sp>
        <p:nvSpPr>
          <p:cNvPr id="9" name="テキスト ボックス 8">
            <a:extLst>
              <a:ext uri="{FF2B5EF4-FFF2-40B4-BE49-F238E27FC236}">
                <a16:creationId xmlns:a16="http://schemas.microsoft.com/office/drawing/2014/main" id="{E9DDF4E0-81D3-3A4B-BD40-8CF63624B79E}"/>
              </a:ext>
            </a:extLst>
          </p:cNvPr>
          <p:cNvSpPr txBox="1"/>
          <p:nvPr/>
        </p:nvSpPr>
        <p:spPr>
          <a:xfrm>
            <a:off x="477719" y="1334321"/>
            <a:ext cx="9764041" cy="393634"/>
          </a:xfrm>
          <a:prstGeom prst="rect">
            <a:avLst/>
          </a:prstGeom>
          <a:noFill/>
        </p:spPr>
        <p:txBody>
          <a:bodyPr wrap="square" rtlCol="0">
            <a:spAutoFit/>
          </a:bodyPr>
          <a:lstStyle/>
          <a:p>
            <a:pPr algn="ctr" defTabSz="986918"/>
            <a:r>
              <a:rPr lang="ja-JP" altLang="en-US" sz="1958" b="1" kern="0" spc="98" dirty="0">
                <a:solidFill>
                  <a:srgbClr val="009C89"/>
                </a:solidFill>
                <a:latin typeface="Meiryo UI"/>
                <a:ea typeface="Meiryo UI"/>
              </a:rPr>
              <a:t>物流事業者間で情報共有する低炭素な輸送・荷役システムの導入を支援します。</a:t>
            </a:r>
          </a:p>
        </p:txBody>
      </p:sp>
      <p:sp>
        <p:nvSpPr>
          <p:cNvPr id="43" name="テキスト ボックス 42">
            <a:extLst>
              <a:ext uri="{FF2B5EF4-FFF2-40B4-BE49-F238E27FC236}">
                <a16:creationId xmlns:a16="http://schemas.microsoft.com/office/drawing/2014/main" id="{0B7D7E6D-270A-874A-BF35-22759BCD7FC6}"/>
              </a:ext>
            </a:extLst>
          </p:cNvPr>
          <p:cNvSpPr txBox="1"/>
          <p:nvPr/>
        </p:nvSpPr>
        <p:spPr>
          <a:xfrm>
            <a:off x="2179816" y="6880189"/>
            <a:ext cx="5828113" cy="197746"/>
          </a:xfrm>
          <a:prstGeom prst="rect">
            <a:avLst/>
          </a:prstGeom>
          <a:noFill/>
        </p:spPr>
        <p:txBody>
          <a:bodyPr wrap="square" rtlCol="0">
            <a:spAutoFit/>
          </a:bodyPr>
          <a:lstStyle/>
          <a:p>
            <a:pPr defTabSz="986912"/>
            <a:r>
              <a:rPr lang="ja-JP" altLang="en-US" sz="685" b="1" dirty="0">
                <a:solidFill>
                  <a:prstClr val="white"/>
                </a:solidFill>
                <a:latin typeface="Meiryo UI"/>
                <a:ea typeface="Meiryo UI"/>
              </a:rPr>
              <a:t>環境省地球環境局地球温暖化対策課</a:t>
            </a:r>
            <a:r>
              <a:rPr lang="zh-TW" altLang="en-US" sz="685" b="1" dirty="0">
                <a:solidFill>
                  <a:prstClr val="white"/>
                </a:solidFill>
                <a:latin typeface="Meiryo UI"/>
                <a:ea typeface="Meiryo UI"/>
              </a:rPr>
              <a:t>低炭素物流推進室</a:t>
            </a:r>
            <a:r>
              <a:rPr lang="ja-JP" altLang="en-US" sz="685" dirty="0">
                <a:solidFill>
                  <a:prstClr val="white"/>
                </a:solidFill>
                <a:latin typeface="Meiryo UI"/>
                <a:ea typeface="Meiryo UI"/>
              </a:rPr>
              <a:t>　　電話：</a:t>
            </a:r>
            <a:r>
              <a:rPr lang="en-US" altLang="ja-JP" sz="685" dirty="0">
                <a:solidFill>
                  <a:prstClr val="white"/>
                </a:solidFill>
                <a:latin typeface="Meiryo UI"/>
                <a:ea typeface="Meiryo UI"/>
              </a:rPr>
              <a:t>03-5521-8329 </a:t>
            </a:r>
            <a:r>
              <a:rPr lang="ja-JP" altLang="en-US" sz="685" dirty="0">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dirty="0">
                <a:solidFill>
                  <a:prstClr val="white"/>
                </a:solidFill>
                <a:latin typeface="Meiryo UI"/>
                <a:ea typeface="Meiryo UI"/>
              </a:rPr>
              <a:t>：</a:t>
            </a:r>
            <a:r>
              <a:rPr lang="en-US" altLang="ja-JP" sz="685" dirty="0">
                <a:solidFill>
                  <a:prstClr val="white"/>
                </a:solidFill>
                <a:latin typeface="Meiryo UI"/>
                <a:ea typeface="Meiryo UI"/>
              </a:rPr>
              <a:t>03-3581-3348</a:t>
            </a:r>
            <a:endParaRPr lang="ja-JP" altLang="en-US" sz="685" dirty="0">
              <a:solidFill>
                <a:prstClr val="white"/>
              </a:solidFill>
              <a:latin typeface="Meiryo UI"/>
              <a:ea typeface="Meiryo UI"/>
            </a:endParaRPr>
          </a:p>
        </p:txBody>
      </p:sp>
      <p:sp>
        <p:nvSpPr>
          <p:cNvPr id="66" name="角丸四角形 65"/>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endParaRPr>
          </a:p>
        </p:txBody>
      </p:sp>
      <p:sp>
        <p:nvSpPr>
          <p:cNvPr id="67" name="片側の 2 つの角を丸めた四角形 66"/>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187" b="1" dirty="0">
                <a:solidFill>
                  <a:prstClr val="white"/>
                </a:solidFill>
                <a:latin typeface="Meiryo UI"/>
                <a:ea typeface="Meiryo UI"/>
              </a:rPr>
              <a:t>運輸サービス</a:t>
            </a:r>
          </a:p>
        </p:txBody>
      </p:sp>
      <p:sp>
        <p:nvSpPr>
          <p:cNvPr id="68" name="1 つの角を切り取った四角形 67"/>
          <p:cNvSpPr/>
          <p:nvPr/>
        </p:nvSpPr>
        <p:spPr>
          <a:xfrm flipV="1">
            <a:off x="1433058" y="821816"/>
            <a:ext cx="841554" cy="282957"/>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69" name="テキスト ボックス 68"/>
          <p:cNvSpPr txBox="1"/>
          <p:nvPr/>
        </p:nvSpPr>
        <p:spPr>
          <a:xfrm>
            <a:off x="1522697" y="850885"/>
            <a:ext cx="716863" cy="258404"/>
          </a:xfrm>
          <a:prstGeom prst="rect">
            <a:avLst/>
          </a:prstGeom>
          <a:noFill/>
        </p:spPr>
        <p:txBody>
          <a:bodyPr wrap="none" rtlCol="0">
            <a:spAutoFit/>
          </a:bodyPr>
          <a:lstStyle/>
          <a:p>
            <a:pPr defTabSz="986912"/>
            <a:r>
              <a:rPr lang="ja-JP" altLang="en-US" sz="1079" b="1" dirty="0">
                <a:solidFill>
                  <a:prstClr val="white"/>
                </a:solidFill>
                <a:latin typeface="Meiryo UI"/>
                <a:ea typeface="Meiryo UI"/>
              </a:rPr>
              <a:t>民間向け</a:t>
            </a:r>
          </a:p>
        </p:txBody>
      </p:sp>
      <p:sp>
        <p:nvSpPr>
          <p:cNvPr id="54" name="テキスト ボックス 53"/>
          <p:cNvSpPr txBox="1"/>
          <p:nvPr/>
        </p:nvSpPr>
        <p:spPr>
          <a:xfrm>
            <a:off x="6713584" y="282429"/>
            <a:ext cx="2902501"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1,045</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1,765</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stretch>
            <a:fillRect/>
          </a:stretch>
        </p:blipFill>
        <p:spPr>
          <a:xfrm>
            <a:off x="389438" y="1820315"/>
            <a:ext cx="9852322" cy="4938554"/>
          </a:xfrm>
          <a:prstGeom prst="rect">
            <a:avLst/>
          </a:prstGeom>
        </p:spPr>
      </p:pic>
    </p:spTree>
    <p:extLst>
      <p:ext uri="{BB962C8B-B14F-4D97-AF65-F5344CB8AC3E}">
        <p14:creationId xmlns:p14="http://schemas.microsoft.com/office/powerpoint/2010/main" val="1896844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13039" y="80381"/>
          <a:ext cx="1555" cy="1555"/>
        </p:xfrm>
        <a:graphic>
          <a:graphicData uri="http://schemas.openxmlformats.org/presentationml/2006/ole">
            <mc:AlternateContent xmlns:mc="http://schemas.openxmlformats.org/markup-compatibility/2006">
              <mc:Choice xmlns:v="urn:schemas-microsoft-com:vml" Requires="v">
                <p:oleObj spid="_x0000_s125996"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13039" y="80381"/>
                        <a:ext cx="1555" cy="1555"/>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D85E19DB-9FE5-FE4E-A8A5-6172265B44FC}"/>
              </a:ext>
            </a:extLst>
          </p:cNvPr>
          <p:cNvSpPr txBox="1"/>
          <p:nvPr/>
        </p:nvSpPr>
        <p:spPr>
          <a:xfrm>
            <a:off x="2179816" y="6874177"/>
            <a:ext cx="5828113" cy="197746"/>
          </a:xfrm>
          <a:prstGeom prst="rect">
            <a:avLst/>
          </a:prstGeom>
          <a:noFill/>
        </p:spPr>
        <p:txBody>
          <a:bodyPr wrap="square" rtlCol="0">
            <a:spAutoFit/>
          </a:bodyPr>
          <a:lstStyle/>
          <a:p>
            <a:pPr defTabSz="986912"/>
            <a:r>
              <a:rPr lang="ja-JP" altLang="en-US" sz="685" b="1" dirty="0">
                <a:solidFill>
                  <a:prstClr val="white"/>
                </a:solidFill>
                <a:latin typeface="Meiryo UI"/>
                <a:ea typeface="Meiryo UI"/>
              </a:rPr>
              <a:t>環境省地球環境局地球温暖化対策課</a:t>
            </a:r>
            <a:r>
              <a:rPr lang="zh-TW" altLang="en-US" sz="685" b="1" dirty="0">
                <a:solidFill>
                  <a:prstClr val="white"/>
                </a:solidFill>
                <a:latin typeface="Meiryo UI"/>
                <a:ea typeface="Meiryo UI"/>
              </a:rPr>
              <a:t>低炭素物流推進室</a:t>
            </a:r>
            <a:r>
              <a:rPr lang="ja-JP" altLang="en-US" sz="685" dirty="0">
                <a:solidFill>
                  <a:prstClr val="white"/>
                </a:solidFill>
                <a:latin typeface="Meiryo UI"/>
                <a:ea typeface="Meiryo UI"/>
              </a:rPr>
              <a:t>　　電話：</a:t>
            </a:r>
            <a:r>
              <a:rPr lang="en-US" altLang="ja-JP" sz="685" dirty="0">
                <a:solidFill>
                  <a:prstClr val="white"/>
                </a:solidFill>
                <a:latin typeface="Meiryo UI"/>
                <a:ea typeface="Meiryo UI"/>
              </a:rPr>
              <a:t>03-5521-8329 </a:t>
            </a:r>
            <a:r>
              <a:rPr lang="ja-JP" altLang="en-US" sz="685" dirty="0">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dirty="0">
                <a:solidFill>
                  <a:prstClr val="white"/>
                </a:solidFill>
                <a:latin typeface="Meiryo UI"/>
                <a:ea typeface="Meiryo UI"/>
              </a:rPr>
              <a:t>：</a:t>
            </a:r>
            <a:r>
              <a:rPr lang="en-US" altLang="ja-JP" sz="685" dirty="0">
                <a:solidFill>
                  <a:prstClr val="white"/>
                </a:solidFill>
                <a:latin typeface="Meiryo UI"/>
                <a:ea typeface="Meiryo UI"/>
              </a:rPr>
              <a:t>03-3581-3348</a:t>
            </a:r>
            <a:r>
              <a:rPr lang="ja-JP" altLang="en-US" sz="685" dirty="0">
                <a:solidFill>
                  <a:prstClr val="white"/>
                </a:solidFill>
                <a:latin typeface="Meiryo UI"/>
                <a:ea typeface="Meiryo UI"/>
              </a:rPr>
              <a:t>　</a:t>
            </a:r>
            <a:r>
              <a:rPr lang="ja-JP" altLang="en-US" sz="685" b="1" dirty="0">
                <a:solidFill>
                  <a:prstClr val="white"/>
                </a:solidFill>
                <a:latin typeface="Meiryo UI"/>
                <a:ea typeface="Meiryo UI"/>
              </a:rPr>
              <a:t>　</a:t>
            </a:r>
          </a:p>
        </p:txBody>
      </p:sp>
      <p:sp>
        <p:nvSpPr>
          <p:cNvPr id="12" name="テキスト ボックス 11">
            <a:extLst>
              <a:ext uri="{FF2B5EF4-FFF2-40B4-BE49-F238E27FC236}">
                <a16:creationId xmlns:a16="http://schemas.microsoft.com/office/drawing/2014/main" id="{7559E04E-328D-B143-986F-4312F791B625}"/>
              </a:ext>
            </a:extLst>
          </p:cNvPr>
          <p:cNvSpPr txBox="1"/>
          <p:nvPr/>
        </p:nvSpPr>
        <p:spPr>
          <a:xfrm>
            <a:off x="2266473" y="719182"/>
            <a:ext cx="7213688" cy="557332"/>
          </a:xfrm>
          <a:prstGeom prst="rect">
            <a:avLst/>
          </a:prstGeom>
          <a:noFill/>
        </p:spPr>
        <p:txBody>
          <a:bodyPr wrap="square" rtlCol="0">
            <a:spAutoFit/>
          </a:bodyPr>
          <a:lstStyle/>
          <a:p>
            <a:pPr defTabSz="986918"/>
            <a:r>
              <a:rPr lang="ja-JP" altLang="en-US" sz="1511" b="1" dirty="0">
                <a:solidFill>
                  <a:prstClr val="black"/>
                </a:solidFill>
                <a:latin typeface="Meiryo UI"/>
                <a:ea typeface="Meiryo UI"/>
              </a:rPr>
              <a:t>物流分野における</a:t>
            </a:r>
            <a:r>
              <a:rPr lang="en-US" altLang="ja-JP" sz="1511" b="1" dirty="0">
                <a:solidFill>
                  <a:prstClr val="black"/>
                </a:solidFill>
                <a:latin typeface="Meiryo UI"/>
                <a:ea typeface="Meiryo UI"/>
              </a:rPr>
              <a:t>CO2</a:t>
            </a:r>
            <a:r>
              <a:rPr lang="ja-JP" altLang="en-US" sz="1511" b="1" dirty="0">
                <a:solidFill>
                  <a:prstClr val="black"/>
                </a:solidFill>
                <a:latin typeface="Meiryo UI"/>
                <a:ea typeface="Meiryo UI"/>
              </a:rPr>
              <a:t>削減対策促進事業のうち、</a:t>
            </a:r>
            <a:endParaRPr lang="en-US" altLang="ja-JP" sz="1511" b="1" dirty="0">
              <a:solidFill>
                <a:prstClr val="black"/>
              </a:solidFill>
              <a:latin typeface="Meiryo UI"/>
              <a:ea typeface="Meiryo UI"/>
            </a:endParaRPr>
          </a:p>
          <a:p>
            <a:pPr defTabSz="986918"/>
            <a:r>
              <a:rPr lang="ja-JP" altLang="en-US" sz="1511" b="1" dirty="0">
                <a:solidFill>
                  <a:prstClr val="black"/>
                </a:solidFill>
                <a:latin typeface="Meiryo UI"/>
                <a:ea typeface="Meiryo UI"/>
              </a:rPr>
              <a:t>連結トラック導入支援事業（トラック輸送高効率化支援事業）</a:t>
            </a:r>
          </a:p>
        </p:txBody>
      </p:sp>
      <p:grpSp>
        <p:nvGrpSpPr>
          <p:cNvPr id="13" name="グループ化 12">
            <a:extLst>
              <a:ext uri="{FF2B5EF4-FFF2-40B4-BE49-F238E27FC236}">
                <a16:creationId xmlns:a16="http://schemas.microsoft.com/office/drawing/2014/main" id="{FE7E2BB1-F9D3-E348-93D0-C92F1F19002C}"/>
              </a:ext>
            </a:extLst>
          </p:cNvPr>
          <p:cNvGrpSpPr/>
          <p:nvPr/>
        </p:nvGrpSpPr>
        <p:grpSpPr>
          <a:xfrm>
            <a:off x="2156074" y="338926"/>
            <a:ext cx="1163541" cy="368278"/>
            <a:chOff x="1906125" y="201187"/>
            <a:chExt cx="1188323" cy="376122"/>
          </a:xfrm>
        </p:grpSpPr>
        <p:pic>
          <p:nvPicPr>
            <p:cNvPr id="14" name="グラフィックス 13">
              <a:extLst>
                <a:ext uri="{FF2B5EF4-FFF2-40B4-BE49-F238E27FC236}">
                  <a16:creationId xmlns:a16="http://schemas.microsoft.com/office/drawing/2014/main" id="{548341F6-E67D-5543-B262-69778A35F50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098332" y="458339"/>
              <a:ext cx="773305" cy="118970"/>
            </a:xfrm>
            <a:prstGeom prst="rect">
              <a:avLst/>
            </a:prstGeom>
          </p:spPr>
        </p:pic>
        <p:sp>
          <p:nvSpPr>
            <p:cNvPr id="15" name="テキスト ボックス 14">
              <a:extLst>
                <a:ext uri="{FF2B5EF4-FFF2-40B4-BE49-F238E27FC236}">
                  <a16:creationId xmlns:a16="http://schemas.microsoft.com/office/drawing/2014/main" id="{62E751B6-64EA-1E40-BCC0-AE64939680F5}"/>
                </a:ext>
              </a:extLst>
            </p:cNvPr>
            <p:cNvSpPr txBox="1"/>
            <p:nvPr/>
          </p:nvSpPr>
          <p:spPr>
            <a:xfrm>
              <a:off x="1906125" y="201187"/>
              <a:ext cx="1188323" cy="297829"/>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rPr>
                <a:t>事業名</a:t>
              </a:r>
            </a:p>
          </p:txBody>
        </p:sp>
      </p:grpSp>
      <p:sp>
        <p:nvSpPr>
          <p:cNvPr id="16" name="テキスト ボックス 15">
            <a:extLst>
              <a:ext uri="{FF2B5EF4-FFF2-40B4-BE49-F238E27FC236}">
                <a16:creationId xmlns:a16="http://schemas.microsoft.com/office/drawing/2014/main" id="{7952B4B0-22CA-6645-B086-08A4A7BB78E9}"/>
              </a:ext>
            </a:extLst>
          </p:cNvPr>
          <p:cNvSpPr txBox="1"/>
          <p:nvPr/>
        </p:nvSpPr>
        <p:spPr>
          <a:xfrm>
            <a:off x="477719" y="1334321"/>
            <a:ext cx="9764041" cy="393634"/>
          </a:xfrm>
          <a:prstGeom prst="rect">
            <a:avLst/>
          </a:prstGeom>
          <a:noFill/>
        </p:spPr>
        <p:txBody>
          <a:bodyPr wrap="square" rtlCol="0">
            <a:spAutoFit/>
          </a:bodyPr>
          <a:lstStyle/>
          <a:p>
            <a:pPr algn="ctr" defTabSz="986918"/>
            <a:r>
              <a:rPr lang="ja-JP" altLang="en-US" sz="1958" b="1" kern="0" spc="98" dirty="0">
                <a:solidFill>
                  <a:srgbClr val="009C89"/>
                </a:solidFill>
                <a:latin typeface="Meiryo UI"/>
                <a:ea typeface="Meiryo UI"/>
              </a:rPr>
              <a:t>物流事業者の連結トラックの導入を支援します。</a:t>
            </a:r>
          </a:p>
        </p:txBody>
      </p:sp>
      <p:sp>
        <p:nvSpPr>
          <p:cNvPr id="74" name="角丸四角形 73"/>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endParaRPr>
          </a:p>
        </p:txBody>
      </p:sp>
      <p:sp>
        <p:nvSpPr>
          <p:cNvPr id="75" name="片側の 2 つの角を丸めた四角形 74"/>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187" b="1" dirty="0">
                <a:solidFill>
                  <a:prstClr val="white"/>
                </a:solidFill>
                <a:latin typeface="Meiryo UI"/>
                <a:ea typeface="Meiryo UI"/>
              </a:rPr>
              <a:t>運輸サービス</a:t>
            </a:r>
          </a:p>
        </p:txBody>
      </p:sp>
      <p:sp>
        <p:nvSpPr>
          <p:cNvPr id="76" name="1 つの角を切り取った四角形 75"/>
          <p:cNvSpPr/>
          <p:nvPr/>
        </p:nvSpPr>
        <p:spPr>
          <a:xfrm flipV="1">
            <a:off x="1433058" y="812487"/>
            <a:ext cx="841554" cy="324044"/>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77" name="テキスト ボックス 76"/>
          <p:cNvSpPr txBox="1"/>
          <p:nvPr/>
        </p:nvSpPr>
        <p:spPr>
          <a:xfrm>
            <a:off x="1522697" y="830947"/>
            <a:ext cx="716863" cy="258404"/>
          </a:xfrm>
          <a:prstGeom prst="rect">
            <a:avLst/>
          </a:prstGeom>
          <a:noFill/>
        </p:spPr>
        <p:txBody>
          <a:bodyPr wrap="none" rtlCol="0">
            <a:spAutoFit/>
          </a:bodyPr>
          <a:lstStyle/>
          <a:p>
            <a:pPr defTabSz="986912"/>
            <a:r>
              <a:rPr lang="ja-JP" altLang="en-US" sz="1079" b="1" dirty="0">
                <a:solidFill>
                  <a:prstClr val="white"/>
                </a:solidFill>
                <a:latin typeface="Meiryo UI"/>
                <a:ea typeface="Meiryo UI"/>
              </a:rPr>
              <a:t>民間向け</a:t>
            </a:r>
          </a:p>
        </p:txBody>
      </p:sp>
      <p:sp>
        <p:nvSpPr>
          <p:cNvPr id="62" name="テキスト ボックス 61"/>
          <p:cNvSpPr txBox="1"/>
          <p:nvPr/>
        </p:nvSpPr>
        <p:spPr>
          <a:xfrm>
            <a:off x="6713584" y="282429"/>
            <a:ext cx="2902501"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1,045</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1,765</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8"/>
          <a:stretch>
            <a:fillRect/>
          </a:stretch>
        </p:blipFill>
        <p:spPr>
          <a:xfrm>
            <a:off x="395527" y="1810251"/>
            <a:ext cx="10017538" cy="5148333"/>
          </a:xfrm>
          <a:prstGeom prst="rect">
            <a:avLst/>
          </a:prstGeom>
        </p:spPr>
      </p:pic>
    </p:spTree>
    <p:extLst>
      <p:ext uri="{BB962C8B-B14F-4D97-AF65-F5344CB8AC3E}">
        <p14:creationId xmlns:p14="http://schemas.microsoft.com/office/powerpoint/2010/main" val="84276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169666B-1290-AA49-9516-C9371DCA65CD}"/>
              </a:ext>
            </a:extLst>
          </p:cNvPr>
          <p:cNvSpPr txBox="1"/>
          <p:nvPr/>
        </p:nvSpPr>
        <p:spPr>
          <a:xfrm>
            <a:off x="2266473" y="719182"/>
            <a:ext cx="7213688" cy="557332"/>
          </a:xfrm>
          <a:prstGeom prst="rect">
            <a:avLst/>
          </a:prstGeom>
          <a:noFill/>
        </p:spPr>
        <p:txBody>
          <a:bodyPr wrap="square" rtlCol="0">
            <a:spAutoFit/>
          </a:bodyPr>
          <a:lstStyle/>
          <a:p>
            <a:pPr defTabSz="986918"/>
            <a:r>
              <a:rPr lang="ja-JP" altLang="en-US" sz="1511" b="1">
                <a:solidFill>
                  <a:prstClr val="black"/>
                </a:solidFill>
                <a:latin typeface="Meiryo UI"/>
                <a:ea typeface="Meiryo UI"/>
              </a:rPr>
              <a:t>物流分野における</a:t>
            </a:r>
            <a:r>
              <a:rPr lang="en-US" altLang="ja-JP" sz="1511" b="1" dirty="0">
                <a:solidFill>
                  <a:prstClr val="black"/>
                </a:solidFill>
                <a:latin typeface="Meiryo UI"/>
                <a:ea typeface="Meiryo UI"/>
              </a:rPr>
              <a:t>CO2</a:t>
            </a:r>
            <a:r>
              <a:rPr lang="ja-JP" altLang="en-US" sz="1511" b="1">
                <a:solidFill>
                  <a:prstClr val="black"/>
                </a:solidFill>
                <a:latin typeface="Meiryo UI"/>
                <a:ea typeface="Meiryo UI"/>
              </a:rPr>
              <a:t>削減対策促進事業のうち、</a:t>
            </a:r>
            <a:endParaRPr lang="en-US" altLang="ja-JP" sz="1511" b="1" dirty="0">
              <a:solidFill>
                <a:prstClr val="black"/>
              </a:solidFill>
              <a:latin typeface="Meiryo UI"/>
              <a:ea typeface="Meiryo UI"/>
            </a:endParaRPr>
          </a:p>
          <a:p>
            <a:pPr defTabSz="986918"/>
            <a:r>
              <a:rPr lang="ja-JP" altLang="ja-JP" sz="1511" b="1">
                <a:solidFill>
                  <a:prstClr val="black"/>
                </a:solidFill>
                <a:latin typeface="Meiryo UI"/>
                <a:ea typeface="Meiryo UI"/>
                <a:cs typeface="メイリオ" panose="020B0604030504040204" pitchFamily="50" charset="-128"/>
              </a:rPr>
              <a:t>スワップボディ</a:t>
            </a:r>
            <a:r>
              <a:rPr lang="ja-JP" altLang="en-US" sz="1511" b="1">
                <a:solidFill>
                  <a:prstClr val="black"/>
                </a:solidFill>
                <a:latin typeface="Meiryo UI"/>
                <a:ea typeface="Meiryo UI"/>
                <a:cs typeface="メイリオ" panose="020B0604030504040204" pitchFamily="50" charset="-128"/>
              </a:rPr>
              <a:t>コンテナ車両導入支援事業（トラック輸送高効率化支援事業）</a:t>
            </a:r>
            <a:endParaRPr lang="ja-JP" altLang="en-US" sz="1511" b="1" dirty="0">
              <a:solidFill>
                <a:prstClr val="black"/>
              </a:solidFill>
              <a:latin typeface="Meiryo UI"/>
              <a:ea typeface="Meiryo UI"/>
              <a:cs typeface="メイリオ" panose="020B0604030504040204" pitchFamily="50" charset="-128"/>
            </a:endParaRPr>
          </a:p>
        </p:txBody>
      </p:sp>
      <p:grpSp>
        <p:nvGrpSpPr>
          <p:cNvPr id="6" name="グループ化 5">
            <a:extLst>
              <a:ext uri="{FF2B5EF4-FFF2-40B4-BE49-F238E27FC236}">
                <a16:creationId xmlns:a16="http://schemas.microsoft.com/office/drawing/2014/main" id="{FD61E81A-1A87-284A-A49A-5D56BAF88CA5}"/>
              </a:ext>
            </a:extLst>
          </p:cNvPr>
          <p:cNvGrpSpPr/>
          <p:nvPr/>
        </p:nvGrpSpPr>
        <p:grpSpPr>
          <a:xfrm>
            <a:off x="2145462" y="324878"/>
            <a:ext cx="1163541" cy="382327"/>
            <a:chOff x="1895287" y="186840"/>
            <a:chExt cx="1188323" cy="390469"/>
          </a:xfrm>
        </p:grpSpPr>
        <p:pic>
          <p:nvPicPr>
            <p:cNvPr id="7" name="グラフィックス 6">
              <a:extLst>
                <a:ext uri="{FF2B5EF4-FFF2-40B4-BE49-F238E27FC236}">
                  <a16:creationId xmlns:a16="http://schemas.microsoft.com/office/drawing/2014/main" id="{F2610F86-B295-D544-A8D3-261C2BDCBE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98332" y="458339"/>
              <a:ext cx="773305" cy="118970"/>
            </a:xfrm>
            <a:prstGeom prst="rect">
              <a:avLst/>
            </a:prstGeom>
          </p:spPr>
        </p:pic>
        <p:sp>
          <p:nvSpPr>
            <p:cNvPr id="8" name="テキスト ボックス 7">
              <a:extLst>
                <a:ext uri="{FF2B5EF4-FFF2-40B4-BE49-F238E27FC236}">
                  <a16:creationId xmlns:a16="http://schemas.microsoft.com/office/drawing/2014/main" id="{BF6FBE36-BBFB-2B4B-BF76-87A092C72905}"/>
                </a:ext>
              </a:extLst>
            </p:cNvPr>
            <p:cNvSpPr txBox="1"/>
            <p:nvPr/>
          </p:nvSpPr>
          <p:spPr>
            <a:xfrm>
              <a:off x="1895287" y="186840"/>
              <a:ext cx="1188323" cy="297828"/>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rPr>
                <a:t>事業名</a:t>
              </a:r>
            </a:p>
          </p:txBody>
        </p:sp>
      </p:grpSp>
      <p:sp>
        <p:nvSpPr>
          <p:cNvPr id="9" name="テキスト ボックス 8">
            <a:extLst>
              <a:ext uri="{FF2B5EF4-FFF2-40B4-BE49-F238E27FC236}">
                <a16:creationId xmlns:a16="http://schemas.microsoft.com/office/drawing/2014/main" id="{E9DDF4E0-81D3-3A4B-BD40-8CF63624B79E}"/>
              </a:ext>
            </a:extLst>
          </p:cNvPr>
          <p:cNvSpPr txBox="1"/>
          <p:nvPr/>
        </p:nvSpPr>
        <p:spPr>
          <a:xfrm>
            <a:off x="477719" y="1334321"/>
            <a:ext cx="9764041" cy="393634"/>
          </a:xfrm>
          <a:prstGeom prst="rect">
            <a:avLst/>
          </a:prstGeom>
          <a:noFill/>
        </p:spPr>
        <p:txBody>
          <a:bodyPr wrap="square" rtlCol="0">
            <a:spAutoFit/>
          </a:bodyPr>
          <a:lstStyle/>
          <a:p>
            <a:pPr algn="ctr" defTabSz="986918"/>
            <a:r>
              <a:rPr lang="ja-JP" altLang="en-US" sz="1958" b="1" kern="0" spc="98" dirty="0">
                <a:solidFill>
                  <a:srgbClr val="009C89"/>
                </a:solidFill>
                <a:latin typeface="Meiryo UI"/>
                <a:ea typeface="Meiryo UI"/>
              </a:rPr>
              <a:t>物流事業者のステップボディコンテナ車両の導入を支援します。</a:t>
            </a:r>
          </a:p>
        </p:txBody>
      </p:sp>
      <p:sp>
        <p:nvSpPr>
          <p:cNvPr id="43" name="テキスト ボックス 42">
            <a:extLst>
              <a:ext uri="{FF2B5EF4-FFF2-40B4-BE49-F238E27FC236}">
                <a16:creationId xmlns:a16="http://schemas.microsoft.com/office/drawing/2014/main" id="{F1C053FB-3CA7-2A4E-BDE2-4B19E9699681}"/>
              </a:ext>
            </a:extLst>
          </p:cNvPr>
          <p:cNvSpPr txBox="1"/>
          <p:nvPr/>
        </p:nvSpPr>
        <p:spPr>
          <a:xfrm>
            <a:off x="2179816" y="6870863"/>
            <a:ext cx="5828113" cy="197746"/>
          </a:xfrm>
          <a:prstGeom prst="rect">
            <a:avLst/>
          </a:prstGeom>
          <a:noFill/>
        </p:spPr>
        <p:txBody>
          <a:bodyPr wrap="square" rtlCol="0">
            <a:spAutoFit/>
          </a:bodyPr>
          <a:lstStyle/>
          <a:p>
            <a:pPr defTabSz="986912"/>
            <a:r>
              <a:rPr lang="ja-JP" altLang="en-US" sz="685" b="1">
                <a:solidFill>
                  <a:prstClr val="white"/>
                </a:solidFill>
                <a:latin typeface="Meiryo UI"/>
                <a:ea typeface="Meiryo UI"/>
              </a:rPr>
              <a:t>環境省地球環境局地球温暖化対策課</a:t>
            </a:r>
            <a:r>
              <a:rPr lang="zh-TW" altLang="en-US" sz="685" b="1" dirty="0">
                <a:solidFill>
                  <a:prstClr val="white"/>
                </a:solidFill>
                <a:latin typeface="Meiryo UI"/>
                <a:ea typeface="Meiryo UI"/>
              </a:rPr>
              <a:t>低炭素物流推進室</a:t>
            </a:r>
            <a:r>
              <a:rPr lang="ja-JP" altLang="en-US" sz="685">
                <a:solidFill>
                  <a:prstClr val="white"/>
                </a:solidFill>
                <a:latin typeface="Meiryo UI"/>
                <a:ea typeface="Meiryo UI"/>
              </a:rPr>
              <a:t>　　電話：</a:t>
            </a:r>
            <a:r>
              <a:rPr lang="en-US" altLang="ja-JP" sz="685" dirty="0">
                <a:solidFill>
                  <a:prstClr val="white"/>
                </a:solidFill>
                <a:latin typeface="Meiryo UI"/>
                <a:ea typeface="Meiryo UI"/>
              </a:rPr>
              <a:t>03-5521-8329 </a:t>
            </a:r>
            <a:r>
              <a:rPr lang="ja-JP" altLang="en-US" sz="685">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a:solidFill>
                  <a:prstClr val="white"/>
                </a:solidFill>
                <a:latin typeface="Meiryo UI"/>
                <a:ea typeface="Meiryo UI"/>
              </a:rPr>
              <a:t>：</a:t>
            </a:r>
            <a:r>
              <a:rPr lang="en-US" altLang="ja-JP" sz="685" dirty="0">
                <a:solidFill>
                  <a:prstClr val="white"/>
                </a:solidFill>
                <a:latin typeface="Meiryo UI"/>
                <a:ea typeface="Meiryo UI"/>
              </a:rPr>
              <a:t>03-3581-3348</a:t>
            </a:r>
            <a:endParaRPr lang="ja-JP" altLang="en-US" sz="685" dirty="0">
              <a:solidFill>
                <a:prstClr val="white"/>
              </a:solidFill>
              <a:latin typeface="Meiryo UI"/>
              <a:ea typeface="Meiryo UI"/>
            </a:endParaRPr>
          </a:p>
        </p:txBody>
      </p:sp>
      <p:sp>
        <p:nvSpPr>
          <p:cNvPr id="154" name="角丸四角形 153"/>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endParaRPr>
          </a:p>
        </p:txBody>
      </p:sp>
      <p:sp>
        <p:nvSpPr>
          <p:cNvPr id="155" name="片側の 2 つの角を丸めた四角形 154"/>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187" b="1" dirty="0">
                <a:solidFill>
                  <a:prstClr val="white"/>
                </a:solidFill>
                <a:latin typeface="Meiryo UI"/>
                <a:ea typeface="Meiryo UI"/>
              </a:rPr>
              <a:t>運輸サービス</a:t>
            </a:r>
          </a:p>
        </p:txBody>
      </p:sp>
      <p:sp>
        <p:nvSpPr>
          <p:cNvPr id="156" name="1 つの角を切り取った四角形 155"/>
          <p:cNvSpPr/>
          <p:nvPr/>
        </p:nvSpPr>
        <p:spPr>
          <a:xfrm flipV="1">
            <a:off x="1433058" y="821816"/>
            <a:ext cx="841554" cy="282957"/>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157" name="テキスト ボックス 156"/>
          <p:cNvSpPr txBox="1"/>
          <p:nvPr/>
        </p:nvSpPr>
        <p:spPr>
          <a:xfrm>
            <a:off x="1512085" y="852170"/>
            <a:ext cx="716863" cy="258404"/>
          </a:xfrm>
          <a:prstGeom prst="rect">
            <a:avLst/>
          </a:prstGeom>
          <a:noFill/>
        </p:spPr>
        <p:txBody>
          <a:bodyPr wrap="none" rtlCol="0">
            <a:spAutoFit/>
          </a:bodyPr>
          <a:lstStyle/>
          <a:p>
            <a:pPr defTabSz="986912"/>
            <a:r>
              <a:rPr lang="ja-JP" altLang="en-US" sz="1079" b="1" dirty="0">
                <a:solidFill>
                  <a:prstClr val="white"/>
                </a:solidFill>
                <a:latin typeface="Meiryo UI"/>
                <a:ea typeface="Meiryo UI"/>
              </a:rPr>
              <a:t>民間向け</a:t>
            </a:r>
          </a:p>
        </p:txBody>
      </p:sp>
      <p:sp>
        <p:nvSpPr>
          <p:cNvPr id="142" name="テキスト ボックス 141"/>
          <p:cNvSpPr txBox="1"/>
          <p:nvPr/>
        </p:nvSpPr>
        <p:spPr>
          <a:xfrm>
            <a:off x="6713584" y="282429"/>
            <a:ext cx="2902501"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1,045</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1,765</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stretch>
            <a:fillRect/>
          </a:stretch>
        </p:blipFill>
        <p:spPr>
          <a:xfrm>
            <a:off x="346764" y="1819395"/>
            <a:ext cx="9894996" cy="4941306"/>
          </a:xfrm>
          <a:prstGeom prst="rect">
            <a:avLst/>
          </a:prstGeom>
        </p:spPr>
      </p:pic>
    </p:spTree>
    <p:extLst>
      <p:ext uri="{BB962C8B-B14F-4D97-AF65-F5344CB8AC3E}">
        <p14:creationId xmlns:p14="http://schemas.microsoft.com/office/powerpoint/2010/main" val="424667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13039" y="80381"/>
          <a:ext cx="1555" cy="1555"/>
        </p:xfrm>
        <a:graphic>
          <a:graphicData uri="http://schemas.openxmlformats.org/presentationml/2006/ole">
            <mc:AlternateContent xmlns:mc="http://schemas.openxmlformats.org/markup-compatibility/2006">
              <mc:Choice xmlns:v="urn:schemas-microsoft-com:vml" Requires="v">
                <p:oleObj spid="_x0000_s127020"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13039" y="80381"/>
                        <a:ext cx="1555" cy="1555"/>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559E04E-328D-B143-986F-4312F791B625}"/>
              </a:ext>
            </a:extLst>
          </p:cNvPr>
          <p:cNvSpPr txBox="1"/>
          <p:nvPr/>
        </p:nvSpPr>
        <p:spPr>
          <a:xfrm>
            <a:off x="2266473" y="719182"/>
            <a:ext cx="7213688" cy="557332"/>
          </a:xfrm>
          <a:prstGeom prst="rect">
            <a:avLst/>
          </a:prstGeom>
          <a:noFill/>
        </p:spPr>
        <p:txBody>
          <a:bodyPr wrap="square" rtlCol="0">
            <a:spAutoFit/>
          </a:bodyPr>
          <a:lstStyle/>
          <a:p>
            <a:pPr defTabSz="986918"/>
            <a:r>
              <a:rPr lang="ja-JP" altLang="en-US" sz="1511" b="1">
                <a:solidFill>
                  <a:prstClr val="black"/>
                </a:solidFill>
                <a:latin typeface="Meiryo UI"/>
                <a:ea typeface="Meiryo UI"/>
              </a:rPr>
              <a:t>物流分野における</a:t>
            </a:r>
            <a:r>
              <a:rPr lang="en-US" altLang="ja-JP" sz="1511" b="1" dirty="0">
                <a:solidFill>
                  <a:prstClr val="black"/>
                </a:solidFill>
                <a:latin typeface="Meiryo UI"/>
                <a:ea typeface="Meiryo UI"/>
              </a:rPr>
              <a:t>CO2</a:t>
            </a:r>
            <a:r>
              <a:rPr lang="ja-JP" altLang="en-US" sz="1511" b="1">
                <a:solidFill>
                  <a:prstClr val="black"/>
                </a:solidFill>
                <a:latin typeface="Meiryo UI"/>
                <a:ea typeface="Meiryo UI"/>
              </a:rPr>
              <a:t>削減対策促進事業のうち、</a:t>
            </a:r>
          </a:p>
          <a:p>
            <a:pPr defTabSz="986918"/>
            <a:r>
              <a:rPr lang="ja-JP" altLang="en-US" sz="1511" b="1">
                <a:solidFill>
                  <a:prstClr val="black"/>
                </a:solidFill>
                <a:latin typeface="Meiryo UI"/>
                <a:ea typeface="Meiryo UI"/>
              </a:rPr>
              <a:t>モーダルシフト促進に資する船舶における低炭素機器導入支援事業</a:t>
            </a:r>
            <a:endParaRPr lang="ja-JP" altLang="en-US" sz="1511" b="1" dirty="0">
              <a:solidFill>
                <a:prstClr val="black"/>
              </a:solidFill>
              <a:latin typeface="Meiryo UI"/>
              <a:ea typeface="Meiryo UI"/>
            </a:endParaRPr>
          </a:p>
        </p:txBody>
      </p:sp>
      <p:grpSp>
        <p:nvGrpSpPr>
          <p:cNvPr id="13" name="グループ化 12">
            <a:extLst>
              <a:ext uri="{FF2B5EF4-FFF2-40B4-BE49-F238E27FC236}">
                <a16:creationId xmlns:a16="http://schemas.microsoft.com/office/drawing/2014/main" id="{FE7E2BB1-F9D3-E348-93D0-C92F1F19002C}"/>
              </a:ext>
            </a:extLst>
          </p:cNvPr>
          <p:cNvGrpSpPr/>
          <p:nvPr/>
        </p:nvGrpSpPr>
        <p:grpSpPr>
          <a:xfrm>
            <a:off x="2145462" y="340981"/>
            <a:ext cx="1163541" cy="366223"/>
            <a:chOff x="1895287" y="203286"/>
            <a:chExt cx="1188323" cy="374023"/>
          </a:xfrm>
        </p:grpSpPr>
        <p:pic>
          <p:nvPicPr>
            <p:cNvPr id="14" name="グラフィックス 13">
              <a:extLst>
                <a:ext uri="{FF2B5EF4-FFF2-40B4-BE49-F238E27FC236}">
                  <a16:creationId xmlns:a16="http://schemas.microsoft.com/office/drawing/2014/main" id="{548341F6-E67D-5543-B262-69778A35F50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098332" y="458339"/>
              <a:ext cx="773305" cy="118970"/>
            </a:xfrm>
            <a:prstGeom prst="rect">
              <a:avLst/>
            </a:prstGeom>
          </p:spPr>
        </p:pic>
        <p:sp>
          <p:nvSpPr>
            <p:cNvPr id="15" name="テキスト ボックス 14">
              <a:extLst>
                <a:ext uri="{FF2B5EF4-FFF2-40B4-BE49-F238E27FC236}">
                  <a16:creationId xmlns:a16="http://schemas.microsoft.com/office/drawing/2014/main" id="{62E751B6-64EA-1E40-BCC0-AE64939680F5}"/>
                </a:ext>
              </a:extLst>
            </p:cNvPr>
            <p:cNvSpPr txBox="1"/>
            <p:nvPr/>
          </p:nvSpPr>
          <p:spPr>
            <a:xfrm>
              <a:off x="1895287" y="203286"/>
              <a:ext cx="1188323" cy="297829"/>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rPr>
                <a:t>事業名</a:t>
              </a:r>
            </a:p>
          </p:txBody>
        </p:sp>
      </p:grpSp>
      <p:sp>
        <p:nvSpPr>
          <p:cNvPr id="16" name="テキスト ボックス 15">
            <a:extLst>
              <a:ext uri="{FF2B5EF4-FFF2-40B4-BE49-F238E27FC236}">
                <a16:creationId xmlns:a16="http://schemas.microsoft.com/office/drawing/2014/main" id="{7952B4B0-22CA-6645-B086-08A4A7BB78E9}"/>
              </a:ext>
            </a:extLst>
          </p:cNvPr>
          <p:cNvSpPr txBox="1"/>
          <p:nvPr/>
        </p:nvSpPr>
        <p:spPr>
          <a:xfrm>
            <a:off x="477719" y="1334321"/>
            <a:ext cx="9764041" cy="393634"/>
          </a:xfrm>
          <a:prstGeom prst="rect">
            <a:avLst/>
          </a:prstGeom>
          <a:noFill/>
        </p:spPr>
        <p:txBody>
          <a:bodyPr wrap="square" rtlCol="0">
            <a:spAutoFit/>
          </a:bodyPr>
          <a:lstStyle/>
          <a:p>
            <a:pPr algn="ctr" defTabSz="986918"/>
            <a:r>
              <a:rPr lang="ja-JP" altLang="en-US" sz="1958" b="1" kern="0" spc="98" dirty="0">
                <a:solidFill>
                  <a:srgbClr val="009C89"/>
                </a:solidFill>
                <a:latin typeface="Meiryo UI"/>
                <a:ea typeface="Meiryo UI"/>
              </a:rPr>
              <a:t>既存船への省エネ機器の導入を支援します。</a:t>
            </a:r>
          </a:p>
        </p:txBody>
      </p:sp>
      <p:sp>
        <p:nvSpPr>
          <p:cNvPr id="69" name="テキスト ボックス 68">
            <a:extLst>
              <a:ext uri="{FF2B5EF4-FFF2-40B4-BE49-F238E27FC236}">
                <a16:creationId xmlns:a16="http://schemas.microsoft.com/office/drawing/2014/main" id="{1D4F05F0-C7F5-2740-B1A6-FE19449047E4}"/>
              </a:ext>
            </a:extLst>
          </p:cNvPr>
          <p:cNvSpPr txBox="1"/>
          <p:nvPr/>
        </p:nvSpPr>
        <p:spPr>
          <a:xfrm>
            <a:off x="2179816" y="6870863"/>
            <a:ext cx="5828113" cy="197746"/>
          </a:xfrm>
          <a:prstGeom prst="rect">
            <a:avLst/>
          </a:prstGeom>
          <a:noFill/>
        </p:spPr>
        <p:txBody>
          <a:bodyPr wrap="square" rtlCol="0">
            <a:spAutoFit/>
          </a:bodyPr>
          <a:lstStyle/>
          <a:p>
            <a:pPr defTabSz="986912"/>
            <a:r>
              <a:rPr lang="ja-JP" altLang="en-US" sz="685" b="1">
                <a:solidFill>
                  <a:prstClr val="white"/>
                </a:solidFill>
                <a:latin typeface="Meiryo UI"/>
                <a:ea typeface="Meiryo UI"/>
              </a:rPr>
              <a:t>環境省地球環境局地球温暖化対策課</a:t>
            </a:r>
            <a:r>
              <a:rPr lang="zh-TW" altLang="en-US" sz="685" b="1" dirty="0">
                <a:solidFill>
                  <a:prstClr val="white"/>
                </a:solidFill>
                <a:latin typeface="Meiryo UI"/>
                <a:ea typeface="Meiryo UI"/>
              </a:rPr>
              <a:t>低炭素物流推進室</a:t>
            </a:r>
            <a:r>
              <a:rPr lang="ja-JP" altLang="en-US" sz="685">
                <a:solidFill>
                  <a:prstClr val="white"/>
                </a:solidFill>
                <a:latin typeface="Meiryo UI"/>
                <a:ea typeface="Meiryo UI"/>
              </a:rPr>
              <a:t>　　電話：</a:t>
            </a:r>
            <a:r>
              <a:rPr lang="en-US" altLang="ja-JP" sz="685" dirty="0">
                <a:solidFill>
                  <a:prstClr val="white"/>
                </a:solidFill>
                <a:latin typeface="Meiryo UI"/>
                <a:ea typeface="Meiryo UI"/>
              </a:rPr>
              <a:t>03-5521-8329 </a:t>
            </a:r>
            <a:r>
              <a:rPr lang="ja-JP" altLang="en-US" sz="685">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a:solidFill>
                  <a:prstClr val="white"/>
                </a:solidFill>
                <a:latin typeface="Meiryo UI"/>
                <a:ea typeface="Meiryo UI"/>
              </a:rPr>
              <a:t>：</a:t>
            </a:r>
            <a:r>
              <a:rPr lang="en-US" altLang="ja-JP" sz="685" dirty="0">
                <a:solidFill>
                  <a:prstClr val="white"/>
                </a:solidFill>
                <a:latin typeface="Meiryo UI"/>
                <a:ea typeface="Meiryo UI"/>
              </a:rPr>
              <a:t>03-3581-3348</a:t>
            </a:r>
            <a:endParaRPr lang="ja-JP" altLang="en-US" sz="685" dirty="0">
              <a:solidFill>
                <a:prstClr val="white"/>
              </a:solidFill>
              <a:latin typeface="Meiryo UI"/>
              <a:ea typeface="Meiryo UI"/>
            </a:endParaRPr>
          </a:p>
        </p:txBody>
      </p:sp>
      <p:sp>
        <p:nvSpPr>
          <p:cNvPr id="83" name="角丸四角形 82"/>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endParaRPr>
          </a:p>
        </p:txBody>
      </p:sp>
      <p:sp>
        <p:nvSpPr>
          <p:cNvPr id="84" name="片側の 2 つの角を丸めた四角形 83"/>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187" b="1" dirty="0">
                <a:solidFill>
                  <a:prstClr val="white"/>
                </a:solidFill>
                <a:latin typeface="Meiryo UI"/>
                <a:ea typeface="Meiryo UI"/>
              </a:rPr>
              <a:t>運輸サービス</a:t>
            </a:r>
          </a:p>
        </p:txBody>
      </p:sp>
      <p:sp>
        <p:nvSpPr>
          <p:cNvPr id="85" name="1 つの角を切り取った四角形 84"/>
          <p:cNvSpPr/>
          <p:nvPr/>
        </p:nvSpPr>
        <p:spPr>
          <a:xfrm flipV="1">
            <a:off x="1433058" y="821816"/>
            <a:ext cx="841554" cy="282957"/>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86" name="テキスト ボックス 85"/>
          <p:cNvSpPr txBox="1"/>
          <p:nvPr/>
        </p:nvSpPr>
        <p:spPr>
          <a:xfrm>
            <a:off x="1543921" y="862782"/>
            <a:ext cx="716863" cy="258404"/>
          </a:xfrm>
          <a:prstGeom prst="rect">
            <a:avLst/>
          </a:prstGeom>
          <a:noFill/>
        </p:spPr>
        <p:txBody>
          <a:bodyPr wrap="none" rtlCol="0">
            <a:spAutoFit/>
          </a:bodyPr>
          <a:lstStyle/>
          <a:p>
            <a:pPr defTabSz="986912"/>
            <a:r>
              <a:rPr lang="ja-JP" altLang="en-US" sz="1079" b="1" dirty="0">
                <a:solidFill>
                  <a:prstClr val="white"/>
                </a:solidFill>
                <a:latin typeface="Meiryo UI"/>
                <a:ea typeface="Meiryo UI"/>
              </a:rPr>
              <a:t>民間向け</a:t>
            </a:r>
          </a:p>
        </p:txBody>
      </p:sp>
      <p:sp>
        <p:nvSpPr>
          <p:cNvPr id="70" name="テキスト ボックス 69"/>
          <p:cNvSpPr txBox="1"/>
          <p:nvPr/>
        </p:nvSpPr>
        <p:spPr>
          <a:xfrm>
            <a:off x="6713584" y="282429"/>
            <a:ext cx="2902501"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1,045</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1,765</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8"/>
          <a:stretch>
            <a:fillRect/>
          </a:stretch>
        </p:blipFill>
        <p:spPr>
          <a:xfrm>
            <a:off x="389438" y="1811171"/>
            <a:ext cx="9852322" cy="4938554"/>
          </a:xfrm>
          <a:prstGeom prst="rect">
            <a:avLst/>
          </a:prstGeom>
        </p:spPr>
      </p:pic>
    </p:spTree>
    <p:extLst>
      <p:ext uri="{BB962C8B-B14F-4D97-AF65-F5344CB8AC3E}">
        <p14:creationId xmlns:p14="http://schemas.microsoft.com/office/powerpoint/2010/main" val="306941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169666B-1290-AA49-9516-C9371DCA65CD}"/>
              </a:ext>
            </a:extLst>
          </p:cNvPr>
          <p:cNvSpPr txBox="1"/>
          <p:nvPr/>
        </p:nvSpPr>
        <p:spPr>
          <a:xfrm>
            <a:off x="2266473" y="719182"/>
            <a:ext cx="7213688" cy="557332"/>
          </a:xfrm>
          <a:prstGeom prst="rect">
            <a:avLst/>
          </a:prstGeom>
          <a:noFill/>
        </p:spPr>
        <p:txBody>
          <a:bodyPr wrap="square" rtlCol="0">
            <a:spAutoFit/>
          </a:bodyPr>
          <a:lstStyle/>
          <a:p>
            <a:pPr defTabSz="986918"/>
            <a:r>
              <a:rPr lang="ja-JP" altLang="en-US" sz="1511" b="1" dirty="0">
                <a:solidFill>
                  <a:prstClr val="black"/>
                </a:solidFill>
                <a:latin typeface="Meiryo UI"/>
                <a:ea typeface="Meiryo UI"/>
              </a:rPr>
              <a:t>物流分野における</a:t>
            </a:r>
            <a:r>
              <a:rPr lang="en-US" altLang="ja-JP" sz="1511" b="1" dirty="0">
                <a:solidFill>
                  <a:prstClr val="black"/>
                </a:solidFill>
                <a:latin typeface="Meiryo UI"/>
                <a:ea typeface="Meiryo UI"/>
              </a:rPr>
              <a:t>CO2</a:t>
            </a:r>
            <a:r>
              <a:rPr lang="ja-JP" altLang="en-US" sz="1511" b="1" dirty="0">
                <a:solidFill>
                  <a:prstClr val="black"/>
                </a:solidFill>
                <a:latin typeface="Meiryo UI"/>
                <a:ea typeface="Meiryo UI"/>
              </a:rPr>
              <a:t>削減対策促進事業のうち、</a:t>
            </a:r>
          </a:p>
          <a:p>
            <a:pPr defTabSz="986918"/>
            <a:r>
              <a:rPr lang="ja-JP" altLang="en-US" sz="1511" b="1" dirty="0">
                <a:solidFill>
                  <a:prstClr val="black"/>
                </a:solidFill>
                <a:latin typeface="Meiryo UI"/>
                <a:ea typeface="Meiryo UI"/>
              </a:rPr>
              <a:t>高品質低炭素型低温輸送システムの構築促進事業</a:t>
            </a:r>
          </a:p>
        </p:txBody>
      </p:sp>
      <p:grpSp>
        <p:nvGrpSpPr>
          <p:cNvPr id="6" name="グループ化 5">
            <a:extLst>
              <a:ext uri="{FF2B5EF4-FFF2-40B4-BE49-F238E27FC236}">
                <a16:creationId xmlns:a16="http://schemas.microsoft.com/office/drawing/2014/main" id="{FD61E81A-1A87-284A-A49A-5D56BAF88CA5}"/>
              </a:ext>
            </a:extLst>
          </p:cNvPr>
          <p:cNvGrpSpPr/>
          <p:nvPr/>
        </p:nvGrpSpPr>
        <p:grpSpPr>
          <a:xfrm>
            <a:off x="2145462" y="335490"/>
            <a:ext cx="1163541" cy="371715"/>
            <a:chOff x="1895287" y="197678"/>
            <a:chExt cx="1188323" cy="379631"/>
          </a:xfrm>
        </p:grpSpPr>
        <p:pic>
          <p:nvPicPr>
            <p:cNvPr id="7" name="グラフィックス 6">
              <a:extLst>
                <a:ext uri="{FF2B5EF4-FFF2-40B4-BE49-F238E27FC236}">
                  <a16:creationId xmlns:a16="http://schemas.microsoft.com/office/drawing/2014/main" id="{F2610F86-B295-D544-A8D3-261C2BDCBE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98332" y="458339"/>
              <a:ext cx="773305" cy="118970"/>
            </a:xfrm>
            <a:prstGeom prst="rect">
              <a:avLst/>
            </a:prstGeom>
          </p:spPr>
        </p:pic>
        <p:sp>
          <p:nvSpPr>
            <p:cNvPr id="8" name="テキスト ボックス 7">
              <a:extLst>
                <a:ext uri="{FF2B5EF4-FFF2-40B4-BE49-F238E27FC236}">
                  <a16:creationId xmlns:a16="http://schemas.microsoft.com/office/drawing/2014/main" id="{BF6FBE36-BBFB-2B4B-BF76-87A092C72905}"/>
                </a:ext>
              </a:extLst>
            </p:cNvPr>
            <p:cNvSpPr txBox="1"/>
            <p:nvPr/>
          </p:nvSpPr>
          <p:spPr>
            <a:xfrm>
              <a:off x="1895287" y="197678"/>
              <a:ext cx="1188323" cy="297828"/>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rPr>
                <a:t>事業名</a:t>
              </a:r>
            </a:p>
          </p:txBody>
        </p:sp>
      </p:grpSp>
      <p:sp>
        <p:nvSpPr>
          <p:cNvPr id="9" name="テキスト ボックス 8">
            <a:extLst>
              <a:ext uri="{FF2B5EF4-FFF2-40B4-BE49-F238E27FC236}">
                <a16:creationId xmlns:a16="http://schemas.microsoft.com/office/drawing/2014/main" id="{E9DDF4E0-81D3-3A4B-BD40-8CF63624B79E}"/>
              </a:ext>
            </a:extLst>
          </p:cNvPr>
          <p:cNvSpPr txBox="1"/>
          <p:nvPr/>
        </p:nvSpPr>
        <p:spPr>
          <a:xfrm>
            <a:off x="477719" y="1334321"/>
            <a:ext cx="9764041" cy="393634"/>
          </a:xfrm>
          <a:prstGeom prst="rect">
            <a:avLst/>
          </a:prstGeom>
          <a:noFill/>
        </p:spPr>
        <p:txBody>
          <a:bodyPr wrap="square" rtlCol="0">
            <a:spAutoFit/>
          </a:bodyPr>
          <a:lstStyle/>
          <a:p>
            <a:pPr algn="ctr" defTabSz="986918"/>
            <a:r>
              <a:rPr lang="ja-JP" altLang="en-US" sz="1958" b="1" kern="0" spc="98" dirty="0">
                <a:solidFill>
                  <a:srgbClr val="009C89"/>
                </a:solidFill>
                <a:latin typeface="Meiryo UI"/>
                <a:ea typeface="Meiryo UI"/>
              </a:rPr>
              <a:t>海上・鉄道輸送における高品質低炭素型低温輸送システムの導入を支援します。</a:t>
            </a:r>
          </a:p>
        </p:txBody>
      </p:sp>
      <p:sp>
        <p:nvSpPr>
          <p:cNvPr id="51" name="テキスト ボックス 50">
            <a:extLst>
              <a:ext uri="{FF2B5EF4-FFF2-40B4-BE49-F238E27FC236}">
                <a16:creationId xmlns:a16="http://schemas.microsoft.com/office/drawing/2014/main" id="{D463EB23-10C1-294F-889A-DF1D641D5C9F}"/>
              </a:ext>
            </a:extLst>
          </p:cNvPr>
          <p:cNvSpPr txBox="1"/>
          <p:nvPr/>
        </p:nvSpPr>
        <p:spPr>
          <a:xfrm>
            <a:off x="2179816" y="6881148"/>
            <a:ext cx="5828113" cy="197746"/>
          </a:xfrm>
          <a:prstGeom prst="rect">
            <a:avLst/>
          </a:prstGeom>
          <a:noFill/>
        </p:spPr>
        <p:txBody>
          <a:bodyPr wrap="square" rtlCol="0">
            <a:spAutoFit/>
          </a:bodyPr>
          <a:lstStyle/>
          <a:p>
            <a:pPr defTabSz="986912"/>
            <a:r>
              <a:rPr lang="ja-JP" altLang="en-US" sz="685" b="1" dirty="0">
                <a:solidFill>
                  <a:prstClr val="white"/>
                </a:solidFill>
                <a:latin typeface="Meiryo UI"/>
                <a:ea typeface="Meiryo UI"/>
              </a:rPr>
              <a:t>環境省地球環境局地球温暖化対策課</a:t>
            </a:r>
            <a:r>
              <a:rPr lang="zh-TW" altLang="en-US" sz="685" b="1" dirty="0">
                <a:solidFill>
                  <a:prstClr val="white"/>
                </a:solidFill>
                <a:latin typeface="Meiryo UI"/>
                <a:ea typeface="Meiryo UI"/>
              </a:rPr>
              <a:t>低炭素物流推進室</a:t>
            </a:r>
            <a:r>
              <a:rPr lang="ja-JP" altLang="en-US" sz="685" dirty="0">
                <a:solidFill>
                  <a:prstClr val="white"/>
                </a:solidFill>
                <a:latin typeface="Meiryo UI"/>
                <a:ea typeface="Meiryo UI"/>
              </a:rPr>
              <a:t>　　電話：</a:t>
            </a:r>
            <a:r>
              <a:rPr lang="en-US" altLang="ja-JP" sz="685" dirty="0">
                <a:solidFill>
                  <a:prstClr val="white"/>
                </a:solidFill>
                <a:latin typeface="Meiryo UI"/>
                <a:ea typeface="Meiryo UI"/>
              </a:rPr>
              <a:t>03-5521-8329 </a:t>
            </a:r>
            <a:r>
              <a:rPr lang="ja-JP" altLang="en-US" sz="685" dirty="0">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dirty="0">
                <a:solidFill>
                  <a:prstClr val="white"/>
                </a:solidFill>
                <a:latin typeface="Meiryo UI"/>
                <a:ea typeface="Meiryo UI"/>
              </a:rPr>
              <a:t>：</a:t>
            </a:r>
            <a:r>
              <a:rPr lang="en-US" altLang="ja-JP" sz="685" dirty="0">
                <a:solidFill>
                  <a:prstClr val="white"/>
                </a:solidFill>
                <a:latin typeface="Meiryo UI"/>
                <a:ea typeface="Meiryo UI"/>
              </a:rPr>
              <a:t>03-3581-3348</a:t>
            </a:r>
            <a:endParaRPr lang="ja-JP" altLang="en-US" sz="685" dirty="0">
              <a:solidFill>
                <a:prstClr val="white"/>
              </a:solidFill>
              <a:latin typeface="Meiryo UI"/>
              <a:ea typeface="Meiryo UI"/>
            </a:endParaRPr>
          </a:p>
        </p:txBody>
      </p:sp>
      <p:sp>
        <p:nvSpPr>
          <p:cNvPr id="80" name="角丸四角形 79"/>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endParaRPr>
          </a:p>
        </p:txBody>
      </p:sp>
      <p:sp>
        <p:nvSpPr>
          <p:cNvPr id="81" name="片側の 2 つの角を丸めた四角形 80"/>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133" b="1" dirty="0">
                <a:solidFill>
                  <a:prstClr val="white"/>
                </a:solidFill>
                <a:latin typeface="Meiryo UI"/>
                <a:ea typeface="Meiryo UI"/>
              </a:rPr>
              <a:t>運輸サービス</a:t>
            </a:r>
          </a:p>
        </p:txBody>
      </p:sp>
      <p:sp>
        <p:nvSpPr>
          <p:cNvPr id="82" name="1 つの角を切り取った四角形 81"/>
          <p:cNvSpPr/>
          <p:nvPr/>
        </p:nvSpPr>
        <p:spPr>
          <a:xfrm flipV="1">
            <a:off x="1433058" y="823539"/>
            <a:ext cx="841554" cy="281231"/>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83" name="テキスト ボックス 82"/>
          <p:cNvSpPr txBox="1"/>
          <p:nvPr/>
        </p:nvSpPr>
        <p:spPr>
          <a:xfrm>
            <a:off x="1501473" y="852170"/>
            <a:ext cx="716863" cy="258404"/>
          </a:xfrm>
          <a:prstGeom prst="rect">
            <a:avLst/>
          </a:prstGeom>
          <a:noFill/>
        </p:spPr>
        <p:txBody>
          <a:bodyPr wrap="none" rtlCol="0">
            <a:spAutoFit/>
          </a:bodyPr>
          <a:lstStyle/>
          <a:p>
            <a:pPr defTabSz="986912"/>
            <a:r>
              <a:rPr lang="ja-JP" altLang="en-US" sz="1079" b="1" dirty="0">
                <a:solidFill>
                  <a:prstClr val="white"/>
                </a:solidFill>
                <a:latin typeface="Meiryo UI"/>
                <a:ea typeface="Meiryo UI"/>
              </a:rPr>
              <a:t>民間向け</a:t>
            </a:r>
          </a:p>
        </p:txBody>
      </p:sp>
      <p:sp>
        <p:nvSpPr>
          <p:cNvPr id="49" name="テキスト ボックス 48"/>
          <p:cNvSpPr txBox="1"/>
          <p:nvPr/>
        </p:nvSpPr>
        <p:spPr>
          <a:xfrm>
            <a:off x="6713584" y="282429"/>
            <a:ext cx="2902501"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1,045</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1,765</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stretch>
            <a:fillRect/>
          </a:stretch>
        </p:blipFill>
        <p:spPr>
          <a:xfrm>
            <a:off x="395423" y="1806836"/>
            <a:ext cx="9693480" cy="4858933"/>
          </a:xfrm>
          <a:prstGeom prst="rect">
            <a:avLst/>
          </a:prstGeom>
        </p:spPr>
      </p:pic>
    </p:spTree>
    <p:extLst>
      <p:ext uri="{BB962C8B-B14F-4D97-AF65-F5344CB8AC3E}">
        <p14:creationId xmlns:p14="http://schemas.microsoft.com/office/powerpoint/2010/main" val="32511342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2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4350</TotalTime>
  <Words>806</Words>
  <Application>Microsoft Office PowerPoint</Application>
  <PresentationFormat>ユーザー設定</PresentationFormat>
  <Paragraphs>141</Paragraphs>
  <Slides>8</Slides>
  <Notes>2</Notes>
  <HiddenSlides>0</HiddenSlides>
  <MMClips>0</MMClips>
  <ScaleCrop>false</ScaleCrop>
  <HeadingPairs>
    <vt:vector size="8" baseType="variant">
      <vt:variant>
        <vt:lpstr>使用されているフォント</vt:lpstr>
      </vt:variant>
      <vt:variant>
        <vt:i4>10</vt:i4>
      </vt:variant>
      <vt:variant>
        <vt:lpstr>テーマ</vt:lpstr>
      </vt:variant>
      <vt:variant>
        <vt:i4>12</vt:i4>
      </vt:variant>
      <vt:variant>
        <vt:lpstr>埋め込まれた OLE サーバー</vt:lpstr>
      </vt:variant>
      <vt:variant>
        <vt:i4>1</vt:i4>
      </vt:variant>
      <vt:variant>
        <vt:lpstr>スライド タイトル</vt:lpstr>
      </vt:variant>
      <vt:variant>
        <vt:i4>8</vt:i4>
      </vt:variant>
    </vt:vector>
  </HeadingPairs>
  <TitlesOfParts>
    <vt:vector size="31" baseType="lpstr">
      <vt:lpstr>HGPｺﾞｼｯｸE</vt:lpstr>
      <vt:lpstr>HGPｺﾞｼｯｸM</vt:lpstr>
      <vt:lpstr>Meiryo UI</vt:lpstr>
      <vt:lpstr>メイリオ</vt:lpstr>
      <vt:lpstr>メイリオ</vt:lpstr>
      <vt:lpstr>游ゴシック</vt:lpstr>
      <vt:lpstr>Arial</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23_Office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曽根 拓人</cp:lastModifiedBy>
  <cp:revision>547</cp:revision>
  <cp:lastPrinted>2018-12-27T15:53:44Z</cp:lastPrinted>
  <dcterms:created xsi:type="dcterms:W3CDTF">2018-08-15T14:31:38Z</dcterms:created>
  <dcterms:modified xsi:type="dcterms:W3CDTF">2019-01-09T10:09:16Z</dcterms:modified>
</cp:coreProperties>
</file>