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777" r:id="rId4"/>
    <p:sldMasterId id="2147483857" r:id="rId5"/>
    <p:sldMasterId id="2147483882" r:id="rId6"/>
    <p:sldMasterId id="2147483894" r:id="rId7"/>
    <p:sldMasterId id="2147483908" r:id="rId8"/>
    <p:sldMasterId id="2147483969" r:id="rId9"/>
    <p:sldMasterId id="2147483995" r:id="rId10"/>
    <p:sldMasterId id="2147484019" r:id="rId11"/>
    <p:sldMasterId id="2147484056" r:id="rId12"/>
  </p:sldMasterIdLst>
  <p:notesMasterIdLst>
    <p:notesMasterId r:id="rId18"/>
  </p:notesMasterIdLst>
  <p:handoutMasterIdLst>
    <p:handoutMasterId r:id="rId19"/>
  </p:handoutMasterIdLst>
  <p:sldIdLst>
    <p:sldId id="473" r:id="rId13"/>
    <p:sldId id="474" r:id="rId14"/>
    <p:sldId id="475" r:id="rId15"/>
    <p:sldId id="476" r:id="rId16"/>
    <p:sldId id="477" r:id="rId17"/>
  </p:sldIdLst>
  <p:sldSz cx="10691813" cy="7559675"/>
  <p:notesSz cx="7104063" cy="10234613"/>
  <p:custDataLst>
    <p:tags r:id="rId20"/>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6366" autoAdjust="0"/>
  </p:normalViewPr>
  <p:slideViewPr>
    <p:cSldViewPr snapToGrid="0" snapToObjects="1">
      <p:cViewPr varScale="1">
        <p:scale>
          <a:sx n="62" d="100"/>
          <a:sy n="62" d="100"/>
        </p:scale>
        <p:origin x="1380" y="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5889" indent="-2925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0061"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3400"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6739" indent="-23338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600078"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73417"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46757"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4020096" indent="-23338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defTabSz="946678">
              <a:spcBef>
                <a:spcPct val="0"/>
              </a:spcBef>
              <a:defRPr/>
            </a:pPr>
            <a:fld id="{BEBEA3B8-E455-4558-ADD2-E122BAB1A043}" type="slidenum">
              <a:rPr lang="ja-JP" altLang="en-US" kern="0">
                <a:solidFill>
                  <a:prstClr val="black"/>
                </a:solidFill>
                <a:latin typeface="Cambria" panose="02040503050406030204" pitchFamily="18" charset="0"/>
                <a:ea typeface="メイリオ" panose="020B0604030504040204" pitchFamily="50" charset="-128"/>
                <a:cs typeface="メイリオ" panose="020B0604030504040204" pitchFamily="50" charset="-128"/>
              </a:rPr>
              <a:pPr defTabSz="946678">
                <a:spcBef>
                  <a:spcPct val="0"/>
                </a:spcBef>
                <a:defRPr/>
              </a:pPr>
              <a:t>0</a:t>
            </a:fld>
            <a:endParaRPr lang="ja-JP" altLang="en-US" kern="0">
              <a:solidFill>
                <a:prstClr val="black"/>
              </a:solidFill>
              <a:latin typeface="Cambria" panose="02040503050406030204" pitchFamily="18"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0454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2.jpeg"/></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5.xml"/><Relationship Id="rId4" Type="http://schemas.openxmlformats.org/officeDocument/2006/relationships/image" Target="../media/image4.jpe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7"/>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39C1285-63D2-4239-9FC7-AA24DCD7A377}" type="slidenum">
              <a:rPr lang="ja-JP" altLang="en-US"/>
              <a:pPr>
                <a:defRPr/>
              </a:pPr>
              <a:t>‹#›</a:t>
            </a:fld>
            <a:endParaRPr lang="ja-JP" altLang="en-US"/>
          </a:p>
        </p:txBody>
      </p:sp>
    </p:spTree>
    <p:extLst>
      <p:ext uri="{BB962C8B-B14F-4D97-AF65-F5344CB8AC3E}">
        <p14:creationId xmlns:p14="http://schemas.microsoft.com/office/powerpoint/2010/main" val="38280853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BCA4ECC-F65F-45DA-85BE-71F2E20E51F8}" type="slidenum">
              <a:rPr lang="ja-JP" altLang="en-US"/>
              <a:pPr>
                <a:defRPr/>
              </a:pPr>
              <a:t>‹#›</a:t>
            </a:fld>
            <a:endParaRPr lang="ja-JP" altLang="en-US"/>
          </a:p>
        </p:txBody>
      </p:sp>
    </p:spTree>
    <p:extLst>
      <p:ext uri="{BB962C8B-B14F-4D97-AF65-F5344CB8AC3E}">
        <p14:creationId xmlns:p14="http://schemas.microsoft.com/office/powerpoint/2010/main" val="28448905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800"/>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8888A3-1513-43F7-90E2-D1D9BBF1E0E8}" type="slidenum">
              <a:rPr lang="ja-JP" altLang="en-US"/>
              <a:pPr>
                <a:defRPr/>
              </a:pPr>
              <a:t>‹#›</a:t>
            </a:fld>
            <a:endParaRPr lang="ja-JP" altLang="en-US"/>
          </a:p>
        </p:txBody>
      </p:sp>
    </p:spTree>
    <p:extLst>
      <p:ext uri="{BB962C8B-B14F-4D97-AF65-F5344CB8AC3E}">
        <p14:creationId xmlns:p14="http://schemas.microsoft.com/office/powerpoint/2010/main" val="11680781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31"/>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31"/>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07F02F4-9AB0-4694-8132-096ABD482F4B}" type="slidenum">
              <a:rPr lang="ja-JP" altLang="en-US"/>
              <a:pPr>
                <a:defRPr/>
              </a:pPr>
              <a:t>‹#›</a:t>
            </a:fld>
            <a:endParaRPr lang="ja-JP" altLang="en-US"/>
          </a:p>
        </p:txBody>
      </p:sp>
    </p:spTree>
    <p:extLst>
      <p:ext uri="{BB962C8B-B14F-4D97-AF65-F5344CB8AC3E}">
        <p14:creationId xmlns:p14="http://schemas.microsoft.com/office/powerpoint/2010/main" val="931421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7"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7"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BD7F6DF1-BE9C-479F-8144-1A34E8DA0B01}" type="slidenum">
              <a:rPr lang="ja-JP" altLang="en-US"/>
              <a:pPr>
                <a:defRPr/>
              </a:pPr>
              <a:t>‹#›</a:t>
            </a:fld>
            <a:endParaRPr lang="ja-JP" altLang="en-US"/>
          </a:p>
        </p:txBody>
      </p:sp>
    </p:spTree>
    <p:extLst>
      <p:ext uri="{BB962C8B-B14F-4D97-AF65-F5344CB8AC3E}">
        <p14:creationId xmlns:p14="http://schemas.microsoft.com/office/powerpoint/2010/main" val="25219448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DD1C79A1-80ED-43AD-815B-F03D9ABA2E29}" type="slidenum">
              <a:rPr lang="ja-JP" altLang="en-US"/>
              <a:pPr>
                <a:defRPr/>
              </a:pPr>
              <a:t>‹#›</a:t>
            </a:fld>
            <a:endParaRPr lang="ja-JP" altLang="en-US"/>
          </a:p>
        </p:txBody>
      </p:sp>
    </p:spTree>
    <p:extLst>
      <p:ext uri="{BB962C8B-B14F-4D97-AF65-F5344CB8AC3E}">
        <p14:creationId xmlns:p14="http://schemas.microsoft.com/office/powerpoint/2010/main" val="262734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66A76FD-1444-4885-A716-6906C9ED73D9}" type="slidenum">
              <a:rPr lang="ja-JP" altLang="en-US"/>
              <a:pPr>
                <a:defRPr/>
              </a:pPr>
              <a:t>‹#›</a:t>
            </a:fld>
            <a:endParaRPr lang="ja-JP" altLang="en-US"/>
          </a:p>
        </p:txBody>
      </p:sp>
    </p:spTree>
    <p:extLst>
      <p:ext uri="{BB962C8B-B14F-4D97-AF65-F5344CB8AC3E}">
        <p14:creationId xmlns:p14="http://schemas.microsoft.com/office/powerpoint/2010/main" val="9267787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4" y="300995"/>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6"/>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C6A0EA8-7805-4B3E-81CC-D05E9B216152}" type="slidenum">
              <a:rPr lang="ja-JP" altLang="en-US"/>
              <a:pPr>
                <a:defRPr/>
              </a:pPr>
              <a:t>‹#›</a:t>
            </a:fld>
            <a:endParaRPr lang="ja-JP" altLang="en-US"/>
          </a:p>
        </p:txBody>
      </p:sp>
    </p:spTree>
    <p:extLst>
      <p:ext uri="{BB962C8B-B14F-4D97-AF65-F5344CB8AC3E}">
        <p14:creationId xmlns:p14="http://schemas.microsoft.com/office/powerpoint/2010/main" val="9148044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059838D-6DDE-421A-A30F-D1A49A31D489}" type="slidenum">
              <a:rPr lang="ja-JP" altLang="en-US"/>
              <a:pPr>
                <a:defRPr/>
              </a:pPr>
              <a:t>‹#›</a:t>
            </a:fld>
            <a:endParaRPr lang="ja-JP" altLang="en-US"/>
          </a:p>
        </p:txBody>
      </p:sp>
    </p:spTree>
    <p:extLst>
      <p:ext uri="{BB962C8B-B14F-4D97-AF65-F5344CB8AC3E}">
        <p14:creationId xmlns:p14="http://schemas.microsoft.com/office/powerpoint/2010/main" val="16865095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4818BEF-05D7-41B3-9E5F-215E0C2FAE8E}" type="slidenum">
              <a:rPr lang="ja-JP" altLang="en-US"/>
              <a:pPr>
                <a:defRPr/>
              </a:pPr>
              <a:t>‹#›</a:t>
            </a:fld>
            <a:endParaRPr lang="ja-JP" altLang="en-US"/>
          </a:p>
        </p:txBody>
      </p:sp>
    </p:spTree>
    <p:extLst>
      <p:ext uri="{BB962C8B-B14F-4D97-AF65-F5344CB8AC3E}">
        <p14:creationId xmlns:p14="http://schemas.microsoft.com/office/powerpoint/2010/main" val="7147874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46"/>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46"/>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1B14B94-0F5E-4125-826F-A602596FADBA}" type="slidenum">
              <a:rPr lang="ja-JP" altLang="en-US"/>
              <a:pPr>
                <a:defRPr/>
              </a:pPr>
              <a:t>‹#›</a:t>
            </a:fld>
            <a:endParaRPr lang="ja-JP" altLang="en-US"/>
          </a:p>
        </p:txBody>
      </p:sp>
    </p:spTree>
    <p:extLst>
      <p:ext uri="{BB962C8B-B14F-4D97-AF65-F5344CB8AC3E}">
        <p14:creationId xmlns:p14="http://schemas.microsoft.com/office/powerpoint/2010/main" val="6202537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13" Type="http://schemas.openxmlformats.org/officeDocument/2006/relationships/theme" Target="../theme/theme12.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slideLayout" Target="../slideLayouts/slideLayout137.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7.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theme" Target="../theme/theme8.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6"/>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700"/>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5" name="フッター プレースホルダー 4"/>
          <p:cNvSpPr>
            <a:spLocks noGrp="1"/>
          </p:cNvSpPr>
          <p:nvPr>
            <p:ph type="ftr" sz="quarter" idx="3"/>
          </p:nvPr>
        </p:nvSpPr>
        <p:spPr>
          <a:xfrm>
            <a:off x="3653036" y="7006700"/>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700"/>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95">
                <a:solidFill>
                  <a:srgbClr val="898989"/>
                </a:solidFill>
                <a:cs typeface="+mn-cs"/>
              </a:defRPr>
            </a:lvl1pPr>
          </a:lstStyle>
          <a:p>
            <a:pPr>
              <a:defRPr/>
            </a:pPr>
            <a:fld id="{5199C1F5-9B37-431F-BED0-53B76CF22D15}" type="slidenum">
              <a:rPr lang="ja-JP" altLang="en-US"/>
              <a:pPr>
                <a:defRPr/>
              </a:pPr>
              <a:t>‹#›</a:t>
            </a:fld>
            <a:endParaRPr lang="ja-JP" altLang="en-US"/>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8437111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sldNum="0" hdr="0" ftr="0" dt="0"/>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panose="020B0604020202020204" pitchFamily="34"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panose="020B0604020202020204" pitchFamily="34"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panose="020B0604020202020204" pitchFamily="34"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4.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6666962" y="6421950"/>
            <a:ext cx="3420009" cy="85500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defTabSz="986912">
              <a:defRPr/>
            </a:pPr>
            <a:endParaRPr kumimoji="0" lang="ja-JP" altLang="en-US" sz="1943" kern="0">
              <a:solidFill>
                <a:sysClr val="windowText" lastClr="000000"/>
              </a:solidFill>
              <a:latin typeface="Cambria"/>
              <a:ea typeface="メイリオ"/>
            </a:endParaRPr>
          </a:p>
        </p:txBody>
      </p:sp>
      <p:sp>
        <p:nvSpPr>
          <p:cNvPr id="5" name="正方形/長方形 4"/>
          <p:cNvSpPr/>
          <p:nvPr/>
        </p:nvSpPr>
        <p:spPr>
          <a:xfrm>
            <a:off x="469482" y="616843"/>
            <a:ext cx="9723724" cy="3118445"/>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defTabSz="986912">
              <a:defRPr/>
            </a:pPr>
            <a:endParaRPr kumimoji="0" lang="ja-JP" altLang="en-US" sz="1943" kern="0" dirty="0">
              <a:solidFill>
                <a:sysClr val="windowText" lastClr="000000"/>
              </a:solidFill>
              <a:latin typeface="Cambria"/>
              <a:ea typeface="メイリオ"/>
            </a:endParaRPr>
          </a:p>
        </p:txBody>
      </p:sp>
      <p:sp>
        <p:nvSpPr>
          <p:cNvPr id="12" name="テキスト ボックス 11"/>
          <p:cNvSpPr txBox="1"/>
          <p:nvPr/>
        </p:nvSpPr>
        <p:spPr>
          <a:xfrm>
            <a:off x="5233178" y="664323"/>
            <a:ext cx="960519" cy="324833"/>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986912">
              <a:defRPr/>
            </a:pPr>
            <a:r>
              <a:rPr kumimoji="0" lang="ja-JP" altLang="en-US" sz="1511" kern="0" dirty="0">
                <a:solidFill>
                  <a:sysClr val="windowText" lastClr="000000"/>
                </a:solidFill>
                <a:latin typeface="Cambria"/>
                <a:ea typeface="メイリオ"/>
              </a:rPr>
              <a:t>事業概要</a:t>
            </a:r>
          </a:p>
        </p:txBody>
      </p:sp>
      <p:pic>
        <p:nvPicPr>
          <p:cNvPr id="30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932" y="78827"/>
            <a:ext cx="752197"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4"/>
          <p:cNvSpPr txBox="1"/>
          <p:nvPr/>
        </p:nvSpPr>
        <p:spPr>
          <a:xfrm>
            <a:off x="8676817" y="109668"/>
            <a:ext cx="1367682"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86912">
              <a:defRPr/>
            </a:pPr>
            <a:r>
              <a:rPr kumimoji="0" lang="ja-JP" altLang="en-US" sz="1295" kern="0" dirty="0">
                <a:solidFill>
                  <a:prstClr val="white"/>
                </a:solidFill>
                <a:latin typeface="Cambria"/>
                <a:ea typeface="メイリオ"/>
              </a:rPr>
              <a:t>平成</a:t>
            </a:r>
            <a:r>
              <a:rPr kumimoji="0" lang="en-US" altLang="ja-JP" sz="1295" kern="0" dirty="0">
                <a:solidFill>
                  <a:prstClr val="white"/>
                </a:solidFill>
                <a:latin typeface="Cambria"/>
                <a:ea typeface="メイリオ"/>
              </a:rPr>
              <a:t>25</a:t>
            </a:r>
            <a:r>
              <a:rPr kumimoji="0" lang="ja-JP" altLang="en-US" sz="1295" kern="0" dirty="0">
                <a:solidFill>
                  <a:prstClr val="white"/>
                </a:solidFill>
                <a:latin typeface="Cambria"/>
                <a:ea typeface="メイリオ"/>
              </a:rPr>
              <a:t>年度予算</a:t>
            </a:r>
            <a:endParaRPr kumimoji="0" lang="en-US" altLang="ja-JP" sz="1295" kern="0" dirty="0">
              <a:solidFill>
                <a:prstClr val="white"/>
              </a:solidFill>
              <a:latin typeface="Cambria"/>
              <a:ea typeface="メイリオ"/>
            </a:endParaRPr>
          </a:p>
          <a:p>
            <a:pPr defTabSz="986912">
              <a:defRPr/>
            </a:pPr>
            <a:r>
              <a:rPr kumimoji="0" lang="ja-JP" altLang="en-US" sz="1295" kern="0" dirty="0">
                <a:solidFill>
                  <a:prstClr val="white"/>
                </a:solidFill>
                <a:latin typeface="Cambria"/>
                <a:ea typeface="メイリオ"/>
              </a:rPr>
              <a:t>○○百万円</a:t>
            </a:r>
          </a:p>
        </p:txBody>
      </p:sp>
      <p:sp>
        <p:nvSpPr>
          <p:cNvPr id="26" name="Rectangle 3"/>
          <p:cNvSpPr/>
          <p:nvPr/>
        </p:nvSpPr>
        <p:spPr>
          <a:xfrm>
            <a:off x="1189123" y="78825"/>
            <a:ext cx="9091467" cy="515743"/>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defTabSz="986912">
              <a:defRPr/>
            </a:pPr>
            <a:r>
              <a:rPr kumimoji="0" lang="ja-JP" altLang="en-US" sz="2159" b="1" kern="0" dirty="0">
                <a:solidFill>
                  <a:sysClr val="windowText" lastClr="000000"/>
                </a:solidFill>
                <a:latin typeface="Cambria"/>
                <a:ea typeface="メイリオ"/>
              </a:rPr>
              <a:t>　　　　　　　　</a:t>
            </a:r>
            <a:r>
              <a:rPr kumimoji="0" lang="ja-JP" altLang="en-US" sz="2159" b="1" kern="0" dirty="0">
                <a:solidFill>
                  <a:prstClr val="white"/>
                </a:solidFill>
                <a:latin typeface="Cambria"/>
                <a:ea typeface="メイリオ"/>
              </a:rPr>
              <a:t>　エコリース促進事業</a:t>
            </a:r>
            <a:endParaRPr kumimoji="0" lang="en-US" altLang="ja-JP" sz="2159" b="1" kern="0" dirty="0">
              <a:solidFill>
                <a:prstClr val="white"/>
              </a:solidFill>
              <a:latin typeface="Cambria"/>
              <a:ea typeface="メイリオ"/>
            </a:endParaRPr>
          </a:p>
        </p:txBody>
      </p:sp>
      <p:sp>
        <p:nvSpPr>
          <p:cNvPr id="34" name="テキスト ボックス 33"/>
          <p:cNvSpPr txBox="1"/>
          <p:nvPr/>
        </p:nvSpPr>
        <p:spPr>
          <a:xfrm>
            <a:off x="534777" y="664323"/>
            <a:ext cx="1154483" cy="324833"/>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986912">
              <a:defRPr/>
            </a:pPr>
            <a:r>
              <a:rPr kumimoji="0" lang="ja-JP" altLang="en-US" sz="1511" kern="0" dirty="0">
                <a:solidFill>
                  <a:sysClr val="windowText" lastClr="000000"/>
                </a:solidFill>
                <a:latin typeface="Cambria"/>
                <a:ea typeface="メイリオ"/>
              </a:rPr>
              <a:t>背景・目的</a:t>
            </a:r>
          </a:p>
        </p:txBody>
      </p:sp>
      <p:sp>
        <p:nvSpPr>
          <p:cNvPr id="35" name="テキスト ボックス 34"/>
          <p:cNvSpPr txBox="1"/>
          <p:nvPr/>
        </p:nvSpPr>
        <p:spPr>
          <a:xfrm>
            <a:off x="527737" y="981805"/>
            <a:ext cx="4429221" cy="640368"/>
          </a:xfrm>
          <a:prstGeom prst="rect">
            <a:avLst/>
          </a:prstGeom>
          <a:noFill/>
        </p:spPr>
        <p:txBody>
          <a:bodyPr>
            <a:spAutoFit/>
          </a:bodyPr>
          <a:lstStyle/>
          <a:p>
            <a:pPr defTabSz="986912">
              <a:buClr>
                <a:srgbClr val="DEDEDE">
                  <a:lumMod val="50000"/>
                </a:srgbClr>
              </a:buClr>
              <a:defRPr/>
            </a:pPr>
            <a:r>
              <a:rPr kumimoji="0" lang="ja-JP" altLang="en-US" sz="1187" kern="0" dirty="0">
                <a:solidFill>
                  <a:sysClr val="windowText" lastClr="000000"/>
                </a:solidFill>
                <a:latin typeface="Cambria"/>
                <a:ea typeface="メイリオ"/>
              </a:rPr>
              <a:t>低炭素機器の普及を進めるにあたり、多額の初期投資</a:t>
            </a:r>
            <a:r>
              <a:rPr kumimoji="0" lang="en-US" altLang="ja-JP" sz="1187" kern="0" dirty="0">
                <a:solidFill>
                  <a:sysClr val="windowText" lastClr="000000"/>
                </a:solidFill>
                <a:latin typeface="Cambria"/>
                <a:ea typeface="メイリオ"/>
              </a:rPr>
              <a:t>(</a:t>
            </a:r>
            <a:r>
              <a:rPr kumimoji="0" lang="ja-JP" altLang="en-US" sz="1187" kern="0" dirty="0">
                <a:solidFill>
                  <a:sysClr val="windowText" lastClr="000000"/>
                </a:solidFill>
                <a:latin typeface="Cambria"/>
                <a:ea typeface="メイリオ"/>
              </a:rPr>
              <a:t>頭金</a:t>
            </a:r>
            <a:r>
              <a:rPr kumimoji="0" lang="en-US" altLang="ja-JP" sz="1187" kern="0" dirty="0">
                <a:solidFill>
                  <a:sysClr val="windowText" lastClr="000000"/>
                </a:solidFill>
                <a:latin typeface="Cambria"/>
                <a:ea typeface="メイリオ"/>
              </a:rPr>
              <a:t>)</a:t>
            </a:r>
            <a:r>
              <a:rPr kumimoji="0" lang="ja-JP" altLang="en-US" sz="1187" kern="0" dirty="0">
                <a:solidFill>
                  <a:sysClr val="windowText" lastClr="000000"/>
                </a:solidFill>
                <a:latin typeface="Cambria"/>
                <a:ea typeface="メイリオ"/>
              </a:rPr>
              <a:t>が必要となる点を解決する必要がある。頭金を要しないリースという金融手法を活用し、低炭素機器の導入を加速させる。</a:t>
            </a:r>
            <a:endParaRPr kumimoji="0" lang="en-US" altLang="ja-JP" sz="1187" kern="0" dirty="0">
              <a:solidFill>
                <a:sysClr val="windowText" lastClr="000000"/>
              </a:solidFill>
              <a:latin typeface="Cambria"/>
              <a:ea typeface="メイリオ"/>
            </a:endParaRPr>
          </a:p>
        </p:txBody>
      </p:sp>
      <p:sp>
        <p:nvSpPr>
          <p:cNvPr id="38" name="テキスト ボックス 37"/>
          <p:cNvSpPr txBox="1"/>
          <p:nvPr/>
        </p:nvSpPr>
        <p:spPr>
          <a:xfrm>
            <a:off x="493482" y="2073620"/>
            <a:ext cx="1348446" cy="324833"/>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986912">
              <a:defRPr/>
            </a:pPr>
            <a:r>
              <a:rPr kumimoji="0" lang="ja-JP" altLang="en-US" sz="1511" kern="0" dirty="0">
                <a:solidFill>
                  <a:sysClr val="windowText" lastClr="000000"/>
                </a:solidFill>
                <a:latin typeface="Cambria"/>
                <a:ea typeface="メイリオ"/>
              </a:rPr>
              <a:t>事業スキーム</a:t>
            </a:r>
          </a:p>
        </p:txBody>
      </p:sp>
      <p:sp>
        <p:nvSpPr>
          <p:cNvPr id="3083" name="テキスト ボックス 43"/>
          <p:cNvSpPr txBox="1">
            <a:spLocks noChangeArrowheads="1"/>
          </p:cNvSpPr>
          <p:nvPr/>
        </p:nvSpPr>
        <p:spPr bwMode="auto">
          <a:xfrm>
            <a:off x="5239673" y="980092"/>
            <a:ext cx="4984373" cy="100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86912">
              <a:spcBef>
                <a:spcPct val="0"/>
              </a:spcBef>
              <a:buClr>
                <a:srgbClr val="6F6F6F"/>
              </a:buClr>
              <a:buNone/>
            </a:pPr>
            <a:r>
              <a:rPr lang="ja-JP" altLang="en-US" sz="1187" kern="0">
                <a:solidFill>
                  <a:prstClr val="black"/>
                </a:solidFill>
              </a:rPr>
              <a:t>エコリース促進事業（</a:t>
            </a:r>
            <a:r>
              <a:rPr lang="en-US" altLang="ja-JP" sz="1187" kern="0">
                <a:solidFill>
                  <a:prstClr val="black"/>
                </a:solidFill>
              </a:rPr>
              <a:t>1,900</a:t>
            </a:r>
            <a:r>
              <a:rPr lang="ja-JP" altLang="en-US" sz="1187" kern="0">
                <a:solidFill>
                  <a:prstClr val="black"/>
                </a:solidFill>
              </a:rPr>
              <a:t>百万円）</a:t>
            </a:r>
            <a:endParaRPr lang="en-US" altLang="ja-JP" sz="1187" kern="0">
              <a:solidFill>
                <a:prstClr val="black"/>
              </a:solidFill>
            </a:endParaRPr>
          </a:p>
          <a:p>
            <a:pPr defTabSz="986912">
              <a:spcBef>
                <a:spcPct val="0"/>
              </a:spcBef>
              <a:buNone/>
            </a:pPr>
            <a:r>
              <a:rPr lang="ja-JP" altLang="en-US" sz="1187" kern="0">
                <a:solidFill>
                  <a:prstClr val="black"/>
                </a:solidFill>
              </a:rPr>
              <a:t>　中小企業や個人事業主等が、リースにより低炭素機器を導入した場合に</a:t>
            </a:r>
            <a:r>
              <a:rPr lang="ja-JP" altLang="ja-JP" sz="1187" kern="0">
                <a:solidFill>
                  <a:prstClr val="black"/>
                </a:solidFill>
              </a:rPr>
              <a:t>、リース</a:t>
            </a:r>
            <a:r>
              <a:rPr lang="ja-JP" altLang="en-US" sz="1187" kern="0">
                <a:solidFill>
                  <a:prstClr val="black"/>
                </a:solidFill>
              </a:rPr>
              <a:t>料総額の２％から５％</a:t>
            </a:r>
            <a:r>
              <a:rPr lang="ja-JP" altLang="ja-JP" sz="1187" kern="0">
                <a:solidFill>
                  <a:prstClr val="black"/>
                </a:solidFill>
              </a:rPr>
              <a:t>を</a:t>
            </a:r>
            <a:r>
              <a:rPr lang="ja-JP" altLang="en-US" sz="1187" kern="0">
                <a:solidFill>
                  <a:prstClr val="black"/>
                </a:solidFill>
              </a:rPr>
              <a:t>指定リース事業者</a:t>
            </a:r>
            <a:r>
              <a:rPr lang="ja-JP" altLang="ja-JP" sz="1187" kern="0">
                <a:solidFill>
                  <a:prstClr val="black"/>
                </a:solidFill>
              </a:rPr>
              <a:t>に助成</a:t>
            </a:r>
            <a:r>
              <a:rPr lang="ja-JP" altLang="en-US" sz="1187" kern="0">
                <a:solidFill>
                  <a:prstClr val="black"/>
                </a:solidFill>
              </a:rPr>
              <a:t>（ただし東北３県に係るリース契約は</a:t>
            </a:r>
            <a:r>
              <a:rPr lang="en-US" altLang="ja-JP" sz="1187" kern="0">
                <a:solidFill>
                  <a:prstClr val="black"/>
                </a:solidFill>
              </a:rPr>
              <a:t>10</a:t>
            </a:r>
            <a:r>
              <a:rPr lang="ja-JP" altLang="en-US" sz="1187" kern="0">
                <a:solidFill>
                  <a:prstClr val="black"/>
                </a:solidFill>
              </a:rPr>
              <a:t>％）し、リース料の低減を行う（他に補助制度がある場合はどちらかを選択する。）</a:t>
            </a:r>
            <a:r>
              <a:rPr lang="ja-JP" altLang="ja-JP" sz="1187" kern="0">
                <a:solidFill>
                  <a:prstClr val="black"/>
                </a:solidFill>
              </a:rPr>
              <a:t>。</a:t>
            </a:r>
            <a:endParaRPr lang="en-US" altLang="ja-JP" sz="1187" kern="0">
              <a:solidFill>
                <a:prstClr val="black"/>
              </a:solidFill>
            </a:endParaRPr>
          </a:p>
        </p:txBody>
      </p:sp>
      <p:sp>
        <p:nvSpPr>
          <p:cNvPr id="45" name="テキスト ボックス 44"/>
          <p:cNvSpPr txBox="1"/>
          <p:nvPr/>
        </p:nvSpPr>
        <p:spPr>
          <a:xfrm>
            <a:off x="5273782" y="2596217"/>
            <a:ext cx="1542409" cy="324833"/>
          </a:xfrm>
          <a:prstGeom prst="rect">
            <a:avLst/>
          </a:prstGeom>
        </p:spPr>
        <p:style>
          <a:lnRef idx="2">
            <a:schemeClr val="accent6"/>
          </a:lnRef>
          <a:fillRef idx="1">
            <a:schemeClr val="lt1"/>
          </a:fillRef>
          <a:effectRef idx="0">
            <a:schemeClr val="accent6"/>
          </a:effectRef>
          <a:fontRef idx="minor">
            <a:schemeClr val="dk1"/>
          </a:fontRef>
        </p:style>
        <p:txBody>
          <a:bodyPr wrap="none" anchor="ctr">
            <a:spAutoFit/>
          </a:bodyPr>
          <a:lstStyle/>
          <a:p>
            <a:pPr algn="ctr" defTabSz="986912">
              <a:defRPr/>
            </a:pPr>
            <a:r>
              <a:rPr kumimoji="0" lang="ja-JP" altLang="en-US" sz="1511" kern="0" dirty="0">
                <a:solidFill>
                  <a:sysClr val="windowText" lastClr="000000"/>
                </a:solidFill>
                <a:latin typeface="Cambria"/>
                <a:ea typeface="メイリオ"/>
              </a:rPr>
              <a:t>期待される効果</a:t>
            </a:r>
          </a:p>
        </p:txBody>
      </p:sp>
      <p:sp>
        <p:nvSpPr>
          <p:cNvPr id="46" name="テキスト ボックス 45"/>
          <p:cNvSpPr txBox="1"/>
          <p:nvPr/>
        </p:nvSpPr>
        <p:spPr>
          <a:xfrm>
            <a:off x="5225967" y="2926548"/>
            <a:ext cx="4830164" cy="823046"/>
          </a:xfrm>
          <a:prstGeom prst="rect">
            <a:avLst/>
          </a:prstGeom>
          <a:noFill/>
        </p:spPr>
        <p:txBody>
          <a:bodyPr>
            <a:spAutoFit/>
          </a:bodyPr>
          <a:lstStyle/>
          <a:p>
            <a:pPr defTabSz="986912">
              <a:buClr>
                <a:srgbClr val="DEDEDE">
                  <a:lumMod val="50000"/>
                </a:srgbClr>
              </a:buClr>
              <a:defRPr/>
            </a:pPr>
            <a:r>
              <a:rPr kumimoji="0" lang="en-US" altLang="ja-JP" sz="1187" kern="0" dirty="0">
                <a:solidFill>
                  <a:sysClr val="windowText" lastClr="000000"/>
                </a:solidFill>
                <a:latin typeface="Cambria"/>
                <a:ea typeface="メイリオ"/>
              </a:rPr>
              <a:t>2020</a:t>
            </a:r>
            <a:r>
              <a:rPr kumimoji="0" lang="ja-JP" altLang="en-US" sz="1187" kern="0" dirty="0">
                <a:solidFill>
                  <a:sysClr val="windowText" lastClr="000000"/>
                </a:solidFill>
                <a:latin typeface="Cambria"/>
                <a:ea typeface="メイリオ"/>
              </a:rPr>
              <a:t>年度までに、中小企業へのリースによる低炭素機器導入率が</a:t>
            </a:r>
            <a:r>
              <a:rPr kumimoji="0" lang="en-US" altLang="ja-JP" sz="1187" kern="0" dirty="0">
                <a:solidFill>
                  <a:sysClr val="windowText" lastClr="000000"/>
                </a:solidFill>
                <a:latin typeface="Cambria"/>
                <a:ea typeface="メイリオ"/>
              </a:rPr>
              <a:t>10</a:t>
            </a:r>
            <a:r>
              <a:rPr kumimoji="0" lang="ja-JP" altLang="en-US" sz="1187" kern="0" dirty="0">
                <a:solidFill>
                  <a:sysClr val="windowText" lastClr="000000"/>
                </a:solidFill>
                <a:latin typeface="Cambria"/>
                <a:ea typeface="メイリオ"/>
              </a:rPr>
              <a:t>％になることを目指す。加えて、</a:t>
            </a:r>
            <a:r>
              <a:rPr kumimoji="0" lang="en-US" altLang="ja-JP" sz="1187" kern="0" dirty="0">
                <a:solidFill>
                  <a:sysClr val="windowText" lastClr="000000"/>
                </a:solidFill>
                <a:latin typeface="Cambria"/>
                <a:ea typeface="メイリオ"/>
              </a:rPr>
              <a:t>2020</a:t>
            </a:r>
            <a:r>
              <a:rPr kumimoji="0" lang="ja-JP" altLang="en-US" sz="1187" kern="0" dirty="0">
                <a:solidFill>
                  <a:sysClr val="windowText" lastClr="000000"/>
                </a:solidFill>
                <a:latin typeface="Cambria"/>
                <a:ea typeface="メイリオ"/>
              </a:rPr>
              <a:t>年度までに、低炭素機器を取り扱うリース事業者の割合が全リース事業者の</a:t>
            </a:r>
            <a:r>
              <a:rPr kumimoji="0" lang="en-US" altLang="ja-JP" sz="1187" kern="0" dirty="0">
                <a:solidFill>
                  <a:sysClr val="windowText" lastClr="000000"/>
                </a:solidFill>
                <a:latin typeface="Cambria"/>
                <a:ea typeface="メイリオ"/>
              </a:rPr>
              <a:t>30</a:t>
            </a:r>
            <a:r>
              <a:rPr kumimoji="0" lang="ja-JP" altLang="en-US" sz="1187" kern="0" dirty="0">
                <a:solidFill>
                  <a:sysClr val="windowText" lastClr="000000"/>
                </a:solidFill>
                <a:latin typeface="Cambria"/>
                <a:ea typeface="メイリオ"/>
              </a:rPr>
              <a:t>％である</a:t>
            </a:r>
            <a:r>
              <a:rPr kumimoji="0" lang="en-US" altLang="ja-JP" sz="1187" kern="0" dirty="0">
                <a:solidFill>
                  <a:sysClr val="windowText" lastClr="000000"/>
                </a:solidFill>
                <a:latin typeface="Cambria"/>
                <a:ea typeface="メイリオ"/>
              </a:rPr>
              <a:t>90</a:t>
            </a:r>
            <a:r>
              <a:rPr kumimoji="0" lang="ja-JP" altLang="en-US" sz="1187" kern="0" dirty="0">
                <a:solidFill>
                  <a:sysClr val="windowText" lastClr="000000"/>
                </a:solidFill>
                <a:latin typeface="Cambria"/>
                <a:ea typeface="メイリオ"/>
              </a:rPr>
              <a:t>社となることを目指す。</a:t>
            </a:r>
            <a:endParaRPr kumimoji="0" lang="en-US" altLang="ja-JP" sz="1187" kern="0" dirty="0">
              <a:solidFill>
                <a:sysClr val="windowText" lastClr="000000"/>
              </a:solidFill>
              <a:latin typeface="Cambria"/>
              <a:ea typeface="メイリオ"/>
            </a:endParaRPr>
          </a:p>
        </p:txBody>
      </p:sp>
      <p:sp>
        <p:nvSpPr>
          <p:cNvPr id="49" name="正方形/長方形 48"/>
          <p:cNvSpPr/>
          <p:nvPr/>
        </p:nvSpPr>
        <p:spPr>
          <a:xfrm>
            <a:off x="469481" y="3757563"/>
            <a:ext cx="9716871" cy="3598206"/>
          </a:xfrm>
          <a:prstGeom prst="rect">
            <a:avLst/>
          </a:prstGeom>
          <a:noFill/>
        </p:spPr>
        <p:style>
          <a:lnRef idx="2">
            <a:schemeClr val="accent2"/>
          </a:lnRef>
          <a:fillRef idx="1">
            <a:schemeClr val="lt1"/>
          </a:fillRef>
          <a:effectRef idx="0">
            <a:schemeClr val="accent2"/>
          </a:effectRef>
          <a:fontRef idx="minor">
            <a:schemeClr val="dk1"/>
          </a:fontRef>
        </p:style>
        <p:txBody>
          <a:bodyPr anchor="ctr"/>
          <a:lstStyle/>
          <a:p>
            <a:pPr algn="ctr" defTabSz="986912">
              <a:defRPr/>
            </a:pPr>
            <a:endParaRPr kumimoji="0" lang="ja-JP" altLang="en-US" sz="1943" kern="0" dirty="0">
              <a:solidFill>
                <a:sysClr val="windowText" lastClr="000000"/>
              </a:solidFill>
              <a:latin typeface="メイリオ"/>
              <a:ea typeface="メイリオ"/>
            </a:endParaRPr>
          </a:p>
        </p:txBody>
      </p:sp>
      <p:sp>
        <p:nvSpPr>
          <p:cNvPr id="62" name="正方形/長方形 61"/>
          <p:cNvSpPr/>
          <p:nvPr/>
        </p:nvSpPr>
        <p:spPr>
          <a:xfrm>
            <a:off x="9197702" y="3755758"/>
            <a:ext cx="960519" cy="324833"/>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defTabSz="986912">
              <a:defRPr/>
            </a:pPr>
            <a:r>
              <a:rPr kumimoji="0" lang="ja-JP" altLang="en-US" sz="1511" b="1" kern="0" dirty="0">
                <a:solidFill>
                  <a:sysClr val="windowText" lastClr="000000"/>
                </a:solidFill>
                <a:latin typeface="メイリオ"/>
                <a:ea typeface="メイリオ"/>
              </a:rPr>
              <a:t>イメージ</a:t>
            </a:r>
          </a:p>
        </p:txBody>
      </p:sp>
      <p:sp>
        <p:nvSpPr>
          <p:cNvPr id="3090" name="テキスト ボックス 28"/>
          <p:cNvSpPr txBox="1">
            <a:spLocks noChangeArrowheads="1"/>
          </p:cNvSpPr>
          <p:nvPr/>
        </p:nvSpPr>
        <p:spPr bwMode="auto">
          <a:xfrm>
            <a:off x="5267090" y="1912198"/>
            <a:ext cx="4705083" cy="640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86912">
              <a:spcBef>
                <a:spcPct val="0"/>
              </a:spcBef>
              <a:buNone/>
            </a:pPr>
            <a:r>
              <a:rPr lang="ja-JP" altLang="ja-JP" sz="1187" kern="0">
                <a:solidFill>
                  <a:prstClr val="black"/>
                </a:solidFill>
              </a:rPr>
              <a:t>※低炭素機器の例：</a:t>
            </a:r>
            <a:r>
              <a:rPr lang="ja-JP" altLang="en-US" sz="1187" kern="0">
                <a:solidFill>
                  <a:prstClr val="black"/>
                </a:solidFill>
              </a:rPr>
              <a:t>太陽光パネル、発光ダイオード照明装置</a:t>
            </a:r>
            <a:r>
              <a:rPr lang="en-US" altLang="ja-JP" sz="1187" kern="0">
                <a:solidFill>
                  <a:prstClr val="black"/>
                </a:solidFill>
              </a:rPr>
              <a:t>(LED)</a:t>
            </a:r>
            <a:r>
              <a:rPr lang="ja-JP" altLang="en-US" sz="1187" kern="0">
                <a:solidFill>
                  <a:prstClr val="black"/>
                </a:solidFill>
              </a:rPr>
              <a:t>、高効率ボイラー、高効率ヒートポンプ給湯、高効率冷凍冷蔵庫、ハイブリッド建機</a:t>
            </a:r>
            <a:r>
              <a:rPr lang="ja-JP" altLang="ja-JP" sz="1187" kern="0">
                <a:solidFill>
                  <a:prstClr val="black"/>
                </a:solidFill>
              </a:rPr>
              <a:t>　等</a:t>
            </a:r>
          </a:p>
        </p:txBody>
      </p:sp>
      <p:sp>
        <p:nvSpPr>
          <p:cNvPr id="30" name="正方形/長方形 29"/>
          <p:cNvSpPr/>
          <p:nvPr/>
        </p:nvSpPr>
        <p:spPr>
          <a:xfrm>
            <a:off x="681946" y="2614705"/>
            <a:ext cx="543158" cy="3683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a:defRPr/>
            </a:pPr>
            <a:r>
              <a:rPr kumimoji="0" lang="ja-JP" altLang="en-US" sz="971" kern="0" dirty="0">
                <a:solidFill>
                  <a:sysClr val="windowText" lastClr="000000"/>
                </a:solidFill>
                <a:latin typeface="Cambria"/>
                <a:ea typeface="メイリオ"/>
              </a:rPr>
              <a:t>国</a:t>
            </a:r>
          </a:p>
        </p:txBody>
      </p:sp>
      <p:sp>
        <p:nvSpPr>
          <p:cNvPr id="31" name="正方形/長方形 30"/>
          <p:cNvSpPr/>
          <p:nvPr/>
        </p:nvSpPr>
        <p:spPr>
          <a:xfrm>
            <a:off x="3653036" y="2614705"/>
            <a:ext cx="1206256" cy="3683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a:defRPr/>
            </a:pPr>
            <a:r>
              <a:rPr kumimoji="0" lang="ja-JP" altLang="en-US" sz="863" kern="0" dirty="0">
                <a:solidFill>
                  <a:sysClr val="windowText" lastClr="000000"/>
                </a:solidFill>
                <a:latin typeface="Cambria"/>
                <a:ea typeface="メイリオ"/>
              </a:rPr>
              <a:t>指定リース事業者</a:t>
            </a:r>
            <a:endParaRPr kumimoji="0" lang="en-US" altLang="ja-JP" sz="863" kern="0" dirty="0">
              <a:solidFill>
                <a:sysClr val="windowText" lastClr="000000"/>
              </a:solidFill>
              <a:latin typeface="Cambria"/>
              <a:ea typeface="メイリオ"/>
            </a:endParaRPr>
          </a:p>
          <a:p>
            <a:pPr algn="ctr" defTabSz="986912">
              <a:defRPr/>
            </a:pPr>
            <a:r>
              <a:rPr kumimoji="0" lang="ja-JP" altLang="en-US" sz="863" kern="0" dirty="0">
                <a:solidFill>
                  <a:sysClr val="windowText" lastClr="000000"/>
                </a:solidFill>
                <a:latin typeface="Cambria"/>
                <a:ea typeface="メイリオ"/>
              </a:rPr>
              <a:t>（間接補助事業者）</a:t>
            </a:r>
            <a:endParaRPr kumimoji="0" lang="en-US" altLang="ja-JP" sz="863" kern="0" dirty="0">
              <a:solidFill>
                <a:sysClr val="windowText" lastClr="000000"/>
              </a:solidFill>
              <a:latin typeface="Cambria"/>
              <a:ea typeface="メイリオ"/>
            </a:endParaRPr>
          </a:p>
        </p:txBody>
      </p:sp>
      <p:sp>
        <p:nvSpPr>
          <p:cNvPr id="32" name="正方形/長方形 31"/>
          <p:cNvSpPr/>
          <p:nvPr/>
        </p:nvSpPr>
        <p:spPr>
          <a:xfrm>
            <a:off x="1883063" y="2614705"/>
            <a:ext cx="1002357" cy="368388"/>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defTabSz="986912">
              <a:defRPr/>
            </a:pPr>
            <a:r>
              <a:rPr kumimoji="0" lang="ja-JP" altLang="en-US" sz="863" kern="0" dirty="0">
                <a:solidFill>
                  <a:sysClr val="windowText" lastClr="000000"/>
                </a:solidFill>
                <a:latin typeface="Cambria"/>
                <a:ea typeface="メイリオ"/>
              </a:rPr>
              <a:t>民間団体</a:t>
            </a:r>
            <a:endParaRPr kumimoji="0" lang="en-US" altLang="ja-JP" sz="863" kern="0" dirty="0">
              <a:solidFill>
                <a:sysClr val="windowText" lastClr="000000"/>
              </a:solidFill>
              <a:latin typeface="Cambria"/>
              <a:ea typeface="メイリオ"/>
            </a:endParaRPr>
          </a:p>
          <a:p>
            <a:pPr algn="ctr" defTabSz="986912">
              <a:defRPr/>
            </a:pPr>
            <a:r>
              <a:rPr kumimoji="0" lang="ja-JP" altLang="en-US" sz="863" kern="0" dirty="0">
                <a:solidFill>
                  <a:sysClr val="windowText" lastClr="000000"/>
                </a:solidFill>
                <a:latin typeface="Cambria"/>
                <a:ea typeface="メイリオ"/>
              </a:rPr>
              <a:t>（補助事業者）</a:t>
            </a:r>
          </a:p>
        </p:txBody>
      </p:sp>
      <p:cxnSp>
        <p:nvCxnSpPr>
          <p:cNvPr id="33" name="直線矢印コネクタ 32"/>
          <p:cNvCxnSpPr/>
          <p:nvPr/>
        </p:nvCxnSpPr>
        <p:spPr>
          <a:xfrm>
            <a:off x="2885418" y="2768912"/>
            <a:ext cx="762478" cy="171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95" name="テキスト ボックス 55"/>
          <p:cNvSpPr txBox="1">
            <a:spLocks noChangeArrowheads="1"/>
          </p:cNvSpPr>
          <p:nvPr/>
        </p:nvSpPr>
        <p:spPr bwMode="auto">
          <a:xfrm>
            <a:off x="2804888" y="2458783"/>
            <a:ext cx="801886" cy="357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86912">
              <a:spcBef>
                <a:spcPct val="0"/>
              </a:spcBef>
              <a:buNone/>
            </a:pPr>
            <a:r>
              <a:rPr lang="ja-JP" altLang="en-US" sz="863" kern="0">
                <a:solidFill>
                  <a:prstClr val="black"/>
                </a:solidFill>
              </a:rPr>
              <a:t>（補助率）</a:t>
            </a:r>
            <a:endParaRPr lang="en-US" altLang="ja-JP" sz="863" kern="0">
              <a:solidFill>
                <a:prstClr val="black"/>
              </a:solidFill>
            </a:endParaRPr>
          </a:p>
          <a:p>
            <a:pPr algn="ctr" defTabSz="986912">
              <a:spcBef>
                <a:spcPct val="0"/>
              </a:spcBef>
              <a:buNone/>
            </a:pPr>
            <a:r>
              <a:rPr lang="ja-JP" altLang="en-US" sz="863" kern="0">
                <a:solidFill>
                  <a:prstClr val="black"/>
                </a:solidFill>
              </a:rPr>
              <a:t>２～</a:t>
            </a:r>
            <a:r>
              <a:rPr lang="en-US" altLang="ja-JP" sz="863" kern="0">
                <a:solidFill>
                  <a:prstClr val="black"/>
                </a:solidFill>
              </a:rPr>
              <a:t>5 , 10%</a:t>
            </a:r>
            <a:endParaRPr lang="ja-JP" altLang="en-US" sz="863" kern="0">
              <a:solidFill>
                <a:prstClr val="black"/>
              </a:solidFill>
            </a:endParaRPr>
          </a:p>
        </p:txBody>
      </p:sp>
      <p:sp>
        <p:nvSpPr>
          <p:cNvPr id="3096" name="テキスト ボックス 59"/>
          <p:cNvSpPr txBox="1">
            <a:spLocks noChangeArrowheads="1"/>
          </p:cNvSpPr>
          <p:nvPr/>
        </p:nvSpPr>
        <p:spPr bwMode="auto">
          <a:xfrm>
            <a:off x="2885420" y="2768912"/>
            <a:ext cx="640823"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86912">
              <a:spcBef>
                <a:spcPct val="0"/>
              </a:spcBef>
              <a:buNone/>
            </a:pPr>
            <a:r>
              <a:rPr lang="ja-JP" altLang="en-US" sz="863" kern="0">
                <a:solidFill>
                  <a:prstClr val="black"/>
                </a:solidFill>
              </a:rPr>
              <a:t>補助金</a:t>
            </a:r>
          </a:p>
        </p:txBody>
      </p:sp>
      <p:sp>
        <p:nvSpPr>
          <p:cNvPr id="3097" name="テキスト ボックス 60"/>
          <p:cNvSpPr txBox="1">
            <a:spLocks noChangeArrowheads="1"/>
          </p:cNvSpPr>
          <p:nvPr/>
        </p:nvSpPr>
        <p:spPr bwMode="auto">
          <a:xfrm>
            <a:off x="1250806" y="2768912"/>
            <a:ext cx="516488" cy="22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defTabSz="986912">
              <a:spcBef>
                <a:spcPct val="0"/>
              </a:spcBef>
              <a:buNone/>
            </a:pPr>
            <a:r>
              <a:rPr lang="ja-JP" altLang="en-US" sz="863" kern="0">
                <a:solidFill>
                  <a:prstClr val="black"/>
                </a:solidFill>
              </a:rPr>
              <a:t>補助金</a:t>
            </a:r>
          </a:p>
        </p:txBody>
      </p:sp>
      <p:cxnSp>
        <p:nvCxnSpPr>
          <p:cNvPr id="42" name="直線矢印コネクタ 41"/>
          <p:cNvCxnSpPr/>
          <p:nvPr/>
        </p:nvCxnSpPr>
        <p:spPr>
          <a:xfrm flipV="1">
            <a:off x="1223390" y="2768914"/>
            <a:ext cx="659672" cy="1199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099" name="テキスト ボックス 55"/>
          <p:cNvSpPr txBox="1">
            <a:spLocks noChangeArrowheads="1"/>
          </p:cNvSpPr>
          <p:nvPr/>
        </p:nvSpPr>
        <p:spPr bwMode="auto">
          <a:xfrm>
            <a:off x="1127438" y="2458783"/>
            <a:ext cx="747056" cy="357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86912">
              <a:spcBef>
                <a:spcPct val="0"/>
              </a:spcBef>
              <a:buNone/>
            </a:pPr>
            <a:r>
              <a:rPr lang="ja-JP" altLang="en-US" sz="863" kern="0">
                <a:solidFill>
                  <a:prstClr val="black"/>
                </a:solidFill>
              </a:rPr>
              <a:t>（補助率）</a:t>
            </a:r>
            <a:endParaRPr lang="en-US" altLang="ja-JP" sz="863" kern="0">
              <a:solidFill>
                <a:prstClr val="black"/>
              </a:solidFill>
            </a:endParaRPr>
          </a:p>
          <a:p>
            <a:pPr algn="ctr" defTabSz="986912">
              <a:spcBef>
                <a:spcPct val="0"/>
              </a:spcBef>
              <a:buNone/>
            </a:pPr>
            <a:r>
              <a:rPr lang="ja-JP" altLang="en-US" sz="863" kern="0">
                <a:solidFill>
                  <a:prstClr val="black"/>
                </a:solidFill>
              </a:rPr>
              <a:t>定額</a:t>
            </a:r>
          </a:p>
        </p:txBody>
      </p:sp>
      <p:sp>
        <p:nvSpPr>
          <p:cNvPr id="39" name="テキスト ボックス 38"/>
          <p:cNvSpPr txBox="1"/>
          <p:nvPr/>
        </p:nvSpPr>
        <p:spPr>
          <a:xfrm>
            <a:off x="6756061" y="133655"/>
            <a:ext cx="2198332" cy="424475"/>
          </a:xfrm>
          <a:prstGeom prst="rect">
            <a:avLst/>
          </a:prstGeom>
          <a:noFill/>
          <a:ln w="15875">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a:defRPr/>
            </a:pPr>
            <a:r>
              <a:rPr kumimoji="0" lang="en-US" altLang="ja-JP" sz="1079" kern="0" dirty="0">
                <a:solidFill>
                  <a:prstClr val="white"/>
                </a:solidFill>
                <a:latin typeface="Cambria"/>
                <a:ea typeface="メイリオ"/>
              </a:rPr>
              <a:t>2019</a:t>
            </a:r>
            <a:r>
              <a:rPr kumimoji="0" lang="ja-JP" altLang="en-US" sz="1079" kern="0" dirty="0">
                <a:solidFill>
                  <a:prstClr val="white"/>
                </a:solidFill>
                <a:latin typeface="Cambria"/>
                <a:ea typeface="メイリオ"/>
              </a:rPr>
              <a:t>年度予算（案）</a:t>
            </a:r>
            <a:endParaRPr kumimoji="0" lang="en-US" altLang="ja-JP" sz="1079" kern="0" dirty="0">
              <a:solidFill>
                <a:prstClr val="white"/>
              </a:solidFill>
              <a:latin typeface="Cambria"/>
              <a:ea typeface="メイリオ"/>
            </a:endParaRPr>
          </a:p>
          <a:p>
            <a:pPr defTabSz="986912">
              <a:defRPr/>
            </a:pPr>
            <a:r>
              <a:rPr kumimoji="0" lang="en-US" altLang="ja-JP" sz="1079" kern="0" dirty="0">
                <a:solidFill>
                  <a:prstClr val="white"/>
                </a:solidFill>
                <a:latin typeface="Cambria"/>
                <a:ea typeface="メイリオ"/>
              </a:rPr>
              <a:t>1,900</a:t>
            </a:r>
            <a:r>
              <a:rPr kumimoji="0" lang="ja-JP" altLang="en-US" sz="1079" kern="0" dirty="0">
                <a:solidFill>
                  <a:prstClr val="white"/>
                </a:solidFill>
                <a:latin typeface="Cambria"/>
                <a:ea typeface="メイリオ"/>
              </a:rPr>
              <a:t>百万円（</a:t>
            </a:r>
            <a:r>
              <a:rPr kumimoji="0" lang="en-US" altLang="ja-JP" sz="1079" kern="0" dirty="0">
                <a:solidFill>
                  <a:prstClr val="white"/>
                </a:solidFill>
                <a:latin typeface="Cambria"/>
                <a:ea typeface="メイリオ"/>
              </a:rPr>
              <a:t>1,900</a:t>
            </a:r>
            <a:r>
              <a:rPr kumimoji="0" lang="ja-JP" altLang="en-US" sz="1079" kern="0" dirty="0">
                <a:solidFill>
                  <a:prstClr val="white"/>
                </a:solidFill>
                <a:latin typeface="Cambria"/>
                <a:ea typeface="メイリオ"/>
              </a:rPr>
              <a:t>百万円）</a:t>
            </a:r>
            <a:endParaRPr kumimoji="0" lang="en-US" altLang="ja-JP" sz="1079" kern="0" dirty="0">
              <a:solidFill>
                <a:prstClr val="white"/>
              </a:solidFill>
              <a:latin typeface="Cambria"/>
              <a:ea typeface="メイリオ"/>
            </a:endParaRPr>
          </a:p>
        </p:txBody>
      </p:sp>
      <p:grpSp>
        <p:nvGrpSpPr>
          <p:cNvPr id="3101" name="グループ化 1"/>
          <p:cNvGrpSpPr>
            <a:grpSpLocks/>
          </p:cNvGrpSpPr>
          <p:nvPr/>
        </p:nvGrpSpPr>
        <p:grpSpPr bwMode="auto">
          <a:xfrm>
            <a:off x="916688" y="3856942"/>
            <a:ext cx="8221044" cy="2487903"/>
            <a:chOff x="755650" y="3433763"/>
            <a:chExt cx="7524750" cy="3060700"/>
          </a:xfrm>
        </p:grpSpPr>
        <p:cxnSp>
          <p:nvCxnSpPr>
            <p:cNvPr id="40" name="直線矢印コネクタ 39"/>
            <p:cNvCxnSpPr/>
            <p:nvPr/>
          </p:nvCxnSpPr>
          <p:spPr>
            <a:xfrm flipV="1">
              <a:off x="5940482" y="4323305"/>
              <a:ext cx="1439708" cy="63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5866771" y="4964113"/>
              <a:ext cx="152753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V="1">
              <a:off x="1619788" y="4962004"/>
              <a:ext cx="1223282" cy="42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a:off x="3779351" y="5765123"/>
              <a:ext cx="1224849" cy="0"/>
            </a:xfrm>
            <a:prstGeom prst="straightConnector1">
              <a:avLst/>
            </a:prstGeom>
            <a:ln w="19050">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3779351" y="4323305"/>
              <a:ext cx="1224849" cy="0"/>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4" name="角丸四角形 63"/>
            <p:cNvSpPr/>
            <p:nvPr/>
          </p:nvSpPr>
          <p:spPr>
            <a:xfrm>
              <a:off x="2879141" y="3433763"/>
              <a:ext cx="900210" cy="3060700"/>
            </a:xfrm>
            <a:prstGeom prst="roundRect">
              <a:avLst/>
            </a:prstGeom>
            <a:gradFill flip="none" rotWithShape="1">
              <a:gsLst>
                <a:gs pos="0">
                  <a:srgbClr val="FFFFCC"/>
                </a:gs>
                <a:gs pos="50000">
                  <a:schemeClr val="bg1"/>
                </a:gs>
                <a:gs pos="100000">
                  <a:srgbClr val="FFFFCC"/>
                </a:gs>
              </a:gsLst>
              <a:lin ang="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727" kern="0" dirty="0">
                  <a:solidFill>
                    <a:prstClr val="black"/>
                  </a:solidFill>
                  <a:latin typeface="メイリオ"/>
                  <a:ea typeface="メイリオ"/>
                </a:rPr>
                <a:t>民間団体</a:t>
              </a:r>
              <a:endParaRPr kumimoji="0" lang="en-US" altLang="ja-JP" sz="1727" kern="0" dirty="0">
                <a:solidFill>
                  <a:prstClr val="black"/>
                </a:solidFill>
                <a:latin typeface="メイリオ"/>
                <a:ea typeface="メイリオ"/>
              </a:endParaRPr>
            </a:p>
            <a:p>
              <a:pPr algn="ctr" defTabSz="986912">
                <a:defRPr/>
              </a:pPr>
              <a:r>
                <a:rPr kumimoji="0" lang="ja-JP" altLang="en-US" sz="1727" kern="0" dirty="0">
                  <a:solidFill>
                    <a:prstClr val="black"/>
                  </a:solidFill>
                  <a:latin typeface="メイリオ"/>
                  <a:ea typeface="メイリオ"/>
                </a:rPr>
                <a:t>（公募・補助事業者）</a:t>
              </a:r>
            </a:p>
          </p:txBody>
        </p:sp>
        <p:sp>
          <p:nvSpPr>
            <p:cNvPr id="65" name="角丸四角形 64"/>
            <p:cNvSpPr/>
            <p:nvPr/>
          </p:nvSpPr>
          <p:spPr>
            <a:xfrm>
              <a:off x="5004201" y="3433763"/>
              <a:ext cx="900210" cy="3060700"/>
            </a:xfrm>
            <a:prstGeom prst="roundRect">
              <a:avLst/>
            </a:prstGeom>
            <a:gradFill flip="none" rotWithShape="1">
              <a:gsLst>
                <a:gs pos="0">
                  <a:srgbClr val="FFFF00"/>
                </a:gs>
                <a:gs pos="50000">
                  <a:schemeClr val="bg1"/>
                </a:gs>
                <a:gs pos="100000">
                  <a:srgbClr val="FFFF00"/>
                </a:gs>
              </a:gsLst>
              <a:lin ang="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727" kern="0" dirty="0">
                  <a:solidFill>
                    <a:prstClr val="black"/>
                  </a:solidFill>
                  <a:latin typeface="メイリオ"/>
                  <a:ea typeface="メイリオ"/>
                </a:rPr>
                <a:t>指定リース事業者</a:t>
              </a:r>
              <a:endParaRPr kumimoji="0" lang="en-US" altLang="ja-JP" sz="1727" kern="0" dirty="0">
                <a:solidFill>
                  <a:prstClr val="black"/>
                </a:solidFill>
                <a:latin typeface="メイリオ"/>
                <a:ea typeface="メイリオ"/>
              </a:endParaRPr>
            </a:p>
            <a:p>
              <a:pPr algn="ctr" defTabSz="986912">
                <a:defRPr/>
              </a:pPr>
              <a:r>
                <a:rPr kumimoji="0" lang="ja-JP" altLang="en-US" sz="1727" kern="0" dirty="0">
                  <a:solidFill>
                    <a:prstClr val="black"/>
                  </a:solidFill>
                  <a:latin typeface="メイリオ"/>
                  <a:ea typeface="メイリオ"/>
                </a:rPr>
                <a:t>（間接補助事業者）</a:t>
              </a:r>
            </a:p>
          </p:txBody>
        </p:sp>
        <p:sp>
          <p:nvSpPr>
            <p:cNvPr id="66" name="角丸四角形 65"/>
            <p:cNvSpPr/>
            <p:nvPr/>
          </p:nvSpPr>
          <p:spPr>
            <a:xfrm>
              <a:off x="755650" y="3433763"/>
              <a:ext cx="900210" cy="3060700"/>
            </a:xfrm>
            <a:prstGeom prst="roundRect">
              <a:avLst/>
            </a:prstGeom>
            <a:gradFill flip="none" rotWithShape="1">
              <a:gsLst>
                <a:gs pos="0">
                  <a:schemeClr val="accent6">
                    <a:lumMod val="40000"/>
                    <a:lumOff val="60000"/>
                  </a:schemeClr>
                </a:gs>
                <a:gs pos="50000">
                  <a:schemeClr val="accent6">
                    <a:lumMod val="20000"/>
                    <a:lumOff val="80000"/>
                  </a:schemeClr>
                </a:gs>
                <a:gs pos="100000">
                  <a:schemeClr val="accent6">
                    <a:lumMod val="40000"/>
                    <a:lumOff val="60000"/>
                  </a:schemeClr>
                </a:gs>
              </a:gsLst>
              <a:lin ang="0" scaled="1"/>
              <a:tileRect/>
            </a:gra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727" kern="0" dirty="0">
                  <a:solidFill>
                    <a:prstClr val="black"/>
                  </a:solidFill>
                  <a:latin typeface="メイリオ"/>
                  <a:ea typeface="メイリオ"/>
                </a:rPr>
                <a:t> 国（環境省）</a:t>
              </a:r>
            </a:p>
          </p:txBody>
        </p:sp>
        <p:sp>
          <p:nvSpPr>
            <p:cNvPr id="67" name="正方形/長方形 66"/>
            <p:cNvSpPr/>
            <p:nvPr/>
          </p:nvSpPr>
          <p:spPr>
            <a:xfrm>
              <a:off x="6227482" y="3838484"/>
              <a:ext cx="657122" cy="225125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511" kern="0" dirty="0">
                  <a:solidFill>
                    <a:prstClr val="black"/>
                  </a:solidFill>
                  <a:latin typeface="メイリオ"/>
                  <a:ea typeface="メイリオ"/>
                </a:rPr>
                <a:t>リース実行／リース料低減</a:t>
              </a:r>
              <a:endParaRPr kumimoji="0" lang="en-US" altLang="ja-JP" sz="1511" kern="0" dirty="0">
                <a:solidFill>
                  <a:prstClr val="black"/>
                </a:solidFill>
                <a:latin typeface="メイリオ"/>
                <a:ea typeface="メイリオ"/>
              </a:endParaRPr>
            </a:p>
          </p:txBody>
        </p:sp>
        <p:sp>
          <p:nvSpPr>
            <p:cNvPr id="68" name="正方形/長方形 67"/>
            <p:cNvSpPr/>
            <p:nvPr/>
          </p:nvSpPr>
          <p:spPr>
            <a:xfrm>
              <a:off x="2051074" y="4357032"/>
              <a:ext cx="468924" cy="121416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511" kern="0" dirty="0">
                  <a:solidFill>
                    <a:prstClr val="black"/>
                  </a:solidFill>
                  <a:latin typeface="メイリオ"/>
                  <a:ea typeface="メイリオ"/>
                </a:rPr>
                <a:t>補助金</a:t>
              </a:r>
            </a:p>
          </p:txBody>
        </p:sp>
        <p:sp>
          <p:nvSpPr>
            <p:cNvPr id="69" name="正方形/長方形 68"/>
            <p:cNvSpPr/>
            <p:nvPr/>
          </p:nvSpPr>
          <p:spPr>
            <a:xfrm>
              <a:off x="4212205" y="5183337"/>
              <a:ext cx="465787" cy="1212053"/>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511" kern="0" dirty="0">
                  <a:solidFill>
                    <a:prstClr val="black"/>
                  </a:solidFill>
                  <a:latin typeface="メイリオ"/>
                  <a:ea typeface="メイリオ"/>
                </a:rPr>
                <a:t>審査・</a:t>
              </a:r>
              <a:endParaRPr kumimoji="0" lang="en-US" altLang="ja-JP" sz="1511" kern="0" dirty="0">
                <a:solidFill>
                  <a:prstClr val="black"/>
                </a:solidFill>
                <a:latin typeface="メイリオ"/>
                <a:ea typeface="メイリオ"/>
              </a:endParaRPr>
            </a:p>
            <a:p>
              <a:pPr algn="ctr" defTabSz="986912">
                <a:defRPr/>
              </a:pPr>
              <a:r>
                <a:rPr kumimoji="0" lang="ja-JP" altLang="en-US" sz="1511" kern="0" dirty="0">
                  <a:solidFill>
                    <a:prstClr val="black"/>
                  </a:solidFill>
                  <a:latin typeface="メイリオ"/>
                  <a:ea typeface="メイリオ"/>
                </a:rPr>
                <a:t>交付</a:t>
              </a:r>
            </a:p>
          </p:txBody>
        </p:sp>
        <p:sp>
          <p:nvSpPr>
            <p:cNvPr id="70" name="正方形/長方形 69"/>
            <p:cNvSpPr/>
            <p:nvPr/>
          </p:nvSpPr>
          <p:spPr>
            <a:xfrm>
              <a:off x="4212205" y="3716224"/>
              <a:ext cx="465787" cy="121416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511" kern="0" dirty="0">
                  <a:solidFill>
                    <a:prstClr val="black"/>
                  </a:solidFill>
                  <a:latin typeface="メイリオ"/>
                  <a:ea typeface="メイリオ"/>
                </a:rPr>
                <a:t>補助金</a:t>
              </a:r>
              <a:endParaRPr kumimoji="0" lang="en-US" altLang="ja-JP" sz="1511" kern="0" dirty="0">
                <a:solidFill>
                  <a:prstClr val="black"/>
                </a:solidFill>
                <a:latin typeface="メイリオ"/>
                <a:ea typeface="メイリオ"/>
              </a:endParaRPr>
            </a:p>
            <a:p>
              <a:pPr algn="ctr" defTabSz="986912">
                <a:defRPr/>
              </a:pPr>
              <a:r>
                <a:rPr kumimoji="0" lang="ja-JP" altLang="en-US" sz="1511" kern="0" dirty="0">
                  <a:solidFill>
                    <a:prstClr val="black"/>
                  </a:solidFill>
                  <a:latin typeface="メイリオ"/>
                  <a:ea typeface="メイリオ"/>
                </a:rPr>
                <a:t>申請</a:t>
              </a:r>
              <a:endParaRPr kumimoji="0" lang="en-US" altLang="ja-JP" sz="1511" kern="0" dirty="0">
                <a:solidFill>
                  <a:prstClr val="black"/>
                </a:solidFill>
                <a:latin typeface="メイリオ"/>
                <a:ea typeface="メイリオ"/>
              </a:endParaRPr>
            </a:p>
          </p:txBody>
        </p:sp>
        <p:sp>
          <p:nvSpPr>
            <p:cNvPr id="41" name="角丸四角形 40"/>
            <p:cNvSpPr/>
            <p:nvPr/>
          </p:nvSpPr>
          <p:spPr>
            <a:xfrm>
              <a:off x="7380190" y="3433763"/>
              <a:ext cx="900210" cy="3060700"/>
            </a:xfrm>
            <a:prstGeom prst="roundRect">
              <a:avLst/>
            </a:prstGeom>
            <a:gradFill flip="none" rotWithShape="1">
              <a:gsLst>
                <a:gs pos="0">
                  <a:srgbClr val="FFC000"/>
                </a:gs>
                <a:gs pos="50000">
                  <a:srgbClr val="FFFFCC"/>
                </a:gs>
                <a:gs pos="100000">
                  <a:srgbClr val="FFC000"/>
                </a:gs>
              </a:gsLst>
              <a:lin ang="0" scaled="1"/>
              <a:tileRect/>
            </a:gra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defTabSz="986912">
                <a:defRPr/>
              </a:pPr>
              <a:r>
                <a:rPr kumimoji="0" lang="ja-JP" altLang="en-US" sz="1727" kern="0" dirty="0">
                  <a:solidFill>
                    <a:prstClr val="black"/>
                  </a:solidFill>
                  <a:latin typeface="メイリオ"/>
                  <a:ea typeface="メイリオ"/>
                </a:rPr>
                <a:t>機器利用者</a:t>
              </a:r>
              <a:endParaRPr kumimoji="0" lang="en-US" altLang="ja-JP" sz="1727" kern="0" dirty="0">
                <a:solidFill>
                  <a:prstClr val="black"/>
                </a:solidFill>
                <a:latin typeface="メイリオ"/>
                <a:ea typeface="メイリオ"/>
              </a:endParaRPr>
            </a:p>
            <a:p>
              <a:pPr algn="ctr" defTabSz="986912">
                <a:defRPr/>
              </a:pPr>
              <a:r>
                <a:rPr kumimoji="0" lang="ja-JP" altLang="en-US" sz="1727" kern="0" dirty="0">
                  <a:solidFill>
                    <a:prstClr val="black"/>
                  </a:solidFill>
                  <a:latin typeface="メイリオ"/>
                  <a:ea typeface="メイリオ"/>
                </a:rPr>
                <a:t>（中小企業等）</a:t>
              </a:r>
              <a:endParaRPr kumimoji="0" lang="en-US" altLang="ja-JP" sz="1727" kern="0" dirty="0">
                <a:solidFill>
                  <a:prstClr val="black"/>
                </a:solidFill>
                <a:latin typeface="メイリオ"/>
                <a:ea typeface="メイリオ"/>
              </a:endParaRPr>
            </a:p>
          </p:txBody>
        </p:sp>
      </p:grpSp>
      <p:sp>
        <p:nvSpPr>
          <p:cNvPr id="43" name="テキスト ボックス 2"/>
          <p:cNvSpPr txBox="1"/>
          <p:nvPr/>
        </p:nvSpPr>
        <p:spPr>
          <a:xfrm>
            <a:off x="6200911" y="707655"/>
            <a:ext cx="2971090" cy="266676"/>
          </a:xfrm>
          <a:prstGeom prst="rect">
            <a:avLst/>
          </a:prstGeom>
          <a:noFill/>
        </p:spPr>
        <p:txBody>
          <a:bodyPr>
            <a:spAutoFit/>
          </a:bodyPr>
          <a:lstStyle>
            <a:defPPr>
              <a:defRPr lang="ja-JP"/>
            </a:defPPr>
            <a:lvl1pPr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1pPr>
            <a:lvl2pPr marL="4572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2pPr>
            <a:lvl3pPr marL="9144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3pPr>
            <a:lvl4pPr marL="13716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4pPr>
            <a:lvl5pPr marL="1828800" algn="l" rtl="0" fontAlgn="base">
              <a:spcBef>
                <a:spcPct val="0"/>
              </a:spcBef>
              <a:spcAft>
                <a:spcPct val="0"/>
              </a:spcAft>
              <a:defRPr kumimoji="1" kern="1200">
                <a:solidFill>
                  <a:schemeClr val="tx1"/>
                </a:solidFill>
                <a:latin typeface="Cambria" pitchFamily="18" charset="0"/>
                <a:ea typeface="メイリオ" pitchFamily="50" charset="-128"/>
                <a:cs typeface="メイリオ" pitchFamily="50" charset="-128"/>
              </a:defRPr>
            </a:lvl5pPr>
            <a:lvl6pPr marL="22860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6pPr>
            <a:lvl7pPr marL="27432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7pPr>
            <a:lvl8pPr marL="32004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8pPr>
            <a:lvl9pPr marL="3657600" algn="l" defTabSz="914400" rtl="0" eaLnBrk="1" latinLnBrk="0" hangingPunct="1">
              <a:defRPr kumimoji="1" kern="1200">
                <a:solidFill>
                  <a:schemeClr val="tx1"/>
                </a:solidFill>
                <a:latin typeface="Cambria" pitchFamily="18" charset="0"/>
                <a:ea typeface="メイリオ" pitchFamily="50" charset="-128"/>
                <a:cs typeface="メイリオ" pitchFamily="50" charset="-128"/>
              </a:defRPr>
            </a:lvl9pPr>
          </a:lstStyle>
          <a:p>
            <a:pPr defTabSz="986912">
              <a:defRPr/>
            </a:pPr>
            <a:r>
              <a:rPr lang="en-US" altLang="ja-JP" sz="1133" dirty="0">
                <a:solidFill>
                  <a:prstClr val="black"/>
                </a:solidFill>
              </a:rPr>
              <a:t>※</a:t>
            </a:r>
            <a:r>
              <a:rPr lang="ja-JP" altLang="en-US" sz="1133" dirty="0">
                <a:solidFill>
                  <a:prstClr val="black"/>
                </a:solidFill>
              </a:rPr>
              <a:t>本事業は平成</a:t>
            </a:r>
            <a:r>
              <a:rPr lang="en-US" altLang="ja-JP" sz="1133" dirty="0">
                <a:solidFill>
                  <a:prstClr val="black"/>
                </a:solidFill>
              </a:rPr>
              <a:t>23</a:t>
            </a:r>
            <a:r>
              <a:rPr lang="ja-JP" altLang="en-US" sz="1133" dirty="0">
                <a:solidFill>
                  <a:prstClr val="black"/>
                </a:solidFill>
              </a:rPr>
              <a:t>年度より実施。</a:t>
            </a:r>
            <a:endParaRPr lang="en-US" altLang="ja-JP" sz="1133" dirty="0">
              <a:solidFill>
                <a:prstClr val="black"/>
              </a:solidFill>
            </a:endParaRPr>
          </a:p>
        </p:txBody>
      </p:sp>
      <p:pic>
        <p:nvPicPr>
          <p:cNvPr id="3103" name="図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2885" y="6500766"/>
            <a:ext cx="937248" cy="692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imgb" descr="http://www.kobelco-kenki.co.jp/corporateinfo/news/2009/img/091113_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8011" y="6475067"/>
            <a:ext cx="861856" cy="777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5" name="テキスト ボックス 6"/>
          <p:cNvSpPr txBox="1">
            <a:spLocks noChangeArrowheads="1"/>
          </p:cNvSpPr>
          <p:nvPr/>
        </p:nvSpPr>
        <p:spPr bwMode="auto">
          <a:xfrm>
            <a:off x="4996368" y="6511048"/>
            <a:ext cx="1903623" cy="29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cs typeface="メイリオ" panose="020B0604030504040204" pitchFamily="50" charset="-128"/>
              </a:defRPr>
            </a:lvl9pPr>
          </a:lstStyle>
          <a:p>
            <a:pPr algn="ctr" defTabSz="986912">
              <a:spcBef>
                <a:spcPct val="0"/>
              </a:spcBef>
              <a:buNone/>
            </a:pPr>
            <a:r>
              <a:rPr lang="ja-JP" altLang="en-US" sz="1295" kern="0">
                <a:solidFill>
                  <a:prstClr val="black"/>
                </a:solidFill>
              </a:rPr>
              <a:t>対象製品イメージ</a:t>
            </a:r>
          </a:p>
        </p:txBody>
      </p:sp>
      <p:pic>
        <p:nvPicPr>
          <p:cNvPr id="3106" name="図 5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88019" y="6517902"/>
            <a:ext cx="1010925" cy="681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テキスト ボックス 46"/>
          <p:cNvSpPr txBox="1"/>
          <p:nvPr/>
        </p:nvSpPr>
        <p:spPr>
          <a:xfrm>
            <a:off x="9148013" y="121662"/>
            <a:ext cx="901265" cy="44108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a:defRPr/>
            </a:pPr>
            <a:r>
              <a:rPr kumimoji="0" lang="ja-JP" altLang="en-US" sz="1079" kern="0" dirty="0">
                <a:solidFill>
                  <a:prstClr val="white"/>
                </a:solidFill>
                <a:latin typeface="Cambria"/>
                <a:ea typeface="メイリオ"/>
              </a:rPr>
              <a:t> 大臣官房</a:t>
            </a:r>
            <a:endParaRPr kumimoji="0" lang="en-US" altLang="ja-JP" sz="1079" kern="0" dirty="0">
              <a:solidFill>
                <a:prstClr val="white"/>
              </a:solidFill>
              <a:latin typeface="Cambria"/>
              <a:ea typeface="メイリオ"/>
            </a:endParaRPr>
          </a:p>
          <a:p>
            <a:pPr defTabSz="986912">
              <a:defRPr/>
            </a:pPr>
            <a:r>
              <a:rPr kumimoji="0" lang="ja-JP" altLang="en-US" sz="1079" kern="0" dirty="0">
                <a:solidFill>
                  <a:prstClr val="white"/>
                </a:solidFill>
                <a:latin typeface="Cambria"/>
                <a:ea typeface="メイリオ"/>
              </a:rPr>
              <a:t>環境経済課　</a:t>
            </a:r>
            <a:r>
              <a:rPr kumimoji="0" lang="ja-JP" altLang="en-US" sz="1187" kern="0" dirty="0">
                <a:solidFill>
                  <a:prstClr val="white"/>
                </a:solidFill>
                <a:latin typeface="Cambria"/>
                <a:ea typeface="メイリオ"/>
              </a:rPr>
              <a:t>　</a:t>
            </a:r>
          </a:p>
        </p:txBody>
      </p:sp>
    </p:spTree>
    <p:extLst>
      <p:ext uri="{BB962C8B-B14F-4D97-AF65-F5344CB8AC3E}">
        <p14:creationId xmlns:p14="http://schemas.microsoft.com/office/powerpoint/2010/main" val="1095946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zh-TW" altLang="en-US" dirty="0">
                <a:solidFill>
                  <a:prstClr val="black"/>
                </a:solidFill>
                <a:latin typeface="Meiryo UI"/>
                <a:ea typeface="Meiryo UI"/>
              </a:rPr>
              <a:t>補助要件</a:t>
            </a:r>
            <a:r>
              <a:rPr lang="ja-JP" altLang="en-US" dirty="0">
                <a:solidFill>
                  <a:prstClr val="black"/>
                </a:solidFill>
                <a:latin typeface="Meiryo UI"/>
                <a:ea typeface="Meiryo UI"/>
              </a:rPr>
              <a:t>（</a:t>
            </a:r>
            <a:r>
              <a:rPr lang="en-US" altLang="ja-JP" dirty="0">
                <a:solidFill>
                  <a:prstClr val="black"/>
                </a:solidFill>
                <a:latin typeface="Meiryo UI"/>
                <a:ea typeface="Meiryo UI"/>
              </a:rPr>
              <a:t>1/2</a:t>
            </a:r>
            <a:r>
              <a:rPr lang="ja-JP" altLang="en-US" dirty="0">
                <a:solidFill>
                  <a:prstClr val="black"/>
                </a:solidFill>
                <a:latin typeface="Meiryo UI"/>
                <a:ea typeface="Meiryo UI"/>
              </a:rPr>
              <a:t>）</a:t>
            </a:r>
            <a:r>
              <a:rPr lang="zh-TW" altLang="en-US" sz="1800" dirty="0">
                <a:solidFill>
                  <a:srgbClr val="FF0000"/>
                </a:solidFill>
                <a:latin typeface="Meiryo UI"/>
                <a:ea typeface="Meiryo UI"/>
              </a:rPr>
              <a:t>（</a:t>
            </a:r>
            <a:r>
              <a:rPr lang="en-US" altLang="ja-JP" sz="1800" dirty="0">
                <a:solidFill>
                  <a:srgbClr val="FF0000"/>
                </a:solidFill>
                <a:latin typeface="Meiryo UI"/>
                <a:ea typeface="Meiryo UI"/>
              </a:rPr>
              <a:t>※</a:t>
            </a:r>
            <a:r>
              <a:rPr lang="en-US" altLang="zh-TW" sz="1800" dirty="0">
                <a:solidFill>
                  <a:srgbClr val="FF0000"/>
                </a:solidFill>
                <a:latin typeface="Meiryo UI"/>
                <a:ea typeface="Meiryo UI"/>
              </a:rPr>
              <a:t>2018</a:t>
            </a:r>
            <a:r>
              <a:rPr lang="zh-TW" altLang="en-US" sz="1800" dirty="0">
                <a:solidFill>
                  <a:srgbClr val="FF0000"/>
                </a:solidFill>
                <a:latin typeface="Meiryo UI"/>
                <a:ea typeface="Meiryo UI"/>
              </a:rPr>
              <a:t>年度</a:t>
            </a:r>
            <a:r>
              <a:rPr lang="ja-JP" altLang="en-US" sz="1800" dirty="0">
                <a:solidFill>
                  <a:srgbClr val="FF0000"/>
                </a:solidFill>
                <a:latin typeface="Meiryo UI"/>
                <a:ea typeface="Meiryo UI"/>
              </a:rPr>
              <a:t>の内容を参考として掲載</a:t>
            </a:r>
            <a:r>
              <a:rPr lang="zh-TW" altLang="en-US" sz="1800" dirty="0">
                <a:solidFill>
                  <a:srgbClr val="FF0000"/>
                </a:solidFill>
                <a:latin typeface="Meiryo UI"/>
                <a:ea typeface="Meiryo UI"/>
              </a:rPr>
              <a:t>）</a:t>
            </a:r>
            <a:endParaRPr lang="ja-JP" altLang="en-US" sz="3670" dirty="0">
              <a:solidFill>
                <a:srgbClr val="FF0000"/>
              </a:solidFill>
            </a:endParaRPr>
          </a:p>
        </p:txBody>
      </p:sp>
      <p:sp>
        <p:nvSpPr>
          <p:cNvPr id="6" name="正方形/長方形 5"/>
          <p:cNvSpPr/>
          <p:nvPr/>
        </p:nvSpPr>
        <p:spPr>
          <a:xfrm>
            <a:off x="328978" y="1470857"/>
            <a:ext cx="10068739" cy="5340116"/>
          </a:xfrm>
          <a:prstGeom prst="rect">
            <a:avLst/>
          </a:prstGeom>
        </p:spPr>
        <p:txBody>
          <a:bodyPr wrap="square">
            <a:spAutoFit/>
          </a:bodyPr>
          <a:lstStyle/>
          <a:p>
            <a:pPr defTabSz="986912"/>
            <a:r>
              <a:rPr lang="ja-JP" altLang="en-US"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対象となるリース先</a:t>
            </a:r>
            <a:endParaRPr lang="en-US" altLang="ja-JP"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対象リース先は、中小企業、個人事業主等とする。</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97349" lvl="1" indent="-308410" defTabSz="986912">
              <a:buFont typeface="Meiryo UI" panose="020B0604030504040204" pitchFamily="50" charset="-128"/>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資本金の額又は出資の総額が</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億円以下の会社法上の会社。医療法人等で従業員の数が</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人以下のもの。  </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政府機関、地方公共団体又はこれに準ずる機関でないこと。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r>
              <a:rPr lang="ja-JP" altLang="en-US"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対象となるリース契約</a:t>
            </a:r>
            <a:endParaRPr lang="en-US" altLang="ja-JP"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環境省が定める基準を満たす低炭素機器に係る契約であること。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リース期間中の途中解約又は解除が原則できない契約であること。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ファイナンスリース取引であること。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リース期間が法定耐用年数の</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年以上は</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の契約であること。ただし、リース期間が</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年以上の契約であること。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日本国内に低炭素機器を設置する契約であること。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中古品の低炭素機器をリースする契約でないこと。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他に国による機器購入に係る補助金を受けた契約でないこと。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81929" indent="-308410" defTabSz="986912">
              <a:buFont typeface="Meiryo UI" panose="020B0604030504040204" pitchFamily="50" charset="-128"/>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経済産業省の低炭素リース信用保険制度</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以下「リース信用保険」</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との併用は可能。</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endParaRPr lang="en-US" altLang="ja-JP" sz="863"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r>
              <a:rPr lang="ja-JP" altLang="en-US"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対象となる低炭素機器</a:t>
            </a:r>
            <a:endParaRPr lang="en-US" altLang="ja-JP"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環境省が定める基準を満たす低炭素機器であること。なお、本制度の対象機器はリース信用保険の対象機器の部分集合となっている。</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の対象機器は「太陽光発電設備」、「風力発電装置」、「水力発電設備」、「太陽熱利用装置」、「地中熱利用装置」、及び「燃料電池設備」に限定。</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日までに借受証が発行される低炭素機器であること。ただし、その後の事情の変更により平成</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日までに借受証の発行が困難になった場合には、個別に</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・エネルギーマネジメント推進協議会に連絡のこと。</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720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zh-TW" altLang="en-US" dirty="0">
                <a:solidFill>
                  <a:prstClr val="black"/>
                </a:solidFill>
                <a:latin typeface="Meiryo UI"/>
                <a:ea typeface="Meiryo UI"/>
              </a:rPr>
              <a:t>補助要件</a:t>
            </a:r>
            <a:r>
              <a:rPr lang="ja-JP" altLang="en-US" dirty="0">
                <a:solidFill>
                  <a:prstClr val="black"/>
                </a:solidFill>
                <a:latin typeface="Meiryo UI"/>
                <a:ea typeface="Meiryo UI"/>
              </a:rPr>
              <a:t>（</a:t>
            </a:r>
            <a:r>
              <a:rPr lang="en-US" altLang="ja-JP" dirty="0">
                <a:solidFill>
                  <a:prstClr val="black"/>
                </a:solidFill>
                <a:latin typeface="Meiryo UI"/>
                <a:ea typeface="Meiryo UI"/>
              </a:rPr>
              <a:t>2/2</a:t>
            </a:r>
            <a:r>
              <a:rPr lang="ja-JP" altLang="en-US" dirty="0">
                <a:solidFill>
                  <a:prstClr val="black"/>
                </a:solidFill>
                <a:latin typeface="Meiryo UI"/>
                <a:ea typeface="Meiryo UI"/>
              </a:rPr>
              <a:t>）</a:t>
            </a:r>
            <a:r>
              <a:rPr lang="zh-TW" altLang="en-US" sz="1800" dirty="0">
                <a:solidFill>
                  <a:srgbClr val="FF0000"/>
                </a:solidFill>
                <a:latin typeface="Meiryo UI"/>
                <a:ea typeface="Meiryo UI"/>
              </a:rPr>
              <a:t>（</a:t>
            </a:r>
            <a:r>
              <a:rPr lang="en-US" altLang="ja-JP" sz="1800" dirty="0">
                <a:solidFill>
                  <a:srgbClr val="FF0000"/>
                </a:solidFill>
                <a:latin typeface="Meiryo UI"/>
                <a:ea typeface="Meiryo UI"/>
              </a:rPr>
              <a:t>※</a:t>
            </a:r>
            <a:r>
              <a:rPr lang="en-US" altLang="zh-TW" sz="1800" dirty="0">
                <a:solidFill>
                  <a:srgbClr val="FF0000"/>
                </a:solidFill>
                <a:latin typeface="Meiryo UI"/>
                <a:ea typeface="Meiryo UI"/>
              </a:rPr>
              <a:t>2018</a:t>
            </a:r>
            <a:r>
              <a:rPr lang="zh-TW" altLang="en-US" sz="1800" dirty="0">
                <a:solidFill>
                  <a:srgbClr val="FF0000"/>
                </a:solidFill>
                <a:latin typeface="Meiryo UI"/>
                <a:ea typeface="Meiryo UI"/>
              </a:rPr>
              <a:t>年度</a:t>
            </a:r>
            <a:r>
              <a:rPr lang="ja-JP" altLang="en-US" sz="1800" dirty="0">
                <a:solidFill>
                  <a:srgbClr val="FF0000"/>
                </a:solidFill>
                <a:latin typeface="Meiryo UI"/>
                <a:ea typeface="Meiryo UI"/>
              </a:rPr>
              <a:t>の内容を参考として掲載</a:t>
            </a:r>
            <a:r>
              <a:rPr lang="zh-TW" altLang="en-US" sz="1800" dirty="0">
                <a:solidFill>
                  <a:srgbClr val="FF0000"/>
                </a:solidFill>
                <a:latin typeface="Meiryo UI"/>
                <a:ea typeface="Meiryo UI"/>
              </a:rPr>
              <a:t>）</a:t>
            </a:r>
            <a:endParaRPr lang="ja-JP" altLang="en-US" sz="3670" dirty="0">
              <a:solidFill>
                <a:srgbClr val="FF0000"/>
              </a:solidFill>
            </a:endParaRPr>
          </a:p>
        </p:txBody>
      </p:sp>
      <p:sp>
        <p:nvSpPr>
          <p:cNvPr id="6" name="正方形/長方形 5"/>
          <p:cNvSpPr/>
          <p:nvPr/>
        </p:nvSpPr>
        <p:spPr>
          <a:xfrm>
            <a:off x="328978" y="1471736"/>
            <a:ext cx="10068739" cy="2649828"/>
          </a:xfrm>
          <a:prstGeom prst="rect">
            <a:avLst/>
          </a:prstGeom>
        </p:spPr>
        <p:txBody>
          <a:bodyPr wrap="square">
            <a:spAutoFit/>
          </a:bodyPr>
          <a:lstStyle/>
          <a:p>
            <a:pPr defTabSz="986912"/>
            <a:r>
              <a:rPr lang="ja-JP" altLang="en-US"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対象となるリース先に関する留意事項</a:t>
            </a:r>
            <a:endParaRPr lang="en-US" altLang="ja-JP"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資本金又は出資の定義がない法人については補助対象外。</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個人については、本事業により導入する低炭素機器を事業の用に供する場合は個人事業主として取り扱う。なお、それ以外は家庭</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個人</a:t>
            </a:r>
            <a:r>
              <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として取り扱う。</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86912"/>
            <a:r>
              <a:rPr lang="ja-JP" altLang="en-US"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対象となるリース契約に関する留意事項</a:t>
            </a:r>
            <a:endParaRPr lang="en-US" altLang="ja-JP" sz="1511"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補助金の対象機器の当初導入において必要と認められる据付費用等については、通常リース事業者の判断によりリース契約に含まれる範囲内において補助の対象となる。 ただし、据付費用の金額は対象機器の購入価格を上限とする。 なお、メンテナンス費用、レベルアップ等による解約金等については、補助金の対象外。</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08410" indent="-308410" defTabSz="986912">
              <a:buFont typeface="Arial" panose="020B0604020202020204" pitchFamily="34" charset="0"/>
              <a:buChar char="•"/>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補助金の対象機器と補助金の対象外機器の両方を含む契約も利用可能。 ただし、補助金の対象機器に係るリース料のみが補助金の対象となる。 </a:t>
            </a:r>
            <a:endParaRPr lang="en-US" altLang="ja-JP"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997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機器別の補助率と受付期間</a:t>
            </a:r>
            <a:r>
              <a:rPr lang="zh-TW" altLang="en-US" sz="1600" dirty="0">
                <a:solidFill>
                  <a:srgbClr val="FF0000"/>
                </a:solidFill>
                <a:latin typeface="Meiryo UI"/>
                <a:ea typeface="Meiryo UI"/>
              </a:rPr>
              <a:t>（</a:t>
            </a:r>
            <a:r>
              <a:rPr lang="en-US" altLang="ja-JP" sz="1600" dirty="0">
                <a:solidFill>
                  <a:srgbClr val="FF0000"/>
                </a:solidFill>
                <a:latin typeface="Meiryo UI"/>
                <a:ea typeface="Meiryo UI"/>
              </a:rPr>
              <a:t>※</a:t>
            </a:r>
            <a:r>
              <a:rPr lang="en-US" altLang="zh-TW" sz="1600" dirty="0">
                <a:solidFill>
                  <a:srgbClr val="FF0000"/>
                </a:solidFill>
                <a:latin typeface="Meiryo UI"/>
                <a:ea typeface="Meiryo UI"/>
              </a:rPr>
              <a:t>2018</a:t>
            </a:r>
            <a:r>
              <a:rPr lang="zh-TW" altLang="en-US" sz="1600" dirty="0">
                <a:solidFill>
                  <a:srgbClr val="FF0000"/>
                </a:solidFill>
                <a:latin typeface="Meiryo UI"/>
                <a:ea typeface="Meiryo UI"/>
              </a:rPr>
              <a:t>年度</a:t>
            </a:r>
            <a:r>
              <a:rPr lang="ja-JP" altLang="en-US" sz="1600" dirty="0">
                <a:solidFill>
                  <a:srgbClr val="FF0000"/>
                </a:solidFill>
                <a:latin typeface="Meiryo UI"/>
                <a:ea typeface="Meiryo UI"/>
              </a:rPr>
              <a:t>の内容を参考として掲載</a:t>
            </a:r>
            <a:r>
              <a:rPr lang="zh-TW" altLang="en-US" sz="1600" dirty="0">
                <a:solidFill>
                  <a:srgbClr val="FF0000"/>
                </a:solidFill>
                <a:latin typeface="Meiryo UI"/>
                <a:ea typeface="Meiryo UI"/>
              </a:rPr>
              <a:t>）</a:t>
            </a:r>
            <a:endParaRPr lang="ja-JP" altLang="en-US" sz="1600" dirty="0">
              <a:solidFill>
                <a:srgbClr val="FF0000"/>
              </a:solidFill>
            </a:endParaRPr>
          </a:p>
        </p:txBody>
      </p:sp>
      <p:graphicFrame>
        <p:nvGraphicFramePr>
          <p:cNvPr id="5" name="表 4"/>
          <p:cNvGraphicFramePr>
            <a:graphicFrameLocks noGrp="1"/>
          </p:cNvGraphicFramePr>
          <p:nvPr>
            <p:extLst/>
          </p:nvPr>
        </p:nvGraphicFramePr>
        <p:xfrm>
          <a:off x="294711" y="1243393"/>
          <a:ext cx="10102392" cy="6111569"/>
        </p:xfrm>
        <a:graphic>
          <a:graphicData uri="http://schemas.openxmlformats.org/drawingml/2006/table">
            <a:tbl>
              <a:tblPr/>
              <a:tblGrid>
                <a:gridCol w="1694168">
                  <a:extLst>
                    <a:ext uri="{9D8B030D-6E8A-4147-A177-3AD203B41FA5}">
                      <a16:colId xmlns:a16="http://schemas.microsoft.com/office/drawing/2014/main" val="2820595402"/>
                    </a:ext>
                  </a:extLst>
                </a:gridCol>
                <a:gridCol w="234307">
                  <a:extLst>
                    <a:ext uri="{9D8B030D-6E8A-4147-A177-3AD203B41FA5}">
                      <a16:colId xmlns:a16="http://schemas.microsoft.com/office/drawing/2014/main" val="278192931"/>
                    </a:ext>
                  </a:extLst>
                </a:gridCol>
                <a:gridCol w="2176040">
                  <a:extLst>
                    <a:ext uri="{9D8B030D-6E8A-4147-A177-3AD203B41FA5}">
                      <a16:colId xmlns:a16="http://schemas.microsoft.com/office/drawing/2014/main" val="4250122389"/>
                    </a:ext>
                  </a:extLst>
                </a:gridCol>
                <a:gridCol w="1479687">
                  <a:extLst>
                    <a:ext uri="{9D8B030D-6E8A-4147-A177-3AD203B41FA5}">
                      <a16:colId xmlns:a16="http://schemas.microsoft.com/office/drawing/2014/main" val="4101204510"/>
                    </a:ext>
                  </a:extLst>
                </a:gridCol>
                <a:gridCol w="1489553">
                  <a:extLst>
                    <a:ext uri="{9D8B030D-6E8A-4147-A177-3AD203B41FA5}">
                      <a16:colId xmlns:a16="http://schemas.microsoft.com/office/drawing/2014/main" val="3116443939"/>
                    </a:ext>
                  </a:extLst>
                </a:gridCol>
                <a:gridCol w="1420500">
                  <a:extLst>
                    <a:ext uri="{9D8B030D-6E8A-4147-A177-3AD203B41FA5}">
                      <a16:colId xmlns:a16="http://schemas.microsoft.com/office/drawing/2014/main" val="678299706"/>
                    </a:ext>
                  </a:extLst>
                </a:gridCol>
                <a:gridCol w="1608137">
                  <a:extLst>
                    <a:ext uri="{9D8B030D-6E8A-4147-A177-3AD203B41FA5}">
                      <a16:colId xmlns:a16="http://schemas.microsoft.com/office/drawing/2014/main" val="242630715"/>
                    </a:ext>
                  </a:extLst>
                </a:gridCol>
              </a:tblGrid>
              <a:tr h="326738">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使用分野</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4"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機器分類</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rowSpan="4" hMerge="1">
                  <a:txBody>
                    <a:bodyPr/>
                    <a:lstStyle/>
                    <a:p>
                      <a:endParaRPr kumimoji="1" lang="ja-JP" altLang="en-US"/>
                    </a:p>
                  </a:txBody>
                  <a:tcPr/>
                </a:tc>
                <a:tc grid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補助率</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hMerge="1">
                  <a:txBody>
                    <a:bodyPr/>
                    <a:lstStyle/>
                    <a:p>
                      <a:endParaRPr kumimoji="1" lang="ja-JP" altLang="en-US"/>
                    </a:p>
                  </a:txBody>
                  <a:tcPr/>
                </a:tc>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申込受付期間</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dirty="0">
                        <a:ln>
                          <a:noFill/>
                        </a:ln>
                        <a:solidFill>
                          <a:schemeClr val="tx1"/>
                        </a:solidFill>
                        <a:effectLst/>
                        <a:latin typeface="+mn-ea"/>
                        <a:ea typeface="+mn-ea"/>
                        <a:cs typeface="メイリオ" pitchFamily="50" charset="-128"/>
                      </a:endParaRP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extLst>
                  <a:ext uri="{0D108BD9-81ED-4DB2-BD59-A6C34878D82A}">
                    <a16:rowId xmlns:a16="http://schemas.microsoft.com/office/drawing/2014/main" val="2508047763"/>
                  </a:ext>
                </a:extLst>
              </a:tr>
              <a:tr h="326738">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a:ln>
                            <a:noFill/>
                          </a:ln>
                          <a:solidFill>
                            <a:schemeClr val="tx1"/>
                          </a:solidFill>
                          <a:effectLst/>
                          <a:latin typeface="+mn-ea"/>
                          <a:ea typeface="+mn-ea"/>
                          <a:cs typeface="メイリオ" pitchFamily="50" charset="-128"/>
                        </a:rPr>
                        <a:t>東北三県以外</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東北三県</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dirty="0">
                        <a:ln>
                          <a:noFill/>
                        </a:ln>
                        <a:solidFill>
                          <a:schemeClr val="tx1"/>
                        </a:solidFill>
                        <a:effectLst/>
                        <a:latin typeface="+mn-ea"/>
                        <a:ea typeface="+mn-ea"/>
                        <a:cs typeface="メイリオ" pitchFamily="50" charset="-128"/>
                      </a:endParaRP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dirty="0">
                        <a:ln>
                          <a:noFill/>
                        </a:ln>
                        <a:solidFill>
                          <a:schemeClr val="tx1"/>
                        </a:solidFill>
                        <a:effectLst/>
                        <a:latin typeface="メイリオ" pitchFamily="50" charset="-128"/>
                        <a:ea typeface="メイリオ" pitchFamily="50" charset="-128"/>
                        <a:cs typeface="メイリオ" pitchFamily="50" charset="-128"/>
                      </a:endParaRPr>
                    </a:p>
                  </a:txBody>
                  <a:tcPr marL="91424" marR="91424" marT="45719" marB="45719"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extLst>
                  <a:ext uri="{0D108BD9-81ED-4DB2-BD59-A6C34878D82A}">
                    <a16:rowId xmlns:a16="http://schemas.microsoft.com/office/drawing/2014/main" val="3105089799"/>
                  </a:ext>
                </a:extLst>
              </a:tr>
              <a:tr h="326738">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500" b="1" i="0" u="none" strike="noStrike" cap="none" normalizeH="0" baseline="0" dirty="0">
                          <a:ln>
                            <a:noFill/>
                          </a:ln>
                          <a:solidFill>
                            <a:schemeClr val="tx1"/>
                          </a:solidFill>
                          <a:effectLst/>
                          <a:latin typeface="+mn-ea"/>
                          <a:ea typeface="+mn-ea"/>
                          <a:cs typeface="メイリオ" pitchFamily="50" charset="-128"/>
                        </a:rPr>
                        <a:t>21</a:t>
                      </a:r>
                      <a:r>
                        <a:rPr kumimoji="1" lang="ja-JP" altLang="en-US" sz="1500" b="1" i="0" u="none" strike="noStrike" cap="none" normalizeH="0" baseline="0" dirty="0">
                          <a:ln>
                            <a:noFill/>
                          </a:ln>
                          <a:solidFill>
                            <a:schemeClr val="tx1"/>
                          </a:solidFill>
                          <a:effectLst/>
                          <a:latin typeface="+mn-ea"/>
                          <a:ea typeface="+mn-ea"/>
                          <a:cs typeface="メイリオ" pitchFamily="50" charset="-128"/>
                        </a:rPr>
                        <a:t>世紀金融行動原則</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36081169"/>
                  </a:ext>
                </a:extLst>
              </a:tr>
              <a:tr h="557023">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非署名</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事業者</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署名</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事業者</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33582609"/>
                  </a:ext>
                </a:extLst>
              </a:tr>
              <a:tr h="326738">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専ら産業の用に供される以外の</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低炭素機器</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ボイラ</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a:ln>
                            <a:noFill/>
                          </a:ln>
                          <a:solidFill>
                            <a:schemeClr val="tx1"/>
                          </a:solidFill>
                          <a:effectLst/>
                          <a:latin typeface="+mn-ea"/>
                          <a:ea typeface="+mn-ea"/>
                          <a:cs typeface="メイリオ" pitchFamily="50" charset="-128"/>
                        </a:rPr>
                        <a:t>3</a:t>
                      </a:r>
                      <a:r>
                        <a:rPr kumimoji="1" lang="ja-JP" altLang="en-US" sz="1500" b="1" i="0" u="none" strike="noStrike" cap="none" normalizeH="0" baseline="0" dirty="0">
                          <a:ln>
                            <a:noFill/>
                          </a:ln>
                          <a:solidFill>
                            <a:schemeClr val="tx1"/>
                          </a:solidFill>
                          <a:effectLst/>
                          <a:latin typeface="+mn-ea"/>
                          <a:ea typeface="+mn-ea"/>
                          <a:cs typeface="メイリオ" pitchFamily="50" charset="-128"/>
                        </a:rPr>
                        <a:t>％</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３％</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a:ln>
                            <a:noFill/>
                          </a:ln>
                          <a:solidFill>
                            <a:schemeClr val="tx1"/>
                          </a:solidFill>
                          <a:effectLst/>
                          <a:latin typeface="+mn-ea"/>
                          <a:ea typeface="+mn-ea"/>
                          <a:cs typeface="メイリオ" pitchFamily="50" charset="-128"/>
                        </a:rPr>
                        <a:t>10</a:t>
                      </a:r>
                      <a:r>
                        <a:rPr kumimoji="1" lang="ja-JP" altLang="en-US" sz="1500" b="1" i="0" u="none" strike="noStrike" cap="none" normalizeH="0" baseline="0" dirty="0">
                          <a:ln>
                            <a:noFill/>
                          </a:ln>
                          <a:solidFill>
                            <a:schemeClr val="tx1"/>
                          </a:solidFill>
                          <a:effectLst/>
                          <a:latin typeface="+mn-ea"/>
                          <a:ea typeface="+mn-ea"/>
                          <a:cs typeface="メイリオ" pitchFamily="50" charset="-128"/>
                        </a:rPr>
                        <a:t>％</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14">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平成</a:t>
                      </a:r>
                      <a:r>
                        <a:rPr kumimoji="1" lang="en-US" altLang="ja-JP" sz="1500" b="1" i="0" u="none" strike="noStrike" cap="none" normalizeH="0" baseline="0" dirty="0">
                          <a:ln>
                            <a:noFill/>
                          </a:ln>
                          <a:solidFill>
                            <a:schemeClr val="tx1"/>
                          </a:solidFill>
                          <a:effectLst/>
                          <a:latin typeface="+mn-ea"/>
                          <a:ea typeface="+mn-ea"/>
                          <a:cs typeface="メイリオ" pitchFamily="50" charset="-128"/>
                        </a:rPr>
                        <a:t>30</a:t>
                      </a:r>
                      <a:r>
                        <a:rPr kumimoji="1" lang="ja-JP" altLang="en-US" sz="1500" b="1" i="0" u="none" strike="noStrike" cap="none" normalizeH="0" baseline="0" dirty="0">
                          <a:ln>
                            <a:noFill/>
                          </a:ln>
                          <a:solidFill>
                            <a:schemeClr val="tx1"/>
                          </a:solidFill>
                          <a:effectLst/>
                          <a:latin typeface="+mn-ea"/>
                          <a:ea typeface="+mn-ea"/>
                          <a:cs typeface="メイリオ" pitchFamily="50" charset="-128"/>
                        </a:rPr>
                        <a:t>年</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a:ln>
                            <a:noFill/>
                          </a:ln>
                          <a:solidFill>
                            <a:schemeClr val="tx1"/>
                          </a:solidFill>
                          <a:effectLst/>
                          <a:latin typeface="+mn-ea"/>
                          <a:ea typeface="+mn-ea"/>
                          <a:cs typeface="メイリオ" pitchFamily="50" charset="-128"/>
                        </a:rPr>
                        <a:t>6</a:t>
                      </a:r>
                      <a:r>
                        <a:rPr kumimoji="1" lang="ja-JP" altLang="en-US" sz="1500" b="1" i="0" u="none" strike="noStrike" cap="none" normalizeH="0" baseline="0" dirty="0">
                          <a:ln>
                            <a:noFill/>
                          </a:ln>
                          <a:solidFill>
                            <a:schemeClr val="tx1"/>
                          </a:solidFill>
                          <a:effectLst/>
                          <a:latin typeface="+mn-ea"/>
                          <a:ea typeface="+mn-ea"/>
                          <a:cs typeface="メイリオ" pitchFamily="50" charset="-128"/>
                        </a:rPr>
                        <a:t>月</a:t>
                      </a:r>
                      <a:r>
                        <a:rPr kumimoji="1" lang="en-US" altLang="ja-JP" sz="1500" b="1" i="0" u="none" strike="noStrike" cap="none" normalizeH="0" baseline="0" dirty="0">
                          <a:ln>
                            <a:noFill/>
                          </a:ln>
                          <a:solidFill>
                            <a:schemeClr val="tx1"/>
                          </a:solidFill>
                          <a:effectLst/>
                          <a:latin typeface="+mn-ea"/>
                          <a:ea typeface="+mn-ea"/>
                          <a:cs typeface="メイリオ" pitchFamily="50" charset="-128"/>
                        </a:rPr>
                        <a:t>13</a:t>
                      </a:r>
                      <a:r>
                        <a:rPr kumimoji="1" lang="ja-JP" altLang="en-US" sz="1500" b="1" i="0" u="none" strike="noStrike" cap="none" normalizeH="0" baseline="0" dirty="0">
                          <a:ln>
                            <a:noFill/>
                          </a:ln>
                          <a:solidFill>
                            <a:schemeClr val="tx1"/>
                          </a:solidFill>
                          <a:effectLst/>
                          <a:latin typeface="+mn-ea"/>
                          <a:ea typeface="+mn-ea"/>
                          <a:cs typeface="メイリオ" pitchFamily="50" charset="-128"/>
                        </a:rPr>
                        <a:t>日</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平成</a:t>
                      </a:r>
                      <a:r>
                        <a:rPr kumimoji="1" lang="en-US" altLang="ja-JP" sz="1500" b="1" i="0" u="none" strike="noStrike" cap="none" normalizeH="0" baseline="0" dirty="0">
                          <a:ln>
                            <a:noFill/>
                          </a:ln>
                          <a:solidFill>
                            <a:schemeClr val="tx1"/>
                          </a:solidFill>
                          <a:effectLst/>
                          <a:latin typeface="+mn-ea"/>
                          <a:ea typeface="+mn-ea"/>
                          <a:cs typeface="メイリオ" pitchFamily="50" charset="-128"/>
                        </a:rPr>
                        <a:t>31</a:t>
                      </a:r>
                      <a:r>
                        <a:rPr kumimoji="1" lang="ja-JP" altLang="en-US" sz="1500" b="1" i="0" u="none" strike="noStrike" cap="none" normalizeH="0" baseline="0" dirty="0">
                          <a:ln>
                            <a:noFill/>
                          </a:ln>
                          <a:solidFill>
                            <a:schemeClr val="tx1"/>
                          </a:solidFill>
                          <a:effectLst/>
                          <a:latin typeface="+mn-ea"/>
                          <a:ea typeface="+mn-ea"/>
                          <a:cs typeface="メイリオ" pitchFamily="50" charset="-128"/>
                        </a:rPr>
                        <a:t>年</a:t>
                      </a:r>
                      <a:endParaRPr kumimoji="1" lang="en-US" altLang="ja-JP" sz="1500" b="1" i="0" u="none" strike="noStrike" cap="none" normalizeH="0" baseline="0" dirty="0">
                        <a:ln>
                          <a:noFill/>
                        </a:ln>
                        <a:solidFill>
                          <a:schemeClr val="tx1"/>
                        </a:solidFill>
                        <a:effectLst/>
                        <a:latin typeface="+mn-ea"/>
                        <a:ea typeface="+mn-ea"/>
                        <a:cs typeface="メイリオ"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500" b="1" i="0" u="none" strike="noStrike" cap="none" normalizeH="0" baseline="0" dirty="0">
                          <a:ln>
                            <a:noFill/>
                          </a:ln>
                          <a:solidFill>
                            <a:schemeClr val="tx1"/>
                          </a:solidFill>
                          <a:effectLst/>
                          <a:latin typeface="+mn-ea"/>
                          <a:ea typeface="+mn-ea"/>
                          <a:cs typeface="メイリオ" pitchFamily="50" charset="-128"/>
                        </a:rPr>
                        <a:t>2</a:t>
                      </a:r>
                      <a:r>
                        <a:rPr kumimoji="1" lang="ja-JP" altLang="en-US" sz="1500" b="1" i="0" u="none" strike="noStrike" cap="none" normalizeH="0" baseline="0" dirty="0">
                          <a:ln>
                            <a:noFill/>
                          </a:ln>
                          <a:solidFill>
                            <a:schemeClr val="tx1"/>
                          </a:solidFill>
                          <a:effectLst/>
                          <a:latin typeface="+mn-ea"/>
                          <a:ea typeface="+mn-ea"/>
                          <a:cs typeface="メイリオ" pitchFamily="50" charset="-128"/>
                        </a:rPr>
                        <a:t>月</a:t>
                      </a:r>
                      <a:r>
                        <a:rPr kumimoji="1" lang="en-US" altLang="ja-JP" sz="1500" b="1" i="0" u="none" strike="noStrike" cap="none" normalizeH="0" baseline="0" dirty="0">
                          <a:ln>
                            <a:noFill/>
                          </a:ln>
                          <a:solidFill>
                            <a:schemeClr val="tx1"/>
                          </a:solidFill>
                          <a:effectLst/>
                          <a:latin typeface="+mn-ea"/>
                          <a:ea typeface="+mn-ea"/>
                          <a:cs typeface="メイリオ" pitchFamily="50" charset="-128"/>
                        </a:rPr>
                        <a:t>28</a:t>
                      </a:r>
                      <a:r>
                        <a:rPr kumimoji="1" lang="ja-JP" altLang="en-US" sz="1500" b="1" i="0" u="none" strike="noStrike" cap="none" normalizeH="0" baseline="0" dirty="0">
                          <a:ln>
                            <a:noFill/>
                          </a:ln>
                          <a:solidFill>
                            <a:schemeClr val="tx1"/>
                          </a:solidFill>
                          <a:effectLst/>
                          <a:latin typeface="+mn-ea"/>
                          <a:ea typeface="+mn-ea"/>
                          <a:cs typeface="メイリオ" pitchFamily="50" charset="-128"/>
                        </a:rPr>
                        <a:t>日</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8055291"/>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新エネルギー利用設備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6">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４％</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6">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５％</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894693007"/>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ボイラ以外の熱源設備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10539508"/>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厨房用設備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8029154"/>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空調用設備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60117"/>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業務用冷凍冷蔵設備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01063824"/>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照明設備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92646266"/>
                  </a:ext>
                </a:extLst>
              </a:tr>
              <a:tr h="326738">
                <a:tc rowSpan="7">
                  <a:txBody>
                    <a:bodyPr/>
                    <a:lstStyle>
                      <a:lvl1pPr marL="0" algn="l" defTabSz="914126"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914126"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914126"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914126"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914126"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専ら産業の用に供される低炭素機器</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dirty="0">
                        <a:ln>
                          <a:noFill/>
                        </a:ln>
                        <a:solidFill>
                          <a:schemeClr val="tx1"/>
                        </a:solidFill>
                        <a:effectLst/>
                        <a:latin typeface="+mn-ea"/>
                        <a:ea typeface="+mn-ea"/>
                        <a:cs typeface="メイリオ" pitchFamily="50" charset="-128"/>
                      </a:endParaRP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ysClr val="window" lastClr="FFFFFF">
                        <a:lumMod val="95000"/>
                      </a:sysClr>
                    </a:solidFill>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a:ln>
                            <a:noFill/>
                          </a:ln>
                          <a:solidFill>
                            <a:schemeClr val="tx1"/>
                          </a:solidFill>
                          <a:effectLst/>
                          <a:latin typeface="+mn-ea"/>
                          <a:ea typeface="+mn-ea"/>
                          <a:cs typeface="メイリオ" pitchFamily="50" charset="-128"/>
                        </a:rPr>
                        <a:t>建設機械</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a:ln>
                            <a:noFill/>
                          </a:ln>
                          <a:solidFill>
                            <a:schemeClr val="tx1"/>
                          </a:solidFill>
                          <a:effectLst/>
                          <a:latin typeface="+mn-ea"/>
                          <a:ea typeface="+mn-ea"/>
                          <a:cs typeface="メイリオ" pitchFamily="50" charset="-128"/>
                        </a:rPr>
                        <a:t>２％</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3">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２％</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7">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1" lang="en-US" altLang="ja-JP" sz="1500" b="1" i="0" u="none" strike="noStrike" cap="none" normalizeH="0" baseline="0" dirty="0">
                          <a:ln>
                            <a:noFill/>
                          </a:ln>
                          <a:solidFill>
                            <a:schemeClr val="tx1"/>
                          </a:solidFill>
                          <a:effectLst/>
                          <a:latin typeface="+mn-ea"/>
                          <a:ea typeface="+mn-ea"/>
                          <a:cs typeface="メイリオ" pitchFamily="50" charset="-128"/>
                        </a:rPr>
                        <a:t>10</a:t>
                      </a:r>
                      <a:r>
                        <a:rPr kumimoji="1" lang="ja-JP" altLang="en-US" sz="1500" b="1" i="0" u="none" strike="noStrike" cap="none" normalizeH="0" baseline="0" dirty="0">
                          <a:ln>
                            <a:noFill/>
                          </a:ln>
                          <a:solidFill>
                            <a:schemeClr val="tx1"/>
                          </a:solidFill>
                          <a:effectLst/>
                          <a:latin typeface="+mn-ea"/>
                          <a:ea typeface="+mn-ea"/>
                          <a:cs typeface="メイリオ" pitchFamily="50" charset="-128"/>
                        </a:rPr>
                        <a:t>％</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lang="ja-JP" altLang="en-US" dirty="0"/>
                    </a:p>
                  </a:txBody>
                  <a:tcPr marL="91424" marR="91424" marT="45719" marB="45719"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1244668"/>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工業炉</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47113792"/>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鋳造機械</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241567991"/>
                  </a:ext>
                </a:extLst>
              </a:tr>
              <a:tr h="326738">
                <a:tc vMerge="1">
                  <a:txBody>
                    <a:bodyPr/>
                    <a:lstStyle/>
                    <a:p>
                      <a:endParaRPr kumimoji="1" lang="ja-JP" altLang="en-US"/>
                    </a:p>
                  </a:txBody>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500" b="1" i="0" u="none" strike="noStrike" cap="none" normalizeH="0" baseline="0">
                        <a:ln>
                          <a:noFill/>
                        </a:ln>
                        <a:solidFill>
                          <a:schemeClr val="tx1"/>
                        </a:solidFill>
                        <a:effectLst/>
                        <a:latin typeface="+mn-ea"/>
                        <a:ea typeface="+mn-ea"/>
                        <a:cs typeface="メイリオ" pitchFamily="50" charset="-128"/>
                      </a:endParaRP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省ｴﾈ型ﾀﾞｲｶｽﾄﾏｼﾝ</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２％</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rowSpan="4">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３％</a:t>
                      </a:r>
                    </a:p>
                  </a:txBody>
                  <a:tcPr marL="96438" marR="96438" marT="48226" marB="48226"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32514967"/>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エネルギー変換設備</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09790933"/>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工作機械</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12803105"/>
                  </a:ext>
                </a:extLst>
              </a:tr>
              <a:tr h="326738">
                <a:tc vMerge="1">
                  <a:txBody>
                    <a:bodyPr/>
                    <a:lstStyle/>
                    <a:p>
                      <a:endParaRPr kumimoji="1" lang="ja-JP" altLang="en-US"/>
                    </a:p>
                  </a:txBody>
                  <a:tcPr/>
                </a:tc>
                <a:tc gridSpan="2">
                  <a:txBody>
                    <a:bodyPr/>
                    <a:lstStyle>
                      <a:lvl1pPr marL="0" algn="l" defTabSz="457200" rtl="0" eaLnBrk="1" latinLnBrk="0" hangingPunct="1">
                        <a:spcBef>
                          <a:spcPts val="1000"/>
                        </a:spcBef>
                        <a:buClr>
                          <a:schemeClr val="accent1"/>
                        </a:buClr>
                        <a:buSzPct val="80000"/>
                        <a:buFont typeface="Wingdings 3" panose="05040102010807070707" pitchFamily="18" charset="2"/>
                        <a:defRPr kumimoji="1" sz="1600" kern="1200">
                          <a:solidFill>
                            <a:srgbClr val="404040"/>
                          </a:solidFill>
                          <a:latin typeface="Trebuchet MS" panose="020B0603020202020204" pitchFamily="34" charset="0"/>
                          <a:ea typeface="华文新魏"/>
                          <a:cs typeface="华文新魏"/>
                        </a:defRPr>
                      </a:lvl1pPr>
                      <a:lvl2pPr marL="742950" indent="-285750" algn="l" defTabSz="457200" rtl="0" eaLnBrk="1" latinLnBrk="0" hangingPunct="1">
                        <a:spcBef>
                          <a:spcPts val="1000"/>
                        </a:spcBef>
                        <a:buClr>
                          <a:schemeClr val="accent1"/>
                        </a:buClr>
                        <a:buSzPct val="80000"/>
                        <a:buFont typeface="Wingdings 3" panose="05040102010807070707" pitchFamily="18" charset="2"/>
                        <a:defRPr kumimoji="1" sz="1400" kern="1200">
                          <a:solidFill>
                            <a:srgbClr val="404040"/>
                          </a:solidFill>
                          <a:latin typeface="Trebuchet MS" panose="020B0603020202020204" pitchFamily="34" charset="0"/>
                          <a:ea typeface="华文新魏"/>
                          <a:cs typeface="华文新魏"/>
                        </a:defRPr>
                      </a:lvl2pPr>
                      <a:lvl3pPr marL="1143000" indent="-228600" algn="l" defTabSz="457200" rtl="0" eaLnBrk="1" latinLnBrk="0" hangingPunct="1">
                        <a:spcBef>
                          <a:spcPts val="1000"/>
                        </a:spcBef>
                        <a:buClr>
                          <a:schemeClr val="accent1"/>
                        </a:buClr>
                        <a:buSzPct val="80000"/>
                        <a:buFont typeface="Wingdings 3" panose="05040102010807070707" pitchFamily="18" charset="2"/>
                        <a:defRPr kumimoji="1" sz="1200" kern="1200">
                          <a:solidFill>
                            <a:srgbClr val="404040"/>
                          </a:solidFill>
                          <a:latin typeface="Trebuchet MS" panose="020B0603020202020204" pitchFamily="34" charset="0"/>
                          <a:ea typeface="华文新魏"/>
                          <a:cs typeface="华文新魏"/>
                        </a:defRPr>
                      </a:lvl3pPr>
                      <a:lvl4pPr marL="16002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4pPr>
                      <a:lvl5pPr marL="2057400" indent="-228600" algn="l" defTabSz="457200" rtl="0" eaLnBrk="1" latinLnBrk="0" hangingPunct="1">
                        <a:spcBef>
                          <a:spcPts val="1000"/>
                        </a:spcBef>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5pPr>
                      <a:lvl6pPr marL="25146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6pPr>
                      <a:lvl7pPr marL="29718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7pPr>
                      <a:lvl8pPr marL="34290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8pPr>
                      <a:lvl9pPr marL="3886200" indent="-228600" algn="l" defTabSz="457200" rtl="0" eaLnBrk="1" fontAlgn="base" latinLnBrk="0" hangingPunct="1">
                        <a:spcBef>
                          <a:spcPts val="1000"/>
                        </a:spcBef>
                        <a:spcAft>
                          <a:spcPct val="0"/>
                        </a:spcAft>
                        <a:buClr>
                          <a:schemeClr val="accent1"/>
                        </a:buClr>
                        <a:buSzPct val="80000"/>
                        <a:buFont typeface="Wingdings 3" panose="05040102010807070707" pitchFamily="18" charset="2"/>
                        <a:defRPr kumimoji="1" sz="1000" kern="1200">
                          <a:solidFill>
                            <a:srgbClr val="404040"/>
                          </a:solidFill>
                          <a:latin typeface="Trebuchet MS" panose="020B0603020202020204" pitchFamily="34" charset="0"/>
                          <a:ea typeface="华文新魏"/>
                          <a:cs typeface="华文新魏"/>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mn-ea"/>
                          <a:ea typeface="+mn-ea"/>
                          <a:cs typeface="メイリオ" pitchFamily="50" charset="-128"/>
                        </a:rPr>
                        <a:t>鍛圧機械</a:t>
                      </a:r>
                    </a:p>
                  </a:txBody>
                  <a:tcPr marL="96438" marR="96438" marT="48226" marB="48226"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847939"/>
                  </a:ext>
                </a:extLst>
              </a:tr>
            </a:tbl>
          </a:graphicData>
        </a:graphic>
      </p:graphicFrame>
    </p:spTree>
    <p:extLst>
      <p:ext uri="{BB962C8B-B14F-4D97-AF65-F5344CB8AC3E}">
        <p14:creationId xmlns:p14="http://schemas.microsoft.com/office/powerpoint/2010/main" val="178002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21</a:t>
            </a:r>
            <a:r>
              <a:rPr lang="ja-JP" altLang="en-US" dirty="0"/>
              <a:t>世紀金融行動原則について</a:t>
            </a:r>
            <a:endParaRPr kumimoji="1" lang="ja-JP" altLang="en-US" dirty="0"/>
          </a:p>
        </p:txBody>
      </p:sp>
      <p:graphicFrame>
        <p:nvGraphicFramePr>
          <p:cNvPr id="3" name="表 2"/>
          <p:cNvGraphicFramePr>
            <a:graphicFrameLocks noGrp="1"/>
          </p:cNvGraphicFramePr>
          <p:nvPr>
            <p:extLst/>
          </p:nvPr>
        </p:nvGraphicFramePr>
        <p:xfrm>
          <a:off x="317423" y="1292795"/>
          <a:ext cx="10079679" cy="5984162"/>
        </p:xfrm>
        <a:graphic>
          <a:graphicData uri="http://schemas.openxmlformats.org/drawingml/2006/table">
            <a:tbl>
              <a:tblPr/>
              <a:tblGrid>
                <a:gridCol w="1149054">
                  <a:extLst>
                    <a:ext uri="{9D8B030D-6E8A-4147-A177-3AD203B41FA5}">
                      <a16:colId xmlns:a16="http://schemas.microsoft.com/office/drawing/2014/main" val="1742118966"/>
                    </a:ext>
                  </a:extLst>
                </a:gridCol>
                <a:gridCol w="8930625">
                  <a:extLst>
                    <a:ext uri="{9D8B030D-6E8A-4147-A177-3AD203B41FA5}">
                      <a16:colId xmlns:a16="http://schemas.microsoft.com/office/drawing/2014/main" val="1935652864"/>
                    </a:ext>
                  </a:extLst>
                </a:gridCol>
              </a:tblGrid>
              <a:tr h="345887">
                <a:tc gridSpan="2">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zh-TW" sz="22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21</a:t>
                      </a:r>
                      <a:r>
                        <a:rPr lang="zh-TW" altLang="en-US" sz="22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世紀金融行動原則</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hMerge="1">
                  <a:txBody>
                    <a:bodyPr/>
                    <a:lstStyle/>
                    <a:p>
                      <a:endParaRPr kumimoji="1" lang="ja-JP" altLang="en-US"/>
                    </a:p>
                  </a:txBody>
                  <a:tcPr/>
                </a:tc>
                <a:extLst>
                  <a:ext uri="{0D108BD9-81ED-4DB2-BD59-A6C34878D82A}">
                    <a16:rowId xmlns:a16="http://schemas.microsoft.com/office/drawing/2014/main" val="2928797351"/>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自らが果たすべき責任と役割を認識し、予防的アプローチの視点も踏まえ、</a:t>
                      </a:r>
                      <a:b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それぞれの事業を通じ持続可能な社会の形成に向けた最善の取組みを推進する。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3207077"/>
                  </a:ext>
                </a:extLst>
              </a:tr>
              <a:tr h="818817">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環境産業に代表される「持続可能な社会の形成に寄与する産業」の発展と競争力の向上に資する金融商品・サービスの開発・提供を通じ、持続可能なグローバル社会の形成に貢献する。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0667065"/>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地域の振興と持続可能性の向上の視点に立ち、中小企業などの環境配慮や市民の環境意識の向上、災害への備えやコミュニティ活動をサポートする。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7299064"/>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4】</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持続可能な社会の形成には、多様なステークホルダーが連携することが重要と認識し、</a:t>
                      </a:r>
                      <a:b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かかる取組みに自ら参画するだけでなく主体的な役割を担うよう努める。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73791803"/>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環境関連法規の遵守にとどまらず、省資源・省エネルギー等の環境負荷の軽減に積極的に取り組み、サプライヤーにも働き掛けるように努める。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8097598"/>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社会の持続可能性を高める活動が経営的な課題であると認識するとともに、取組みの情報開示に努める。</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1990391"/>
                  </a:ext>
                </a:extLst>
              </a:tr>
              <a:tr h="803243">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ctr" fontAlgn="ct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700" b="0" i="0" u="none" strike="noStrike">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7】</a:t>
                      </a:r>
                    </a:p>
                  </a:txBody>
                  <a:tcPr marL="7869" marR="7869"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0CECE"/>
                    </a:solid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lgn="l" fontAlgn="ct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上記の取組みを日常業務において積極的に実践するために、環境や社会の問題に対する</a:t>
                      </a:r>
                      <a:br>
                        <a:rPr lang="en-US" altLang="ja-JP"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17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自社の役職員の意識向上を図る。 </a:t>
                      </a:r>
                    </a:p>
                  </a:txBody>
                  <a:tcPr marL="77712" marR="77712" marT="7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8988581"/>
                  </a:ext>
                </a:extLst>
              </a:tr>
            </a:tbl>
          </a:graphicData>
        </a:graphic>
      </p:graphicFrame>
    </p:spTree>
    <p:extLst>
      <p:ext uri="{BB962C8B-B14F-4D97-AF65-F5344CB8AC3E}">
        <p14:creationId xmlns:p14="http://schemas.microsoft.com/office/powerpoint/2010/main" val="1437109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Office ​​テーマ">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docProps/app.xml><?xml version="1.0" encoding="utf-8"?>
<Properties xmlns="http://schemas.openxmlformats.org/officeDocument/2006/extended-properties" xmlns:vt="http://schemas.openxmlformats.org/officeDocument/2006/docPropsVTypes">
  <Template>Office Theme</Template>
  <TotalTime>4325</TotalTime>
  <Words>1206</Words>
  <Application>Microsoft Office PowerPoint</Application>
  <PresentationFormat>ユーザー設定</PresentationFormat>
  <Paragraphs>137</Paragraphs>
  <Slides>5</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12</vt:i4>
      </vt:variant>
      <vt:variant>
        <vt:lpstr>スライド タイトル</vt:lpstr>
      </vt:variant>
      <vt:variant>
        <vt:i4>5</vt:i4>
      </vt:variant>
    </vt:vector>
  </HeadingPairs>
  <TitlesOfParts>
    <vt:vector size="27" baseType="lpstr">
      <vt:lpstr>HGPｺﾞｼｯｸE</vt:lpstr>
      <vt:lpstr>HGPｺﾞｼｯｸM</vt:lpstr>
      <vt:lpstr>Meiryo UI</vt:lpstr>
      <vt:lpstr>メイリオ</vt:lpstr>
      <vt:lpstr>メイリオ</vt:lpstr>
      <vt:lpstr>游ゴシック</vt:lpstr>
      <vt:lpstr>Arial</vt:lpstr>
      <vt:lpstr>Cambria</vt:lpstr>
      <vt:lpstr>Times New Roman</vt:lpstr>
      <vt:lpstr>Wingdings</vt:lpstr>
      <vt:lpstr>1_脱炭素標準フォーマット_20180530</vt:lpstr>
      <vt:lpstr>2_脱炭素標準フォーマット_20180530</vt:lpstr>
      <vt:lpstr>3_脱炭素標準フォーマット_20180530</vt:lpstr>
      <vt:lpstr>Office ​​テーマ</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9_脱炭素標準フォーマット_20180530</vt:lpstr>
      <vt:lpstr>10_脱炭素標準フォーマット_20180530</vt:lpstr>
      <vt:lpstr>11_脱炭素標準フォーマット_20180530</vt:lpstr>
      <vt:lpstr>PowerPoint プレゼンテーション</vt:lpstr>
      <vt:lpstr>補助要件（1/2）（※2018年度の内容を参考として掲載）</vt:lpstr>
      <vt:lpstr>補助要件（2/2）（※2018年度の内容を参考として掲載）</vt:lpstr>
      <vt:lpstr>機器別の補助率と受付期間（※2018年度の内容を参考として掲載）</vt:lpstr>
      <vt:lpstr>21世紀金融行動原則について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518</cp:revision>
  <cp:lastPrinted>2018-12-27T15:53:44Z</cp:lastPrinted>
  <dcterms:created xsi:type="dcterms:W3CDTF">2018-08-15T14:31:38Z</dcterms:created>
  <dcterms:modified xsi:type="dcterms:W3CDTF">2019-01-08T01:59:33Z</dcterms:modified>
</cp:coreProperties>
</file>