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02" r:id="rId12"/>
  </p:sldMasterIdLst>
  <p:notesMasterIdLst>
    <p:notesMasterId r:id="rId15"/>
  </p:notesMasterIdLst>
  <p:handoutMasterIdLst>
    <p:handoutMasterId r:id="rId16"/>
  </p:handoutMasterIdLst>
  <p:sldIdLst>
    <p:sldId id="675" r:id="rId13"/>
    <p:sldId id="581" r:id="rId14"/>
  </p:sldIdLst>
  <p:sldSz cx="10691813" cy="7559675"/>
  <p:notesSz cx="7104063" cy="10234613"/>
  <p:custDataLst>
    <p:tags r:id="rId17"/>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9315" indent="-2909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70200" indent="-23173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40252" indent="-23173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08661" indent="-23173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82000" indent="-2317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55339" indent="-2317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28678" indent="-2317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02017" indent="-23173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fontAlgn="base">
              <a:spcBef>
                <a:spcPct val="0"/>
              </a:spcBef>
              <a:spcAft>
                <a:spcPct val="0"/>
              </a:spcAft>
              <a:defRPr/>
            </a:pPr>
            <a:fld id="{CFE500CE-34BA-44DE-9338-5DDCE735E9F8}" type="slidenum">
              <a:rPr lang="ja-JP" altLang="en-US">
                <a:solidFill>
                  <a:srgbClr val="000000"/>
                </a:solidFill>
                <a:latin typeface="Cambria" panose="02040503050406030204" pitchFamily="18" charset="0"/>
                <a:ea typeface="メイリオ" panose="020B0604030504040204" pitchFamily="50" charset="-128"/>
              </a:rPr>
              <a:pPr defTabSz="946678" fontAlgn="base">
                <a:spcBef>
                  <a:spcPct val="0"/>
                </a:spcBef>
                <a:spcAft>
                  <a:spcPct val="0"/>
                </a:spcAft>
                <a:defRPr/>
              </a:pPr>
              <a:t>0</a:t>
            </a:fld>
            <a:endParaRPr lang="ja-JP" altLang="en-US">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389984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8C12A7D-EC74-4D6B-9169-A83BD1F2F22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C44D6ED-B981-478A-AFE6-1CF95059FE12}" type="slidenum">
              <a:rPr lang="ja-JP" altLang="en-US"/>
              <a:pPr>
                <a:defRPr/>
              </a:pPr>
              <a:t>‹#›</a:t>
            </a:fld>
            <a:endParaRPr lang="ja-JP" altLang="en-US"/>
          </a:p>
        </p:txBody>
      </p:sp>
    </p:spTree>
    <p:extLst>
      <p:ext uri="{BB962C8B-B14F-4D97-AF65-F5344CB8AC3E}">
        <p14:creationId xmlns:p14="http://schemas.microsoft.com/office/powerpoint/2010/main" val="2621379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2D2844D-1FC1-419E-AA4F-11EEC9680F7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5202CD5-BE5E-464B-8BF6-33EE8392C4FC}" type="slidenum">
              <a:rPr lang="ja-JP" altLang="en-US"/>
              <a:pPr>
                <a:defRPr/>
              </a:pPr>
              <a:t>‹#›</a:t>
            </a:fld>
            <a:endParaRPr lang="ja-JP" altLang="en-US"/>
          </a:p>
        </p:txBody>
      </p:sp>
    </p:spTree>
    <p:extLst>
      <p:ext uri="{BB962C8B-B14F-4D97-AF65-F5344CB8AC3E}">
        <p14:creationId xmlns:p14="http://schemas.microsoft.com/office/powerpoint/2010/main" val="24252159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79B277-BF93-4C99-B997-8B74CD413AB6}"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716D0F9-BAC7-45DB-BBB8-EF61C1701662}" type="slidenum">
              <a:rPr lang="ja-JP" altLang="en-US"/>
              <a:pPr>
                <a:defRPr/>
              </a:pPr>
              <a:t>‹#›</a:t>
            </a:fld>
            <a:endParaRPr lang="ja-JP" altLang="en-US"/>
          </a:p>
        </p:txBody>
      </p:sp>
    </p:spTree>
    <p:extLst>
      <p:ext uri="{BB962C8B-B14F-4D97-AF65-F5344CB8AC3E}">
        <p14:creationId xmlns:p14="http://schemas.microsoft.com/office/powerpoint/2010/main" val="359970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3E3D6544-1CAF-4FAA-97BE-59DE346FA9E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D5CCCDE-F051-4526-9257-0778E907F7E8}" type="slidenum">
              <a:rPr lang="ja-JP" altLang="en-US"/>
              <a:pPr>
                <a:defRPr/>
              </a:pPr>
              <a:t>‹#›</a:t>
            </a:fld>
            <a:endParaRPr lang="ja-JP" altLang="en-US"/>
          </a:p>
        </p:txBody>
      </p:sp>
    </p:spTree>
    <p:extLst>
      <p:ext uri="{BB962C8B-B14F-4D97-AF65-F5344CB8AC3E}">
        <p14:creationId xmlns:p14="http://schemas.microsoft.com/office/powerpoint/2010/main" val="34190190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905F056-FAD6-4550-BCBD-C8007C21667A}"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D9CD5CB-FEDE-43D7-93CE-F0760F20CDFE}" type="slidenum">
              <a:rPr lang="ja-JP" altLang="en-US"/>
              <a:pPr>
                <a:defRPr/>
              </a:pPr>
              <a:t>‹#›</a:t>
            </a:fld>
            <a:endParaRPr lang="ja-JP" altLang="en-US"/>
          </a:p>
        </p:txBody>
      </p:sp>
    </p:spTree>
    <p:extLst>
      <p:ext uri="{BB962C8B-B14F-4D97-AF65-F5344CB8AC3E}">
        <p14:creationId xmlns:p14="http://schemas.microsoft.com/office/powerpoint/2010/main" val="27824464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002538E-BC2B-4AA7-BC37-90D81B7F6009}"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140E741-BBEE-4174-93DF-F607D7163F7C}" type="slidenum">
              <a:rPr lang="ja-JP" altLang="en-US"/>
              <a:pPr>
                <a:defRPr/>
              </a:pPr>
              <a:t>‹#›</a:t>
            </a:fld>
            <a:endParaRPr lang="ja-JP" altLang="en-US"/>
          </a:p>
        </p:txBody>
      </p:sp>
    </p:spTree>
    <p:extLst>
      <p:ext uri="{BB962C8B-B14F-4D97-AF65-F5344CB8AC3E}">
        <p14:creationId xmlns:p14="http://schemas.microsoft.com/office/powerpoint/2010/main" val="2060798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95F66BE-92AF-4188-BBF8-E53CE85385B8}"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F5445CF-82FB-4961-ACF9-F67771E0AE3C}" type="slidenum">
              <a:rPr lang="ja-JP" altLang="en-US"/>
              <a:pPr>
                <a:defRPr/>
              </a:pPr>
              <a:t>‹#›</a:t>
            </a:fld>
            <a:endParaRPr lang="ja-JP" altLang="en-US"/>
          </a:p>
        </p:txBody>
      </p:sp>
    </p:spTree>
    <p:extLst>
      <p:ext uri="{BB962C8B-B14F-4D97-AF65-F5344CB8AC3E}">
        <p14:creationId xmlns:p14="http://schemas.microsoft.com/office/powerpoint/2010/main" val="11575810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632FC63-3D75-42C7-8C22-8B4732F2EFD2}"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DD0B0C-DEFE-4FCD-9100-77660D39B9D4}" type="slidenum">
              <a:rPr lang="ja-JP" altLang="en-US"/>
              <a:pPr>
                <a:defRPr/>
              </a:pPr>
              <a:t>‹#›</a:t>
            </a:fld>
            <a:endParaRPr lang="ja-JP" altLang="en-US"/>
          </a:p>
        </p:txBody>
      </p:sp>
    </p:spTree>
    <p:extLst>
      <p:ext uri="{BB962C8B-B14F-4D97-AF65-F5344CB8AC3E}">
        <p14:creationId xmlns:p14="http://schemas.microsoft.com/office/powerpoint/2010/main" val="23843735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B07A1F-1E59-45A5-AF16-FD98DBE102E1}"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A0DA16-4092-480F-ACA3-8E5ABB77D81B}" type="slidenum">
              <a:rPr lang="ja-JP" altLang="en-US"/>
              <a:pPr>
                <a:defRPr/>
              </a:pPr>
              <a:t>‹#›</a:t>
            </a:fld>
            <a:endParaRPr lang="ja-JP" altLang="en-US"/>
          </a:p>
        </p:txBody>
      </p:sp>
    </p:spTree>
    <p:extLst>
      <p:ext uri="{BB962C8B-B14F-4D97-AF65-F5344CB8AC3E}">
        <p14:creationId xmlns:p14="http://schemas.microsoft.com/office/powerpoint/2010/main" val="28627774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53E1435-4BA0-4E0C-8E85-2F2CDFBAA56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1A22D02-7DCE-4389-A247-01316D70F2D7}" type="slidenum">
              <a:rPr lang="ja-JP" altLang="en-US"/>
              <a:pPr>
                <a:defRPr/>
              </a:pPr>
              <a:t>‹#›</a:t>
            </a:fld>
            <a:endParaRPr lang="ja-JP" altLang="en-US"/>
          </a:p>
        </p:txBody>
      </p:sp>
    </p:spTree>
    <p:extLst>
      <p:ext uri="{BB962C8B-B14F-4D97-AF65-F5344CB8AC3E}">
        <p14:creationId xmlns:p14="http://schemas.microsoft.com/office/powerpoint/2010/main" val="4301953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0CAE03B-0A99-43DD-891C-7E19935221F0}"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ED740CE-F073-4517-98E4-E177B388DBAE}" type="slidenum">
              <a:rPr lang="ja-JP" altLang="en-US"/>
              <a:pPr>
                <a:defRPr/>
              </a:pPr>
              <a:t>‹#›</a:t>
            </a:fld>
            <a:endParaRPr lang="ja-JP" altLang="en-US"/>
          </a:p>
        </p:txBody>
      </p:sp>
    </p:spTree>
    <p:extLst>
      <p:ext uri="{BB962C8B-B14F-4D97-AF65-F5344CB8AC3E}">
        <p14:creationId xmlns:p14="http://schemas.microsoft.com/office/powerpoint/2010/main" val="341766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94E954A1-F416-45AB-8871-6DFCEB64F478}"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F869D216-8EC3-449F-B6B0-428B3F2C787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7914010"/>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9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854" y="89105"/>
            <a:ext cx="1079462" cy="65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テキスト ボックス 23"/>
          <p:cNvSpPr txBox="1">
            <a:spLocks noChangeArrowheads="1"/>
          </p:cNvSpPr>
          <p:nvPr/>
        </p:nvSpPr>
        <p:spPr bwMode="auto">
          <a:xfrm>
            <a:off x="61683" y="4758207"/>
            <a:ext cx="5827381" cy="8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38" indent="-7938">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8567" indent="-8567" defTabSz="986912" fontAlgn="base">
              <a:spcBef>
                <a:spcPct val="0"/>
              </a:spcBef>
              <a:spcAft>
                <a:spcPct val="0"/>
              </a:spcAft>
              <a:buNone/>
            </a:pPr>
            <a:r>
              <a:rPr lang="ja-JP" altLang="en-US" sz="1187" b="1">
                <a:solidFill>
                  <a:prstClr val="black"/>
                </a:solidFill>
                <a:latin typeface="メイリオ" panose="020B0604030504040204" pitchFamily="50" charset="-128"/>
              </a:rPr>
              <a:t>①先進技術を利用した省エネ型自然冷媒機器の導入補助</a:t>
            </a:r>
            <a:r>
              <a:rPr lang="ja-JP" altLang="en-US" sz="1187">
                <a:solidFill>
                  <a:prstClr val="black"/>
                </a:solidFill>
                <a:latin typeface="メイリオ" panose="020B0604030504040204" pitchFamily="50" charset="-128"/>
              </a:rPr>
              <a:t>（</a:t>
            </a:r>
            <a:r>
              <a:rPr lang="en-US" altLang="ja-JP" sz="1187">
                <a:solidFill>
                  <a:prstClr val="black"/>
                </a:solidFill>
                <a:latin typeface="メイリオ" panose="020B0604030504040204" pitchFamily="50" charset="-128"/>
              </a:rPr>
              <a:t>74</a:t>
            </a:r>
            <a:r>
              <a:rPr lang="ja-JP" altLang="en-US" sz="1187">
                <a:solidFill>
                  <a:prstClr val="black"/>
                </a:solidFill>
                <a:latin typeface="メイリオ" panose="020B0604030504040204" pitchFamily="50" charset="-128"/>
              </a:rPr>
              <a:t>億円）</a:t>
            </a:r>
            <a:endParaRPr lang="en-US" altLang="ja-JP" sz="1187">
              <a:solidFill>
                <a:prstClr val="black"/>
              </a:solidFill>
              <a:latin typeface="メイリオ" panose="020B0604030504040204" pitchFamily="50" charset="-128"/>
            </a:endParaRPr>
          </a:p>
          <a:p>
            <a:pPr marL="8567" indent="-8567" algn="r" defTabSz="986912" fontAlgn="base">
              <a:spcBef>
                <a:spcPct val="0"/>
              </a:spcBef>
              <a:spcAft>
                <a:spcPct val="0"/>
              </a:spcAft>
              <a:buNone/>
            </a:pPr>
            <a:r>
              <a:rPr lang="ja-JP" altLang="en-US" sz="1187">
                <a:solidFill>
                  <a:prstClr val="black"/>
                </a:solidFill>
                <a:latin typeface="メイリオ" panose="020B0604030504040204" pitchFamily="50" charset="-128"/>
              </a:rPr>
              <a:t>平成</a:t>
            </a:r>
            <a:r>
              <a:rPr lang="en-US" altLang="ja-JP" sz="1187">
                <a:solidFill>
                  <a:srgbClr val="000000"/>
                </a:solidFill>
                <a:latin typeface="メイリオ" panose="020B0604030504040204" pitchFamily="50" charset="-128"/>
              </a:rPr>
              <a:t>30</a:t>
            </a:r>
            <a:r>
              <a:rPr lang="ja-JP" altLang="en-US" sz="1187">
                <a:solidFill>
                  <a:srgbClr val="000000"/>
                </a:solidFill>
                <a:latin typeface="メイリオ" panose="020B0604030504040204" pitchFamily="50" charset="-128"/>
              </a:rPr>
              <a:t>年度～</a:t>
            </a:r>
            <a:r>
              <a:rPr lang="en-US" altLang="ja-JP" sz="1187">
                <a:solidFill>
                  <a:srgbClr val="000000"/>
                </a:solidFill>
                <a:latin typeface="メイリオ" panose="020B0604030504040204" pitchFamily="50" charset="-128"/>
              </a:rPr>
              <a:t>34</a:t>
            </a:r>
            <a:r>
              <a:rPr lang="ja-JP" altLang="en-US" sz="1187">
                <a:solidFill>
                  <a:srgbClr val="000000"/>
                </a:solidFill>
                <a:latin typeface="メイリオ" panose="020B0604030504040204" pitchFamily="50" charset="-128"/>
              </a:rPr>
              <a:t>年度（</a:t>
            </a:r>
            <a:r>
              <a:rPr lang="en-US" altLang="ja-JP" sz="1187">
                <a:solidFill>
                  <a:srgbClr val="000000"/>
                </a:solidFill>
                <a:latin typeface="メイリオ" panose="020B0604030504040204" pitchFamily="50" charset="-128"/>
              </a:rPr>
              <a:t>2022</a:t>
            </a:r>
            <a:r>
              <a:rPr lang="ja-JP" altLang="en-US" sz="1187">
                <a:solidFill>
                  <a:srgbClr val="000000"/>
                </a:solidFill>
                <a:latin typeface="メイリオ" panose="020B0604030504040204" pitchFamily="50" charset="-128"/>
              </a:rPr>
              <a:t>年度）</a:t>
            </a:r>
            <a:endParaRPr lang="en-US" altLang="ja-JP" sz="1187">
              <a:solidFill>
                <a:prstClr val="black"/>
              </a:solidFill>
              <a:latin typeface="メイリオ" panose="020B0604030504040204" pitchFamily="50" charset="-128"/>
            </a:endParaRPr>
          </a:p>
          <a:p>
            <a:pPr marL="8567" indent="-8567" defTabSz="986912" fontAlgn="base">
              <a:spcBef>
                <a:spcPct val="0"/>
              </a:spcBef>
              <a:spcAft>
                <a:spcPct val="0"/>
              </a:spcAft>
              <a:buNone/>
            </a:pPr>
            <a:r>
              <a:rPr lang="ja-JP" altLang="en-US" sz="1187" u="sng">
                <a:solidFill>
                  <a:srgbClr val="000000"/>
                </a:solidFill>
                <a:latin typeface="メイリオ" panose="020B0604030504040204" pitchFamily="50" charset="-128"/>
              </a:rPr>
              <a:t>冷凍冷蔵倉庫、</a:t>
            </a:r>
            <a:r>
              <a:rPr lang="ja-JP" altLang="ja-JP" sz="1187" u="sng">
                <a:solidFill>
                  <a:prstClr val="black"/>
                </a:solidFill>
                <a:latin typeface="メイリオ" panose="020B0604030504040204" pitchFamily="50" charset="-128"/>
              </a:rPr>
              <a:t>食品製造工場、食品小売店舗</a:t>
            </a:r>
            <a:r>
              <a:rPr lang="ja-JP" altLang="en-US" sz="1187">
                <a:solidFill>
                  <a:prstClr val="black"/>
                </a:solidFill>
                <a:latin typeface="メイリオ" panose="020B0604030504040204" pitchFamily="50" charset="-128"/>
              </a:rPr>
              <a:t>において、省エネ型自然冷媒機器の導入を補助する。</a:t>
            </a:r>
            <a:endParaRPr lang="en-US" altLang="ja-JP" sz="1187" b="1">
              <a:solidFill>
                <a:prstClr val="black"/>
              </a:solidFill>
              <a:latin typeface="メイリオ" panose="020B0604030504040204" pitchFamily="50" charset="-128"/>
            </a:endParaRPr>
          </a:p>
        </p:txBody>
      </p:sp>
      <p:sp>
        <p:nvSpPr>
          <p:cNvPr id="2068" name="テキスト ボックス 23"/>
          <p:cNvSpPr txBox="1">
            <a:spLocks noChangeArrowheads="1"/>
          </p:cNvSpPr>
          <p:nvPr/>
        </p:nvSpPr>
        <p:spPr bwMode="auto">
          <a:xfrm>
            <a:off x="6200910" y="1137726"/>
            <a:ext cx="4444641" cy="131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56" tIns="38856" rIns="38856" bIns="0">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①</a:t>
            </a:r>
            <a:r>
              <a:rPr lang="en-US" altLang="ja-JP" sz="1187" dirty="0">
                <a:solidFill>
                  <a:prstClr val="black"/>
                </a:solidFill>
                <a:latin typeface="メイリオ"/>
                <a:ea typeface="メイリオ"/>
              </a:rPr>
              <a:t>【</a:t>
            </a:r>
            <a:r>
              <a:rPr lang="ja-JP" altLang="en-US" sz="1187" dirty="0">
                <a:solidFill>
                  <a:prstClr val="black"/>
                </a:solidFill>
                <a:latin typeface="メイリオ"/>
                <a:ea typeface="メイリオ"/>
              </a:rPr>
              <a:t>国からの補助</a:t>
            </a:r>
            <a:r>
              <a:rPr lang="en-US" altLang="ja-JP" sz="1187" dirty="0">
                <a:solidFill>
                  <a:prstClr val="black"/>
                </a:solidFill>
                <a:latin typeface="メイリオ"/>
                <a:ea typeface="メイリオ"/>
              </a:rPr>
              <a:t>】</a:t>
            </a: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　　補助事業者：非営利法人</a:t>
            </a:r>
            <a:endParaRPr lang="en-US" altLang="ja-JP" sz="1187" dirty="0">
              <a:solidFill>
                <a:prstClr val="black"/>
              </a:solidFill>
              <a:latin typeface="メイリオ"/>
              <a:ea typeface="メイリオ"/>
            </a:endParaRP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　　補助率：定額</a:t>
            </a:r>
            <a:endParaRPr lang="en-US" altLang="ja-JP" sz="1187" dirty="0">
              <a:solidFill>
                <a:prstClr val="black"/>
              </a:solidFill>
              <a:latin typeface="メイリオ"/>
              <a:ea typeface="メイリオ"/>
            </a:endParaRP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　</a:t>
            </a:r>
            <a:r>
              <a:rPr lang="en-US" altLang="ja-JP" sz="1187" dirty="0">
                <a:solidFill>
                  <a:prstClr val="black"/>
                </a:solidFill>
                <a:latin typeface="メイリオ"/>
                <a:ea typeface="メイリオ"/>
              </a:rPr>
              <a:t>【</a:t>
            </a:r>
            <a:r>
              <a:rPr lang="ja-JP" altLang="en-US" sz="1187" dirty="0">
                <a:solidFill>
                  <a:prstClr val="black"/>
                </a:solidFill>
                <a:latin typeface="メイリオ"/>
                <a:ea typeface="メイリオ"/>
              </a:rPr>
              <a:t>非営利法人から事業実施者への補助</a:t>
            </a:r>
            <a:r>
              <a:rPr lang="en-US" altLang="ja-JP" sz="1187" dirty="0">
                <a:solidFill>
                  <a:prstClr val="black"/>
                </a:solidFill>
                <a:latin typeface="メイリオ"/>
                <a:ea typeface="メイリオ"/>
              </a:rPr>
              <a:t>】</a:t>
            </a: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　　間接補助事業者：民間事業者等</a:t>
            </a:r>
            <a:endParaRPr lang="en-US" altLang="ja-JP" sz="1187" dirty="0">
              <a:solidFill>
                <a:prstClr val="black"/>
              </a:solidFill>
              <a:latin typeface="メイリオ"/>
              <a:ea typeface="メイリオ"/>
            </a:endParaRP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　　補助率：</a:t>
            </a:r>
            <a:r>
              <a:rPr lang="en-US" altLang="ja-JP" sz="1187" dirty="0">
                <a:solidFill>
                  <a:prstClr val="black"/>
                </a:solidFill>
                <a:latin typeface="メイリオ"/>
              </a:rPr>
              <a:t>1/3</a:t>
            </a:r>
            <a:r>
              <a:rPr lang="ja-JP" altLang="en-US" sz="1187" dirty="0">
                <a:solidFill>
                  <a:prstClr val="black"/>
                </a:solidFill>
                <a:latin typeface="メイリオ"/>
              </a:rPr>
              <a:t>以下</a:t>
            </a:r>
            <a:endParaRPr lang="ja-JP" altLang="en-US" sz="1187" dirty="0">
              <a:solidFill>
                <a:prstClr val="black"/>
              </a:solidFill>
              <a:latin typeface="メイリオ"/>
              <a:ea typeface="メイリオ"/>
            </a:endParaRPr>
          </a:p>
          <a:p>
            <a:pPr marL="291276" indent="-291276" defTabSz="986912" eaLnBrk="1" fontAlgn="base" hangingPunct="1">
              <a:spcBef>
                <a:spcPct val="0"/>
              </a:spcBef>
              <a:spcAft>
                <a:spcPct val="0"/>
              </a:spcAft>
              <a:defRPr/>
            </a:pPr>
            <a:r>
              <a:rPr lang="ja-JP" altLang="en-US" sz="1187" dirty="0">
                <a:solidFill>
                  <a:prstClr val="black"/>
                </a:solidFill>
                <a:latin typeface="メイリオ"/>
                <a:ea typeface="メイリオ"/>
              </a:rPr>
              <a:t>②委託対象：民間団体</a:t>
            </a:r>
          </a:p>
        </p:txBody>
      </p:sp>
      <p:sp>
        <p:nvSpPr>
          <p:cNvPr id="3077" name="テキスト ボックス 23"/>
          <p:cNvSpPr txBox="1">
            <a:spLocks noChangeArrowheads="1"/>
          </p:cNvSpPr>
          <p:nvPr/>
        </p:nvSpPr>
        <p:spPr bwMode="auto">
          <a:xfrm>
            <a:off x="6077542" y="4908990"/>
            <a:ext cx="4586856" cy="248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85046" indent="-185046" defTabSz="986912" fontAlgn="base">
              <a:spcBef>
                <a:spcPct val="0"/>
              </a:spcBef>
              <a:spcAft>
                <a:spcPct val="0"/>
              </a:spcAft>
              <a:buFont typeface="Wingdings" panose="05000000000000000000" pitchFamily="2" charset="2"/>
              <a:buChar char="Ø"/>
            </a:pPr>
            <a:r>
              <a:rPr lang="ja-JP" altLang="en-US" sz="1187">
                <a:solidFill>
                  <a:prstClr val="black"/>
                </a:solidFill>
                <a:latin typeface="メイリオ" panose="020B0604030504040204" pitchFamily="50" charset="-128"/>
              </a:rPr>
              <a:t>省エネに取り組む事業者への積極的な支援により、</a:t>
            </a:r>
            <a:r>
              <a:rPr lang="ja-JP" altLang="en-US" sz="1187" u="sng">
                <a:solidFill>
                  <a:prstClr val="black"/>
                </a:solidFill>
                <a:latin typeface="メイリオ" panose="020B0604030504040204" pitchFamily="50" charset="-128"/>
              </a:rPr>
              <a:t>物流分野全体のコールドチェーンの省エネ化及び脱フロン化を推進</a:t>
            </a:r>
            <a:r>
              <a:rPr lang="ja-JP" altLang="en-US" sz="1187">
                <a:solidFill>
                  <a:prstClr val="black"/>
                </a:solidFill>
                <a:latin typeface="メイリオ" panose="020B0604030504040204" pitchFamily="50" charset="-128"/>
              </a:rPr>
              <a:t>し、足腰の強い冷凍冷蔵物流を構築する。</a:t>
            </a:r>
            <a:endParaRPr lang="en-US" altLang="ja-JP" sz="1187">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endParaRPr lang="en-US" altLang="ja-JP" sz="432" b="1">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r>
              <a:rPr lang="ja-JP" altLang="en-US" sz="1187">
                <a:solidFill>
                  <a:prstClr val="black"/>
                </a:solidFill>
                <a:latin typeface="メイリオ" panose="020B0604030504040204" pitchFamily="50" charset="-128"/>
              </a:rPr>
              <a:t>省エネ型自然冷媒機器に一定の需要を生み出すことで、</a:t>
            </a:r>
            <a:r>
              <a:rPr lang="ja-JP" altLang="en-US" sz="1187" u="sng">
                <a:solidFill>
                  <a:prstClr val="black"/>
                </a:solidFill>
                <a:latin typeface="メイリオ" panose="020B0604030504040204" pitchFamily="50" charset="-128"/>
              </a:rPr>
              <a:t>機器の低価格化がなされ、将来的な自立的導入につながる</a:t>
            </a:r>
            <a:r>
              <a:rPr lang="ja-JP" altLang="en-US" sz="1187">
                <a:solidFill>
                  <a:prstClr val="black"/>
                </a:solidFill>
                <a:latin typeface="メイリオ" panose="020B0604030504040204" pitchFamily="50" charset="-128"/>
              </a:rPr>
              <a:t>。今後、世界的に普及が見込まれる</a:t>
            </a:r>
            <a:r>
              <a:rPr lang="ja-JP" altLang="en-US" sz="1187" u="sng">
                <a:solidFill>
                  <a:prstClr val="black"/>
                </a:solidFill>
                <a:latin typeface="メイリオ" panose="020B0604030504040204" pitchFamily="50" charset="-128"/>
              </a:rPr>
              <a:t>省エネ型自然冷媒機器の分野を我が国メーカーが牽引し、地球規模での環境対策に寄与</a:t>
            </a:r>
            <a:r>
              <a:rPr lang="ja-JP" altLang="en-US" sz="1187">
                <a:solidFill>
                  <a:prstClr val="black"/>
                </a:solidFill>
                <a:latin typeface="メイリオ" panose="020B0604030504040204" pitchFamily="50" charset="-128"/>
              </a:rPr>
              <a:t>するとともに、</a:t>
            </a:r>
            <a:r>
              <a:rPr lang="ja-JP" altLang="en-US" sz="1187" u="sng">
                <a:solidFill>
                  <a:prstClr val="black"/>
                </a:solidFill>
                <a:latin typeface="メイリオ" panose="020B0604030504040204" pitchFamily="50" charset="-128"/>
              </a:rPr>
              <a:t>世界経済を牽引</a:t>
            </a:r>
            <a:r>
              <a:rPr lang="ja-JP" altLang="en-US" sz="1187">
                <a:solidFill>
                  <a:prstClr val="black"/>
                </a:solidFill>
                <a:latin typeface="メイリオ" panose="020B0604030504040204" pitchFamily="50" charset="-128"/>
              </a:rPr>
              <a:t>することが期待される。</a:t>
            </a:r>
            <a:endParaRPr lang="en-US" altLang="ja-JP" sz="1187">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endParaRPr lang="en-US" altLang="ja-JP" sz="432">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r>
              <a:rPr lang="ja-JP" altLang="en-US" sz="1187">
                <a:solidFill>
                  <a:prstClr val="black"/>
                </a:solidFill>
                <a:latin typeface="メイリオ" panose="020B0604030504040204" pitchFamily="50" charset="-128"/>
              </a:rPr>
              <a:t>フロン排出抑制法の取組強化と相まって、フロン排出の大幅削減に寄与。</a:t>
            </a:r>
            <a:endParaRPr lang="en-US" altLang="ja-JP" sz="1187">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endParaRPr lang="en-US" altLang="ja-JP" sz="432">
              <a:solidFill>
                <a:prstClr val="black"/>
              </a:solidFill>
              <a:latin typeface="メイリオ" panose="020B0604030504040204" pitchFamily="50" charset="-128"/>
            </a:endParaRPr>
          </a:p>
          <a:p>
            <a:pPr marL="185046" indent="-185046" defTabSz="986912" fontAlgn="base">
              <a:spcBef>
                <a:spcPct val="0"/>
              </a:spcBef>
              <a:spcAft>
                <a:spcPct val="0"/>
              </a:spcAft>
              <a:buFont typeface="Wingdings" panose="05000000000000000000" pitchFamily="2" charset="2"/>
              <a:buChar char="Ø"/>
            </a:pPr>
            <a:r>
              <a:rPr lang="ja-JP" altLang="en-US" sz="1187">
                <a:solidFill>
                  <a:prstClr val="black"/>
                </a:solidFill>
                <a:latin typeface="メイリオ" panose="020B0604030504040204" pitchFamily="50" charset="-128"/>
              </a:rPr>
              <a:t>冷凍冷蔵倉庫を有する倉庫業等における再エネ余剰電力の有効活用に大きく寄与。</a:t>
            </a:r>
            <a:endParaRPr lang="en-US" altLang="ja-JP" sz="1187">
              <a:solidFill>
                <a:prstClr val="black"/>
              </a:solidFill>
              <a:latin typeface="メイリオ" panose="020B0604030504040204" pitchFamily="50" charset="-128"/>
            </a:endParaRPr>
          </a:p>
        </p:txBody>
      </p:sp>
      <p:sp>
        <p:nvSpPr>
          <p:cNvPr id="37" name="Rectangle 3"/>
          <p:cNvSpPr>
            <a:spLocks noChangeArrowheads="1"/>
          </p:cNvSpPr>
          <p:nvPr/>
        </p:nvSpPr>
        <p:spPr bwMode="auto">
          <a:xfrm>
            <a:off x="1226816" y="78825"/>
            <a:ext cx="9466710" cy="714501"/>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808080">
                <a:alpha val="34998"/>
              </a:srgbClr>
            </a:outerShdw>
          </a:effectLst>
        </p:spPr>
        <p:txBody>
          <a:bodyPr anchor="ctr"/>
          <a:lstStyle/>
          <a:p>
            <a:pPr defTabSz="986912" fontAlgn="base">
              <a:spcBef>
                <a:spcPct val="0"/>
              </a:spcBef>
              <a:spcAft>
                <a:spcPct val="0"/>
              </a:spcAft>
              <a:defRPr/>
            </a:pPr>
            <a:r>
              <a:rPr lang="ja-JP" altLang="en-US" sz="1403" b="1" dirty="0">
                <a:solidFill>
                  <a:prstClr val="white"/>
                </a:solidFill>
                <a:latin typeface="Cambria"/>
                <a:ea typeface="メイリオ"/>
              </a:rPr>
              <a:t>脱フロン・低炭素社会の早期実現のための</a:t>
            </a:r>
            <a:endParaRPr lang="en-US" altLang="ja-JP" sz="1403" b="1" dirty="0">
              <a:solidFill>
                <a:prstClr val="white"/>
              </a:solidFill>
              <a:latin typeface="Cambria"/>
              <a:ea typeface="メイリオ"/>
            </a:endParaRPr>
          </a:p>
          <a:p>
            <a:pPr defTabSz="986912" fontAlgn="base">
              <a:spcBef>
                <a:spcPct val="0"/>
              </a:spcBef>
              <a:spcAft>
                <a:spcPct val="0"/>
              </a:spcAft>
              <a:defRPr/>
            </a:pPr>
            <a:r>
              <a:rPr lang="ja-JP" altLang="en-US" sz="1403" b="1" dirty="0">
                <a:solidFill>
                  <a:prstClr val="white"/>
                </a:solidFill>
                <a:latin typeface="Cambria"/>
                <a:ea typeface="メイリオ"/>
              </a:rPr>
              <a:t>省エネ型自然冷媒機器導入加速化事業</a:t>
            </a:r>
            <a:endParaRPr lang="en-US" altLang="ja-JP" sz="1403" b="1" dirty="0">
              <a:solidFill>
                <a:prstClr val="white"/>
              </a:solidFill>
              <a:latin typeface="Cambria"/>
              <a:ea typeface="メイリオ"/>
            </a:endParaRPr>
          </a:p>
          <a:p>
            <a:pPr defTabSz="986912" fontAlgn="base">
              <a:spcBef>
                <a:spcPct val="0"/>
              </a:spcBef>
              <a:spcAft>
                <a:spcPct val="0"/>
              </a:spcAft>
              <a:defRPr/>
            </a:pPr>
            <a:r>
              <a:rPr lang="ja-JP" altLang="en-US" sz="1403" b="1" dirty="0">
                <a:solidFill>
                  <a:prstClr val="white"/>
                </a:solidFill>
                <a:latin typeface="Cambria" panose="02040503050406030204" pitchFamily="18" charset="0"/>
                <a:ea typeface="メイリオ" panose="020B0604030504040204" pitchFamily="50" charset="-128"/>
                <a:cs typeface="メイリオ" pitchFamily="50" charset="-128"/>
              </a:rPr>
              <a:t>（一部農林水産省、経済産業省、国土交通省連携事業）</a:t>
            </a:r>
            <a:endParaRPr lang="en-US" altLang="ja-JP" sz="1403" b="1" dirty="0">
              <a:solidFill>
                <a:prstClr val="white"/>
              </a:solidFill>
              <a:latin typeface="Cambria" panose="02040503050406030204" pitchFamily="18" charset="0"/>
              <a:ea typeface="メイリオ" panose="020B0604030504040204" pitchFamily="50" charset="-128"/>
              <a:cs typeface="メイリオ" pitchFamily="50" charset="-128"/>
            </a:endParaRPr>
          </a:p>
        </p:txBody>
      </p:sp>
      <p:sp>
        <p:nvSpPr>
          <p:cNvPr id="38" name="テキスト ボックス 37"/>
          <p:cNvSpPr txBox="1"/>
          <p:nvPr/>
        </p:nvSpPr>
        <p:spPr>
          <a:xfrm>
            <a:off x="5883924" y="162353"/>
            <a:ext cx="2343974"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anchor="ctr">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986912" eaLnBrk="0" fontAlgn="base" hangingPunct="0">
              <a:spcBef>
                <a:spcPct val="0"/>
              </a:spcBef>
              <a:spcAft>
                <a:spcPct val="0"/>
              </a:spcAft>
              <a:buNone/>
              <a:defRPr/>
            </a:pPr>
            <a:r>
              <a:rPr lang="en-US" altLang="ja-JP" sz="1295" dirty="0">
                <a:solidFill>
                  <a:prstClr val="white"/>
                </a:solidFill>
                <a:latin typeface="メイリオ" pitchFamily="50" charset="-128"/>
              </a:rPr>
              <a:t>2019</a:t>
            </a:r>
            <a:r>
              <a:rPr lang="ja-JP" altLang="en-US" sz="1295" dirty="0">
                <a:solidFill>
                  <a:prstClr val="white"/>
                </a:solidFill>
                <a:latin typeface="メイリオ" pitchFamily="50" charset="-128"/>
              </a:rPr>
              <a:t>年度予算（案）</a:t>
            </a:r>
            <a:endParaRPr lang="en-US" altLang="ja-JP" sz="1295" dirty="0">
              <a:solidFill>
                <a:prstClr val="white"/>
              </a:solidFill>
              <a:latin typeface="メイリオ" pitchFamily="50" charset="-128"/>
            </a:endParaRPr>
          </a:p>
          <a:p>
            <a:pPr defTabSz="986912" eaLnBrk="0" fontAlgn="base" hangingPunct="0">
              <a:spcBef>
                <a:spcPct val="0"/>
              </a:spcBef>
              <a:spcAft>
                <a:spcPct val="0"/>
              </a:spcAft>
              <a:buNone/>
              <a:defRPr/>
            </a:pPr>
            <a:r>
              <a:rPr lang="en-US" altLang="ja-JP" sz="1295" dirty="0">
                <a:solidFill>
                  <a:prstClr val="white"/>
                </a:solidFill>
                <a:latin typeface="メイリオ" pitchFamily="50" charset="-128"/>
              </a:rPr>
              <a:t> 7,500</a:t>
            </a:r>
            <a:r>
              <a:rPr lang="ja-JP" altLang="en-US" sz="1295" dirty="0">
                <a:solidFill>
                  <a:prstClr val="white"/>
                </a:solidFill>
                <a:latin typeface="メイリオ" pitchFamily="50" charset="-128"/>
              </a:rPr>
              <a:t>百万円</a:t>
            </a:r>
            <a:r>
              <a:rPr lang="en-US" altLang="ja-JP" sz="1295" dirty="0">
                <a:solidFill>
                  <a:prstClr val="white"/>
                </a:solidFill>
                <a:latin typeface="メイリオ" pitchFamily="50" charset="-128"/>
              </a:rPr>
              <a:t>(6,500</a:t>
            </a:r>
            <a:r>
              <a:rPr lang="ja-JP" altLang="en-US" sz="1295" dirty="0">
                <a:solidFill>
                  <a:prstClr val="white"/>
                </a:solidFill>
                <a:latin typeface="メイリオ" pitchFamily="50" charset="-128"/>
              </a:rPr>
              <a:t>百万円</a:t>
            </a:r>
            <a:r>
              <a:rPr lang="en-US" altLang="ja-JP" sz="1295" dirty="0">
                <a:solidFill>
                  <a:prstClr val="white"/>
                </a:solidFill>
                <a:latin typeface="メイリオ" pitchFamily="50" charset="-128"/>
              </a:rPr>
              <a:t>)</a:t>
            </a:r>
          </a:p>
        </p:txBody>
      </p:sp>
      <p:sp>
        <p:nvSpPr>
          <p:cNvPr id="40" name="テキスト ボックス 39"/>
          <p:cNvSpPr txBox="1"/>
          <p:nvPr/>
        </p:nvSpPr>
        <p:spPr>
          <a:xfrm>
            <a:off x="94239" y="790250"/>
            <a:ext cx="1154483" cy="271735"/>
          </a:xfrm>
          <a:prstGeom prst="rect">
            <a:avLst/>
          </a:prstGeom>
          <a:solidFill>
            <a:sysClr val="window" lastClr="FFFFFF"/>
          </a:solidFill>
          <a:ln w="25400" cap="flat" cmpd="sng" algn="ctr">
            <a:solidFill>
              <a:srgbClr val="5C92B5"/>
            </a:solidFill>
            <a:prstDash val="solid"/>
          </a:ln>
          <a:effectLst/>
        </p:spPr>
        <p:txBody>
          <a:bodyPr wrap="none" tIns="38856" bIns="0" anchor="ctr">
            <a:spAutoFit/>
          </a:bodyPr>
          <a:lstStyle/>
          <a:p>
            <a:pPr defTabSz="986912">
              <a:defRPr/>
            </a:pPr>
            <a:r>
              <a:rPr kumimoji="0" lang="ja-JP" altLang="en-US" sz="1511" kern="0" dirty="0">
                <a:solidFill>
                  <a:sysClr val="windowText" lastClr="000000"/>
                </a:solidFill>
                <a:latin typeface="Cambria"/>
                <a:ea typeface="メイリオ"/>
                <a:cs typeface="メイリオ" pitchFamily="50" charset="-128"/>
              </a:rPr>
              <a:t>背景・目的</a:t>
            </a:r>
          </a:p>
        </p:txBody>
      </p:sp>
      <p:sp>
        <p:nvSpPr>
          <p:cNvPr id="41" name="テキスト ボックス 40"/>
          <p:cNvSpPr txBox="1"/>
          <p:nvPr/>
        </p:nvSpPr>
        <p:spPr>
          <a:xfrm>
            <a:off x="94240" y="4474128"/>
            <a:ext cx="960519" cy="271735"/>
          </a:xfrm>
          <a:prstGeom prst="rect">
            <a:avLst/>
          </a:prstGeom>
          <a:solidFill>
            <a:sysClr val="window" lastClr="FFFFFF"/>
          </a:solidFill>
          <a:ln w="25400" cap="flat" cmpd="sng" algn="ctr">
            <a:solidFill>
              <a:srgbClr val="5C92B5"/>
            </a:solidFill>
            <a:prstDash val="solid"/>
          </a:ln>
          <a:effectLst/>
        </p:spPr>
        <p:txBody>
          <a:bodyPr wrap="none" tIns="38856" bIns="0" anchor="ctr">
            <a:spAutoFit/>
          </a:bodyPr>
          <a:lstStyle/>
          <a:p>
            <a:pPr defTabSz="986912">
              <a:defRPr/>
            </a:pPr>
            <a:r>
              <a:rPr kumimoji="0" lang="ja-JP" altLang="en-US" sz="1511" kern="0" dirty="0">
                <a:solidFill>
                  <a:sysClr val="windowText" lastClr="000000"/>
                </a:solidFill>
                <a:latin typeface="Cambria"/>
                <a:ea typeface="メイリオ"/>
                <a:cs typeface="メイリオ" pitchFamily="50" charset="-128"/>
              </a:rPr>
              <a:t>事業概要</a:t>
            </a:r>
          </a:p>
        </p:txBody>
      </p:sp>
      <p:sp>
        <p:nvSpPr>
          <p:cNvPr id="3082" name="テキスト ボックス 43"/>
          <p:cNvSpPr txBox="1">
            <a:spLocks noChangeArrowheads="1"/>
          </p:cNvSpPr>
          <p:nvPr/>
        </p:nvSpPr>
        <p:spPr bwMode="auto">
          <a:xfrm>
            <a:off x="6156360" y="4597495"/>
            <a:ext cx="1598631" cy="271735"/>
          </a:xfrm>
          <a:prstGeom prst="rect">
            <a:avLst/>
          </a:prstGeom>
          <a:solidFill>
            <a:srgbClr val="FFFFFF"/>
          </a:solidFill>
          <a:ln w="25400" algn="ctr">
            <a:solidFill>
              <a:srgbClr val="5C92B5"/>
            </a:solidFill>
            <a:miter lim="800000"/>
            <a:headEnd/>
            <a:tailEnd/>
          </a:ln>
        </p:spPr>
        <p:txBody>
          <a:bodyPr tIns="38856" bIns="0" anchor="ct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kumimoji="0" lang="ja-JP" altLang="en-US" sz="1511">
                <a:solidFill>
                  <a:srgbClr val="000000"/>
                </a:solidFill>
                <a:latin typeface="メイリオ" panose="020B0604030504040204" pitchFamily="50" charset="-128"/>
              </a:rPr>
              <a:t>期待される効果</a:t>
            </a:r>
          </a:p>
        </p:txBody>
      </p:sp>
      <p:sp>
        <p:nvSpPr>
          <p:cNvPr id="20" name="正方形/長方形 19"/>
          <p:cNvSpPr/>
          <p:nvPr/>
        </p:nvSpPr>
        <p:spPr>
          <a:xfrm>
            <a:off x="35983" y="779620"/>
            <a:ext cx="10606141" cy="6651541"/>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a:solidFill>
                <a:prstClr val="black"/>
              </a:solidFill>
              <a:latin typeface="Cambria"/>
              <a:ea typeface="メイリオ"/>
            </a:endParaRPr>
          </a:p>
        </p:txBody>
      </p:sp>
      <p:sp>
        <p:nvSpPr>
          <p:cNvPr id="25" name="テキスト ボックス 24"/>
          <p:cNvSpPr txBox="1"/>
          <p:nvPr/>
        </p:nvSpPr>
        <p:spPr>
          <a:xfrm>
            <a:off x="6185488" y="826232"/>
            <a:ext cx="1360465" cy="271735"/>
          </a:xfrm>
          <a:prstGeom prst="rect">
            <a:avLst/>
          </a:prstGeom>
          <a:solidFill>
            <a:sysClr val="window" lastClr="FFFFFF"/>
          </a:solidFill>
          <a:ln w="25400" cap="flat" cmpd="sng" algn="ctr">
            <a:solidFill>
              <a:srgbClr val="5C92B5"/>
            </a:solidFill>
            <a:prstDash val="solid"/>
          </a:ln>
          <a:effectLst/>
        </p:spPr>
        <p:txBody>
          <a:bodyPr tIns="38856" bIns="0" anchor="ctr">
            <a:spAutoFit/>
          </a:bodyPr>
          <a:lstStyle/>
          <a:p>
            <a:pPr defTabSz="986912">
              <a:defRPr/>
            </a:pPr>
            <a:r>
              <a:rPr kumimoji="0" lang="ja-JP" altLang="en-US" sz="1511" kern="0" dirty="0">
                <a:solidFill>
                  <a:sysClr val="windowText" lastClr="000000"/>
                </a:solidFill>
                <a:latin typeface="Cambria"/>
                <a:ea typeface="メイリオ"/>
                <a:cs typeface="メイリオ" pitchFamily="50" charset="-128"/>
              </a:rPr>
              <a:t>事業スキーム</a:t>
            </a:r>
          </a:p>
        </p:txBody>
      </p:sp>
      <p:sp>
        <p:nvSpPr>
          <p:cNvPr id="15" name="テキスト ボックス 1"/>
          <p:cNvSpPr txBox="1">
            <a:spLocks noChangeArrowheads="1"/>
          </p:cNvSpPr>
          <p:nvPr/>
        </p:nvSpPr>
        <p:spPr bwMode="auto">
          <a:xfrm>
            <a:off x="59971" y="1062335"/>
            <a:ext cx="5959315" cy="344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56" rIns="38856">
            <a:spAutoFit/>
          </a:bodyPr>
          <a:lstStyle>
            <a:lvl1pPr marL="171450" indent="-171450"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ea typeface="メイリオ"/>
              </a:rPr>
              <a:t>現在、業務用冷凍空調機器の冷媒には、主に特定フロン（</a:t>
            </a:r>
            <a:r>
              <a:rPr lang="en-US" altLang="ja-JP" sz="1187" dirty="0">
                <a:solidFill>
                  <a:srgbClr val="000000"/>
                </a:solidFill>
                <a:latin typeface="メイリオ"/>
                <a:ea typeface="メイリオ"/>
              </a:rPr>
              <a:t>HCFC</a:t>
            </a:r>
            <a:r>
              <a:rPr lang="ja-JP" altLang="en-US" sz="1187" dirty="0">
                <a:solidFill>
                  <a:srgbClr val="000000"/>
                </a:solidFill>
                <a:latin typeface="メイリオ"/>
                <a:ea typeface="メイリオ"/>
              </a:rPr>
              <a:t>）や代替フロン（</a:t>
            </a:r>
            <a:r>
              <a:rPr lang="en-US" altLang="ja-JP" sz="1187" dirty="0">
                <a:solidFill>
                  <a:srgbClr val="000000"/>
                </a:solidFill>
                <a:latin typeface="メイリオ"/>
                <a:ea typeface="メイリオ"/>
              </a:rPr>
              <a:t>HFC</a:t>
            </a:r>
            <a:r>
              <a:rPr lang="ja-JP" altLang="en-US" sz="1187" dirty="0">
                <a:solidFill>
                  <a:srgbClr val="000000"/>
                </a:solidFill>
                <a:latin typeface="メイリオ"/>
                <a:ea typeface="メイリオ"/>
              </a:rPr>
              <a:t>）が使用されているが、機器の使用時・廃棄時の排出量が大幅に増加しており、</a:t>
            </a:r>
            <a:r>
              <a:rPr lang="ja-JP" altLang="en-US" sz="1187" u="sng" dirty="0">
                <a:solidFill>
                  <a:srgbClr val="000000"/>
                </a:solidFill>
                <a:latin typeface="メイリオ"/>
                <a:ea typeface="メイリオ"/>
              </a:rPr>
              <a:t>地球温暖化対策計画の目標達成のためには大幅削減が必要</a:t>
            </a:r>
            <a:r>
              <a:rPr lang="ja-JP" altLang="en-US" sz="1187" dirty="0">
                <a:solidFill>
                  <a:srgbClr val="000000"/>
                </a:solidFill>
                <a:latin typeface="メイリオ"/>
                <a:ea typeface="メイリオ"/>
              </a:rPr>
              <a:t>。</a:t>
            </a:r>
            <a:endParaRPr lang="en-US" altLang="ja-JP" sz="1187"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endParaRPr lang="en-US" altLang="ja-JP" sz="324"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ea typeface="メイリオ"/>
              </a:rPr>
              <a:t>また、</a:t>
            </a:r>
            <a:r>
              <a:rPr lang="en-US" altLang="ja-JP" sz="1187" u="sng" dirty="0">
                <a:solidFill>
                  <a:srgbClr val="000000"/>
                </a:solidFill>
                <a:latin typeface="メイリオ"/>
                <a:ea typeface="メイリオ"/>
              </a:rPr>
              <a:t>HCFC</a:t>
            </a:r>
            <a:r>
              <a:rPr lang="ja-JP" altLang="en-US" sz="1187" u="sng" dirty="0">
                <a:solidFill>
                  <a:srgbClr val="000000"/>
                </a:solidFill>
                <a:latin typeface="メイリオ"/>
                <a:ea typeface="メイリオ"/>
              </a:rPr>
              <a:t>は</a:t>
            </a:r>
            <a:r>
              <a:rPr lang="en-US" altLang="ja-JP" sz="1187" u="sng" dirty="0">
                <a:solidFill>
                  <a:srgbClr val="000000"/>
                </a:solidFill>
                <a:latin typeface="メイリオ"/>
                <a:ea typeface="メイリオ"/>
              </a:rPr>
              <a:t>2020</a:t>
            </a:r>
            <a:r>
              <a:rPr lang="ja-JP" altLang="en-US" sz="1187" u="sng" dirty="0">
                <a:solidFill>
                  <a:srgbClr val="000000"/>
                </a:solidFill>
                <a:latin typeface="メイリオ"/>
                <a:ea typeface="メイリオ"/>
              </a:rPr>
              <a:t>年に製造が全廃予定</a:t>
            </a:r>
            <a:r>
              <a:rPr lang="ja-JP" altLang="en-US" sz="1187" dirty="0">
                <a:solidFill>
                  <a:srgbClr val="000000"/>
                </a:solidFill>
                <a:latin typeface="メイリオ"/>
                <a:ea typeface="メイリオ"/>
              </a:rPr>
              <a:t>であり、</a:t>
            </a:r>
            <a:r>
              <a:rPr lang="en-US" altLang="ja-JP" sz="1187" dirty="0">
                <a:solidFill>
                  <a:srgbClr val="000000"/>
                </a:solidFill>
                <a:latin typeface="メイリオ"/>
                <a:ea typeface="メイリオ"/>
              </a:rPr>
              <a:t>HCFC</a:t>
            </a:r>
            <a:r>
              <a:rPr lang="ja-JP" altLang="en-US" sz="1187" dirty="0">
                <a:solidFill>
                  <a:srgbClr val="000000"/>
                </a:solidFill>
                <a:latin typeface="メイリオ"/>
                <a:ea typeface="メイリオ"/>
              </a:rPr>
              <a:t>機器からの早期転換が必要。さらに、</a:t>
            </a:r>
            <a:r>
              <a:rPr lang="ja-JP" altLang="en-US" sz="1187" u="sng" dirty="0">
                <a:solidFill>
                  <a:srgbClr val="000000"/>
                </a:solidFill>
                <a:latin typeface="メイリオ"/>
                <a:ea typeface="メイリオ"/>
              </a:rPr>
              <a:t>平成</a:t>
            </a:r>
            <a:r>
              <a:rPr lang="en-US" altLang="ja-JP" sz="1187" u="sng" dirty="0">
                <a:solidFill>
                  <a:srgbClr val="000000"/>
                </a:solidFill>
                <a:latin typeface="メイリオ"/>
                <a:ea typeface="メイリオ"/>
              </a:rPr>
              <a:t>28</a:t>
            </a:r>
            <a:r>
              <a:rPr lang="ja-JP" altLang="en-US" sz="1187" u="sng" dirty="0">
                <a:solidFill>
                  <a:srgbClr val="000000"/>
                </a:solidFill>
                <a:latin typeface="メイリオ"/>
                <a:ea typeface="メイリオ"/>
              </a:rPr>
              <a:t>年</a:t>
            </a:r>
            <a:r>
              <a:rPr lang="en-US" altLang="ja-JP" sz="1187" u="sng" dirty="0">
                <a:solidFill>
                  <a:srgbClr val="000000"/>
                </a:solidFill>
                <a:latin typeface="メイリオ"/>
                <a:ea typeface="メイリオ"/>
              </a:rPr>
              <a:t>10</a:t>
            </a:r>
            <a:r>
              <a:rPr lang="ja-JP" altLang="en-US" sz="1187" u="sng" dirty="0">
                <a:solidFill>
                  <a:srgbClr val="000000"/>
                </a:solidFill>
                <a:latin typeface="メイリオ"/>
                <a:ea typeface="メイリオ"/>
              </a:rPr>
              <a:t>月にモントリオール議定書が改正され規制対象に</a:t>
            </a:r>
            <a:r>
              <a:rPr lang="en-US" altLang="ja-JP" sz="1187" u="sng" dirty="0">
                <a:solidFill>
                  <a:srgbClr val="000000"/>
                </a:solidFill>
                <a:latin typeface="メイリオ"/>
                <a:ea typeface="メイリオ"/>
              </a:rPr>
              <a:t>HFC</a:t>
            </a:r>
            <a:r>
              <a:rPr lang="ja-JP" altLang="en-US" sz="1187" u="sng" dirty="0">
                <a:solidFill>
                  <a:srgbClr val="000000"/>
                </a:solidFill>
                <a:latin typeface="メイリオ"/>
                <a:ea typeface="メイリオ"/>
              </a:rPr>
              <a:t>が追加</a:t>
            </a:r>
            <a:r>
              <a:rPr lang="ja-JP" altLang="en-US" sz="1187" dirty="0">
                <a:solidFill>
                  <a:srgbClr val="000000"/>
                </a:solidFill>
                <a:latin typeface="メイリオ"/>
                <a:ea typeface="メイリオ"/>
              </a:rPr>
              <a:t>され、</a:t>
            </a:r>
            <a:r>
              <a:rPr lang="en-US" altLang="ja-JP" sz="1187" dirty="0">
                <a:solidFill>
                  <a:srgbClr val="000000"/>
                </a:solidFill>
                <a:latin typeface="メイリオ"/>
                <a:ea typeface="メイリオ"/>
              </a:rPr>
              <a:t>2036</a:t>
            </a:r>
            <a:r>
              <a:rPr lang="ja-JP" altLang="en-US" sz="1187" dirty="0">
                <a:solidFill>
                  <a:srgbClr val="000000"/>
                </a:solidFill>
                <a:latin typeface="メイリオ"/>
                <a:ea typeface="メイリオ"/>
              </a:rPr>
              <a:t>年までに</a:t>
            </a:r>
            <a:r>
              <a:rPr lang="en-US" altLang="ja-JP" sz="1187" dirty="0">
                <a:solidFill>
                  <a:srgbClr val="000000"/>
                </a:solidFill>
                <a:latin typeface="メイリオ"/>
                <a:ea typeface="メイリオ"/>
              </a:rPr>
              <a:t>85</a:t>
            </a:r>
            <a:r>
              <a:rPr lang="ja-JP" altLang="en-US" sz="1187" dirty="0">
                <a:solidFill>
                  <a:srgbClr val="000000"/>
                </a:solidFill>
                <a:latin typeface="メイリオ"/>
                <a:ea typeface="メイリオ"/>
              </a:rPr>
              <a:t>％分の</a:t>
            </a:r>
            <a:r>
              <a:rPr lang="en-US" altLang="ja-JP" sz="1187" dirty="0">
                <a:solidFill>
                  <a:srgbClr val="000000"/>
                </a:solidFill>
                <a:latin typeface="メイリオ"/>
              </a:rPr>
              <a:t>HFC</a:t>
            </a:r>
            <a:r>
              <a:rPr lang="ja-JP" altLang="en-US" sz="1187" dirty="0">
                <a:solidFill>
                  <a:srgbClr val="000000"/>
                </a:solidFill>
                <a:latin typeface="メイリオ"/>
              </a:rPr>
              <a:t>の</a:t>
            </a:r>
            <a:r>
              <a:rPr lang="ja-JP" altLang="en-US" sz="1187" dirty="0">
                <a:solidFill>
                  <a:srgbClr val="000000"/>
                </a:solidFill>
                <a:latin typeface="メイリオ"/>
                <a:ea typeface="メイリオ"/>
              </a:rPr>
              <a:t>生産及び消費の段階的削減が必要。</a:t>
            </a:r>
            <a:endParaRPr lang="en-US" altLang="ja-JP" sz="1187"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endParaRPr lang="en-US" altLang="ja-JP" sz="324"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rPr>
              <a:t>そのような中、</a:t>
            </a:r>
            <a:r>
              <a:rPr lang="en-US" altLang="ja-JP" sz="1187" dirty="0">
                <a:solidFill>
                  <a:srgbClr val="000000"/>
                </a:solidFill>
                <a:latin typeface="メイリオ"/>
              </a:rPr>
              <a:t>HCFC</a:t>
            </a:r>
            <a:r>
              <a:rPr lang="ja-JP" altLang="en-US" sz="1187" dirty="0">
                <a:solidFill>
                  <a:srgbClr val="000000"/>
                </a:solidFill>
                <a:latin typeface="メイリオ"/>
              </a:rPr>
              <a:t>や</a:t>
            </a:r>
            <a:r>
              <a:rPr lang="en-US" altLang="ja-JP" sz="1187" dirty="0">
                <a:solidFill>
                  <a:srgbClr val="000000"/>
                </a:solidFill>
                <a:latin typeface="メイリオ"/>
              </a:rPr>
              <a:t>HFC</a:t>
            </a:r>
            <a:r>
              <a:rPr lang="ja-JP" altLang="en-US" sz="1187" dirty="0">
                <a:solidFill>
                  <a:srgbClr val="000000"/>
                </a:solidFill>
                <a:latin typeface="メイリオ"/>
              </a:rPr>
              <a:t>を代替する技術として省エネ型自然冷媒機器の技術があるものの、</a:t>
            </a:r>
            <a:r>
              <a:rPr lang="ja-JP" altLang="en-US" sz="1187" u="sng" dirty="0">
                <a:solidFill>
                  <a:srgbClr val="000000"/>
                </a:solidFill>
                <a:latin typeface="メイリオ"/>
              </a:rPr>
              <a:t>イニシャルコストが高いことから導入は限定的</a:t>
            </a:r>
            <a:r>
              <a:rPr lang="ja-JP" altLang="en-US" sz="1187" dirty="0">
                <a:solidFill>
                  <a:srgbClr val="000000"/>
                </a:solidFill>
                <a:latin typeface="メイリオ"/>
              </a:rPr>
              <a:t>。</a:t>
            </a:r>
            <a:endParaRPr lang="en-US" altLang="ja-JP" sz="1187" dirty="0">
              <a:solidFill>
                <a:srgbClr val="000000"/>
              </a:solidFill>
              <a:latin typeface="メイリオ"/>
            </a:endParaRPr>
          </a:p>
          <a:p>
            <a:pPr marL="185046" indent="-185046" defTabSz="986912" eaLnBrk="1" fontAlgn="base" hangingPunct="1">
              <a:spcBef>
                <a:spcPct val="0"/>
              </a:spcBef>
              <a:spcAft>
                <a:spcPct val="0"/>
              </a:spcAft>
              <a:buFont typeface="Wingdings" pitchFamily="2" charset="2"/>
              <a:buChar char="Ø"/>
              <a:defRPr/>
            </a:pPr>
            <a:endParaRPr lang="en-US" altLang="ja-JP" sz="324" dirty="0">
              <a:solidFill>
                <a:srgbClr val="000000"/>
              </a:solidFill>
              <a:latin typeface="メイリオ"/>
            </a:endParaRPr>
          </a:p>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ea typeface="メイリオ"/>
              </a:rPr>
              <a:t>国内外の規制動向を受け、</a:t>
            </a:r>
            <a:r>
              <a:rPr lang="en-US" altLang="ja-JP" sz="1187" dirty="0">
                <a:solidFill>
                  <a:srgbClr val="000000"/>
                </a:solidFill>
                <a:latin typeface="メイリオ"/>
              </a:rPr>
              <a:t>HCFC</a:t>
            </a:r>
            <a:r>
              <a:rPr lang="ja-JP" altLang="en-US" sz="1187" dirty="0" err="1">
                <a:solidFill>
                  <a:srgbClr val="000000"/>
                </a:solidFill>
                <a:latin typeface="メイリオ"/>
                <a:ea typeface="メイリオ"/>
              </a:rPr>
              <a:t>、</a:t>
            </a:r>
            <a:r>
              <a:rPr lang="en-US" altLang="ja-JP" sz="1187" dirty="0">
                <a:solidFill>
                  <a:srgbClr val="000000"/>
                </a:solidFill>
                <a:latin typeface="メイリオ"/>
              </a:rPr>
              <a:t>HFC</a:t>
            </a:r>
            <a:r>
              <a:rPr lang="ja-JP" altLang="en-US" sz="1187" dirty="0">
                <a:solidFill>
                  <a:srgbClr val="000000"/>
                </a:solidFill>
                <a:latin typeface="メイリオ"/>
                <a:ea typeface="メイリオ"/>
              </a:rPr>
              <a:t>から自然冷媒</a:t>
            </a:r>
            <a:r>
              <a:rPr lang="ja-JP" altLang="en-US" sz="1187">
                <a:solidFill>
                  <a:srgbClr val="000000"/>
                </a:solidFill>
                <a:latin typeface="メイリオ"/>
                <a:ea typeface="メイリオ"/>
              </a:rPr>
              <a:t>への直接の転換</a:t>
            </a:r>
            <a:r>
              <a:rPr lang="ja-JP" altLang="en-US" sz="1187" dirty="0">
                <a:solidFill>
                  <a:srgbClr val="000000"/>
                </a:solidFill>
                <a:latin typeface="メイリオ"/>
                <a:ea typeface="メイリオ"/>
              </a:rPr>
              <a:t>が望まれる。仮に、</a:t>
            </a:r>
            <a:r>
              <a:rPr lang="ja-JP" altLang="en-US" sz="1187" u="sng" dirty="0">
                <a:solidFill>
                  <a:srgbClr val="000000"/>
                </a:solidFill>
                <a:latin typeface="メイリオ"/>
                <a:ea typeface="メイリオ"/>
              </a:rPr>
              <a:t>自然冷媒</a:t>
            </a:r>
            <a:r>
              <a:rPr lang="ja-JP" altLang="en-US" sz="1187" u="sng">
                <a:solidFill>
                  <a:srgbClr val="000000"/>
                </a:solidFill>
                <a:latin typeface="メイリオ"/>
                <a:ea typeface="メイリオ"/>
              </a:rPr>
              <a:t>への直接の転換</a:t>
            </a:r>
            <a:r>
              <a:rPr lang="ja-JP" altLang="en-US" sz="1187" u="sng" dirty="0">
                <a:solidFill>
                  <a:srgbClr val="000000"/>
                </a:solidFill>
                <a:latin typeface="メイリオ"/>
                <a:ea typeface="メイリオ"/>
              </a:rPr>
              <a:t>が十分に行われない場合、将来的に脱フロン・低炭素化が遅滞</a:t>
            </a:r>
            <a:r>
              <a:rPr lang="ja-JP" altLang="en-US" sz="1187" dirty="0">
                <a:solidFill>
                  <a:srgbClr val="000000"/>
                </a:solidFill>
                <a:latin typeface="メイリオ"/>
                <a:ea typeface="メイリオ"/>
              </a:rPr>
              <a:t>するとともに、</a:t>
            </a:r>
            <a:r>
              <a:rPr lang="ja-JP" altLang="en-US" sz="1187" u="sng" dirty="0">
                <a:solidFill>
                  <a:srgbClr val="000000"/>
                </a:solidFill>
                <a:latin typeface="メイリオ"/>
                <a:ea typeface="メイリオ"/>
              </a:rPr>
              <a:t>民間資金の</a:t>
            </a:r>
            <a:r>
              <a:rPr lang="ja-JP" altLang="en-US" sz="1187" u="sng" dirty="0">
                <a:solidFill>
                  <a:srgbClr val="000000"/>
                </a:solidFill>
                <a:latin typeface="メイリオ"/>
              </a:rPr>
              <a:t>二重投資</a:t>
            </a:r>
            <a:r>
              <a:rPr lang="ja-JP" altLang="en-US" sz="1187" dirty="0">
                <a:solidFill>
                  <a:srgbClr val="000000"/>
                </a:solidFill>
                <a:latin typeface="メイリオ"/>
                <a:ea typeface="メイリオ"/>
              </a:rPr>
              <a:t>になる恐れ。</a:t>
            </a:r>
            <a:endParaRPr lang="en-US" altLang="ja-JP" sz="1187"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endParaRPr lang="en-US" altLang="ja-JP" sz="324"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ea typeface="メイリオ"/>
              </a:rPr>
              <a:t>そのため、この機を捉え、</a:t>
            </a:r>
            <a:r>
              <a:rPr lang="ja-JP" altLang="en-US" sz="1187" u="sng" dirty="0">
                <a:solidFill>
                  <a:srgbClr val="000000"/>
                </a:solidFill>
                <a:latin typeface="メイリオ"/>
                <a:ea typeface="メイリオ"/>
              </a:rPr>
              <a:t>省エネ性能の高い自然冷媒機器の導入を支援・加速化し、一足飛びで脱フロン化・低炭素化</a:t>
            </a:r>
            <a:r>
              <a:rPr lang="ja-JP" altLang="en-US" sz="1187" dirty="0">
                <a:solidFill>
                  <a:srgbClr val="000000"/>
                </a:solidFill>
                <a:latin typeface="メイリオ"/>
                <a:ea typeface="メイリオ"/>
              </a:rPr>
              <a:t>を進めることが極めて重要。併せて、省エネ型自然冷媒機器の一定の需要を生み出すことで、機器メーカーの低価格化の努力を促進。</a:t>
            </a:r>
            <a:endParaRPr lang="en-US" altLang="ja-JP" sz="1187"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endParaRPr lang="en-US" altLang="ja-JP" sz="324" dirty="0">
              <a:solidFill>
                <a:srgbClr val="000000"/>
              </a:solidFill>
              <a:latin typeface="メイリオ"/>
              <a:ea typeface="メイリオ"/>
            </a:endParaRPr>
          </a:p>
          <a:p>
            <a:pPr marL="185046" indent="-185046" defTabSz="986912" eaLnBrk="1" fontAlgn="base" hangingPunct="1">
              <a:spcBef>
                <a:spcPct val="0"/>
              </a:spcBef>
              <a:spcAft>
                <a:spcPct val="0"/>
              </a:spcAft>
              <a:buFont typeface="Wingdings" pitchFamily="2" charset="2"/>
              <a:buChar char="Ø"/>
              <a:defRPr/>
            </a:pPr>
            <a:r>
              <a:rPr lang="ja-JP" altLang="en-US" sz="1187" dirty="0">
                <a:solidFill>
                  <a:srgbClr val="000000"/>
                </a:solidFill>
                <a:latin typeface="メイリオ"/>
                <a:ea typeface="メイリオ"/>
              </a:rPr>
              <a:t>経済財政運営と改革の基本方針</a:t>
            </a:r>
            <a:r>
              <a:rPr lang="en-US" altLang="ja-JP" sz="1187" dirty="0">
                <a:solidFill>
                  <a:srgbClr val="000000"/>
                </a:solidFill>
                <a:latin typeface="メイリオ"/>
                <a:ea typeface="メイリオ"/>
              </a:rPr>
              <a:t>2018</a:t>
            </a:r>
            <a:r>
              <a:rPr lang="ja-JP" altLang="en-US" sz="1187" dirty="0">
                <a:solidFill>
                  <a:srgbClr val="000000"/>
                </a:solidFill>
                <a:latin typeface="メイリオ"/>
                <a:ea typeface="メイリオ"/>
              </a:rPr>
              <a:t>（骨太の方針）及び未来投資戦略</a:t>
            </a:r>
            <a:r>
              <a:rPr lang="en-US" altLang="ja-JP" sz="1187" dirty="0">
                <a:solidFill>
                  <a:srgbClr val="000000"/>
                </a:solidFill>
                <a:latin typeface="メイリオ"/>
                <a:ea typeface="メイリオ"/>
              </a:rPr>
              <a:t>2018</a:t>
            </a:r>
            <a:r>
              <a:rPr lang="ja-JP" altLang="en-US" sz="1187" dirty="0">
                <a:solidFill>
                  <a:srgbClr val="000000"/>
                </a:solidFill>
                <a:latin typeface="メイリオ"/>
                <a:ea typeface="メイリオ"/>
              </a:rPr>
              <a:t>においても、「代替フロンに代わるグリーン冷媒技術の開発・導入・国際展開」に取り組む旨が記載されている。</a:t>
            </a:r>
            <a:endParaRPr lang="en-US" altLang="ja-JP" sz="1187" dirty="0">
              <a:solidFill>
                <a:srgbClr val="000000"/>
              </a:solidFill>
              <a:latin typeface="メイリオ"/>
              <a:ea typeface="メイリオ"/>
            </a:endParaRPr>
          </a:p>
        </p:txBody>
      </p:sp>
      <p:sp>
        <p:nvSpPr>
          <p:cNvPr id="18" name="正方形/長方形 17"/>
          <p:cNvSpPr>
            <a:spLocks noChangeArrowheads="1"/>
          </p:cNvSpPr>
          <p:nvPr/>
        </p:nvSpPr>
        <p:spPr bwMode="auto">
          <a:xfrm>
            <a:off x="6348265" y="2777481"/>
            <a:ext cx="543157" cy="42835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defTabSz="986912" fontAlgn="base">
              <a:spcBef>
                <a:spcPct val="0"/>
              </a:spcBef>
              <a:spcAft>
                <a:spcPct val="0"/>
              </a:spcAft>
              <a:defRPr/>
            </a:pPr>
            <a:r>
              <a:rPr lang="ja-JP" altLang="en-US" sz="1727" dirty="0">
                <a:solidFill>
                  <a:prstClr val="black"/>
                </a:solidFill>
                <a:latin typeface="Cambria"/>
                <a:ea typeface="メイリオ"/>
              </a:rPr>
              <a:t>国</a:t>
            </a:r>
          </a:p>
        </p:txBody>
      </p:sp>
      <p:sp>
        <p:nvSpPr>
          <p:cNvPr id="19" name="右矢印 18"/>
          <p:cNvSpPr>
            <a:spLocks noChangeArrowheads="1"/>
          </p:cNvSpPr>
          <p:nvPr/>
        </p:nvSpPr>
        <p:spPr bwMode="auto">
          <a:xfrm>
            <a:off x="6913697" y="2856298"/>
            <a:ext cx="558579" cy="253588"/>
          </a:xfrm>
          <a:prstGeom prst="rightArrow">
            <a:avLst>
              <a:gd name="adj1" fmla="val 50000"/>
              <a:gd name="adj2" fmla="val 49996"/>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p>
            <a:pPr algn="ctr" defTabSz="986912" fontAlgn="base">
              <a:spcBef>
                <a:spcPct val="0"/>
              </a:spcBef>
              <a:spcAft>
                <a:spcPct val="0"/>
              </a:spcAft>
              <a:defRPr/>
            </a:pPr>
            <a:endParaRPr lang="ja-JP" altLang="en-US" sz="1943">
              <a:solidFill>
                <a:prstClr val="black"/>
              </a:solidFill>
              <a:latin typeface="Cambria"/>
              <a:ea typeface="メイリオ"/>
            </a:endParaRPr>
          </a:p>
        </p:txBody>
      </p:sp>
      <p:sp>
        <p:nvSpPr>
          <p:cNvPr id="21" name="正方形/長方形 20"/>
          <p:cNvSpPr>
            <a:spLocks noChangeArrowheads="1"/>
          </p:cNvSpPr>
          <p:nvPr/>
        </p:nvSpPr>
        <p:spPr bwMode="auto">
          <a:xfrm>
            <a:off x="7475702" y="2777481"/>
            <a:ext cx="1358751" cy="42835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defTabSz="986912" fontAlgn="base">
              <a:spcBef>
                <a:spcPct val="0"/>
              </a:spcBef>
              <a:spcAft>
                <a:spcPct val="0"/>
              </a:spcAft>
              <a:defRPr/>
            </a:pPr>
            <a:r>
              <a:rPr lang="ja-JP" altLang="en-US" sz="1727" dirty="0">
                <a:solidFill>
                  <a:prstClr val="black"/>
                </a:solidFill>
                <a:latin typeface="Cambria"/>
                <a:ea typeface="メイリオ"/>
              </a:rPr>
              <a:t>非営利法人</a:t>
            </a:r>
          </a:p>
        </p:txBody>
      </p:sp>
      <p:sp>
        <p:nvSpPr>
          <p:cNvPr id="22" name="正方形/長方形 21"/>
          <p:cNvSpPr>
            <a:spLocks noChangeArrowheads="1"/>
          </p:cNvSpPr>
          <p:nvPr/>
        </p:nvSpPr>
        <p:spPr bwMode="auto">
          <a:xfrm>
            <a:off x="9415307" y="2777481"/>
            <a:ext cx="1089742" cy="42835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defTabSz="986912" fontAlgn="base">
              <a:spcBef>
                <a:spcPct val="0"/>
              </a:spcBef>
              <a:spcAft>
                <a:spcPct val="0"/>
              </a:spcAft>
              <a:defRPr/>
            </a:pPr>
            <a:r>
              <a:rPr lang="ja-JP" altLang="en-US" sz="1511" dirty="0">
                <a:solidFill>
                  <a:prstClr val="black"/>
                </a:solidFill>
                <a:latin typeface="Cambria"/>
                <a:ea typeface="メイリオ"/>
              </a:rPr>
              <a:t>事業者等</a:t>
            </a:r>
            <a:endParaRPr lang="en-US" altLang="ja-JP" sz="1511" dirty="0">
              <a:solidFill>
                <a:prstClr val="black"/>
              </a:solidFill>
              <a:latin typeface="Cambria"/>
              <a:ea typeface="メイリオ"/>
            </a:endParaRPr>
          </a:p>
        </p:txBody>
      </p:sp>
      <p:sp>
        <p:nvSpPr>
          <p:cNvPr id="23" name="正方形/長方形 52"/>
          <p:cNvSpPr>
            <a:spLocks noChangeArrowheads="1"/>
          </p:cNvSpPr>
          <p:nvPr/>
        </p:nvSpPr>
        <p:spPr bwMode="auto">
          <a:xfrm>
            <a:off x="8601314" y="2415946"/>
            <a:ext cx="971740" cy="4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986912" eaLnBrk="1" fontAlgn="base" hangingPunct="1">
              <a:spcBef>
                <a:spcPct val="0"/>
              </a:spcBef>
              <a:spcAft>
                <a:spcPct val="0"/>
              </a:spcAft>
              <a:buNone/>
              <a:defRPr/>
            </a:pPr>
            <a:r>
              <a:rPr lang="ja-JP" altLang="en-US" sz="1079" dirty="0">
                <a:solidFill>
                  <a:srgbClr val="000000"/>
                </a:solidFill>
                <a:latin typeface="メイリオ"/>
                <a:ea typeface="メイリオ"/>
              </a:rPr>
              <a:t>補助率</a:t>
            </a:r>
            <a:endParaRPr lang="en-US" altLang="ja-JP" sz="1079" dirty="0">
              <a:solidFill>
                <a:srgbClr val="000000"/>
              </a:solidFill>
              <a:latin typeface="メイリオ"/>
              <a:ea typeface="メイリオ"/>
            </a:endParaRPr>
          </a:p>
          <a:p>
            <a:pPr algn="ctr" defTabSz="986912" eaLnBrk="1" fontAlgn="base" hangingPunct="1">
              <a:spcBef>
                <a:spcPct val="0"/>
              </a:spcBef>
              <a:spcAft>
                <a:spcPct val="0"/>
              </a:spcAft>
              <a:buNone/>
              <a:defRPr/>
            </a:pPr>
            <a:r>
              <a:rPr lang="ja-JP" altLang="en-US" sz="1079" dirty="0">
                <a:solidFill>
                  <a:srgbClr val="000000"/>
                </a:solidFill>
                <a:latin typeface="メイリオ"/>
                <a:ea typeface="メイリオ"/>
              </a:rPr>
              <a:t>（</a:t>
            </a:r>
            <a:r>
              <a:rPr lang="en-US" altLang="ja-JP" sz="1079" dirty="0">
                <a:solidFill>
                  <a:srgbClr val="000000"/>
                </a:solidFill>
                <a:latin typeface="メイリオ"/>
                <a:ea typeface="メイリオ"/>
              </a:rPr>
              <a:t>1/3</a:t>
            </a:r>
            <a:r>
              <a:rPr lang="ja-JP" altLang="en-US" sz="1079" dirty="0">
                <a:solidFill>
                  <a:srgbClr val="000000"/>
                </a:solidFill>
                <a:latin typeface="メイリオ"/>
                <a:ea typeface="メイリオ"/>
              </a:rPr>
              <a:t>以下）</a:t>
            </a:r>
            <a:endParaRPr lang="en-US" altLang="ja-JP" sz="1079" dirty="0">
              <a:solidFill>
                <a:srgbClr val="000000"/>
              </a:solidFill>
              <a:latin typeface="メイリオ"/>
              <a:ea typeface="メイリオ"/>
            </a:endParaRPr>
          </a:p>
        </p:txBody>
      </p:sp>
      <p:sp>
        <p:nvSpPr>
          <p:cNvPr id="24" name="右矢印 23"/>
          <p:cNvSpPr>
            <a:spLocks noChangeArrowheads="1"/>
          </p:cNvSpPr>
          <p:nvPr/>
        </p:nvSpPr>
        <p:spPr bwMode="auto">
          <a:xfrm>
            <a:off x="8858441" y="2880286"/>
            <a:ext cx="558579" cy="251874"/>
          </a:xfrm>
          <a:prstGeom prst="rightArrow">
            <a:avLst>
              <a:gd name="adj1" fmla="val 50000"/>
              <a:gd name="adj2" fmla="val 49996"/>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nchor="ctr"/>
          <a:lstStyle/>
          <a:p>
            <a:pPr algn="ctr" defTabSz="986912" fontAlgn="base">
              <a:spcBef>
                <a:spcPct val="0"/>
              </a:spcBef>
              <a:spcAft>
                <a:spcPct val="0"/>
              </a:spcAft>
              <a:defRPr/>
            </a:pPr>
            <a:endParaRPr lang="ja-JP" altLang="en-US" sz="1943">
              <a:solidFill>
                <a:prstClr val="black"/>
              </a:solidFill>
              <a:latin typeface="Cambria"/>
              <a:ea typeface="メイリオ"/>
            </a:endParaRPr>
          </a:p>
        </p:txBody>
      </p:sp>
      <p:sp>
        <p:nvSpPr>
          <p:cNvPr id="26" name="正方形/長方形 54"/>
          <p:cNvSpPr>
            <a:spLocks noChangeArrowheads="1"/>
          </p:cNvSpPr>
          <p:nvPr/>
        </p:nvSpPr>
        <p:spPr bwMode="auto">
          <a:xfrm>
            <a:off x="6661821" y="2529033"/>
            <a:ext cx="1007498" cy="4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986912" eaLnBrk="1" fontAlgn="base" hangingPunct="1">
              <a:spcBef>
                <a:spcPct val="0"/>
              </a:spcBef>
              <a:spcAft>
                <a:spcPct val="0"/>
              </a:spcAft>
              <a:buNone/>
              <a:defRPr/>
            </a:pPr>
            <a:r>
              <a:rPr lang="ja-JP" altLang="en-US" sz="1079" dirty="0">
                <a:solidFill>
                  <a:srgbClr val="000000"/>
                </a:solidFill>
                <a:latin typeface="メイリオ"/>
                <a:ea typeface="メイリオ"/>
              </a:rPr>
              <a:t>補助</a:t>
            </a:r>
            <a:endParaRPr lang="en-US" altLang="ja-JP" sz="1079" dirty="0">
              <a:solidFill>
                <a:srgbClr val="000000"/>
              </a:solidFill>
              <a:latin typeface="メイリオ"/>
              <a:ea typeface="メイリオ"/>
            </a:endParaRPr>
          </a:p>
          <a:p>
            <a:pPr algn="ctr" defTabSz="986912" eaLnBrk="1" fontAlgn="base" hangingPunct="1">
              <a:spcBef>
                <a:spcPct val="0"/>
              </a:spcBef>
              <a:spcAft>
                <a:spcPct val="0"/>
              </a:spcAft>
              <a:buNone/>
              <a:defRPr/>
            </a:pPr>
            <a:r>
              <a:rPr lang="ja-JP" altLang="en-US" sz="1079" dirty="0">
                <a:solidFill>
                  <a:srgbClr val="000000"/>
                </a:solidFill>
                <a:latin typeface="メイリオ"/>
                <a:ea typeface="メイリオ"/>
              </a:rPr>
              <a:t>（定額）</a:t>
            </a:r>
            <a:endParaRPr lang="en-US" altLang="ja-JP" sz="1079" dirty="0">
              <a:solidFill>
                <a:srgbClr val="000000"/>
              </a:solidFill>
              <a:latin typeface="メイリオ"/>
              <a:ea typeface="メイリオ"/>
            </a:endParaRPr>
          </a:p>
        </p:txBody>
      </p:sp>
      <p:sp>
        <p:nvSpPr>
          <p:cNvPr id="3093" name="テキスト ボックス 6"/>
          <p:cNvSpPr txBox="1">
            <a:spLocks noChangeArrowheads="1"/>
          </p:cNvSpPr>
          <p:nvPr/>
        </p:nvSpPr>
        <p:spPr bwMode="auto">
          <a:xfrm>
            <a:off x="6051840" y="3301790"/>
            <a:ext cx="2794607" cy="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1187">
                <a:solidFill>
                  <a:prstClr val="black"/>
                </a:solidFill>
                <a:latin typeface="メイリオ" panose="020B0604030504040204" pitchFamily="50" charset="-128"/>
              </a:rPr>
              <a:t>（注）省エネ型自然冷媒機器　</a:t>
            </a:r>
            <a:endParaRPr lang="en-US" altLang="ja-JP" sz="1187">
              <a:solidFill>
                <a:prstClr val="black"/>
              </a:solidFill>
              <a:latin typeface="メイリオ" panose="020B0604030504040204" pitchFamily="50" charset="-128"/>
            </a:endParaRPr>
          </a:p>
        </p:txBody>
      </p:sp>
      <p:pic>
        <p:nvPicPr>
          <p:cNvPr id="3094"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16" y="5491556"/>
            <a:ext cx="1314201" cy="77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881" y="5491556"/>
            <a:ext cx="1076035" cy="75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3"/>
          <p:cNvSpPr>
            <a:spLocks noChangeArrowheads="1"/>
          </p:cNvSpPr>
          <p:nvPr/>
        </p:nvSpPr>
        <p:spPr bwMode="auto">
          <a:xfrm>
            <a:off x="620262" y="6230045"/>
            <a:ext cx="2487903"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986912" eaLnBrk="1" fontAlgn="base" hangingPunct="1">
              <a:spcBef>
                <a:spcPct val="0"/>
              </a:spcBef>
              <a:spcAft>
                <a:spcPct val="0"/>
              </a:spcAft>
              <a:buNone/>
              <a:defRPr/>
            </a:pPr>
            <a:r>
              <a:rPr lang="ja-JP" altLang="en-US" sz="971" dirty="0">
                <a:solidFill>
                  <a:prstClr val="black"/>
                </a:solidFill>
                <a:latin typeface="メイリオ" pitchFamily="50" charset="-128"/>
              </a:rPr>
              <a:t>＜中央方式冷凍冷蔵機器＞</a:t>
            </a:r>
            <a:endParaRPr lang="en-US" altLang="ja-JP" sz="971" u="sng" dirty="0">
              <a:solidFill>
                <a:prstClr val="black"/>
              </a:solidFill>
              <a:latin typeface="メイリオ"/>
            </a:endParaRPr>
          </a:p>
        </p:txBody>
      </p:sp>
      <p:sp>
        <p:nvSpPr>
          <p:cNvPr id="31" name="正方形/長方形 3"/>
          <p:cNvSpPr>
            <a:spLocks noChangeArrowheads="1"/>
          </p:cNvSpPr>
          <p:nvPr/>
        </p:nvSpPr>
        <p:spPr bwMode="auto">
          <a:xfrm>
            <a:off x="3127013" y="6226618"/>
            <a:ext cx="2487903"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986912" eaLnBrk="1" fontAlgn="base" hangingPunct="1">
              <a:spcBef>
                <a:spcPct val="0"/>
              </a:spcBef>
              <a:spcAft>
                <a:spcPct val="0"/>
              </a:spcAft>
              <a:buNone/>
              <a:defRPr/>
            </a:pPr>
            <a:r>
              <a:rPr lang="ja-JP" altLang="en-US" sz="971" dirty="0">
                <a:solidFill>
                  <a:prstClr val="black"/>
                </a:solidFill>
                <a:latin typeface="メイリオ" pitchFamily="50" charset="-128"/>
              </a:rPr>
              <a:t>＜冷凍冷蔵ショーケース＞</a:t>
            </a:r>
            <a:endParaRPr lang="en-US" altLang="ja-JP" sz="971" u="sng" dirty="0">
              <a:solidFill>
                <a:prstClr val="black"/>
              </a:solidFill>
              <a:latin typeface="メイリオ"/>
            </a:endParaRPr>
          </a:p>
        </p:txBody>
      </p:sp>
      <p:pic>
        <p:nvPicPr>
          <p:cNvPr id="309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743" y="5491556"/>
            <a:ext cx="1088028" cy="7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9" name="テキスト ボックス 6"/>
          <p:cNvSpPr txBox="1">
            <a:spLocks noChangeArrowheads="1"/>
          </p:cNvSpPr>
          <p:nvPr/>
        </p:nvSpPr>
        <p:spPr bwMode="auto">
          <a:xfrm>
            <a:off x="6200909" y="3509115"/>
            <a:ext cx="4508038" cy="98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prstDash val="sysDot"/>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971">
                <a:solidFill>
                  <a:prstClr val="black"/>
                </a:solidFill>
                <a:latin typeface="メイリオ" panose="020B0604030504040204" pitchFamily="50" charset="-128"/>
              </a:rPr>
              <a:t>フロン類（クロロフルオロカーボン（</a:t>
            </a:r>
            <a:r>
              <a:rPr lang="en-US" altLang="ja-JP" sz="971">
                <a:solidFill>
                  <a:prstClr val="black"/>
                </a:solidFill>
                <a:latin typeface="メイリオ" panose="020B0604030504040204" pitchFamily="50" charset="-128"/>
              </a:rPr>
              <a:t>CFC</a:t>
            </a:r>
            <a:r>
              <a:rPr lang="ja-JP" altLang="en-US" sz="971">
                <a:solidFill>
                  <a:prstClr val="black"/>
                </a:solidFill>
                <a:latin typeface="メイリオ" panose="020B0604030504040204" pitchFamily="50" charset="-128"/>
              </a:rPr>
              <a:t>）、ハイドロクロロフルオロカーボン（</a:t>
            </a:r>
            <a:r>
              <a:rPr lang="en-US" altLang="ja-JP" sz="971">
                <a:solidFill>
                  <a:prstClr val="black"/>
                </a:solidFill>
                <a:latin typeface="メイリオ" panose="020B0604030504040204" pitchFamily="50" charset="-128"/>
              </a:rPr>
              <a:t>HCFC</a:t>
            </a:r>
            <a:r>
              <a:rPr lang="ja-JP" altLang="en-US" sz="971">
                <a:solidFill>
                  <a:prstClr val="black"/>
                </a:solidFill>
                <a:latin typeface="メイリオ" panose="020B0604030504040204" pitchFamily="50" charset="-128"/>
              </a:rPr>
              <a:t>）及びハイドロフルオロカーボン（</a:t>
            </a:r>
            <a:r>
              <a:rPr lang="en-US" altLang="ja-JP" sz="971">
                <a:solidFill>
                  <a:prstClr val="black"/>
                </a:solidFill>
                <a:latin typeface="メイリオ" panose="020B0604030504040204" pitchFamily="50" charset="-128"/>
              </a:rPr>
              <a:t>HFC</a:t>
            </a:r>
            <a:r>
              <a:rPr lang="ja-JP" altLang="en-US" sz="971">
                <a:solidFill>
                  <a:prstClr val="black"/>
                </a:solidFill>
                <a:latin typeface="メイリオ" panose="020B0604030504040204" pitchFamily="50" charset="-128"/>
              </a:rPr>
              <a:t>）をいう。）ではなく、</a:t>
            </a:r>
            <a:r>
              <a:rPr lang="ja-JP" altLang="en-US" sz="971" b="1" u="sng">
                <a:solidFill>
                  <a:srgbClr val="FF0000"/>
                </a:solidFill>
                <a:latin typeface="メイリオ" panose="020B0604030504040204" pitchFamily="50" charset="-128"/>
              </a:rPr>
              <a:t>アンモニア、空気、二酸化炭素、水、炭化水素</a:t>
            </a:r>
            <a:r>
              <a:rPr lang="ja-JP" altLang="en-US" sz="971">
                <a:solidFill>
                  <a:prstClr val="black"/>
                </a:solidFill>
                <a:latin typeface="メイリオ" panose="020B0604030504040204" pitchFamily="50" charset="-128"/>
              </a:rPr>
              <a:t>等、自然界に存在する物質を冷媒として使用した冷凍・冷蔵機器であって、同等の冷凍・冷蔵の能力を有するフロン類を冷媒として使用した冷凍・冷蔵機器と比較して</a:t>
            </a:r>
            <a:r>
              <a:rPr lang="ja-JP" altLang="en-US" sz="971" b="1" u="sng">
                <a:solidFill>
                  <a:srgbClr val="FF0000"/>
                </a:solidFill>
                <a:latin typeface="メイリオ" panose="020B0604030504040204" pitchFamily="50" charset="-128"/>
              </a:rPr>
              <a:t>エネルギー起源二酸化炭素の排出が少ない</a:t>
            </a:r>
            <a:r>
              <a:rPr lang="ja-JP" altLang="en-US" sz="971">
                <a:solidFill>
                  <a:prstClr val="black"/>
                </a:solidFill>
                <a:latin typeface="メイリオ" panose="020B0604030504040204" pitchFamily="50" charset="-128"/>
              </a:rPr>
              <a:t>もの</a:t>
            </a:r>
            <a:endParaRPr lang="en-US" altLang="ja-JP" sz="971">
              <a:solidFill>
                <a:prstClr val="black"/>
              </a:solidFill>
              <a:latin typeface="メイリオ" panose="020B0604030504040204" pitchFamily="50" charset="-128"/>
            </a:endParaRPr>
          </a:p>
        </p:txBody>
      </p:sp>
      <p:sp>
        <p:nvSpPr>
          <p:cNvPr id="29" name="テキスト ボックス 23"/>
          <p:cNvSpPr txBox="1">
            <a:spLocks noChangeArrowheads="1"/>
          </p:cNvSpPr>
          <p:nvPr/>
        </p:nvSpPr>
        <p:spPr bwMode="auto">
          <a:xfrm>
            <a:off x="61683" y="6396248"/>
            <a:ext cx="6094676" cy="107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714375">
              <a:spcBef>
                <a:spcPct val="20000"/>
              </a:spcBef>
              <a:buFont typeface="Arial" charset="0"/>
              <a:buChar char="•"/>
              <a:defRPr kumimoji="1" sz="3200">
                <a:solidFill>
                  <a:schemeClr val="tx1"/>
                </a:solidFill>
                <a:latin typeface="Cambria" charset="0"/>
                <a:ea typeface="メイリオ" charset="-128"/>
              </a:defRPr>
            </a:lvl1pPr>
            <a:lvl2pPr marL="742950" indent="-285750">
              <a:spcBef>
                <a:spcPct val="20000"/>
              </a:spcBef>
              <a:buFont typeface="Arial" charset="0"/>
              <a:buChar char="–"/>
              <a:defRPr kumimoji="1" sz="2800">
                <a:solidFill>
                  <a:schemeClr val="tx1"/>
                </a:solidFill>
                <a:latin typeface="Cambria" charset="0"/>
                <a:ea typeface="メイリオ" charset="-128"/>
              </a:defRPr>
            </a:lvl2pPr>
            <a:lvl3pPr marL="1143000" indent="-228600">
              <a:spcBef>
                <a:spcPct val="20000"/>
              </a:spcBef>
              <a:buFont typeface="Arial" charset="0"/>
              <a:buChar char="•"/>
              <a:defRPr kumimoji="1" sz="2400">
                <a:solidFill>
                  <a:schemeClr val="tx1"/>
                </a:solidFill>
                <a:latin typeface="Cambria" charset="0"/>
                <a:ea typeface="メイリオ" charset="-128"/>
              </a:defRPr>
            </a:lvl3pPr>
            <a:lvl4pPr marL="1600200" indent="-228600">
              <a:spcBef>
                <a:spcPct val="20000"/>
              </a:spcBef>
              <a:buFont typeface="Arial" charset="0"/>
              <a:buChar char="–"/>
              <a:defRPr kumimoji="1" sz="2000">
                <a:solidFill>
                  <a:schemeClr val="tx1"/>
                </a:solidFill>
                <a:latin typeface="Cambria" charset="0"/>
                <a:ea typeface="メイリオ" charset="-128"/>
              </a:defRPr>
            </a:lvl4pPr>
            <a:lvl5pPr marL="2057400" indent="-228600">
              <a:spcBef>
                <a:spcPct val="20000"/>
              </a:spcBef>
              <a:buFont typeface="Arial" charset="0"/>
              <a:buChar char="»"/>
              <a:defRPr kumimoji="1" sz="2000">
                <a:solidFill>
                  <a:schemeClr val="tx1"/>
                </a:solidFill>
                <a:latin typeface="Cambria" charset="0"/>
                <a:ea typeface="メイリオ"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charset="0"/>
                <a:ea typeface="メイリオ"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charset="0"/>
                <a:ea typeface="メイリオ"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charset="0"/>
                <a:ea typeface="メイリオ"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charset="0"/>
                <a:ea typeface="メイリオ" charset="-128"/>
              </a:defRPr>
            </a:lvl9pPr>
          </a:lstStyle>
          <a:p>
            <a:pPr marL="8567" indent="-8567" defTabSz="986912" fontAlgn="base">
              <a:spcBef>
                <a:spcPct val="0"/>
              </a:spcBef>
              <a:spcAft>
                <a:spcPct val="0"/>
              </a:spcAft>
              <a:buNone/>
              <a:defRPr/>
            </a:pPr>
            <a:r>
              <a:rPr lang="ja-JP" altLang="en-US" sz="1187" b="1" dirty="0">
                <a:solidFill>
                  <a:prstClr val="black"/>
                </a:solidFill>
                <a:latin typeface="メイリオ" charset="-128"/>
              </a:rPr>
              <a:t>②再エネ電力活用推進のための冷凍冷蔵機器におけるエネルギー管理システム対応化調査検討委託事業</a:t>
            </a:r>
            <a:r>
              <a:rPr lang="ja-JP" altLang="en-US" sz="1187" dirty="0">
                <a:solidFill>
                  <a:prstClr val="black"/>
                </a:solidFill>
                <a:latin typeface="メイリオ"/>
              </a:rPr>
              <a:t>（１億円）　　　　　　　　</a:t>
            </a:r>
            <a:r>
              <a:rPr lang="ja-JP" altLang="en-US" sz="1187" dirty="0">
                <a:solidFill>
                  <a:prstClr val="black"/>
                </a:solidFill>
                <a:latin typeface="メイリオ" charset="-128"/>
              </a:rPr>
              <a:t>平成</a:t>
            </a:r>
            <a:r>
              <a:rPr lang="en-US" altLang="ja-JP" sz="1187" dirty="0">
                <a:solidFill>
                  <a:srgbClr val="000000"/>
                </a:solidFill>
                <a:latin typeface="メイリオ" charset="-128"/>
              </a:rPr>
              <a:t>30</a:t>
            </a:r>
            <a:r>
              <a:rPr lang="ja-JP" altLang="en-US" sz="1187">
                <a:solidFill>
                  <a:srgbClr val="000000"/>
                </a:solidFill>
                <a:latin typeface="メイリオ" charset="-128"/>
              </a:rPr>
              <a:t>年度～</a:t>
            </a:r>
            <a:r>
              <a:rPr lang="en-US" altLang="ja-JP" sz="1187">
                <a:solidFill>
                  <a:srgbClr val="000000"/>
                </a:solidFill>
                <a:latin typeface="メイリオ" charset="-128"/>
              </a:rPr>
              <a:t>31</a:t>
            </a:r>
            <a:r>
              <a:rPr lang="ja-JP" altLang="en-US" sz="1187" dirty="0">
                <a:solidFill>
                  <a:srgbClr val="000000"/>
                </a:solidFill>
                <a:latin typeface="メイリオ" charset="-128"/>
              </a:rPr>
              <a:t>年度（</a:t>
            </a:r>
            <a:r>
              <a:rPr lang="en-US" altLang="ja-JP" sz="1187" dirty="0">
                <a:solidFill>
                  <a:srgbClr val="000000"/>
                </a:solidFill>
                <a:latin typeface="メイリオ" charset="-128"/>
              </a:rPr>
              <a:t>2019</a:t>
            </a:r>
            <a:r>
              <a:rPr lang="ja-JP" altLang="en-US" sz="1187" dirty="0">
                <a:solidFill>
                  <a:srgbClr val="000000"/>
                </a:solidFill>
                <a:latin typeface="メイリオ" charset="-128"/>
              </a:rPr>
              <a:t>年度）</a:t>
            </a:r>
            <a:endParaRPr lang="en-US" altLang="ja-JP" sz="1187" dirty="0">
              <a:solidFill>
                <a:prstClr val="black"/>
              </a:solidFill>
              <a:latin typeface="メイリオ" charset="-128"/>
            </a:endParaRPr>
          </a:p>
          <a:p>
            <a:pPr marL="8567" indent="-8567" defTabSz="986912" fontAlgn="base">
              <a:spcBef>
                <a:spcPct val="0"/>
              </a:spcBef>
              <a:spcAft>
                <a:spcPct val="0"/>
              </a:spcAft>
              <a:buNone/>
              <a:defRPr/>
            </a:pPr>
            <a:endParaRPr lang="en-US" altLang="ja-JP" sz="432" dirty="0">
              <a:solidFill>
                <a:prstClr val="black"/>
              </a:solidFill>
              <a:latin typeface="メイリオ"/>
            </a:endParaRPr>
          </a:p>
          <a:p>
            <a:pPr marL="8567" indent="-8567" defTabSz="986912" fontAlgn="base">
              <a:spcBef>
                <a:spcPct val="0"/>
              </a:spcBef>
              <a:spcAft>
                <a:spcPct val="0"/>
              </a:spcAft>
              <a:buNone/>
              <a:defRPr/>
            </a:pPr>
            <a:r>
              <a:rPr lang="en-US" altLang="ja-JP" sz="1187" dirty="0">
                <a:solidFill>
                  <a:prstClr val="black"/>
                </a:solidFill>
                <a:latin typeface="メイリオ"/>
              </a:rPr>
              <a:t>2020</a:t>
            </a:r>
            <a:r>
              <a:rPr lang="ja-JP" altLang="en-US" sz="1187" dirty="0">
                <a:solidFill>
                  <a:prstClr val="black"/>
                </a:solidFill>
                <a:latin typeface="メイリオ"/>
              </a:rPr>
              <a:t>年度の電力完全自由化に向けて、再エネ余剰電力の効率的活用が求められる中、倉庫等で設置されている冷凍冷蔵機器を活用した</a:t>
            </a:r>
            <a:r>
              <a:rPr lang="en-US" altLang="ja-JP" sz="1187" dirty="0">
                <a:solidFill>
                  <a:prstClr val="black"/>
                </a:solidFill>
                <a:latin typeface="メイリオ"/>
              </a:rPr>
              <a:t>DR</a:t>
            </a:r>
            <a:r>
              <a:rPr lang="ja-JP" altLang="en-US" sz="1187" dirty="0">
                <a:solidFill>
                  <a:prstClr val="black"/>
                </a:solidFill>
                <a:latin typeface="メイリオ"/>
              </a:rPr>
              <a:t>（デマンド・レスポンス）導入のための技術的・経済的課題について調査・検討を行い、ガイドラインを策定する。</a:t>
            </a:r>
            <a:endParaRPr lang="en-US" altLang="ja-JP" sz="1187" dirty="0">
              <a:solidFill>
                <a:prstClr val="black"/>
              </a:solidFill>
              <a:latin typeface="メイリオ"/>
            </a:endParaRPr>
          </a:p>
        </p:txBody>
      </p:sp>
      <p:sp>
        <p:nvSpPr>
          <p:cNvPr id="32" name="テキスト ボックス 31"/>
          <p:cNvSpPr txBox="1"/>
          <p:nvPr/>
        </p:nvSpPr>
        <p:spPr>
          <a:xfrm>
            <a:off x="8298149" y="121890"/>
            <a:ext cx="2343974" cy="640368"/>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anchor="ctr">
            <a:spAutoFit/>
          </a:bodyPr>
          <a:lstStyle>
            <a:lvl1pPr>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986912" eaLnBrk="0" fontAlgn="base" hangingPunct="0">
              <a:spcBef>
                <a:spcPct val="0"/>
              </a:spcBef>
              <a:spcAft>
                <a:spcPct val="0"/>
              </a:spcAft>
              <a:buNone/>
              <a:defRPr/>
            </a:pPr>
            <a:r>
              <a:rPr lang="ja-JP" altLang="en-US" sz="1187" dirty="0">
                <a:solidFill>
                  <a:prstClr val="white"/>
                </a:solidFill>
                <a:latin typeface="メイリオ" pitchFamily="50" charset="-128"/>
              </a:rPr>
              <a:t>地球環境局</a:t>
            </a:r>
            <a:endParaRPr lang="en-US" altLang="ja-JP" sz="1187" dirty="0">
              <a:solidFill>
                <a:prstClr val="white"/>
              </a:solidFill>
              <a:latin typeface="メイリオ" pitchFamily="50" charset="-128"/>
            </a:endParaRPr>
          </a:p>
          <a:p>
            <a:pPr defTabSz="986912" eaLnBrk="0" fontAlgn="base" hangingPunct="0">
              <a:spcBef>
                <a:spcPct val="0"/>
              </a:spcBef>
              <a:spcAft>
                <a:spcPct val="0"/>
              </a:spcAft>
              <a:buNone/>
              <a:defRPr/>
            </a:pPr>
            <a:r>
              <a:rPr lang="ja-JP" altLang="en-US" sz="1187" dirty="0">
                <a:solidFill>
                  <a:prstClr val="white"/>
                </a:solidFill>
                <a:latin typeface="メイリオ" pitchFamily="50" charset="-128"/>
              </a:rPr>
              <a:t>地球温暖化対策課</a:t>
            </a:r>
            <a:endParaRPr lang="en-US" altLang="ja-JP" sz="1187" dirty="0">
              <a:solidFill>
                <a:prstClr val="white"/>
              </a:solidFill>
              <a:latin typeface="メイリオ" pitchFamily="50" charset="-128"/>
            </a:endParaRPr>
          </a:p>
          <a:p>
            <a:pPr defTabSz="986912" eaLnBrk="0" fontAlgn="base" hangingPunct="0">
              <a:spcBef>
                <a:spcPct val="0"/>
              </a:spcBef>
              <a:spcAft>
                <a:spcPct val="0"/>
              </a:spcAft>
              <a:buNone/>
              <a:defRPr/>
            </a:pPr>
            <a:r>
              <a:rPr lang="ja-JP" altLang="en-US" sz="1187" dirty="0">
                <a:solidFill>
                  <a:prstClr val="white"/>
                </a:solidFill>
                <a:latin typeface="メイリオ" pitchFamily="50" charset="-128"/>
              </a:rPr>
              <a:t>フロン対策室</a:t>
            </a:r>
            <a:endParaRPr lang="en-US" altLang="ja-JP" sz="1187" dirty="0">
              <a:solidFill>
                <a:prstClr val="white"/>
              </a:solidFill>
              <a:latin typeface="メイリオ" pitchFamily="50" charset="-128"/>
            </a:endParaRPr>
          </a:p>
        </p:txBody>
      </p:sp>
    </p:spTree>
    <p:extLst>
      <p:ext uri="{BB962C8B-B14F-4D97-AF65-F5344CB8AC3E}">
        <p14:creationId xmlns:p14="http://schemas.microsoft.com/office/powerpoint/2010/main" val="47252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1CEC1-000A-4C4B-88F1-38DB54512405}"/>
              </a:ext>
            </a:extLst>
          </p:cNvPr>
          <p:cNvSpPr txBox="1"/>
          <p:nvPr/>
        </p:nvSpPr>
        <p:spPr>
          <a:xfrm>
            <a:off x="2179816" y="6881148"/>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環境省地球環境局地球温暖化対策課フロン対策室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03-5521-8329</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03-3581-3348</a:t>
            </a:r>
            <a:endParaRPr lang="ja-JP" altLang="en-US" sz="685" dirty="0">
              <a:solidFill>
                <a:prstClr val="white"/>
              </a:solidFill>
              <a:latin typeface="Meiryo UI"/>
              <a:ea typeface="Meiryo UI"/>
            </a:endParaRPr>
          </a:p>
        </p:txBody>
      </p:sp>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2" y="719182"/>
            <a:ext cx="7335355" cy="557332"/>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脱フロン・低炭素社会の早期実現のための省エネ型自然冷媒機器導入加速化事業のうち、</a:t>
            </a:r>
            <a:endParaRPr lang="en-US" altLang="ja-JP" sz="1511" b="1" dirty="0">
              <a:solidFill>
                <a:prstClr val="black"/>
              </a:solidFill>
              <a:latin typeface="Meiryo UI"/>
              <a:ea typeface="Meiryo UI"/>
            </a:endParaRPr>
          </a:p>
          <a:p>
            <a:pPr defTabSz="986912"/>
            <a:r>
              <a:rPr lang="ja-JP" altLang="en-US" sz="1511" b="1" dirty="0">
                <a:solidFill>
                  <a:prstClr val="black"/>
                </a:solidFill>
                <a:latin typeface="Meiryo UI"/>
                <a:ea typeface="Meiryo UI"/>
              </a:rPr>
              <a:t>先進技術を利用した省エネ型自然冷媒機器の導入補助</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145462" y="330240"/>
            <a:ext cx="1163541" cy="376962"/>
            <a:chOff x="1895287" y="192317"/>
            <a:chExt cx="1188323" cy="384992"/>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192317"/>
              <a:ext cx="1188323" cy="297830"/>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0" dirty="0">
                <a:solidFill>
                  <a:srgbClr val="009C89"/>
                </a:solidFill>
                <a:latin typeface="Meiryo UI"/>
                <a:ea typeface="Meiryo UI"/>
              </a:rPr>
              <a:t>倉庫・食品製造工場・小売店舗の省エネ型冷凍・冷蔵機器の導入を支援します。</a:t>
            </a:r>
          </a:p>
        </p:txBody>
      </p:sp>
      <p:sp>
        <p:nvSpPr>
          <p:cNvPr id="59" name="角丸四角形 58"/>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60" name="片側の 2 つの角を丸めた四角形 59"/>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rPr>
              <a:t>省エネ設備導入</a:t>
            </a:r>
          </a:p>
        </p:txBody>
      </p:sp>
      <p:sp>
        <p:nvSpPr>
          <p:cNvPr id="63" name="1 つの角を切り取った四角形 62"/>
          <p:cNvSpPr/>
          <p:nvPr/>
        </p:nvSpPr>
        <p:spPr>
          <a:xfrm flipV="1">
            <a:off x="1433058" y="821816"/>
            <a:ext cx="841554" cy="282957"/>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66" name="テキスト ボックス 65"/>
          <p:cNvSpPr txBox="1"/>
          <p:nvPr/>
        </p:nvSpPr>
        <p:spPr>
          <a:xfrm>
            <a:off x="1517556" y="856192"/>
            <a:ext cx="716863" cy="258404"/>
          </a:xfrm>
          <a:prstGeom prst="rect">
            <a:avLst/>
          </a:prstGeom>
          <a:noFill/>
        </p:spPr>
        <p:txBody>
          <a:bodyPr wrap="none" rtlCol="0">
            <a:spAutoFit/>
          </a:bodyPr>
          <a:lstStyle/>
          <a:p>
            <a:pPr defTabSz="986912"/>
            <a:r>
              <a:rPr lang="ja-JP" altLang="en-US" sz="1079" b="1" dirty="0">
                <a:solidFill>
                  <a:prstClr val="white"/>
                </a:solidFill>
                <a:latin typeface="Meiryo UI"/>
                <a:ea typeface="Meiryo UI"/>
              </a:rPr>
              <a:t>民間向け</a:t>
            </a:r>
          </a:p>
        </p:txBody>
      </p:sp>
      <p:sp>
        <p:nvSpPr>
          <p:cNvPr id="56" name="テキスト ボックス 55"/>
          <p:cNvSpPr txBox="1"/>
          <p:nvPr/>
        </p:nvSpPr>
        <p:spPr>
          <a:xfrm>
            <a:off x="6744869" y="292190"/>
            <a:ext cx="2856959"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a:stretch>
            <a:fillRect/>
          </a:stretch>
        </p:blipFill>
        <p:spPr>
          <a:xfrm>
            <a:off x="352860" y="1822338"/>
            <a:ext cx="9888900" cy="4938254"/>
          </a:xfrm>
          <a:prstGeom prst="rect">
            <a:avLst/>
          </a:prstGeom>
        </p:spPr>
      </p:pic>
    </p:spTree>
    <p:extLst>
      <p:ext uri="{BB962C8B-B14F-4D97-AF65-F5344CB8AC3E}">
        <p14:creationId xmlns:p14="http://schemas.microsoft.com/office/powerpoint/2010/main" val="4004828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4349</TotalTime>
  <Words>807</Words>
  <Application>Microsoft Office PowerPoint</Application>
  <PresentationFormat>ユーザー設定</PresentationFormat>
  <Paragraphs>64</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12</vt:i4>
      </vt:variant>
      <vt:variant>
        <vt:lpstr>スライド タイトル</vt:lpstr>
      </vt:variant>
      <vt:variant>
        <vt:i4>2</vt:i4>
      </vt:variant>
    </vt:vector>
  </HeadingPairs>
  <TitlesOfParts>
    <vt:vector size="24" baseType="lpstr">
      <vt:lpstr>HGPｺﾞｼｯｸE</vt:lpstr>
      <vt:lpstr>HGPｺﾞｼｯｸM</vt:lpstr>
      <vt:lpstr>Meiryo UI</vt:lpstr>
      <vt:lpstr>メイリオ</vt:lpstr>
      <vt:lpstr>メイリオ</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19_Office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544</cp:revision>
  <cp:lastPrinted>2018-12-27T15:53:44Z</cp:lastPrinted>
  <dcterms:created xsi:type="dcterms:W3CDTF">2018-08-15T14:31:38Z</dcterms:created>
  <dcterms:modified xsi:type="dcterms:W3CDTF">2019-01-08T02:24:03Z</dcterms:modified>
</cp:coreProperties>
</file>