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238" r:id="rId12"/>
  </p:sldMasterIdLst>
  <p:notesMasterIdLst>
    <p:notesMasterId r:id="rId19"/>
  </p:notesMasterIdLst>
  <p:handoutMasterIdLst>
    <p:handoutMasterId r:id="rId20"/>
  </p:handoutMasterIdLst>
  <p:sldIdLst>
    <p:sldId id="674" r:id="rId13"/>
    <p:sldId id="573" r:id="rId14"/>
    <p:sldId id="574" r:id="rId15"/>
    <p:sldId id="575" r:id="rId16"/>
    <p:sldId id="576" r:id="rId17"/>
    <p:sldId id="577" r:id="rId18"/>
  </p:sldIdLst>
  <p:sldSz cx="10691813" cy="7559675"/>
  <p:notesSz cx="7104063" cy="10234613"/>
  <p:custDataLst>
    <p:tags r:id="rId21"/>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838200" y="768350"/>
            <a:ext cx="542766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75809" indent="-298388" eaLnBrk="0" hangingPunct="0">
              <a:defRPr kumimoji="1">
                <a:solidFill>
                  <a:schemeClr val="tx1"/>
                </a:solidFill>
                <a:latin typeface="Cambria" pitchFamily="18" charset="0"/>
                <a:ea typeface="メイリオ" pitchFamily="50" charset="-128"/>
                <a:cs typeface="メイリオ" pitchFamily="50" charset="-128"/>
              </a:defRPr>
            </a:lvl2pPr>
            <a:lvl3pPr marL="1193552" indent="-238711" eaLnBrk="0" hangingPunct="0">
              <a:defRPr kumimoji="1">
                <a:solidFill>
                  <a:schemeClr val="tx1"/>
                </a:solidFill>
                <a:latin typeface="Cambria" pitchFamily="18" charset="0"/>
                <a:ea typeface="メイリオ" pitchFamily="50" charset="-128"/>
                <a:cs typeface="メイリオ" pitchFamily="50" charset="-128"/>
              </a:defRPr>
            </a:lvl3pPr>
            <a:lvl4pPr marL="1670974" indent="-238711" eaLnBrk="0" hangingPunct="0">
              <a:defRPr kumimoji="1">
                <a:solidFill>
                  <a:schemeClr val="tx1"/>
                </a:solidFill>
                <a:latin typeface="Cambria" pitchFamily="18" charset="0"/>
                <a:ea typeface="メイリオ" pitchFamily="50" charset="-128"/>
                <a:cs typeface="メイリオ" pitchFamily="50" charset="-128"/>
              </a:defRPr>
            </a:lvl4pPr>
            <a:lvl5pPr marL="2148395" indent="-238711" eaLnBrk="0" hangingPunct="0">
              <a:defRPr kumimoji="1">
                <a:solidFill>
                  <a:schemeClr val="tx1"/>
                </a:solidFill>
                <a:latin typeface="Cambria" pitchFamily="18" charset="0"/>
                <a:ea typeface="メイリオ" pitchFamily="50" charset="-128"/>
                <a:cs typeface="メイリオ" pitchFamily="50" charset="-128"/>
              </a:defRPr>
            </a:lvl5pPr>
            <a:lvl6pPr marL="2625816" indent="-238711"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3103237" indent="-238711"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580658" indent="-238711"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4058079" indent="-238711"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46678" eaLnBrk="1" fontAlgn="base" hangingPunct="1">
              <a:spcBef>
                <a:spcPct val="0"/>
              </a:spcBef>
              <a:spcAft>
                <a:spcPct val="0"/>
              </a:spcAft>
              <a:defRPr/>
            </a:pPr>
            <a:fld id="{C348F870-C3C0-4B68-B473-3D41996B82B2}" type="slidenum">
              <a:rPr lang="ja-JP" altLang="en-US">
                <a:solidFill>
                  <a:prstClr val="black"/>
                </a:solidFill>
              </a:rPr>
              <a:pPr defTabSz="946678" eaLnBrk="1" fontAlgn="base" hangingPunct="1">
                <a:spcBef>
                  <a:spcPct val="0"/>
                </a:spcBef>
                <a:spcAft>
                  <a:spcPct val="0"/>
                </a:spcAft>
                <a:defRPr/>
              </a:pPr>
              <a:t>0</a:t>
            </a:fld>
            <a:endParaRPr lang="ja-JP" altLang="en-US">
              <a:solidFill>
                <a:prstClr val="black"/>
              </a:solidFill>
            </a:endParaRPr>
          </a:p>
        </p:txBody>
      </p:sp>
    </p:spTree>
    <p:extLst>
      <p:ext uri="{BB962C8B-B14F-4D97-AF65-F5344CB8AC3E}">
        <p14:creationId xmlns:p14="http://schemas.microsoft.com/office/powerpoint/2010/main" val="126746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22"/>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BC55AD1F-DEC7-4515-A570-1671488A911E}"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A3B6399-9864-4248-8EE1-885408A63735}" type="slidenum">
              <a:rPr lang="ja-JP" altLang="en-US"/>
              <a:pPr>
                <a:defRPr/>
              </a:pPr>
              <a:t>‹#›</a:t>
            </a:fld>
            <a:endParaRPr lang="ja-JP" altLang="en-US"/>
          </a:p>
        </p:txBody>
      </p:sp>
    </p:spTree>
    <p:extLst>
      <p:ext uri="{BB962C8B-B14F-4D97-AF65-F5344CB8AC3E}">
        <p14:creationId xmlns:p14="http://schemas.microsoft.com/office/powerpoint/2010/main" val="3064518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79EAA7E-CF3D-42E1-AF89-99B04CBEB972}"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ECFB6B4-9C7C-4536-B69C-E0A8743E55FB}" type="slidenum">
              <a:rPr lang="ja-JP" altLang="en-US"/>
              <a:pPr>
                <a:defRPr/>
              </a:pPr>
              <a:t>‹#›</a:t>
            </a:fld>
            <a:endParaRPr lang="ja-JP" altLang="en-US"/>
          </a:p>
        </p:txBody>
      </p:sp>
    </p:spTree>
    <p:extLst>
      <p:ext uri="{BB962C8B-B14F-4D97-AF65-F5344CB8AC3E}">
        <p14:creationId xmlns:p14="http://schemas.microsoft.com/office/powerpoint/2010/main" val="8890401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814"/>
            <a:ext cx="908804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4B34154-4B1D-4977-B0FC-BD3C8574E76E}"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610FB6B-D1CE-481D-92A7-3B92FEF344DE}" type="slidenum">
              <a:rPr lang="ja-JP" altLang="en-US"/>
              <a:pPr>
                <a:defRPr/>
              </a:pPr>
              <a:t>‹#›</a:t>
            </a:fld>
            <a:endParaRPr lang="ja-JP" altLang="en-US"/>
          </a:p>
        </p:txBody>
      </p:sp>
    </p:spTree>
    <p:extLst>
      <p:ext uri="{BB962C8B-B14F-4D97-AF65-F5344CB8AC3E}">
        <p14:creationId xmlns:p14="http://schemas.microsoft.com/office/powerpoint/2010/main" val="40779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31"/>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31"/>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227C5043-AB79-4CCB-875A-2935333A68AC}"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1381C2-D29D-484D-A2DB-A02699157157}" type="slidenum">
              <a:rPr lang="ja-JP" altLang="en-US"/>
              <a:pPr>
                <a:defRPr/>
              </a:pPr>
              <a:t>‹#›</a:t>
            </a:fld>
            <a:endParaRPr lang="ja-JP" altLang="en-US"/>
          </a:p>
        </p:txBody>
      </p:sp>
    </p:spTree>
    <p:extLst>
      <p:ext uri="{BB962C8B-B14F-4D97-AF65-F5344CB8AC3E}">
        <p14:creationId xmlns:p14="http://schemas.microsoft.com/office/powerpoint/2010/main" val="1247239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8"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8"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6E91F327-5879-4E66-B825-F5E069A3C682}"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470ADCB7-8278-41E8-841B-3817FC86B97C}" type="slidenum">
              <a:rPr lang="ja-JP" altLang="en-US"/>
              <a:pPr>
                <a:defRPr/>
              </a:pPr>
              <a:t>‹#›</a:t>
            </a:fld>
            <a:endParaRPr lang="ja-JP" altLang="en-US"/>
          </a:p>
        </p:txBody>
      </p:sp>
    </p:spTree>
    <p:extLst>
      <p:ext uri="{BB962C8B-B14F-4D97-AF65-F5344CB8AC3E}">
        <p14:creationId xmlns:p14="http://schemas.microsoft.com/office/powerpoint/2010/main" val="37752783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EAEB519A-2A8C-447D-BCAB-27561E48FE5C}"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BEA2E732-70CB-489B-A405-6609E141D4DF}" type="slidenum">
              <a:rPr lang="ja-JP" altLang="en-US"/>
              <a:pPr>
                <a:defRPr/>
              </a:pPr>
              <a:t>‹#›</a:t>
            </a:fld>
            <a:endParaRPr lang="ja-JP" altLang="en-US"/>
          </a:p>
        </p:txBody>
      </p:sp>
    </p:spTree>
    <p:extLst>
      <p:ext uri="{BB962C8B-B14F-4D97-AF65-F5344CB8AC3E}">
        <p14:creationId xmlns:p14="http://schemas.microsoft.com/office/powerpoint/2010/main" val="12269390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B6BFFBD-D693-4483-BBD1-DB6EC066A591}"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7A4312EE-5F8F-4A4D-842E-E1A32A0F027B}" type="slidenum">
              <a:rPr lang="ja-JP" altLang="en-US"/>
              <a:pPr>
                <a:defRPr/>
              </a:pPr>
              <a:t>‹#›</a:t>
            </a:fld>
            <a:endParaRPr lang="ja-JP" altLang="en-US"/>
          </a:p>
        </p:txBody>
      </p:sp>
    </p:spTree>
    <p:extLst>
      <p:ext uri="{BB962C8B-B14F-4D97-AF65-F5344CB8AC3E}">
        <p14:creationId xmlns:p14="http://schemas.microsoft.com/office/powerpoint/2010/main" val="16314572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1010"/>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6"/>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F5C4A87-DFF6-4CB0-84F2-B66FDAC19543}"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540F0CA-F252-4991-8DB3-5D3D4127A0B5}" type="slidenum">
              <a:rPr lang="ja-JP" altLang="en-US"/>
              <a:pPr>
                <a:defRPr/>
              </a:pPr>
              <a:t>‹#›</a:t>
            </a:fld>
            <a:endParaRPr lang="ja-JP" altLang="en-US"/>
          </a:p>
        </p:txBody>
      </p:sp>
    </p:spTree>
    <p:extLst>
      <p:ext uri="{BB962C8B-B14F-4D97-AF65-F5344CB8AC3E}">
        <p14:creationId xmlns:p14="http://schemas.microsoft.com/office/powerpoint/2010/main" val="10185762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FCBE5D5-078B-41B3-8F3E-B93A0EECD0D8}"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CEA28F6-F13F-4278-AF86-03EE7B2A9025}" type="slidenum">
              <a:rPr lang="ja-JP" altLang="en-US"/>
              <a:pPr>
                <a:defRPr/>
              </a:pPr>
              <a:t>‹#›</a:t>
            </a:fld>
            <a:endParaRPr lang="ja-JP" altLang="en-US"/>
          </a:p>
        </p:txBody>
      </p:sp>
    </p:spTree>
    <p:extLst>
      <p:ext uri="{BB962C8B-B14F-4D97-AF65-F5344CB8AC3E}">
        <p14:creationId xmlns:p14="http://schemas.microsoft.com/office/powerpoint/2010/main" val="14857235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6332A96-4493-46C1-ADEC-361D26FCDABD}"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FF3CAAF-F6AB-447C-B878-E58D8CE9FC2F}" type="slidenum">
              <a:rPr lang="ja-JP" altLang="en-US"/>
              <a:pPr>
                <a:defRPr/>
              </a:pPr>
              <a:t>‹#›</a:t>
            </a:fld>
            <a:endParaRPr lang="ja-JP" altLang="en-US"/>
          </a:p>
        </p:txBody>
      </p:sp>
    </p:spTree>
    <p:extLst>
      <p:ext uri="{BB962C8B-B14F-4D97-AF65-F5344CB8AC3E}">
        <p14:creationId xmlns:p14="http://schemas.microsoft.com/office/powerpoint/2010/main" val="15053297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60"/>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60"/>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FD50E93-0452-4D33-B026-8DF00DE80AEA}"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B9289FB-B606-467E-83AB-68E8F73C56D6}" type="slidenum">
              <a:rPr lang="ja-JP" altLang="en-US"/>
              <a:pPr>
                <a:defRPr/>
              </a:pPr>
              <a:t>‹#›</a:t>
            </a:fld>
            <a:endParaRPr lang="ja-JP" altLang="en-US"/>
          </a:p>
        </p:txBody>
      </p:sp>
    </p:spTree>
    <p:extLst>
      <p:ext uri="{BB962C8B-B14F-4D97-AF65-F5344CB8AC3E}">
        <p14:creationId xmlns:p14="http://schemas.microsoft.com/office/powerpoint/2010/main" val="892990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31"/>
            <a:ext cx="9622632" cy="49890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721"/>
            <a:ext cx="2494756" cy="402483"/>
          </a:xfrm>
          <a:prstGeom prst="rect">
            <a:avLst/>
          </a:prstGeom>
        </p:spPr>
        <p:txBody>
          <a:bodyPr vert="horz" lIns="91440" tIns="45720" rIns="91440" bIns="45720" rtlCol="0" anchor="ctr"/>
          <a:lstStyle>
            <a:lvl1pPr algn="l" fontAlgn="auto">
              <a:spcBef>
                <a:spcPts val="0"/>
              </a:spcBef>
              <a:spcAft>
                <a:spcPts val="0"/>
              </a:spcAft>
              <a:defRPr sz="1323">
                <a:solidFill>
                  <a:schemeClr val="tx1">
                    <a:tint val="75000"/>
                  </a:schemeClr>
                </a:solidFill>
                <a:latin typeface="+mn-lt"/>
                <a:ea typeface="+mn-ea"/>
                <a:cs typeface="+mn-cs"/>
              </a:defRPr>
            </a:lvl1pPr>
          </a:lstStyle>
          <a:p>
            <a:pPr>
              <a:defRPr/>
            </a:pPr>
            <a:fld id="{DCDF022B-09E6-4D4A-8B29-C18BFAB96984}"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721"/>
            <a:ext cx="3385741" cy="402483"/>
          </a:xfrm>
          <a:prstGeom prst="rect">
            <a:avLst/>
          </a:prstGeom>
        </p:spPr>
        <p:txBody>
          <a:bodyPr vert="horz" lIns="91440" tIns="45720" rIns="91440" bIns="45720" rtlCol="0" anchor="ctr"/>
          <a:lstStyle>
            <a:lvl1pPr algn="ctr" fontAlgn="auto">
              <a:spcBef>
                <a:spcPts val="0"/>
              </a:spcBef>
              <a:spcAft>
                <a:spcPts val="0"/>
              </a:spcAft>
              <a:defRPr sz="1323">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721"/>
            <a:ext cx="2494756" cy="402483"/>
          </a:xfrm>
          <a:prstGeom prst="rect">
            <a:avLst/>
          </a:prstGeom>
        </p:spPr>
        <p:txBody>
          <a:bodyPr vert="horz" lIns="91440" tIns="45720" rIns="91440" bIns="45720" rtlCol="0" anchor="ctr"/>
          <a:lstStyle>
            <a:lvl1pPr algn="r" fontAlgn="auto">
              <a:spcBef>
                <a:spcPts val="0"/>
              </a:spcBef>
              <a:spcAft>
                <a:spcPts val="0"/>
              </a:spcAft>
              <a:defRPr sz="1323">
                <a:solidFill>
                  <a:schemeClr val="tx1">
                    <a:tint val="75000"/>
                  </a:schemeClr>
                </a:solidFill>
                <a:latin typeface="+mn-lt"/>
                <a:ea typeface="+mn-ea"/>
                <a:cs typeface="+mn-cs"/>
              </a:defRPr>
            </a:lvl1pPr>
          </a:lstStyle>
          <a:p>
            <a:pPr>
              <a:defRPr/>
            </a:pPr>
            <a:fld id="{32829663-29CD-4EE5-BAA8-EF591C2FEFC5}"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831415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5pPr>
      <a:lvl6pPr marL="503972"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6pPr>
      <a:lvl7pPr marL="1007943"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7pPr>
      <a:lvl8pPr marL="1511915"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8pPr>
      <a:lvl9pPr marL="2015886" algn="ctr" rtl="0" fontAlgn="base">
        <a:spcBef>
          <a:spcPct val="0"/>
        </a:spcBef>
        <a:spcAft>
          <a:spcPct val="0"/>
        </a:spcAft>
        <a:defRPr kumimoji="1" sz="4850">
          <a:solidFill>
            <a:schemeClr val="tx1"/>
          </a:solidFill>
          <a:latin typeface="Cambria" pitchFamily="18" charset="0"/>
          <a:ea typeface="メイリオ" pitchFamily="50" charset="-128"/>
          <a:cs typeface="メイリオ" pitchFamily="50" charset="-128"/>
        </a:defRPr>
      </a:lvl9pPr>
    </p:titleStyle>
    <p:bodyStyle>
      <a:lvl1pPr marL="377979" indent="-377979" algn="l" rtl="0" eaLnBrk="0" fontAlgn="base" hangingPunct="0">
        <a:spcBef>
          <a:spcPct val="20000"/>
        </a:spcBef>
        <a:spcAft>
          <a:spcPct val="0"/>
        </a:spcAft>
        <a:buFont typeface="Arial" charset="0"/>
        <a:buChar char="•"/>
        <a:defRPr kumimoji="1" sz="3527" kern="1200">
          <a:solidFill>
            <a:schemeClr val="tx1"/>
          </a:solidFill>
          <a:latin typeface="+mn-lt"/>
          <a:ea typeface="+mn-ea"/>
          <a:cs typeface="メイリオ" pitchFamily="50" charset="-128"/>
        </a:defRPr>
      </a:lvl1pPr>
      <a:lvl2pPr marL="818954" indent="-314982" algn="l" rtl="0" eaLnBrk="0" fontAlgn="base" hangingPunct="0">
        <a:spcBef>
          <a:spcPct val="20000"/>
        </a:spcBef>
        <a:spcAft>
          <a:spcPct val="0"/>
        </a:spcAft>
        <a:buFont typeface="Arial" charset="0"/>
        <a:buChar char="–"/>
        <a:defRPr kumimoji="1" sz="3086" kern="1200">
          <a:solidFill>
            <a:schemeClr val="tx1"/>
          </a:solidFill>
          <a:latin typeface="+mn-lt"/>
          <a:ea typeface="+mn-ea"/>
          <a:cs typeface="メイリオ" pitchFamily="50" charset="-128"/>
        </a:defRPr>
      </a:lvl2pPr>
      <a:lvl3pPr marL="1259929" indent="-251986" algn="l" rtl="0" eaLnBrk="0" fontAlgn="base" hangingPunct="0">
        <a:spcBef>
          <a:spcPct val="20000"/>
        </a:spcBef>
        <a:spcAft>
          <a:spcPct val="0"/>
        </a:spcAft>
        <a:buFont typeface="Arial" charset="0"/>
        <a:buChar char="•"/>
        <a:defRPr kumimoji="1" sz="2646" kern="1200">
          <a:solidFill>
            <a:schemeClr val="tx1"/>
          </a:solidFill>
          <a:latin typeface="+mn-lt"/>
          <a:ea typeface="+mn-ea"/>
          <a:cs typeface="メイリオ" pitchFamily="50" charset="-128"/>
        </a:defRPr>
      </a:lvl3pPr>
      <a:lvl4pPr marL="1763900"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4pPr>
      <a:lvl5pPr marL="2267872" indent="-251986" algn="l" rtl="0" eaLnBrk="0" fontAlgn="base" hangingPunct="0">
        <a:spcBef>
          <a:spcPct val="20000"/>
        </a:spcBef>
        <a:spcAft>
          <a:spcPct val="0"/>
        </a:spcAft>
        <a:buFont typeface="Arial" charset="0"/>
        <a:buChar char="»"/>
        <a:defRPr kumimoji="1" sz="2205" kern="1200">
          <a:solidFill>
            <a:schemeClr val="tx1"/>
          </a:solidFill>
          <a:latin typeface="+mn-lt"/>
          <a:ea typeface="+mn-ea"/>
          <a:cs typeface="メイリオ" pitchFamily="50" charset="-128"/>
        </a:defRPr>
      </a:lvl5pPr>
      <a:lvl6pPr marL="2771844"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4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9.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21997" y="608389"/>
            <a:ext cx="10042404" cy="3846676"/>
          </a:xfrm>
          <a:prstGeom prst="rect">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algn="ctr" defTabSz="1007943">
              <a:defRPr/>
            </a:pPr>
            <a:endParaRPr lang="ja-JP" altLang="en-US" sz="1984" dirty="0">
              <a:solidFill>
                <a:prstClr val="black"/>
              </a:solidFill>
              <a:latin typeface="Cambria"/>
              <a:ea typeface="メイリオ"/>
            </a:endParaRPr>
          </a:p>
        </p:txBody>
      </p:sp>
      <p:sp>
        <p:nvSpPr>
          <p:cNvPr id="11" name="テキスト ボックス 10"/>
          <p:cNvSpPr txBox="1"/>
          <p:nvPr/>
        </p:nvSpPr>
        <p:spPr>
          <a:xfrm>
            <a:off x="420330" y="674617"/>
            <a:ext cx="1106393" cy="312843"/>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1007943">
              <a:defRPr/>
            </a:pPr>
            <a:r>
              <a:rPr lang="ja-JP" altLang="en-US" sz="1433" dirty="0">
                <a:solidFill>
                  <a:prstClr val="black"/>
                </a:solidFill>
                <a:latin typeface="Cambria"/>
                <a:ea typeface="メイリオ"/>
              </a:rPr>
              <a:t>背景・目的</a:t>
            </a:r>
          </a:p>
        </p:txBody>
      </p:sp>
      <p:sp>
        <p:nvSpPr>
          <p:cNvPr id="2057" name="テキスト ボックス 19"/>
          <p:cNvSpPr txBox="1">
            <a:spLocks noChangeArrowheads="1"/>
          </p:cNvSpPr>
          <p:nvPr/>
        </p:nvSpPr>
        <p:spPr bwMode="auto">
          <a:xfrm>
            <a:off x="362348" y="1001864"/>
            <a:ext cx="4762000" cy="141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noAutofit/>
          </a:bodyPr>
          <a:lstStyle>
            <a:lvl1pPr marL="171450" indent="-171450"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188989" indent="-188989" algn="just" defTabSz="1088439" eaLnBrk="1" fontAlgn="base" hangingPunct="1">
              <a:lnSpc>
                <a:spcPts val="1764"/>
              </a:lnSpc>
              <a:spcBef>
                <a:spcPct val="0"/>
              </a:spcBef>
              <a:spcAft>
                <a:spcPct val="0"/>
              </a:spcAft>
              <a:buFont typeface="Arial" panose="020B0604020202020204" pitchFamily="34" charset="0"/>
              <a:buChar char="•"/>
            </a:pPr>
            <a:r>
              <a:rPr lang="ja-JP" altLang="en-US" sz="1323" dirty="0">
                <a:solidFill>
                  <a:prstClr val="black"/>
                </a:solidFill>
              </a:rPr>
              <a:t>一度整備されると長期に</a:t>
            </a:r>
            <a:r>
              <a:rPr lang="ja-JP" altLang="en-US" sz="1323" dirty="0">
                <a:solidFill>
                  <a:prstClr val="black"/>
                </a:solidFill>
                <a:latin typeface="メイリオ"/>
                <a:ea typeface="メイリオ"/>
              </a:rPr>
              <a:t>わたり</a:t>
            </a:r>
            <a:r>
              <a:rPr lang="en-US" altLang="ja-JP" sz="1323" dirty="0">
                <a:solidFill>
                  <a:prstClr val="black"/>
                </a:solidFill>
                <a:latin typeface="メイリオ"/>
                <a:ea typeface="メイリオ"/>
              </a:rPr>
              <a:t>CO2</a:t>
            </a:r>
            <a:r>
              <a:rPr lang="ja-JP" altLang="en-US" sz="1323" dirty="0">
                <a:solidFill>
                  <a:prstClr val="black"/>
                </a:solidFill>
                <a:latin typeface="メイリオ"/>
                <a:ea typeface="メイリオ"/>
              </a:rPr>
              <a:t>排出</a:t>
            </a:r>
            <a:r>
              <a:rPr lang="ja-JP" altLang="en-US" sz="1323" dirty="0">
                <a:solidFill>
                  <a:prstClr val="black"/>
                </a:solidFill>
              </a:rPr>
              <a:t>のロックインが懸念される社会システムについては、構築のタイミングで低炭素型のものへと政策誘導することが不可欠である。</a:t>
            </a:r>
            <a:endParaRPr lang="en-US" altLang="ja-JP" sz="1323" dirty="0">
              <a:solidFill>
                <a:prstClr val="black"/>
              </a:solidFill>
            </a:endParaRPr>
          </a:p>
          <a:p>
            <a:pPr marL="188989" indent="-188989" algn="just" defTabSz="1088439" eaLnBrk="1" fontAlgn="base" hangingPunct="1">
              <a:lnSpc>
                <a:spcPts val="1764"/>
              </a:lnSpc>
              <a:spcBef>
                <a:spcPct val="0"/>
              </a:spcBef>
              <a:spcAft>
                <a:spcPct val="0"/>
              </a:spcAft>
              <a:buFont typeface="Arial" panose="020B0604020202020204" pitchFamily="34" charset="0"/>
              <a:buChar char="•"/>
            </a:pPr>
            <a:r>
              <a:rPr lang="ja-JP" altLang="en-US" sz="1323" dirty="0">
                <a:solidFill>
                  <a:prstClr val="black"/>
                </a:solidFill>
              </a:rPr>
              <a:t>その際、地域の実状に応じて、地域の未利用エネルギーをコスト効率的に有効活用することが重要であり、こうした取組は地域経済の活性化にも資するものである。</a:t>
            </a:r>
            <a:endParaRPr lang="en-US" altLang="ja-JP" sz="1323" dirty="0">
              <a:solidFill>
                <a:prstClr val="black"/>
              </a:solidFill>
            </a:endParaRPr>
          </a:p>
          <a:p>
            <a:pPr marL="188989" indent="-188989" algn="just" defTabSz="1088439" eaLnBrk="1" fontAlgn="base" hangingPunct="1">
              <a:spcBef>
                <a:spcPct val="0"/>
              </a:spcBef>
              <a:spcAft>
                <a:spcPct val="0"/>
              </a:spcAft>
              <a:buFont typeface="Arial" panose="020B0604020202020204" pitchFamily="34" charset="0"/>
              <a:buChar char="•"/>
            </a:pPr>
            <a:endParaRPr lang="en-US" altLang="ja-JP" sz="1213" dirty="0">
              <a:solidFill>
                <a:prstClr val="black"/>
              </a:solidFill>
            </a:endParaRPr>
          </a:p>
          <a:p>
            <a:pPr marL="0" indent="0" algn="just" defTabSz="1007943" eaLnBrk="1" fontAlgn="base" hangingPunct="1">
              <a:spcBef>
                <a:spcPct val="0"/>
              </a:spcBef>
              <a:spcAft>
                <a:spcPct val="0"/>
              </a:spcAft>
            </a:pPr>
            <a:endParaRPr lang="ja-JP" altLang="en-US" sz="1213" dirty="0">
              <a:solidFill>
                <a:prstClr val="black"/>
              </a:solidFill>
            </a:endParaRPr>
          </a:p>
        </p:txBody>
      </p:sp>
      <p:grpSp>
        <p:nvGrpSpPr>
          <p:cNvPr id="25" name="グループ化 24"/>
          <p:cNvGrpSpPr/>
          <p:nvPr/>
        </p:nvGrpSpPr>
        <p:grpSpPr>
          <a:xfrm>
            <a:off x="5314079" y="674616"/>
            <a:ext cx="4761999" cy="2174532"/>
            <a:chOff x="351923" y="-2094959"/>
            <a:chExt cx="3930337" cy="2532332"/>
          </a:xfrm>
        </p:grpSpPr>
        <p:sp>
          <p:nvSpPr>
            <p:cNvPr id="12" name="テキスト ボックス 11"/>
            <p:cNvSpPr txBox="1"/>
            <p:nvPr/>
          </p:nvSpPr>
          <p:spPr>
            <a:xfrm>
              <a:off x="404864" y="-2094959"/>
              <a:ext cx="761016" cy="36431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defPPr>
                <a:defRPr lang="ja-JP"/>
              </a:defPPr>
              <a:lvl1pPr fontAlgn="auto">
                <a:spcBef>
                  <a:spcPts val="0"/>
                </a:spcBef>
                <a:spcAft>
                  <a:spcPts val="0"/>
                </a:spcAft>
                <a:defRPr sz="1200">
                  <a:solidFill>
                    <a:prstClr val="black"/>
                  </a:solidFill>
                </a:defRPr>
              </a:lvl1pPr>
            </a:lstStyle>
            <a:p>
              <a:pPr defTabSz="1007943"/>
              <a:r>
                <a:rPr lang="ja-JP" altLang="en-US" sz="1433" dirty="0">
                  <a:latin typeface="Cambria"/>
                  <a:ea typeface="メイリオ"/>
                </a:rPr>
                <a:t>事業概要</a:t>
              </a:r>
            </a:p>
          </p:txBody>
        </p:sp>
        <p:sp>
          <p:nvSpPr>
            <p:cNvPr id="21" name="テキスト ボックス 20"/>
            <p:cNvSpPr txBox="1"/>
            <p:nvPr/>
          </p:nvSpPr>
          <p:spPr>
            <a:xfrm>
              <a:off x="351923" y="-1709309"/>
              <a:ext cx="3930337" cy="2146682"/>
            </a:xfrm>
            <a:prstGeom prst="rect">
              <a:avLst/>
            </a:prstGeom>
            <a:noFill/>
          </p:spPr>
          <p:txBody>
            <a:bodyPr wrap="square" lIns="39683" rIns="39683">
              <a:noAutofit/>
            </a:bodyPr>
            <a:lstStyle/>
            <a:p>
              <a:pPr marL="94495" indent="94495" algn="just" defTabSz="1007943">
                <a:lnSpc>
                  <a:spcPts val="1764"/>
                </a:lnSpc>
                <a:buClr>
                  <a:srgbClr val="DEDEDE">
                    <a:lumMod val="50000"/>
                  </a:srgbClr>
                </a:buClr>
                <a:defRPr/>
              </a:pPr>
              <a:r>
                <a:rPr lang="ja-JP" altLang="en-US" sz="1323" dirty="0">
                  <a:solidFill>
                    <a:prstClr val="black"/>
                  </a:solidFill>
                  <a:latin typeface="Cambria"/>
                  <a:ea typeface="メイリオ"/>
                </a:rPr>
                <a:t> 地域の実状に応じて、地域の未利用資源（熱・湧水等）の利用及び効率的なエネルギー供給システム等を構築し、地域の低炭素化や活性化を推進するモデル的取組に必要な設備等の導入経費を支援する。</a:t>
              </a:r>
            </a:p>
            <a:p>
              <a:pPr marL="94495" defTabSz="1007943">
                <a:lnSpc>
                  <a:spcPts val="1764"/>
                </a:lnSpc>
                <a:buClr>
                  <a:srgbClr val="DEDEDE">
                    <a:lumMod val="50000"/>
                  </a:srgbClr>
                </a:buClr>
                <a:defRPr/>
              </a:pPr>
              <a:r>
                <a:rPr lang="ja-JP" altLang="en-US" sz="1323" dirty="0">
                  <a:solidFill>
                    <a:prstClr val="black"/>
                  </a:solidFill>
                  <a:latin typeface="Cambria"/>
                  <a:ea typeface="メイリオ"/>
                </a:rPr>
                <a:t>・　事業所空調やコジェネ等の廃熱地域利用</a:t>
              </a:r>
            </a:p>
            <a:p>
              <a:pPr marL="94495" defTabSz="1007943">
                <a:lnSpc>
                  <a:spcPts val="1764"/>
                </a:lnSpc>
                <a:buClr>
                  <a:srgbClr val="DEDEDE">
                    <a:lumMod val="50000"/>
                  </a:srgbClr>
                </a:buClr>
                <a:defRPr/>
              </a:pPr>
              <a:r>
                <a:rPr lang="ja-JP" altLang="en-US" sz="1323" dirty="0">
                  <a:solidFill>
                    <a:prstClr val="black"/>
                  </a:solidFill>
                  <a:latin typeface="Cambria"/>
                  <a:ea typeface="メイリオ"/>
                </a:rPr>
                <a:t>・　湧水等活用型空調の導入　　</a:t>
              </a:r>
              <a:endParaRPr lang="en-US" altLang="ja-JP" sz="1323" dirty="0">
                <a:solidFill>
                  <a:prstClr val="black"/>
                </a:solidFill>
                <a:latin typeface="Cambria"/>
                <a:ea typeface="メイリオ"/>
              </a:endParaRPr>
            </a:p>
            <a:p>
              <a:pPr marL="94495" defTabSz="1007943">
                <a:lnSpc>
                  <a:spcPts val="1764"/>
                </a:lnSpc>
                <a:buClr>
                  <a:srgbClr val="DEDEDE">
                    <a:lumMod val="50000"/>
                  </a:srgbClr>
                </a:buClr>
                <a:defRPr/>
              </a:pPr>
              <a:r>
                <a:rPr lang="ja-JP" altLang="en-US" sz="1323" dirty="0">
                  <a:solidFill>
                    <a:prstClr val="black"/>
                  </a:solidFill>
                  <a:latin typeface="Cambria"/>
                  <a:ea typeface="メイリオ"/>
                </a:rPr>
                <a:t>・　地中熱・下水熱等を活用した低炭素型融雪設備の導入　</a:t>
              </a:r>
              <a:endParaRPr lang="en-US" altLang="ja-JP" sz="1323" dirty="0">
                <a:solidFill>
                  <a:prstClr val="black"/>
                </a:solidFill>
                <a:latin typeface="Cambria"/>
                <a:ea typeface="メイリオ"/>
              </a:endParaRPr>
            </a:p>
            <a:p>
              <a:pPr marL="94495" defTabSz="1007943">
                <a:lnSpc>
                  <a:spcPts val="1764"/>
                </a:lnSpc>
                <a:buClr>
                  <a:srgbClr val="DEDEDE">
                    <a:lumMod val="50000"/>
                  </a:srgbClr>
                </a:buClr>
                <a:defRPr/>
              </a:pPr>
              <a:r>
                <a:rPr lang="ja-JP" altLang="en-US" sz="1323" dirty="0">
                  <a:solidFill>
                    <a:prstClr val="black"/>
                  </a:solidFill>
                  <a:latin typeface="Cambria"/>
                  <a:ea typeface="メイリオ"/>
                </a:rPr>
                <a:t>・　高効率な地域熱供給システムの導入　等　</a:t>
              </a:r>
              <a:endParaRPr lang="en-US" altLang="ja-JP" sz="1323" dirty="0">
                <a:solidFill>
                  <a:prstClr val="black"/>
                </a:solidFill>
                <a:latin typeface="Cambria"/>
                <a:ea typeface="メイリオ"/>
              </a:endParaRPr>
            </a:p>
          </p:txBody>
        </p:sp>
      </p:grpSp>
      <p:pic>
        <p:nvPicPr>
          <p:cNvPr id="2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50" y="10507"/>
            <a:ext cx="768216"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3"/>
          <p:cNvSpPr/>
          <p:nvPr/>
        </p:nvSpPr>
        <p:spPr>
          <a:xfrm>
            <a:off x="1069094" y="-3494"/>
            <a:ext cx="9316595" cy="55556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defTabSz="1007943" fontAlgn="base">
              <a:spcBef>
                <a:spcPct val="0"/>
              </a:spcBef>
              <a:spcAft>
                <a:spcPct val="0"/>
              </a:spcAft>
              <a:defRPr/>
            </a:pPr>
            <a:r>
              <a:rPr lang="ja-JP" altLang="en-US" sz="1543" b="1" dirty="0">
                <a:solidFill>
                  <a:prstClr val="white"/>
                </a:solidFill>
                <a:latin typeface="Cambria"/>
                <a:ea typeface="メイリオ"/>
              </a:rPr>
              <a:t>　廃熱・湧水等の</a:t>
            </a:r>
            <a:r>
              <a:rPr lang="ja-JP" altLang="ja-JP" sz="1543" b="1" dirty="0">
                <a:solidFill>
                  <a:prstClr val="white"/>
                </a:solidFill>
                <a:latin typeface="Cambria"/>
                <a:ea typeface="メイリオ"/>
              </a:rPr>
              <a:t>未利用資源の効率的活用による</a:t>
            </a:r>
            <a:endParaRPr lang="en-US" altLang="ja-JP" sz="1543" b="1" dirty="0">
              <a:solidFill>
                <a:prstClr val="white"/>
              </a:solidFill>
              <a:latin typeface="Cambria"/>
              <a:ea typeface="メイリオ"/>
            </a:endParaRPr>
          </a:p>
          <a:p>
            <a:pPr defTabSz="1007943" fontAlgn="base">
              <a:spcBef>
                <a:spcPct val="0"/>
              </a:spcBef>
              <a:spcAft>
                <a:spcPct val="0"/>
              </a:spcAft>
              <a:defRPr/>
            </a:pPr>
            <a:r>
              <a:rPr lang="ja-JP" altLang="en-US" sz="1543" b="1" dirty="0">
                <a:solidFill>
                  <a:prstClr val="white"/>
                </a:solidFill>
                <a:latin typeface="Cambria"/>
                <a:ea typeface="メイリオ"/>
              </a:rPr>
              <a:t>　</a:t>
            </a:r>
            <a:r>
              <a:rPr lang="ja-JP" altLang="ja-JP" sz="1543" b="1" dirty="0">
                <a:solidFill>
                  <a:prstClr val="white"/>
                </a:solidFill>
                <a:latin typeface="Cambria"/>
                <a:ea typeface="メイリオ"/>
              </a:rPr>
              <a:t>低炭素社会システム</a:t>
            </a:r>
            <a:r>
              <a:rPr lang="ja-JP" altLang="en-US" sz="1543" b="1" dirty="0">
                <a:solidFill>
                  <a:prstClr val="white"/>
                </a:solidFill>
                <a:latin typeface="Cambria"/>
                <a:ea typeface="メイリオ"/>
              </a:rPr>
              <a:t>整備</a:t>
            </a:r>
            <a:r>
              <a:rPr lang="ja-JP" altLang="ja-JP" sz="1543" b="1" dirty="0">
                <a:solidFill>
                  <a:prstClr val="white"/>
                </a:solidFill>
                <a:latin typeface="Cambria"/>
                <a:ea typeface="メイリオ"/>
              </a:rPr>
              <a:t>推進事業</a:t>
            </a:r>
            <a:endParaRPr lang="en-US" altLang="ja-JP" sz="1543" b="1" dirty="0">
              <a:solidFill>
                <a:prstClr val="white"/>
              </a:solidFill>
              <a:latin typeface="Cambria"/>
              <a:ea typeface="メイリオ"/>
            </a:endParaRPr>
          </a:p>
        </p:txBody>
      </p:sp>
      <p:sp>
        <p:nvSpPr>
          <p:cNvPr id="60" name="角丸四角形 59"/>
          <p:cNvSpPr/>
          <p:nvPr/>
        </p:nvSpPr>
        <p:spPr>
          <a:xfrm>
            <a:off x="1545911" y="7101369"/>
            <a:ext cx="7536335" cy="402522"/>
          </a:xfrm>
          <a:prstGeom prst="round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defTabSz="1007943" fontAlgn="base">
              <a:spcBef>
                <a:spcPct val="0"/>
              </a:spcBef>
              <a:spcAft>
                <a:spcPct val="0"/>
              </a:spcAft>
              <a:defRPr/>
            </a:pPr>
            <a:r>
              <a:rPr lang="ja-JP" altLang="en-US" sz="1764" b="1" dirty="0">
                <a:solidFill>
                  <a:prstClr val="white"/>
                </a:solidFill>
                <a:latin typeface="Cambria"/>
                <a:ea typeface="メイリオ"/>
              </a:rPr>
              <a:t>地域で活用されていない資源を利用し、地域の低炭素社会づくりを推進</a:t>
            </a:r>
          </a:p>
        </p:txBody>
      </p:sp>
      <p:sp>
        <p:nvSpPr>
          <p:cNvPr id="10" name="正方形/長方形 9"/>
          <p:cNvSpPr/>
          <p:nvPr/>
        </p:nvSpPr>
        <p:spPr>
          <a:xfrm>
            <a:off x="335056" y="4533370"/>
            <a:ext cx="973343" cy="32977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defTabSz="1007943">
              <a:defRPr/>
            </a:pPr>
            <a:r>
              <a:rPr lang="ja-JP" altLang="en-US" sz="1543" b="1" dirty="0">
                <a:solidFill>
                  <a:prstClr val="white"/>
                </a:solidFill>
                <a:latin typeface="Cambria"/>
                <a:ea typeface="メイリオ"/>
              </a:rPr>
              <a:t>イメージ</a:t>
            </a:r>
          </a:p>
        </p:txBody>
      </p:sp>
      <p:grpSp>
        <p:nvGrpSpPr>
          <p:cNvPr id="6" name="グループ化 5"/>
          <p:cNvGrpSpPr/>
          <p:nvPr/>
        </p:nvGrpSpPr>
        <p:grpSpPr>
          <a:xfrm>
            <a:off x="5388288" y="2936524"/>
            <a:ext cx="4773060" cy="1358038"/>
            <a:chOff x="4383833" y="4579176"/>
            <a:chExt cx="3907022" cy="1231988"/>
          </a:xfrm>
        </p:grpSpPr>
        <p:sp>
          <p:nvSpPr>
            <p:cNvPr id="19" name="テキスト ボックス 18"/>
            <p:cNvSpPr txBox="1"/>
            <p:nvPr/>
          </p:nvSpPr>
          <p:spPr>
            <a:xfrm>
              <a:off x="4383833" y="4579176"/>
              <a:ext cx="1207440" cy="28380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defPPr>
                <a:defRPr lang="ja-JP"/>
              </a:defPPr>
              <a:lvl1pPr fontAlgn="auto">
                <a:spcBef>
                  <a:spcPts val="0"/>
                </a:spcBef>
                <a:spcAft>
                  <a:spcPts val="0"/>
                </a:spcAft>
                <a:defRPr sz="1200">
                  <a:solidFill>
                    <a:prstClr val="black"/>
                  </a:solidFill>
                </a:defRPr>
              </a:lvl1pPr>
            </a:lstStyle>
            <a:p>
              <a:pPr defTabSz="1007943"/>
              <a:r>
                <a:rPr lang="ja-JP" altLang="en-US" sz="1433" dirty="0">
                  <a:latin typeface="Cambria"/>
                  <a:ea typeface="メイリオ"/>
                </a:rPr>
                <a:t>期待される効果</a:t>
              </a:r>
            </a:p>
          </p:txBody>
        </p:sp>
        <p:sp>
          <p:nvSpPr>
            <p:cNvPr id="23" name="テキスト ボックス 22"/>
            <p:cNvSpPr txBox="1"/>
            <p:nvPr/>
          </p:nvSpPr>
          <p:spPr>
            <a:xfrm>
              <a:off x="4392886" y="4939216"/>
              <a:ext cx="3897969" cy="871948"/>
            </a:xfrm>
            <a:prstGeom prst="rect">
              <a:avLst/>
            </a:prstGeom>
            <a:noFill/>
          </p:spPr>
          <p:txBody>
            <a:bodyPr wrap="square">
              <a:spAutoFit/>
            </a:bodyPr>
            <a:lstStyle/>
            <a:p>
              <a:pPr marL="188989" indent="-188989" defTabSz="1007943">
                <a:buFont typeface="Arial" panose="020B0604020202020204" pitchFamily="34" charset="0"/>
                <a:buChar char="•"/>
                <a:defRPr/>
              </a:pPr>
              <a:r>
                <a:rPr lang="ja-JP" altLang="en-US" sz="1323" dirty="0">
                  <a:solidFill>
                    <a:prstClr val="black"/>
                  </a:solidFill>
                  <a:latin typeface="Cambria" pitchFamily="18" charset="0"/>
                  <a:ea typeface="メイリオ" pitchFamily="50" charset="-128"/>
                </a:rPr>
                <a:t>地域の特性を活かしたエネルギー利用の低炭素化</a:t>
              </a:r>
              <a:r>
                <a:rPr lang="ja-JP" altLang="en-US" sz="1323" dirty="0">
                  <a:solidFill>
                    <a:prstClr val="black"/>
                  </a:solidFill>
                  <a:latin typeface="Cambria"/>
                  <a:ea typeface="メイリオ"/>
                </a:rPr>
                <a:t>及び地域連携による</a:t>
              </a:r>
              <a:r>
                <a:rPr lang="en-US" altLang="ja-JP" sz="1323" dirty="0">
                  <a:solidFill>
                    <a:prstClr val="black"/>
                  </a:solidFill>
                  <a:latin typeface="メイリオ"/>
                  <a:ea typeface="メイリオ"/>
                </a:rPr>
                <a:t>CO2</a:t>
              </a:r>
              <a:r>
                <a:rPr lang="ja-JP" altLang="en-US" sz="1323" dirty="0">
                  <a:solidFill>
                    <a:prstClr val="black"/>
                  </a:solidFill>
                  <a:latin typeface="メイリオ"/>
                  <a:ea typeface="メイリオ"/>
                </a:rPr>
                <a:t>削</a:t>
              </a:r>
              <a:r>
                <a:rPr lang="ja-JP" altLang="en-US" sz="1323" dirty="0">
                  <a:solidFill>
                    <a:prstClr val="black"/>
                  </a:solidFill>
                  <a:latin typeface="Cambria"/>
                  <a:ea typeface="メイリオ"/>
                </a:rPr>
                <a:t>減対策の導入。　</a:t>
              </a:r>
              <a:endParaRPr lang="en-US" altLang="ja-JP" sz="1323" dirty="0">
                <a:solidFill>
                  <a:prstClr val="black"/>
                </a:solidFill>
                <a:latin typeface="Cambria"/>
                <a:ea typeface="メイリオ"/>
              </a:endParaRPr>
            </a:p>
            <a:p>
              <a:pPr marL="188989" indent="-188989" defTabSz="1007943">
                <a:lnSpc>
                  <a:spcPts val="1764"/>
                </a:lnSpc>
                <a:buFont typeface="Arial" panose="020B0604020202020204" pitchFamily="34" charset="0"/>
                <a:buChar char="•"/>
                <a:defRPr/>
              </a:pPr>
              <a:r>
                <a:rPr lang="ja-JP" altLang="en-US" sz="1323" dirty="0">
                  <a:solidFill>
                    <a:prstClr val="black"/>
                  </a:solidFill>
                  <a:latin typeface="Cambria"/>
                  <a:ea typeface="メイリオ"/>
                </a:rPr>
                <a:t>地域の未利用資源（熱・湧水等）を有効活用し、社会システムを低炭素化するモデルケースの創出。</a:t>
              </a:r>
              <a:endParaRPr lang="en-US" altLang="ja-JP" sz="1323" dirty="0">
                <a:solidFill>
                  <a:prstClr val="black"/>
                </a:solidFill>
                <a:latin typeface="Cambria"/>
                <a:ea typeface="メイリオ"/>
              </a:endParaRPr>
            </a:p>
          </p:txBody>
        </p:sp>
      </p:grpSp>
      <p:sp>
        <p:nvSpPr>
          <p:cNvPr id="53" name="正方形/長方形 52"/>
          <p:cNvSpPr/>
          <p:nvPr/>
        </p:nvSpPr>
        <p:spPr>
          <a:xfrm>
            <a:off x="321997" y="4526301"/>
            <a:ext cx="10042404" cy="2998462"/>
          </a:xfrm>
          <a:prstGeom prst="rect">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algn="ctr" defTabSz="1007943">
              <a:defRPr/>
            </a:pPr>
            <a:endParaRPr lang="ja-JP" altLang="en-US" sz="1984" dirty="0">
              <a:solidFill>
                <a:prstClr val="black"/>
              </a:solidFill>
              <a:latin typeface="Cambria"/>
              <a:ea typeface="メイリオ"/>
            </a:endParaRPr>
          </a:p>
        </p:txBody>
      </p:sp>
      <p:grpSp>
        <p:nvGrpSpPr>
          <p:cNvPr id="2" name="グループ化 1"/>
          <p:cNvGrpSpPr/>
          <p:nvPr/>
        </p:nvGrpSpPr>
        <p:grpSpPr>
          <a:xfrm>
            <a:off x="5901535" y="4599931"/>
            <a:ext cx="3946396" cy="2336963"/>
            <a:chOff x="3233453" y="4167769"/>
            <a:chExt cx="3045182" cy="2387963"/>
          </a:xfrm>
        </p:grpSpPr>
        <p:sp>
          <p:nvSpPr>
            <p:cNvPr id="24" name="テキスト ボックス 49"/>
            <p:cNvSpPr txBox="1">
              <a:spLocks noChangeArrowheads="1"/>
            </p:cNvSpPr>
            <p:nvPr/>
          </p:nvSpPr>
          <p:spPr bwMode="auto">
            <a:xfrm>
              <a:off x="3550672" y="4167769"/>
              <a:ext cx="2257701" cy="334540"/>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1007943" eaLnBrk="1" fontAlgn="base" hangingPunct="1">
                <a:spcBef>
                  <a:spcPct val="0"/>
                </a:spcBef>
                <a:spcAft>
                  <a:spcPct val="0"/>
                </a:spcAft>
                <a:defRPr/>
              </a:pPr>
              <a:r>
                <a:rPr lang="ja-JP" altLang="en-US" sz="1323" b="1" dirty="0">
                  <a:solidFill>
                    <a:prstClr val="white"/>
                  </a:solidFill>
                </a:rPr>
                <a:t>地中熱・下水熱等活用型空調</a:t>
              </a:r>
              <a:endParaRPr lang="en-US" altLang="ja-JP" sz="1323" b="1" dirty="0">
                <a:solidFill>
                  <a:prstClr val="white"/>
                </a:solidFill>
              </a:endParaRPr>
            </a:p>
          </p:txBody>
        </p:sp>
        <p:sp>
          <p:nvSpPr>
            <p:cNvPr id="27" name="テキスト ボックス 29"/>
            <p:cNvSpPr txBox="1">
              <a:spLocks noChangeArrowheads="1"/>
            </p:cNvSpPr>
            <p:nvPr/>
          </p:nvSpPr>
          <p:spPr bwMode="auto">
            <a:xfrm>
              <a:off x="3233453" y="5915541"/>
              <a:ext cx="3045182" cy="640191"/>
            </a:xfrm>
            <a:prstGeom prst="rect">
              <a:avLst/>
            </a:prstGeom>
            <a:noFill/>
            <a:ln>
              <a:noFill/>
            </a:ln>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just" defTabSz="1007943" eaLnBrk="1" fontAlgn="base" hangingPunct="1">
                <a:spcBef>
                  <a:spcPct val="0"/>
                </a:spcBef>
                <a:spcAft>
                  <a:spcPct val="0"/>
                </a:spcAft>
              </a:pPr>
              <a:r>
                <a:rPr lang="ja-JP" altLang="en-US" sz="1157" dirty="0">
                  <a:solidFill>
                    <a:prstClr val="black"/>
                  </a:solidFill>
                  <a:latin typeface="メイリオ" pitchFamily="50" charset="-128"/>
                </a:rPr>
                <a:t>地中熱・下水熱等の温度差エネルギーをオフィス等の空調に活用することにより低炭素化を実現。また、ヒートアイランド現象の抑制にも貢献。</a:t>
              </a:r>
            </a:p>
          </p:txBody>
        </p:sp>
        <p:pic>
          <p:nvPicPr>
            <p:cNvPr id="55" name="図 54"/>
            <p:cNvPicPr/>
            <p:nvPr/>
          </p:nvPicPr>
          <p:blipFill>
            <a:blip r:embed="rId4" cstate="print">
              <a:extLst>
                <a:ext uri="{28A0092B-C50C-407E-A947-70E740481C1C}">
                  <a14:useLocalDpi xmlns:a14="http://schemas.microsoft.com/office/drawing/2010/main" val="0"/>
                </a:ext>
              </a:extLst>
            </a:blip>
            <a:stretch>
              <a:fillRect/>
            </a:stretch>
          </p:blipFill>
          <p:spPr>
            <a:xfrm>
              <a:off x="3561070" y="4568084"/>
              <a:ext cx="2257700" cy="1289720"/>
            </a:xfrm>
            <a:prstGeom prst="rect">
              <a:avLst/>
            </a:prstGeom>
          </p:spPr>
        </p:pic>
      </p:grpSp>
      <p:grpSp>
        <p:nvGrpSpPr>
          <p:cNvPr id="54" name="グループ化 53"/>
          <p:cNvGrpSpPr/>
          <p:nvPr/>
        </p:nvGrpSpPr>
        <p:grpSpPr>
          <a:xfrm>
            <a:off x="749072" y="4949245"/>
            <a:ext cx="4366137" cy="2062213"/>
            <a:chOff x="-42781" y="4512974"/>
            <a:chExt cx="2824773" cy="1870802"/>
          </a:xfrm>
        </p:grpSpPr>
        <p:grpSp>
          <p:nvGrpSpPr>
            <p:cNvPr id="56" name="グループ化 55"/>
            <p:cNvGrpSpPr/>
            <p:nvPr/>
          </p:nvGrpSpPr>
          <p:grpSpPr>
            <a:xfrm>
              <a:off x="1324023" y="5342588"/>
              <a:ext cx="1354708" cy="897580"/>
              <a:chOff x="1968205" y="5085184"/>
              <a:chExt cx="1466313" cy="1104716"/>
            </a:xfrm>
          </p:grpSpPr>
          <p:pic>
            <p:nvPicPr>
              <p:cNvPr id="77" name="Picture 2" descr="C:\Users\KAWABE05\Pictures\17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8205" y="5085184"/>
                <a:ext cx="1466313" cy="1026676"/>
              </a:xfrm>
              <a:prstGeom prst="rect">
                <a:avLst/>
              </a:prstGeom>
              <a:noFill/>
              <a:extLst>
                <a:ext uri="{909E8E84-426E-40DD-AFC4-6F175D3DCCD1}">
                  <a14:hiddenFill xmlns:a14="http://schemas.microsoft.com/office/drawing/2010/main">
                    <a:solidFill>
                      <a:srgbClr val="FFFFFF"/>
                    </a:solidFill>
                  </a14:hiddenFill>
                </a:ext>
              </a:extLst>
            </p:spPr>
          </p:pic>
          <p:sp>
            <p:nvSpPr>
              <p:cNvPr id="78" name="角丸四角形 77"/>
              <p:cNvSpPr/>
              <p:nvPr/>
            </p:nvSpPr>
            <p:spPr>
              <a:xfrm>
                <a:off x="2899193" y="5900016"/>
                <a:ext cx="525797" cy="289884"/>
              </a:xfrm>
              <a:prstGeom prst="roundRect">
                <a:avLst/>
              </a:prstGeom>
              <a:gradFill>
                <a:gsLst>
                  <a:gs pos="0">
                    <a:schemeClr val="bg1"/>
                  </a:gs>
                  <a:gs pos="100000">
                    <a:schemeClr val="accent3">
                      <a:lumMod val="40000"/>
                      <a:lumOff val="60000"/>
                    </a:schemeClr>
                  </a:gs>
                </a:gsLst>
                <a:lin ang="5400000" scaled="0"/>
              </a:gra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07943">
                  <a:buClr>
                    <a:srgbClr val="DEDEDE">
                      <a:lumMod val="50000"/>
                    </a:srgbClr>
                  </a:buClr>
                </a:pPr>
                <a:r>
                  <a:rPr lang="ja-JP" altLang="en-US" sz="1213" dirty="0">
                    <a:solidFill>
                      <a:prstClr val="black"/>
                    </a:solidFill>
                    <a:latin typeface="Cambria"/>
                    <a:ea typeface="メイリオ"/>
                  </a:rPr>
                  <a:t>病院</a:t>
                </a:r>
              </a:p>
            </p:txBody>
          </p:sp>
        </p:grpSp>
        <p:pic>
          <p:nvPicPr>
            <p:cNvPr id="57" name="Picture 5" descr="C:\Users\KAWABE05\Pictures\icon_1r_19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7913" y="4527368"/>
              <a:ext cx="1094079" cy="1094079"/>
            </a:xfrm>
            <a:prstGeom prst="rect">
              <a:avLst/>
            </a:prstGeom>
            <a:noFill/>
            <a:extLst>
              <a:ext uri="{909E8E84-426E-40DD-AFC4-6F175D3DCCD1}">
                <a14:hiddenFill xmlns:a14="http://schemas.microsoft.com/office/drawing/2010/main">
                  <a:solidFill>
                    <a:srgbClr val="FFFFFF"/>
                  </a:solidFill>
                </a14:hiddenFill>
              </a:ext>
            </a:extLst>
          </p:spPr>
        </p:pic>
        <p:sp>
          <p:nvSpPr>
            <p:cNvPr id="62" name="角丸四角形 61"/>
            <p:cNvSpPr/>
            <p:nvPr/>
          </p:nvSpPr>
          <p:spPr>
            <a:xfrm>
              <a:off x="1835705" y="4512974"/>
              <a:ext cx="914400" cy="227900"/>
            </a:xfrm>
            <a:prstGeom prst="roundRect">
              <a:avLst/>
            </a:prstGeom>
            <a:gradFill>
              <a:gsLst>
                <a:gs pos="0">
                  <a:schemeClr val="bg1"/>
                </a:gs>
                <a:gs pos="100000">
                  <a:schemeClr val="accent3">
                    <a:lumMod val="40000"/>
                    <a:lumOff val="60000"/>
                  </a:schemeClr>
                </a:gs>
              </a:gsLst>
              <a:lin ang="5400000" scaled="0"/>
            </a:gra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07943">
                <a:buClr>
                  <a:srgbClr val="DEDEDE">
                    <a:lumMod val="50000"/>
                  </a:srgbClr>
                </a:buClr>
              </a:pPr>
              <a:r>
                <a:rPr lang="ja-JP" altLang="en-US" sz="1157" dirty="0">
                  <a:solidFill>
                    <a:prstClr val="black"/>
                  </a:solidFill>
                  <a:latin typeface="Cambria"/>
                  <a:ea typeface="メイリオ"/>
                </a:rPr>
                <a:t>オフィス</a:t>
              </a:r>
            </a:p>
          </p:txBody>
        </p:sp>
        <p:pic>
          <p:nvPicPr>
            <p:cNvPr id="71" name="Picture 3" descr="C:\Users\KAWABE05\Pictures\14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132" y="4552168"/>
              <a:ext cx="1021582" cy="980207"/>
            </a:xfrm>
            <a:prstGeom prst="rect">
              <a:avLst/>
            </a:prstGeom>
            <a:noFill/>
            <a:extLst>
              <a:ext uri="{909E8E84-426E-40DD-AFC4-6F175D3DCCD1}">
                <a14:hiddenFill xmlns:a14="http://schemas.microsoft.com/office/drawing/2010/main">
                  <a:solidFill>
                    <a:srgbClr val="FFFFFF"/>
                  </a:solidFill>
                </a14:hiddenFill>
              </a:ext>
            </a:extLst>
          </p:spPr>
        </p:pic>
        <p:sp>
          <p:nvSpPr>
            <p:cNvPr id="72" name="下矢印 71"/>
            <p:cNvSpPr/>
            <p:nvPr/>
          </p:nvSpPr>
          <p:spPr>
            <a:xfrm rot="17808131">
              <a:off x="695260" y="5190191"/>
              <a:ext cx="324000" cy="684000"/>
            </a:xfrm>
            <a:prstGeom prst="downArrow">
              <a:avLst/>
            </a:prstGeom>
            <a:gradFill>
              <a:gsLst>
                <a:gs pos="15000">
                  <a:srgbClr val="FFA1A1"/>
                </a:gs>
                <a:gs pos="0">
                  <a:schemeClr val="bg1"/>
                </a:gs>
                <a:gs pos="100000">
                  <a:srgbClr val="FF0000"/>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007943">
                <a:buClr>
                  <a:srgbClr val="DEDEDE">
                    <a:lumMod val="50000"/>
                  </a:srgbClr>
                </a:buClr>
              </a:pPr>
              <a:endParaRPr lang="ja-JP" altLang="en-US" sz="1157" dirty="0">
                <a:solidFill>
                  <a:prstClr val="black"/>
                </a:solidFill>
                <a:latin typeface="Cambria"/>
                <a:ea typeface="メイリオ"/>
              </a:endParaRPr>
            </a:p>
          </p:txBody>
        </p:sp>
        <p:sp>
          <p:nvSpPr>
            <p:cNvPr id="73" name="下矢印 72"/>
            <p:cNvSpPr/>
            <p:nvPr/>
          </p:nvSpPr>
          <p:spPr>
            <a:xfrm rot="17808131">
              <a:off x="1295398" y="4862732"/>
              <a:ext cx="324000" cy="684000"/>
            </a:xfrm>
            <a:prstGeom prst="downArrow">
              <a:avLst/>
            </a:prstGeom>
            <a:gradFill>
              <a:gsLst>
                <a:gs pos="15000">
                  <a:srgbClr val="FFA1A1"/>
                </a:gs>
                <a:gs pos="0">
                  <a:schemeClr val="bg1"/>
                </a:gs>
                <a:gs pos="100000">
                  <a:srgbClr val="FF0000"/>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007943">
                <a:buClr>
                  <a:srgbClr val="DEDEDE">
                    <a:lumMod val="50000"/>
                  </a:srgbClr>
                </a:buClr>
              </a:pPr>
              <a:endParaRPr lang="ja-JP" altLang="en-US" sz="1157" dirty="0">
                <a:solidFill>
                  <a:prstClr val="black"/>
                </a:solidFill>
                <a:latin typeface="Cambria"/>
                <a:ea typeface="メイリオ"/>
              </a:endParaRPr>
            </a:p>
          </p:txBody>
        </p:sp>
        <p:sp>
          <p:nvSpPr>
            <p:cNvPr id="74" name="下矢印 73"/>
            <p:cNvSpPr/>
            <p:nvPr/>
          </p:nvSpPr>
          <p:spPr>
            <a:xfrm rot="17808131">
              <a:off x="1008544" y="5012846"/>
              <a:ext cx="324000" cy="684000"/>
            </a:xfrm>
            <a:prstGeom prst="downArrow">
              <a:avLst/>
            </a:prstGeom>
            <a:gradFill>
              <a:gsLst>
                <a:gs pos="15000">
                  <a:srgbClr val="FFA1A1"/>
                </a:gs>
                <a:gs pos="0">
                  <a:schemeClr val="bg1"/>
                </a:gs>
                <a:gs pos="100000">
                  <a:srgbClr val="FF0000"/>
                </a:gs>
              </a:gsLst>
              <a:lin ang="54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007943">
                <a:buClr>
                  <a:srgbClr val="DEDEDE">
                    <a:lumMod val="50000"/>
                  </a:srgbClr>
                </a:buClr>
              </a:pPr>
              <a:endParaRPr lang="ja-JP" altLang="en-US" sz="1157" dirty="0">
                <a:solidFill>
                  <a:prstClr val="black"/>
                </a:solidFill>
                <a:latin typeface="Cambria"/>
                <a:ea typeface="メイリオ"/>
              </a:endParaRPr>
            </a:p>
          </p:txBody>
        </p:sp>
        <p:sp>
          <p:nvSpPr>
            <p:cNvPr id="75" name="テキスト ボックス 74"/>
            <p:cNvSpPr txBox="1"/>
            <p:nvPr/>
          </p:nvSpPr>
          <p:spPr>
            <a:xfrm>
              <a:off x="780952" y="4626924"/>
              <a:ext cx="823722" cy="245297"/>
            </a:xfrm>
            <a:prstGeom prst="rect">
              <a:avLst/>
            </a:prstGeom>
            <a:noFill/>
          </p:spPr>
          <p:txBody>
            <a:bodyPr wrap="square" rtlCol="0">
              <a:spAutoFit/>
            </a:bodyPr>
            <a:lstStyle/>
            <a:p>
              <a:pPr defTabSz="1007943" fontAlgn="base">
                <a:spcBef>
                  <a:spcPct val="0"/>
                </a:spcBef>
                <a:spcAft>
                  <a:spcPct val="0"/>
                </a:spcAft>
              </a:pPr>
              <a:r>
                <a:rPr lang="ja-JP" altLang="en-US" sz="1157" b="1" dirty="0">
                  <a:ln>
                    <a:solidFill>
                      <a:prstClr val="white">
                        <a:lumMod val="65000"/>
                      </a:prstClr>
                    </a:solidFill>
                  </a:ln>
                  <a:solidFill>
                    <a:srgbClr val="008080"/>
                  </a:solidFill>
                  <a:latin typeface="Cambria" pitchFamily="18" charset="0"/>
                  <a:ea typeface="メイリオ" pitchFamily="50" charset="-128"/>
                </a:rPr>
                <a:t>廃熱</a:t>
              </a:r>
            </a:p>
          </p:txBody>
        </p:sp>
        <p:sp>
          <p:nvSpPr>
            <p:cNvPr id="76" name="テキスト ボックス 29"/>
            <p:cNvSpPr txBox="1">
              <a:spLocks noChangeArrowheads="1"/>
            </p:cNvSpPr>
            <p:nvPr/>
          </p:nvSpPr>
          <p:spPr bwMode="auto">
            <a:xfrm>
              <a:off x="-42781" y="5976945"/>
              <a:ext cx="2209899" cy="40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1007943" eaLnBrk="1" fontAlgn="base" hangingPunct="1">
                <a:spcBef>
                  <a:spcPct val="0"/>
                </a:spcBef>
                <a:spcAft>
                  <a:spcPct val="0"/>
                </a:spcAft>
              </a:pPr>
              <a:r>
                <a:rPr lang="ja-JP" altLang="en-US" sz="1157" dirty="0">
                  <a:solidFill>
                    <a:prstClr val="black"/>
                  </a:solidFill>
                  <a:latin typeface="メイリオ" pitchFamily="50" charset="-128"/>
                </a:rPr>
                <a:t>事業所の空調等の廃熱を病院、オフィス等に二次利用することにより更なる低炭素化を実現。</a:t>
              </a:r>
            </a:p>
          </p:txBody>
        </p:sp>
      </p:grpSp>
      <p:sp>
        <p:nvSpPr>
          <p:cNvPr id="79" name="テキスト ボックス 49"/>
          <p:cNvSpPr txBox="1">
            <a:spLocks noChangeArrowheads="1"/>
          </p:cNvSpPr>
          <p:nvPr/>
        </p:nvSpPr>
        <p:spPr bwMode="auto">
          <a:xfrm>
            <a:off x="1506477" y="4599929"/>
            <a:ext cx="2658347" cy="299160"/>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1007943" eaLnBrk="1" fontAlgn="base" hangingPunct="1">
              <a:spcBef>
                <a:spcPct val="0"/>
              </a:spcBef>
              <a:spcAft>
                <a:spcPct val="0"/>
              </a:spcAft>
              <a:defRPr/>
            </a:pPr>
            <a:r>
              <a:rPr lang="ja-JP" altLang="en-US" sz="1157" b="1" dirty="0">
                <a:solidFill>
                  <a:prstClr val="white"/>
                </a:solidFill>
              </a:rPr>
              <a:t>事業所空調等の廃熱地域利用</a:t>
            </a:r>
            <a:endParaRPr lang="en-US" altLang="ja-JP" sz="1157" b="1" dirty="0">
              <a:solidFill>
                <a:prstClr val="white"/>
              </a:solidFill>
            </a:endParaRPr>
          </a:p>
        </p:txBody>
      </p:sp>
      <p:sp>
        <p:nvSpPr>
          <p:cNvPr id="105" name="テキスト ボックス 104"/>
          <p:cNvSpPr txBox="1"/>
          <p:nvPr/>
        </p:nvSpPr>
        <p:spPr>
          <a:xfrm>
            <a:off x="429247" y="2520826"/>
            <a:ext cx="1204176" cy="29591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defPPr>
              <a:defRPr lang="ja-JP"/>
            </a:defPPr>
            <a:lvl1pPr fontAlgn="auto">
              <a:spcBef>
                <a:spcPts val="0"/>
              </a:spcBef>
              <a:spcAft>
                <a:spcPts val="0"/>
              </a:spcAft>
              <a:defRPr sz="1200">
                <a:solidFill>
                  <a:prstClr val="black"/>
                </a:solidFill>
              </a:defRPr>
            </a:lvl1pPr>
          </a:lstStyle>
          <a:p>
            <a:pPr defTabSz="1007943"/>
            <a:r>
              <a:rPr lang="ja-JP" altLang="en-US" sz="1323" dirty="0">
                <a:latin typeface="Cambria"/>
                <a:ea typeface="メイリオ"/>
              </a:rPr>
              <a:t>事業スキーム</a:t>
            </a:r>
          </a:p>
        </p:txBody>
      </p:sp>
      <p:grpSp>
        <p:nvGrpSpPr>
          <p:cNvPr id="59" name="グループ化 79"/>
          <p:cNvGrpSpPr>
            <a:grpSpLocks/>
          </p:cNvGrpSpPr>
          <p:nvPr/>
        </p:nvGrpSpPr>
        <p:grpSpPr bwMode="auto">
          <a:xfrm>
            <a:off x="407200" y="2749510"/>
            <a:ext cx="4611829" cy="1513514"/>
            <a:chOff x="102953" y="2820934"/>
            <a:chExt cx="4417602" cy="1580737"/>
          </a:xfrm>
        </p:grpSpPr>
        <p:sp>
          <p:nvSpPr>
            <p:cNvPr id="61" name="正方形/長方形 60"/>
            <p:cNvSpPr/>
            <p:nvPr/>
          </p:nvSpPr>
          <p:spPr>
            <a:xfrm>
              <a:off x="102953" y="3186749"/>
              <a:ext cx="306490" cy="7631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07943" fontAlgn="base">
                <a:spcBef>
                  <a:spcPct val="0"/>
                </a:spcBef>
                <a:spcAft>
                  <a:spcPct val="0"/>
                </a:spcAft>
                <a:defRPr/>
              </a:pPr>
              <a:r>
                <a:rPr lang="ja-JP" altLang="en-US" sz="1102" dirty="0">
                  <a:solidFill>
                    <a:prstClr val="black"/>
                  </a:solidFill>
                  <a:latin typeface="Cambria"/>
                  <a:ea typeface="メイリオ"/>
                </a:rPr>
                <a:t>国</a:t>
              </a:r>
            </a:p>
          </p:txBody>
        </p:sp>
        <p:sp>
          <p:nvSpPr>
            <p:cNvPr id="63" name="正方形/長方形 62"/>
            <p:cNvSpPr/>
            <p:nvPr/>
          </p:nvSpPr>
          <p:spPr>
            <a:xfrm>
              <a:off x="2439225" y="2951441"/>
              <a:ext cx="2081329" cy="60096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defTabSz="1007943" fontAlgn="base">
                <a:spcBef>
                  <a:spcPct val="0"/>
                </a:spcBef>
                <a:spcAft>
                  <a:spcPct val="0"/>
                </a:spcAft>
                <a:defRPr/>
              </a:pPr>
              <a:r>
                <a:rPr lang="ja-JP" altLang="en-US" sz="992" dirty="0">
                  <a:solidFill>
                    <a:prstClr val="black"/>
                  </a:solidFill>
                  <a:latin typeface="Cambria"/>
                  <a:ea typeface="メイリオ"/>
                </a:rPr>
                <a:t>地方公共団体（政令指定都市以外の市町村）</a:t>
              </a:r>
              <a:endParaRPr lang="en-US" altLang="ja-JP" sz="992" dirty="0">
                <a:solidFill>
                  <a:prstClr val="black"/>
                </a:solidFill>
                <a:latin typeface="Cambria"/>
                <a:ea typeface="メイリオ"/>
              </a:endParaRPr>
            </a:p>
            <a:p>
              <a:pPr defTabSz="1007943" fontAlgn="base">
                <a:spcBef>
                  <a:spcPct val="0"/>
                </a:spcBef>
                <a:spcAft>
                  <a:spcPct val="0"/>
                </a:spcAft>
                <a:defRPr/>
              </a:pPr>
              <a:r>
                <a:rPr lang="ja-JP" altLang="en-US" sz="992" dirty="0">
                  <a:solidFill>
                    <a:prstClr val="black"/>
                  </a:solidFill>
                  <a:latin typeface="Cambria"/>
                  <a:ea typeface="メイリオ"/>
                </a:rPr>
                <a:t>中小企業</a:t>
              </a:r>
              <a:endParaRPr lang="en-US" altLang="ja-JP" sz="992" dirty="0">
                <a:solidFill>
                  <a:prstClr val="black"/>
                </a:solidFill>
                <a:latin typeface="Cambria"/>
                <a:ea typeface="メイリオ"/>
              </a:endParaRPr>
            </a:p>
          </p:txBody>
        </p:sp>
        <p:sp>
          <p:nvSpPr>
            <p:cNvPr id="64" name="正方形/長方形 63"/>
            <p:cNvSpPr/>
            <p:nvPr/>
          </p:nvSpPr>
          <p:spPr>
            <a:xfrm>
              <a:off x="830568" y="3205486"/>
              <a:ext cx="1012112" cy="7464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1007943" fontAlgn="base">
                <a:spcBef>
                  <a:spcPct val="0"/>
                </a:spcBef>
                <a:spcAft>
                  <a:spcPct val="0"/>
                </a:spcAft>
                <a:defRPr/>
              </a:pPr>
              <a:r>
                <a:rPr lang="ja-JP" altLang="en-US" sz="1102" dirty="0">
                  <a:solidFill>
                    <a:prstClr val="black"/>
                  </a:solidFill>
                  <a:latin typeface="Cambria"/>
                  <a:ea typeface="メイリオ"/>
                </a:rPr>
                <a:t>非営利法人</a:t>
              </a:r>
            </a:p>
          </p:txBody>
        </p:sp>
        <p:cxnSp>
          <p:nvCxnSpPr>
            <p:cNvPr id="65" name="直線矢印コネクタ 64"/>
            <p:cNvCxnSpPr/>
            <p:nvPr/>
          </p:nvCxnSpPr>
          <p:spPr>
            <a:xfrm>
              <a:off x="430429" y="3558413"/>
              <a:ext cx="3953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6" name="直線矢印コネクタ 65"/>
            <p:cNvCxnSpPr/>
            <p:nvPr/>
          </p:nvCxnSpPr>
          <p:spPr>
            <a:xfrm>
              <a:off x="1868723" y="3316548"/>
              <a:ext cx="57050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テキスト ボックス 53"/>
            <p:cNvSpPr txBox="1">
              <a:spLocks noChangeArrowheads="1"/>
            </p:cNvSpPr>
            <p:nvPr/>
          </p:nvSpPr>
          <p:spPr bwMode="auto">
            <a:xfrm>
              <a:off x="1652955" y="2820934"/>
              <a:ext cx="927100" cy="45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1007943" eaLnBrk="1" fontAlgn="base" hangingPunct="1">
                <a:spcBef>
                  <a:spcPct val="0"/>
                </a:spcBef>
                <a:spcAft>
                  <a:spcPct val="0"/>
                </a:spcAft>
                <a:buNone/>
              </a:pPr>
              <a:r>
                <a:rPr lang="ja-JP" altLang="en-US" sz="1102" dirty="0">
                  <a:solidFill>
                    <a:prstClr val="black"/>
                  </a:solidFill>
                </a:rPr>
                <a:t>（補助率）</a:t>
              </a:r>
              <a:endParaRPr lang="en-US" altLang="ja-JP" sz="1102" dirty="0">
                <a:solidFill>
                  <a:srgbClr val="FF0000"/>
                </a:solidFill>
              </a:endParaRPr>
            </a:p>
            <a:p>
              <a:pPr algn="ctr" defTabSz="1007943" eaLnBrk="1" fontAlgn="base" hangingPunct="1">
                <a:spcBef>
                  <a:spcPct val="0"/>
                </a:spcBef>
                <a:spcAft>
                  <a:spcPct val="0"/>
                </a:spcAft>
                <a:buNone/>
              </a:pPr>
              <a:r>
                <a:rPr lang="en-US" altLang="ja-JP" sz="1102" dirty="0">
                  <a:solidFill>
                    <a:prstClr val="black"/>
                  </a:solidFill>
                </a:rPr>
                <a:t>2/3</a:t>
              </a:r>
            </a:p>
          </p:txBody>
        </p:sp>
        <p:sp>
          <p:nvSpPr>
            <p:cNvPr id="68" name="テキスト ボックス 54"/>
            <p:cNvSpPr txBox="1">
              <a:spLocks noChangeArrowheads="1"/>
            </p:cNvSpPr>
            <p:nvPr/>
          </p:nvSpPr>
          <p:spPr bwMode="auto">
            <a:xfrm>
              <a:off x="134850" y="2924996"/>
              <a:ext cx="969575" cy="45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1007943" eaLnBrk="1" fontAlgn="base" hangingPunct="1">
                <a:spcBef>
                  <a:spcPct val="0"/>
                </a:spcBef>
                <a:spcAft>
                  <a:spcPct val="0"/>
                </a:spcAft>
                <a:buNone/>
              </a:pPr>
              <a:r>
                <a:rPr lang="ja-JP" altLang="en-US" sz="1102" dirty="0">
                  <a:solidFill>
                    <a:prstClr val="black"/>
                  </a:solidFill>
                </a:rPr>
                <a:t>（補助率）</a:t>
              </a:r>
              <a:endParaRPr lang="en-US" altLang="ja-JP" sz="1102" dirty="0">
                <a:solidFill>
                  <a:prstClr val="black"/>
                </a:solidFill>
              </a:endParaRPr>
            </a:p>
            <a:p>
              <a:pPr algn="ctr" defTabSz="1007943" eaLnBrk="1" fontAlgn="base" hangingPunct="1">
                <a:spcBef>
                  <a:spcPct val="0"/>
                </a:spcBef>
                <a:spcAft>
                  <a:spcPct val="0"/>
                </a:spcAft>
                <a:buNone/>
              </a:pPr>
              <a:r>
                <a:rPr lang="ja-JP" altLang="en-US" sz="1102" dirty="0">
                  <a:solidFill>
                    <a:prstClr val="black"/>
                  </a:solidFill>
                </a:rPr>
                <a:t>定額</a:t>
              </a:r>
            </a:p>
          </p:txBody>
        </p:sp>
        <p:sp>
          <p:nvSpPr>
            <p:cNvPr id="69" name="テキスト ボックス 56"/>
            <p:cNvSpPr txBox="1">
              <a:spLocks noChangeArrowheads="1"/>
            </p:cNvSpPr>
            <p:nvPr/>
          </p:nvSpPr>
          <p:spPr bwMode="auto">
            <a:xfrm>
              <a:off x="1847614" y="3474134"/>
              <a:ext cx="582259" cy="27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1007943" eaLnBrk="1" fontAlgn="base" hangingPunct="1">
                <a:spcBef>
                  <a:spcPct val="0"/>
                </a:spcBef>
                <a:spcAft>
                  <a:spcPct val="0"/>
                </a:spcAft>
                <a:buNone/>
              </a:pPr>
              <a:r>
                <a:rPr lang="ja-JP" altLang="en-US" sz="1102" dirty="0">
                  <a:solidFill>
                    <a:prstClr val="black"/>
                  </a:solidFill>
                </a:rPr>
                <a:t>補助金</a:t>
              </a:r>
            </a:p>
          </p:txBody>
        </p:sp>
        <p:sp>
          <p:nvSpPr>
            <p:cNvPr id="70" name="テキスト ボックス 57"/>
            <p:cNvSpPr txBox="1">
              <a:spLocks noChangeArrowheads="1"/>
            </p:cNvSpPr>
            <p:nvPr/>
          </p:nvSpPr>
          <p:spPr bwMode="auto">
            <a:xfrm>
              <a:off x="338345" y="3971464"/>
              <a:ext cx="605291" cy="28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defTabSz="1007943" eaLnBrk="1" fontAlgn="base" hangingPunct="1">
                <a:spcBef>
                  <a:spcPct val="0"/>
                </a:spcBef>
                <a:spcAft>
                  <a:spcPct val="0"/>
                </a:spcAft>
                <a:buNone/>
              </a:pPr>
              <a:r>
                <a:rPr lang="ja-JP" altLang="en-US" sz="1157" dirty="0">
                  <a:solidFill>
                    <a:prstClr val="black"/>
                  </a:solidFill>
                </a:rPr>
                <a:t>補助金</a:t>
              </a:r>
            </a:p>
          </p:txBody>
        </p:sp>
        <p:sp>
          <p:nvSpPr>
            <p:cNvPr id="80" name="正方形/長方形 79"/>
            <p:cNvSpPr/>
            <p:nvPr/>
          </p:nvSpPr>
          <p:spPr>
            <a:xfrm>
              <a:off x="2442136" y="3662626"/>
              <a:ext cx="2078419" cy="60096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defTabSz="1007943" fontAlgn="base">
                <a:spcBef>
                  <a:spcPct val="0"/>
                </a:spcBef>
                <a:spcAft>
                  <a:spcPct val="0"/>
                </a:spcAft>
                <a:defRPr/>
              </a:pPr>
              <a:r>
                <a:rPr lang="ja-JP" altLang="en-US" sz="992" dirty="0">
                  <a:solidFill>
                    <a:prstClr val="black"/>
                  </a:solidFill>
                  <a:latin typeface="Cambria"/>
                  <a:ea typeface="メイリオ"/>
                </a:rPr>
                <a:t>地方公共団体（上記以外）</a:t>
              </a:r>
              <a:endParaRPr lang="en-US" altLang="ja-JP" sz="992" dirty="0">
                <a:solidFill>
                  <a:prstClr val="black"/>
                </a:solidFill>
                <a:latin typeface="Cambria"/>
                <a:ea typeface="メイリオ"/>
              </a:endParaRPr>
            </a:p>
            <a:p>
              <a:pPr defTabSz="1007943" fontAlgn="base">
                <a:spcBef>
                  <a:spcPct val="0"/>
                </a:spcBef>
                <a:spcAft>
                  <a:spcPct val="0"/>
                </a:spcAft>
                <a:defRPr/>
              </a:pPr>
              <a:r>
                <a:rPr lang="ja-JP" altLang="en-US" sz="992" dirty="0">
                  <a:solidFill>
                    <a:prstClr val="black"/>
                  </a:solidFill>
                  <a:latin typeface="Cambria"/>
                  <a:ea typeface="メイリオ"/>
                </a:rPr>
                <a:t>民間企業（上記以外）　　　　等　　　　</a:t>
              </a:r>
              <a:endParaRPr lang="en-US" altLang="ja-JP" sz="992" dirty="0">
                <a:solidFill>
                  <a:prstClr val="black"/>
                </a:solidFill>
                <a:latin typeface="Cambria"/>
                <a:ea typeface="メイリオ"/>
              </a:endParaRPr>
            </a:p>
          </p:txBody>
        </p:sp>
        <p:sp>
          <p:nvSpPr>
            <p:cNvPr id="81" name="テキスト ボックス 53"/>
            <p:cNvSpPr txBox="1">
              <a:spLocks noChangeArrowheads="1"/>
            </p:cNvSpPr>
            <p:nvPr/>
          </p:nvSpPr>
          <p:spPr bwMode="auto">
            <a:xfrm>
              <a:off x="1649969" y="3950977"/>
              <a:ext cx="927100" cy="45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1007943" eaLnBrk="1" fontAlgn="base" hangingPunct="1">
                <a:spcBef>
                  <a:spcPct val="0"/>
                </a:spcBef>
                <a:spcAft>
                  <a:spcPct val="0"/>
                </a:spcAft>
                <a:buNone/>
              </a:pPr>
              <a:r>
                <a:rPr lang="ja-JP" altLang="en-US" sz="1102" dirty="0">
                  <a:solidFill>
                    <a:prstClr val="black"/>
                  </a:solidFill>
                </a:rPr>
                <a:t>（補助率）</a:t>
              </a:r>
              <a:endParaRPr lang="en-US" altLang="ja-JP" sz="1102" dirty="0">
                <a:solidFill>
                  <a:srgbClr val="FF0000"/>
                </a:solidFill>
              </a:endParaRPr>
            </a:p>
            <a:p>
              <a:pPr algn="ctr" defTabSz="1007943" eaLnBrk="1" fontAlgn="base" hangingPunct="1">
                <a:spcBef>
                  <a:spcPct val="0"/>
                </a:spcBef>
                <a:spcAft>
                  <a:spcPct val="0"/>
                </a:spcAft>
                <a:buNone/>
              </a:pPr>
              <a:r>
                <a:rPr lang="en-US" altLang="ja-JP" sz="1102" dirty="0">
                  <a:solidFill>
                    <a:prstClr val="black"/>
                  </a:solidFill>
                </a:rPr>
                <a:t>1/2</a:t>
              </a:r>
            </a:p>
          </p:txBody>
        </p:sp>
        <p:cxnSp>
          <p:nvCxnSpPr>
            <p:cNvPr id="82" name="直線矢印コネクタ 81"/>
            <p:cNvCxnSpPr/>
            <p:nvPr/>
          </p:nvCxnSpPr>
          <p:spPr>
            <a:xfrm flipV="1">
              <a:off x="1868723" y="3861027"/>
              <a:ext cx="573414" cy="25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50" name="テキスト ボックス 49"/>
          <p:cNvSpPr txBox="1"/>
          <p:nvPr/>
        </p:nvSpPr>
        <p:spPr>
          <a:xfrm>
            <a:off x="6165364" y="91657"/>
            <a:ext cx="2143138" cy="379267"/>
          </a:xfrm>
          <a:prstGeom prst="rect">
            <a:avLst/>
          </a:prstGeom>
          <a:noFill/>
          <a:ln w="25400">
            <a:solidFill>
              <a:schemeClr val="bg1"/>
            </a:solidFill>
          </a:ln>
        </p:spPr>
        <p:style>
          <a:lnRef idx="2">
            <a:schemeClr val="accent6"/>
          </a:lnRef>
          <a:fillRef idx="1">
            <a:schemeClr val="lt1"/>
          </a:fillRef>
          <a:effectRef idx="0">
            <a:schemeClr val="accent6"/>
          </a:effectRef>
          <a:fontRef idx="minor">
            <a:schemeClr val="dk1"/>
          </a:fontRef>
        </p:style>
        <p:txBody>
          <a:bodyPr wrap="square" lIns="39683" tIns="19842" rIns="59525" bIns="19842" anchor="ctr" anchorCtr="0">
            <a:spAutoFit/>
          </a:bodyPr>
          <a:lstStyle/>
          <a:p>
            <a:pPr defTabSz="1007943">
              <a:defRPr/>
            </a:pPr>
            <a:r>
              <a:rPr lang="en-US" altLang="ja-JP" sz="1102" dirty="0">
                <a:solidFill>
                  <a:prstClr val="white"/>
                </a:solidFill>
                <a:latin typeface="メイリオ"/>
                <a:ea typeface="メイリオ"/>
              </a:rPr>
              <a:t>2019</a:t>
            </a:r>
            <a:r>
              <a:rPr lang="ja-JP" altLang="en-US" sz="1102" dirty="0">
                <a:solidFill>
                  <a:prstClr val="white"/>
                </a:solidFill>
                <a:latin typeface="メイリオ"/>
                <a:ea typeface="メイリオ"/>
              </a:rPr>
              <a:t>年度予算（案）</a:t>
            </a:r>
            <a:endParaRPr lang="en-US" altLang="ja-JP" sz="1102" dirty="0">
              <a:solidFill>
                <a:prstClr val="white"/>
              </a:solidFill>
              <a:latin typeface="メイリオ"/>
              <a:ea typeface="メイリオ"/>
            </a:endParaRPr>
          </a:p>
          <a:p>
            <a:pPr defTabSz="1007943">
              <a:defRPr/>
            </a:pPr>
            <a:r>
              <a:rPr lang="en-US" altLang="ja-JP" sz="1102" dirty="0">
                <a:solidFill>
                  <a:prstClr val="white"/>
                </a:solidFill>
                <a:latin typeface="メイリオ"/>
                <a:ea typeface="メイリオ"/>
              </a:rPr>
              <a:t>1,600</a:t>
            </a:r>
            <a:r>
              <a:rPr lang="ja-JP" altLang="en-US" sz="1102" dirty="0">
                <a:solidFill>
                  <a:prstClr val="white"/>
                </a:solidFill>
                <a:latin typeface="メイリオ"/>
                <a:ea typeface="メイリオ"/>
              </a:rPr>
              <a:t>百万円（</a:t>
            </a:r>
            <a:r>
              <a:rPr lang="en-US" altLang="ja-JP" sz="1102" dirty="0">
                <a:solidFill>
                  <a:prstClr val="white"/>
                </a:solidFill>
                <a:latin typeface="メイリオ"/>
                <a:ea typeface="メイリオ"/>
              </a:rPr>
              <a:t>1,700</a:t>
            </a:r>
            <a:r>
              <a:rPr lang="ja-JP" altLang="en-US" sz="1102" dirty="0">
                <a:solidFill>
                  <a:prstClr val="white"/>
                </a:solidFill>
                <a:latin typeface="メイリオ"/>
                <a:ea typeface="メイリオ"/>
              </a:rPr>
              <a:t>百万円）</a:t>
            </a:r>
            <a:endParaRPr lang="ja-JP" altLang="en-US" sz="1213" dirty="0">
              <a:solidFill>
                <a:prstClr val="white"/>
              </a:solidFill>
              <a:latin typeface="Cambria"/>
              <a:ea typeface="メイリオ"/>
            </a:endParaRPr>
          </a:p>
        </p:txBody>
      </p:sp>
      <p:sp>
        <p:nvSpPr>
          <p:cNvPr id="52" name="テキスト ボックス 51"/>
          <p:cNvSpPr txBox="1"/>
          <p:nvPr/>
        </p:nvSpPr>
        <p:spPr>
          <a:xfrm>
            <a:off x="8365985" y="43860"/>
            <a:ext cx="1959566" cy="475806"/>
          </a:xfrm>
          <a:prstGeom prst="rect">
            <a:avLst/>
          </a:prstGeom>
          <a:noFill/>
          <a:ln w="25400">
            <a:solidFill>
              <a:schemeClr val="bg1"/>
            </a:solidFill>
          </a:ln>
        </p:spPr>
        <p:style>
          <a:lnRef idx="2">
            <a:schemeClr val="accent6"/>
          </a:lnRef>
          <a:fillRef idx="1">
            <a:schemeClr val="lt1"/>
          </a:fillRef>
          <a:effectRef idx="0">
            <a:schemeClr val="accent6"/>
          </a:effectRef>
          <a:fontRef idx="minor">
            <a:schemeClr val="dk1"/>
          </a:fontRef>
        </p:style>
        <p:txBody>
          <a:bodyPr wrap="square" lIns="39683" tIns="19842" rIns="39683" bIns="19842" anchor="ctr" anchorCtr="0">
            <a:noAutofit/>
          </a:bodyPr>
          <a:lstStyle/>
          <a:p>
            <a:pPr defTabSz="1007943">
              <a:defRPr/>
            </a:pPr>
            <a:r>
              <a:rPr lang="ja-JP" altLang="en-US" sz="1102" dirty="0">
                <a:solidFill>
                  <a:prstClr val="white"/>
                </a:solidFill>
                <a:latin typeface="メイリオ"/>
                <a:ea typeface="メイリオ"/>
              </a:rPr>
              <a:t>地球環境局地球温暖化対策課</a:t>
            </a:r>
            <a:endParaRPr lang="en-US" altLang="ja-JP" sz="1102" dirty="0">
              <a:solidFill>
                <a:prstClr val="white"/>
              </a:solidFill>
              <a:latin typeface="メイリオ"/>
              <a:ea typeface="メイリオ"/>
            </a:endParaRPr>
          </a:p>
          <a:p>
            <a:pPr defTabSz="1007943">
              <a:defRPr/>
            </a:pPr>
            <a:r>
              <a:rPr lang="ja-JP" altLang="en-US" sz="1102" dirty="0">
                <a:solidFill>
                  <a:prstClr val="white"/>
                </a:solidFill>
                <a:latin typeface="メイリオ"/>
                <a:ea typeface="メイリオ"/>
              </a:rPr>
              <a:t>地球温暖化対策事業室</a:t>
            </a:r>
            <a:endParaRPr lang="ja-JP" altLang="en-US" sz="1213" dirty="0">
              <a:solidFill>
                <a:prstClr val="white"/>
              </a:solidFill>
              <a:latin typeface="Cambria"/>
              <a:ea typeface="メイリオ"/>
            </a:endParaRPr>
          </a:p>
        </p:txBody>
      </p:sp>
    </p:spTree>
    <p:extLst>
      <p:ext uri="{BB962C8B-B14F-4D97-AF65-F5344CB8AC3E}">
        <p14:creationId xmlns:p14="http://schemas.microsoft.com/office/powerpoint/2010/main" val="381521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E1CEC1-000A-4C4B-88F1-38DB54512405}"/>
              </a:ext>
            </a:extLst>
          </p:cNvPr>
          <p:cNvSpPr txBox="1"/>
          <p:nvPr/>
        </p:nvSpPr>
        <p:spPr>
          <a:xfrm>
            <a:off x="2245843" y="6870776"/>
            <a:ext cx="5706572" cy="298543"/>
          </a:xfrm>
          <a:prstGeom prst="rect">
            <a:avLst/>
          </a:prstGeom>
          <a:noFill/>
        </p:spPr>
        <p:txBody>
          <a:bodyPr wrap="square" rtlCol="0">
            <a:spAutoFit/>
          </a:bodyPr>
          <a:lstStyle/>
          <a:p>
            <a:pPr defTabSz="876652"/>
            <a:r>
              <a:rPr lang="ja-JP" altLang="en-US" sz="670" b="1" kern="0" dirty="0">
                <a:solidFill>
                  <a:prstClr val="white"/>
                </a:solidFill>
                <a:latin typeface="Meiryo" panose="020B0604030504040204" pitchFamily="34" charset="-128"/>
                <a:ea typeface="Meiryo" panose="020B0604030504040204" pitchFamily="34" charset="-128"/>
              </a:rPr>
              <a:t>環境省地球環境局地球温暖化対策課地球温暖化対策事業室</a:t>
            </a:r>
            <a:r>
              <a:rPr lang="ja-JP" altLang="en-US" sz="670" kern="0" dirty="0">
                <a:solidFill>
                  <a:prstClr val="white"/>
                </a:solidFill>
                <a:latin typeface="Meiryo" panose="020B0604030504040204" pitchFamily="34" charset="-128"/>
                <a:ea typeface="Meiryo" panose="020B0604030504040204" pitchFamily="34" charset="-128"/>
              </a:rPr>
              <a:t>　　電話：</a:t>
            </a:r>
            <a:r>
              <a:rPr lang="en-US" altLang="ja-JP" sz="670" kern="0" dirty="0">
                <a:solidFill>
                  <a:prstClr val="white"/>
                </a:solidFill>
                <a:latin typeface="Meiryo" panose="020B0604030504040204" pitchFamily="34" charset="-128"/>
                <a:ea typeface="Meiryo" panose="020B0604030504040204" pitchFamily="34" charset="-128"/>
              </a:rPr>
              <a:t>03-5521-8339/8355</a:t>
            </a:r>
            <a:r>
              <a:rPr lang="ja-JP" altLang="en-US" sz="670" kern="0" dirty="0">
                <a:solidFill>
                  <a:prstClr val="white"/>
                </a:solidFill>
                <a:latin typeface="Meiryo" panose="020B0604030504040204" pitchFamily="34" charset="-128"/>
                <a:ea typeface="Meiryo" panose="020B0604030504040204" pitchFamily="34" charset="-128"/>
              </a:rPr>
              <a:t>　</a:t>
            </a:r>
            <a:r>
              <a:rPr lang="en-US" altLang="ja-JP" sz="670" kern="0" dirty="0">
                <a:solidFill>
                  <a:prstClr val="white"/>
                </a:solidFill>
                <a:latin typeface="Meiryo" panose="020B0604030504040204" pitchFamily="34" charset="-128"/>
                <a:ea typeface="Meiryo" panose="020B0604030504040204" pitchFamily="34" charset="-128"/>
              </a:rPr>
              <a:t>FAX</a:t>
            </a:r>
            <a:r>
              <a:rPr lang="ja-JP" altLang="en-US" sz="670" kern="0" dirty="0">
                <a:solidFill>
                  <a:prstClr val="white"/>
                </a:solidFill>
                <a:latin typeface="Meiryo" panose="020B0604030504040204" pitchFamily="34" charset="-128"/>
                <a:ea typeface="Meiryo" panose="020B0604030504040204" pitchFamily="34" charset="-128"/>
              </a:rPr>
              <a:t>：</a:t>
            </a:r>
            <a:r>
              <a:rPr lang="en-US" altLang="ja-JP" sz="670" kern="0" dirty="0">
                <a:solidFill>
                  <a:prstClr val="white"/>
                </a:solidFill>
                <a:latin typeface="Meiryo" panose="020B0604030504040204" pitchFamily="34" charset="-128"/>
                <a:ea typeface="Meiryo" panose="020B0604030504040204" pitchFamily="34" charset="-128"/>
              </a:rPr>
              <a:t>03-3580-1382</a:t>
            </a:r>
          </a:p>
          <a:p>
            <a:pPr defTabSz="876652"/>
            <a:r>
              <a:rPr lang="ja-JP" altLang="en-US" sz="670" b="1" kern="0" dirty="0">
                <a:solidFill>
                  <a:prstClr val="white"/>
                </a:solidFill>
                <a:latin typeface="Meiryo" panose="020B0604030504040204" pitchFamily="34" charset="-128"/>
                <a:ea typeface="Meiryo" panose="020B0604030504040204" pitchFamily="34" charset="-128"/>
              </a:rPr>
              <a:t>水・大気環境局土壌環境課地下水・地盤環境室</a:t>
            </a:r>
            <a:r>
              <a:rPr lang="ja-JP" altLang="en-US" sz="670" kern="0" dirty="0">
                <a:solidFill>
                  <a:prstClr val="white"/>
                </a:solidFill>
                <a:latin typeface="Meiryo" panose="020B0604030504040204" pitchFamily="34" charset="-128"/>
                <a:ea typeface="Meiryo" panose="020B0604030504040204" pitchFamily="34" charset="-128"/>
              </a:rPr>
              <a:t>　　電話：</a:t>
            </a:r>
            <a:r>
              <a:rPr lang="en-US" altLang="ja-JP" sz="670" kern="0" dirty="0">
                <a:solidFill>
                  <a:prstClr val="white"/>
                </a:solidFill>
                <a:latin typeface="Meiryo" panose="020B0604030504040204" pitchFamily="34" charset="-128"/>
                <a:ea typeface="Meiryo" panose="020B0604030504040204" pitchFamily="34" charset="-128"/>
              </a:rPr>
              <a:t>03-5521-8308</a:t>
            </a:r>
            <a:r>
              <a:rPr lang="ja-JP" altLang="en-US" sz="670" kern="0" dirty="0">
                <a:solidFill>
                  <a:prstClr val="white"/>
                </a:solidFill>
                <a:latin typeface="Meiryo" panose="020B0604030504040204" pitchFamily="34" charset="-128"/>
                <a:ea typeface="Meiryo" panose="020B0604030504040204" pitchFamily="34" charset="-128"/>
              </a:rPr>
              <a:t>　</a:t>
            </a:r>
            <a:r>
              <a:rPr lang="en-US" altLang="ja-JP" sz="670" kern="0" dirty="0">
                <a:solidFill>
                  <a:prstClr val="white"/>
                </a:solidFill>
                <a:latin typeface="Meiryo" panose="020B0604030504040204" pitchFamily="34" charset="-128"/>
                <a:ea typeface="Meiryo" panose="020B0604030504040204" pitchFamily="34" charset="-128"/>
              </a:rPr>
              <a:t>FAX</a:t>
            </a:r>
            <a:r>
              <a:rPr lang="ja-JP" altLang="en-US" sz="670" kern="0" dirty="0">
                <a:solidFill>
                  <a:prstClr val="white"/>
                </a:solidFill>
                <a:latin typeface="Meiryo" panose="020B0604030504040204" pitchFamily="34" charset="-128"/>
                <a:ea typeface="Meiryo" panose="020B0604030504040204" pitchFamily="34" charset="-128"/>
              </a:rPr>
              <a:t>：</a:t>
            </a:r>
            <a:r>
              <a:rPr lang="en-US" altLang="ja-JP" sz="670" kern="0" dirty="0">
                <a:solidFill>
                  <a:prstClr val="white"/>
                </a:solidFill>
                <a:latin typeface="Meiryo" panose="020B0604030504040204" pitchFamily="34" charset="-128"/>
                <a:ea typeface="Meiryo" panose="020B0604030504040204" pitchFamily="34" charset="-128"/>
              </a:rPr>
              <a:t>03-3501-2717 </a:t>
            </a:r>
            <a:endParaRPr lang="ja-JP" altLang="en-US" sz="670" kern="0" dirty="0">
              <a:solidFill>
                <a:prstClr val="white"/>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E9DDF4E0-81D3-3A4B-BD40-8CF63624B79E}"/>
              </a:ext>
            </a:extLst>
          </p:cNvPr>
          <p:cNvSpPr txBox="1"/>
          <p:nvPr/>
        </p:nvSpPr>
        <p:spPr>
          <a:xfrm>
            <a:off x="579242" y="1385321"/>
            <a:ext cx="9560420" cy="387350"/>
          </a:xfrm>
          <a:prstGeom prst="rect">
            <a:avLst/>
          </a:prstGeom>
          <a:noFill/>
        </p:spPr>
        <p:txBody>
          <a:bodyPr wrap="square" rtlCol="0">
            <a:spAutoFit/>
          </a:bodyPr>
          <a:lstStyle/>
          <a:p>
            <a:pPr algn="ctr" defTabSz="876652"/>
            <a:r>
              <a:rPr lang="ja-JP" altLang="en-US" sz="1917" b="1" kern="0" spc="89" dirty="0">
                <a:solidFill>
                  <a:srgbClr val="009C89"/>
                </a:solidFill>
                <a:latin typeface="Meiryo" panose="020B0604030504040204" pitchFamily="34" charset="-128"/>
                <a:ea typeface="Meiryo" panose="020B0604030504040204" pitchFamily="34" charset="-128"/>
              </a:rPr>
              <a:t>地域の未利用資源（廃熱・地中熱・下水熱・湧水等）の利用を支援します。</a:t>
            </a:r>
          </a:p>
        </p:txBody>
      </p:sp>
      <p:sp>
        <p:nvSpPr>
          <p:cNvPr id="45" name="テキスト ボックス 44">
            <a:extLst>
              <a:ext uri="{FF2B5EF4-FFF2-40B4-BE49-F238E27FC236}">
                <a16:creationId xmlns:a16="http://schemas.microsoft.com/office/drawing/2014/main" id="{1240D645-594D-7049-B3C4-FD0A174759CA}"/>
              </a:ext>
            </a:extLst>
          </p:cNvPr>
          <p:cNvSpPr txBox="1"/>
          <p:nvPr/>
        </p:nvSpPr>
        <p:spPr>
          <a:xfrm>
            <a:off x="2330693" y="876519"/>
            <a:ext cx="7063252" cy="320088"/>
          </a:xfrm>
          <a:prstGeom prst="rect">
            <a:avLst/>
          </a:prstGeom>
          <a:noFill/>
        </p:spPr>
        <p:txBody>
          <a:bodyPr wrap="square" rtlCol="0">
            <a:spAutoFit/>
          </a:bodyPr>
          <a:lstStyle/>
          <a:p>
            <a:pPr defTabSz="876652"/>
            <a:r>
              <a:rPr lang="ja-JP" altLang="en-US" sz="1480" b="1" kern="0" dirty="0">
                <a:solidFill>
                  <a:sysClr val="windowText" lastClr="000000"/>
                </a:solidFill>
                <a:latin typeface="Meiryo" panose="020B0604030504040204" pitchFamily="34" charset="-128"/>
                <a:ea typeface="Meiryo" panose="020B0604030504040204" pitchFamily="34" charset="-128"/>
              </a:rPr>
              <a:t>廃熱・湧水等の未利用資源の効率的活用による低炭素社会システム整備推進事業</a:t>
            </a:r>
          </a:p>
        </p:txBody>
      </p:sp>
      <p:grpSp>
        <p:nvGrpSpPr>
          <p:cNvPr id="46" name="グループ化 45">
            <a:extLst>
              <a:ext uri="{FF2B5EF4-FFF2-40B4-BE49-F238E27FC236}">
                <a16:creationId xmlns:a16="http://schemas.microsoft.com/office/drawing/2014/main" id="{3EB0C7EC-537D-A246-8623-DC2703EAE3EC}"/>
              </a:ext>
            </a:extLst>
          </p:cNvPr>
          <p:cNvGrpSpPr/>
          <p:nvPr/>
        </p:nvGrpSpPr>
        <p:grpSpPr>
          <a:xfrm>
            <a:off x="2212206" y="558789"/>
            <a:ext cx="1139276" cy="306003"/>
            <a:chOff x="1895287" y="258132"/>
            <a:chExt cx="1188323" cy="319177"/>
          </a:xfrm>
        </p:grpSpPr>
        <p:pic>
          <p:nvPicPr>
            <p:cNvPr id="47" name="グラフィックス 46">
              <a:extLst>
                <a:ext uri="{FF2B5EF4-FFF2-40B4-BE49-F238E27FC236}">
                  <a16:creationId xmlns:a16="http://schemas.microsoft.com/office/drawing/2014/main" id="{4150C11D-7A29-9140-B601-A90F4BC56A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8332" y="458339"/>
              <a:ext cx="773305" cy="118970"/>
            </a:xfrm>
            <a:prstGeom prst="rect">
              <a:avLst/>
            </a:prstGeom>
          </p:spPr>
        </p:pic>
        <p:sp>
          <p:nvSpPr>
            <p:cNvPr id="48" name="テキスト ボックス 47">
              <a:extLst>
                <a:ext uri="{FF2B5EF4-FFF2-40B4-BE49-F238E27FC236}">
                  <a16:creationId xmlns:a16="http://schemas.microsoft.com/office/drawing/2014/main" id="{13B3F843-181D-9440-8410-4EDAA6E4CA46}"/>
                </a:ext>
              </a:extLst>
            </p:cNvPr>
            <p:cNvSpPr txBox="1"/>
            <p:nvPr/>
          </p:nvSpPr>
          <p:spPr>
            <a:xfrm>
              <a:off x="1895287" y="258132"/>
              <a:ext cx="1188323" cy="281033"/>
            </a:xfrm>
            <a:prstGeom prst="rect">
              <a:avLst/>
            </a:prstGeom>
            <a:noFill/>
          </p:spPr>
          <p:txBody>
            <a:bodyPr wrap="square" rtlCol="0">
              <a:spAutoFit/>
            </a:bodyPr>
            <a:lstStyle/>
            <a:p>
              <a:pPr algn="ctr" defTabSz="876652"/>
              <a:r>
                <a:rPr lang="ja-JP" altLang="en-US" sz="1151" kern="0" spc="575" dirty="0">
                  <a:solidFill>
                    <a:sysClr val="windowText" lastClr="000000"/>
                  </a:solidFill>
                  <a:latin typeface="Meiryo" panose="020B0604030504040204" pitchFamily="34" charset="-128"/>
                  <a:ea typeface="Meiryo" panose="020B0604030504040204" pitchFamily="34" charset="-128"/>
                </a:rPr>
                <a:t>事業名</a:t>
              </a:r>
            </a:p>
          </p:txBody>
        </p:sp>
      </p:grpSp>
      <p:sp>
        <p:nvSpPr>
          <p:cNvPr id="82" name="角丸四角形 81"/>
          <p:cNvSpPr/>
          <p:nvPr/>
        </p:nvSpPr>
        <p:spPr>
          <a:xfrm>
            <a:off x="652165" y="547758"/>
            <a:ext cx="1678526" cy="632171"/>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876652"/>
            <a:endParaRPr lang="ja-JP" altLang="en-US" sz="1725" kern="0">
              <a:solidFill>
                <a:sysClr val="windowText" lastClr="000000"/>
              </a:solidFill>
              <a:latin typeface="Meiryo UI"/>
              <a:ea typeface="Meiryo UI"/>
            </a:endParaRPr>
          </a:p>
        </p:txBody>
      </p:sp>
      <p:sp>
        <p:nvSpPr>
          <p:cNvPr id="83" name="片側の 2 つの角を丸めた四角形 82"/>
          <p:cNvSpPr/>
          <p:nvPr/>
        </p:nvSpPr>
        <p:spPr>
          <a:xfrm>
            <a:off x="652168" y="547756"/>
            <a:ext cx="1678523" cy="287197"/>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6652"/>
            <a:r>
              <a:rPr lang="ja-JP" altLang="en-US" sz="1054" b="1" kern="0" dirty="0">
                <a:solidFill>
                  <a:prstClr val="white"/>
                </a:solidFill>
                <a:latin typeface="Meiryo UI"/>
                <a:ea typeface="Meiryo UI"/>
              </a:rPr>
              <a:t>創エネ設備導入</a:t>
            </a:r>
          </a:p>
        </p:txBody>
      </p:sp>
      <p:sp>
        <p:nvSpPr>
          <p:cNvPr id="84" name="1 つの角を切り取った四角形 83"/>
          <p:cNvSpPr/>
          <p:nvPr/>
        </p:nvSpPr>
        <p:spPr>
          <a:xfrm flipV="1">
            <a:off x="1514657" y="878240"/>
            <a:ext cx="824005" cy="311078"/>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6652"/>
            <a:endParaRPr lang="ja-JP" altLang="en-US" sz="1725" kern="0" dirty="0">
              <a:solidFill>
                <a:sysClr val="windowText" lastClr="000000"/>
              </a:solidFill>
              <a:latin typeface="Meiryo UI"/>
              <a:ea typeface="Meiryo UI"/>
            </a:endParaRPr>
          </a:p>
        </p:txBody>
      </p:sp>
      <p:sp>
        <p:nvSpPr>
          <p:cNvPr id="85" name="1 つの角を切り取った四角形 84"/>
          <p:cNvSpPr/>
          <p:nvPr/>
        </p:nvSpPr>
        <p:spPr>
          <a:xfrm flipH="1" flipV="1">
            <a:off x="647815" y="878241"/>
            <a:ext cx="824005" cy="301687"/>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6652"/>
            <a:endParaRPr lang="ja-JP" altLang="en-US" sz="1725" kern="0" dirty="0">
              <a:solidFill>
                <a:sysClr val="windowText" lastClr="000000"/>
              </a:solidFill>
              <a:latin typeface="Meiryo UI"/>
              <a:ea typeface="Meiryo UI"/>
            </a:endParaRPr>
          </a:p>
        </p:txBody>
      </p:sp>
      <p:sp>
        <p:nvSpPr>
          <p:cNvPr id="86" name="テキスト ボックス 85"/>
          <p:cNvSpPr txBox="1"/>
          <p:nvPr/>
        </p:nvSpPr>
        <p:spPr>
          <a:xfrm>
            <a:off x="589496" y="940685"/>
            <a:ext cx="952505" cy="210379"/>
          </a:xfrm>
          <a:prstGeom prst="rect">
            <a:avLst/>
          </a:prstGeom>
          <a:noFill/>
        </p:spPr>
        <p:txBody>
          <a:bodyPr wrap="none" rtlCol="0">
            <a:spAutoFit/>
          </a:bodyPr>
          <a:lstStyle/>
          <a:p>
            <a:pPr defTabSz="876652"/>
            <a:r>
              <a:rPr lang="ja-JP" altLang="en-US" sz="767" b="1" kern="0" dirty="0">
                <a:solidFill>
                  <a:prstClr val="white"/>
                </a:solidFill>
                <a:latin typeface="Meiryo UI"/>
                <a:ea typeface="Meiryo UI"/>
              </a:rPr>
              <a:t>地方公共団体向け</a:t>
            </a:r>
          </a:p>
        </p:txBody>
      </p:sp>
      <p:sp>
        <p:nvSpPr>
          <p:cNvPr id="87" name="テキスト ボックス 86"/>
          <p:cNvSpPr txBox="1"/>
          <p:nvPr/>
        </p:nvSpPr>
        <p:spPr>
          <a:xfrm>
            <a:off x="1603057" y="941882"/>
            <a:ext cx="660758" cy="239746"/>
          </a:xfrm>
          <a:prstGeom prst="rect">
            <a:avLst/>
          </a:prstGeom>
          <a:noFill/>
        </p:spPr>
        <p:txBody>
          <a:bodyPr wrap="none" rtlCol="0">
            <a:spAutoFit/>
          </a:bodyPr>
          <a:lstStyle/>
          <a:p>
            <a:pPr defTabSz="876652"/>
            <a:r>
              <a:rPr lang="ja-JP" altLang="en-US" sz="958" b="1" kern="0" dirty="0">
                <a:solidFill>
                  <a:prstClr val="white"/>
                </a:solidFill>
                <a:latin typeface="Meiryo UI"/>
                <a:ea typeface="Meiryo UI"/>
              </a:rPr>
              <a:t>民間向け</a:t>
            </a:r>
          </a:p>
        </p:txBody>
      </p:sp>
      <p:sp>
        <p:nvSpPr>
          <p:cNvPr id="65" name="テキスト ボックス 64"/>
          <p:cNvSpPr txBox="1"/>
          <p:nvPr/>
        </p:nvSpPr>
        <p:spPr>
          <a:xfrm>
            <a:off x="7410709" y="364922"/>
            <a:ext cx="2141826" cy="417678"/>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lang="en-US" altLang="ja-JP" sz="105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lang="en-US" altLang="ja-JP" sz="105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lang="en-US" altLang="ja-JP" sz="105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1,600</a:t>
            </a:r>
            <a:r>
              <a:rPr lang="ja-JP" altLang="en-US" sz="105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05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1,700</a:t>
            </a:r>
            <a:r>
              <a:rPr lang="ja-JP" altLang="en-US" sz="105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057"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4"/>
          <a:stretch>
            <a:fillRect/>
          </a:stretch>
        </p:blipFill>
        <p:spPr>
          <a:xfrm>
            <a:off x="395542" y="1809960"/>
            <a:ext cx="9827450" cy="5046188"/>
          </a:xfrm>
          <a:prstGeom prst="rect">
            <a:avLst/>
          </a:prstGeom>
        </p:spPr>
      </p:pic>
    </p:spTree>
    <p:extLst>
      <p:ext uri="{BB962C8B-B14F-4D97-AF65-F5344CB8AC3E}">
        <p14:creationId xmlns:p14="http://schemas.microsoft.com/office/powerpoint/2010/main" val="130071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lvl="0" defTabSz="981700" fontAlgn="auto">
              <a:spcBef>
                <a:spcPts val="0"/>
              </a:spcBef>
              <a:spcAft>
                <a:spcPts val="0"/>
              </a:spcAft>
            </a:pPr>
            <a:r>
              <a:rPr lang="ja-JP" altLang="en-US" dirty="0">
                <a:latin typeface="+mn-ea"/>
                <a:ea typeface="+mn-ea"/>
              </a:rPr>
              <a:t>対象設備・要件</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dirty="0">
              <a:latin typeface="+mn-ea"/>
              <a:ea typeface="+mn-ea"/>
            </a:endParaRPr>
          </a:p>
        </p:txBody>
      </p:sp>
      <p:sp>
        <p:nvSpPr>
          <p:cNvPr id="4" name="正方形/長方形 3"/>
          <p:cNvSpPr/>
          <p:nvPr/>
        </p:nvSpPr>
        <p:spPr>
          <a:xfrm>
            <a:off x="397007" y="1157563"/>
            <a:ext cx="10036904" cy="6170920"/>
          </a:xfrm>
          <a:prstGeom prst="rect">
            <a:avLst/>
          </a:prstGeom>
        </p:spPr>
        <p:txBody>
          <a:bodyPr wrap="square">
            <a:spAutoFit/>
          </a:bodyPr>
          <a:lstStyle/>
          <a:p>
            <a:pPr defTabSz="966326">
              <a:lnSpc>
                <a:spcPts val="2114"/>
              </a:lnSpc>
              <a:defRPr/>
            </a:pPr>
            <a:r>
              <a:rPr lang="ja-JP" altLang="en-US" sz="1567"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①地域の未利用資源等を活用した社会システムイノベーション推進事業</a:t>
            </a:r>
            <a:endParaRPr lang="en-US" altLang="ja-JP" sz="1567"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tabLst>
                <a:tab pos="1137417" algn="l"/>
              </a:tabLst>
              <a:defRPr/>
            </a:pPr>
            <a:r>
              <a:rPr lang="ja-JP" altLang="en-US" sz="1567" b="1" kern="0" dirty="0">
                <a:solidFill>
                  <a:srgbClr val="EB5705"/>
                </a:solidFill>
                <a:latin typeface="Meiryo UI" panose="020B0604030504040204" pitchFamily="50" charset="-128"/>
                <a:ea typeface="Meiryo UI" panose="020B0604030504040204" pitchFamily="50" charset="-128"/>
                <a:cs typeface="Meiryo UI" panose="020B0604030504040204" pitchFamily="50" charset="-128"/>
              </a:rPr>
              <a:t>　　　補助対象者：</a:t>
            </a:r>
            <a:r>
              <a:rPr lang="ja-JP"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地方公共団体、民間事業者等</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tabLst>
                <a:tab pos="1137417" algn="l"/>
              </a:tabLst>
              <a:defRPr/>
            </a:pPr>
            <a:r>
              <a:rPr lang="ja-JP" altLang="en-US" sz="1567"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67" b="1" kern="0" dirty="0">
                <a:solidFill>
                  <a:srgbClr val="EB5705"/>
                </a:solidFill>
                <a:latin typeface="Meiryo UI" panose="020B0604030504040204" pitchFamily="50" charset="-128"/>
                <a:ea typeface="Meiryo UI" panose="020B0604030504040204" pitchFamily="50" charset="-128"/>
                <a:cs typeface="Meiryo UI" panose="020B0604030504040204" pitchFamily="50" charset="-128"/>
              </a:rPr>
              <a:t>対象事業：</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地域の未利用又は効果的に活用されていない熱や湧水等資源の効果的利用及び効率的な配給</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tabLst>
                <a:tab pos="1137417" algn="l"/>
              </a:tabLst>
              <a:defRPr/>
            </a:pP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システム等、地域単位の低炭素化を大きく推進するモデル的な取組を対象とした、具体的な</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tabLst>
                <a:tab pos="1137417" algn="l"/>
              </a:tabLst>
              <a:defRPr/>
            </a:pP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事業化に必要な設備</a:t>
            </a:r>
            <a:r>
              <a:rPr lang="ja-JP" altLang="en-US" sz="1567"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（ヒートポンプ、熱交換器等）</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の導入を行う事業</a:t>
            </a:r>
            <a:endParaRPr lang="en-US" altLang="ja-JP" sz="1567" b="1" kern="0" dirty="0">
              <a:solidFill>
                <a:srgbClr val="7FD13B"/>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tabLst>
                <a:tab pos="1137417" algn="l"/>
              </a:tabLst>
              <a:defRPr/>
            </a:pPr>
            <a:r>
              <a:rPr lang="ja-JP" altLang="en-US" sz="1567" b="1" kern="0" dirty="0">
                <a:solidFill>
                  <a:srgbClr val="EB5705"/>
                </a:solidFill>
                <a:latin typeface="Meiryo UI" panose="020B0604030504040204" pitchFamily="50" charset="-128"/>
                <a:ea typeface="Meiryo UI" panose="020B0604030504040204" pitchFamily="50" charset="-128"/>
                <a:cs typeface="Meiryo UI" panose="020B0604030504040204" pitchFamily="50" charset="-128"/>
              </a:rPr>
              <a:t>      補助割合：</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市区町村：対象経費の２ ／３を上限に補助</a:t>
            </a:r>
          </a:p>
          <a:p>
            <a:pPr marL="1529978" lvl="1" defTabSz="966326">
              <a:lnSpc>
                <a:spcPts val="2114"/>
              </a:lnSpc>
              <a:tabLst>
                <a:tab pos="1137417" algn="l"/>
              </a:tabLst>
              <a:defRPr/>
            </a:pPr>
            <a:r>
              <a:rPr lang="ja-JP"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都道府県、政令市</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特別区</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：対象経費の１／２を上限に補助</a:t>
            </a:r>
          </a:p>
          <a:p>
            <a:pPr marL="1529978" lvl="1" defTabSz="966326">
              <a:lnSpc>
                <a:spcPts val="2114"/>
              </a:lnSpc>
              <a:tabLst>
                <a:tab pos="1137417" algn="l"/>
              </a:tabLst>
              <a:defRPr/>
            </a:pP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中小企業：対象経費の２／３を上限に補助</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529978" lvl="1" defTabSz="966326">
              <a:lnSpc>
                <a:spcPts val="2114"/>
              </a:lnSpc>
              <a:tabLst>
                <a:tab pos="1137417" algn="l"/>
              </a:tabLst>
              <a:defRPr/>
            </a:pP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中小企業以外の民間企業：対象経費の１／ ２を上限に補助</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046827" defTabSz="966326">
              <a:lnSpc>
                <a:spcPts val="2114"/>
              </a:lnSpc>
              <a:tabLst>
                <a:tab pos="1137417" algn="l"/>
              </a:tabLst>
              <a:defRPr/>
            </a:pP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上記以外の者の場合：対象経費の１／２を上限に補助</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defTabSz="966326">
              <a:lnSpc>
                <a:spcPts val="2114"/>
              </a:lnSpc>
              <a:spcBef>
                <a:spcPts val="635"/>
              </a:spcBef>
              <a:defRPr/>
            </a:pPr>
            <a:r>
              <a:rPr lang="ja-JP" altLang="en-US" sz="1567"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②低炭素型の融雪設備導入支援事業</a:t>
            </a:r>
            <a:endParaRPr lang="en-US" altLang="ja-JP" sz="1567"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ja-JP" altLang="en-US" sz="1567" b="1" kern="0" dirty="0">
                <a:solidFill>
                  <a:srgbClr val="EB5705"/>
                </a:solidFill>
                <a:latin typeface="Meiryo UI" panose="020B0604030504040204" pitchFamily="50" charset="-128"/>
                <a:ea typeface="Meiryo UI" panose="020B0604030504040204" pitchFamily="50" charset="-128"/>
                <a:cs typeface="Meiryo UI" panose="020B0604030504040204" pitchFamily="50" charset="-128"/>
              </a:rPr>
              <a:t>      補助対象者：</a:t>
            </a:r>
            <a:r>
              <a:rPr lang="ja-JP"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地方公共団体、民間事業者等</a:t>
            </a:r>
            <a:endParaRPr lang="en-US" altLang="ja-JP" sz="1567" b="1" kern="0" dirty="0">
              <a:solidFill>
                <a:srgbClr val="7FD13B"/>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en-US" altLang="ja-JP" sz="1567" b="1" kern="0" dirty="0">
                <a:solidFill>
                  <a:srgbClr val="7FD13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67" b="1" kern="0" dirty="0">
                <a:solidFill>
                  <a:srgbClr val="EB5705"/>
                </a:solidFill>
                <a:latin typeface="Meiryo UI" panose="020B0604030504040204" pitchFamily="50" charset="-128"/>
                <a:ea typeface="Meiryo UI" panose="020B0604030504040204" pitchFamily="50" charset="-128"/>
                <a:cs typeface="Meiryo UI" panose="020B0604030504040204" pitchFamily="50" charset="-128"/>
              </a:rPr>
              <a:t>対象事業：</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地中熱、地下水熱、温泉熱や下水排熱等を熱源とする融雪のために使用できる設備や、バイオマ </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スのみを熱源とするボイラー熱等により発生した熱を融雪の為に使用できる設備を導入する事業</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67"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（ヒートパイプ、ヒートポンプ、熱交換器等）</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ja-JP" altLang="en-US" sz="1567" b="1" kern="0" dirty="0">
                <a:solidFill>
                  <a:srgbClr val="EB5705"/>
                </a:solidFill>
                <a:latin typeface="Meiryo UI" panose="020B0604030504040204" pitchFamily="50" charset="-128"/>
                <a:ea typeface="Meiryo UI" panose="020B0604030504040204" pitchFamily="50" charset="-128"/>
                <a:cs typeface="Meiryo UI" panose="020B0604030504040204" pitchFamily="50" charset="-128"/>
              </a:rPr>
              <a:t>      補助割合：</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市区町村 ：対象経費の２ ／３を上限に補助</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都道府県、政令市</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特別区</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：対象経費の１／２を上限に補助</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上記以外の者の場合：対象経費の１／２を上限に補助</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defTabSz="966326">
              <a:lnSpc>
                <a:spcPts val="2114"/>
              </a:lnSpc>
              <a:spcBef>
                <a:spcPts val="635"/>
              </a:spcBef>
              <a:defRPr/>
            </a:pPr>
            <a:r>
              <a:rPr lang="ja-JP" altLang="en-US" sz="1567"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③地域熱供給促進支援事業</a:t>
            </a:r>
            <a:endParaRPr lang="en-US" altLang="ja-JP" sz="1567"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ja-JP" altLang="en-US" sz="1567" b="1" kern="0" dirty="0">
                <a:solidFill>
                  <a:srgbClr val="EB5705"/>
                </a:solidFill>
                <a:latin typeface="Meiryo UI" panose="020B0604030504040204" pitchFamily="50" charset="-128"/>
                <a:ea typeface="Meiryo UI" panose="020B0604030504040204" pitchFamily="50" charset="-128"/>
                <a:cs typeface="Meiryo UI" panose="020B0604030504040204" pitchFamily="50" charset="-128"/>
              </a:rPr>
              <a:t>      補助対象者：</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熱供給事業者、またはそれに設備をリースする民間事業者</a:t>
            </a:r>
            <a:endParaRPr lang="en-US" altLang="ja-JP"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ja-JP" altLang="en-US" sz="1567" b="1" kern="0" dirty="0">
                <a:solidFill>
                  <a:srgbClr val="EB5705"/>
                </a:solidFill>
                <a:latin typeface="Meiryo UI" panose="020B0604030504040204" pitchFamily="50" charset="-128"/>
                <a:ea typeface="Meiryo UI" panose="020B0604030504040204" pitchFamily="50" charset="-128"/>
                <a:cs typeface="Meiryo UI" panose="020B0604030504040204" pitchFamily="50" charset="-128"/>
              </a:rPr>
              <a:t>      対象事業：</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コスト効率的な地域熱供給の実現に必要な</a:t>
            </a:r>
            <a:r>
              <a:rPr lang="ja-JP" altLang="en-US" sz="1567"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高効率型電動熱源機</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を導入する事業</a:t>
            </a:r>
            <a:endParaRPr lang="en-US" altLang="ja-JP" sz="1567" b="1" kern="0" dirty="0">
              <a:solidFill>
                <a:srgbClr val="7FD13B"/>
              </a:solidFill>
              <a:latin typeface="Meiryo UI" panose="020B0604030504040204" pitchFamily="50" charset="-128"/>
              <a:ea typeface="Meiryo UI" panose="020B0604030504040204" pitchFamily="50" charset="-128"/>
              <a:cs typeface="Meiryo UI" panose="020B0604030504040204" pitchFamily="50" charset="-128"/>
            </a:endParaRPr>
          </a:p>
          <a:p>
            <a:pPr marL="0" lvl="1" defTabSz="966326">
              <a:lnSpc>
                <a:spcPts val="2114"/>
              </a:lnSpc>
              <a:defRPr/>
            </a:pPr>
            <a:r>
              <a:rPr lang="ja-JP" altLang="en-US" sz="1567" b="1" kern="0" dirty="0">
                <a:solidFill>
                  <a:srgbClr val="EB5705"/>
                </a:solidFill>
                <a:latin typeface="Meiryo UI" panose="020B0604030504040204" pitchFamily="50" charset="-128"/>
                <a:ea typeface="Meiryo UI" panose="020B0604030504040204" pitchFamily="50" charset="-128"/>
                <a:cs typeface="Meiryo UI" panose="020B0604030504040204" pitchFamily="50" charset="-128"/>
              </a:rPr>
              <a:t>      補助割合：</a:t>
            </a:r>
            <a:r>
              <a:rPr lang="ja-JP" altLang="en-US" sz="1567"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対象経費の１／２を上限に補助（上限１億円）</a:t>
            </a:r>
            <a:endParaRPr lang="en-US" altLang="ja-JP" sz="1567" b="1" kern="0" dirty="0">
              <a:solidFill>
                <a:srgbClr val="7FD13B"/>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5456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latin typeface="+mn-ea"/>
                <a:ea typeface="+mn-ea"/>
              </a:rPr>
              <a:t>各事業のイメージ</a:t>
            </a:r>
            <a:endParaRPr kumimoji="1" lang="ja-JP" altLang="en-US" dirty="0">
              <a:latin typeface="+mn-ea"/>
              <a:ea typeface="+mn-ea"/>
            </a:endParaRPr>
          </a:p>
        </p:txBody>
      </p:sp>
      <p:sp>
        <p:nvSpPr>
          <p:cNvPr id="5" name="正方形/長方形 4"/>
          <p:cNvSpPr>
            <a:spLocks noChangeArrowheads="1"/>
          </p:cNvSpPr>
          <p:nvPr/>
        </p:nvSpPr>
        <p:spPr bwMode="auto">
          <a:xfrm>
            <a:off x="1514776" y="4876728"/>
            <a:ext cx="6593358" cy="25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66326">
              <a:spcBef>
                <a:spcPct val="0"/>
              </a:spcBef>
              <a:buNone/>
              <a:defRPr/>
            </a:pPr>
            <a:r>
              <a:rPr lang="ja-JP" altLang="en-US" sz="1057" ker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6" name="図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349" y="1713420"/>
            <a:ext cx="2720063" cy="18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29"/>
          <p:cNvSpPr txBox="1">
            <a:spLocks noChangeArrowheads="1"/>
          </p:cNvSpPr>
          <p:nvPr/>
        </p:nvSpPr>
        <p:spPr bwMode="auto">
          <a:xfrm>
            <a:off x="5566168" y="3736780"/>
            <a:ext cx="4862174" cy="9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66326">
              <a:spcBef>
                <a:spcPct val="0"/>
              </a:spcBef>
              <a:buNone/>
              <a:defRPr/>
            </a:pPr>
            <a:r>
              <a:rPr lang="ja-JP" altLang="en-US" sz="190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地中熱・下水熱等の温度差エネルギーをオフィス等の空調に活用することにより低炭素化を実現。また、ヒートアイランド現象の抑制にも貢献。</a:t>
            </a:r>
          </a:p>
        </p:txBody>
      </p:sp>
      <p:sp>
        <p:nvSpPr>
          <p:cNvPr id="8" name="テキスト ボックス 29"/>
          <p:cNvSpPr txBox="1">
            <a:spLocks noChangeArrowheads="1"/>
          </p:cNvSpPr>
          <p:nvPr/>
        </p:nvSpPr>
        <p:spPr bwMode="auto">
          <a:xfrm>
            <a:off x="3784172" y="5912477"/>
            <a:ext cx="5879791" cy="6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66326">
              <a:spcBef>
                <a:spcPct val="0"/>
              </a:spcBef>
              <a:buNone/>
              <a:defRPr/>
            </a:pPr>
            <a:r>
              <a:rPr lang="ja-JP" altLang="en-US" sz="190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エネルギーの面的利用の効率化を推進することにより、</a:t>
            </a:r>
            <a:endParaRPr lang="en-US" altLang="ja-JP" sz="190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66326">
              <a:spcBef>
                <a:spcPct val="0"/>
              </a:spcBef>
              <a:buNone/>
              <a:defRPr/>
            </a:pPr>
            <a:r>
              <a:rPr lang="ja-JP" altLang="en-US" sz="190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複数事業所での低炭素化を同時に実現。</a:t>
            </a:r>
          </a:p>
        </p:txBody>
      </p:sp>
      <p:grpSp>
        <p:nvGrpSpPr>
          <p:cNvPr id="9" name="グループ化 44"/>
          <p:cNvGrpSpPr>
            <a:grpSpLocks/>
          </p:cNvGrpSpPr>
          <p:nvPr/>
        </p:nvGrpSpPr>
        <p:grpSpPr bwMode="auto">
          <a:xfrm>
            <a:off x="2816043" y="3119159"/>
            <a:ext cx="1414934" cy="876008"/>
            <a:chOff x="2014151" y="5084422"/>
            <a:chExt cx="1485035" cy="1058527"/>
          </a:xfrm>
        </p:grpSpPr>
        <p:pic>
          <p:nvPicPr>
            <p:cNvPr id="10" name="Picture 2" descr="C:\Users\KAWABE05\Pictures\1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73" y="5084422"/>
              <a:ext cx="1466313" cy="10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8"/>
            <p:cNvSpPr/>
            <p:nvPr/>
          </p:nvSpPr>
          <p:spPr>
            <a:xfrm>
              <a:off x="2014151" y="5793793"/>
              <a:ext cx="902305" cy="349156"/>
            </a:xfrm>
            <a:prstGeom prst="roundRect">
              <a:avLst/>
            </a:prstGeom>
            <a:gradFill>
              <a:gsLst>
                <a:gs pos="0">
                  <a:schemeClr val="bg1"/>
                </a:gs>
                <a:gs pos="100000">
                  <a:schemeClr val="accent3">
                    <a:lumMod val="40000"/>
                    <a:lumOff val="60000"/>
                  </a:schemeClr>
                </a:gs>
              </a:gsLst>
              <a:lin ang="5400000" scaled="0"/>
            </a:gra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defTabSz="966326">
                <a:buClr>
                  <a:srgbClr val="D7F6FF">
                    <a:lumMod val="50000"/>
                  </a:srgbClr>
                </a:buClr>
                <a:defRPr/>
              </a:pPr>
              <a:r>
                <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病院</a:t>
              </a:r>
            </a:p>
          </p:txBody>
        </p:sp>
      </p:grpSp>
      <p:pic>
        <p:nvPicPr>
          <p:cNvPr id="12" name="Picture 5" descr="C:\Users\KAWABE05\Pictures\icon_1r_1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051" y="2050502"/>
            <a:ext cx="1128311" cy="12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9"/>
          <p:cNvSpPr/>
          <p:nvPr/>
        </p:nvSpPr>
        <p:spPr bwMode="auto">
          <a:xfrm>
            <a:off x="2876895" y="2006281"/>
            <a:ext cx="1416223" cy="264289"/>
          </a:xfrm>
          <a:prstGeom prst="roundRect">
            <a:avLst/>
          </a:prstGeom>
          <a:gradFill>
            <a:gsLst>
              <a:gs pos="0">
                <a:schemeClr val="bg1"/>
              </a:gs>
              <a:gs pos="100000">
                <a:schemeClr val="accent3">
                  <a:lumMod val="40000"/>
                  <a:lumOff val="60000"/>
                </a:schemeClr>
              </a:gs>
            </a:gsLst>
            <a:lin ang="5400000" scaled="0"/>
          </a:gra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defTabSz="966326">
              <a:buClr>
                <a:srgbClr val="D7F6FF">
                  <a:lumMod val="50000"/>
                </a:srgbClr>
              </a:buClr>
              <a:defRPr/>
            </a:pPr>
            <a:r>
              <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オフィス</a:t>
            </a:r>
          </a:p>
        </p:txBody>
      </p:sp>
      <p:pic>
        <p:nvPicPr>
          <p:cNvPr id="14" name="Picture 3" descr="C:\Users\KAWABE05\Pictures\1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130" y="2055532"/>
            <a:ext cx="1053545" cy="112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下矢印 11"/>
          <p:cNvSpPr/>
          <p:nvPr/>
        </p:nvSpPr>
        <p:spPr bwMode="auto">
          <a:xfrm rot="17808131">
            <a:off x="1672432" y="2903834"/>
            <a:ext cx="330841" cy="704065"/>
          </a:xfrm>
          <a:prstGeom prst="downArrow">
            <a:avLst/>
          </a:prstGeom>
          <a:gradFill>
            <a:gsLst>
              <a:gs pos="15000">
                <a:srgbClr val="FFA1A1"/>
              </a:gs>
              <a:gs pos="0">
                <a:schemeClr val="bg1"/>
              </a:gs>
              <a:gs pos="100000">
                <a:srgbClr val="FF0000"/>
              </a:gs>
            </a:gsLst>
            <a:lin ang="5400000" scaled="0"/>
          </a:gradFill>
          <a:ln>
            <a:noFill/>
          </a:ln>
        </p:spPr>
        <p:style>
          <a:lnRef idx="2">
            <a:schemeClr val="accent6"/>
          </a:lnRef>
          <a:fillRef idx="1">
            <a:schemeClr val="lt1"/>
          </a:fillRef>
          <a:effectRef idx="0">
            <a:schemeClr val="accent6"/>
          </a:effectRef>
          <a:fontRef idx="minor">
            <a:schemeClr val="dk1"/>
          </a:fontRef>
        </p:style>
        <p:txBody>
          <a:bodyPr anchor="ctr"/>
          <a:lstStyle/>
          <a:p>
            <a:pPr algn="ctr" defTabSz="966326">
              <a:buClr>
                <a:srgbClr val="D7F6FF">
                  <a:lumMod val="50000"/>
                </a:srgbClr>
              </a:buClr>
              <a:defRPr/>
            </a:pPr>
            <a:endPar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下矢印 12"/>
          <p:cNvSpPr/>
          <p:nvPr/>
        </p:nvSpPr>
        <p:spPr bwMode="auto">
          <a:xfrm rot="17808131">
            <a:off x="2363401" y="2483061"/>
            <a:ext cx="329109" cy="706403"/>
          </a:xfrm>
          <a:prstGeom prst="downArrow">
            <a:avLst/>
          </a:prstGeom>
          <a:gradFill>
            <a:gsLst>
              <a:gs pos="15000">
                <a:srgbClr val="FFA1A1"/>
              </a:gs>
              <a:gs pos="0">
                <a:schemeClr val="bg1"/>
              </a:gs>
              <a:gs pos="100000">
                <a:srgbClr val="FF0000"/>
              </a:gs>
            </a:gsLst>
            <a:lin ang="5400000" scaled="0"/>
          </a:gradFill>
          <a:ln>
            <a:noFill/>
          </a:ln>
        </p:spPr>
        <p:style>
          <a:lnRef idx="2">
            <a:schemeClr val="accent6"/>
          </a:lnRef>
          <a:fillRef idx="1">
            <a:schemeClr val="lt1"/>
          </a:fillRef>
          <a:effectRef idx="0">
            <a:schemeClr val="accent6"/>
          </a:effectRef>
          <a:fontRef idx="minor">
            <a:schemeClr val="dk1"/>
          </a:fontRef>
        </p:style>
        <p:txBody>
          <a:bodyPr anchor="ctr"/>
          <a:lstStyle/>
          <a:p>
            <a:pPr algn="ctr" defTabSz="966326">
              <a:buClr>
                <a:srgbClr val="D7F6FF">
                  <a:lumMod val="50000"/>
                </a:srgbClr>
              </a:buClr>
              <a:defRPr/>
            </a:pPr>
            <a:endPar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下矢印 13"/>
          <p:cNvSpPr/>
          <p:nvPr/>
        </p:nvSpPr>
        <p:spPr bwMode="auto">
          <a:xfrm rot="17808131">
            <a:off x="2033366" y="2676173"/>
            <a:ext cx="329109" cy="704065"/>
          </a:xfrm>
          <a:prstGeom prst="downArrow">
            <a:avLst/>
          </a:prstGeom>
          <a:gradFill>
            <a:gsLst>
              <a:gs pos="15000">
                <a:srgbClr val="FFA1A1"/>
              </a:gs>
              <a:gs pos="0">
                <a:schemeClr val="bg1"/>
              </a:gs>
              <a:gs pos="100000">
                <a:srgbClr val="FF0000"/>
              </a:gs>
            </a:gsLst>
            <a:lin ang="5400000" scaled="0"/>
          </a:gradFill>
          <a:ln>
            <a:noFill/>
          </a:ln>
        </p:spPr>
        <p:style>
          <a:lnRef idx="2">
            <a:schemeClr val="accent6"/>
          </a:lnRef>
          <a:fillRef idx="1">
            <a:schemeClr val="lt1"/>
          </a:fillRef>
          <a:effectRef idx="0">
            <a:schemeClr val="accent6"/>
          </a:effectRef>
          <a:fontRef idx="minor">
            <a:schemeClr val="dk1"/>
          </a:fontRef>
        </p:style>
        <p:txBody>
          <a:bodyPr anchor="ctr"/>
          <a:lstStyle/>
          <a:p>
            <a:pPr algn="ctr" defTabSz="966326">
              <a:buClr>
                <a:srgbClr val="D7F6FF">
                  <a:lumMod val="50000"/>
                </a:srgbClr>
              </a:buClr>
              <a:defRPr/>
            </a:pPr>
            <a:endPar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53"/>
          <p:cNvSpPr txBox="1">
            <a:spLocks noChangeArrowheads="1"/>
          </p:cNvSpPr>
          <p:nvPr/>
        </p:nvSpPr>
        <p:spPr bwMode="auto">
          <a:xfrm>
            <a:off x="1767095" y="2151381"/>
            <a:ext cx="849495" cy="38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66326">
              <a:spcBef>
                <a:spcPct val="0"/>
              </a:spcBef>
              <a:buNone/>
              <a:defRPr/>
            </a:pPr>
            <a:r>
              <a:rPr lang="ja-JP" altLang="en-US" sz="1903" b="1" kern="0">
                <a:solidFill>
                  <a:prstClr val="black"/>
                </a:solidFill>
                <a:latin typeface="Meiryo UI" panose="020B0604030504040204" pitchFamily="50" charset="-128"/>
                <a:ea typeface="Meiryo UI" panose="020B0604030504040204" pitchFamily="50" charset="-128"/>
                <a:cs typeface="Meiryo UI" panose="020B0604030504040204" pitchFamily="50" charset="-128"/>
              </a:rPr>
              <a:t>廃熱</a:t>
            </a:r>
          </a:p>
        </p:txBody>
      </p:sp>
      <p:sp>
        <p:nvSpPr>
          <p:cNvPr id="19" name="テキスト ボックス 29"/>
          <p:cNvSpPr txBox="1">
            <a:spLocks noChangeArrowheads="1"/>
          </p:cNvSpPr>
          <p:nvPr/>
        </p:nvSpPr>
        <p:spPr bwMode="auto">
          <a:xfrm>
            <a:off x="450080" y="4034533"/>
            <a:ext cx="4590415" cy="67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66326">
              <a:spcBef>
                <a:spcPct val="0"/>
              </a:spcBef>
              <a:buNone/>
              <a:defRPr/>
            </a:pPr>
            <a:r>
              <a:rPr lang="ja-JP" altLang="en-US" sz="190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事業所の空調等の廃熱を病院オフィス等に</a:t>
            </a:r>
            <a:endParaRPr lang="en-US" altLang="ja-JP" sz="190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66326">
              <a:spcBef>
                <a:spcPct val="0"/>
              </a:spcBef>
              <a:buNone/>
              <a:defRPr/>
            </a:pPr>
            <a:r>
              <a:rPr lang="ja-JP" altLang="en-US" sz="1903"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二次利用することにより低炭素化を実現。</a:t>
            </a:r>
          </a:p>
        </p:txBody>
      </p:sp>
      <p:sp>
        <p:nvSpPr>
          <p:cNvPr id="20" name="正方形/長方形 19"/>
          <p:cNvSpPr/>
          <p:nvPr/>
        </p:nvSpPr>
        <p:spPr>
          <a:xfrm>
            <a:off x="327570" y="1190337"/>
            <a:ext cx="4831774" cy="7430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86215" indent="-186215" defTabSz="966326">
              <a:buFont typeface="+mj-ea"/>
              <a:buAutoNum type="circleNumDbPlain"/>
              <a:defRPr/>
            </a:pP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地域の未利用資源等を活用した</a:t>
            </a:r>
            <a:endParaRPr lang="en-US" altLang="ja-JP"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defTabSz="966326">
              <a:defRPr/>
            </a:pP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社会システムイノベーション推進事業</a:t>
            </a:r>
          </a:p>
        </p:txBody>
      </p:sp>
      <p:sp>
        <p:nvSpPr>
          <p:cNvPr id="21" name="正方形/長方形 20"/>
          <p:cNvSpPr/>
          <p:nvPr/>
        </p:nvSpPr>
        <p:spPr>
          <a:xfrm>
            <a:off x="327569" y="4754253"/>
            <a:ext cx="10070374" cy="41767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66326">
              <a:defRPr/>
            </a:pP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③地域熱供給促進支援事業</a:t>
            </a:r>
          </a:p>
        </p:txBody>
      </p:sp>
      <p:sp>
        <p:nvSpPr>
          <p:cNvPr id="22" name="正方形/長方形 21"/>
          <p:cNvSpPr/>
          <p:nvPr/>
        </p:nvSpPr>
        <p:spPr>
          <a:xfrm>
            <a:off x="5566170" y="1190337"/>
            <a:ext cx="4831774" cy="41767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66326">
              <a:defRPr/>
            </a:pP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②低炭素型の融雪設備導入支援事業</a:t>
            </a:r>
          </a:p>
        </p:txBody>
      </p:sp>
      <p:pic>
        <p:nvPicPr>
          <p:cNvPr id="23" name="図 22"/>
          <p:cNvPicPr>
            <a:picLocks noChangeAspect="1"/>
          </p:cNvPicPr>
          <p:nvPr/>
        </p:nvPicPr>
        <p:blipFill rotWithShape="1">
          <a:blip r:embed="rId6"/>
          <a:srcRect l="4063" r="23588" b="5454"/>
          <a:stretch/>
        </p:blipFill>
        <p:spPr>
          <a:xfrm>
            <a:off x="513602" y="5159724"/>
            <a:ext cx="3054145" cy="2277633"/>
          </a:xfrm>
          <a:prstGeom prst="rect">
            <a:avLst/>
          </a:prstGeom>
        </p:spPr>
      </p:pic>
    </p:spTree>
    <p:extLst>
      <p:ext uri="{BB962C8B-B14F-4D97-AF65-F5344CB8AC3E}">
        <p14:creationId xmlns:p14="http://schemas.microsoft.com/office/powerpoint/2010/main" val="382051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latin typeface="+mn-ea"/>
                <a:ea typeface="+mn-ea"/>
              </a:rPr>
              <a:t>各事業の事例①</a:t>
            </a:r>
            <a:endParaRPr kumimoji="1" lang="ja-JP" altLang="en-US" dirty="0">
              <a:latin typeface="+mn-ea"/>
              <a:ea typeface="+mn-ea"/>
            </a:endParaRPr>
          </a:p>
        </p:txBody>
      </p:sp>
      <p:pic>
        <p:nvPicPr>
          <p:cNvPr id="24" name="図 23"/>
          <p:cNvPicPr>
            <a:picLocks noChangeAspect="1"/>
          </p:cNvPicPr>
          <p:nvPr/>
        </p:nvPicPr>
        <p:blipFill>
          <a:blip r:embed="rId2"/>
          <a:stretch>
            <a:fillRect/>
          </a:stretch>
        </p:blipFill>
        <p:spPr>
          <a:xfrm>
            <a:off x="1696432" y="2236546"/>
            <a:ext cx="7298949" cy="3536394"/>
          </a:xfrm>
          <a:prstGeom prst="rect">
            <a:avLst/>
          </a:prstGeom>
        </p:spPr>
      </p:pic>
      <p:sp>
        <p:nvSpPr>
          <p:cNvPr id="25" name="正方形/長方形 24"/>
          <p:cNvSpPr/>
          <p:nvPr/>
        </p:nvSpPr>
        <p:spPr>
          <a:xfrm>
            <a:off x="114657" y="1237346"/>
            <a:ext cx="10462501" cy="872803"/>
          </a:xfrm>
          <a:prstGeom prst="rect">
            <a:avLst/>
          </a:prstGeom>
        </p:spPr>
        <p:txBody>
          <a:bodyPr wrap="square">
            <a:spAutoFit/>
          </a:bodyPr>
          <a:lstStyle/>
          <a:p>
            <a:pPr algn="ctr" defTabSz="966326">
              <a:defRPr/>
            </a:pPr>
            <a:r>
              <a:rPr lang="ja-JP" altLang="en-US"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源泉、排湯を利用した温泉熱利用のヒートポンプによる</a:t>
            </a:r>
            <a:endParaRPr lang="en-US" altLang="ja-JP"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66326">
              <a:defRPr/>
            </a:pPr>
            <a:r>
              <a:rPr lang="ja-JP" altLang="en-US" sz="2536"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低炭素社会システム事業（医療法人　三愛会）</a:t>
            </a:r>
          </a:p>
        </p:txBody>
      </p:sp>
      <p:sp>
        <p:nvSpPr>
          <p:cNvPr id="26" name="正方形/長方形 25"/>
          <p:cNvSpPr/>
          <p:nvPr/>
        </p:nvSpPr>
        <p:spPr>
          <a:xfrm>
            <a:off x="679860" y="6060565"/>
            <a:ext cx="9332097" cy="970843"/>
          </a:xfrm>
          <a:prstGeom prst="rect">
            <a:avLst/>
          </a:prstGeom>
          <a:ln>
            <a:noFill/>
          </a:ln>
        </p:spPr>
        <p:txBody>
          <a:bodyPr wrap="square">
            <a:spAutoFit/>
          </a:bodyPr>
          <a:lstStyle/>
          <a:p>
            <a:pPr marL="301970" indent="-301970" defTabSz="966326">
              <a:buFont typeface="Arial" pitchFamily="34" charset="0"/>
              <a:buChar char="•"/>
              <a:defRPr/>
            </a:pPr>
            <a:r>
              <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温泉熱（源泉・排湯）面的利用ヒートポンプシステムにより給湯・源泉加温・床暖を行う</a:t>
            </a:r>
            <a:endParaRPr lang="en-US" altLang="ja-JP"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301970" indent="-301970" defTabSz="966326">
              <a:buFont typeface="Arial" pitchFamily="34" charset="0"/>
              <a:buChar char="•"/>
              <a:defRPr/>
            </a:pPr>
            <a:r>
              <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日本に広く存在する温泉熱（未利用資源）を「病院」という公共性の高い施設で導入</a:t>
            </a:r>
            <a:endParaRPr lang="en-US" altLang="ja-JP"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301970" indent="-301970" defTabSz="966326">
              <a:buFont typeface="Arial" pitchFamily="34" charset="0"/>
              <a:buChar char="•"/>
              <a:defRPr/>
            </a:pPr>
            <a:r>
              <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エネルギー・コスト削減と</a:t>
            </a:r>
            <a:r>
              <a:rPr lang="en-US" altLang="ja-JP"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削減（約</a:t>
            </a:r>
            <a:r>
              <a:rPr lang="en-US" altLang="ja-JP"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107t/</a:t>
            </a:r>
            <a:r>
              <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年）を同時に実現</a:t>
            </a:r>
            <a:endParaRPr lang="en-US" altLang="ja-JP"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691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latin typeface="+mn-ea"/>
                <a:ea typeface="+mn-ea"/>
              </a:rPr>
              <a:t>各事業の事例②</a:t>
            </a:r>
            <a:endParaRPr kumimoji="1" lang="ja-JP" altLang="en-US" dirty="0">
              <a:latin typeface="+mn-ea"/>
              <a:ea typeface="+mn-ea"/>
            </a:endParaRPr>
          </a:p>
        </p:txBody>
      </p:sp>
      <p:sp>
        <p:nvSpPr>
          <p:cNvPr id="6" name="正方形/長方形 4"/>
          <p:cNvSpPr>
            <a:spLocks noChangeArrowheads="1"/>
          </p:cNvSpPr>
          <p:nvPr/>
        </p:nvSpPr>
        <p:spPr bwMode="auto">
          <a:xfrm>
            <a:off x="713787" y="6696859"/>
            <a:ext cx="6593358" cy="255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66326">
              <a:spcBef>
                <a:spcPct val="0"/>
              </a:spcBef>
              <a:buNone/>
              <a:defRPr/>
            </a:pPr>
            <a:r>
              <a:rPr lang="ja-JP" altLang="en-US" sz="1057" ker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264" y="2295998"/>
            <a:ext cx="3931912" cy="245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23352" y="1390176"/>
            <a:ext cx="5065831" cy="678006"/>
          </a:xfrm>
          <a:prstGeom prst="rect">
            <a:avLst/>
          </a:prstGeom>
        </p:spPr>
        <p:txBody>
          <a:bodyPr wrap="square">
            <a:spAutoFit/>
          </a:bodyPr>
          <a:lstStyle/>
          <a:p>
            <a:pPr algn="ctr" defTabSz="966326">
              <a:defRPr/>
            </a:pPr>
            <a:r>
              <a:rPr lang="ja-JP" altLang="en-US" sz="1903"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ジャパンオート地中熱ヒートポンプ</a:t>
            </a:r>
            <a:endParaRPr lang="en-US" altLang="ja-JP" sz="1903"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66326">
              <a:defRPr/>
            </a:pPr>
            <a:r>
              <a:rPr lang="ja-JP" altLang="en-US" sz="1903"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融雪設備事業</a:t>
            </a:r>
            <a:r>
              <a:rPr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（代表事業者：㈲ジャパンオート）</a:t>
            </a:r>
            <a:endParaRPr lang="ja-JP" altLang="en-US" sz="1903"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67771" y="5914625"/>
            <a:ext cx="4825943" cy="1068369"/>
          </a:xfrm>
          <a:prstGeom prst="rect">
            <a:avLst/>
          </a:prstGeom>
        </p:spPr>
        <p:txBody>
          <a:bodyPr wrap="square">
            <a:spAutoFit/>
          </a:bodyPr>
          <a:lstStyle/>
          <a:p>
            <a:pPr defTabSz="966326">
              <a:defRPr/>
            </a:pP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●地中熱</a:t>
            </a:r>
            <a:r>
              <a:rPr lang="en-US" altLang="ja-JP"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14"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加熱能力</a:t>
            </a:r>
            <a:r>
              <a:rPr lang="en-US" altLang="ja-JP" sz="2114"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28kW×2</a:t>
            </a:r>
            <a:r>
              <a:rPr lang="ja-JP" altLang="en-US" sz="2114"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a:t>
            </a:r>
            <a:endParaRPr lang="en-US" altLang="ja-JP" sz="2114"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defTabSz="966326">
              <a:defRPr/>
            </a:pP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●地中熱交換器：</a:t>
            </a:r>
            <a:r>
              <a:rPr lang="ja-JP" altLang="en-US" sz="2114"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深度</a:t>
            </a:r>
            <a:r>
              <a:rPr lang="en-US" altLang="ja-JP" sz="2114"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100m×12</a:t>
            </a:r>
            <a:r>
              <a:rPr lang="ja-JP" altLang="en-US" sz="2114"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2114"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defTabSz="966326">
              <a:defRPr/>
            </a:pP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27t</a:t>
            </a: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2114"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削減見込み</a:t>
            </a:r>
          </a:p>
        </p:txBody>
      </p:sp>
      <p:sp>
        <p:nvSpPr>
          <p:cNvPr id="10" name="正方形/長方形 9"/>
          <p:cNvSpPr/>
          <p:nvPr/>
        </p:nvSpPr>
        <p:spPr>
          <a:xfrm>
            <a:off x="607720" y="5054293"/>
            <a:ext cx="4011455" cy="678006"/>
          </a:xfrm>
          <a:prstGeom prst="rect">
            <a:avLst/>
          </a:prstGeom>
          <a:ln>
            <a:solidFill>
              <a:schemeClr val="tx1"/>
            </a:solidFill>
          </a:ln>
        </p:spPr>
        <p:txBody>
          <a:bodyPr wrap="square">
            <a:spAutoFit/>
          </a:bodyPr>
          <a:lstStyle/>
          <a:p>
            <a:pPr defTabSz="966326">
              <a:defRPr/>
            </a:pPr>
            <a:r>
              <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事務所の駐車スペース（</a:t>
            </a:r>
            <a:r>
              <a:rPr lang="en-US" altLang="ja-JP"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230m2</a:t>
            </a:r>
            <a:r>
              <a:rPr lang="ja-JP" altLang="en-US" sz="1903"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）に地中熱ヒートポンプ方式の融雪を導入</a:t>
            </a:r>
          </a:p>
        </p:txBody>
      </p:sp>
      <p:sp>
        <p:nvSpPr>
          <p:cNvPr id="11" name="正方形/長方形 10"/>
          <p:cNvSpPr/>
          <p:nvPr/>
        </p:nvSpPr>
        <p:spPr>
          <a:xfrm>
            <a:off x="5193713" y="1388056"/>
            <a:ext cx="5054935" cy="678006"/>
          </a:xfrm>
          <a:prstGeom prst="rect">
            <a:avLst/>
          </a:prstGeom>
        </p:spPr>
        <p:txBody>
          <a:bodyPr wrap="square">
            <a:spAutoFit/>
          </a:bodyPr>
          <a:lstStyle/>
          <a:p>
            <a:pPr algn="ctr" defTabSz="966326">
              <a:defRPr/>
            </a:pPr>
            <a:r>
              <a:rPr lang="ja-JP" altLang="en-US" sz="1903"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高効率インバータターボ冷凍機による低炭素型冷熱製造設備導入事業</a:t>
            </a:r>
            <a:r>
              <a:rPr lang="ja-JP" altLang="en-US" sz="148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（㈱横浜都市みらい）</a:t>
            </a:r>
            <a:endParaRPr lang="ja-JP" altLang="en-US" sz="1903"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807" y="2728074"/>
            <a:ext cx="2320774" cy="163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137" y="4704958"/>
            <a:ext cx="1715647" cy="120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5269807" y="2447426"/>
            <a:ext cx="2320773" cy="2806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defTabSz="966326">
              <a:defRPr/>
            </a:pPr>
            <a:r>
              <a:rPr lang="ja-JP" altLang="en-US" sz="126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港北ニュータウン・センター</a:t>
            </a:r>
          </a:p>
        </p:txBody>
      </p:sp>
      <p:sp>
        <p:nvSpPr>
          <p:cNvPr id="15" name="曲折矢印 18"/>
          <p:cNvSpPr/>
          <p:nvPr/>
        </p:nvSpPr>
        <p:spPr>
          <a:xfrm rot="5400000" flipH="1">
            <a:off x="6847541" y="4496001"/>
            <a:ext cx="723115" cy="579202"/>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endParaRPr lang="ja-JP" altLang="en-US" sz="1903" ker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193713" y="6133027"/>
            <a:ext cx="1701071" cy="3257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326">
              <a:defRPr/>
            </a:pPr>
            <a:r>
              <a:rPr lang="ja-JP" altLang="en-US" sz="169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ターボ冷凍機</a:t>
            </a:r>
          </a:p>
        </p:txBody>
      </p:sp>
      <p:sp>
        <p:nvSpPr>
          <p:cNvPr id="17" name="正方形/長方形 16"/>
          <p:cNvSpPr/>
          <p:nvPr/>
        </p:nvSpPr>
        <p:spPr>
          <a:xfrm>
            <a:off x="7948761" y="3102670"/>
            <a:ext cx="2388738" cy="1133131"/>
          </a:xfrm>
          <a:prstGeom prst="rect">
            <a:avLst/>
          </a:prstGeom>
          <a:ln>
            <a:solidFill>
              <a:schemeClr val="tx1"/>
            </a:solidFill>
          </a:ln>
        </p:spPr>
        <p:txBody>
          <a:bodyPr wrap="square">
            <a:spAutoFit/>
          </a:bodyPr>
          <a:lstStyle/>
          <a:p>
            <a:pPr defTabSz="966326">
              <a:defRPr/>
            </a:pPr>
            <a:r>
              <a:rPr lang="ja-JP" altLang="en-US" sz="169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都市ガスを利用している冷凍機を高効率インバーターボ冷凍機へ変更、エネルギーを有効利用</a:t>
            </a:r>
          </a:p>
        </p:txBody>
      </p:sp>
      <p:cxnSp>
        <p:nvCxnSpPr>
          <p:cNvPr id="18" name="直線矢印コネクタ 17"/>
          <p:cNvCxnSpPr>
            <a:stCxn id="17" idx="1"/>
          </p:cNvCxnSpPr>
          <p:nvPr/>
        </p:nvCxnSpPr>
        <p:spPr>
          <a:xfrm flipH="1">
            <a:off x="7590582" y="3673071"/>
            <a:ext cx="358180" cy="999668"/>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576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22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anchor="ctr"/>
      <a:lstStyle>
        <a:defPPr fontAlgn="auto">
          <a:spcBef>
            <a:spcPts val="0"/>
          </a:spcBef>
          <a:spcAft>
            <a:spcPts val="0"/>
          </a:spcAft>
          <a:buClr>
            <a:schemeClr val="bg2">
              <a:lumMod val="50000"/>
            </a:schemeClr>
          </a:buClr>
          <a:defRPr sz="1100" dirty="0"/>
        </a:defPPr>
      </a:lstStyle>
      <a:style>
        <a:lnRef idx="2">
          <a:schemeClr val="accent6"/>
        </a:lnRef>
        <a:fillRef idx="1">
          <a:schemeClr val="lt1"/>
        </a:fillRef>
        <a:effectRef idx="0">
          <a:schemeClr val="accent6"/>
        </a:effectRef>
        <a:fontRef idx="minor">
          <a:schemeClr val="dk1"/>
        </a:fontRef>
      </a:style>
    </a:spDef>
    <a:txDef>
      <a:spPr>
        <a:noFill/>
      </a:spPr>
      <a:bodyPr wrap="square" lIns="36000" rIns="36000">
        <a:spAutoFit/>
      </a:bodyPr>
      <a:lstStyle>
        <a:defPPr marL="85725" indent="85725" fontAlgn="auto">
          <a:spcBef>
            <a:spcPts val="0"/>
          </a:spcBef>
          <a:spcAft>
            <a:spcPts val="0"/>
          </a:spcAft>
          <a:buClr>
            <a:srgbClr val="DEDEDE">
              <a:lumMod val="50000"/>
            </a:srgbClr>
          </a:buClr>
          <a:defRPr sz="1200" dirty="0" smtClean="0">
            <a:latin typeface="Cambria"/>
            <a:ea typeface="メイリオ"/>
          </a:defRPr>
        </a:defPPr>
      </a:lstStyle>
    </a:txDef>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4346</TotalTime>
  <Words>699</Words>
  <Application>Microsoft Office PowerPoint</Application>
  <PresentationFormat>ユーザー設定</PresentationFormat>
  <Paragraphs>108</Paragraphs>
  <Slides>6</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12</vt:i4>
      </vt:variant>
      <vt:variant>
        <vt:lpstr>スライド タイトル</vt:lpstr>
      </vt:variant>
      <vt:variant>
        <vt:i4>6</vt:i4>
      </vt:variant>
    </vt:vector>
  </HeadingPairs>
  <TitlesOfParts>
    <vt:vector size="28" baseType="lpstr">
      <vt:lpstr>HGPｺﾞｼｯｸE</vt:lpstr>
      <vt:lpstr>HGPｺﾞｼｯｸM</vt:lpstr>
      <vt:lpstr>Meiryo UI</vt:lpstr>
      <vt:lpstr>メイリオ</vt:lpstr>
      <vt:lpstr>メイリオ</vt:lpstr>
      <vt:lpstr>游ゴシック</vt:lpstr>
      <vt:lpstr>Arial</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22_Office ​​テーマ</vt:lpstr>
      <vt:lpstr>PowerPoint プレゼンテーション</vt:lpstr>
      <vt:lpstr>PowerPoint プレゼンテーション</vt:lpstr>
      <vt:lpstr>対象設備・要件（※2018年度の内容を参考として掲載）</vt:lpstr>
      <vt:lpstr>各事業のイメージ</vt:lpstr>
      <vt:lpstr>各事業の事例①</vt:lpstr>
      <vt:lpstr>各事業の事例②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542</cp:revision>
  <cp:lastPrinted>2018-12-27T15:53:44Z</cp:lastPrinted>
  <dcterms:created xsi:type="dcterms:W3CDTF">2018-08-15T14:31:38Z</dcterms:created>
  <dcterms:modified xsi:type="dcterms:W3CDTF">2019-01-08T02:21:10Z</dcterms:modified>
</cp:coreProperties>
</file>