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1.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69" r:id="rId8"/>
    <p:sldMasterId id="2147483995" r:id="rId9"/>
    <p:sldMasterId id="2147484019" r:id="rId10"/>
    <p:sldMasterId id="2147484056" r:id="rId11"/>
    <p:sldMasterId id="2147484226" r:id="rId12"/>
  </p:sldMasterIdLst>
  <p:notesMasterIdLst>
    <p:notesMasterId r:id="rId15"/>
  </p:notesMasterIdLst>
  <p:handoutMasterIdLst>
    <p:handoutMasterId r:id="rId16"/>
  </p:handoutMasterIdLst>
  <p:sldIdLst>
    <p:sldId id="672" r:id="rId13"/>
    <p:sldId id="571" r:id="rId14"/>
  </p:sldIdLst>
  <p:sldSz cx="10691813" cy="7559675"/>
  <p:notesSz cx="7104063" cy="10234613"/>
  <p:custDataLst>
    <p:tags r:id="rId17"/>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4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p:cNvSpPr>
            <a:spLocks noGrp="1"/>
          </p:cNvSpPr>
          <p:nvPr>
            <p:ph type="body" idx="1"/>
          </p:nvPr>
        </p:nvSpPr>
        <p:spPr/>
        <p:txBody>
          <a:bodyPr/>
          <a:lstStyle/>
          <a:p>
            <a:pPr>
              <a:buClr>
                <a:schemeClr val="bg2">
                  <a:lumMod val="50000"/>
                </a:schemeClr>
              </a:buClr>
              <a:defRPr/>
            </a:pPr>
            <a:r>
              <a:rPr lang="en-US" altLang="ja-JP" dirty="0"/>
              <a:t>(1)</a:t>
            </a:r>
            <a:r>
              <a:rPr lang="ja-JP" altLang="en-US" dirty="0"/>
              <a:t>③</a:t>
            </a:r>
            <a:r>
              <a:rPr lang="ja-JP" altLang="ja-JP" dirty="0"/>
              <a:t>エコタウンにおける資源循環社会と共生した低炭素地域づくりの</a:t>
            </a:r>
            <a:endParaRPr lang="en-US" altLang="ja-JP" dirty="0"/>
          </a:p>
          <a:p>
            <a:pPr>
              <a:buClr>
                <a:schemeClr val="bg2">
                  <a:lumMod val="50000"/>
                </a:schemeClr>
              </a:buClr>
              <a:defRPr/>
            </a:pPr>
            <a:r>
              <a:rPr lang="ja-JP" altLang="en-US" dirty="0"/>
              <a:t>　　</a:t>
            </a:r>
            <a:r>
              <a:rPr lang="ja-JP" altLang="ja-JP" dirty="0"/>
              <a:t>ための事業化計画の策定・</a:t>
            </a:r>
            <a:r>
              <a:rPr lang="en-US" altLang="ja-JP" dirty="0"/>
              <a:t>FS</a:t>
            </a:r>
            <a:r>
              <a:rPr lang="ja-JP" altLang="ja-JP" dirty="0"/>
              <a:t>調査（補助）</a:t>
            </a:r>
            <a:endParaRPr lang="en-US" altLang="ja-JP" dirty="0"/>
          </a:p>
          <a:p>
            <a:pPr>
              <a:buClr>
                <a:schemeClr val="bg2">
                  <a:lumMod val="50000"/>
                </a:schemeClr>
              </a:buClr>
              <a:defRPr/>
            </a:pPr>
            <a:r>
              <a:rPr lang="ja-JP" altLang="en-US" dirty="0"/>
              <a:t>については現在のところ別事業に移るつもりと聞いている。</a:t>
            </a:r>
            <a:endParaRPr lang="en-US" altLang="ja-JP" dirty="0"/>
          </a:p>
          <a:p>
            <a:pPr>
              <a:defRPr/>
            </a:pPr>
            <a:endParaRPr lang="en-US" altLang="ja-JP" dirty="0"/>
          </a:p>
          <a:p>
            <a:pPr>
              <a:defRPr/>
            </a:pPr>
            <a:r>
              <a:rPr lang="en-US" altLang="ja-JP" dirty="0"/>
              <a:t>(3)</a:t>
            </a:r>
            <a:r>
              <a:rPr lang="ja-JP" altLang="en-US" dirty="0"/>
              <a:t>③</a:t>
            </a:r>
            <a:r>
              <a:rPr lang="ja-JP" altLang="ja-JP" dirty="0"/>
              <a:t>地域の中小・零細企業、金融機関への専門家派遣・研修等事業（委託）</a:t>
            </a:r>
            <a:r>
              <a:rPr lang="ja-JP" altLang="en-US" dirty="0"/>
              <a:t>　</a:t>
            </a:r>
            <a:endParaRPr lang="en-US" altLang="ja-JP" dirty="0"/>
          </a:p>
          <a:p>
            <a:pPr>
              <a:defRPr/>
            </a:pPr>
            <a:r>
              <a:rPr lang="ja-JP" altLang="en-US" dirty="0"/>
              <a:t>については、実行計画基盤整備事業に鞍替え。</a:t>
            </a:r>
            <a:endParaRPr lang="en-US" altLang="ja-JP" dirty="0"/>
          </a:p>
          <a:p>
            <a:pPr>
              <a:defRPr/>
            </a:pPr>
            <a:endParaRPr lang="en-US" altLang="ja-JP" dirty="0"/>
          </a:p>
          <a:p>
            <a:pPr>
              <a:buClr>
                <a:schemeClr val="bg2">
                  <a:lumMod val="50000"/>
                </a:schemeClr>
              </a:buClr>
              <a:defRPr/>
            </a:pPr>
            <a:r>
              <a:rPr lang="en-US" altLang="ja-JP" dirty="0"/>
              <a:t>(3)</a:t>
            </a:r>
            <a:r>
              <a:rPr lang="ja-JP" altLang="en-US"/>
              <a:t>②</a:t>
            </a:r>
            <a:r>
              <a:rPr lang="en-US" altLang="ja-JP"/>
              <a:t>(</a:t>
            </a:r>
            <a:r>
              <a:rPr lang="ja-JP" altLang="en-US" dirty="0"/>
              <a:t>ｲ</a:t>
            </a:r>
            <a:r>
              <a:rPr lang="en-US" altLang="ja-JP" dirty="0"/>
              <a:t>)</a:t>
            </a:r>
            <a:r>
              <a:rPr lang="ja-JP" altLang="ja-JP" dirty="0"/>
              <a:t>地域主導型再生可能エネルギー等事業化検討・事業化計画策定業務</a:t>
            </a:r>
            <a:endParaRPr lang="en-US" altLang="ja-JP" dirty="0"/>
          </a:p>
          <a:p>
            <a:pPr>
              <a:buClr>
                <a:schemeClr val="bg2">
                  <a:lumMod val="50000"/>
                </a:schemeClr>
              </a:buClr>
              <a:defRPr/>
            </a:pPr>
            <a:r>
              <a:rPr lang="ja-JP" altLang="en-US" dirty="0"/>
              <a:t>　　　</a:t>
            </a:r>
            <a:r>
              <a:rPr lang="en-US" altLang="ja-JP" dirty="0"/>
              <a:t>(</a:t>
            </a:r>
            <a:r>
              <a:rPr lang="ja-JP" altLang="ja-JP" dirty="0"/>
              <a:t>継続事業分</a:t>
            </a:r>
            <a:r>
              <a:rPr lang="en-US" altLang="ja-JP" dirty="0"/>
              <a:t>)(</a:t>
            </a:r>
            <a:r>
              <a:rPr lang="ja-JP" altLang="ja-JP" dirty="0"/>
              <a:t>委託</a:t>
            </a:r>
            <a:r>
              <a:rPr lang="en-US" altLang="ja-JP" dirty="0"/>
              <a:t>)</a:t>
            </a:r>
          </a:p>
          <a:p>
            <a:pPr>
              <a:buClr>
                <a:schemeClr val="bg2">
                  <a:lumMod val="50000"/>
                </a:schemeClr>
              </a:buClr>
              <a:defRPr/>
            </a:pPr>
            <a:r>
              <a:rPr lang="ja-JP" altLang="en-US" dirty="0"/>
              <a:t>については、</a:t>
            </a:r>
            <a:r>
              <a:rPr lang="en-US" altLang="ja-JP" dirty="0"/>
              <a:t>H28</a:t>
            </a:r>
            <a:r>
              <a:rPr lang="ja-JP" altLang="en-US" dirty="0"/>
              <a:t>要求の必要なしと聞いている。</a:t>
            </a:r>
            <a:endParaRPr lang="en-US" altLang="ja-JP"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9176" indent="-295837">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3348" indent="-23667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6687" indent="-23667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30026" indent="-23667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603365" indent="-23667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76705" indent="-23667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50044" indent="-23667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4023383" indent="-23667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46678" fontAlgn="base">
              <a:spcBef>
                <a:spcPct val="0"/>
              </a:spcBef>
              <a:spcAft>
                <a:spcPct val="0"/>
              </a:spcAft>
              <a:defRPr/>
            </a:pPr>
            <a:fld id="{B9033BAB-EB65-485B-BA6D-2EFA4AA8BB78}" type="slidenum">
              <a:rPr lang="ja-JP" altLang="en-US">
                <a:solidFill>
                  <a:prstClr val="black"/>
                </a:solidFill>
                <a:latin typeface="Cambria" panose="02040503050406030204" pitchFamily="18" charset="0"/>
                <a:ea typeface="メイリオ" panose="020B0604030504040204" pitchFamily="50" charset="-128"/>
              </a:rPr>
              <a:pPr defTabSz="946678" fontAlgn="base">
                <a:spcBef>
                  <a:spcPct val="0"/>
                </a:spcBef>
                <a:spcAft>
                  <a:spcPct val="0"/>
                </a:spcAft>
                <a:defRPr/>
              </a:pPr>
              <a:t>0</a:t>
            </a:fld>
            <a:endParaRPr lang="ja-JP" altLang="en-US">
              <a:solidFill>
                <a:prstClr val="black"/>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327875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8.xml"/><Relationship Id="rId4" Type="http://schemas.openxmlformats.org/officeDocument/2006/relationships/image" Target="../media/image2.jpe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24"/>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FC27B584-E653-441F-9454-7C54D409240B}"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FF4B8F7-F515-485E-BF9B-C82D73DB990F}" type="slidenum">
              <a:rPr lang="ja-JP" altLang="en-US"/>
              <a:pPr>
                <a:defRPr/>
              </a:pPr>
              <a:t>‹#›</a:t>
            </a:fld>
            <a:endParaRPr lang="ja-JP" altLang="en-US"/>
          </a:p>
        </p:txBody>
      </p:sp>
    </p:spTree>
    <p:extLst>
      <p:ext uri="{BB962C8B-B14F-4D97-AF65-F5344CB8AC3E}">
        <p14:creationId xmlns:p14="http://schemas.microsoft.com/office/powerpoint/2010/main" val="43543704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B0C28CC-6D38-43E1-8E5C-94326DA89CCA}"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FEF3075-0F9A-43FB-8C97-B10F4A4234EB}" type="slidenum">
              <a:rPr lang="ja-JP" altLang="en-US"/>
              <a:pPr>
                <a:defRPr/>
              </a:pPr>
              <a:t>‹#›</a:t>
            </a:fld>
            <a:endParaRPr lang="ja-JP" altLang="en-US"/>
          </a:p>
        </p:txBody>
      </p:sp>
    </p:spTree>
    <p:extLst>
      <p:ext uri="{BB962C8B-B14F-4D97-AF65-F5344CB8AC3E}">
        <p14:creationId xmlns:p14="http://schemas.microsoft.com/office/powerpoint/2010/main" val="157327812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816"/>
            <a:ext cx="9088041" cy="1501435"/>
          </a:xfrm>
        </p:spPr>
        <p:txBody>
          <a:bodyPr anchor="t"/>
          <a:lstStyle>
            <a:lvl1pPr algn="l">
              <a:defRPr sz="440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205">
                <a:solidFill>
                  <a:schemeClr val="tx1">
                    <a:tint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4C6FEFA9-18FB-4852-B5AD-8EE789E88D4F}"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D33DBF2-0267-4A9F-8542-1D6F1A5CE2FE}" type="slidenum">
              <a:rPr lang="ja-JP" altLang="en-US"/>
              <a:pPr>
                <a:defRPr/>
              </a:pPr>
              <a:t>‹#›</a:t>
            </a:fld>
            <a:endParaRPr lang="ja-JP" altLang="en-US"/>
          </a:p>
        </p:txBody>
      </p:sp>
    </p:spTree>
    <p:extLst>
      <p:ext uri="{BB962C8B-B14F-4D97-AF65-F5344CB8AC3E}">
        <p14:creationId xmlns:p14="http://schemas.microsoft.com/office/powerpoint/2010/main" val="1783900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31"/>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31"/>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8A2E216-E6EB-4A3A-AC54-73590D7BAA64}"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548EA28-3EFC-4F35-8FDA-1EAE39D855EC}" type="slidenum">
              <a:rPr lang="ja-JP" altLang="en-US"/>
              <a:pPr>
                <a:defRPr/>
              </a:pPr>
              <a:t>‹#›</a:t>
            </a:fld>
            <a:endParaRPr lang="ja-JP" altLang="en-US"/>
          </a:p>
        </p:txBody>
      </p:sp>
    </p:spTree>
    <p:extLst>
      <p:ext uri="{BB962C8B-B14F-4D97-AF65-F5344CB8AC3E}">
        <p14:creationId xmlns:p14="http://schemas.microsoft.com/office/powerpoint/2010/main" val="76563216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8" y="1692178"/>
            <a:ext cx="4725930"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8" y="2397397"/>
            <a:ext cx="4725930"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59E0054F-C7BF-4F61-943A-7449A6BD98DD}" type="datetimeFigureOut">
              <a:rPr lang="ja-JP" altLang="en-US"/>
              <a:pPr>
                <a:defRPr/>
              </a:pPr>
              <a:t>2019/1/8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F47CD4AA-A470-4553-9EF3-A5F979BC2BF0}" type="slidenum">
              <a:rPr lang="ja-JP" altLang="en-US"/>
              <a:pPr>
                <a:defRPr/>
              </a:pPr>
              <a:t>‹#›</a:t>
            </a:fld>
            <a:endParaRPr lang="ja-JP" altLang="en-US"/>
          </a:p>
        </p:txBody>
      </p:sp>
    </p:spTree>
    <p:extLst>
      <p:ext uri="{BB962C8B-B14F-4D97-AF65-F5344CB8AC3E}">
        <p14:creationId xmlns:p14="http://schemas.microsoft.com/office/powerpoint/2010/main" val="414135844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41FC5BB-EF63-4943-B06E-233A6A396AEF}" type="datetimeFigureOut">
              <a:rPr lang="ja-JP" altLang="en-US"/>
              <a:pPr>
                <a:defRPr/>
              </a:pPr>
              <a:t>2019/1/8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EDDB70B4-97AD-41F5-A285-B11D5DF5DBB1}" type="slidenum">
              <a:rPr lang="ja-JP" altLang="en-US"/>
              <a:pPr>
                <a:defRPr/>
              </a:pPr>
              <a:t>‹#›</a:t>
            </a:fld>
            <a:endParaRPr lang="ja-JP" altLang="en-US"/>
          </a:p>
        </p:txBody>
      </p:sp>
    </p:spTree>
    <p:extLst>
      <p:ext uri="{BB962C8B-B14F-4D97-AF65-F5344CB8AC3E}">
        <p14:creationId xmlns:p14="http://schemas.microsoft.com/office/powerpoint/2010/main" val="277285386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EB94E7B0-9154-4BA1-B642-1CCCCB2477A4}" type="datetimeFigureOut">
              <a:rPr lang="ja-JP" altLang="en-US"/>
              <a:pPr>
                <a:defRPr/>
              </a:pPr>
              <a:t>2019/1/8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0475BF5-59BE-4E92-868C-0B90DD866969}" type="slidenum">
              <a:rPr lang="ja-JP" altLang="en-US"/>
              <a:pPr>
                <a:defRPr/>
              </a:pPr>
              <a:t>‹#›</a:t>
            </a:fld>
            <a:endParaRPr lang="ja-JP" altLang="en-US"/>
          </a:p>
        </p:txBody>
      </p:sp>
    </p:spTree>
    <p:extLst>
      <p:ext uri="{BB962C8B-B14F-4D97-AF65-F5344CB8AC3E}">
        <p14:creationId xmlns:p14="http://schemas.microsoft.com/office/powerpoint/2010/main" val="62862198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205"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1012"/>
            <a:ext cx="5977020" cy="6451973"/>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6"/>
            <a:ext cx="3517533" cy="5171028"/>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B0387A3-3BB3-48E4-ABD1-5BB3DB18991D}"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9B1AEB6-1245-4B5E-8AED-9CFE5C359001}" type="slidenum">
              <a:rPr lang="ja-JP" altLang="en-US"/>
              <a:pPr>
                <a:defRPr/>
              </a:pPr>
              <a:t>‹#›</a:t>
            </a:fld>
            <a:endParaRPr lang="ja-JP" altLang="en-US"/>
          </a:p>
        </p:txBody>
      </p:sp>
    </p:spTree>
    <p:extLst>
      <p:ext uri="{BB962C8B-B14F-4D97-AF65-F5344CB8AC3E}">
        <p14:creationId xmlns:p14="http://schemas.microsoft.com/office/powerpoint/2010/main" val="23913864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205"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094E7C0-1605-4D41-BE1E-204A1AE71A9E}"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7358544-3E19-43F3-901E-DF210BF35F1F}" type="slidenum">
              <a:rPr lang="ja-JP" altLang="en-US"/>
              <a:pPr>
                <a:defRPr/>
              </a:pPr>
              <a:t>‹#›</a:t>
            </a:fld>
            <a:endParaRPr lang="ja-JP" altLang="en-US"/>
          </a:p>
        </p:txBody>
      </p:sp>
    </p:spTree>
    <p:extLst>
      <p:ext uri="{BB962C8B-B14F-4D97-AF65-F5344CB8AC3E}">
        <p14:creationId xmlns:p14="http://schemas.microsoft.com/office/powerpoint/2010/main" val="84455289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DEB4291-EE9D-4F88-8468-D839B7B3F23E}"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EEC3DF9-1E3D-42B3-8442-33DF10C1A262}" type="slidenum">
              <a:rPr lang="ja-JP" altLang="en-US"/>
              <a:pPr>
                <a:defRPr/>
              </a:pPr>
              <a:t>‹#›</a:t>
            </a:fld>
            <a:endParaRPr lang="ja-JP" altLang="en-US"/>
          </a:p>
        </p:txBody>
      </p:sp>
    </p:spTree>
    <p:extLst>
      <p:ext uri="{BB962C8B-B14F-4D97-AF65-F5344CB8AC3E}">
        <p14:creationId xmlns:p14="http://schemas.microsoft.com/office/powerpoint/2010/main" val="254089483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62"/>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62"/>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58B9042-2CD6-4223-82DA-31F879E8716D}"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0893995-F859-4A14-9248-952841E676D0}" type="slidenum">
              <a:rPr lang="ja-JP" altLang="en-US"/>
              <a:pPr>
                <a:defRPr/>
              </a:pPr>
              <a:t>‹#›</a:t>
            </a:fld>
            <a:endParaRPr lang="ja-JP" altLang="en-US"/>
          </a:p>
        </p:txBody>
      </p:sp>
    </p:spTree>
    <p:extLst>
      <p:ext uri="{BB962C8B-B14F-4D97-AF65-F5344CB8AC3E}">
        <p14:creationId xmlns:p14="http://schemas.microsoft.com/office/powerpoint/2010/main" val="3385826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theme" Target="../theme/theme11.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slideLayout" Target="../slideLayouts/slideLayout126.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4.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theme" Target="../theme/theme12.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theme" Target="../theme/theme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0.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theme" Target="../theme/theme9.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323">
                <a:solidFill>
                  <a:schemeClr val="tx1">
                    <a:tint val="75000"/>
                  </a:schemeClr>
                </a:solidFill>
                <a:latin typeface="+mn-lt"/>
                <a:ea typeface="+mn-ea"/>
                <a:cs typeface="+mn-cs"/>
              </a:defRPr>
            </a:lvl1pPr>
          </a:lstStyle>
          <a:p>
            <a:pPr>
              <a:defRPr/>
            </a:pPr>
            <a:fld id="{94F4683C-0054-4DEF-863D-E5C988A6847E}" type="datetimeFigureOut">
              <a:rPr lang="ja-JP" altLang="en-US"/>
              <a:pPr>
                <a:defRPr/>
              </a:pPr>
              <a:t>2019/1/8</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323">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323">
                <a:solidFill>
                  <a:srgbClr val="898989"/>
                </a:solidFill>
              </a:defRPr>
            </a:lvl1pPr>
          </a:lstStyle>
          <a:p>
            <a:pPr>
              <a:defRPr/>
            </a:pPr>
            <a:fld id="{E9522203-287F-41AE-A295-209F57F658B6}"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83520121"/>
      </p:ext>
    </p:extLst>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30" r:id="rId4"/>
    <p:sldLayoutId id="2147484231" r:id="rId5"/>
    <p:sldLayoutId id="2147484232" r:id="rId6"/>
    <p:sldLayoutId id="2147484233" r:id="rId7"/>
    <p:sldLayoutId id="2147484234" r:id="rId8"/>
    <p:sldLayoutId id="2147484235" r:id="rId9"/>
    <p:sldLayoutId id="2147484236" r:id="rId10"/>
    <p:sldLayoutId id="2147484237" r:id="rId11"/>
  </p:sldLayoutIdLst>
  <p:txStyles>
    <p:titleStyle>
      <a:lvl1pPr algn="ctr" rtl="0" eaLnBrk="0" fontAlgn="base" hangingPunct="0">
        <a:spcBef>
          <a:spcPct val="0"/>
        </a:spcBef>
        <a:spcAft>
          <a:spcPct val="0"/>
        </a:spcAft>
        <a:defRPr kumimoji="1" sz="485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5pPr>
      <a:lvl6pPr marL="503972"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6pPr>
      <a:lvl7pPr marL="1007943"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7pPr>
      <a:lvl8pPr marL="1511915"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8pPr>
      <a:lvl9pPr marL="2015886"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9pPr>
    </p:titleStyle>
    <p:bodyStyle>
      <a:lvl1pPr marL="377979" indent="-377979" algn="l" rtl="0" eaLnBrk="0" fontAlgn="base" hangingPunct="0">
        <a:spcBef>
          <a:spcPct val="20000"/>
        </a:spcBef>
        <a:spcAft>
          <a:spcPct val="0"/>
        </a:spcAft>
        <a:buFont typeface="Arial" panose="020B0604020202020204" pitchFamily="34" charset="0"/>
        <a:buChar char="•"/>
        <a:defRPr kumimoji="1" sz="3527" kern="1200">
          <a:solidFill>
            <a:schemeClr val="tx1"/>
          </a:solidFill>
          <a:latin typeface="+mn-lt"/>
          <a:ea typeface="+mn-ea"/>
          <a:cs typeface="メイリオ" pitchFamily="50" charset="-128"/>
        </a:defRPr>
      </a:lvl1pPr>
      <a:lvl2pPr marL="818954" indent="-314982" algn="l" rtl="0" eaLnBrk="0" fontAlgn="base" hangingPunct="0">
        <a:spcBef>
          <a:spcPct val="20000"/>
        </a:spcBef>
        <a:spcAft>
          <a:spcPct val="0"/>
        </a:spcAft>
        <a:buFont typeface="Arial" panose="020B0604020202020204" pitchFamily="34" charset="0"/>
        <a:buChar char="–"/>
        <a:defRPr kumimoji="1" sz="3086" kern="1200">
          <a:solidFill>
            <a:schemeClr val="tx1"/>
          </a:solidFill>
          <a:latin typeface="+mn-lt"/>
          <a:ea typeface="+mn-ea"/>
          <a:cs typeface="メイリオ" pitchFamily="50" charset="-128"/>
        </a:defRPr>
      </a:lvl2pPr>
      <a:lvl3pPr marL="1259929" indent="-251986" algn="l" rtl="0" eaLnBrk="0" fontAlgn="base" hangingPunct="0">
        <a:spcBef>
          <a:spcPct val="20000"/>
        </a:spcBef>
        <a:spcAft>
          <a:spcPct val="0"/>
        </a:spcAft>
        <a:buFont typeface="Arial" panose="020B0604020202020204" pitchFamily="34" charset="0"/>
        <a:buChar char="•"/>
        <a:defRPr kumimoji="1" sz="2646" kern="1200">
          <a:solidFill>
            <a:schemeClr val="tx1"/>
          </a:solidFill>
          <a:latin typeface="+mn-lt"/>
          <a:ea typeface="+mn-ea"/>
          <a:cs typeface="メイリオ" pitchFamily="50" charset="-128"/>
        </a:defRPr>
      </a:lvl3pPr>
      <a:lvl4pPr marL="1763900" indent="-251986" algn="l" rtl="0" eaLnBrk="0" fontAlgn="base" hangingPunct="0">
        <a:spcBef>
          <a:spcPct val="20000"/>
        </a:spcBef>
        <a:spcAft>
          <a:spcPct val="0"/>
        </a:spcAft>
        <a:buFont typeface="Arial" panose="020B0604020202020204" pitchFamily="34" charset="0"/>
        <a:buChar char="–"/>
        <a:defRPr kumimoji="1" sz="2205" kern="1200">
          <a:solidFill>
            <a:schemeClr val="tx1"/>
          </a:solidFill>
          <a:latin typeface="+mn-lt"/>
          <a:ea typeface="+mn-ea"/>
          <a:cs typeface="メイリオ" pitchFamily="50" charset="-128"/>
        </a:defRPr>
      </a:lvl4pPr>
      <a:lvl5pPr marL="2267872" indent="-251986" algn="l" rtl="0" eaLnBrk="0" fontAlgn="base" hangingPunct="0">
        <a:spcBef>
          <a:spcPct val="20000"/>
        </a:spcBef>
        <a:spcAft>
          <a:spcPct val="0"/>
        </a:spcAft>
        <a:buFont typeface="Arial" panose="020B0604020202020204" pitchFamily="34" charset="0"/>
        <a:buChar char="»"/>
        <a:defRPr kumimoji="1" sz="2205" kern="1200">
          <a:solidFill>
            <a:schemeClr val="tx1"/>
          </a:solidFill>
          <a:latin typeface="+mn-lt"/>
          <a:ea typeface="+mn-ea"/>
          <a:cs typeface="メイリオ" pitchFamily="50" charset="-128"/>
        </a:defRPr>
      </a:lvl5pPr>
      <a:lvl6pPr marL="2771844"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notesSlide" Target="../notesSlides/notesSlide1.xml"/><Relationship Id="rId16" Type="http://schemas.openxmlformats.org/officeDocument/2006/relationships/image" Target="../media/image18.png"/><Relationship Id="rId20" Type="http://schemas.openxmlformats.org/officeDocument/2006/relationships/image" Target="../media/image22.jpeg"/><Relationship Id="rId1" Type="http://schemas.openxmlformats.org/officeDocument/2006/relationships/slideLayout" Target="../slideLayouts/slideLayout12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jpeg"/><Relationship Id="rId14"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slideLayout" Target="../slideLayouts/slideLayout80.xml"/><Relationship Id="rId7" Type="http://schemas.openxmlformats.org/officeDocument/2006/relationships/image" Target="NUL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25.png"/><Relationship Id="rId5" Type="http://schemas.openxmlformats.org/officeDocument/2006/relationships/image" Target="../media/image24.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323622" y="922320"/>
            <a:ext cx="5013535" cy="4009687"/>
          </a:xfrm>
          <a:prstGeom prst="rect">
            <a:avLst/>
          </a:prstGeom>
          <a:noFill/>
        </p:spPr>
        <p:txBody>
          <a:bodyPr>
            <a:spAutoFit/>
          </a:bodyPr>
          <a:lstStyle/>
          <a:p>
            <a:pPr marL="199489" indent="-199489" algn="just" defTabSz="1007943">
              <a:buClr>
                <a:prstClr val="black">
                  <a:lumMod val="65000"/>
                  <a:lumOff val="35000"/>
                </a:prstClr>
              </a:buClr>
              <a:buFontTx/>
              <a:buAutoNum type="circleNumDbPlain"/>
              <a:defRPr/>
            </a:pP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廃棄物処理分野からの</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GHG</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排出量は我が国全体の排出量の約３％を占めており、</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「地球温暖化対策計画」（平成</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28</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年</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5</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月閣議決定）においても廃棄物処理分野のさらなる低炭素化が求められている。</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また、</a:t>
            </a:r>
            <a:r>
              <a:rPr lang="zh-TW"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第</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四</a:t>
            </a:r>
            <a:r>
              <a:rPr lang="zh-TW"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次循環型社会形成推進基本計画</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等では、廃棄物処理システム全体の低炭素化</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の推進が掲げられている。</a:t>
            </a:r>
            <a:endParaRPr lang="en-US" altLang="zh-TW"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199489" indent="-199489" algn="just" defTabSz="1007943">
              <a:buClr>
                <a:prstClr val="black">
                  <a:lumMod val="65000"/>
                  <a:lumOff val="35000"/>
                </a:prstClr>
              </a:buClr>
              <a:buFontTx/>
              <a:buAutoNum type="circleNumDbPlain"/>
              <a:defRPr/>
            </a:pP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廃棄物処理施設は、社会に必要な施設であるにもかかわらず、一般的に迷惑施設として認識され、設置等が容易に進まない場合が多い。第５次環境基本計画等で掲げられた</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「地域循環共生圏」の創造に向け、廃棄物処理施設が地域インフラとしての地域貢献を進めるためにも、適正処理に加え、地域における廃棄物由来エネルギー等の利活用を一層推進する</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必要がある。</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199489" indent="-199489" algn="just" defTabSz="1007943">
              <a:buClr>
                <a:prstClr val="black">
                  <a:lumMod val="65000"/>
                  <a:lumOff val="35000"/>
                </a:prstClr>
              </a:buClr>
              <a:buFontTx/>
              <a:buAutoNum type="circleNumDbPlain"/>
              <a:defRPr/>
            </a:pP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また、従来は有価物（燃料チップ・堆肥・敷材等）として流通していたもの（バーク（樹皮）等）が東日本大震災以降、原子力発電所の事故による放射性物質による汚染によりその流れが止まり、廃棄物として適正に処理する必要が生じるなど、新たな課題への解決も求められているところ。</a:t>
            </a:r>
          </a:p>
          <a:p>
            <a:pPr marL="199489" indent="-199489" algn="just" defTabSz="1007943">
              <a:buClr>
                <a:prstClr val="black">
                  <a:lumMod val="65000"/>
                  <a:lumOff val="35000"/>
                </a:prstClr>
              </a:buClr>
              <a:buFontTx/>
              <a:buAutoNum type="circleNumDbPlain"/>
              <a:defRPr/>
            </a:pP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本事業では</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CO2</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排出削減及び適正な循環的な利用をさらに推進する観点から、</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廃棄物処理事業者</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による低炭素</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型の廃棄物処理</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事業</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（例：廃棄物処理に伴って発生した熱を農業や漁業等の地域産業に有効活用する事業等）</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について、</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事業計画策定から</a:t>
            </a:r>
            <a:r>
              <a:rPr lang="ja-JP" altLang="ja-JP" sz="1157" u="sng" dirty="0">
                <a:solidFill>
                  <a:prstClr val="black"/>
                </a:solidFill>
                <a:latin typeface="メイリオ" panose="020B0604030504040204" pitchFamily="50" charset="-128"/>
                <a:ea typeface="メイリオ" panose="020B0604030504040204" pitchFamily="50" charset="-128"/>
                <a:cs typeface="メイリオ" pitchFamily="50" charset="-128"/>
              </a:rPr>
              <a:t>設備導入まで</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を</a:t>
            </a:r>
            <a:r>
              <a:rPr lang="ja-JP" altLang="ja-JP" sz="1157" u="sng" dirty="0">
                <a:solidFill>
                  <a:prstClr val="black"/>
                </a:solidFill>
                <a:latin typeface="メイリオ" panose="020B0604030504040204" pitchFamily="50" charset="-128"/>
                <a:ea typeface="メイリオ" panose="020B0604030504040204" pitchFamily="50" charset="-128"/>
                <a:cs typeface="メイリオ" pitchFamily="50" charset="-128"/>
              </a:rPr>
              <a:t>包括的</a:t>
            </a:r>
            <a:r>
              <a:rPr lang="ja-JP" altLang="en-US" sz="1157" u="sng" dirty="0">
                <a:solidFill>
                  <a:prstClr val="black"/>
                </a:solidFill>
                <a:latin typeface="メイリオ" panose="020B0604030504040204" pitchFamily="50" charset="-128"/>
                <a:ea typeface="メイリオ" panose="020B0604030504040204" pitchFamily="50" charset="-128"/>
                <a:cs typeface="メイリオ" pitchFamily="50" charset="-128"/>
              </a:rPr>
              <a:t>に支援し、①～④の課題の解決を目的とする</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199489" indent="-199489" algn="just" defTabSz="1007943">
              <a:buClr>
                <a:prstClr val="black">
                  <a:lumMod val="65000"/>
                  <a:lumOff val="35000"/>
                </a:prstClr>
              </a:buClr>
              <a:buFontTx/>
              <a:buAutoNum type="circleNumDbPlain"/>
              <a:defRPr/>
            </a:pP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p:txBody>
      </p:sp>
      <p:sp>
        <p:nvSpPr>
          <p:cNvPr id="21" name="テキスト ボックス 20"/>
          <p:cNvSpPr txBox="1"/>
          <p:nvPr/>
        </p:nvSpPr>
        <p:spPr>
          <a:xfrm>
            <a:off x="341122" y="5036033"/>
            <a:ext cx="4996036" cy="2623667"/>
          </a:xfrm>
          <a:prstGeom prst="rect">
            <a:avLst/>
          </a:prstGeom>
          <a:solidFill>
            <a:schemeClr val="bg1"/>
          </a:solidFill>
        </p:spPr>
        <p:txBody>
          <a:bodyPr>
            <a:spAutoFit/>
          </a:bodyPr>
          <a:lstStyle/>
          <a:p>
            <a:pPr algn="just" defTabSz="1007943">
              <a:buClr>
                <a:srgbClr val="DEDEDE">
                  <a:lumMod val="50000"/>
                </a:srgbClr>
              </a:buClr>
              <a:defRPr/>
            </a:pPr>
            <a:r>
              <a:rPr lang="ja-JP" altLang="en-US" sz="1157" dirty="0">
                <a:solidFill>
                  <a:prstClr val="black"/>
                </a:solidFill>
                <a:latin typeface="メイリオ" panose="020B0604030504040204" pitchFamily="50" charset="-128"/>
                <a:ea typeface="メイリオ" panose="020B0604030504040204" pitchFamily="50" charset="-128"/>
              </a:rPr>
              <a:t>①事業計画策定支援</a:t>
            </a:r>
            <a:endParaRPr lang="en-US" altLang="ja-JP" sz="1157" dirty="0">
              <a:solidFill>
                <a:prstClr val="black"/>
              </a:solidFill>
              <a:latin typeface="メイリオ" panose="020B0604030504040204" pitchFamily="50" charset="-128"/>
              <a:ea typeface="メイリオ" panose="020B0604030504040204" pitchFamily="50" charset="-128"/>
            </a:endParaRPr>
          </a:p>
          <a:p>
            <a:pPr marL="199489" indent="-199489" algn="just" defTabSz="1007943">
              <a:buClr>
                <a:srgbClr val="DEDEDE">
                  <a:lumMod val="50000"/>
                </a:srgbClr>
              </a:buClr>
              <a:defRPr/>
            </a:pP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　</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	a </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廃棄物由来エネルギー（電気・熱・燃料）を、廃棄物の排出者及びエネルギーの利用者等と協力して用いる事業に係る事業計画の策定を支援</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199489" indent="-199489" algn="just" defTabSz="1007943">
              <a:buClr>
                <a:srgbClr val="DEDEDE">
                  <a:lumMod val="50000"/>
                </a:srgbClr>
              </a:buClr>
              <a:defRPr/>
            </a:pPr>
            <a:r>
              <a:rPr lang="en-US" altLang="ja-JP" sz="1157" dirty="0">
                <a:solidFill>
                  <a:srgbClr val="FF0000"/>
                </a:solidFill>
                <a:latin typeface="メイリオ" panose="020B0604030504040204" pitchFamily="50" charset="-128"/>
                <a:ea typeface="メイリオ" panose="020B0604030504040204" pitchFamily="50" charset="-128"/>
                <a:cs typeface="メイリオ" pitchFamily="50" charset="-128"/>
              </a:rPr>
              <a:t>    </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b </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東日本大震災に伴う原子力発電所事故の影響により放射性物質に汚染された廃棄物を適正に処理するとともに、廃棄物由来エネルギーを有効利用する事業に係る事業計画の策定を支援</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199489" indent="-199489" algn="just" defTabSz="1007943">
              <a:buClr>
                <a:srgbClr val="DEDEDE">
                  <a:lumMod val="50000"/>
                </a:srgbClr>
              </a:buClr>
              <a:defRPr/>
            </a:pP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199489" indent="-199489" algn="just" defTabSz="1007943">
              <a:buClr>
                <a:srgbClr val="DEDEDE">
                  <a:lumMod val="50000"/>
                </a:srgbClr>
              </a:buClr>
              <a:defRPr/>
            </a:pP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②低炭素型</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設備等導入支援</a:t>
            </a:r>
            <a:endParaRPr lang="en-US" altLang="ja-JP" sz="1157" dirty="0">
              <a:solidFill>
                <a:prstClr val="black"/>
              </a:solidFill>
              <a:latin typeface="メイリオ" panose="020B0604030504040204" pitchFamily="50" charset="-128"/>
              <a:ea typeface="メイリオ" panose="020B0604030504040204" pitchFamily="50" charset="-128"/>
            </a:endParaRPr>
          </a:p>
          <a:p>
            <a:pPr marL="314982" lvl="1" indent="-314982" algn="just" defTabSz="1007943">
              <a:buClr>
                <a:srgbClr val="DEDEDE">
                  <a:lumMod val="50000"/>
                </a:srgbClr>
              </a:buClr>
              <a:tabLst>
                <a:tab pos="157491" algn="l"/>
              </a:tabLst>
              <a:defRPr/>
            </a:pP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	a	</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廃棄物処理に伴う廃熱を有効利用する施設の設置</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314982" lvl="1" indent="-314982" algn="just" defTabSz="1007943">
              <a:buClr>
                <a:srgbClr val="DEDEDE">
                  <a:lumMod val="50000"/>
                </a:srgbClr>
              </a:buClr>
              <a:tabLst>
                <a:tab pos="157491" algn="l"/>
              </a:tabLst>
              <a:defRPr/>
            </a:pP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	b	</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廃棄物由来燃料製造施設</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（水素燃料化・メタン化・油化・Ｒ</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P</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Ｆ化等）</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314982" lvl="1" indent="-314982" algn="just" defTabSz="1007943">
              <a:buClr>
                <a:srgbClr val="DEDEDE">
                  <a:lumMod val="50000"/>
                </a:srgbClr>
              </a:buClr>
              <a:tabLst>
                <a:tab pos="157491" algn="l"/>
              </a:tabLst>
              <a:defRPr/>
            </a:pP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　</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	c	</a:t>
            </a:r>
            <a:r>
              <a:rPr lang="ja-JP"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廃棄物処理施設の省エネ化及び廃棄物収集運搬車の低燃費化</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314982" lvl="1" indent="-314982" algn="just" defTabSz="1007943">
              <a:buClr>
                <a:srgbClr val="DEDEDE">
                  <a:lumMod val="50000"/>
                </a:srgbClr>
              </a:buClr>
              <a:tabLst>
                <a:tab pos="157491" algn="l"/>
              </a:tabLst>
              <a:defRPr/>
            </a:pP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 </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　</a:t>
            </a:r>
            <a:r>
              <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rPr>
              <a:t>d  </a:t>
            </a:r>
            <a:r>
              <a:rPr lang="ja-JP" altLang="en-US" sz="1157" dirty="0">
                <a:solidFill>
                  <a:prstClr val="black"/>
                </a:solidFill>
                <a:latin typeface="メイリオ" panose="020B0604030504040204" pitchFamily="50" charset="-128"/>
                <a:ea typeface="メイリオ" panose="020B0604030504040204" pitchFamily="50" charset="-128"/>
                <a:cs typeface="メイリオ" pitchFamily="50" charset="-128"/>
              </a:rPr>
              <a:t>廃棄物由来バイオガスからの熱回収施設の設置</a:t>
            </a:r>
            <a:endParaRPr lang="en-US" altLang="ja-JP" sz="1157"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314982" lvl="1" indent="-314982" algn="just" defTabSz="1007943">
              <a:lnSpc>
                <a:spcPts val="331"/>
              </a:lnSpc>
              <a:buClr>
                <a:srgbClr val="DEDEDE">
                  <a:lumMod val="50000"/>
                </a:srgbClr>
              </a:buClr>
              <a:tabLst>
                <a:tab pos="157491" algn="l"/>
              </a:tabLst>
              <a:defRPr/>
            </a:pPr>
            <a:endParaRPr lang="en-US" altLang="ja-JP" sz="551" b="1" u="sng" dirty="0">
              <a:solidFill>
                <a:srgbClr val="FF0000"/>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335872" y="610724"/>
            <a:ext cx="5001285" cy="6945451"/>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1007943">
              <a:defRPr/>
            </a:pPr>
            <a:endParaRPr lang="ja-JP" altLang="en-US" sz="1984" dirty="0">
              <a:solidFill>
                <a:prstClr val="black"/>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342595" y="616286"/>
            <a:ext cx="1034257" cy="295915"/>
          </a:xfrm>
          <a:prstGeom prst="rect">
            <a:avLst/>
          </a:prstGeom>
        </p:spPr>
        <p:style>
          <a:lnRef idx="2">
            <a:schemeClr val="accent1"/>
          </a:lnRef>
          <a:fillRef idx="1">
            <a:schemeClr val="lt1"/>
          </a:fillRef>
          <a:effectRef idx="0">
            <a:schemeClr val="accent1"/>
          </a:effectRef>
          <a:fontRef idx="minor">
            <a:schemeClr val="dk1"/>
          </a:fontRef>
        </p:style>
        <p:txBody>
          <a:bodyPr wrap="none" anchor="ctr">
            <a:spAutoFit/>
          </a:bodyPr>
          <a:lstStyle/>
          <a:p>
            <a:pPr algn="ctr" defTabSz="1007943">
              <a:defRPr/>
            </a:pPr>
            <a:r>
              <a:rPr lang="ja-JP" altLang="en-US" sz="1323" dirty="0">
                <a:solidFill>
                  <a:prstClr val="black"/>
                </a:solidFill>
                <a:latin typeface="メイリオ" panose="020B0604030504040204" pitchFamily="50" charset="-128"/>
                <a:ea typeface="メイリオ" panose="020B0604030504040204" pitchFamily="50" charset="-128"/>
              </a:rPr>
              <a:t>背景・目的</a:t>
            </a:r>
          </a:p>
        </p:txBody>
      </p:sp>
      <p:sp>
        <p:nvSpPr>
          <p:cNvPr id="12" name="テキスト ボックス 11"/>
          <p:cNvSpPr txBox="1"/>
          <p:nvPr/>
        </p:nvSpPr>
        <p:spPr>
          <a:xfrm>
            <a:off x="339728" y="4715158"/>
            <a:ext cx="864339" cy="295915"/>
          </a:xfrm>
          <a:prstGeom prst="rect">
            <a:avLst/>
          </a:prstGeom>
        </p:spPr>
        <p:style>
          <a:lnRef idx="2">
            <a:schemeClr val="accent1"/>
          </a:lnRef>
          <a:fillRef idx="1">
            <a:schemeClr val="lt1"/>
          </a:fillRef>
          <a:effectRef idx="0">
            <a:schemeClr val="accent1"/>
          </a:effectRef>
          <a:fontRef idx="minor">
            <a:schemeClr val="dk1"/>
          </a:fontRef>
        </p:style>
        <p:txBody>
          <a:bodyPr wrap="none" anchor="ctr">
            <a:spAutoFit/>
          </a:bodyPr>
          <a:lstStyle/>
          <a:p>
            <a:pPr algn="ctr" defTabSz="1007943">
              <a:defRPr/>
            </a:pPr>
            <a:r>
              <a:rPr lang="ja-JP" altLang="en-US" sz="1323" dirty="0">
                <a:solidFill>
                  <a:prstClr val="black"/>
                </a:solidFill>
                <a:latin typeface="メイリオ" panose="020B0604030504040204" pitchFamily="50" charset="-128"/>
                <a:ea typeface="メイリオ" panose="020B0604030504040204" pitchFamily="50" charset="-128"/>
              </a:rPr>
              <a:t>事業概要</a:t>
            </a:r>
          </a:p>
        </p:txBody>
      </p:sp>
      <p:sp>
        <p:nvSpPr>
          <p:cNvPr id="13" name="テキスト ボックス 12"/>
          <p:cNvSpPr txBox="1"/>
          <p:nvPr/>
        </p:nvSpPr>
        <p:spPr>
          <a:xfrm>
            <a:off x="5344444" y="2103322"/>
            <a:ext cx="1204176" cy="295915"/>
          </a:xfrm>
          <a:prstGeom prst="rect">
            <a:avLst/>
          </a:prstGeom>
        </p:spPr>
        <p:style>
          <a:lnRef idx="2">
            <a:schemeClr val="accent1"/>
          </a:lnRef>
          <a:fillRef idx="1">
            <a:schemeClr val="lt1"/>
          </a:fillRef>
          <a:effectRef idx="0">
            <a:schemeClr val="accent1"/>
          </a:effectRef>
          <a:fontRef idx="minor">
            <a:schemeClr val="dk1"/>
          </a:fontRef>
        </p:style>
        <p:txBody>
          <a:bodyPr wrap="none" anchor="ctr">
            <a:spAutoFit/>
          </a:bodyPr>
          <a:lstStyle/>
          <a:p>
            <a:pPr algn="ctr" defTabSz="1007943">
              <a:defRPr/>
            </a:pPr>
            <a:r>
              <a:rPr lang="ja-JP" altLang="en-US" sz="1323" dirty="0">
                <a:solidFill>
                  <a:prstClr val="black"/>
                </a:solidFill>
                <a:latin typeface="メイリオ" panose="020B0604030504040204" pitchFamily="50" charset="-128"/>
                <a:ea typeface="メイリオ" panose="020B0604030504040204" pitchFamily="50" charset="-128"/>
              </a:rPr>
              <a:t>事業スキーム</a:t>
            </a:r>
          </a:p>
        </p:txBody>
      </p:sp>
      <p:pic>
        <p:nvPicPr>
          <p:cNvPr id="308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873" y="31499"/>
            <a:ext cx="768216" cy="509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8747760" y="31498"/>
            <a:ext cx="1415772" cy="499496"/>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323" dirty="0">
                <a:solidFill>
                  <a:prstClr val="white"/>
                </a:solidFill>
                <a:latin typeface="メイリオ" panose="020B0604030504040204" pitchFamily="50" charset="-128"/>
                <a:ea typeface="メイリオ" panose="020B0604030504040204" pitchFamily="50" charset="-128"/>
              </a:rPr>
              <a:t>平成</a:t>
            </a:r>
            <a:r>
              <a:rPr lang="en-US" altLang="ja-JP" sz="1323" dirty="0">
                <a:solidFill>
                  <a:prstClr val="white"/>
                </a:solidFill>
                <a:latin typeface="メイリオ" panose="020B0604030504040204" pitchFamily="50" charset="-128"/>
                <a:ea typeface="メイリオ" panose="020B0604030504040204" pitchFamily="50" charset="-128"/>
              </a:rPr>
              <a:t>25</a:t>
            </a:r>
            <a:r>
              <a:rPr lang="ja-JP" altLang="en-US" sz="1323" dirty="0">
                <a:solidFill>
                  <a:prstClr val="white"/>
                </a:solidFill>
                <a:latin typeface="メイリオ" panose="020B0604030504040204" pitchFamily="50" charset="-128"/>
                <a:ea typeface="メイリオ" panose="020B0604030504040204" pitchFamily="50" charset="-128"/>
              </a:rPr>
              <a:t>年度予算</a:t>
            </a:r>
            <a:endParaRPr lang="en-US" altLang="ja-JP" sz="1323" dirty="0">
              <a:solidFill>
                <a:prstClr val="white"/>
              </a:solidFill>
              <a:latin typeface="メイリオ" panose="020B0604030504040204" pitchFamily="50" charset="-128"/>
              <a:ea typeface="メイリオ" panose="020B0604030504040204" pitchFamily="50" charset="-128"/>
            </a:endParaRPr>
          </a:p>
          <a:p>
            <a:pPr defTabSz="1007943">
              <a:defRPr/>
            </a:pPr>
            <a:r>
              <a:rPr lang="ja-JP" altLang="en-US" sz="1323" dirty="0">
                <a:solidFill>
                  <a:prstClr val="white"/>
                </a:solidFill>
                <a:latin typeface="メイリオ" panose="020B0604030504040204" pitchFamily="50" charset="-128"/>
                <a:ea typeface="メイリオ" panose="020B0604030504040204" pitchFamily="50" charset="-128"/>
              </a:rPr>
              <a:t>○○百万円</a:t>
            </a:r>
          </a:p>
        </p:txBody>
      </p:sp>
      <p:sp>
        <p:nvSpPr>
          <p:cNvPr id="26" name="Rectangle 3"/>
          <p:cNvSpPr>
            <a:spLocks noChangeArrowheads="1"/>
          </p:cNvSpPr>
          <p:nvPr/>
        </p:nvSpPr>
        <p:spPr bwMode="auto">
          <a:xfrm>
            <a:off x="1247582" y="0"/>
            <a:ext cx="9127608" cy="561726"/>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tIns="79367" anchor="ctr">
            <a:normAutofit/>
          </a:bodyPr>
          <a:lstStyle/>
          <a:p>
            <a:pPr defTabSz="1007943" fontAlgn="base">
              <a:spcBef>
                <a:spcPct val="0"/>
              </a:spcBef>
              <a:spcAft>
                <a:spcPct val="0"/>
              </a:spcAft>
              <a:tabLst>
                <a:tab pos="598466" algn="l"/>
              </a:tabLst>
              <a:defRPr/>
            </a:pPr>
            <a:r>
              <a:rPr lang="zh-TW" altLang="en-US" sz="2205" b="1" dirty="0">
                <a:solidFill>
                  <a:prstClr val="white"/>
                </a:solidFill>
                <a:latin typeface="メイリオ" panose="020B0604030504040204" pitchFamily="50" charset="-128"/>
                <a:ea typeface="メイリオ" panose="020B0604030504040204" pitchFamily="50" charset="-128"/>
                <a:cs typeface="メイリオ" pitchFamily="50" charset="-128"/>
              </a:rPr>
              <a:t>低炭素型廃棄物処理支援事業</a:t>
            </a:r>
            <a:endParaRPr lang="en-US" altLang="ja-JP" sz="2205" b="1" dirty="0">
              <a:solidFill>
                <a:prstClr val="white"/>
              </a:solidFill>
              <a:latin typeface="メイリオ" panose="020B0604030504040204" pitchFamily="50" charset="-128"/>
              <a:ea typeface="メイリオ" panose="020B0604030504040204" pitchFamily="50" charset="-128"/>
              <a:cs typeface="メイリオ" pitchFamily="50" charset="-128"/>
            </a:endParaRPr>
          </a:p>
        </p:txBody>
      </p:sp>
      <p:sp>
        <p:nvSpPr>
          <p:cNvPr id="7" name="正方形/長方形 6"/>
          <p:cNvSpPr/>
          <p:nvPr/>
        </p:nvSpPr>
        <p:spPr>
          <a:xfrm>
            <a:off x="5615395" y="2806879"/>
            <a:ext cx="430481" cy="391983"/>
          </a:xfrm>
          <a:prstGeom prst="rect">
            <a:avLst/>
          </a:prstGeom>
          <a:gradFill flip="none" rotWithShape="1">
            <a:gsLst>
              <a:gs pos="0">
                <a:schemeClr val="accent1">
                  <a:tint val="66000"/>
                  <a:satMod val="160000"/>
                  <a:lumMod val="60000"/>
                  <a:lumOff val="40000"/>
                </a:schemeClr>
              </a:gs>
              <a:gs pos="50000">
                <a:schemeClr val="accent1">
                  <a:lumMod val="20000"/>
                  <a:lumOff val="80000"/>
                </a:schemeClr>
              </a:gs>
              <a:gs pos="100000">
                <a:schemeClr val="bg1">
                  <a:lumMod val="95000"/>
                </a:schemeClr>
              </a:gs>
            </a:gsLst>
            <a:lin ang="162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r>
              <a:rPr lang="ja-JP" altLang="en-US" sz="992" dirty="0">
                <a:solidFill>
                  <a:prstClr val="black"/>
                </a:solidFill>
                <a:latin typeface="メイリオ" panose="020B0604030504040204" pitchFamily="50" charset="-128"/>
                <a:ea typeface="メイリオ" panose="020B0604030504040204" pitchFamily="50" charset="-128"/>
              </a:rPr>
              <a:t>国</a:t>
            </a:r>
          </a:p>
        </p:txBody>
      </p:sp>
      <p:sp>
        <p:nvSpPr>
          <p:cNvPr id="46" name="正方形/長方形 45"/>
          <p:cNvSpPr/>
          <p:nvPr/>
        </p:nvSpPr>
        <p:spPr>
          <a:xfrm>
            <a:off x="6947088" y="2806879"/>
            <a:ext cx="955459" cy="391983"/>
          </a:xfrm>
          <a:prstGeom prst="rect">
            <a:avLst/>
          </a:prstGeom>
          <a:gradFill flip="none" rotWithShape="1">
            <a:gsLst>
              <a:gs pos="0">
                <a:schemeClr val="accent1">
                  <a:tint val="66000"/>
                  <a:satMod val="160000"/>
                  <a:lumMod val="60000"/>
                  <a:lumOff val="40000"/>
                </a:schemeClr>
              </a:gs>
              <a:gs pos="50000">
                <a:schemeClr val="accent1">
                  <a:lumMod val="20000"/>
                  <a:lumOff val="80000"/>
                </a:schemeClr>
              </a:gs>
              <a:gs pos="100000">
                <a:schemeClr val="bg1">
                  <a:lumMod val="95000"/>
                </a:schemeClr>
              </a:gs>
            </a:gsLst>
            <a:lin ang="162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r>
              <a:rPr lang="ja-JP" altLang="en-US" sz="992" dirty="0">
                <a:solidFill>
                  <a:prstClr val="black"/>
                </a:solidFill>
                <a:latin typeface="メイリオ" panose="020B0604030504040204" pitchFamily="50" charset="-128"/>
                <a:ea typeface="メイリオ" panose="020B0604030504040204" pitchFamily="50" charset="-128"/>
              </a:rPr>
              <a:t>非営利法人</a:t>
            </a:r>
          </a:p>
        </p:txBody>
      </p:sp>
      <p:sp>
        <p:nvSpPr>
          <p:cNvPr id="47" name="正方形/長方形 46"/>
          <p:cNvSpPr/>
          <p:nvPr/>
        </p:nvSpPr>
        <p:spPr>
          <a:xfrm>
            <a:off x="8786258" y="2806879"/>
            <a:ext cx="1091953" cy="391983"/>
          </a:xfrm>
          <a:prstGeom prst="rect">
            <a:avLst/>
          </a:prstGeom>
          <a:gradFill flip="none" rotWithShape="1">
            <a:gsLst>
              <a:gs pos="0">
                <a:schemeClr val="accent1">
                  <a:tint val="66000"/>
                  <a:satMod val="160000"/>
                  <a:lumMod val="60000"/>
                  <a:lumOff val="40000"/>
                </a:schemeClr>
              </a:gs>
              <a:gs pos="50000">
                <a:schemeClr val="accent1">
                  <a:lumMod val="20000"/>
                  <a:lumOff val="80000"/>
                </a:schemeClr>
              </a:gs>
              <a:gs pos="100000">
                <a:schemeClr val="bg1">
                  <a:lumMod val="95000"/>
                </a:schemeClr>
              </a:gs>
            </a:gsLst>
            <a:lin ang="162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07943" fontAlgn="base">
              <a:spcBef>
                <a:spcPct val="0"/>
              </a:spcBef>
              <a:spcAft>
                <a:spcPct val="0"/>
              </a:spcAft>
              <a:defRPr/>
            </a:pPr>
            <a:r>
              <a:rPr lang="ja-JP" altLang="en-US" sz="992" dirty="0">
                <a:solidFill>
                  <a:prstClr val="black"/>
                </a:solidFill>
                <a:latin typeface="メイリオ" panose="020B0604030504040204" pitchFamily="50" charset="-128"/>
                <a:ea typeface="メイリオ" panose="020B0604030504040204" pitchFamily="50" charset="-128"/>
              </a:rPr>
              <a:t>民間事業者</a:t>
            </a:r>
            <a:endParaRPr lang="en-US" altLang="ja-JP" sz="992" dirty="0">
              <a:solidFill>
                <a:prstClr val="black"/>
              </a:solidFill>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5450902" y="2505892"/>
            <a:ext cx="1669428" cy="295915"/>
          </a:xfrm>
          <a:prstGeom prst="rect">
            <a:avLst/>
          </a:prstGeom>
          <a:noFill/>
        </p:spPr>
        <p:txBody>
          <a:bodyPr>
            <a:spAutoFit/>
          </a:bodyPr>
          <a:lstStyle/>
          <a:p>
            <a:pPr defTabSz="1007943">
              <a:buClr>
                <a:prstClr val="black">
                  <a:lumMod val="65000"/>
                  <a:lumOff val="35000"/>
                </a:prstClr>
              </a:buClr>
              <a:defRPr/>
            </a:pPr>
            <a:r>
              <a:rPr lang="ja-JP" altLang="en-US" sz="1323" dirty="0">
                <a:solidFill>
                  <a:prstClr val="black"/>
                </a:solidFill>
                <a:latin typeface="メイリオ" panose="020B0604030504040204" pitchFamily="50" charset="-128"/>
                <a:ea typeface="メイリオ" panose="020B0604030504040204" pitchFamily="50" charset="-128"/>
              </a:rPr>
              <a:t>＜間接補助事業＞</a:t>
            </a:r>
            <a:endParaRPr lang="en-US" altLang="ja-JP" sz="1323" dirty="0">
              <a:solidFill>
                <a:prstClr val="black"/>
              </a:solidFill>
              <a:latin typeface="メイリオ" panose="020B0604030504040204" pitchFamily="50" charset="-128"/>
              <a:ea typeface="メイリオ" panose="020B0604030504040204" pitchFamily="50" charset="-128"/>
            </a:endParaRPr>
          </a:p>
        </p:txBody>
      </p:sp>
      <p:cxnSp>
        <p:nvCxnSpPr>
          <p:cNvPr id="10" name="直線矢印コネクタ 9"/>
          <p:cNvCxnSpPr/>
          <p:nvPr/>
        </p:nvCxnSpPr>
        <p:spPr>
          <a:xfrm>
            <a:off x="6073875" y="3002870"/>
            <a:ext cx="873213"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5912882" y="3197113"/>
            <a:ext cx="1783174" cy="245003"/>
          </a:xfrm>
          <a:prstGeom prst="rect">
            <a:avLst/>
          </a:prstGeom>
          <a:noFill/>
        </p:spPr>
        <p:txBody>
          <a:bodyPr>
            <a:spAutoFit/>
          </a:bodyPr>
          <a:lstStyle/>
          <a:p>
            <a:pPr defTabSz="1007943">
              <a:buClr>
                <a:prstClr val="black">
                  <a:lumMod val="65000"/>
                  <a:lumOff val="35000"/>
                </a:prstClr>
              </a:buClr>
              <a:defRPr/>
            </a:pPr>
            <a:r>
              <a:rPr lang="ja-JP" altLang="en-US" sz="992" dirty="0">
                <a:solidFill>
                  <a:prstClr val="black"/>
                </a:solidFill>
                <a:latin typeface="メイリオ" panose="020B0604030504040204" pitchFamily="50" charset="-128"/>
                <a:ea typeface="メイリオ" panose="020B0604030504040204" pitchFamily="50" charset="-128"/>
              </a:rPr>
              <a:t>補助金（補助率：定額）</a:t>
            </a:r>
            <a:endParaRPr lang="en-US" altLang="ja-JP" sz="992" dirty="0">
              <a:solidFill>
                <a:prstClr val="black"/>
              </a:solidFill>
              <a:latin typeface="メイリオ" panose="020B0604030504040204" pitchFamily="50" charset="-128"/>
              <a:ea typeface="メイリオ" panose="020B0604030504040204" pitchFamily="50" charset="-128"/>
            </a:endParaRPr>
          </a:p>
        </p:txBody>
      </p:sp>
      <p:cxnSp>
        <p:nvCxnSpPr>
          <p:cNvPr id="55" name="直線矢印コネクタ 54"/>
          <p:cNvCxnSpPr/>
          <p:nvPr/>
        </p:nvCxnSpPr>
        <p:spPr>
          <a:xfrm>
            <a:off x="7902547" y="2997621"/>
            <a:ext cx="873212"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5340657" y="626473"/>
            <a:ext cx="1374094" cy="29591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1007943">
              <a:defRPr/>
            </a:pPr>
            <a:r>
              <a:rPr lang="ja-JP" altLang="en-US" sz="1323" dirty="0">
                <a:solidFill>
                  <a:prstClr val="black"/>
                </a:solidFill>
                <a:latin typeface="メイリオ" panose="020B0604030504040204" pitchFamily="50" charset="-128"/>
                <a:ea typeface="メイリオ" panose="020B0604030504040204" pitchFamily="50" charset="-128"/>
              </a:rPr>
              <a:t>期待される効果</a:t>
            </a:r>
          </a:p>
        </p:txBody>
      </p:sp>
      <p:sp>
        <p:nvSpPr>
          <p:cNvPr id="2068" name="テキスト ボックス 32"/>
          <p:cNvSpPr txBox="1">
            <a:spLocks noChangeArrowheads="1"/>
          </p:cNvSpPr>
          <p:nvPr/>
        </p:nvSpPr>
        <p:spPr bwMode="auto">
          <a:xfrm>
            <a:off x="5243536" y="1001695"/>
            <a:ext cx="5066032" cy="982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52400" indent="-152400"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167991" indent="-167991" algn="just" defTabSz="1007943" eaLnBrk="1" fontAlgn="base" hangingPunct="1">
              <a:spcBef>
                <a:spcPct val="0"/>
              </a:spcBef>
              <a:spcAft>
                <a:spcPct val="0"/>
              </a:spcAft>
              <a:defRPr/>
            </a:pPr>
            <a:r>
              <a:rPr lang="ja-JP" altLang="en-US" sz="1157" dirty="0">
                <a:solidFill>
                  <a:prstClr val="black"/>
                </a:solidFill>
                <a:latin typeface="メイリオ" panose="020B0604030504040204" pitchFamily="50" charset="-128"/>
              </a:rPr>
              <a:t>　・廃棄物処理業における低炭素化を通じた地域の温暖化対策の推進（</a:t>
            </a:r>
            <a:r>
              <a:rPr lang="en-US" altLang="ja-JP" sz="1157" dirty="0">
                <a:solidFill>
                  <a:prstClr val="black"/>
                </a:solidFill>
                <a:latin typeface="メイリオ" panose="020B0604030504040204" pitchFamily="50" charset="-128"/>
              </a:rPr>
              <a:t>2020</a:t>
            </a:r>
            <a:r>
              <a:rPr lang="ja-JP" altLang="en-US" sz="1157" dirty="0">
                <a:solidFill>
                  <a:prstClr val="black"/>
                </a:solidFill>
                <a:latin typeface="メイリオ" panose="020B0604030504040204" pitchFamily="50" charset="-128"/>
              </a:rPr>
              <a:t>年度に</a:t>
            </a:r>
            <a:r>
              <a:rPr lang="en-US" altLang="ja-JP" sz="1157" dirty="0">
                <a:solidFill>
                  <a:prstClr val="black"/>
                </a:solidFill>
                <a:latin typeface="メイリオ" panose="020B0604030504040204" pitchFamily="50" charset="-128"/>
              </a:rPr>
              <a:t>223,703</a:t>
            </a:r>
            <a:r>
              <a:rPr lang="ja-JP" altLang="en-US" sz="1157" dirty="0">
                <a:solidFill>
                  <a:prstClr val="black"/>
                </a:solidFill>
                <a:latin typeface="メイリオ" panose="020B0604030504040204" pitchFamily="50" charset="-128"/>
              </a:rPr>
              <a:t>トン</a:t>
            </a:r>
            <a:r>
              <a:rPr lang="en-US" altLang="ja-JP" sz="1157" dirty="0">
                <a:solidFill>
                  <a:prstClr val="black"/>
                </a:solidFill>
                <a:latin typeface="メイリオ" panose="020B0604030504040204" pitchFamily="50" charset="-128"/>
              </a:rPr>
              <a:t>/</a:t>
            </a:r>
            <a:r>
              <a:rPr lang="ja-JP" altLang="en-US" sz="1157" dirty="0">
                <a:solidFill>
                  <a:prstClr val="black"/>
                </a:solidFill>
                <a:latin typeface="メイリオ" panose="020B0604030504040204" pitchFamily="50" charset="-128"/>
              </a:rPr>
              <a:t>年の二酸化炭素排出量を削減）</a:t>
            </a:r>
            <a:endParaRPr lang="en-US" altLang="ja-JP" sz="1157" strike="dblStrike" dirty="0">
              <a:solidFill>
                <a:srgbClr val="FF0000"/>
              </a:solidFill>
              <a:latin typeface="メイリオ" panose="020B0604030504040204" pitchFamily="50" charset="-128"/>
            </a:endParaRPr>
          </a:p>
          <a:p>
            <a:pPr marL="167991" indent="-167991" algn="just" defTabSz="1007943" eaLnBrk="1" fontAlgn="base" hangingPunct="1">
              <a:spcBef>
                <a:spcPct val="0"/>
              </a:spcBef>
              <a:spcAft>
                <a:spcPct val="0"/>
              </a:spcAft>
              <a:defRPr/>
            </a:pPr>
            <a:r>
              <a:rPr lang="ja-JP" altLang="en-US" sz="1157" dirty="0">
                <a:solidFill>
                  <a:prstClr val="black"/>
                </a:solidFill>
                <a:latin typeface="メイリオ" panose="020B0604030504040204" pitchFamily="50" charset="-128"/>
              </a:rPr>
              <a:t>　・廃棄物エネルギー利用や地域資源循環を通じた地域活性化</a:t>
            </a:r>
            <a:endParaRPr lang="en-US" altLang="ja-JP" sz="1157" dirty="0">
              <a:solidFill>
                <a:prstClr val="black"/>
              </a:solidFill>
              <a:latin typeface="メイリオ" panose="020B0604030504040204" pitchFamily="50" charset="-128"/>
            </a:endParaRPr>
          </a:p>
          <a:p>
            <a:pPr marL="167991" indent="-167991" algn="just" defTabSz="1007943" eaLnBrk="1" fontAlgn="base" hangingPunct="1">
              <a:spcBef>
                <a:spcPct val="0"/>
              </a:spcBef>
              <a:spcAft>
                <a:spcPct val="0"/>
              </a:spcAft>
              <a:defRPr/>
            </a:pPr>
            <a:r>
              <a:rPr lang="ja-JP" altLang="en-US" sz="1157" dirty="0">
                <a:solidFill>
                  <a:prstClr val="black"/>
                </a:solidFill>
                <a:latin typeface="メイリオ" panose="020B0604030504040204" pitchFamily="50" charset="-128"/>
              </a:rPr>
              <a:t>　・国レベルでは達成出来ない地域資源を活かした資源循環と低炭素化の同時深掘り</a:t>
            </a:r>
            <a:endParaRPr lang="en-US" altLang="ja-JP" sz="1157" strike="dblStrike" dirty="0">
              <a:solidFill>
                <a:srgbClr val="FF0000"/>
              </a:solidFill>
              <a:latin typeface="メイリオ" panose="020B0604030504040204" pitchFamily="50" charset="-128"/>
            </a:endParaRPr>
          </a:p>
        </p:txBody>
      </p:sp>
      <p:sp>
        <p:nvSpPr>
          <p:cNvPr id="82" name="テキスト ボックス 81"/>
          <p:cNvSpPr txBox="1"/>
          <p:nvPr/>
        </p:nvSpPr>
        <p:spPr>
          <a:xfrm>
            <a:off x="5342694" y="4729958"/>
            <a:ext cx="1204176" cy="295915"/>
          </a:xfrm>
          <a:prstGeom prst="rect">
            <a:avLst/>
          </a:prstGeom>
        </p:spPr>
        <p:style>
          <a:lnRef idx="2">
            <a:schemeClr val="accent1"/>
          </a:lnRef>
          <a:fillRef idx="1">
            <a:schemeClr val="lt1"/>
          </a:fillRef>
          <a:effectRef idx="0">
            <a:schemeClr val="accent1"/>
          </a:effectRef>
          <a:fontRef idx="minor">
            <a:schemeClr val="dk1"/>
          </a:fontRef>
        </p:style>
        <p:txBody>
          <a:bodyPr wrap="none" anchor="ctr">
            <a:spAutoFit/>
          </a:bodyPr>
          <a:lstStyle/>
          <a:p>
            <a:pPr algn="ctr" defTabSz="1007943">
              <a:defRPr/>
            </a:pPr>
            <a:r>
              <a:rPr lang="ja-JP" altLang="en-US" sz="1323" dirty="0">
                <a:solidFill>
                  <a:prstClr val="black"/>
                </a:solidFill>
                <a:latin typeface="メイリオ" panose="020B0604030504040204" pitchFamily="50" charset="-128"/>
                <a:ea typeface="メイリオ" panose="020B0604030504040204" pitchFamily="50" charset="-128"/>
              </a:rPr>
              <a:t>事業イメージ</a:t>
            </a:r>
          </a:p>
        </p:txBody>
      </p:sp>
      <p:pic>
        <p:nvPicPr>
          <p:cNvPr id="3093" name="図 206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21826" y="5396767"/>
            <a:ext cx="1294944" cy="755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図 15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800000">
            <a:off x="8642764" y="5538512"/>
            <a:ext cx="407733" cy="460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 name="角丸四角形吹き出し 2064"/>
          <p:cNvSpPr/>
          <p:nvPr/>
        </p:nvSpPr>
        <p:spPr bwMode="auto">
          <a:xfrm>
            <a:off x="5438653" y="5989993"/>
            <a:ext cx="4815793" cy="1520684"/>
          </a:xfrm>
          <a:custGeom>
            <a:avLst/>
            <a:gdLst>
              <a:gd name="connsiteX0" fmla="*/ 0 w 4346910"/>
              <a:gd name="connsiteY0" fmla="*/ 269268 h 1615573"/>
              <a:gd name="connsiteX1" fmla="*/ 269268 w 4346910"/>
              <a:gd name="connsiteY1" fmla="*/ 0 h 1615573"/>
              <a:gd name="connsiteX2" fmla="*/ 2535698 w 4346910"/>
              <a:gd name="connsiteY2" fmla="*/ 0 h 1615573"/>
              <a:gd name="connsiteX3" fmla="*/ 3097956 w 4346910"/>
              <a:gd name="connsiteY3" fmla="*/ -387317 h 1615573"/>
              <a:gd name="connsiteX4" fmla="*/ 3622425 w 4346910"/>
              <a:gd name="connsiteY4" fmla="*/ 0 h 1615573"/>
              <a:gd name="connsiteX5" fmla="*/ 4077642 w 4346910"/>
              <a:gd name="connsiteY5" fmla="*/ 0 h 1615573"/>
              <a:gd name="connsiteX6" fmla="*/ 4346910 w 4346910"/>
              <a:gd name="connsiteY6" fmla="*/ 269268 h 1615573"/>
              <a:gd name="connsiteX7" fmla="*/ 4346910 w 4346910"/>
              <a:gd name="connsiteY7" fmla="*/ 269262 h 1615573"/>
              <a:gd name="connsiteX8" fmla="*/ 4346910 w 4346910"/>
              <a:gd name="connsiteY8" fmla="*/ 269262 h 1615573"/>
              <a:gd name="connsiteX9" fmla="*/ 4346910 w 4346910"/>
              <a:gd name="connsiteY9" fmla="*/ 673155 h 1615573"/>
              <a:gd name="connsiteX10" fmla="*/ 4346910 w 4346910"/>
              <a:gd name="connsiteY10" fmla="*/ 1346305 h 1615573"/>
              <a:gd name="connsiteX11" fmla="*/ 4077642 w 4346910"/>
              <a:gd name="connsiteY11" fmla="*/ 1615573 h 1615573"/>
              <a:gd name="connsiteX12" fmla="*/ 3622425 w 4346910"/>
              <a:gd name="connsiteY12" fmla="*/ 1615573 h 1615573"/>
              <a:gd name="connsiteX13" fmla="*/ 2535698 w 4346910"/>
              <a:gd name="connsiteY13" fmla="*/ 1615573 h 1615573"/>
              <a:gd name="connsiteX14" fmla="*/ 2535698 w 4346910"/>
              <a:gd name="connsiteY14" fmla="*/ 1615573 h 1615573"/>
              <a:gd name="connsiteX15" fmla="*/ 269268 w 4346910"/>
              <a:gd name="connsiteY15" fmla="*/ 1615573 h 1615573"/>
              <a:gd name="connsiteX16" fmla="*/ 0 w 4346910"/>
              <a:gd name="connsiteY16" fmla="*/ 1346305 h 1615573"/>
              <a:gd name="connsiteX17" fmla="*/ 0 w 4346910"/>
              <a:gd name="connsiteY17" fmla="*/ 673155 h 1615573"/>
              <a:gd name="connsiteX18" fmla="*/ 0 w 4346910"/>
              <a:gd name="connsiteY18" fmla="*/ 269262 h 1615573"/>
              <a:gd name="connsiteX19" fmla="*/ 0 w 4346910"/>
              <a:gd name="connsiteY19" fmla="*/ 269262 h 1615573"/>
              <a:gd name="connsiteX20" fmla="*/ 0 w 4346910"/>
              <a:gd name="connsiteY20" fmla="*/ 269268 h 1615573"/>
              <a:gd name="connsiteX0" fmla="*/ 0 w 4346910"/>
              <a:gd name="connsiteY0" fmla="*/ 656585 h 2002890"/>
              <a:gd name="connsiteX1" fmla="*/ 269268 w 4346910"/>
              <a:gd name="connsiteY1" fmla="*/ 387317 h 2002890"/>
              <a:gd name="connsiteX2" fmla="*/ 2713498 w 4346910"/>
              <a:gd name="connsiteY2" fmla="*/ 384142 h 2002890"/>
              <a:gd name="connsiteX3" fmla="*/ 3097956 w 4346910"/>
              <a:gd name="connsiteY3" fmla="*/ 0 h 2002890"/>
              <a:gd name="connsiteX4" fmla="*/ 3622425 w 4346910"/>
              <a:gd name="connsiteY4" fmla="*/ 387317 h 2002890"/>
              <a:gd name="connsiteX5" fmla="*/ 4077642 w 4346910"/>
              <a:gd name="connsiteY5" fmla="*/ 387317 h 2002890"/>
              <a:gd name="connsiteX6" fmla="*/ 4346910 w 4346910"/>
              <a:gd name="connsiteY6" fmla="*/ 656585 h 2002890"/>
              <a:gd name="connsiteX7" fmla="*/ 4346910 w 4346910"/>
              <a:gd name="connsiteY7" fmla="*/ 656579 h 2002890"/>
              <a:gd name="connsiteX8" fmla="*/ 4346910 w 4346910"/>
              <a:gd name="connsiteY8" fmla="*/ 656579 h 2002890"/>
              <a:gd name="connsiteX9" fmla="*/ 4346910 w 4346910"/>
              <a:gd name="connsiteY9" fmla="*/ 1060472 h 2002890"/>
              <a:gd name="connsiteX10" fmla="*/ 4346910 w 4346910"/>
              <a:gd name="connsiteY10" fmla="*/ 1733622 h 2002890"/>
              <a:gd name="connsiteX11" fmla="*/ 4077642 w 4346910"/>
              <a:gd name="connsiteY11" fmla="*/ 2002890 h 2002890"/>
              <a:gd name="connsiteX12" fmla="*/ 3622425 w 4346910"/>
              <a:gd name="connsiteY12" fmla="*/ 2002890 h 2002890"/>
              <a:gd name="connsiteX13" fmla="*/ 2535698 w 4346910"/>
              <a:gd name="connsiteY13" fmla="*/ 2002890 h 2002890"/>
              <a:gd name="connsiteX14" fmla="*/ 2535698 w 4346910"/>
              <a:gd name="connsiteY14" fmla="*/ 2002890 h 2002890"/>
              <a:gd name="connsiteX15" fmla="*/ 269268 w 4346910"/>
              <a:gd name="connsiteY15" fmla="*/ 2002890 h 2002890"/>
              <a:gd name="connsiteX16" fmla="*/ 0 w 4346910"/>
              <a:gd name="connsiteY16" fmla="*/ 1733622 h 2002890"/>
              <a:gd name="connsiteX17" fmla="*/ 0 w 4346910"/>
              <a:gd name="connsiteY17" fmla="*/ 1060472 h 2002890"/>
              <a:gd name="connsiteX18" fmla="*/ 0 w 4346910"/>
              <a:gd name="connsiteY18" fmla="*/ 656579 h 2002890"/>
              <a:gd name="connsiteX19" fmla="*/ 0 w 4346910"/>
              <a:gd name="connsiteY19" fmla="*/ 656579 h 2002890"/>
              <a:gd name="connsiteX20" fmla="*/ 0 w 4346910"/>
              <a:gd name="connsiteY20" fmla="*/ 656585 h 2002890"/>
              <a:gd name="connsiteX0" fmla="*/ 0 w 4346910"/>
              <a:gd name="connsiteY0" fmla="*/ 656585 h 2002890"/>
              <a:gd name="connsiteX1" fmla="*/ 269268 w 4346910"/>
              <a:gd name="connsiteY1" fmla="*/ 387317 h 2002890"/>
              <a:gd name="connsiteX2" fmla="*/ 2713498 w 4346910"/>
              <a:gd name="connsiteY2" fmla="*/ 384142 h 2002890"/>
              <a:gd name="connsiteX3" fmla="*/ 3097956 w 4346910"/>
              <a:gd name="connsiteY3" fmla="*/ 0 h 2002890"/>
              <a:gd name="connsiteX4" fmla="*/ 3476375 w 4346910"/>
              <a:gd name="connsiteY4" fmla="*/ 387317 h 2002890"/>
              <a:gd name="connsiteX5" fmla="*/ 4077642 w 4346910"/>
              <a:gd name="connsiteY5" fmla="*/ 387317 h 2002890"/>
              <a:gd name="connsiteX6" fmla="*/ 4346910 w 4346910"/>
              <a:gd name="connsiteY6" fmla="*/ 656585 h 2002890"/>
              <a:gd name="connsiteX7" fmla="*/ 4346910 w 4346910"/>
              <a:gd name="connsiteY7" fmla="*/ 656579 h 2002890"/>
              <a:gd name="connsiteX8" fmla="*/ 4346910 w 4346910"/>
              <a:gd name="connsiteY8" fmla="*/ 656579 h 2002890"/>
              <a:gd name="connsiteX9" fmla="*/ 4346910 w 4346910"/>
              <a:gd name="connsiteY9" fmla="*/ 1060472 h 2002890"/>
              <a:gd name="connsiteX10" fmla="*/ 4346910 w 4346910"/>
              <a:gd name="connsiteY10" fmla="*/ 1733622 h 2002890"/>
              <a:gd name="connsiteX11" fmla="*/ 4077642 w 4346910"/>
              <a:gd name="connsiteY11" fmla="*/ 2002890 h 2002890"/>
              <a:gd name="connsiteX12" fmla="*/ 3622425 w 4346910"/>
              <a:gd name="connsiteY12" fmla="*/ 2002890 h 2002890"/>
              <a:gd name="connsiteX13" fmla="*/ 2535698 w 4346910"/>
              <a:gd name="connsiteY13" fmla="*/ 2002890 h 2002890"/>
              <a:gd name="connsiteX14" fmla="*/ 2535698 w 4346910"/>
              <a:gd name="connsiteY14" fmla="*/ 2002890 h 2002890"/>
              <a:gd name="connsiteX15" fmla="*/ 269268 w 4346910"/>
              <a:gd name="connsiteY15" fmla="*/ 2002890 h 2002890"/>
              <a:gd name="connsiteX16" fmla="*/ 0 w 4346910"/>
              <a:gd name="connsiteY16" fmla="*/ 1733622 h 2002890"/>
              <a:gd name="connsiteX17" fmla="*/ 0 w 4346910"/>
              <a:gd name="connsiteY17" fmla="*/ 1060472 h 2002890"/>
              <a:gd name="connsiteX18" fmla="*/ 0 w 4346910"/>
              <a:gd name="connsiteY18" fmla="*/ 656579 h 2002890"/>
              <a:gd name="connsiteX19" fmla="*/ 0 w 4346910"/>
              <a:gd name="connsiteY19" fmla="*/ 656579 h 2002890"/>
              <a:gd name="connsiteX20" fmla="*/ 0 w 4346910"/>
              <a:gd name="connsiteY20" fmla="*/ 656585 h 2002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346910" h="2002890">
                <a:moveTo>
                  <a:pt x="0" y="656585"/>
                </a:moveTo>
                <a:cubicBezTo>
                  <a:pt x="0" y="507872"/>
                  <a:pt x="120555" y="387317"/>
                  <a:pt x="269268" y="387317"/>
                </a:cubicBezTo>
                <a:lnTo>
                  <a:pt x="2713498" y="384142"/>
                </a:lnTo>
                <a:lnTo>
                  <a:pt x="3097956" y="0"/>
                </a:lnTo>
                <a:lnTo>
                  <a:pt x="3476375" y="387317"/>
                </a:lnTo>
                <a:lnTo>
                  <a:pt x="4077642" y="387317"/>
                </a:lnTo>
                <a:cubicBezTo>
                  <a:pt x="4226355" y="387317"/>
                  <a:pt x="4346910" y="507872"/>
                  <a:pt x="4346910" y="656585"/>
                </a:cubicBezTo>
                <a:lnTo>
                  <a:pt x="4346910" y="656579"/>
                </a:lnTo>
                <a:lnTo>
                  <a:pt x="4346910" y="656579"/>
                </a:lnTo>
                <a:lnTo>
                  <a:pt x="4346910" y="1060472"/>
                </a:lnTo>
                <a:lnTo>
                  <a:pt x="4346910" y="1733622"/>
                </a:lnTo>
                <a:cubicBezTo>
                  <a:pt x="4346910" y="1882335"/>
                  <a:pt x="4226355" y="2002890"/>
                  <a:pt x="4077642" y="2002890"/>
                </a:cubicBezTo>
                <a:lnTo>
                  <a:pt x="3622425" y="2002890"/>
                </a:lnTo>
                <a:lnTo>
                  <a:pt x="2535698" y="2002890"/>
                </a:lnTo>
                <a:lnTo>
                  <a:pt x="2535698" y="2002890"/>
                </a:lnTo>
                <a:lnTo>
                  <a:pt x="269268" y="2002890"/>
                </a:lnTo>
                <a:cubicBezTo>
                  <a:pt x="120555" y="2002890"/>
                  <a:pt x="0" y="1882335"/>
                  <a:pt x="0" y="1733622"/>
                </a:cubicBezTo>
                <a:lnTo>
                  <a:pt x="0" y="1060472"/>
                </a:lnTo>
                <a:lnTo>
                  <a:pt x="0" y="656579"/>
                </a:lnTo>
                <a:lnTo>
                  <a:pt x="0" y="656579"/>
                </a:lnTo>
                <a:lnTo>
                  <a:pt x="0" y="656585"/>
                </a:lnTo>
                <a:close/>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sp>
        <p:nvSpPr>
          <p:cNvPr id="154" name="角丸四角形 153"/>
          <p:cNvSpPr/>
          <p:nvPr/>
        </p:nvSpPr>
        <p:spPr bwMode="auto">
          <a:xfrm>
            <a:off x="8347028" y="6397724"/>
            <a:ext cx="1795423" cy="946710"/>
          </a:xfrm>
          <a:prstGeom prst="roundRect">
            <a:avLst>
              <a:gd name="adj" fmla="val 16068"/>
            </a:avLst>
          </a:prstGeom>
          <a:noFill/>
          <a:ln w="19050">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grpSp>
        <p:nvGrpSpPr>
          <p:cNvPr id="3097" name="グループ化 14"/>
          <p:cNvGrpSpPr>
            <a:grpSpLocks/>
          </p:cNvGrpSpPr>
          <p:nvPr/>
        </p:nvGrpSpPr>
        <p:grpSpPr bwMode="auto">
          <a:xfrm>
            <a:off x="9092495" y="6429222"/>
            <a:ext cx="1181199" cy="893483"/>
            <a:chOff x="9371000" y="2183946"/>
            <a:chExt cx="1071562" cy="810756"/>
          </a:xfrm>
        </p:grpSpPr>
        <p:pic>
          <p:nvPicPr>
            <p:cNvPr id="3146" name="図 24"/>
            <p:cNvPicPr>
              <a:picLocks noChangeAspect="1"/>
            </p:cNvPicPr>
            <p:nvPr/>
          </p:nvPicPr>
          <p:blipFill>
            <a:blip r:embed="rId6">
              <a:extLst>
                <a:ext uri="{28A0092B-C50C-407E-A947-70E740481C1C}">
                  <a14:useLocalDpi xmlns:a14="http://schemas.microsoft.com/office/drawing/2010/main" val="0"/>
                </a:ext>
              </a:extLst>
            </a:blip>
            <a:srcRect l="11755" t="8910" r="22522" b="7971"/>
            <a:stretch>
              <a:fillRect/>
            </a:stretch>
          </p:blipFill>
          <p:spPr bwMode="auto">
            <a:xfrm>
              <a:off x="9772637" y="2183946"/>
              <a:ext cx="431867" cy="371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7" name="図 2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9514531" y="2460015"/>
              <a:ext cx="473850" cy="225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48" name="テキスト ボックス 54"/>
            <p:cNvSpPr txBox="1">
              <a:spLocks noChangeArrowheads="1"/>
            </p:cNvSpPr>
            <p:nvPr/>
          </p:nvSpPr>
          <p:spPr bwMode="auto">
            <a:xfrm>
              <a:off x="9371000" y="2757081"/>
              <a:ext cx="1071562" cy="23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pPr>
              <a:r>
                <a:rPr lang="ja-JP" altLang="en-US" sz="551">
                  <a:solidFill>
                    <a:prstClr val="black"/>
                  </a:solidFill>
                  <a:latin typeface="メイリオ" panose="020B0604030504040204" pitchFamily="50" charset="-128"/>
                </a:rPr>
                <a:t>病院・老人ホーム・温水</a:t>
              </a:r>
              <a:endParaRPr lang="en-US" altLang="ja-JP" sz="551">
                <a:solidFill>
                  <a:prstClr val="black"/>
                </a:solidFill>
                <a:latin typeface="メイリオ" panose="020B0604030504040204" pitchFamily="50" charset="-128"/>
              </a:endParaRPr>
            </a:p>
            <a:p>
              <a:pPr algn="ctr" defTabSz="1007943" fontAlgn="base">
                <a:spcBef>
                  <a:spcPct val="0"/>
                </a:spcBef>
                <a:spcAft>
                  <a:spcPct val="0"/>
                </a:spcAft>
                <a:buNone/>
              </a:pPr>
              <a:r>
                <a:rPr lang="ja-JP" altLang="en-US" sz="551">
                  <a:solidFill>
                    <a:prstClr val="black"/>
                  </a:solidFill>
                  <a:latin typeface="メイリオ" panose="020B0604030504040204" pitchFamily="50" charset="-128"/>
                </a:rPr>
                <a:t>プール等での活用</a:t>
              </a:r>
            </a:p>
          </p:txBody>
        </p:sp>
        <p:pic>
          <p:nvPicPr>
            <p:cNvPr id="3149" name="図 25"/>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903861" y="2519488"/>
              <a:ext cx="359048" cy="28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098" name="グループ化 7"/>
          <p:cNvGrpSpPr>
            <a:grpSpLocks/>
          </p:cNvGrpSpPr>
          <p:nvPr/>
        </p:nvGrpSpPr>
        <p:grpSpPr bwMode="auto">
          <a:xfrm>
            <a:off x="8289280" y="6451971"/>
            <a:ext cx="1072704" cy="841713"/>
            <a:chOff x="9186907" y="2924354"/>
            <a:chExt cx="973139" cy="764336"/>
          </a:xfrm>
        </p:grpSpPr>
        <p:pic>
          <p:nvPicPr>
            <p:cNvPr id="3140" name="図 2"/>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9608038" y="2983168"/>
              <a:ext cx="259372" cy="35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1" name="図 7"/>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9340839" y="2989523"/>
              <a:ext cx="285448" cy="2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2" name="図 8"/>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9289229" y="3113858"/>
              <a:ext cx="285448" cy="265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43" name="テキスト ボックス 54"/>
            <p:cNvSpPr txBox="1">
              <a:spLocks noChangeArrowheads="1"/>
            </p:cNvSpPr>
            <p:nvPr/>
          </p:nvSpPr>
          <p:spPr bwMode="auto">
            <a:xfrm>
              <a:off x="9186907" y="3501200"/>
              <a:ext cx="973139" cy="176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pPr>
              <a:r>
                <a:rPr lang="ja-JP" altLang="en-US" sz="661">
                  <a:solidFill>
                    <a:prstClr val="black"/>
                  </a:solidFill>
                  <a:latin typeface="メイリオ" panose="020B0604030504040204" pitchFamily="50" charset="-128"/>
                </a:rPr>
                <a:t>農業・漁業での活用</a:t>
              </a:r>
            </a:p>
          </p:txBody>
        </p:sp>
        <p:sp>
          <p:nvSpPr>
            <p:cNvPr id="171" name="角丸四角形 170"/>
            <p:cNvSpPr/>
            <p:nvPr/>
          </p:nvSpPr>
          <p:spPr bwMode="auto">
            <a:xfrm>
              <a:off x="9282157" y="2924354"/>
              <a:ext cx="757239" cy="764336"/>
            </a:xfrm>
            <a:prstGeom prst="roundRect">
              <a:avLst>
                <a:gd name="adj" fmla="val 17334"/>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pic>
          <p:nvPicPr>
            <p:cNvPr id="3145" name="図 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463881" y="3192670"/>
              <a:ext cx="579411" cy="367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099" name="グループ化 144"/>
          <p:cNvGrpSpPr>
            <a:grpSpLocks/>
          </p:cNvGrpSpPr>
          <p:nvPr/>
        </p:nvGrpSpPr>
        <p:grpSpPr bwMode="auto">
          <a:xfrm>
            <a:off x="5499900" y="6359227"/>
            <a:ext cx="957209" cy="668471"/>
            <a:chOff x="5329695" y="3955776"/>
            <a:chExt cx="1549214" cy="1082157"/>
          </a:xfrm>
        </p:grpSpPr>
        <p:grpSp>
          <p:nvGrpSpPr>
            <p:cNvPr id="3132" name="グループ化 145"/>
            <p:cNvGrpSpPr>
              <a:grpSpLocks/>
            </p:cNvGrpSpPr>
            <p:nvPr/>
          </p:nvGrpSpPr>
          <p:grpSpPr bwMode="auto">
            <a:xfrm>
              <a:off x="5329695" y="3955776"/>
              <a:ext cx="1091141" cy="873882"/>
              <a:chOff x="2018558" y="3408237"/>
              <a:chExt cx="1091422" cy="873965"/>
            </a:xfrm>
          </p:grpSpPr>
          <p:grpSp>
            <p:nvGrpSpPr>
              <p:cNvPr id="3135" name="グループ化 148"/>
              <p:cNvGrpSpPr>
                <a:grpSpLocks/>
              </p:cNvGrpSpPr>
              <p:nvPr/>
            </p:nvGrpSpPr>
            <p:grpSpPr bwMode="auto">
              <a:xfrm>
                <a:off x="2018558" y="3408237"/>
                <a:ext cx="985740" cy="689344"/>
                <a:chOff x="1925033" y="4248485"/>
                <a:chExt cx="698658" cy="488581"/>
              </a:xfrm>
            </p:grpSpPr>
            <p:pic>
              <p:nvPicPr>
                <p:cNvPr id="3138" name="図 15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253690" y="4248485"/>
                  <a:ext cx="370001" cy="37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図 152"/>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925033" y="4287804"/>
                  <a:ext cx="59848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36" name="図 149"/>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2655047" y="3655531"/>
                <a:ext cx="454933" cy="53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7" name="図 150"/>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021884" y="3877389"/>
                <a:ext cx="847723"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33" name="図 146"/>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6214890" y="4344124"/>
              <a:ext cx="506166" cy="44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図 147"/>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6284419" y="4443346"/>
              <a:ext cx="594490" cy="59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100" name="テキスト ボックス 54"/>
          <p:cNvSpPr txBox="1">
            <a:spLocks noChangeArrowheads="1"/>
          </p:cNvSpPr>
          <p:nvPr/>
        </p:nvSpPr>
        <p:spPr bwMode="auto">
          <a:xfrm>
            <a:off x="5202412" y="7083695"/>
            <a:ext cx="1492686"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pPr>
            <a:r>
              <a:rPr lang="ja-JP" altLang="en-US" sz="882">
                <a:solidFill>
                  <a:prstClr val="black"/>
                </a:solidFill>
                <a:latin typeface="メイリオ" panose="020B0604030504040204" pitchFamily="50" charset="-128"/>
              </a:rPr>
              <a:t>地域で発生した</a:t>
            </a:r>
            <a:endParaRPr lang="en-US" altLang="ja-JP" sz="882">
              <a:solidFill>
                <a:prstClr val="black"/>
              </a:solidFill>
              <a:latin typeface="メイリオ" panose="020B0604030504040204" pitchFamily="50" charset="-128"/>
            </a:endParaRPr>
          </a:p>
          <a:p>
            <a:pPr algn="ctr" defTabSz="1007943" fontAlgn="base">
              <a:spcBef>
                <a:spcPct val="0"/>
              </a:spcBef>
              <a:spcAft>
                <a:spcPct val="0"/>
              </a:spcAft>
              <a:buNone/>
            </a:pPr>
            <a:r>
              <a:rPr lang="ja-JP" altLang="en-US" sz="882">
                <a:solidFill>
                  <a:prstClr val="black"/>
                </a:solidFill>
                <a:latin typeface="メイリオ" panose="020B0604030504040204" pitchFamily="50" charset="-128"/>
              </a:rPr>
              <a:t>多様な廃棄物</a:t>
            </a:r>
          </a:p>
        </p:txBody>
      </p:sp>
      <p:sp>
        <p:nvSpPr>
          <p:cNvPr id="159" name="右矢印 158"/>
          <p:cNvSpPr/>
          <p:nvPr/>
        </p:nvSpPr>
        <p:spPr bwMode="auto">
          <a:xfrm>
            <a:off x="6488607" y="6723211"/>
            <a:ext cx="391983" cy="360485"/>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1007943">
              <a:defRPr/>
            </a:pPr>
            <a:endParaRPr lang="ja-JP" altLang="en-US" sz="1984">
              <a:solidFill>
                <a:prstClr val="white"/>
              </a:solidFill>
              <a:latin typeface="メイリオ" panose="020B0604030504040204" pitchFamily="50" charset="-128"/>
              <a:ea typeface="メイリオ" panose="020B0604030504040204" pitchFamily="50" charset="-128"/>
            </a:endParaRPr>
          </a:p>
        </p:txBody>
      </p:sp>
      <p:grpSp>
        <p:nvGrpSpPr>
          <p:cNvPr id="3102" name="グループ化 3"/>
          <p:cNvGrpSpPr>
            <a:grpSpLocks/>
          </p:cNvGrpSpPr>
          <p:nvPr/>
        </p:nvGrpSpPr>
        <p:grpSpPr bwMode="auto">
          <a:xfrm>
            <a:off x="9211491" y="5424767"/>
            <a:ext cx="1179449" cy="731469"/>
            <a:chOff x="8059568" y="4446793"/>
            <a:chExt cx="1068898" cy="663575"/>
          </a:xfrm>
        </p:grpSpPr>
        <p:sp>
          <p:nvSpPr>
            <p:cNvPr id="187" name="右中かっこ 2065"/>
            <p:cNvSpPr/>
            <p:nvPr/>
          </p:nvSpPr>
          <p:spPr>
            <a:xfrm rot="10800000">
              <a:off x="8059568" y="4516643"/>
              <a:ext cx="115770" cy="506413"/>
            </a:xfrm>
            <a:prstGeom prst="rightBrace">
              <a:avLst>
                <a:gd name="adj1" fmla="val 24001"/>
                <a:gd name="adj2" fmla="val 500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defTabSz="1007943" fontAlgn="base">
                <a:spcBef>
                  <a:spcPct val="0"/>
                </a:spcBef>
                <a:spcAft>
                  <a:spcPct val="0"/>
                </a:spcAft>
                <a:defRPr/>
              </a:pPr>
              <a:endParaRPr lang="ja-JP" altLang="en-US" sz="1984">
                <a:solidFill>
                  <a:prstClr val="black"/>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8080184" y="4446793"/>
              <a:ext cx="1048282" cy="663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07943" fontAlgn="base">
                <a:spcBef>
                  <a:spcPct val="0"/>
                </a:spcBef>
                <a:spcAft>
                  <a:spcPct val="0"/>
                </a:spcAft>
                <a:defRPr/>
              </a:pPr>
              <a:r>
                <a:rPr lang="ja-JP" altLang="en-US" sz="882" dirty="0">
                  <a:solidFill>
                    <a:prstClr val="black"/>
                  </a:solidFill>
                  <a:latin typeface="メイリオ" panose="020B0604030504040204" pitchFamily="50" charset="-128"/>
                  <a:ea typeface="メイリオ" panose="020B0604030504040204" pitchFamily="50" charset="-128"/>
                </a:rPr>
                <a:t>・廃棄物の搬入元</a:t>
              </a:r>
              <a:endParaRPr lang="en-US" altLang="ja-JP" sz="882" dirty="0">
                <a:solidFill>
                  <a:prstClr val="black"/>
                </a:solidFill>
                <a:latin typeface="メイリオ" panose="020B0604030504040204" pitchFamily="50" charset="-128"/>
                <a:ea typeface="メイリオ" panose="020B0604030504040204" pitchFamily="50" charset="-128"/>
              </a:endParaRPr>
            </a:p>
            <a:p>
              <a:pPr defTabSz="1007943" fontAlgn="base">
                <a:spcBef>
                  <a:spcPct val="0"/>
                </a:spcBef>
                <a:spcAft>
                  <a:spcPct val="0"/>
                </a:spcAft>
                <a:defRPr/>
              </a:pPr>
              <a:r>
                <a:rPr lang="ja-JP" altLang="en-US" sz="882" dirty="0">
                  <a:solidFill>
                    <a:prstClr val="black"/>
                  </a:solidFill>
                  <a:latin typeface="メイリオ" panose="020B0604030504040204" pitchFamily="50" charset="-128"/>
                  <a:ea typeface="メイリオ" panose="020B0604030504040204" pitchFamily="50" charset="-128"/>
                </a:rPr>
                <a:t>・発電量</a:t>
              </a:r>
              <a:endParaRPr lang="en-US" altLang="ja-JP" sz="882" dirty="0">
                <a:solidFill>
                  <a:prstClr val="black"/>
                </a:solidFill>
                <a:latin typeface="メイリオ" panose="020B0604030504040204" pitchFamily="50" charset="-128"/>
                <a:ea typeface="メイリオ" panose="020B0604030504040204" pitchFamily="50" charset="-128"/>
              </a:endParaRPr>
            </a:p>
            <a:p>
              <a:pPr defTabSz="1007943" fontAlgn="base">
                <a:spcBef>
                  <a:spcPct val="0"/>
                </a:spcBef>
                <a:spcAft>
                  <a:spcPct val="0"/>
                </a:spcAft>
                <a:defRPr/>
              </a:pPr>
              <a:r>
                <a:rPr lang="ja-JP" altLang="en-US" sz="882" dirty="0">
                  <a:solidFill>
                    <a:prstClr val="black"/>
                  </a:solidFill>
                  <a:latin typeface="メイリオ" panose="020B0604030504040204" pitchFamily="50" charset="-128"/>
                  <a:ea typeface="メイリオ" panose="020B0604030504040204" pitchFamily="50" charset="-128"/>
                </a:rPr>
                <a:t>・電気の供給先</a:t>
              </a:r>
              <a:endParaRPr lang="en-US" altLang="ja-JP" sz="882" dirty="0">
                <a:solidFill>
                  <a:prstClr val="black"/>
                </a:solidFill>
                <a:latin typeface="メイリオ" panose="020B0604030504040204" pitchFamily="50" charset="-128"/>
                <a:ea typeface="メイリオ" panose="020B0604030504040204" pitchFamily="50" charset="-128"/>
              </a:endParaRPr>
            </a:p>
            <a:p>
              <a:pPr defTabSz="1007943" fontAlgn="base">
                <a:spcBef>
                  <a:spcPct val="0"/>
                </a:spcBef>
                <a:spcAft>
                  <a:spcPct val="0"/>
                </a:spcAft>
                <a:defRPr/>
              </a:pPr>
              <a:r>
                <a:rPr lang="ja-JP" altLang="en-US" sz="882" dirty="0">
                  <a:solidFill>
                    <a:prstClr val="black"/>
                  </a:solidFill>
                  <a:latin typeface="メイリオ" panose="020B0604030504040204" pitchFamily="50" charset="-128"/>
                  <a:ea typeface="メイリオ" panose="020B0604030504040204" pitchFamily="50" charset="-128"/>
                </a:rPr>
                <a:t>　　　　：</a:t>
              </a:r>
              <a:endParaRPr lang="en-US" altLang="ja-JP" sz="882" dirty="0">
                <a:solidFill>
                  <a:prstClr val="black"/>
                </a:solidFill>
                <a:latin typeface="メイリオ" panose="020B0604030504040204" pitchFamily="50" charset="-128"/>
                <a:ea typeface="メイリオ" panose="020B0604030504040204" pitchFamily="50" charset="-128"/>
              </a:endParaRPr>
            </a:p>
          </p:txBody>
        </p:sp>
      </p:grpSp>
      <p:sp>
        <p:nvSpPr>
          <p:cNvPr id="6" name="正方形/長方形 5"/>
          <p:cNvSpPr/>
          <p:nvPr/>
        </p:nvSpPr>
        <p:spPr>
          <a:xfrm>
            <a:off x="5330158" y="605473"/>
            <a:ext cx="5001285" cy="6945452"/>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1007943">
              <a:defRPr/>
            </a:pPr>
            <a:endParaRPr lang="ja-JP" altLang="en-US" sz="1984">
              <a:solidFill>
                <a:prstClr val="black"/>
              </a:solidFill>
              <a:latin typeface="メイリオ" panose="020B0604030504040204" pitchFamily="50" charset="-128"/>
              <a:ea typeface="メイリオ" panose="020B0604030504040204" pitchFamily="50" charset="-128"/>
            </a:endParaRPr>
          </a:p>
        </p:txBody>
      </p:sp>
      <p:sp>
        <p:nvSpPr>
          <p:cNvPr id="77" name="テキスト ボックス 76"/>
          <p:cNvSpPr txBox="1"/>
          <p:nvPr/>
        </p:nvSpPr>
        <p:spPr>
          <a:xfrm>
            <a:off x="5499900" y="50748"/>
            <a:ext cx="2721134" cy="465640"/>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lIns="39683" rIns="39683">
            <a:spAutoFit/>
          </a:bodyPr>
          <a:lstStyle/>
          <a:p>
            <a:pPr defTabSz="1007943">
              <a:defRPr/>
            </a:pPr>
            <a:r>
              <a:rPr lang="ja-JP" altLang="en-US" sz="1213" dirty="0">
                <a:solidFill>
                  <a:prstClr val="white"/>
                </a:solidFill>
                <a:latin typeface="メイリオ" panose="020B0604030504040204" pitchFamily="50" charset="-128"/>
                <a:ea typeface="メイリオ" panose="020B0604030504040204" pitchFamily="50" charset="-128"/>
              </a:rPr>
              <a:t>　</a:t>
            </a:r>
            <a:r>
              <a:rPr lang="en-US" altLang="ja-JP" sz="1213" dirty="0">
                <a:solidFill>
                  <a:prstClr val="white"/>
                </a:solidFill>
                <a:latin typeface="メイリオ" panose="020B0604030504040204" pitchFamily="50" charset="-128"/>
                <a:ea typeface="メイリオ" panose="020B0604030504040204" pitchFamily="50" charset="-128"/>
              </a:rPr>
              <a:t>2019</a:t>
            </a:r>
            <a:r>
              <a:rPr lang="ja-JP" altLang="en-US" sz="1213" dirty="0">
                <a:solidFill>
                  <a:prstClr val="white"/>
                </a:solidFill>
                <a:latin typeface="メイリオ" panose="020B0604030504040204" pitchFamily="50" charset="-128"/>
                <a:ea typeface="メイリオ" panose="020B0604030504040204" pitchFamily="50" charset="-128"/>
              </a:rPr>
              <a:t>年度予算（案）</a:t>
            </a:r>
            <a:endParaRPr lang="en-US" altLang="zh-TW" sz="1213" dirty="0">
              <a:solidFill>
                <a:prstClr val="white"/>
              </a:solidFill>
              <a:latin typeface="メイリオ" panose="020B0604030504040204" pitchFamily="50" charset="-128"/>
              <a:ea typeface="メイリオ" panose="020B0604030504040204" pitchFamily="50" charset="-128"/>
            </a:endParaRPr>
          </a:p>
          <a:p>
            <a:pPr defTabSz="1007943">
              <a:defRPr/>
            </a:pPr>
            <a:r>
              <a:rPr lang="ja-JP" altLang="en-US" sz="1213" dirty="0">
                <a:solidFill>
                  <a:prstClr val="white"/>
                </a:solidFill>
                <a:latin typeface="メイリオ" panose="020B0604030504040204" pitchFamily="50" charset="-128"/>
                <a:ea typeface="メイリオ" panose="020B0604030504040204" pitchFamily="50" charset="-128"/>
              </a:rPr>
              <a:t>　　</a:t>
            </a:r>
            <a:r>
              <a:rPr lang="en-US" altLang="ja-JP" sz="1213" dirty="0">
                <a:solidFill>
                  <a:prstClr val="white"/>
                </a:solidFill>
                <a:latin typeface="メイリオ" panose="020B0604030504040204" pitchFamily="50" charset="-128"/>
                <a:ea typeface="メイリオ" panose="020B0604030504040204" pitchFamily="50" charset="-128"/>
              </a:rPr>
              <a:t>2,000</a:t>
            </a:r>
            <a:r>
              <a:rPr lang="ja-JP" altLang="en-US" sz="1213" dirty="0">
                <a:solidFill>
                  <a:prstClr val="white"/>
                </a:solidFill>
                <a:latin typeface="メイリオ" panose="020B0604030504040204" pitchFamily="50" charset="-128"/>
                <a:ea typeface="メイリオ" panose="020B0604030504040204" pitchFamily="50" charset="-128"/>
              </a:rPr>
              <a:t>百万円（</a:t>
            </a:r>
            <a:r>
              <a:rPr lang="en-US" altLang="ja-JP" sz="1213" dirty="0">
                <a:solidFill>
                  <a:prstClr val="white"/>
                </a:solidFill>
                <a:latin typeface="メイリオ" panose="020B0604030504040204" pitchFamily="50" charset="-128"/>
                <a:ea typeface="メイリオ" panose="020B0604030504040204" pitchFamily="50" charset="-128"/>
              </a:rPr>
              <a:t> 2,000</a:t>
            </a:r>
            <a:r>
              <a:rPr lang="ja-JP" altLang="en-US" sz="1213" dirty="0">
                <a:solidFill>
                  <a:prstClr val="white"/>
                </a:solidFill>
                <a:latin typeface="メイリオ" panose="020B0604030504040204" pitchFamily="50" charset="-128"/>
                <a:ea typeface="メイリオ" panose="020B0604030504040204" pitchFamily="50" charset="-128"/>
              </a:rPr>
              <a:t>百万円）</a:t>
            </a:r>
            <a:endParaRPr lang="en-US" altLang="ja-JP" sz="1213" dirty="0">
              <a:solidFill>
                <a:prstClr val="white"/>
              </a:solidFill>
              <a:latin typeface="メイリオ" panose="020B0604030504040204" pitchFamily="50" charset="-128"/>
              <a:ea typeface="メイリオ" panose="020B0604030504040204" pitchFamily="50" charset="-128"/>
            </a:endParaRPr>
          </a:p>
        </p:txBody>
      </p:sp>
      <p:sp>
        <p:nvSpPr>
          <p:cNvPr id="83" name="横巻き 82"/>
          <p:cNvSpPr/>
          <p:nvPr/>
        </p:nvSpPr>
        <p:spPr>
          <a:xfrm>
            <a:off x="5415904" y="5059033"/>
            <a:ext cx="2287152" cy="316736"/>
          </a:xfrm>
          <a:prstGeom prst="horizontalScroll">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07943" fontAlgn="base">
              <a:spcBef>
                <a:spcPct val="0"/>
              </a:spcBef>
              <a:spcAft>
                <a:spcPct val="0"/>
              </a:spcAft>
              <a:defRPr/>
            </a:pPr>
            <a:r>
              <a:rPr lang="ja-JP" altLang="en-US" sz="1157" dirty="0">
                <a:solidFill>
                  <a:prstClr val="black"/>
                </a:solidFill>
                <a:latin typeface="メイリオ" panose="020B0604030504040204" pitchFamily="50" charset="-128"/>
                <a:ea typeface="メイリオ" panose="020B0604030504040204" pitchFamily="50" charset="-128"/>
              </a:rPr>
              <a:t>○廃棄物処理業者による事業</a:t>
            </a:r>
          </a:p>
        </p:txBody>
      </p:sp>
      <p:sp>
        <p:nvSpPr>
          <p:cNvPr id="81" name="角丸四角形 80"/>
          <p:cNvSpPr/>
          <p:nvPr/>
        </p:nvSpPr>
        <p:spPr bwMode="auto">
          <a:xfrm>
            <a:off x="9269237" y="6455473"/>
            <a:ext cx="834715" cy="841713"/>
          </a:xfrm>
          <a:prstGeom prst="roundRect">
            <a:avLst>
              <a:gd name="adj" fmla="val 17334"/>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7158828" y="5398518"/>
            <a:ext cx="3114866" cy="734968"/>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cxnSp>
        <p:nvCxnSpPr>
          <p:cNvPr id="14" name="直線矢印コネクタ 13"/>
          <p:cNvCxnSpPr>
            <a:stCxn id="85" idx="3"/>
          </p:cNvCxnSpPr>
          <p:nvPr/>
        </p:nvCxnSpPr>
        <p:spPr>
          <a:xfrm flipV="1">
            <a:off x="6933089" y="5547262"/>
            <a:ext cx="211740" cy="758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テキスト ボックス 84"/>
          <p:cNvSpPr txBox="1"/>
          <p:nvPr/>
        </p:nvSpPr>
        <p:spPr>
          <a:xfrm>
            <a:off x="5335406" y="5419518"/>
            <a:ext cx="1597682" cy="397673"/>
          </a:xfrm>
          <a:prstGeom prst="rect">
            <a:avLst/>
          </a:prstGeom>
          <a:noFill/>
        </p:spPr>
        <p:txBody>
          <a:bodyPr>
            <a:spAutoFit/>
          </a:bodyPr>
          <a:lstStyle/>
          <a:p>
            <a:pPr defTabSz="1007943">
              <a:buClr>
                <a:prstClr val="black">
                  <a:lumMod val="65000"/>
                  <a:lumOff val="35000"/>
                </a:prstClr>
              </a:buClr>
              <a:defRPr/>
            </a:pPr>
            <a:r>
              <a:rPr lang="ja-JP" altLang="en-US" sz="992" dirty="0">
                <a:solidFill>
                  <a:prstClr val="black"/>
                </a:solidFill>
                <a:latin typeface="メイリオ" panose="020B0604030504040204" pitchFamily="50" charset="-128"/>
                <a:ea typeface="メイリオ" panose="020B0604030504040204" pitchFamily="50" charset="-128"/>
              </a:rPr>
              <a:t>①の補助・委託のイメージ</a:t>
            </a:r>
            <a:endParaRPr lang="en-US" altLang="ja-JP" sz="992" dirty="0">
              <a:solidFill>
                <a:prstClr val="black"/>
              </a:solidFill>
              <a:latin typeface="メイリオ" panose="020B0604030504040204" pitchFamily="50" charset="-128"/>
              <a:ea typeface="メイリオ" panose="020B0604030504040204" pitchFamily="50" charset="-128"/>
            </a:endParaRPr>
          </a:p>
        </p:txBody>
      </p:sp>
      <p:cxnSp>
        <p:nvCxnSpPr>
          <p:cNvPr id="87" name="直線矢印コネクタ 86"/>
          <p:cNvCxnSpPr/>
          <p:nvPr/>
        </p:nvCxnSpPr>
        <p:spPr>
          <a:xfrm>
            <a:off x="6612851" y="5816750"/>
            <a:ext cx="426982" cy="59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5438653" y="5689006"/>
            <a:ext cx="1340442" cy="245003"/>
          </a:xfrm>
          <a:prstGeom prst="rect">
            <a:avLst/>
          </a:prstGeom>
          <a:noFill/>
        </p:spPr>
        <p:txBody>
          <a:bodyPr>
            <a:spAutoFit/>
          </a:bodyPr>
          <a:lstStyle/>
          <a:p>
            <a:pPr defTabSz="1007943">
              <a:buClr>
                <a:prstClr val="black">
                  <a:lumMod val="65000"/>
                  <a:lumOff val="35000"/>
                </a:prstClr>
              </a:buClr>
              <a:defRPr/>
            </a:pPr>
            <a:r>
              <a:rPr lang="ja-JP" altLang="en-US" sz="992" dirty="0">
                <a:solidFill>
                  <a:prstClr val="black"/>
                </a:solidFill>
                <a:latin typeface="メイリオ" panose="020B0604030504040204" pitchFamily="50" charset="-128"/>
                <a:ea typeface="メイリオ" panose="020B0604030504040204" pitchFamily="50" charset="-128"/>
              </a:rPr>
              <a:t>②の補助のイメージ</a:t>
            </a:r>
            <a:endParaRPr lang="en-US" altLang="ja-JP" sz="992" dirty="0">
              <a:solidFill>
                <a:prstClr val="black"/>
              </a:solidFill>
              <a:latin typeface="メイリオ" panose="020B0604030504040204" pitchFamily="50" charset="-128"/>
              <a:ea typeface="メイリオ" panose="020B0604030504040204" pitchFamily="50" charset="-128"/>
            </a:endParaRPr>
          </a:p>
        </p:txBody>
      </p:sp>
      <p:sp>
        <p:nvSpPr>
          <p:cNvPr id="73" name="テキスト ボックス 72"/>
          <p:cNvSpPr txBox="1"/>
          <p:nvPr/>
        </p:nvSpPr>
        <p:spPr>
          <a:xfrm>
            <a:off x="6644350" y="2152407"/>
            <a:ext cx="2890876" cy="397673"/>
          </a:xfrm>
          <a:prstGeom prst="rect">
            <a:avLst/>
          </a:prstGeom>
          <a:noFill/>
        </p:spPr>
        <p:txBody>
          <a:bodyPr>
            <a:spAutoFit/>
          </a:bodyPr>
          <a:lstStyle/>
          <a:p>
            <a:pPr defTabSz="1007943">
              <a:buClr>
                <a:prstClr val="black">
                  <a:lumMod val="65000"/>
                  <a:lumOff val="35000"/>
                </a:prstClr>
              </a:buClr>
              <a:defRPr/>
            </a:pPr>
            <a:r>
              <a:rPr lang="ja-JP" altLang="en-US" sz="992" dirty="0">
                <a:solidFill>
                  <a:prstClr val="black"/>
                </a:solidFill>
                <a:latin typeface="メイリオ" panose="020B0604030504040204" pitchFamily="50" charset="-128"/>
                <a:ea typeface="メイリオ" panose="020B0604030504040204" pitchFamily="50" charset="-128"/>
              </a:rPr>
              <a:t>事業期間：平成</a:t>
            </a:r>
            <a:r>
              <a:rPr lang="en-US" altLang="ja-JP" sz="992" dirty="0">
                <a:solidFill>
                  <a:prstClr val="black"/>
                </a:solidFill>
                <a:latin typeface="メイリオ" panose="020B0604030504040204" pitchFamily="50" charset="-128"/>
                <a:ea typeface="メイリオ" panose="020B0604030504040204" pitchFamily="50" charset="-128"/>
              </a:rPr>
              <a:t>28</a:t>
            </a:r>
            <a:r>
              <a:rPr lang="ja-JP" altLang="en-US" sz="992" dirty="0">
                <a:solidFill>
                  <a:prstClr val="black"/>
                </a:solidFill>
                <a:latin typeface="メイリオ" panose="020B0604030504040204" pitchFamily="50" charset="-128"/>
                <a:ea typeface="メイリオ" panose="020B0604030504040204" pitchFamily="50" charset="-128"/>
              </a:rPr>
              <a:t>年度 ～ </a:t>
            </a:r>
            <a:r>
              <a:rPr lang="en-US" altLang="ja-JP" sz="992" dirty="0">
                <a:solidFill>
                  <a:prstClr val="black"/>
                </a:solidFill>
                <a:latin typeface="メイリオ" panose="020B0604030504040204" pitchFamily="50" charset="-128"/>
                <a:ea typeface="メイリオ" panose="020B0604030504040204" pitchFamily="50" charset="-128"/>
              </a:rPr>
              <a:t>32</a:t>
            </a:r>
            <a:r>
              <a:rPr lang="ja-JP" altLang="en-US" sz="992" dirty="0">
                <a:solidFill>
                  <a:prstClr val="black"/>
                </a:solidFill>
                <a:latin typeface="メイリオ" panose="020B0604030504040204" pitchFamily="50" charset="-128"/>
                <a:ea typeface="メイリオ" panose="020B0604030504040204" pitchFamily="50" charset="-128"/>
              </a:rPr>
              <a:t>年度（２０２０年度）</a:t>
            </a:r>
            <a:endParaRPr lang="en-US" altLang="ja-JP" sz="992" dirty="0">
              <a:solidFill>
                <a:prstClr val="black"/>
              </a:solidFill>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7498313" y="3218112"/>
            <a:ext cx="2829629" cy="397673"/>
          </a:xfrm>
          <a:prstGeom prst="rect">
            <a:avLst/>
          </a:prstGeom>
          <a:noFill/>
        </p:spPr>
        <p:txBody>
          <a:bodyPr>
            <a:spAutoFit/>
          </a:bodyPr>
          <a:lstStyle/>
          <a:p>
            <a:pPr defTabSz="1007943">
              <a:buClr>
                <a:prstClr val="black">
                  <a:lumMod val="65000"/>
                  <a:lumOff val="35000"/>
                </a:prstClr>
              </a:buClr>
              <a:defRPr/>
            </a:pPr>
            <a:r>
              <a:rPr lang="ja-JP" altLang="en-US" sz="992" dirty="0">
                <a:solidFill>
                  <a:prstClr val="black"/>
                </a:solidFill>
                <a:latin typeface="メイリオ" panose="020B0604030504040204" pitchFamily="50" charset="-128"/>
                <a:ea typeface="メイリオ" panose="020B0604030504040204" pitchFamily="50" charset="-128"/>
              </a:rPr>
              <a:t>補助金（補助率：以下の通り）</a:t>
            </a:r>
            <a:endParaRPr lang="en-US" altLang="ja-JP" sz="992" dirty="0">
              <a:solidFill>
                <a:prstClr val="black"/>
              </a:solidFill>
              <a:latin typeface="メイリオ" panose="020B0604030504040204" pitchFamily="50" charset="-128"/>
              <a:ea typeface="メイリオ" panose="020B0604030504040204" pitchFamily="50" charset="-128"/>
            </a:endParaRPr>
          </a:p>
          <a:p>
            <a:pPr defTabSz="1007943">
              <a:buClr>
                <a:prstClr val="black">
                  <a:lumMod val="65000"/>
                  <a:lumOff val="35000"/>
                </a:prstClr>
              </a:buClr>
              <a:defRPr/>
            </a:pPr>
            <a:r>
              <a:rPr lang="ja-JP" altLang="en-US" sz="992" dirty="0">
                <a:solidFill>
                  <a:prstClr val="black"/>
                </a:solidFill>
                <a:latin typeface="メイリオ" panose="020B0604030504040204" pitchFamily="50" charset="-128"/>
                <a:ea typeface="メイリオ" panose="020B0604030504040204" pitchFamily="50" charset="-128"/>
                <a:cs typeface="メイリオ" pitchFamily="50" charset="-128"/>
              </a:rPr>
              <a:t>①</a:t>
            </a:r>
            <a:r>
              <a:rPr lang="en-US" altLang="ja-JP" sz="992" dirty="0">
                <a:solidFill>
                  <a:prstClr val="black"/>
                </a:solidFill>
                <a:latin typeface="メイリオ" panose="020B0604030504040204" pitchFamily="50" charset="-128"/>
                <a:ea typeface="メイリオ" panose="020B0604030504040204" pitchFamily="50" charset="-128"/>
                <a:cs typeface="メイリオ" pitchFamily="50" charset="-128"/>
              </a:rPr>
              <a:t>a</a:t>
            </a:r>
            <a:r>
              <a:rPr lang="en-US" altLang="ja-JP" sz="992" dirty="0">
                <a:solidFill>
                  <a:srgbClr val="FF0000"/>
                </a:solidFill>
                <a:latin typeface="メイリオ" panose="020B0604030504040204" pitchFamily="50" charset="-128"/>
                <a:ea typeface="メイリオ" panose="020B0604030504040204" pitchFamily="50" charset="-128"/>
                <a:cs typeface="メイリオ" pitchFamily="50" charset="-128"/>
              </a:rPr>
              <a:t> </a:t>
            </a:r>
            <a:r>
              <a:rPr lang="en-US" altLang="ja-JP" sz="992" dirty="0">
                <a:solidFill>
                  <a:prstClr val="black"/>
                </a:solidFill>
                <a:latin typeface="メイリオ" panose="020B0604030504040204" pitchFamily="50" charset="-128"/>
                <a:ea typeface="メイリオ" panose="020B0604030504040204" pitchFamily="50" charset="-128"/>
                <a:cs typeface="メイリオ" pitchFamily="50" charset="-128"/>
              </a:rPr>
              <a:t>2/3  </a:t>
            </a:r>
            <a:r>
              <a:rPr lang="ja-JP" altLang="en-US" sz="992" dirty="0">
                <a:solidFill>
                  <a:prstClr val="black"/>
                </a:solidFill>
                <a:latin typeface="メイリオ" panose="020B0604030504040204" pitchFamily="50" charset="-128"/>
                <a:ea typeface="メイリオ" panose="020B0604030504040204" pitchFamily="50" charset="-128"/>
                <a:cs typeface="メイリオ" pitchFamily="50" charset="-128"/>
              </a:rPr>
              <a:t>②</a:t>
            </a:r>
            <a:r>
              <a:rPr lang="en-US" altLang="ja-JP" sz="992" dirty="0">
                <a:solidFill>
                  <a:prstClr val="black"/>
                </a:solidFill>
                <a:latin typeface="メイリオ" panose="020B0604030504040204" pitchFamily="50" charset="-128"/>
                <a:ea typeface="メイリオ" panose="020B0604030504040204" pitchFamily="50" charset="-128"/>
                <a:cs typeface="メイリオ" pitchFamily="50" charset="-128"/>
              </a:rPr>
              <a:t>1/3</a:t>
            </a:r>
          </a:p>
        </p:txBody>
      </p:sp>
      <p:sp>
        <p:nvSpPr>
          <p:cNvPr id="3" name="正方形/長方形 2"/>
          <p:cNvSpPr/>
          <p:nvPr/>
        </p:nvSpPr>
        <p:spPr>
          <a:xfrm>
            <a:off x="7426567" y="6576217"/>
            <a:ext cx="125995" cy="122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sp>
        <p:nvSpPr>
          <p:cNvPr id="79" name="正方形/長方形 78"/>
          <p:cNvSpPr/>
          <p:nvPr/>
        </p:nvSpPr>
        <p:spPr>
          <a:xfrm>
            <a:off x="7465066" y="6609466"/>
            <a:ext cx="50747" cy="122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sp>
        <p:nvSpPr>
          <p:cNvPr id="84" name="円/楕円 83"/>
          <p:cNvSpPr/>
          <p:nvPr/>
        </p:nvSpPr>
        <p:spPr bwMode="auto">
          <a:xfrm>
            <a:off x="6906839" y="6471221"/>
            <a:ext cx="918711" cy="918711"/>
          </a:xfrm>
          <a:prstGeom prst="ellipse">
            <a:avLst/>
          </a:prstGeom>
          <a:solidFill>
            <a:srgbClr val="FFC000">
              <a:alpha val="40000"/>
            </a:srgb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endParaRPr lang="ja-JP" altLang="en-US" sz="1984">
              <a:solidFill>
                <a:prstClr val="white"/>
              </a:solidFill>
              <a:latin typeface="メイリオ" panose="020B0604030504040204" pitchFamily="50" charset="-128"/>
              <a:ea typeface="メイリオ" panose="020B0604030504040204" pitchFamily="50" charset="-128"/>
            </a:endParaRPr>
          </a:p>
        </p:txBody>
      </p:sp>
      <p:grpSp>
        <p:nvGrpSpPr>
          <p:cNvPr id="3117" name="グループ化 120"/>
          <p:cNvGrpSpPr>
            <a:grpSpLocks/>
          </p:cNvGrpSpPr>
          <p:nvPr/>
        </p:nvGrpSpPr>
        <p:grpSpPr bwMode="auto">
          <a:xfrm>
            <a:off x="7088832" y="6588467"/>
            <a:ext cx="549476" cy="437481"/>
            <a:chOff x="2215015" y="1494688"/>
            <a:chExt cx="785064" cy="626156"/>
          </a:xfrm>
        </p:grpSpPr>
        <p:pic>
          <p:nvPicPr>
            <p:cNvPr id="3128" name="図 18"/>
            <p:cNvPicPr>
              <a:picLocks noChangeAspect="1"/>
            </p:cNvPicPr>
            <p:nvPr/>
          </p:nvPicPr>
          <p:blipFill>
            <a:blip r:embed="rId19">
              <a:extLst>
                <a:ext uri="{28A0092B-C50C-407E-A947-70E740481C1C}">
                  <a14:useLocalDpi xmlns:a14="http://schemas.microsoft.com/office/drawing/2010/main" val="0"/>
                </a:ext>
              </a:extLst>
            </a:blip>
            <a:srcRect t="25349"/>
            <a:stretch>
              <a:fillRect/>
            </a:stretch>
          </p:blipFill>
          <p:spPr bwMode="auto">
            <a:xfrm>
              <a:off x="2215015" y="1534128"/>
              <a:ext cx="785064" cy="586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9" name="図 18"/>
            <p:cNvPicPr>
              <a:picLocks noChangeAspect="1"/>
            </p:cNvPicPr>
            <p:nvPr/>
          </p:nvPicPr>
          <p:blipFill>
            <a:blip r:embed="rId20">
              <a:extLst>
                <a:ext uri="{28A0092B-C50C-407E-A947-70E740481C1C}">
                  <a14:useLocalDpi xmlns:a14="http://schemas.microsoft.com/office/drawing/2010/main" val="0"/>
                </a:ext>
              </a:extLst>
            </a:blip>
            <a:srcRect l="17883" t="31261" r="66406" b="63724"/>
            <a:stretch>
              <a:fillRect/>
            </a:stretch>
          </p:blipFill>
          <p:spPr bwMode="auto">
            <a:xfrm>
              <a:off x="2351577" y="1494688"/>
              <a:ext cx="123309" cy="3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18" name="図 5"/>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7031084" y="6822957"/>
            <a:ext cx="314986" cy="178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9" name="テキスト ボックス 54"/>
          <p:cNvSpPr txBox="1">
            <a:spLocks noChangeArrowheads="1"/>
          </p:cNvSpPr>
          <p:nvPr/>
        </p:nvSpPr>
        <p:spPr bwMode="auto">
          <a:xfrm>
            <a:off x="7776552" y="6611215"/>
            <a:ext cx="510978" cy="397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dist" defTabSz="1007943" fontAlgn="base">
              <a:spcBef>
                <a:spcPct val="0"/>
              </a:spcBef>
              <a:spcAft>
                <a:spcPct val="0"/>
              </a:spcAft>
              <a:buNone/>
            </a:pPr>
            <a:r>
              <a:rPr lang="ja-JP" altLang="en-US" sz="661">
                <a:solidFill>
                  <a:prstClr val="black"/>
                </a:solidFill>
                <a:latin typeface="メイリオ" panose="020B0604030504040204" pitchFamily="50" charset="-128"/>
              </a:rPr>
              <a:t>熱・電気</a:t>
            </a:r>
            <a:endParaRPr lang="en-US" altLang="ja-JP" sz="661">
              <a:solidFill>
                <a:prstClr val="black"/>
              </a:solidFill>
              <a:latin typeface="メイリオ" panose="020B0604030504040204" pitchFamily="50" charset="-128"/>
            </a:endParaRPr>
          </a:p>
          <a:p>
            <a:pPr algn="dist" defTabSz="1007943" fontAlgn="base">
              <a:spcBef>
                <a:spcPct val="0"/>
              </a:spcBef>
              <a:spcAft>
                <a:spcPct val="0"/>
              </a:spcAft>
              <a:buNone/>
            </a:pPr>
            <a:r>
              <a:rPr lang="ja-JP" altLang="en-US" sz="661">
                <a:solidFill>
                  <a:prstClr val="black"/>
                </a:solidFill>
                <a:latin typeface="メイリオ" panose="020B0604030504040204" pitchFamily="50" charset="-128"/>
              </a:rPr>
              <a:t>の供給</a:t>
            </a:r>
          </a:p>
        </p:txBody>
      </p:sp>
      <p:cxnSp>
        <p:nvCxnSpPr>
          <p:cNvPr id="93" name="直線矢印コネクタ 92"/>
          <p:cNvCxnSpPr>
            <a:stCxn id="84" idx="6"/>
          </p:cNvCxnSpPr>
          <p:nvPr/>
        </p:nvCxnSpPr>
        <p:spPr bwMode="auto">
          <a:xfrm flipV="1">
            <a:off x="7825550" y="6929702"/>
            <a:ext cx="521478" cy="1750"/>
          </a:xfrm>
          <a:prstGeom prst="straightConnector1">
            <a:avLst/>
          </a:prstGeom>
          <a:ln w="28575">
            <a:solidFill>
              <a:schemeClr val="accent2">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121" name="テキスト ボックス 54"/>
          <p:cNvSpPr txBox="1">
            <a:spLocks noChangeArrowheads="1"/>
          </p:cNvSpPr>
          <p:nvPr/>
        </p:nvSpPr>
        <p:spPr bwMode="auto">
          <a:xfrm>
            <a:off x="6796595" y="6973450"/>
            <a:ext cx="1179449"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pPr>
            <a:r>
              <a:rPr lang="ja-JP" altLang="en-US" sz="882">
                <a:solidFill>
                  <a:prstClr val="black"/>
                </a:solidFill>
                <a:latin typeface="メイリオ" panose="020B0604030504040204" pitchFamily="50" charset="-128"/>
              </a:rPr>
              <a:t>民間の廃棄物</a:t>
            </a:r>
            <a:endParaRPr lang="en-US" altLang="ja-JP" sz="882">
              <a:solidFill>
                <a:prstClr val="black"/>
              </a:solidFill>
              <a:latin typeface="メイリオ" panose="020B0604030504040204" pitchFamily="50" charset="-128"/>
            </a:endParaRPr>
          </a:p>
          <a:p>
            <a:pPr algn="ctr" defTabSz="1007943" fontAlgn="base">
              <a:spcBef>
                <a:spcPct val="0"/>
              </a:spcBef>
              <a:spcAft>
                <a:spcPct val="0"/>
              </a:spcAft>
              <a:buNone/>
            </a:pPr>
            <a:r>
              <a:rPr lang="ja-JP" altLang="en-US" sz="882">
                <a:solidFill>
                  <a:prstClr val="black"/>
                </a:solidFill>
                <a:latin typeface="メイリオ" panose="020B0604030504040204" pitchFamily="50" charset="-128"/>
              </a:rPr>
              <a:t>処理施設</a:t>
            </a:r>
          </a:p>
        </p:txBody>
      </p:sp>
      <p:sp>
        <p:nvSpPr>
          <p:cNvPr id="72" name="正方形/長方形 71"/>
          <p:cNvSpPr/>
          <p:nvPr/>
        </p:nvSpPr>
        <p:spPr>
          <a:xfrm>
            <a:off x="5599646" y="3898832"/>
            <a:ext cx="430481" cy="391983"/>
          </a:xfrm>
          <a:prstGeom prst="rect">
            <a:avLst/>
          </a:prstGeom>
          <a:gradFill flip="none" rotWithShape="1">
            <a:gsLst>
              <a:gs pos="0">
                <a:schemeClr val="accent1">
                  <a:tint val="66000"/>
                  <a:satMod val="160000"/>
                  <a:lumMod val="60000"/>
                  <a:lumOff val="40000"/>
                </a:schemeClr>
              </a:gs>
              <a:gs pos="50000">
                <a:schemeClr val="accent1">
                  <a:lumMod val="20000"/>
                  <a:lumOff val="80000"/>
                </a:schemeClr>
              </a:gs>
              <a:gs pos="100000">
                <a:schemeClr val="bg1">
                  <a:lumMod val="95000"/>
                </a:schemeClr>
              </a:gs>
            </a:gsLst>
            <a:lin ang="162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r>
              <a:rPr lang="ja-JP" altLang="en-US" sz="992" dirty="0">
                <a:solidFill>
                  <a:prstClr val="black"/>
                </a:solidFill>
                <a:latin typeface="メイリオ" panose="020B0604030504040204" pitchFamily="50" charset="-128"/>
                <a:ea typeface="メイリオ" panose="020B0604030504040204" pitchFamily="50" charset="-128"/>
              </a:rPr>
              <a:t>国</a:t>
            </a:r>
          </a:p>
        </p:txBody>
      </p:sp>
      <p:cxnSp>
        <p:nvCxnSpPr>
          <p:cNvPr id="74" name="直線矢印コネクタ 73"/>
          <p:cNvCxnSpPr/>
          <p:nvPr/>
        </p:nvCxnSpPr>
        <p:spPr>
          <a:xfrm>
            <a:off x="6030127" y="4136822"/>
            <a:ext cx="873212"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6919089" y="3898832"/>
            <a:ext cx="1091953" cy="391983"/>
          </a:xfrm>
          <a:prstGeom prst="rect">
            <a:avLst/>
          </a:prstGeom>
          <a:gradFill flip="none" rotWithShape="1">
            <a:gsLst>
              <a:gs pos="0">
                <a:schemeClr val="accent1">
                  <a:tint val="66000"/>
                  <a:satMod val="160000"/>
                  <a:lumMod val="60000"/>
                  <a:lumOff val="40000"/>
                </a:schemeClr>
              </a:gs>
              <a:gs pos="50000">
                <a:schemeClr val="accent1">
                  <a:lumMod val="20000"/>
                  <a:lumOff val="80000"/>
                </a:schemeClr>
              </a:gs>
              <a:gs pos="100000">
                <a:schemeClr val="bg1">
                  <a:lumMod val="95000"/>
                </a:schemeClr>
              </a:gs>
            </a:gsLst>
            <a:lin ang="162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fontAlgn="base">
              <a:spcBef>
                <a:spcPct val="0"/>
              </a:spcBef>
              <a:spcAft>
                <a:spcPct val="0"/>
              </a:spcAft>
              <a:defRPr/>
            </a:pPr>
            <a:r>
              <a:rPr lang="ja-JP" altLang="en-US" sz="992" dirty="0">
                <a:solidFill>
                  <a:prstClr val="black"/>
                </a:solidFill>
                <a:latin typeface="メイリオ" panose="020B0604030504040204" pitchFamily="50" charset="-128"/>
                <a:ea typeface="メイリオ" panose="020B0604030504040204" pitchFamily="50" charset="-128"/>
              </a:rPr>
              <a:t>民間事業者</a:t>
            </a:r>
            <a:endParaRPr lang="en-US" altLang="ja-JP" sz="992" dirty="0">
              <a:solidFill>
                <a:prstClr val="black"/>
              </a:solidFill>
              <a:latin typeface="メイリオ" panose="020B0604030504040204" pitchFamily="50" charset="-128"/>
              <a:ea typeface="メイリオ" panose="020B0604030504040204" pitchFamily="50" charset="-128"/>
            </a:endParaRPr>
          </a:p>
        </p:txBody>
      </p:sp>
      <p:sp>
        <p:nvSpPr>
          <p:cNvPr id="3125" name="テキスト ボックス 1"/>
          <p:cNvSpPr txBox="1">
            <a:spLocks noChangeArrowheads="1"/>
          </p:cNvSpPr>
          <p:nvPr/>
        </p:nvSpPr>
        <p:spPr bwMode="auto">
          <a:xfrm flipH="1">
            <a:off x="5981130" y="4177071"/>
            <a:ext cx="969458" cy="397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1007943" eaLnBrk="0" fontAlgn="base" hangingPunct="0">
              <a:spcBef>
                <a:spcPct val="0"/>
              </a:spcBef>
              <a:spcAft>
                <a:spcPct val="0"/>
              </a:spcAft>
              <a:buNone/>
            </a:pPr>
            <a:r>
              <a:rPr lang="ja-JP" altLang="en-US" sz="992">
                <a:solidFill>
                  <a:prstClr val="black"/>
                </a:solidFill>
                <a:latin typeface="メイリオ" panose="020B0604030504040204" pitchFamily="50" charset="-128"/>
              </a:rPr>
              <a:t>委託（① </a:t>
            </a:r>
            <a:r>
              <a:rPr lang="en-US" altLang="ja-JP" sz="992">
                <a:solidFill>
                  <a:prstClr val="black"/>
                </a:solidFill>
                <a:latin typeface="メイリオ" panose="020B0604030504040204" pitchFamily="50" charset="-128"/>
              </a:rPr>
              <a:t>b</a:t>
            </a:r>
            <a:r>
              <a:rPr lang="ja-JP" altLang="en-US" sz="992">
                <a:solidFill>
                  <a:prstClr val="black"/>
                </a:solidFill>
                <a:latin typeface="メイリオ" panose="020B0604030504040204" pitchFamily="50" charset="-128"/>
              </a:rPr>
              <a:t>）</a:t>
            </a:r>
            <a:endParaRPr lang="en-US" altLang="ja-JP" sz="992">
              <a:solidFill>
                <a:prstClr val="black"/>
              </a:solidFill>
              <a:latin typeface="メイリオ" panose="020B0604030504040204" pitchFamily="50" charset="-128"/>
            </a:endParaRPr>
          </a:p>
          <a:p>
            <a:pPr defTabSz="1007943" eaLnBrk="0" fontAlgn="base" hangingPunct="0">
              <a:spcBef>
                <a:spcPct val="0"/>
              </a:spcBef>
              <a:spcAft>
                <a:spcPct val="0"/>
              </a:spcAft>
              <a:buNone/>
            </a:pPr>
            <a:endParaRPr lang="ja-JP" altLang="en-US" sz="992">
              <a:solidFill>
                <a:srgbClr val="FF0000"/>
              </a:solidFill>
              <a:latin typeface="メイリオ" panose="020B0604030504040204" pitchFamily="50" charset="-128"/>
            </a:endParaRPr>
          </a:p>
        </p:txBody>
      </p:sp>
      <p:sp>
        <p:nvSpPr>
          <p:cNvPr id="76" name="テキスト ボックス 75"/>
          <p:cNvSpPr txBox="1"/>
          <p:nvPr/>
        </p:nvSpPr>
        <p:spPr>
          <a:xfrm>
            <a:off x="5424654" y="3541848"/>
            <a:ext cx="1669428" cy="295915"/>
          </a:xfrm>
          <a:prstGeom prst="rect">
            <a:avLst/>
          </a:prstGeom>
          <a:noFill/>
        </p:spPr>
        <p:txBody>
          <a:bodyPr>
            <a:spAutoFit/>
          </a:bodyPr>
          <a:lstStyle/>
          <a:p>
            <a:pPr defTabSz="1007943">
              <a:buClr>
                <a:prstClr val="black">
                  <a:lumMod val="65000"/>
                  <a:lumOff val="35000"/>
                </a:prstClr>
              </a:buClr>
              <a:defRPr/>
            </a:pPr>
            <a:r>
              <a:rPr lang="ja-JP" altLang="en-US" sz="1323" dirty="0">
                <a:solidFill>
                  <a:prstClr val="black"/>
                </a:solidFill>
                <a:latin typeface="メイリオ" panose="020B0604030504040204" pitchFamily="50" charset="-128"/>
                <a:ea typeface="メイリオ" panose="020B0604030504040204" pitchFamily="50" charset="-128"/>
              </a:rPr>
              <a:t>＜委託事業＞</a:t>
            </a:r>
            <a:endParaRPr lang="en-US" altLang="ja-JP" sz="1323" dirty="0">
              <a:solidFill>
                <a:prstClr val="black"/>
              </a:solidFill>
              <a:latin typeface="メイリオ" panose="020B0604030504040204" pitchFamily="50" charset="-128"/>
              <a:ea typeface="メイリオ" panose="020B0604030504040204" pitchFamily="50" charset="-128"/>
            </a:endParaRPr>
          </a:p>
        </p:txBody>
      </p:sp>
      <p:sp>
        <p:nvSpPr>
          <p:cNvPr id="86" name="テキスト ボックス 85"/>
          <p:cNvSpPr txBox="1"/>
          <p:nvPr/>
        </p:nvSpPr>
        <p:spPr>
          <a:xfrm>
            <a:off x="8287530" y="57748"/>
            <a:ext cx="1993164" cy="465640"/>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algn="ctr" defTabSz="1007943" eaLnBrk="0" hangingPunct="0">
              <a:defRPr/>
            </a:pPr>
            <a:r>
              <a:rPr lang="ja-JP" altLang="en-US" sz="1213" dirty="0">
                <a:solidFill>
                  <a:prstClr val="white"/>
                </a:solidFill>
                <a:latin typeface="メイリオ" panose="020B0604030504040204" pitchFamily="50" charset="-128"/>
                <a:ea typeface="メイリオ" panose="020B0604030504040204" pitchFamily="50" charset="-128"/>
              </a:rPr>
              <a:t>環境再生・資源循環局</a:t>
            </a:r>
            <a:endParaRPr lang="en-US" altLang="ja-JP" sz="1213" dirty="0">
              <a:solidFill>
                <a:prstClr val="white"/>
              </a:solidFill>
              <a:latin typeface="メイリオ" panose="020B0604030504040204" pitchFamily="50" charset="-128"/>
              <a:ea typeface="メイリオ" panose="020B0604030504040204" pitchFamily="50" charset="-128"/>
            </a:endParaRPr>
          </a:p>
          <a:p>
            <a:pPr algn="ctr" defTabSz="1007943" eaLnBrk="0" hangingPunct="0">
              <a:defRPr/>
            </a:pPr>
            <a:r>
              <a:rPr lang="ja-JP" altLang="en-US" sz="1213">
                <a:solidFill>
                  <a:prstClr val="white"/>
                </a:solidFill>
                <a:latin typeface="メイリオ" panose="020B0604030504040204" pitchFamily="50" charset="-128"/>
                <a:ea typeface="メイリオ" panose="020B0604030504040204" pitchFamily="50" charset="-128"/>
              </a:rPr>
              <a:t>廃棄物規制課</a:t>
            </a:r>
            <a:r>
              <a:rPr lang="ja-JP" altLang="en-US" sz="1213" dirty="0">
                <a:solidFill>
                  <a:prstClr val="white"/>
                </a:solidFill>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1430615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オブジェクト 46" hidden="1"/>
          <p:cNvGraphicFramePr>
            <a:graphicFrameLocks noChangeAspect="1"/>
          </p:cNvGraphicFramePr>
          <p:nvPr>
            <p:custDataLst>
              <p:tags r:id="rId2"/>
            </p:custDataLst>
            <p:extLst/>
          </p:nvPr>
        </p:nvGraphicFramePr>
        <p:xfrm>
          <a:off x="113039" y="80381"/>
          <a:ext cx="1555" cy="1555"/>
        </p:xfrm>
        <a:graphic>
          <a:graphicData uri="http://schemas.openxmlformats.org/presentationml/2006/ole">
            <mc:AlternateContent xmlns:mc="http://schemas.openxmlformats.org/markup-compatibility/2006">
              <mc:Choice xmlns:v="urn:schemas-microsoft-com:vml" Requires="v">
                <p:oleObj spid="_x0000_s122922" name="think-cell スライド" r:id="rId4" imgW="270" imgH="270" progId="TCLayout.ActiveDocument.1">
                  <p:embed/>
                </p:oleObj>
              </mc:Choice>
              <mc:Fallback>
                <p:oleObj name="think-cell スライド" r:id="rId4" imgW="270" imgH="270" progId="TCLayout.ActiveDocument.1">
                  <p:embed/>
                  <p:pic>
                    <p:nvPicPr>
                      <p:cNvPr id="47" name="オブジェクト 46" hidden="1"/>
                      <p:cNvPicPr/>
                      <p:nvPr/>
                    </p:nvPicPr>
                    <p:blipFill>
                      <a:blip r:embed="rId5"/>
                      <a:stretch>
                        <a:fillRect/>
                      </a:stretch>
                    </p:blipFill>
                    <p:spPr>
                      <a:xfrm>
                        <a:off x="113039" y="80381"/>
                        <a:ext cx="1555" cy="1555"/>
                      </a:xfrm>
                      <a:prstGeom prst="rect">
                        <a:avLst/>
                      </a:prstGeom>
                    </p:spPr>
                  </p:pic>
                </p:oleObj>
              </mc:Fallback>
            </mc:AlternateContent>
          </a:graphicData>
        </a:graphic>
      </p:graphicFrame>
      <p:sp>
        <p:nvSpPr>
          <p:cNvPr id="12" name="テキスト ボックス 11">
            <a:extLst>
              <a:ext uri="{FF2B5EF4-FFF2-40B4-BE49-F238E27FC236}">
                <a16:creationId xmlns:a16="http://schemas.microsoft.com/office/drawing/2014/main" id="{7559E04E-328D-B143-986F-4312F791B625}"/>
              </a:ext>
            </a:extLst>
          </p:cNvPr>
          <p:cNvSpPr txBox="1"/>
          <p:nvPr/>
        </p:nvSpPr>
        <p:spPr>
          <a:xfrm>
            <a:off x="2364673" y="641463"/>
            <a:ext cx="7213688" cy="557332"/>
          </a:xfrm>
          <a:prstGeom prst="rect">
            <a:avLst/>
          </a:prstGeom>
          <a:noFill/>
        </p:spPr>
        <p:txBody>
          <a:bodyPr wrap="square" rtlCol="0">
            <a:spAutoFit/>
          </a:bodyPr>
          <a:lstStyle/>
          <a:p>
            <a:pPr defTabSz="986912"/>
            <a:r>
              <a:rPr lang="zh-TW" altLang="en-US" sz="1511" b="1" dirty="0">
                <a:solidFill>
                  <a:prstClr val="black"/>
                </a:solidFill>
                <a:latin typeface="Meiryo UI"/>
                <a:ea typeface="Meiryo UI"/>
              </a:rPr>
              <a:t>低炭素型廃棄物処理支援事業</a:t>
            </a:r>
            <a:r>
              <a:rPr lang="ja-JP" altLang="en-US" sz="1511" b="1" dirty="0">
                <a:solidFill>
                  <a:prstClr val="black"/>
                </a:solidFill>
                <a:latin typeface="Meiryo UI"/>
                <a:ea typeface="Meiryo UI"/>
              </a:rPr>
              <a:t>のうち、</a:t>
            </a:r>
            <a:endParaRPr lang="en-US" altLang="ja-JP" sz="1511" b="1" dirty="0">
              <a:solidFill>
                <a:prstClr val="black"/>
              </a:solidFill>
              <a:latin typeface="Meiryo UI"/>
              <a:ea typeface="Meiryo UI"/>
            </a:endParaRPr>
          </a:p>
          <a:p>
            <a:pPr defTabSz="986912"/>
            <a:r>
              <a:rPr lang="zh-TW" altLang="en-US" sz="1511" b="1" dirty="0">
                <a:solidFill>
                  <a:prstClr val="black"/>
                </a:solidFill>
                <a:latin typeface="Meiryo UI"/>
                <a:ea typeface="Meiryo UI"/>
              </a:rPr>
              <a:t>事業計画策定支援</a:t>
            </a:r>
            <a:endParaRPr lang="ja-JP" altLang="en-US" sz="1511" b="1" dirty="0">
              <a:solidFill>
                <a:prstClr val="black"/>
              </a:solidFill>
              <a:latin typeface="Meiryo UI"/>
              <a:ea typeface="Meiryo UI"/>
            </a:endParaRPr>
          </a:p>
        </p:txBody>
      </p:sp>
      <p:grpSp>
        <p:nvGrpSpPr>
          <p:cNvPr id="13" name="グループ化 12">
            <a:extLst>
              <a:ext uri="{FF2B5EF4-FFF2-40B4-BE49-F238E27FC236}">
                <a16:creationId xmlns:a16="http://schemas.microsoft.com/office/drawing/2014/main" id="{FE7E2BB1-F9D3-E348-93D0-C92F1F19002C}"/>
              </a:ext>
            </a:extLst>
          </p:cNvPr>
          <p:cNvGrpSpPr/>
          <p:nvPr/>
        </p:nvGrpSpPr>
        <p:grpSpPr>
          <a:xfrm>
            <a:off x="2243662" y="282430"/>
            <a:ext cx="1163541" cy="347054"/>
            <a:chOff x="1895287" y="222863"/>
            <a:chExt cx="1188323" cy="354446"/>
          </a:xfrm>
        </p:grpSpPr>
        <p:pic>
          <p:nvPicPr>
            <p:cNvPr id="14" name="グラフィックス 13">
              <a:extLst>
                <a:ext uri="{FF2B5EF4-FFF2-40B4-BE49-F238E27FC236}">
                  <a16:creationId xmlns:a16="http://schemas.microsoft.com/office/drawing/2014/main" id="{548341F6-E67D-5543-B262-69778A35F50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098332" y="458339"/>
              <a:ext cx="773305" cy="118970"/>
            </a:xfrm>
            <a:prstGeom prst="rect">
              <a:avLst/>
            </a:prstGeom>
          </p:spPr>
        </p:pic>
        <p:sp>
          <p:nvSpPr>
            <p:cNvPr id="15" name="テキスト ボックス 14">
              <a:extLst>
                <a:ext uri="{FF2B5EF4-FFF2-40B4-BE49-F238E27FC236}">
                  <a16:creationId xmlns:a16="http://schemas.microsoft.com/office/drawing/2014/main" id="{62E751B6-64EA-1E40-BCC0-AE64939680F5}"/>
                </a:ext>
              </a:extLst>
            </p:cNvPr>
            <p:cNvSpPr txBox="1"/>
            <p:nvPr/>
          </p:nvSpPr>
          <p:spPr>
            <a:xfrm>
              <a:off x="1895287" y="222863"/>
              <a:ext cx="1188323" cy="280870"/>
            </a:xfrm>
            <a:prstGeom prst="rect">
              <a:avLst/>
            </a:prstGeom>
            <a:noFill/>
          </p:spPr>
          <p:txBody>
            <a:bodyPr wrap="square" rtlCol="0">
              <a:spAutoFit/>
            </a:bodyPr>
            <a:lstStyle/>
            <a:p>
              <a:pPr algn="ctr" defTabSz="986912"/>
              <a:r>
                <a:rPr lang="ja-JP" altLang="en-US" sz="1187" spc="587" dirty="0">
                  <a:solidFill>
                    <a:prstClr val="black"/>
                  </a:solidFill>
                  <a:latin typeface="Meiryo UI"/>
                  <a:ea typeface="Meiryo UI"/>
                </a:rPr>
                <a:t>事業名</a:t>
              </a:r>
            </a:p>
          </p:txBody>
        </p:sp>
      </p:grpSp>
      <p:sp>
        <p:nvSpPr>
          <p:cNvPr id="16" name="テキスト ボックス 15">
            <a:extLst>
              <a:ext uri="{FF2B5EF4-FFF2-40B4-BE49-F238E27FC236}">
                <a16:creationId xmlns:a16="http://schemas.microsoft.com/office/drawing/2014/main" id="{7952B4B0-22CA-6645-B086-08A4A7BB78E9}"/>
              </a:ext>
            </a:extLst>
          </p:cNvPr>
          <p:cNvSpPr txBox="1"/>
          <p:nvPr/>
        </p:nvSpPr>
        <p:spPr>
          <a:xfrm>
            <a:off x="477719" y="1334321"/>
            <a:ext cx="9764041" cy="393634"/>
          </a:xfrm>
          <a:prstGeom prst="rect">
            <a:avLst/>
          </a:prstGeom>
          <a:noFill/>
        </p:spPr>
        <p:txBody>
          <a:bodyPr wrap="square" rtlCol="0">
            <a:spAutoFit/>
          </a:bodyPr>
          <a:lstStyle/>
          <a:p>
            <a:pPr algn="ctr" defTabSz="986912"/>
            <a:r>
              <a:rPr lang="ja-JP" altLang="en-US" sz="1958" b="1" kern="0" spc="98" dirty="0">
                <a:solidFill>
                  <a:srgbClr val="009C89"/>
                </a:solidFill>
                <a:latin typeface="Meiryo UI"/>
                <a:ea typeface="Meiryo UI"/>
              </a:rPr>
              <a:t>廃棄物処理事業者等の廃棄物由来エネルギー等の事業計画策定を支援します。</a:t>
            </a:r>
          </a:p>
        </p:txBody>
      </p:sp>
      <p:sp>
        <p:nvSpPr>
          <p:cNvPr id="25" name="テキスト ボックス 24">
            <a:extLst>
              <a:ext uri="{FF2B5EF4-FFF2-40B4-BE49-F238E27FC236}">
                <a16:creationId xmlns:a16="http://schemas.microsoft.com/office/drawing/2014/main" id="{D7E0061F-46F6-744D-8A34-8ECE38879727}"/>
              </a:ext>
            </a:extLst>
          </p:cNvPr>
          <p:cNvSpPr txBox="1"/>
          <p:nvPr/>
        </p:nvSpPr>
        <p:spPr>
          <a:xfrm>
            <a:off x="2179816" y="6872780"/>
            <a:ext cx="5828113" cy="197746"/>
          </a:xfrm>
          <a:prstGeom prst="rect">
            <a:avLst/>
          </a:prstGeom>
          <a:noFill/>
        </p:spPr>
        <p:txBody>
          <a:bodyPr wrap="square" rtlCol="0">
            <a:spAutoFit/>
          </a:bodyPr>
          <a:lstStyle/>
          <a:p>
            <a:pPr defTabSz="986912"/>
            <a:r>
              <a:rPr lang="ja-JP" altLang="en-US" sz="685" b="1" dirty="0">
                <a:solidFill>
                  <a:prstClr val="white"/>
                </a:solidFill>
                <a:latin typeface="Meiryo UI"/>
                <a:ea typeface="Meiryo UI"/>
              </a:rPr>
              <a:t>環境省環境再生・資源循環局</a:t>
            </a:r>
            <a:r>
              <a:rPr lang="zh-TW" altLang="en-US" sz="685" b="1" dirty="0">
                <a:solidFill>
                  <a:prstClr val="white"/>
                </a:solidFill>
                <a:latin typeface="Meiryo UI"/>
                <a:ea typeface="Meiryo UI"/>
              </a:rPr>
              <a:t>廃棄物</a:t>
            </a:r>
            <a:r>
              <a:rPr lang="ja-JP" altLang="en-US" sz="685" b="1" dirty="0">
                <a:solidFill>
                  <a:prstClr val="white"/>
                </a:solidFill>
                <a:latin typeface="Meiryo UI"/>
                <a:ea typeface="Meiryo UI"/>
              </a:rPr>
              <a:t>規制</a:t>
            </a:r>
            <a:r>
              <a:rPr lang="zh-TW" altLang="en-US" sz="685" b="1" dirty="0">
                <a:solidFill>
                  <a:prstClr val="white"/>
                </a:solidFill>
                <a:latin typeface="Meiryo UI"/>
                <a:ea typeface="Meiryo UI"/>
              </a:rPr>
              <a:t>課</a:t>
            </a:r>
            <a:r>
              <a:rPr lang="ja-JP" altLang="en-US" sz="685" dirty="0">
                <a:solidFill>
                  <a:prstClr val="white"/>
                </a:solidFill>
                <a:latin typeface="Meiryo UI"/>
                <a:ea typeface="Meiryo UI"/>
              </a:rPr>
              <a:t>　　電話：</a:t>
            </a:r>
            <a:r>
              <a:rPr lang="en-US" altLang="ja-JP" sz="685" dirty="0">
                <a:solidFill>
                  <a:prstClr val="white"/>
                </a:solidFill>
                <a:latin typeface="Meiryo UI"/>
                <a:ea typeface="Meiryo UI"/>
              </a:rPr>
              <a:t>03-5501-3156</a:t>
            </a:r>
            <a:r>
              <a:rPr lang="ja-JP" altLang="en-US" sz="685" dirty="0">
                <a:solidFill>
                  <a:prstClr val="white"/>
                </a:solidFill>
                <a:latin typeface="Meiryo UI"/>
                <a:ea typeface="Meiryo UI"/>
              </a:rPr>
              <a:t>　</a:t>
            </a:r>
            <a:r>
              <a:rPr lang="en-US" altLang="ja-JP" sz="685" dirty="0">
                <a:solidFill>
                  <a:prstClr val="white"/>
                </a:solidFill>
                <a:latin typeface="Meiryo UI"/>
                <a:ea typeface="Meiryo UI"/>
              </a:rPr>
              <a:t>FAX</a:t>
            </a:r>
            <a:r>
              <a:rPr lang="ja-JP" altLang="en-US" sz="685" dirty="0">
                <a:solidFill>
                  <a:prstClr val="white"/>
                </a:solidFill>
                <a:latin typeface="Meiryo UI"/>
                <a:ea typeface="Meiryo UI"/>
              </a:rPr>
              <a:t>：</a:t>
            </a:r>
            <a:r>
              <a:rPr lang="en-US" altLang="ja-JP" sz="685" dirty="0">
                <a:solidFill>
                  <a:prstClr val="white"/>
                </a:solidFill>
                <a:latin typeface="Meiryo UI"/>
                <a:ea typeface="Meiryo UI"/>
              </a:rPr>
              <a:t>03-3593-8264</a:t>
            </a:r>
            <a:endParaRPr lang="ja-JP" altLang="en-US" sz="685" dirty="0">
              <a:solidFill>
                <a:prstClr val="white"/>
              </a:solidFill>
              <a:latin typeface="Meiryo UI"/>
              <a:ea typeface="Meiryo UI"/>
            </a:endParaRPr>
          </a:p>
        </p:txBody>
      </p:sp>
      <p:sp>
        <p:nvSpPr>
          <p:cNvPr id="65" name="角丸四角形 64"/>
          <p:cNvSpPr/>
          <p:nvPr/>
        </p:nvSpPr>
        <p:spPr>
          <a:xfrm>
            <a:off x="552196" y="478919"/>
            <a:ext cx="1714276" cy="645636"/>
          </a:xfrm>
          <a:prstGeom prst="roundRect">
            <a:avLst>
              <a:gd name="adj" fmla="val 7487"/>
            </a:avLst>
          </a:prstGeom>
          <a:solidFill>
            <a:schemeClr val="bg1"/>
          </a:solidFill>
          <a:ln w="28575">
            <a:solidFill>
              <a:srgbClr val="009C89"/>
            </a:solidFill>
          </a:ln>
        </p:spPr>
        <p:style>
          <a:lnRef idx="3">
            <a:schemeClr val="lt1"/>
          </a:lnRef>
          <a:fillRef idx="1">
            <a:schemeClr val="accent6"/>
          </a:fillRef>
          <a:effectRef idx="1">
            <a:schemeClr val="accent6"/>
          </a:effectRef>
          <a:fontRef idx="minor">
            <a:schemeClr val="lt1"/>
          </a:fontRef>
        </p:style>
        <p:txBody>
          <a:bodyPr rtlCol="0" anchor="ctr"/>
          <a:lstStyle/>
          <a:p>
            <a:pPr algn="ctr" defTabSz="986912"/>
            <a:endParaRPr lang="ja-JP" altLang="en-US" sz="1762">
              <a:solidFill>
                <a:prstClr val="white"/>
              </a:solidFill>
              <a:latin typeface="Meiryo UI"/>
              <a:ea typeface="Meiryo UI"/>
            </a:endParaRPr>
          </a:p>
        </p:txBody>
      </p:sp>
      <p:sp>
        <p:nvSpPr>
          <p:cNvPr id="66" name="片側の 2 つの角を丸めた四角形 65"/>
          <p:cNvSpPr/>
          <p:nvPr/>
        </p:nvSpPr>
        <p:spPr>
          <a:xfrm>
            <a:off x="552198" y="478918"/>
            <a:ext cx="1714273" cy="293314"/>
          </a:xfrm>
          <a:prstGeom prst="round2SameRect">
            <a:avLst/>
          </a:prstGeom>
          <a:solidFill>
            <a:srgbClr val="009C89"/>
          </a:solidFill>
          <a:ln w="28575">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r>
              <a:rPr lang="ja-JP" altLang="en-US" sz="1077" b="1" dirty="0">
                <a:solidFill>
                  <a:prstClr val="white"/>
                </a:solidFill>
                <a:latin typeface="Meiryo UI"/>
                <a:ea typeface="Meiryo UI"/>
              </a:rPr>
              <a:t>廃棄物エネルギー</a:t>
            </a:r>
          </a:p>
        </p:txBody>
      </p:sp>
      <p:sp>
        <p:nvSpPr>
          <p:cNvPr id="67" name="1 つの角を切り取った四角形 66"/>
          <p:cNvSpPr/>
          <p:nvPr/>
        </p:nvSpPr>
        <p:spPr>
          <a:xfrm flipV="1">
            <a:off x="1379710" y="812923"/>
            <a:ext cx="878389" cy="315077"/>
          </a:xfrm>
          <a:prstGeom prst="snip1Rect">
            <a:avLst>
              <a:gd name="adj" fmla="val 5161"/>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endParaRPr lang="ja-JP" altLang="en-US" sz="1762" dirty="0">
              <a:solidFill>
                <a:prstClr val="white"/>
              </a:solidFill>
              <a:latin typeface="Meiryo UI"/>
              <a:ea typeface="Meiryo UI"/>
            </a:endParaRPr>
          </a:p>
        </p:txBody>
      </p:sp>
      <p:sp>
        <p:nvSpPr>
          <p:cNvPr id="69" name="テキスト ボックス 68"/>
          <p:cNvSpPr txBox="1"/>
          <p:nvPr/>
        </p:nvSpPr>
        <p:spPr>
          <a:xfrm>
            <a:off x="488192" y="861563"/>
            <a:ext cx="978153" cy="213007"/>
          </a:xfrm>
          <a:prstGeom prst="rect">
            <a:avLst/>
          </a:prstGeom>
          <a:noFill/>
        </p:spPr>
        <p:txBody>
          <a:bodyPr wrap="none" rtlCol="0">
            <a:spAutoFit/>
          </a:bodyPr>
          <a:lstStyle/>
          <a:p>
            <a:pPr defTabSz="986912"/>
            <a:r>
              <a:rPr lang="ja-JP" altLang="en-US" sz="784" b="1" dirty="0">
                <a:solidFill>
                  <a:prstClr val="white"/>
                </a:solidFill>
                <a:latin typeface="Meiryo UI"/>
                <a:ea typeface="Meiryo UI"/>
              </a:rPr>
              <a:t>地方公共団体向け</a:t>
            </a:r>
          </a:p>
        </p:txBody>
      </p:sp>
      <p:sp>
        <p:nvSpPr>
          <p:cNvPr id="70" name="テキスト ボックス 69"/>
          <p:cNvSpPr txBox="1"/>
          <p:nvPr/>
        </p:nvSpPr>
        <p:spPr>
          <a:xfrm>
            <a:off x="1537618" y="826471"/>
            <a:ext cx="585417" cy="216854"/>
          </a:xfrm>
          <a:prstGeom prst="rect">
            <a:avLst/>
          </a:prstGeom>
          <a:noFill/>
        </p:spPr>
        <p:txBody>
          <a:bodyPr wrap="none" rtlCol="0">
            <a:spAutoFit/>
          </a:bodyPr>
          <a:lstStyle/>
          <a:p>
            <a:pPr defTabSz="986912"/>
            <a:r>
              <a:rPr lang="ja-JP" altLang="en-US" sz="809" b="1" dirty="0">
                <a:solidFill>
                  <a:prstClr val="white"/>
                </a:solidFill>
                <a:latin typeface="Meiryo UI"/>
                <a:ea typeface="Meiryo UI"/>
              </a:rPr>
              <a:t>民間向け</a:t>
            </a:r>
          </a:p>
        </p:txBody>
      </p:sp>
      <p:sp>
        <p:nvSpPr>
          <p:cNvPr id="51" name="テキスト ボックス 50"/>
          <p:cNvSpPr txBox="1"/>
          <p:nvPr/>
        </p:nvSpPr>
        <p:spPr>
          <a:xfrm>
            <a:off x="6744869" y="292190"/>
            <a:ext cx="2856959" cy="424475"/>
          </a:xfrm>
          <a:prstGeom prst="rect">
            <a:avLst/>
          </a:prstGeom>
          <a:noFill/>
          <a:ln w="15875">
            <a:solidFill>
              <a:schemeClr val="tx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年度予算（案）</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百万円の内数（</a:t>
            </a: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百万円の内数）</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8"/>
          <a:stretch>
            <a:fillRect/>
          </a:stretch>
        </p:blipFill>
        <p:spPr>
          <a:xfrm>
            <a:off x="367991" y="1815747"/>
            <a:ext cx="9873769" cy="4936885"/>
          </a:xfrm>
          <a:prstGeom prst="rect">
            <a:avLst/>
          </a:prstGeom>
        </p:spPr>
      </p:pic>
    </p:spTree>
    <p:extLst>
      <p:ext uri="{BB962C8B-B14F-4D97-AF65-F5344CB8AC3E}">
        <p14:creationId xmlns:p14="http://schemas.microsoft.com/office/powerpoint/2010/main" val="8686866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21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4344</TotalTime>
  <Words>550</Words>
  <Application>Microsoft Office PowerPoint</Application>
  <PresentationFormat>ユーザー設定</PresentationFormat>
  <Paragraphs>77</Paragraphs>
  <Slides>2</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12</vt:i4>
      </vt:variant>
      <vt:variant>
        <vt:lpstr>埋め込まれた OLE サーバー</vt:lpstr>
      </vt:variant>
      <vt:variant>
        <vt:i4>1</vt:i4>
      </vt:variant>
      <vt:variant>
        <vt:lpstr>スライド タイトル</vt:lpstr>
      </vt:variant>
      <vt:variant>
        <vt:i4>2</vt:i4>
      </vt:variant>
    </vt:vector>
  </HeadingPairs>
  <TitlesOfParts>
    <vt:vector size="25" baseType="lpstr">
      <vt:lpstr>HGPｺﾞｼｯｸE</vt:lpstr>
      <vt:lpstr>HGPｺﾞｼｯｸM</vt:lpstr>
      <vt:lpstr>Meiryo UI</vt:lpstr>
      <vt:lpstr>メイリオ</vt:lpstr>
      <vt:lpstr>メイリオ</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21_Office ​​テーマ</vt:lpstr>
      <vt:lpstr>think-cell スライド</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540</cp:revision>
  <cp:lastPrinted>2018-12-27T15:53:44Z</cp:lastPrinted>
  <dcterms:created xsi:type="dcterms:W3CDTF">2018-08-15T14:31:38Z</dcterms:created>
  <dcterms:modified xsi:type="dcterms:W3CDTF">2019-01-08T02:18:26Z</dcterms:modified>
</cp:coreProperties>
</file>