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1.xml" ContentType="application/vnd.openxmlformats-officedocument.theme+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57" r:id="rId4"/>
    <p:sldMasterId id="2147483882" r:id="rId5"/>
    <p:sldMasterId id="2147483894" r:id="rId6"/>
    <p:sldMasterId id="2147483908" r:id="rId7"/>
    <p:sldMasterId id="2147483957" r:id="rId8"/>
    <p:sldMasterId id="2147483969" r:id="rId9"/>
    <p:sldMasterId id="2147483995" r:id="rId10"/>
    <p:sldMasterId id="2147484019" r:id="rId11"/>
    <p:sldMasterId id="2147484056" r:id="rId12"/>
  </p:sldMasterIdLst>
  <p:notesMasterIdLst>
    <p:notesMasterId r:id="rId18"/>
  </p:notesMasterIdLst>
  <p:handoutMasterIdLst>
    <p:handoutMasterId r:id="rId19"/>
  </p:handoutMasterIdLst>
  <p:sldIdLst>
    <p:sldId id="557" r:id="rId13"/>
    <p:sldId id="558" r:id="rId14"/>
    <p:sldId id="559" r:id="rId15"/>
    <p:sldId id="560" r:id="rId16"/>
    <p:sldId id="561" r:id="rId17"/>
  </p:sldIdLst>
  <p:sldSz cx="10691813" cy="7559675"/>
  <p:notesSz cx="7104063" cy="10234613"/>
  <p:custDataLst>
    <p:tags r:id="rId20"/>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4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69176" indent="-295837" eaLnBrk="0" hangingPunct="0">
              <a:defRPr kumimoji="1">
                <a:solidFill>
                  <a:schemeClr val="tx1"/>
                </a:solidFill>
                <a:latin typeface="Cambria" pitchFamily="18" charset="0"/>
                <a:ea typeface="メイリオ" pitchFamily="50" charset="-128"/>
                <a:cs typeface="メイリオ" pitchFamily="50" charset="-128"/>
              </a:defRPr>
            </a:lvl2pPr>
            <a:lvl3pPr marL="1183348" indent="-236670" eaLnBrk="0" hangingPunct="0">
              <a:defRPr kumimoji="1">
                <a:solidFill>
                  <a:schemeClr val="tx1"/>
                </a:solidFill>
                <a:latin typeface="Cambria" pitchFamily="18" charset="0"/>
                <a:ea typeface="メイリオ" pitchFamily="50" charset="-128"/>
                <a:cs typeface="メイリオ" pitchFamily="50" charset="-128"/>
              </a:defRPr>
            </a:lvl3pPr>
            <a:lvl4pPr marL="1656687" indent="-236670" eaLnBrk="0" hangingPunct="0">
              <a:defRPr kumimoji="1">
                <a:solidFill>
                  <a:schemeClr val="tx1"/>
                </a:solidFill>
                <a:latin typeface="Cambria" pitchFamily="18" charset="0"/>
                <a:ea typeface="メイリオ" pitchFamily="50" charset="-128"/>
                <a:cs typeface="メイリオ" pitchFamily="50" charset="-128"/>
              </a:defRPr>
            </a:lvl4pPr>
            <a:lvl5pPr marL="2130026" indent="-236670" eaLnBrk="0" hangingPunct="0">
              <a:defRPr kumimoji="1">
                <a:solidFill>
                  <a:schemeClr val="tx1"/>
                </a:solidFill>
                <a:latin typeface="Cambria" pitchFamily="18" charset="0"/>
                <a:ea typeface="メイリオ" pitchFamily="50" charset="-128"/>
                <a:cs typeface="メイリオ" pitchFamily="50" charset="-128"/>
              </a:defRPr>
            </a:lvl5pPr>
            <a:lvl6pPr marL="2603365" indent="-23667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3076705" indent="-23667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550044" indent="-23667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4023383" indent="-23667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46678" eaLnBrk="1" hangingPunct="1">
              <a:defRPr/>
            </a:pPr>
            <a:fld id="{E1B42A89-084F-40D5-96EA-6E0248977AF5}" type="slidenum">
              <a:rPr lang="ja-JP" altLang="en-US" sz="1900" kern="0">
                <a:solidFill>
                  <a:prstClr val="black"/>
                </a:solidFill>
              </a:rPr>
              <a:pPr defTabSz="946678" eaLnBrk="1" hangingPunct="1">
                <a:defRPr/>
              </a:pPr>
              <a:t>0</a:t>
            </a:fld>
            <a:endParaRPr lang="ja-JP" altLang="en-US" sz="1900" kern="0">
              <a:solidFill>
                <a:prstClr val="black"/>
              </a:solidFill>
            </a:endParaRPr>
          </a:p>
        </p:txBody>
      </p:sp>
    </p:spTree>
    <p:extLst>
      <p:ext uri="{BB962C8B-B14F-4D97-AF65-F5344CB8AC3E}">
        <p14:creationId xmlns:p14="http://schemas.microsoft.com/office/powerpoint/2010/main" val="2253585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709613" y="884238"/>
            <a:ext cx="6251575" cy="44211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400">
                <a:solidFill>
                  <a:schemeClr val="tx1"/>
                </a:solidFill>
                <a:latin typeface="Calibri" panose="020F0502020204030204" pitchFamily="34" charset="0"/>
                <a:ea typeface="ＭＳ Ｐゴシック" panose="020B0600070205080204" pitchFamily="50" charset="-128"/>
              </a:defRPr>
            </a:lvl1pPr>
            <a:lvl2pPr marL="830996" indent="-319614" eaLnBrk="0" hangingPunct="0">
              <a:spcBef>
                <a:spcPct val="30000"/>
              </a:spcBef>
              <a:defRPr kumimoji="1" sz="1400">
                <a:solidFill>
                  <a:schemeClr val="tx1"/>
                </a:solidFill>
                <a:latin typeface="Calibri" panose="020F0502020204030204" pitchFamily="34" charset="0"/>
                <a:ea typeface="ＭＳ Ｐゴシック" panose="020B0600070205080204" pitchFamily="50" charset="-128"/>
              </a:defRPr>
            </a:lvl2pPr>
            <a:lvl3pPr marL="1278457" indent="-255691" eaLnBrk="0" hangingPunct="0">
              <a:spcBef>
                <a:spcPct val="30000"/>
              </a:spcBef>
              <a:defRPr kumimoji="1" sz="1400">
                <a:solidFill>
                  <a:schemeClr val="tx1"/>
                </a:solidFill>
                <a:latin typeface="Calibri" panose="020F0502020204030204" pitchFamily="34" charset="0"/>
                <a:ea typeface="ＭＳ Ｐゴシック" panose="020B0600070205080204" pitchFamily="50" charset="-128"/>
              </a:defRPr>
            </a:lvl3pPr>
            <a:lvl4pPr marL="1789838" indent="-255691" eaLnBrk="0" hangingPunct="0">
              <a:spcBef>
                <a:spcPct val="30000"/>
              </a:spcBef>
              <a:defRPr kumimoji="1" sz="1400">
                <a:solidFill>
                  <a:schemeClr val="tx1"/>
                </a:solidFill>
                <a:latin typeface="Calibri" panose="020F0502020204030204" pitchFamily="34" charset="0"/>
                <a:ea typeface="ＭＳ Ｐゴシック" panose="020B0600070205080204" pitchFamily="50" charset="-128"/>
              </a:defRPr>
            </a:lvl4pPr>
            <a:lvl5pPr marL="2301220" indent="-255691" eaLnBrk="0" hangingPunct="0">
              <a:spcBef>
                <a:spcPct val="30000"/>
              </a:spcBef>
              <a:defRPr kumimoji="1" sz="1400">
                <a:solidFill>
                  <a:schemeClr val="tx1"/>
                </a:solidFill>
                <a:latin typeface="Calibri" panose="020F0502020204030204" pitchFamily="34" charset="0"/>
                <a:ea typeface="ＭＳ Ｐゴシック" panose="020B0600070205080204" pitchFamily="50" charset="-128"/>
              </a:defRPr>
            </a:lvl5pPr>
            <a:lvl6pPr marL="2812604" indent="-255691" eaLnBrk="0" fontAlgn="base" hangingPunct="0">
              <a:spcBef>
                <a:spcPct val="30000"/>
              </a:spcBef>
              <a:spcAft>
                <a:spcPct val="0"/>
              </a:spcAft>
              <a:defRPr kumimoji="1" sz="1400">
                <a:solidFill>
                  <a:schemeClr val="tx1"/>
                </a:solidFill>
                <a:latin typeface="Calibri" panose="020F0502020204030204" pitchFamily="34" charset="0"/>
                <a:ea typeface="ＭＳ Ｐゴシック" panose="020B0600070205080204" pitchFamily="50" charset="-128"/>
              </a:defRPr>
            </a:lvl6pPr>
            <a:lvl7pPr marL="3323985" indent="-255691" eaLnBrk="0" fontAlgn="base" hangingPunct="0">
              <a:spcBef>
                <a:spcPct val="30000"/>
              </a:spcBef>
              <a:spcAft>
                <a:spcPct val="0"/>
              </a:spcAft>
              <a:defRPr kumimoji="1" sz="1400">
                <a:solidFill>
                  <a:schemeClr val="tx1"/>
                </a:solidFill>
                <a:latin typeface="Calibri" panose="020F0502020204030204" pitchFamily="34" charset="0"/>
                <a:ea typeface="ＭＳ Ｐゴシック" panose="020B0600070205080204" pitchFamily="50" charset="-128"/>
              </a:defRPr>
            </a:lvl7pPr>
            <a:lvl8pPr marL="3835367" indent="-255691" eaLnBrk="0" fontAlgn="base" hangingPunct="0">
              <a:spcBef>
                <a:spcPct val="30000"/>
              </a:spcBef>
              <a:spcAft>
                <a:spcPct val="0"/>
              </a:spcAft>
              <a:defRPr kumimoji="1" sz="1400">
                <a:solidFill>
                  <a:schemeClr val="tx1"/>
                </a:solidFill>
                <a:latin typeface="Calibri" panose="020F0502020204030204" pitchFamily="34" charset="0"/>
                <a:ea typeface="ＭＳ Ｐゴシック" panose="020B0600070205080204" pitchFamily="50" charset="-128"/>
              </a:defRPr>
            </a:lvl8pPr>
            <a:lvl9pPr marL="4346749" indent="-255691" eaLnBrk="0" fontAlgn="base" hangingPunct="0">
              <a:spcBef>
                <a:spcPct val="30000"/>
              </a:spcBef>
              <a:spcAft>
                <a:spcPct val="0"/>
              </a:spcAft>
              <a:defRPr kumimoji="1" sz="1400">
                <a:solidFill>
                  <a:schemeClr val="tx1"/>
                </a:solidFill>
                <a:latin typeface="Calibri" panose="020F0502020204030204" pitchFamily="34" charset="0"/>
                <a:ea typeface="ＭＳ Ｐゴシック" panose="020B0600070205080204" pitchFamily="50" charset="-128"/>
              </a:defRPr>
            </a:lvl9pPr>
          </a:lstStyle>
          <a:p>
            <a:pPr defTabSz="1022765" eaLnBrk="1" fontAlgn="base" hangingPunct="1">
              <a:spcBef>
                <a:spcPct val="0"/>
              </a:spcBef>
              <a:spcAft>
                <a:spcPct val="0"/>
              </a:spcAft>
              <a:defRPr/>
            </a:pPr>
            <a:fld id="{763713DB-C849-48CA-B896-D964230A8206}" type="slidenum">
              <a:rPr lang="ja-JP" altLang="en-US" kern="0">
                <a:solidFill>
                  <a:srgbClr val="000000"/>
                </a:solidFill>
                <a:latin typeface="Cambria" panose="02040503050406030204" pitchFamily="18" charset="0"/>
                <a:ea typeface="メイリオ" panose="020B0604030504040204" pitchFamily="50" charset="-128"/>
              </a:rPr>
              <a:pPr defTabSz="1022765" eaLnBrk="1" fontAlgn="base" hangingPunct="1">
                <a:spcBef>
                  <a:spcPct val="0"/>
                </a:spcBef>
                <a:spcAft>
                  <a:spcPct val="0"/>
                </a:spcAft>
                <a:defRPr/>
              </a:pPr>
              <a:t>1</a:t>
            </a:fld>
            <a:endParaRPr lang="ja-JP" altLang="en-US" kern="0">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474605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20725" y="887413"/>
            <a:ext cx="6307138" cy="445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400">
                <a:solidFill>
                  <a:schemeClr val="tx1"/>
                </a:solidFill>
                <a:latin typeface="Calibri" pitchFamily="34" charset="0"/>
                <a:ea typeface="ＭＳ Ｐゴシック" pitchFamily="50" charset="-128"/>
              </a:defRPr>
            </a:lvl1pPr>
            <a:lvl2pPr marL="838290" indent="-322418" eaLnBrk="0" hangingPunct="0">
              <a:spcBef>
                <a:spcPct val="30000"/>
              </a:spcBef>
              <a:defRPr kumimoji="1" sz="1400">
                <a:solidFill>
                  <a:schemeClr val="tx1"/>
                </a:solidFill>
                <a:latin typeface="Calibri" pitchFamily="34" charset="0"/>
                <a:ea typeface="ＭＳ Ｐゴシック" pitchFamily="50" charset="-128"/>
              </a:defRPr>
            </a:lvl2pPr>
            <a:lvl3pPr marL="1289675" indent="-257936" eaLnBrk="0" hangingPunct="0">
              <a:spcBef>
                <a:spcPct val="30000"/>
              </a:spcBef>
              <a:defRPr kumimoji="1" sz="1400">
                <a:solidFill>
                  <a:schemeClr val="tx1"/>
                </a:solidFill>
                <a:latin typeface="Calibri" pitchFamily="34" charset="0"/>
                <a:ea typeface="ＭＳ Ｐゴシック" pitchFamily="50" charset="-128"/>
              </a:defRPr>
            </a:lvl3pPr>
            <a:lvl4pPr marL="1805546" indent="-257936" eaLnBrk="0" hangingPunct="0">
              <a:spcBef>
                <a:spcPct val="30000"/>
              </a:spcBef>
              <a:defRPr kumimoji="1" sz="1400">
                <a:solidFill>
                  <a:schemeClr val="tx1"/>
                </a:solidFill>
                <a:latin typeface="Calibri" pitchFamily="34" charset="0"/>
                <a:ea typeface="ＭＳ Ｐゴシック" pitchFamily="50" charset="-128"/>
              </a:defRPr>
            </a:lvl4pPr>
            <a:lvl5pPr marL="2321417" indent="-257936" eaLnBrk="0" hangingPunct="0">
              <a:spcBef>
                <a:spcPct val="30000"/>
              </a:spcBef>
              <a:defRPr kumimoji="1" sz="1400">
                <a:solidFill>
                  <a:schemeClr val="tx1"/>
                </a:solidFill>
                <a:latin typeface="Calibri" pitchFamily="34" charset="0"/>
                <a:ea typeface="ＭＳ Ｐゴシック" pitchFamily="50" charset="-128"/>
              </a:defRPr>
            </a:lvl5pPr>
            <a:lvl6pPr marL="2837287"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6pPr>
            <a:lvl7pPr marL="3353157"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7pPr>
            <a:lvl8pPr marL="3869028"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8pPr>
            <a:lvl9pPr marL="4384898"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9pPr>
          </a:lstStyle>
          <a:p>
            <a:pPr defTabSz="1031742" eaLnBrk="1" hangingPunct="1">
              <a:spcBef>
                <a:spcPct val="0"/>
              </a:spcBef>
              <a:defRPr/>
            </a:pPr>
            <a:fld id="{B346ABE0-8910-4C9D-B372-2E71DA798B53}" type="slidenum">
              <a:rPr lang="ja-JP" altLang="en-US" kern="0">
                <a:solidFill>
                  <a:srgbClr val="000000"/>
                </a:solidFill>
              </a:rPr>
              <a:pPr defTabSz="1031742" eaLnBrk="1" hangingPunct="1">
                <a:spcBef>
                  <a:spcPct val="0"/>
                </a:spcBef>
                <a:defRPr/>
              </a:pPr>
              <a:t>2</a:t>
            </a:fld>
            <a:endParaRPr lang="ja-JP" altLang="en-US" kern="0" dirty="0">
              <a:solidFill>
                <a:srgbClr val="000000"/>
              </a:solidFill>
            </a:endParaRPr>
          </a:p>
        </p:txBody>
      </p:sp>
    </p:spTree>
    <p:extLst>
      <p:ext uri="{BB962C8B-B14F-4D97-AF65-F5344CB8AC3E}">
        <p14:creationId xmlns:p14="http://schemas.microsoft.com/office/powerpoint/2010/main" val="2085595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20725" y="887413"/>
            <a:ext cx="6307138" cy="445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400">
                <a:solidFill>
                  <a:schemeClr val="tx1"/>
                </a:solidFill>
                <a:latin typeface="Calibri" pitchFamily="34" charset="0"/>
                <a:ea typeface="ＭＳ Ｐゴシック" pitchFamily="50" charset="-128"/>
              </a:defRPr>
            </a:lvl1pPr>
            <a:lvl2pPr marL="838290" indent="-322418" eaLnBrk="0" hangingPunct="0">
              <a:spcBef>
                <a:spcPct val="30000"/>
              </a:spcBef>
              <a:defRPr kumimoji="1" sz="1400">
                <a:solidFill>
                  <a:schemeClr val="tx1"/>
                </a:solidFill>
                <a:latin typeface="Calibri" pitchFamily="34" charset="0"/>
                <a:ea typeface="ＭＳ Ｐゴシック" pitchFamily="50" charset="-128"/>
              </a:defRPr>
            </a:lvl2pPr>
            <a:lvl3pPr marL="1289675" indent="-257936" eaLnBrk="0" hangingPunct="0">
              <a:spcBef>
                <a:spcPct val="30000"/>
              </a:spcBef>
              <a:defRPr kumimoji="1" sz="1400">
                <a:solidFill>
                  <a:schemeClr val="tx1"/>
                </a:solidFill>
                <a:latin typeface="Calibri" pitchFamily="34" charset="0"/>
                <a:ea typeface="ＭＳ Ｐゴシック" pitchFamily="50" charset="-128"/>
              </a:defRPr>
            </a:lvl3pPr>
            <a:lvl4pPr marL="1805546" indent="-257936" eaLnBrk="0" hangingPunct="0">
              <a:spcBef>
                <a:spcPct val="30000"/>
              </a:spcBef>
              <a:defRPr kumimoji="1" sz="1400">
                <a:solidFill>
                  <a:schemeClr val="tx1"/>
                </a:solidFill>
                <a:latin typeface="Calibri" pitchFamily="34" charset="0"/>
                <a:ea typeface="ＭＳ Ｐゴシック" pitchFamily="50" charset="-128"/>
              </a:defRPr>
            </a:lvl4pPr>
            <a:lvl5pPr marL="2321417" indent="-257936" eaLnBrk="0" hangingPunct="0">
              <a:spcBef>
                <a:spcPct val="30000"/>
              </a:spcBef>
              <a:defRPr kumimoji="1" sz="1400">
                <a:solidFill>
                  <a:schemeClr val="tx1"/>
                </a:solidFill>
                <a:latin typeface="Calibri" pitchFamily="34" charset="0"/>
                <a:ea typeface="ＭＳ Ｐゴシック" pitchFamily="50" charset="-128"/>
              </a:defRPr>
            </a:lvl5pPr>
            <a:lvl6pPr marL="2837287"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6pPr>
            <a:lvl7pPr marL="3353157"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7pPr>
            <a:lvl8pPr marL="3869028"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8pPr>
            <a:lvl9pPr marL="4384898"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9pPr>
          </a:lstStyle>
          <a:p>
            <a:pPr defTabSz="1031742" eaLnBrk="1" hangingPunct="1">
              <a:spcBef>
                <a:spcPct val="0"/>
              </a:spcBef>
              <a:defRPr/>
            </a:pPr>
            <a:fld id="{B346ABE0-8910-4C9D-B372-2E71DA798B53}" type="slidenum">
              <a:rPr lang="ja-JP" altLang="en-US" kern="0">
                <a:solidFill>
                  <a:srgbClr val="000000"/>
                </a:solidFill>
              </a:rPr>
              <a:pPr defTabSz="1031742" eaLnBrk="1" hangingPunct="1">
                <a:spcBef>
                  <a:spcPct val="0"/>
                </a:spcBef>
                <a:defRPr/>
              </a:pPr>
              <a:t>3</a:t>
            </a:fld>
            <a:endParaRPr lang="ja-JP" altLang="en-US" kern="0" dirty="0">
              <a:solidFill>
                <a:srgbClr val="000000"/>
              </a:solidFill>
            </a:endParaRPr>
          </a:p>
        </p:txBody>
      </p:sp>
    </p:spTree>
    <p:extLst>
      <p:ext uri="{BB962C8B-B14F-4D97-AF65-F5344CB8AC3E}">
        <p14:creationId xmlns:p14="http://schemas.microsoft.com/office/powerpoint/2010/main" val="2673988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20725" y="887413"/>
            <a:ext cx="6307138" cy="445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400">
                <a:solidFill>
                  <a:schemeClr val="tx1"/>
                </a:solidFill>
                <a:latin typeface="Calibri" pitchFamily="34" charset="0"/>
                <a:ea typeface="ＭＳ Ｐゴシック" pitchFamily="50" charset="-128"/>
              </a:defRPr>
            </a:lvl1pPr>
            <a:lvl2pPr marL="838290" indent="-322418" eaLnBrk="0" hangingPunct="0">
              <a:spcBef>
                <a:spcPct val="30000"/>
              </a:spcBef>
              <a:defRPr kumimoji="1" sz="1400">
                <a:solidFill>
                  <a:schemeClr val="tx1"/>
                </a:solidFill>
                <a:latin typeface="Calibri" pitchFamily="34" charset="0"/>
                <a:ea typeface="ＭＳ Ｐゴシック" pitchFamily="50" charset="-128"/>
              </a:defRPr>
            </a:lvl2pPr>
            <a:lvl3pPr marL="1289675" indent="-257936" eaLnBrk="0" hangingPunct="0">
              <a:spcBef>
                <a:spcPct val="30000"/>
              </a:spcBef>
              <a:defRPr kumimoji="1" sz="1400">
                <a:solidFill>
                  <a:schemeClr val="tx1"/>
                </a:solidFill>
                <a:latin typeface="Calibri" pitchFamily="34" charset="0"/>
                <a:ea typeface="ＭＳ Ｐゴシック" pitchFamily="50" charset="-128"/>
              </a:defRPr>
            </a:lvl3pPr>
            <a:lvl4pPr marL="1805546" indent="-257936" eaLnBrk="0" hangingPunct="0">
              <a:spcBef>
                <a:spcPct val="30000"/>
              </a:spcBef>
              <a:defRPr kumimoji="1" sz="1400">
                <a:solidFill>
                  <a:schemeClr val="tx1"/>
                </a:solidFill>
                <a:latin typeface="Calibri" pitchFamily="34" charset="0"/>
                <a:ea typeface="ＭＳ Ｐゴシック" pitchFamily="50" charset="-128"/>
              </a:defRPr>
            </a:lvl4pPr>
            <a:lvl5pPr marL="2321417" indent="-257936" eaLnBrk="0" hangingPunct="0">
              <a:spcBef>
                <a:spcPct val="30000"/>
              </a:spcBef>
              <a:defRPr kumimoji="1" sz="1400">
                <a:solidFill>
                  <a:schemeClr val="tx1"/>
                </a:solidFill>
                <a:latin typeface="Calibri" pitchFamily="34" charset="0"/>
                <a:ea typeface="ＭＳ Ｐゴシック" pitchFamily="50" charset="-128"/>
              </a:defRPr>
            </a:lvl5pPr>
            <a:lvl6pPr marL="2837287"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6pPr>
            <a:lvl7pPr marL="3353157"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7pPr>
            <a:lvl8pPr marL="3869028"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8pPr>
            <a:lvl9pPr marL="4384898" indent="-257936" eaLnBrk="0" fontAlgn="base" hangingPunct="0">
              <a:spcBef>
                <a:spcPct val="30000"/>
              </a:spcBef>
              <a:spcAft>
                <a:spcPct val="0"/>
              </a:spcAft>
              <a:defRPr kumimoji="1" sz="1400">
                <a:solidFill>
                  <a:schemeClr val="tx1"/>
                </a:solidFill>
                <a:latin typeface="Calibri" pitchFamily="34" charset="0"/>
                <a:ea typeface="ＭＳ Ｐゴシック" pitchFamily="50" charset="-128"/>
              </a:defRPr>
            </a:lvl9pPr>
          </a:lstStyle>
          <a:p>
            <a:pPr defTabSz="1031742" eaLnBrk="1" hangingPunct="1">
              <a:spcBef>
                <a:spcPct val="0"/>
              </a:spcBef>
              <a:defRPr/>
            </a:pPr>
            <a:fld id="{B346ABE0-8910-4C9D-B372-2E71DA798B53}" type="slidenum">
              <a:rPr lang="ja-JP" altLang="en-US" kern="0">
                <a:solidFill>
                  <a:srgbClr val="000000"/>
                </a:solidFill>
              </a:rPr>
              <a:pPr defTabSz="1031742" eaLnBrk="1" hangingPunct="1">
                <a:spcBef>
                  <a:spcPct val="0"/>
                </a:spcBef>
                <a:defRPr/>
              </a:pPr>
              <a:t>4</a:t>
            </a:fld>
            <a:endParaRPr lang="ja-JP" altLang="en-US" kern="0" dirty="0">
              <a:solidFill>
                <a:srgbClr val="000000"/>
              </a:solidFill>
            </a:endParaRPr>
          </a:p>
        </p:txBody>
      </p:sp>
    </p:spTree>
    <p:extLst>
      <p:ext uri="{BB962C8B-B14F-4D97-AF65-F5344CB8AC3E}">
        <p14:creationId xmlns:p14="http://schemas.microsoft.com/office/powerpoint/2010/main" val="2781047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9.xml"/><Relationship Id="rId4" Type="http://schemas.openxmlformats.org/officeDocument/2006/relationships/image" Target="../media/image2.jpeg"/></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1"/>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2D44C30-0975-4745-9624-7CBF6EAFEEF5}" type="slidenum">
              <a:rPr lang="ja-JP" altLang="en-US"/>
              <a:pPr>
                <a:defRPr/>
              </a:pPr>
              <a:t>‹#›</a:t>
            </a:fld>
            <a:endParaRPr lang="ja-JP" altLang="en-US"/>
          </a:p>
        </p:txBody>
      </p:sp>
    </p:spTree>
    <p:extLst>
      <p:ext uri="{BB962C8B-B14F-4D97-AF65-F5344CB8AC3E}">
        <p14:creationId xmlns:p14="http://schemas.microsoft.com/office/powerpoint/2010/main" val="307568946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305F7D0-E968-40D1-B9E1-A47A062565DF}" type="slidenum">
              <a:rPr lang="ja-JP" altLang="en-US"/>
              <a:pPr>
                <a:defRPr/>
              </a:pPr>
              <a:t>‹#›</a:t>
            </a:fld>
            <a:endParaRPr lang="ja-JP" altLang="en-US"/>
          </a:p>
        </p:txBody>
      </p:sp>
    </p:spTree>
    <p:extLst>
      <p:ext uri="{BB962C8B-B14F-4D97-AF65-F5344CB8AC3E}">
        <p14:creationId xmlns:p14="http://schemas.microsoft.com/office/powerpoint/2010/main" val="418851656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3"/>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F5238D2-0815-456C-B298-511B8E2869DC}" type="slidenum">
              <a:rPr lang="ja-JP" altLang="en-US"/>
              <a:pPr>
                <a:defRPr/>
              </a:pPr>
              <a:t>‹#›</a:t>
            </a:fld>
            <a:endParaRPr lang="ja-JP" altLang="en-US"/>
          </a:p>
        </p:txBody>
      </p:sp>
    </p:spTree>
    <p:extLst>
      <p:ext uri="{BB962C8B-B14F-4D97-AF65-F5344CB8AC3E}">
        <p14:creationId xmlns:p14="http://schemas.microsoft.com/office/powerpoint/2010/main" val="232491579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15AD04A-4A4E-4F1E-A236-54065087DC7C}" type="slidenum">
              <a:rPr lang="ja-JP" altLang="en-US"/>
              <a:pPr>
                <a:defRPr/>
              </a:pPr>
              <a:t>‹#›</a:t>
            </a:fld>
            <a:endParaRPr lang="ja-JP" altLang="en-US"/>
          </a:p>
        </p:txBody>
      </p:sp>
    </p:spTree>
    <p:extLst>
      <p:ext uri="{BB962C8B-B14F-4D97-AF65-F5344CB8AC3E}">
        <p14:creationId xmlns:p14="http://schemas.microsoft.com/office/powerpoint/2010/main" val="343304114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DDFC98D-7800-4344-88D5-35AE9257B492}" type="slidenum">
              <a:rPr lang="ja-JP" altLang="en-US"/>
              <a:pPr>
                <a:defRPr/>
              </a:pPr>
              <a:t>‹#›</a:t>
            </a:fld>
            <a:endParaRPr lang="ja-JP" altLang="en-US"/>
          </a:p>
        </p:txBody>
      </p:sp>
    </p:spTree>
    <p:extLst>
      <p:ext uri="{BB962C8B-B14F-4D97-AF65-F5344CB8AC3E}">
        <p14:creationId xmlns:p14="http://schemas.microsoft.com/office/powerpoint/2010/main" val="166550747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814B669-6F01-41C6-8D8E-881461C64B19}" type="slidenum">
              <a:rPr lang="ja-JP" altLang="en-US"/>
              <a:pPr>
                <a:defRPr/>
              </a:pPr>
              <a:t>‹#›</a:t>
            </a:fld>
            <a:endParaRPr lang="ja-JP" altLang="en-US"/>
          </a:p>
        </p:txBody>
      </p:sp>
    </p:spTree>
    <p:extLst>
      <p:ext uri="{BB962C8B-B14F-4D97-AF65-F5344CB8AC3E}">
        <p14:creationId xmlns:p14="http://schemas.microsoft.com/office/powerpoint/2010/main" val="396629060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13F1184-1B71-40D5-BFD2-38659B5B579A}" type="slidenum">
              <a:rPr lang="ja-JP" altLang="en-US"/>
              <a:pPr>
                <a:defRPr/>
              </a:pPr>
              <a:t>‹#›</a:t>
            </a:fld>
            <a:endParaRPr lang="ja-JP" altLang="en-US"/>
          </a:p>
        </p:txBody>
      </p:sp>
    </p:spTree>
    <p:extLst>
      <p:ext uri="{BB962C8B-B14F-4D97-AF65-F5344CB8AC3E}">
        <p14:creationId xmlns:p14="http://schemas.microsoft.com/office/powerpoint/2010/main" val="365196816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03" y="300989"/>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4"/>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136EAB87-ECE0-425C-A31B-7D789168460E}" type="slidenum">
              <a:rPr lang="ja-JP" altLang="en-US"/>
              <a:pPr>
                <a:defRPr/>
              </a:pPr>
              <a:t>‹#›</a:t>
            </a:fld>
            <a:endParaRPr lang="ja-JP" altLang="en-US"/>
          </a:p>
        </p:txBody>
      </p:sp>
    </p:spTree>
    <p:extLst>
      <p:ext uri="{BB962C8B-B14F-4D97-AF65-F5344CB8AC3E}">
        <p14:creationId xmlns:p14="http://schemas.microsoft.com/office/powerpoint/2010/main" val="350045916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6ADE22E-7A22-42A7-AC54-89995ADE97D7}" type="slidenum">
              <a:rPr lang="ja-JP" altLang="en-US"/>
              <a:pPr>
                <a:defRPr/>
              </a:pPr>
              <a:t>‹#›</a:t>
            </a:fld>
            <a:endParaRPr lang="ja-JP" altLang="en-US"/>
          </a:p>
        </p:txBody>
      </p:sp>
    </p:spTree>
    <p:extLst>
      <p:ext uri="{BB962C8B-B14F-4D97-AF65-F5344CB8AC3E}">
        <p14:creationId xmlns:p14="http://schemas.microsoft.com/office/powerpoint/2010/main" val="2755039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94D8080-5643-43CB-81EF-1D85C620EC6A}" type="slidenum">
              <a:rPr lang="ja-JP" altLang="en-US"/>
              <a:pPr>
                <a:defRPr/>
              </a:pPr>
              <a:t>‹#›</a:t>
            </a:fld>
            <a:endParaRPr lang="ja-JP" altLang="en-US"/>
          </a:p>
        </p:txBody>
      </p:sp>
    </p:spTree>
    <p:extLst>
      <p:ext uri="{BB962C8B-B14F-4D97-AF65-F5344CB8AC3E}">
        <p14:creationId xmlns:p14="http://schemas.microsoft.com/office/powerpoint/2010/main" val="316675526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9"/>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39"/>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86036E8-F5F5-48A8-AD44-CEC160A1DC13}" type="slidenum">
              <a:rPr lang="ja-JP" altLang="en-US"/>
              <a:pPr>
                <a:defRPr/>
              </a:pPr>
              <a:t>‹#›</a:t>
            </a:fld>
            <a:endParaRPr lang="ja-JP" altLang="en-US"/>
          </a:p>
        </p:txBody>
      </p:sp>
    </p:spTree>
    <p:extLst>
      <p:ext uri="{BB962C8B-B14F-4D97-AF65-F5344CB8AC3E}">
        <p14:creationId xmlns:p14="http://schemas.microsoft.com/office/powerpoint/2010/main" val="393308913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1.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3.xml"/><Relationship Id="rId13" Type="http://schemas.openxmlformats.org/officeDocument/2006/relationships/theme" Target="../theme/theme12.xml"/><Relationship Id="rId3" Type="http://schemas.openxmlformats.org/officeDocument/2006/relationships/slideLayout" Target="../slideLayouts/slideLayout128.xml"/><Relationship Id="rId7" Type="http://schemas.openxmlformats.org/officeDocument/2006/relationships/slideLayout" Target="../slideLayouts/slideLayout132.xml"/><Relationship Id="rId12" Type="http://schemas.openxmlformats.org/officeDocument/2006/relationships/slideLayout" Target="../slideLayouts/slideLayout137.xml"/><Relationship Id="rId2" Type="http://schemas.openxmlformats.org/officeDocument/2006/relationships/slideLayout" Target="../slideLayouts/slideLayout127.xml"/><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0" Type="http://schemas.openxmlformats.org/officeDocument/2006/relationships/slideLayout" Target="../slideLayouts/slideLayout135.xml"/><Relationship Id="rId4" Type="http://schemas.openxmlformats.org/officeDocument/2006/relationships/slideLayout" Target="../slideLayouts/slideLayout129.xml"/><Relationship Id="rId9" Type="http://schemas.openxmlformats.org/officeDocument/2006/relationships/slideLayout" Target="../slideLayouts/slideLayout13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theme" Target="../theme/theme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slideLayout" Target="../slideLayouts/slideLayout103.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6"/>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700"/>
            <a:ext cx="2494756" cy="402483"/>
          </a:xfrm>
          <a:prstGeom prst="rect">
            <a:avLst/>
          </a:prstGeom>
        </p:spPr>
        <p:txBody>
          <a:bodyPr vert="horz" lIns="91440" tIns="45720" rIns="91440" bIns="45720" rtlCol="0" anchor="ctr"/>
          <a:lstStyle>
            <a:lvl1pPr algn="l" fontAlgn="auto">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5" name="フッター プレースホルダー 4"/>
          <p:cNvSpPr>
            <a:spLocks noGrp="1"/>
          </p:cNvSpPr>
          <p:nvPr>
            <p:ph type="ftr" sz="quarter" idx="3"/>
          </p:nvPr>
        </p:nvSpPr>
        <p:spPr>
          <a:xfrm>
            <a:off x="3653036" y="7006700"/>
            <a:ext cx="3385741" cy="402483"/>
          </a:xfrm>
          <a:prstGeom prst="rect">
            <a:avLst/>
          </a:prstGeom>
        </p:spPr>
        <p:txBody>
          <a:bodyPr vert="horz" lIns="91440" tIns="45720" rIns="91440" bIns="45720" rtlCol="0" anchor="ctr"/>
          <a:lstStyle>
            <a:lvl1pPr algn="ctr" fontAlgn="auto">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700"/>
            <a:ext cx="2494756" cy="402483"/>
          </a:xfrm>
          <a:prstGeom prst="rect">
            <a:avLst/>
          </a:prstGeom>
        </p:spPr>
        <p:txBody>
          <a:bodyPr vert="horz" lIns="91440" tIns="45720" rIns="91440" bIns="45720" rtlCol="0" anchor="ctr"/>
          <a:lstStyle>
            <a:lvl1pPr algn="r" fontAlgn="auto">
              <a:spcBef>
                <a:spcPts val="0"/>
              </a:spcBef>
              <a:spcAft>
                <a:spcPts val="0"/>
              </a:spcAft>
              <a:defRPr sz="1295">
                <a:solidFill>
                  <a:schemeClr val="tx1">
                    <a:tint val="75000"/>
                  </a:schemeClr>
                </a:solidFill>
                <a:latin typeface="+mn-lt"/>
                <a:ea typeface="+mn-ea"/>
                <a:cs typeface="+mn-cs"/>
              </a:defRPr>
            </a:lvl1pPr>
          </a:lstStyle>
          <a:p>
            <a:pPr>
              <a:defRPr/>
            </a:pPr>
            <a:fld id="{4BDDF830-54AE-436C-B237-C68F33E17539}"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05239117"/>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hf sldNum="0" hdr="0" ftr="0" dt="0"/>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1.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12939" y="749892"/>
            <a:ext cx="9857371" cy="2832901"/>
          </a:xfrm>
          <a:prstGeom prst="rect">
            <a:avLst/>
          </a:prstGeom>
        </p:spPr>
        <p:style>
          <a:lnRef idx="2">
            <a:schemeClr val="accent2"/>
          </a:lnRef>
          <a:fillRef idx="1">
            <a:schemeClr val="lt1"/>
          </a:fillRef>
          <a:effectRef idx="0">
            <a:schemeClr val="accent2"/>
          </a:effectRef>
          <a:fontRef idx="minor">
            <a:schemeClr val="dk1"/>
          </a:fontRef>
        </p:style>
        <p:txBody>
          <a:bodyPr rIns="0" anchor="ctr"/>
          <a:lstStyle/>
          <a:p>
            <a:pPr algn="ctr" defTabSz="986912">
              <a:defRPr/>
            </a:pPr>
            <a:endParaRPr kumimoji="0" lang="ja-JP" altLang="en-US" sz="1943" kern="0" dirty="0">
              <a:solidFill>
                <a:sysClr val="windowText" lastClr="000000"/>
              </a:solidFill>
              <a:latin typeface="メイリオ"/>
              <a:ea typeface="メイリオ"/>
            </a:endParaRPr>
          </a:p>
        </p:txBody>
      </p:sp>
      <p:sp>
        <p:nvSpPr>
          <p:cNvPr id="6" name="正方形/長方形 5"/>
          <p:cNvSpPr/>
          <p:nvPr/>
        </p:nvSpPr>
        <p:spPr>
          <a:xfrm>
            <a:off x="411225" y="3565660"/>
            <a:ext cx="9859085" cy="3915190"/>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anchor="ctr"/>
          <a:lstStyle/>
          <a:p>
            <a:pPr algn="ctr" defTabSz="986912">
              <a:defRPr/>
            </a:pPr>
            <a:endParaRPr kumimoji="0" lang="ja-JP" altLang="en-US" sz="1943" kern="0">
              <a:solidFill>
                <a:sysClr val="windowText" lastClr="000000"/>
              </a:solidFill>
              <a:latin typeface="Cambria"/>
              <a:ea typeface="メイリオ"/>
            </a:endParaRPr>
          </a:p>
        </p:txBody>
      </p:sp>
      <p:sp>
        <p:nvSpPr>
          <p:cNvPr id="10" name="正方形/長方形 9"/>
          <p:cNvSpPr/>
          <p:nvPr/>
        </p:nvSpPr>
        <p:spPr>
          <a:xfrm>
            <a:off x="445494" y="3604473"/>
            <a:ext cx="960519" cy="324833"/>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defTabSz="986912">
              <a:defRPr/>
            </a:pPr>
            <a:r>
              <a:rPr kumimoji="0" lang="ja-JP" altLang="en-US" sz="1511" b="1" kern="0" dirty="0">
                <a:solidFill>
                  <a:prstClr val="white"/>
                </a:solidFill>
                <a:latin typeface="Cambria"/>
                <a:ea typeface="メイリオ"/>
              </a:rPr>
              <a:t>イメージ</a:t>
            </a:r>
          </a:p>
        </p:txBody>
      </p:sp>
      <p:sp>
        <p:nvSpPr>
          <p:cNvPr id="11" name="テキスト ボックス 10"/>
          <p:cNvSpPr txBox="1"/>
          <p:nvPr/>
        </p:nvSpPr>
        <p:spPr>
          <a:xfrm>
            <a:off x="507506" y="758268"/>
            <a:ext cx="1154483" cy="324833"/>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kumimoji="0" lang="ja-JP" altLang="en-US" sz="1511" kern="0" dirty="0">
                <a:solidFill>
                  <a:sysClr val="windowText" lastClr="000000"/>
                </a:solidFill>
                <a:latin typeface="メイリオ"/>
                <a:ea typeface="メイリオ"/>
              </a:rPr>
              <a:t>背景・目的</a:t>
            </a:r>
          </a:p>
        </p:txBody>
      </p:sp>
      <p:sp>
        <p:nvSpPr>
          <p:cNvPr id="12" name="テキスト ボックス 11"/>
          <p:cNvSpPr txBox="1"/>
          <p:nvPr/>
        </p:nvSpPr>
        <p:spPr>
          <a:xfrm>
            <a:off x="5331064" y="750351"/>
            <a:ext cx="960519" cy="324833"/>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kumimoji="0" lang="ja-JP" altLang="en-US" sz="1511" kern="0" dirty="0">
                <a:solidFill>
                  <a:sysClr val="windowText" lastClr="000000"/>
                </a:solidFill>
                <a:latin typeface="メイリオ"/>
                <a:ea typeface="メイリオ"/>
              </a:rPr>
              <a:t>事業概要</a:t>
            </a:r>
          </a:p>
        </p:txBody>
      </p:sp>
      <p:sp>
        <p:nvSpPr>
          <p:cNvPr id="13" name="テキスト ボックス 12"/>
          <p:cNvSpPr txBox="1"/>
          <p:nvPr/>
        </p:nvSpPr>
        <p:spPr>
          <a:xfrm>
            <a:off x="490287" y="2436611"/>
            <a:ext cx="1348446" cy="324833"/>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kumimoji="0" lang="ja-JP" altLang="en-US" sz="1511" kern="0" dirty="0">
                <a:solidFill>
                  <a:sysClr val="windowText" lastClr="000000"/>
                </a:solidFill>
                <a:latin typeface="メイリオ"/>
                <a:ea typeface="メイリオ"/>
              </a:rPr>
              <a:t>事業スキーム</a:t>
            </a:r>
          </a:p>
        </p:txBody>
      </p:sp>
      <p:sp>
        <p:nvSpPr>
          <p:cNvPr id="14" name="正方形/長方形 13"/>
          <p:cNvSpPr/>
          <p:nvPr/>
        </p:nvSpPr>
        <p:spPr>
          <a:xfrm>
            <a:off x="365137" y="2828001"/>
            <a:ext cx="8257757" cy="40779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defTabSz="986912">
              <a:buClr>
                <a:srgbClr val="DEDEDE">
                  <a:lumMod val="50000"/>
                </a:srgbClr>
              </a:buClr>
              <a:defRPr/>
            </a:pPr>
            <a:r>
              <a:rPr kumimoji="0" lang="ja-JP" altLang="en-US" sz="1187" kern="0" dirty="0">
                <a:solidFill>
                  <a:prstClr val="black"/>
                </a:solidFill>
                <a:latin typeface="メイリオ"/>
                <a:ea typeface="メイリオ"/>
              </a:rPr>
              <a:t>◆１～４．委託先：民間事業者等　◆実施期間（平成</a:t>
            </a:r>
            <a:r>
              <a:rPr kumimoji="0" lang="en-US" altLang="ja-JP" sz="1187" kern="0" dirty="0">
                <a:solidFill>
                  <a:prstClr val="black"/>
                </a:solidFill>
                <a:latin typeface="メイリオ"/>
                <a:ea typeface="メイリオ"/>
              </a:rPr>
              <a:t>26</a:t>
            </a:r>
            <a:r>
              <a:rPr kumimoji="0" lang="ja-JP" altLang="en-US" sz="1187" kern="0" dirty="0">
                <a:solidFill>
                  <a:prstClr val="black"/>
                </a:solidFill>
                <a:latin typeface="メイリオ"/>
                <a:ea typeface="メイリオ"/>
              </a:rPr>
              <a:t>年度</a:t>
            </a:r>
            <a:endParaRPr kumimoji="0" lang="en-US" altLang="ja-JP" sz="1187" kern="0" dirty="0">
              <a:solidFill>
                <a:prstClr val="black"/>
              </a:solidFill>
              <a:latin typeface="メイリオ"/>
              <a:ea typeface="メイリオ"/>
            </a:endParaRPr>
          </a:p>
          <a:p>
            <a:pPr defTabSz="986912">
              <a:buClr>
                <a:srgbClr val="DEDEDE">
                  <a:lumMod val="50000"/>
                </a:srgbClr>
              </a:buClr>
              <a:defRPr/>
            </a:pPr>
            <a:r>
              <a:rPr kumimoji="0" lang="ja-JP" altLang="en-US" sz="1187" kern="0" dirty="0">
                <a:solidFill>
                  <a:prstClr val="black"/>
                </a:solidFill>
                <a:latin typeface="メイリオ"/>
                <a:ea typeface="メイリオ"/>
              </a:rPr>
              <a:t>　　　　　　　　　　　　　　　　　　　　　～</a:t>
            </a:r>
            <a:r>
              <a:rPr kumimoji="0" lang="en-US" altLang="ja-JP" sz="1187" kern="0" dirty="0">
                <a:solidFill>
                  <a:prstClr val="black"/>
                </a:solidFill>
                <a:latin typeface="メイリオ"/>
                <a:ea typeface="メイリオ"/>
              </a:rPr>
              <a:t>32</a:t>
            </a:r>
            <a:r>
              <a:rPr kumimoji="0" lang="ja-JP" altLang="en-US" sz="1187" kern="0" dirty="0">
                <a:solidFill>
                  <a:prstClr val="black"/>
                </a:solidFill>
                <a:latin typeface="メイリオ"/>
                <a:ea typeface="メイリオ"/>
              </a:rPr>
              <a:t>年度（</a:t>
            </a:r>
            <a:r>
              <a:rPr kumimoji="0" lang="en-US" altLang="ja-JP" sz="1187" kern="0" dirty="0">
                <a:solidFill>
                  <a:prstClr val="black"/>
                </a:solidFill>
                <a:latin typeface="メイリオ"/>
                <a:ea typeface="メイリオ"/>
              </a:rPr>
              <a:t>2020</a:t>
            </a:r>
            <a:r>
              <a:rPr kumimoji="0" lang="ja-JP" altLang="en-US" sz="1187" kern="0" dirty="0">
                <a:solidFill>
                  <a:prstClr val="black"/>
                </a:solidFill>
                <a:latin typeface="メイリオ"/>
                <a:ea typeface="メイリオ"/>
              </a:rPr>
              <a:t>年度））</a:t>
            </a:r>
          </a:p>
        </p:txBody>
      </p:sp>
      <p:sp>
        <p:nvSpPr>
          <p:cNvPr id="20" name="テキスト ボックス 19"/>
          <p:cNvSpPr txBox="1"/>
          <p:nvPr/>
        </p:nvSpPr>
        <p:spPr>
          <a:xfrm>
            <a:off x="490287" y="1098319"/>
            <a:ext cx="4422367" cy="1371081"/>
          </a:xfrm>
          <a:prstGeom prst="rect">
            <a:avLst/>
          </a:prstGeom>
          <a:noFill/>
        </p:spPr>
        <p:txBody>
          <a:bodyPr>
            <a:spAutoFit/>
          </a:bodyPr>
          <a:lstStyle/>
          <a:p>
            <a:pPr marL="185046" indent="-185046" defTabSz="986912">
              <a:buClr>
                <a:srgbClr val="DEDEDE">
                  <a:lumMod val="50000"/>
                </a:srgbClr>
              </a:buClr>
              <a:buFont typeface="Wingdings" pitchFamily="2" charset="2"/>
              <a:buChar char="l"/>
              <a:defRPr/>
            </a:pPr>
            <a:r>
              <a:rPr kumimoji="0" lang="ja-JP" altLang="en-US" sz="1187" kern="0" dirty="0">
                <a:solidFill>
                  <a:sysClr val="windowText" lastClr="000000"/>
                </a:solidFill>
                <a:latin typeface="メイリオ"/>
                <a:ea typeface="メイリオ"/>
              </a:rPr>
              <a:t>国の地球温暖化対策計画が策定され、</a:t>
            </a:r>
            <a:r>
              <a:rPr kumimoji="0" lang="en-US" altLang="ja-JP" sz="1187" kern="0" dirty="0">
                <a:solidFill>
                  <a:sysClr val="windowText" lastClr="000000"/>
                </a:solidFill>
                <a:latin typeface="メイリオ"/>
                <a:ea typeface="メイリオ"/>
              </a:rPr>
              <a:t>2030</a:t>
            </a:r>
            <a:r>
              <a:rPr kumimoji="0" lang="ja-JP" altLang="ja-JP" sz="1187" kern="0" dirty="0">
                <a:solidFill>
                  <a:sysClr val="windowText" lastClr="000000"/>
                </a:solidFill>
                <a:latin typeface="メイリオ"/>
                <a:ea typeface="メイリオ"/>
              </a:rPr>
              <a:t>年度の温室効果ガス削減目標</a:t>
            </a:r>
            <a:r>
              <a:rPr kumimoji="0" lang="ja-JP" altLang="en-US" sz="1187" kern="0" dirty="0">
                <a:solidFill>
                  <a:sysClr val="windowText" lastClr="000000"/>
                </a:solidFill>
                <a:latin typeface="メイリオ"/>
                <a:ea typeface="メイリオ"/>
              </a:rPr>
              <a:t>が掲げられた中、地方においても、地球温暖化対策推進法に基づく地方公共団体実行計画（以下「実行計画」という。）の策定と施策の強化が不可欠。</a:t>
            </a:r>
            <a:endParaRPr kumimoji="0" lang="en-US" altLang="ja-JP" sz="1187" kern="0" dirty="0">
              <a:solidFill>
                <a:sysClr val="windowText" lastClr="000000"/>
              </a:solidFill>
              <a:latin typeface="メイリオ"/>
              <a:ea typeface="メイリオ"/>
            </a:endParaRPr>
          </a:p>
          <a:p>
            <a:pPr marL="185046" indent="-185046" defTabSz="986912">
              <a:buClr>
                <a:srgbClr val="DEDEDE">
                  <a:lumMod val="50000"/>
                </a:srgbClr>
              </a:buClr>
              <a:buFont typeface="Wingdings" pitchFamily="2" charset="2"/>
              <a:buChar char="l"/>
              <a:defRPr/>
            </a:pPr>
            <a:r>
              <a:rPr kumimoji="0" lang="ja-JP" altLang="en-US" sz="1187" kern="0" dirty="0">
                <a:solidFill>
                  <a:sysClr val="windowText" lastClr="000000"/>
                </a:solidFill>
                <a:latin typeface="メイリオ"/>
                <a:ea typeface="メイリオ"/>
              </a:rPr>
              <a:t>国による調査・分析を踏まえたソフト支援により、実行計画の策定率の向上やその内容の強化・拡充、</a:t>
            </a:r>
            <a:r>
              <a:rPr kumimoji="0" lang="en-US" altLang="ja-JP" sz="1187" kern="0" dirty="0">
                <a:solidFill>
                  <a:sysClr val="windowText" lastClr="000000"/>
                </a:solidFill>
                <a:latin typeface="メイリオ"/>
                <a:ea typeface="メイリオ"/>
              </a:rPr>
              <a:t>PDCA</a:t>
            </a:r>
            <a:r>
              <a:rPr kumimoji="0" lang="ja-JP" altLang="en-US" sz="1187" kern="0" dirty="0">
                <a:solidFill>
                  <a:sysClr val="windowText" lastClr="000000"/>
                </a:solidFill>
                <a:latin typeface="メイリオ"/>
                <a:ea typeface="メイリオ"/>
              </a:rPr>
              <a:t>推進体制の整備を通じて、地域における低炭素社会を実現。</a:t>
            </a:r>
            <a:endParaRPr kumimoji="0" lang="en-US" altLang="ja-JP" sz="1187" kern="0" dirty="0">
              <a:solidFill>
                <a:sysClr val="windowText" lastClr="000000"/>
              </a:solidFill>
              <a:latin typeface="メイリオ"/>
              <a:ea typeface="メイリオ"/>
            </a:endParaRPr>
          </a:p>
        </p:txBody>
      </p:sp>
      <p:sp>
        <p:nvSpPr>
          <p:cNvPr id="21" name="テキスト ボックス 20"/>
          <p:cNvSpPr txBox="1"/>
          <p:nvPr/>
        </p:nvSpPr>
        <p:spPr>
          <a:xfrm>
            <a:off x="5280795" y="1137352"/>
            <a:ext cx="4989513" cy="1487330"/>
          </a:xfrm>
          <a:prstGeom prst="rect">
            <a:avLst/>
          </a:prstGeom>
          <a:noFill/>
        </p:spPr>
        <p:txBody>
          <a:bodyPr>
            <a:spAutoFit/>
          </a:bodyPr>
          <a:lstStyle/>
          <a:p>
            <a:pPr defTabSz="986912">
              <a:buClr>
                <a:srgbClr val="DEDEDE">
                  <a:lumMod val="50000"/>
                </a:srgbClr>
              </a:buClr>
              <a:defRPr/>
            </a:pPr>
            <a:r>
              <a:rPr kumimoji="0" lang="ja-JP" altLang="en-US" sz="1295" kern="0" dirty="0">
                <a:solidFill>
                  <a:sysClr val="windowText" lastClr="000000"/>
                </a:solidFill>
                <a:latin typeface="メイリオ"/>
                <a:ea typeface="メイリオ"/>
              </a:rPr>
              <a:t>１．実行計画の調査・分析・フィードバック</a:t>
            </a:r>
          </a:p>
          <a:p>
            <a:pPr defTabSz="986912">
              <a:buClr>
                <a:srgbClr val="DEDEDE">
                  <a:lumMod val="50000"/>
                </a:srgbClr>
              </a:buClr>
              <a:defRPr/>
            </a:pPr>
            <a:r>
              <a:rPr kumimoji="0" lang="ja-JP" altLang="en-US" sz="1295" kern="0" dirty="0">
                <a:solidFill>
                  <a:sysClr val="windowText" lastClr="000000"/>
                </a:solidFill>
                <a:latin typeface="メイリオ"/>
                <a:ea typeface="メイリオ"/>
              </a:rPr>
              <a:t>２．地域の温室効果ガスインベントリ構築支援等</a:t>
            </a:r>
            <a:endParaRPr kumimoji="0" lang="en-US" altLang="ja-JP" sz="1295" kern="0" dirty="0">
              <a:solidFill>
                <a:sysClr val="windowText" lastClr="000000"/>
              </a:solidFill>
              <a:latin typeface="メイリオ"/>
              <a:ea typeface="メイリオ"/>
            </a:endParaRPr>
          </a:p>
          <a:p>
            <a:pPr defTabSz="986912">
              <a:buClr>
                <a:srgbClr val="DEDEDE">
                  <a:lumMod val="50000"/>
                </a:srgbClr>
              </a:buClr>
              <a:defRPr/>
            </a:pPr>
            <a:r>
              <a:rPr kumimoji="0" lang="ja-JP" altLang="en-US" sz="1295" kern="0" dirty="0">
                <a:solidFill>
                  <a:sysClr val="windowText" lastClr="000000"/>
                </a:solidFill>
                <a:latin typeface="メイリオ"/>
                <a:ea typeface="メイリオ"/>
              </a:rPr>
              <a:t>３．実行計画</a:t>
            </a:r>
            <a:r>
              <a:rPr kumimoji="0" lang="en-US" altLang="ja-JP" sz="1295" kern="0" dirty="0">
                <a:solidFill>
                  <a:sysClr val="windowText" lastClr="000000"/>
                </a:solidFill>
                <a:latin typeface="メイリオ"/>
                <a:ea typeface="メイリオ"/>
              </a:rPr>
              <a:t>PDCA</a:t>
            </a:r>
            <a:r>
              <a:rPr kumimoji="0" lang="ja-JP" altLang="en-US" sz="1295" kern="0" dirty="0">
                <a:solidFill>
                  <a:sysClr val="windowText" lastClr="000000"/>
                </a:solidFill>
                <a:latin typeface="メイリオ"/>
                <a:ea typeface="メイリオ"/>
              </a:rPr>
              <a:t>強化体制の支援</a:t>
            </a:r>
            <a:endParaRPr kumimoji="0" lang="en-US" altLang="ja-JP" sz="1295" kern="0" dirty="0">
              <a:solidFill>
                <a:sysClr val="windowText" lastClr="000000"/>
              </a:solidFill>
              <a:latin typeface="メイリオ"/>
              <a:ea typeface="メイリオ"/>
            </a:endParaRPr>
          </a:p>
          <a:p>
            <a:pPr defTabSz="986912">
              <a:buClr>
                <a:srgbClr val="DEDEDE">
                  <a:lumMod val="50000"/>
                </a:srgbClr>
              </a:buClr>
              <a:defRPr/>
            </a:pPr>
            <a:r>
              <a:rPr kumimoji="0" lang="ja-JP" altLang="en-US" sz="1295" kern="0" dirty="0">
                <a:solidFill>
                  <a:sysClr val="windowText" lastClr="000000"/>
                </a:solidFill>
                <a:latin typeface="メイリオ"/>
                <a:ea typeface="メイリオ"/>
              </a:rPr>
              <a:t>４．実行計画策定マニュアル説明会等の開催等</a:t>
            </a:r>
            <a:endParaRPr kumimoji="0" lang="en-US" altLang="ja-JP" sz="1295" kern="0" dirty="0">
              <a:solidFill>
                <a:sysClr val="windowText" lastClr="000000"/>
              </a:solidFill>
              <a:latin typeface="メイリオ"/>
              <a:ea typeface="メイリオ"/>
            </a:endParaRPr>
          </a:p>
          <a:p>
            <a:pPr defTabSz="986912">
              <a:buClr>
                <a:srgbClr val="DEDEDE">
                  <a:lumMod val="50000"/>
                </a:srgbClr>
              </a:buClr>
              <a:defRPr/>
            </a:pPr>
            <a:r>
              <a:rPr kumimoji="0" lang="ja-JP" altLang="en-US" sz="1295" kern="0" dirty="0">
                <a:solidFill>
                  <a:sysClr val="windowText" lastClr="000000"/>
                </a:solidFill>
                <a:latin typeface="メイリオ"/>
                <a:ea typeface="メイリオ"/>
              </a:rPr>
              <a:t>５．人材派遣等による低炭素化事業の案件形成支援</a:t>
            </a:r>
          </a:p>
          <a:p>
            <a:pPr defTabSz="986912">
              <a:buClr>
                <a:srgbClr val="DEDEDE">
                  <a:lumMod val="50000"/>
                </a:srgbClr>
              </a:buClr>
              <a:defRPr/>
            </a:pPr>
            <a:endParaRPr kumimoji="0" lang="ja-JP" altLang="en-US" sz="1295" kern="0" dirty="0">
              <a:solidFill>
                <a:sysClr val="windowText" lastClr="000000"/>
              </a:solidFill>
              <a:latin typeface="メイリオ"/>
              <a:ea typeface="メイリオ"/>
            </a:endParaRPr>
          </a:p>
          <a:p>
            <a:pPr defTabSz="986912">
              <a:buClr>
                <a:srgbClr val="DEDEDE">
                  <a:lumMod val="50000"/>
                </a:srgbClr>
              </a:buClr>
              <a:defRPr/>
            </a:pPr>
            <a:endParaRPr kumimoji="0" lang="ja-JP" altLang="en-US" sz="1295" kern="0" dirty="0">
              <a:solidFill>
                <a:sysClr val="windowText" lastClr="000000"/>
              </a:solidFill>
              <a:latin typeface="メイリオ"/>
              <a:ea typeface="メイリオ"/>
            </a:endParaRPr>
          </a:p>
        </p:txBody>
      </p:sp>
      <p:sp>
        <p:nvSpPr>
          <p:cNvPr id="19" name="テキスト ボックス 18"/>
          <p:cNvSpPr txBox="1"/>
          <p:nvPr/>
        </p:nvSpPr>
        <p:spPr>
          <a:xfrm>
            <a:off x="5331062" y="2281844"/>
            <a:ext cx="1542410" cy="324833"/>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kumimoji="0" lang="ja-JP" altLang="en-US" sz="1511" kern="0" dirty="0">
                <a:solidFill>
                  <a:sysClr val="windowText" lastClr="000000"/>
                </a:solidFill>
                <a:latin typeface="メイリオ"/>
                <a:ea typeface="メイリオ"/>
              </a:rPr>
              <a:t>期待される効果</a:t>
            </a:r>
          </a:p>
        </p:txBody>
      </p:sp>
      <p:sp>
        <p:nvSpPr>
          <p:cNvPr id="23" name="テキスト ボックス 22"/>
          <p:cNvSpPr txBox="1"/>
          <p:nvPr/>
        </p:nvSpPr>
        <p:spPr>
          <a:xfrm>
            <a:off x="5423628" y="2687024"/>
            <a:ext cx="4660664" cy="457689"/>
          </a:xfrm>
          <a:prstGeom prst="rect">
            <a:avLst/>
          </a:prstGeom>
          <a:noFill/>
        </p:spPr>
        <p:txBody>
          <a:bodyPr wrap="square" lIns="0" rIns="0">
            <a:spAutoFit/>
          </a:bodyPr>
          <a:lstStyle/>
          <a:p>
            <a:pPr marL="185046" indent="-185046" defTabSz="986912">
              <a:buClr>
                <a:srgbClr val="DEDEDE">
                  <a:lumMod val="50000"/>
                </a:srgbClr>
              </a:buClr>
              <a:buFont typeface="Wingdings" pitchFamily="2" charset="2"/>
              <a:buChar char="n"/>
              <a:defRPr/>
            </a:pPr>
            <a:r>
              <a:rPr kumimoji="0" lang="ja-JP" altLang="en-US" sz="1187" kern="0" dirty="0">
                <a:solidFill>
                  <a:sysClr val="windowText" lastClr="000000"/>
                </a:solidFill>
                <a:latin typeface="メイリオ"/>
                <a:ea typeface="メイリオ"/>
              </a:rPr>
              <a:t>地球温暖化対策計画に即した実行計画の策定率をそれぞれ</a:t>
            </a:r>
            <a:r>
              <a:rPr kumimoji="0" lang="en-US" altLang="ja-JP" sz="1187" kern="0" dirty="0">
                <a:solidFill>
                  <a:sysClr val="windowText" lastClr="000000"/>
                </a:solidFill>
                <a:latin typeface="メイリオ"/>
                <a:ea typeface="メイリオ"/>
              </a:rPr>
              <a:t>2020</a:t>
            </a:r>
            <a:r>
              <a:rPr kumimoji="0" lang="ja-JP" altLang="en-US" sz="1187" kern="0" dirty="0">
                <a:solidFill>
                  <a:sysClr val="windowText" lastClr="000000"/>
                </a:solidFill>
                <a:latin typeface="メイリオ"/>
                <a:ea typeface="メイリオ"/>
              </a:rPr>
              <a:t>年度までに</a:t>
            </a:r>
            <a:r>
              <a:rPr kumimoji="0" lang="en-US" altLang="ja-JP" sz="1187" kern="0" dirty="0">
                <a:solidFill>
                  <a:sysClr val="windowText" lastClr="000000"/>
                </a:solidFill>
                <a:latin typeface="メイリオ"/>
                <a:ea typeface="メイリオ"/>
              </a:rPr>
              <a:t>80</a:t>
            </a:r>
            <a:r>
              <a:rPr kumimoji="0" lang="ja-JP" altLang="en-US" sz="1187" kern="0" dirty="0">
                <a:solidFill>
                  <a:sysClr val="windowText" lastClr="000000"/>
                </a:solidFill>
                <a:latin typeface="メイリオ"/>
                <a:ea typeface="メイリオ"/>
              </a:rPr>
              <a:t>％、</a:t>
            </a:r>
            <a:r>
              <a:rPr kumimoji="0" lang="en-US" altLang="ja-JP" sz="1187" kern="0" dirty="0">
                <a:solidFill>
                  <a:sysClr val="windowText" lastClr="000000"/>
                </a:solidFill>
                <a:latin typeface="メイリオ"/>
                <a:ea typeface="メイリオ"/>
              </a:rPr>
              <a:t>2030</a:t>
            </a:r>
            <a:r>
              <a:rPr kumimoji="0" lang="ja-JP" altLang="en-US" sz="1187" kern="0" dirty="0">
                <a:solidFill>
                  <a:sysClr val="windowText" lastClr="000000"/>
                </a:solidFill>
                <a:latin typeface="メイリオ"/>
                <a:ea typeface="メイリオ"/>
              </a:rPr>
              <a:t>年度までに</a:t>
            </a:r>
            <a:r>
              <a:rPr kumimoji="0" lang="en-US" altLang="ja-JP" sz="1187" kern="0" dirty="0">
                <a:solidFill>
                  <a:sysClr val="windowText" lastClr="000000"/>
                </a:solidFill>
                <a:latin typeface="メイリオ"/>
                <a:ea typeface="メイリオ"/>
              </a:rPr>
              <a:t>100</a:t>
            </a:r>
            <a:r>
              <a:rPr kumimoji="0" lang="ja-JP" altLang="en-US" sz="1187" kern="0" dirty="0">
                <a:solidFill>
                  <a:sysClr val="windowText" lastClr="000000"/>
                </a:solidFill>
                <a:latin typeface="メイリオ"/>
                <a:ea typeface="メイリオ"/>
              </a:rPr>
              <a:t>％を目指すこととする。</a:t>
            </a:r>
            <a:endParaRPr kumimoji="0" lang="en-US" altLang="ja-JP" sz="1187" kern="0" dirty="0">
              <a:solidFill>
                <a:sysClr val="windowText" lastClr="000000"/>
              </a:solidFill>
              <a:latin typeface="メイリオ"/>
              <a:ea typeface="メイリオ"/>
            </a:endParaRPr>
          </a:p>
        </p:txBody>
      </p:sp>
      <p:pic>
        <p:nvPicPr>
          <p:cNvPr id="20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640" y="99388"/>
            <a:ext cx="752197" cy="49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8676817" y="109668"/>
            <a:ext cx="1367682" cy="490904"/>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kumimoji="0" lang="ja-JP" altLang="en-US" sz="1295" kern="0" dirty="0">
                <a:solidFill>
                  <a:prstClr val="white"/>
                </a:solidFill>
                <a:latin typeface="Cambria"/>
                <a:ea typeface="メイリオ"/>
              </a:rPr>
              <a:t>平成</a:t>
            </a:r>
            <a:r>
              <a:rPr kumimoji="0" lang="en-US" altLang="ja-JP" sz="1295" kern="0" dirty="0">
                <a:solidFill>
                  <a:prstClr val="white"/>
                </a:solidFill>
                <a:latin typeface="Cambria"/>
                <a:ea typeface="メイリオ"/>
              </a:rPr>
              <a:t>25</a:t>
            </a:r>
            <a:r>
              <a:rPr kumimoji="0" lang="ja-JP" altLang="en-US" sz="1295" kern="0" dirty="0">
                <a:solidFill>
                  <a:prstClr val="white"/>
                </a:solidFill>
                <a:latin typeface="Cambria"/>
                <a:ea typeface="メイリオ"/>
              </a:rPr>
              <a:t>年度予算</a:t>
            </a:r>
            <a:endParaRPr kumimoji="0" lang="en-US" altLang="ja-JP" sz="1295" kern="0" dirty="0">
              <a:solidFill>
                <a:prstClr val="white"/>
              </a:solidFill>
              <a:latin typeface="Cambria"/>
              <a:ea typeface="メイリオ"/>
            </a:endParaRPr>
          </a:p>
          <a:p>
            <a:pPr defTabSz="986912">
              <a:defRPr/>
            </a:pPr>
            <a:r>
              <a:rPr kumimoji="0" lang="ja-JP" altLang="en-US" sz="1295" kern="0" dirty="0">
                <a:solidFill>
                  <a:prstClr val="white"/>
                </a:solidFill>
                <a:latin typeface="Cambria"/>
                <a:ea typeface="メイリオ"/>
              </a:rPr>
              <a:t>○○百万円</a:t>
            </a:r>
          </a:p>
        </p:txBody>
      </p:sp>
      <p:sp>
        <p:nvSpPr>
          <p:cNvPr id="26" name="Rectangle 3"/>
          <p:cNvSpPr/>
          <p:nvPr/>
        </p:nvSpPr>
        <p:spPr>
          <a:xfrm>
            <a:off x="1189123" y="49695"/>
            <a:ext cx="9091467" cy="666968"/>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defTabSz="986912">
              <a:defRPr/>
            </a:pPr>
            <a:r>
              <a:rPr kumimoji="0" lang="ja-JP" altLang="ja-JP" sz="1943" b="1" kern="0" dirty="0">
                <a:solidFill>
                  <a:prstClr val="white"/>
                </a:solidFill>
                <a:latin typeface="Cambria"/>
                <a:ea typeface="メイリオ"/>
              </a:rPr>
              <a:t>地方公共団体実行計画を核とした地域の低炭素化</a:t>
            </a:r>
            <a:endParaRPr kumimoji="0" lang="en-US" altLang="ja-JP" sz="1943" b="1" kern="0" dirty="0">
              <a:solidFill>
                <a:prstClr val="white"/>
              </a:solidFill>
              <a:latin typeface="Cambria"/>
              <a:ea typeface="メイリオ"/>
            </a:endParaRPr>
          </a:p>
          <a:p>
            <a:pPr defTabSz="986912">
              <a:defRPr/>
            </a:pPr>
            <a:r>
              <a:rPr kumimoji="0" lang="ja-JP" altLang="ja-JP" sz="1943" b="1" kern="0" dirty="0">
                <a:solidFill>
                  <a:prstClr val="white"/>
                </a:solidFill>
                <a:latin typeface="Cambria"/>
                <a:ea typeface="メイリオ"/>
              </a:rPr>
              <a:t>基盤整備</a:t>
            </a:r>
            <a:r>
              <a:rPr kumimoji="0" lang="ja-JP" altLang="en-US" sz="1943" b="1" kern="0" dirty="0">
                <a:solidFill>
                  <a:prstClr val="white"/>
                </a:solidFill>
                <a:latin typeface="Cambria"/>
                <a:ea typeface="メイリオ"/>
              </a:rPr>
              <a:t>事業</a:t>
            </a:r>
            <a:endParaRPr kumimoji="0" lang="en-US" altLang="ja-JP" sz="1943" b="1" kern="0" dirty="0">
              <a:solidFill>
                <a:prstClr val="white"/>
              </a:solidFill>
              <a:latin typeface="Cambria"/>
              <a:ea typeface="メイリオ"/>
            </a:endParaRPr>
          </a:p>
        </p:txBody>
      </p:sp>
      <p:sp>
        <p:nvSpPr>
          <p:cNvPr id="29" name="テキスト ボックス 28"/>
          <p:cNvSpPr txBox="1"/>
          <p:nvPr/>
        </p:nvSpPr>
        <p:spPr>
          <a:xfrm>
            <a:off x="7206005" y="185061"/>
            <a:ext cx="1884770"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kumimoji="0" lang="en-US" altLang="ja-JP" sz="1187" kern="0" dirty="0">
                <a:solidFill>
                  <a:prstClr val="white"/>
                </a:solidFill>
                <a:latin typeface="Cambria"/>
                <a:ea typeface="メイリオ"/>
              </a:rPr>
              <a:t>2019</a:t>
            </a:r>
            <a:r>
              <a:rPr kumimoji="0" lang="ja-JP" altLang="en-US" sz="1187" kern="0" dirty="0">
                <a:solidFill>
                  <a:prstClr val="white"/>
                </a:solidFill>
                <a:latin typeface="Cambria"/>
                <a:ea typeface="メイリオ"/>
              </a:rPr>
              <a:t>年度予算（案）</a:t>
            </a:r>
            <a:endParaRPr kumimoji="0" lang="en-US" altLang="ja-JP" sz="1187" kern="0" dirty="0">
              <a:solidFill>
                <a:prstClr val="white"/>
              </a:solidFill>
              <a:latin typeface="Cambria"/>
              <a:ea typeface="メイリオ"/>
            </a:endParaRPr>
          </a:p>
          <a:p>
            <a:pPr defTabSz="986912">
              <a:defRPr/>
            </a:pPr>
            <a:r>
              <a:rPr kumimoji="0" lang="en-US" altLang="ja-JP" sz="1187" kern="0" dirty="0">
                <a:solidFill>
                  <a:prstClr val="white"/>
                </a:solidFill>
                <a:latin typeface="Cambria"/>
                <a:ea typeface="メイリオ"/>
              </a:rPr>
              <a:t>452</a:t>
            </a:r>
            <a:r>
              <a:rPr kumimoji="0" lang="ja-JP" altLang="en-US" sz="1187" kern="0" dirty="0">
                <a:solidFill>
                  <a:prstClr val="white"/>
                </a:solidFill>
                <a:latin typeface="Cambria"/>
                <a:ea typeface="メイリオ"/>
              </a:rPr>
              <a:t>百万円</a:t>
            </a:r>
            <a:r>
              <a:rPr kumimoji="0" lang="en-US" altLang="ja-JP" sz="1187" kern="0" dirty="0">
                <a:solidFill>
                  <a:prstClr val="white"/>
                </a:solidFill>
                <a:latin typeface="Cambria"/>
                <a:ea typeface="メイリオ"/>
              </a:rPr>
              <a:t>(580</a:t>
            </a:r>
            <a:r>
              <a:rPr kumimoji="0" lang="ja-JP" altLang="en-US" sz="1187" kern="0" dirty="0">
                <a:solidFill>
                  <a:prstClr val="white"/>
                </a:solidFill>
                <a:latin typeface="Cambria"/>
                <a:ea typeface="メイリオ"/>
              </a:rPr>
              <a:t>百万円）</a:t>
            </a:r>
          </a:p>
        </p:txBody>
      </p:sp>
      <p:sp>
        <p:nvSpPr>
          <p:cNvPr id="34" name="テキスト ボックス 33"/>
          <p:cNvSpPr txBox="1"/>
          <p:nvPr/>
        </p:nvSpPr>
        <p:spPr>
          <a:xfrm>
            <a:off x="490287" y="3990454"/>
            <a:ext cx="4790508" cy="906082"/>
          </a:xfrm>
          <a:prstGeom prst="rect">
            <a:avLst/>
          </a:prstGeom>
          <a:noFill/>
        </p:spPr>
        <p:txBody>
          <a:bodyPr wrap="square">
            <a:spAutoFit/>
          </a:bodyPr>
          <a:lstStyle/>
          <a:p>
            <a:pPr defTabSz="986912">
              <a:defRPr/>
            </a:pPr>
            <a:r>
              <a:rPr kumimoji="0" lang="ja-JP" altLang="en-US" sz="1403" b="1" u="sng" kern="0" dirty="0">
                <a:solidFill>
                  <a:srgbClr val="EEECE1">
                    <a:lumMod val="10000"/>
                  </a:srgbClr>
                </a:solidFill>
                <a:latin typeface="メイリオ"/>
                <a:ea typeface="メイリオ"/>
              </a:rPr>
              <a:t>１．実行計</a:t>
            </a:r>
            <a:r>
              <a:rPr kumimoji="0" lang="ja-JP" altLang="en-US" sz="1403" b="1" u="sng" kern="0" dirty="0">
                <a:solidFill>
                  <a:sysClr val="windowText" lastClr="000000"/>
                </a:solidFill>
                <a:latin typeface="メイリオ"/>
                <a:ea typeface="メイリオ"/>
              </a:rPr>
              <a:t>画等の</a:t>
            </a:r>
            <a:r>
              <a:rPr kumimoji="0" lang="ja-JP" altLang="en-US" sz="1403" b="1" u="sng" kern="0" dirty="0">
                <a:solidFill>
                  <a:srgbClr val="EEECE1">
                    <a:lumMod val="10000"/>
                  </a:srgbClr>
                </a:solidFill>
                <a:latin typeface="メイリオ"/>
                <a:ea typeface="メイリオ"/>
              </a:rPr>
              <a:t>調査・分析・フィードバック</a:t>
            </a:r>
            <a:endParaRPr kumimoji="0" lang="en-US" altLang="ja-JP" sz="1403" b="1" u="sng" kern="0" dirty="0">
              <a:solidFill>
                <a:srgbClr val="EEECE1">
                  <a:lumMod val="10000"/>
                </a:srgbClr>
              </a:solidFill>
              <a:latin typeface="メイリオ"/>
              <a:ea typeface="メイリオ"/>
            </a:endParaRPr>
          </a:p>
          <a:p>
            <a:pPr defTabSz="986912">
              <a:defRPr/>
            </a:pPr>
            <a:r>
              <a:rPr kumimoji="0" lang="ja-JP" altLang="en-US" sz="1295" kern="0" dirty="0">
                <a:solidFill>
                  <a:sysClr val="windowText" lastClr="000000"/>
                </a:solidFill>
                <a:latin typeface="メイリオ"/>
                <a:ea typeface="メイリオ"/>
              </a:rPr>
              <a:t>　地方公共団体における実行計画の策定状況等を調査して詳細に分析・評価し、その結果を地方公共団体に対してフィードバックすることにより、地方公共団体の取組の充実を促す。</a:t>
            </a:r>
            <a:endParaRPr kumimoji="0" lang="en-US" altLang="ja-JP" sz="1295" b="1" u="sng" kern="0" dirty="0">
              <a:solidFill>
                <a:srgbClr val="EEECE1">
                  <a:lumMod val="10000"/>
                </a:srgbClr>
              </a:solidFill>
              <a:latin typeface="メイリオ"/>
              <a:ea typeface="メイリオ"/>
            </a:endParaRPr>
          </a:p>
        </p:txBody>
      </p:sp>
      <p:sp>
        <p:nvSpPr>
          <p:cNvPr id="36" name="テキスト ボックス 35"/>
          <p:cNvSpPr txBox="1"/>
          <p:nvPr/>
        </p:nvSpPr>
        <p:spPr>
          <a:xfrm>
            <a:off x="5327900" y="3630588"/>
            <a:ext cx="4818653" cy="1902509"/>
          </a:xfrm>
          <a:prstGeom prst="rect">
            <a:avLst/>
          </a:prstGeom>
          <a:noFill/>
        </p:spPr>
        <p:txBody>
          <a:bodyPr wrap="square">
            <a:spAutoFit/>
          </a:bodyPr>
          <a:lstStyle/>
          <a:p>
            <a:pPr defTabSz="986912">
              <a:defRPr/>
            </a:pPr>
            <a:r>
              <a:rPr kumimoji="0" lang="ja-JP" altLang="en-US" sz="1403" b="1" u="sng" kern="0" dirty="0">
                <a:solidFill>
                  <a:sysClr val="windowText" lastClr="000000"/>
                </a:solidFill>
                <a:latin typeface="メイリオ"/>
                <a:ea typeface="メイリオ"/>
              </a:rPr>
              <a:t>３．実行計画</a:t>
            </a:r>
            <a:r>
              <a:rPr kumimoji="0" lang="en-US" altLang="ja-JP" sz="1403" b="1" u="sng" kern="0" dirty="0">
                <a:solidFill>
                  <a:sysClr val="windowText" lastClr="000000"/>
                </a:solidFill>
                <a:latin typeface="メイリオ"/>
                <a:ea typeface="メイリオ"/>
              </a:rPr>
              <a:t>PDCA</a:t>
            </a:r>
            <a:r>
              <a:rPr kumimoji="0" lang="ja-JP" altLang="en-US" sz="1403" b="1" u="sng" kern="0" dirty="0">
                <a:solidFill>
                  <a:sysClr val="windowText" lastClr="000000"/>
                </a:solidFill>
                <a:latin typeface="メイリオ"/>
                <a:ea typeface="メイリオ"/>
              </a:rPr>
              <a:t>強化体制の支援</a:t>
            </a:r>
            <a:endParaRPr kumimoji="0" lang="en-US" altLang="ja-JP" sz="1403" b="1" u="sng" kern="0" dirty="0">
              <a:solidFill>
                <a:sysClr val="windowText" lastClr="000000"/>
              </a:solidFill>
              <a:latin typeface="メイリオ"/>
              <a:ea typeface="メイリオ"/>
            </a:endParaRPr>
          </a:p>
          <a:p>
            <a:pPr defTabSz="986912">
              <a:defRPr/>
            </a:pPr>
            <a:r>
              <a:rPr kumimoji="0" lang="ja-JP" altLang="en-US" sz="1295" kern="0" dirty="0">
                <a:solidFill>
                  <a:sysClr val="windowText" lastClr="000000"/>
                </a:solidFill>
                <a:latin typeface="メイリオ"/>
                <a:ea typeface="メイリオ"/>
              </a:rPr>
              <a:t>　実行計画の</a:t>
            </a:r>
            <a:r>
              <a:rPr kumimoji="0" lang="en-US" altLang="ja-JP" sz="1295" kern="0" dirty="0">
                <a:solidFill>
                  <a:sysClr val="windowText" lastClr="000000"/>
                </a:solidFill>
                <a:latin typeface="メイリオ"/>
                <a:ea typeface="メイリオ"/>
              </a:rPr>
              <a:t>PDCA</a:t>
            </a:r>
            <a:r>
              <a:rPr kumimoji="0" lang="ja-JP" altLang="en-US" sz="1295" kern="0" dirty="0">
                <a:solidFill>
                  <a:sysClr val="windowText" lastClr="000000"/>
                </a:solidFill>
                <a:latin typeface="メイリオ"/>
                <a:ea typeface="メイリオ"/>
              </a:rPr>
              <a:t>に係る支援モデルを検討し、支援を希望する地方公共団体において実証を行うとともに、地方公共団体カーボン・マネジメント強化事業で過年度に補助を行った地方公共団体において、</a:t>
            </a:r>
            <a:r>
              <a:rPr kumimoji="0" lang="en-US" altLang="ja-JP" sz="1295" kern="0" dirty="0">
                <a:solidFill>
                  <a:sysClr val="windowText" lastClr="000000"/>
                </a:solidFill>
                <a:latin typeface="メイリオ"/>
                <a:ea typeface="メイリオ"/>
              </a:rPr>
              <a:t>PDCA</a:t>
            </a:r>
            <a:r>
              <a:rPr kumimoji="0" lang="ja-JP" altLang="en-US" sz="1295" kern="0" dirty="0">
                <a:solidFill>
                  <a:sysClr val="windowText" lastClr="000000"/>
                </a:solidFill>
                <a:latin typeface="メイリオ"/>
                <a:ea typeface="メイリオ"/>
              </a:rPr>
              <a:t>体制の構築・強化等がどの程度行われているか検証を行う。</a:t>
            </a:r>
          </a:p>
          <a:p>
            <a:pPr defTabSz="986912">
              <a:defRPr/>
            </a:pPr>
            <a:r>
              <a:rPr kumimoji="0" lang="ja-JP" altLang="en-US" sz="1295" kern="0" dirty="0">
                <a:solidFill>
                  <a:sysClr val="windowText" lastClr="000000"/>
                </a:solidFill>
                <a:latin typeface="メイリオ"/>
                <a:ea typeface="メイリオ"/>
              </a:rPr>
              <a:t>　また、地方公共団体実行計画の策定・実行・評価・支援に係る業務を効率化・高度化するための情報システムを運用・改善する。</a:t>
            </a:r>
            <a:endParaRPr kumimoji="0" lang="en-US" altLang="ja-JP" sz="1295" kern="0" dirty="0">
              <a:solidFill>
                <a:sysClr val="windowText" lastClr="000000"/>
              </a:solidFill>
              <a:latin typeface="メイリオ"/>
              <a:ea typeface="メイリオ"/>
            </a:endParaRPr>
          </a:p>
        </p:txBody>
      </p:sp>
      <p:grpSp>
        <p:nvGrpSpPr>
          <p:cNvPr id="2" name="グループ化 1"/>
          <p:cNvGrpSpPr/>
          <p:nvPr/>
        </p:nvGrpSpPr>
        <p:grpSpPr>
          <a:xfrm>
            <a:off x="1068735" y="4855595"/>
            <a:ext cx="4156785" cy="840851"/>
            <a:chOff x="250825" y="4442828"/>
            <a:chExt cx="3851275" cy="779052"/>
          </a:xfrm>
        </p:grpSpPr>
        <p:pic>
          <p:nvPicPr>
            <p:cNvPr id="2073" name="Picture 7" descr="D:\Temporary Internet Files\Temporary Internet Files\Content.IE5\ZXF4GLQG\MC90029317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31963" y="4502567"/>
              <a:ext cx="4921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4" name="Picture 8" descr="D:\Temporary Internet Files\Temporary Internet Files\Content.IE5\FPXHTVPJ\MC90024038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0825" y="4537492"/>
              <a:ext cx="6445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5" name="テキスト ボックス 35"/>
            <p:cNvSpPr txBox="1">
              <a:spLocks noChangeArrowheads="1"/>
            </p:cNvSpPr>
            <p:nvPr/>
          </p:nvSpPr>
          <p:spPr bwMode="auto">
            <a:xfrm>
              <a:off x="895351" y="4572417"/>
              <a:ext cx="677068" cy="454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r>
                <a:rPr lang="ja-JP" altLang="en-US" sz="863" kern="0" dirty="0">
                  <a:solidFill>
                    <a:srgbClr val="1F497D"/>
                  </a:solidFill>
                  <a:latin typeface="HGP創英角ｺﾞｼｯｸUB" pitchFamily="50" charset="-128"/>
                  <a:ea typeface="HGP創英角ｺﾞｼｯｸUB" pitchFamily="50" charset="-128"/>
                </a:rPr>
                <a:t>地方公共団体の取組の状況把握</a:t>
              </a:r>
              <a:endParaRPr lang="en-US" altLang="ja-JP" sz="863" kern="0" dirty="0">
                <a:solidFill>
                  <a:srgbClr val="1F497D"/>
                </a:solidFill>
                <a:latin typeface="HGP創英角ｺﾞｼｯｸUB" pitchFamily="50" charset="-128"/>
                <a:ea typeface="HGP創英角ｺﾞｼｯｸUB" pitchFamily="50" charset="-128"/>
              </a:endParaRPr>
            </a:p>
          </p:txBody>
        </p:sp>
        <p:sp>
          <p:nvSpPr>
            <p:cNvPr id="2076" name="テキスト ボックス 36"/>
            <p:cNvSpPr txBox="1">
              <a:spLocks noChangeArrowheads="1"/>
            </p:cNvSpPr>
            <p:nvPr/>
          </p:nvSpPr>
          <p:spPr bwMode="auto">
            <a:xfrm>
              <a:off x="1657350" y="5013300"/>
              <a:ext cx="736600" cy="208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r>
                <a:rPr lang="ja-JP" altLang="en-US" sz="863" kern="0" dirty="0">
                  <a:solidFill>
                    <a:srgbClr val="1F497D"/>
                  </a:solidFill>
                  <a:latin typeface="HGP創英角ｺﾞｼｯｸUB" pitchFamily="50" charset="-128"/>
                  <a:ea typeface="HGP創英角ｺﾞｼｯｸUB" pitchFamily="50" charset="-128"/>
                </a:rPr>
                <a:t>分析・評価</a:t>
              </a:r>
              <a:endParaRPr lang="en-US" altLang="ja-JP" sz="863" kern="0" dirty="0">
                <a:solidFill>
                  <a:srgbClr val="1F497D"/>
                </a:solidFill>
                <a:latin typeface="HGP創英角ｺﾞｼｯｸUB" pitchFamily="50" charset="-128"/>
                <a:ea typeface="HGP創英角ｺﾞｼｯｸUB" pitchFamily="50" charset="-128"/>
              </a:endParaRPr>
            </a:p>
          </p:txBody>
        </p:sp>
        <p:sp>
          <p:nvSpPr>
            <p:cNvPr id="2077" name="テキスト ボックス 42"/>
            <p:cNvSpPr txBox="1">
              <a:spLocks noChangeArrowheads="1"/>
            </p:cNvSpPr>
            <p:nvPr/>
          </p:nvSpPr>
          <p:spPr bwMode="auto">
            <a:xfrm>
              <a:off x="3168650" y="4442828"/>
              <a:ext cx="933450" cy="33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r>
                <a:rPr lang="ja-JP" altLang="en-US" sz="863" kern="0" dirty="0">
                  <a:solidFill>
                    <a:srgbClr val="1F497D"/>
                  </a:solidFill>
                  <a:latin typeface="HGP創英角ｺﾞｼｯｸUB" pitchFamily="50" charset="-128"/>
                  <a:ea typeface="HGP創英角ｺﾞｼｯｸUB" pitchFamily="50" charset="-128"/>
                </a:rPr>
                <a:t>地方公共団体へフィードバック</a:t>
              </a:r>
              <a:endParaRPr lang="en-US" altLang="ja-JP" sz="863" kern="0" dirty="0">
                <a:solidFill>
                  <a:srgbClr val="1F497D"/>
                </a:solidFill>
                <a:latin typeface="HGP創英角ｺﾞｼｯｸUB" pitchFamily="50" charset="-128"/>
                <a:ea typeface="HGP創英角ｺﾞｼｯｸUB" pitchFamily="50" charset="-128"/>
              </a:endParaRPr>
            </a:p>
          </p:txBody>
        </p:sp>
        <p:sp>
          <p:nvSpPr>
            <p:cNvPr id="47" name="ストライプ矢印 46"/>
            <p:cNvSpPr/>
            <p:nvPr/>
          </p:nvSpPr>
          <p:spPr>
            <a:xfrm>
              <a:off x="2303463" y="4620042"/>
              <a:ext cx="227012" cy="384175"/>
            </a:xfrm>
            <a:prstGeom prst="stripedRightArrow">
              <a:avLst/>
            </a:prstGeom>
            <a:solidFill>
              <a:srgbClr val="4F81BD"/>
            </a:solidFill>
            <a:ln w="25400" cap="flat" cmpd="sng" algn="ctr">
              <a:solidFill>
                <a:srgbClr val="4F81BD">
                  <a:shade val="50000"/>
                </a:srgbClr>
              </a:solidFill>
              <a:prstDash val="solid"/>
            </a:ln>
            <a:effectLst/>
          </p:spPr>
          <p:txBody>
            <a:bodyPr anchor="ctr"/>
            <a:lstStyle/>
            <a:p>
              <a:pPr algn="ctr" defTabSz="986912">
                <a:defRPr/>
              </a:pPr>
              <a:endParaRPr kumimoji="0" lang="ja-JP" altLang="en-US" sz="1943" kern="0">
                <a:solidFill>
                  <a:sysClr val="window" lastClr="FFFFFF"/>
                </a:solidFill>
                <a:latin typeface="Calibri"/>
                <a:ea typeface="ＭＳ Ｐゴシック"/>
              </a:endParaRPr>
            </a:p>
          </p:txBody>
        </p:sp>
        <p:pic>
          <p:nvPicPr>
            <p:cNvPr id="2079" name="Picture 65" descr="D:\Temporary Internet Files\Temporary Internet Files\Content.IE5\N1ASXE20\MC90023008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09850" y="4518442"/>
              <a:ext cx="6524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ストライプ矢印 48"/>
            <p:cNvSpPr/>
            <p:nvPr/>
          </p:nvSpPr>
          <p:spPr>
            <a:xfrm>
              <a:off x="1458913" y="4623217"/>
              <a:ext cx="227012" cy="384175"/>
            </a:xfrm>
            <a:prstGeom prst="stripedRightArrow">
              <a:avLst/>
            </a:prstGeom>
            <a:solidFill>
              <a:srgbClr val="4F81BD"/>
            </a:solidFill>
            <a:ln w="25400" cap="flat" cmpd="sng" algn="ctr">
              <a:solidFill>
                <a:srgbClr val="4F81BD">
                  <a:shade val="50000"/>
                </a:srgbClr>
              </a:solidFill>
              <a:prstDash val="solid"/>
            </a:ln>
            <a:effectLst/>
          </p:spPr>
          <p:txBody>
            <a:bodyPr anchor="ctr"/>
            <a:lstStyle/>
            <a:p>
              <a:pPr algn="ctr" defTabSz="986912">
                <a:defRPr/>
              </a:pPr>
              <a:endParaRPr kumimoji="0" lang="ja-JP" altLang="en-US" sz="1943" kern="0">
                <a:solidFill>
                  <a:sysClr val="window" lastClr="FFFFFF"/>
                </a:solidFill>
                <a:latin typeface="Calibri"/>
                <a:ea typeface="ＭＳ Ｐゴシック"/>
              </a:endParaRPr>
            </a:p>
          </p:txBody>
        </p:sp>
      </p:grpSp>
      <p:sp>
        <p:nvSpPr>
          <p:cNvPr id="46" name="正方形/長方形 45"/>
          <p:cNvSpPr/>
          <p:nvPr/>
        </p:nvSpPr>
        <p:spPr>
          <a:xfrm>
            <a:off x="8500983" y="795408"/>
            <a:ext cx="1736373" cy="324833"/>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defTabSz="986912">
              <a:defRPr/>
            </a:pPr>
            <a:r>
              <a:rPr kumimoji="0" lang="ja-JP" altLang="en-US" sz="1511" b="1" kern="0" dirty="0">
                <a:solidFill>
                  <a:prstClr val="white"/>
                </a:solidFill>
                <a:latin typeface="Cambria"/>
                <a:ea typeface="メイリオ"/>
              </a:rPr>
              <a:t>事業目的・概要等</a:t>
            </a:r>
          </a:p>
        </p:txBody>
      </p:sp>
      <p:sp>
        <p:nvSpPr>
          <p:cNvPr id="48" name="テキスト ボックス 47"/>
          <p:cNvSpPr txBox="1"/>
          <p:nvPr/>
        </p:nvSpPr>
        <p:spPr>
          <a:xfrm>
            <a:off x="459201" y="5800563"/>
            <a:ext cx="4967135" cy="1537152"/>
          </a:xfrm>
          <a:prstGeom prst="rect">
            <a:avLst/>
          </a:prstGeom>
          <a:noFill/>
        </p:spPr>
        <p:txBody>
          <a:bodyPr wrap="square">
            <a:spAutoFit/>
          </a:bodyPr>
          <a:lstStyle/>
          <a:p>
            <a:pPr defTabSz="986912">
              <a:defRPr/>
            </a:pPr>
            <a:r>
              <a:rPr kumimoji="0" lang="ja-JP" altLang="en-US" sz="1403" b="1" u="sng" kern="0" dirty="0">
                <a:solidFill>
                  <a:sysClr val="windowText" lastClr="000000"/>
                </a:solidFill>
                <a:latin typeface="メイリオ"/>
                <a:ea typeface="メイリオ"/>
              </a:rPr>
              <a:t>２．地域の温室効果ガスインベントリ構築支援等</a:t>
            </a:r>
            <a:endParaRPr kumimoji="0" lang="en-US" altLang="ja-JP" sz="1403" b="1" u="sng" kern="0" dirty="0">
              <a:solidFill>
                <a:sysClr val="windowText" lastClr="000000"/>
              </a:solidFill>
              <a:latin typeface="メイリオ"/>
              <a:ea typeface="メイリオ"/>
            </a:endParaRPr>
          </a:p>
          <a:p>
            <a:pPr defTabSz="986912">
              <a:defRPr/>
            </a:pPr>
            <a:r>
              <a:rPr kumimoji="0" lang="ja-JP" altLang="en-US" sz="1511" kern="0" dirty="0">
                <a:solidFill>
                  <a:sysClr val="windowText" lastClr="000000"/>
                </a:solidFill>
                <a:latin typeface="メイリオ"/>
                <a:ea typeface="メイリオ"/>
              </a:rPr>
              <a:t>　</a:t>
            </a:r>
            <a:r>
              <a:rPr kumimoji="0" lang="ja-JP" altLang="en-US" sz="1295" kern="0" dirty="0">
                <a:solidFill>
                  <a:sysClr val="windowText" lastClr="000000"/>
                </a:solidFill>
                <a:latin typeface="メイリオ"/>
                <a:ea typeface="メイリオ"/>
              </a:rPr>
              <a:t>実行計画における温室効果ガス排出量推計について、地方公共団体が収集可能なデータ及びその収集方法並びに実際に使用されている推計手法や対策・施策実施状況モニタリング手法等に関する情報を収集・分析し、実行計画における実態に即した推計手法等を検討する。その上で、推計支援ツールや温室効果ガス排出に係るデータベース等を作成し、情報提供する。</a:t>
            </a:r>
            <a:endParaRPr kumimoji="0" lang="en-US" altLang="ja-JP" sz="1295" kern="0" dirty="0">
              <a:solidFill>
                <a:sysClr val="windowText" lastClr="000000"/>
              </a:solidFill>
              <a:latin typeface="メイリオ"/>
              <a:ea typeface="メイリオ"/>
            </a:endParaRPr>
          </a:p>
        </p:txBody>
      </p:sp>
      <p:sp>
        <p:nvSpPr>
          <p:cNvPr id="37" name="テキスト ボックス 36"/>
          <p:cNvSpPr txBox="1"/>
          <p:nvPr/>
        </p:nvSpPr>
        <p:spPr>
          <a:xfrm>
            <a:off x="5327900" y="6628300"/>
            <a:ext cx="4794480" cy="1105367"/>
          </a:xfrm>
          <a:prstGeom prst="rect">
            <a:avLst/>
          </a:prstGeom>
          <a:noFill/>
        </p:spPr>
        <p:txBody>
          <a:bodyPr wrap="square">
            <a:spAutoFit/>
          </a:bodyPr>
          <a:lstStyle/>
          <a:p>
            <a:pPr defTabSz="986912">
              <a:defRPr/>
            </a:pPr>
            <a:r>
              <a:rPr kumimoji="0" lang="ja-JP" altLang="en-US" sz="1403" b="1" u="sng" kern="0" dirty="0">
                <a:solidFill>
                  <a:sysClr val="windowText" lastClr="000000"/>
                </a:solidFill>
                <a:latin typeface="メイリオ"/>
                <a:ea typeface="メイリオ"/>
              </a:rPr>
              <a:t>５．人材派遣等による低炭素化事業の案件形成支援</a:t>
            </a:r>
            <a:endParaRPr kumimoji="0" lang="en-US" altLang="ja-JP" sz="1295" kern="0" dirty="0">
              <a:solidFill>
                <a:sysClr val="windowText" lastClr="000000"/>
              </a:solidFill>
              <a:latin typeface="メイリオ"/>
              <a:ea typeface="メイリオ"/>
            </a:endParaRPr>
          </a:p>
          <a:p>
            <a:pPr defTabSz="986912"/>
            <a:r>
              <a:rPr kumimoji="0" lang="ja-JP" altLang="en-US" sz="1295" kern="0" dirty="0">
                <a:solidFill>
                  <a:sysClr val="windowText" lastClr="000000"/>
                </a:solidFill>
                <a:latin typeface="メイリオ"/>
                <a:ea typeface="メイリオ"/>
              </a:rPr>
              <a:t>　低炭素な地域づくり（地域の再エネ事業や公共施設の省エネ等）に資する持続可能な事業の案件形成を促進すべく、専門人材を派遣し、地方公共団体への研修・助言を行う。</a:t>
            </a:r>
            <a:endParaRPr kumimoji="0" lang="en-US" altLang="ja-JP" sz="1295" kern="0" dirty="0">
              <a:solidFill>
                <a:sysClr val="windowText" lastClr="000000"/>
              </a:solidFill>
              <a:latin typeface="メイリオ"/>
              <a:ea typeface="メイリオ"/>
            </a:endParaRPr>
          </a:p>
          <a:p>
            <a:pPr defTabSz="986912"/>
            <a:endParaRPr kumimoji="0" lang="en-US" altLang="ja-JP" sz="1295" kern="0" dirty="0">
              <a:solidFill>
                <a:sysClr val="windowText" lastClr="000000"/>
              </a:solidFill>
              <a:latin typeface="メイリオ"/>
              <a:ea typeface="メイリオ"/>
            </a:endParaRPr>
          </a:p>
        </p:txBody>
      </p:sp>
      <p:sp>
        <p:nvSpPr>
          <p:cNvPr id="31" name="テキスト ボックス 30"/>
          <p:cNvSpPr txBox="1"/>
          <p:nvPr/>
        </p:nvSpPr>
        <p:spPr>
          <a:xfrm>
            <a:off x="5331064" y="5543417"/>
            <a:ext cx="4784692" cy="1304653"/>
          </a:xfrm>
          <a:prstGeom prst="rect">
            <a:avLst/>
          </a:prstGeom>
          <a:noFill/>
        </p:spPr>
        <p:txBody>
          <a:bodyPr wrap="square">
            <a:spAutoFit/>
          </a:bodyPr>
          <a:lstStyle/>
          <a:p>
            <a:pPr defTabSz="986912">
              <a:defRPr/>
            </a:pPr>
            <a:r>
              <a:rPr kumimoji="0" lang="ja-JP" altLang="en-US" sz="1403" b="1" u="sng" kern="0" dirty="0">
                <a:solidFill>
                  <a:sysClr val="windowText" lastClr="000000"/>
                </a:solidFill>
                <a:latin typeface="メイリオ"/>
                <a:ea typeface="メイリオ"/>
              </a:rPr>
              <a:t>４．実行計画策定マニュアル説明会等の開催等</a:t>
            </a:r>
            <a:endParaRPr kumimoji="0" lang="en-US" altLang="ja-JP" sz="1403" b="1" u="sng" kern="0" dirty="0">
              <a:solidFill>
                <a:sysClr val="windowText" lastClr="000000"/>
              </a:solidFill>
              <a:latin typeface="メイリオ"/>
              <a:ea typeface="メイリオ"/>
            </a:endParaRPr>
          </a:p>
          <a:p>
            <a:pPr defTabSz="986912">
              <a:defRPr/>
            </a:pPr>
            <a:r>
              <a:rPr kumimoji="0" lang="ja-JP" altLang="en-US" sz="1295" kern="0" dirty="0">
                <a:solidFill>
                  <a:sysClr val="windowText" lastClr="000000"/>
                </a:solidFill>
                <a:latin typeface="メイリオ"/>
                <a:ea typeface="メイリオ"/>
              </a:rPr>
              <a:t>　実行計画策定マニュアル説明会等の開催や同マニュアルに追加する別冊等の作成を検討する。</a:t>
            </a:r>
          </a:p>
          <a:p>
            <a:pPr defTabSz="986912"/>
            <a:r>
              <a:rPr kumimoji="0" lang="ja-JP" altLang="en-US" sz="1295" kern="0" dirty="0">
                <a:solidFill>
                  <a:sysClr val="windowText" lastClr="000000"/>
                </a:solidFill>
                <a:latin typeface="メイリオ"/>
                <a:ea typeface="メイリオ"/>
              </a:rPr>
              <a:t>　また、地方公共団体と地域金融機関両者の合同研修等の実施により、地域金融機関との連携モデルの創出支援等を行う。</a:t>
            </a:r>
            <a:endParaRPr kumimoji="0" lang="en-US" altLang="ja-JP" sz="1295" kern="0" dirty="0">
              <a:solidFill>
                <a:sysClr val="windowText" lastClr="000000"/>
              </a:solidFill>
              <a:latin typeface="メイリオ"/>
              <a:ea typeface="メイリオ"/>
            </a:endParaRPr>
          </a:p>
          <a:p>
            <a:pPr defTabSz="986912"/>
            <a:endParaRPr kumimoji="0" lang="en-US" altLang="ja-JP" sz="1295" kern="0" dirty="0">
              <a:solidFill>
                <a:sysClr val="windowText" lastClr="000000"/>
              </a:solidFill>
              <a:latin typeface="メイリオ"/>
              <a:ea typeface="メイリオ"/>
            </a:endParaRPr>
          </a:p>
        </p:txBody>
      </p:sp>
      <p:sp>
        <p:nvSpPr>
          <p:cNvPr id="42" name="正方形/長方形 41"/>
          <p:cNvSpPr/>
          <p:nvPr/>
        </p:nvSpPr>
        <p:spPr>
          <a:xfrm>
            <a:off x="371815" y="3160500"/>
            <a:ext cx="5440412" cy="46389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defTabSz="986912">
              <a:buClr>
                <a:srgbClr val="DEDEDE">
                  <a:lumMod val="50000"/>
                </a:srgbClr>
              </a:buClr>
              <a:defRPr/>
            </a:pPr>
            <a:r>
              <a:rPr kumimoji="0" lang="ja-JP" altLang="en-US" sz="1187" kern="0" dirty="0">
                <a:solidFill>
                  <a:prstClr val="black"/>
                </a:solidFill>
                <a:latin typeface="メイリオ"/>
                <a:ea typeface="メイリオ"/>
              </a:rPr>
              <a:t>◆５．補助先：地方公共団体等　　◆実施期間（平成</a:t>
            </a:r>
            <a:r>
              <a:rPr kumimoji="0" lang="en-US" altLang="ja-JP" sz="1187" kern="0" dirty="0">
                <a:solidFill>
                  <a:prstClr val="black"/>
                </a:solidFill>
                <a:latin typeface="メイリオ"/>
                <a:ea typeface="メイリオ"/>
              </a:rPr>
              <a:t>30</a:t>
            </a:r>
            <a:r>
              <a:rPr kumimoji="0" lang="ja-JP" altLang="en-US" sz="1187" kern="0" dirty="0">
                <a:solidFill>
                  <a:prstClr val="black"/>
                </a:solidFill>
                <a:latin typeface="メイリオ"/>
                <a:ea typeface="メイリオ"/>
              </a:rPr>
              <a:t>年度</a:t>
            </a:r>
            <a:endParaRPr kumimoji="0" lang="en-US" altLang="ja-JP" sz="1187" kern="0" dirty="0">
              <a:solidFill>
                <a:prstClr val="black"/>
              </a:solidFill>
              <a:latin typeface="メイリオ"/>
              <a:ea typeface="メイリオ"/>
            </a:endParaRPr>
          </a:p>
          <a:p>
            <a:pPr defTabSz="986912">
              <a:buClr>
                <a:srgbClr val="DEDEDE">
                  <a:lumMod val="50000"/>
                </a:srgbClr>
              </a:buClr>
              <a:defRPr/>
            </a:pPr>
            <a:r>
              <a:rPr kumimoji="0" lang="ja-JP" altLang="en-US" sz="1187" kern="0" dirty="0">
                <a:solidFill>
                  <a:prstClr val="black"/>
                </a:solidFill>
                <a:latin typeface="メイリオ"/>
                <a:ea typeface="メイリオ"/>
              </a:rPr>
              <a:t>　　　補助率：定額　　　　　　　　　　　　～</a:t>
            </a:r>
            <a:r>
              <a:rPr kumimoji="0" lang="en-US" altLang="ja-JP" sz="1187" kern="0" dirty="0">
                <a:solidFill>
                  <a:prstClr val="black"/>
                </a:solidFill>
                <a:latin typeface="メイリオ"/>
                <a:ea typeface="メイリオ"/>
              </a:rPr>
              <a:t>34</a:t>
            </a:r>
            <a:r>
              <a:rPr kumimoji="0" lang="ja-JP" altLang="en-US" sz="1187" kern="0" dirty="0">
                <a:solidFill>
                  <a:prstClr val="black"/>
                </a:solidFill>
                <a:latin typeface="メイリオ"/>
                <a:ea typeface="メイリオ"/>
              </a:rPr>
              <a:t>年度（</a:t>
            </a:r>
            <a:r>
              <a:rPr kumimoji="0" lang="en-US" altLang="ja-JP" sz="1187" kern="0" dirty="0">
                <a:solidFill>
                  <a:prstClr val="black"/>
                </a:solidFill>
                <a:latin typeface="メイリオ"/>
                <a:ea typeface="メイリオ"/>
              </a:rPr>
              <a:t>2022</a:t>
            </a:r>
            <a:r>
              <a:rPr kumimoji="0" lang="ja-JP" altLang="en-US" sz="1187" kern="0" dirty="0">
                <a:solidFill>
                  <a:prstClr val="black"/>
                </a:solidFill>
                <a:latin typeface="メイリオ"/>
                <a:ea typeface="メイリオ"/>
              </a:rPr>
              <a:t>年度））</a:t>
            </a:r>
            <a:endParaRPr kumimoji="0" lang="en-US" altLang="ja-JP" sz="1187" kern="0" dirty="0">
              <a:solidFill>
                <a:prstClr val="black"/>
              </a:solidFill>
              <a:latin typeface="メイリオ"/>
              <a:ea typeface="メイリオ"/>
            </a:endParaRPr>
          </a:p>
        </p:txBody>
      </p:sp>
      <p:sp>
        <p:nvSpPr>
          <p:cNvPr id="33" name="テキスト ボックス 32"/>
          <p:cNvSpPr txBox="1"/>
          <p:nvPr/>
        </p:nvSpPr>
        <p:spPr>
          <a:xfrm>
            <a:off x="9154196" y="185062"/>
            <a:ext cx="1096330"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kumimoji="0" lang="ja-JP" altLang="en-US" sz="1187" kern="0" dirty="0">
                <a:solidFill>
                  <a:prstClr val="white"/>
                </a:solidFill>
                <a:latin typeface="Cambria"/>
                <a:ea typeface="メイリオ"/>
              </a:rPr>
              <a:t>大臣官房</a:t>
            </a:r>
            <a:endParaRPr kumimoji="0" lang="en-US" altLang="ja-JP" sz="1187" kern="0" dirty="0">
              <a:solidFill>
                <a:prstClr val="white"/>
              </a:solidFill>
              <a:latin typeface="Cambria"/>
              <a:ea typeface="メイリオ"/>
            </a:endParaRPr>
          </a:p>
          <a:p>
            <a:pPr defTabSz="986912">
              <a:defRPr/>
            </a:pPr>
            <a:r>
              <a:rPr kumimoji="0" lang="ja-JP" altLang="en-US" sz="1187" kern="0" dirty="0">
                <a:solidFill>
                  <a:prstClr val="white"/>
                </a:solidFill>
                <a:latin typeface="Cambria"/>
                <a:ea typeface="メイリオ"/>
              </a:rPr>
              <a:t>環境計画課　　</a:t>
            </a:r>
          </a:p>
        </p:txBody>
      </p:sp>
    </p:spTree>
    <p:extLst>
      <p:ext uri="{BB962C8B-B14F-4D97-AF65-F5344CB8AC3E}">
        <p14:creationId xmlns:p14="http://schemas.microsoft.com/office/powerpoint/2010/main" val="364750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676987" y="1568914"/>
            <a:ext cx="9766510" cy="421599"/>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1245" defTabSz="892259">
              <a:defRPr/>
            </a:pP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実行計画の策定状況等を調査して分析・評価。その結果をフィードバック。</a:t>
            </a:r>
          </a:p>
        </p:txBody>
      </p:sp>
      <p:sp>
        <p:nvSpPr>
          <p:cNvPr id="62" name="正方形/長方形 61"/>
          <p:cNvSpPr/>
          <p:nvPr/>
        </p:nvSpPr>
        <p:spPr>
          <a:xfrm>
            <a:off x="232879" y="1311503"/>
            <a:ext cx="4436102" cy="29295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2259">
              <a:defRPr/>
            </a:pPr>
            <a:r>
              <a:rPr kumimoji="0" lang="ja-JP" altLang="en-US" sz="1268"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事業① 実行計画等の調査・分析・フィードバック</a:t>
            </a:r>
          </a:p>
        </p:txBody>
      </p:sp>
      <p:sp>
        <p:nvSpPr>
          <p:cNvPr id="14" name="角丸四角形 13"/>
          <p:cNvSpPr/>
          <p:nvPr/>
        </p:nvSpPr>
        <p:spPr>
          <a:xfrm>
            <a:off x="665747" y="2350058"/>
            <a:ext cx="9777753" cy="910311"/>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1245" defTabSz="892259">
              <a:defRPr/>
            </a:pP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温室効果ガス排出量推計について、地方公共団体が収集可能なデータ・手法に関する情報を収集・分析し、実態に即した推計手法等を検討。推計支援ツールや温室効果ガス排出に係るデータベース等を作成し、情報提供。</a:t>
            </a:r>
          </a:p>
        </p:txBody>
      </p:sp>
      <p:sp>
        <p:nvSpPr>
          <p:cNvPr id="15" name="正方形/長方形 14"/>
          <p:cNvSpPr/>
          <p:nvPr/>
        </p:nvSpPr>
        <p:spPr>
          <a:xfrm>
            <a:off x="232879" y="2072498"/>
            <a:ext cx="4436102" cy="29295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2259">
              <a:defRPr/>
            </a:pPr>
            <a:r>
              <a:rPr kumimoji="0" lang="ja-JP" altLang="en-US" sz="1268"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事業② 地域の温室効果ガスインベントリ構築支援等</a:t>
            </a:r>
          </a:p>
        </p:txBody>
      </p:sp>
      <p:sp>
        <p:nvSpPr>
          <p:cNvPr id="18" name="角丸四角形 60"/>
          <p:cNvSpPr/>
          <p:nvPr/>
        </p:nvSpPr>
        <p:spPr>
          <a:xfrm>
            <a:off x="656823" y="3588518"/>
            <a:ext cx="9786667" cy="1326365"/>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1245" defTabSz="892259">
              <a:defRPr/>
            </a:pP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実行計画の</a:t>
            </a:r>
            <a:r>
              <a:rPr kumimoji="0" lang="en-US" altLang="ja-JP"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PDCA</a:t>
            </a: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支援モデルを検討し、支援要請のある地方公共団体にて実証を行う。並びに「地方公共団体カーボン・マネジメント強化事業」で過年度に補助を行った地方公共団体において、</a:t>
            </a:r>
            <a:r>
              <a:rPr kumimoji="0" lang="en-US" altLang="ja-JP"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PDCA</a:t>
            </a: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体制の構築・強化等の実態を把握。実行計画の策定・実行・評価・支援に係る業務を効率化・高度化するための情報システムを設計・開発。</a:t>
            </a:r>
            <a:endParaRPr kumimoji="0" lang="en-US" altLang="ja-JP"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232879" y="3366186"/>
            <a:ext cx="4436102" cy="29295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2259">
              <a:defRPr/>
            </a:pPr>
            <a:r>
              <a:rPr kumimoji="0" lang="ja-JP" altLang="en-US" sz="1268"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事業③ 実行計画</a:t>
            </a:r>
            <a:r>
              <a:rPr kumimoji="0" lang="en-US" altLang="ja-JP" sz="1268"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PDCA</a:t>
            </a:r>
            <a:r>
              <a:rPr kumimoji="0" lang="ja-JP" altLang="en-US" sz="1268"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強化体制の支援</a:t>
            </a:r>
          </a:p>
        </p:txBody>
      </p:sp>
      <p:sp>
        <p:nvSpPr>
          <p:cNvPr id="20" name="角丸四角形 13"/>
          <p:cNvSpPr/>
          <p:nvPr/>
        </p:nvSpPr>
        <p:spPr>
          <a:xfrm>
            <a:off x="702693" y="5119044"/>
            <a:ext cx="9740797" cy="985501"/>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1245" defTabSz="892259">
              <a:defRPr/>
            </a:pP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60075" indent="-278831" defTabSz="892259">
              <a:buFont typeface="Wingdings" pitchFamily="2" charset="2"/>
              <a:buChar char="l"/>
              <a:defRPr/>
            </a:pP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実行計画策定マニュアル説明会等の開催や同マニュアルに追加する別冊等の作成を検討。</a:t>
            </a:r>
            <a:endParaRPr kumimoji="0" lang="en-US" altLang="ja-JP"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60075" indent="-278831" defTabSz="892259">
              <a:buFont typeface="Wingdings" pitchFamily="2" charset="2"/>
              <a:buChar char="l"/>
              <a:defRPr/>
            </a:pP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地方公共団体と地域金融機関両者の合同研修等の実施により、地域金融機関との連携モデルの創出支援等を実施。</a:t>
            </a:r>
          </a:p>
        </p:txBody>
      </p:sp>
      <p:sp>
        <p:nvSpPr>
          <p:cNvPr id="21" name="正方形/長方形 20"/>
          <p:cNvSpPr/>
          <p:nvPr/>
        </p:nvSpPr>
        <p:spPr>
          <a:xfrm>
            <a:off x="232879" y="5000999"/>
            <a:ext cx="4436102" cy="29295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2259">
              <a:defRPr/>
            </a:pPr>
            <a:r>
              <a:rPr kumimoji="0" lang="ja-JP" altLang="en-US" sz="1268"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事業④ 実行計画策定マニュアル説明会等の開催等</a:t>
            </a:r>
          </a:p>
        </p:txBody>
      </p:sp>
      <p:sp>
        <p:nvSpPr>
          <p:cNvPr id="22" name="角丸四角形 15"/>
          <p:cNvSpPr/>
          <p:nvPr/>
        </p:nvSpPr>
        <p:spPr>
          <a:xfrm>
            <a:off x="656823" y="6438638"/>
            <a:ext cx="9786667" cy="644977"/>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1244" defTabSz="892259">
              <a:defRPr/>
            </a:pPr>
            <a:r>
              <a:rPr kumimoji="0" lang="ja-JP" altLang="en-US" sz="169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低炭素な地域づくり（地域の再エネ事業や公共施設の省エネ等）に資する持続可能な事業の案件形成を促進すべく、専門人材を派遣し、地方公共団体への研修・助言を行う。</a:t>
            </a:r>
          </a:p>
        </p:txBody>
      </p:sp>
      <p:sp>
        <p:nvSpPr>
          <p:cNvPr id="23" name="正方形/長方形 22"/>
          <p:cNvSpPr/>
          <p:nvPr/>
        </p:nvSpPr>
        <p:spPr>
          <a:xfrm>
            <a:off x="232879" y="6192275"/>
            <a:ext cx="4436102" cy="29295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2259">
              <a:defRPr/>
            </a:pPr>
            <a:r>
              <a:rPr kumimoji="0" lang="ja-JP" altLang="en-US" sz="1268"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事業⑤ 人材派遣等による低炭素化事業の案件形成支援</a:t>
            </a:r>
          </a:p>
        </p:txBody>
      </p:sp>
      <p:sp>
        <p:nvSpPr>
          <p:cNvPr id="2" name="タイトル 1"/>
          <p:cNvSpPr>
            <a:spLocks noGrp="1"/>
          </p:cNvSpPr>
          <p:nvPr>
            <p:ph type="title"/>
          </p:nvPr>
        </p:nvSpPr>
        <p:spPr/>
        <p:txBody>
          <a:bodyPr/>
          <a:lstStyle/>
          <a:p>
            <a:r>
              <a:rPr lang="ja-JP" altLang="en-US" sz="3885" dirty="0"/>
              <a:t>実行計画策定率向上と地域の低炭素化を促進</a:t>
            </a:r>
          </a:p>
        </p:txBody>
      </p:sp>
    </p:spTree>
    <p:extLst>
      <p:ext uri="{BB962C8B-B14F-4D97-AF65-F5344CB8AC3E}">
        <p14:creationId xmlns:p14="http://schemas.microsoft.com/office/powerpoint/2010/main" val="2695168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ln>
            <a:noFill/>
            <a:headEnd/>
            <a:tailEnd/>
          </a:ln>
        </p:spPr>
        <p:style>
          <a:lnRef idx="2">
            <a:schemeClr val="dk1"/>
          </a:lnRef>
          <a:fillRef idx="1">
            <a:schemeClr val="lt1"/>
          </a:fillRef>
          <a:effectRef idx="0">
            <a:schemeClr val="dk1"/>
          </a:effectRef>
          <a:fontRef idx="minor">
            <a:schemeClr val="dk1"/>
          </a:fontRef>
        </p:style>
        <p:txBody>
          <a:bodyPr>
            <a:normAutofit/>
          </a:bodyPr>
          <a:lstStyle/>
          <a:p>
            <a:pPr>
              <a:defRPr/>
            </a:pPr>
            <a:r>
              <a:rPr lang="zh-TW" altLang="en-US" dirty="0">
                <a:solidFill>
                  <a:schemeClr val="tx1"/>
                </a:solidFill>
                <a:latin typeface="+mn-ea"/>
                <a:ea typeface="+mn-ea"/>
                <a:cs typeface="メイリオ" panose="020B0604030504040204" pitchFamily="50" charset="-128"/>
              </a:rPr>
              <a:t>「地方公共団体実行計画」事務事業編</a:t>
            </a:r>
            <a:endParaRPr lang="ja-JP" altLang="en-US" dirty="0">
              <a:solidFill>
                <a:schemeClr val="tx1"/>
              </a:solidFill>
              <a:latin typeface="+mn-ea"/>
              <a:ea typeface="+mn-ea"/>
              <a:cs typeface="メイリオ" panose="020B0604030504040204" pitchFamily="50" charset="-128"/>
            </a:endParaRPr>
          </a:p>
        </p:txBody>
      </p:sp>
      <p:sp>
        <p:nvSpPr>
          <p:cNvPr id="20" name="テキスト ボックス 19"/>
          <p:cNvSpPr txBox="1"/>
          <p:nvPr/>
        </p:nvSpPr>
        <p:spPr>
          <a:xfrm>
            <a:off x="220742" y="1292791"/>
            <a:ext cx="10252017" cy="4225058"/>
          </a:xfrm>
          <a:prstGeom prst="roundRect">
            <a:avLst>
              <a:gd name="adj" fmla="val 7831"/>
            </a:avLst>
          </a:prstGeom>
          <a:solidFill>
            <a:schemeClr val="bg1"/>
          </a:solidFill>
          <a:ln w="38100" cmpd="dbl">
            <a:solidFill>
              <a:schemeClr val="tx2">
                <a:lumMod val="75000"/>
              </a:schemeClr>
            </a:solidFill>
            <a:round/>
            <a:headEnd/>
            <a:tailEnd/>
          </a:ln>
        </p:spPr>
        <p:txBody>
          <a:bodyPr>
            <a:noAutofit/>
          </a:bodyPr>
          <a:lstStyle>
            <a:defPPr>
              <a:defRPr lang="ja-JP"/>
            </a:defPPr>
            <a:lvl1pPr fontAlgn="base">
              <a:spcBef>
                <a:spcPct val="0"/>
              </a:spcBef>
              <a:spcAft>
                <a:spcPct val="0"/>
              </a:spcAft>
              <a:defRPr sz="1600" b="1">
                <a:solidFill>
                  <a:srgbClr val="0070C0"/>
                </a:solidFill>
                <a:latin typeface="Meiryo UI" panose="020B0604030504040204" pitchFamily="50" charset="-128"/>
                <a:ea typeface="Meiryo UI" panose="020B0604030504040204" pitchFamily="50" charset="-128"/>
                <a:cs typeface="Meiryo UI" panose="020B0604030504040204" pitchFamily="50" charset="-128"/>
              </a:defRPr>
            </a:lvl1pPr>
            <a:lvl2pPr marL="250825" lvl="1" fontAlgn="base">
              <a:spcBef>
                <a:spcPct val="0"/>
              </a:spcBef>
              <a:spcAft>
                <a:spcPct val="0"/>
              </a:spcAft>
              <a:buFont typeface="Arial" pitchFamily="34" charset="0"/>
              <a:buChar char="•"/>
              <a:defRPr sz="1400">
                <a:solidFill>
                  <a:srgbClr val="FF0000"/>
                </a:solidFill>
                <a:latin typeface="Meiryo UI" panose="020B0604030504040204" pitchFamily="50" charset="-128"/>
                <a:ea typeface="Meiryo UI" panose="020B0604030504040204" pitchFamily="50" charset="-128"/>
                <a:cs typeface="Meiryo UI" panose="020B0604030504040204" pitchFamily="50" charset="-128"/>
              </a:defRPr>
            </a:lvl2pPr>
          </a:lstStyle>
          <a:p>
            <a:pPr marL="190160" indent="-483005" defTabSz="966012">
              <a:defRPr/>
            </a:pPr>
            <a:r>
              <a:rPr kumimoji="0" lang="ja-JP" altLang="en-US" sz="2431" kern="0" dirty="0">
                <a:solidFill>
                  <a:prstClr val="black"/>
                </a:solidFill>
                <a:latin typeface="Meiryo UI"/>
                <a:ea typeface="Meiryo UI"/>
                <a:cs typeface="メイリオ" panose="020B0604030504040204" pitchFamily="50" charset="-128"/>
              </a:rPr>
              <a:t>地球温暖化対策の推進に関する法律（</a:t>
            </a:r>
            <a:r>
              <a:rPr kumimoji="0" lang="zh-CN" altLang="en-US" sz="2431" kern="0" dirty="0">
                <a:solidFill>
                  <a:prstClr val="black"/>
                </a:solidFill>
                <a:latin typeface="Meiryo UI"/>
                <a:ea typeface="Meiryo UI"/>
                <a:cs typeface="メイリオ" panose="020B0604030504040204" pitchFamily="50" charset="-128"/>
              </a:rPr>
              <a:t>平成十年法律第百十七号</a:t>
            </a:r>
            <a:r>
              <a:rPr kumimoji="0" lang="ja-JP" altLang="en-US" sz="2431" kern="0" dirty="0">
                <a:solidFill>
                  <a:prstClr val="black"/>
                </a:solidFill>
                <a:latin typeface="Meiryo UI"/>
                <a:ea typeface="Meiryo UI"/>
                <a:cs typeface="メイリオ" panose="020B0604030504040204" pitchFamily="50" charset="-128"/>
              </a:rPr>
              <a:t>）</a:t>
            </a:r>
            <a:endParaRPr kumimoji="0" lang="en-US" altLang="ja-JP" sz="2431" kern="0" dirty="0">
              <a:solidFill>
                <a:prstClr val="black"/>
              </a:solidFill>
              <a:latin typeface="Meiryo UI"/>
              <a:ea typeface="Meiryo UI"/>
              <a:cs typeface="メイリオ" panose="020B0604030504040204" pitchFamily="50" charset="-128"/>
            </a:endParaRPr>
          </a:p>
          <a:p>
            <a:pPr marL="190160" indent="-483005" defTabSz="966012">
              <a:defRPr/>
            </a:pPr>
            <a:r>
              <a:rPr kumimoji="0" lang="ja-JP" altLang="en-US" sz="2431" kern="0" dirty="0">
                <a:solidFill>
                  <a:prstClr val="black"/>
                </a:solidFill>
                <a:latin typeface="Meiryo UI"/>
                <a:ea typeface="Meiryo UI"/>
                <a:cs typeface="メイリオ" panose="020B0604030504040204" pitchFamily="50" charset="-128"/>
              </a:rPr>
              <a:t>第二十一条　都道府県及び市町村は、単独で又は共同して、地球温暖化対策計画に即して、当該都道府県及び市町村の事務及び事業に関し、温室効果ガスの排出の量の削減並びに吸収作用の保全及び強化のための措置に関する計画（以下「地方公共団体実行計画」という。）を策定するものとする。</a:t>
            </a:r>
          </a:p>
          <a:p>
            <a:pPr defTabSz="966012">
              <a:defRPr/>
            </a:pPr>
            <a:r>
              <a:rPr kumimoji="0" lang="ja-JP" altLang="en-US" sz="2431" kern="0" dirty="0">
                <a:solidFill>
                  <a:prstClr val="black"/>
                </a:solidFill>
                <a:latin typeface="Meiryo UI"/>
                <a:ea typeface="Meiryo UI"/>
                <a:cs typeface="メイリオ" panose="020B0604030504040204" pitchFamily="50" charset="-128"/>
              </a:rPr>
              <a:t>２　地方公共団体実行計画は、次に掲げる事項について定めるものとする。</a:t>
            </a:r>
          </a:p>
          <a:p>
            <a:pPr marL="190160" indent="-483005" defTabSz="966012">
              <a:defRPr/>
            </a:pPr>
            <a:r>
              <a:rPr kumimoji="0" lang="ja-JP" altLang="en-US" sz="2431" kern="0" dirty="0">
                <a:solidFill>
                  <a:prstClr val="black"/>
                </a:solidFill>
                <a:latin typeface="Meiryo UI"/>
                <a:ea typeface="Meiryo UI"/>
                <a:cs typeface="メイリオ" panose="020B0604030504040204" pitchFamily="50" charset="-128"/>
              </a:rPr>
              <a:t>　一　計画期間</a:t>
            </a:r>
          </a:p>
          <a:p>
            <a:pPr marL="190160" indent="-483005" defTabSz="966012">
              <a:defRPr/>
            </a:pPr>
            <a:r>
              <a:rPr kumimoji="0" lang="ja-JP" altLang="en-US" sz="2431" kern="0" dirty="0">
                <a:solidFill>
                  <a:prstClr val="black"/>
                </a:solidFill>
                <a:latin typeface="Meiryo UI"/>
                <a:ea typeface="Meiryo UI"/>
                <a:cs typeface="メイリオ" panose="020B0604030504040204" pitchFamily="50" charset="-128"/>
              </a:rPr>
              <a:t>　二　地方公共団体実行計画の目標</a:t>
            </a:r>
          </a:p>
          <a:p>
            <a:pPr marL="190160" indent="-483005" defTabSz="966012">
              <a:defRPr/>
            </a:pPr>
            <a:r>
              <a:rPr kumimoji="0" lang="ja-JP" altLang="en-US" sz="2431" kern="0" dirty="0">
                <a:solidFill>
                  <a:prstClr val="black"/>
                </a:solidFill>
                <a:latin typeface="Meiryo UI"/>
                <a:ea typeface="Meiryo UI"/>
                <a:cs typeface="メイリオ" panose="020B0604030504040204" pitchFamily="50" charset="-128"/>
              </a:rPr>
              <a:t>　三　実施しようとする措置の内容</a:t>
            </a:r>
          </a:p>
          <a:p>
            <a:pPr marL="190160" indent="-483005" defTabSz="966012">
              <a:defRPr/>
            </a:pPr>
            <a:r>
              <a:rPr kumimoji="0" lang="ja-JP" altLang="en-US" sz="2431" kern="0" dirty="0">
                <a:solidFill>
                  <a:prstClr val="black"/>
                </a:solidFill>
                <a:latin typeface="Meiryo UI"/>
                <a:ea typeface="Meiryo UI"/>
                <a:cs typeface="メイリオ" panose="020B0604030504040204" pitchFamily="50" charset="-128"/>
              </a:rPr>
              <a:t>　四　その他地方公共団体実行計画の実施に関し必要な事項</a:t>
            </a:r>
          </a:p>
        </p:txBody>
      </p:sp>
      <p:pic>
        <p:nvPicPr>
          <p:cNvPr id="15" name="Picture 124" descr="C:\Users\FUJITA02\Pictures\tatemono_kaigo_shisetsu.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168948" y="5654723"/>
            <a:ext cx="2130101" cy="1709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27" descr="D:\Documents and Settings\FUJITA02\デスクトップ\sozai\役場\icon_6m_48.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563113" y="5517840"/>
            <a:ext cx="1825800" cy="1825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13"/>
          <p:cNvSpPr txBox="1"/>
          <p:nvPr/>
        </p:nvSpPr>
        <p:spPr>
          <a:xfrm>
            <a:off x="114845" y="5888776"/>
            <a:ext cx="7057452" cy="1192563"/>
          </a:xfrm>
          <a:prstGeom prst="roundRect">
            <a:avLst>
              <a:gd name="adj" fmla="val 7831"/>
            </a:avLst>
          </a:prstGeom>
          <a:noFill/>
          <a:ln w="38100" cmpd="dbl">
            <a:noFill/>
            <a:round/>
            <a:headEnd/>
            <a:tailEnd/>
          </a:ln>
        </p:spPr>
        <p:txBody>
          <a:bodyPr>
            <a:noAutofit/>
          </a:bodyPr>
          <a:lstStyle>
            <a:defPPr>
              <a:defRPr lang="ja-JP"/>
            </a:defPPr>
            <a:lvl1pPr fontAlgn="base">
              <a:spcBef>
                <a:spcPct val="0"/>
              </a:spcBef>
              <a:spcAft>
                <a:spcPct val="0"/>
              </a:spcAft>
              <a:defRPr sz="1600" b="1">
                <a:solidFill>
                  <a:srgbClr val="0070C0"/>
                </a:solidFill>
                <a:latin typeface="Meiryo UI" panose="020B0604030504040204" pitchFamily="50" charset="-128"/>
                <a:ea typeface="Meiryo UI" panose="020B0604030504040204" pitchFamily="50" charset="-128"/>
                <a:cs typeface="Meiryo UI" panose="020B0604030504040204" pitchFamily="50" charset="-128"/>
              </a:defRPr>
            </a:lvl1pPr>
            <a:lvl2pPr marL="250825" lvl="1" fontAlgn="base">
              <a:spcBef>
                <a:spcPct val="0"/>
              </a:spcBef>
              <a:spcAft>
                <a:spcPct val="0"/>
              </a:spcAft>
              <a:buFont typeface="Arial" pitchFamily="34" charset="0"/>
              <a:buChar char="•"/>
              <a:defRPr sz="1400">
                <a:solidFill>
                  <a:srgbClr val="FF0000"/>
                </a:solidFill>
                <a:latin typeface="Meiryo UI" panose="020B0604030504040204" pitchFamily="50" charset="-128"/>
                <a:ea typeface="Meiryo UI" panose="020B0604030504040204" pitchFamily="50" charset="-128"/>
                <a:cs typeface="Meiryo UI" panose="020B0604030504040204" pitchFamily="50" charset="-128"/>
              </a:defRPr>
            </a:lvl2pPr>
          </a:lstStyle>
          <a:p>
            <a:pPr marL="285108" indent="-285108" defTabSz="966012">
              <a:defRPr/>
            </a:pPr>
            <a:r>
              <a:rPr kumimoji="0" lang="ja-JP" altLang="en-US" sz="2959" b="0" kern="0" dirty="0">
                <a:solidFill>
                  <a:prstClr val="black"/>
                </a:solidFill>
                <a:latin typeface="Meiryo UI"/>
                <a:ea typeface="Meiryo UI"/>
                <a:cs typeface="メイリオ" panose="020B0604030504040204" pitchFamily="50" charset="-128"/>
              </a:rPr>
              <a:t>（例）庁舎・地方公共団体が</a:t>
            </a:r>
            <a:endParaRPr kumimoji="0" lang="en-US" altLang="ja-JP" sz="2959" b="0" kern="0" dirty="0">
              <a:solidFill>
                <a:prstClr val="black"/>
              </a:solidFill>
              <a:latin typeface="Meiryo UI"/>
              <a:ea typeface="Meiryo UI"/>
              <a:cs typeface="メイリオ" panose="020B0604030504040204" pitchFamily="50" charset="-128"/>
            </a:endParaRPr>
          </a:p>
          <a:p>
            <a:pPr marL="285108" indent="-285108" defTabSz="966012">
              <a:defRPr/>
            </a:pPr>
            <a:r>
              <a:rPr kumimoji="0" lang="ja-JP" altLang="en-US" sz="2959" b="0" kern="0" dirty="0">
                <a:solidFill>
                  <a:prstClr val="black"/>
                </a:solidFill>
                <a:latin typeface="Meiryo UI"/>
                <a:ea typeface="Meiryo UI"/>
                <a:cs typeface="メイリオ" panose="020B0604030504040204" pitchFamily="50" charset="-128"/>
              </a:rPr>
              <a:t>　　　管理する施設の省エネ対策　等</a:t>
            </a:r>
            <a:endParaRPr kumimoji="0" lang="en-US" altLang="ja-JP" sz="2959" b="0" kern="0" dirty="0">
              <a:solidFill>
                <a:prstClr val="black"/>
              </a:solidFill>
              <a:latin typeface="Meiryo UI"/>
              <a:ea typeface="Meiryo UI"/>
              <a:cs typeface="メイリオ" panose="020B0604030504040204" pitchFamily="50" charset="-128"/>
            </a:endParaRPr>
          </a:p>
        </p:txBody>
      </p:sp>
    </p:spTree>
    <p:extLst>
      <p:ext uri="{BB962C8B-B14F-4D97-AF65-F5344CB8AC3E}">
        <p14:creationId xmlns:p14="http://schemas.microsoft.com/office/powerpoint/2010/main" val="29408246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ln>
            <a:noFill/>
            <a:headEnd/>
            <a:tailEnd/>
          </a:ln>
        </p:spPr>
        <p:style>
          <a:lnRef idx="2">
            <a:schemeClr val="dk1"/>
          </a:lnRef>
          <a:fillRef idx="1">
            <a:schemeClr val="lt1"/>
          </a:fillRef>
          <a:effectRef idx="0">
            <a:schemeClr val="dk1"/>
          </a:effectRef>
          <a:fontRef idx="minor">
            <a:schemeClr val="dk1"/>
          </a:fontRef>
        </p:style>
        <p:txBody>
          <a:bodyPr>
            <a:normAutofit/>
          </a:bodyPr>
          <a:lstStyle/>
          <a:p>
            <a:pPr eaLnBrk="1" hangingPunct="1">
              <a:defRPr/>
            </a:pPr>
            <a:r>
              <a:rPr lang="ja-JP" altLang="en-US" dirty="0">
                <a:solidFill>
                  <a:schemeClr val="tx1"/>
                </a:solidFill>
                <a:latin typeface="+mn-ea"/>
                <a:ea typeface="+mn-ea"/>
                <a:cs typeface="メイリオ" panose="020B0604030504040204" pitchFamily="50" charset="-128"/>
              </a:rPr>
              <a:t>「地方公共団体実行計画」区域施策編</a:t>
            </a:r>
          </a:p>
        </p:txBody>
      </p:sp>
      <p:sp>
        <p:nvSpPr>
          <p:cNvPr id="20" name="テキスト ボックス 19"/>
          <p:cNvSpPr txBox="1"/>
          <p:nvPr/>
        </p:nvSpPr>
        <p:spPr>
          <a:xfrm>
            <a:off x="220745" y="1215071"/>
            <a:ext cx="10252017" cy="5984453"/>
          </a:xfrm>
          <a:prstGeom prst="roundRect">
            <a:avLst>
              <a:gd name="adj" fmla="val 7831"/>
            </a:avLst>
          </a:prstGeom>
          <a:noFill/>
          <a:ln w="38100" cmpd="dbl">
            <a:solidFill>
              <a:schemeClr val="tx2">
                <a:lumMod val="75000"/>
              </a:schemeClr>
            </a:solidFill>
            <a:round/>
            <a:headEnd/>
            <a:tailEnd/>
          </a:ln>
        </p:spPr>
        <p:txBody>
          <a:bodyPr lIns="0" tIns="0" rIns="0" bIns="0">
            <a:noAutofit/>
          </a:bodyPr>
          <a:lstStyle>
            <a:defPPr>
              <a:defRPr lang="ja-JP"/>
            </a:defPPr>
            <a:lvl1pPr fontAlgn="base">
              <a:spcBef>
                <a:spcPct val="0"/>
              </a:spcBef>
              <a:spcAft>
                <a:spcPct val="0"/>
              </a:spcAft>
              <a:defRPr sz="1600" b="1">
                <a:solidFill>
                  <a:srgbClr val="0070C0"/>
                </a:solidFill>
                <a:latin typeface="Meiryo UI" panose="020B0604030504040204" pitchFamily="50" charset="-128"/>
                <a:ea typeface="Meiryo UI" panose="020B0604030504040204" pitchFamily="50" charset="-128"/>
                <a:cs typeface="Meiryo UI" panose="020B0604030504040204" pitchFamily="50" charset="-128"/>
              </a:defRPr>
            </a:lvl1pPr>
            <a:lvl2pPr marL="250825" lvl="1" fontAlgn="base">
              <a:spcBef>
                <a:spcPct val="0"/>
              </a:spcBef>
              <a:spcAft>
                <a:spcPct val="0"/>
              </a:spcAft>
              <a:buFont typeface="Arial" pitchFamily="34" charset="0"/>
              <a:buChar char="•"/>
              <a:defRPr sz="1400">
                <a:solidFill>
                  <a:srgbClr val="FF0000"/>
                </a:solidFill>
                <a:latin typeface="Meiryo UI" panose="020B0604030504040204" pitchFamily="50" charset="-128"/>
                <a:ea typeface="Meiryo UI" panose="020B0604030504040204" pitchFamily="50" charset="-128"/>
                <a:cs typeface="Meiryo UI" panose="020B0604030504040204" pitchFamily="50" charset="-128"/>
              </a:defRPr>
            </a:lvl2pPr>
          </a:lstStyle>
          <a:p>
            <a:pPr marL="190160" indent="-483005" defTabSz="966012">
              <a:lnSpc>
                <a:spcPts val="2535"/>
              </a:lnSpc>
              <a:defRPr/>
            </a:pP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地球温暖化対策の推進に関する法律（</a:t>
            </a:r>
            <a:r>
              <a:rPr kumimoji="0" lang="zh-CN" altLang="en-US" sz="1903" kern="0" dirty="0">
                <a:solidFill>
                  <a:prstClr val="black"/>
                </a:solidFill>
                <a:latin typeface="Meiryo UI"/>
                <a:ea typeface="メイリオ" panose="020B0604030504040204" pitchFamily="50" charset="-128"/>
                <a:cs typeface="メイリオ" panose="020B0604030504040204" pitchFamily="50" charset="-128"/>
              </a:rPr>
              <a:t>平成十年法律第百十七号</a:t>
            </a: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a:t>
            </a:r>
            <a:endParaRPr kumimoji="0" lang="en-US" altLang="ja-JP" sz="1903" kern="0" dirty="0">
              <a:solidFill>
                <a:prstClr val="black"/>
              </a:solidFill>
              <a:latin typeface="Meiryo UI"/>
              <a:ea typeface="メイリオ" panose="020B0604030504040204" pitchFamily="50" charset="-128"/>
              <a:cs typeface="メイリオ" panose="020B0604030504040204" pitchFamily="50" charset="-128"/>
            </a:endParaRPr>
          </a:p>
          <a:p>
            <a:pPr marL="190160" indent="-483005" defTabSz="966012">
              <a:lnSpc>
                <a:spcPts val="2535"/>
              </a:lnSpc>
              <a:defRPr/>
            </a:pP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第二十一条　</a:t>
            </a:r>
            <a:endParaRPr kumimoji="0" lang="en-US" altLang="ja-JP" sz="1903" kern="0" dirty="0">
              <a:solidFill>
                <a:prstClr val="black"/>
              </a:solidFill>
              <a:latin typeface="Meiryo UI"/>
              <a:ea typeface="メイリオ" panose="020B0604030504040204" pitchFamily="50" charset="-128"/>
              <a:cs typeface="メイリオ" panose="020B0604030504040204" pitchFamily="50" charset="-128"/>
            </a:endParaRPr>
          </a:p>
          <a:p>
            <a:pPr marL="190160" indent="-483005" defTabSz="966012">
              <a:lnSpc>
                <a:spcPts val="2535"/>
              </a:lnSpc>
              <a:defRPr/>
            </a:pP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３　</a:t>
            </a:r>
            <a:r>
              <a:rPr kumimoji="0" lang="ja-JP" altLang="en-US" sz="1903" kern="0" dirty="0">
                <a:solidFill>
                  <a:srgbClr val="FF0000"/>
                </a:solidFill>
                <a:latin typeface="Meiryo UI"/>
                <a:ea typeface="メイリオ" panose="020B0604030504040204" pitchFamily="50" charset="-128"/>
                <a:cs typeface="メイリオ" panose="020B0604030504040204" pitchFamily="50" charset="-128"/>
              </a:rPr>
              <a:t>都道府県並びに</a:t>
            </a: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地方自治法（昭和二十二年法律第六十七号）第二百五十二条の十九第一項の</a:t>
            </a:r>
            <a:r>
              <a:rPr kumimoji="0" lang="ja-JP" altLang="en-US" sz="1903" kern="0" dirty="0">
                <a:solidFill>
                  <a:srgbClr val="FF0000"/>
                </a:solidFill>
                <a:latin typeface="Meiryo UI"/>
                <a:ea typeface="メイリオ" panose="020B0604030504040204" pitchFamily="50" charset="-128"/>
                <a:cs typeface="メイリオ" panose="020B0604030504040204" pitchFamily="50" charset="-128"/>
              </a:rPr>
              <a:t>指定都市</a:t>
            </a: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及び同法第二百五十二条の二十二第一項の</a:t>
            </a:r>
            <a:r>
              <a:rPr kumimoji="0" lang="ja-JP" altLang="en-US" sz="1903" kern="0" dirty="0">
                <a:solidFill>
                  <a:srgbClr val="FF0000"/>
                </a:solidFill>
                <a:latin typeface="Meiryo UI"/>
                <a:ea typeface="メイリオ" panose="020B0604030504040204" pitchFamily="50" charset="-128"/>
                <a:cs typeface="メイリオ" panose="020B0604030504040204" pitchFamily="50" charset="-128"/>
              </a:rPr>
              <a:t>中核市</a:t>
            </a: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（以下「指定都市等」という。）は、地方公共団体実行計画において、前項に掲げる事項のほか、</a:t>
            </a:r>
            <a:r>
              <a:rPr kumimoji="0" lang="ja-JP" altLang="en-US" sz="1903" kern="0" dirty="0">
                <a:solidFill>
                  <a:srgbClr val="FF0000"/>
                </a:solidFill>
                <a:latin typeface="Meiryo UI"/>
                <a:ea typeface="メイリオ" panose="020B0604030504040204" pitchFamily="50" charset="-128"/>
                <a:cs typeface="メイリオ" panose="020B0604030504040204" pitchFamily="50" charset="-128"/>
              </a:rPr>
              <a:t>その区域の自然的社会的条件に応じて温室効果ガスの排出の抑制等を行うための施策に関する事項として次に掲げるものを定めるものとする</a:t>
            </a: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a:t>
            </a:r>
          </a:p>
          <a:p>
            <a:pPr marL="380319" indent="-483005" defTabSz="966012">
              <a:lnSpc>
                <a:spcPts val="2535"/>
              </a:lnSpc>
              <a:defRPr/>
            </a:pP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　一　</a:t>
            </a:r>
            <a:r>
              <a:rPr kumimoji="0" lang="ja-JP" altLang="en-US" sz="1903" kern="0" dirty="0">
                <a:solidFill>
                  <a:srgbClr val="FF0000"/>
                </a:solidFill>
                <a:latin typeface="Meiryo UI"/>
                <a:ea typeface="メイリオ" panose="020B0604030504040204" pitchFamily="50" charset="-128"/>
                <a:cs typeface="メイリオ" panose="020B0604030504040204" pitchFamily="50" charset="-128"/>
              </a:rPr>
              <a:t>太陽光、風力その他の再生可能エネルギーであって、その区域の自然的条件に適したものの利用の促進に関する事項</a:t>
            </a:r>
          </a:p>
          <a:p>
            <a:pPr marL="380319" indent="-483005" defTabSz="966012">
              <a:lnSpc>
                <a:spcPts val="2535"/>
              </a:lnSpc>
              <a:defRPr/>
            </a:pP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　二　その利用に伴って排出される温室効果ガスの量がより少ない製品及び役務の利用その他のその区域の事業者又は住民が温室効果ガスの排出の抑制等に関して行う活動の促進に関する事項</a:t>
            </a:r>
          </a:p>
          <a:p>
            <a:pPr marL="380319" indent="-483005" defTabSz="966012">
              <a:lnSpc>
                <a:spcPts val="2535"/>
              </a:lnSpc>
              <a:defRPr/>
            </a:pP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　三　都市機能の集約の促進、公共交通機関の利用者の利便の増進、都市における緑地の保全及び緑化の推進その他の温室効果ガスの排出の抑制等に資する地域環境の整備及び改善に関する事項</a:t>
            </a:r>
          </a:p>
          <a:p>
            <a:pPr marL="380319" indent="-483005" defTabSz="966012">
              <a:lnSpc>
                <a:spcPts val="2535"/>
              </a:lnSpc>
              <a:defRPr/>
            </a:pPr>
            <a:r>
              <a:rPr kumimoji="0" lang="ja-JP" altLang="en-US" sz="1903" kern="0" dirty="0">
                <a:solidFill>
                  <a:prstClr val="black"/>
                </a:solidFill>
                <a:latin typeface="Meiryo UI"/>
                <a:ea typeface="メイリオ" panose="020B0604030504040204" pitchFamily="50" charset="-128"/>
                <a:cs typeface="メイリオ" panose="020B0604030504040204" pitchFamily="50" charset="-128"/>
              </a:rPr>
              <a:t>　四　その区域内における廃棄物等（循環型社会形成推進基本法（平成十二年法律第百十号）第二条第二項に規定する廃棄物等をいう。）の発生の抑制の促進その他の循環型社会（同条第一項に規定する循環型社会をいう。）の形成に関する事項</a:t>
            </a:r>
          </a:p>
        </p:txBody>
      </p:sp>
    </p:spTree>
    <p:extLst>
      <p:ext uri="{BB962C8B-B14F-4D97-AF65-F5344CB8AC3E}">
        <p14:creationId xmlns:p14="http://schemas.microsoft.com/office/powerpoint/2010/main" val="101828253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ln>
            <a:noFill/>
            <a:headEnd/>
            <a:tailEnd/>
          </a:ln>
        </p:spPr>
        <p:style>
          <a:lnRef idx="2">
            <a:schemeClr val="dk1"/>
          </a:lnRef>
          <a:fillRef idx="1">
            <a:schemeClr val="lt1"/>
          </a:fillRef>
          <a:effectRef idx="0">
            <a:schemeClr val="dk1"/>
          </a:effectRef>
          <a:fontRef idx="minor">
            <a:schemeClr val="dk1"/>
          </a:fontRef>
        </p:style>
        <p:txBody>
          <a:bodyPr>
            <a:normAutofit fontScale="90000"/>
          </a:bodyPr>
          <a:lstStyle/>
          <a:p>
            <a:pPr eaLnBrk="1" hangingPunct="1">
              <a:defRPr/>
            </a:pPr>
            <a:r>
              <a:rPr lang="ja-JP" altLang="en-US" dirty="0">
                <a:solidFill>
                  <a:schemeClr val="tx1"/>
                </a:solidFill>
                <a:latin typeface="+mn-ea"/>
                <a:ea typeface="+mn-ea"/>
                <a:cs typeface="メイリオ" panose="020B0604030504040204" pitchFamily="50" charset="-128"/>
              </a:rPr>
              <a:t>地方公共団体実行計画策定・実施支援サイト</a:t>
            </a:r>
          </a:p>
        </p:txBody>
      </p:sp>
      <p:sp>
        <p:nvSpPr>
          <p:cNvPr id="2" name="テキスト プレースホルダー 1"/>
          <p:cNvSpPr>
            <a:spLocks noGrp="1"/>
          </p:cNvSpPr>
          <p:nvPr>
            <p:ph type="body" sz="quarter" idx="10"/>
          </p:nvPr>
        </p:nvSpPr>
        <p:spPr>
          <a:xfrm>
            <a:off x="3238" y="1134018"/>
            <a:ext cx="10685337" cy="2490379"/>
          </a:xfrm>
        </p:spPr>
        <p:txBody>
          <a:bodyPr/>
          <a:lstStyle/>
          <a:p>
            <a:r>
              <a:rPr lang="ja-JP" altLang="en-US" dirty="0"/>
              <a:t>環境省では「地方公共団体実行計画策定・実施支援サイト」を開設し、計画の策定・実施等に際して有益な情報を提供することで、地方公共団体の温暖化対策を支援いたします。</a:t>
            </a:r>
            <a:endParaRPr lang="en-US" altLang="ja-JP" dirty="0"/>
          </a:p>
          <a:p>
            <a:r>
              <a:rPr lang="ja-JP" altLang="en-US" dirty="0"/>
              <a:t>また、当ウェブサイトでは全国の地方公共団体において、精力的に取り組まれている最新の対策・施策情報を下の地図から検索できます。</a:t>
            </a:r>
            <a:endParaRPr kumimoji="1" lang="ja-JP" altLang="en-US" dirty="0"/>
          </a:p>
        </p:txBody>
      </p:sp>
      <p:pic>
        <p:nvPicPr>
          <p:cNvPr id="3" name="図 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656787" y="4405047"/>
            <a:ext cx="4821760" cy="2564766"/>
          </a:xfrm>
          <a:prstGeom prst="rect">
            <a:avLst/>
          </a:prstGeom>
        </p:spPr>
      </p:pic>
      <p:pic>
        <p:nvPicPr>
          <p:cNvPr id="4" name="図 3"/>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16375" y="4323879"/>
            <a:ext cx="5276137" cy="2727104"/>
          </a:xfrm>
          <a:prstGeom prst="rect">
            <a:avLst/>
          </a:prstGeom>
        </p:spPr>
      </p:pic>
      <p:sp>
        <p:nvSpPr>
          <p:cNvPr id="7" name="テキスト ボックス 6"/>
          <p:cNvSpPr txBox="1"/>
          <p:nvPr/>
        </p:nvSpPr>
        <p:spPr>
          <a:xfrm>
            <a:off x="216375" y="3624397"/>
            <a:ext cx="5276137" cy="780650"/>
          </a:xfrm>
          <a:prstGeom prst="roundRect">
            <a:avLst>
              <a:gd name="adj" fmla="val 0"/>
            </a:avLst>
          </a:prstGeom>
          <a:noFill/>
          <a:ln w="38100" cmpd="dbl">
            <a:noFill/>
            <a:round/>
            <a:headEnd/>
            <a:tailEnd/>
          </a:ln>
        </p:spPr>
        <p:txBody>
          <a:bodyPr wrap="none">
            <a:noAutofit/>
          </a:bodyPr>
          <a:lstStyle>
            <a:defPPr>
              <a:defRPr lang="ja-JP"/>
            </a:defPPr>
            <a:lvl1pPr fontAlgn="base">
              <a:spcBef>
                <a:spcPct val="0"/>
              </a:spcBef>
              <a:spcAft>
                <a:spcPct val="0"/>
              </a:spcAft>
              <a:defRPr sz="1600" b="1">
                <a:solidFill>
                  <a:srgbClr val="0070C0"/>
                </a:solidFill>
                <a:latin typeface="Meiryo UI" panose="020B0604030504040204" pitchFamily="50" charset="-128"/>
                <a:ea typeface="Meiryo UI" panose="020B0604030504040204" pitchFamily="50" charset="-128"/>
                <a:cs typeface="Meiryo UI" panose="020B0604030504040204" pitchFamily="50" charset="-128"/>
              </a:defRPr>
            </a:lvl1pPr>
            <a:lvl2pPr marL="250825" lvl="1" fontAlgn="base">
              <a:spcBef>
                <a:spcPct val="0"/>
              </a:spcBef>
              <a:spcAft>
                <a:spcPct val="0"/>
              </a:spcAft>
              <a:buFont typeface="Arial" pitchFamily="34" charset="0"/>
              <a:buChar char="•"/>
              <a:defRPr sz="1400">
                <a:solidFill>
                  <a:srgbClr val="FF0000"/>
                </a:solidFill>
                <a:latin typeface="Meiryo UI" panose="020B0604030504040204" pitchFamily="50" charset="-128"/>
                <a:ea typeface="Meiryo UI" panose="020B0604030504040204" pitchFamily="50" charset="-128"/>
                <a:cs typeface="Meiryo UI" panose="020B0604030504040204" pitchFamily="50" charset="-128"/>
              </a:defRPr>
            </a:lvl2pPr>
          </a:lstStyle>
          <a:p>
            <a:pPr marL="285108" indent="-285108" algn="ctr" defTabSz="966012">
              <a:defRPr/>
            </a:pPr>
            <a:r>
              <a:rPr kumimoji="0" lang="ja-JP" altLang="en-US" sz="2159" b="0" kern="0" dirty="0">
                <a:solidFill>
                  <a:prstClr val="black"/>
                </a:solidFill>
              </a:rPr>
              <a:t>地方公共団体実行計画策定・実施支援サイト</a:t>
            </a:r>
            <a:endParaRPr kumimoji="0" lang="en-US" altLang="ja-JP" sz="2159" b="0" kern="0" dirty="0">
              <a:solidFill>
                <a:prstClr val="black"/>
              </a:solidFill>
            </a:endParaRPr>
          </a:p>
          <a:p>
            <a:pPr marL="285108" indent="-285108" algn="ctr" defTabSz="966012">
              <a:defRPr/>
            </a:pPr>
            <a:r>
              <a:rPr kumimoji="0" lang="ja-JP" altLang="en-US" sz="2159" b="0" kern="0" dirty="0">
                <a:solidFill>
                  <a:prstClr val="black"/>
                </a:solidFill>
              </a:rPr>
              <a:t>トップページ</a:t>
            </a:r>
            <a:endParaRPr kumimoji="0" lang="en-US" altLang="ja-JP" sz="2159" b="0" kern="0" dirty="0">
              <a:solidFill>
                <a:prstClr val="black"/>
              </a:solidFill>
            </a:endParaRPr>
          </a:p>
        </p:txBody>
      </p:sp>
      <p:sp>
        <p:nvSpPr>
          <p:cNvPr id="8" name="テキスト ボックス 7"/>
          <p:cNvSpPr txBox="1"/>
          <p:nvPr/>
        </p:nvSpPr>
        <p:spPr>
          <a:xfrm>
            <a:off x="5513828" y="3624397"/>
            <a:ext cx="5276137" cy="780650"/>
          </a:xfrm>
          <a:prstGeom prst="roundRect">
            <a:avLst>
              <a:gd name="adj" fmla="val 0"/>
            </a:avLst>
          </a:prstGeom>
          <a:noFill/>
          <a:ln w="38100" cmpd="dbl">
            <a:noFill/>
            <a:round/>
            <a:headEnd/>
            <a:tailEnd/>
          </a:ln>
        </p:spPr>
        <p:txBody>
          <a:bodyPr wrap="none">
            <a:noAutofit/>
          </a:bodyPr>
          <a:lstStyle>
            <a:defPPr>
              <a:defRPr lang="ja-JP"/>
            </a:defPPr>
            <a:lvl1pPr fontAlgn="base">
              <a:spcBef>
                <a:spcPct val="0"/>
              </a:spcBef>
              <a:spcAft>
                <a:spcPct val="0"/>
              </a:spcAft>
              <a:defRPr sz="1600" b="1">
                <a:solidFill>
                  <a:srgbClr val="0070C0"/>
                </a:solidFill>
                <a:latin typeface="Meiryo UI" panose="020B0604030504040204" pitchFamily="50" charset="-128"/>
                <a:ea typeface="Meiryo UI" panose="020B0604030504040204" pitchFamily="50" charset="-128"/>
                <a:cs typeface="Meiryo UI" panose="020B0604030504040204" pitchFamily="50" charset="-128"/>
              </a:defRPr>
            </a:lvl1pPr>
            <a:lvl2pPr marL="250825" lvl="1" fontAlgn="base">
              <a:spcBef>
                <a:spcPct val="0"/>
              </a:spcBef>
              <a:spcAft>
                <a:spcPct val="0"/>
              </a:spcAft>
              <a:buFont typeface="Arial" pitchFamily="34" charset="0"/>
              <a:buChar char="•"/>
              <a:defRPr sz="1400">
                <a:solidFill>
                  <a:srgbClr val="FF0000"/>
                </a:solidFill>
                <a:latin typeface="Meiryo UI" panose="020B0604030504040204" pitchFamily="50" charset="-128"/>
                <a:ea typeface="Meiryo UI" panose="020B0604030504040204" pitchFamily="50" charset="-128"/>
                <a:cs typeface="Meiryo UI" panose="020B0604030504040204" pitchFamily="50" charset="-128"/>
              </a:defRPr>
            </a:lvl2pPr>
          </a:lstStyle>
          <a:p>
            <a:pPr marL="285108" indent="-285108" algn="ctr" defTabSz="966012">
              <a:defRPr/>
            </a:pPr>
            <a:r>
              <a:rPr kumimoji="0" lang="ja-JP" altLang="en-US" sz="2159" b="0" kern="0" dirty="0">
                <a:solidFill>
                  <a:prstClr val="black"/>
                </a:solidFill>
              </a:rPr>
              <a:t>全国の地方公共団体における</a:t>
            </a:r>
            <a:endParaRPr kumimoji="0" lang="en-US" altLang="ja-JP" sz="2159" b="0" kern="0" dirty="0">
              <a:solidFill>
                <a:prstClr val="black"/>
              </a:solidFill>
            </a:endParaRPr>
          </a:p>
          <a:p>
            <a:pPr marL="285108" indent="-285108" algn="ctr" defTabSz="966012">
              <a:defRPr/>
            </a:pPr>
            <a:r>
              <a:rPr kumimoji="0" lang="ja-JP" altLang="en-US" sz="2159" b="0" kern="0" dirty="0">
                <a:solidFill>
                  <a:prstClr val="black"/>
                </a:solidFill>
              </a:rPr>
              <a:t>最新の対策・施策情報の検索</a:t>
            </a:r>
            <a:endParaRPr kumimoji="0" lang="en-US" altLang="ja-JP" sz="2159" b="0" kern="0" dirty="0">
              <a:solidFill>
                <a:prstClr val="black"/>
              </a:solidFill>
            </a:endParaRPr>
          </a:p>
        </p:txBody>
      </p:sp>
      <p:cxnSp>
        <p:nvCxnSpPr>
          <p:cNvPr id="6" name="直線矢印コネクタ 5"/>
          <p:cNvCxnSpPr/>
          <p:nvPr/>
        </p:nvCxnSpPr>
        <p:spPr bwMode="auto">
          <a:xfrm flipH="1" flipV="1">
            <a:off x="9309635" y="6266882"/>
            <a:ext cx="155440" cy="155432"/>
          </a:xfrm>
          <a:prstGeom prst="straightConnector1">
            <a:avLst/>
          </a:prstGeom>
          <a:solidFill>
            <a:schemeClr val="bg1"/>
          </a:solidFill>
          <a:ln w="476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吹き出し: 角を丸めた四角形 10"/>
          <p:cNvSpPr/>
          <p:nvPr/>
        </p:nvSpPr>
        <p:spPr bwMode="auto">
          <a:xfrm>
            <a:off x="8067666" y="6658932"/>
            <a:ext cx="1834450" cy="621761"/>
          </a:xfrm>
          <a:prstGeom prst="wedgeRoundRectCallout">
            <a:avLst>
              <a:gd name="adj1" fmla="val 21133"/>
              <a:gd name="adj2" fmla="val -70392"/>
              <a:gd name="adj3" fmla="val 16667"/>
            </a:avLst>
          </a:prstGeom>
          <a:noFill/>
          <a:ln w="9525" cap="flat" cmpd="sng" algn="ctr">
            <a:solidFill>
              <a:schemeClr val="tx1"/>
            </a:solidFill>
            <a:prstDash val="solid"/>
            <a:round/>
            <a:headEnd type="none" w="med" len="med"/>
            <a:tailEnd type="none" w="med" len="med"/>
          </a:ln>
          <a:effectLst/>
          <a:extLst/>
        </p:spPr>
        <p:txBody>
          <a:bodyPr vert="horz" wrap="square" lIns="97139" tIns="50513" rIns="97139" bIns="50513" numCol="1" rtlCol="0" anchor="ctr" anchorCtr="0" compatLnSpc="1">
            <a:prstTxWarp prst="textNoShape">
              <a:avLst/>
            </a:prstTxWarp>
          </a:bodyPr>
          <a:lstStyle/>
          <a:p>
            <a:pPr algn="ctr" defTabSz="986912" fontAlgn="base">
              <a:spcBef>
                <a:spcPct val="0"/>
              </a:spcBef>
              <a:spcAft>
                <a:spcPct val="0"/>
              </a:spcAft>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参照したい</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86912" fontAlgn="base">
              <a:spcBef>
                <a:spcPct val="0"/>
              </a:spcBef>
              <a:spcAft>
                <a:spcPct val="0"/>
              </a:spcAft>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都道府県をクリック</a:t>
            </a:r>
          </a:p>
        </p:txBody>
      </p:sp>
    </p:spTree>
    <p:extLst>
      <p:ext uri="{BB962C8B-B14F-4D97-AF65-F5344CB8AC3E}">
        <p14:creationId xmlns:p14="http://schemas.microsoft.com/office/powerpoint/2010/main" val="36067472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6_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TotalTime>4340</TotalTime>
  <Words>571</Words>
  <Application>Microsoft Office PowerPoint</Application>
  <PresentationFormat>ユーザー設定</PresentationFormat>
  <Paragraphs>86</Paragraphs>
  <Slides>5</Slides>
  <Notes>5</Notes>
  <HiddenSlides>0</HiddenSlides>
  <MMClips>0</MMClips>
  <ScaleCrop>false</ScaleCrop>
  <HeadingPairs>
    <vt:vector size="6" baseType="variant">
      <vt:variant>
        <vt:lpstr>使用されているフォント</vt:lpstr>
      </vt:variant>
      <vt:variant>
        <vt:i4>13</vt:i4>
      </vt:variant>
      <vt:variant>
        <vt:lpstr>テーマ</vt:lpstr>
      </vt:variant>
      <vt:variant>
        <vt:i4>12</vt:i4>
      </vt:variant>
      <vt:variant>
        <vt:lpstr>スライド タイトル</vt:lpstr>
      </vt:variant>
      <vt:variant>
        <vt:i4>5</vt:i4>
      </vt:variant>
    </vt:vector>
  </HeadingPairs>
  <TitlesOfParts>
    <vt:vector size="30" baseType="lpstr">
      <vt:lpstr>HGPｺﾞｼｯｸE</vt:lpstr>
      <vt:lpstr>HGPｺﾞｼｯｸM</vt:lpstr>
      <vt:lpstr>HGP創英角ｺﾞｼｯｸUB</vt:lpstr>
      <vt:lpstr>Meiryo UI</vt:lpstr>
      <vt:lpstr>ＭＳ Ｐゴシック</vt:lpstr>
      <vt:lpstr>Meiryo</vt:lpstr>
      <vt:lpstr>Meiryo</vt:lpstr>
      <vt:lpstr>游ゴシック</vt:lpstr>
      <vt:lpstr>Arial</vt:lpstr>
      <vt:lpstr>Calibri</vt:lpstr>
      <vt:lpstr>Cambria</vt:lpstr>
      <vt:lpstr>Times New Roman</vt:lpstr>
      <vt:lpstr>Wingdings</vt:lpstr>
      <vt:lpstr>1_脱炭素標準フォーマット_20180530</vt:lpstr>
      <vt:lpstr>2_脱炭素標準フォーマット_20180530</vt:lpstr>
      <vt:lpstr>3_脱炭素標準フォーマット_20180530</vt:lpstr>
      <vt:lpstr>4_脱炭素標準フォーマット_20180530</vt:lpstr>
      <vt:lpstr>5_脱炭素標準フォーマット_20180530</vt:lpstr>
      <vt:lpstr>6_脱炭素標準フォーマット_20180530</vt:lpstr>
      <vt:lpstr>7_脱炭素標準フォーマット_20180530</vt:lpstr>
      <vt:lpstr>6_Office ​​テーマ</vt:lpstr>
      <vt:lpstr>8_脱炭素標準フォーマット_20180530</vt:lpstr>
      <vt:lpstr>9_脱炭素標準フォーマット_20180530</vt:lpstr>
      <vt:lpstr>10_脱炭素標準フォーマット_20180530</vt:lpstr>
      <vt:lpstr>11_脱炭素標準フォーマット_20180530</vt:lpstr>
      <vt:lpstr>PowerPoint プレゼンテーション</vt:lpstr>
      <vt:lpstr>実行計画策定率向上と地域の低炭素化を促進</vt:lpstr>
      <vt:lpstr>「地方公共団体実行計画」事務事業編</vt:lpstr>
      <vt:lpstr>「地方公共団体実行計画」区域施策編</vt:lpstr>
      <vt:lpstr>地方公共団体実行計画策定・実施支援サイト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豊島 健太／リサ企／JRI (toyoshima kenta)</cp:lastModifiedBy>
  <cp:revision>537</cp:revision>
  <cp:lastPrinted>2018-12-27T15:53:44Z</cp:lastPrinted>
  <dcterms:created xsi:type="dcterms:W3CDTF">2018-08-15T14:31:38Z</dcterms:created>
  <dcterms:modified xsi:type="dcterms:W3CDTF">2019-01-08T02:15:11Z</dcterms:modified>
</cp:coreProperties>
</file>