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190" r:id="rId12"/>
  </p:sldMasterIdLst>
  <p:notesMasterIdLst>
    <p:notesMasterId r:id="rId19"/>
  </p:notesMasterIdLst>
  <p:handoutMasterIdLst>
    <p:handoutMasterId r:id="rId20"/>
  </p:handoutMasterIdLst>
  <p:sldIdLst>
    <p:sldId id="668" r:id="rId13"/>
    <p:sldId id="534" r:id="rId14"/>
    <p:sldId id="535" r:id="rId15"/>
    <p:sldId id="536" r:id="rId16"/>
    <p:sldId id="537" r:id="rId17"/>
    <p:sldId id="538" r:id="rId18"/>
  </p:sldIdLst>
  <p:sldSz cx="10691813" cy="7559675"/>
  <p:notesSz cx="7104063" cy="10234613"/>
  <p:custDataLst>
    <p:tags r:id="rId21"/>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69176" indent="-295837" eaLnBrk="0" hangingPunct="0">
              <a:spcBef>
                <a:spcPct val="30000"/>
              </a:spcBef>
              <a:defRPr kumimoji="1" sz="1200">
                <a:solidFill>
                  <a:schemeClr val="tx1"/>
                </a:solidFill>
                <a:latin typeface="Calibri" pitchFamily="34" charset="0"/>
                <a:ea typeface="ＭＳ Ｐゴシック" charset="-128"/>
              </a:defRPr>
            </a:lvl2pPr>
            <a:lvl3pPr marL="1183348" indent="-236670" eaLnBrk="0" hangingPunct="0">
              <a:spcBef>
                <a:spcPct val="30000"/>
              </a:spcBef>
              <a:defRPr kumimoji="1" sz="1200">
                <a:solidFill>
                  <a:schemeClr val="tx1"/>
                </a:solidFill>
                <a:latin typeface="Calibri" pitchFamily="34" charset="0"/>
                <a:ea typeface="ＭＳ Ｐゴシック" charset="-128"/>
              </a:defRPr>
            </a:lvl3pPr>
            <a:lvl4pPr marL="1656687" indent="-236670" eaLnBrk="0" hangingPunct="0">
              <a:spcBef>
                <a:spcPct val="30000"/>
              </a:spcBef>
              <a:defRPr kumimoji="1" sz="1200">
                <a:solidFill>
                  <a:schemeClr val="tx1"/>
                </a:solidFill>
                <a:latin typeface="Calibri" pitchFamily="34" charset="0"/>
                <a:ea typeface="ＭＳ Ｐゴシック" charset="-128"/>
              </a:defRPr>
            </a:lvl4pPr>
            <a:lvl5pPr marL="2130026" indent="-236670" eaLnBrk="0" hangingPunct="0">
              <a:spcBef>
                <a:spcPct val="30000"/>
              </a:spcBef>
              <a:defRPr kumimoji="1" sz="1200">
                <a:solidFill>
                  <a:schemeClr val="tx1"/>
                </a:solidFill>
                <a:latin typeface="Calibri" pitchFamily="34" charset="0"/>
                <a:ea typeface="ＭＳ Ｐゴシック" charset="-128"/>
              </a:defRPr>
            </a:lvl5pPr>
            <a:lvl6pPr marL="2603365" indent="-23667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76705" indent="-23667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50044" indent="-23667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23383" indent="-23667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defTabSz="946678" eaLnBrk="1" fontAlgn="base" hangingPunct="1">
              <a:spcBef>
                <a:spcPct val="0"/>
              </a:spcBef>
              <a:spcAft>
                <a:spcPct val="0"/>
              </a:spcAft>
              <a:defRPr/>
            </a:pPr>
            <a:fld id="{7A196AD2-7A31-481F-9842-8A46F9C9EA96}" type="slidenum">
              <a:rPr lang="en-GB" altLang="ja-JP">
                <a:solidFill>
                  <a:srgbClr val="000000"/>
                </a:solidFill>
                <a:latin typeface="Cambria" pitchFamily="18" charset="0"/>
                <a:ea typeface="メイリオ" pitchFamily="50" charset="-128"/>
              </a:rPr>
              <a:pPr defTabSz="946678" eaLnBrk="1" fontAlgn="base" hangingPunct="1">
                <a:spcBef>
                  <a:spcPct val="0"/>
                </a:spcBef>
                <a:spcAft>
                  <a:spcPct val="0"/>
                </a:spcAft>
                <a:defRPr/>
              </a:pPr>
              <a:t>0</a:t>
            </a:fld>
            <a:endParaRPr lang="en-GB" altLang="ja-JP">
              <a:solidFill>
                <a:srgbClr val="000000"/>
              </a:solidFill>
              <a:latin typeface="Cambria" pitchFamily="18" charset="0"/>
              <a:ea typeface="メイリオ" pitchFamily="50" charset="-128"/>
            </a:endParaRPr>
          </a:p>
        </p:txBody>
      </p:sp>
    </p:spTree>
    <p:extLst>
      <p:ext uri="{BB962C8B-B14F-4D97-AF65-F5344CB8AC3E}">
        <p14:creationId xmlns:p14="http://schemas.microsoft.com/office/powerpoint/2010/main" val="242937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0A26FC1-4216-41D2-ADD6-0F21870D300F}"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1719158-A329-4D66-9E8C-71049C7E446A}" type="slidenum">
              <a:rPr lang="ja-JP" altLang="en-US"/>
              <a:pPr>
                <a:defRPr/>
              </a:pPr>
              <a:t>‹#›</a:t>
            </a:fld>
            <a:endParaRPr lang="ja-JP" altLang="en-US"/>
          </a:p>
        </p:txBody>
      </p:sp>
    </p:spTree>
    <p:extLst>
      <p:ext uri="{BB962C8B-B14F-4D97-AF65-F5344CB8AC3E}">
        <p14:creationId xmlns:p14="http://schemas.microsoft.com/office/powerpoint/2010/main" val="273895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0C1A31D-85B6-4344-AF86-AD919A82B504}"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86282B-CF1B-42C9-B496-0336D733B407}" type="slidenum">
              <a:rPr lang="ja-JP" altLang="en-US"/>
              <a:pPr>
                <a:defRPr/>
              </a:pPr>
              <a:t>‹#›</a:t>
            </a:fld>
            <a:endParaRPr lang="ja-JP" altLang="en-US"/>
          </a:p>
        </p:txBody>
      </p:sp>
    </p:spTree>
    <p:extLst>
      <p:ext uri="{BB962C8B-B14F-4D97-AF65-F5344CB8AC3E}">
        <p14:creationId xmlns:p14="http://schemas.microsoft.com/office/powerpoint/2010/main" val="26617587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33D008F-319E-4500-83A8-541B32A2589C}"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EE4A35-ABE9-41C0-B624-210C7964AE6C}" type="slidenum">
              <a:rPr lang="ja-JP" altLang="en-US"/>
              <a:pPr>
                <a:defRPr/>
              </a:pPr>
              <a:t>‹#›</a:t>
            </a:fld>
            <a:endParaRPr lang="ja-JP" altLang="en-US"/>
          </a:p>
        </p:txBody>
      </p:sp>
    </p:spTree>
    <p:extLst>
      <p:ext uri="{BB962C8B-B14F-4D97-AF65-F5344CB8AC3E}">
        <p14:creationId xmlns:p14="http://schemas.microsoft.com/office/powerpoint/2010/main" val="298234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1753D168-E734-48C1-851B-9F27994DD58B}"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7BA21F7-50BE-44CB-8988-CF23C52611B8}" type="slidenum">
              <a:rPr lang="ja-JP" altLang="en-US"/>
              <a:pPr>
                <a:defRPr/>
              </a:pPr>
              <a:t>‹#›</a:t>
            </a:fld>
            <a:endParaRPr lang="ja-JP" altLang="en-US"/>
          </a:p>
        </p:txBody>
      </p:sp>
    </p:spTree>
    <p:extLst>
      <p:ext uri="{BB962C8B-B14F-4D97-AF65-F5344CB8AC3E}">
        <p14:creationId xmlns:p14="http://schemas.microsoft.com/office/powerpoint/2010/main" val="41111157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84BDE52-B7E5-4D91-885D-8A72245D85EC}"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3F3BCCE7-8729-4DE3-BCCE-BCA5167EF0C3}" type="slidenum">
              <a:rPr lang="ja-JP" altLang="en-US"/>
              <a:pPr>
                <a:defRPr/>
              </a:pPr>
              <a:t>‹#›</a:t>
            </a:fld>
            <a:endParaRPr lang="ja-JP" altLang="en-US"/>
          </a:p>
        </p:txBody>
      </p:sp>
    </p:spTree>
    <p:extLst>
      <p:ext uri="{BB962C8B-B14F-4D97-AF65-F5344CB8AC3E}">
        <p14:creationId xmlns:p14="http://schemas.microsoft.com/office/powerpoint/2010/main" val="26924343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95455386-7970-4F36-894B-4ADFD785AA8E}"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464F9E15-3393-4866-824F-AE301AEB80A9}" type="slidenum">
              <a:rPr lang="ja-JP" altLang="en-US"/>
              <a:pPr>
                <a:defRPr/>
              </a:pPr>
              <a:t>‹#›</a:t>
            </a:fld>
            <a:endParaRPr lang="ja-JP" altLang="en-US"/>
          </a:p>
        </p:txBody>
      </p:sp>
    </p:spTree>
    <p:extLst>
      <p:ext uri="{BB962C8B-B14F-4D97-AF65-F5344CB8AC3E}">
        <p14:creationId xmlns:p14="http://schemas.microsoft.com/office/powerpoint/2010/main" val="39368608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FBC8C36-D536-42E3-A574-9C7745996F29}"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1A31B8A-7A2B-464C-ABC6-11ABF1E85AEA}" type="slidenum">
              <a:rPr lang="ja-JP" altLang="en-US"/>
              <a:pPr>
                <a:defRPr/>
              </a:pPr>
              <a:t>‹#›</a:t>
            </a:fld>
            <a:endParaRPr lang="ja-JP" altLang="en-US"/>
          </a:p>
        </p:txBody>
      </p:sp>
    </p:spTree>
    <p:extLst>
      <p:ext uri="{BB962C8B-B14F-4D97-AF65-F5344CB8AC3E}">
        <p14:creationId xmlns:p14="http://schemas.microsoft.com/office/powerpoint/2010/main" val="6880268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3D4BAEA-78B0-453E-8F41-1A5A0BD92BD6}"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785A9BD-0FDA-4362-B9AC-E73F61C14D72}" type="slidenum">
              <a:rPr lang="ja-JP" altLang="en-US"/>
              <a:pPr>
                <a:defRPr/>
              </a:pPr>
              <a:t>‹#›</a:t>
            </a:fld>
            <a:endParaRPr lang="ja-JP" altLang="en-US"/>
          </a:p>
        </p:txBody>
      </p:sp>
    </p:spTree>
    <p:extLst>
      <p:ext uri="{BB962C8B-B14F-4D97-AF65-F5344CB8AC3E}">
        <p14:creationId xmlns:p14="http://schemas.microsoft.com/office/powerpoint/2010/main" val="3229450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3225F3A-0BA4-45B1-8232-0E063795B91A}"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D9FB30-F1F3-4782-AE7C-CAD347F96B77}" type="slidenum">
              <a:rPr lang="ja-JP" altLang="en-US"/>
              <a:pPr>
                <a:defRPr/>
              </a:pPr>
              <a:t>‹#›</a:t>
            </a:fld>
            <a:endParaRPr lang="ja-JP" altLang="en-US"/>
          </a:p>
        </p:txBody>
      </p:sp>
    </p:spTree>
    <p:extLst>
      <p:ext uri="{BB962C8B-B14F-4D97-AF65-F5344CB8AC3E}">
        <p14:creationId xmlns:p14="http://schemas.microsoft.com/office/powerpoint/2010/main" val="23200624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1A30F76-B8F3-41A1-8EE0-4B998F66C6E3}"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3BFD2C-A5CA-4C2E-853B-F0807357598E}" type="slidenum">
              <a:rPr lang="ja-JP" altLang="en-US"/>
              <a:pPr>
                <a:defRPr/>
              </a:pPr>
              <a:t>‹#›</a:t>
            </a:fld>
            <a:endParaRPr lang="ja-JP" altLang="en-US"/>
          </a:p>
        </p:txBody>
      </p:sp>
    </p:spTree>
    <p:extLst>
      <p:ext uri="{BB962C8B-B14F-4D97-AF65-F5344CB8AC3E}">
        <p14:creationId xmlns:p14="http://schemas.microsoft.com/office/powerpoint/2010/main" val="24516028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E188C06-68E1-423B-9145-01586DD69D7A}"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41FEB6E-FC41-4C95-BDBC-A08C5F393D3A}" type="slidenum">
              <a:rPr lang="ja-JP" altLang="en-US"/>
              <a:pPr>
                <a:defRPr/>
              </a:pPr>
              <a:t>‹#›</a:t>
            </a:fld>
            <a:endParaRPr lang="ja-JP" altLang="en-US"/>
          </a:p>
        </p:txBody>
      </p:sp>
    </p:spTree>
    <p:extLst>
      <p:ext uri="{BB962C8B-B14F-4D97-AF65-F5344CB8AC3E}">
        <p14:creationId xmlns:p14="http://schemas.microsoft.com/office/powerpoint/2010/main" val="295681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323">
                <a:solidFill>
                  <a:schemeClr val="tx1">
                    <a:tint val="75000"/>
                  </a:schemeClr>
                </a:solidFill>
                <a:latin typeface="+mn-lt"/>
                <a:ea typeface="+mn-ea"/>
                <a:cs typeface="+mn-cs"/>
              </a:defRPr>
            </a:lvl1pPr>
          </a:lstStyle>
          <a:p>
            <a:pPr>
              <a:defRPr/>
            </a:pPr>
            <a:fld id="{C1591754-1B63-445D-885B-88613FD02657}"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323">
                <a:solidFill>
                  <a:schemeClr val="tx1">
                    <a:tint val="75000"/>
                  </a:schemeClr>
                </a:solidFill>
                <a:latin typeface="+mn-lt"/>
                <a:ea typeface="+mn-ea"/>
                <a:cs typeface="+mn-cs"/>
              </a:defRPr>
            </a:lvl1pPr>
          </a:lstStyle>
          <a:p>
            <a:pPr>
              <a:defRPr/>
            </a:pPr>
            <a:fld id="{E99D7CBF-1EC6-49D9-8142-97A88BD05C43}"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9190902"/>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image" Target="NUL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正方形/長方形 4"/>
          <p:cNvSpPr/>
          <p:nvPr/>
        </p:nvSpPr>
        <p:spPr>
          <a:xfrm>
            <a:off x="313123" y="684193"/>
            <a:ext cx="10062067" cy="6870021"/>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sp>
        <p:nvSpPr>
          <p:cNvPr id="11" name="テキスト ボックス 10"/>
          <p:cNvSpPr txBox="1"/>
          <p:nvPr/>
        </p:nvSpPr>
        <p:spPr>
          <a:xfrm>
            <a:off x="335872" y="736720"/>
            <a:ext cx="1063954" cy="278239"/>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algn="ctr" defTabSz="1007943">
              <a:defRPr/>
            </a:pPr>
            <a:r>
              <a:rPr lang="ja-JP" altLang="en-US" sz="1323" dirty="0">
                <a:solidFill>
                  <a:prstClr val="black"/>
                </a:solidFill>
                <a:latin typeface="Cambria"/>
                <a:ea typeface="メイリオ"/>
              </a:rPr>
              <a:t>背景・目的</a:t>
            </a:r>
          </a:p>
        </p:txBody>
      </p:sp>
      <p:sp>
        <p:nvSpPr>
          <p:cNvPr id="12" name="テキスト ボックス 11"/>
          <p:cNvSpPr txBox="1"/>
          <p:nvPr/>
        </p:nvSpPr>
        <p:spPr>
          <a:xfrm>
            <a:off x="329821" y="2747956"/>
            <a:ext cx="855714" cy="284223"/>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defTabSz="1007943">
              <a:defRPr/>
            </a:pPr>
            <a:r>
              <a:rPr lang="ja-JP" altLang="en-US" sz="1323" dirty="0">
                <a:solidFill>
                  <a:prstClr val="black"/>
                </a:solidFill>
                <a:latin typeface="Cambria"/>
                <a:ea typeface="メイリオ"/>
              </a:rPr>
              <a:t>事業概要</a:t>
            </a:r>
          </a:p>
        </p:txBody>
      </p:sp>
      <p:sp>
        <p:nvSpPr>
          <p:cNvPr id="21" name="テキスト ボックス 20"/>
          <p:cNvSpPr txBox="1"/>
          <p:nvPr/>
        </p:nvSpPr>
        <p:spPr>
          <a:xfrm>
            <a:off x="336094" y="3012484"/>
            <a:ext cx="4958301" cy="2054409"/>
          </a:xfrm>
          <a:prstGeom prst="rect">
            <a:avLst/>
          </a:prstGeom>
          <a:noFill/>
        </p:spPr>
        <p:txBody>
          <a:bodyPr wrap="square">
            <a:spAutoFit/>
          </a:bodyPr>
          <a:lstStyle/>
          <a:p>
            <a:pPr defTabSz="1007943" fontAlgn="base">
              <a:lnSpc>
                <a:spcPts val="1653"/>
              </a:lnSpc>
              <a:spcBef>
                <a:spcPct val="0"/>
              </a:spcBef>
              <a:spcAft>
                <a:spcPct val="0"/>
              </a:spcAft>
              <a:defRPr/>
            </a:pPr>
            <a:r>
              <a:rPr lang="en-US" altLang="ja-JP" sz="1157" dirty="0">
                <a:solidFill>
                  <a:prstClr val="black"/>
                </a:solidFill>
                <a:latin typeface="メイリオ"/>
                <a:ea typeface="メイリオ"/>
              </a:rPr>
              <a:t>1.</a:t>
            </a: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建築物の断熱性能効果検証事業＜委託＞</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建築物の断熱性や省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性能について既往の事例を対象とした</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調査等を行い、</a:t>
            </a:r>
            <a:r>
              <a:rPr lang="ja-JP" altLang="en-US" sz="1157" dirty="0">
                <a:solidFill>
                  <a:prstClr val="black"/>
                </a:solidFill>
                <a:latin typeface="メイリオ"/>
                <a:ea typeface="メイリオ" pitchFamily="50" charset="-128"/>
              </a:rPr>
              <a:t>効果的な</a:t>
            </a: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等の活用方法の検討を行うことで、</a:t>
            </a:r>
            <a:r>
              <a:rPr lang="ja-JP" altLang="en-US" sz="1157" dirty="0">
                <a:solidFill>
                  <a:prstClr val="black"/>
                </a:solidFill>
                <a:latin typeface="メイリオ"/>
                <a:ea typeface="メイリオ"/>
              </a:rPr>
              <a:t>木材</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を用いた低炭素建築物の普及促進に資する知見を得る。</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en-US" altLang="ja-JP" sz="1157" dirty="0">
                <a:solidFill>
                  <a:prstClr val="black"/>
                </a:solidFill>
                <a:latin typeface="メイリオ"/>
                <a:ea typeface="メイリオ"/>
              </a:rPr>
              <a:t>2.</a:t>
            </a:r>
            <a:r>
              <a:rPr lang="ja-JP" altLang="en-US" sz="1157" dirty="0">
                <a:solidFill>
                  <a:prstClr val="black"/>
                </a:solidFill>
                <a:latin typeface="メイリオ"/>
                <a:ea typeface="メイリオ"/>
              </a:rPr>
              <a:t>　木材利用による業務用施設の断熱性能効果検証事業＜補助＞</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等の部材を用いた建築物の省エネ・省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効果を定量的に評価</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するため、</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等を用いた建築物等の建設に必要な設計費、工事費、</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設備費、省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効果等の定量的評価に係る計測費の一部を補助する。　　</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a:t>
            </a:r>
            <a:endParaRPr lang="en-US" altLang="ja-JP" sz="1157" dirty="0">
              <a:solidFill>
                <a:prstClr val="black"/>
              </a:solidFill>
              <a:latin typeface="メイリオ"/>
              <a:ea typeface="メイリオ"/>
            </a:endParaRPr>
          </a:p>
        </p:txBody>
      </p:sp>
      <p:pic>
        <p:nvPicPr>
          <p:cNvPr id="20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22" y="12250"/>
            <a:ext cx="768218" cy="51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p:nvPr/>
        </p:nvSpPr>
        <p:spPr>
          <a:xfrm>
            <a:off x="1140838" y="-1"/>
            <a:ext cx="9250102" cy="649867"/>
          </a:xfrm>
          <a:prstGeom prst="rect">
            <a:avLst/>
          </a:prstGeom>
        </p:spPr>
        <p:style>
          <a:lnRef idx="1">
            <a:schemeClr val="accent6"/>
          </a:lnRef>
          <a:fillRef idx="3">
            <a:schemeClr val="accent6"/>
          </a:fillRef>
          <a:effectRef idx="2">
            <a:schemeClr val="accent6"/>
          </a:effectRef>
          <a:fontRef idx="minor">
            <a:schemeClr val="lt1"/>
          </a:fontRef>
        </p:style>
        <p:txBody>
          <a:bodyPr anchor="ctr" anchorCtr="0"/>
          <a:lstStyle/>
          <a:p>
            <a:pPr defTabSz="1007943" fontAlgn="base">
              <a:spcBef>
                <a:spcPct val="0"/>
              </a:spcBef>
              <a:spcAft>
                <a:spcPct val="0"/>
              </a:spcAft>
              <a:defRPr/>
            </a:pPr>
            <a:r>
              <a:rPr lang="ja-JP" altLang="en-US" sz="1764" b="1" dirty="0">
                <a:solidFill>
                  <a:prstClr val="white"/>
                </a:solidFill>
                <a:latin typeface="Cambria"/>
                <a:ea typeface="メイリオ"/>
              </a:rPr>
              <a:t>木材利用による業務用施設の</a:t>
            </a:r>
            <a:endParaRPr lang="en-US" altLang="ja-JP" sz="1764" b="1" dirty="0">
              <a:solidFill>
                <a:prstClr val="white"/>
              </a:solidFill>
              <a:latin typeface="Cambria"/>
              <a:ea typeface="メイリオ"/>
            </a:endParaRPr>
          </a:p>
          <a:p>
            <a:pPr defTabSz="1007943" fontAlgn="base">
              <a:spcBef>
                <a:spcPct val="0"/>
              </a:spcBef>
              <a:spcAft>
                <a:spcPct val="0"/>
              </a:spcAft>
              <a:defRPr/>
            </a:pPr>
            <a:r>
              <a:rPr lang="ja-JP" altLang="en-US" sz="1764" b="1" dirty="0">
                <a:solidFill>
                  <a:prstClr val="white"/>
                </a:solidFill>
                <a:latin typeface="Cambria"/>
                <a:ea typeface="メイリオ"/>
              </a:rPr>
              <a:t>断熱性能効果検証事業</a:t>
            </a:r>
            <a:r>
              <a:rPr lang="ja-JP" altLang="en-US" sz="1323" b="1" dirty="0">
                <a:solidFill>
                  <a:prstClr val="white"/>
                </a:solidFill>
                <a:latin typeface="Cambria"/>
                <a:ea typeface="メイリオ"/>
              </a:rPr>
              <a:t>（農林水産省連携事業）</a:t>
            </a:r>
            <a:endParaRPr lang="en-US" altLang="ja-JP" sz="1323" b="1" dirty="0">
              <a:solidFill>
                <a:prstClr val="white"/>
              </a:solidFill>
              <a:latin typeface="Cambria"/>
              <a:ea typeface="メイリオ"/>
            </a:endParaRPr>
          </a:p>
        </p:txBody>
      </p:sp>
      <p:sp>
        <p:nvSpPr>
          <p:cNvPr id="22" name="テキスト ボックス 21"/>
          <p:cNvSpPr txBox="1"/>
          <p:nvPr/>
        </p:nvSpPr>
        <p:spPr>
          <a:xfrm>
            <a:off x="345250" y="5208596"/>
            <a:ext cx="1382441" cy="317502"/>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defTabSz="1007943">
              <a:defRPr/>
            </a:pPr>
            <a:r>
              <a:rPr lang="ja-JP" altLang="en-US" sz="1323" dirty="0">
                <a:solidFill>
                  <a:prstClr val="black"/>
                </a:solidFill>
                <a:latin typeface="Cambria"/>
                <a:ea typeface="メイリオ"/>
              </a:rPr>
              <a:t>期待される効果</a:t>
            </a:r>
          </a:p>
        </p:txBody>
      </p:sp>
      <p:sp>
        <p:nvSpPr>
          <p:cNvPr id="72" name="テキスト ボックス 71"/>
          <p:cNvSpPr txBox="1"/>
          <p:nvPr/>
        </p:nvSpPr>
        <p:spPr>
          <a:xfrm>
            <a:off x="5457601" y="739439"/>
            <a:ext cx="1228447" cy="314986"/>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algn="ctr" defTabSz="1007943">
              <a:defRPr/>
            </a:pPr>
            <a:r>
              <a:rPr lang="ja-JP" altLang="en-US" sz="1323" dirty="0">
                <a:solidFill>
                  <a:prstClr val="black"/>
                </a:solidFill>
                <a:latin typeface="Cambria"/>
                <a:ea typeface="メイリオ"/>
              </a:rPr>
              <a:t>事業スキーム</a:t>
            </a:r>
          </a:p>
        </p:txBody>
      </p:sp>
      <p:sp>
        <p:nvSpPr>
          <p:cNvPr id="74" name="テキスト ボックス 73"/>
          <p:cNvSpPr txBox="1"/>
          <p:nvPr/>
        </p:nvSpPr>
        <p:spPr>
          <a:xfrm>
            <a:off x="5503895" y="87446"/>
            <a:ext cx="2307178" cy="478736"/>
          </a:xfrm>
          <a:prstGeom prst="rect">
            <a:avLst/>
          </a:prstGeom>
          <a:noFill/>
          <a:ln w="28575">
            <a:solidFill>
              <a:schemeClr val="bg1"/>
            </a:solidFill>
          </a:ln>
        </p:spPr>
        <p:style>
          <a:lnRef idx="2">
            <a:schemeClr val="accent6"/>
          </a:lnRef>
          <a:fillRef idx="1">
            <a:schemeClr val="lt1"/>
          </a:fillRef>
          <a:effectRef idx="0">
            <a:schemeClr val="accent6"/>
          </a:effectRef>
          <a:fontRef idx="minor">
            <a:schemeClr val="dk1"/>
          </a:fontRef>
        </p:style>
        <p:txBody>
          <a:bodyPr wrap="square" lIns="39683" rIns="39683" anchor="ctr">
            <a:noAutofit/>
          </a:bodyPr>
          <a:lstStyle/>
          <a:p>
            <a:pPr defTabSz="1007943">
              <a:defRPr/>
            </a:pPr>
            <a:r>
              <a:rPr lang="en-US" altLang="ja-JP" sz="1213" dirty="0">
                <a:solidFill>
                  <a:prstClr val="white"/>
                </a:solidFill>
                <a:latin typeface="メイリオ"/>
                <a:ea typeface="メイリオ"/>
              </a:rPr>
              <a:t>2019</a:t>
            </a:r>
            <a:r>
              <a:rPr lang="ja-JP" altLang="en-US" sz="1213" dirty="0">
                <a:solidFill>
                  <a:prstClr val="white"/>
                </a:solidFill>
                <a:latin typeface="メイリオ"/>
                <a:ea typeface="メイリオ"/>
              </a:rPr>
              <a:t>年度予算（案）</a:t>
            </a:r>
            <a:endParaRPr lang="en-US" altLang="ja-JP" sz="1213" dirty="0">
              <a:solidFill>
                <a:prstClr val="white"/>
              </a:solidFill>
              <a:latin typeface="メイリオ"/>
              <a:ea typeface="メイリオ"/>
            </a:endParaRPr>
          </a:p>
          <a:p>
            <a:pPr algn="ctr" defTabSz="1007943">
              <a:defRPr/>
            </a:pPr>
            <a:r>
              <a:rPr lang="en-US" altLang="ja-JP" sz="1213" dirty="0">
                <a:solidFill>
                  <a:prstClr val="white"/>
                </a:solidFill>
                <a:latin typeface="メイリオ"/>
                <a:ea typeface="メイリオ"/>
              </a:rPr>
              <a:t>1,200</a:t>
            </a:r>
            <a:r>
              <a:rPr lang="ja-JP" altLang="en-US" sz="1213" dirty="0">
                <a:solidFill>
                  <a:prstClr val="white"/>
                </a:solidFill>
                <a:latin typeface="メイリオ"/>
                <a:ea typeface="メイリオ"/>
              </a:rPr>
              <a:t>百万円（</a:t>
            </a:r>
            <a:r>
              <a:rPr lang="en-US" altLang="ja-JP" sz="1213" dirty="0">
                <a:solidFill>
                  <a:prstClr val="white"/>
                </a:solidFill>
                <a:latin typeface="メイリオ"/>
                <a:ea typeface="メイリオ"/>
              </a:rPr>
              <a:t>2,000</a:t>
            </a:r>
            <a:r>
              <a:rPr lang="ja-JP" altLang="en-US" sz="1213" dirty="0">
                <a:solidFill>
                  <a:prstClr val="white"/>
                </a:solidFill>
                <a:latin typeface="メイリオ"/>
                <a:ea typeface="メイリオ"/>
              </a:rPr>
              <a:t>百万円）</a:t>
            </a:r>
            <a:endParaRPr lang="en-US" altLang="ja-JP" sz="1213" dirty="0">
              <a:solidFill>
                <a:prstClr val="white"/>
              </a:solidFill>
              <a:latin typeface="メイリオ"/>
              <a:ea typeface="メイリオ"/>
            </a:endParaRPr>
          </a:p>
        </p:txBody>
      </p:sp>
      <p:sp>
        <p:nvSpPr>
          <p:cNvPr id="66" name="テキスト ボックス 65"/>
          <p:cNvSpPr txBox="1"/>
          <p:nvPr/>
        </p:nvSpPr>
        <p:spPr>
          <a:xfrm>
            <a:off x="345250" y="5526416"/>
            <a:ext cx="4949145" cy="2272417"/>
          </a:xfrm>
          <a:prstGeom prst="rect">
            <a:avLst/>
          </a:prstGeom>
          <a:noFill/>
        </p:spPr>
        <p:txBody>
          <a:bodyPr wrap="square">
            <a:spAutoFit/>
          </a:bodyPr>
          <a:lstStyle/>
          <a:p>
            <a:pPr marL="188989" indent="-188989" defTabSz="1007943" fontAlgn="base">
              <a:lnSpc>
                <a:spcPts val="1653"/>
              </a:lnSpc>
              <a:spcBef>
                <a:spcPct val="0"/>
              </a:spcBef>
              <a:spcAft>
                <a:spcPct val="0"/>
              </a:spcAft>
              <a:buFont typeface="Wingdings" panose="05000000000000000000" pitchFamily="2" charset="2"/>
              <a:buChar char="l"/>
              <a:defRPr/>
            </a:pP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等に代表される新たな部材を用いた建築物の断熱性や調湿性といった省エネ・省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に資する性能の評価を通じて、</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等を用いた建築物等の省エネ・省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性のポテンシャルを定量的に把握する。</a:t>
            </a:r>
            <a:endParaRPr lang="en-US" altLang="ja-JP" sz="1157" dirty="0">
              <a:solidFill>
                <a:prstClr val="black"/>
              </a:solidFill>
              <a:latin typeface="メイリオ"/>
              <a:ea typeface="メイリオ"/>
            </a:endParaRPr>
          </a:p>
          <a:p>
            <a:pPr marL="188989" indent="-188989" defTabSz="1007943" fontAlgn="base">
              <a:lnSpc>
                <a:spcPts val="1653"/>
              </a:lnSpc>
              <a:spcBef>
                <a:spcPct val="0"/>
              </a:spcBef>
              <a:spcAft>
                <a:spcPct val="0"/>
              </a:spcAft>
              <a:buFont typeface="Wingdings" panose="05000000000000000000" pitchFamily="2" charset="2"/>
              <a:buChar char="l"/>
              <a:defRPr/>
            </a:pP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建築物について先進的な取組が進められている既往の事例について調査等を行うことにより、国内の</a:t>
            </a: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建築物の普及に資する知見を得ることで、低炭素建築物としての</a:t>
            </a: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建築物の一層の普及促進を図る。</a:t>
            </a:r>
            <a:endParaRPr lang="en-US" altLang="ja-JP" sz="1157" dirty="0">
              <a:solidFill>
                <a:prstClr val="black"/>
              </a:solidFill>
              <a:latin typeface="メイリオ"/>
              <a:ea typeface="メイリオ" pitchFamily="50" charset="-128"/>
            </a:endParaRPr>
          </a:p>
          <a:p>
            <a:pPr marL="188989" indent="-188989"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a:rPr>
              <a:t>低炭素な建築物の更なる普及を通じて、業務その他部門のエネルギー起源</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を大幅削減する。</a:t>
            </a:r>
            <a:endParaRPr lang="en-US" altLang="ja-JP" sz="1157" dirty="0">
              <a:solidFill>
                <a:prstClr val="black"/>
              </a:solidFill>
              <a:latin typeface="メイリオ"/>
              <a:ea typeface="メイリオ"/>
            </a:endParaRPr>
          </a:p>
          <a:p>
            <a:pPr marL="188989" indent="-188989" defTabSz="1007943" fontAlgn="base">
              <a:lnSpc>
                <a:spcPts val="1653"/>
              </a:lnSpc>
              <a:spcBef>
                <a:spcPct val="0"/>
              </a:spcBef>
              <a:spcAft>
                <a:spcPct val="0"/>
              </a:spcAft>
              <a:buFont typeface="Wingdings" panose="05000000000000000000" pitchFamily="2" charset="2"/>
              <a:buChar char="l"/>
              <a:defRPr/>
            </a:pPr>
            <a:endParaRPr lang="en-US" altLang="ja-JP" sz="1157" dirty="0">
              <a:solidFill>
                <a:prstClr val="black"/>
              </a:solidFill>
              <a:latin typeface="メイリオ"/>
              <a:ea typeface="メイリオ"/>
            </a:endParaRPr>
          </a:p>
        </p:txBody>
      </p:sp>
      <p:sp>
        <p:nvSpPr>
          <p:cNvPr id="56" name="テキスト ボックス 55"/>
          <p:cNvSpPr txBox="1"/>
          <p:nvPr/>
        </p:nvSpPr>
        <p:spPr>
          <a:xfrm>
            <a:off x="335871" y="1001696"/>
            <a:ext cx="4889181" cy="1836400"/>
          </a:xfrm>
          <a:prstGeom prst="rect">
            <a:avLst/>
          </a:prstGeom>
          <a:noFill/>
        </p:spPr>
        <p:txBody>
          <a:bodyPr wrap="square">
            <a:spAutoFit/>
          </a:bodyPr>
          <a:lstStyle/>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2030</a:t>
            </a:r>
            <a:r>
              <a:rPr lang="ja-JP" altLang="en-US" sz="1157" dirty="0">
                <a:solidFill>
                  <a:prstClr val="black"/>
                </a:solidFill>
                <a:latin typeface="メイリオ"/>
                <a:ea typeface="メイリオ"/>
              </a:rPr>
              <a:t>年の削減目標達成のためには、業務その他部門において</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排出量の</a:t>
            </a:r>
            <a:r>
              <a:rPr lang="en-US" altLang="ja-JP" sz="1157" dirty="0">
                <a:solidFill>
                  <a:prstClr val="black"/>
                </a:solidFill>
                <a:latin typeface="メイリオ"/>
                <a:ea typeface="メイリオ"/>
              </a:rPr>
              <a:t>4</a:t>
            </a:r>
            <a:r>
              <a:rPr lang="ja-JP" altLang="en-US" sz="1157" dirty="0">
                <a:solidFill>
                  <a:prstClr val="black"/>
                </a:solidFill>
                <a:latin typeface="メイリオ"/>
                <a:ea typeface="メイリオ"/>
              </a:rPr>
              <a:t>割削減が求められている。</a:t>
            </a:r>
            <a:endParaRPr lang="en-US" altLang="ja-JP" sz="1157" dirty="0">
              <a:solidFill>
                <a:prstClr val="black"/>
              </a:solidFill>
              <a:latin typeface="メイリオ"/>
              <a:ea typeface="メイリオ"/>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rPr>
              <a:t>　一方、</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a:t>
            </a:r>
            <a:r>
              <a:rPr lang="en-US" altLang="ja-JP" sz="1157" dirty="0">
                <a:solidFill>
                  <a:prstClr val="black"/>
                </a:solidFill>
                <a:latin typeface="メイリオ"/>
                <a:ea typeface="メイリオ"/>
              </a:rPr>
              <a:t>Cross Laminated Timber</a:t>
            </a:r>
            <a:r>
              <a:rPr lang="ja-JP" altLang="en-US" sz="1157" dirty="0">
                <a:solidFill>
                  <a:prstClr val="black"/>
                </a:solidFill>
                <a:latin typeface="メイリオ"/>
                <a:ea typeface="メイリオ"/>
              </a:rPr>
              <a:t>）等に代表される新たな部材による建築技術は確立しつつあるが、</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等の使用が建築物の省エネ・省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に与える影響について、定量的なデータは得られていない。そこで、高い省エネ・省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につながる低炭素建築物等の普及を促進するため、</a:t>
            </a:r>
            <a:r>
              <a:rPr lang="en-US" altLang="ja-JP" sz="1157" dirty="0">
                <a:solidFill>
                  <a:prstClr val="black"/>
                </a:solidFill>
                <a:latin typeface="メイリオ"/>
                <a:ea typeface="メイリオ"/>
              </a:rPr>
              <a:t>CLT</a:t>
            </a:r>
            <a:r>
              <a:rPr lang="ja-JP" altLang="en-US" sz="1157" dirty="0">
                <a:solidFill>
                  <a:prstClr val="black"/>
                </a:solidFill>
                <a:latin typeface="メイリオ"/>
                <a:ea typeface="メイリオ"/>
              </a:rPr>
              <a:t>等を用いたモデル建築物を建設し、その断熱性能をはじめとする省エネ・省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効果について定量的に検証を行う。</a:t>
            </a:r>
            <a:endParaRPr lang="en-US" altLang="ja-JP" sz="1157" dirty="0">
              <a:solidFill>
                <a:prstClr val="black"/>
              </a:solidFill>
              <a:latin typeface="メイリオ"/>
              <a:ea typeface="メイリオ"/>
            </a:endParaRPr>
          </a:p>
        </p:txBody>
      </p:sp>
      <p:sp>
        <p:nvSpPr>
          <p:cNvPr id="57" name="テキスト ボックス 56"/>
          <p:cNvSpPr txBox="1"/>
          <p:nvPr/>
        </p:nvSpPr>
        <p:spPr>
          <a:xfrm>
            <a:off x="5596889" y="1051940"/>
            <a:ext cx="4749673" cy="4016484"/>
          </a:xfrm>
          <a:prstGeom prst="rect">
            <a:avLst/>
          </a:prstGeom>
          <a:noFill/>
        </p:spPr>
        <p:txBody>
          <a:bodyPr wrap="square">
            <a:spAutoFit/>
          </a:bodyPr>
          <a:lstStyle/>
          <a:p>
            <a:pPr marL="251986" indent="-251986" defTabSz="1007943" fontAlgn="base">
              <a:lnSpc>
                <a:spcPts val="1653"/>
              </a:lnSpc>
              <a:spcBef>
                <a:spcPct val="0"/>
              </a:spcBef>
              <a:spcAft>
                <a:spcPct val="0"/>
              </a:spcAft>
              <a:buFontTx/>
              <a:buAutoNum type="arabicPeriod"/>
              <a:defRPr/>
            </a:pPr>
            <a:r>
              <a:rPr lang="ja-JP" altLang="en-US" sz="1157" dirty="0">
                <a:solidFill>
                  <a:prstClr val="black"/>
                </a:solidFill>
                <a:latin typeface="メイリオ"/>
                <a:ea typeface="メイリオ"/>
                <a:sym typeface="Wingdings" panose="05000000000000000000" pitchFamily="2" charset="2"/>
              </a:rPr>
              <a:t>委託：民間団体等</a:t>
            </a: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sym typeface="Wingdings" panose="05000000000000000000" pitchFamily="2" charset="2"/>
              </a:rPr>
              <a:t>　　実施期間：</a:t>
            </a:r>
            <a:r>
              <a:rPr lang="en-US" altLang="ja-JP" sz="1157" dirty="0">
                <a:solidFill>
                  <a:prstClr val="black"/>
                </a:solidFill>
                <a:latin typeface="メイリオ"/>
                <a:ea typeface="メイリオ"/>
                <a:sym typeface="Wingdings" panose="05000000000000000000" pitchFamily="2" charset="2"/>
              </a:rPr>
              <a:t>31</a:t>
            </a:r>
            <a:r>
              <a:rPr lang="ja-JP" altLang="en-US" sz="1157" dirty="0">
                <a:solidFill>
                  <a:prstClr val="black"/>
                </a:solidFill>
                <a:latin typeface="メイリオ"/>
                <a:ea typeface="メイリオ"/>
                <a:sym typeface="Wingdings" panose="05000000000000000000" pitchFamily="2" charset="2"/>
              </a:rPr>
              <a:t>年度（</a:t>
            </a:r>
            <a:r>
              <a:rPr lang="en-US" altLang="ja-JP" sz="1157" dirty="0">
                <a:solidFill>
                  <a:prstClr val="black"/>
                </a:solidFill>
                <a:latin typeface="メイリオ"/>
                <a:ea typeface="メイリオ"/>
                <a:sym typeface="Wingdings" panose="05000000000000000000" pitchFamily="2" charset="2"/>
              </a:rPr>
              <a:t>2019</a:t>
            </a:r>
            <a:r>
              <a:rPr lang="ja-JP" altLang="en-US" sz="1157" dirty="0">
                <a:solidFill>
                  <a:prstClr val="black"/>
                </a:solidFill>
                <a:latin typeface="メイリオ"/>
                <a:ea typeface="メイリオ"/>
                <a:sym typeface="Wingdings" panose="05000000000000000000" pitchFamily="2" charset="2"/>
              </a:rPr>
              <a:t>年度）～</a:t>
            </a:r>
            <a:r>
              <a:rPr lang="en-US" altLang="ja-JP" sz="1157" dirty="0">
                <a:solidFill>
                  <a:prstClr val="black"/>
                </a:solidFill>
                <a:latin typeface="メイリオ"/>
                <a:ea typeface="メイリオ"/>
                <a:sym typeface="Wingdings" panose="05000000000000000000" pitchFamily="2" charset="2"/>
              </a:rPr>
              <a:t>32</a:t>
            </a:r>
            <a:r>
              <a:rPr lang="ja-JP" altLang="en-US" sz="1157" dirty="0">
                <a:solidFill>
                  <a:prstClr val="black"/>
                </a:solidFill>
                <a:latin typeface="メイリオ"/>
                <a:ea typeface="メイリオ"/>
                <a:sym typeface="Wingdings" panose="05000000000000000000" pitchFamily="2" charset="2"/>
              </a:rPr>
              <a:t>年度（</a:t>
            </a:r>
            <a:r>
              <a:rPr lang="en-US" altLang="ja-JP" sz="1157" dirty="0">
                <a:solidFill>
                  <a:prstClr val="black"/>
                </a:solidFill>
                <a:latin typeface="メイリオ"/>
                <a:ea typeface="メイリオ"/>
                <a:sym typeface="Wingdings" panose="05000000000000000000" pitchFamily="2" charset="2"/>
              </a:rPr>
              <a:t>2020</a:t>
            </a:r>
            <a:r>
              <a:rPr lang="ja-JP" altLang="en-US" sz="1157" dirty="0">
                <a:solidFill>
                  <a:prstClr val="black"/>
                </a:solidFill>
                <a:latin typeface="メイリオ"/>
                <a:ea typeface="メイリオ"/>
                <a:sym typeface="Wingdings" panose="05000000000000000000" pitchFamily="2" charset="2"/>
              </a:rPr>
              <a:t>年度）　　　　　　　　　　　　　　　</a:t>
            </a: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r>
              <a:rPr lang="en-US" altLang="ja-JP" sz="1157" dirty="0">
                <a:solidFill>
                  <a:prstClr val="black"/>
                </a:solidFill>
                <a:latin typeface="メイリオ"/>
                <a:ea typeface="メイリオ"/>
                <a:sym typeface="Wingdings" panose="05000000000000000000" pitchFamily="2" charset="2"/>
              </a:rPr>
              <a:t>2.</a:t>
            </a:r>
            <a:r>
              <a:rPr lang="ja-JP" altLang="en-US" sz="1157" dirty="0">
                <a:solidFill>
                  <a:prstClr val="black"/>
                </a:solidFill>
                <a:latin typeface="メイリオ"/>
                <a:ea typeface="メイリオ"/>
                <a:sym typeface="Wingdings" panose="05000000000000000000" pitchFamily="2" charset="2"/>
              </a:rPr>
              <a:t>　補助</a:t>
            </a: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endParaRPr lang="en-US" altLang="ja-JP" sz="1157" dirty="0">
              <a:solidFill>
                <a:prstClr val="black"/>
              </a:solidFill>
              <a:latin typeface="メイリオ"/>
              <a:ea typeface="メイリオ"/>
              <a:sym typeface="Wingdings" panose="05000000000000000000" pitchFamily="2" charset="2"/>
            </a:endParaRPr>
          </a:p>
          <a:p>
            <a:pPr marL="188989" indent="-188989"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a:sym typeface="Wingdings" panose="05000000000000000000" pitchFamily="2" charset="2"/>
              </a:rPr>
              <a:t>補助対象：</a:t>
            </a:r>
            <a:r>
              <a:rPr lang="en-US" altLang="ja-JP" sz="1157" dirty="0">
                <a:solidFill>
                  <a:prstClr val="black"/>
                </a:solidFill>
                <a:latin typeface="メイリオ"/>
                <a:ea typeface="メイリオ"/>
                <a:sym typeface="Wingdings" panose="05000000000000000000" pitchFamily="2" charset="2"/>
              </a:rPr>
              <a:t>CLT</a:t>
            </a:r>
            <a:r>
              <a:rPr lang="ja-JP" altLang="en-US" sz="1157" dirty="0">
                <a:solidFill>
                  <a:prstClr val="black"/>
                </a:solidFill>
                <a:latin typeface="メイリオ"/>
                <a:ea typeface="メイリオ"/>
                <a:sym typeface="Wingdings" panose="05000000000000000000" pitchFamily="2" charset="2"/>
              </a:rPr>
              <a:t>等建築物を所有する法人、地方公共団体等</a:t>
            </a:r>
            <a:endParaRPr lang="en-US" altLang="ja-JP" sz="1157" dirty="0">
              <a:solidFill>
                <a:prstClr val="black"/>
              </a:solidFill>
              <a:latin typeface="メイリオ"/>
              <a:ea typeface="メイリオ"/>
              <a:sym typeface="Wingdings" panose="05000000000000000000" pitchFamily="2" charset="2"/>
            </a:endParaRPr>
          </a:p>
          <a:p>
            <a:pPr marL="188989" indent="-188989"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a:sym typeface="Wingdings" panose="05000000000000000000" pitchFamily="2" charset="2"/>
              </a:rPr>
              <a:t>補助対象経費：設計費、工事費、設備費、実証に係る 計測費等</a:t>
            </a:r>
            <a:endParaRPr lang="en-US" altLang="ja-JP" sz="1157" dirty="0">
              <a:solidFill>
                <a:prstClr val="black"/>
              </a:solidFill>
              <a:latin typeface="メイリオ"/>
              <a:ea typeface="メイリオ"/>
              <a:sym typeface="Wingdings" panose="05000000000000000000" pitchFamily="2" charset="2"/>
            </a:endParaRPr>
          </a:p>
          <a:p>
            <a:pPr marL="188989" indent="-188989"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a:rPr>
              <a:t>補助率    　 </a:t>
            </a:r>
            <a:r>
              <a:rPr lang="ja-JP" altLang="en-US" sz="1157" dirty="0">
                <a:solidFill>
                  <a:prstClr val="black"/>
                </a:solidFill>
                <a:latin typeface="メイリオ"/>
                <a:ea typeface="メイリオ"/>
                <a:sym typeface="Wingdings" panose="05000000000000000000" pitchFamily="2" charset="2"/>
              </a:rPr>
              <a:t>：２／３</a:t>
            </a:r>
            <a:r>
              <a:rPr lang="en-US" altLang="ja-JP" sz="1157" baseline="30000" dirty="0">
                <a:solidFill>
                  <a:prstClr val="black"/>
                </a:solidFill>
                <a:latin typeface="メイリオ"/>
                <a:ea typeface="メイリオ"/>
                <a:sym typeface="Wingdings" panose="05000000000000000000" pitchFamily="2" charset="2"/>
              </a:rPr>
              <a:t>※</a:t>
            </a:r>
            <a:r>
              <a:rPr lang="ja-JP" altLang="en-US" sz="1157" dirty="0">
                <a:solidFill>
                  <a:prstClr val="black"/>
                </a:solidFill>
                <a:latin typeface="メイリオ"/>
                <a:ea typeface="メイリオ"/>
                <a:sym typeface="Wingdings" panose="05000000000000000000" pitchFamily="2" charset="2"/>
              </a:rPr>
              <a:t>　</a:t>
            </a:r>
            <a:r>
              <a:rPr lang="en-US" altLang="ja-JP" sz="1157" dirty="0">
                <a:solidFill>
                  <a:prstClr val="black"/>
                </a:solidFill>
                <a:latin typeface="メイリオ"/>
                <a:ea typeface="メイリオ"/>
              </a:rPr>
              <a:t>(</a:t>
            </a:r>
            <a:r>
              <a:rPr lang="ja-JP" altLang="en-US" sz="1157" dirty="0">
                <a:solidFill>
                  <a:prstClr val="black"/>
                </a:solidFill>
                <a:latin typeface="メイリオ"/>
                <a:ea typeface="メイリオ"/>
              </a:rPr>
              <a:t>上限額：５億円</a:t>
            </a:r>
            <a:r>
              <a:rPr lang="en-US" altLang="ja-JP" sz="1157" dirty="0">
                <a:solidFill>
                  <a:prstClr val="black"/>
                </a:solidFill>
                <a:latin typeface="メイリオ"/>
                <a:ea typeface="メイリオ"/>
              </a:rPr>
              <a:t>)</a:t>
            </a:r>
            <a:r>
              <a:rPr lang="ja-JP" altLang="en-US" sz="1157" dirty="0">
                <a:solidFill>
                  <a:prstClr val="black"/>
                </a:solidFill>
                <a:latin typeface="メイリオ"/>
                <a:ea typeface="メイリオ"/>
              </a:rPr>
              <a:t> </a:t>
            </a:r>
            <a:endParaRPr lang="en-US" altLang="ja-JP" sz="1157" dirty="0">
              <a:solidFill>
                <a:prstClr val="black"/>
              </a:solidFill>
              <a:latin typeface="メイリオ"/>
              <a:ea typeface="メイリオ"/>
              <a:sym typeface="Wingdings" panose="05000000000000000000" pitchFamily="2" charset="2"/>
            </a:endParaRPr>
          </a:p>
          <a:p>
            <a:pPr defTabSz="1007943" fontAlgn="base">
              <a:lnSpc>
                <a:spcPts val="1653"/>
              </a:lnSpc>
              <a:spcBef>
                <a:spcPct val="0"/>
              </a:spcBef>
              <a:spcAft>
                <a:spcPct val="0"/>
              </a:spcAft>
              <a:defRPr/>
            </a:pPr>
            <a:r>
              <a:rPr lang="ja-JP" altLang="en-US" sz="1157" dirty="0">
                <a:solidFill>
                  <a:prstClr val="black"/>
                </a:solidFill>
                <a:latin typeface="メイリオ"/>
                <a:ea typeface="メイリオ"/>
                <a:sym typeface="Wingdings" panose="05000000000000000000" pitchFamily="2" charset="2"/>
              </a:rPr>
              <a:t>　　　　　　　  </a:t>
            </a:r>
            <a:r>
              <a:rPr lang="en-US" altLang="ja-JP" sz="1157" dirty="0">
                <a:solidFill>
                  <a:prstClr val="black"/>
                </a:solidFill>
                <a:latin typeface="メイリオ"/>
                <a:ea typeface="メイリオ"/>
                <a:sym typeface="Wingdings" panose="05000000000000000000" pitchFamily="2" charset="2"/>
              </a:rPr>
              <a:t>※2018</a:t>
            </a:r>
            <a:r>
              <a:rPr lang="ja-JP" altLang="en-US" sz="1157" dirty="0">
                <a:solidFill>
                  <a:prstClr val="black"/>
                </a:solidFill>
                <a:latin typeface="メイリオ"/>
                <a:ea typeface="メイリオ"/>
                <a:sym typeface="Wingdings" panose="05000000000000000000" pitchFamily="2" charset="2"/>
              </a:rPr>
              <a:t>年度からの継続事業については３／４</a:t>
            </a:r>
            <a:r>
              <a:rPr lang="en-US" altLang="ja-JP" sz="1157" dirty="0">
                <a:solidFill>
                  <a:prstClr val="black"/>
                </a:solidFill>
                <a:latin typeface="メイリオ"/>
                <a:ea typeface="メイリオ"/>
                <a:sym typeface="Wingdings" panose="05000000000000000000" pitchFamily="2" charset="2"/>
              </a:rPr>
              <a:t> </a:t>
            </a:r>
            <a:r>
              <a:rPr lang="ja-JP" altLang="en-US" sz="1157" dirty="0">
                <a:solidFill>
                  <a:prstClr val="black"/>
                </a:solidFill>
                <a:latin typeface="メイリオ"/>
                <a:ea typeface="メイリオ"/>
              </a:rPr>
              <a:t>　　　　　　　    　　 </a:t>
            </a:r>
            <a:endParaRPr lang="en-US" altLang="ja-JP" sz="1157" dirty="0">
              <a:solidFill>
                <a:prstClr val="black"/>
              </a:solidFill>
              <a:latin typeface="メイリオ"/>
              <a:ea typeface="メイリオ"/>
            </a:endParaRPr>
          </a:p>
          <a:p>
            <a:pPr marL="188989" indent="-188989"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a:rPr>
              <a:t>事業実施期間：平成</a:t>
            </a:r>
            <a:r>
              <a:rPr lang="en-US" altLang="ja-JP" sz="1157" dirty="0">
                <a:solidFill>
                  <a:prstClr val="black"/>
                </a:solidFill>
                <a:latin typeface="メイリオ"/>
                <a:ea typeface="メイリオ"/>
              </a:rPr>
              <a:t>29</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32</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2020</a:t>
            </a:r>
            <a:r>
              <a:rPr lang="ja-JP" altLang="en-US" sz="1157" dirty="0">
                <a:solidFill>
                  <a:prstClr val="black"/>
                </a:solidFill>
                <a:latin typeface="メイリオ"/>
                <a:ea typeface="メイリオ"/>
              </a:rPr>
              <a:t>年度）</a:t>
            </a:r>
            <a:endParaRPr lang="en-US" altLang="ja-JP" sz="1157" dirty="0">
              <a:solidFill>
                <a:prstClr val="black"/>
              </a:solidFill>
              <a:latin typeface="メイリオ"/>
              <a:ea typeface="メイリオ"/>
            </a:endParaRPr>
          </a:p>
          <a:p>
            <a:pPr marL="188989" indent="-188989"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a:rPr>
              <a:t>本事業終了以降、</a:t>
            </a:r>
            <a:r>
              <a:rPr lang="en-US" altLang="ja-JP" sz="1157" dirty="0">
                <a:solidFill>
                  <a:prstClr val="black"/>
                </a:solidFill>
                <a:latin typeface="メイリオ"/>
                <a:ea typeface="メイリオ"/>
              </a:rPr>
              <a:t>3</a:t>
            </a:r>
            <a:r>
              <a:rPr lang="ja-JP" altLang="en-US" sz="1157" dirty="0">
                <a:solidFill>
                  <a:prstClr val="black"/>
                </a:solidFill>
                <a:latin typeface="メイリオ"/>
                <a:ea typeface="メイリオ"/>
              </a:rPr>
              <a:t>ヵ年度は継続して省エネ・省</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性能に資するデータの取得を行う。</a:t>
            </a:r>
            <a:endParaRPr lang="en-US" altLang="ja-JP" sz="1157" dirty="0">
              <a:solidFill>
                <a:prstClr val="black"/>
              </a:solidFill>
              <a:latin typeface="メイリオ"/>
              <a:ea typeface="メイリオ"/>
            </a:endParaRPr>
          </a:p>
        </p:txBody>
      </p:sp>
      <p:pic>
        <p:nvPicPr>
          <p:cNvPr id="29" name="図 28"/>
          <p:cNvPicPr/>
          <p:nvPr/>
        </p:nvPicPr>
        <p:blipFill rotWithShape="1">
          <a:blip r:embed="rId4" cstate="print">
            <a:extLst>
              <a:ext uri="{28A0092B-C50C-407E-A947-70E740481C1C}">
                <a14:useLocalDpi xmlns:a14="http://schemas.microsoft.com/office/drawing/2010/main" val="0"/>
              </a:ext>
            </a:extLst>
          </a:blip>
          <a:srcRect t="11091" r="7094"/>
          <a:stretch/>
        </p:blipFill>
        <p:spPr bwMode="auto">
          <a:xfrm>
            <a:off x="5537576" y="5340688"/>
            <a:ext cx="1629896" cy="1083561"/>
          </a:xfrm>
          <a:prstGeom prst="rect">
            <a:avLst/>
          </a:prstGeom>
          <a:noFill/>
          <a:ln>
            <a:noFill/>
          </a:ln>
        </p:spPr>
      </p:pic>
      <p:sp>
        <p:nvSpPr>
          <p:cNvPr id="31" name="正方形/長方形 30"/>
          <p:cNvSpPr/>
          <p:nvPr/>
        </p:nvSpPr>
        <p:spPr>
          <a:xfrm>
            <a:off x="5503894" y="6597506"/>
            <a:ext cx="4524402" cy="982641"/>
          </a:xfrm>
          <a:prstGeom prst="rect">
            <a:avLst/>
          </a:prstGeom>
        </p:spPr>
        <p:txBody>
          <a:bodyPr wrap="square">
            <a:spAutoFit/>
          </a:bodyPr>
          <a:lstStyle/>
          <a:p>
            <a:pPr marL="188989" indent="-188989" defTabSz="1007943" fontAlgn="base">
              <a:spcBef>
                <a:spcPct val="0"/>
              </a:spcBef>
              <a:spcAft>
                <a:spcPct val="0"/>
              </a:spcAft>
              <a:buFont typeface="Wingdings" panose="05000000000000000000" pitchFamily="2" charset="2"/>
              <a:buChar char="l"/>
            </a:pP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 （</a:t>
            </a:r>
            <a:r>
              <a:rPr lang="en-US" altLang="ja-JP" sz="1157" dirty="0">
                <a:solidFill>
                  <a:prstClr val="black"/>
                </a:solidFill>
                <a:latin typeface="メイリオ"/>
                <a:ea typeface="メイリオ" pitchFamily="50" charset="-128"/>
              </a:rPr>
              <a:t>Cross Laminated Timber</a:t>
            </a:r>
            <a:r>
              <a:rPr lang="ja-JP" altLang="en-US" sz="1157" dirty="0">
                <a:solidFill>
                  <a:prstClr val="black"/>
                </a:solidFill>
                <a:latin typeface="メイリオ"/>
                <a:ea typeface="メイリオ" pitchFamily="50" charset="-128"/>
              </a:rPr>
              <a:t>）とは、ひき板を繊維方向が直交するように積層接着したパネル</a:t>
            </a:r>
            <a:endParaRPr lang="en-US" altLang="ja-JP" sz="1157" dirty="0">
              <a:solidFill>
                <a:prstClr val="black"/>
              </a:solidFill>
              <a:latin typeface="メイリオ"/>
              <a:ea typeface="メイリオ" pitchFamily="50" charset="-128"/>
            </a:endParaRPr>
          </a:p>
          <a:p>
            <a:pPr marL="188989" indent="-188989" defTabSz="1007943" fontAlgn="base">
              <a:spcBef>
                <a:spcPct val="0"/>
              </a:spcBef>
              <a:spcAft>
                <a:spcPct val="0"/>
              </a:spcAft>
              <a:buFont typeface="Wingdings" panose="05000000000000000000" pitchFamily="2" charset="2"/>
              <a:buChar char="l"/>
            </a:pPr>
            <a:r>
              <a:rPr lang="ja-JP" altLang="en-US" sz="1157" dirty="0">
                <a:solidFill>
                  <a:prstClr val="black"/>
                </a:solidFill>
                <a:latin typeface="メイリオ"/>
                <a:ea typeface="メイリオ" pitchFamily="50" charset="-128"/>
              </a:rPr>
              <a:t>欧米を中心に住宅や商業施設などの壁や床の材料として普及</a:t>
            </a:r>
            <a:endParaRPr lang="en-US" altLang="ja-JP" sz="1157" dirty="0">
              <a:solidFill>
                <a:prstClr val="black"/>
              </a:solidFill>
              <a:latin typeface="メイリオ"/>
              <a:ea typeface="メイリオ" pitchFamily="50" charset="-128"/>
            </a:endParaRPr>
          </a:p>
          <a:p>
            <a:pPr marL="188989" indent="-188989" defTabSz="1007943" fontAlgn="base">
              <a:spcBef>
                <a:spcPct val="0"/>
              </a:spcBef>
              <a:spcAft>
                <a:spcPct val="0"/>
              </a:spcAft>
              <a:buFont typeface="Wingdings" panose="05000000000000000000" pitchFamily="2" charset="2"/>
              <a:buChar char="l"/>
            </a:pPr>
            <a:r>
              <a:rPr lang="ja-JP" altLang="en-US" sz="1157" dirty="0">
                <a:solidFill>
                  <a:prstClr val="black"/>
                </a:solidFill>
                <a:latin typeface="メイリオ"/>
                <a:ea typeface="メイリオ" pitchFamily="50" charset="-128"/>
              </a:rPr>
              <a:t>同面積のコンクリートと比較して軽い、施工が早いといった特徴を有する。</a:t>
            </a:r>
            <a:endParaRPr lang="en-US" altLang="ja-JP" sz="1157" dirty="0">
              <a:solidFill>
                <a:prstClr val="black"/>
              </a:solidFill>
              <a:latin typeface="メイリオ"/>
              <a:ea typeface="メイリオ" pitchFamily="50" charset="-128"/>
            </a:endParaRPr>
          </a:p>
        </p:txBody>
      </p:sp>
      <p:pic>
        <p:nvPicPr>
          <p:cNvPr id="32" name="図 31"/>
          <p:cNvPicPr>
            <a:picLocks noChangeAspect="1"/>
          </p:cNvPicPr>
          <p:nvPr/>
        </p:nvPicPr>
        <p:blipFill rotWithShape="1">
          <a:blip r:embed="rId5" cstate="print">
            <a:extLst>
              <a:ext uri="{28A0092B-C50C-407E-A947-70E740481C1C}">
                <a14:useLocalDpi xmlns:a14="http://schemas.microsoft.com/office/drawing/2010/main" val="0"/>
              </a:ext>
            </a:extLst>
          </a:blip>
          <a:srcRect t="12499" r="7830"/>
          <a:stretch/>
        </p:blipFill>
        <p:spPr>
          <a:xfrm>
            <a:off x="7223470" y="5349363"/>
            <a:ext cx="1531512" cy="1074885"/>
          </a:xfrm>
          <a:prstGeom prst="rect">
            <a:avLst/>
          </a:prstGeom>
        </p:spPr>
      </p:pic>
      <p:sp>
        <p:nvSpPr>
          <p:cNvPr id="33" name="正方形/長方形 32"/>
          <p:cNvSpPr/>
          <p:nvPr/>
        </p:nvSpPr>
        <p:spPr>
          <a:xfrm>
            <a:off x="7869001" y="6434605"/>
            <a:ext cx="1799229" cy="270395"/>
          </a:xfrm>
          <a:prstGeom prst="rect">
            <a:avLst/>
          </a:prstGeom>
        </p:spPr>
        <p:txBody>
          <a:bodyPr wrap="square">
            <a:spAutoFit/>
          </a:bodyPr>
          <a:lstStyle/>
          <a:p>
            <a:pPr algn="ctr" defTabSz="1007943" fontAlgn="base">
              <a:spcBef>
                <a:spcPct val="0"/>
              </a:spcBef>
              <a:spcAft>
                <a:spcPct val="0"/>
              </a:spcAft>
            </a:pP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を用いた施工例</a:t>
            </a:r>
            <a:endParaRPr lang="en-US" altLang="ja-JP" sz="1157" dirty="0">
              <a:solidFill>
                <a:prstClr val="black"/>
              </a:solidFill>
              <a:latin typeface="メイリオ"/>
              <a:ea typeface="メイリオ" pitchFamily="50" charset="-128"/>
            </a:endParaRPr>
          </a:p>
        </p:txBody>
      </p:sp>
      <p:sp>
        <p:nvSpPr>
          <p:cNvPr id="34" name="正方形/長方形 33"/>
          <p:cNvSpPr/>
          <p:nvPr/>
        </p:nvSpPr>
        <p:spPr>
          <a:xfrm>
            <a:off x="5707864" y="6436835"/>
            <a:ext cx="1336019" cy="270395"/>
          </a:xfrm>
          <a:prstGeom prst="rect">
            <a:avLst/>
          </a:prstGeom>
        </p:spPr>
        <p:txBody>
          <a:bodyPr wrap="square">
            <a:spAutoFit/>
          </a:bodyPr>
          <a:lstStyle/>
          <a:p>
            <a:pPr algn="ctr" defTabSz="1007943" fontAlgn="base">
              <a:spcBef>
                <a:spcPct val="0"/>
              </a:spcBef>
              <a:spcAft>
                <a:spcPct val="0"/>
              </a:spcAft>
            </a:pPr>
            <a:r>
              <a:rPr lang="en-US" altLang="ja-JP" sz="1157" dirty="0">
                <a:solidFill>
                  <a:prstClr val="black"/>
                </a:solidFill>
                <a:latin typeface="メイリオ"/>
                <a:ea typeface="メイリオ" pitchFamily="50" charset="-128"/>
              </a:rPr>
              <a:t>CLT</a:t>
            </a:r>
            <a:r>
              <a:rPr lang="ja-JP" altLang="en-US" sz="1157" dirty="0">
                <a:solidFill>
                  <a:prstClr val="black"/>
                </a:solidFill>
                <a:latin typeface="メイリオ"/>
                <a:ea typeface="メイリオ" pitchFamily="50" charset="-128"/>
              </a:rPr>
              <a:t>パネル例</a:t>
            </a:r>
            <a:endParaRPr lang="en-US" altLang="ja-JP" sz="1157" dirty="0">
              <a:solidFill>
                <a:prstClr val="black"/>
              </a:solidFill>
              <a:latin typeface="メイリオ"/>
              <a:ea typeface="メイリオ" pitchFamily="50" charset="-128"/>
            </a:endParaRPr>
          </a:p>
        </p:txBody>
      </p:sp>
      <p:sp>
        <p:nvSpPr>
          <p:cNvPr id="54" name="下矢印 53"/>
          <p:cNvSpPr/>
          <p:nvPr/>
        </p:nvSpPr>
        <p:spPr bwMode="auto">
          <a:xfrm rot="5400000" flipH="1" flipV="1">
            <a:off x="6388781" y="2009132"/>
            <a:ext cx="726219" cy="736996"/>
          </a:xfrm>
          <a:prstGeom prst="downArrow">
            <a:avLst>
              <a:gd name="adj1" fmla="val 50000"/>
              <a:gd name="adj2" fmla="val 24858"/>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766">
              <a:defRPr/>
            </a:pPr>
            <a:endParaRPr lang="ja-JP" altLang="en-US" sz="992" dirty="0">
              <a:solidFill>
                <a:prstClr val="black"/>
              </a:solidFill>
              <a:latin typeface="メイリオ" pitchFamily="50" charset="-128"/>
              <a:ea typeface="メイリオ"/>
              <a:cs typeface="メイリオ" pitchFamily="50" charset="-128"/>
            </a:endParaRPr>
          </a:p>
        </p:txBody>
      </p:sp>
      <p:sp>
        <p:nvSpPr>
          <p:cNvPr id="64" name="角丸四角形 63"/>
          <p:cNvSpPr/>
          <p:nvPr/>
        </p:nvSpPr>
        <p:spPr bwMode="auto">
          <a:xfrm>
            <a:off x="5980910" y="1795450"/>
            <a:ext cx="402483" cy="121497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1007943">
              <a:defRPr/>
            </a:pPr>
            <a:r>
              <a:rPr lang="ja-JP" altLang="en-US" sz="992" b="1" dirty="0">
                <a:solidFill>
                  <a:prstClr val="white"/>
                </a:solidFill>
                <a:latin typeface="Cambria"/>
                <a:ea typeface="メイリオ"/>
              </a:rPr>
              <a:t>環境省</a:t>
            </a:r>
            <a:endParaRPr lang="en-US" altLang="ja-JP" sz="992" b="1" dirty="0">
              <a:solidFill>
                <a:prstClr val="white"/>
              </a:solidFill>
              <a:latin typeface="Cambria"/>
              <a:ea typeface="メイリオ"/>
            </a:endParaRPr>
          </a:p>
        </p:txBody>
      </p:sp>
      <p:sp>
        <p:nvSpPr>
          <p:cNvPr id="76" name="下矢印 75"/>
          <p:cNvSpPr/>
          <p:nvPr/>
        </p:nvSpPr>
        <p:spPr bwMode="auto">
          <a:xfrm rot="5400000" flipH="1" flipV="1">
            <a:off x="8046631" y="1337700"/>
            <a:ext cx="564422" cy="2018311"/>
          </a:xfrm>
          <a:prstGeom prst="downArrow">
            <a:avLst>
              <a:gd name="adj1" fmla="val 50000"/>
              <a:gd name="adj2" fmla="val 24858"/>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766">
              <a:defRPr/>
            </a:pPr>
            <a:endParaRPr lang="ja-JP" altLang="en-US" sz="992" dirty="0">
              <a:solidFill>
                <a:prstClr val="black"/>
              </a:solidFill>
              <a:latin typeface="メイリオ" pitchFamily="50" charset="-128"/>
              <a:ea typeface="メイリオ"/>
              <a:cs typeface="メイリオ" pitchFamily="50" charset="-128"/>
            </a:endParaRPr>
          </a:p>
        </p:txBody>
      </p:sp>
      <p:sp>
        <p:nvSpPr>
          <p:cNvPr id="79" name="円/楕円 78"/>
          <p:cNvSpPr/>
          <p:nvPr/>
        </p:nvSpPr>
        <p:spPr bwMode="auto">
          <a:xfrm>
            <a:off x="7675535" y="1935144"/>
            <a:ext cx="1427297" cy="782216"/>
          </a:xfrm>
          <a:prstGeom prst="ellipse">
            <a:avLst/>
          </a:prstGeom>
          <a:solidFill>
            <a:srgbClr val="FFFFCC"/>
          </a:solidFill>
          <a:ln w="19050">
            <a:solidFill>
              <a:srgbClr val="FF7C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9208" rIns="0" anchor="ctr"/>
          <a:lstStyle/>
          <a:p>
            <a:pPr algn="ctr" defTabSz="1007766">
              <a:defRPr/>
            </a:pPr>
            <a:r>
              <a:rPr lang="ja-JP" altLang="en-US" sz="992" dirty="0">
                <a:solidFill>
                  <a:prstClr val="black"/>
                </a:solidFill>
                <a:latin typeface="メイリオ" pitchFamily="50" charset="-128"/>
                <a:ea typeface="メイリオ"/>
                <a:cs typeface="メイリオ" pitchFamily="50" charset="-128"/>
              </a:rPr>
              <a:t>低炭素化のための建設・実証コストへの補助</a:t>
            </a:r>
            <a:endParaRPr lang="en-US" altLang="ja-JP" sz="992" dirty="0">
              <a:solidFill>
                <a:prstClr val="black"/>
              </a:solidFill>
              <a:latin typeface="メイリオ" pitchFamily="50" charset="-128"/>
              <a:ea typeface="メイリオ"/>
              <a:cs typeface="メイリオ" pitchFamily="50" charset="-128"/>
            </a:endParaRPr>
          </a:p>
        </p:txBody>
      </p:sp>
      <p:sp>
        <p:nvSpPr>
          <p:cNvPr id="23" name="角丸四角形 22"/>
          <p:cNvSpPr/>
          <p:nvPr/>
        </p:nvSpPr>
        <p:spPr bwMode="auto">
          <a:xfrm>
            <a:off x="9335354" y="1795452"/>
            <a:ext cx="640609" cy="1137008"/>
          </a:xfrm>
          <a:prstGeom prst="roundRect">
            <a:avLst/>
          </a:prstGeom>
        </p:spPr>
        <p:style>
          <a:lnRef idx="1">
            <a:schemeClr val="accent6"/>
          </a:lnRef>
          <a:fillRef idx="2">
            <a:schemeClr val="accent6"/>
          </a:fillRef>
          <a:effectRef idx="1">
            <a:schemeClr val="accent6"/>
          </a:effectRef>
          <a:fontRef idx="minor">
            <a:schemeClr val="dk1"/>
          </a:fontRef>
        </p:style>
        <p:txBody>
          <a:bodyPr vert="eaVert" anchor="ctr"/>
          <a:lstStyle/>
          <a:p>
            <a:pPr algn="ctr" defTabSz="1007943">
              <a:defRPr/>
            </a:pPr>
            <a:r>
              <a:rPr lang="ja-JP" altLang="en-US" sz="992" dirty="0">
                <a:solidFill>
                  <a:prstClr val="black"/>
                </a:solidFill>
                <a:latin typeface="Cambria"/>
                <a:ea typeface="メイリオ"/>
              </a:rPr>
              <a:t>事業者</a:t>
            </a:r>
            <a:endParaRPr lang="en-US" altLang="ja-JP" sz="992" dirty="0">
              <a:solidFill>
                <a:prstClr val="black"/>
              </a:solidFill>
              <a:latin typeface="Cambria"/>
              <a:ea typeface="メイリオ"/>
            </a:endParaRPr>
          </a:p>
        </p:txBody>
      </p:sp>
      <p:sp>
        <p:nvSpPr>
          <p:cNvPr id="2" name="テキスト ボックス 1"/>
          <p:cNvSpPr txBox="1"/>
          <p:nvPr/>
        </p:nvSpPr>
        <p:spPr>
          <a:xfrm>
            <a:off x="7534834" y="2754765"/>
            <a:ext cx="1800520" cy="397673"/>
          </a:xfrm>
          <a:prstGeom prst="rect">
            <a:avLst/>
          </a:prstGeom>
          <a:noFill/>
        </p:spPr>
        <p:txBody>
          <a:bodyPr wrap="square" rtlCol="0">
            <a:spAutoFit/>
          </a:bodyPr>
          <a:lstStyle/>
          <a:p>
            <a:pPr algn="ctr" defTabSz="1007943" fontAlgn="base">
              <a:spcBef>
                <a:spcPct val="0"/>
              </a:spcBef>
              <a:spcAft>
                <a:spcPct val="0"/>
              </a:spcAft>
            </a:pPr>
            <a:r>
              <a:rPr lang="ja-JP" altLang="en-US" sz="992" dirty="0">
                <a:solidFill>
                  <a:prstClr val="black"/>
                </a:solidFill>
                <a:latin typeface="メイリオ"/>
                <a:ea typeface="メイリオ"/>
              </a:rPr>
              <a:t>補助率 ２／３</a:t>
            </a:r>
            <a:r>
              <a:rPr lang="en-US" altLang="ja-JP" sz="992" baseline="30000" dirty="0">
                <a:solidFill>
                  <a:prstClr val="black"/>
                </a:solidFill>
                <a:latin typeface="メイリオ"/>
                <a:ea typeface="メイリオ"/>
              </a:rPr>
              <a:t>※</a:t>
            </a:r>
          </a:p>
          <a:p>
            <a:pPr algn="ctr" defTabSz="1007943" fontAlgn="base">
              <a:spcBef>
                <a:spcPct val="0"/>
              </a:spcBef>
              <a:spcAft>
                <a:spcPct val="0"/>
              </a:spcAft>
            </a:pPr>
            <a:r>
              <a:rPr lang="ja-JP" altLang="en-US" sz="992" dirty="0">
                <a:solidFill>
                  <a:prstClr val="black"/>
                </a:solidFill>
                <a:latin typeface="メイリオ"/>
                <a:ea typeface="メイリオ"/>
              </a:rPr>
              <a:t>（上限５億円）</a:t>
            </a:r>
            <a:endParaRPr lang="en-US" altLang="ja-JP" sz="992" dirty="0">
              <a:solidFill>
                <a:prstClr val="black"/>
              </a:solidFill>
              <a:latin typeface="メイリオ"/>
              <a:ea typeface="メイリオ"/>
            </a:endParaRPr>
          </a:p>
        </p:txBody>
      </p:sp>
      <p:sp>
        <p:nvSpPr>
          <p:cNvPr id="25" name="テキスト ボックス 24"/>
          <p:cNvSpPr txBox="1"/>
          <p:nvPr/>
        </p:nvSpPr>
        <p:spPr>
          <a:xfrm>
            <a:off x="6324690" y="2685632"/>
            <a:ext cx="795696" cy="397673"/>
          </a:xfrm>
          <a:prstGeom prst="rect">
            <a:avLst/>
          </a:prstGeom>
          <a:noFill/>
        </p:spPr>
        <p:txBody>
          <a:bodyPr wrap="square" rtlCol="0">
            <a:spAutoFit/>
          </a:bodyPr>
          <a:lstStyle/>
          <a:p>
            <a:pPr algn="ctr" defTabSz="1007943" fontAlgn="base">
              <a:spcBef>
                <a:spcPct val="0"/>
              </a:spcBef>
              <a:spcAft>
                <a:spcPct val="0"/>
              </a:spcAft>
            </a:pPr>
            <a:r>
              <a:rPr lang="ja-JP" altLang="en-US" sz="992" dirty="0">
                <a:solidFill>
                  <a:prstClr val="black"/>
                </a:solidFill>
                <a:latin typeface="Cambria" pitchFamily="18" charset="0"/>
                <a:ea typeface="メイリオ" pitchFamily="50" charset="-128"/>
              </a:rPr>
              <a:t>補助金</a:t>
            </a:r>
            <a:endParaRPr lang="en-US" altLang="ja-JP" sz="992" dirty="0">
              <a:solidFill>
                <a:prstClr val="black"/>
              </a:solidFill>
              <a:latin typeface="Cambria" pitchFamily="18" charset="0"/>
              <a:ea typeface="メイリオ" pitchFamily="50" charset="-128"/>
            </a:endParaRPr>
          </a:p>
          <a:p>
            <a:pPr algn="ctr" defTabSz="1007943" fontAlgn="base">
              <a:spcBef>
                <a:spcPct val="0"/>
              </a:spcBef>
              <a:spcAft>
                <a:spcPct val="0"/>
              </a:spcAft>
            </a:pPr>
            <a:r>
              <a:rPr lang="ja-JP" altLang="en-US" sz="992" dirty="0">
                <a:solidFill>
                  <a:prstClr val="black"/>
                </a:solidFill>
                <a:latin typeface="Cambria" pitchFamily="18" charset="0"/>
                <a:ea typeface="メイリオ" pitchFamily="50" charset="-128"/>
              </a:rPr>
              <a:t>定額</a:t>
            </a:r>
            <a:endParaRPr lang="en-US" altLang="ja-JP" sz="992" dirty="0">
              <a:solidFill>
                <a:prstClr val="black"/>
              </a:solidFill>
              <a:latin typeface="Cambria" pitchFamily="18" charset="0"/>
              <a:ea typeface="メイリオ" pitchFamily="50" charset="-128"/>
            </a:endParaRPr>
          </a:p>
        </p:txBody>
      </p:sp>
      <p:sp>
        <p:nvSpPr>
          <p:cNvPr id="102" name="角丸四角形 101"/>
          <p:cNvSpPr/>
          <p:nvPr/>
        </p:nvSpPr>
        <p:spPr bwMode="auto">
          <a:xfrm>
            <a:off x="7118445" y="1795453"/>
            <a:ext cx="402483" cy="1137008"/>
          </a:xfrm>
          <a:prstGeom prst="roundRect">
            <a:avLst/>
          </a:prstGeom>
        </p:spPr>
        <p:style>
          <a:lnRef idx="1">
            <a:schemeClr val="accent6"/>
          </a:lnRef>
          <a:fillRef idx="2">
            <a:schemeClr val="accent6"/>
          </a:fillRef>
          <a:effectRef idx="1">
            <a:schemeClr val="accent6"/>
          </a:effectRef>
          <a:fontRef idx="minor">
            <a:schemeClr val="dk1"/>
          </a:fontRef>
        </p:style>
        <p:txBody>
          <a:bodyPr vert="eaVert" anchor="ctr"/>
          <a:lstStyle/>
          <a:p>
            <a:pPr algn="ctr" defTabSz="1007943">
              <a:defRPr/>
            </a:pPr>
            <a:r>
              <a:rPr lang="ja-JP" altLang="en-US" sz="992" dirty="0">
                <a:solidFill>
                  <a:prstClr val="black"/>
                </a:solidFill>
                <a:latin typeface="Cambria"/>
                <a:ea typeface="メイリオ"/>
              </a:rPr>
              <a:t>非営利法人</a:t>
            </a:r>
            <a:endParaRPr lang="en-US" altLang="ja-JP" sz="992" dirty="0">
              <a:solidFill>
                <a:prstClr val="black"/>
              </a:solidFill>
              <a:latin typeface="Cambria"/>
              <a:ea typeface="メイリオ"/>
            </a:endParaRPr>
          </a:p>
        </p:txBody>
      </p:sp>
      <p:sp>
        <p:nvSpPr>
          <p:cNvPr id="28" name="正方形/長方形 27"/>
          <p:cNvSpPr/>
          <p:nvPr/>
        </p:nvSpPr>
        <p:spPr>
          <a:xfrm>
            <a:off x="5425282" y="4943810"/>
            <a:ext cx="973343" cy="32977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1007943">
              <a:defRPr/>
            </a:pPr>
            <a:r>
              <a:rPr lang="ja-JP" altLang="en-US" sz="1543" b="1" dirty="0">
                <a:solidFill>
                  <a:prstClr val="white"/>
                </a:solidFill>
                <a:latin typeface="Cambria"/>
                <a:ea typeface="メイリオ"/>
              </a:rPr>
              <a:t>イメージ</a:t>
            </a:r>
          </a:p>
        </p:txBody>
      </p:sp>
      <p:sp>
        <p:nvSpPr>
          <p:cNvPr id="35" name="テキスト ボックス 34"/>
          <p:cNvSpPr txBox="1"/>
          <p:nvPr/>
        </p:nvSpPr>
        <p:spPr>
          <a:xfrm>
            <a:off x="7118445" y="3122733"/>
            <a:ext cx="2884665" cy="228076"/>
          </a:xfrm>
          <a:prstGeom prst="rect">
            <a:avLst/>
          </a:prstGeom>
          <a:noFill/>
        </p:spPr>
        <p:txBody>
          <a:bodyPr wrap="square" rtlCol="0">
            <a:spAutoFit/>
          </a:bodyPr>
          <a:lstStyle/>
          <a:p>
            <a:pPr algn="ctr" defTabSz="1007943" fontAlgn="base">
              <a:spcBef>
                <a:spcPct val="0"/>
              </a:spcBef>
              <a:spcAft>
                <a:spcPct val="0"/>
              </a:spcAft>
            </a:pPr>
            <a:r>
              <a:rPr lang="ja-JP" altLang="en-US" sz="882" dirty="0">
                <a:solidFill>
                  <a:prstClr val="black"/>
                </a:solidFill>
                <a:latin typeface="メイリオ"/>
                <a:ea typeface="メイリオ" pitchFamily="50" charset="-128"/>
                <a:sym typeface="Wingdings" panose="05000000000000000000" pitchFamily="2" charset="2"/>
              </a:rPr>
              <a:t>　</a:t>
            </a:r>
            <a:r>
              <a:rPr lang="en-US" altLang="ja-JP" sz="882" dirty="0">
                <a:solidFill>
                  <a:prstClr val="black"/>
                </a:solidFill>
                <a:latin typeface="メイリオ"/>
                <a:ea typeface="メイリオ" pitchFamily="50" charset="-128"/>
                <a:sym typeface="Wingdings" panose="05000000000000000000" pitchFamily="2" charset="2"/>
              </a:rPr>
              <a:t>※2018</a:t>
            </a:r>
            <a:r>
              <a:rPr lang="ja-JP" altLang="en-US" sz="882" dirty="0">
                <a:solidFill>
                  <a:prstClr val="black"/>
                </a:solidFill>
                <a:latin typeface="メイリオ"/>
                <a:ea typeface="メイリオ" pitchFamily="50" charset="-128"/>
                <a:sym typeface="Wingdings" panose="05000000000000000000" pitchFamily="2" charset="2"/>
              </a:rPr>
              <a:t>年度からの継続事業については３／４</a:t>
            </a:r>
            <a:endParaRPr lang="ja-JP" altLang="en-US" sz="882" dirty="0">
              <a:solidFill>
                <a:prstClr val="black"/>
              </a:solidFill>
              <a:latin typeface="メイリオ"/>
              <a:ea typeface="メイリオ"/>
            </a:endParaRPr>
          </a:p>
        </p:txBody>
      </p:sp>
      <p:pic>
        <p:nvPicPr>
          <p:cNvPr id="1026" name="Picture 2" descr="4_事務室"/>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r="7308" b="7554"/>
          <a:stretch/>
        </p:blipFill>
        <p:spPr bwMode="auto">
          <a:xfrm>
            <a:off x="8765315" y="5349364"/>
            <a:ext cx="1615509" cy="10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p:cNvSpPr/>
          <p:nvPr/>
        </p:nvSpPr>
        <p:spPr>
          <a:xfrm>
            <a:off x="8792756" y="710981"/>
            <a:ext cx="1544012" cy="295915"/>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1007943">
              <a:defRPr/>
            </a:pPr>
            <a:r>
              <a:rPr kumimoji="0" lang="ja-JP" altLang="en-US" sz="1323" b="1" kern="0" dirty="0">
                <a:solidFill>
                  <a:sysClr val="window" lastClr="FFFFFF"/>
                </a:solidFill>
                <a:latin typeface="Cambria"/>
                <a:ea typeface="メイリオ"/>
              </a:rPr>
              <a:t>事業目的・概要等</a:t>
            </a:r>
          </a:p>
        </p:txBody>
      </p:sp>
      <p:sp>
        <p:nvSpPr>
          <p:cNvPr id="36" name="テキスト ボックス 35"/>
          <p:cNvSpPr txBox="1"/>
          <p:nvPr/>
        </p:nvSpPr>
        <p:spPr>
          <a:xfrm>
            <a:off x="5321006" y="4886200"/>
            <a:ext cx="5054184" cy="2668014"/>
          </a:xfrm>
          <a:prstGeom prst="rect">
            <a:avLst/>
          </a:prstGeom>
          <a:noFill/>
        </p:spPr>
        <p:style>
          <a:lnRef idx="2">
            <a:schemeClr val="accent6"/>
          </a:lnRef>
          <a:fillRef idx="1">
            <a:schemeClr val="lt1"/>
          </a:fillRef>
          <a:effectRef idx="0">
            <a:schemeClr val="accent6"/>
          </a:effectRef>
          <a:fontRef idx="minor">
            <a:schemeClr val="dk1"/>
          </a:fontRef>
        </p:style>
        <p:txBody>
          <a:bodyPr wrap="none"/>
          <a:lstStyle/>
          <a:p>
            <a:pPr defTabSz="1007943">
              <a:defRPr/>
            </a:pPr>
            <a:endParaRPr lang="ja-JP" altLang="en-US" sz="1323" dirty="0">
              <a:solidFill>
                <a:prstClr val="black"/>
              </a:solidFill>
              <a:latin typeface="Cambria"/>
              <a:ea typeface="メイリオ"/>
            </a:endParaRPr>
          </a:p>
        </p:txBody>
      </p:sp>
      <p:sp>
        <p:nvSpPr>
          <p:cNvPr id="37" name="テキスト ボックス 36"/>
          <p:cNvSpPr txBox="1"/>
          <p:nvPr/>
        </p:nvSpPr>
        <p:spPr>
          <a:xfrm>
            <a:off x="7912199" y="87445"/>
            <a:ext cx="2381265" cy="46564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1007943">
              <a:defRPr/>
            </a:pPr>
            <a:r>
              <a:rPr lang="ja-JP" altLang="en-US" sz="1213" dirty="0">
                <a:solidFill>
                  <a:prstClr val="white"/>
                </a:solidFill>
                <a:latin typeface="Cambria"/>
                <a:ea typeface="メイリオ"/>
              </a:rPr>
              <a:t>地球環境局　地球温暖化対策課</a:t>
            </a:r>
            <a:endParaRPr lang="en-US" altLang="ja-JP" sz="1213" dirty="0">
              <a:solidFill>
                <a:prstClr val="white"/>
              </a:solidFill>
              <a:latin typeface="Cambria"/>
              <a:ea typeface="メイリオ"/>
            </a:endParaRPr>
          </a:p>
          <a:p>
            <a:pPr defTabSz="1007943">
              <a:defRPr/>
            </a:pPr>
            <a:r>
              <a:rPr lang="ja-JP" altLang="en-US" sz="1213" dirty="0">
                <a:solidFill>
                  <a:prstClr val="white"/>
                </a:solidFill>
                <a:latin typeface="Cambria"/>
                <a:ea typeface="メイリオ"/>
              </a:rPr>
              <a:t>地球温暖化対策事業室　　</a:t>
            </a:r>
          </a:p>
        </p:txBody>
      </p:sp>
    </p:spTree>
    <p:extLst>
      <p:ext uri="{BB962C8B-B14F-4D97-AF65-F5344CB8AC3E}">
        <p14:creationId xmlns:p14="http://schemas.microsoft.com/office/powerpoint/2010/main" val="135492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13039" y="80381"/>
          <a:ext cx="1555" cy="1555"/>
        </p:xfrm>
        <a:graphic>
          <a:graphicData uri="http://schemas.openxmlformats.org/presentationml/2006/ole">
            <mc:AlternateContent xmlns:mc="http://schemas.openxmlformats.org/markup-compatibility/2006">
              <mc:Choice xmlns:v="urn:schemas-microsoft-com:vml" Requires="v">
                <p:oleObj spid="_x0000_s118829"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13039" y="80381"/>
                        <a:ext cx="1555" cy="1555"/>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435831" y="704650"/>
            <a:ext cx="7213688" cy="557332"/>
          </a:xfrm>
          <a:prstGeom prst="rect">
            <a:avLst/>
          </a:prstGeom>
          <a:noFill/>
        </p:spPr>
        <p:txBody>
          <a:bodyPr wrap="square" rtlCol="0">
            <a:spAutoFit/>
          </a:bodyPr>
          <a:lstStyle/>
          <a:p>
            <a:pPr defTabSz="986912"/>
            <a:r>
              <a:rPr lang="ja-JP" altLang="en-US" sz="1511" b="1" dirty="0">
                <a:solidFill>
                  <a:prstClr val="black"/>
                </a:solidFill>
                <a:latin typeface="Segoe UI" panose="020B0502040204020203" pitchFamily="34" charset="0"/>
                <a:ea typeface="Meiryo" panose="020B0604030504040204" pitchFamily="34" charset="-128"/>
                <a:cs typeface="Segoe UI" panose="020B0502040204020203" pitchFamily="34" charset="0"/>
              </a:rPr>
              <a:t>木材利用による業務用施設の断熱性能効果検証事業のうち、</a:t>
            </a:r>
            <a:endParaRPr lang="en-US" altLang="ja-JP" sz="1511"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defTabSz="986912"/>
            <a:r>
              <a:rPr lang="ja-JP" altLang="en-US" sz="1511" b="1" dirty="0">
                <a:solidFill>
                  <a:prstClr val="black"/>
                </a:solidFill>
                <a:latin typeface="Segoe UI" panose="020B0502040204020203" pitchFamily="34" charset="0"/>
                <a:ea typeface="Meiryo" panose="020B0604030504040204" pitchFamily="34" charset="-128"/>
                <a:cs typeface="Segoe UI" panose="020B0502040204020203" pitchFamily="34" charset="0"/>
              </a:rPr>
              <a:t>木材利用による業務用施設の断熱性能効果検証事業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314820" y="312120"/>
            <a:ext cx="1163541" cy="351878"/>
            <a:chOff x="1895287" y="217938"/>
            <a:chExt cx="1188323" cy="359371"/>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17938"/>
              <a:ext cx="1188323" cy="297828"/>
            </a:xfrm>
            <a:prstGeom prst="rect">
              <a:avLst/>
            </a:prstGeom>
            <a:noFill/>
          </p:spPr>
          <p:txBody>
            <a:bodyPr wrap="square" rtlCol="0">
              <a:spAutoFit/>
            </a:bodyPr>
            <a:lstStyle/>
            <a:p>
              <a:pPr algn="ctr" defTabSz="986912"/>
              <a:r>
                <a:rPr lang="ja-JP" altLang="en-US" sz="1295" spc="587" dirty="0">
                  <a:solidFill>
                    <a:prstClr val="black"/>
                  </a:solidFill>
                  <a:latin typeface="Segoe UI" panose="020B0502040204020203" pitchFamily="34" charset="0"/>
                  <a:ea typeface="Meiryo" panose="020B0604030504040204" pitchFamily="34" charset="-128"/>
                  <a:cs typeface="Segoe UI" panose="020B0502040204020203" pitchFamily="34" charset="0"/>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8" dirty="0">
                <a:solidFill>
                  <a:srgbClr val="009C89"/>
                </a:solidFill>
                <a:latin typeface="Segoe UI" panose="020B0502040204020203" pitchFamily="34" charset="0"/>
                <a:ea typeface="Meiryo" panose="020B0604030504040204" pitchFamily="34" charset="-128"/>
                <a:cs typeface="Segoe UI" panose="020B0502040204020203" pitchFamily="34" charset="0"/>
              </a:rPr>
              <a:t>新たな木質部材「</a:t>
            </a:r>
            <a:r>
              <a:rPr lang="en-US" altLang="ja-JP" sz="1958" b="1" kern="0" spc="98" dirty="0">
                <a:solidFill>
                  <a:srgbClr val="009C89"/>
                </a:solidFill>
                <a:latin typeface="Segoe UI" panose="020B0502040204020203" pitchFamily="34" charset="0"/>
                <a:ea typeface="Segoe UI" panose="020B0502040204020203" pitchFamily="34" charset="0"/>
                <a:cs typeface="Segoe UI" panose="020B0502040204020203" pitchFamily="34" charset="0"/>
              </a:rPr>
              <a:t>CLT</a:t>
            </a:r>
            <a:r>
              <a:rPr lang="ja-JP" altLang="en-US" sz="1958" b="1" kern="0" spc="98" dirty="0">
                <a:solidFill>
                  <a:srgbClr val="009C89"/>
                </a:solidFill>
                <a:latin typeface="Segoe UI" panose="020B0502040204020203" pitchFamily="34" charset="0"/>
                <a:ea typeface="Meiryo" panose="020B0604030504040204" pitchFamily="34" charset="-128"/>
                <a:cs typeface="Segoe UI" panose="020B0502040204020203" pitchFamily="34" charset="0"/>
              </a:rPr>
              <a:t>」で断熱性の高い建築物を実現！</a:t>
            </a:r>
          </a:p>
        </p:txBody>
      </p:sp>
      <p:sp>
        <p:nvSpPr>
          <p:cNvPr id="57" name="テキスト ボックス 56">
            <a:extLst>
              <a:ext uri="{FF2B5EF4-FFF2-40B4-BE49-F238E27FC236}">
                <a16:creationId xmlns:a16="http://schemas.microsoft.com/office/drawing/2014/main" id="{3A0BBF31-947B-D24D-BFEA-801B23335740}"/>
              </a:ext>
            </a:extLst>
          </p:cNvPr>
          <p:cNvSpPr txBox="1"/>
          <p:nvPr/>
        </p:nvSpPr>
        <p:spPr>
          <a:xfrm>
            <a:off x="2179816" y="6872780"/>
            <a:ext cx="5828113" cy="197746"/>
          </a:xfrm>
          <a:prstGeom prst="rect">
            <a:avLst/>
          </a:prstGeom>
          <a:noFill/>
        </p:spPr>
        <p:txBody>
          <a:bodyPr wrap="square" rtlCol="0">
            <a:spAutoFit/>
          </a:bodyPr>
          <a:lstStyle/>
          <a:p>
            <a:pPr defTabSz="986912"/>
            <a:r>
              <a:rPr lang="ja-JP" altLang="en-US" sz="685" b="1" dirty="0">
                <a:solidFill>
                  <a:prstClr val="white"/>
                </a:solidFill>
                <a:latin typeface="Segoe UI" panose="020B0502040204020203" pitchFamily="34" charset="0"/>
                <a:ea typeface="Meiryo" panose="020B0604030504040204" pitchFamily="34" charset="-128"/>
                <a:cs typeface="Segoe UI" panose="020B0502040204020203" pitchFamily="34" charset="0"/>
              </a:rPr>
              <a:t>環境省地球環境局地球温暖化対策課地球温暖化対策事業室</a:t>
            </a:r>
            <a:r>
              <a:rPr lang="ja-JP" altLang="en-US" sz="685" dirty="0">
                <a:solidFill>
                  <a:prstClr val="white"/>
                </a:solidFill>
                <a:latin typeface="Segoe UI" panose="020B0502040204020203" pitchFamily="34" charset="0"/>
                <a:ea typeface="Meiryo" panose="020B0604030504040204" pitchFamily="34" charset="-128"/>
                <a:cs typeface="Segoe UI" panose="020B0502040204020203" pitchFamily="34" charset="0"/>
              </a:rPr>
              <a:t>　　電話：</a:t>
            </a:r>
            <a:r>
              <a:rPr lang="en-US" altLang="ja-JP" sz="685" dirty="0">
                <a:solidFill>
                  <a:prstClr val="white"/>
                </a:solidFill>
                <a:latin typeface="Segoe UI" panose="020B0502040204020203" pitchFamily="34" charset="0"/>
                <a:ea typeface="Segoe UI" panose="020B0502040204020203" pitchFamily="34" charset="0"/>
                <a:cs typeface="Segoe UI" panose="020B0502040204020203" pitchFamily="34" charset="0"/>
              </a:rPr>
              <a:t>03-5521-8355</a:t>
            </a:r>
            <a:r>
              <a:rPr lang="ja-JP" altLang="en-US" sz="685" dirty="0">
                <a:solidFill>
                  <a:prstClr val="white"/>
                </a:solidFill>
                <a:latin typeface="Segoe UI" panose="020B0502040204020203" pitchFamily="34" charset="0"/>
                <a:ea typeface="Meiryo" panose="020B0604030504040204" pitchFamily="34" charset="-128"/>
                <a:cs typeface="Segoe UI" panose="020B0502040204020203" pitchFamily="34" charset="0"/>
              </a:rPr>
              <a:t>　</a:t>
            </a:r>
            <a:r>
              <a:rPr lang="en-US" altLang="ja-JP" sz="685" dirty="0">
                <a:solidFill>
                  <a:prstClr val="white"/>
                </a:solidFill>
                <a:latin typeface="Segoe UI" panose="020B0502040204020203" pitchFamily="34" charset="0"/>
                <a:ea typeface="Segoe UI" panose="020B0502040204020203" pitchFamily="34" charset="0"/>
                <a:cs typeface="Segoe UI" panose="020B0502040204020203" pitchFamily="34" charset="0"/>
              </a:rPr>
              <a:t>FAX</a:t>
            </a:r>
            <a:r>
              <a:rPr lang="ja-JP" altLang="en-US" sz="685" dirty="0">
                <a:solidFill>
                  <a:prstClr val="white"/>
                </a:solidFill>
                <a:latin typeface="Segoe UI" panose="020B0502040204020203" pitchFamily="34" charset="0"/>
                <a:ea typeface="Meiryo" panose="020B0604030504040204" pitchFamily="34" charset="-128"/>
                <a:cs typeface="Segoe UI" panose="020B0502040204020203" pitchFamily="34" charset="0"/>
              </a:rPr>
              <a:t>：</a:t>
            </a:r>
            <a:r>
              <a:rPr lang="en-US" altLang="ja-JP" sz="685" dirty="0">
                <a:solidFill>
                  <a:prstClr val="white"/>
                </a:solidFill>
                <a:latin typeface="Segoe UI" panose="020B0502040204020203" pitchFamily="34" charset="0"/>
                <a:ea typeface="Segoe UI" panose="020B0502040204020203" pitchFamily="34" charset="0"/>
                <a:cs typeface="Segoe UI" panose="020B0502040204020203" pitchFamily="34" charset="0"/>
              </a:rPr>
              <a:t>03-3580-1382 </a:t>
            </a:r>
            <a:endParaRPr lang="ja-JP" altLang="en-US" sz="685" dirty="0">
              <a:solidFill>
                <a:prstClr val="white"/>
              </a:solidFill>
              <a:latin typeface="Segoe UI" panose="020B0502040204020203" pitchFamily="34" charset="0"/>
              <a:ea typeface="Meiryo" panose="020B0604030504040204" pitchFamily="34" charset="-128"/>
              <a:cs typeface="Segoe UI" panose="020B0502040204020203" pitchFamily="34" charset="0"/>
            </a:endParaRPr>
          </a:p>
        </p:txBody>
      </p:sp>
      <p:sp>
        <p:nvSpPr>
          <p:cNvPr id="78" name="角丸四角形 77"/>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Segoe UI" panose="020B0502040204020203" pitchFamily="34" charset="0"/>
              <a:ea typeface="Meiryo UI"/>
              <a:cs typeface="Segoe UI" panose="020B0502040204020203" pitchFamily="34" charset="0"/>
            </a:endParaRPr>
          </a:p>
        </p:txBody>
      </p:sp>
      <p:sp>
        <p:nvSpPr>
          <p:cNvPr id="79" name="片側の 2 つの角を丸めた四角形 78"/>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077" b="1" dirty="0">
                <a:solidFill>
                  <a:prstClr val="white"/>
                </a:solidFill>
                <a:latin typeface="Segoe UI" panose="020B0502040204020203" pitchFamily="34" charset="0"/>
                <a:ea typeface="Meiryo UI"/>
                <a:cs typeface="Segoe UI" panose="020B0502040204020203" pitchFamily="34" charset="0"/>
              </a:rPr>
              <a:t>建物の省エネ等</a:t>
            </a:r>
          </a:p>
        </p:txBody>
      </p:sp>
      <p:sp>
        <p:nvSpPr>
          <p:cNvPr id="80" name="1 つの角を切り取った四角形 79"/>
          <p:cNvSpPr/>
          <p:nvPr/>
        </p:nvSpPr>
        <p:spPr>
          <a:xfrm flipV="1">
            <a:off x="1433058" y="816441"/>
            <a:ext cx="841554" cy="288332"/>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Segoe UI" panose="020B0502040204020203" pitchFamily="34" charset="0"/>
              <a:ea typeface="Meiryo UI"/>
              <a:cs typeface="Segoe UI" panose="020B0502040204020203" pitchFamily="34" charset="0"/>
            </a:endParaRPr>
          </a:p>
        </p:txBody>
      </p:sp>
      <p:sp>
        <p:nvSpPr>
          <p:cNvPr id="81" name="1 つの角を切り取った四角形 80"/>
          <p:cNvSpPr/>
          <p:nvPr/>
        </p:nvSpPr>
        <p:spPr>
          <a:xfrm flipH="1" flipV="1">
            <a:off x="547754" y="816442"/>
            <a:ext cx="841554" cy="308112"/>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Segoe UI" panose="020B0502040204020203" pitchFamily="34" charset="0"/>
              <a:ea typeface="Meiryo UI"/>
              <a:cs typeface="Segoe UI" panose="020B0502040204020203" pitchFamily="34" charset="0"/>
            </a:endParaRPr>
          </a:p>
        </p:txBody>
      </p:sp>
      <p:sp>
        <p:nvSpPr>
          <p:cNvPr id="82" name="テキスト ボックス 81"/>
          <p:cNvSpPr txBox="1"/>
          <p:nvPr/>
        </p:nvSpPr>
        <p:spPr>
          <a:xfrm>
            <a:off x="488192" y="861563"/>
            <a:ext cx="978153" cy="213007"/>
          </a:xfrm>
          <a:prstGeom prst="rect">
            <a:avLst/>
          </a:prstGeom>
          <a:noFill/>
        </p:spPr>
        <p:txBody>
          <a:bodyPr wrap="none" rtlCol="0">
            <a:spAutoFit/>
          </a:bodyPr>
          <a:lstStyle/>
          <a:p>
            <a:pPr defTabSz="986912"/>
            <a:r>
              <a:rPr lang="ja-JP" altLang="en-US" sz="784" b="1" dirty="0">
                <a:solidFill>
                  <a:prstClr val="white"/>
                </a:solidFill>
                <a:latin typeface="Segoe UI" panose="020B0502040204020203" pitchFamily="34" charset="0"/>
                <a:ea typeface="Meiryo UI"/>
                <a:cs typeface="Segoe UI" panose="020B0502040204020203" pitchFamily="34" charset="0"/>
              </a:rPr>
              <a:t>地方公共団体向け</a:t>
            </a:r>
          </a:p>
        </p:txBody>
      </p:sp>
      <p:sp>
        <p:nvSpPr>
          <p:cNvPr id="83" name="テキスト ボックス 82"/>
          <p:cNvSpPr txBox="1"/>
          <p:nvPr/>
        </p:nvSpPr>
        <p:spPr>
          <a:xfrm>
            <a:off x="1543921" y="862782"/>
            <a:ext cx="579005" cy="216854"/>
          </a:xfrm>
          <a:prstGeom prst="rect">
            <a:avLst/>
          </a:prstGeom>
          <a:noFill/>
        </p:spPr>
        <p:txBody>
          <a:bodyPr wrap="none" rtlCol="0">
            <a:spAutoFit/>
          </a:bodyPr>
          <a:lstStyle/>
          <a:p>
            <a:pPr defTabSz="986912"/>
            <a:r>
              <a:rPr lang="ja-JP" altLang="en-US" sz="784" b="1" dirty="0">
                <a:solidFill>
                  <a:prstClr val="white"/>
                </a:solidFill>
                <a:latin typeface="Segoe UI" panose="020B0502040204020203" pitchFamily="34" charset="0"/>
                <a:ea typeface="Meiryo UI"/>
                <a:cs typeface="Segoe UI" panose="020B0502040204020203" pitchFamily="34" charset="0"/>
              </a:rPr>
              <a:t>民間</a:t>
            </a:r>
            <a:r>
              <a:rPr lang="ja-JP" altLang="en-US" sz="809" b="1" dirty="0">
                <a:solidFill>
                  <a:prstClr val="white"/>
                </a:solidFill>
                <a:latin typeface="Segoe UI" panose="020B0502040204020203" pitchFamily="34" charset="0"/>
                <a:ea typeface="Meiryo UI"/>
                <a:cs typeface="Segoe UI" panose="020B0502040204020203" pitchFamily="34" charset="0"/>
              </a:rPr>
              <a:t>向け</a:t>
            </a:r>
          </a:p>
        </p:txBody>
      </p:sp>
      <p:sp>
        <p:nvSpPr>
          <p:cNvPr id="67" name="テキスト ボックス 66"/>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406318" y="1810251"/>
            <a:ext cx="9835441" cy="4933194"/>
          </a:xfrm>
          <a:prstGeom prst="rect">
            <a:avLst/>
          </a:prstGeom>
        </p:spPr>
      </p:pic>
    </p:spTree>
    <p:extLst>
      <p:ext uri="{BB962C8B-B14F-4D97-AF65-F5344CB8AC3E}">
        <p14:creationId xmlns:p14="http://schemas.microsoft.com/office/powerpoint/2010/main" val="376006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a:t>
            </a:r>
            <a:r>
              <a:rPr lang="en-US" altLang="ja-JP" dirty="0"/>
              <a:t>CLT</a:t>
            </a:r>
            <a:r>
              <a:rPr lang="ja-JP" altLang="en-US" dirty="0"/>
              <a:t>」とは？</a:t>
            </a:r>
            <a:endParaRPr kumimoji="1" lang="ja-JP" altLang="en-US" dirty="0"/>
          </a:p>
        </p:txBody>
      </p:sp>
      <p:pic>
        <p:nvPicPr>
          <p:cNvPr id="3"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459" b="53930" l="55911" r="99583"/>
                    </a14:imgEffect>
                  </a14:imgLayer>
                </a14:imgProps>
              </a:ext>
              <a:ext uri="{28A0092B-C50C-407E-A947-70E740481C1C}">
                <a14:useLocalDpi xmlns:a14="http://schemas.microsoft.com/office/drawing/2010/main" val="0"/>
              </a:ext>
            </a:extLst>
          </a:blip>
          <a:srcRect l="56610" b="44927"/>
          <a:stretch/>
        </p:blipFill>
        <p:spPr bwMode="auto">
          <a:xfrm>
            <a:off x="7243915" y="1180673"/>
            <a:ext cx="2376601" cy="192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14267" y="6181845"/>
            <a:ext cx="6644768" cy="690317"/>
          </a:xfrm>
          <a:prstGeom prst="rect">
            <a:avLst/>
          </a:prstGeom>
          <a:noFill/>
        </p:spPr>
        <p:txBody>
          <a:bodyPr wrap="none" rtlCol="0">
            <a:spAutoFit/>
          </a:bodyPr>
          <a:lstStyle/>
          <a:p>
            <a:pPr defTabSz="986912" fontAlgn="base">
              <a:spcBef>
                <a:spcPct val="0"/>
              </a:spcBef>
              <a:spcAft>
                <a:spcPct val="0"/>
              </a:spcAft>
              <a:defRPr/>
            </a:pPr>
            <a:r>
              <a:rPr lang="en-US" altLang="ja-JP" sz="1943" dirty="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ja-JP" altLang="en-US" sz="1943" dirty="0">
                <a:solidFill>
                  <a:prstClr val="black"/>
                </a:solidFill>
                <a:latin typeface="Segoe UI" panose="020B0502040204020203" pitchFamily="34" charset="0"/>
                <a:ea typeface="メイリオ" pitchFamily="50" charset="-128"/>
                <a:cs typeface="Segoe UI" panose="020B0502040204020203" pitchFamily="34" charset="0"/>
              </a:rPr>
              <a:t>日本での適用例</a:t>
            </a:r>
            <a:r>
              <a:rPr lang="en-US" altLang="ja-JP" sz="1943" dirty="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defTabSz="986912" fontAlgn="base">
              <a:spcBef>
                <a:spcPct val="0"/>
              </a:spcBef>
              <a:spcAft>
                <a:spcPct val="0"/>
              </a:spcAft>
              <a:defRPr/>
            </a:pPr>
            <a:r>
              <a:rPr lang="ja-JP" altLang="en-US" sz="1943" dirty="0">
                <a:solidFill>
                  <a:prstClr val="black"/>
                </a:solidFill>
                <a:latin typeface="Segoe UI" panose="020B0502040204020203" pitchFamily="34" charset="0"/>
                <a:ea typeface="メイリオ" pitchFamily="50" charset="-128"/>
                <a:cs typeface="Segoe UI" panose="020B0502040204020203" pitchFamily="34" charset="0"/>
              </a:rPr>
              <a:t>　ホテル、社員寮、集合住宅、事務所、医院、バス停など</a:t>
            </a:r>
          </a:p>
        </p:txBody>
      </p:sp>
      <p:sp>
        <p:nvSpPr>
          <p:cNvPr id="5" name="テキスト ボックス 4"/>
          <p:cNvSpPr txBox="1"/>
          <p:nvPr/>
        </p:nvSpPr>
        <p:spPr>
          <a:xfrm>
            <a:off x="6446983" y="7044084"/>
            <a:ext cx="3950119" cy="266676"/>
          </a:xfrm>
          <a:prstGeom prst="rect">
            <a:avLst/>
          </a:prstGeom>
          <a:noFill/>
        </p:spPr>
        <p:txBody>
          <a:bodyPr wrap="none" rtlCol="0">
            <a:spAutoFit/>
          </a:bodyPr>
          <a:lstStyle/>
          <a:p>
            <a:pPr algn="r" defTabSz="986912" fontAlgn="base">
              <a:spcBef>
                <a:spcPct val="0"/>
              </a:spcBef>
              <a:spcAft>
                <a:spcPct val="0"/>
              </a:spcAft>
              <a:defRPr/>
            </a:pPr>
            <a:r>
              <a:rPr lang="ja-JP" altLang="en-US" sz="1133" dirty="0">
                <a:solidFill>
                  <a:prstClr val="black"/>
                </a:solidFill>
                <a:latin typeface="Segoe UI" panose="020B0502040204020203" pitchFamily="34" charset="0"/>
                <a:ea typeface="メイリオ" pitchFamily="50" charset="-128"/>
                <a:cs typeface="Segoe UI" panose="020B0502040204020203" pitchFamily="34" charset="0"/>
              </a:rPr>
              <a:t>出典</a:t>
            </a:r>
            <a:r>
              <a:rPr lang="ja-JP" altLang="en-US" sz="1133" dirty="0">
                <a:solidFill>
                  <a:prstClr val="black"/>
                </a:solidFill>
                <a:latin typeface="Segoe UI" panose="020B0502040204020203" pitchFamily="34" charset="0"/>
                <a:ea typeface="メイリオ" pitchFamily="50" charset="-128"/>
                <a:cs typeface="Segoe UI" panose="020B0502040204020203" pitchFamily="34" charset="0"/>
                <a:sym typeface="Wingdings" panose="05000000000000000000" pitchFamily="2" charset="2"/>
              </a:rPr>
              <a:t>： （一社）</a:t>
            </a:r>
            <a:r>
              <a:rPr lang="ja-JP" altLang="en-US" sz="1133" dirty="0">
                <a:solidFill>
                  <a:prstClr val="black"/>
                </a:solidFill>
                <a:latin typeface="Segoe UI" panose="020B0502040204020203" pitchFamily="34" charset="0"/>
                <a:ea typeface="メイリオ" pitchFamily="50" charset="-128"/>
                <a:cs typeface="Segoe UI" panose="020B0502040204020203" pitchFamily="34" charset="0"/>
              </a:rPr>
              <a:t>日本</a:t>
            </a:r>
            <a:r>
              <a:rPr lang="en-US" altLang="ja-JP" sz="1133" dirty="0">
                <a:solidFill>
                  <a:prstClr val="black"/>
                </a:solidFill>
                <a:latin typeface="Segoe UI" panose="020B0502040204020203" pitchFamily="34" charset="0"/>
                <a:ea typeface="Segoe UI" panose="020B0502040204020203" pitchFamily="34" charset="0"/>
                <a:cs typeface="Segoe UI" panose="020B0502040204020203" pitchFamily="34" charset="0"/>
              </a:rPr>
              <a:t>CLT</a:t>
            </a:r>
            <a:r>
              <a:rPr lang="ja-JP" altLang="en-US" sz="1133" dirty="0">
                <a:solidFill>
                  <a:prstClr val="black"/>
                </a:solidFill>
                <a:latin typeface="Segoe UI" panose="020B0502040204020203" pitchFamily="34" charset="0"/>
                <a:ea typeface="メイリオ" pitchFamily="50" charset="-128"/>
                <a:cs typeface="Segoe UI" panose="020B0502040204020203" pitchFamily="34" charset="0"/>
              </a:rPr>
              <a:t>協会 ホームページ </a:t>
            </a:r>
            <a:r>
              <a:rPr lang="en-US" altLang="ja-JP" sz="1133" dirty="0">
                <a:solidFill>
                  <a:prstClr val="black"/>
                </a:solidFill>
                <a:latin typeface="Segoe UI" panose="020B0502040204020203" pitchFamily="34" charset="0"/>
                <a:ea typeface="Segoe UI" panose="020B0502040204020203" pitchFamily="34" charset="0"/>
                <a:cs typeface="Segoe UI" panose="020B0502040204020203" pitchFamily="34" charset="0"/>
              </a:rPr>
              <a:t>(http://clta.jp/)</a:t>
            </a:r>
            <a:endParaRPr lang="ja-JP" altLang="en-US" sz="1133" dirty="0">
              <a:solidFill>
                <a:prstClr val="black"/>
              </a:solidFill>
              <a:latin typeface="Segoe UI" panose="020B0502040204020203" pitchFamily="34" charset="0"/>
              <a:ea typeface="メイリオ" pitchFamily="50" charset="-128"/>
              <a:cs typeface="Segoe UI" panose="020B0502040204020203" pitchFamily="34" charset="0"/>
            </a:endParaRPr>
          </a:p>
        </p:txBody>
      </p:sp>
      <p:sp>
        <p:nvSpPr>
          <p:cNvPr id="6" name="テキスト ボックス 5"/>
          <p:cNvSpPr txBox="1"/>
          <p:nvPr/>
        </p:nvSpPr>
        <p:spPr>
          <a:xfrm>
            <a:off x="294710" y="1525952"/>
            <a:ext cx="10102392" cy="4744119"/>
          </a:xfrm>
          <a:prstGeom prst="rect">
            <a:avLst/>
          </a:prstGeom>
          <a:noFill/>
        </p:spPr>
        <p:txBody>
          <a:bodyPr wrap="square" rtlCol="0">
            <a:spAutoFit/>
          </a:bodyPr>
          <a:lstStyle/>
          <a:p>
            <a:pPr defTabSz="986912"/>
            <a:r>
              <a:rPr lang="ja-JP" altLang="en-US" sz="2159" dirty="0">
                <a:solidFill>
                  <a:prstClr val="black"/>
                </a:solidFill>
                <a:latin typeface="Meiryo UI"/>
                <a:ea typeface="メイリオ" pitchFamily="50" charset="-128"/>
                <a:cs typeface="メイリオ" pitchFamily="50" charset="-128"/>
              </a:rPr>
              <a:t>　</a:t>
            </a:r>
            <a:r>
              <a:rPr lang="en-US" altLang="ja-JP" sz="2159" dirty="0">
                <a:solidFill>
                  <a:prstClr val="black"/>
                </a:solidFill>
                <a:latin typeface="Meiryo UI"/>
                <a:ea typeface="メイリオ" pitchFamily="50" charset="-128"/>
                <a:cs typeface="メイリオ" pitchFamily="50" charset="-128"/>
              </a:rPr>
              <a:t>CLT</a:t>
            </a:r>
            <a:r>
              <a:rPr lang="ja-JP" altLang="en-US" sz="2159" dirty="0">
                <a:solidFill>
                  <a:prstClr val="black"/>
                </a:solidFill>
                <a:latin typeface="Meiryo UI"/>
                <a:ea typeface="メイリオ" pitchFamily="50" charset="-128"/>
                <a:cs typeface="メイリオ" pitchFamily="50" charset="-128"/>
              </a:rPr>
              <a:t>とは</a:t>
            </a:r>
            <a:r>
              <a:rPr lang="en-US" altLang="ja-JP" sz="2159" b="1" u="sng" dirty="0">
                <a:solidFill>
                  <a:srgbClr val="FF0000"/>
                </a:solidFill>
                <a:latin typeface="Meiryo UI"/>
                <a:ea typeface="メイリオ" pitchFamily="50" charset="-128"/>
                <a:cs typeface="メイリオ" pitchFamily="50" charset="-128"/>
              </a:rPr>
              <a:t>Cross Laminated Timber </a:t>
            </a:r>
            <a:r>
              <a:rPr lang="ja-JP" altLang="en-US" sz="2159" dirty="0">
                <a:solidFill>
                  <a:prstClr val="black"/>
                </a:solidFill>
                <a:latin typeface="Meiryo UI"/>
                <a:ea typeface="メイリオ" pitchFamily="50" charset="-128"/>
                <a:cs typeface="メイリオ" pitchFamily="50" charset="-128"/>
              </a:rPr>
              <a:t>の略称で、</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引き板を並べた層を、板の方向が総毎に直行</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するように重ねて接着した大判のパネルを示す</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用語です。</a:t>
            </a:r>
            <a:r>
              <a:rPr lang="en-US" altLang="ja-JP" sz="2159" dirty="0">
                <a:solidFill>
                  <a:prstClr val="black"/>
                </a:solidFill>
                <a:latin typeface="Meiryo UI"/>
                <a:ea typeface="メイリオ" pitchFamily="50" charset="-128"/>
                <a:cs typeface="メイリオ" pitchFamily="50" charset="-128"/>
              </a:rPr>
              <a:t>CLT</a:t>
            </a:r>
            <a:r>
              <a:rPr lang="ja-JP" altLang="en-US" sz="2159" dirty="0">
                <a:solidFill>
                  <a:prstClr val="black"/>
                </a:solidFill>
                <a:latin typeface="Meiryo UI"/>
                <a:ea typeface="メイリオ" pitchFamily="50" charset="-128"/>
                <a:cs typeface="メイリオ" pitchFamily="50" charset="-128"/>
              </a:rPr>
              <a:t>は</a:t>
            </a:r>
            <a:r>
              <a:rPr lang="en-US" altLang="ja-JP" sz="2159" dirty="0">
                <a:solidFill>
                  <a:prstClr val="black"/>
                </a:solidFill>
                <a:latin typeface="Meiryo UI"/>
                <a:ea typeface="メイリオ" pitchFamily="50" charset="-128"/>
                <a:cs typeface="メイリオ" pitchFamily="50" charset="-128"/>
              </a:rPr>
              <a:t>1995</a:t>
            </a:r>
            <a:r>
              <a:rPr lang="ja-JP" altLang="en-US" sz="2159" dirty="0">
                <a:solidFill>
                  <a:prstClr val="black"/>
                </a:solidFill>
                <a:latin typeface="Meiryo UI"/>
                <a:ea typeface="メイリオ" pitchFamily="50" charset="-128"/>
                <a:cs typeface="メイリオ" pitchFamily="50" charset="-128"/>
              </a:rPr>
              <a:t>年頃からオーストリアを</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中心として発展してきた新しい木質構造用材料</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です。現在ではオーストリアだけでなくヨーロッパ各国でも様々な建築物に利用されており、また、カナダやアメリカでも企画作りが行われるなど、</a:t>
            </a:r>
            <a:r>
              <a:rPr lang="en-US" altLang="ja-JP" sz="2159" dirty="0">
                <a:solidFill>
                  <a:prstClr val="black"/>
                </a:solidFill>
                <a:latin typeface="Meiryo UI"/>
                <a:ea typeface="メイリオ" pitchFamily="50" charset="-128"/>
                <a:cs typeface="メイリオ" pitchFamily="50" charset="-128"/>
              </a:rPr>
              <a:t>CLT</a:t>
            </a:r>
            <a:r>
              <a:rPr lang="ja-JP" altLang="en-US" sz="2159" dirty="0">
                <a:solidFill>
                  <a:prstClr val="black"/>
                </a:solidFill>
                <a:latin typeface="Meiryo UI"/>
                <a:ea typeface="メイリオ" pitchFamily="50" charset="-128"/>
                <a:cs typeface="メイリオ" pitchFamily="50" charset="-128"/>
              </a:rPr>
              <a:t>の利用は近年になり各国で急激な伸びを見せています。</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　</a:t>
            </a:r>
            <a:r>
              <a:rPr lang="en-US" altLang="ja-JP" sz="2159" dirty="0">
                <a:solidFill>
                  <a:prstClr val="black"/>
                </a:solidFill>
                <a:latin typeface="Meiryo UI"/>
                <a:ea typeface="メイリオ" pitchFamily="50" charset="-128"/>
                <a:cs typeface="メイリオ" pitchFamily="50" charset="-128"/>
              </a:rPr>
              <a:t>CLT</a:t>
            </a:r>
            <a:r>
              <a:rPr lang="ja-JP" altLang="en-US" sz="2159" dirty="0">
                <a:solidFill>
                  <a:prstClr val="black"/>
                </a:solidFill>
                <a:latin typeface="Meiryo UI"/>
                <a:ea typeface="メイリオ" pitchFamily="50" charset="-128"/>
                <a:cs typeface="メイリオ" pitchFamily="50" charset="-128"/>
              </a:rPr>
              <a:t>の建築材料としてのメリットは、寸法安定性の高さ、厚みのある製品であることから</a:t>
            </a:r>
            <a:r>
              <a:rPr lang="ja-JP" altLang="en-US" sz="2159" b="1" u="sng" dirty="0">
                <a:solidFill>
                  <a:srgbClr val="FF0000"/>
                </a:solidFill>
                <a:latin typeface="Meiryo UI"/>
                <a:ea typeface="メイリオ" pitchFamily="50" charset="-128"/>
                <a:cs typeface="メイリオ" pitchFamily="50" charset="-128"/>
              </a:rPr>
              <a:t>高い断熱・遮音・耐火性を持つ</a:t>
            </a:r>
            <a:r>
              <a:rPr lang="ja-JP" altLang="en-US" sz="2159" dirty="0">
                <a:solidFill>
                  <a:prstClr val="black"/>
                </a:solidFill>
                <a:latin typeface="Meiryo UI"/>
                <a:ea typeface="メイリオ" pitchFamily="50" charset="-128"/>
                <a:cs typeface="メイリオ" pitchFamily="50" charset="-128"/>
              </a:rPr>
              <a:t>こと、また、</a:t>
            </a:r>
            <a:r>
              <a:rPr lang="ja-JP" altLang="en-US" sz="2159" b="1" u="sng" dirty="0">
                <a:solidFill>
                  <a:srgbClr val="FF0000"/>
                </a:solidFill>
                <a:latin typeface="Meiryo UI"/>
                <a:ea typeface="メイリオ" pitchFamily="50" charset="-128"/>
                <a:cs typeface="メイリオ" pitchFamily="50" charset="-128"/>
              </a:rPr>
              <a:t>持続可能な木質資源を利用していることによる環境性能の高さ</a:t>
            </a:r>
            <a:r>
              <a:rPr lang="ja-JP" altLang="en-US" sz="2159" dirty="0">
                <a:solidFill>
                  <a:prstClr val="black"/>
                </a:solidFill>
                <a:latin typeface="Meiryo UI"/>
                <a:ea typeface="メイリオ" pitchFamily="50" charset="-128"/>
                <a:cs typeface="メイリオ" pitchFamily="50" charset="-128"/>
              </a:rPr>
              <a:t>などが挙げられます。また、</a:t>
            </a:r>
            <a:r>
              <a:rPr lang="en-US" altLang="ja-JP" sz="2159" dirty="0">
                <a:solidFill>
                  <a:prstClr val="black"/>
                </a:solidFill>
                <a:latin typeface="Meiryo UI"/>
                <a:ea typeface="メイリオ" pitchFamily="50" charset="-128"/>
                <a:cs typeface="メイリオ" pitchFamily="50" charset="-128"/>
              </a:rPr>
              <a:t>CLT</a:t>
            </a:r>
            <a:r>
              <a:rPr lang="ja-JP" altLang="en-US" sz="2159" dirty="0">
                <a:solidFill>
                  <a:prstClr val="black"/>
                </a:solidFill>
                <a:latin typeface="Meiryo UI"/>
                <a:ea typeface="メイリオ" pitchFamily="50" charset="-128"/>
                <a:cs typeface="メイリオ" pitchFamily="50" charset="-128"/>
              </a:rPr>
              <a:t>パネルを用いた構法としてみると、プレファブ化や、接合具のシンプルさ等による施工性の早さや、</a:t>
            </a:r>
            <a:r>
              <a:rPr lang="en-US" altLang="ja-JP" sz="2159" dirty="0">
                <a:solidFill>
                  <a:prstClr val="black"/>
                </a:solidFill>
                <a:latin typeface="Meiryo UI"/>
                <a:ea typeface="メイリオ" pitchFamily="50" charset="-128"/>
                <a:cs typeface="メイリオ" pitchFamily="50" charset="-128"/>
              </a:rPr>
              <a:t>RC</a:t>
            </a:r>
            <a:r>
              <a:rPr lang="ja-JP" altLang="en-US" sz="2159" dirty="0">
                <a:solidFill>
                  <a:prstClr val="black"/>
                </a:solidFill>
                <a:latin typeface="Meiryo UI"/>
                <a:ea typeface="メイリオ" pitchFamily="50" charset="-128"/>
                <a:cs typeface="メイリオ" pitchFamily="50" charset="-128"/>
              </a:rPr>
              <a:t>造などと比べた場合の軽量性も大きな魅力です。</a:t>
            </a:r>
            <a:endParaRPr lang="en-US" altLang="ja-JP" sz="2159" dirty="0">
              <a:solidFill>
                <a:prstClr val="black"/>
              </a:solidFill>
              <a:latin typeface="Meiryo UI"/>
              <a:ea typeface="メイリオ" pitchFamily="50" charset="-128"/>
              <a:cs typeface="メイリオ" pitchFamily="50" charset="-128"/>
            </a:endParaRPr>
          </a:p>
          <a:p>
            <a:pPr defTabSz="986912"/>
            <a:r>
              <a:rPr lang="ja-JP" altLang="en-US" sz="2159" dirty="0">
                <a:solidFill>
                  <a:prstClr val="black"/>
                </a:solidFill>
                <a:latin typeface="Meiryo UI"/>
                <a:ea typeface="メイリオ" pitchFamily="50" charset="-128"/>
                <a:cs typeface="メイリオ" pitchFamily="50" charset="-128"/>
              </a:rPr>
              <a:t>　</a:t>
            </a:r>
            <a:endParaRPr lang="ja-JP" altLang="en-US" sz="2159" dirty="0">
              <a:solidFill>
                <a:srgbClr val="00B050"/>
              </a:solidFill>
              <a:latin typeface="Meiryo UI"/>
              <a:ea typeface="メイリオ" pitchFamily="50" charset="-128"/>
              <a:cs typeface="メイリオ" pitchFamily="50" charset="-128"/>
            </a:endParaRPr>
          </a:p>
        </p:txBody>
      </p:sp>
    </p:spTree>
    <p:extLst>
      <p:ext uri="{BB962C8B-B14F-4D97-AF65-F5344CB8AC3E}">
        <p14:creationId xmlns:p14="http://schemas.microsoft.com/office/powerpoint/2010/main" val="289653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ja-JP" altLang="en-US" dirty="0"/>
              <a:t>補助要件①</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p>
        </p:txBody>
      </p:sp>
      <p:sp>
        <p:nvSpPr>
          <p:cNvPr id="4" name="テキスト ボックス 19"/>
          <p:cNvSpPr txBox="1">
            <a:spLocks noChangeArrowheads="1"/>
          </p:cNvSpPr>
          <p:nvPr/>
        </p:nvSpPr>
        <p:spPr bwMode="auto">
          <a:xfrm>
            <a:off x="296933" y="1370512"/>
            <a:ext cx="10023065" cy="5599818"/>
          </a:xfrm>
          <a:prstGeom prst="rect">
            <a:avLst/>
          </a:prstGeom>
          <a:noFill/>
          <a:ln w="25400" cap="flat" cmpd="sng" algn="ctr">
            <a:noFill/>
            <a:prstDash val="solid"/>
          </a:ln>
          <a:extLst/>
        </p:spPr>
        <p:style>
          <a:lnRef idx="2">
            <a:schemeClr val="accent1"/>
          </a:lnRef>
          <a:fillRef idx="1">
            <a:schemeClr val="lt1"/>
          </a:fillRef>
          <a:effectRef idx="0">
            <a:schemeClr val="accent1"/>
          </a:effectRef>
          <a:fontRef idx="minor">
            <a:schemeClr val="dk1"/>
          </a:fontRef>
        </p:style>
        <p:txBody>
          <a:bodyPr vert="horz" wrap="square" lIns="35867" tIns="49347" rIns="35867" bIns="49347" rtlCol="0">
            <a:spAutoFit/>
          </a:bodyPr>
          <a:lstStyle>
            <a:lvl1pPr marL="179388" indent="-179388" algn="l" rtl="0" eaLnBrk="0" fontAlgn="base" hangingPunct="0">
              <a:spcBef>
                <a:spcPct val="20000"/>
              </a:spcBef>
              <a:spcAft>
                <a:spcPct val="0"/>
              </a:spcAft>
              <a:defRPr kumimoji="1" sz="1600">
                <a:solidFill>
                  <a:schemeClr val="tx1"/>
                </a:solidFill>
                <a:latin typeface="Cambria" pitchFamily="18" charset="0"/>
                <a:ea typeface="メイリオ" pitchFamily="50" charset="-128"/>
                <a:cs typeface="メイリオ" pitchFamily="50" charset="-128"/>
              </a:defRPr>
            </a:lvl1pPr>
            <a:lvl2pPr marL="742950" indent="-285750" algn="l" rtl="0" eaLnBrk="0" fontAlgn="base" hangingPunct="0">
              <a:lnSpc>
                <a:spcPct val="110000"/>
              </a:lnSpc>
              <a:spcBef>
                <a:spcPct val="0"/>
              </a:spcBef>
              <a:spcAft>
                <a:spcPct val="0"/>
              </a:spcAft>
              <a:buChar char="–"/>
              <a:defRPr kumimoji="1" sz="1400">
                <a:solidFill>
                  <a:schemeClr val="tx1"/>
                </a:solidFill>
                <a:latin typeface="Cambria" pitchFamily="18" charset="0"/>
                <a:ea typeface="メイリオ" pitchFamily="50" charset="-128"/>
                <a:cs typeface="メイリオ" pitchFamily="50" charset="-128"/>
              </a:defRPr>
            </a:lvl2pPr>
            <a:lvl3pPr marL="1143000" indent="-228600" algn="l" rtl="0" eaLnBrk="0" fontAlgn="base" hangingPunct="0">
              <a:lnSpc>
                <a:spcPct val="110000"/>
              </a:lnSpc>
              <a:spcBef>
                <a:spcPct val="0"/>
              </a:spcBef>
              <a:spcAft>
                <a:spcPct val="0"/>
              </a:spcAft>
              <a:buChar char="•"/>
              <a:defRPr kumimoji="1" sz="1600">
                <a:solidFill>
                  <a:schemeClr val="tx1"/>
                </a:solidFill>
                <a:latin typeface="Cambria" pitchFamily="18" charset="0"/>
                <a:ea typeface="メイリオ" pitchFamily="50" charset="-128"/>
                <a:cs typeface="メイリオ" pitchFamily="50" charset="-128"/>
              </a:defRPr>
            </a:lvl3pPr>
            <a:lvl4pPr marL="1600200" indent="-228600" algn="l" rtl="0" eaLnBrk="0" fontAlgn="base" hangingPunct="0">
              <a:lnSpc>
                <a:spcPct val="110000"/>
              </a:lnSpc>
              <a:spcBef>
                <a:spcPct val="0"/>
              </a:spcBef>
              <a:spcAft>
                <a:spcPct val="0"/>
              </a:spcAft>
              <a:buFont typeface="Arial" charset="0"/>
              <a:buChar char="»"/>
              <a:defRPr kumimoji="1" sz="1600">
                <a:solidFill>
                  <a:schemeClr val="tx1"/>
                </a:solidFill>
                <a:latin typeface="Cambria" pitchFamily="18" charset="0"/>
                <a:ea typeface="メイリオ" pitchFamily="50" charset="-128"/>
                <a:cs typeface="メイリオ" pitchFamily="50" charset="-128"/>
              </a:defRPr>
            </a:lvl4pPr>
            <a:lvl5pPr marL="20574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5pPr>
            <a:lvl6pPr marL="25146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6pPr>
            <a:lvl7pPr marL="29718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7pPr>
            <a:lvl8pPr marL="34290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8pPr>
            <a:lvl9pPr marL="38862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9pPr>
          </a:lstStyle>
          <a:p>
            <a:pPr marL="0" indent="0" defTabSz="1275750">
              <a:defRPr/>
            </a:pPr>
            <a:r>
              <a:rPr lang="ja-JP" altLang="en-US" sz="2590" kern="0" dirty="0">
                <a:solidFill>
                  <a:prstClr val="black"/>
                </a:solidFill>
                <a:latin typeface="Meiryo UI"/>
              </a:rPr>
              <a:t>○対象者</a:t>
            </a:r>
            <a:r>
              <a:rPr kumimoji="0" lang="en-US" altLang="ja-JP" sz="2590" kern="0" dirty="0">
                <a:solidFill>
                  <a:prstClr val="black"/>
                </a:solidFill>
                <a:latin typeface="Meiryo UI"/>
              </a:rPr>
              <a:t>:</a:t>
            </a:r>
            <a:r>
              <a:rPr kumimoji="0" lang="ja-JP" altLang="en-US" sz="2590" kern="0" dirty="0">
                <a:solidFill>
                  <a:prstClr val="black"/>
                </a:solidFill>
                <a:latin typeface="Meiryo UI"/>
              </a:rPr>
              <a:t>法人、地方公共団体等</a:t>
            </a:r>
          </a:p>
          <a:p>
            <a:pPr marL="0" indent="0" defTabSz="1275750">
              <a:defRPr/>
            </a:pPr>
            <a:r>
              <a:rPr kumimoji="0" lang="ja-JP" altLang="en-US" sz="2590" kern="0" dirty="0">
                <a:solidFill>
                  <a:prstClr val="black"/>
                </a:solidFill>
                <a:latin typeface="Meiryo UI"/>
              </a:rPr>
              <a:t>○補助内容</a:t>
            </a:r>
            <a:r>
              <a:rPr lang="en-US" altLang="ja-JP" sz="2590" kern="0" dirty="0">
                <a:solidFill>
                  <a:prstClr val="black"/>
                </a:solidFill>
                <a:latin typeface="Meiryo UI"/>
              </a:rPr>
              <a:t>:</a:t>
            </a:r>
            <a:r>
              <a:rPr lang="ja-JP" altLang="en-US" sz="2590" kern="0" dirty="0">
                <a:solidFill>
                  <a:prstClr val="black"/>
                </a:solidFill>
                <a:latin typeface="Meiryo UI"/>
              </a:rPr>
              <a:t>補助対象経費の</a:t>
            </a:r>
            <a:r>
              <a:rPr kumimoji="0" lang="en-US" altLang="ja-JP" sz="2590" kern="0" dirty="0">
                <a:solidFill>
                  <a:prstClr val="black"/>
                </a:solidFill>
                <a:latin typeface="Meiryo UI"/>
              </a:rPr>
              <a:t>3/4 (</a:t>
            </a:r>
            <a:r>
              <a:rPr kumimoji="0" lang="ja-JP" altLang="en-US" sz="2590" kern="0" dirty="0">
                <a:solidFill>
                  <a:prstClr val="black"/>
                </a:solidFill>
                <a:latin typeface="Meiryo UI"/>
              </a:rPr>
              <a:t>上限額</a:t>
            </a:r>
            <a:r>
              <a:rPr kumimoji="0" lang="en-US" altLang="ja-JP" sz="2590" kern="0" dirty="0">
                <a:solidFill>
                  <a:prstClr val="black"/>
                </a:solidFill>
                <a:latin typeface="Meiryo UI"/>
              </a:rPr>
              <a:t>:5</a:t>
            </a:r>
            <a:r>
              <a:rPr kumimoji="0" lang="ja-JP" altLang="en-US" sz="2590" kern="0" dirty="0">
                <a:solidFill>
                  <a:prstClr val="black"/>
                </a:solidFill>
                <a:latin typeface="Meiryo UI"/>
              </a:rPr>
              <a:t>億円</a:t>
            </a:r>
            <a:r>
              <a:rPr kumimoji="0" lang="en-US" altLang="ja-JP" sz="2590" kern="0" dirty="0">
                <a:solidFill>
                  <a:prstClr val="black"/>
                </a:solidFill>
                <a:latin typeface="Meiryo UI"/>
              </a:rPr>
              <a:t>) </a:t>
            </a:r>
          </a:p>
          <a:p>
            <a:pPr marL="0" indent="0" defTabSz="1275750">
              <a:defRPr/>
            </a:pPr>
            <a:r>
              <a:rPr kumimoji="0" lang="en-US" altLang="ja-JP" sz="2590" kern="0" dirty="0">
                <a:solidFill>
                  <a:prstClr val="black"/>
                </a:solidFill>
                <a:latin typeface="Meiryo UI"/>
              </a:rPr>
              <a:t>※</a:t>
            </a:r>
            <a:r>
              <a:rPr kumimoji="0" lang="ja-JP" altLang="en-US" sz="2590" kern="0" dirty="0">
                <a:solidFill>
                  <a:prstClr val="black"/>
                </a:solidFill>
                <a:latin typeface="Meiryo UI"/>
              </a:rPr>
              <a:t>平成</a:t>
            </a:r>
            <a:r>
              <a:rPr kumimoji="0" lang="en-US" altLang="ja-JP" sz="2590" kern="0" dirty="0">
                <a:solidFill>
                  <a:prstClr val="black"/>
                </a:solidFill>
                <a:latin typeface="Meiryo UI"/>
              </a:rPr>
              <a:t>29</a:t>
            </a:r>
            <a:r>
              <a:rPr kumimoji="0" lang="ja-JP" altLang="en-US" sz="2590" kern="0" dirty="0">
                <a:solidFill>
                  <a:prstClr val="black"/>
                </a:solidFill>
                <a:latin typeface="Meiryo UI"/>
              </a:rPr>
              <a:t>年度からの継続事業については</a:t>
            </a:r>
            <a:r>
              <a:rPr kumimoji="0" lang="en-US" altLang="ja-JP" sz="2590" kern="0" dirty="0">
                <a:solidFill>
                  <a:prstClr val="black"/>
                </a:solidFill>
                <a:latin typeface="Meiryo UI"/>
              </a:rPr>
              <a:t>85</a:t>
            </a:r>
            <a:r>
              <a:rPr kumimoji="0" lang="ja-JP" altLang="en-US" sz="2590" kern="0" dirty="0">
                <a:solidFill>
                  <a:prstClr val="black"/>
                </a:solidFill>
                <a:latin typeface="Meiryo UI"/>
              </a:rPr>
              <a:t>％</a:t>
            </a:r>
            <a:endParaRPr kumimoji="0" lang="en-US" altLang="ja-JP" sz="2590" kern="0" dirty="0">
              <a:solidFill>
                <a:prstClr val="black"/>
              </a:solidFill>
              <a:latin typeface="Meiryo UI"/>
            </a:endParaRPr>
          </a:p>
          <a:p>
            <a:pPr marL="0" indent="0" defTabSz="1275750">
              <a:defRPr/>
            </a:pPr>
            <a:r>
              <a:rPr kumimoji="0" lang="ja-JP" altLang="en-US" sz="2590" kern="0" dirty="0">
                <a:solidFill>
                  <a:prstClr val="black"/>
                </a:solidFill>
                <a:latin typeface="Meiryo UI"/>
              </a:rPr>
              <a:t>　①</a:t>
            </a:r>
            <a:r>
              <a:rPr kumimoji="0" lang="en-US" altLang="ja-JP" sz="2590" kern="0" dirty="0">
                <a:solidFill>
                  <a:prstClr val="black"/>
                </a:solidFill>
                <a:latin typeface="Meiryo UI"/>
              </a:rPr>
              <a:t>CLT</a:t>
            </a:r>
            <a:r>
              <a:rPr kumimoji="0" lang="ja-JP" altLang="en-US" sz="2590" kern="0" dirty="0">
                <a:solidFill>
                  <a:prstClr val="black"/>
                </a:solidFill>
                <a:latin typeface="Meiryo UI"/>
              </a:rPr>
              <a:t>等の新部材の導入に必要な</a:t>
            </a:r>
            <a:r>
              <a:rPr kumimoji="0" lang="ja-JP" altLang="en-US" sz="2590" b="1" kern="0" dirty="0">
                <a:solidFill>
                  <a:srgbClr val="FF0000"/>
                </a:solidFill>
                <a:latin typeface="Meiryo UI"/>
              </a:rPr>
              <a:t>設計費、</a:t>
            </a:r>
            <a:r>
              <a:rPr lang="ja-JP" altLang="en-US" sz="2590" b="1" kern="0" dirty="0">
                <a:solidFill>
                  <a:srgbClr val="FF0000"/>
                </a:solidFill>
                <a:latin typeface="Meiryo UI"/>
              </a:rPr>
              <a:t>工事費、設備費</a:t>
            </a:r>
            <a:br>
              <a:rPr lang="en-US" altLang="ja-JP" sz="2590" b="1" kern="0" dirty="0">
                <a:solidFill>
                  <a:srgbClr val="FF0000"/>
                </a:solidFill>
                <a:latin typeface="Meiryo UI"/>
              </a:rPr>
            </a:br>
            <a:r>
              <a:rPr lang="ja-JP" altLang="en-US" sz="2590" b="1" kern="0" dirty="0">
                <a:solidFill>
                  <a:srgbClr val="FF0000"/>
                </a:solidFill>
                <a:latin typeface="Meiryo UI"/>
              </a:rPr>
              <a:t>　（新築・増築が対象）</a:t>
            </a:r>
            <a:endParaRPr lang="en-US" altLang="ja-JP" sz="2590" b="1" kern="0" dirty="0">
              <a:solidFill>
                <a:srgbClr val="FF0000"/>
              </a:solidFill>
              <a:latin typeface="Meiryo UI"/>
            </a:endParaRPr>
          </a:p>
          <a:p>
            <a:pPr marL="0" indent="0" defTabSz="1275750">
              <a:defRPr/>
            </a:pPr>
            <a:r>
              <a:rPr lang="ja-JP" altLang="en-US" sz="2590" b="1" kern="0" dirty="0">
                <a:solidFill>
                  <a:srgbClr val="FF0000"/>
                </a:solidFill>
                <a:latin typeface="Meiryo UI"/>
              </a:rPr>
              <a:t>　</a:t>
            </a:r>
            <a:r>
              <a:rPr lang="en-US" altLang="ja-JP" sz="2590" kern="0" dirty="0">
                <a:solidFill>
                  <a:prstClr val="black"/>
                </a:solidFill>
                <a:latin typeface="Meiryo UI"/>
              </a:rPr>
              <a:t>※CLT</a:t>
            </a:r>
            <a:r>
              <a:rPr lang="ja-JP" altLang="en-US" sz="2590" kern="0" dirty="0">
                <a:solidFill>
                  <a:prstClr val="black"/>
                </a:solidFill>
                <a:latin typeface="Meiryo UI"/>
              </a:rPr>
              <a:t>を用いずに設計した部分の設計費・工事費については</a:t>
            </a:r>
            <a:br>
              <a:rPr lang="en-US" altLang="ja-JP" sz="2590" kern="0" dirty="0">
                <a:solidFill>
                  <a:prstClr val="black"/>
                </a:solidFill>
                <a:latin typeface="Meiryo UI"/>
              </a:rPr>
            </a:br>
            <a:r>
              <a:rPr lang="ja-JP" altLang="en-US" sz="2590" kern="0" dirty="0">
                <a:solidFill>
                  <a:prstClr val="black"/>
                </a:solidFill>
                <a:latin typeface="Meiryo UI"/>
              </a:rPr>
              <a:t>　　補助対象外。</a:t>
            </a:r>
            <a:endParaRPr lang="en-US" altLang="ja-JP" sz="2590" kern="0" dirty="0">
              <a:solidFill>
                <a:prstClr val="black"/>
              </a:solidFill>
              <a:latin typeface="Meiryo UI"/>
            </a:endParaRPr>
          </a:p>
          <a:p>
            <a:pPr marL="0" indent="0" defTabSz="1275750">
              <a:defRPr/>
            </a:pPr>
            <a:endParaRPr lang="en-US" altLang="ja-JP" sz="2590" kern="0" dirty="0">
              <a:solidFill>
                <a:prstClr val="black"/>
              </a:solidFill>
              <a:latin typeface="Meiryo UI"/>
            </a:endParaRPr>
          </a:p>
          <a:p>
            <a:pPr marL="0" indent="0" defTabSz="1275750">
              <a:defRPr/>
            </a:pPr>
            <a:r>
              <a:rPr lang="ja-JP" altLang="en-US" sz="2590" kern="0" dirty="0">
                <a:solidFill>
                  <a:prstClr val="black"/>
                </a:solidFill>
                <a:latin typeface="Meiryo UI"/>
              </a:rPr>
              <a:t>　②省エネ・省</a:t>
            </a:r>
            <a:r>
              <a:rPr lang="en-US" altLang="ja-JP" sz="2590" kern="0" dirty="0">
                <a:solidFill>
                  <a:prstClr val="black"/>
                </a:solidFill>
                <a:latin typeface="Meiryo UI"/>
              </a:rPr>
              <a:t>CO2</a:t>
            </a:r>
            <a:r>
              <a:rPr lang="ja-JP" altLang="en-US" sz="2590" kern="0" dirty="0">
                <a:solidFill>
                  <a:prstClr val="black"/>
                </a:solidFill>
                <a:latin typeface="Meiryo UI"/>
              </a:rPr>
              <a:t>効果の</a:t>
            </a:r>
            <a:r>
              <a:rPr kumimoji="0" lang="ja-JP" altLang="en-US" sz="2590" b="1" kern="0" dirty="0">
                <a:solidFill>
                  <a:srgbClr val="FF0000"/>
                </a:solidFill>
                <a:latin typeface="Meiryo UI"/>
              </a:rPr>
              <a:t>定量的評価に係る計測費</a:t>
            </a:r>
            <a:endParaRPr kumimoji="0" lang="en-US" altLang="ja-JP" sz="2590" b="1" kern="0" dirty="0">
              <a:solidFill>
                <a:srgbClr val="FF0000"/>
              </a:solidFill>
              <a:latin typeface="Meiryo UI"/>
            </a:endParaRPr>
          </a:p>
          <a:p>
            <a:pPr marL="0" indent="0" defTabSz="1275750">
              <a:defRPr/>
            </a:pPr>
            <a:r>
              <a:rPr kumimoji="0" lang="ja-JP" altLang="en-US" sz="2590" kern="0" dirty="0">
                <a:solidFill>
                  <a:prstClr val="black"/>
                </a:solidFill>
                <a:latin typeface="Meiryo UI"/>
              </a:rPr>
              <a:t>　</a:t>
            </a:r>
            <a:r>
              <a:rPr kumimoji="0" lang="en-US" altLang="ja-JP" sz="2590" kern="0" dirty="0">
                <a:solidFill>
                  <a:prstClr val="black"/>
                </a:solidFill>
                <a:latin typeface="Meiryo UI"/>
              </a:rPr>
              <a:t>※</a:t>
            </a:r>
            <a:r>
              <a:rPr kumimoji="0" lang="ja-JP" altLang="en-US" sz="2590" kern="0" dirty="0">
                <a:solidFill>
                  <a:prstClr val="black"/>
                </a:solidFill>
                <a:latin typeface="Meiryo UI"/>
              </a:rPr>
              <a:t>オフィスビルや病院等の業務用施設が対象。</a:t>
            </a:r>
            <a:endParaRPr kumimoji="0" lang="en-US" altLang="ja-JP" sz="2590" kern="0" dirty="0">
              <a:solidFill>
                <a:prstClr val="black"/>
              </a:solidFill>
              <a:latin typeface="Meiryo UI"/>
            </a:endParaRPr>
          </a:p>
          <a:p>
            <a:pPr marL="0" indent="0" defTabSz="1275750">
              <a:defRPr/>
            </a:pPr>
            <a:r>
              <a:rPr kumimoji="0" lang="ja-JP" altLang="en-US" sz="2590" kern="0" dirty="0">
                <a:solidFill>
                  <a:prstClr val="black"/>
                </a:solidFill>
                <a:latin typeface="Meiryo UI"/>
              </a:rPr>
              <a:t>　住宅に使用する場合は補助の対象外。</a:t>
            </a:r>
            <a:endParaRPr kumimoji="0" lang="en-US" altLang="ja-JP" sz="2590" kern="0" dirty="0">
              <a:solidFill>
                <a:prstClr val="black"/>
              </a:solidFill>
              <a:latin typeface="Meiryo UI"/>
            </a:endParaRPr>
          </a:p>
          <a:p>
            <a:pPr marL="0" indent="0" defTabSz="1275750">
              <a:defRPr/>
            </a:pPr>
            <a:r>
              <a:rPr kumimoji="0" lang="ja-JP" altLang="en-US" sz="2590" kern="0" dirty="0">
                <a:solidFill>
                  <a:prstClr val="black"/>
                </a:solidFill>
                <a:latin typeface="Meiryo UI"/>
              </a:rPr>
              <a:t>　・</a:t>
            </a:r>
            <a:r>
              <a:rPr kumimoji="0" lang="en-US" altLang="ja-JP" sz="2590" kern="0" dirty="0">
                <a:solidFill>
                  <a:prstClr val="black"/>
                </a:solidFill>
                <a:latin typeface="Meiryo UI"/>
              </a:rPr>
              <a:t>CLT</a:t>
            </a:r>
            <a:r>
              <a:rPr kumimoji="0" lang="ja-JP" altLang="en-US" sz="2590" kern="0" dirty="0">
                <a:solidFill>
                  <a:prstClr val="black"/>
                </a:solidFill>
                <a:latin typeface="Meiryo UI"/>
              </a:rPr>
              <a:t>等の使用箇所及び使用量について条件あり</a:t>
            </a:r>
            <a:endParaRPr kumimoji="0" lang="en-US" altLang="ja-JP" sz="2590" kern="0" dirty="0">
              <a:solidFill>
                <a:prstClr val="black"/>
              </a:solidFill>
              <a:latin typeface="Meiryo UI"/>
            </a:endParaRPr>
          </a:p>
        </p:txBody>
      </p:sp>
    </p:spTree>
    <p:extLst>
      <p:ext uri="{BB962C8B-B14F-4D97-AF65-F5344CB8AC3E}">
        <p14:creationId xmlns:p14="http://schemas.microsoft.com/office/powerpoint/2010/main" val="261665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ja-JP" altLang="en-US" dirty="0"/>
              <a:t>補助要件②</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p>
        </p:txBody>
      </p:sp>
      <p:sp>
        <p:nvSpPr>
          <p:cNvPr id="4" name="テキスト ボックス 19"/>
          <p:cNvSpPr txBox="1">
            <a:spLocks noChangeArrowheads="1"/>
          </p:cNvSpPr>
          <p:nvPr/>
        </p:nvSpPr>
        <p:spPr bwMode="auto">
          <a:xfrm>
            <a:off x="296933" y="1370512"/>
            <a:ext cx="10023065" cy="5201247"/>
          </a:xfrm>
          <a:prstGeom prst="rect">
            <a:avLst/>
          </a:prstGeom>
          <a:noFill/>
          <a:ln w="25400" cap="flat" cmpd="sng" algn="ctr">
            <a:noFill/>
            <a:prstDash val="solid"/>
          </a:ln>
          <a:extLst/>
        </p:spPr>
        <p:style>
          <a:lnRef idx="2">
            <a:schemeClr val="accent1"/>
          </a:lnRef>
          <a:fillRef idx="1">
            <a:schemeClr val="lt1"/>
          </a:fillRef>
          <a:effectRef idx="0">
            <a:schemeClr val="accent1"/>
          </a:effectRef>
          <a:fontRef idx="minor">
            <a:schemeClr val="dk1"/>
          </a:fontRef>
        </p:style>
        <p:txBody>
          <a:bodyPr vert="horz" wrap="square" lIns="35867" tIns="49347" rIns="35867" bIns="49347" rtlCol="0">
            <a:spAutoFit/>
          </a:bodyPr>
          <a:lstStyle>
            <a:lvl1pPr marL="179388" indent="-179388" algn="l" rtl="0" eaLnBrk="0" fontAlgn="base" hangingPunct="0">
              <a:spcBef>
                <a:spcPct val="20000"/>
              </a:spcBef>
              <a:spcAft>
                <a:spcPct val="0"/>
              </a:spcAft>
              <a:defRPr kumimoji="1" sz="1600">
                <a:solidFill>
                  <a:schemeClr val="tx1"/>
                </a:solidFill>
                <a:latin typeface="Cambria" pitchFamily="18" charset="0"/>
                <a:ea typeface="メイリオ" pitchFamily="50" charset="-128"/>
                <a:cs typeface="メイリオ" pitchFamily="50" charset="-128"/>
              </a:defRPr>
            </a:lvl1pPr>
            <a:lvl2pPr marL="742950" indent="-285750" algn="l" rtl="0" eaLnBrk="0" fontAlgn="base" hangingPunct="0">
              <a:lnSpc>
                <a:spcPct val="110000"/>
              </a:lnSpc>
              <a:spcBef>
                <a:spcPct val="0"/>
              </a:spcBef>
              <a:spcAft>
                <a:spcPct val="0"/>
              </a:spcAft>
              <a:buChar char="–"/>
              <a:defRPr kumimoji="1" sz="1400">
                <a:solidFill>
                  <a:schemeClr val="tx1"/>
                </a:solidFill>
                <a:latin typeface="Cambria" pitchFamily="18" charset="0"/>
                <a:ea typeface="メイリオ" pitchFamily="50" charset="-128"/>
                <a:cs typeface="メイリオ" pitchFamily="50" charset="-128"/>
              </a:defRPr>
            </a:lvl2pPr>
            <a:lvl3pPr marL="1143000" indent="-228600" algn="l" rtl="0" eaLnBrk="0" fontAlgn="base" hangingPunct="0">
              <a:lnSpc>
                <a:spcPct val="110000"/>
              </a:lnSpc>
              <a:spcBef>
                <a:spcPct val="0"/>
              </a:spcBef>
              <a:spcAft>
                <a:spcPct val="0"/>
              </a:spcAft>
              <a:buChar char="•"/>
              <a:defRPr kumimoji="1" sz="1600">
                <a:solidFill>
                  <a:schemeClr val="tx1"/>
                </a:solidFill>
                <a:latin typeface="Cambria" pitchFamily="18" charset="0"/>
                <a:ea typeface="メイリオ" pitchFamily="50" charset="-128"/>
                <a:cs typeface="メイリオ" pitchFamily="50" charset="-128"/>
              </a:defRPr>
            </a:lvl3pPr>
            <a:lvl4pPr marL="1600200" indent="-228600" algn="l" rtl="0" eaLnBrk="0" fontAlgn="base" hangingPunct="0">
              <a:lnSpc>
                <a:spcPct val="110000"/>
              </a:lnSpc>
              <a:spcBef>
                <a:spcPct val="0"/>
              </a:spcBef>
              <a:spcAft>
                <a:spcPct val="0"/>
              </a:spcAft>
              <a:buFont typeface="Arial" charset="0"/>
              <a:buChar char="»"/>
              <a:defRPr kumimoji="1" sz="1600">
                <a:solidFill>
                  <a:schemeClr val="tx1"/>
                </a:solidFill>
                <a:latin typeface="Cambria" pitchFamily="18" charset="0"/>
                <a:ea typeface="メイリオ" pitchFamily="50" charset="-128"/>
                <a:cs typeface="メイリオ" pitchFamily="50" charset="-128"/>
              </a:defRPr>
            </a:lvl4pPr>
            <a:lvl5pPr marL="20574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5pPr>
            <a:lvl6pPr marL="25146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6pPr>
            <a:lvl7pPr marL="29718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7pPr>
            <a:lvl8pPr marL="34290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8pPr>
            <a:lvl9pPr marL="3886200" indent="-228600"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Cambria" pitchFamily="18" charset="0"/>
                <a:ea typeface="メイリオ" pitchFamily="50" charset="-128"/>
                <a:cs typeface="メイリオ" pitchFamily="50" charset="-128"/>
              </a:defRPr>
            </a:lvl9pPr>
          </a:lstStyle>
          <a:p>
            <a:pPr marL="0" indent="0" defTabSz="1275750">
              <a:defRPr/>
            </a:pPr>
            <a:r>
              <a:rPr lang="ja-JP" altLang="en-US" sz="2590" kern="0" dirty="0">
                <a:solidFill>
                  <a:prstClr val="black"/>
                </a:solidFill>
                <a:latin typeface="Meiryo UI"/>
              </a:rPr>
              <a:t>○補助対象エリア：</a:t>
            </a:r>
            <a:r>
              <a:rPr kumimoji="0" lang="ja-JP" altLang="en-US" sz="2590" kern="0" dirty="0">
                <a:solidFill>
                  <a:prstClr val="black"/>
                </a:solidFill>
                <a:latin typeface="Meiryo UI"/>
              </a:rPr>
              <a:t>補助対象室を合算した集体で、その延べ床</a:t>
            </a:r>
            <a:br>
              <a:rPr kumimoji="0" lang="en-US" altLang="ja-JP" sz="2590" kern="0" dirty="0">
                <a:solidFill>
                  <a:prstClr val="black"/>
                </a:solidFill>
                <a:latin typeface="Meiryo UI"/>
              </a:rPr>
            </a:br>
            <a:r>
              <a:rPr kumimoji="0" lang="ja-JP" altLang="en-US" sz="2590" kern="0" dirty="0">
                <a:solidFill>
                  <a:prstClr val="black"/>
                </a:solidFill>
                <a:latin typeface="Meiryo UI"/>
              </a:rPr>
              <a:t>　　　　　　　　　面積が３００㎡以上であること</a:t>
            </a:r>
            <a:endParaRPr kumimoji="0" lang="en-US" altLang="ja-JP" sz="2590" kern="0" dirty="0">
              <a:solidFill>
                <a:prstClr val="black"/>
              </a:solidFill>
              <a:latin typeface="Meiryo UI"/>
            </a:endParaRPr>
          </a:p>
          <a:p>
            <a:pPr marL="0" indent="0" defTabSz="1275750">
              <a:defRPr/>
            </a:pPr>
            <a:r>
              <a:rPr lang="ja-JP" altLang="en-US" sz="2590" kern="0" dirty="0">
                <a:solidFill>
                  <a:prstClr val="black"/>
                </a:solidFill>
              </a:rPr>
              <a:t>○補助対象施設：</a:t>
            </a: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defTabSz="1275750">
              <a:defRPr/>
            </a:pPr>
            <a:endParaRPr lang="en-US" altLang="ja-JP" sz="2590" kern="0" dirty="0">
              <a:solidFill>
                <a:prstClr val="black"/>
              </a:solidFill>
            </a:endParaRPr>
          </a:p>
          <a:p>
            <a:pPr marL="0" indent="0" algn="ctr" defTabSz="1275750">
              <a:defRPr/>
            </a:pPr>
            <a:r>
              <a:rPr lang="en-US" altLang="ja-JP" sz="2590" kern="0" dirty="0">
                <a:solidFill>
                  <a:prstClr val="black"/>
                </a:solidFill>
              </a:rPr>
              <a:t>※</a:t>
            </a:r>
            <a:r>
              <a:rPr lang="ja-JP" altLang="en-US" sz="2590" kern="0" dirty="0">
                <a:solidFill>
                  <a:prstClr val="black"/>
                </a:solidFill>
              </a:rPr>
              <a:t>工場、自動車車庫、自転車駐輪場、倉庫等は対象外</a:t>
            </a:r>
            <a:endParaRPr lang="en-US" altLang="ja-JP" sz="2590" kern="0" dirty="0">
              <a:solidFill>
                <a:prstClr val="black"/>
              </a:solidFill>
            </a:endParaRPr>
          </a:p>
        </p:txBody>
      </p:sp>
      <p:pic>
        <p:nvPicPr>
          <p:cNvPr id="3" name="図 2" descr="http://www.heco-hojo.jp/cat-01/doc/clt_kouboyouryou_v4.pdf - I - \\リモート"/>
          <p:cNvPicPr>
            <a:picLocks noChangeAspect="1"/>
          </p:cNvPicPr>
          <p:nvPr/>
        </p:nvPicPr>
        <p:blipFill rotWithShape="1">
          <a:blip r:embed="rId2">
            <a:extLst>
              <a:ext uri="{28A0092B-C50C-407E-A947-70E740481C1C}">
                <a14:useLocalDpi xmlns:a14="http://schemas.microsoft.com/office/drawing/2010/main" val="0"/>
              </a:ext>
            </a:extLst>
          </a:blip>
          <a:srcRect l="32554" t="34885" r="31101" b="35833"/>
          <a:stretch/>
        </p:blipFill>
        <p:spPr>
          <a:xfrm>
            <a:off x="1544474" y="2691755"/>
            <a:ext cx="7602865" cy="3281006"/>
          </a:xfrm>
          <a:prstGeom prst="rect">
            <a:avLst/>
          </a:prstGeom>
        </p:spPr>
      </p:pic>
    </p:spTree>
    <p:extLst>
      <p:ext uri="{BB962C8B-B14F-4D97-AF65-F5344CB8AC3E}">
        <p14:creationId xmlns:p14="http://schemas.microsoft.com/office/powerpoint/2010/main" val="127130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sz="3346" dirty="0"/>
              <a:t>平成</a:t>
            </a:r>
            <a:r>
              <a:rPr lang="en-US" altLang="zh-TW" sz="3346" dirty="0"/>
              <a:t>29</a:t>
            </a:r>
            <a:r>
              <a:rPr lang="zh-TW" altLang="en-US" sz="3346" dirty="0"/>
              <a:t>年度採択事例九州旅客鉄道株式会社　事務所</a:t>
            </a:r>
            <a:endParaRPr lang="ja-JP" altLang="en-US" sz="3346" dirty="0"/>
          </a:p>
        </p:txBody>
      </p:sp>
      <p:sp>
        <p:nvSpPr>
          <p:cNvPr id="3" name="サブタイトル 2"/>
          <p:cNvSpPr txBox="1">
            <a:spLocks/>
          </p:cNvSpPr>
          <p:nvPr/>
        </p:nvSpPr>
        <p:spPr bwMode="auto">
          <a:xfrm>
            <a:off x="3239" y="1448233"/>
            <a:ext cx="5808989" cy="582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noAutofit/>
          </a:bodyPr>
          <a:lstStyle>
            <a:lvl1pPr marL="180000" indent="-457200" eaLnBrk="0" hangingPunct="0">
              <a:spcBef>
                <a:spcPct val="20000"/>
              </a:spcBef>
              <a:buFont typeface="Arial" charset="0"/>
              <a:buNone/>
              <a:defRPr sz="1800">
                <a:latin typeface="メイリオ" panose="020B0604030504040204" pitchFamily="50" charset="-128"/>
                <a:ea typeface="メイリオ" panose="020B0604030504040204" pitchFamily="50" charset="-128"/>
                <a:cs typeface="メイリオ" pitchFamily="50" charset="-128"/>
              </a:defRPr>
            </a:lvl1pPr>
            <a:lvl2pPr indent="0" algn="ctr" eaLnBrk="0" hangingPunct="0">
              <a:spcBef>
                <a:spcPct val="20000"/>
              </a:spcBef>
              <a:buFont typeface="Arial" charset="0"/>
              <a:buNone/>
              <a:defRPr sz="2800">
                <a:solidFill>
                  <a:schemeClr val="tx1">
                    <a:tint val="75000"/>
                  </a:schemeClr>
                </a:solidFill>
                <a:latin typeface="+mn-lt"/>
                <a:ea typeface="+mn-ea"/>
                <a:cs typeface="メイリオ" pitchFamily="50" charset="-128"/>
              </a:defRPr>
            </a:lvl2pPr>
            <a:lvl3pPr indent="0" algn="ctr" eaLnBrk="0" hangingPunct="0">
              <a:spcBef>
                <a:spcPct val="20000"/>
              </a:spcBef>
              <a:buFont typeface="Arial" charset="0"/>
              <a:buNone/>
              <a:defRPr sz="2400">
                <a:solidFill>
                  <a:schemeClr val="tx1">
                    <a:tint val="75000"/>
                  </a:schemeClr>
                </a:solidFill>
                <a:latin typeface="+mn-lt"/>
                <a:ea typeface="+mn-ea"/>
                <a:cs typeface="メイリオ" pitchFamily="50" charset="-128"/>
              </a:defRPr>
            </a:lvl3pPr>
            <a:lvl4pPr indent="0" algn="ctr" eaLnBrk="0" hangingPunct="0">
              <a:spcBef>
                <a:spcPct val="20000"/>
              </a:spcBef>
              <a:buFont typeface="Arial" charset="0"/>
              <a:buNone/>
              <a:defRPr sz="2000">
                <a:solidFill>
                  <a:schemeClr val="tx1">
                    <a:tint val="75000"/>
                  </a:schemeClr>
                </a:solidFill>
                <a:latin typeface="+mn-lt"/>
                <a:ea typeface="+mn-ea"/>
                <a:cs typeface="メイリオ" pitchFamily="50" charset="-128"/>
              </a:defRPr>
            </a:lvl4pPr>
            <a:lvl5pPr indent="0" algn="ctr" eaLnBrk="0" hangingPunct="0">
              <a:spcBef>
                <a:spcPct val="20000"/>
              </a:spcBef>
              <a:buFont typeface="Arial" charset="0"/>
              <a:buNone/>
              <a:defRPr sz="2000">
                <a:solidFill>
                  <a:schemeClr val="tx1">
                    <a:tint val="75000"/>
                  </a:schemeClr>
                </a:solidFill>
                <a:latin typeface="+mn-lt"/>
                <a:ea typeface="+mn-ea"/>
                <a:cs typeface="メイリオ" pitchFamily="50" charset="-128"/>
              </a:defRPr>
            </a:lvl5pPr>
            <a:lvl6pPr indent="0" algn="ctr">
              <a:spcBef>
                <a:spcPct val="20000"/>
              </a:spcBef>
              <a:buFont typeface="Arial" pitchFamily="34" charset="0"/>
              <a:buNone/>
              <a:defRPr sz="2000">
                <a:solidFill>
                  <a:schemeClr val="tx1">
                    <a:tint val="75000"/>
                  </a:schemeClr>
                </a:solidFill>
                <a:latin typeface="+mn-lt"/>
                <a:ea typeface="+mn-ea"/>
              </a:defRPr>
            </a:lvl6pPr>
            <a:lvl7pPr indent="0" algn="ctr">
              <a:spcBef>
                <a:spcPct val="20000"/>
              </a:spcBef>
              <a:buFont typeface="Arial" pitchFamily="34" charset="0"/>
              <a:buNone/>
              <a:defRPr sz="2000">
                <a:solidFill>
                  <a:schemeClr val="tx1">
                    <a:tint val="75000"/>
                  </a:schemeClr>
                </a:solidFill>
                <a:latin typeface="+mn-lt"/>
                <a:ea typeface="+mn-ea"/>
              </a:defRPr>
            </a:lvl7pPr>
            <a:lvl8pPr indent="0" algn="ctr">
              <a:spcBef>
                <a:spcPct val="20000"/>
              </a:spcBef>
              <a:buFont typeface="Arial" pitchFamily="34" charset="0"/>
              <a:buNone/>
              <a:defRPr sz="2000">
                <a:solidFill>
                  <a:schemeClr val="tx1">
                    <a:tint val="75000"/>
                  </a:schemeClr>
                </a:solidFill>
                <a:latin typeface="+mn-lt"/>
                <a:ea typeface="+mn-ea"/>
              </a:defRPr>
            </a:lvl8pPr>
            <a:lvl9pPr indent="0" algn="ctr">
              <a:spcBef>
                <a:spcPct val="20000"/>
              </a:spcBef>
              <a:buFont typeface="Arial" pitchFamily="34" charset="0"/>
              <a:buNone/>
              <a:defRPr sz="2000">
                <a:solidFill>
                  <a:schemeClr val="tx1">
                    <a:tint val="75000"/>
                  </a:schemeClr>
                </a:solidFill>
                <a:latin typeface="+mn-lt"/>
                <a:ea typeface="+mn-ea"/>
              </a:defRPr>
            </a:lvl9pPr>
          </a:lstStyle>
          <a:p>
            <a:pPr marL="370092" indent="-370092" defTabSz="986912">
              <a:lnSpc>
                <a:spcPts val="2374"/>
              </a:lnSpc>
              <a:spcBef>
                <a:spcPts val="0"/>
              </a:spcBef>
              <a:spcAft>
                <a:spcPts val="648"/>
              </a:spcAft>
              <a:buFont typeface="Arial" panose="020B0604020202020204" pitchFamily="34" charset="0"/>
              <a:buChar char="•"/>
            </a:pPr>
            <a:r>
              <a:rPr lang="ja-JP" altLang="en-US" sz="2159" dirty="0">
                <a:solidFill>
                  <a:prstClr val="black"/>
                </a:solidFill>
                <a:latin typeface="Meiryo UI"/>
              </a:rPr>
              <a:t>休憩室、会議スペース、執務スペースなどの大小様々な居室において</a:t>
            </a:r>
            <a:r>
              <a:rPr lang="en-US" altLang="ja-JP" sz="2159" dirty="0">
                <a:solidFill>
                  <a:prstClr val="black"/>
                </a:solidFill>
                <a:latin typeface="Meiryo UI"/>
              </a:rPr>
              <a:t>CLT</a:t>
            </a:r>
            <a:r>
              <a:rPr lang="ja-JP" altLang="en-US" sz="2159" dirty="0">
                <a:solidFill>
                  <a:prstClr val="black"/>
                </a:solidFill>
                <a:latin typeface="Meiryo UI"/>
              </a:rPr>
              <a:t>を壁や屋根材等に使用。</a:t>
            </a:r>
            <a:endParaRPr lang="en-US" altLang="ja-JP" sz="2159" dirty="0">
              <a:solidFill>
                <a:prstClr val="black"/>
              </a:solidFill>
              <a:latin typeface="Meiryo UI"/>
            </a:endParaRPr>
          </a:p>
          <a:p>
            <a:pPr marL="370092" indent="-370092" defTabSz="986912">
              <a:lnSpc>
                <a:spcPts val="2374"/>
              </a:lnSpc>
              <a:spcBef>
                <a:spcPts val="0"/>
              </a:spcBef>
              <a:spcAft>
                <a:spcPts val="648"/>
              </a:spcAft>
              <a:buFont typeface="Arial" panose="020B0604020202020204" pitchFamily="34" charset="0"/>
              <a:buChar char="•"/>
            </a:pPr>
            <a:r>
              <a:rPr lang="ja-JP" altLang="en-US" sz="2159" dirty="0">
                <a:solidFill>
                  <a:prstClr val="black"/>
                </a:solidFill>
                <a:latin typeface="Meiryo UI"/>
              </a:rPr>
              <a:t>執務スペースの屋根では</a:t>
            </a:r>
            <a:r>
              <a:rPr lang="en-US" altLang="ja-JP" sz="2159" dirty="0">
                <a:solidFill>
                  <a:prstClr val="black"/>
                </a:solidFill>
                <a:latin typeface="Meiryo UI"/>
              </a:rPr>
              <a:t>CLT</a:t>
            </a:r>
            <a:r>
              <a:rPr lang="ja-JP" altLang="en-US" sz="2159" dirty="0">
                <a:solidFill>
                  <a:prstClr val="black"/>
                </a:solidFill>
                <a:latin typeface="Meiryo UI"/>
              </a:rPr>
              <a:t>を山型に配置することで、従来の</a:t>
            </a:r>
            <a:r>
              <a:rPr lang="en-US" altLang="ja-JP" sz="2159" dirty="0">
                <a:solidFill>
                  <a:prstClr val="black"/>
                </a:solidFill>
                <a:latin typeface="Meiryo UI"/>
              </a:rPr>
              <a:t>CLT</a:t>
            </a:r>
            <a:r>
              <a:rPr lang="ja-JP" altLang="en-US" sz="2159" dirty="0">
                <a:solidFill>
                  <a:prstClr val="black"/>
                </a:solidFill>
                <a:latin typeface="Meiryo UI"/>
              </a:rPr>
              <a:t>工法で可能なスパンより大きなスパンを実現している。</a:t>
            </a:r>
            <a:endParaRPr lang="en-US" altLang="ja-JP" sz="2159" dirty="0">
              <a:solidFill>
                <a:prstClr val="black"/>
              </a:solidFill>
              <a:latin typeface="Meiryo UI"/>
            </a:endParaRPr>
          </a:p>
          <a:p>
            <a:pPr marL="370092" indent="-370092" defTabSz="986912">
              <a:lnSpc>
                <a:spcPts val="2374"/>
              </a:lnSpc>
              <a:spcBef>
                <a:spcPts val="0"/>
              </a:spcBef>
              <a:spcAft>
                <a:spcPts val="648"/>
              </a:spcAft>
              <a:buFont typeface="Arial" panose="020B0604020202020204" pitchFamily="34" charset="0"/>
              <a:buChar char="•"/>
            </a:pPr>
            <a:r>
              <a:rPr lang="en-US" altLang="ja-JP" sz="2159" dirty="0">
                <a:solidFill>
                  <a:prstClr val="black"/>
                </a:solidFill>
                <a:latin typeface="Meiryo UI"/>
              </a:rPr>
              <a:t>CLT</a:t>
            </a:r>
            <a:r>
              <a:rPr lang="ja-JP" altLang="en-US" sz="2159" dirty="0">
                <a:solidFill>
                  <a:prstClr val="black"/>
                </a:solidFill>
                <a:latin typeface="Meiryo UI"/>
              </a:rPr>
              <a:t>造の居室と併せて鉄骨造の居室でも温湿度を計測する。今後</a:t>
            </a:r>
            <a:r>
              <a:rPr lang="en-US" altLang="ja-JP" sz="2159" dirty="0">
                <a:solidFill>
                  <a:prstClr val="black"/>
                </a:solidFill>
                <a:latin typeface="Meiryo UI"/>
              </a:rPr>
              <a:t>CLT</a:t>
            </a:r>
            <a:r>
              <a:rPr lang="ja-JP" altLang="en-US" sz="2159" dirty="0">
                <a:solidFill>
                  <a:prstClr val="black"/>
                </a:solidFill>
                <a:latin typeface="Meiryo UI"/>
              </a:rPr>
              <a:t>造と鉄骨造について比較検証することで</a:t>
            </a:r>
            <a:r>
              <a:rPr lang="en-US" altLang="ja-JP" sz="2159" dirty="0">
                <a:solidFill>
                  <a:prstClr val="black"/>
                </a:solidFill>
                <a:latin typeface="Meiryo UI"/>
              </a:rPr>
              <a:t>CLT</a:t>
            </a:r>
            <a:r>
              <a:rPr lang="ja-JP" altLang="en-US" sz="2159" dirty="0">
                <a:solidFill>
                  <a:prstClr val="black"/>
                </a:solidFill>
                <a:latin typeface="Meiryo UI"/>
              </a:rPr>
              <a:t>の建築物としての断熱性・省エネ性の検証を行う。</a:t>
            </a:r>
            <a:endParaRPr lang="en-US" altLang="ja-JP" sz="2159" dirty="0">
              <a:solidFill>
                <a:prstClr val="black"/>
              </a:solidFill>
              <a:latin typeface="Meiryo UI"/>
            </a:endParaRPr>
          </a:p>
          <a:p>
            <a:pPr marL="194274" indent="-493456" defTabSz="986912">
              <a:lnSpc>
                <a:spcPts val="2374"/>
              </a:lnSpc>
              <a:spcBef>
                <a:spcPts val="0"/>
              </a:spcBef>
              <a:spcAft>
                <a:spcPts val="648"/>
              </a:spcAft>
            </a:pPr>
            <a:endParaRPr lang="en-US" altLang="ja-JP" sz="2159" dirty="0">
              <a:solidFill>
                <a:prstClr val="black"/>
              </a:solidFill>
              <a:latin typeface="Meiryo UI"/>
            </a:endParaRPr>
          </a:p>
          <a:p>
            <a:pPr marL="194274" indent="-493456" defTabSz="986912">
              <a:lnSpc>
                <a:spcPts val="2374"/>
              </a:lnSpc>
              <a:spcBef>
                <a:spcPts val="0"/>
              </a:spcBef>
              <a:spcAft>
                <a:spcPts val="648"/>
              </a:spcAft>
            </a:pPr>
            <a:r>
              <a:rPr lang="ja-JP" altLang="en-US" sz="2159" dirty="0">
                <a:solidFill>
                  <a:prstClr val="black"/>
                </a:solidFill>
                <a:latin typeface="Meiryo UI"/>
              </a:rPr>
              <a:t>補助対象経費</a:t>
            </a:r>
            <a:endParaRPr lang="en-US" altLang="ja-JP" sz="2159" dirty="0">
              <a:solidFill>
                <a:prstClr val="black"/>
              </a:solidFill>
              <a:latin typeface="Meiryo UI"/>
            </a:endParaRPr>
          </a:p>
          <a:p>
            <a:pPr marL="370092" indent="-370092" defTabSz="986912">
              <a:lnSpc>
                <a:spcPts val="2374"/>
              </a:lnSpc>
              <a:spcBef>
                <a:spcPts val="0"/>
              </a:spcBef>
              <a:spcAft>
                <a:spcPts val="648"/>
              </a:spcAft>
              <a:buFont typeface="Arial" panose="020B0604020202020204" pitchFamily="34" charset="0"/>
              <a:buChar char="•"/>
            </a:pPr>
            <a:r>
              <a:rPr lang="en-US" altLang="ja-JP" sz="2159" dirty="0">
                <a:solidFill>
                  <a:prstClr val="black"/>
                </a:solidFill>
                <a:latin typeface="Meiryo UI"/>
              </a:rPr>
              <a:t>CLT</a:t>
            </a:r>
            <a:r>
              <a:rPr lang="ja-JP" altLang="en-US" sz="2159" dirty="0">
                <a:solidFill>
                  <a:prstClr val="black"/>
                </a:solidFill>
                <a:latin typeface="Meiryo UI"/>
              </a:rPr>
              <a:t>に係る材料費・工事費</a:t>
            </a:r>
            <a:endParaRPr lang="en-US" altLang="ja-JP" sz="2159" dirty="0">
              <a:solidFill>
                <a:prstClr val="black"/>
              </a:solidFill>
              <a:latin typeface="Meiryo UI"/>
            </a:endParaRPr>
          </a:p>
          <a:p>
            <a:pPr marL="370092" indent="-370092" defTabSz="986912">
              <a:lnSpc>
                <a:spcPts val="2374"/>
              </a:lnSpc>
              <a:spcBef>
                <a:spcPts val="0"/>
              </a:spcBef>
              <a:spcAft>
                <a:spcPts val="648"/>
              </a:spcAft>
              <a:buFont typeface="Arial" panose="020B0604020202020204" pitchFamily="34" charset="0"/>
              <a:buChar char="•"/>
            </a:pPr>
            <a:r>
              <a:rPr lang="ja-JP" altLang="en-US" sz="2159" dirty="0">
                <a:solidFill>
                  <a:prstClr val="black"/>
                </a:solidFill>
                <a:latin typeface="Meiryo UI"/>
              </a:rPr>
              <a:t>空調、照明、高性能窓等の設備費</a:t>
            </a:r>
            <a:endParaRPr lang="en-US" altLang="ja-JP" sz="2159" dirty="0">
              <a:solidFill>
                <a:prstClr val="black"/>
              </a:solidFill>
              <a:latin typeface="Meiryo UI"/>
            </a:endParaRPr>
          </a:p>
          <a:p>
            <a:pPr marL="370092" indent="-370092" defTabSz="986912">
              <a:lnSpc>
                <a:spcPts val="2374"/>
              </a:lnSpc>
              <a:spcBef>
                <a:spcPts val="0"/>
              </a:spcBef>
              <a:spcAft>
                <a:spcPts val="648"/>
              </a:spcAft>
              <a:buFont typeface="Arial" panose="020B0604020202020204" pitchFamily="34" charset="0"/>
              <a:buChar char="•"/>
            </a:pPr>
            <a:r>
              <a:rPr lang="ja-JP" altLang="en-US" sz="2159" dirty="0">
                <a:solidFill>
                  <a:prstClr val="black"/>
                </a:solidFill>
                <a:latin typeface="Meiryo UI"/>
              </a:rPr>
              <a:t>検証に係る計測機器等</a:t>
            </a:r>
          </a:p>
        </p:txBody>
      </p:sp>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5278049" y="2114708"/>
            <a:ext cx="5601978" cy="4201483"/>
          </a:xfrm>
          <a:prstGeom prst="rect">
            <a:avLst/>
          </a:prstGeom>
        </p:spPr>
      </p:pic>
      <p:sp>
        <p:nvSpPr>
          <p:cNvPr id="5" name="テキスト ボックス 4"/>
          <p:cNvSpPr txBox="1"/>
          <p:nvPr/>
        </p:nvSpPr>
        <p:spPr>
          <a:xfrm>
            <a:off x="6213747" y="7049000"/>
            <a:ext cx="3730568" cy="391326"/>
          </a:xfrm>
          <a:prstGeom prst="rect">
            <a:avLst/>
          </a:prstGeom>
          <a:noFill/>
        </p:spPr>
        <p:txBody>
          <a:bodyPr wrap="square" rtlCol="0">
            <a:spAutoFit/>
          </a:bodyPr>
          <a:lstStyle/>
          <a:p>
            <a:pPr algn="ctr" defTabSz="986912"/>
            <a:r>
              <a:rPr lang="ja-JP" altLang="en-US" sz="1943" dirty="0">
                <a:solidFill>
                  <a:prstClr val="black"/>
                </a:solidFill>
                <a:latin typeface="Meiryo UI"/>
                <a:ea typeface="メイリオ" pitchFamily="50" charset="-128"/>
                <a:cs typeface="メイリオ" pitchFamily="50" charset="-128"/>
              </a:rPr>
              <a:t>休憩室（壁に</a:t>
            </a:r>
            <a:r>
              <a:rPr lang="en-US" altLang="ja-JP" sz="1943" dirty="0">
                <a:solidFill>
                  <a:prstClr val="black"/>
                </a:solidFill>
                <a:latin typeface="Meiryo UI"/>
                <a:ea typeface="メイリオ" pitchFamily="50" charset="-128"/>
                <a:cs typeface="メイリオ" pitchFamily="50" charset="-128"/>
              </a:rPr>
              <a:t>CLT</a:t>
            </a:r>
            <a:r>
              <a:rPr lang="ja-JP" altLang="en-US" sz="1943" dirty="0">
                <a:solidFill>
                  <a:prstClr val="black"/>
                </a:solidFill>
                <a:latin typeface="Meiryo UI"/>
                <a:ea typeface="メイリオ" pitchFamily="50" charset="-128"/>
                <a:cs typeface="メイリオ" pitchFamily="50" charset="-128"/>
              </a:rPr>
              <a:t>を使用）</a:t>
            </a:r>
          </a:p>
        </p:txBody>
      </p:sp>
    </p:spTree>
    <p:extLst>
      <p:ext uri="{BB962C8B-B14F-4D97-AF65-F5344CB8AC3E}">
        <p14:creationId xmlns:p14="http://schemas.microsoft.com/office/powerpoint/2010/main" val="2365163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8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4335</TotalTime>
  <Words>596</Words>
  <Application>Microsoft Office PowerPoint</Application>
  <PresentationFormat>ユーザー設定</PresentationFormat>
  <Paragraphs>112</Paragraphs>
  <Slides>6</Slides>
  <Notes>1</Notes>
  <HiddenSlides>0</HiddenSlides>
  <MMClips>0</MMClips>
  <ScaleCrop>false</ScaleCrop>
  <HeadingPairs>
    <vt:vector size="8" baseType="variant">
      <vt:variant>
        <vt:lpstr>使用されているフォント</vt:lpstr>
      </vt:variant>
      <vt:variant>
        <vt:i4>11</vt:i4>
      </vt:variant>
      <vt:variant>
        <vt:lpstr>テーマ</vt:lpstr>
      </vt:variant>
      <vt:variant>
        <vt:i4>12</vt:i4>
      </vt:variant>
      <vt:variant>
        <vt:lpstr>埋め込まれた OLE サーバー</vt:lpstr>
      </vt:variant>
      <vt:variant>
        <vt:i4>1</vt:i4>
      </vt:variant>
      <vt:variant>
        <vt:lpstr>スライド タイトル</vt:lpstr>
      </vt:variant>
      <vt:variant>
        <vt:i4>6</vt:i4>
      </vt:variant>
    </vt:vector>
  </HeadingPairs>
  <TitlesOfParts>
    <vt:vector size="30" baseType="lpstr">
      <vt:lpstr>HGPｺﾞｼｯｸE</vt:lpstr>
      <vt:lpstr>HGPｺﾞｼｯｸM</vt:lpstr>
      <vt:lpstr>Meiryo UI</vt:lpstr>
      <vt:lpstr>メイリオ</vt:lpstr>
      <vt:lpstr>メイリオ</vt:lpstr>
      <vt:lpstr>游ゴシック</vt:lpstr>
      <vt:lpstr>Arial</vt:lpstr>
      <vt:lpstr>Cambria</vt:lpstr>
      <vt:lpstr>Segoe UI</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18_Office ​​テーマ</vt:lpstr>
      <vt:lpstr>think-cell スライド</vt:lpstr>
      <vt:lpstr>PowerPoint プレゼンテーション</vt:lpstr>
      <vt:lpstr>PowerPoint プレゼンテーション</vt:lpstr>
      <vt:lpstr>「CLT」とは？</vt:lpstr>
      <vt:lpstr>補助要件①（※2018年度の内容を参考として掲載）</vt:lpstr>
      <vt:lpstr>補助要件②（※2018年度の内容を参考として掲載）</vt:lpstr>
      <vt:lpstr>平成29年度採択事例九州旅客鉄道株式会社　事務所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530</cp:revision>
  <cp:lastPrinted>2018-12-27T15:53:44Z</cp:lastPrinted>
  <dcterms:created xsi:type="dcterms:W3CDTF">2018-08-15T14:31:38Z</dcterms:created>
  <dcterms:modified xsi:type="dcterms:W3CDTF">2019-01-08T02:09:35Z</dcterms:modified>
</cp:coreProperties>
</file>