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8.xml" ContentType="application/vnd.openxmlformats-officedocument.theme+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theme/theme9.xml" ContentType="application/vnd.openxmlformats-officedocument.theme+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10.xml" ContentType="application/vnd.openxmlformats-officedocument.theme+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theme/theme11.xml" ContentType="application/vnd.openxmlformats-officedocument.theme+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96" r:id="rId1"/>
    <p:sldMasterId id="2147483753" r:id="rId2"/>
    <p:sldMasterId id="2147483765" r:id="rId3"/>
    <p:sldMasterId id="2147483857" r:id="rId4"/>
    <p:sldMasterId id="2147483870" r:id="rId5"/>
    <p:sldMasterId id="2147483882" r:id="rId6"/>
    <p:sldMasterId id="2147483894" r:id="rId7"/>
    <p:sldMasterId id="2147483908" r:id="rId8"/>
    <p:sldMasterId id="2147483969" r:id="rId9"/>
    <p:sldMasterId id="2147483995" r:id="rId10"/>
    <p:sldMasterId id="2147484019" r:id="rId11"/>
    <p:sldMasterId id="2147484056" r:id="rId12"/>
  </p:sldMasterIdLst>
  <p:notesMasterIdLst>
    <p:notesMasterId r:id="rId18"/>
  </p:notesMasterIdLst>
  <p:handoutMasterIdLst>
    <p:handoutMasterId r:id="rId19"/>
  </p:handoutMasterIdLst>
  <p:sldIdLst>
    <p:sldId id="526" r:id="rId13"/>
    <p:sldId id="527" r:id="rId14"/>
    <p:sldId id="528" r:id="rId15"/>
    <p:sldId id="529" r:id="rId16"/>
    <p:sldId id="530" r:id="rId17"/>
  </p:sldIdLst>
  <p:sldSz cx="10691813" cy="7559675"/>
  <p:notesSz cx="7104063" cy="10234613"/>
  <p:custDataLst>
    <p:tags r:id="rId20"/>
  </p:custDataLst>
  <p:defaultTextStyle>
    <a:defPPr>
      <a:defRPr lang="ja-JP"/>
    </a:defPPr>
    <a:lvl1pPr marL="0" algn="l" defTabSz="981700" rtl="0" eaLnBrk="1" latinLnBrk="0" hangingPunct="1">
      <a:defRPr kumimoji="1" sz="1932" kern="1200">
        <a:solidFill>
          <a:schemeClr val="tx1"/>
        </a:solidFill>
        <a:latin typeface="+mn-lt"/>
        <a:ea typeface="+mn-ea"/>
        <a:cs typeface="+mn-cs"/>
      </a:defRPr>
    </a:lvl1pPr>
    <a:lvl2pPr marL="490850" algn="l" defTabSz="981700" rtl="0" eaLnBrk="1" latinLnBrk="0" hangingPunct="1">
      <a:defRPr kumimoji="1" sz="1932" kern="1200">
        <a:solidFill>
          <a:schemeClr val="tx1"/>
        </a:solidFill>
        <a:latin typeface="+mn-lt"/>
        <a:ea typeface="+mn-ea"/>
        <a:cs typeface="+mn-cs"/>
      </a:defRPr>
    </a:lvl2pPr>
    <a:lvl3pPr marL="981700" algn="l" defTabSz="981700" rtl="0" eaLnBrk="1" latinLnBrk="0" hangingPunct="1">
      <a:defRPr kumimoji="1" sz="1932" kern="1200">
        <a:solidFill>
          <a:schemeClr val="tx1"/>
        </a:solidFill>
        <a:latin typeface="+mn-lt"/>
        <a:ea typeface="+mn-ea"/>
        <a:cs typeface="+mn-cs"/>
      </a:defRPr>
    </a:lvl3pPr>
    <a:lvl4pPr marL="1472550" algn="l" defTabSz="981700" rtl="0" eaLnBrk="1" latinLnBrk="0" hangingPunct="1">
      <a:defRPr kumimoji="1" sz="1932" kern="1200">
        <a:solidFill>
          <a:schemeClr val="tx1"/>
        </a:solidFill>
        <a:latin typeface="+mn-lt"/>
        <a:ea typeface="+mn-ea"/>
        <a:cs typeface="+mn-cs"/>
      </a:defRPr>
    </a:lvl4pPr>
    <a:lvl5pPr marL="1963400" algn="l" defTabSz="981700" rtl="0" eaLnBrk="1" latinLnBrk="0" hangingPunct="1">
      <a:defRPr kumimoji="1" sz="1932" kern="1200">
        <a:solidFill>
          <a:schemeClr val="tx1"/>
        </a:solidFill>
        <a:latin typeface="+mn-lt"/>
        <a:ea typeface="+mn-ea"/>
        <a:cs typeface="+mn-cs"/>
      </a:defRPr>
    </a:lvl5pPr>
    <a:lvl6pPr marL="2454250" algn="l" defTabSz="981700" rtl="0" eaLnBrk="1" latinLnBrk="0" hangingPunct="1">
      <a:defRPr kumimoji="1" sz="1932" kern="1200">
        <a:solidFill>
          <a:schemeClr val="tx1"/>
        </a:solidFill>
        <a:latin typeface="+mn-lt"/>
        <a:ea typeface="+mn-ea"/>
        <a:cs typeface="+mn-cs"/>
      </a:defRPr>
    </a:lvl6pPr>
    <a:lvl7pPr marL="2945100" algn="l" defTabSz="981700" rtl="0" eaLnBrk="1" latinLnBrk="0" hangingPunct="1">
      <a:defRPr kumimoji="1" sz="1932" kern="1200">
        <a:solidFill>
          <a:schemeClr val="tx1"/>
        </a:solidFill>
        <a:latin typeface="+mn-lt"/>
        <a:ea typeface="+mn-ea"/>
        <a:cs typeface="+mn-cs"/>
      </a:defRPr>
    </a:lvl7pPr>
    <a:lvl8pPr marL="3435949" algn="l" defTabSz="981700" rtl="0" eaLnBrk="1" latinLnBrk="0" hangingPunct="1">
      <a:defRPr kumimoji="1" sz="1932" kern="1200">
        <a:solidFill>
          <a:schemeClr val="tx1"/>
        </a:solidFill>
        <a:latin typeface="+mn-lt"/>
        <a:ea typeface="+mn-ea"/>
        <a:cs typeface="+mn-cs"/>
      </a:defRPr>
    </a:lvl8pPr>
    <a:lvl9pPr marL="3926799" algn="l" defTabSz="981700" rtl="0" eaLnBrk="1" latinLnBrk="0" hangingPunct="1">
      <a:defRPr kumimoji="1" sz="1932"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C89"/>
    <a:srgbClr val="F4F1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8" autoAdjust="0"/>
    <p:restoredTop sz="96366" autoAdjust="0"/>
  </p:normalViewPr>
  <p:slideViewPr>
    <p:cSldViewPr snapToGrid="0" snapToObjects="1">
      <p:cViewPr varScale="1">
        <p:scale>
          <a:sx n="62" d="100"/>
          <a:sy n="62" d="100"/>
        </p:scale>
        <p:origin x="1380" y="42"/>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79" d="100"/>
          <a:sy n="79" d="100"/>
        </p:scale>
        <p:origin x="388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fld id="{B2ABE1B7-A367-4530-B94F-9E56BB3C548F}" type="datetimeFigureOut">
              <a:rPr kumimoji="1" lang="ja-JP" altLang="en-US" smtClean="0"/>
              <a:t>2019/1/8</a:t>
            </a:fld>
            <a:endParaRPr kumimoji="1" lang="ja-JP" altLang="en-US"/>
          </a:p>
        </p:txBody>
      </p:sp>
      <p:sp>
        <p:nvSpPr>
          <p:cNvPr id="4" name="フッター プレースホルダー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78372ABC-3904-4C5D-BA2E-A606F99E4BD9}" type="slidenum">
              <a:rPr kumimoji="1" lang="ja-JP" altLang="en-US" smtClean="0"/>
              <a:t>‹#›</a:t>
            </a:fld>
            <a:endParaRPr kumimoji="1" lang="ja-JP" altLang="en-US"/>
          </a:p>
        </p:txBody>
      </p:sp>
    </p:spTree>
    <p:extLst>
      <p:ext uri="{BB962C8B-B14F-4D97-AF65-F5344CB8AC3E}">
        <p14:creationId xmlns:p14="http://schemas.microsoft.com/office/powerpoint/2010/main" val="2416363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206" cy="513284"/>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4201" y="0"/>
            <a:ext cx="3078206" cy="513284"/>
          </a:xfrm>
          <a:prstGeom prst="rect">
            <a:avLst/>
          </a:prstGeom>
        </p:spPr>
        <p:txBody>
          <a:bodyPr vert="horz" lIns="94668" tIns="47334" rIns="94668" bIns="47334" rtlCol="0"/>
          <a:lstStyle>
            <a:lvl1pPr algn="r">
              <a:defRPr sz="1200"/>
            </a:lvl1pPr>
          </a:lstStyle>
          <a:p>
            <a:fld id="{71D26165-47A2-4D6E-B747-288E7EB617C4}" type="datetimeFigureOut">
              <a:rPr kumimoji="1" lang="ja-JP" altLang="en-US" smtClean="0"/>
              <a:t>2019/1/8</a:t>
            </a:fld>
            <a:endParaRPr kumimoji="1" lang="ja-JP" altLang="en-US"/>
          </a:p>
        </p:txBody>
      </p:sp>
      <p:sp>
        <p:nvSpPr>
          <p:cNvPr id="4" name="スライド イメージ プレースホルダー 3"/>
          <p:cNvSpPr>
            <a:spLocks noGrp="1" noRot="1" noChangeAspect="1"/>
          </p:cNvSpPr>
          <p:nvPr>
            <p:ph type="sldImg" idx="2"/>
          </p:nvPr>
        </p:nvSpPr>
        <p:spPr>
          <a:xfrm>
            <a:off x="1109663" y="1279525"/>
            <a:ext cx="4884737" cy="3454400"/>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710739" y="4925235"/>
            <a:ext cx="5682588" cy="4029439"/>
          </a:xfrm>
          <a:prstGeom prst="rect">
            <a:avLst/>
          </a:prstGeom>
        </p:spPr>
        <p:txBody>
          <a:bodyPr vert="horz" lIns="94668" tIns="47334" rIns="94668" bIns="473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330"/>
            <a:ext cx="3078206" cy="513284"/>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4201" y="9721330"/>
            <a:ext cx="3078206" cy="513284"/>
          </a:xfrm>
          <a:prstGeom prst="rect">
            <a:avLst/>
          </a:prstGeom>
        </p:spPr>
        <p:txBody>
          <a:bodyPr vert="horz" lIns="94668" tIns="47334" rIns="94668" bIns="47334" rtlCol="0" anchor="b"/>
          <a:lstStyle>
            <a:lvl1pPr algn="r">
              <a:defRPr sz="1200"/>
            </a:lvl1pPr>
          </a:lstStyle>
          <a:p>
            <a:fld id="{585A7ADE-A3BE-4A06-92EC-B0D339DF008A}" type="slidenum">
              <a:rPr kumimoji="1" lang="ja-JP" altLang="en-US" smtClean="0"/>
              <a:t>‹#›</a:t>
            </a:fld>
            <a:endParaRPr kumimoji="1" lang="ja-JP" altLang="en-US"/>
          </a:p>
        </p:txBody>
      </p:sp>
    </p:spTree>
    <p:extLst>
      <p:ext uri="{BB962C8B-B14F-4D97-AF65-F5344CB8AC3E}">
        <p14:creationId xmlns:p14="http://schemas.microsoft.com/office/powerpoint/2010/main" val="10954280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678">
              <a:defRPr/>
            </a:pPr>
            <a:fld id="{5F47160C-BD26-4087-A1F4-D4DEE78AB707}" type="slidenum">
              <a:rPr lang="ja-JP" altLang="en-US" sz="1900" kern="0">
                <a:solidFill>
                  <a:sysClr val="windowText" lastClr="000000"/>
                </a:solidFill>
                <a:latin typeface="游ゴシック" panose="020F0502020204030204"/>
                <a:ea typeface="游ゴシック" panose="020B0400000000000000" pitchFamily="50" charset="-128"/>
              </a:rPr>
              <a:pPr defTabSz="946678">
                <a:defRPr/>
              </a:pPr>
              <a:t>0</a:t>
            </a:fld>
            <a:endParaRPr lang="ja-JP" altLang="en-US" sz="1900" kern="0">
              <a:solidFill>
                <a:sysClr val="windowText" lastClr="000000"/>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198172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90613" y="1270000"/>
            <a:ext cx="4848225" cy="34274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79576">
              <a:defRPr/>
            </a:pPr>
            <a:fld id="{35FF716C-7C63-4423-90B8-168BB37A3B9D}" type="slidenum">
              <a:rPr kumimoji="0" lang="ja-JP" altLang="en-US" sz="2000" kern="0">
                <a:solidFill>
                  <a:sysClr val="windowText" lastClr="000000"/>
                </a:solidFill>
                <a:latin typeface="游ゴシック" panose="020F0502020204030204"/>
                <a:ea typeface="游ゴシック" panose="020B0400000000000000" pitchFamily="50" charset="-128"/>
              </a:rPr>
              <a:pPr defTabSz="979576">
                <a:defRPr/>
              </a:pPr>
              <a:t>1</a:t>
            </a:fld>
            <a:endParaRPr kumimoji="0" lang="ja-JP" altLang="en-US" sz="2000" kern="0">
              <a:solidFill>
                <a:sysClr val="windowText" lastClr="000000"/>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949725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90613" y="1270000"/>
            <a:ext cx="4848225" cy="34274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79576">
              <a:defRPr/>
            </a:pPr>
            <a:fld id="{35FF716C-7C63-4423-90B8-168BB37A3B9D}" type="slidenum">
              <a:rPr kumimoji="0" lang="ja-JP" altLang="en-US" sz="2000" kern="0">
                <a:solidFill>
                  <a:sysClr val="windowText" lastClr="000000"/>
                </a:solidFill>
                <a:latin typeface="游ゴシック" panose="020F0502020204030204"/>
                <a:ea typeface="游ゴシック" panose="020B0400000000000000" pitchFamily="50" charset="-128"/>
              </a:rPr>
              <a:pPr defTabSz="979576">
                <a:defRPr/>
              </a:pPr>
              <a:t>2</a:t>
            </a:fld>
            <a:endParaRPr kumimoji="0" lang="ja-JP" altLang="en-US" sz="2000" kern="0">
              <a:solidFill>
                <a:sysClr val="windowText" lastClr="000000"/>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827659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90613" y="1270000"/>
            <a:ext cx="4848225" cy="34274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79576">
              <a:defRPr/>
            </a:pPr>
            <a:fld id="{35FF716C-7C63-4423-90B8-168BB37A3B9D}" type="slidenum">
              <a:rPr kumimoji="0" lang="ja-JP" altLang="en-US" sz="2000" kern="0">
                <a:solidFill>
                  <a:sysClr val="windowText" lastClr="000000"/>
                </a:solidFill>
                <a:latin typeface="游ゴシック" panose="020F0502020204030204"/>
                <a:ea typeface="游ゴシック" panose="020B0400000000000000" pitchFamily="50" charset="-128"/>
              </a:rPr>
              <a:pPr defTabSz="979576">
                <a:defRPr/>
              </a:pPr>
              <a:t>3</a:t>
            </a:fld>
            <a:endParaRPr kumimoji="0" lang="ja-JP" altLang="en-US" sz="2000" kern="0">
              <a:solidFill>
                <a:sysClr val="windowText" lastClr="000000"/>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666993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90613" y="1270000"/>
            <a:ext cx="4848225" cy="34274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79576">
              <a:defRPr/>
            </a:pPr>
            <a:fld id="{35FF716C-7C63-4423-90B8-168BB37A3B9D}" type="slidenum">
              <a:rPr kumimoji="0" lang="ja-JP" altLang="en-US" sz="2000" kern="0">
                <a:solidFill>
                  <a:sysClr val="windowText" lastClr="000000"/>
                </a:solidFill>
                <a:latin typeface="游ゴシック" panose="020F0502020204030204"/>
                <a:ea typeface="游ゴシック" panose="020B0400000000000000" pitchFamily="50" charset="-128"/>
              </a:rPr>
              <a:pPr defTabSz="979576">
                <a:defRPr/>
              </a:pPr>
              <a:t>4</a:t>
            </a:fld>
            <a:endParaRPr kumimoji="0" lang="ja-JP" altLang="en-US" sz="2000" kern="0">
              <a:solidFill>
                <a:sysClr val="windowText" lastClr="000000"/>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623142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Master" Target="../slideMasters/slideMaster9.xml"/><Relationship Id="rId4" Type="http://schemas.openxmlformats.org/officeDocument/2006/relationships/image" Target="../media/image2.jpeg"/></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2.jpe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3.png"/><Relationship Id="rId1" Type="http://schemas.openxmlformats.org/officeDocument/2006/relationships/slideMaster" Target="../slideMasters/slideMaster4.xml"/><Relationship Id="rId4" Type="http://schemas.openxmlformats.org/officeDocument/2006/relationships/image" Target="../media/image4.jpeg"/></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83510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1049712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21118722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7560646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292133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56040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073"/>
              </a:spcAft>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42336098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7"/>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0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0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82728320"/>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7"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4942756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61960145"/>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8"/>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04627525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938808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0751141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6250252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854077584"/>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1178380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3"/>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7536782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56784858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55248618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4345272"/>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6571835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66213"/>
          </a:xfrm>
          <a:prstGeom prst="rect">
            <a:avLst/>
          </a:prstGeom>
        </p:spPr>
        <p:txBody>
          <a:bodyPr lIns="288000" tIns="0" rIns="288000" bIns="36000" anchor="ctr"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12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20168"/>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88133647"/>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722272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1716308"/>
            <a:ext cx="10685337" cy="4127067"/>
          </a:xfrm>
          <a:prstGeom prst="rect">
            <a:avLst/>
          </a:prstGeom>
        </p:spPr>
        <p:txBody>
          <a:bodyPr anchor="ctr"/>
          <a:lstStyle>
            <a:lvl1pPr>
              <a:spcAft>
                <a:spcPts val="4884"/>
              </a:spcAft>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8527255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56976177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03298461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95059370"/>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3980891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04849029"/>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5762734"/>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34984572"/>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562099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09562"/>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89213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37697547"/>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894153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40" y="585410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40" y="163670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40" y="1716308"/>
            <a:ext cx="10685337" cy="4127067"/>
          </a:xfrm>
          <a:prstGeom prst="rect">
            <a:avLst/>
          </a:prstGeom>
        </p:spPr>
        <p:txBody>
          <a:bodyPr anchor="ctr"/>
          <a:lstStyle>
            <a:lvl1pPr>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729036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793848430"/>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635148889"/>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88111746"/>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11558918"/>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248753"/>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63078974"/>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8421865"/>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41970414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423139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5"/>
            <a:ext cx="10685337" cy="866213"/>
          </a:xfrm>
          <a:prstGeom prst="rect">
            <a:avLst/>
          </a:prstGeom>
        </p:spPr>
        <p:txBody>
          <a:bodyPr lIns="288000" tIns="0" rIns="288000" bIns="36000" anchor="ctr"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812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920172"/>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0672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107767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17554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40" y="1077668"/>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4400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999171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2"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6267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32998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5"/>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410862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6"/>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97934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12213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309641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57630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812113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082571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682360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517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46210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8"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500664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532922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3262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749564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pic>
        <p:nvPicPr>
          <p:cNvPr id="2" name="グラフィックス 4">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8"/>
            <a:ext cx="9792000" cy="321882"/>
          </a:xfrm>
          <a:prstGeom prst="rect">
            <a:avLst/>
          </a:prstGeom>
        </p:spPr>
      </p:pic>
      <p:sp>
        <p:nvSpPr>
          <p:cNvPr id="3" name="テキスト ボックス 2">
            <a:extLst/>
          </p:cNvPr>
          <p:cNvSpPr txBox="1"/>
          <p:nvPr userDrawn="1"/>
        </p:nvSpPr>
        <p:spPr>
          <a:xfrm>
            <a:off x="476731" y="6948333"/>
            <a:ext cx="2526511" cy="200055"/>
          </a:xfrm>
          <a:prstGeom prst="rect">
            <a:avLst/>
          </a:prstGeom>
          <a:noFill/>
        </p:spPr>
        <p:txBody>
          <a:bodyPr wrap="square" rtlCol="0">
            <a:spAutoFit/>
          </a:bodyPr>
          <a:lstStyle/>
          <a:p>
            <a:r>
              <a:rPr lang="ja-JP" altLang="en-US" sz="700" b="1">
                <a:solidFill>
                  <a:schemeClr val="bg1"/>
                </a:solidFill>
                <a:latin typeface="Meiryo" panose="020B0604030504040204" pitchFamily="34" charset="-128"/>
                <a:ea typeface="Meiryo" panose="020B0604030504040204" pitchFamily="34" charset="-128"/>
              </a:rPr>
              <a:t>事業の詳細などお問い合わせは</a:t>
            </a:r>
          </a:p>
        </p:txBody>
      </p:sp>
      <p:pic>
        <p:nvPicPr>
          <p:cNvPr id="4" name="Picture 11" descr="ç°å¢ç">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3" y="177451"/>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userDrawn="1"/>
        </p:nvSpPr>
        <p:spPr>
          <a:xfrm>
            <a:off x="409363" y="1957322"/>
            <a:ext cx="846707" cy="200055"/>
          </a:xfrm>
          <a:prstGeom prst="rect">
            <a:avLst/>
          </a:prstGeom>
          <a:noFill/>
        </p:spPr>
        <p:txBody>
          <a:bodyPr wrap="none" rtlCol="0">
            <a:spAutoFit/>
          </a:bodyPr>
          <a:lstStyle/>
          <a:p>
            <a:r>
              <a:rPr kumimoji="1" lang="ja-JP" altLang="en-US" sz="600" dirty="0">
                <a:solidFill>
                  <a:schemeClr val="bg1"/>
                </a:solidFill>
              </a:rPr>
              <a:t>地方公共</a:t>
            </a:r>
            <a:r>
              <a:rPr kumimoji="1" lang="ja-JP" altLang="en-US" sz="700" dirty="0">
                <a:solidFill>
                  <a:schemeClr val="bg1"/>
                </a:solidFill>
              </a:rPr>
              <a:t>団体向け</a:t>
            </a:r>
            <a:endParaRPr kumimoji="1" lang="ja-JP" altLang="en-US" sz="600" dirty="0">
              <a:solidFill>
                <a:schemeClr val="bg1"/>
              </a:solidFill>
            </a:endParaRPr>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8796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56021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310899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9591233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966592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7764138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93774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6"/>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43270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18388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7377443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878766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99566487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890672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65399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6" y="2348401"/>
            <a:ext cx="9088041" cy="1620430"/>
          </a:xfrm>
        </p:spPr>
        <p:txBody>
          <a:bodyPr/>
          <a:lstStyle/>
          <a:p>
            <a:r>
              <a:rPr lang="ja-JP" altLang="en-US"/>
              <a:t>マスター タイトルの書式設定</a:t>
            </a:r>
          </a:p>
        </p:txBody>
      </p:sp>
      <p:sp>
        <p:nvSpPr>
          <p:cNvPr id="3" name="サブタイトル 2"/>
          <p:cNvSpPr>
            <a:spLocks noGrp="1"/>
          </p:cNvSpPr>
          <p:nvPr>
            <p:ph type="subTitle" idx="1"/>
          </p:nvPr>
        </p:nvSpPr>
        <p:spPr>
          <a:xfrm>
            <a:off x="1603772" y="4283816"/>
            <a:ext cx="7484269" cy="1931917"/>
          </a:xfrm>
        </p:spPr>
        <p:txBody>
          <a:bodyPr/>
          <a:lstStyle>
            <a:lvl1pPr marL="0" indent="0" algn="ctr">
              <a:buNone/>
              <a:defRPr>
                <a:solidFill>
                  <a:schemeClr val="tx1">
                    <a:tint val="75000"/>
                  </a:schemeClr>
                </a:solidFill>
              </a:defRPr>
            </a:lvl1pPr>
            <a:lvl2pPr marL="493456" indent="0" algn="ctr">
              <a:buNone/>
              <a:defRPr>
                <a:solidFill>
                  <a:schemeClr val="tx1">
                    <a:tint val="75000"/>
                  </a:schemeClr>
                </a:solidFill>
              </a:defRPr>
            </a:lvl2pPr>
            <a:lvl3pPr marL="986912" indent="0" algn="ctr">
              <a:buNone/>
              <a:defRPr>
                <a:solidFill>
                  <a:schemeClr val="tx1">
                    <a:tint val="75000"/>
                  </a:schemeClr>
                </a:solidFill>
              </a:defRPr>
            </a:lvl3pPr>
            <a:lvl4pPr marL="1480368" indent="0" algn="ctr">
              <a:buNone/>
              <a:defRPr>
                <a:solidFill>
                  <a:schemeClr val="tx1">
                    <a:tint val="75000"/>
                  </a:schemeClr>
                </a:solidFill>
              </a:defRPr>
            </a:lvl4pPr>
            <a:lvl5pPr marL="1973824" indent="0" algn="ctr">
              <a:buNone/>
              <a:defRPr>
                <a:solidFill>
                  <a:schemeClr val="tx1">
                    <a:tint val="75000"/>
                  </a:schemeClr>
                </a:solidFill>
              </a:defRPr>
            </a:lvl5pPr>
            <a:lvl6pPr marL="2467280" indent="0" algn="ctr">
              <a:buNone/>
              <a:defRPr>
                <a:solidFill>
                  <a:schemeClr val="tx1">
                    <a:tint val="75000"/>
                  </a:schemeClr>
                </a:solidFill>
              </a:defRPr>
            </a:lvl6pPr>
            <a:lvl7pPr marL="2960736" indent="0" algn="ctr">
              <a:buNone/>
              <a:defRPr>
                <a:solidFill>
                  <a:schemeClr val="tx1">
                    <a:tint val="75000"/>
                  </a:schemeClr>
                </a:solidFill>
              </a:defRPr>
            </a:lvl7pPr>
            <a:lvl8pPr marL="3454192" indent="0" algn="ctr">
              <a:buNone/>
              <a:defRPr>
                <a:solidFill>
                  <a:schemeClr val="tx1">
                    <a:tint val="75000"/>
                  </a:schemeClr>
                </a:solidFill>
              </a:defRPr>
            </a:lvl8pPr>
            <a:lvl9pPr marL="3947648"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9C1CF73-F581-4A16-8819-BE6F1081EDE2}" type="slidenum">
              <a:rPr lang="ja-JP" altLang="en-US"/>
              <a:pPr>
                <a:defRPr/>
              </a:pPr>
              <a:t>‹#›</a:t>
            </a:fld>
            <a:endParaRPr lang="ja-JP" altLang="en-US"/>
          </a:p>
        </p:txBody>
      </p:sp>
    </p:spTree>
    <p:extLst>
      <p:ext uri="{BB962C8B-B14F-4D97-AF65-F5344CB8AC3E}">
        <p14:creationId xmlns:p14="http://schemas.microsoft.com/office/powerpoint/2010/main" val="187856991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C78231E-09E8-44DC-A926-26156EF4F495}" type="slidenum">
              <a:rPr lang="ja-JP" altLang="en-US"/>
              <a:pPr>
                <a:defRPr/>
              </a:pPr>
              <a:t>‹#›</a:t>
            </a:fld>
            <a:endParaRPr lang="ja-JP" altLang="en-US"/>
          </a:p>
        </p:txBody>
      </p:sp>
    </p:spTree>
    <p:extLst>
      <p:ext uri="{BB962C8B-B14F-4D97-AF65-F5344CB8AC3E}">
        <p14:creationId xmlns:p14="http://schemas.microsoft.com/office/powerpoint/2010/main" val="291831486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580" y="4857793"/>
            <a:ext cx="9088041" cy="1501435"/>
          </a:xfrm>
        </p:spPr>
        <p:txBody>
          <a:bodyPr anchor="t"/>
          <a:lstStyle>
            <a:lvl1pPr algn="l">
              <a:defRPr sz="4317"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844580" y="3204114"/>
            <a:ext cx="9088041" cy="1653678"/>
          </a:xfrm>
        </p:spPr>
        <p:txBody>
          <a:bodyPr anchor="b"/>
          <a:lstStyle>
            <a:lvl1pPr marL="0" indent="0">
              <a:buNone/>
              <a:defRPr sz="2159">
                <a:solidFill>
                  <a:schemeClr val="tx1">
                    <a:tint val="75000"/>
                  </a:schemeClr>
                </a:solidFill>
              </a:defRPr>
            </a:lvl1pPr>
            <a:lvl2pPr marL="493456" indent="0">
              <a:buNone/>
              <a:defRPr sz="1943">
                <a:solidFill>
                  <a:schemeClr val="tx1">
                    <a:tint val="75000"/>
                  </a:schemeClr>
                </a:solidFill>
              </a:defRPr>
            </a:lvl2pPr>
            <a:lvl3pPr marL="986912" indent="0">
              <a:buNone/>
              <a:defRPr sz="1727">
                <a:solidFill>
                  <a:schemeClr val="tx1">
                    <a:tint val="75000"/>
                  </a:schemeClr>
                </a:solidFill>
              </a:defRPr>
            </a:lvl3pPr>
            <a:lvl4pPr marL="1480368" indent="0">
              <a:buNone/>
              <a:defRPr sz="1511">
                <a:solidFill>
                  <a:schemeClr val="tx1">
                    <a:tint val="75000"/>
                  </a:schemeClr>
                </a:solidFill>
              </a:defRPr>
            </a:lvl4pPr>
            <a:lvl5pPr marL="1973824" indent="0">
              <a:buNone/>
              <a:defRPr sz="1511">
                <a:solidFill>
                  <a:schemeClr val="tx1">
                    <a:tint val="75000"/>
                  </a:schemeClr>
                </a:solidFill>
              </a:defRPr>
            </a:lvl5pPr>
            <a:lvl6pPr marL="2467280" indent="0">
              <a:buNone/>
              <a:defRPr sz="1511">
                <a:solidFill>
                  <a:schemeClr val="tx1">
                    <a:tint val="75000"/>
                  </a:schemeClr>
                </a:solidFill>
              </a:defRPr>
            </a:lvl6pPr>
            <a:lvl7pPr marL="2960736" indent="0">
              <a:buNone/>
              <a:defRPr sz="1511">
                <a:solidFill>
                  <a:schemeClr val="tx1">
                    <a:tint val="75000"/>
                  </a:schemeClr>
                </a:solidFill>
              </a:defRPr>
            </a:lvl7pPr>
            <a:lvl8pPr marL="3454192" indent="0">
              <a:buNone/>
              <a:defRPr sz="1511">
                <a:solidFill>
                  <a:schemeClr val="tx1">
                    <a:tint val="75000"/>
                  </a:schemeClr>
                </a:solidFill>
              </a:defRPr>
            </a:lvl8pPr>
            <a:lvl9pPr marL="3947648" indent="0">
              <a:buNone/>
              <a:defRPr sz="1511">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B07BB6F-222D-4A7E-8779-1D21C62F0E6E}" type="slidenum">
              <a:rPr lang="ja-JP" altLang="en-US"/>
              <a:pPr>
                <a:defRPr/>
              </a:pPr>
              <a:t>‹#›</a:t>
            </a:fld>
            <a:endParaRPr lang="ja-JP" altLang="en-US"/>
          </a:p>
        </p:txBody>
      </p:sp>
    </p:spTree>
    <p:extLst>
      <p:ext uri="{BB962C8B-B14F-4D97-AF65-F5344CB8AC3E}">
        <p14:creationId xmlns:p14="http://schemas.microsoft.com/office/powerpoint/2010/main" val="191690801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34591" y="1763926"/>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435005" y="1763926"/>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AB9866E0-C018-4DE8-8DB2-9E48F383C7A0}" type="slidenum">
              <a:rPr lang="ja-JP" altLang="en-US"/>
              <a:pPr>
                <a:defRPr/>
              </a:pPr>
              <a:t>‹#›</a:t>
            </a:fld>
            <a:endParaRPr lang="ja-JP" altLang="en-US"/>
          </a:p>
        </p:txBody>
      </p:sp>
    </p:spTree>
    <p:extLst>
      <p:ext uri="{BB962C8B-B14F-4D97-AF65-F5344CB8AC3E}">
        <p14:creationId xmlns:p14="http://schemas.microsoft.com/office/powerpoint/2010/main" val="2887885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314643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534591" y="1692178"/>
            <a:ext cx="4724074"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534591" y="2397397"/>
            <a:ext cx="4724074"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431293" y="1692178"/>
            <a:ext cx="4725930"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431293" y="2397397"/>
            <a:ext cx="4725930"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A1464F80-71C3-4606-9C87-646C7A9EA622}" type="slidenum">
              <a:rPr lang="ja-JP" altLang="en-US"/>
              <a:pPr>
                <a:defRPr/>
              </a:pPr>
              <a:t>‹#›</a:t>
            </a:fld>
            <a:endParaRPr lang="ja-JP" altLang="en-US"/>
          </a:p>
        </p:txBody>
      </p:sp>
    </p:spTree>
    <p:extLst>
      <p:ext uri="{BB962C8B-B14F-4D97-AF65-F5344CB8AC3E}">
        <p14:creationId xmlns:p14="http://schemas.microsoft.com/office/powerpoint/2010/main" val="351818344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CA495542-124C-43AE-B174-216BBBE2BB02}" type="slidenum">
              <a:rPr lang="ja-JP" altLang="en-US"/>
              <a:pPr>
                <a:defRPr/>
              </a:pPr>
              <a:t>‹#›</a:t>
            </a:fld>
            <a:endParaRPr lang="ja-JP" altLang="en-US"/>
          </a:p>
        </p:txBody>
      </p:sp>
    </p:spTree>
    <p:extLst>
      <p:ext uri="{BB962C8B-B14F-4D97-AF65-F5344CB8AC3E}">
        <p14:creationId xmlns:p14="http://schemas.microsoft.com/office/powerpoint/2010/main" val="361737620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0F2FDD26-7893-43D5-8CEE-C63BF8D9065A}" type="slidenum">
              <a:rPr lang="ja-JP" altLang="en-US"/>
              <a:pPr>
                <a:defRPr/>
              </a:pPr>
              <a:t>‹#›</a:t>
            </a:fld>
            <a:endParaRPr lang="ja-JP" altLang="en-US"/>
          </a:p>
        </p:txBody>
      </p:sp>
    </p:spTree>
    <p:extLst>
      <p:ext uri="{BB962C8B-B14F-4D97-AF65-F5344CB8AC3E}">
        <p14:creationId xmlns:p14="http://schemas.microsoft.com/office/powerpoint/2010/main" val="364260833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591" y="300987"/>
            <a:ext cx="3517533" cy="1280945"/>
          </a:xfrm>
        </p:spPr>
        <p:txBody>
          <a:bodyPr anchor="b"/>
          <a:lstStyle>
            <a:lvl1pPr algn="l">
              <a:defRPr sz="2159" b="1"/>
            </a:lvl1pPr>
          </a:lstStyle>
          <a:p>
            <a:r>
              <a:rPr lang="ja-JP" altLang="en-US"/>
              <a:t>マスター タイトルの書式設定</a:t>
            </a:r>
          </a:p>
        </p:txBody>
      </p:sp>
      <p:sp>
        <p:nvSpPr>
          <p:cNvPr id="3" name="コンテンツ プレースホルダー 2"/>
          <p:cNvSpPr>
            <a:spLocks noGrp="1"/>
          </p:cNvSpPr>
          <p:nvPr>
            <p:ph idx="1"/>
          </p:nvPr>
        </p:nvSpPr>
        <p:spPr>
          <a:xfrm>
            <a:off x="4180203" y="300989"/>
            <a:ext cx="5977020" cy="6451973"/>
          </a:xfrm>
        </p:spPr>
        <p:txBody>
          <a:bodyPr/>
          <a:lstStyle>
            <a:lvl1pPr>
              <a:defRPr sz="3454"/>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534591" y="1581934"/>
            <a:ext cx="3517533" cy="5171028"/>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75A69562-276B-4362-ABE6-DFB18B83CED3}" type="slidenum">
              <a:rPr lang="ja-JP" altLang="en-US"/>
              <a:pPr>
                <a:defRPr/>
              </a:pPr>
              <a:t>‹#›</a:t>
            </a:fld>
            <a:endParaRPr lang="ja-JP" altLang="en-US"/>
          </a:p>
        </p:txBody>
      </p:sp>
    </p:spTree>
    <p:extLst>
      <p:ext uri="{BB962C8B-B14F-4D97-AF65-F5344CB8AC3E}">
        <p14:creationId xmlns:p14="http://schemas.microsoft.com/office/powerpoint/2010/main" val="64144776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670" y="5291772"/>
            <a:ext cx="6415088" cy="624724"/>
          </a:xfrm>
        </p:spPr>
        <p:txBody>
          <a:bodyPr anchor="b"/>
          <a:lstStyle>
            <a:lvl1pPr algn="l">
              <a:defRPr sz="2159" b="1"/>
            </a:lvl1pPr>
          </a:lstStyle>
          <a:p>
            <a:r>
              <a:rPr lang="ja-JP" altLang="en-US"/>
              <a:t>マスター タイトルの書式設定</a:t>
            </a:r>
          </a:p>
        </p:txBody>
      </p:sp>
      <p:sp>
        <p:nvSpPr>
          <p:cNvPr id="3" name="図プレースホルダー 2"/>
          <p:cNvSpPr>
            <a:spLocks noGrp="1"/>
          </p:cNvSpPr>
          <p:nvPr>
            <p:ph type="pic" idx="1"/>
          </p:nvPr>
        </p:nvSpPr>
        <p:spPr>
          <a:xfrm>
            <a:off x="2095670" y="675471"/>
            <a:ext cx="6415088" cy="4535805"/>
          </a:xfrm>
        </p:spPr>
        <p:txBody>
          <a:bodyPr rtlCol="0">
            <a:normAutofit/>
          </a:bodyPr>
          <a:lstStyle>
            <a:lvl1pPr marL="0" indent="0">
              <a:buNone/>
              <a:defRPr sz="3454"/>
            </a:lvl1pPr>
            <a:lvl2pPr marL="493456" indent="0">
              <a:buNone/>
              <a:defRPr sz="3022"/>
            </a:lvl2pPr>
            <a:lvl3pPr marL="986912" indent="0">
              <a:buNone/>
              <a:defRPr sz="2590"/>
            </a:lvl3pPr>
            <a:lvl4pPr marL="1480368" indent="0">
              <a:buNone/>
              <a:defRPr sz="2159"/>
            </a:lvl4pPr>
            <a:lvl5pPr marL="1973824" indent="0">
              <a:buNone/>
              <a:defRPr sz="2159"/>
            </a:lvl5pPr>
            <a:lvl6pPr marL="2467280" indent="0">
              <a:buNone/>
              <a:defRPr sz="2159"/>
            </a:lvl6pPr>
            <a:lvl7pPr marL="2960736" indent="0">
              <a:buNone/>
              <a:defRPr sz="2159"/>
            </a:lvl7pPr>
            <a:lvl8pPr marL="3454192" indent="0">
              <a:buNone/>
              <a:defRPr sz="2159"/>
            </a:lvl8pPr>
            <a:lvl9pPr marL="3947648" indent="0">
              <a:buNone/>
              <a:defRPr sz="2159"/>
            </a:lvl9pPr>
          </a:lstStyle>
          <a:p>
            <a:pPr lvl="0"/>
            <a:endParaRPr lang="ja-JP" altLang="en-US" noProof="0"/>
          </a:p>
        </p:txBody>
      </p:sp>
      <p:sp>
        <p:nvSpPr>
          <p:cNvPr id="4" name="テキスト プレースホルダー 3"/>
          <p:cNvSpPr>
            <a:spLocks noGrp="1"/>
          </p:cNvSpPr>
          <p:nvPr>
            <p:ph type="body" sz="half" idx="2"/>
          </p:nvPr>
        </p:nvSpPr>
        <p:spPr>
          <a:xfrm>
            <a:off x="2095670" y="5916496"/>
            <a:ext cx="6415088" cy="887211"/>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BC59DB7-E1BA-4F3E-8A93-52BCFDB3C565}" type="slidenum">
              <a:rPr lang="ja-JP" altLang="en-US"/>
              <a:pPr>
                <a:defRPr/>
              </a:pPr>
              <a:t>‹#›</a:t>
            </a:fld>
            <a:endParaRPr lang="ja-JP" altLang="en-US"/>
          </a:p>
        </p:txBody>
      </p:sp>
    </p:spTree>
    <p:extLst>
      <p:ext uri="{BB962C8B-B14F-4D97-AF65-F5344CB8AC3E}">
        <p14:creationId xmlns:p14="http://schemas.microsoft.com/office/powerpoint/2010/main" val="407706847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518A0D7C-6719-4370-A5F3-FFDFBAE56D47}" type="slidenum">
              <a:rPr lang="ja-JP" altLang="en-US"/>
              <a:pPr>
                <a:defRPr/>
              </a:pPr>
              <a:t>‹#›</a:t>
            </a:fld>
            <a:endParaRPr lang="ja-JP" altLang="en-US"/>
          </a:p>
        </p:txBody>
      </p:sp>
    </p:spTree>
    <p:extLst>
      <p:ext uri="{BB962C8B-B14F-4D97-AF65-F5344CB8AC3E}">
        <p14:creationId xmlns:p14="http://schemas.microsoft.com/office/powerpoint/2010/main" val="37162977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1564" y="302739"/>
            <a:ext cx="2405658" cy="645022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34591" y="302739"/>
            <a:ext cx="7038777" cy="645022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A6670FC-1463-436E-A57F-2C6D96723B24}" type="slidenum">
              <a:rPr lang="ja-JP" altLang="en-US"/>
              <a:pPr>
                <a:defRPr/>
              </a:pPr>
              <a:t>‹#›</a:t>
            </a:fld>
            <a:endParaRPr lang="ja-JP" altLang="en-US"/>
          </a:p>
        </p:txBody>
      </p:sp>
    </p:spTree>
    <p:extLst>
      <p:ext uri="{BB962C8B-B14F-4D97-AF65-F5344CB8AC3E}">
        <p14:creationId xmlns:p14="http://schemas.microsoft.com/office/powerpoint/2010/main" val="264889245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06202352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0470665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2296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75785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16360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260715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3820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7883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86430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6925248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427040095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6868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0357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86430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06594731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4195188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778168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80604562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7839185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449078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60807904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4240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627849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8960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96800960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79001391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10575928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8640527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1121571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54523270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895626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661366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5467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9868668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82665599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9346762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4458069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94177915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182800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0100794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5223828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34131302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7278314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7702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13328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1950206"/>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
        <p:nvSpPr>
          <p:cNvPr id="8" name="Rectangle 6"/>
          <p:cNvSpPr>
            <a:spLocks noChangeArrowheads="1"/>
          </p:cNvSpPr>
          <p:nvPr userDrawn="1"/>
        </p:nvSpPr>
        <p:spPr bwMode="auto">
          <a:xfrm>
            <a:off x="9833457" y="7121261"/>
            <a:ext cx="817285" cy="404664"/>
          </a:xfrm>
          <a:prstGeom prst="rect">
            <a:avLst/>
          </a:prstGeom>
          <a:ln/>
          <a:extLst/>
        </p:spPr>
        <p:txBody>
          <a:bodyPr lIns="0" tIns="0" rIns="0" bIns="0" anchor="b"/>
          <a:lstStyle/>
          <a:p>
            <a:pPr lvl="0" algn="r" fontAlgn="base">
              <a:spcBef>
                <a:spcPct val="0"/>
              </a:spcBef>
              <a:spcAft>
                <a:spcPct val="0"/>
              </a:spcAft>
            </a:pPr>
            <a:endParaRPr lang="en-US" altLang="ja-JP" sz="352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8312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4991515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6247767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372657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6800256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3279384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9509509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216908546"/>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694763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1.xml"/><Relationship Id="rId3" Type="http://schemas.openxmlformats.org/officeDocument/2006/relationships/slideLayout" Target="../slideLayouts/slideLayout106.xml"/><Relationship Id="rId7" Type="http://schemas.openxmlformats.org/officeDocument/2006/relationships/slideLayout" Target="../slideLayouts/slideLayout110.xml"/><Relationship Id="rId12" Type="http://schemas.openxmlformats.org/officeDocument/2006/relationships/theme" Target="../theme/theme10.xml"/><Relationship Id="rId2" Type="http://schemas.openxmlformats.org/officeDocument/2006/relationships/slideLayout" Target="../slideLayouts/slideLayout105.xml"/><Relationship Id="rId1" Type="http://schemas.openxmlformats.org/officeDocument/2006/relationships/slideLayout" Target="../slideLayouts/slideLayout104.xml"/><Relationship Id="rId6" Type="http://schemas.openxmlformats.org/officeDocument/2006/relationships/slideLayout" Target="../slideLayouts/slideLayout109.xml"/><Relationship Id="rId11" Type="http://schemas.openxmlformats.org/officeDocument/2006/relationships/slideLayout" Target="../slideLayouts/slideLayout114.xml"/><Relationship Id="rId5" Type="http://schemas.openxmlformats.org/officeDocument/2006/relationships/slideLayout" Target="../slideLayouts/slideLayout108.xml"/><Relationship Id="rId10" Type="http://schemas.openxmlformats.org/officeDocument/2006/relationships/slideLayout" Target="../slideLayouts/slideLayout113.xml"/><Relationship Id="rId4" Type="http://schemas.openxmlformats.org/officeDocument/2006/relationships/slideLayout" Target="../slideLayouts/slideLayout107.xml"/><Relationship Id="rId9" Type="http://schemas.openxmlformats.org/officeDocument/2006/relationships/slideLayout" Target="../slideLayouts/slideLayout112.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2.xml"/><Relationship Id="rId3" Type="http://schemas.openxmlformats.org/officeDocument/2006/relationships/slideLayout" Target="../slideLayouts/slideLayout117.xml"/><Relationship Id="rId7" Type="http://schemas.openxmlformats.org/officeDocument/2006/relationships/slideLayout" Target="../slideLayouts/slideLayout121.xml"/><Relationship Id="rId12" Type="http://schemas.openxmlformats.org/officeDocument/2006/relationships/theme" Target="../theme/theme11.xml"/><Relationship Id="rId2" Type="http://schemas.openxmlformats.org/officeDocument/2006/relationships/slideLayout" Target="../slideLayouts/slideLayout116.xml"/><Relationship Id="rId1" Type="http://schemas.openxmlformats.org/officeDocument/2006/relationships/slideLayout" Target="../slideLayouts/slideLayout115.xml"/><Relationship Id="rId6" Type="http://schemas.openxmlformats.org/officeDocument/2006/relationships/slideLayout" Target="../slideLayouts/slideLayout120.xml"/><Relationship Id="rId11" Type="http://schemas.openxmlformats.org/officeDocument/2006/relationships/slideLayout" Target="../slideLayouts/slideLayout125.xml"/><Relationship Id="rId5" Type="http://schemas.openxmlformats.org/officeDocument/2006/relationships/slideLayout" Target="../slideLayouts/slideLayout119.xml"/><Relationship Id="rId10" Type="http://schemas.openxmlformats.org/officeDocument/2006/relationships/slideLayout" Target="../slideLayouts/slideLayout124.xml"/><Relationship Id="rId4" Type="http://schemas.openxmlformats.org/officeDocument/2006/relationships/slideLayout" Target="../slideLayouts/slideLayout118.xml"/><Relationship Id="rId9" Type="http://schemas.openxmlformats.org/officeDocument/2006/relationships/slideLayout" Target="../slideLayouts/slideLayout123.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3.xml"/><Relationship Id="rId13" Type="http://schemas.openxmlformats.org/officeDocument/2006/relationships/theme" Target="../theme/theme12.xml"/><Relationship Id="rId3" Type="http://schemas.openxmlformats.org/officeDocument/2006/relationships/slideLayout" Target="../slideLayouts/slideLayout128.xml"/><Relationship Id="rId7" Type="http://schemas.openxmlformats.org/officeDocument/2006/relationships/slideLayout" Target="../slideLayouts/slideLayout132.xml"/><Relationship Id="rId12" Type="http://schemas.openxmlformats.org/officeDocument/2006/relationships/slideLayout" Target="../slideLayouts/slideLayout137.xml"/><Relationship Id="rId2" Type="http://schemas.openxmlformats.org/officeDocument/2006/relationships/slideLayout" Target="../slideLayouts/slideLayout127.xml"/><Relationship Id="rId1" Type="http://schemas.openxmlformats.org/officeDocument/2006/relationships/slideLayout" Target="../slideLayouts/slideLayout126.xml"/><Relationship Id="rId6" Type="http://schemas.openxmlformats.org/officeDocument/2006/relationships/slideLayout" Target="../slideLayouts/slideLayout131.xml"/><Relationship Id="rId11" Type="http://schemas.openxmlformats.org/officeDocument/2006/relationships/slideLayout" Target="../slideLayouts/slideLayout136.xml"/><Relationship Id="rId5" Type="http://schemas.openxmlformats.org/officeDocument/2006/relationships/slideLayout" Target="../slideLayouts/slideLayout130.xml"/><Relationship Id="rId10" Type="http://schemas.openxmlformats.org/officeDocument/2006/relationships/slideLayout" Target="../slideLayouts/slideLayout135.xml"/><Relationship Id="rId4" Type="http://schemas.openxmlformats.org/officeDocument/2006/relationships/slideLayout" Target="../slideLayouts/slideLayout129.xml"/><Relationship Id="rId9" Type="http://schemas.openxmlformats.org/officeDocument/2006/relationships/slideLayout" Target="../slideLayouts/slideLayout13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theme" Target="../theme/theme7.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slideLayout" Target="../slideLayouts/slideLayout79.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7.xml"/><Relationship Id="rId13" Type="http://schemas.openxmlformats.org/officeDocument/2006/relationships/theme" Target="../theme/theme8.xml"/><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slideLayout" Target="../slideLayouts/slideLayout91.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9.xml"/><Relationship Id="rId13" Type="http://schemas.openxmlformats.org/officeDocument/2006/relationships/theme" Target="../theme/theme9.xml"/><Relationship Id="rId3" Type="http://schemas.openxmlformats.org/officeDocument/2006/relationships/slideLayout" Target="../slideLayouts/slideLayout94.xml"/><Relationship Id="rId7" Type="http://schemas.openxmlformats.org/officeDocument/2006/relationships/slideLayout" Target="../slideLayouts/slideLayout98.xml"/><Relationship Id="rId12" Type="http://schemas.openxmlformats.org/officeDocument/2006/relationships/slideLayout" Target="../slideLayouts/slideLayout103.xml"/><Relationship Id="rId2" Type="http://schemas.openxmlformats.org/officeDocument/2006/relationships/slideLayout" Target="../slideLayouts/slideLayout93.xml"/><Relationship Id="rId1" Type="http://schemas.openxmlformats.org/officeDocument/2006/relationships/slideLayout" Target="../slideLayouts/slideLayout92.xml"/><Relationship Id="rId6" Type="http://schemas.openxmlformats.org/officeDocument/2006/relationships/slideLayout" Target="../slideLayouts/slideLayout97.xml"/><Relationship Id="rId11" Type="http://schemas.openxmlformats.org/officeDocument/2006/relationships/slideLayout" Target="../slideLayouts/slideLayout102.xml"/><Relationship Id="rId5" Type="http://schemas.openxmlformats.org/officeDocument/2006/relationships/slideLayout" Target="../slideLayouts/slideLayout96.xml"/><Relationship Id="rId10" Type="http://schemas.openxmlformats.org/officeDocument/2006/relationships/slideLayout" Target="../slideLayouts/slideLayout101.xml"/><Relationship Id="rId4" Type="http://schemas.openxmlformats.org/officeDocument/2006/relationships/slideLayout" Target="../slideLayouts/slideLayout95.xml"/><Relationship Id="rId9" Type="http://schemas.openxmlformats.org/officeDocument/2006/relationships/slideLayout" Target="../slideLayouts/slideLayout10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9808932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338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36" name="テキスト ボックス 35"/>
          <p:cNvSpPr txBox="1"/>
          <p:nvPr/>
        </p:nvSpPr>
        <p:spPr>
          <a:xfrm>
            <a:off x="168524" y="-1584098"/>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13.00</a:t>
            </a:r>
            <a:endParaRPr lang="ja-JP" altLang="en-US" sz="1057" dirty="0">
              <a:solidFill>
                <a:srgbClr val="333333"/>
              </a:solidFill>
              <a:cs typeface="Meiryo UI" panose="020B0604030504040204" pitchFamily="50" charset="-128"/>
            </a:endParaRPr>
          </a:p>
        </p:txBody>
      </p:sp>
      <p:sp>
        <p:nvSpPr>
          <p:cNvPr id="37" name="テキスト ボックス 36"/>
          <p:cNvSpPr txBox="1"/>
          <p:nvPr/>
        </p:nvSpPr>
        <p:spPr>
          <a:xfrm>
            <a:off x="659560" y="-1584096"/>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10.80</a:t>
            </a:r>
            <a:endParaRPr lang="ja-JP" altLang="en-US" sz="1057" dirty="0">
              <a:solidFill>
                <a:srgbClr val="333333"/>
              </a:solidFill>
              <a:cs typeface="Meiryo UI" panose="020B0604030504040204" pitchFamily="50" charset="-128"/>
            </a:endParaRPr>
          </a:p>
        </p:txBody>
      </p:sp>
      <p:sp>
        <p:nvSpPr>
          <p:cNvPr id="38" name="テキスト ボックス 37"/>
          <p:cNvSpPr txBox="1"/>
          <p:nvPr/>
        </p:nvSpPr>
        <p:spPr>
          <a:xfrm>
            <a:off x="1299047"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39" name="テキスト ボックス 38"/>
          <p:cNvSpPr txBox="1"/>
          <p:nvPr/>
        </p:nvSpPr>
        <p:spPr>
          <a:xfrm>
            <a:off x="4770903" y="-1584096"/>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0" name="テキスト ボックス 39"/>
          <p:cNvSpPr txBox="1"/>
          <p:nvPr/>
        </p:nvSpPr>
        <p:spPr>
          <a:xfrm>
            <a:off x="5410390"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1" name="テキスト ボックス 40"/>
          <p:cNvSpPr txBox="1"/>
          <p:nvPr/>
        </p:nvSpPr>
        <p:spPr>
          <a:xfrm>
            <a:off x="6416133"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3.00</a:t>
            </a:r>
            <a:endParaRPr lang="ja-JP" altLang="en-US" sz="1057" dirty="0">
              <a:solidFill>
                <a:srgbClr val="333333"/>
              </a:solidFill>
              <a:cs typeface="Meiryo UI" panose="020B0604030504040204" pitchFamily="50" charset="-128"/>
            </a:endParaRPr>
          </a:p>
        </p:txBody>
      </p:sp>
      <p:sp>
        <p:nvSpPr>
          <p:cNvPr id="42" name="テキスト ボックス 41"/>
          <p:cNvSpPr txBox="1"/>
          <p:nvPr/>
        </p:nvSpPr>
        <p:spPr>
          <a:xfrm>
            <a:off x="9226505"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43" name="テキスト ボックス 42"/>
          <p:cNvSpPr txBox="1"/>
          <p:nvPr/>
        </p:nvSpPr>
        <p:spPr>
          <a:xfrm>
            <a:off x="1047002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44" name="テキスト ボックス 43"/>
          <p:cNvSpPr txBox="1"/>
          <p:nvPr/>
        </p:nvSpPr>
        <p:spPr>
          <a:xfrm>
            <a:off x="11701604" y="611485"/>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7.40</a:t>
            </a:r>
            <a:endParaRPr lang="ja-JP" altLang="en-US" sz="1057" dirty="0">
              <a:solidFill>
                <a:srgbClr val="333333"/>
              </a:solidFill>
              <a:cs typeface="Meiryo UI" panose="020B0604030504040204" pitchFamily="50" charset="-128"/>
            </a:endParaRPr>
          </a:p>
        </p:txBody>
      </p:sp>
      <p:sp>
        <p:nvSpPr>
          <p:cNvPr id="45" name="テキスト ボックス 44"/>
          <p:cNvSpPr txBox="1"/>
          <p:nvPr/>
        </p:nvSpPr>
        <p:spPr>
          <a:xfrm>
            <a:off x="11701604" y="1127160"/>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6.00</a:t>
            </a:r>
            <a:endParaRPr lang="ja-JP" altLang="en-US" sz="1057" dirty="0">
              <a:solidFill>
                <a:srgbClr val="333333"/>
              </a:solidFill>
              <a:cs typeface="Meiryo UI" panose="020B0604030504040204" pitchFamily="50" charset="-128"/>
            </a:endParaRPr>
          </a:p>
        </p:txBody>
      </p:sp>
      <p:sp>
        <p:nvSpPr>
          <p:cNvPr id="46" name="テキスト ボックス 45"/>
          <p:cNvSpPr txBox="1"/>
          <p:nvPr/>
        </p:nvSpPr>
        <p:spPr>
          <a:xfrm>
            <a:off x="11701604" y="1566567"/>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7" name="テキスト ボックス 46"/>
          <p:cNvSpPr txBox="1"/>
          <p:nvPr/>
        </p:nvSpPr>
        <p:spPr>
          <a:xfrm>
            <a:off x="11701604" y="6002242"/>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8" name="テキスト ボックス 47"/>
          <p:cNvSpPr txBox="1"/>
          <p:nvPr/>
        </p:nvSpPr>
        <p:spPr>
          <a:xfrm>
            <a:off x="11701604" y="7351434"/>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9.00</a:t>
            </a:r>
            <a:endParaRPr lang="ja-JP" altLang="en-US" sz="1057"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9311960"/>
      </p:ext>
    </p:extLst>
  </p:cSld>
  <p:clrMap bg1="lt1" tx1="dk1" bg2="lt2" tx2="dk2" accent1="accent1" accent2="accent2" accent3="accent3" accent4="accent4" accent5="accent5" accent6="accent6" hlink="hlink" folHlink="folHlink"/>
  <p:sldLayoutIdLst>
    <p:sldLayoutId id="2147483996"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hf sldNum="0" hdr="0" ftr="0" dt="0"/>
  <p:txStyles>
    <p:titleStyle>
      <a:lvl1pPr algn="ctr" rtl="0" eaLnBrk="1" fontAlgn="base" hangingPunct="1">
        <a:spcBef>
          <a:spcPct val="0"/>
        </a:spcBef>
        <a:spcAft>
          <a:spcPct val="0"/>
        </a:spcAft>
        <a:defRPr kumimoji="1" sz="3381"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14">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14">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14">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14">
          <a:solidFill>
            <a:schemeClr val="tx2"/>
          </a:solidFill>
          <a:latin typeface="Arial" charset="0"/>
          <a:ea typeface="HGPｺﾞｼｯｸE" pitchFamily="50" charset="-128"/>
        </a:defRPr>
      </a:lvl5pPr>
      <a:lvl6pPr marL="483163" algn="l" rtl="0" eaLnBrk="1" fontAlgn="base" hangingPunct="1">
        <a:spcBef>
          <a:spcPct val="0"/>
        </a:spcBef>
        <a:spcAft>
          <a:spcPct val="0"/>
        </a:spcAft>
        <a:defRPr kumimoji="1" sz="2114">
          <a:solidFill>
            <a:schemeClr val="tx2"/>
          </a:solidFill>
          <a:latin typeface="Arial" charset="0"/>
          <a:ea typeface="HGPｺﾞｼｯｸE" pitchFamily="50" charset="-128"/>
        </a:defRPr>
      </a:lvl6pPr>
      <a:lvl7pPr marL="966326" algn="l" rtl="0" eaLnBrk="1" fontAlgn="base" hangingPunct="1">
        <a:spcBef>
          <a:spcPct val="0"/>
        </a:spcBef>
        <a:spcAft>
          <a:spcPct val="0"/>
        </a:spcAft>
        <a:defRPr kumimoji="1" sz="2114">
          <a:solidFill>
            <a:schemeClr val="tx2"/>
          </a:solidFill>
          <a:latin typeface="Arial" charset="0"/>
          <a:ea typeface="HGPｺﾞｼｯｸE" pitchFamily="50" charset="-128"/>
        </a:defRPr>
      </a:lvl7pPr>
      <a:lvl8pPr marL="1449489" algn="l" rtl="0" eaLnBrk="1" fontAlgn="base" hangingPunct="1">
        <a:spcBef>
          <a:spcPct val="0"/>
        </a:spcBef>
        <a:spcAft>
          <a:spcPct val="0"/>
        </a:spcAft>
        <a:defRPr kumimoji="1" sz="2114">
          <a:solidFill>
            <a:schemeClr val="tx2"/>
          </a:solidFill>
          <a:latin typeface="Arial" charset="0"/>
          <a:ea typeface="HGPｺﾞｼｯｸE" pitchFamily="50" charset="-128"/>
        </a:defRPr>
      </a:lvl8pPr>
      <a:lvl9pPr marL="1932652" algn="l" rtl="0" eaLnBrk="1" fontAlgn="base" hangingPunct="1">
        <a:spcBef>
          <a:spcPct val="0"/>
        </a:spcBef>
        <a:spcAft>
          <a:spcPct val="0"/>
        </a:spcAft>
        <a:defRPr kumimoji="1" sz="2114">
          <a:solidFill>
            <a:schemeClr val="tx2"/>
          </a:solidFill>
          <a:latin typeface="Arial" charset="0"/>
          <a:ea typeface="HGPｺﾞｼｯｸE" pitchFamily="50" charset="-128"/>
        </a:defRPr>
      </a:lvl9pPr>
    </p:titleStyle>
    <p:bodyStyle>
      <a:lvl1pPr marL="362372" indent="-362372" algn="l" rtl="0" eaLnBrk="1" fontAlgn="base" hangingPunct="1">
        <a:spcBef>
          <a:spcPct val="20000"/>
        </a:spcBef>
        <a:spcAft>
          <a:spcPct val="0"/>
        </a:spcAft>
        <a:defRPr kumimoji="1" sz="169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71420" indent="-186220" algn="l" rtl="0" eaLnBrk="1" fontAlgn="base" hangingPunct="1">
        <a:lnSpc>
          <a:spcPct val="110000"/>
        </a:lnSpc>
        <a:spcBef>
          <a:spcPct val="0"/>
        </a:spcBef>
        <a:spcAft>
          <a:spcPct val="0"/>
        </a:spcAft>
        <a:buChar char="–"/>
        <a:defRPr kumimoji="1" sz="148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53924" indent="-192930" algn="l" rtl="0" eaLnBrk="1" fontAlgn="base" hangingPunct="1">
        <a:lnSpc>
          <a:spcPct val="110000"/>
        </a:lnSpc>
        <a:spcBef>
          <a:spcPct val="0"/>
        </a:spcBef>
        <a:spcAft>
          <a:spcPct val="0"/>
        </a:spcAft>
        <a:buChar char="•"/>
        <a:defRPr kumimoji="1" sz="1691">
          <a:solidFill>
            <a:schemeClr val="tx1"/>
          </a:solidFill>
          <a:latin typeface="Times New Roman" pitchFamily="18" charset="0"/>
          <a:ea typeface="+mn-ea"/>
        </a:defRPr>
      </a:lvl3pPr>
      <a:lvl4pPr marL="1229717" indent="-186220" algn="l" rtl="0" eaLnBrk="1" fontAlgn="base" hangingPunct="1">
        <a:lnSpc>
          <a:spcPct val="110000"/>
        </a:lnSpc>
        <a:spcBef>
          <a:spcPct val="0"/>
        </a:spcBef>
        <a:spcAft>
          <a:spcPct val="0"/>
        </a:spcAft>
        <a:buFont typeface="Arial" charset="0"/>
        <a:buChar char="»"/>
        <a:defRPr kumimoji="1" sz="1691">
          <a:solidFill>
            <a:schemeClr val="tx1"/>
          </a:solidFill>
          <a:latin typeface="Times New Roman" pitchFamily="18" charset="0"/>
          <a:ea typeface="+mn-ea"/>
        </a:defRPr>
      </a:lvl4pPr>
      <a:lvl5pPr marL="1612222"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5pPr>
      <a:lvl6pPr marL="2095384"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6pPr>
      <a:lvl7pPr marL="2578547"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7pPr>
      <a:lvl8pPr marL="3061710"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8pPr>
      <a:lvl9pPr marL="3544873"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9pPr>
    </p:bodyStyle>
    <p:otherStyle>
      <a:defPPr>
        <a:defRPr lang="ja-JP"/>
      </a:defPPr>
      <a:lvl1pPr marL="0" algn="l" defTabSz="966326" rtl="0" eaLnBrk="1" latinLnBrk="0" hangingPunct="1">
        <a:defRPr kumimoji="1" sz="1903" kern="1200">
          <a:solidFill>
            <a:schemeClr val="tx1"/>
          </a:solidFill>
          <a:latin typeface="+mn-lt"/>
          <a:ea typeface="+mn-ea"/>
          <a:cs typeface="+mn-cs"/>
        </a:defRPr>
      </a:lvl1pPr>
      <a:lvl2pPr marL="483163" algn="l" defTabSz="966326" rtl="0" eaLnBrk="1" latinLnBrk="0" hangingPunct="1">
        <a:defRPr kumimoji="1" sz="1903" kern="1200">
          <a:solidFill>
            <a:schemeClr val="tx1"/>
          </a:solidFill>
          <a:latin typeface="+mn-lt"/>
          <a:ea typeface="+mn-ea"/>
          <a:cs typeface="+mn-cs"/>
        </a:defRPr>
      </a:lvl2pPr>
      <a:lvl3pPr marL="966326" algn="l" defTabSz="966326" rtl="0" eaLnBrk="1" latinLnBrk="0" hangingPunct="1">
        <a:defRPr kumimoji="1" sz="1903" kern="1200">
          <a:solidFill>
            <a:schemeClr val="tx1"/>
          </a:solidFill>
          <a:latin typeface="+mn-lt"/>
          <a:ea typeface="+mn-ea"/>
          <a:cs typeface="+mn-cs"/>
        </a:defRPr>
      </a:lvl3pPr>
      <a:lvl4pPr marL="1449489" algn="l" defTabSz="966326" rtl="0" eaLnBrk="1" latinLnBrk="0" hangingPunct="1">
        <a:defRPr kumimoji="1" sz="1903" kern="1200">
          <a:solidFill>
            <a:schemeClr val="tx1"/>
          </a:solidFill>
          <a:latin typeface="+mn-lt"/>
          <a:ea typeface="+mn-ea"/>
          <a:cs typeface="+mn-cs"/>
        </a:defRPr>
      </a:lvl4pPr>
      <a:lvl5pPr marL="1932652" algn="l" defTabSz="966326" rtl="0" eaLnBrk="1" latinLnBrk="0" hangingPunct="1">
        <a:defRPr kumimoji="1" sz="1903" kern="1200">
          <a:solidFill>
            <a:schemeClr val="tx1"/>
          </a:solidFill>
          <a:latin typeface="+mn-lt"/>
          <a:ea typeface="+mn-ea"/>
          <a:cs typeface="+mn-cs"/>
        </a:defRPr>
      </a:lvl5pPr>
      <a:lvl6pPr marL="2415814" algn="l" defTabSz="966326" rtl="0" eaLnBrk="1" latinLnBrk="0" hangingPunct="1">
        <a:defRPr kumimoji="1" sz="1903" kern="1200">
          <a:solidFill>
            <a:schemeClr val="tx1"/>
          </a:solidFill>
          <a:latin typeface="+mn-lt"/>
          <a:ea typeface="+mn-ea"/>
          <a:cs typeface="+mn-cs"/>
        </a:defRPr>
      </a:lvl6pPr>
      <a:lvl7pPr marL="2898978" algn="l" defTabSz="966326" rtl="0" eaLnBrk="1" latinLnBrk="0" hangingPunct="1">
        <a:defRPr kumimoji="1" sz="1903" kern="1200">
          <a:solidFill>
            <a:schemeClr val="tx1"/>
          </a:solidFill>
          <a:latin typeface="+mn-lt"/>
          <a:ea typeface="+mn-ea"/>
          <a:cs typeface="+mn-cs"/>
        </a:defRPr>
      </a:lvl7pPr>
      <a:lvl8pPr marL="3382141" algn="l" defTabSz="966326" rtl="0" eaLnBrk="1" latinLnBrk="0" hangingPunct="1">
        <a:defRPr kumimoji="1" sz="1903" kern="1200">
          <a:solidFill>
            <a:schemeClr val="tx1"/>
          </a:solidFill>
          <a:latin typeface="+mn-lt"/>
          <a:ea typeface="+mn-ea"/>
          <a:cs typeface="+mn-cs"/>
        </a:defRPr>
      </a:lvl8pPr>
      <a:lvl9pPr marL="3865304" algn="l" defTabSz="966326" rtl="0" eaLnBrk="1" latinLnBrk="0" hangingPunct="1">
        <a:defRPr kumimoji="1" sz="1903"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21292639"/>
      </p:ext>
    </p:extLst>
  </p:cSld>
  <p:clrMap bg1="lt1" tx1="dk1" bg2="lt2" tx2="dk2" accent1="accent1" accent2="accent2" accent3="accent3" accent4="accent4" accent5="accent5" accent6="accent6" hlink="hlink" folHlink="folHlink"/>
  <p:sldLayoutIdLst>
    <p:sldLayoutId id="2147484020" r:id="rId1"/>
    <p:sldLayoutId id="2147484021" r:id="rId2"/>
    <p:sldLayoutId id="2147484022" r:id="rId3"/>
    <p:sldLayoutId id="2147484023" r:id="rId4"/>
    <p:sldLayoutId id="2147484024" r:id="rId5"/>
    <p:sldLayoutId id="2147484025" r:id="rId6"/>
    <p:sldLayoutId id="2147484026" r:id="rId7"/>
    <p:sldLayoutId id="2147484027" r:id="rId8"/>
    <p:sldLayoutId id="2147484028" r:id="rId9"/>
    <p:sldLayoutId id="2147484029" r:id="rId10"/>
    <p:sldLayoutId id="2147484030"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76963896"/>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 id="2147484068"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502"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502"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502"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502"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502"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15373"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36" name="テキスト ボックス 35"/>
          <p:cNvSpPr txBox="1"/>
          <p:nvPr/>
        </p:nvSpPr>
        <p:spPr>
          <a:xfrm>
            <a:off x="176540" y="-1584098"/>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13.00</a:t>
            </a:r>
            <a:endParaRPr lang="ja-JP" altLang="en-US" sz="1017" dirty="0">
              <a:solidFill>
                <a:srgbClr val="333333"/>
              </a:solidFill>
              <a:cs typeface="Meiryo UI" panose="020B0604030504040204" pitchFamily="50" charset="-128"/>
            </a:endParaRPr>
          </a:p>
        </p:txBody>
      </p:sp>
      <p:sp>
        <p:nvSpPr>
          <p:cNvPr id="37" name="テキスト ボックス 36"/>
          <p:cNvSpPr txBox="1"/>
          <p:nvPr/>
        </p:nvSpPr>
        <p:spPr>
          <a:xfrm>
            <a:off x="667574" y="-1584096"/>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10.80</a:t>
            </a:r>
            <a:endParaRPr lang="ja-JP" altLang="en-US" sz="1017" dirty="0">
              <a:solidFill>
                <a:srgbClr val="333333"/>
              </a:solidFill>
              <a:cs typeface="Meiryo UI" panose="020B0604030504040204" pitchFamily="50" charset="-128"/>
            </a:endParaRPr>
          </a:p>
        </p:txBody>
      </p:sp>
      <p:sp>
        <p:nvSpPr>
          <p:cNvPr id="38" name="テキスト ボックス 37"/>
          <p:cNvSpPr txBox="1"/>
          <p:nvPr/>
        </p:nvSpPr>
        <p:spPr>
          <a:xfrm>
            <a:off x="1307062"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39" name="テキスト ボックス 38"/>
          <p:cNvSpPr txBox="1"/>
          <p:nvPr/>
        </p:nvSpPr>
        <p:spPr>
          <a:xfrm>
            <a:off x="4777314" y="-1584096"/>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0" name="テキスト ボックス 39"/>
          <p:cNvSpPr txBox="1"/>
          <p:nvPr/>
        </p:nvSpPr>
        <p:spPr>
          <a:xfrm>
            <a:off x="5416801"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1" name="テキスト ボックス 40"/>
          <p:cNvSpPr txBox="1"/>
          <p:nvPr/>
        </p:nvSpPr>
        <p:spPr>
          <a:xfrm>
            <a:off x="6422544"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3.00</a:t>
            </a:r>
            <a:endParaRPr lang="ja-JP" altLang="en-US" sz="1017" dirty="0">
              <a:solidFill>
                <a:srgbClr val="333333"/>
              </a:solidFill>
              <a:cs typeface="Meiryo UI" panose="020B0604030504040204" pitchFamily="50" charset="-128"/>
            </a:endParaRPr>
          </a:p>
        </p:txBody>
      </p:sp>
      <p:sp>
        <p:nvSpPr>
          <p:cNvPr id="42" name="テキスト ボックス 41"/>
          <p:cNvSpPr txBox="1"/>
          <p:nvPr/>
        </p:nvSpPr>
        <p:spPr>
          <a:xfrm>
            <a:off x="9234519"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43" name="テキスト ボックス 42"/>
          <p:cNvSpPr txBox="1"/>
          <p:nvPr/>
        </p:nvSpPr>
        <p:spPr>
          <a:xfrm>
            <a:off x="10478041"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44" name="テキスト ボックス 43"/>
          <p:cNvSpPr txBox="1"/>
          <p:nvPr/>
        </p:nvSpPr>
        <p:spPr>
          <a:xfrm>
            <a:off x="11714428" y="61148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7.40</a:t>
            </a:r>
            <a:endParaRPr lang="ja-JP" altLang="en-US" sz="1017" dirty="0">
              <a:solidFill>
                <a:srgbClr val="333333"/>
              </a:solidFill>
              <a:cs typeface="Meiryo UI" panose="020B0604030504040204" pitchFamily="50" charset="-128"/>
            </a:endParaRPr>
          </a:p>
        </p:txBody>
      </p:sp>
      <p:sp>
        <p:nvSpPr>
          <p:cNvPr id="45" name="テキスト ボックス 44"/>
          <p:cNvSpPr txBox="1"/>
          <p:nvPr/>
        </p:nvSpPr>
        <p:spPr>
          <a:xfrm>
            <a:off x="11714428" y="1127163"/>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6.00</a:t>
            </a:r>
            <a:endParaRPr lang="ja-JP" altLang="en-US" sz="1017" dirty="0">
              <a:solidFill>
                <a:srgbClr val="333333"/>
              </a:solidFill>
              <a:cs typeface="Meiryo UI" panose="020B0604030504040204" pitchFamily="50" charset="-128"/>
            </a:endParaRPr>
          </a:p>
        </p:txBody>
      </p:sp>
      <p:sp>
        <p:nvSpPr>
          <p:cNvPr id="46" name="テキスト ボックス 45"/>
          <p:cNvSpPr txBox="1"/>
          <p:nvPr/>
        </p:nvSpPr>
        <p:spPr>
          <a:xfrm>
            <a:off x="11714428" y="1566569"/>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7" name="テキスト ボックス 46"/>
          <p:cNvSpPr txBox="1"/>
          <p:nvPr/>
        </p:nvSpPr>
        <p:spPr>
          <a:xfrm>
            <a:off x="11714428" y="6002245"/>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8" name="テキスト ボックス 47"/>
          <p:cNvSpPr txBox="1"/>
          <p:nvPr/>
        </p:nvSpPr>
        <p:spPr>
          <a:xfrm>
            <a:off x="11714428" y="735143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9.00</a:t>
            </a:r>
            <a:endParaRPr lang="ja-JP" altLang="en-US" sz="1017"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2348290065"/>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sldNum="0" hdr="0" ftr="0" dt="0"/>
  <p:txStyles>
    <p:titleStyle>
      <a:lvl1pPr algn="ctr" rtl="0" eaLnBrk="1" fontAlgn="base" hangingPunct="1">
        <a:spcBef>
          <a:spcPct val="0"/>
        </a:spcBef>
        <a:spcAft>
          <a:spcPct val="0"/>
        </a:spcAft>
        <a:defRPr kumimoji="1" sz="3256"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035">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35">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35">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35">
          <a:solidFill>
            <a:schemeClr val="tx2"/>
          </a:solidFill>
          <a:latin typeface="Arial" charset="0"/>
          <a:ea typeface="HGPｺﾞｼｯｸE" pitchFamily="50" charset="-128"/>
        </a:defRPr>
      </a:lvl5pPr>
      <a:lvl6pPr marL="465181" algn="l" rtl="0" eaLnBrk="1" fontAlgn="base" hangingPunct="1">
        <a:spcBef>
          <a:spcPct val="0"/>
        </a:spcBef>
        <a:spcAft>
          <a:spcPct val="0"/>
        </a:spcAft>
        <a:defRPr kumimoji="1" sz="2035">
          <a:solidFill>
            <a:schemeClr val="tx2"/>
          </a:solidFill>
          <a:latin typeface="Arial" charset="0"/>
          <a:ea typeface="HGPｺﾞｼｯｸE" pitchFamily="50" charset="-128"/>
        </a:defRPr>
      </a:lvl6pPr>
      <a:lvl7pPr marL="930362" algn="l" rtl="0" eaLnBrk="1" fontAlgn="base" hangingPunct="1">
        <a:spcBef>
          <a:spcPct val="0"/>
        </a:spcBef>
        <a:spcAft>
          <a:spcPct val="0"/>
        </a:spcAft>
        <a:defRPr kumimoji="1" sz="2035">
          <a:solidFill>
            <a:schemeClr val="tx2"/>
          </a:solidFill>
          <a:latin typeface="Arial" charset="0"/>
          <a:ea typeface="HGPｺﾞｼｯｸE" pitchFamily="50" charset="-128"/>
        </a:defRPr>
      </a:lvl7pPr>
      <a:lvl8pPr marL="1395543" algn="l" rtl="0" eaLnBrk="1" fontAlgn="base" hangingPunct="1">
        <a:spcBef>
          <a:spcPct val="0"/>
        </a:spcBef>
        <a:spcAft>
          <a:spcPct val="0"/>
        </a:spcAft>
        <a:defRPr kumimoji="1" sz="2035">
          <a:solidFill>
            <a:schemeClr val="tx2"/>
          </a:solidFill>
          <a:latin typeface="Arial" charset="0"/>
          <a:ea typeface="HGPｺﾞｼｯｸE" pitchFamily="50" charset="-128"/>
        </a:defRPr>
      </a:lvl8pPr>
      <a:lvl9pPr marL="1860724" algn="l" rtl="0" eaLnBrk="1" fontAlgn="base" hangingPunct="1">
        <a:spcBef>
          <a:spcPct val="0"/>
        </a:spcBef>
        <a:spcAft>
          <a:spcPct val="0"/>
        </a:spcAft>
        <a:defRPr kumimoji="1" sz="2035">
          <a:solidFill>
            <a:schemeClr val="tx2"/>
          </a:solidFill>
          <a:latin typeface="Arial" charset="0"/>
          <a:ea typeface="HGPｺﾞｼｯｸE" pitchFamily="50" charset="-128"/>
        </a:defRPr>
      </a:lvl9pPr>
    </p:titleStyle>
    <p:bodyStyle>
      <a:lvl1pPr marL="348886" indent="-348886" algn="l" rtl="0" eaLnBrk="1" fontAlgn="base" hangingPunct="1">
        <a:spcBef>
          <a:spcPct val="20000"/>
        </a:spcBef>
        <a:spcAft>
          <a:spcPct val="0"/>
        </a:spcAft>
        <a:defRPr kumimoji="1" sz="1628">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3875" indent="-179289" algn="l" rtl="0" eaLnBrk="1" fontAlgn="base" hangingPunct="1">
        <a:lnSpc>
          <a:spcPct val="110000"/>
        </a:lnSpc>
        <a:spcBef>
          <a:spcPct val="0"/>
        </a:spcBef>
        <a:spcAft>
          <a:spcPct val="0"/>
        </a:spcAft>
        <a:buChar char="–"/>
        <a:defRPr kumimoji="1" sz="1424">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22143" indent="-185750" algn="l" rtl="0" eaLnBrk="1" fontAlgn="base" hangingPunct="1">
        <a:lnSpc>
          <a:spcPct val="110000"/>
        </a:lnSpc>
        <a:spcBef>
          <a:spcPct val="0"/>
        </a:spcBef>
        <a:spcAft>
          <a:spcPct val="0"/>
        </a:spcAft>
        <a:buChar char="•"/>
        <a:defRPr kumimoji="1" sz="1628">
          <a:solidFill>
            <a:schemeClr val="tx1"/>
          </a:solidFill>
          <a:latin typeface="Times New Roman" pitchFamily="18" charset="0"/>
          <a:ea typeface="+mn-ea"/>
        </a:defRPr>
      </a:lvl3pPr>
      <a:lvl4pPr marL="1183950" indent="-179289" algn="l" rtl="0" eaLnBrk="1" fontAlgn="base" hangingPunct="1">
        <a:lnSpc>
          <a:spcPct val="110000"/>
        </a:lnSpc>
        <a:spcBef>
          <a:spcPct val="0"/>
        </a:spcBef>
        <a:spcAft>
          <a:spcPct val="0"/>
        </a:spcAft>
        <a:buFont typeface="Arial" charset="0"/>
        <a:buChar char="»"/>
        <a:defRPr kumimoji="1" sz="1628">
          <a:solidFill>
            <a:schemeClr val="tx1"/>
          </a:solidFill>
          <a:latin typeface="Times New Roman" pitchFamily="18" charset="0"/>
          <a:ea typeface="+mn-ea"/>
        </a:defRPr>
      </a:lvl4pPr>
      <a:lvl5pPr marL="1552219"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5pPr>
      <a:lvl6pPr marL="2017400"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6pPr>
      <a:lvl7pPr marL="2482581"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7pPr>
      <a:lvl8pPr marL="2947762"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8pPr>
      <a:lvl9pPr marL="3412943"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9pPr>
    </p:bodyStyle>
    <p:otherStyle>
      <a:defPPr>
        <a:defRPr lang="ja-JP"/>
      </a:defPPr>
      <a:lvl1pPr marL="0" algn="l" defTabSz="930362" rtl="0" eaLnBrk="1" latinLnBrk="0" hangingPunct="1">
        <a:defRPr kumimoji="1" sz="1832" kern="1200">
          <a:solidFill>
            <a:schemeClr val="tx1"/>
          </a:solidFill>
          <a:latin typeface="+mn-lt"/>
          <a:ea typeface="+mn-ea"/>
          <a:cs typeface="+mn-cs"/>
        </a:defRPr>
      </a:lvl1pPr>
      <a:lvl2pPr marL="465181" algn="l" defTabSz="930362" rtl="0" eaLnBrk="1" latinLnBrk="0" hangingPunct="1">
        <a:defRPr kumimoji="1" sz="1832" kern="1200">
          <a:solidFill>
            <a:schemeClr val="tx1"/>
          </a:solidFill>
          <a:latin typeface="+mn-lt"/>
          <a:ea typeface="+mn-ea"/>
          <a:cs typeface="+mn-cs"/>
        </a:defRPr>
      </a:lvl2pPr>
      <a:lvl3pPr marL="930362" algn="l" defTabSz="930362" rtl="0" eaLnBrk="1" latinLnBrk="0" hangingPunct="1">
        <a:defRPr kumimoji="1" sz="1832" kern="1200">
          <a:solidFill>
            <a:schemeClr val="tx1"/>
          </a:solidFill>
          <a:latin typeface="+mn-lt"/>
          <a:ea typeface="+mn-ea"/>
          <a:cs typeface="+mn-cs"/>
        </a:defRPr>
      </a:lvl3pPr>
      <a:lvl4pPr marL="1395543" algn="l" defTabSz="930362" rtl="0" eaLnBrk="1" latinLnBrk="0" hangingPunct="1">
        <a:defRPr kumimoji="1" sz="1832" kern="1200">
          <a:solidFill>
            <a:schemeClr val="tx1"/>
          </a:solidFill>
          <a:latin typeface="+mn-lt"/>
          <a:ea typeface="+mn-ea"/>
          <a:cs typeface="+mn-cs"/>
        </a:defRPr>
      </a:lvl4pPr>
      <a:lvl5pPr marL="1860724" algn="l" defTabSz="930362" rtl="0" eaLnBrk="1" latinLnBrk="0" hangingPunct="1">
        <a:defRPr kumimoji="1" sz="1832" kern="1200">
          <a:solidFill>
            <a:schemeClr val="tx1"/>
          </a:solidFill>
          <a:latin typeface="+mn-lt"/>
          <a:ea typeface="+mn-ea"/>
          <a:cs typeface="+mn-cs"/>
        </a:defRPr>
      </a:lvl5pPr>
      <a:lvl6pPr marL="2325905" algn="l" defTabSz="930362" rtl="0" eaLnBrk="1" latinLnBrk="0" hangingPunct="1">
        <a:defRPr kumimoji="1" sz="1832" kern="1200">
          <a:solidFill>
            <a:schemeClr val="tx1"/>
          </a:solidFill>
          <a:latin typeface="+mn-lt"/>
          <a:ea typeface="+mn-ea"/>
          <a:cs typeface="+mn-cs"/>
        </a:defRPr>
      </a:lvl6pPr>
      <a:lvl7pPr marL="2791086" algn="l" defTabSz="930362" rtl="0" eaLnBrk="1" latinLnBrk="0" hangingPunct="1">
        <a:defRPr kumimoji="1" sz="1832" kern="1200">
          <a:solidFill>
            <a:schemeClr val="tx1"/>
          </a:solidFill>
          <a:latin typeface="+mn-lt"/>
          <a:ea typeface="+mn-ea"/>
          <a:cs typeface="+mn-cs"/>
        </a:defRPr>
      </a:lvl7pPr>
      <a:lvl8pPr marL="3256267" algn="l" defTabSz="930362" rtl="0" eaLnBrk="1" latinLnBrk="0" hangingPunct="1">
        <a:defRPr kumimoji="1" sz="1832" kern="1200">
          <a:solidFill>
            <a:schemeClr val="tx1"/>
          </a:solidFill>
          <a:latin typeface="+mn-lt"/>
          <a:ea typeface="+mn-ea"/>
          <a:cs typeface="+mn-cs"/>
        </a:defRPr>
      </a:lvl8pPr>
      <a:lvl9pPr marL="3721448" algn="l" defTabSz="930362" rtl="0" eaLnBrk="1" latinLnBrk="0" hangingPunct="1">
        <a:defRPr kumimoji="1" sz="183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3657703137"/>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34300125"/>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534591" y="302737"/>
            <a:ext cx="9622632" cy="125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534591" y="1763925"/>
            <a:ext cx="9622632" cy="4989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534591" y="7006699"/>
            <a:ext cx="2494756" cy="402483"/>
          </a:xfrm>
          <a:prstGeom prst="rect">
            <a:avLst/>
          </a:prstGeom>
        </p:spPr>
        <p:txBody>
          <a:bodyPr vert="horz" lIns="91440" tIns="45720" rIns="91440" bIns="45720" rtlCol="0" anchor="ctr"/>
          <a:lstStyle>
            <a:lvl1pPr algn="l" fontAlgn="auto">
              <a:spcBef>
                <a:spcPts val="0"/>
              </a:spcBef>
              <a:spcAft>
                <a:spcPts val="0"/>
              </a:spcAft>
              <a:defRPr sz="1295">
                <a:solidFill>
                  <a:schemeClr val="tx1">
                    <a:tint val="75000"/>
                  </a:schemeClr>
                </a:solidFill>
                <a:latin typeface="+mn-lt"/>
                <a:ea typeface="+mn-ea"/>
                <a:cs typeface="+mn-cs"/>
              </a:defRPr>
            </a:lvl1pPr>
          </a:lstStyle>
          <a:p>
            <a:pPr>
              <a:defRPr/>
            </a:pPr>
            <a:endParaRPr lang="ja-JP" altLang="en-US"/>
          </a:p>
        </p:txBody>
      </p:sp>
      <p:sp>
        <p:nvSpPr>
          <p:cNvPr id="5" name="フッター プレースホルダー 4"/>
          <p:cNvSpPr>
            <a:spLocks noGrp="1"/>
          </p:cNvSpPr>
          <p:nvPr>
            <p:ph type="ftr" sz="quarter" idx="3"/>
          </p:nvPr>
        </p:nvSpPr>
        <p:spPr>
          <a:xfrm>
            <a:off x="3653036" y="7006699"/>
            <a:ext cx="3385741" cy="402483"/>
          </a:xfrm>
          <a:prstGeom prst="rect">
            <a:avLst/>
          </a:prstGeom>
        </p:spPr>
        <p:txBody>
          <a:bodyPr vert="horz" lIns="91440" tIns="45720" rIns="91440" bIns="45720" rtlCol="0" anchor="ctr"/>
          <a:lstStyle>
            <a:lvl1pPr algn="ctr" fontAlgn="auto">
              <a:spcBef>
                <a:spcPts val="0"/>
              </a:spcBef>
              <a:spcAft>
                <a:spcPts val="0"/>
              </a:spcAft>
              <a:defRPr sz="1295">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ー 5"/>
          <p:cNvSpPr>
            <a:spLocks noGrp="1"/>
          </p:cNvSpPr>
          <p:nvPr>
            <p:ph type="sldNum" sz="quarter" idx="4"/>
          </p:nvPr>
        </p:nvSpPr>
        <p:spPr>
          <a:xfrm>
            <a:off x="7662466" y="7006699"/>
            <a:ext cx="2494756" cy="402483"/>
          </a:xfrm>
          <a:prstGeom prst="rect">
            <a:avLst/>
          </a:prstGeom>
        </p:spPr>
        <p:txBody>
          <a:bodyPr vert="horz" lIns="91440" tIns="45720" rIns="91440" bIns="45720" rtlCol="0" anchor="ctr"/>
          <a:lstStyle>
            <a:lvl1pPr algn="r" fontAlgn="auto">
              <a:spcBef>
                <a:spcPts val="0"/>
              </a:spcBef>
              <a:spcAft>
                <a:spcPts val="0"/>
              </a:spcAft>
              <a:defRPr sz="1295">
                <a:solidFill>
                  <a:schemeClr val="tx1">
                    <a:tint val="75000"/>
                  </a:schemeClr>
                </a:solidFill>
                <a:latin typeface="+mn-lt"/>
                <a:ea typeface="+mn-ea"/>
                <a:cs typeface="+mn-cs"/>
              </a:defRPr>
            </a:lvl1pPr>
          </a:lstStyle>
          <a:p>
            <a:pPr>
              <a:defRPr/>
            </a:pPr>
            <a:fld id="{3FF9A7D9-2CDF-4C97-A953-F9BAFF72C2E6}" type="slidenum">
              <a:rPr lang="ja-JP" altLang="en-US"/>
              <a:pPr>
                <a:defRPr/>
              </a:pPr>
              <a:t>‹#›</a:t>
            </a:fld>
            <a:endParaRPr lang="ja-JP" altLang="en-US"/>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05996081"/>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hf sldNum="0" hdr="0" ftr="0" dt="0"/>
  <p:txStyles>
    <p:titleStyle>
      <a:lvl1pPr algn="ctr" rtl="0" eaLnBrk="0" fontAlgn="base" hangingPunct="0">
        <a:spcBef>
          <a:spcPct val="0"/>
        </a:spcBef>
        <a:spcAft>
          <a:spcPct val="0"/>
        </a:spcAft>
        <a:defRPr kumimoji="1" sz="4749"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5pPr>
      <a:lvl6pPr marL="493456"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6pPr>
      <a:lvl7pPr marL="986912"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7pPr>
      <a:lvl8pPr marL="1480368"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8pPr>
      <a:lvl9pPr marL="1973824"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9pPr>
    </p:titleStyle>
    <p:bodyStyle>
      <a:lvl1pPr marL="370092" indent="-370092" algn="l" rtl="0" eaLnBrk="0" fontAlgn="base" hangingPunct="0">
        <a:spcBef>
          <a:spcPct val="20000"/>
        </a:spcBef>
        <a:spcAft>
          <a:spcPct val="0"/>
        </a:spcAft>
        <a:buFont typeface="Arial" charset="0"/>
        <a:buChar char="•"/>
        <a:defRPr kumimoji="1" sz="3454" kern="1200">
          <a:solidFill>
            <a:schemeClr val="tx1"/>
          </a:solidFill>
          <a:latin typeface="+mn-lt"/>
          <a:ea typeface="+mn-ea"/>
          <a:cs typeface="メイリオ" pitchFamily="50" charset="-128"/>
        </a:defRPr>
      </a:lvl1pPr>
      <a:lvl2pPr marL="801866" indent="-308410" algn="l" rtl="0" eaLnBrk="0" fontAlgn="base" hangingPunct="0">
        <a:spcBef>
          <a:spcPct val="20000"/>
        </a:spcBef>
        <a:spcAft>
          <a:spcPct val="0"/>
        </a:spcAft>
        <a:buFont typeface="Arial" charset="0"/>
        <a:buChar char="–"/>
        <a:defRPr kumimoji="1" sz="3022" kern="1200">
          <a:solidFill>
            <a:schemeClr val="tx1"/>
          </a:solidFill>
          <a:latin typeface="+mn-lt"/>
          <a:ea typeface="+mn-ea"/>
          <a:cs typeface="メイリオ" pitchFamily="50" charset="-128"/>
        </a:defRPr>
      </a:lvl2pPr>
      <a:lvl3pPr marL="1233640" indent="-246728" algn="l" rtl="0" eaLnBrk="0" fontAlgn="base" hangingPunct="0">
        <a:spcBef>
          <a:spcPct val="20000"/>
        </a:spcBef>
        <a:spcAft>
          <a:spcPct val="0"/>
        </a:spcAft>
        <a:buFont typeface="Arial" charset="0"/>
        <a:buChar char="•"/>
        <a:defRPr kumimoji="1" sz="2590" kern="1200">
          <a:solidFill>
            <a:schemeClr val="tx1"/>
          </a:solidFill>
          <a:latin typeface="+mn-lt"/>
          <a:ea typeface="+mn-ea"/>
          <a:cs typeface="メイリオ" pitchFamily="50" charset="-128"/>
        </a:defRPr>
      </a:lvl3pPr>
      <a:lvl4pPr marL="1727096" indent="-246728" algn="l" rtl="0" eaLnBrk="0" fontAlgn="base" hangingPunct="0">
        <a:spcBef>
          <a:spcPct val="20000"/>
        </a:spcBef>
        <a:spcAft>
          <a:spcPct val="0"/>
        </a:spcAft>
        <a:buFont typeface="Arial" charset="0"/>
        <a:buChar char="–"/>
        <a:defRPr kumimoji="1" sz="2159" kern="1200">
          <a:solidFill>
            <a:schemeClr val="tx1"/>
          </a:solidFill>
          <a:latin typeface="+mn-lt"/>
          <a:ea typeface="+mn-ea"/>
          <a:cs typeface="メイリオ" pitchFamily="50" charset="-128"/>
        </a:defRPr>
      </a:lvl4pPr>
      <a:lvl5pPr marL="2220552" indent="-246728" algn="l" rtl="0" eaLnBrk="0" fontAlgn="base" hangingPunct="0">
        <a:spcBef>
          <a:spcPct val="20000"/>
        </a:spcBef>
        <a:spcAft>
          <a:spcPct val="0"/>
        </a:spcAft>
        <a:buFont typeface="Arial" charset="0"/>
        <a:buChar char="»"/>
        <a:defRPr kumimoji="1" sz="2159" kern="1200">
          <a:solidFill>
            <a:schemeClr val="tx1"/>
          </a:solidFill>
          <a:latin typeface="+mn-lt"/>
          <a:ea typeface="+mn-ea"/>
          <a:cs typeface="メイリオ" pitchFamily="50" charset="-128"/>
        </a:defRPr>
      </a:lvl5pPr>
      <a:lvl6pPr marL="2714008"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464"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920"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376"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093667"/>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5262330"/>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7"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07356211"/>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9520935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 id="2147483981"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4.png"/><Relationship Id="rId3" Type="http://schemas.openxmlformats.org/officeDocument/2006/relationships/image" Target="../media/image5.png"/><Relationship Id="rId7" Type="http://schemas.openxmlformats.org/officeDocument/2006/relationships/image" Target="../media/image9.jpeg"/><Relationship Id="rId12" Type="http://schemas.openxmlformats.org/officeDocument/2006/relationships/image" Target="../media/image13.png"/><Relationship Id="rId2" Type="http://schemas.openxmlformats.org/officeDocument/2006/relationships/notesSlide" Target="../notesSlides/notesSlide1.xml"/><Relationship Id="rId16" Type="http://schemas.openxmlformats.org/officeDocument/2006/relationships/image" Target="../media/image17.png"/><Relationship Id="rId1" Type="http://schemas.openxmlformats.org/officeDocument/2006/relationships/slideLayout" Target="../slideLayouts/slideLayout46.xml"/><Relationship Id="rId6" Type="http://schemas.openxmlformats.org/officeDocument/2006/relationships/image" Target="../media/image8.wmf"/><Relationship Id="rId11" Type="http://schemas.openxmlformats.org/officeDocument/2006/relationships/hyperlink" Target="http://3.bp.blogspot.com/-wfVknO0EX8Q/VlnK0T80D8I/AAAAAAAAAfs/I6zffPKKKGQ/s1600/MC900431646.png" TargetMode="External"/><Relationship Id="rId5" Type="http://schemas.openxmlformats.org/officeDocument/2006/relationships/image" Target="../media/image7.png"/><Relationship Id="rId15" Type="http://schemas.openxmlformats.org/officeDocument/2006/relationships/image" Target="../media/image16.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jpeg"/><Relationship Id="rId14"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59.xml"/><Relationship Id="rId5" Type="http://schemas.openxmlformats.org/officeDocument/2006/relationships/image" Target="../media/image13.png"/><Relationship Id="rId4" Type="http://schemas.openxmlformats.org/officeDocument/2006/relationships/hyperlink" Target="http://3.bp.blogspot.com/-wfVknO0EX8Q/VlnK0T80D8I/AAAAAAAAAfs/I6zffPKKKGQ/s1600/MC900431646.pn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233" y="620422"/>
            <a:ext cx="10660972" cy="6860428"/>
          </a:xfrm>
          <a:prstGeom prst="rect">
            <a:avLst/>
          </a:prstGeom>
          <a:noFill/>
        </p:spPr>
        <p:style>
          <a:lnRef idx="2">
            <a:schemeClr val="accent1"/>
          </a:lnRef>
          <a:fillRef idx="1">
            <a:schemeClr val="lt1"/>
          </a:fillRef>
          <a:effectRef idx="0">
            <a:schemeClr val="accent1"/>
          </a:effectRef>
          <a:fontRef idx="minor">
            <a:schemeClr val="dk1"/>
          </a:fontRef>
        </p:style>
        <p:txBody>
          <a:bodyPr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1943" b="0" i="0" u="none" strike="noStrike" kern="0" cap="none" spc="0" normalizeH="0" baseline="0" noProof="0" dirty="0">
              <a:ln>
                <a:noFill/>
              </a:ln>
              <a:solidFill>
                <a:sysClr val="windowText" lastClr="000000"/>
              </a:solidFill>
              <a:effectLst/>
              <a:uLnTx/>
              <a:uFillTx/>
              <a:latin typeface="Cambria"/>
              <a:ea typeface="メイリオ"/>
              <a:cs typeface="+mn-cs"/>
            </a:endParaRPr>
          </a:p>
        </p:txBody>
      </p:sp>
      <p:pic>
        <p:nvPicPr>
          <p:cNvPr id="1033"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931" y="4769608"/>
            <a:ext cx="10310488" cy="2711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テキスト ボックス 10"/>
          <p:cNvSpPr txBox="1"/>
          <p:nvPr/>
        </p:nvSpPr>
        <p:spPr>
          <a:xfrm>
            <a:off x="8568" y="652241"/>
            <a:ext cx="1018227" cy="238521"/>
          </a:xfrm>
          <a:prstGeom prst="rect">
            <a:avLst/>
          </a:prstGeom>
        </p:spPr>
        <p:style>
          <a:lnRef idx="2">
            <a:schemeClr val="accent1"/>
          </a:lnRef>
          <a:fillRef idx="1">
            <a:schemeClr val="lt1"/>
          </a:fillRef>
          <a:effectRef idx="0">
            <a:schemeClr val="accent1"/>
          </a:effectRef>
          <a:fontRef idx="minor">
            <a:schemeClr val="dk1"/>
          </a:fontRef>
        </p:style>
        <p:txBody>
          <a:bodyPr wrap="none" tIns="38856" bIns="0">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295" b="0" i="0" u="none" strike="noStrike" kern="0" cap="none" spc="0" normalizeH="0" baseline="0" noProof="0" dirty="0">
                <a:ln>
                  <a:noFill/>
                </a:ln>
                <a:solidFill>
                  <a:sysClr val="windowText" lastClr="000000"/>
                </a:solidFill>
                <a:effectLst/>
                <a:uLnTx/>
                <a:uFillTx/>
                <a:latin typeface="Cambria"/>
                <a:ea typeface="メイリオ"/>
                <a:cs typeface="+mn-cs"/>
              </a:rPr>
              <a:t>背景・目的</a:t>
            </a:r>
          </a:p>
        </p:txBody>
      </p:sp>
      <p:pic>
        <p:nvPicPr>
          <p:cNvPr id="205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68" y="109667"/>
            <a:ext cx="815593" cy="49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テキスト ボックス 22"/>
          <p:cNvSpPr txBox="1"/>
          <p:nvPr/>
        </p:nvSpPr>
        <p:spPr>
          <a:xfrm>
            <a:off x="8954393" y="109667"/>
            <a:ext cx="1367682" cy="490904"/>
          </a:xfrm>
          <a:prstGeom prst="rect">
            <a:avLst/>
          </a:prstGeom>
          <a:noFill/>
          <a:ln w="9525">
            <a:solidFill>
              <a:schemeClr val="bg1"/>
            </a:solidFill>
          </a:ln>
        </p:spPr>
        <p:style>
          <a:lnRef idx="2">
            <a:schemeClr val="accent6"/>
          </a:lnRef>
          <a:fillRef idx="1">
            <a:schemeClr val="lt1"/>
          </a:fillRef>
          <a:effectRef idx="0">
            <a:schemeClr val="accent6"/>
          </a:effectRef>
          <a:fontRef idx="minor">
            <a:schemeClr val="dk1"/>
          </a:fontRef>
        </p:style>
        <p:txBody>
          <a:bodyPr wrap="non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295" b="0" i="0" u="none" strike="noStrike" kern="0" cap="none" spc="0" normalizeH="0" baseline="0" noProof="0" dirty="0">
                <a:ln>
                  <a:noFill/>
                </a:ln>
                <a:solidFill>
                  <a:prstClr val="white"/>
                </a:solidFill>
                <a:effectLst/>
                <a:uLnTx/>
                <a:uFillTx/>
                <a:latin typeface="Cambria"/>
                <a:ea typeface="メイリオ"/>
                <a:cs typeface="+mn-cs"/>
              </a:rPr>
              <a:t>平成</a:t>
            </a:r>
            <a:r>
              <a:rPr kumimoji="0" lang="en-US" altLang="ja-JP" sz="1295" b="0" i="0" u="none" strike="noStrike" kern="0" cap="none" spc="0" normalizeH="0" baseline="0" noProof="0" dirty="0">
                <a:ln>
                  <a:noFill/>
                </a:ln>
                <a:solidFill>
                  <a:prstClr val="white"/>
                </a:solidFill>
                <a:effectLst/>
                <a:uLnTx/>
                <a:uFillTx/>
                <a:latin typeface="Cambria"/>
                <a:ea typeface="メイリオ"/>
                <a:cs typeface="+mn-cs"/>
              </a:rPr>
              <a:t>25</a:t>
            </a:r>
            <a:r>
              <a:rPr kumimoji="0" lang="ja-JP" altLang="en-US" sz="1295" b="0" i="0" u="none" strike="noStrike" kern="0" cap="none" spc="0" normalizeH="0" baseline="0" noProof="0" dirty="0">
                <a:ln>
                  <a:noFill/>
                </a:ln>
                <a:solidFill>
                  <a:prstClr val="white"/>
                </a:solidFill>
                <a:effectLst/>
                <a:uLnTx/>
                <a:uFillTx/>
                <a:latin typeface="Cambria"/>
                <a:ea typeface="メイリオ"/>
                <a:cs typeface="+mn-cs"/>
              </a:rPr>
              <a:t>年度予算</a:t>
            </a:r>
            <a:endParaRPr kumimoji="0" lang="en-US" altLang="ja-JP" sz="1295" b="0" i="0" u="none" strike="noStrike" kern="0" cap="none" spc="0" normalizeH="0" baseline="0" noProof="0" dirty="0">
              <a:ln>
                <a:noFill/>
              </a:ln>
              <a:solidFill>
                <a:prstClr val="white"/>
              </a:solidFill>
              <a:effectLst/>
              <a:uLnTx/>
              <a:uFillTx/>
              <a:latin typeface="Cambria"/>
              <a:ea typeface="メイリオ"/>
              <a:cs typeface="+mn-cs"/>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295" b="0" i="0" u="none" strike="noStrike" kern="0" cap="none" spc="0" normalizeH="0" baseline="0" noProof="0" dirty="0">
                <a:ln>
                  <a:noFill/>
                </a:ln>
                <a:solidFill>
                  <a:prstClr val="white"/>
                </a:solidFill>
                <a:effectLst/>
                <a:uLnTx/>
                <a:uFillTx/>
                <a:latin typeface="Cambria"/>
                <a:ea typeface="メイリオ"/>
                <a:cs typeface="+mn-cs"/>
              </a:rPr>
              <a:t>○○百万円</a:t>
            </a:r>
          </a:p>
        </p:txBody>
      </p:sp>
      <p:sp>
        <p:nvSpPr>
          <p:cNvPr id="26" name="Rectangle 3"/>
          <p:cNvSpPr>
            <a:spLocks noChangeArrowheads="1"/>
          </p:cNvSpPr>
          <p:nvPr/>
        </p:nvSpPr>
        <p:spPr bwMode="auto">
          <a:xfrm>
            <a:off x="760416" y="78825"/>
            <a:ext cx="9899323" cy="527569"/>
          </a:xfrm>
          <a:prstGeom prst="rect">
            <a:avLst/>
          </a:prstGeom>
          <a:gradFill rotWithShape="1">
            <a:gsLst>
              <a:gs pos="0">
                <a:srgbClr val="4A91BF"/>
              </a:gs>
              <a:gs pos="20000">
                <a:srgbClr val="4C90BC"/>
              </a:gs>
              <a:gs pos="100000">
                <a:srgbClr val="386D8F"/>
              </a:gs>
            </a:gsLst>
            <a:lin ang="5400000"/>
          </a:gradFill>
          <a:ln w="9525">
            <a:solidFill>
              <a:srgbClr val="588FB3"/>
            </a:solidFill>
            <a:miter lim="800000"/>
            <a:headEnd/>
            <a:tailEnd/>
          </a:ln>
          <a:effectLst>
            <a:outerShdw blurRad="40000" dist="23000" dir="5400000" rotWithShape="0">
              <a:srgbClr val="000000">
                <a:alpha val="34998"/>
              </a:srgbClr>
            </a:outerShdw>
          </a:effectLst>
        </p:spPr>
        <p:txBody>
          <a:bodyPr lIns="38856" anchor="ct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511" b="1" i="0" u="none" strike="noStrike" kern="0" cap="none" spc="0" normalizeH="0" baseline="0" noProof="0" dirty="0">
                <a:ln>
                  <a:noFill/>
                </a:ln>
                <a:solidFill>
                  <a:prstClr val="white"/>
                </a:solidFill>
                <a:effectLst/>
                <a:uLnTx/>
                <a:uFillTx/>
                <a:latin typeface="Cambria"/>
                <a:ea typeface="メイリオ"/>
                <a:cs typeface="+mn-cs"/>
              </a:rPr>
              <a:t>低炭素型の行動変容を促す情報発信（ナッジ）等による</a:t>
            </a:r>
            <a:endParaRPr kumimoji="0" lang="en-US" altLang="ja-JP" sz="1511" b="1" i="0" u="none" strike="noStrike" kern="0" cap="none" spc="0" normalizeH="0" baseline="0" noProof="0" dirty="0">
              <a:ln>
                <a:noFill/>
              </a:ln>
              <a:solidFill>
                <a:prstClr val="white"/>
              </a:solidFill>
              <a:effectLst/>
              <a:uLnTx/>
              <a:uFillTx/>
              <a:latin typeface="Cambria"/>
              <a:ea typeface="メイリオ"/>
              <a:cs typeface="+mn-cs"/>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511" b="1" i="0" u="none" strike="noStrike" kern="0" cap="none" spc="0" normalizeH="0" baseline="0" noProof="0" dirty="0">
                <a:ln>
                  <a:noFill/>
                </a:ln>
                <a:solidFill>
                  <a:prstClr val="white"/>
                </a:solidFill>
                <a:effectLst/>
                <a:uLnTx/>
                <a:uFillTx/>
                <a:latin typeface="Cambria"/>
                <a:ea typeface="メイリオ"/>
                <a:cs typeface="+mn-cs"/>
              </a:rPr>
              <a:t>家庭等の自発的対策推進事業</a:t>
            </a:r>
            <a:endParaRPr kumimoji="0" lang="en-US" altLang="ja-JP" sz="1511" b="1" i="0" u="none" strike="noStrike" kern="0" cap="none" spc="0" normalizeH="0" baseline="0" noProof="0" dirty="0">
              <a:ln>
                <a:noFill/>
              </a:ln>
              <a:solidFill>
                <a:prstClr val="white"/>
              </a:solidFill>
              <a:effectLst/>
              <a:uLnTx/>
              <a:uFillTx/>
              <a:latin typeface="Cambria"/>
              <a:ea typeface="メイリオ"/>
              <a:cs typeface="+mn-cs"/>
            </a:endParaRPr>
          </a:p>
        </p:txBody>
      </p:sp>
      <p:sp>
        <p:nvSpPr>
          <p:cNvPr id="28" name="テキスト ボックス 27"/>
          <p:cNvSpPr txBox="1"/>
          <p:nvPr/>
        </p:nvSpPr>
        <p:spPr>
          <a:xfrm>
            <a:off x="6356269" y="126989"/>
            <a:ext cx="2258385" cy="425758"/>
          </a:xfrm>
          <a:prstGeom prst="rect">
            <a:avLst/>
          </a:prstGeom>
          <a:noFill/>
          <a:ln w="25400">
            <a:solidFill>
              <a:schemeClr val="bg1"/>
            </a:solidFill>
          </a:ln>
        </p:spPr>
        <p:style>
          <a:lnRef idx="2">
            <a:schemeClr val="accent6"/>
          </a:lnRef>
          <a:fillRef idx="1">
            <a:schemeClr val="lt1"/>
          </a:fillRef>
          <a:effectRef idx="0">
            <a:schemeClr val="accent6"/>
          </a:effectRef>
          <a:fontRef idx="minor">
            <a:schemeClr val="dk1"/>
          </a:fontRef>
        </p:style>
        <p:txBody>
          <a:bodyPr wrap="square" rIns="38856">
            <a:spAutoFit/>
          </a:bodyPr>
          <a:lstStyle/>
          <a:p>
            <a:pPr marL="0" marR="0" lvl="0" indent="0" algn="l" defTabSz="986912" rtl="0" eaLnBrk="1" fontAlgn="auto" latinLnBrk="0" hangingPunct="1">
              <a:lnSpc>
                <a:spcPts val="1295"/>
              </a:lnSpc>
              <a:spcBef>
                <a:spcPts val="0"/>
              </a:spcBef>
              <a:spcAft>
                <a:spcPts val="0"/>
              </a:spcAft>
              <a:buClrTx/>
              <a:buSzTx/>
              <a:buFontTx/>
              <a:buNone/>
              <a:tabLst/>
              <a:defRPr/>
            </a:pPr>
            <a:r>
              <a:rPr kumimoji="0" lang="en-US" altLang="ja-JP" sz="1187" b="0" i="0" u="none" strike="noStrike" kern="0" cap="none" spc="0" normalizeH="0" baseline="0" noProof="0" dirty="0">
                <a:ln>
                  <a:noFill/>
                </a:ln>
                <a:solidFill>
                  <a:prstClr val="white"/>
                </a:solidFill>
                <a:effectLst/>
                <a:uLnTx/>
                <a:uFillTx/>
                <a:latin typeface="Cambria"/>
                <a:ea typeface="メイリオ"/>
                <a:cs typeface="+mn-cs"/>
              </a:rPr>
              <a:t>2019</a:t>
            </a:r>
            <a:r>
              <a:rPr kumimoji="0" lang="ja-JP" altLang="en-US" sz="1187" b="0" i="0" u="none" strike="noStrike" kern="0" cap="none" spc="0" normalizeH="0" baseline="0" noProof="0" dirty="0">
                <a:ln>
                  <a:noFill/>
                </a:ln>
                <a:solidFill>
                  <a:prstClr val="white"/>
                </a:solidFill>
                <a:effectLst/>
                <a:uLnTx/>
                <a:uFillTx/>
                <a:latin typeface="Cambria"/>
                <a:ea typeface="メイリオ"/>
                <a:cs typeface="+mn-cs"/>
              </a:rPr>
              <a:t>年度予算額（案）</a:t>
            </a:r>
            <a:endParaRPr kumimoji="0" lang="en-US" altLang="ja-JP" sz="1187" b="0" i="0" u="none" strike="noStrike" kern="0" cap="none" spc="0" normalizeH="0" baseline="0" noProof="0" dirty="0">
              <a:ln>
                <a:noFill/>
              </a:ln>
              <a:solidFill>
                <a:prstClr val="white"/>
              </a:solidFill>
              <a:effectLst/>
              <a:uLnTx/>
              <a:uFillTx/>
              <a:latin typeface="Cambria"/>
              <a:ea typeface="メイリオ"/>
              <a:cs typeface="+mn-cs"/>
            </a:endParaRPr>
          </a:p>
          <a:p>
            <a:pPr marL="0" marR="0" lvl="0" indent="0" algn="l" defTabSz="986912" rtl="0" eaLnBrk="1" fontAlgn="auto" latinLnBrk="0" hangingPunct="1">
              <a:lnSpc>
                <a:spcPts val="1295"/>
              </a:lnSpc>
              <a:spcBef>
                <a:spcPts val="0"/>
              </a:spcBef>
              <a:spcAft>
                <a:spcPts val="0"/>
              </a:spcAft>
              <a:buClrTx/>
              <a:buSzTx/>
              <a:buFontTx/>
              <a:buNone/>
              <a:tabLst/>
              <a:defRPr/>
            </a:pPr>
            <a:r>
              <a:rPr kumimoji="0" lang="ja-JP" altLang="en-US" sz="1187" b="0" i="0" u="none" strike="noStrike" kern="0" cap="none" spc="0" normalizeH="0" baseline="0" noProof="0" dirty="0">
                <a:ln>
                  <a:noFill/>
                </a:ln>
                <a:solidFill>
                  <a:prstClr val="white"/>
                </a:solidFill>
                <a:effectLst/>
                <a:uLnTx/>
                <a:uFillTx/>
                <a:latin typeface="Cambria"/>
                <a:ea typeface="メイリオ"/>
                <a:cs typeface="+mn-cs"/>
              </a:rPr>
              <a:t>　</a:t>
            </a:r>
            <a:r>
              <a:rPr kumimoji="0" lang="en-US" altLang="ja-JP" sz="1187" b="0" i="0" u="none" strike="noStrike" kern="0" cap="none" spc="0" normalizeH="0" baseline="0" noProof="0" dirty="0">
                <a:ln>
                  <a:noFill/>
                </a:ln>
                <a:solidFill>
                  <a:prstClr val="white"/>
                </a:solidFill>
                <a:effectLst/>
                <a:uLnTx/>
                <a:uFillTx/>
                <a:latin typeface="Cambria"/>
                <a:ea typeface="メイリオ"/>
                <a:cs typeface="+mn-cs"/>
              </a:rPr>
              <a:t>3,000</a:t>
            </a:r>
            <a:r>
              <a:rPr kumimoji="0" lang="ja-JP" altLang="en-US" sz="1187" b="0" i="0" u="none" strike="noStrike" kern="0" cap="none" spc="0" normalizeH="0" baseline="0" noProof="0" dirty="0">
                <a:ln>
                  <a:noFill/>
                </a:ln>
                <a:solidFill>
                  <a:prstClr val="white"/>
                </a:solidFill>
                <a:effectLst/>
                <a:uLnTx/>
                <a:uFillTx/>
                <a:latin typeface="Cambria"/>
                <a:ea typeface="メイリオ"/>
                <a:cs typeface="+mn-cs"/>
              </a:rPr>
              <a:t>百万円（</a:t>
            </a:r>
            <a:r>
              <a:rPr kumimoji="0" lang="en-US" altLang="ja-JP" sz="1187" b="0" i="0" u="none" strike="noStrike" kern="0" cap="none" spc="0" normalizeH="0" baseline="0" noProof="0" dirty="0">
                <a:ln>
                  <a:noFill/>
                </a:ln>
                <a:solidFill>
                  <a:prstClr val="white"/>
                </a:solidFill>
                <a:effectLst/>
                <a:uLnTx/>
                <a:uFillTx/>
                <a:latin typeface="Cambria"/>
                <a:ea typeface="メイリオ"/>
                <a:cs typeface="+mn-cs"/>
              </a:rPr>
              <a:t>3,000</a:t>
            </a:r>
            <a:r>
              <a:rPr kumimoji="0" lang="ja-JP" altLang="en-US" sz="1187" b="0" i="0" u="none" strike="noStrike" kern="0" cap="none" spc="0" normalizeH="0" baseline="0" noProof="0" dirty="0">
                <a:ln>
                  <a:noFill/>
                </a:ln>
                <a:solidFill>
                  <a:prstClr val="white"/>
                </a:solidFill>
                <a:effectLst/>
                <a:uLnTx/>
                <a:uFillTx/>
                <a:latin typeface="Cambria"/>
                <a:ea typeface="メイリオ"/>
                <a:cs typeface="+mn-cs"/>
              </a:rPr>
              <a:t>百万円）</a:t>
            </a:r>
            <a:endParaRPr kumimoji="0" lang="en-US" altLang="ja-JP" sz="1187" b="0" i="0" u="none" strike="noStrike" kern="0" cap="none" spc="0" normalizeH="0" baseline="0" noProof="0" dirty="0">
              <a:ln>
                <a:noFill/>
              </a:ln>
              <a:solidFill>
                <a:prstClr val="white"/>
              </a:solidFill>
              <a:effectLst/>
              <a:uLnTx/>
              <a:uFillTx/>
              <a:latin typeface="Cambria"/>
              <a:ea typeface="メイリオ"/>
              <a:cs typeface="+mn-cs"/>
            </a:endParaRPr>
          </a:p>
        </p:txBody>
      </p:sp>
      <p:sp>
        <p:nvSpPr>
          <p:cNvPr id="34" name="正方形/長方形 33"/>
          <p:cNvSpPr/>
          <p:nvPr/>
        </p:nvSpPr>
        <p:spPr>
          <a:xfrm>
            <a:off x="8671062" y="593345"/>
            <a:ext cx="1954381" cy="358111"/>
          </a:xfrm>
          <a:prstGeom prst="rect">
            <a:avLst/>
          </a:prstGeom>
          <a:gradFill rotWithShape="1">
            <a:gsLst>
              <a:gs pos="0">
                <a:srgbClr val="438086">
                  <a:shade val="51000"/>
                  <a:satMod val="130000"/>
                </a:srgbClr>
              </a:gs>
              <a:gs pos="80000">
                <a:srgbClr val="438086">
                  <a:shade val="93000"/>
                  <a:satMod val="130000"/>
                </a:srgbClr>
              </a:gs>
              <a:gs pos="100000">
                <a:srgbClr val="43808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727" b="1" i="0" u="none" strike="noStrike" kern="0" cap="none" spc="0" normalizeH="0" baseline="0" noProof="0" dirty="0">
                <a:ln>
                  <a:noFill/>
                </a:ln>
                <a:solidFill>
                  <a:sysClr val="window" lastClr="FFFFFF"/>
                </a:solidFill>
                <a:effectLst/>
                <a:uLnTx/>
                <a:uFillTx/>
                <a:latin typeface="Cambria"/>
                <a:ea typeface="メイリオ"/>
                <a:cs typeface="+mn-cs"/>
              </a:rPr>
              <a:t>事業目的・概要等</a:t>
            </a:r>
          </a:p>
        </p:txBody>
      </p:sp>
      <p:sp>
        <p:nvSpPr>
          <p:cNvPr id="37" name="テキスト ボックス 19"/>
          <p:cNvSpPr txBox="1">
            <a:spLocks noChangeArrowheads="1"/>
          </p:cNvSpPr>
          <p:nvPr/>
        </p:nvSpPr>
        <p:spPr bwMode="auto">
          <a:xfrm>
            <a:off x="-6855" y="901655"/>
            <a:ext cx="4640160" cy="4005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8856" rIns="77712">
            <a:spAutoFit/>
          </a:bodyPr>
          <a:lstStyle>
            <a:lvl1pPr marL="179388" indent="-179388" eaLnBrk="0" hangingPunct="0">
              <a:defRPr kumimoji="1" sz="2400">
                <a:solidFill>
                  <a:schemeClr val="tx1"/>
                </a:solidFill>
                <a:latin typeface="Cambria" charset="0"/>
                <a:ea typeface="メイリオ" charset="0"/>
                <a:cs typeface="メイリオ" charset="0"/>
              </a:defRPr>
            </a:lvl1pPr>
            <a:lvl2pPr marL="742950" indent="-285750" eaLnBrk="0" hangingPunct="0">
              <a:defRPr kumimoji="1" sz="2400">
                <a:solidFill>
                  <a:schemeClr val="tx1"/>
                </a:solidFill>
                <a:latin typeface="Cambria" charset="0"/>
                <a:ea typeface="メイリオ" charset="0"/>
                <a:cs typeface="メイリオ" charset="0"/>
              </a:defRPr>
            </a:lvl2pPr>
            <a:lvl3pPr marL="1143000" indent="-228600" eaLnBrk="0" hangingPunct="0">
              <a:defRPr kumimoji="1" sz="2400">
                <a:solidFill>
                  <a:schemeClr val="tx1"/>
                </a:solidFill>
                <a:latin typeface="Cambria" charset="0"/>
                <a:ea typeface="メイリオ" charset="0"/>
                <a:cs typeface="メイリオ" charset="0"/>
              </a:defRPr>
            </a:lvl3pPr>
            <a:lvl4pPr marL="1600200" indent="-228600" eaLnBrk="0" hangingPunct="0">
              <a:defRPr kumimoji="1" sz="2400">
                <a:solidFill>
                  <a:schemeClr val="tx1"/>
                </a:solidFill>
                <a:latin typeface="Cambria" charset="0"/>
                <a:ea typeface="メイリオ" charset="0"/>
                <a:cs typeface="メイリオ" charset="0"/>
              </a:defRPr>
            </a:lvl4pPr>
            <a:lvl5pPr marL="2057400" indent="-228600" eaLnBrk="0" hangingPunct="0">
              <a:defRPr kumimoji="1" sz="2400">
                <a:solidFill>
                  <a:schemeClr val="tx1"/>
                </a:solidFill>
                <a:latin typeface="Cambria" charset="0"/>
                <a:ea typeface="メイリオ" charset="0"/>
                <a:cs typeface="メイリオ" charset="0"/>
              </a:defRPr>
            </a:lvl5pPr>
            <a:lvl6pPr marL="2514600" indent="-228600" eaLnBrk="0" fontAlgn="base" hangingPunct="0">
              <a:spcBef>
                <a:spcPct val="0"/>
              </a:spcBef>
              <a:spcAft>
                <a:spcPct val="0"/>
              </a:spcAft>
              <a:defRPr kumimoji="1" sz="2400">
                <a:solidFill>
                  <a:schemeClr val="tx1"/>
                </a:solidFill>
                <a:latin typeface="Cambria" charset="0"/>
                <a:ea typeface="メイリオ" charset="0"/>
                <a:cs typeface="メイリオ" charset="0"/>
              </a:defRPr>
            </a:lvl6pPr>
            <a:lvl7pPr marL="2971800" indent="-228600" eaLnBrk="0" fontAlgn="base" hangingPunct="0">
              <a:spcBef>
                <a:spcPct val="0"/>
              </a:spcBef>
              <a:spcAft>
                <a:spcPct val="0"/>
              </a:spcAft>
              <a:defRPr kumimoji="1" sz="2400">
                <a:solidFill>
                  <a:schemeClr val="tx1"/>
                </a:solidFill>
                <a:latin typeface="Cambria" charset="0"/>
                <a:ea typeface="メイリオ" charset="0"/>
                <a:cs typeface="メイリオ" charset="0"/>
              </a:defRPr>
            </a:lvl7pPr>
            <a:lvl8pPr marL="3429000" indent="-228600" eaLnBrk="0" fontAlgn="base" hangingPunct="0">
              <a:spcBef>
                <a:spcPct val="0"/>
              </a:spcBef>
              <a:spcAft>
                <a:spcPct val="0"/>
              </a:spcAft>
              <a:defRPr kumimoji="1" sz="2400">
                <a:solidFill>
                  <a:schemeClr val="tx1"/>
                </a:solidFill>
                <a:latin typeface="Cambria" charset="0"/>
                <a:ea typeface="メイリオ" charset="0"/>
                <a:cs typeface="メイリオ" charset="0"/>
              </a:defRPr>
            </a:lvl8pPr>
            <a:lvl9pPr marL="3886200" indent="-228600" eaLnBrk="0" fontAlgn="base" hangingPunct="0">
              <a:spcBef>
                <a:spcPct val="0"/>
              </a:spcBef>
              <a:spcAft>
                <a:spcPct val="0"/>
              </a:spcAft>
              <a:defRPr kumimoji="1" sz="2400">
                <a:solidFill>
                  <a:schemeClr val="tx1"/>
                </a:solidFill>
                <a:latin typeface="Cambria" charset="0"/>
                <a:ea typeface="メイリオ" charset="0"/>
                <a:cs typeface="メイリオ" charset="0"/>
              </a:defRPr>
            </a:lvl9pPr>
          </a:lstStyle>
          <a:p>
            <a:pPr marL="193613" marR="0" lvl="0" indent="-193613" algn="just" defTabSz="986912" rtl="0" eaLnBrk="1" fontAlgn="auto" latinLnBrk="0" hangingPunct="1">
              <a:lnSpc>
                <a:spcPct val="100000"/>
              </a:lnSpc>
              <a:spcBef>
                <a:spcPts val="0"/>
              </a:spcBef>
              <a:spcAft>
                <a:spcPts val="324"/>
              </a:spcAft>
              <a:buClr>
                <a:srgbClr val="6F6F6F"/>
              </a:buClr>
              <a:buSzTx/>
              <a:buFont typeface="Wingdings" pitchFamily="2" charset="2"/>
              <a:buChar char="l"/>
              <a:tabLst/>
              <a:defRPr/>
            </a:pPr>
            <a:r>
              <a:rPr kumimoji="1" lang="en-US" altLang="ja-JP" sz="1187" b="0" i="0" u="none" strike="noStrike" kern="0" cap="none" spc="0" normalizeH="0" baseline="0" noProof="0" dirty="0">
                <a:ln>
                  <a:noFill/>
                </a:ln>
                <a:solidFill>
                  <a:prstClr val="black"/>
                </a:solidFill>
                <a:effectLst/>
                <a:uLnTx/>
                <a:uFillTx/>
                <a:latin typeface="メイリオ"/>
                <a:ea typeface="メイリオ"/>
              </a:rPr>
              <a:t>2016</a:t>
            </a:r>
            <a:r>
              <a:rPr kumimoji="1" lang="ja-JP" altLang="en-US" sz="1187" b="0" i="0" u="none" strike="noStrike" kern="0" cap="none" spc="0" normalizeH="0" baseline="0" noProof="0" dirty="0">
                <a:ln>
                  <a:noFill/>
                </a:ln>
                <a:solidFill>
                  <a:prstClr val="black"/>
                </a:solidFill>
                <a:effectLst/>
                <a:uLnTx/>
                <a:uFillTx/>
                <a:latin typeface="メイリオ"/>
                <a:ea typeface="メイリオ"/>
              </a:rPr>
              <a:t>年</a:t>
            </a:r>
            <a:r>
              <a:rPr kumimoji="1" lang="en-US" altLang="ja-JP" sz="1187" b="0" i="0" u="none" strike="noStrike" kern="0" cap="none" spc="0" normalizeH="0" baseline="0" noProof="0" dirty="0">
                <a:ln>
                  <a:noFill/>
                </a:ln>
                <a:solidFill>
                  <a:prstClr val="black"/>
                </a:solidFill>
                <a:effectLst/>
                <a:uLnTx/>
                <a:uFillTx/>
                <a:latin typeface="メイリオ"/>
                <a:ea typeface="メイリオ"/>
              </a:rPr>
              <a:t>5</a:t>
            </a:r>
            <a:r>
              <a:rPr kumimoji="1" lang="ja-JP" altLang="en-US" sz="1187" b="0" i="0" u="none" strike="noStrike" kern="0" cap="none" spc="0" normalizeH="0" baseline="0" noProof="0" dirty="0">
                <a:ln>
                  <a:noFill/>
                </a:ln>
                <a:solidFill>
                  <a:prstClr val="black"/>
                </a:solidFill>
                <a:effectLst/>
                <a:uLnTx/>
                <a:uFillTx/>
                <a:latin typeface="メイリオ"/>
                <a:ea typeface="メイリオ"/>
              </a:rPr>
              <a:t>月閣議決定の地球温暖化対策計画では、地球温暖化問題は、社会経済活動・地域社会・国民生活全般に深く関わることから、全ての主体の参加・連携や意識の改革、環境配慮行動の喚起が必要であり、</a:t>
            </a:r>
            <a:r>
              <a:rPr kumimoji="1" lang="ja-JP" altLang="en-US" sz="1187" b="0" i="0" u="sng" strike="noStrike" kern="0" cap="none" spc="0" normalizeH="0" baseline="0" noProof="0" dirty="0">
                <a:ln>
                  <a:noFill/>
                </a:ln>
                <a:solidFill>
                  <a:prstClr val="black"/>
                </a:solidFill>
                <a:effectLst/>
                <a:uLnTx/>
                <a:uFillTx/>
                <a:latin typeface="メイリオ"/>
                <a:ea typeface="メイリオ"/>
              </a:rPr>
              <a:t>自主的な行動喚起の促進</a:t>
            </a:r>
            <a:r>
              <a:rPr kumimoji="1" lang="ja-JP" altLang="en-US" sz="1187" b="0" i="0" u="none" strike="noStrike" kern="0" cap="none" spc="0" normalizeH="0" baseline="0" noProof="0" dirty="0">
                <a:ln>
                  <a:noFill/>
                </a:ln>
                <a:solidFill>
                  <a:prstClr val="black"/>
                </a:solidFill>
                <a:effectLst/>
                <a:uLnTx/>
                <a:uFillTx/>
                <a:latin typeface="メイリオ"/>
                <a:ea typeface="メイリオ"/>
              </a:rPr>
              <a:t>を通じた低炭素社会にふさわしい社会システムへの変革やライフスタイルイノベーションへの展開をすることとしている。</a:t>
            </a:r>
            <a:endParaRPr kumimoji="1" lang="en-US" altLang="ja-JP" sz="1187" b="0" i="0" u="none" strike="noStrike" kern="0" cap="none" spc="0" normalizeH="0" baseline="0" noProof="0" dirty="0">
              <a:ln>
                <a:noFill/>
              </a:ln>
              <a:solidFill>
                <a:prstClr val="black"/>
              </a:solidFill>
              <a:effectLst/>
              <a:uLnTx/>
              <a:uFillTx/>
              <a:latin typeface="メイリオ"/>
              <a:ea typeface="メイリオ"/>
            </a:endParaRPr>
          </a:p>
          <a:p>
            <a:pPr marL="193613" marR="0" lvl="0" indent="-193613" algn="just" defTabSz="986912" rtl="0" eaLnBrk="1" fontAlgn="auto" latinLnBrk="0" hangingPunct="1">
              <a:lnSpc>
                <a:spcPct val="100000"/>
              </a:lnSpc>
              <a:spcBef>
                <a:spcPts val="0"/>
              </a:spcBef>
              <a:spcAft>
                <a:spcPts val="324"/>
              </a:spcAft>
              <a:buClr>
                <a:srgbClr val="6F6F6F"/>
              </a:buClr>
              <a:buSzTx/>
              <a:buFont typeface="Wingdings" pitchFamily="2" charset="2"/>
              <a:buChar char="l"/>
              <a:tabLst/>
              <a:defRPr/>
            </a:pPr>
            <a:r>
              <a:rPr kumimoji="1" lang="ja-JP" altLang="en-US" sz="1187" b="0" i="0" u="none" strike="noStrike" kern="0" cap="none" spc="0" normalizeH="0" baseline="0" noProof="0" dirty="0">
                <a:ln>
                  <a:noFill/>
                </a:ln>
                <a:solidFill>
                  <a:prstClr val="black"/>
                </a:solidFill>
                <a:effectLst/>
                <a:uLnTx/>
                <a:uFillTx/>
                <a:latin typeface="メイリオ"/>
                <a:ea typeface="メイリオ"/>
              </a:rPr>
              <a:t>近年欧米では</a:t>
            </a:r>
            <a:r>
              <a:rPr kumimoji="1" lang="ja-JP" altLang="en-US" sz="1187" b="0" i="0" u="none" strike="noStrike" kern="0" cap="none" spc="0" normalizeH="0" baseline="0" noProof="0">
                <a:ln>
                  <a:noFill/>
                </a:ln>
                <a:solidFill>
                  <a:prstClr val="black"/>
                </a:solidFill>
                <a:effectLst/>
                <a:uLnTx/>
                <a:uFillTx/>
                <a:latin typeface="メイリオ"/>
                <a:ea typeface="メイリオ"/>
              </a:rPr>
              <a:t>行動科学の</a:t>
            </a:r>
            <a:r>
              <a:rPr kumimoji="1" lang="ja-JP" altLang="en-US" sz="1187" b="0" i="0" u="none" strike="noStrike" kern="0" cap="none" spc="0" normalizeH="0" baseline="0" noProof="0" dirty="0">
                <a:ln>
                  <a:noFill/>
                </a:ln>
                <a:solidFill>
                  <a:prstClr val="black"/>
                </a:solidFill>
                <a:effectLst/>
                <a:uLnTx/>
                <a:uFillTx/>
                <a:latin typeface="メイリオ"/>
                <a:ea typeface="メイリオ"/>
              </a:rPr>
              <a:t>理論に基づくアプローチ（ナッジ（</a:t>
            </a:r>
            <a:r>
              <a:rPr kumimoji="1" lang="en-US" altLang="ja-JP" sz="1187" b="0" i="0" u="none" strike="noStrike" kern="0" cap="none" spc="0" normalizeH="0" baseline="0" noProof="0" dirty="0">
                <a:ln>
                  <a:noFill/>
                </a:ln>
                <a:solidFill>
                  <a:prstClr val="black"/>
                </a:solidFill>
                <a:effectLst/>
                <a:uLnTx/>
                <a:uFillTx/>
                <a:latin typeface="メイリオ"/>
                <a:ea typeface="メイリオ"/>
              </a:rPr>
              <a:t>nudge</a:t>
            </a:r>
            <a:r>
              <a:rPr kumimoji="1" lang="ja-JP" altLang="en-US" sz="1187" b="0" i="0" u="none" strike="noStrike" kern="0" cap="none" spc="0" normalizeH="0" baseline="0" noProof="0" dirty="0">
                <a:ln>
                  <a:noFill/>
                </a:ln>
                <a:solidFill>
                  <a:prstClr val="black"/>
                </a:solidFill>
                <a:effectLst/>
                <a:uLnTx/>
                <a:uFillTx/>
                <a:latin typeface="メイリオ"/>
                <a:ea typeface="メイリオ"/>
              </a:rPr>
              <a:t>：そっと後押しする）等）により、国民一人ひとりの</a:t>
            </a:r>
            <a:r>
              <a:rPr kumimoji="1" lang="ja-JP" altLang="en-US" sz="1187" b="0" i="0" u="sng" strike="noStrike" kern="0" cap="none" spc="0" normalizeH="0" baseline="0" noProof="0" dirty="0">
                <a:ln>
                  <a:noFill/>
                </a:ln>
                <a:solidFill>
                  <a:prstClr val="black"/>
                </a:solidFill>
                <a:effectLst/>
                <a:uLnTx/>
                <a:uFillTx/>
                <a:latin typeface="メイリオ"/>
                <a:ea typeface="メイリオ"/>
              </a:rPr>
              <a:t>行動変容を（１）情報発信等を通じて直接促進</a:t>
            </a:r>
            <a:r>
              <a:rPr kumimoji="1" lang="ja-JP" altLang="en-US" sz="1187" b="0" i="0" u="none" strike="noStrike" kern="0" cap="none" spc="0" normalizeH="0" baseline="0" noProof="0" dirty="0">
                <a:ln>
                  <a:noFill/>
                </a:ln>
                <a:solidFill>
                  <a:prstClr val="black"/>
                </a:solidFill>
                <a:effectLst/>
                <a:uLnTx/>
                <a:uFillTx/>
                <a:latin typeface="メイリオ"/>
                <a:ea typeface="メイリオ"/>
              </a:rPr>
              <a:t>し、また、</a:t>
            </a:r>
            <a:r>
              <a:rPr kumimoji="1" lang="ja-JP" altLang="en-US" sz="1187" b="0" i="0" u="sng" strike="noStrike" kern="0" cap="none" spc="0" normalizeH="0" baseline="0" noProof="0" dirty="0">
                <a:ln>
                  <a:noFill/>
                </a:ln>
                <a:solidFill>
                  <a:prstClr val="black"/>
                </a:solidFill>
                <a:effectLst/>
                <a:uLnTx/>
                <a:uFillTx/>
                <a:latin typeface="メイリオ"/>
                <a:ea typeface="メイリオ"/>
              </a:rPr>
              <a:t>（２）社会システム等の外部環境の変化を通じて間接的に促進</a:t>
            </a:r>
            <a:r>
              <a:rPr kumimoji="1" lang="ja-JP" altLang="en-US" sz="1187" b="0" i="0" u="none" strike="noStrike" kern="0" cap="none" spc="0" normalizeH="0" baseline="0" noProof="0" dirty="0">
                <a:ln>
                  <a:noFill/>
                </a:ln>
                <a:solidFill>
                  <a:prstClr val="black"/>
                </a:solidFill>
                <a:effectLst/>
                <a:uLnTx/>
                <a:uFillTx/>
                <a:latin typeface="メイリオ"/>
                <a:ea typeface="メイリオ"/>
              </a:rPr>
              <a:t>して、社会システムやライフスタイルの変革を創出する取組が政府主導により行われ、</a:t>
            </a:r>
            <a:r>
              <a:rPr kumimoji="1" lang="ja-JP" altLang="en-US" sz="1187" b="0" i="0" u="sng" strike="noStrike" kern="0" cap="none" spc="0" normalizeH="0" baseline="0" noProof="0" dirty="0">
                <a:ln>
                  <a:noFill/>
                </a:ln>
                <a:solidFill>
                  <a:prstClr val="black"/>
                </a:solidFill>
                <a:effectLst/>
                <a:uLnTx/>
                <a:uFillTx/>
                <a:latin typeface="メイリオ"/>
                <a:ea typeface="メイリオ"/>
              </a:rPr>
              <a:t>費用対効果が高く、対象者にとって自由度のある新たな政策手法</a:t>
            </a:r>
            <a:r>
              <a:rPr kumimoji="1" lang="ja-JP" altLang="en-US" sz="1187" b="0" i="0" u="none" strike="noStrike" kern="0" cap="none" spc="0" normalizeH="0" baseline="0" noProof="0" dirty="0">
                <a:ln>
                  <a:noFill/>
                </a:ln>
                <a:solidFill>
                  <a:prstClr val="black"/>
                </a:solidFill>
                <a:effectLst/>
                <a:uLnTx/>
                <a:uFillTx/>
                <a:latin typeface="メイリオ"/>
                <a:ea typeface="メイリオ"/>
              </a:rPr>
              <a:t>として着目されており、環境分野においても</a:t>
            </a:r>
            <a:r>
              <a:rPr kumimoji="1" lang="ja-JP" altLang="en-US" sz="1187" b="0" i="0" u="sng" strike="noStrike" kern="0" cap="none" spc="0" normalizeH="0" baseline="0" noProof="0" dirty="0">
                <a:ln>
                  <a:noFill/>
                </a:ln>
                <a:solidFill>
                  <a:prstClr val="black"/>
                </a:solidFill>
                <a:effectLst/>
                <a:uLnTx/>
                <a:uFillTx/>
                <a:latin typeface="メイリオ"/>
                <a:ea typeface="メイリオ"/>
              </a:rPr>
              <a:t>国民各界各層が環境配慮に価値を置き低炭素社会の構築を実現</a:t>
            </a:r>
            <a:r>
              <a:rPr kumimoji="1" lang="ja-JP" altLang="en-US" sz="1187" b="0" i="0" u="none" strike="noStrike" kern="0" cap="none" spc="0" normalizeH="0" baseline="0" noProof="0" dirty="0">
                <a:ln>
                  <a:noFill/>
                </a:ln>
                <a:solidFill>
                  <a:prstClr val="black"/>
                </a:solidFill>
                <a:effectLst/>
                <a:uLnTx/>
                <a:uFillTx/>
                <a:latin typeface="メイリオ"/>
                <a:ea typeface="メイリオ"/>
              </a:rPr>
              <a:t>するための取組等に適用が進められているが、我が国への適用や効果の持続可能性については検証が必要。</a:t>
            </a:r>
            <a:endParaRPr kumimoji="1" lang="en-US" altLang="ja-JP" sz="1187" b="0" i="0" u="none" strike="noStrike" kern="0" cap="none" spc="0" normalizeH="0" baseline="0" noProof="0" dirty="0">
              <a:ln>
                <a:noFill/>
              </a:ln>
              <a:solidFill>
                <a:prstClr val="black"/>
              </a:solidFill>
              <a:effectLst/>
              <a:uLnTx/>
              <a:uFillTx/>
              <a:latin typeface="メイリオ"/>
              <a:ea typeface="メイリオ"/>
            </a:endParaRPr>
          </a:p>
          <a:p>
            <a:pPr marL="193613" marR="0" lvl="0" indent="-193613" algn="just" defTabSz="986912" rtl="0" eaLnBrk="1" fontAlgn="auto" latinLnBrk="0" hangingPunct="1">
              <a:lnSpc>
                <a:spcPct val="100000"/>
              </a:lnSpc>
              <a:spcBef>
                <a:spcPts val="0"/>
              </a:spcBef>
              <a:spcAft>
                <a:spcPts val="0"/>
              </a:spcAft>
              <a:buClr>
                <a:srgbClr val="6F6F6F"/>
              </a:buClr>
              <a:buSzTx/>
              <a:buFont typeface="Wingdings" charset="0"/>
              <a:buChar char="l"/>
              <a:tabLst/>
              <a:defRPr/>
            </a:pPr>
            <a:r>
              <a:rPr kumimoji="1" lang="en-US" altLang="ja-JP" sz="1187" b="0" i="0" u="none" strike="noStrike" kern="0" cap="none" spc="0" normalizeH="0" baseline="0" noProof="0" dirty="0">
                <a:ln>
                  <a:noFill/>
                </a:ln>
                <a:solidFill>
                  <a:prstClr val="black"/>
                </a:solidFill>
                <a:effectLst/>
                <a:uLnTx/>
                <a:uFillTx/>
                <a:latin typeface="メイリオ"/>
                <a:ea typeface="メイリオ"/>
              </a:rPr>
              <a:t>2017</a:t>
            </a:r>
            <a:r>
              <a:rPr kumimoji="1" lang="ja-JP" altLang="en-US" sz="1187" b="0" i="0" u="none" strike="noStrike" kern="0" cap="none" spc="0" normalizeH="0" baseline="0" noProof="0" dirty="0">
                <a:ln>
                  <a:noFill/>
                </a:ln>
                <a:solidFill>
                  <a:prstClr val="black"/>
                </a:solidFill>
                <a:effectLst/>
                <a:uLnTx/>
                <a:uFillTx/>
                <a:latin typeface="メイリオ"/>
                <a:ea typeface="メイリオ"/>
              </a:rPr>
              <a:t>年</a:t>
            </a:r>
            <a:r>
              <a:rPr kumimoji="1" lang="en-US" altLang="ja-JP" sz="1187" b="0" i="0" u="none" strike="noStrike" kern="0" cap="none" spc="0" normalizeH="0" baseline="0" noProof="0" dirty="0">
                <a:ln>
                  <a:noFill/>
                </a:ln>
                <a:solidFill>
                  <a:prstClr val="black"/>
                </a:solidFill>
                <a:effectLst/>
                <a:uLnTx/>
                <a:uFillTx/>
                <a:latin typeface="メイリオ"/>
                <a:ea typeface="メイリオ"/>
              </a:rPr>
              <a:t>4</a:t>
            </a:r>
            <a:r>
              <a:rPr kumimoji="1" lang="ja-JP" altLang="en-US" sz="1187" b="0" i="0" u="none" strike="noStrike" kern="0" cap="none" spc="0" normalizeH="0" baseline="0" noProof="0" dirty="0">
                <a:ln>
                  <a:noFill/>
                </a:ln>
                <a:solidFill>
                  <a:prstClr val="black"/>
                </a:solidFill>
                <a:effectLst/>
                <a:uLnTx/>
                <a:uFillTx/>
                <a:latin typeface="メイリオ"/>
                <a:ea typeface="メイリオ"/>
              </a:rPr>
              <a:t>月に環境省が日本版ナッジ・ユニットを</a:t>
            </a:r>
            <a:r>
              <a:rPr kumimoji="1" lang="ja-JP" altLang="en-US" sz="1187" b="0" i="0" u="none" strike="noStrike" kern="0" cap="none" spc="0" normalizeH="0" baseline="0" noProof="0" dirty="0">
                <a:ln>
                  <a:noFill/>
                </a:ln>
                <a:solidFill>
                  <a:prstClr val="black"/>
                </a:solidFill>
                <a:effectLst/>
                <a:uLnTx/>
                <a:uFillTx/>
                <a:latin typeface="メイリオ"/>
                <a:ea typeface="メイリオ" charset="0"/>
              </a:rPr>
              <a:t>発足。</a:t>
            </a:r>
            <a:r>
              <a:rPr kumimoji="1" lang="ja-JP" altLang="en-US" sz="1187" b="0" i="0" u="none" strike="noStrike" kern="0" cap="none" spc="0" normalizeH="0" baseline="0" noProof="0" dirty="0">
                <a:ln>
                  <a:noFill/>
                </a:ln>
                <a:solidFill>
                  <a:prstClr val="black"/>
                </a:solidFill>
                <a:effectLst/>
                <a:uLnTx/>
                <a:uFillTx/>
                <a:latin typeface="メイリオ"/>
                <a:ea typeface="メイリオ"/>
              </a:rPr>
              <a:t>代表として米国エネルギー省、ハーバード大学、各国ナッジ・ユニット等との連携の下、世界最先端のモデルの構築・実証により環境価値の実装された低炭素社会へのパラダイムシフトの実現を目指す。</a:t>
            </a:r>
            <a:endParaRPr kumimoji="1" lang="en-US" altLang="ja-JP" sz="1187" b="0" i="0" u="none" strike="noStrike" kern="0" cap="none" spc="0" normalizeH="0" baseline="0" noProof="0" dirty="0">
              <a:ln>
                <a:noFill/>
              </a:ln>
              <a:solidFill>
                <a:prstClr val="black"/>
              </a:solidFill>
              <a:effectLst/>
              <a:uLnTx/>
              <a:uFillTx/>
              <a:latin typeface="メイリオ"/>
              <a:ea typeface="メイリオ"/>
            </a:endParaRPr>
          </a:p>
        </p:txBody>
      </p:sp>
      <p:sp>
        <p:nvSpPr>
          <p:cNvPr id="38" name="テキスト ボックス 37"/>
          <p:cNvSpPr txBox="1"/>
          <p:nvPr/>
        </p:nvSpPr>
        <p:spPr>
          <a:xfrm>
            <a:off x="4655202" y="888079"/>
            <a:ext cx="5955464" cy="1736437"/>
          </a:xfrm>
          <a:prstGeom prst="rect">
            <a:avLst/>
          </a:prstGeom>
          <a:noFill/>
        </p:spPr>
        <p:txBody>
          <a:bodyPr wrap="square" lIns="38856" rIns="38856">
            <a:spAutoFit/>
          </a:bodyPr>
          <a:lstStyle/>
          <a:p>
            <a:pPr marL="0" marR="0" lvl="0" indent="0" algn="just" defTabSz="986912" rtl="0" eaLnBrk="1" fontAlgn="auto" latinLnBrk="0" hangingPunct="1">
              <a:lnSpc>
                <a:spcPct val="100000"/>
              </a:lnSpc>
              <a:spcBef>
                <a:spcPts val="0"/>
              </a:spcBef>
              <a:spcAft>
                <a:spcPts val="0"/>
              </a:spcAft>
              <a:buClr>
                <a:prstClr val="black">
                  <a:lumMod val="65000"/>
                  <a:lumOff val="35000"/>
                </a:prstClr>
              </a:buClr>
              <a:buSzTx/>
              <a:buFontTx/>
              <a:buNone/>
              <a:tabLst/>
              <a:defRPr/>
            </a:pPr>
            <a:r>
              <a:rPr kumimoji="0" lang="ja-JP" altLang="en-US" sz="1187" b="0" i="0" u="none" strike="noStrike" kern="0" cap="none" spc="0" normalizeH="0" baseline="0" noProof="0" dirty="0">
                <a:ln>
                  <a:noFill/>
                </a:ln>
                <a:solidFill>
                  <a:sysClr val="windowText" lastClr="000000"/>
                </a:solidFill>
                <a:effectLst/>
                <a:uLnTx/>
                <a:uFillTx/>
                <a:latin typeface="Cambria"/>
                <a:ea typeface="メイリオ"/>
                <a:cs typeface="+mn-cs"/>
              </a:rPr>
              <a:t>（１）ナッジ等を活用した家庭・業務・運輸部門等の自発的対策推進事業</a:t>
            </a:r>
            <a:endParaRPr kumimoji="0" lang="en-US" altLang="ja-JP" sz="1187" b="0" i="0" u="none" strike="noStrike" kern="0" cap="none" spc="0" normalizeH="0" baseline="0" noProof="0" dirty="0">
              <a:ln>
                <a:noFill/>
              </a:ln>
              <a:solidFill>
                <a:sysClr val="windowText" lastClr="000000"/>
              </a:solidFill>
              <a:effectLst/>
              <a:uLnTx/>
              <a:uFillTx/>
              <a:latin typeface="Cambria"/>
              <a:ea typeface="メイリオ"/>
              <a:cs typeface="+mn-cs"/>
            </a:endParaRPr>
          </a:p>
          <a:p>
            <a:pPr marL="0" marR="0" lvl="0" indent="0" algn="just" defTabSz="986912" rtl="0" eaLnBrk="1" fontAlgn="auto" latinLnBrk="0" hangingPunct="1">
              <a:lnSpc>
                <a:spcPct val="100000"/>
              </a:lnSpc>
              <a:spcBef>
                <a:spcPts val="0"/>
              </a:spcBef>
              <a:spcAft>
                <a:spcPts val="0"/>
              </a:spcAft>
              <a:buClr>
                <a:prstClr val="black">
                  <a:lumMod val="65000"/>
                  <a:lumOff val="35000"/>
                </a:prstClr>
              </a:buClr>
              <a:buSzTx/>
              <a:buFontTx/>
              <a:buNone/>
              <a:tabLst/>
              <a:defRPr/>
            </a:pPr>
            <a:r>
              <a:rPr kumimoji="0" lang="ja-JP" altLang="en-US" sz="1187" b="0" i="0" u="none" strike="noStrike" kern="0" cap="none" spc="0" normalizeH="0" baseline="0" noProof="0" dirty="0">
                <a:ln>
                  <a:noFill/>
                </a:ln>
                <a:solidFill>
                  <a:sysClr val="windowText" lastClr="000000"/>
                </a:solidFill>
                <a:effectLst/>
                <a:uLnTx/>
                <a:uFillTx/>
                <a:latin typeface="Cambria"/>
                <a:ea typeface="メイリオ"/>
                <a:cs typeface="+mn-cs"/>
              </a:rPr>
              <a:t>　</a:t>
            </a:r>
            <a:r>
              <a:rPr kumimoji="0" lang="en-US" altLang="ja-JP" sz="1187" b="0" i="0" u="none" strike="noStrike" kern="0" cap="none" spc="0" normalizeH="0" baseline="0" noProof="0" dirty="0">
                <a:ln>
                  <a:noFill/>
                </a:ln>
                <a:solidFill>
                  <a:sysClr val="windowText" lastClr="000000"/>
                </a:solidFill>
                <a:effectLst/>
                <a:uLnTx/>
                <a:uFillTx/>
                <a:latin typeface="Cambria"/>
                <a:ea typeface="メイリオ"/>
                <a:cs typeface="+mn-cs"/>
              </a:rPr>
              <a:t>CO2</a:t>
            </a:r>
            <a:r>
              <a:rPr kumimoji="0" lang="ja-JP" altLang="en-US" sz="1187" b="0" i="0" u="none" strike="noStrike" kern="0" cap="none" spc="0" normalizeH="0" baseline="0" noProof="0" dirty="0">
                <a:ln>
                  <a:noFill/>
                </a:ln>
                <a:solidFill>
                  <a:sysClr val="windowText" lastClr="000000"/>
                </a:solidFill>
                <a:effectLst/>
                <a:uLnTx/>
                <a:uFillTx/>
                <a:latin typeface="Cambria"/>
                <a:ea typeface="メイリオ"/>
                <a:cs typeface="+mn-cs"/>
              </a:rPr>
              <a:t>排出実態に係るデータ（電力、ガス、燃料の使用等）を収集、解析し、個々にパーソナライズして情報をフィードバックし、自発的な低炭素型の行動変容を促す等、</a:t>
            </a:r>
            <a:r>
              <a:rPr kumimoji="0" lang="en-US" altLang="ja-JP" sz="1187" b="0" i="0" u="none" strike="noStrike" kern="0" cap="none" spc="0" normalizeH="0" baseline="0" noProof="0" dirty="0">
                <a:ln>
                  <a:noFill/>
                </a:ln>
                <a:solidFill>
                  <a:sysClr val="windowText" lastClr="000000"/>
                </a:solidFill>
                <a:effectLst/>
                <a:uLnTx/>
                <a:uFillTx/>
                <a:latin typeface="Cambria"/>
                <a:ea typeface="メイリオ"/>
                <a:cs typeface="+mn-cs"/>
              </a:rPr>
              <a:t>CO2</a:t>
            </a:r>
            <a:r>
              <a:rPr kumimoji="0" lang="ja-JP" altLang="en-US" sz="1187" b="0" i="0" u="none" strike="noStrike" kern="0" cap="none" spc="0" normalizeH="0" baseline="0" noProof="0" dirty="0">
                <a:ln>
                  <a:noFill/>
                </a:ln>
                <a:solidFill>
                  <a:sysClr val="windowText" lastClr="000000"/>
                </a:solidFill>
                <a:effectLst/>
                <a:uLnTx/>
                <a:uFillTx/>
                <a:latin typeface="Cambria"/>
                <a:ea typeface="メイリオ"/>
                <a:cs typeface="+mn-cs"/>
              </a:rPr>
              <a:t>排出削減に資する</a:t>
            </a:r>
            <a:r>
              <a:rPr kumimoji="0" lang="ja-JP" altLang="en-US" sz="1187" b="0" i="0" u="sng" strike="noStrike" kern="0" cap="none" spc="0" normalizeH="0" baseline="0" noProof="0" dirty="0">
                <a:ln>
                  <a:noFill/>
                </a:ln>
                <a:solidFill>
                  <a:sysClr val="windowText" lastClr="000000"/>
                </a:solidFill>
                <a:effectLst/>
                <a:uLnTx/>
                <a:uFillTx/>
                <a:latin typeface="Cambria"/>
                <a:ea typeface="メイリオ"/>
                <a:cs typeface="+mn-cs"/>
              </a:rPr>
              <a:t>行動変容のモデルを構築</a:t>
            </a:r>
            <a:r>
              <a:rPr kumimoji="0" lang="ja-JP" altLang="en-US" sz="1187" b="0" i="0" u="none" strike="noStrike" kern="0" cap="none" spc="0" normalizeH="0" baseline="0" noProof="0" dirty="0">
                <a:ln>
                  <a:noFill/>
                </a:ln>
                <a:solidFill>
                  <a:sysClr val="windowText" lastClr="000000"/>
                </a:solidFill>
                <a:effectLst/>
                <a:uLnTx/>
                <a:uFillTx/>
                <a:latin typeface="Cambria"/>
                <a:ea typeface="メイリオ"/>
                <a:cs typeface="+mn-cs"/>
              </a:rPr>
              <a:t>。地方公共団体との連携の下、当該モデルの</a:t>
            </a:r>
            <a:r>
              <a:rPr kumimoji="0" lang="ja-JP" altLang="en-US" sz="1187" b="0" i="0" u="sng" strike="noStrike" kern="0" cap="none" spc="0" normalizeH="0" baseline="0" noProof="0" dirty="0">
                <a:ln>
                  <a:noFill/>
                </a:ln>
                <a:solidFill>
                  <a:sysClr val="windowText" lastClr="000000"/>
                </a:solidFill>
                <a:effectLst/>
                <a:uLnTx/>
                <a:uFillTx/>
                <a:latin typeface="Cambria"/>
                <a:ea typeface="メイリオ"/>
                <a:cs typeface="+mn-cs"/>
              </a:rPr>
              <a:t>持続的適用可能性の実証や我が国国民特有のパラメータの検証を実地にて行う</a:t>
            </a:r>
            <a:r>
              <a:rPr kumimoji="0" lang="ja-JP" altLang="en-US" sz="1187" b="0" i="0" u="none" strike="noStrike" kern="0" cap="none" spc="0" normalizeH="0" baseline="0" noProof="0" dirty="0">
                <a:ln>
                  <a:noFill/>
                </a:ln>
                <a:solidFill>
                  <a:sysClr val="windowText" lastClr="000000"/>
                </a:solidFill>
                <a:effectLst/>
                <a:uLnTx/>
                <a:uFillTx/>
                <a:latin typeface="Cambria"/>
                <a:ea typeface="メイリオ"/>
                <a:cs typeface="+mn-cs"/>
              </a:rPr>
              <a:t>。</a:t>
            </a:r>
            <a:endParaRPr kumimoji="0" lang="en-US" altLang="ja-JP" sz="1187" b="0" i="0" u="none" strike="noStrike" kern="0" cap="none" spc="0" normalizeH="0" baseline="0" noProof="0" dirty="0">
              <a:ln>
                <a:noFill/>
              </a:ln>
              <a:solidFill>
                <a:sysClr val="windowText" lastClr="000000"/>
              </a:solidFill>
              <a:effectLst/>
              <a:uLnTx/>
              <a:uFillTx/>
              <a:latin typeface="Cambria"/>
              <a:ea typeface="メイリオ"/>
              <a:cs typeface="+mn-cs"/>
            </a:endParaRPr>
          </a:p>
          <a:p>
            <a:pPr marL="0" marR="0" lvl="0" indent="0" algn="just" defTabSz="986912" rtl="0" eaLnBrk="1" fontAlgn="auto" latinLnBrk="0" hangingPunct="1">
              <a:lnSpc>
                <a:spcPct val="100000"/>
              </a:lnSpc>
              <a:spcBef>
                <a:spcPts val="0"/>
              </a:spcBef>
              <a:spcAft>
                <a:spcPts val="0"/>
              </a:spcAft>
              <a:buClr>
                <a:prstClr val="black">
                  <a:lumMod val="65000"/>
                  <a:lumOff val="35000"/>
                </a:prstClr>
              </a:buClr>
              <a:buSzTx/>
              <a:buFontTx/>
              <a:buNone/>
              <a:tabLst/>
              <a:defRPr/>
            </a:pPr>
            <a:r>
              <a:rPr kumimoji="0" lang="ja-JP" altLang="en-US" sz="1187" b="0" i="0" u="none" strike="noStrike" kern="0" cap="none" spc="0" normalizeH="0" baseline="0" noProof="0" dirty="0">
                <a:ln>
                  <a:noFill/>
                </a:ln>
                <a:solidFill>
                  <a:sysClr val="windowText" lastClr="000000"/>
                </a:solidFill>
                <a:effectLst/>
                <a:uLnTx/>
                <a:uFillTx/>
                <a:latin typeface="Cambria"/>
                <a:ea typeface="メイリオ"/>
                <a:cs typeface="+mn-cs"/>
              </a:rPr>
              <a:t>（２）ブロックチェーン技術を活用した再エネ</a:t>
            </a:r>
            <a:r>
              <a:rPr kumimoji="0" lang="en-US" altLang="ja-JP" sz="1187" b="0" i="0" u="none" strike="noStrike" kern="0" cap="none" spc="0" normalizeH="0" baseline="0" noProof="0" dirty="0">
                <a:ln>
                  <a:noFill/>
                </a:ln>
                <a:solidFill>
                  <a:sysClr val="windowText" lastClr="000000"/>
                </a:solidFill>
                <a:effectLst/>
                <a:uLnTx/>
                <a:uFillTx/>
                <a:latin typeface="Cambria"/>
                <a:ea typeface="メイリオ"/>
                <a:cs typeface="+mn-cs"/>
              </a:rPr>
              <a:t>CO2</a:t>
            </a:r>
            <a:r>
              <a:rPr kumimoji="0" lang="ja-JP" altLang="en-US" sz="1187" b="0" i="0" u="none" strike="noStrike" kern="0" cap="none" spc="0" normalizeH="0" baseline="0" noProof="0" dirty="0">
                <a:ln>
                  <a:noFill/>
                </a:ln>
                <a:solidFill>
                  <a:sysClr val="windowText" lastClr="000000"/>
                </a:solidFill>
                <a:effectLst/>
                <a:uLnTx/>
                <a:uFillTx/>
                <a:latin typeface="Cambria"/>
                <a:ea typeface="メイリオ"/>
                <a:cs typeface="+mn-cs"/>
              </a:rPr>
              <a:t>削減価値創出モデル事業</a:t>
            </a:r>
          </a:p>
          <a:p>
            <a:pPr marL="0" marR="0" lvl="0" indent="0" algn="just" defTabSz="986912" rtl="0" eaLnBrk="1" fontAlgn="auto" latinLnBrk="0" hangingPunct="1">
              <a:lnSpc>
                <a:spcPct val="100000"/>
              </a:lnSpc>
              <a:spcBef>
                <a:spcPts val="0"/>
              </a:spcBef>
              <a:spcAft>
                <a:spcPts val="0"/>
              </a:spcAft>
              <a:buClr>
                <a:prstClr val="black">
                  <a:lumMod val="65000"/>
                  <a:lumOff val="35000"/>
                </a:prstClr>
              </a:buClr>
              <a:buSzTx/>
              <a:buFontTx/>
              <a:buNone/>
              <a:tabLst/>
              <a:defRPr/>
            </a:pPr>
            <a:r>
              <a:rPr kumimoji="0" lang="ja-JP" altLang="en-US" sz="1187" b="0" i="0" u="none" strike="noStrike" kern="0" cap="none" spc="0" normalizeH="0" baseline="0" noProof="0" dirty="0">
                <a:ln>
                  <a:noFill/>
                </a:ln>
                <a:solidFill>
                  <a:sysClr val="windowText" lastClr="000000"/>
                </a:solidFill>
                <a:effectLst/>
                <a:uLnTx/>
                <a:uFillTx/>
                <a:latin typeface="Cambria"/>
                <a:ea typeface="メイリオ"/>
                <a:cs typeface="+mn-cs"/>
              </a:rPr>
              <a:t>　これまで十分に評価又は活用されていなかった</a:t>
            </a:r>
            <a:r>
              <a:rPr kumimoji="0" lang="ja-JP" altLang="en-US" sz="1187" b="0" i="0" u="sng" strike="noStrike" kern="0" cap="none" spc="0" normalizeH="0" baseline="0" noProof="0" dirty="0">
                <a:ln>
                  <a:noFill/>
                </a:ln>
                <a:solidFill>
                  <a:sysClr val="windowText" lastClr="000000"/>
                </a:solidFill>
                <a:effectLst/>
                <a:uLnTx/>
                <a:uFillTx/>
                <a:latin typeface="Cambria"/>
                <a:ea typeface="メイリオ"/>
                <a:cs typeface="+mn-cs"/>
              </a:rPr>
              <a:t>自家消費される再エネの</a:t>
            </a:r>
            <a:r>
              <a:rPr kumimoji="0" lang="en-US" altLang="ja-JP" sz="1187" b="0" i="0" u="sng" strike="noStrike" kern="0" cap="none" spc="0" normalizeH="0" baseline="0" noProof="0" dirty="0">
                <a:ln>
                  <a:noFill/>
                </a:ln>
                <a:solidFill>
                  <a:sysClr val="windowText" lastClr="000000"/>
                </a:solidFill>
                <a:effectLst/>
                <a:uLnTx/>
                <a:uFillTx/>
                <a:latin typeface="Cambria"/>
                <a:ea typeface="メイリオ"/>
                <a:cs typeface="+mn-cs"/>
              </a:rPr>
              <a:t>CO2</a:t>
            </a:r>
            <a:r>
              <a:rPr kumimoji="0" lang="ja-JP" altLang="en-US" sz="1187" b="0" i="0" u="sng" strike="noStrike" kern="0" cap="none" spc="0" normalizeH="0" baseline="0" noProof="0" dirty="0">
                <a:ln>
                  <a:noFill/>
                </a:ln>
                <a:solidFill>
                  <a:sysClr val="windowText" lastClr="000000"/>
                </a:solidFill>
                <a:effectLst/>
                <a:uLnTx/>
                <a:uFillTx/>
                <a:latin typeface="Cambria"/>
                <a:ea typeface="メイリオ"/>
                <a:cs typeface="+mn-cs"/>
              </a:rPr>
              <a:t>削減に係る環境価値を創出</a:t>
            </a:r>
            <a:r>
              <a:rPr kumimoji="0" lang="ja-JP" altLang="en-US" sz="1187" b="0" i="0" u="none" strike="noStrike" kern="0" cap="none" spc="0" normalizeH="0" baseline="0" noProof="0" dirty="0">
                <a:ln>
                  <a:noFill/>
                </a:ln>
                <a:solidFill>
                  <a:sysClr val="windowText" lastClr="000000"/>
                </a:solidFill>
                <a:effectLst/>
                <a:uLnTx/>
                <a:uFillTx/>
                <a:latin typeface="Cambria"/>
                <a:ea typeface="メイリオ"/>
                <a:cs typeface="+mn-cs"/>
              </a:rPr>
              <a:t>し、当該</a:t>
            </a:r>
            <a:r>
              <a:rPr kumimoji="0" lang="ja-JP" altLang="en-US" sz="1187" b="0" i="0" u="sng" strike="noStrike" kern="0" cap="none" spc="0" normalizeH="0" baseline="0" noProof="0" dirty="0">
                <a:ln>
                  <a:noFill/>
                </a:ln>
                <a:solidFill>
                  <a:sysClr val="windowText" lastClr="000000"/>
                </a:solidFill>
                <a:effectLst/>
                <a:uLnTx/>
                <a:uFillTx/>
                <a:latin typeface="Cambria"/>
                <a:ea typeface="メイリオ"/>
                <a:cs typeface="+mn-cs"/>
              </a:rPr>
              <a:t>価値を低コストかつ自由に取引できるシステムをブロックチェーン技術及び計測機器を用いて構築し、実証</a:t>
            </a:r>
            <a:r>
              <a:rPr kumimoji="0" lang="ja-JP" altLang="en-US" sz="1187" b="0" i="0" u="none" strike="noStrike" kern="0" cap="none" spc="0" normalizeH="0" baseline="0" noProof="0" dirty="0">
                <a:ln>
                  <a:noFill/>
                </a:ln>
                <a:solidFill>
                  <a:sysClr val="windowText" lastClr="000000"/>
                </a:solidFill>
                <a:effectLst/>
                <a:uLnTx/>
                <a:uFillTx/>
                <a:latin typeface="Cambria"/>
                <a:ea typeface="メイリオ"/>
                <a:cs typeface="+mn-cs"/>
              </a:rPr>
              <a:t>。</a:t>
            </a:r>
            <a:endParaRPr kumimoji="0" lang="en-US" altLang="ja-JP" sz="1187" b="0" i="0" u="none" strike="noStrike" kern="0" cap="none" spc="0" normalizeH="0" baseline="0" noProof="0" dirty="0">
              <a:ln>
                <a:noFill/>
              </a:ln>
              <a:solidFill>
                <a:sysClr val="windowText" lastClr="000000"/>
              </a:solidFill>
              <a:effectLst/>
              <a:uLnTx/>
              <a:uFillTx/>
              <a:latin typeface="Cambria"/>
              <a:ea typeface="メイリオ"/>
              <a:cs typeface="+mn-cs"/>
            </a:endParaRPr>
          </a:p>
        </p:txBody>
      </p:sp>
      <p:sp>
        <p:nvSpPr>
          <p:cNvPr id="2070" name="テキスト ボックス 32"/>
          <p:cNvSpPr txBox="1">
            <a:spLocks noChangeArrowheads="1"/>
          </p:cNvSpPr>
          <p:nvPr/>
        </p:nvSpPr>
        <p:spPr bwMode="auto">
          <a:xfrm>
            <a:off x="4646425" y="3223485"/>
            <a:ext cx="5984453" cy="1371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8856" rIns="38856">
            <a:spAutoFit/>
          </a:bodyPr>
          <a:lstStyle>
            <a:lvl1pPr marL="179388" indent="-179388"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marL="0" marR="0" lvl="0" indent="0" algn="just" defTabSz="986912" rtl="0" eaLnBrk="1" fontAlgn="auto" latinLnBrk="0" hangingPunct="1">
              <a:lnSpc>
                <a:spcPct val="100000"/>
              </a:lnSpc>
              <a:spcBef>
                <a:spcPts val="0"/>
              </a:spcBef>
              <a:spcAft>
                <a:spcPts val="0"/>
              </a:spcAft>
              <a:buClr>
                <a:prstClr val="black">
                  <a:lumMod val="65000"/>
                  <a:lumOff val="35000"/>
                </a:prstClr>
              </a:buClr>
              <a:buSzTx/>
              <a:buFontTx/>
              <a:buNone/>
              <a:tabLst/>
              <a:defRPr/>
            </a:pPr>
            <a:r>
              <a:rPr kumimoji="1" lang="ja-JP" altLang="en-US" sz="1187" b="0" i="0" u="none" strike="noStrike" kern="0" cap="none" spc="0" normalizeH="0" baseline="0" noProof="0" dirty="0">
                <a:ln>
                  <a:noFill/>
                </a:ln>
                <a:solidFill>
                  <a:prstClr val="black"/>
                </a:solidFill>
                <a:effectLst/>
                <a:uLnTx/>
                <a:uFillTx/>
                <a:latin typeface="Cambria" pitchFamily="18" charset="0"/>
                <a:ea typeface="メイリオ" pitchFamily="50" charset="-128"/>
              </a:rPr>
              <a:t>（１）日本型の行動変容モデルを構築し、</a:t>
            </a:r>
            <a:r>
              <a:rPr kumimoji="1" lang="en-US" altLang="ja-JP" sz="1187" b="0" i="0" u="none" strike="noStrike" kern="0" cap="none" spc="0" normalizeH="0" baseline="0" noProof="0" dirty="0">
                <a:ln>
                  <a:noFill/>
                </a:ln>
                <a:solidFill>
                  <a:prstClr val="black"/>
                </a:solidFill>
                <a:effectLst/>
                <a:uLnTx/>
                <a:uFillTx/>
                <a:latin typeface="Cambria" pitchFamily="18" charset="0"/>
                <a:ea typeface="メイリオ" pitchFamily="50" charset="-128"/>
              </a:rPr>
              <a:t>2021</a:t>
            </a:r>
            <a:r>
              <a:rPr kumimoji="1" lang="ja-JP" altLang="en-US" sz="1187" b="0" i="0" u="none" strike="noStrike" kern="0" cap="none" spc="0" normalizeH="0" baseline="0" noProof="0" dirty="0">
                <a:ln>
                  <a:noFill/>
                </a:ln>
                <a:solidFill>
                  <a:prstClr val="black"/>
                </a:solidFill>
                <a:effectLst/>
                <a:uLnTx/>
                <a:uFillTx/>
                <a:latin typeface="Cambria" pitchFamily="18" charset="0"/>
                <a:ea typeface="メイリオ" pitchFamily="50" charset="-128"/>
              </a:rPr>
              <a:t>年度までに</a:t>
            </a:r>
            <a:r>
              <a:rPr kumimoji="1" lang="en-US" altLang="ja-JP" sz="1187" b="0" i="0" u="none" strike="noStrike" kern="0" cap="none" spc="0" normalizeH="0" baseline="0" noProof="0" dirty="0">
                <a:ln>
                  <a:noFill/>
                </a:ln>
                <a:solidFill>
                  <a:prstClr val="black"/>
                </a:solidFill>
                <a:effectLst/>
                <a:uLnTx/>
                <a:uFillTx/>
                <a:latin typeface="Cambria" pitchFamily="18" charset="0"/>
                <a:ea typeface="メイリオ" pitchFamily="50" charset="-128"/>
              </a:rPr>
              <a:t>5</a:t>
            </a:r>
            <a:r>
              <a:rPr kumimoji="1" lang="ja-JP" altLang="en-US" sz="1187" b="0" i="0" u="none" strike="noStrike" kern="0" cap="none" spc="0" normalizeH="0" baseline="0" noProof="0" dirty="0">
                <a:ln>
                  <a:noFill/>
                </a:ln>
                <a:solidFill>
                  <a:prstClr val="black"/>
                </a:solidFill>
                <a:effectLst/>
                <a:uLnTx/>
                <a:uFillTx/>
                <a:latin typeface="Cambria" pitchFamily="18" charset="0"/>
                <a:ea typeface="メイリオ" pitchFamily="50" charset="-128"/>
              </a:rPr>
              <a:t>地域程度で展開。当該モデルの実用化により、低炭素型の行動変容を促し、</a:t>
            </a:r>
            <a:r>
              <a:rPr kumimoji="1" lang="en-US" altLang="ja-JP" sz="1187" b="0" i="0" u="none" strike="noStrike" kern="0" cap="none" spc="0" normalizeH="0" baseline="0" noProof="0" dirty="0">
                <a:ln>
                  <a:noFill/>
                </a:ln>
                <a:solidFill>
                  <a:prstClr val="black"/>
                </a:solidFill>
                <a:effectLst/>
                <a:uLnTx/>
                <a:uFillTx/>
                <a:latin typeface="Cambria" pitchFamily="18" charset="0"/>
                <a:ea typeface="メイリオ" pitchFamily="50" charset="-128"/>
              </a:rPr>
              <a:t>2030</a:t>
            </a:r>
            <a:r>
              <a:rPr kumimoji="1" lang="ja-JP" altLang="en-US" sz="1187" b="0" i="0" u="none" strike="noStrike" kern="0" cap="none" spc="0" normalizeH="0" baseline="0" noProof="0" dirty="0">
                <a:ln>
                  <a:noFill/>
                </a:ln>
                <a:solidFill>
                  <a:prstClr val="black"/>
                </a:solidFill>
                <a:effectLst/>
                <a:uLnTx/>
                <a:uFillTx/>
                <a:latin typeface="Cambria" pitchFamily="18" charset="0"/>
                <a:ea typeface="メイリオ" pitchFamily="50" charset="-128"/>
              </a:rPr>
              <a:t>年度に</a:t>
            </a:r>
            <a:r>
              <a:rPr kumimoji="1" lang="en-US" altLang="ja-JP" sz="1187" b="0" i="0" u="none" strike="noStrike" kern="0" cap="none" spc="0" normalizeH="0" baseline="0" noProof="0" dirty="0">
                <a:ln>
                  <a:noFill/>
                </a:ln>
                <a:solidFill>
                  <a:prstClr val="black"/>
                </a:solidFill>
                <a:effectLst/>
                <a:uLnTx/>
                <a:uFillTx/>
                <a:latin typeface="Cambria" pitchFamily="18" charset="0"/>
                <a:ea typeface="メイリオ" pitchFamily="50" charset="-128"/>
              </a:rPr>
              <a:t>380</a:t>
            </a:r>
            <a:r>
              <a:rPr kumimoji="1" lang="ja-JP" altLang="en-US" sz="1187" b="0" i="0" u="none" strike="noStrike" kern="0" cap="none" spc="0" normalizeH="0" baseline="0" noProof="0" dirty="0">
                <a:ln>
                  <a:noFill/>
                </a:ln>
                <a:solidFill>
                  <a:prstClr val="black"/>
                </a:solidFill>
                <a:effectLst/>
                <a:uLnTx/>
                <a:uFillTx/>
                <a:latin typeface="Cambria" pitchFamily="18" charset="0"/>
                <a:ea typeface="メイリオ" pitchFamily="50" charset="-128"/>
              </a:rPr>
              <a:t>万</a:t>
            </a:r>
            <a:r>
              <a:rPr kumimoji="1" lang="en-US" altLang="ja-JP" sz="1187" b="0" i="0" u="none" strike="noStrike" kern="0" cap="none" spc="0" normalizeH="0" baseline="0" noProof="0" dirty="0">
                <a:ln>
                  <a:noFill/>
                </a:ln>
                <a:solidFill>
                  <a:prstClr val="black"/>
                </a:solidFill>
                <a:effectLst/>
                <a:uLnTx/>
                <a:uFillTx/>
                <a:latin typeface="Cambria" pitchFamily="18" charset="0"/>
                <a:ea typeface="メイリオ" pitchFamily="50" charset="-128"/>
              </a:rPr>
              <a:t>t-CO2</a:t>
            </a:r>
            <a:r>
              <a:rPr kumimoji="1" lang="ja-JP" altLang="en-US" sz="1187" b="0" i="0" u="none" strike="noStrike" kern="0" cap="none" spc="0" normalizeH="0" baseline="0" noProof="0" dirty="0">
                <a:ln>
                  <a:noFill/>
                </a:ln>
                <a:solidFill>
                  <a:prstClr val="black"/>
                </a:solidFill>
                <a:effectLst/>
                <a:uLnTx/>
                <a:uFillTx/>
                <a:latin typeface="Cambria" pitchFamily="18" charset="0"/>
                <a:ea typeface="メイリオ" pitchFamily="50" charset="-128"/>
              </a:rPr>
              <a:t>の削減。</a:t>
            </a:r>
            <a:endParaRPr kumimoji="1" lang="en-US" altLang="ja-JP" sz="1187" b="0" i="0" u="none" strike="noStrike" kern="0" cap="none" spc="0" normalizeH="0" baseline="0" noProof="0" dirty="0">
              <a:ln>
                <a:noFill/>
              </a:ln>
              <a:solidFill>
                <a:prstClr val="black"/>
              </a:solidFill>
              <a:effectLst/>
              <a:uLnTx/>
              <a:uFillTx/>
              <a:latin typeface="Cambria" pitchFamily="18" charset="0"/>
              <a:ea typeface="メイリオ" pitchFamily="50" charset="-128"/>
            </a:endParaRPr>
          </a:p>
          <a:p>
            <a:pPr marL="0" marR="0" lvl="0" indent="0" algn="just" defTabSz="986912" rtl="0" eaLnBrk="1" fontAlgn="auto" latinLnBrk="0" hangingPunct="1">
              <a:lnSpc>
                <a:spcPct val="100000"/>
              </a:lnSpc>
              <a:spcBef>
                <a:spcPts val="0"/>
              </a:spcBef>
              <a:spcAft>
                <a:spcPts val="0"/>
              </a:spcAft>
              <a:buClr>
                <a:prstClr val="black">
                  <a:lumMod val="65000"/>
                  <a:lumOff val="35000"/>
                </a:prstClr>
              </a:buClr>
              <a:buSzTx/>
              <a:buFontTx/>
              <a:buNone/>
              <a:tabLst/>
              <a:defRPr/>
            </a:pPr>
            <a:r>
              <a:rPr kumimoji="1" lang="ja-JP" altLang="en-US" sz="1187" b="0" i="0" u="none" strike="noStrike" kern="0" cap="none" spc="0" normalizeH="0" baseline="0" noProof="0" dirty="0">
                <a:ln>
                  <a:noFill/>
                </a:ln>
                <a:solidFill>
                  <a:prstClr val="black"/>
                </a:solidFill>
                <a:effectLst/>
                <a:uLnTx/>
                <a:uFillTx/>
                <a:latin typeface="メイリオ"/>
                <a:ea typeface="メイリオ" pitchFamily="50" charset="-128"/>
              </a:rPr>
              <a:t>（２）自家消費される再エネに</a:t>
            </a:r>
            <a:r>
              <a:rPr kumimoji="1" lang="en-US" altLang="ja-JP" sz="1187" b="0" i="0" u="none" strike="noStrike" kern="0" cap="none" spc="0" normalizeH="0" baseline="0" noProof="0" dirty="0">
                <a:ln>
                  <a:noFill/>
                </a:ln>
                <a:solidFill>
                  <a:prstClr val="black"/>
                </a:solidFill>
                <a:effectLst/>
                <a:uLnTx/>
                <a:uFillTx/>
                <a:latin typeface="メイリオ"/>
                <a:ea typeface="メイリオ" pitchFamily="50" charset="-128"/>
              </a:rPr>
              <a:t>CO2</a:t>
            </a:r>
            <a:r>
              <a:rPr kumimoji="1" lang="ja-JP" altLang="en-US" sz="1187" b="0" i="0" u="none" strike="noStrike" kern="0" cap="none" spc="0" normalizeH="0" baseline="0" noProof="0" dirty="0">
                <a:ln>
                  <a:noFill/>
                </a:ln>
                <a:solidFill>
                  <a:prstClr val="black"/>
                </a:solidFill>
                <a:effectLst/>
                <a:uLnTx/>
                <a:uFillTx/>
                <a:latin typeface="メイリオ"/>
                <a:ea typeface="メイリオ" pitchFamily="50" charset="-128"/>
              </a:rPr>
              <a:t>削減価値を創出し、環境配慮が適正に評価される社会を実現。当該価値を取引するプラットフォームの実用化により、新規の又は追加的な再エネ活用に取り組むよう行動変容を促すとともに、地域の再エネ事業の自立を加速化。全国各地域に賦存する再エネポテンシャル及び導入された再エネ設備等を最大限活用する社会への変革を起こすことで、全国的な</a:t>
            </a:r>
            <a:r>
              <a:rPr kumimoji="1" lang="en-US" altLang="ja-JP" sz="1187" b="0" i="0" u="none" strike="noStrike" kern="0" cap="none" spc="0" normalizeH="0" baseline="0" noProof="0" dirty="0">
                <a:ln>
                  <a:noFill/>
                </a:ln>
                <a:solidFill>
                  <a:prstClr val="black"/>
                </a:solidFill>
                <a:effectLst/>
                <a:uLnTx/>
                <a:uFillTx/>
                <a:latin typeface="メイリオ"/>
                <a:ea typeface="メイリオ" pitchFamily="50" charset="-128"/>
              </a:rPr>
              <a:t>CO2</a:t>
            </a:r>
            <a:r>
              <a:rPr kumimoji="1" lang="ja-JP" altLang="en-US" sz="1187" b="0" i="0" u="none" strike="noStrike" kern="0" cap="none" spc="0" normalizeH="0" baseline="0" noProof="0" dirty="0">
                <a:ln>
                  <a:noFill/>
                </a:ln>
                <a:solidFill>
                  <a:prstClr val="black"/>
                </a:solidFill>
                <a:effectLst/>
                <a:uLnTx/>
                <a:uFillTx/>
                <a:latin typeface="メイリオ"/>
                <a:ea typeface="メイリオ" pitchFamily="50" charset="-128"/>
              </a:rPr>
              <a:t>削減対策を強化。</a:t>
            </a:r>
            <a:endParaRPr kumimoji="1" lang="ja-JP" altLang="en-US" sz="1187" b="0" i="0" u="none" strike="noStrike" kern="0" cap="none" spc="0" normalizeH="0" baseline="0" noProof="0" dirty="0">
              <a:ln>
                <a:noFill/>
              </a:ln>
              <a:solidFill>
                <a:prstClr val="black"/>
              </a:solidFill>
              <a:effectLst/>
              <a:uLnTx/>
              <a:uFillTx/>
              <a:latin typeface="Cambria" pitchFamily="18" charset="0"/>
              <a:ea typeface="メイリオ" pitchFamily="50" charset="-128"/>
            </a:endParaRPr>
          </a:p>
        </p:txBody>
      </p:sp>
      <p:sp>
        <p:nvSpPr>
          <p:cNvPr id="31" name="正方形/長方形 55"/>
          <p:cNvSpPr>
            <a:spLocks noChangeArrowheads="1"/>
          </p:cNvSpPr>
          <p:nvPr/>
        </p:nvSpPr>
        <p:spPr bwMode="auto">
          <a:xfrm>
            <a:off x="8028560" y="2561143"/>
            <a:ext cx="2730558" cy="598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just"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rgbClr val="000000"/>
                </a:solidFill>
                <a:effectLst/>
                <a:uLnTx/>
                <a:uFillTx/>
                <a:latin typeface="メイリオ" pitchFamily="50" charset="-128"/>
                <a:ea typeface="メイリオ"/>
                <a:cs typeface="+mn-cs"/>
              </a:rPr>
              <a:t>実施期間：</a:t>
            </a:r>
            <a:endParaRPr kumimoji="0" lang="en-US" altLang="ja-JP" sz="1133" b="0" i="0" u="none" strike="noStrike" kern="0" cap="none" spc="0" normalizeH="0" baseline="0" noProof="0" dirty="0">
              <a:ln>
                <a:noFill/>
              </a:ln>
              <a:solidFill>
                <a:srgbClr val="000000"/>
              </a:solidFill>
              <a:effectLst/>
              <a:uLnTx/>
              <a:uFillTx/>
              <a:latin typeface="メイリオ" pitchFamily="50" charset="-128"/>
              <a:ea typeface="メイリオ"/>
              <a:cs typeface="+mn-cs"/>
            </a:endParaRPr>
          </a:p>
          <a:p>
            <a:pPr marL="0" marR="0" lvl="0" indent="0" algn="just" defTabSz="986912" rtl="0" eaLnBrk="1" fontAlgn="auto" latinLnBrk="0" hangingPunct="1">
              <a:lnSpc>
                <a:spcPct val="100000"/>
              </a:lnSpc>
              <a:spcBef>
                <a:spcPts val="0"/>
              </a:spcBef>
              <a:spcAft>
                <a:spcPts val="0"/>
              </a:spcAft>
              <a:buClrTx/>
              <a:buSzTx/>
              <a:buFontTx/>
              <a:buNone/>
              <a:tabLst/>
              <a:defRPr/>
            </a:pPr>
            <a:r>
              <a:rPr kumimoji="0" lang="en-US" altLang="ja-JP" sz="1079" b="0" i="0" u="none" strike="noStrike" kern="0" cap="none" spc="0" normalizeH="0" baseline="0" noProof="0" dirty="0">
                <a:ln>
                  <a:noFill/>
                </a:ln>
                <a:solidFill>
                  <a:srgbClr val="000000"/>
                </a:solidFill>
                <a:effectLst/>
                <a:uLnTx/>
                <a:uFillTx/>
                <a:latin typeface="メイリオ" pitchFamily="50" charset="-128"/>
                <a:ea typeface="メイリオ"/>
                <a:cs typeface="+mn-cs"/>
              </a:rPr>
              <a:t>(1)</a:t>
            </a:r>
            <a:r>
              <a:rPr kumimoji="0" lang="ja-JP" altLang="en-US" sz="1079" b="0" i="0" u="none" strike="noStrike" kern="0" cap="none" spc="0" normalizeH="0" baseline="0" noProof="0" dirty="0">
                <a:ln>
                  <a:noFill/>
                </a:ln>
                <a:solidFill>
                  <a:srgbClr val="000000"/>
                </a:solidFill>
                <a:effectLst/>
                <a:uLnTx/>
                <a:uFillTx/>
                <a:latin typeface="メイリオ" pitchFamily="50" charset="-128"/>
                <a:ea typeface="メイリオ"/>
                <a:cs typeface="+mn-cs"/>
              </a:rPr>
              <a:t>平成</a:t>
            </a:r>
            <a:r>
              <a:rPr kumimoji="0" lang="en-US" altLang="ja-JP" sz="1079" b="0" i="0" u="none" strike="noStrike" kern="0" cap="none" spc="0" normalizeH="0" baseline="0" noProof="0" dirty="0">
                <a:ln>
                  <a:noFill/>
                </a:ln>
                <a:solidFill>
                  <a:srgbClr val="000000"/>
                </a:solidFill>
                <a:effectLst/>
                <a:uLnTx/>
                <a:uFillTx/>
                <a:latin typeface="メイリオ" pitchFamily="50" charset="-128"/>
                <a:ea typeface="メイリオ"/>
                <a:cs typeface="+mn-cs"/>
              </a:rPr>
              <a:t>29</a:t>
            </a:r>
            <a:r>
              <a:rPr kumimoji="0" lang="ja-JP" altLang="en-US" sz="1079" b="0" i="0" u="none" strike="noStrike" kern="0" cap="none" spc="0" normalizeH="0" baseline="0" noProof="0" dirty="0">
                <a:ln>
                  <a:noFill/>
                </a:ln>
                <a:solidFill>
                  <a:srgbClr val="000000"/>
                </a:solidFill>
                <a:effectLst/>
                <a:uLnTx/>
                <a:uFillTx/>
                <a:latin typeface="メイリオ" pitchFamily="50" charset="-128"/>
                <a:ea typeface="メイリオ"/>
                <a:cs typeface="+mn-cs"/>
              </a:rPr>
              <a:t>年度～</a:t>
            </a:r>
            <a:r>
              <a:rPr kumimoji="0" lang="en-US" altLang="ja-JP" sz="1079" b="0" i="0" u="none" strike="noStrike" kern="0" cap="none" spc="0" normalizeH="0" baseline="0" noProof="0" dirty="0">
                <a:ln>
                  <a:noFill/>
                </a:ln>
                <a:solidFill>
                  <a:srgbClr val="000000"/>
                </a:solidFill>
                <a:effectLst/>
                <a:uLnTx/>
                <a:uFillTx/>
                <a:latin typeface="メイリオ" pitchFamily="50" charset="-128"/>
                <a:ea typeface="メイリオ"/>
                <a:cs typeface="+mn-cs"/>
              </a:rPr>
              <a:t>33</a:t>
            </a:r>
            <a:r>
              <a:rPr kumimoji="0" lang="ja-JP" altLang="en-US" sz="1079" b="0" i="0" u="none" strike="noStrike" kern="0" cap="none" spc="0" normalizeH="0" baseline="0" noProof="0" dirty="0">
                <a:ln>
                  <a:noFill/>
                </a:ln>
                <a:solidFill>
                  <a:srgbClr val="000000"/>
                </a:solidFill>
                <a:effectLst/>
                <a:uLnTx/>
                <a:uFillTx/>
                <a:latin typeface="メイリオ" pitchFamily="50" charset="-128"/>
                <a:ea typeface="メイリオ"/>
                <a:cs typeface="+mn-cs"/>
              </a:rPr>
              <a:t>年度（</a:t>
            </a:r>
            <a:r>
              <a:rPr kumimoji="0" lang="en-US" altLang="ja-JP" sz="1079" b="0" i="0" u="none" strike="noStrike" kern="0" cap="none" spc="0" normalizeH="0" baseline="0" noProof="0" dirty="0">
                <a:ln>
                  <a:noFill/>
                </a:ln>
                <a:solidFill>
                  <a:srgbClr val="000000"/>
                </a:solidFill>
                <a:effectLst/>
                <a:uLnTx/>
                <a:uFillTx/>
                <a:latin typeface="メイリオ" pitchFamily="50" charset="-128"/>
                <a:ea typeface="メイリオ"/>
                <a:cs typeface="+mn-cs"/>
              </a:rPr>
              <a:t>2021</a:t>
            </a:r>
            <a:r>
              <a:rPr kumimoji="0" lang="ja-JP" altLang="en-US" sz="1079" b="0" i="0" u="none" strike="noStrike" kern="0" cap="none" spc="0" normalizeH="0" baseline="0" noProof="0" dirty="0">
                <a:ln>
                  <a:noFill/>
                </a:ln>
                <a:solidFill>
                  <a:srgbClr val="000000"/>
                </a:solidFill>
                <a:effectLst/>
                <a:uLnTx/>
                <a:uFillTx/>
                <a:latin typeface="メイリオ" pitchFamily="50" charset="-128"/>
                <a:ea typeface="メイリオ"/>
                <a:cs typeface="+mn-cs"/>
              </a:rPr>
              <a:t>年度）</a:t>
            </a:r>
            <a:endParaRPr kumimoji="0" lang="en-US" altLang="ja-JP" sz="1079" b="0" i="0" u="none" strike="noStrike" kern="0" cap="none" spc="0" normalizeH="0" baseline="0" noProof="0" dirty="0">
              <a:ln>
                <a:noFill/>
              </a:ln>
              <a:solidFill>
                <a:srgbClr val="000000"/>
              </a:solidFill>
              <a:effectLst/>
              <a:uLnTx/>
              <a:uFillTx/>
              <a:latin typeface="メイリオ" pitchFamily="50" charset="-128"/>
              <a:ea typeface="メイリオ"/>
              <a:cs typeface="+mn-cs"/>
            </a:endParaRPr>
          </a:p>
          <a:p>
            <a:pPr marL="0" marR="0" lvl="0" indent="0" algn="just" defTabSz="986912" rtl="0" eaLnBrk="1" fontAlgn="auto" latinLnBrk="0" hangingPunct="1">
              <a:lnSpc>
                <a:spcPct val="100000"/>
              </a:lnSpc>
              <a:spcBef>
                <a:spcPts val="0"/>
              </a:spcBef>
              <a:spcAft>
                <a:spcPts val="0"/>
              </a:spcAft>
              <a:buClrTx/>
              <a:buSzTx/>
              <a:buFontTx/>
              <a:buNone/>
              <a:tabLst/>
              <a:defRPr/>
            </a:pPr>
            <a:r>
              <a:rPr kumimoji="0" lang="en-US" altLang="ja-JP" sz="1079" b="0" i="0" u="none" strike="noStrike" kern="0" cap="none" spc="0" normalizeH="0" baseline="0" noProof="0" dirty="0">
                <a:ln>
                  <a:noFill/>
                </a:ln>
                <a:solidFill>
                  <a:srgbClr val="000000"/>
                </a:solidFill>
                <a:effectLst/>
                <a:uLnTx/>
                <a:uFillTx/>
                <a:latin typeface="メイリオ" pitchFamily="50" charset="-128"/>
                <a:ea typeface="メイリオ"/>
                <a:cs typeface="+mn-cs"/>
              </a:rPr>
              <a:t>(2)</a:t>
            </a:r>
            <a:r>
              <a:rPr kumimoji="0" lang="ja-JP" altLang="en-US" sz="1079" b="0" i="0" u="none" strike="noStrike" kern="0" cap="none" spc="0" normalizeH="0" baseline="0" noProof="0" dirty="0">
                <a:ln>
                  <a:noFill/>
                </a:ln>
                <a:solidFill>
                  <a:srgbClr val="000000"/>
                </a:solidFill>
                <a:effectLst/>
                <a:uLnTx/>
                <a:uFillTx/>
                <a:latin typeface="メイリオ" pitchFamily="50" charset="-128"/>
                <a:ea typeface="メイリオ"/>
                <a:cs typeface="+mn-cs"/>
              </a:rPr>
              <a:t>平成</a:t>
            </a:r>
            <a:r>
              <a:rPr kumimoji="0" lang="en-US" altLang="ja-JP" sz="1079" b="0" i="0" u="none" strike="noStrike" kern="0" cap="none" spc="0" normalizeH="0" baseline="0" noProof="0" dirty="0">
                <a:ln>
                  <a:noFill/>
                </a:ln>
                <a:solidFill>
                  <a:srgbClr val="000000"/>
                </a:solidFill>
                <a:effectLst/>
                <a:uLnTx/>
                <a:uFillTx/>
                <a:latin typeface="メイリオ" pitchFamily="50" charset="-128"/>
                <a:ea typeface="メイリオ"/>
                <a:cs typeface="+mn-cs"/>
              </a:rPr>
              <a:t>30</a:t>
            </a:r>
            <a:r>
              <a:rPr kumimoji="0" lang="ja-JP" altLang="en-US" sz="1079" b="0" i="0" u="none" strike="noStrike" kern="0" cap="none" spc="0" normalizeH="0" baseline="0" noProof="0" dirty="0">
                <a:ln>
                  <a:noFill/>
                </a:ln>
                <a:solidFill>
                  <a:srgbClr val="000000"/>
                </a:solidFill>
                <a:effectLst/>
                <a:uLnTx/>
                <a:uFillTx/>
                <a:latin typeface="メイリオ" pitchFamily="50" charset="-128"/>
                <a:ea typeface="メイリオ"/>
                <a:cs typeface="+mn-cs"/>
              </a:rPr>
              <a:t>年度～</a:t>
            </a:r>
            <a:r>
              <a:rPr kumimoji="0" lang="en-US" altLang="ja-JP" sz="1079" b="0" i="0" u="none" strike="noStrike" kern="0" cap="none" spc="0" normalizeH="0" baseline="0" noProof="0" dirty="0">
                <a:ln>
                  <a:noFill/>
                </a:ln>
                <a:solidFill>
                  <a:srgbClr val="000000"/>
                </a:solidFill>
                <a:effectLst/>
                <a:uLnTx/>
                <a:uFillTx/>
                <a:latin typeface="メイリオ" pitchFamily="50" charset="-128"/>
                <a:ea typeface="メイリオ"/>
                <a:cs typeface="+mn-cs"/>
              </a:rPr>
              <a:t>34</a:t>
            </a:r>
            <a:r>
              <a:rPr kumimoji="0" lang="ja-JP" altLang="en-US" sz="1079" b="0" i="0" u="none" strike="noStrike" kern="0" cap="none" spc="0" normalizeH="0" baseline="0" noProof="0" dirty="0">
                <a:ln>
                  <a:noFill/>
                </a:ln>
                <a:solidFill>
                  <a:srgbClr val="000000"/>
                </a:solidFill>
                <a:effectLst/>
                <a:uLnTx/>
                <a:uFillTx/>
                <a:latin typeface="メイリオ" pitchFamily="50" charset="-128"/>
                <a:ea typeface="メイリオ"/>
                <a:cs typeface="+mn-cs"/>
              </a:rPr>
              <a:t>年度（</a:t>
            </a:r>
            <a:r>
              <a:rPr kumimoji="0" lang="en-US" altLang="ja-JP" sz="1079" b="0" i="0" u="none" strike="noStrike" kern="0" cap="none" spc="0" normalizeH="0" baseline="0" noProof="0" dirty="0">
                <a:ln>
                  <a:noFill/>
                </a:ln>
                <a:solidFill>
                  <a:srgbClr val="000000"/>
                </a:solidFill>
                <a:effectLst/>
                <a:uLnTx/>
                <a:uFillTx/>
                <a:latin typeface="メイリオ" pitchFamily="50" charset="-128"/>
                <a:ea typeface="メイリオ"/>
                <a:cs typeface="+mn-cs"/>
              </a:rPr>
              <a:t>2022</a:t>
            </a:r>
            <a:r>
              <a:rPr kumimoji="0" lang="ja-JP" altLang="en-US" sz="1079" b="0" i="0" u="none" strike="noStrike" kern="0" cap="none" spc="0" normalizeH="0" baseline="0" noProof="0" dirty="0">
                <a:ln>
                  <a:noFill/>
                </a:ln>
                <a:solidFill>
                  <a:srgbClr val="000000"/>
                </a:solidFill>
                <a:effectLst/>
                <a:uLnTx/>
                <a:uFillTx/>
                <a:latin typeface="メイリオ" pitchFamily="50" charset="-128"/>
                <a:ea typeface="メイリオ"/>
                <a:cs typeface="+mn-cs"/>
              </a:rPr>
              <a:t>年度）</a:t>
            </a:r>
          </a:p>
        </p:txBody>
      </p:sp>
      <p:grpSp>
        <p:nvGrpSpPr>
          <p:cNvPr id="32" name="グループ化 8"/>
          <p:cNvGrpSpPr>
            <a:grpSpLocks/>
          </p:cNvGrpSpPr>
          <p:nvPr/>
        </p:nvGrpSpPr>
        <p:grpSpPr bwMode="auto">
          <a:xfrm>
            <a:off x="5971892" y="2551102"/>
            <a:ext cx="2085879" cy="382261"/>
            <a:chOff x="4860989" y="3878764"/>
            <a:chExt cx="1932602" cy="353428"/>
          </a:xfrm>
        </p:grpSpPr>
        <p:grpSp>
          <p:nvGrpSpPr>
            <p:cNvPr id="33" name="グループ化 2"/>
            <p:cNvGrpSpPr>
              <a:grpSpLocks/>
            </p:cNvGrpSpPr>
            <p:nvPr/>
          </p:nvGrpSpPr>
          <p:grpSpPr bwMode="auto">
            <a:xfrm>
              <a:off x="4860989" y="3960992"/>
              <a:ext cx="1932602" cy="271200"/>
              <a:chOff x="5288218" y="3790336"/>
              <a:chExt cx="1932602" cy="271200"/>
            </a:xfrm>
          </p:grpSpPr>
          <p:sp>
            <p:nvSpPr>
              <p:cNvPr id="40" name="テキスト ボックス 39"/>
              <p:cNvSpPr txBox="1"/>
              <p:nvPr/>
            </p:nvSpPr>
            <p:spPr bwMode="auto">
              <a:xfrm>
                <a:off x="5288218" y="3790336"/>
                <a:ext cx="325558" cy="269622"/>
              </a:xfrm>
              <a:prstGeom prst="rect">
                <a:avLst/>
              </a:prstGeom>
              <a:solidFill>
                <a:srgbClr val="00B0F0"/>
              </a:solidFill>
              <a:ln>
                <a:noFill/>
              </a:ln>
            </p:spPr>
            <p:style>
              <a:lnRef idx="2">
                <a:schemeClr val="accent1"/>
              </a:lnRef>
              <a:fillRef idx="1">
                <a:schemeClr val="lt1"/>
              </a:fillRef>
              <a:effectRef idx="0">
                <a:schemeClr val="accent1"/>
              </a:effectRef>
              <a:fontRef idx="minor">
                <a:schemeClr val="dk1"/>
              </a:fontRef>
            </p:style>
            <p:txBody>
              <a:bodyPr wrap="none" anchor="ctr">
                <a:spAutoFit/>
              </a:bodyP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1295" b="1" i="0" u="none" strike="noStrike" kern="0" cap="none" spc="0" normalizeH="0" baseline="0" noProof="0" dirty="0">
                    <a:ln>
                      <a:noFill/>
                    </a:ln>
                    <a:solidFill>
                      <a:prstClr val="white"/>
                    </a:solidFill>
                    <a:effectLst/>
                    <a:uLnTx/>
                    <a:uFillTx/>
                    <a:latin typeface="Cambria"/>
                    <a:ea typeface="メイリオ"/>
                    <a:cs typeface="+mn-cs"/>
                  </a:rPr>
                  <a:t>国</a:t>
                </a:r>
              </a:p>
            </p:txBody>
          </p:sp>
          <p:sp>
            <p:nvSpPr>
              <p:cNvPr id="41" name="テキスト ボックス 40"/>
              <p:cNvSpPr txBox="1"/>
              <p:nvPr/>
            </p:nvSpPr>
            <p:spPr bwMode="auto">
              <a:xfrm>
                <a:off x="6277416" y="3791914"/>
                <a:ext cx="943404" cy="269622"/>
              </a:xfrm>
              <a:prstGeom prst="rect">
                <a:avLst/>
              </a:prstGeom>
              <a:solidFill>
                <a:srgbClr val="00B0F0"/>
              </a:solidFill>
              <a:ln>
                <a:noFill/>
              </a:ln>
            </p:spPr>
            <p:style>
              <a:lnRef idx="2">
                <a:schemeClr val="accent1"/>
              </a:lnRef>
              <a:fillRef idx="1">
                <a:schemeClr val="lt1"/>
              </a:fillRef>
              <a:effectRef idx="0">
                <a:schemeClr val="accent1"/>
              </a:effectRef>
              <a:fontRef idx="minor">
                <a:schemeClr val="dk1"/>
              </a:fontRef>
            </p:style>
            <p:txBody>
              <a:bodyPr wrap="none" anchor="ctr">
                <a:spAutoFit/>
              </a:bodyP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1295" b="1" i="0" u="none" strike="noStrike" kern="0" cap="none" spc="0" normalizeH="0" baseline="0" noProof="0" dirty="0">
                    <a:ln>
                      <a:noFill/>
                    </a:ln>
                    <a:solidFill>
                      <a:prstClr val="white"/>
                    </a:solidFill>
                    <a:effectLst/>
                    <a:uLnTx/>
                    <a:uFillTx/>
                    <a:latin typeface="Cambria"/>
                    <a:ea typeface="メイリオ"/>
                    <a:cs typeface="+mn-cs"/>
                  </a:rPr>
                  <a:t>民間団体等</a:t>
                </a:r>
              </a:p>
            </p:txBody>
          </p:sp>
          <p:sp>
            <p:nvSpPr>
              <p:cNvPr id="42" name="右矢印 41"/>
              <p:cNvSpPr/>
              <p:nvPr/>
            </p:nvSpPr>
            <p:spPr bwMode="auto">
              <a:xfrm>
                <a:off x="5712144" y="3860195"/>
                <a:ext cx="542933" cy="145746"/>
              </a:xfrm>
              <a:prstGeom prst="rightArrow">
                <a:avLst/>
              </a:prstGeom>
              <a:solidFill>
                <a:schemeClr val="bg1">
                  <a:lumMod val="65000"/>
                </a:schemeClr>
              </a:solidFill>
              <a:ln w="12700" cap="flat" cmpd="sng" algn="ctr">
                <a:noFill/>
                <a:prstDash val="solid"/>
              </a:ln>
              <a:effectLst/>
            </p:spPr>
            <p:txBody>
              <a:bodyPr lIns="77712" tIns="77712" rIns="77712" bIns="77712"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1133" b="0" i="0" u="none" strike="noStrike" kern="0" cap="none" spc="0" normalizeH="0" baseline="0" noProof="0" dirty="0">
                  <a:ln>
                    <a:noFill/>
                  </a:ln>
                  <a:solidFill>
                    <a:sysClr val="windowText" lastClr="000000"/>
                  </a:solidFill>
                  <a:effectLst/>
                  <a:uLnTx/>
                  <a:uFillTx/>
                  <a:latin typeface="Arial"/>
                  <a:ea typeface="ＭＳ Ｐゴシック"/>
                  <a:cs typeface="メイリオ" charset="0"/>
                </a:endParaRPr>
              </a:p>
            </p:txBody>
          </p:sp>
        </p:grpSp>
        <p:sp>
          <p:nvSpPr>
            <p:cNvPr id="39" name="正方形/長方形 55"/>
            <p:cNvSpPr>
              <a:spLocks noChangeArrowheads="1"/>
            </p:cNvSpPr>
            <p:nvPr/>
          </p:nvSpPr>
          <p:spPr bwMode="auto">
            <a:xfrm>
              <a:off x="5289130" y="3878764"/>
              <a:ext cx="498482" cy="23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1079" b="0" i="0" u="none" strike="noStrike" kern="0" cap="none" spc="0" normalizeH="0" baseline="0" noProof="0" dirty="0">
                  <a:ln>
                    <a:noFill/>
                  </a:ln>
                  <a:solidFill>
                    <a:srgbClr val="000000"/>
                  </a:solidFill>
                  <a:effectLst/>
                  <a:uLnTx/>
                  <a:uFillTx/>
                  <a:latin typeface="メイリオ" pitchFamily="50" charset="-128"/>
                  <a:ea typeface="メイリオ"/>
                  <a:cs typeface="+mn-cs"/>
                </a:rPr>
                <a:t>委託</a:t>
              </a:r>
              <a:endParaRPr kumimoji="0" lang="en-US" altLang="ja-JP" sz="1079" b="0" i="0" u="none" strike="noStrike" kern="0" cap="none" spc="0" normalizeH="0" baseline="0" noProof="0" dirty="0">
                <a:ln>
                  <a:noFill/>
                </a:ln>
                <a:solidFill>
                  <a:srgbClr val="000000"/>
                </a:solidFill>
                <a:effectLst/>
                <a:uLnTx/>
                <a:uFillTx/>
                <a:latin typeface="メイリオ" pitchFamily="50" charset="-128"/>
                <a:ea typeface="メイリオ"/>
                <a:cs typeface="+mn-cs"/>
              </a:endParaRPr>
            </a:p>
          </p:txBody>
        </p:sp>
      </p:grpSp>
      <p:sp>
        <p:nvSpPr>
          <p:cNvPr id="35" name="テキスト ボックス 34"/>
          <p:cNvSpPr txBox="1"/>
          <p:nvPr/>
        </p:nvSpPr>
        <p:spPr>
          <a:xfrm>
            <a:off x="4646425" y="623368"/>
            <a:ext cx="851515" cy="238521"/>
          </a:xfrm>
          <a:prstGeom prst="rect">
            <a:avLst/>
          </a:prstGeom>
        </p:spPr>
        <p:style>
          <a:lnRef idx="2">
            <a:schemeClr val="accent1"/>
          </a:lnRef>
          <a:fillRef idx="1">
            <a:schemeClr val="lt1"/>
          </a:fillRef>
          <a:effectRef idx="0">
            <a:schemeClr val="accent1"/>
          </a:effectRef>
          <a:fontRef idx="minor">
            <a:schemeClr val="dk1"/>
          </a:fontRef>
        </p:style>
        <p:txBody>
          <a:bodyPr wrap="none" tIns="38856" bIns="0">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295" b="0" i="0" u="none" strike="noStrike" kern="0" cap="none" spc="0" normalizeH="0" baseline="0" noProof="0" dirty="0">
                <a:ln>
                  <a:noFill/>
                </a:ln>
                <a:solidFill>
                  <a:sysClr val="windowText" lastClr="000000"/>
                </a:solidFill>
                <a:effectLst/>
                <a:uLnTx/>
                <a:uFillTx/>
                <a:latin typeface="Cambria"/>
                <a:ea typeface="メイリオ"/>
                <a:cs typeface="+mn-cs"/>
              </a:rPr>
              <a:t>事業概要</a:t>
            </a:r>
          </a:p>
        </p:txBody>
      </p:sp>
      <p:sp>
        <p:nvSpPr>
          <p:cNvPr id="44" name="テキスト ボックス 43"/>
          <p:cNvSpPr txBox="1"/>
          <p:nvPr/>
        </p:nvSpPr>
        <p:spPr>
          <a:xfrm>
            <a:off x="4655201" y="2655564"/>
            <a:ext cx="1184940" cy="238521"/>
          </a:xfrm>
          <a:prstGeom prst="rect">
            <a:avLst/>
          </a:prstGeom>
        </p:spPr>
        <p:style>
          <a:lnRef idx="2">
            <a:schemeClr val="accent1"/>
          </a:lnRef>
          <a:fillRef idx="1">
            <a:schemeClr val="lt1"/>
          </a:fillRef>
          <a:effectRef idx="0">
            <a:schemeClr val="accent1"/>
          </a:effectRef>
          <a:fontRef idx="minor">
            <a:schemeClr val="dk1"/>
          </a:fontRef>
        </p:style>
        <p:txBody>
          <a:bodyPr wrap="none" tIns="38856" bIns="0">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295" b="0" i="0" u="none" strike="noStrike" kern="0" cap="none" spc="0" normalizeH="0" baseline="0" noProof="0" dirty="0">
                <a:ln>
                  <a:noFill/>
                </a:ln>
                <a:solidFill>
                  <a:sysClr val="windowText" lastClr="000000"/>
                </a:solidFill>
                <a:effectLst/>
                <a:uLnTx/>
                <a:uFillTx/>
                <a:latin typeface="Cambria"/>
                <a:ea typeface="メイリオ"/>
                <a:cs typeface="+mn-cs"/>
              </a:rPr>
              <a:t>事業スキーム</a:t>
            </a:r>
          </a:p>
        </p:txBody>
      </p:sp>
      <p:sp>
        <p:nvSpPr>
          <p:cNvPr id="36" name="正方形/長方形 35"/>
          <p:cNvSpPr/>
          <p:nvPr/>
        </p:nvSpPr>
        <p:spPr>
          <a:xfrm>
            <a:off x="8659491" y="6922808"/>
            <a:ext cx="1588897" cy="276999"/>
          </a:xfrm>
          <a:prstGeom prst="rect">
            <a:avLst/>
          </a:prstGeom>
          <a:gradFill rotWithShape="1">
            <a:gsLst>
              <a:gs pos="0">
                <a:srgbClr val="438086">
                  <a:shade val="51000"/>
                  <a:satMod val="130000"/>
                </a:srgbClr>
              </a:gs>
              <a:gs pos="80000">
                <a:srgbClr val="438086">
                  <a:shade val="93000"/>
                  <a:satMod val="130000"/>
                </a:srgbClr>
              </a:gs>
              <a:gs pos="100000">
                <a:srgbClr val="43808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en-US" altLang="ja-JP" sz="1200" b="1" i="0" u="none" strike="noStrike" kern="0" cap="none" spc="0" normalizeH="0" baseline="0" noProof="0" dirty="0">
                <a:ln>
                  <a:noFill/>
                </a:ln>
                <a:solidFill>
                  <a:sysClr val="window" lastClr="FFFFFF"/>
                </a:solidFill>
                <a:effectLst/>
                <a:uLnTx/>
                <a:uFillTx/>
                <a:latin typeface="Cambria"/>
                <a:ea typeface="メイリオ"/>
                <a:cs typeface="+mn-cs"/>
              </a:rPr>
              <a:t>(1) </a:t>
            </a:r>
            <a:r>
              <a:rPr kumimoji="0" lang="ja-JP" altLang="en-US" sz="1200" b="1" i="0" u="none" strike="noStrike" kern="0" cap="none" spc="0" normalizeH="0" baseline="0" noProof="0" dirty="0">
                <a:ln>
                  <a:noFill/>
                </a:ln>
                <a:solidFill>
                  <a:sysClr val="window" lastClr="FFFFFF"/>
                </a:solidFill>
                <a:effectLst/>
                <a:uLnTx/>
                <a:uFillTx/>
                <a:latin typeface="Cambria"/>
                <a:ea typeface="メイリオ"/>
                <a:cs typeface="+mn-cs"/>
              </a:rPr>
              <a:t>家庭部門のｲﾒｰｼﾞ</a:t>
            </a:r>
          </a:p>
        </p:txBody>
      </p:sp>
      <p:pic>
        <p:nvPicPr>
          <p:cNvPr id="68"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8142" y="5123672"/>
            <a:ext cx="368664" cy="622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0" name="Picture 111" descr="D:\Temporary Internet Files\Temporary Internet Files\Content.IE5\2QDARHW1\MC900303571[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739515" y="6383198"/>
            <a:ext cx="767186" cy="588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 name="角丸四角形 70"/>
          <p:cNvSpPr/>
          <p:nvPr/>
        </p:nvSpPr>
        <p:spPr>
          <a:xfrm>
            <a:off x="5213719" y="7012600"/>
            <a:ext cx="1686591" cy="342366"/>
          </a:xfrm>
          <a:prstGeom prst="round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1" lang="ja-JP" altLang="en-US" sz="1133" b="1" i="0" u="none" strike="noStrike" kern="0" cap="none" spc="0" normalizeH="0" baseline="0" noProof="0" dirty="0">
                <a:ln>
                  <a:noFill/>
                </a:ln>
                <a:solidFill>
                  <a:prstClr val="black"/>
                </a:solidFill>
                <a:effectLst/>
                <a:uLnTx/>
                <a:uFillTx/>
                <a:latin typeface="Cambria"/>
                <a:ea typeface="メイリオ"/>
                <a:cs typeface="+mn-cs"/>
              </a:rPr>
              <a:t>エネルギー供給事業者</a:t>
            </a:r>
            <a:endParaRPr kumimoji="1" lang="en-US" altLang="ja-JP" sz="1133" b="1" i="0" u="none" strike="noStrike" kern="0" cap="none" spc="0" normalizeH="0" baseline="0" noProof="0" dirty="0">
              <a:ln>
                <a:noFill/>
              </a:ln>
              <a:solidFill>
                <a:prstClr val="black"/>
              </a:solidFill>
              <a:effectLst/>
              <a:uLnTx/>
              <a:uFillTx/>
              <a:latin typeface="Cambria"/>
              <a:ea typeface="メイリオ"/>
              <a:cs typeface="+mn-cs"/>
            </a:endParaRPr>
          </a:p>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1133" b="1" i="0" u="none" strike="noStrike" kern="0" cap="none" spc="0" normalizeH="0" baseline="0" noProof="0" dirty="0">
                <a:ln>
                  <a:noFill/>
                </a:ln>
                <a:solidFill>
                  <a:prstClr val="black"/>
                </a:solidFill>
                <a:effectLst/>
                <a:uLnTx/>
                <a:uFillTx/>
                <a:latin typeface="Cambria"/>
                <a:ea typeface="メイリオ"/>
                <a:cs typeface="+mn-cs"/>
              </a:rPr>
              <a:t>（電力・ガス等）</a:t>
            </a:r>
            <a:endParaRPr kumimoji="1" lang="ja-JP" altLang="en-US" sz="1133" b="1" i="0" u="none" strike="noStrike" kern="0" cap="none" spc="0" normalizeH="0" baseline="0" noProof="0" dirty="0">
              <a:ln>
                <a:noFill/>
              </a:ln>
              <a:solidFill>
                <a:prstClr val="black"/>
              </a:solidFill>
              <a:effectLst/>
              <a:uLnTx/>
              <a:uFillTx/>
              <a:latin typeface="Cambria"/>
              <a:ea typeface="メイリオ"/>
              <a:cs typeface="+mn-cs"/>
            </a:endParaRPr>
          </a:p>
        </p:txBody>
      </p:sp>
      <p:sp>
        <p:nvSpPr>
          <p:cNvPr id="87" name="右矢印 86"/>
          <p:cNvSpPr/>
          <p:nvPr/>
        </p:nvSpPr>
        <p:spPr>
          <a:xfrm rot="10800000">
            <a:off x="2220151" y="5360379"/>
            <a:ext cx="2090098" cy="143972"/>
          </a:xfrm>
          <a:prstGeom prst="righ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1" lang="ja-JP" altLang="en-US" sz="1943" b="0" i="0" u="none" strike="noStrike" kern="0" cap="none" spc="0" normalizeH="0" baseline="0" noProof="0">
              <a:ln>
                <a:noFill/>
              </a:ln>
              <a:solidFill>
                <a:sysClr val="windowText" lastClr="000000"/>
              </a:solidFill>
              <a:effectLst/>
              <a:uLnTx/>
              <a:uFillTx/>
              <a:latin typeface="Cambria"/>
              <a:ea typeface="メイリオ"/>
              <a:cs typeface="+mn-cs"/>
            </a:endParaRPr>
          </a:p>
        </p:txBody>
      </p:sp>
      <p:sp>
        <p:nvSpPr>
          <p:cNvPr id="88" name="右矢印 87"/>
          <p:cNvSpPr/>
          <p:nvPr/>
        </p:nvSpPr>
        <p:spPr>
          <a:xfrm rot="10800000" flipH="1">
            <a:off x="2245445" y="5076235"/>
            <a:ext cx="2090098" cy="143972"/>
          </a:xfrm>
          <a:prstGeom prst="righ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1" lang="ja-JP" altLang="en-US" sz="1943" b="0" i="0" u="none" strike="noStrike" kern="0" cap="none" spc="0" normalizeH="0" baseline="0" noProof="0">
              <a:ln>
                <a:noFill/>
              </a:ln>
              <a:solidFill>
                <a:sysClr val="windowText" lastClr="000000"/>
              </a:solidFill>
              <a:effectLst/>
              <a:uLnTx/>
              <a:uFillTx/>
              <a:latin typeface="Cambria"/>
              <a:ea typeface="メイリオ"/>
              <a:cs typeface="+mn-cs"/>
            </a:endParaRPr>
          </a:p>
        </p:txBody>
      </p:sp>
      <p:pic>
        <p:nvPicPr>
          <p:cNvPr id="108" name="Picture 8" descr="クリックすると新しいウィンドウで開きます"/>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11560" y="5090795"/>
            <a:ext cx="166048" cy="322032"/>
          </a:xfrm>
          <a:prstGeom prst="rect">
            <a:avLst/>
          </a:prstGeom>
          <a:noFill/>
          <a:extLst>
            <a:ext uri="{909E8E84-426E-40DD-AFC4-6F175D3DCCD1}">
              <a14:hiddenFill xmlns:a14="http://schemas.microsoft.com/office/drawing/2010/main">
                <a:solidFill>
                  <a:srgbClr val="FFFFFF"/>
                </a:solidFill>
              </a14:hiddenFill>
            </a:ext>
          </a:extLst>
        </p:spPr>
      </p:pic>
      <p:pic>
        <p:nvPicPr>
          <p:cNvPr id="109" name="Picture 12" descr="クリックすると新しいウィンドウで開きます"/>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498339" y="5411961"/>
            <a:ext cx="359150" cy="359150"/>
          </a:xfrm>
          <a:prstGeom prst="rect">
            <a:avLst/>
          </a:prstGeom>
          <a:noFill/>
          <a:extLst>
            <a:ext uri="{909E8E84-426E-40DD-AFC4-6F175D3DCCD1}">
              <a14:hiddenFill xmlns:a14="http://schemas.microsoft.com/office/drawing/2010/main">
                <a:solidFill>
                  <a:srgbClr val="FFFFFF"/>
                </a:solidFill>
              </a14:hiddenFill>
            </a:ext>
          </a:extLst>
        </p:spPr>
      </p:pic>
      <p:pic>
        <p:nvPicPr>
          <p:cNvPr id="113" name="Picture 16" descr="クリックすると新しいウィンドウで開きます"/>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36273" y="5386980"/>
            <a:ext cx="427759" cy="432358"/>
          </a:xfrm>
          <a:prstGeom prst="rect">
            <a:avLst/>
          </a:prstGeom>
          <a:noFill/>
          <a:extLst>
            <a:ext uri="{909E8E84-426E-40DD-AFC4-6F175D3DCCD1}">
              <a14:hiddenFill xmlns:a14="http://schemas.microsoft.com/office/drawing/2010/main">
                <a:solidFill>
                  <a:srgbClr val="FFFFFF"/>
                </a:solidFill>
              </a14:hiddenFill>
            </a:ext>
          </a:extLst>
        </p:spPr>
      </p:pic>
      <p:sp>
        <p:nvSpPr>
          <p:cNvPr id="114" name="正方形/長方形 113"/>
          <p:cNvSpPr/>
          <p:nvPr/>
        </p:nvSpPr>
        <p:spPr>
          <a:xfrm>
            <a:off x="2181978" y="4782451"/>
            <a:ext cx="2402953" cy="441018"/>
          </a:xfrm>
          <a:prstGeom prst="rect">
            <a:avLst/>
          </a:prstGeom>
        </p:spPr>
        <p:txBody>
          <a:bodyPr wrap="squar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ysClr val="windowText" lastClr="000000"/>
                </a:solidFill>
                <a:effectLst/>
                <a:uLnTx/>
                <a:uFillTx/>
                <a:latin typeface="Cambria"/>
                <a:ea typeface="メイリオ"/>
                <a:cs typeface="+mn-cs"/>
              </a:rPr>
              <a:t>・ ｴﾈﾙｷﾞｰ使用実態ﾃﾞｰﾀ</a:t>
            </a:r>
            <a:endParaRPr kumimoji="0" lang="en-US" altLang="ja-JP" sz="1133" b="0" i="0" u="none" strike="noStrike" kern="0" cap="none" spc="0" normalizeH="0" baseline="0" noProof="0" dirty="0">
              <a:ln>
                <a:noFill/>
              </a:ln>
              <a:solidFill>
                <a:sysClr val="windowText" lastClr="000000"/>
              </a:solidFill>
              <a:effectLst/>
              <a:uLnTx/>
              <a:uFillTx/>
              <a:latin typeface="Cambria"/>
              <a:ea typeface="メイリオ"/>
              <a:cs typeface="+mn-cs"/>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ysClr val="windowText" lastClr="000000"/>
                </a:solidFill>
                <a:effectLst/>
                <a:uLnTx/>
                <a:uFillTx/>
                <a:latin typeface="Cambria"/>
                <a:ea typeface="メイリオ"/>
                <a:cs typeface="+mn-cs"/>
              </a:rPr>
              <a:t>   （月次検針・ｽﾏｰﾄﾒｰﾀ・ｾﾝｻ）</a:t>
            </a:r>
            <a:endParaRPr kumimoji="0" lang="en-US" altLang="ja-JP" sz="1133" b="0" i="0" u="none" strike="noStrike" kern="0" cap="none" spc="0" normalizeH="0" baseline="0" noProof="0" dirty="0">
              <a:ln>
                <a:noFill/>
              </a:ln>
              <a:solidFill>
                <a:sysClr val="windowText" lastClr="000000"/>
              </a:solidFill>
              <a:effectLst/>
              <a:uLnTx/>
              <a:uFillTx/>
              <a:latin typeface="Cambria"/>
              <a:ea typeface="メイリオ"/>
              <a:cs typeface="+mn-cs"/>
            </a:endParaRPr>
          </a:p>
        </p:txBody>
      </p:sp>
      <p:sp>
        <p:nvSpPr>
          <p:cNvPr id="115" name="角丸四角形 114"/>
          <p:cNvSpPr/>
          <p:nvPr/>
        </p:nvSpPr>
        <p:spPr>
          <a:xfrm>
            <a:off x="294095" y="7044085"/>
            <a:ext cx="4215421" cy="388600"/>
          </a:xfrm>
          <a:prstGeom prst="roundRect">
            <a:avLst/>
          </a:prstGeom>
          <a:ln w="19050">
            <a:solidFill>
              <a:srgbClr val="FF0000"/>
            </a:solidFill>
          </a:ln>
        </p:spPr>
        <p:style>
          <a:lnRef idx="1">
            <a:schemeClr val="accent6"/>
          </a:lnRef>
          <a:fillRef idx="2">
            <a:schemeClr val="accent6"/>
          </a:fillRef>
          <a:effectRef idx="1">
            <a:schemeClr val="accent6"/>
          </a:effectRef>
          <a:fontRef idx="minor">
            <a:schemeClr val="dk1"/>
          </a:fontRef>
        </p:style>
        <p:txBody>
          <a:bodyPr bIns="0"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1187" b="1" i="0" u="none" strike="noStrike" kern="0" cap="none" spc="0" normalizeH="0" baseline="0" noProof="0" dirty="0">
                <a:ln>
                  <a:noFill/>
                </a:ln>
                <a:solidFill>
                  <a:srgbClr val="FF0000"/>
                </a:solidFill>
                <a:effectLst/>
                <a:uLnTx/>
                <a:uFillTx/>
                <a:latin typeface="Cambria"/>
                <a:ea typeface="メイリオ"/>
                <a:cs typeface="+mn-cs"/>
              </a:rPr>
              <a:t>行動科学等</a:t>
            </a:r>
            <a:r>
              <a:rPr kumimoji="0" lang="ja-JP" altLang="en-US" sz="1187" b="0" i="0" u="none" strike="noStrike" kern="0" cap="none" spc="0" normalizeH="0" baseline="0" noProof="0" dirty="0">
                <a:ln>
                  <a:noFill/>
                </a:ln>
                <a:solidFill>
                  <a:prstClr val="black"/>
                </a:solidFill>
                <a:effectLst/>
                <a:uLnTx/>
                <a:uFillTx/>
                <a:latin typeface="Cambria"/>
                <a:ea typeface="メイリオ"/>
                <a:cs typeface="+mn-cs"/>
              </a:rPr>
              <a:t>を活用し、</a:t>
            </a:r>
            <a:r>
              <a:rPr kumimoji="0" lang="ja-JP" altLang="en-US" sz="1187" b="1" i="0" u="none" strike="noStrike" kern="0" cap="none" spc="0" normalizeH="0" baseline="0" noProof="0" dirty="0">
                <a:ln>
                  <a:noFill/>
                </a:ln>
                <a:solidFill>
                  <a:srgbClr val="FF0000"/>
                </a:solidFill>
                <a:effectLst/>
                <a:uLnTx/>
                <a:uFillTx/>
                <a:latin typeface="Cambria"/>
                <a:ea typeface="メイリオ"/>
                <a:cs typeface="+mn-cs"/>
              </a:rPr>
              <a:t>国民一人ひとりに配慮</a:t>
            </a:r>
            <a:r>
              <a:rPr kumimoji="0" lang="ja-JP" altLang="en-US" sz="1187" b="0" i="0" u="none" strike="noStrike" kern="0" cap="none" spc="0" normalizeH="0" baseline="0" noProof="0" dirty="0">
                <a:ln>
                  <a:noFill/>
                </a:ln>
                <a:solidFill>
                  <a:prstClr val="black"/>
                </a:solidFill>
                <a:effectLst/>
                <a:uLnTx/>
                <a:uFillTx/>
                <a:latin typeface="Cambria"/>
                <a:ea typeface="メイリオ"/>
                <a:cs typeface="+mn-cs"/>
              </a:rPr>
              <a:t>した</a:t>
            </a:r>
            <a:endParaRPr kumimoji="0" lang="en-US" altLang="ja-JP" sz="1187" b="0" i="0" u="none" strike="noStrike" kern="0" cap="none" spc="0" normalizeH="0" baseline="0" noProof="0" dirty="0">
              <a:ln>
                <a:noFill/>
              </a:ln>
              <a:solidFill>
                <a:prstClr val="black"/>
              </a:solidFill>
              <a:effectLst/>
              <a:uLnTx/>
              <a:uFillTx/>
              <a:latin typeface="Cambria"/>
              <a:ea typeface="メイリオ"/>
              <a:cs typeface="+mn-cs"/>
            </a:endParaRPr>
          </a:p>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1187" b="0" i="0" u="none" strike="noStrike" kern="0" cap="none" spc="0" normalizeH="0" baseline="0" noProof="0" dirty="0">
                <a:ln>
                  <a:noFill/>
                </a:ln>
                <a:solidFill>
                  <a:prstClr val="black"/>
                </a:solidFill>
                <a:effectLst/>
                <a:uLnTx/>
                <a:uFillTx/>
                <a:latin typeface="Cambria"/>
                <a:ea typeface="メイリオ"/>
                <a:cs typeface="+mn-cs"/>
              </a:rPr>
              <a:t>無理のない行動変容の定着・ライフスタイルの変革</a:t>
            </a:r>
            <a:endParaRPr kumimoji="1" lang="ja-JP" altLang="en-US" sz="1187" b="0" i="0" u="none" strike="noStrike" kern="0" cap="none" spc="0" normalizeH="0" baseline="0" noProof="0" dirty="0">
              <a:ln>
                <a:noFill/>
              </a:ln>
              <a:solidFill>
                <a:prstClr val="black"/>
              </a:solidFill>
              <a:effectLst/>
              <a:uLnTx/>
              <a:uFillTx/>
              <a:latin typeface="Cambria"/>
              <a:ea typeface="メイリオ"/>
              <a:cs typeface="+mn-cs"/>
            </a:endParaRPr>
          </a:p>
        </p:txBody>
      </p:sp>
      <p:sp>
        <p:nvSpPr>
          <p:cNvPr id="119" name="右矢印 118"/>
          <p:cNvSpPr/>
          <p:nvPr/>
        </p:nvSpPr>
        <p:spPr>
          <a:xfrm rot="16200000">
            <a:off x="5287358" y="5840688"/>
            <a:ext cx="939608" cy="209519"/>
          </a:xfrm>
          <a:prstGeom prst="rightArrow">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1" lang="ja-JP" altLang="en-US" sz="1943" b="0" i="0" u="none" strike="noStrike" kern="0" cap="none" spc="0" normalizeH="0" baseline="0" noProof="0">
              <a:ln>
                <a:noFill/>
              </a:ln>
              <a:solidFill>
                <a:sysClr val="windowText" lastClr="000000"/>
              </a:solidFill>
              <a:effectLst/>
              <a:uLnTx/>
              <a:uFillTx/>
              <a:latin typeface="Cambria"/>
              <a:ea typeface="メイリオ"/>
              <a:cs typeface="+mn-cs"/>
            </a:endParaRPr>
          </a:p>
        </p:txBody>
      </p:sp>
      <p:sp>
        <p:nvSpPr>
          <p:cNvPr id="120" name="右矢印 119"/>
          <p:cNvSpPr/>
          <p:nvPr/>
        </p:nvSpPr>
        <p:spPr>
          <a:xfrm rot="16200000" flipH="1">
            <a:off x="5548544" y="5846339"/>
            <a:ext cx="939608" cy="209519"/>
          </a:xfrm>
          <a:prstGeom prst="rightArrow">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1" lang="ja-JP" altLang="en-US" sz="1943" b="0" i="0" u="none" strike="noStrike" kern="0" cap="none" spc="0" normalizeH="0" baseline="0" noProof="0">
              <a:ln>
                <a:noFill/>
              </a:ln>
              <a:solidFill>
                <a:sysClr val="windowText" lastClr="000000"/>
              </a:solidFill>
              <a:effectLst/>
              <a:uLnTx/>
              <a:uFillTx/>
              <a:latin typeface="Cambria"/>
              <a:ea typeface="メイリオ"/>
              <a:cs typeface="+mn-cs"/>
            </a:endParaRPr>
          </a:p>
        </p:txBody>
      </p:sp>
      <p:sp>
        <p:nvSpPr>
          <p:cNvPr id="121" name="角丸四角形 120"/>
          <p:cNvSpPr/>
          <p:nvPr/>
        </p:nvSpPr>
        <p:spPr>
          <a:xfrm>
            <a:off x="4419713" y="4840870"/>
            <a:ext cx="1162914" cy="232986"/>
          </a:xfrm>
          <a:prstGeom prst="round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1" lang="ja-JP" altLang="en-US" sz="1187" b="1" i="0" u="none" strike="noStrike" kern="0" cap="none" spc="0" normalizeH="0" baseline="0" noProof="0" dirty="0">
                <a:ln>
                  <a:noFill/>
                </a:ln>
                <a:solidFill>
                  <a:prstClr val="black"/>
                </a:solidFill>
                <a:effectLst/>
                <a:uLnTx/>
                <a:uFillTx/>
                <a:latin typeface="Cambria"/>
                <a:ea typeface="メイリオ"/>
                <a:cs typeface="+mn-cs"/>
              </a:rPr>
              <a:t>事業者</a:t>
            </a:r>
          </a:p>
        </p:txBody>
      </p:sp>
      <p:sp>
        <p:nvSpPr>
          <p:cNvPr id="122" name="正方形/長方形 121"/>
          <p:cNvSpPr/>
          <p:nvPr/>
        </p:nvSpPr>
        <p:spPr>
          <a:xfrm>
            <a:off x="6112538" y="5586781"/>
            <a:ext cx="1709122" cy="789703"/>
          </a:xfrm>
          <a:prstGeom prst="rect">
            <a:avLst/>
          </a:prstGeom>
        </p:spPr>
        <p:txBody>
          <a:bodyPr wrap="non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ysClr val="windowText" lastClr="000000"/>
                </a:solidFill>
                <a:effectLst/>
                <a:uLnTx/>
                <a:uFillTx/>
                <a:latin typeface="Cambria"/>
                <a:ea typeface="メイリオ"/>
                <a:cs typeface="+mn-cs"/>
              </a:rPr>
              <a:t>・ﾌﾟﾛｸﾞﾗﾑﾃﾞｻﾞｲﾝ</a:t>
            </a:r>
            <a:endParaRPr kumimoji="0" lang="en-US" altLang="ja-JP" sz="1133" b="0" i="0" u="none" strike="noStrike" kern="0" cap="none" spc="0" normalizeH="0" baseline="0" noProof="0" dirty="0">
              <a:ln>
                <a:noFill/>
              </a:ln>
              <a:solidFill>
                <a:sysClr val="windowText" lastClr="000000"/>
              </a:solidFill>
              <a:effectLst/>
              <a:uLnTx/>
              <a:uFillTx/>
              <a:latin typeface="Cambria"/>
              <a:ea typeface="メイリオ"/>
              <a:cs typeface="+mn-cs"/>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ysClr val="windowText" lastClr="000000"/>
                </a:solidFill>
                <a:effectLst/>
                <a:uLnTx/>
                <a:uFillTx/>
                <a:latin typeface="Cambria"/>
                <a:ea typeface="メイリオ"/>
                <a:cs typeface="+mn-cs"/>
              </a:rPr>
              <a:t>・ﾌﾟﾗｯﾄﾌｫｰﾑ構築</a:t>
            </a:r>
            <a:endParaRPr kumimoji="0" lang="en-US" altLang="ja-JP" sz="1133" b="0" i="0" u="none" strike="noStrike" kern="0" cap="none" spc="0" normalizeH="0" baseline="0" noProof="0" dirty="0">
              <a:ln>
                <a:noFill/>
              </a:ln>
              <a:solidFill>
                <a:sysClr val="windowText" lastClr="000000"/>
              </a:solidFill>
              <a:effectLst/>
              <a:uLnTx/>
              <a:uFillTx/>
              <a:latin typeface="Cambria"/>
              <a:ea typeface="メイリオ"/>
              <a:cs typeface="+mn-cs"/>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ysClr val="windowText" lastClr="000000"/>
                </a:solidFill>
                <a:effectLst/>
                <a:uLnTx/>
                <a:uFillTx/>
                <a:latin typeface="Cambria"/>
                <a:ea typeface="メイリオ"/>
                <a:cs typeface="+mn-cs"/>
              </a:rPr>
              <a:t>・ﾋﾞｯｸﾞﾃﾞｰﾀ解析・検証</a:t>
            </a:r>
            <a:endParaRPr kumimoji="0" lang="en-US" altLang="ja-JP" sz="1133" b="0" i="0" u="none" strike="noStrike" kern="0" cap="none" spc="0" normalizeH="0" baseline="0" noProof="0" dirty="0">
              <a:ln>
                <a:noFill/>
              </a:ln>
              <a:solidFill>
                <a:sysClr val="windowText" lastClr="000000"/>
              </a:solidFill>
              <a:effectLst/>
              <a:uLnTx/>
              <a:uFillTx/>
              <a:latin typeface="Cambria"/>
              <a:ea typeface="メイリオ"/>
              <a:cs typeface="+mn-cs"/>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ysClr val="windowText" lastClr="000000"/>
                </a:solidFill>
                <a:effectLst/>
                <a:uLnTx/>
                <a:uFillTx/>
                <a:latin typeface="Cambria"/>
                <a:ea typeface="メイリオ"/>
                <a:cs typeface="+mn-cs"/>
              </a:rPr>
              <a:t>・徹底した情報ｾｷｭﾘﾃｨ</a:t>
            </a:r>
            <a:endParaRPr kumimoji="0" lang="en-US" altLang="ja-JP" sz="1133" b="0" i="0" u="none" strike="noStrike" kern="0" cap="none" spc="0" normalizeH="0" baseline="0" noProof="0" dirty="0">
              <a:ln>
                <a:noFill/>
              </a:ln>
              <a:solidFill>
                <a:sysClr val="windowText" lastClr="000000"/>
              </a:solidFill>
              <a:effectLst/>
              <a:uLnTx/>
              <a:uFillTx/>
              <a:latin typeface="Cambria"/>
              <a:ea typeface="メイリオ"/>
              <a:cs typeface="+mn-cs"/>
            </a:endParaRPr>
          </a:p>
        </p:txBody>
      </p:sp>
      <p:sp>
        <p:nvSpPr>
          <p:cNvPr id="123" name="正方形/長方形 122"/>
          <p:cNvSpPr/>
          <p:nvPr/>
        </p:nvSpPr>
        <p:spPr>
          <a:xfrm>
            <a:off x="4558648" y="5846797"/>
            <a:ext cx="1635384" cy="1138389"/>
          </a:xfrm>
          <a:prstGeom prst="rect">
            <a:avLst/>
          </a:prstGeom>
        </p:spPr>
        <p:txBody>
          <a:bodyPr wrap="non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ysClr val="windowText" lastClr="000000"/>
                </a:solidFill>
                <a:effectLst/>
                <a:uLnTx/>
                <a:uFillTx/>
                <a:latin typeface="Cambria"/>
                <a:ea typeface="メイリオ"/>
                <a:cs typeface="+mn-cs"/>
              </a:rPr>
              <a:t>・ﾌｨｰﾙﾄﾞ提供</a:t>
            </a:r>
            <a:endParaRPr kumimoji="0" lang="en-US" altLang="ja-JP" sz="1133" b="0" i="0" u="none" strike="noStrike" kern="0" cap="none" spc="0" normalizeH="0" baseline="0" noProof="0" dirty="0">
              <a:ln>
                <a:noFill/>
              </a:ln>
              <a:solidFill>
                <a:sysClr val="windowText" lastClr="000000"/>
              </a:solidFill>
              <a:effectLst/>
              <a:uLnTx/>
              <a:uFillTx/>
              <a:latin typeface="Cambria"/>
              <a:ea typeface="メイリオ"/>
              <a:cs typeface="+mn-cs"/>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ysClr val="windowText" lastClr="000000"/>
                </a:solidFill>
                <a:effectLst/>
                <a:uLnTx/>
                <a:uFillTx/>
                <a:latin typeface="Cambria"/>
                <a:ea typeface="メイリオ"/>
                <a:cs typeface="+mn-cs"/>
              </a:rPr>
              <a:t>・ﾃﾞｰﾀ提供</a:t>
            </a:r>
            <a:endParaRPr kumimoji="0" lang="en-US" altLang="ja-JP" sz="1133" b="0" i="0" u="none" strike="noStrike" kern="0" cap="none" spc="0" normalizeH="0" baseline="0" noProof="0" dirty="0">
              <a:ln>
                <a:noFill/>
              </a:ln>
              <a:solidFill>
                <a:sysClr val="windowText" lastClr="000000"/>
              </a:solidFill>
              <a:effectLst/>
              <a:uLnTx/>
              <a:uFillTx/>
              <a:latin typeface="Cambria"/>
              <a:ea typeface="メイリオ"/>
              <a:cs typeface="+mn-cs"/>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ysClr val="windowText" lastClr="000000"/>
                </a:solidFill>
                <a:effectLst/>
                <a:uLnTx/>
                <a:uFillTx/>
                <a:latin typeface="Cambria"/>
                <a:ea typeface="メイリオ"/>
                <a:cs typeface="+mn-cs"/>
              </a:rPr>
              <a:t>・自由化時代</a:t>
            </a:r>
            <a:endParaRPr kumimoji="0" lang="en-US" altLang="ja-JP" sz="1133" b="0" i="0" u="none" strike="noStrike" kern="0" cap="none" spc="0" normalizeH="0" baseline="0" noProof="0" dirty="0">
              <a:ln>
                <a:noFill/>
              </a:ln>
              <a:solidFill>
                <a:sysClr val="windowText" lastClr="000000"/>
              </a:solidFill>
              <a:effectLst/>
              <a:uLnTx/>
              <a:uFillTx/>
              <a:latin typeface="Cambria"/>
              <a:ea typeface="メイリオ"/>
              <a:cs typeface="+mn-cs"/>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ysClr val="windowText" lastClr="000000"/>
                </a:solidFill>
                <a:effectLst/>
                <a:uLnTx/>
                <a:uFillTx/>
                <a:latin typeface="Cambria"/>
                <a:ea typeface="メイリオ"/>
                <a:cs typeface="+mn-cs"/>
              </a:rPr>
              <a:t>　の顧客ｻｰﾋﾞｽ</a:t>
            </a:r>
            <a:endParaRPr kumimoji="0" lang="en-US" altLang="ja-JP" sz="1133" b="0" i="0" u="none" strike="noStrike" kern="0" cap="none" spc="0" normalizeH="0" baseline="0" noProof="0" dirty="0">
              <a:ln>
                <a:noFill/>
              </a:ln>
              <a:solidFill>
                <a:sysClr val="windowText" lastClr="000000"/>
              </a:solidFill>
              <a:effectLst/>
              <a:uLnTx/>
              <a:uFillTx/>
              <a:latin typeface="Cambria"/>
              <a:ea typeface="メイリオ"/>
              <a:cs typeface="+mn-cs"/>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ysClr val="windowText" lastClr="000000"/>
                </a:solidFill>
                <a:effectLst/>
                <a:uLnTx/>
                <a:uFillTx/>
                <a:latin typeface="Cambria"/>
                <a:ea typeface="メイリオ"/>
                <a:cs typeface="+mn-cs"/>
              </a:rPr>
              <a:t>　差別化・ﾌﾞﾗﾝﾃﾞｨﾝｸﾞ</a:t>
            </a:r>
            <a:endParaRPr kumimoji="0" lang="en-US" altLang="ja-JP" sz="1133" b="0" i="0" u="none" strike="noStrike" kern="0" cap="none" spc="0" normalizeH="0" baseline="0" noProof="0" dirty="0">
              <a:ln>
                <a:noFill/>
              </a:ln>
              <a:solidFill>
                <a:sysClr val="windowText" lastClr="000000"/>
              </a:solidFill>
              <a:effectLst/>
              <a:uLnTx/>
              <a:uFillTx/>
              <a:latin typeface="Cambria"/>
              <a:ea typeface="メイリオ"/>
              <a:cs typeface="+mn-cs"/>
            </a:endParaRPr>
          </a:p>
          <a:p>
            <a:pPr marL="0" marR="0" lvl="0" indent="0" algn="l" defTabSz="986912" rtl="0" eaLnBrk="1" fontAlgn="auto" latinLnBrk="0" hangingPunct="1">
              <a:lnSpc>
                <a:spcPct val="100000"/>
              </a:lnSpc>
              <a:spcBef>
                <a:spcPts val="0"/>
              </a:spcBef>
              <a:spcAft>
                <a:spcPts val="0"/>
              </a:spcAft>
              <a:buClrTx/>
              <a:buSzTx/>
              <a:buFontTx/>
              <a:buNone/>
              <a:tabLst/>
              <a:defRPr/>
            </a:pPr>
            <a:endParaRPr kumimoji="0" lang="en-US" altLang="ja-JP" sz="1133" b="0" i="0" u="none" strike="noStrike" kern="0" cap="none" spc="0" normalizeH="0" baseline="0" noProof="0" dirty="0">
              <a:ln>
                <a:noFill/>
              </a:ln>
              <a:solidFill>
                <a:sysClr val="windowText" lastClr="000000"/>
              </a:solidFill>
              <a:effectLst/>
              <a:uLnTx/>
              <a:uFillTx/>
              <a:latin typeface="Cambria"/>
              <a:ea typeface="メイリオ"/>
              <a:cs typeface="+mn-cs"/>
            </a:endParaRPr>
          </a:p>
        </p:txBody>
      </p:sp>
      <p:sp>
        <p:nvSpPr>
          <p:cNvPr id="124" name="角丸四角形 123"/>
          <p:cNvSpPr/>
          <p:nvPr/>
        </p:nvSpPr>
        <p:spPr>
          <a:xfrm>
            <a:off x="586793" y="4840930"/>
            <a:ext cx="1162914" cy="227931"/>
          </a:xfrm>
          <a:prstGeom prst="round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1" lang="ja-JP" altLang="en-US" sz="1187" b="1" i="0" u="none" strike="noStrike" kern="0" cap="none" spc="0" normalizeH="0" baseline="0" noProof="0" dirty="0">
                <a:ln>
                  <a:noFill/>
                </a:ln>
                <a:solidFill>
                  <a:prstClr val="black"/>
                </a:solidFill>
                <a:effectLst/>
                <a:uLnTx/>
                <a:uFillTx/>
                <a:latin typeface="Cambria"/>
                <a:ea typeface="メイリオ"/>
                <a:cs typeface="+mn-cs"/>
              </a:rPr>
              <a:t>個人・世帯</a:t>
            </a:r>
          </a:p>
        </p:txBody>
      </p:sp>
      <p:pic>
        <p:nvPicPr>
          <p:cNvPr id="125" name="Picture 3" descr="D:\Temporary Internet Files\Temporary Internet Files\Content.IE5\AI167U2N\MC900434814[1].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flipH="1">
            <a:off x="8958397" y="5477502"/>
            <a:ext cx="703546" cy="682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9" name="正方形/長方形 128"/>
          <p:cNvSpPr/>
          <p:nvPr/>
        </p:nvSpPr>
        <p:spPr>
          <a:xfrm>
            <a:off x="7786085" y="5353527"/>
            <a:ext cx="1059906" cy="441018"/>
          </a:xfrm>
          <a:prstGeom prst="rect">
            <a:avLst/>
          </a:prstGeom>
        </p:spPr>
        <p:txBody>
          <a:bodyPr wrap="non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ysClr val="windowText" lastClr="000000"/>
                </a:solidFill>
                <a:effectLst/>
                <a:uLnTx/>
                <a:uFillTx/>
                <a:latin typeface="Cambria"/>
                <a:ea typeface="メイリオ"/>
                <a:cs typeface="+mn-cs"/>
              </a:rPr>
              <a:t>・事業提携</a:t>
            </a:r>
            <a:endParaRPr kumimoji="0" lang="en-US" altLang="ja-JP" sz="1133" b="0" i="0" u="none" strike="noStrike" kern="0" cap="none" spc="0" normalizeH="0" baseline="0" noProof="0" dirty="0">
              <a:ln>
                <a:noFill/>
              </a:ln>
              <a:solidFill>
                <a:sysClr val="windowText" lastClr="000000"/>
              </a:solidFill>
              <a:effectLst/>
              <a:uLnTx/>
              <a:uFillTx/>
              <a:latin typeface="Cambria"/>
              <a:ea typeface="メイリオ"/>
              <a:cs typeface="+mn-cs"/>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ysClr val="windowText" lastClr="000000"/>
                </a:solidFill>
                <a:effectLst/>
                <a:uLnTx/>
                <a:uFillTx/>
                <a:latin typeface="Cambria"/>
                <a:ea typeface="メイリオ"/>
                <a:cs typeface="+mn-cs"/>
              </a:rPr>
              <a:t>・地域活性化</a:t>
            </a:r>
          </a:p>
        </p:txBody>
      </p:sp>
      <p:sp>
        <p:nvSpPr>
          <p:cNvPr id="130" name="正方形/長方形 129"/>
          <p:cNvSpPr/>
          <p:nvPr/>
        </p:nvSpPr>
        <p:spPr>
          <a:xfrm>
            <a:off x="9242640" y="6288618"/>
            <a:ext cx="1205778" cy="441018"/>
          </a:xfrm>
          <a:prstGeom prst="rect">
            <a:avLst/>
          </a:prstGeom>
        </p:spPr>
        <p:txBody>
          <a:bodyPr wrap="none">
            <a:spAutoFit/>
          </a:bodyPr>
          <a:lstStyle/>
          <a:p>
            <a:pPr marL="0" marR="0" lvl="0" indent="0" algn="r"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ysClr val="windowText" lastClr="000000"/>
                </a:solidFill>
                <a:effectLst/>
                <a:uLnTx/>
                <a:uFillTx/>
                <a:latin typeface="Cambria"/>
                <a:ea typeface="メイリオ"/>
                <a:cs typeface="+mn-cs"/>
              </a:rPr>
              <a:t>環境性能の高い</a:t>
            </a:r>
            <a:endParaRPr kumimoji="0" lang="en-US" altLang="ja-JP" sz="1133" b="0" i="0" u="none" strike="noStrike" kern="0" cap="none" spc="0" normalizeH="0" baseline="0" noProof="0" dirty="0">
              <a:ln>
                <a:noFill/>
              </a:ln>
              <a:solidFill>
                <a:sysClr val="windowText" lastClr="000000"/>
              </a:solidFill>
              <a:effectLst/>
              <a:uLnTx/>
              <a:uFillTx/>
              <a:latin typeface="Cambria"/>
              <a:ea typeface="メイリオ"/>
              <a:cs typeface="+mn-cs"/>
            </a:endParaRPr>
          </a:p>
          <a:p>
            <a:pPr marL="0" marR="0" lvl="0" indent="0" algn="r"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ysClr val="windowText" lastClr="000000"/>
                </a:solidFill>
                <a:effectLst/>
                <a:uLnTx/>
                <a:uFillTx/>
                <a:latin typeface="Cambria"/>
                <a:ea typeface="メイリオ"/>
                <a:cs typeface="+mn-cs"/>
              </a:rPr>
              <a:t>製品開発</a:t>
            </a:r>
          </a:p>
        </p:txBody>
      </p:sp>
      <p:sp>
        <p:nvSpPr>
          <p:cNvPr id="134" name="正方形/長方形 133"/>
          <p:cNvSpPr/>
          <p:nvPr/>
        </p:nvSpPr>
        <p:spPr>
          <a:xfrm>
            <a:off x="7339323" y="6351163"/>
            <a:ext cx="1789272" cy="789703"/>
          </a:xfrm>
          <a:prstGeom prst="rect">
            <a:avLst/>
          </a:prstGeom>
        </p:spPr>
        <p:txBody>
          <a:bodyPr wrap="non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ysClr val="windowText" lastClr="000000"/>
                </a:solidFill>
                <a:effectLst/>
                <a:uLnTx/>
                <a:uFillTx/>
                <a:latin typeface="Cambria"/>
                <a:ea typeface="メイリオ"/>
                <a:cs typeface="+mn-cs"/>
              </a:rPr>
              <a:t>・地域連携</a:t>
            </a:r>
            <a:endParaRPr kumimoji="0" lang="en-US" altLang="ja-JP" sz="1133" b="0" i="0" u="none" strike="noStrike" kern="0" cap="none" spc="0" normalizeH="0" baseline="0" noProof="0" dirty="0">
              <a:ln>
                <a:noFill/>
              </a:ln>
              <a:solidFill>
                <a:sysClr val="windowText" lastClr="000000"/>
              </a:solidFill>
              <a:effectLst/>
              <a:uLnTx/>
              <a:uFillTx/>
              <a:latin typeface="Cambria"/>
              <a:ea typeface="メイリオ"/>
              <a:cs typeface="+mn-cs"/>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ysClr val="windowText" lastClr="000000"/>
                </a:solidFill>
                <a:effectLst/>
                <a:uLnTx/>
                <a:uFillTx/>
                <a:latin typeface="Cambria"/>
                <a:ea typeface="メイリオ"/>
                <a:cs typeface="+mn-cs"/>
              </a:rPr>
              <a:t>・習慣付く仕掛けづくり</a:t>
            </a:r>
            <a:endParaRPr kumimoji="0" lang="en-US" altLang="ja-JP" sz="1133" b="0" i="0" u="none" strike="noStrike" kern="0" cap="none" spc="0" normalizeH="0" baseline="0" noProof="0" dirty="0">
              <a:ln>
                <a:noFill/>
              </a:ln>
              <a:solidFill>
                <a:sysClr val="windowText" lastClr="000000"/>
              </a:solidFill>
              <a:effectLst/>
              <a:uLnTx/>
              <a:uFillTx/>
              <a:latin typeface="Cambria"/>
              <a:ea typeface="メイリオ"/>
              <a:cs typeface="+mn-cs"/>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ysClr val="windowText" lastClr="000000"/>
                </a:solidFill>
                <a:effectLst/>
                <a:uLnTx/>
                <a:uFillTx/>
                <a:latin typeface="Cambria"/>
                <a:ea typeface="メイリオ"/>
                <a:cs typeface="+mn-cs"/>
              </a:rPr>
              <a:t>・地域に根付く新規環境</a:t>
            </a:r>
            <a:endParaRPr kumimoji="0" lang="en-US" altLang="ja-JP" sz="1133" b="0" i="0" u="none" strike="noStrike" kern="0" cap="none" spc="0" normalizeH="0" baseline="0" noProof="0" dirty="0">
              <a:ln>
                <a:noFill/>
              </a:ln>
              <a:solidFill>
                <a:sysClr val="windowText" lastClr="000000"/>
              </a:solidFill>
              <a:effectLst/>
              <a:uLnTx/>
              <a:uFillTx/>
              <a:latin typeface="Cambria"/>
              <a:ea typeface="メイリオ"/>
              <a:cs typeface="+mn-cs"/>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sysClr val="windowText" lastClr="000000"/>
                </a:solidFill>
                <a:effectLst/>
                <a:uLnTx/>
                <a:uFillTx/>
                <a:latin typeface="Cambria"/>
                <a:ea typeface="メイリオ"/>
                <a:cs typeface="+mn-cs"/>
              </a:rPr>
              <a:t>　ﾋﾞｼﾞﾈｽﾓﾃﾞﾙ</a:t>
            </a:r>
          </a:p>
        </p:txBody>
      </p:sp>
      <p:sp>
        <p:nvSpPr>
          <p:cNvPr id="139" name="角丸四角形 138"/>
          <p:cNvSpPr/>
          <p:nvPr/>
        </p:nvSpPr>
        <p:spPr>
          <a:xfrm>
            <a:off x="7240221" y="7122115"/>
            <a:ext cx="1370553" cy="205433"/>
          </a:xfrm>
          <a:prstGeom prst="round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1" lang="ja-JP" altLang="en-US" sz="1133" b="1" i="0" u="none" strike="noStrike" kern="0" cap="none" spc="0" normalizeH="0" baseline="0" noProof="0" dirty="0">
                <a:ln>
                  <a:noFill/>
                </a:ln>
                <a:solidFill>
                  <a:prstClr val="black"/>
                </a:solidFill>
                <a:effectLst/>
                <a:uLnTx/>
                <a:uFillTx/>
                <a:latin typeface="Cambria"/>
                <a:ea typeface="メイリオ"/>
                <a:cs typeface="+mn-cs"/>
              </a:rPr>
              <a:t>地方公共団体</a:t>
            </a:r>
          </a:p>
        </p:txBody>
      </p:sp>
      <p:sp>
        <p:nvSpPr>
          <p:cNvPr id="141" name="角丸四角形 140"/>
          <p:cNvSpPr/>
          <p:nvPr/>
        </p:nvSpPr>
        <p:spPr>
          <a:xfrm>
            <a:off x="9291072" y="6049970"/>
            <a:ext cx="1077221" cy="238649"/>
          </a:xfrm>
          <a:prstGeom prst="round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1" lang="ja-JP" altLang="en-US" sz="1187" b="1" i="0" u="none" strike="noStrike" kern="0" cap="none" spc="0" normalizeH="0" baseline="0" noProof="0" dirty="0">
                <a:ln>
                  <a:noFill/>
                </a:ln>
                <a:solidFill>
                  <a:prstClr val="black"/>
                </a:solidFill>
                <a:effectLst/>
                <a:uLnTx/>
                <a:uFillTx/>
                <a:latin typeface="Cambria"/>
                <a:ea typeface="メイリオ"/>
                <a:cs typeface="+mn-cs"/>
              </a:rPr>
              <a:t>地元企業</a:t>
            </a:r>
          </a:p>
        </p:txBody>
      </p:sp>
      <p:sp>
        <p:nvSpPr>
          <p:cNvPr id="7" name="左右矢印 6"/>
          <p:cNvSpPr/>
          <p:nvPr/>
        </p:nvSpPr>
        <p:spPr>
          <a:xfrm>
            <a:off x="7928971" y="5771111"/>
            <a:ext cx="864271" cy="329011"/>
          </a:xfrm>
          <a:prstGeom prst="leftRightArrow">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1" lang="ja-JP" altLang="en-US" sz="1943" b="0" i="0" u="none" strike="noStrike" kern="0" cap="none" spc="0" normalizeH="0" baseline="0" noProof="0">
              <a:ln>
                <a:noFill/>
              </a:ln>
              <a:solidFill>
                <a:sysClr val="windowText" lastClr="000000"/>
              </a:solidFill>
              <a:effectLst/>
              <a:uLnTx/>
              <a:uFillTx/>
              <a:latin typeface="Cambria"/>
              <a:ea typeface="メイリオ"/>
              <a:cs typeface="+mn-cs"/>
            </a:endParaRPr>
          </a:p>
        </p:txBody>
      </p:sp>
      <p:pic>
        <p:nvPicPr>
          <p:cNvPr id="69" name="Picture 3" descr="http://3.bp.blogspot.com/-wfVknO0EX8Q/VlnK0T80D8I/AAAAAAAAAfs/I6zffPKKKGQ/s1600/MC900431646.png">
            <a:hlinkClick r:id="rId11"/>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468326" y="4712480"/>
            <a:ext cx="763957" cy="763957"/>
          </a:xfrm>
          <a:prstGeom prst="rect">
            <a:avLst/>
          </a:prstGeom>
          <a:noFill/>
          <a:scene3d>
            <a:camera prst="orthographicFront">
              <a:rot lat="0" lon="0" rev="0"/>
            </a:camera>
            <a:lightRig rig="threePt" dir="t"/>
          </a:scene3d>
          <a:extLst>
            <a:ext uri="{909E8E84-426E-40DD-AFC4-6F175D3DCCD1}">
              <a14:hiddenFill xmlns:a14="http://schemas.microsoft.com/office/drawing/2010/main">
                <a:solidFill>
                  <a:srgbClr val="FFFFFF"/>
                </a:solidFill>
              </a14:hiddenFill>
            </a:ext>
          </a:extLst>
        </p:spPr>
      </p:pic>
      <p:pic>
        <p:nvPicPr>
          <p:cNvPr id="163" name="Picture 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972919" y="4946481"/>
            <a:ext cx="580239" cy="10095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2" name="Picture 11"/>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9895199" y="4557039"/>
            <a:ext cx="409352" cy="5435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5" name="上下矢印 134"/>
          <p:cNvSpPr/>
          <p:nvPr/>
        </p:nvSpPr>
        <p:spPr>
          <a:xfrm rot="18735380">
            <a:off x="7005791" y="6432746"/>
            <a:ext cx="269199" cy="761036"/>
          </a:xfrm>
          <a:prstGeom prst="up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1" lang="ja-JP" altLang="en-US" sz="1943" b="0" i="0" u="none" strike="noStrike" kern="0" cap="none" spc="0" normalizeH="0" baseline="0" noProof="0">
              <a:ln>
                <a:noFill/>
              </a:ln>
              <a:solidFill>
                <a:sysClr val="windowText" lastClr="000000"/>
              </a:solidFill>
              <a:effectLst/>
              <a:uLnTx/>
              <a:uFillTx/>
              <a:latin typeface="Cambria"/>
              <a:ea typeface="メイリオ"/>
              <a:cs typeface="+mn-cs"/>
            </a:endParaRPr>
          </a:p>
        </p:txBody>
      </p:sp>
      <p:pic>
        <p:nvPicPr>
          <p:cNvPr id="107" name="Picture 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130007" y="5777857"/>
            <a:ext cx="362863" cy="2558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5" name="角丸四角形 164"/>
          <p:cNvSpPr/>
          <p:nvPr/>
        </p:nvSpPr>
        <p:spPr>
          <a:xfrm>
            <a:off x="2729461" y="5300948"/>
            <a:ext cx="1139762" cy="266453"/>
          </a:xfrm>
          <a:prstGeom prst="roundRect">
            <a:avLst/>
          </a:prstGeom>
          <a:solidFill>
            <a:srgbClr val="FFFF00"/>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971" b="1" i="0" u="sng" strike="noStrike" kern="0" cap="none" spc="0" normalizeH="0" baseline="0" noProof="0" dirty="0">
                <a:ln>
                  <a:noFill/>
                </a:ln>
                <a:solidFill>
                  <a:srgbClr val="FF0000"/>
                </a:solidFill>
                <a:effectLst/>
                <a:uLnTx/>
                <a:uFillTx/>
                <a:latin typeface="Cambria"/>
                <a:ea typeface="メイリオ"/>
                <a:cs typeface="+mn-cs"/>
              </a:rPr>
              <a:t>ナッジ</a:t>
            </a:r>
            <a:endParaRPr kumimoji="0" lang="en-US" altLang="ja-JP" sz="971" b="1" i="0" u="sng" strike="noStrike" kern="0" cap="none" spc="0" normalizeH="0" baseline="0" noProof="0" dirty="0">
              <a:ln>
                <a:noFill/>
              </a:ln>
              <a:solidFill>
                <a:srgbClr val="FF0000"/>
              </a:solidFill>
              <a:effectLst/>
              <a:uLnTx/>
              <a:uFillTx/>
              <a:latin typeface="Cambria"/>
              <a:ea typeface="メイリオ"/>
              <a:cs typeface="+mn-cs"/>
            </a:endParaRPr>
          </a:p>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971" b="0" i="0" u="none" strike="noStrike" kern="0" cap="none" spc="0" normalizeH="0" baseline="0" noProof="0" dirty="0">
                <a:ln>
                  <a:noFill/>
                </a:ln>
                <a:solidFill>
                  <a:prstClr val="black"/>
                </a:solidFill>
                <a:effectLst/>
                <a:uLnTx/>
                <a:uFillTx/>
                <a:latin typeface="Cambria"/>
                <a:ea typeface="メイリオ"/>
                <a:cs typeface="+mn-cs"/>
              </a:rPr>
              <a:t>あり／なし</a:t>
            </a:r>
            <a:endParaRPr kumimoji="1" lang="ja-JP" altLang="en-US" sz="971" b="0" i="0" u="none" strike="noStrike" kern="0" cap="none" spc="0" normalizeH="0" baseline="0" noProof="0" dirty="0">
              <a:ln>
                <a:noFill/>
              </a:ln>
              <a:solidFill>
                <a:prstClr val="black"/>
              </a:solidFill>
              <a:effectLst/>
              <a:uLnTx/>
              <a:uFillTx/>
              <a:latin typeface="Cambria"/>
              <a:ea typeface="メイリオ"/>
              <a:cs typeface="+mn-cs"/>
            </a:endParaRPr>
          </a:p>
        </p:txBody>
      </p:sp>
      <p:sp>
        <p:nvSpPr>
          <p:cNvPr id="13" name="四角形吹き出し 12"/>
          <p:cNvSpPr/>
          <p:nvPr/>
        </p:nvSpPr>
        <p:spPr>
          <a:xfrm>
            <a:off x="1537618" y="5743841"/>
            <a:ext cx="2838232" cy="1222523"/>
          </a:xfrm>
          <a:prstGeom prst="wedgeRectCallout">
            <a:avLst>
              <a:gd name="adj1" fmla="val -7086"/>
              <a:gd name="adj2" fmla="val -67985"/>
            </a:avLst>
          </a:prstGeom>
          <a:solidFill>
            <a:srgbClr val="FFFF00"/>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7712" tIns="0" rIns="77712" bIns="0" rtlCol="0" anchor="ctr"/>
          <a:lstStyle/>
          <a:p>
            <a:pPr marL="185046" marR="0" lvl="0" indent="-185046" algn="just" defTabSz="98691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33" b="0" i="0" u="none" strike="noStrike" kern="0" cap="none" spc="0" normalizeH="0" baseline="0" noProof="0" dirty="0">
                <a:ln>
                  <a:noFill/>
                </a:ln>
                <a:solidFill>
                  <a:prstClr val="black"/>
                </a:solidFill>
                <a:effectLst/>
                <a:uLnTx/>
                <a:uFillTx/>
                <a:latin typeface="Cambria"/>
                <a:ea typeface="メイリオ"/>
                <a:cs typeface="+mn-cs"/>
              </a:rPr>
              <a:t>行動科学・ﾋﾞｯｸﾞﾃﾞｰﾀ分析・人工知能学習を基にした多様なｺﾐｭﾆｹｰｼｮﾝ・家計や環境に優しい省ｴﾈｱﾄﾞﾊﾞｲｽ</a:t>
            </a:r>
            <a:endParaRPr kumimoji="0" lang="en-US" altLang="ja-JP" sz="1133" b="0" i="0" u="none" strike="noStrike" kern="0" cap="none" spc="0" normalizeH="0" baseline="0" noProof="0" dirty="0">
              <a:ln>
                <a:noFill/>
              </a:ln>
              <a:solidFill>
                <a:prstClr val="black"/>
              </a:solidFill>
              <a:effectLst/>
              <a:uLnTx/>
              <a:uFillTx/>
              <a:latin typeface="Cambria"/>
              <a:ea typeface="メイリオ"/>
              <a:cs typeface="+mn-cs"/>
            </a:endParaRPr>
          </a:p>
          <a:p>
            <a:pPr marL="185046" marR="0" lvl="0" indent="-185046" algn="just" defTabSz="98691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33" b="0" i="0" u="none" strike="noStrike" kern="0" cap="none" spc="0" normalizeH="0" baseline="0" noProof="0" dirty="0">
                <a:ln>
                  <a:noFill/>
                </a:ln>
                <a:solidFill>
                  <a:prstClr val="black"/>
                </a:solidFill>
                <a:effectLst/>
                <a:uLnTx/>
                <a:uFillTx/>
                <a:latin typeface="Cambria"/>
                <a:ea typeface="メイリオ"/>
                <a:cs typeface="+mn-cs"/>
              </a:rPr>
              <a:t>ｹﾞｰﾐﾌｨｹｰｼｮﾝによる飽きのこない仕組みづくり</a:t>
            </a:r>
            <a:endParaRPr kumimoji="0" lang="en-US" altLang="ja-JP" sz="1133" b="0" i="0" u="none" strike="noStrike" kern="0" cap="none" spc="0" normalizeH="0" baseline="0" noProof="0" dirty="0">
              <a:ln>
                <a:noFill/>
              </a:ln>
              <a:solidFill>
                <a:prstClr val="black"/>
              </a:solidFill>
              <a:effectLst/>
              <a:uLnTx/>
              <a:uFillTx/>
              <a:latin typeface="Cambria"/>
              <a:ea typeface="メイリオ"/>
              <a:cs typeface="+mn-cs"/>
            </a:endParaRPr>
          </a:p>
          <a:p>
            <a:pPr marL="185046" marR="0" lvl="0" indent="-185046" algn="just" defTabSz="98691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133" b="0" i="0" u="none" strike="noStrike" kern="0" cap="none" spc="0" normalizeH="0" baseline="0" noProof="0" dirty="0">
                <a:ln>
                  <a:noFill/>
                </a:ln>
                <a:solidFill>
                  <a:prstClr val="black"/>
                </a:solidFill>
                <a:effectLst/>
                <a:uLnTx/>
                <a:uFillTx/>
                <a:latin typeface="Cambria"/>
                <a:ea typeface="メイリオ"/>
                <a:cs typeface="+mn-cs"/>
              </a:rPr>
              <a:t>ｱﾝｹｰﾄを通じて一層ﾊﾟｰｿﾅﾗｲｽﾞしたﾌｨｰﾄﾞﾊﾞｯｸ・ｱﾄﾞﾊﾞｲｽ</a:t>
            </a:r>
            <a:endParaRPr kumimoji="1" lang="ja-JP" altLang="en-US" sz="1133" b="0" i="0" u="none" strike="noStrike" kern="0" cap="none" spc="0" normalizeH="0" baseline="0" noProof="0" dirty="0">
              <a:ln>
                <a:noFill/>
              </a:ln>
              <a:solidFill>
                <a:prstClr val="black"/>
              </a:solidFill>
              <a:effectLst/>
              <a:uLnTx/>
              <a:uFillTx/>
              <a:latin typeface="Cambria"/>
              <a:ea typeface="メイリオ"/>
              <a:cs typeface="+mn-cs"/>
            </a:endParaRPr>
          </a:p>
        </p:txBody>
      </p:sp>
      <p:sp>
        <p:nvSpPr>
          <p:cNvPr id="61" name="角丸四角形 60"/>
          <p:cNvSpPr/>
          <p:nvPr/>
        </p:nvSpPr>
        <p:spPr>
          <a:xfrm>
            <a:off x="4682015" y="5141526"/>
            <a:ext cx="906158" cy="380597"/>
          </a:xfrm>
          <a:prstGeom prst="roundRect">
            <a:avLst/>
          </a:prstGeom>
          <a:solidFill>
            <a:schemeClr val="bg1">
              <a:lumMod val="9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1" lang="ja-JP" altLang="en-US" sz="863" b="1" i="0" u="none" strike="noStrike" kern="0" cap="none" spc="0" normalizeH="0" baseline="0" noProof="0" dirty="0">
                <a:ln>
                  <a:noFill/>
                </a:ln>
                <a:solidFill>
                  <a:prstClr val="black"/>
                </a:solidFill>
                <a:effectLst/>
                <a:uLnTx/>
                <a:uFillTx/>
                <a:latin typeface="Cambria"/>
                <a:ea typeface="メイリオ"/>
                <a:cs typeface="+mn-cs"/>
              </a:rPr>
              <a:t>情報発信</a:t>
            </a:r>
            <a:endParaRPr kumimoji="1" lang="en-US" altLang="ja-JP" sz="863" b="1" i="0" u="none" strike="noStrike" kern="0" cap="none" spc="0" normalizeH="0" baseline="0" noProof="0" dirty="0">
              <a:ln>
                <a:noFill/>
              </a:ln>
              <a:solidFill>
                <a:prstClr val="black"/>
              </a:solidFill>
              <a:effectLst/>
              <a:uLnTx/>
              <a:uFillTx/>
              <a:latin typeface="Cambria"/>
              <a:ea typeface="メイリオ"/>
              <a:cs typeface="+mn-cs"/>
            </a:endParaRPr>
          </a:p>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863" b="1" i="0" u="none" strike="noStrike" kern="0" cap="none" spc="0" normalizeH="0" baseline="0" noProof="0" dirty="0">
                <a:ln>
                  <a:noFill/>
                </a:ln>
                <a:solidFill>
                  <a:prstClr val="black"/>
                </a:solidFill>
                <a:effectLst/>
                <a:uLnTx/>
                <a:uFillTx/>
                <a:latin typeface="Cambria"/>
                <a:ea typeface="メイリオ"/>
                <a:cs typeface="+mn-cs"/>
              </a:rPr>
              <a:t>仕組みづくり</a:t>
            </a:r>
            <a:endParaRPr kumimoji="1" lang="en-US" altLang="ja-JP" sz="863" b="1" i="0" u="none" strike="noStrike" kern="0" cap="none" spc="0" normalizeH="0" baseline="0" noProof="0" dirty="0">
              <a:ln>
                <a:noFill/>
              </a:ln>
              <a:solidFill>
                <a:prstClr val="black"/>
              </a:solidFill>
              <a:effectLst/>
              <a:uLnTx/>
              <a:uFillTx/>
              <a:latin typeface="Cambria"/>
              <a:ea typeface="メイリオ"/>
              <a:cs typeface="+mn-cs"/>
            </a:endParaRPr>
          </a:p>
        </p:txBody>
      </p:sp>
      <p:pic>
        <p:nvPicPr>
          <p:cNvPr id="156" name="Picture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286572" y="4820763"/>
            <a:ext cx="751219" cy="746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7" name="正方形/長方形 156"/>
          <p:cNvSpPr/>
          <p:nvPr/>
        </p:nvSpPr>
        <p:spPr>
          <a:xfrm>
            <a:off x="6667149" y="4749301"/>
            <a:ext cx="370614" cy="266676"/>
          </a:xfrm>
          <a:prstGeom prst="rect">
            <a:avLst/>
          </a:prstGeom>
        </p:spPr>
        <p:txBody>
          <a:bodyPr wrap="non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en-US" altLang="ja-JP" sz="1133" b="1" i="0" u="none" strike="noStrike" kern="0" cap="none" spc="0" normalizeH="0" baseline="0" noProof="0" dirty="0">
                <a:ln>
                  <a:noFill/>
                </a:ln>
                <a:solidFill>
                  <a:srgbClr val="F79646">
                    <a:lumMod val="75000"/>
                  </a:srgbClr>
                </a:solidFill>
                <a:effectLst/>
                <a:uLnTx/>
                <a:uFillTx/>
                <a:latin typeface="Cambria"/>
                <a:ea typeface="メイリオ"/>
                <a:cs typeface="+mn-cs"/>
              </a:rPr>
              <a:t>Do</a:t>
            </a:r>
            <a:endParaRPr kumimoji="0" lang="ja-JP" altLang="en-US" sz="1133" b="1" i="0" u="none" strike="noStrike" kern="0" cap="none" spc="0" normalizeH="0" baseline="0" noProof="0" dirty="0">
              <a:ln>
                <a:noFill/>
              </a:ln>
              <a:solidFill>
                <a:srgbClr val="F79646">
                  <a:lumMod val="75000"/>
                </a:srgbClr>
              </a:solidFill>
              <a:effectLst/>
              <a:uLnTx/>
              <a:uFillTx/>
              <a:latin typeface="Cambria"/>
              <a:ea typeface="メイリオ"/>
              <a:cs typeface="+mn-cs"/>
            </a:endParaRPr>
          </a:p>
        </p:txBody>
      </p:sp>
      <p:sp>
        <p:nvSpPr>
          <p:cNvPr id="158" name="正方形/長方形 157"/>
          <p:cNvSpPr/>
          <p:nvPr/>
        </p:nvSpPr>
        <p:spPr>
          <a:xfrm>
            <a:off x="6753904" y="5287266"/>
            <a:ext cx="585417" cy="266676"/>
          </a:xfrm>
          <a:prstGeom prst="rect">
            <a:avLst/>
          </a:prstGeom>
        </p:spPr>
        <p:txBody>
          <a:bodyPr wrap="non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en-US" altLang="ja-JP" sz="1133" b="1" i="0" u="none" strike="noStrike" kern="0" cap="none" spc="0" normalizeH="0" baseline="0" noProof="0" dirty="0">
                <a:ln>
                  <a:noFill/>
                </a:ln>
                <a:solidFill>
                  <a:srgbClr val="4BACC6"/>
                </a:solidFill>
                <a:effectLst/>
                <a:uLnTx/>
                <a:uFillTx/>
                <a:latin typeface="Cambria"/>
                <a:ea typeface="メイリオ"/>
                <a:cs typeface="+mn-cs"/>
              </a:rPr>
              <a:t>Check</a:t>
            </a:r>
            <a:endParaRPr kumimoji="0" lang="ja-JP" altLang="en-US" sz="1187" b="1" i="0" u="none" strike="noStrike" kern="0" cap="none" spc="0" normalizeH="0" baseline="0" noProof="0" dirty="0">
              <a:ln>
                <a:noFill/>
              </a:ln>
              <a:solidFill>
                <a:srgbClr val="4BACC6"/>
              </a:solidFill>
              <a:effectLst/>
              <a:uLnTx/>
              <a:uFillTx/>
              <a:latin typeface="Cambria"/>
              <a:ea typeface="メイリオ"/>
              <a:cs typeface="+mn-cs"/>
            </a:endParaRPr>
          </a:p>
        </p:txBody>
      </p:sp>
      <p:sp>
        <p:nvSpPr>
          <p:cNvPr id="159" name="正方形/長方形 158"/>
          <p:cNvSpPr/>
          <p:nvPr/>
        </p:nvSpPr>
        <p:spPr>
          <a:xfrm>
            <a:off x="6200828" y="5293342"/>
            <a:ext cx="399468" cy="266676"/>
          </a:xfrm>
          <a:prstGeom prst="rect">
            <a:avLst/>
          </a:prstGeom>
        </p:spPr>
        <p:txBody>
          <a:bodyPr wrap="non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en-US" altLang="ja-JP" sz="1133" b="1" i="0" u="none" strike="noStrike" kern="0" cap="none" spc="0" normalizeH="0" baseline="0" noProof="0" dirty="0">
                <a:ln>
                  <a:noFill/>
                </a:ln>
                <a:solidFill>
                  <a:srgbClr val="8064A2"/>
                </a:solidFill>
                <a:effectLst/>
                <a:uLnTx/>
                <a:uFillTx/>
                <a:latin typeface="Cambria"/>
                <a:ea typeface="メイリオ"/>
                <a:cs typeface="+mn-cs"/>
              </a:rPr>
              <a:t>Act</a:t>
            </a:r>
            <a:endParaRPr kumimoji="0" lang="ja-JP" altLang="en-US" sz="1133" b="1" i="0" u="none" strike="noStrike" kern="0" cap="none" spc="0" normalizeH="0" baseline="0" noProof="0" dirty="0">
              <a:ln>
                <a:noFill/>
              </a:ln>
              <a:solidFill>
                <a:srgbClr val="8064A2"/>
              </a:solidFill>
              <a:effectLst/>
              <a:uLnTx/>
              <a:uFillTx/>
              <a:latin typeface="Cambria"/>
              <a:ea typeface="メイリオ"/>
              <a:cs typeface="+mn-cs"/>
            </a:endParaRPr>
          </a:p>
        </p:txBody>
      </p:sp>
      <p:sp>
        <p:nvSpPr>
          <p:cNvPr id="160" name="正方形/長方形 159"/>
          <p:cNvSpPr/>
          <p:nvPr/>
        </p:nvSpPr>
        <p:spPr>
          <a:xfrm>
            <a:off x="6123108" y="4749301"/>
            <a:ext cx="486030" cy="266676"/>
          </a:xfrm>
          <a:prstGeom prst="rect">
            <a:avLst/>
          </a:prstGeom>
        </p:spPr>
        <p:txBody>
          <a:bodyPr wrap="non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en-US" altLang="ja-JP" sz="1133" b="1" i="0" u="none" strike="noStrike" kern="0" cap="none" spc="0" normalizeH="0" baseline="0" noProof="0" dirty="0">
                <a:ln>
                  <a:noFill/>
                </a:ln>
                <a:solidFill>
                  <a:srgbClr val="002060"/>
                </a:solidFill>
                <a:effectLst/>
                <a:uLnTx/>
                <a:uFillTx/>
                <a:latin typeface="Cambria"/>
                <a:ea typeface="メイリオ"/>
                <a:cs typeface="+mn-cs"/>
              </a:rPr>
              <a:t>Plan</a:t>
            </a:r>
            <a:endParaRPr kumimoji="0" lang="ja-JP" altLang="en-US" sz="1133" b="1" i="0" u="none" strike="noStrike" kern="0" cap="none" spc="0" normalizeH="0" baseline="0" noProof="0" dirty="0">
              <a:ln>
                <a:noFill/>
              </a:ln>
              <a:solidFill>
                <a:srgbClr val="002060"/>
              </a:solidFill>
              <a:effectLst/>
              <a:uLnTx/>
              <a:uFillTx/>
              <a:latin typeface="Cambria"/>
              <a:ea typeface="メイリオ"/>
              <a:cs typeface="+mn-cs"/>
            </a:endParaRPr>
          </a:p>
        </p:txBody>
      </p:sp>
      <p:sp>
        <p:nvSpPr>
          <p:cNvPr id="85" name="角丸四角形 84"/>
          <p:cNvSpPr/>
          <p:nvPr/>
        </p:nvSpPr>
        <p:spPr>
          <a:xfrm>
            <a:off x="6422973" y="5027559"/>
            <a:ext cx="669107" cy="290903"/>
          </a:xfrm>
          <a:prstGeom prst="roundRect">
            <a:avLst/>
          </a:prstGeom>
          <a:solidFill>
            <a:srgbClr val="FFC000"/>
          </a:solid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bIns="38856"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1" lang="ja-JP" altLang="en-US" sz="971" b="0" i="0" u="none" strike="noStrike" kern="0" cap="none" spc="0" normalizeH="0" baseline="0" noProof="0" dirty="0">
                <a:ln>
                  <a:noFill/>
                </a:ln>
                <a:solidFill>
                  <a:prstClr val="black"/>
                </a:solidFill>
                <a:effectLst/>
                <a:uLnTx/>
                <a:uFillTx/>
                <a:latin typeface="Cambria"/>
                <a:ea typeface="メイリオ"/>
                <a:cs typeface="+mn-cs"/>
              </a:rPr>
              <a:t>ﾌﾟﾛｸﾞﾗﾑ最適化</a:t>
            </a:r>
          </a:p>
        </p:txBody>
      </p:sp>
      <p:sp>
        <p:nvSpPr>
          <p:cNvPr id="66" name="テキスト ボックス 65"/>
          <p:cNvSpPr txBox="1"/>
          <p:nvPr/>
        </p:nvSpPr>
        <p:spPr>
          <a:xfrm>
            <a:off x="4652139" y="3002636"/>
            <a:ext cx="1351652" cy="238521"/>
          </a:xfrm>
          <a:prstGeom prst="rect">
            <a:avLst/>
          </a:prstGeom>
        </p:spPr>
        <p:style>
          <a:lnRef idx="2">
            <a:schemeClr val="accent1"/>
          </a:lnRef>
          <a:fillRef idx="1">
            <a:schemeClr val="lt1"/>
          </a:fillRef>
          <a:effectRef idx="0">
            <a:schemeClr val="accent1"/>
          </a:effectRef>
          <a:fontRef idx="minor">
            <a:schemeClr val="dk1"/>
          </a:fontRef>
        </p:style>
        <p:txBody>
          <a:bodyPr wrap="none" tIns="38856" bIns="0">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295" b="0" i="0" u="none" strike="noStrike" kern="0" cap="none" spc="0" normalizeH="0" baseline="0" noProof="0" dirty="0">
                <a:ln>
                  <a:noFill/>
                </a:ln>
                <a:solidFill>
                  <a:sysClr val="windowText" lastClr="000000"/>
                </a:solidFill>
                <a:effectLst/>
                <a:uLnTx/>
                <a:uFillTx/>
                <a:latin typeface="Cambria"/>
                <a:ea typeface="メイリオ"/>
                <a:cs typeface="+mn-cs"/>
              </a:rPr>
              <a:t>期待される効果</a:t>
            </a:r>
          </a:p>
        </p:txBody>
      </p:sp>
      <p:sp>
        <p:nvSpPr>
          <p:cNvPr id="72" name="角丸四角形 71"/>
          <p:cNvSpPr/>
          <p:nvPr/>
        </p:nvSpPr>
        <p:spPr>
          <a:xfrm>
            <a:off x="8221082" y="4755101"/>
            <a:ext cx="1660316" cy="579140"/>
          </a:xfrm>
          <a:prstGeom prst="roundRect">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1079" b="1" i="0" u="none" strike="noStrike" kern="0" cap="none" spc="0" normalizeH="0" baseline="0" noProof="0" dirty="0">
                <a:ln>
                  <a:noFill/>
                </a:ln>
                <a:solidFill>
                  <a:prstClr val="black"/>
                </a:solidFill>
                <a:effectLst/>
                <a:uLnTx/>
                <a:uFillTx/>
                <a:latin typeface="Cambria"/>
                <a:ea typeface="メイリオ"/>
                <a:cs typeface="+mn-cs"/>
              </a:rPr>
              <a:t>環境価値が実装された</a:t>
            </a:r>
            <a:endParaRPr kumimoji="0" lang="en-US" altLang="ja-JP" sz="1079" b="1" i="0" u="none" strike="noStrike" kern="0" cap="none" spc="0" normalizeH="0" baseline="0" noProof="0" dirty="0">
              <a:ln>
                <a:noFill/>
              </a:ln>
              <a:solidFill>
                <a:prstClr val="black"/>
              </a:solidFill>
              <a:effectLst/>
              <a:uLnTx/>
              <a:uFillTx/>
              <a:latin typeface="Cambria"/>
              <a:ea typeface="メイリオ"/>
              <a:cs typeface="+mn-cs"/>
            </a:endParaRPr>
          </a:p>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1079" b="1" i="0" u="none" strike="noStrike" kern="0" cap="none" spc="0" normalizeH="0" baseline="0" noProof="0" dirty="0">
                <a:ln>
                  <a:noFill/>
                </a:ln>
                <a:solidFill>
                  <a:prstClr val="black"/>
                </a:solidFill>
                <a:effectLst/>
                <a:uLnTx/>
                <a:uFillTx/>
                <a:latin typeface="Cambria"/>
                <a:ea typeface="メイリオ"/>
                <a:cs typeface="+mn-cs"/>
              </a:rPr>
              <a:t>低炭素社会への</a:t>
            </a:r>
            <a:endParaRPr kumimoji="0" lang="en-US" altLang="ja-JP" sz="1079" b="1" i="0" u="none" strike="noStrike" kern="0" cap="none" spc="0" normalizeH="0" baseline="0" noProof="0" dirty="0">
              <a:ln>
                <a:noFill/>
              </a:ln>
              <a:solidFill>
                <a:prstClr val="black"/>
              </a:solidFill>
              <a:effectLst/>
              <a:uLnTx/>
              <a:uFillTx/>
              <a:latin typeface="Cambria"/>
              <a:ea typeface="メイリオ"/>
              <a:cs typeface="+mn-cs"/>
            </a:endParaRPr>
          </a:p>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1079" b="1" i="0" u="none" strike="noStrike" kern="0" cap="none" spc="0" normalizeH="0" baseline="0" noProof="0" dirty="0">
                <a:ln>
                  <a:noFill/>
                </a:ln>
                <a:solidFill>
                  <a:prstClr val="black"/>
                </a:solidFill>
                <a:effectLst/>
                <a:uLnTx/>
                <a:uFillTx/>
                <a:latin typeface="Cambria"/>
                <a:ea typeface="メイリオ"/>
                <a:cs typeface="+mn-cs"/>
              </a:rPr>
              <a:t>パラダイムシフト</a:t>
            </a:r>
          </a:p>
        </p:txBody>
      </p:sp>
      <p:sp>
        <p:nvSpPr>
          <p:cNvPr id="62" name="正方形/長方形 55"/>
          <p:cNvSpPr>
            <a:spLocks noChangeArrowheads="1"/>
          </p:cNvSpPr>
          <p:nvPr/>
        </p:nvSpPr>
        <p:spPr bwMode="auto">
          <a:xfrm>
            <a:off x="6267822" y="2793871"/>
            <a:ext cx="865648" cy="42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1079" b="0" i="0" u="none" strike="noStrike" kern="0" cap="none" spc="0" normalizeH="0" baseline="0" noProof="0" dirty="0">
                <a:ln>
                  <a:noFill/>
                </a:ln>
                <a:solidFill>
                  <a:srgbClr val="000000"/>
                </a:solidFill>
                <a:effectLst/>
                <a:uLnTx/>
                <a:uFillTx/>
                <a:latin typeface="メイリオ" pitchFamily="50" charset="-128"/>
                <a:ea typeface="メイリオ"/>
                <a:cs typeface="+mn-cs"/>
              </a:rPr>
              <a:t>補助</a:t>
            </a:r>
            <a:endParaRPr kumimoji="0" lang="en-US" altLang="ja-JP" sz="1079" b="0" i="0" u="none" strike="noStrike" kern="0" cap="none" spc="0" normalizeH="0" baseline="0" noProof="0" dirty="0">
              <a:ln>
                <a:noFill/>
              </a:ln>
              <a:solidFill>
                <a:srgbClr val="000000"/>
              </a:solidFill>
              <a:effectLst/>
              <a:uLnTx/>
              <a:uFillTx/>
              <a:latin typeface="メイリオ" pitchFamily="50" charset="-128"/>
              <a:ea typeface="メイリオ"/>
              <a:cs typeface="+mn-cs"/>
            </a:endParaRPr>
          </a:p>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1079" b="0" i="0" u="none" strike="noStrike" kern="0" cap="none" spc="0" normalizeH="0" baseline="0" noProof="0" dirty="0">
                <a:ln>
                  <a:noFill/>
                </a:ln>
                <a:solidFill>
                  <a:srgbClr val="000000"/>
                </a:solidFill>
                <a:effectLst/>
                <a:uLnTx/>
                <a:uFillTx/>
                <a:latin typeface="メイリオ" pitchFamily="50" charset="-128"/>
                <a:ea typeface="メイリオ"/>
                <a:cs typeface="+mn-cs"/>
              </a:rPr>
              <a:t>（</a:t>
            </a:r>
            <a:r>
              <a:rPr kumimoji="0" lang="en-US" altLang="ja-JP" sz="1079" b="0" i="0" u="none" strike="noStrike" kern="0" cap="none" spc="0" normalizeH="0" baseline="0" noProof="0" dirty="0">
                <a:ln>
                  <a:noFill/>
                </a:ln>
                <a:solidFill>
                  <a:srgbClr val="000000"/>
                </a:solidFill>
                <a:effectLst/>
                <a:uLnTx/>
                <a:uFillTx/>
                <a:latin typeface="メイリオ" pitchFamily="50" charset="-128"/>
                <a:ea typeface="メイリオ"/>
                <a:cs typeface="+mn-cs"/>
              </a:rPr>
              <a:t>1/2</a:t>
            </a:r>
            <a:r>
              <a:rPr kumimoji="0" lang="ja-JP" altLang="en-US" sz="1079" b="0" i="0" u="none" strike="noStrike" kern="0" cap="none" spc="0" normalizeH="0" baseline="0" noProof="0" dirty="0">
                <a:ln>
                  <a:noFill/>
                </a:ln>
                <a:solidFill>
                  <a:srgbClr val="000000"/>
                </a:solidFill>
                <a:effectLst/>
                <a:uLnTx/>
                <a:uFillTx/>
                <a:latin typeface="メイリオ" pitchFamily="50" charset="-128"/>
                <a:ea typeface="メイリオ"/>
                <a:cs typeface="+mn-cs"/>
              </a:rPr>
              <a:t>）</a:t>
            </a:r>
            <a:endParaRPr kumimoji="0" lang="en-US" altLang="ja-JP" sz="1079" b="0" i="0" u="none" strike="noStrike" kern="0" cap="none" spc="0" normalizeH="0" baseline="0" noProof="0" dirty="0">
              <a:ln>
                <a:noFill/>
              </a:ln>
              <a:solidFill>
                <a:srgbClr val="000000"/>
              </a:solidFill>
              <a:effectLst/>
              <a:uLnTx/>
              <a:uFillTx/>
              <a:latin typeface="メイリオ" pitchFamily="50" charset="-128"/>
              <a:ea typeface="メイリオ"/>
              <a:cs typeface="+mn-cs"/>
            </a:endParaRPr>
          </a:p>
        </p:txBody>
      </p:sp>
      <p:sp>
        <p:nvSpPr>
          <p:cNvPr id="64" name="テキスト ボックス 63"/>
          <p:cNvSpPr txBox="1"/>
          <p:nvPr/>
        </p:nvSpPr>
        <p:spPr>
          <a:xfrm>
            <a:off x="8644673" y="125089"/>
            <a:ext cx="1984155" cy="449354"/>
          </a:xfrm>
          <a:prstGeom prst="rect">
            <a:avLst/>
          </a:prstGeom>
          <a:noFill/>
          <a:ln>
            <a:solidFill>
              <a:schemeClr val="bg1"/>
            </a:solidFill>
          </a:ln>
        </p:spPr>
        <p:style>
          <a:lnRef idx="2">
            <a:schemeClr val="accent6"/>
          </a:lnRef>
          <a:fillRef idx="1">
            <a:schemeClr val="lt1"/>
          </a:fillRef>
          <a:effectRef idx="0">
            <a:schemeClr val="accent6"/>
          </a:effectRef>
          <a:fontRef idx="minor">
            <a:schemeClr val="dk1"/>
          </a:fontRef>
        </p:style>
        <p:txBody>
          <a:bodyPr wrap="square" lIns="38856" rIns="38856">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prstClr val="white"/>
                </a:solidFill>
                <a:effectLst/>
                <a:uLnTx/>
                <a:uFillTx/>
                <a:latin typeface="メイリオ"/>
                <a:ea typeface="メイリオ"/>
                <a:cs typeface="+mn-cs"/>
              </a:rPr>
              <a:t>地球環境局地球温暖化対策課</a:t>
            </a:r>
            <a:endParaRPr kumimoji="0" lang="en-US" altLang="ja-JP" sz="1133" b="0" i="0" u="none" strike="noStrike" kern="0" cap="none" spc="0" normalizeH="0" baseline="0" noProof="0" dirty="0">
              <a:ln>
                <a:noFill/>
              </a:ln>
              <a:solidFill>
                <a:prstClr val="white"/>
              </a:solidFill>
              <a:effectLst/>
              <a:uLnTx/>
              <a:uFillTx/>
              <a:latin typeface="メイリオ"/>
              <a:ea typeface="メイリオ"/>
              <a:cs typeface="+mn-cs"/>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33" b="0" i="0" u="none" strike="noStrike" kern="0" cap="none" spc="0" normalizeH="0" baseline="0" noProof="0" dirty="0">
                <a:ln>
                  <a:noFill/>
                </a:ln>
                <a:solidFill>
                  <a:prstClr val="white"/>
                </a:solidFill>
                <a:effectLst/>
                <a:uLnTx/>
                <a:uFillTx/>
                <a:latin typeface="メイリオ"/>
                <a:ea typeface="メイリオ"/>
                <a:cs typeface="+mn-cs"/>
              </a:rPr>
              <a:t>地球温暖化対策事業室</a:t>
            </a:r>
            <a:r>
              <a:rPr kumimoji="0" lang="ja-JP" altLang="en-US" sz="1187" b="0" i="0" u="none" strike="noStrike" kern="0" cap="none" spc="0" normalizeH="0" baseline="0" noProof="0" dirty="0">
                <a:ln>
                  <a:noFill/>
                </a:ln>
                <a:solidFill>
                  <a:prstClr val="white"/>
                </a:solidFill>
                <a:effectLst/>
                <a:uLnTx/>
                <a:uFillTx/>
                <a:latin typeface="Cambria"/>
                <a:ea typeface="メイリオ"/>
                <a:cs typeface="+mn-cs"/>
              </a:rPr>
              <a:t>　　</a:t>
            </a:r>
          </a:p>
        </p:txBody>
      </p:sp>
    </p:spTree>
    <p:extLst>
      <p:ext uri="{BB962C8B-B14F-4D97-AF65-F5344CB8AC3E}">
        <p14:creationId xmlns:p14="http://schemas.microsoft.com/office/powerpoint/2010/main" val="140463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tabLst>
                <a:tab pos="8077200" algn="l"/>
              </a:tabLst>
            </a:pPr>
            <a:r>
              <a:rPr kumimoji="0" lang="ja-JP" altLang="en-US" dirty="0">
                <a:solidFill>
                  <a:prstClr val="black"/>
                </a:solidFill>
                <a:latin typeface="+mn-ea"/>
                <a:cs typeface="メイリオ" panose="020B0604030504040204" pitchFamily="50" charset="-128"/>
              </a:rPr>
              <a:t>環境省ナッジ事業の推進体制</a:t>
            </a:r>
            <a:endParaRPr kumimoji="1" lang="ja-JP" altLang="en-US" dirty="0">
              <a:latin typeface="+mn-ea"/>
              <a:ea typeface="+mn-ea"/>
            </a:endParaRPr>
          </a:p>
        </p:txBody>
      </p:sp>
      <p:pic>
        <p:nvPicPr>
          <p:cNvPr id="3"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4521" y="5021304"/>
            <a:ext cx="1686017" cy="16757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descr="http://3.bp.blogspot.com/-wfVknO0EX8Q/VlnK0T80D8I/AAAAAAAAAfs/I6zffPKKKGQ/s1600/MC900431646.pn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882938" y="4453586"/>
            <a:ext cx="1405587" cy="1405587"/>
          </a:xfrm>
          <a:prstGeom prst="rect">
            <a:avLst/>
          </a:prstGeom>
          <a:noFill/>
          <a:scene3d>
            <a:camera prst="orthographicFront">
              <a:rot lat="0" lon="0" rev="0"/>
            </a:camera>
            <a:lightRig rig="threePt" dir="t"/>
          </a:scene3d>
          <a:extLst>
            <a:ext uri="{909E8E84-426E-40DD-AFC4-6F175D3DCCD1}">
              <a14:hiddenFill xmlns:a14="http://schemas.microsoft.com/office/drawing/2010/main">
                <a:solidFill>
                  <a:srgbClr val="FFFFFF"/>
                </a:solidFill>
              </a14:hiddenFill>
            </a:ext>
          </a:extLst>
        </p:spPr>
      </p:pic>
      <p:sp>
        <p:nvSpPr>
          <p:cNvPr id="5" name="角丸四角形 23"/>
          <p:cNvSpPr/>
          <p:nvPr/>
        </p:nvSpPr>
        <p:spPr>
          <a:xfrm>
            <a:off x="588421" y="5629737"/>
            <a:ext cx="2201459" cy="410070"/>
          </a:xfrm>
          <a:prstGeom prst="roundRect">
            <a:avLst/>
          </a:prstGeom>
          <a:solidFill>
            <a:srgbClr val="4472C4">
              <a:lumMod val="20000"/>
              <a:lumOff val="80000"/>
            </a:srgbClr>
          </a:solidFill>
          <a:ln w="9525" cap="flat" cmpd="sng" algn="ctr">
            <a:solidFill>
              <a:sysClr val="windowText" lastClr="000000"/>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1943" b="1"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採択事業者</a:t>
            </a:r>
          </a:p>
        </p:txBody>
      </p:sp>
      <p:sp>
        <p:nvSpPr>
          <p:cNvPr id="6" name="正方形/長方形 5"/>
          <p:cNvSpPr/>
          <p:nvPr/>
        </p:nvSpPr>
        <p:spPr>
          <a:xfrm>
            <a:off x="4511211" y="5254456"/>
            <a:ext cx="543739" cy="391326"/>
          </a:xfrm>
          <a:prstGeom prst="rect">
            <a:avLst/>
          </a:prstGeom>
        </p:spPr>
        <p:txBody>
          <a:bodyPr wrap="non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en-US" altLang="ja-JP" sz="1943" b="1" i="0" u="none" strike="noStrike" kern="0" cap="none" spc="0" normalizeH="0" baseline="0" noProof="0" dirty="0">
                <a:ln>
                  <a:noFill/>
                </a:ln>
                <a:solidFill>
                  <a:srgbClr val="70AD47">
                    <a:lumMod val="75000"/>
                  </a:srgbClr>
                </a:solidFill>
                <a:effectLst/>
                <a:uLnTx/>
                <a:uFillTx/>
                <a:latin typeface="Meiryo UI"/>
                <a:ea typeface="Meiryo UI"/>
                <a:cs typeface="メイリオ" pitchFamily="50" charset="-128"/>
              </a:rPr>
              <a:t>Do</a:t>
            </a:r>
            <a:endParaRPr kumimoji="0" lang="ja-JP" altLang="en-US" sz="1943" b="1" i="0" u="none" strike="noStrike" kern="0" cap="none" spc="0" normalizeH="0" baseline="0" noProof="0" dirty="0">
              <a:ln>
                <a:noFill/>
              </a:ln>
              <a:solidFill>
                <a:srgbClr val="70AD47">
                  <a:lumMod val="75000"/>
                </a:srgbClr>
              </a:solidFill>
              <a:effectLst/>
              <a:uLnTx/>
              <a:uFillTx/>
              <a:latin typeface="Meiryo UI"/>
              <a:ea typeface="Meiryo UI"/>
              <a:cs typeface="メイリオ" pitchFamily="50" charset="-128"/>
            </a:endParaRPr>
          </a:p>
        </p:txBody>
      </p:sp>
      <p:sp>
        <p:nvSpPr>
          <p:cNvPr id="7" name="正方形/長方形 6"/>
          <p:cNvSpPr/>
          <p:nvPr/>
        </p:nvSpPr>
        <p:spPr>
          <a:xfrm>
            <a:off x="4399340" y="6177069"/>
            <a:ext cx="971741" cy="391326"/>
          </a:xfrm>
          <a:prstGeom prst="rect">
            <a:avLst/>
          </a:prstGeom>
        </p:spPr>
        <p:txBody>
          <a:bodyPr wrap="non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en-US" altLang="ja-JP" sz="1943" b="1" i="0" u="none" strike="noStrike" kern="0" cap="none" spc="0" normalizeH="0" baseline="0" noProof="0" dirty="0">
                <a:ln>
                  <a:noFill/>
                </a:ln>
                <a:solidFill>
                  <a:srgbClr val="4472C4"/>
                </a:solidFill>
                <a:effectLst/>
                <a:uLnTx/>
                <a:uFillTx/>
                <a:latin typeface="Meiryo UI"/>
                <a:ea typeface="Meiryo UI"/>
                <a:cs typeface="メイリオ" pitchFamily="50" charset="-128"/>
              </a:rPr>
              <a:t>Check</a:t>
            </a:r>
            <a:endParaRPr kumimoji="0" lang="ja-JP" altLang="en-US" sz="1943" b="1" i="0" u="none" strike="noStrike" kern="0" cap="none" spc="0" normalizeH="0" baseline="0" noProof="0" dirty="0">
              <a:ln>
                <a:noFill/>
              </a:ln>
              <a:solidFill>
                <a:srgbClr val="4472C4"/>
              </a:solidFill>
              <a:effectLst/>
              <a:uLnTx/>
              <a:uFillTx/>
              <a:latin typeface="Meiryo UI"/>
              <a:ea typeface="Meiryo UI"/>
              <a:cs typeface="メイリオ" pitchFamily="50" charset="-128"/>
            </a:endParaRPr>
          </a:p>
        </p:txBody>
      </p:sp>
      <p:sp>
        <p:nvSpPr>
          <p:cNvPr id="8" name="正方形/長方形 7"/>
          <p:cNvSpPr/>
          <p:nvPr/>
        </p:nvSpPr>
        <p:spPr>
          <a:xfrm>
            <a:off x="2990746" y="6254316"/>
            <a:ext cx="611065" cy="391326"/>
          </a:xfrm>
          <a:prstGeom prst="rect">
            <a:avLst/>
          </a:prstGeom>
        </p:spPr>
        <p:txBody>
          <a:bodyPr wrap="non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en-US" altLang="ja-JP" sz="1943" b="1" i="0" u="none" strike="noStrike" kern="0" cap="none" spc="0" normalizeH="0" baseline="0" noProof="0" dirty="0">
                <a:ln>
                  <a:noFill/>
                </a:ln>
                <a:solidFill>
                  <a:srgbClr val="FFC000"/>
                </a:solidFill>
                <a:effectLst/>
                <a:uLnTx/>
                <a:uFillTx/>
                <a:latin typeface="Meiryo UI"/>
                <a:ea typeface="Meiryo UI"/>
                <a:cs typeface="メイリオ" pitchFamily="50" charset="-128"/>
              </a:rPr>
              <a:t>Act</a:t>
            </a:r>
            <a:endParaRPr kumimoji="0" lang="ja-JP" altLang="en-US" sz="1943" b="1" i="0" u="none" strike="noStrike" kern="0" cap="none" spc="0" normalizeH="0" baseline="0" noProof="0" dirty="0">
              <a:ln>
                <a:noFill/>
              </a:ln>
              <a:solidFill>
                <a:srgbClr val="FFC000"/>
              </a:solidFill>
              <a:effectLst/>
              <a:uLnTx/>
              <a:uFillTx/>
              <a:latin typeface="Meiryo UI"/>
              <a:ea typeface="Meiryo UI"/>
              <a:cs typeface="メイリオ" pitchFamily="50" charset="-128"/>
            </a:endParaRPr>
          </a:p>
        </p:txBody>
      </p:sp>
      <p:sp>
        <p:nvSpPr>
          <p:cNvPr id="9" name="正方形/長方形 8"/>
          <p:cNvSpPr/>
          <p:nvPr/>
        </p:nvSpPr>
        <p:spPr>
          <a:xfrm>
            <a:off x="2950944" y="4933547"/>
            <a:ext cx="758541" cy="391326"/>
          </a:xfrm>
          <a:prstGeom prst="rect">
            <a:avLst/>
          </a:prstGeom>
        </p:spPr>
        <p:txBody>
          <a:bodyPr wrap="non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en-US" altLang="ja-JP" sz="1943" b="1" i="0" u="none" strike="noStrike" kern="0" cap="none" spc="0" normalizeH="0" baseline="0" noProof="0" dirty="0">
                <a:ln>
                  <a:noFill/>
                </a:ln>
                <a:solidFill>
                  <a:srgbClr val="002060"/>
                </a:solidFill>
                <a:effectLst/>
                <a:uLnTx/>
                <a:uFillTx/>
                <a:latin typeface="Meiryo UI"/>
                <a:ea typeface="Meiryo UI"/>
                <a:cs typeface="メイリオ" pitchFamily="50" charset="-128"/>
              </a:rPr>
              <a:t>Plan</a:t>
            </a:r>
            <a:endParaRPr kumimoji="0" lang="ja-JP" altLang="en-US" sz="1943" b="1" i="0" u="none" strike="noStrike" kern="0" cap="none" spc="0" normalizeH="0" baseline="0" noProof="0" dirty="0">
              <a:ln>
                <a:noFill/>
              </a:ln>
              <a:solidFill>
                <a:srgbClr val="002060"/>
              </a:solidFill>
              <a:effectLst/>
              <a:uLnTx/>
              <a:uFillTx/>
              <a:latin typeface="Meiryo UI"/>
              <a:ea typeface="Meiryo UI"/>
              <a:cs typeface="メイリオ" pitchFamily="50" charset="-128"/>
            </a:endParaRPr>
          </a:p>
        </p:txBody>
      </p:sp>
      <p:sp>
        <p:nvSpPr>
          <p:cNvPr id="10" name="正方形/長方形 9"/>
          <p:cNvSpPr/>
          <p:nvPr/>
        </p:nvSpPr>
        <p:spPr>
          <a:xfrm>
            <a:off x="4666650" y="5567216"/>
            <a:ext cx="1681871" cy="391326"/>
          </a:xfrm>
          <a:prstGeom prst="rect">
            <a:avLst/>
          </a:prstGeom>
        </p:spPr>
        <p:txBody>
          <a:bodyPr wrap="non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・ﾌﾟﾛｸﾞﾗﾑ実施</a:t>
            </a:r>
          </a:p>
        </p:txBody>
      </p:sp>
      <p:sp>
        <p:nvSpPr>
          <p:cNvPr id="11" name="正方形/長方形 10"/>
          <p:cNvSpPr/>
          <p:nvPr/>
        </p:nvSpPr>
        <p:spPr>
          <a:xfrm>
            <a:off x="4395447" y="6499858"/>
            <a:ext cx="2178802" cy="391326"/>
          </a:xfrm>
          <a:prstGeom prst="rect">
            <a:avLst/>
          </a:prstGeom>
        </p:spPr>
        <p:txBody>
          <a:bodyPr wrap="non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・ﾌﾟﾛｸﾞﾗﾑ結果分析</a:t>
            </a:r>
          </a:p>
        </p:txBody>
      </p:sp>
      <p:sp>
        <p:nvSpPr>
          <p:cNvPr id="12" name="正方形/長方形 11"/>
          <p:cNvSpPr/>
          <p:nvPr/>
        </p:nvSpPr>
        <p:spPr>
          <a:xfrm>
            <a:off x="1712796" y="6603045"/>
            <a:ext cx="2167581" cy="690317"/>
          </a:xfrm>
          <a:prstGeom prst="rect">
            <a:avLst/>
          </a:prstGeom>
        </p:spPr>
        <p:txBody>
          <a:bodyPr wrap="non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itchFamily="50" charset="-128"/>
              </a:rPr>
              <a:t>・改善案を省エネ</a:t>
            </a:r>
            <a:endParaRPr kumimoji="0" lang="en-US" altLang="ja-JP" sz="1943" b="0" i="0" u="none" strike="noStrike" kern="0" cap="none" spc="0" normalizeH="0" baseline="0" noProof="0" dirty="0">
              <a:ln>
                <a:noFill/>
              </a:ln>
              <a:solidFill>
                <a:prstClr val="black"/>
              </a:solidFill>
              <a:effectLst/>
              <a:uLnTx/>
              <a:uFillTx/>
              <a:latin typeface="Meiryo UI"/>
              <a:ea typeface="Meiryo UI"/>
              <a:cs typeface="メイリオ" pitchFamily="50" charset="-128"/>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itchFamily="50" charset="-128"/>
              </a:rPr>
              <a:t>　ﾌﾟﾗｯﾄﾌｫｰﾑに反映</a:t>
            </a:r>
          </a:p>
        </p:txBody>
      </p:sp>
      <p:sp>
        <p:nvSpPr>
          <p:cNvPr id="13" name="正方形/長方形 12"/>
          <p:cNvSpPr/>
          <p:nvPr/>
        </p:nvSpPr>
        <p:spPr>
          <a:xfrm>
            <a:off x="2822963" y="4317570"/>
            <a:ext cx="1681871" cy="690317"/>
          </a:xfrm>
          <a:prstGeom prst="rect">
            <a:avLst/>
          </a:prstGeom>
        </p:spPr>
        <p:txBody>
          <a:bodyPr wrap="non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itchFamily="50" charset="-128"/>
              </a:rPr>
              <a:t>・仮説構築</a:t>
            </a:r>
            <a:endParaRPr kumimoji="0" lang="en-US" altLang="ja-JP" sz="1943" b="0" i="0" u="none" strike="noStrike" kern="0" cap="none" spc="0" normalizeH="0" baseline="0" noProof="0" dirty="0">
              <a:ln>
                <a:noFill/>
              </a:ln>
              <a:solidFill>
                <a:prstClr val="black"/>
              </a:solidFill>
              <a:effectLst/>
              <a:uLnTx/>
              <a:uFillTx/>
              <a:latin typeface="Meiryo UI"/>
              <a:ea typeface="Meiryo UI"/>
              <a:cs typeface="メイリオ" pitchFamily="50" charset="-128"/>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itchFamily="50" charset="-128"/>
              </a:rPr>
              <a:t>・ﾌﾟﾛｸﾞﾗﾑ計画</a:t>
            </a:r>
          </a:p>
        </p:txBody>
      </p:sp>
      <p:sp>
        <p:nvSpPr>
          <p:cNvPr id="14" name="角丸四角形 46"/>
          <p:cNvSpPr/>
          <p:nvPr/>
        </p:nvSpPr>
        <p:spPr>
          <a:xfrm>
            <a:off x="3413931" y="5565346"/>
            <a:ext cx="927210" cy="462242"/>
          </a:xfrm>
          <a:prstGeom prst="roundRect">
            <a:avLst/>
          </a:prstGeom>
          <a:solidFill>
            <a:srgbClr val="FFC000"/>
          </a:solidFill>
          <a:ln w="9525" cap="flat" cmpd="sng" algn="ctr">
            <a:solidFill>
              <a:srgbClr val="FF0000"/>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1727" b="1"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最適化</a:t>
            </a:r>
          </a:p>
        </p:txBody>
      </p:sp>
      <p:grpSp>
        <p:nvGrpSpPr>
          <p:cNvPr id="15" name="グループ化 14"/>
          <p:cNvGrpSpPr/>
          <p:nvPr/>
        </p:nvGrpSpPr>
        <p:grpSpPr>
          <a:xfrm flipH="1">
            <a:off x="954265" y="981918"/>
            <a:ext cx="347305" cy="552299"/>
            <a:chOff x="5796136" y="764704"/>
            <a:chExt cx="846094" cy="1345499"/>
          </a:xfrm>
        </p:grpSpPr>
        <p:sp>
          <p:nvSpPr>
            <p:cNvPr id="16" name="フローチャート : 抜出し 4"/>
            <p:cNvSpPr/>
            <p:nvPr/>
          </p:nvSpPr>
          <p:spPr>
            <a:xfrm>
              <a:off x="5796136" y="1037246"/>
              <a:ext cx="846094" cy="1072957"/>
            </a:xfrm>
            <a:prstGeom prst="flowChartExtract">
              <a:avLst/>
            </a:prstGeom>
            <a:gradFill flip="none"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5400000" scaled="1"/>
              <a:tileRect/>
            </a:gradFill>
            <a:ln w="6350" cap="flat" cmpd="sng" algn="ctr">
              <a:solidFill>
                <a:srgbClr val="E7E6E6">
                  <a:lumMod val="25000"/>
                </a:srgbClr>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2159" b="0" i="0" u="none" strike="noStrike" kern="0" cap="none" spc="0" normalizeH="0" baseline="0" noProof="0">
                <a:ln>
                  <a:noFill/>
                </a:ln>
                <a:solidFill>
                  <a:prstClr val="black"/>
                </a:solidFill>
                <a:effectLst/>
                <a:uLnTx/>
                <a:uFillTx/>
                <a:latin typeface="Meiryo UI"/>
                <a:ea typeface="Meiryo UI"/>
                <a:cs typeface="メイリオ" panose="020B0604030504040204" pitchFamily="50" charset="-128"/>
              </a:endParaRPr>
            </a:p>
          </p:txBody>
        </p:sp>
        <p:sp>
          <p:nvSpPr>
            <p:cNvPr id="17" name="円/楕円 2"/>
            <p:cNvSpPr/>
            <p:nvPr/>
          </p:nvSpPr>
          <p:spPr>
            <a:xfrm>
              <a:off x="5866888" y="764704"/>
              <a:ext cx="704590" cy="704590"/>
            </a:xfrm>
            <a:prstGeom prst="ellipse">
              <a:avLst/>
            </a:prstGeom>
            <a:gradFill flip="none"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path path="circle">
                <a:fillToRect r="100000" b="100000"/>
              </a:path>
              <a:tileRect l="-100000" t="-100000"/>
            </a:gradFill>
            <a:ln w="6350" cap="flat" cmpd="sng" algn="ctr">
              <a:solidFill>
                <a:srgbClr val="E7E6E6">
                  <a:lumMod val="25000"/>
                </a:srgbClr>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2159" b="0" i="0" u="none" strike="noStrike" kern="0" cap="none" spc="0" normalizeH="0" baseline="0" noProof="0">
                <a:ln>
                  <a:noFill/>
                </a:ln>
                <a:solidFill>
                  <a:prstClr val="black"/>
                </a:solidFill>
                <a:effectLst/>
                <a:uLnTx/>
                <a:uFillTx/>
                <a:latin typeface="Meiryo UI"/>
                <a:ea typeface="Meiryo UI"/>
                <a:cs typeface="メイリオ" panose="020B0604030504040204" pitchFamily="50" charset="-128"/>
              </a:endParaRPr>
            </a:p>
          </p:txBody>
        </p:sp>
      </p:grpSp>
      <p:grpSp>
        <p:nvGrpSpPr>
          <p:cNvPr id="18" name="グループ化 17"/>
          <p:cNvGrpSpPr/>
          <p:nvPr/>
        </p:nvGrpSpPr>
        <p:grpSpPr>
          <a:xfrm flipH="1">
            <a:off x="1358532" y="981918"/>
            <a:ext cx="347305" cy="552299"/>
            <a:chOff x="5092802" y="3156458"/>
            <a:chExt cx="846094" cy="1345499"/>
          </a:xfrm>
          <a:solidFill>
            <a:srgbClr val="70AD47"/>
          </a:solidFill>
        </p:grpSpPr>
        <p:sp>
          <p:nvSpPr>
            <p:cNvPr id="19" name="フローチャート : 抜出し 7"/>
            <p:cNvSpPr/>
            <p:nvPr/>
          </p:nvSpPr>
          <p:spPr>
            <a:xfrm>
              <a:off x="5092802" y="3429000"/>
              <a:ext cx="846094" cy="1072957"/>
            </a:xfrm>
            <a:prstGeom prst="flowChartExtract">
              <a:avLst/>
            </a:prstGeom>
            <a:grpFill/>
            <a:ln w="12700" cap="flat" cmpd="sng" algn="ctr">
              <a:solidFill>
                <a:srgbClr val="C00000"/>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2159" b="0" i="0" u="none" strike="noStrike" kern="0" cap="none" spc="0" normalizeH="0" baseline="0" noProof="0">
                <a:ln>
                  <a:noFill/>
                </a:ln>
                <a:solidFill>
                  <a:prstClr val="black"/>
                </a:solidFill>
                <a:effectLst/>
                <a:uLnTx/>
                <a:uFillTx/>
                <a:latin typeface="Meiryo UI"/>
                <a:ea typeface="Meiryo UI"/>
                <a:cs typeface="メイリオ" panose="020B0604030504040204" pitchFamily="50" charset="-128"/>
              </a:endParaRPr>
            </a:p>
          </p:txBody>
        </p:sp>
        <p:sp>
          <p:nvSpPr>
            <p:cNvPr id="20" name="円/楕円 8"/>
            <p:cNvSpPr/>
            <p:nvPr/>
          </p:nvSpPr>
          <p:spPr>
            <a:xfrm>
              <a:off x="5163554" y="3156458"/>
              <a:ext cx="704590" cy="704590"/>
            </a:xfrm>
            <a:prstGeom prst="ellipse">
              <a:avLst/>
            </a:prstGeom>
            <a:grpFill/>
            <a:ln w="12700" cap="flat" cmpd="sng" algn="ctr">
              <a:solidFill>
                <a:srgbClr val="C00000"/>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2159" b="0" i="0" u="none" strike="noStrike" kern="0" cap="none" spc="0" normalizeH="0" baseline="0" noProof="0">
                <a:ln>
                  <a:noFill/>
                </a:ln>
                <a:solidFill>
                  <a:prstClr val="black"/>
                </a:solidFill>
                <a:effectLst/>
                <a:uLnTx/>
                <a:uFillTx/>
                <a:latin typeface="Meiryo UI"/>
                <a:ea typeface="Meiryo UI"/>
                <a:cs typeface="メイリオ" panose="020B0604030504040204" pitchFamily="50" charset="-128"/>
              </a:endParaRPr>
            </a:p>
          </p:txBody>
        </p:sp>
      </p:grpSp>
      <p:grpSp>
        <p:nvGrpSpPr>
          <p:cNvPr id="21" name="グループ化 20"/>
          <p:cNvGrpSpPr/>
          <p:nvPr/>
        </p:nvGrpSpPr>
        <p:grpSpPr>
          <a:xfrm flipH="1">
            <a:off x="1747133" y="981918"/>
            <a:ext cx="347305" cy="552299"/>
            <a:chOff x="5796136" y="764704"/>
            <a:chExt cx="846094" cy="1345499"/>
          </a:xfrm>
        </p:grpSpPr>
        <p:sp>
          <p:nvSpPr>
            <p:cNvPr id="22" name="フローチャート : 抜出し 4"/>
            <p:cNvSpPr/>
            <p:nvPr/>
          </p:nvSpPr>
          <p:spPr>
            <a:xfrm>
              <a:off x="5796136" y="1037246"/>
              <a:ext cx="846094" cy="1072957"/>
            </a:xfrm>
            <a:prstGeom prst="flowChartExtract">
              <a:avLst/>
            </a:prstGeom>
            <a:gradFill flip="none"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5400000" scaled="1"/>
              <a:tileRect/>
            </a:gradFill>
            <a:ln w="6350" cap="flat" cmpd="sng" algn="ctr">
              <a:solidFill>
                <a:srgbClr val="E7E6E6">
                  <a:lumMod val="25000"/>
                </a:srgbClr>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2159" b="0" i="0" u="none" strike="noStrike" kern="0" cap="none" spc="0" normalizeH="0" baseline="0" noProof="0">
                <a:ln>
                  <a:noFill/>
                </a:ln>
                <a:solidFill>
                  <a:prstClr val="black"/>
                </a:solidFill>
                <a:effectLst/>
                <a:uLnTx/>
                <a:uFillTx/>
                <a:latin typeface="Meiryo UI"/>
                <a:ea typeface="Meiryo UI"/>
                <a:cs typeface="メイリオ" panose="020B0604030504040204" pitchFamily="50" charset="-128"/>
              </a:endParaRPr>
            </a:p>
          </p:txBody>
        </p:sp>
        <p:sp>
          <p:nvSpPr>
            <p:cNvPr id="23" name="円/楕円 2"/>
            <p:cNvSpPr/>
            <p:nvPr/>
          </p:nvSpPr>
          <p:spPr>
            <a:xfrm>
              <a:off x="5866888" y="764704"/>
              <a:ext cx="704590" cy="704590"/>
            </a:xfrm>
            <a:prstGeom prst="ellipse">
              <a:avLst/>
            </a:prstGeom>
            <a:gradFill flip="none"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path path="circle">
                <a:fillToRect r="100000" b="100000"/>
              </a:path>
              <a:tileRect l="-100000" t="-100000"/>
            </a:gradFill>
            <a:ln w="6350" cap="flat" cmpd="sng" algn="ctr">
              <a:solidFill>
                <a:srgbClr val="E7E6E6">
                  <a:lumMod val="25000"/>
                </a:srgbClr>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2159" b="0" i="0" u="none" strike="noStrike" kern="0" cap="none" spc="0" normalizeH="0" baseline="0" noProof="0">
                <a:ln>
                  <a:noFill/>
                </a:ln>
                <a:solidFill>
                  <a:prstClr val="black"/>
                </a:solidFill>
                <a:effectLst/>
                <a:uLnTx/>
                <a:uFillTx/>
                <a:latin typeface="Meiryo UI"/>
                <a:ea typeface="Meiryo UI"/>
                <a:cs typeface="メイリオ" panose="020B0604030504040204" pitchFamily="50" charset="-128"/>
              </a:endParaRPr>
            </a:p>
          </p:txBody>
        </p:sp>
      </p:grpSp>
      <p:grpSp>
        <p:nvGrpSpPr>
          <p:cNvPr id="24" name="グループ化 23"/>
          <p:cNvGrpSpPr/>
          <p:nvPr/>
        </p:nvGrpSpPr>
        <p:grpSpPr>
          <a:xfrm flipH="1">
            <a:off x="2123479" y="981918"/>
            <a:ext cx="347305" cy="552299"/>
            <a:chOff x="5796136" y="764704"/>
            <a:chExt cx="846094" cy="1345499"/>
          </a:xfrm>
        </p:grpSpPr>
        <p:sp>
          <p:nvSpPr>
            <p:cNvPr id="25" name="フローチャート : 抜出し 4"/>
            <p:cNvSpPr/>
            <p:nvPr/>
          </p:nvSpPr>
          <p:spPr>
            <a:xfrm>
              <a:off x="5796136" y="1037246"/>
              <a:ext cx="846094" cy="1072957"/>
            </a:xfrm>
            <a:prstGeom prst="flowChartExtract">
              <a:avLst/>
            </a:prstGeom>
            <a:gradFill flip="none"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5400000" scaled="1"/>
              <a:tileRect/>
            </a:gradFill>
            <a:ln w="6350" cap="flat" cmpd="sng" algn="ctr">
              <a:solidFill>
                <a:srgbClr val="E7E6E6">
                  <a:lumMod val="25000"/>
                </a:srgbClr>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2159" b="0" i="0" u="none" strike="noStrike" kern="0" cap="none" spc="0" normalizeH="0" baseline="0" noProof="0">
                <a:ln>
                  <a:noFill/>
                </a:ln>
                <a:solidFill>
                  <a:prstClr val="black"/>
                </a:solidFill>
                <a:effectLst/>
                <a:uLnTx/>
                <a:uFillTx/>
                <a:latin typeface="Meiryo UI"/>
                <a:ea typeface="Meiryo UI"/>
                <a:cs typeface="メイリオ" panose="020B0604030504040204" pitchFamily="50" charset="-128"/>
              </a:endParaRPr>
            </a:p>
          </p:txBody>
        </p:sp>
        <p:sp>
          <p:nvSpPr>
            <p:cNvPr id="26" name="円/楕円 2"/>
            <p:cNvSpPr/>
            <p:nvPr/>
          </p:nvSpPr>
          <p:spPr>
            <a:xfrm>
              <a:off x="5866888" y="764704"/>
              <a:ext cx="704590" cy="704590"/>
            </a:xfrm>
            <a:prstGeom prst="ellipse">
              <a:avLst/>
            </a:prstGeom>
            <a:gradFill flip="none"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path path="circle">
                <a:fillToRect r="100000" b="100000"/>
              </a:path>
              <a:tileRect l="-100000" t="-100000"/>
            </a:gradFill>
            <a:ln w="6350" cap="flat" cmpd="sng" algn="ctr">
              <a:solidFill>
                <a:srgbClr val="E7E6E6">
                  <a:lumMod val="25000"/>
                </a:srgbClr>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2159" b="0" i="0" u="none" strike="noStrike" kern="0" cap="none" spc="0" normalizeH="0" baseline="0" noProof="0">
                <a:ln>
                  <a:noFill/>
                </a:ln>
                <a:solidFill>
                  <a:prstClr val="black"/>
                </a:solidFill>
                <a:effectLst/>
                <a:uLnTx/>
                <a:uFillTx/>
                <a:latin typeface="Meiryo UI"/>
                <a:ea typeface="Meiryo UI"/>
                <a:cs typeface="メイリオ" panose="020B0604030504040204" pitchFamily="50" charset="-128"/>
              </a:endParaRPr>
            </a:p>
          </p:txBody>
        </p:sp>
      </p:grpSp>
      <p:sp>
        <p:nvSpPr>
          <p:cNvPr id="27" name="角丸四角形 75"/>
          <p:cNvSpPr/>
          <p:nvPr/>
        </p:nvSpPr>
        <p:spPr>
          <a:xfrm>
            <a:off x="954265" y="1655725"/>
            <a:ext cx="1468579" cy="344814"/>
          </a:xfrm>
          <a:prstGeom prst="roundRect">
            <a:avLst/>
          </a:prstGeom>
          <a:solidFill>
            <a:srgbClr val="E7E6E6"/>
          </a:solidFill>
          <a:ln w="9525" cap="flat" cmpd="sng" algn="ctr">
            <a:solidFill>
              <a:sysClr val="windowText" lastClr="000000"/>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1943" b="1"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提案事業者</a:t>
            </a:r>
          </a:p>
        </p:txBody>
      </p:sp>
      <p:sp>
        <p:nvSpPr>
          <p:cNvPr id="28" name="正方形/長方形 2"/>
          <p:cNvSpPr>
            <a:spLocks noChangeAspect="1"/>
          </p:cNvSpPr>
          <p:nvPr/>
        </p:nvSpPr>
        <p:spPr bwMode="gray">
          <a:xfrm>
            <a:off x="2594188" y="1602254"/>
            <a:ext cx="438310" cy="603209"/>
          </a:xfrm>
          <a:custGeom>
            <a:avLst/>
            <a:gdLst/>
            <a:ahLst/>
            <a:cxnLst/>
            <a:rect l="l" t="t" r="r" b="b"/>
            <a:pathLst>
              <a:path w="653414" h="900972">
                <a:moveTo>
                  <a:pt x="534127" y="734793"/>
                </a:moveTo>
                <a:lnTo>
                  <a:pt x="653414" y="734793"/>
                </a:lnTo>
                <a:lnTo>
                  <a:pt x="487235" y="900972"/>
                </a:lnTo>
                <a:lnTo>
                  <a:pt x="487235" y="781685"/>
                </a:lnTo>
                <a:cubicBezTo>
                  <a:pt x="487235" y="755787"/>
                  <a:pt x="508229" y="734793"/>
                  <a:pt x="534127" y="734793"/>
                </a:cubicBezTo>
                <a:close/>
                <a:moveTo>
                  <a:pt x="0" y="0"/>
                </a:moveTo>
                <a:lnTo>
                  <a:pt x="645318" y="0"/>
                </a:lnTo>
                <a:lnTo>
                  <a:pt x="645318" y="699074"/>
                </a:lnTo>
                <a:lnTo>
                  <a:pt x="534126" y="699074"/>
                </a:lnTo>
                <a:cubicBezTo>
                  <a:pt x="489817" y="699074"/>
                  <a:pt x="453897" y="734994"/>
                  <a:pt x="453897" y="779303"/>
                </a:cubicBezTo>
                <a:lnTo>
                  <a:pt x="453897" y="889200"/>
                </a:lnTo>
                <a:lnTo>
                  <a:pt x="0" y="889200"/>
                </a:lnTo>
                <a:close/>
              </a:path>
            </a:pathLst>
          </a:custGeom>
          <a:solidFill>
            <a:srgbClr val="4472C4"/>
          </a:solidFill>
          <a:ln w="3175" cap="flat" cmpd="sng" algn="ctr">
            <a:noFill/>
            <a:prstDash val="solid"/>
            <a:miter lim="800000"/>
          </a:ln>
          <a:effectLst/>
        </p:spPr>
        <p:txBody>
          <a:bodyPr lIns="77712" tIns="77712" rIns="77712" bIns="77712" anchor="ctr" anchorCtr="1"/>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1295"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endParaRPr>
          </a:p>
        </p:txBody>
      </p:sp>
      <p:sp>
        <p:nvSpPr>
          <p:cNvPr id="29" name="下矢印 21"/>
          <p:cNvSpPr/>
          <p:nvPr/>
        </p:nvSpPr>
        <p:spPr>
          <a:xfrm>
            <a:off x="1372514" y="2168811"/>
            <a:ext cx="621692" cy="2098212"/>
          </a:xfrm>
          <a:prstGeom prst="downArrow">
            <a:avLst/>
          </a:prstGeom>
          <a:solidFill>
            <a:srgbClr val="4472C4">
              <a:lumMod val="20000"/>
              <a:lumOff val="80000"/>
            </a:srgbClr>
          </a:solidFill>
          <a:ln w="12700" cap="flat" cmpd="sng" algn="ctr">
            <a:solidFill>
              <a:srgbClr val="4472C4">
                <a:lumMod val="75000"/>
              </a:srgbClr>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1943" b="0" i="0" u="none" strike="noStrike" kern="0" cap="none" spc="0" normalizeH="0" baseline="0" noProof="0">
              <a:ln>
                <a:noFill/>
              </a:ln>
              <a:solidFill>
                <a:prstClr val="white"/>
              </a:solidFill>
              <a:effectLst/>
              <a:uLnTx/>
              <a:uFillTx/>
              <a:latin typeface="Meiryo UI"/>
              <a:ea typeface="Meiryo UI"/>
              <a:cs typeface="メイリオ" panose="020B0604030504040204" pitchFamily="50" charset="-128"/>
            </a:endParaRPr>
          </a:p>
        </p:txBody>
      </p:sp>
      <p:sp>
        <p:nvSpPr>
          <p:cNvPr id="30" name="正方形/長方形 29"/>
          <p:cNvSpPr/>
          <p:nvPr/>
        </p:nvSpPr>
        <p:spPr>
          <a:xfrm>
            <a:off x="598314" y="2496603"/>
            <a:ext cx="2287481" cy="1147341"/>
          </a:xfrm>
          <a:prstGeom prst="rect">
            <a:avLst/>
          </a:prstGeom>
          <a:solidFill>
            <a:srgbClr val="4472C4">
              <a:lumMod val="20000"/>
              <a:lumOff val="80000"/>
            </a:srgbClr>
          </a:solidFill>
          <a:ln w="12700" cap="flat" cmpd="sng" algn="ctr">
            <a:solidFill>
              <a:srgbClr val="4472C4">
                <a:lumMod val="75000"/>
              </a:srgbClr>
            </a:solidFill>
            <a:prstDash val="solid"/>
            <a:miter lim="800000"/>
          </a:ln>
          <a:effectLst/>
        </p:spPr>
        <p:txBody>
          <a:bodyPr rtlCol="0" anchor="ct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itchFamily="50" charset="-128"/>
              </a:rPr>
              <a:t>環境省外部有識者</a:t>
            </a:r>
            <a:endParaRPr kumimoji="0" lang="en-US" altLang="ja-JP" sz="1943" b="0" i="0" u="none" strike="noStrike" kern="0" cap="none" spc="0" normalizeH="0" baseline="0" noProof="0" dirty="0">
              <a:ln>
                <a:noFill/>
              </a:ln>
              <a:solidFill>
                <a:prstClr val="black"/>
              </a:solidFill>
              <a:effectLst/>
              <a:uLnTx/>
              <a:uFillTx/>
              <a:latin typeface="Meiryo UI"/>
              <a:ea typeface="Meiryo UI"/>
              <a:cs typeface="メイリオ" pitchFamily="50" charset="-128"/>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itchFamily="50" charset="-128"/>
              </a:rPr>
              <a:t>・書面審査</a:t>
            </a:r>
            <a:endParaRPr kumimoji="0" lang="en-US" altLang="ja-JP" sz="1943" b="0" i="0" u="none" strike="noStrike" kern="0" cap="none" spc="0" normalizeH="0" baseline="0" noProof="0" dirty="0">
              <a:ln>
                <a:noFill/>
              </a:ln>
              <a:solidFill>
                <a:prstClr val="black"/>
              </a:solidFill>
              <a:effectLst/>
              <a:uLnTx/>
              <a:uFillTx/>
              <a:latin typeface="Meiryo UI"/>
              <a:ea typeface="Meiryo UI"/>
              <a:cs typeface="メイリオ" pitchFamily="50" charset="-128"/>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itchFamily="50" charset="-128"/>
              </a:rPr>
              <a:t>・ﾋｱﾘﾝｸﾞ審査</a:t>
            </a:r>
          </a:p>
        </p:txBody>
      </p:sp>
      <p:sp>
        <p:nvSpPr>
          <p:cNvPr id="31" name="角丸四角形吹き出し 4"/>
          <p:cNvSpPr/>
          <p:nvPr/>
        </p:nvSpPr>
        <p:spPr>
          <a:xfrm>
            <a:off x="3160524" y="3223618"/>
            <a:ext cx="3154023" cy="860486"/>
          </a:xfrm>
          <a:prstGeom prst="wedgeRoundRectCallout">
            <a:avLst>
              <a:gd name="adj1" fmla="val -25004"/>
              <a:gd name="adj2" fmla="val 68295"/>
              <a:gd name="adj3" fmla="val 16667"/>
            </a:avLst>
          </a:prstGeom>
          <a:solidFill>
            <a:srgbClr val="70AD47">
              <a:lumMod val="20000"/>
              <a:lumOff val="80000"/>
            </a:srgbClr>
          </a:solidFill>
          <a:ln w="12700" cap="flat" cmpd="sng" algn="ctr">
            <a:solidFill>
              <a:srgbClr val="70AD47">
                <a:lumMod val="75000"/>
              </a:srgbClr>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2159"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外部有識者や内部検討会等による進捗管理</a:t>
            </a:r>
          </a:p>
        </p:txBody>
      </p:sp>
      <p:sp>
        <p:nvSpPr>
          <p:cNvPr id="32" name="ストライプ矢印 45"/>
          <p:cNvSpPr/>
          <p:nvPr/>
        </p:nvSpPr>
        <p:spPr>
          <a:xfrm>
            <a:off x="7009055" y="6231713"/>
            <a:ext cx="643830" cy="396320"/>
          </a:xfrm>
          <a:prstGeom prst="stripedRightArrow">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1943" b="0" i="0" u="none" strike="noStrike" kern="0" cap="none" spc="0" normalizeH="0" baseline="0" noProof="0">
              <a:ln>
                <a:noFill/>
              </a:ln>
              <a:solidFill>
                <a:prstClr val="black"/>
              </a:solidFill>
              <a:effectLst/>
              <a:uLnTx/>
              <a:uFillTx/>
              <a:latin typeface="Meiryo UI"/>
              <a:ea typeface="Meiryo UI"/>
              <a:cs typeface="メイリオ" panose="020B0604030504040204" pitchFamily="50" charset="-128"/>
            </a:endParaRPr>
          </a:p>
        </p:txBody>
      </p:sp>
      <p:sp>
        <p:nvSpPr>
          <p:cNvPr id="33" name="ストライプ矢印 47"/>
          <p:cNvSpPr/>
          <p:nvPr/>
        </p:nvSpPr>
        <p:spPr>
          <a:xfrm>
            <a:off x="7699472" y="6217213"/>
            <a:ext cx="643830" cy="396320"/>
          </a:xfrm>
          <a:prstGeom prst="stripedRightArrow">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1943" b="0" i="0" u="none" strike="noStrike" kern="0" cap="none" spc="0" normalizeH="0" baseline="0" noProof="0">
              <a:ln>
                <a:noFill/>
              </a:ln>
              <a:solidFill>
                <a:prstClr val="black"/>
              </a:solidFill>
              <a:effectLst/>
              <a:uLnTx/>
              <a:uFillTx/>
              <a:latin typeface="Meiryo UI"/>
              <a:ea typeface="Meiryo UI"/>
              <a:cs typeface="メイリオ" panose="020B0604030504040204" pitchFamily="50" charset="-128"/>
            </a:endParaRPr>
          </a:p>
        </p:txBody>
      </p:sp>
      <p:sp>
        <p:nvSpPr>
          <p:cNvPr id="34" name="ストライプ矢印 48"/>
          <p:cNvSpPr/>
          <p:nvPr/>
        </p:nvSpPr>
        <p:spPr>
          <a:xfrm>
            <a:off x="8401981" y="6226985"/>
            <a:ext cx="643830" cy="396320"/>
          </a:xfrm>
          <a:prstGeom prst="stripedRightArrow">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1943" b="0" i="0" u="none" strike="noStrike" kern="0" cap="none" spc="0" normalizeH="0" baseline="0" noProof="0">
              <a:ln>
                <a:noFill/>
              </a:ln>
              <a:solidFill>
                <a:prstClr val="black"/>
              </a:solidFill>
              <a:effectLst/>
              <a:uLnTx/>
              <a:uFillTx/>
              <a:latin typeface="Meiryo UI"/>
              <a:ea typeface="Meiryo UI"/>
              <a:cs typeface="メイリオ" panose="020B0604030504040204" pitchFamily="50" charset="-128"/>
            </a:endParaRPr>
          </a:p>
        </p:txBody>
      </p:sp>
      <p:sp>
        <p:nvSpPr>
          <p:cNvPr id="35" name="正方形/長方形 34"/>
          <p:cNvSpPr/>
          <p:nvPr/>
        </p:nvSpPr>
        <p:spPr>
          <a:xfrm>
            <a:off x="7085465" y="4571349"/>
            <a:ext cx="2050251" cy="1147341"/>
          </a:xfrm>
          <a:prstGeom prst="rect">
            <a:avLst/>
          </a:prstGeom>
          <a:solidFill>
            <a:srgbClr val="ED7D31">
              <a:lumMod val="40000"/>
              <a:lumOff val="60000"/>
            </a:srgbClr>
          </a:solidFill>
          <a:ln w="12700" cap="flat" cmpd="sng" algn="ctr">
            <a:solidFill>
              <a:srgbClr val="ED7D31">
                <a:lumMod val="75000"/>
              </a:srgbClr>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1727" b="0" i="0" u="none" strike="noStrike" kern="0" cap="none" spc="0" normalizeH="0" baseline="0" noProof="0" dirty="0">
                <a:ln>
                  <a:noFill/>
                </a:ln>
                <a:solidFill>
                  <a:prstClr val="black"/>
                </a:solidFill>
                <a:effectLst/>
                <a:uLnTx/>
                <a:uFillTx/>
                <a:latin typeface="Meiryo UI"/>
                <a:ea typeface="Meiryo UI"/>
                <a:cs typeface="メイリオ" pitchFamily="50" charset="-128"/>
              </a:rPr>
              <a:t>中間審査・</a:t>
            </a:r>
            <a:br>
              <a:rPr kumimoji="0" lang="en-US" altLang="ja-JP" sz="1727" b="0" i="0" u="none" strike="noStrike" kern="0" cap="none" spc="0" normalizeH="0" baseline="0" noProof="0" dirty="0">
                <a:ln>
                  <a:noFill/>
                </a:ln>
                <a:solidFill>
                  <a:prstClr val="black"/>
                </a:solidFill>
                <a:effectLst/>
                <a:uLnTx/>
                <a:uFillTx/>
                <a:latin typeface="Meiryo UI"/>
                <a:ea typeface="Meiryo UI"/>
                <a:cs typeface="メイリオ" pitchFamily="50" charset="-128"/>
              </a:rPr>
            </a:br>
            <a:r>
              <a:rPr kumimoji="0" lang="ja-JP" altLang="en-US" sz="1727" b="0" i="0" u="none" strike="noStrike" kern="0" cap="none" spc="0" normalizeH="0" baseline="0" noProof="0" dirty="0">
                <a:ln>
                  <a:noFill/>
                </a:ln>
                <a:solidFill>
                  <a:prstClr val="black"/>
                </a:solidFill>
                <a:effectLst/>
                <a:uLnTx/>
                <a:uFillTx/>
                <a:latin typeface="Meiryo UI"/>
                <a:ea typeface="Meiryo UI"/>
                <a:cs typeface="メイリオ" pitchFamily="50" charset="-128"/>
              </a:rPr>
              <a:t>次年度計画の審査</a:t>
            </a:r>
            <a:endParaRPr kumimoji="0" lang="en-US" altLang="ja-JP" sz="1727" b="0" i="0" u="none" strike="noStrike" kern="0" cap="none" spc="0" normalizeH="0" baseline="0" noProof="0" dirty="0">
              <a:ln>
                <a:noFill/>
              </a:ln>
              <a:solidFill>
                <a:prstClr val="black"/>
              </a:solidFill>
              <a:effectLst/>
              <a:uLnTx/>
              <a:uFillTx/>
              <a:latin typeface="Meiryo UI"/>
              <a:ea typeface="Meiryo UI"/>
              <a:cs typeface="メイリオ" pitchFamily="50" charset="-128"/>
            </a:endParaRPr>
          </a:p>
        </p:txBody>
      </p:sp>
      <p:sp>
        <p:nvSpPr>
          <p:cNvPr id="36" name="左中かっこ 35"/>
          <p:cNvSpPr/>
          <p:nvPr/>
        </p:nvSpPr>
        <p:spPr>
          <a:xfrm rot="5400000">
            <a:off x="7836364" y="4869516"/>
            <a:ext cx="485526" cy="2276067"/>
          </a:xfrm>
          <a:prstGeom prst="leftBrace">
            <a:avLst>
              <a:gd name="adj1" fmla="val 51622"/>
              <a:gd name="adj2" fmla="val 51204"/>
            </a:avLst>
          </a:prstGeom>
          <a:noFill/>
          <a:ln w="28575" cap="flat" cmpd="sng" algn="ctr">
            <a:solidFill>
              <a:srgbClr val="ED7D31">
                <a:lumMod val="75000"/>
              </a:srgbClr>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1943" b="0" i="0" u="none" strike="noStrike" kern="0" cap="none" spc="0" normalizeH="0" baseline="0" noProof="0">
              <a:ln>
                <a:noFill/>
              </a:ln>
              <a:solidFill>
                <a:prstClr val="black"/>
              </a:solidFill>
              <a:effectLst/>
              <a:uLnTx/>
              <a:uFillTx/>
              <a:latin typeface="Meiryo UI"/>
              <a:ea typeface="Meiryo UI"/>
              <a:cs typeface="メイリオ" panose="020B0604030504040204" pitchFamily="50" charset="-128"/>
            </a:endParaRPr>
          </a:p>
        </p:txBody>
      </p:sp>
      <p:sp>
        <p:nvSpPr>
          <p:cNvPr id="37" name="正方形/長方形 2"/>
          <p:cNvSpPr>
            <a:spLocks noChangeAspect="1"/>
          </p:cNvSpPr>
          <p:nvPr/>
        </p:nvSpPr>
        <p:spPr bwMode="gray">
          <a:xfrm>
            <a:off x="9433330" y="6067413"/>
            <a:ext cx="627809" cy="863998"/>
          </a:xfrm>
          <a:custGeom>
            <a:avLst/>
            <a:gdLst/>
            <a:ahLst/>
            <a:cxnLst/>
            <a:rect l="l" t="t" r="r" b="b"/>
            <a:pathLst>
              <a:path w="653414" h="900972">
                <a:moveTo>
                  <a:pt x="534127" y="734793"/>
                </a:moveTo>
                <a:lnTo>
                  <a:pt x="653414" y="734793"/>
                </a:lnTo>
                <a:lnTo>
                  <a:pt x="487235" y="900972"/>
                </a:lnTo>
                <a:lnTo>
                  <a:pt x="487235" y="781685"/>
                </a:lnTo>
                <a:cubicBezTo>
                  <a:pt x="487235" y="755787"/>
                  <a:pt x="508229" y="734793"/>
                  <a:pt x="534127" y="734793"/>
                </a:cubicBezTo>
                <a:close/>
                <a:moveTo>
                  <a:pt x="0" y="0"/>
                </a:moveTo>
                <a:lnTo>
                  <a:pt x="645318" y="0"/>
                </a:lnTo>
                <a:lnTo>
                  <a:pt x="645318" y="699074"/>
                </a:lnTo>
                <a:lnTo>
                  <a:pt x="534126" y="699074"/>
                </a:lnTo>
                <a:cubicBezTo>
                  <a:pt x="489817" y="699074"/>
                  <a:pt x="453897" y="734994"/>
                  <a:pt x="453897" y="779303"/>
                </a:cubicBezTo>
                <a:lnTo>
                  <a:pt x="453897" y="889200"/>
                </a:lnTo>
                <a:lnTo>
                  <a:pt x="0" y="889200"/>
                </a:lnTo>
                <a:close/>
              </a:path>
            </a:pathLst>
          </a:custGeom>
          <a:solidFill>
            <a:srgbClr val="ED7D31"/>
          </a:solidFill>
          <a:ln>
            <a:noFill/>
          </a:ln>
          <a:effectLst/>
        </p:spPr>
        <p:txBody>
          <a:bodyPr lIns="77712" tIns="77712" rIns="77712" bIns="77712" anchor="ctr" anchorCtr="1"/>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1295"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endParaRPr>
          </a:p>
        </p:txBody>
      </p:sp>
      <p:sp>
        <p:nvSpPr>
          <p:cNvPr id="38" name="ストライプ矢印 7"/>
          <p:cNvSpPr/>
          <p:nvPr/>
        </p:nvSpPr>
        <p:spPr>
          <a:xfrm rot="16200000">
            <a:off x="8288552" y="4300166"/>
            <a:ext cx="2924009" cy="464224"/>
          </a:xfrm>
          <a:prstGeom prst="stripedRightArrow">
            <a:avLst/>
          </a:prstGeom>
          <a:solidFill>
            <a:srgbClr val="ED7D31"/>
          </a:solidFill>
          <a:ln>
            <a:noFill/>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1943" b="0" i="0" u="none" strike="noStrike" kern="0" cap="none" spc="0" normalizeH="0" baseline="0" noProof="0">
              <a:ln>
                <a:noFill/>
              </a:ln>
              <a:solidFill>
                <a:prstClr val="white"/>
              </a:solidFill>
              <a:effectLst/>
              <a:uLnTx/>
              <a:uFillTx/>
              <a:latin typeface="Meiryo UI"/>
              <a:ea typeface="Meiryo UI"/>
              <a:cs typeface="メイリオ" panose="020B0604030504040204" pitchFamily="50" charset="-128"/>
            </a:endParaRPr>
          </a:p>
        </p:txBody>
      </p:sp>
      <p:sp>
        <p:nvSpPr>
          <p:cNvPr id="39" name="正方形/長方形 38"/>
          <p:cNvSpPr/>
          <p:nvPr/>
        </p:nvSpPr>
        <p:spPr>
          <a:xfrm>
            <a:off x="6965438" y="3543881"/>
            <a:ext cx="3156812" cy="653652"/>
          </a:xfrm>
          <a:prstGeom prst="rect">
            <a:avLst/>
          </a:prstGeom>
          <a:solidFill>
            <a:srgbClr val="ED7D31"/>
          </a:solidFill>
          <a:ln w="12700" cap="flat" cmpd="sng" algn="ctr">
            <a:solidFill>
              <a:sysClr val="windowText" lastClr="000000"/>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1943" b="0" i="0" u="none" strike="noStrike" kern="0" cap="none" spc="0" normalizeH="0" baseline="0" noProof="0" dirty="0">
                <a:ln>
                  <a:noFill/>
                </a:ln>
                <a:solidFill>
                  <a:prstClr val="white"/>
                </a:solidFill>
                <a:effectLst/>
                <a:uLnTx/>
                <a:uFillTx/>
                <a:latin typeface="Meiryo UI"/>
                <a:ea typeface="Meiryo UI"/>
                <a:cs typeface="メイリオ" pitchFamily="50" charset="-128"/>
              </a:rPr>
              <a:t>環境省外部有識者</a:t>
            </a:r>
            <a:endParaRPr kumimoji="0" lang="en-US" altLang="ja-JP" sz="1943" b="0" i="0" u="none" strike="noStrike" kern="0" cap="none" spc="0" normalizeH="0" baseline="0" noProof="0" dirty="0">
              <a:ln>
                <a:noFill/>
              </a:ln>
              <a:solidFill>
                <a:prstClr val="white"/>
              </a:solidFill>
              <a:effectLst/>
              <a:uLnTx/>
              <a:uFillTx/>
              <a:latin typeface="Meiryo UI"/>
              <a:ea typeface="Meiryo UI"/>
              <a:cs typeface="メイリオ" pitchFamily="50" charset="-128"/>
            </a:endParaRPr>
          </a:p>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1943" b="0" i="0" u="none" strike="noStrike" kern="0" cap="none" spc="0" normalizeH="0" baseline="0" noProof="0" dirty="0">
                <a:ln>
                  <a:noFill/>
                </a:ln>
                <a:solidFill>
                  <a:prstClr val="white"/>
                </a:solidFill>
                <a:effectLst/>
                <a:uLnTx/>
                <a:uFillTx/>
                <a:latin typeface="Meiryo UI"/>
                <a:ea typeface="Meiryo UI"/>
                <a:cs typeface="メイリオ" pitchFamily="50" charset="-128"/>
              </a:rPr>
              <a:t>・最終年度末の終了審査</a:t>
            </a:r>
            <a:endParaRPr kumimoji="0" lang="en-US" altLang="ja-JP" sz="1943" b="0" i="0" u="none" strike="noStrike" kern="0" cap="none" spc="0" normalizeH="0" baseline="0" noProof="0" dirty="0">
              <a:ln>
                <a:noFill/>
              </a:ln>
              <a:solidFill>
                <a:prstClr val="white"/>
              </a:solidFill>
              <a:effectLst/>
              <a:uLnTx/>
              <a:uFillTx/>
              <a:latin typeface="Meiryo UI"/>
              <a:ea typeface="Meiryo UI"/>
              <a:cs typeface="メイリオ" pitchFamily="50" charset="-128"/>
            </a:endParaRPr>
          </a:p>
        </p:txBody>
      </p:sp>
      <p:sp>
        <p:nvSpPr>
          <p:cNvPr id="40" name="角丸四角形 54"/>
          <p:cNvSpPr/>
          <p:nvPr/>
        </p:nvSpPr>
        <p:spPr>
          <a:xfrm>
            <a:off x="8543836" y="2686732"/>
            <a:ext cx="1698442" cy="395803"/>
          </a:xfrm>
          <a:prstGeom prst="roundRect">
            <a:avLst/>
          </a:prstGeom>
          <a:solidFill>
            <a:srgbClr val="70AD47"/>
          </a:solidFill>
          <a:ln w="12700" cap="flat" cmpd="sng" algn="ctr">
            <a:noFill/>
            <a:prstDash val="solid"/>
            <a:miter lim="800000"/>
          </a:ln>
          <a:effectLst/>
        </p:spPr>
        <p:txBody>
          <a:bodyPr lIns="77712" tIns="77712" rIns="77712" bIns="77712" anchor="ct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1943" b="1"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エビデンス</a:t>
            </a:r>
          </a:p>
        </p:txBody>
      </p:sp>
      <p:sp>
        <p:nvSpPr>
          <p:cNvPr id="41" name="正方形/長方形 33"/>
          <p:cNvSpPr>
            <a:spLocks noChangeAspect="1"/>
          </p:cNvSpPr>
          <p:nvPr/>
        </p:nvSpPr>
        <p:spPr bwMode="gray">
          <a:xfrm>
            <a:off x="9217160" y="1886818"/>
            <a:ext cx="817306" cy="817308"/>
          </a:xfrm>
          <a:custGeom>
            <a:avLst/>
            <a:gdLst/>
            <a:ahLst/>
            <a:cxnLst/>
            <a:rect l="l" t="t" r="r" b="b"/>
            <a:pathLst>
              <a:path w="898587" h="899846">
                <a:moveTo>
                  <a:pt x="139045" y="479539"/>
                </a:moveTo>
                <a:lnTo>
                  <a:pt x="341822" y="561466"/>
                </a:lnTo>
                <a:cubicBezTo>
                  <a:pt x="341298" y="586719"/>
                  <a:pt x="340775" y="611971"/>
                  <a:pt x="340251" y="637224"/>
                </a:cubicBezTo>
                <a:lnTo>
                  <a:pt x="137474" y="555296"/>
                </a:lnTo>
                <a:cubicBezTo>
                  <a:pt x="137998" y="530044"/>
                  <a:pt x="138521" y="504791"/>
                  <a:pt x="139045" y="479539"/>
                </a:cubicBezTo>
                <a:close/>
                <a:moveTo>
                  <a:pt x="759547" y="478495"/>
                </a:moveTo>
                <a:cubicBezTo>
                  <a:pt x="760070" y="503747"/>
                  <a:pt x="760594" y="529000"/>
                  <a:pt x="761117" y="554252"/>
                </a:cubicBezTo>
                <a:lnTo>
                  <a:pt x="558341" y="636180"/>
                </a:lnTo>
                <a:cubicBezTo>
                  <a:pt x="557817" y="610927"/>
                  <a:pt x="557294" y="585675"/>
                  <a:pt x="556770" y="560422"/>
                </a:cubicBezTo>
                <a:close/>
                <a:moveTo>
                  <a:pt x="141426" y="269989"/>
                </a:moveTo>
                <a:lnTo>
                  <a:pt x="344203" y="351916"/>
                </a:lnTo>
                <a:cubicBezTo>
                  <a:pt x="343679" y="377169"/>
                  <a:pt x="343156" y="402421"/>
                  <a:pt x="342632" y="427674"/>
                </a:cubicBezTo>
                <a:lnTo>
                  <a:pt x="139855" y="345746"/>
                </a:lnTo>
                <a:cubicBezTo>
                  <a:pt x="140379" y="320494"/>
                  <a:pt x="140902" y="295241"/>
                  <a:pt x="141426" y="269989"/>
                </a:cubicBezTo>
                <a:close/>
                <a:moveTo>
                  <a:pt x="757166" y="268945"/>
                </a:moveTo>
                <a:cubicBezTo>
                  <a:pt x="757689" y="294197"/>
                  <a:pt x="758213" y="319450"/>
                  <a:pt x="758736" y="344702"/>
                </a:cubicBezTo>
                <a:lnTo>
                  <a:pt x="555960" y="426630"/>
                </a:lnTo>
                <a:cubicBezTo>
                  <a:pt x="555436" y="401377"/>
                  <a:pt x="554913" y="376125"/>
                  <a:pt x="554389" y="350872"/>
                </a:cubicBezTo>
                <a:close/>
                <a:moveTo>
                  <a:pt x="820799" y="113068"/>
                </a:moveTo>
                <a:lnTo>
                  <a:pt x="499300" y="242962"/>
                </a:lnTo>
                <a:lnTo>
                  <a:pt x="499300" y="791421"/>
                </a:lnTo>
                <a:lnTo>
                  <a:pt x="820800" y="661526"/>
                </a:lnTo>
                <a:cubicBezTo>
                  <a:pt x="820800" y="478707"/>
                  <a:pt x="820799" y="295887"/>
                  <a:pt x="820799" y="113068"/>
                </a:cubicBezTo>
                <a:close/>
                <a:moveTo>
                  <a:pt x="77788" y="113066"/>
                </a:moveTo>
                <a:cubicBezTo>
                  <a:pt x="77788" y="295886"/>
                  <a:pt x="77787" y="478705"/>
                  <a:pt x="77787" y="661525"/>
                </a:cubicBezTo>
                <a:lnTo>
                  <a:pt x="399287" y="791419"/>
                </a:lnTo>
                <a:lnTo>
                  <a:pt x="399287" y="242960"/>
                </a:lnTo>
                <a:close/>
                <a:moveTo>
                  <a:pt x="859693" y="0"/>
                </a:moveTo>
                <a:cubicBezTo>
                  <a:pt x="881174" y="0"/>
                  <a:pt x="898587" y="17413"/>
                  <a:pt x="898587" y="38894"/>
                </a:cubicBezTo>
                <a:lnTo>
                  <a:pt x="898587" y="696650"/>
                </a:lnTo>
                <a:lnTo>
                  <a:pt x="895352" y="704461"/>
                </a:lnTo>
                <a:cubicBezTo>
                  <a:pt x="895885" y="707249"/>
                  <a:pt x="894914" y="709550"/>
                  <a:pt x="892588" y="711135"/>
                </a:cubicBezTo>
                <a:cubicBezTo>
                  <a:pt x="891295" y="721405"/>
                  <a:pt x="883924" y="728661"/>
                  <a:pt x="873617" y="729777"/>
                </a:cubicBezTo>
                <a:lnTo>
                  <a:pt x="872477" y="730897"/>
                </a:lnTo>
                <a:lnTo>
                  <a:pt x="468649" y="894054"/>
                </a:lnTo>
                <a:cubicBezTo>
                  <a:pt x="462199" y="896660"/>
                  <a:pt x="457862" y="902307"/>
                  <a:pt x="451677" y="898648"/>
                </a:cubicBezTo>
                <a:cubicBezTo>
                  <a:pt x="445492" y="902307"/>
                  <a:pt x="436392" y="896660"/>
                  <a:pt x="429942" y="894054"/>
                </a:cubicBezTo>
                <a:lnTo>
                  <a:pt x="39540" y="736321"/>
                </a:lnTo>
                <a:cubicBezTo>
                  <a:pt x="39327" y="736587"/>
                  <a:pt x="39110" y="736589"/>
                  <a:pt x="38893" y="736589"/>
                </a:cubicBezTo>
                <a:lnTo>
                  <a:pt x="38894" y="736588"/>
                </a:lnTo>
                <a:cubicBezTo>
                  <a:pt x="22259" y="736588"/>
                  <a:pt x="8063" y="726145"/>
                  <a:pt x="5268" y="710411"/>
                </a:cubicBezTo>
                <a:cubicBezTo>
                  <a:pt x="3576" y="709242"/>
                  <a:pt x="2873" y="707579"/>
                  <a:pt x="3249" y="705538"/>
                </a:cubicBezTo>
                <a:cubicBezTo>
                  <a:pt x="311" y="703360"/>
                  <a:pt x="0" y="700563"/>
                  <a:pt x="0" y="697694"/>
                </a:cubicBezTo>
                <a:lnTo>
                  <a:pt x="0" y="39938"/>
                </a:lnTo>
                <a:cubicBezTo>
                  <a:pt x="0" y="18457"/>
                  <a:pt x="17413" y="1044"/>
                  <a:pt x="38894" y="1044"/>
                </a:cubicBezTo>
                <a:lnTo>
                  <a:pt x="42760" y="2645"/>
                </a:lnTo>
                <a:cubicBezTo>
                  <a:pt x="51121" y="402"/>
                  <a:pt x="60101" y="1242"/>
                  <a:pt x="68673" y="4705"/>
                </a:cubicBezTo>
                <a:lnTo>
                  <a:pt x="449296" y="158486"/>
                </a:lnTo>
                <a:lnTo>
                  <a:pt x="829918" y="4705"/>
                </a:lnTo>
                <a:cubicBezTo>
                  <a:pt x="837916" y="1474"/>
                  <a:pt x="846270" y="526"/>
                  <a:pt x="854163" y="2291"/>
                </a:cubicBezTo>
                <a:cubicBezTo>
                  <a:pt x="855779" y="147"/>
                  <a:pt x="857719" y="0"/>
                  <a:pt x="859693" y="0"/>
                </a:cubicBezTo>
                <a:close/>
              </a:path>
            </a:pathLst>
          </a:custGeom>
          <a:solidFill>
            <a:srgbClr val="4472C4"/>
          </a:solidFill>
          <a:ln w="3175" cap="flat" cmpd="sng" algn="ctr">
            <a:noFill/>
            <a:prstDash val="solid"/>
            <a:miter lim="800000"/>
          </a:ln>
          <a:effectLst/>
        </p:spPr>
        <p:txBody>
          <a:bodyPr lIns="77712" tIns="77712" rIns="77712" bIns="77712" anchor="ctr" anchorCtr="1"/>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1295"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endParaRPr>
          </a:p>
        </p:txBody>
      </p:sp>
      <p:sp>
        <p:nvSpPr>
          <p:cNvPr id="42" name="角丸四角形 55"/>
          <p:cNvSpPr/>
          <p:nvPr/>
        </p:nvSpPr>
        <p:spPr>
          <a:xfrm>
            <a:off x="5942193" y="981916"/>
            <a:ext cx="3193529" cy="1665431"/>
          </a:xfrm>
          <a:prstGeom prst="roundRect">
            <a:avLst/>
          </a:prstGeom>
          <a:solidFill>
            <a:srgbClr val="92D050"/>
          </a:solidFill>
          <a:ln w="12700" cap="flat" cmpd="sng" algn="ctr">
            <a:noFill/>
            <a:prstDash val="solid"/>
            <a:miter lim="800000"/>
          </a:ln>
          <a:effectLst/>
        </p:spPr>
        <p:txBody>
          <a:bodyPr lIns="77712" tIns="77712" rIns="77712" bIns="77712" anchor="ct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itchFamily="50" charset="-128"/>
              </a:rPr>
              <a:t>・新たな政策立案の根拠</a:t>
            </a:r>
            <a:endParaRPr kumimoji="0" lang="en-US" altLang="ja-JP" sz="1943" b="0" i="0" u="none" strike="noStrike" kern="0" cap="none" spc="0" normalizeH="0" baseline="0" noProof="0" dirty="0">
              <a:ln>
                <a:noFill/>
              </a:ln>
              <a:solidFill>
                <a:prstClr val="black"/>
              </a:solidFill>
              <a:effectLst/>
              <a:uLnTx/>
              <a:uFillTx/>
              <a:latin typeface="Meiryo UI"/>
              <a:ea typeface="Meiryo UI"/>
              <a:cs typeface="メイリオ" pitchFamily="50" charset="-128"/>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itchFamily="50" charset="-128"/>
              </a:rPr>
              <a:t>・他の実証事業の実験</a:t>
            </a:r>
            <a:br>
              <a:rPr kumimoji="0" lang="en-US" altLang="ja-JP" sz="1943" b="0" i="0" u="none" strike="noStrike" kern="0" cap="none" spc="0" normalizeH="0" baseline="0" noProof="0" dirty="0">
                <a:ln>
                  <a:noFill/>
                </a:ln>
                <a:solidFill>
                  <a:prstClr val="black"/>
                </a:solidFill>
                <a:effectLst/>
                <a:uLnTx/>
                <a:uFillTx/>
                <a:latin typeface="Meiryo UI"/>
                <a:ea typeface="Meiryo UI"/>
                <a:cs typeface="メイリオ" pitchFamily="50" charset="-128"/>
              </a:rPr>
            </a:b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itchFamily="50" charset="-128"/>
              </a:rPr>
              <a:t>　デザインや仮設構築</a:t>
            </a:r>
            <a:endParaRPr kumimoji="0" lang="en-US" altLang="ja-JP" sz="1943" b="0" i="0" u="none" strike="noStrike" kern="0" cap="none" spc="0" normalizeH="0" baseline="0" noProof="0" dirty="0">
              <a:ln>
                <a:noFill/>
              </a:ln>
              <a:solidFill>
                <a:prstClr val="black"/>
              </a:solidFill>
              <a:effectLst/>
              <a:uLnTx/>
              <a:uFillTx/>
              <a:latin typeface="Meiryo UI"/>
              <a:ea typeface="Meiryo UI"/>
              <a:cs typeface="メイリオ" pitchFamily="50" charset="-128"/>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itchFamily="50" charset="-128"/>
              </a:rPr>
              <a:t>　への活用等</a:t>
            </a:r>
          </a:p>
        </p:txBody>
      </p:sp>
      <p:sp>
        <p:nvSpPr>
          <p:cNvPr id="43" name="曲折矢印 9"/>
          <p:cNvSpPr/>
          <p:nvPr/>
        </p:nvSpPr>
        <p:spPr>
          <a:xfrm flipH="1">
            <a:off x="9135723" y="1261184"/>
            <a:ext cx="637985" cy="660107"/>
          </a:xfrm>
          <a:prstGeom prst="bentArrow">
            <a:avLst>
              <a:gd name="adj1" fmla="val 16764"/>
              <a:gd name="adj2" fmla="val 30948"/>
              <a:gd name="adj3" fmla="val 25000"/>
              <a:gd name="adj4" fmla="val 68285"/>
            </a:avLst>
          </a:prstGeom>
          <a:solidFill>
            <a:srgbClr val="FF0000"/>
          </a:solidFill>
          <a:ln w="12700" cap="flat" cmpd="sng" algn="ctr">
            <a:solidFill>
              <a:srgbClr val="FF0000"/>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1943" b="0" i="0" u="none" strike="noStrike" kern="0" cap="none" spc="0" normalizeH="0" baseline="0" noProof="0">
              <a:ln>
                <a:noFill/>
              </a:ln>
              <a:solidFill>
                <a:prstClr val="black"/>
              </a:solidFill>
              <a:effectLst/>
              <a:uLnTx/>
              <a:uFillTx/>
              <a:latin typeface="Meiryo UI"/>
              <a:ea typeface="Meiryo UI"/>
              <a:cs typeface="メイリオ" panose="020B0604030504040204" pitchFamily="50" charset="-128"/>
            </a:endParaRPr>
          </a:p>
        </p:txBody>
      </p:sp>
      <p:sp>
        <p:nvSpPr>
          <p:cNvPr id="44" name="ストライプ矢印 12"/>
          <p:cNvSpPr/>
          <p:nvPr/>
        </p:nvSpPr>
        <p:spPr>
          <a:xfrm flipH="1">
            <a:off x="5357479" y="1871008"/>
            <a:ext cx="584713" cy="511376"/>
          </a:xfrm>
          <a:prstGeom prst="stripedRightArrow">
            <a:avLst/>
          </a:prstGeom>
          <a:gradFill rotWithShape="1">
            <a:gsLst>
              <a:gs pos="0">
                <a:srgbClr val="A5A5A5">
                  <a:satMod val="103000"/>
                  <a:lumMod val="102000"/>
                  <a:tint val="94000"/>
                </a:srgbClr>
              </a:gs>
              <a:gs pos="50000">
                <a:srgbClr val="A5A5A5">
                  <a:satMod val="110000"/>
                  <a:lumMod val="100000"/>
                  <a:shade val="100000"/>
                </a:srgbClr>
              </a:gs>
              <a:gs pos="100000">
                <a:srgbClr val="A5A5A5">
                  <a:lumMod val="99000"/>
                  <a:satMod val="120000"/>
                  <a:shade val="78000"/>
                </a:srgbClr>
              </a:gs>
            </a:gsLst>
            <a:lin ang="5400000" scaled="0"/>
          </a:gradFill>
          <a:ln>
            <a:noFill/>
          </a:ln>
          <a:effectLst>
            <a:outerShdw blurRad="57150" dist="19050" dir="5400000" algn="ctr" rotWithShape="0">
              <a:srgbClr val="000000">
                <a:alpha val="63000"/>
              </a:srgbClr>
            </a:outerShdw>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ja-JP" altLang="en-US" sz="1943" b="0" i="0" u="none" strike="noStrike" kern="0" cap="none" spc="0" normalizeH="0" baseline="0" noProof="0">
              <a:ln>
                <a:noFill/>
              </a:ln>
              <a:solidFill>
                <a:prstClr val="white"/>
              </a:solidFill>
              <a:effectLst/>
              <a:uLnTx/>
              <a:uFillTx/>
              <a:latin typeface="Meiryo UI"/>
              <a:ea typeface="Meiryo UI"/>
              <a:cs typeface="メイリオ" panose="020B0604030504040204" pitchFamily="50" charset="-128"/>
            </a:endParaRPr>
          </a:p>
        </p:txBody>
      </p:sp>
      <p:sp>
        <p:nvSpPr>
          <p:cNvPr id="45" name="角丸四角形 52"/>
          <p:cNvSpPr/>
          <p:nvPr/>
        </p:nvSpPr>
        <p:spPr>
          <a:xfrm>
            <a:off x="3336657" y="1305478"/>
            <a:ext cx="2020823" cy="1669653"/>
          </a:xfrm>
          <a:prstGeom prst="roundRect">
            <a:avLst/>
          </a:prstGeom>
          <a:solidFill>
            <a:srgbClr val="FFFF00"/>
          </a:solidFill>
          <a:ln w="9525" cap="flat" cmpd="sng" algn="ctr">
            <a:solidFill>
              <a:sysClr val="windowText" lastClr="000000"/>
            </a:solidFill>
            <a:prstDash val="solid"/>
            <a:miter lim="800000"/>
          </a:ln>
          <a:effectLst/>
        </p:spPr>
        <p:txBody>
          <a:bodyPr rtlCol="0" anchor="ctr"/>
          <a:lstStyle/>
          <a:p>
            <a:pPr marL="0" marR="0" lvl="0" indent="0" algn="ctr" defTabSz="986912" rtl="0" eaLnBrk="1" fontAlgn="auto" latinLnBrk="0" hangingPunct="1">
              <a:lnSpc>
                <a:spcPct val="100000"/>
              </a:lnSpc>
              <a:spcBef>
                <a:spcPts val="0"/>
              </a:spcBef>
              <a:spcAft>
                <a:spcPts val="0"/>
              </a:spcAft>
              <a:buClrTx/>
              <a:buSzTx/>
              <a:buFontTx/>
              <a:buNone/>
              <a:tabLst/>
              <a:defRPr/>
            </a:pPr>
            <a:r>
              <a:rPr kumimoji="0" lang="ja-JP" altLang="en-US" sz="1943" b="1"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科学・エビデンスに基づく政策立案の好循環へ</a:t>
            </a:r>
          </a:p>
        </p:txBody>
      </p:sp>
    </p:spTree>
    <p:extLst>
      <p:ext uri="{BB962C8B-B14F-4D97-AF65-F5344CB8AC3E}">
        <p14:creationId xmlns:p14="http://schemas.microsoft.com/office/powerpoint/2010/main" val="2112528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n-ea"/>
                <a:ea typeface="+mn-ea"/>
              </a:rPr>
              <a:t>環境省ナッジ事業の出口戦略の検討</a:t>
            </a:r>
          </a:p>
        </p:txBody>
      </p:sp>
      <p:sp>
        <p:nvSpPr>
          <p:cNvPr id="3" name="正方形/長方形 2"/>
          <p:cNvSpPr/>
          <p:nvPr/>
        </p:nvSpPr>
        <p:spPr>
          <a:xfrm>
            <a:off x="419790" y="995072"/>
            <a:ext cx="9869365" cy="756874"/>
          </a:xfrm>
          <a:prstGeom prst="rect">
            <a:avLst/>
          </a:prstGeom>
        </p:spPr>
        <p:txBody>
          <a:bodyPr wrap="square">
            <a:spAutoFit/>
          </a:bodyPr>
          <a:lstStyle/>
          <a:p>
            <a:pPr marL="0" marR="0" lvl="0" indent="0" algn="just" defTabSz="986912" rtl="0" eaLnBrk="1" fontAlgn="auto" latinLnBrk="0" hangingPunct="1">
              <a:lnSpc>
                <a:spcPct val="100000"/>
              </a:lnSpc>
              <a:spcBef>
                <a:spcPts val="0"/>
              </a:spcBef>
              <a:spcAft>
                <a:spcPts val="0"/>
              </a:spcAft>
              <a:buClrTx/>
              <a:buSzTx/>
              <a:buFontTx/>
              <a:buNone/>
              <a:tabLst/>
              <a:defRPr/>
            </a:pPr>
            <a:r>
              <a:rPr kumimoji="0" lang="ja-JP" altLang="en-US" sz="2159"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以下の取組を通じて、国民一人ひとりが無理なく環境に配慮した行動を選択するよう日本版の行動変容モデルを構築し、</a:t>
            </a:r>
            <a:r>
              <a:rPr kumimoji="0" lang="en-US" altLang="ja-JP" sz="2159"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CO2</a:t>
            </a:r>
            <a:r>
              <a:rPr kumimoji="0" lang="ja-JP" altLang="en-US" sz="2159"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排出の抜本的な削減に貢献</a:t>
            </a:r>
            <a:endParaRPr kumimoji="0" lang="en-US" altLang="ja-JP" sz="2159"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endParaRPr>
          </a:p>
        </p:txBody>
      </p:sp>
      <p:sp>
        <p:nvSpPr>
          <p:cNvPr id="4" name="正方形/長方形 3"/>
          <p:cNvSpPr/>
          <p:nvPr/>
        </p:nvSpPr>
        <p:spPr>
          <a:xfrm>
            <a:off x="419790" y="2138034"/>
            <a:ext cx="9869365" cy="4578626"/>
          </a:xfrm>
          <a:prstGeom prst="rect">
            <a:avLst/>
          </a:prstGeom>
        </p:spPr>
        <p:txBody>
          <a:bodyPr wrap="square">
            <a:spAutoFit/>
          </a:bodyPr>
          <a:lstStyle/>
          <a:p>
            <a:pPr marL="455498" marR="0" lvl="0" indent="-455498" algn="l" defTabSz="986912" rtl="0" eaLnBrk="1" fontAlgn="auto" latinLnBrk="0" hangingPunct="1">
              <a:lnSpc>
                <a:spcPct val="100000"/>
              </a:lnSpc>
              <a:spcBef>
                <a:spcPts val="0"/>
              </a:spcBef>
              <a:spcAft>
                <a:spcPts val="0"/>
              </a:spcAft>
              <a:buClrTx/>
              <a:buSzTx/>
              <a:buFontTx/>
              <a:buAutoNum type="arabicParenR"/>
              <a:tabLst/>
              <a:defRPr/>
            </a:pPr>
            <a:r>
              <a:rPr kumimoji="0" lang="ja-JP" altLang="en-US" sz="1943" b="1" i="0" u="sng"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地域の自治体・企業等との連携による新たな環境ビジネスモデルの構築</a:t>
            </a:r>
            <a:endParaRPr kumimoji="0" lang="en-US" altLang="ja-JP" sz="1943" b="0" i="0" u="sng" strike="noStrike" kern="0" cap="none" spc="0" normalizeH="0" baseline="0" noProof="0" dirty="0">
              <a:ln>
                <a:noFill/>
              </a:ln>
              <a:solidFill>
                <a:srgbClr val="FF0000"/>
              </a:solidFill>
              <a:effectLst/>
              <a:uLnTx/>
              <a:uFillTx/>
              <a:latin typeface="Meiryo UI"/>
              <a:ea typeface="Meiryo UI"/>
              <a:cs typeface="メイリオ" panose="020B0604030504040204" pitchFamily="50" charset="-128"/>
            </a:endParaRPr>
          </a:p>
          <a:p>
            <a:pPr marL="341623" marR="0" lvl="0" indent="-341623" algn="l" defTabSz="98691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ナッジによる取組を我が国に、そして</a:t>
            </a:r>
            <a:r>
              <a:rPr kumimoji="0" lang="ja-JP" altLang="en-US" sz="1943" b="0" i="0" u="sng" strike="noStrike" kern="0" cap="none" spc="0" normalizeH="0" baseline="0" noProof="0" dirty="0">
                <a:ln>
                  <a:noFill/>
                </a:ln>
                <a:solidFill>
                  <a:srgbClr val="FF0000"/>
                </a:solidFill>
                <a:effectLst/>
                <a:uLnTx/>
                <a:uFillTx/>
                <a:latin typeface="Meiryo UI"/>
                <a:ea typeface="Meiryo UI"/>
                <a:cs typeface="メイリオ" panose="020B0604030504040204" pitchFamily="50" charset="-128"/>
              </a:rPr>
              <a:t>地域に根付かせる</a:t>
            </a: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ため、地域の各種ステークホルダーを巻き込み、</a:t>
            </a:r>
            <a:r>
              <a:rPr kumimoji="0" lang="ja-JP" altLang="en-US" sz="1943" b="0" i="0" u="sng" strike="noStrike" kern="0" cap="none" spc="0" normalizeH="0" baseline="0" noProof="0" dirty="0">
                <a:ln>
                  <a:noFill/>
                </a:ln>
                <a:solidFill>
                  <a:srgbClr val="FF0000"/>
                </a:solidFill>
                <a:effectLst/>
                <a:uLnTx/>
                <a:uFillTx/>
                <a:latin typeface="Meiryo UI"/>
                <a:ea typeface="Meiryo UI"/>
                <a:cs typeface="メイリオ" panose="020B0604030504040204" pitchFamily="50" charset="-128"/>
              </a:rPr>
              <a:t>全ての主体が</a:t>
            </a:r>
            <a:r>
              <a:rPr kumimoji="0" lang="en-US" altLang="ja-JP" sz="1943" b="0" i="0" u="sng" strike="noStrike" kern="0" cap="none" spc="0" normalizeH="0" baseline="0" noProof="0" dirty="0">
                <a:ln>
                  <a:noFill/>
                </a:ln>
                <a:solidFill>
                  <a:srgbClr val="FF0000"/>
                </a:solidFill>
                <a:effectLst/>
                <a:uLnTx/>
                <a:uFillTx/>
                <a:latin typeface="Meiryo UI"/>
                <a:ea typeface="Meiryo UI"/>
                <a:cs typeface="メイリオ" panose="020B0604030504040204" pitchFamily="50" charset="-128"/>
              </a:rPr>
              <a:t>Win-Win</a:t>
            </a:r>
            <a:r>
              <a:rPr kumimoji="0" lang="ja-JP" altLang="en-US" sz="1943" b="0" i="0" u="sng" strike="noStrike" kern="0" cap="none" spc="0" normalizeH="0" baseline="0" noProof="0" dirty="0">
                <a:ln>
                  <a:noFill/>
                </a:ln>
                <a:solidFill>
                  <a:srgbClr val="FF0000"/>
                </a:solidFill>
                <a:effectLst/>
                <a:uLnTx/>
                <a:uFillTx/>
                <a:latin typeface="Meiryo UI"/>
                <a:ea typeface="Meiryo UI"/>
                <a:cs typeface="メイリオ" panose="020B0604030504040204" pitchFamily="50" charset="-128"/>
              </a:rPr>
              <a:t>となるビジネスモデル</a:t>
            </a: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を新規に創出</a:t>
            </a:r>
            <a:endParaRPr kumimoji="0" lang="en-US" altLang="ja-JP" sz="1943"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endParaRPr>
          </a:p>
          <a:p>
            <a:pPr marL="341623" marR="0" lvl="0" indent="-341623" algn="l" defTabSz="986912"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943" b="1" i="0" u="sng" strike="noStrike" kern="0" cap="none" spc="0" normalizeH="0" baseline="0" noProof="0" dirty="0">
              <a:ln>
                <a:noFill/>
              </a:ln>
              <a:solidFill>
                <a:srgbClr val="FF0000"/>
              </a:solidFill>
              <a:effectLst/>
              <a:uLnTx/>
              <a:uFillTx/>
              <a:latin typeface="Meiryo UI"/>
              <a:ea typeface="Meiryo UI"/>
              <a:cs typeface="メイリオ" panose="020B0604030504040204" pitchFamily="50" charset="-128"/>
            </a:endParaRPr>
          </a:p>
          <a:p>
            <a:pPr marL="455498" marR="0" lvl="0" indent="-455498" algn="l" defTabSz="986912" rtl="0" eaLnBrk="1" fontAlgn="auto" latinLnBrk="0" hangingPunct="1">
              <a:lnSpc>
                <a:spcPct val="100000"/>
              </a:lnSpc>
              <a:spcBef>
                <a:spcPts val="0"/>
              </a:spcBef>
              <a:spcAft>
                <a:spcPts val="0"/>
              </a:spcAft>
              <a:buClrTx/>
              <a:buSzTx/>
              <a:buFont typeface="Wingdings" panose="05000000000000000000" pitchFamily="2" charset="2"/>
              <a:buAutoNum type="arabicParenR" startAt="2"/>
              <a:tabLst/>
              <a:defRPr/>
            </a:pPr>
            <a:r>
              <a:rPr kumimoji="0" lang="ja-JP" altLang="en-US" sz="1943" b="1" i="0" u="sng"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関連機関との連携による成果の多面的な活用</a:t>
            </a:r>
            <a:endParaRPr kumimoji="0" lang="en-US" altLang="ja-JP" sz="1943" b="0" i="0" u="sng" strike="noStrike" kern="0" cap="none" spc="0" normalizeH="0" baseline="0" noProof="0" dirty="0">
              <a:ln>
                <a:noFill/>
              </a:ln>
              <a:solidFill>
                <a:srgbClr val="FF0000"/>
              </a:solidFill>
              <a:effectLst/>
              <a:uLnTx/>
              <a:uFillTx/>
              <a:latin typeface="Meiryo UI"/>
              <a:ea typeface="Meiryo UI"/>
              <a:cs typeface="メイリオ" panose="020B0604030504040204" pitchFamily="50" charset="-128"/>
            </a:endParaRPr>
          </a:p>
          <a:p>
            <a:pPr marL="341623" marR="0" lvl="0" indent="-341623" algn="l" defTabSz="98691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例えば、エネルギー供給事業者と消費者との間のコミュニケーションのあり方の検討に資するよう、</a:t>
            </a:r>
            <a:r>
              <a:rPr kumimoji="0" lang="ja-JP" altLang="en-US" sz="1943" b="0" i="0" u="sng" strike="noStrike" kern="0" cap="none" spc="0" normalizeH="0" baseline="0" noProof="0" dirty="0">
                <a:ln>
                  <a:noFill/>
                </a:ln>
                <a:solidFill>
                  <a:srgbClr val="FF0000"/>
                </a:solidFill>
                <a:effectLst/>
                <a:uLnTx/>
                <a:uFillTx/>
                <a:latin typeface="Meiryo UI"/>
                <a:ea typeface="Meiryo UI"/>
                <a:cs typeface="メイリオ" panose="020B0604030504040204" pitchFamily="50" charset="-128"/>
              </a:rPr>
              <a:t>関係省庁や関係団体に進捗や成果を共有し、連携</a:t>
            </a:r>
            <a:endParaRPr kumimoji="0" lang="en-US" altLang="ja-JP" sz="1943" b="0" i="0" u="sng" strike="noStrike" kern="0" cap="none" spc="0" normalizeH="0" baseline="0" noProof="0" dirty="0">
              <a:ln>
                <a:noFill/>
              </a:ln>
              <a:solidFill>
                <a:srgbClr val="FF0000"/>
              </a:solidFill>
              <a:effectLst/>
              <a:uLnTx/>
              <a:uFillTx/>
              <a:latin typeface="Meiryo UI"/>
              <a:ea typeface="Meiryo UI"/>
              <a:cs typeface="メイリオ" panose="020B0604030504040204" pitchFamily="50" charset="-128"/>
            </a:endParaRPr>
          </a:p>
          <a:p>
            <a:pPr marL="341623" marR="0" lvl="0" indent="-341623" algn="l" defTabSz="986912"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943" b="1" i="0" u="sng" strike="noStrike" kern="0" cap="none" spc="0" normalizeH="0" baseline="0" noProof="0" dirty="0">
              <a:ln>
                <a:noFill/>
              </a:ln>
              <a:solidFill>
                <a:srgbClr val="FF0000"/>
              </a:solidFill>
              <a:effectLst/>
              <a:uLnTx/>
              <a:uFillTx/>
              <a:latin typeface="Meiryo UI"/>
              <a:ea typeface="Meiryo UI"/>
              <a:cs typeface="メイリオ" panose="020B0604030504040204" pitchFamily="50" charset="-128"/>
            </a:endParaRPr>
          </a:p>
          <a:p>
            <a:pPr marL="455498" marR="0" lvl="0" indent="-455498" algn="l" defTabSz="986912" rtl="0" eaLnBrk="1" fontAlgn="auto" latinLnBrk="0" hangingPunct="1">
              <a:lnSpc>
                <a:spcPct val="100000"/>
              </a:lnSpc>
              <a:spcBef>
                <a:spcPts val="0"/>
              </a:spcBef>
              <a:spcAft>
                <a:spcPts val="0"/>
              </a:spcAft>
              <a:buClrTx/>
              <a:buSzTx/>
              <a:buFont typeface="Wingdings" panose="05000000000000000000" pitchFamily="2" charset="2"/>
              <a:buAutoNum type="arabicParenR" startAt="3"/>
              <a:tabLst/>
              <a:defRPr/>
            </a:pPr>
            <a:r>
              <a:rPr kumimoji="0" lang="ja-JP" altLang="en-US" sz="1943" b="1" i="0" u="sng"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対象者に意思決定の自由度をもたせた新たな政策手法の確立</a:t>
            </a:r>
            <a:endParaRPr kumimoji="0" lang="en-US" altLang="ja-JP" sz="1943"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endParaRPr>
          </a:p>
          <a:p>
            <a:pPr marL="341623" marR="0" lvl="0" indent="-341623" algn="l" defTabSz="986912" rtl="0" eaLnBrk="1" fontAlgn="auto" latinLnBrk="0" hangingPunct="1">
              <a:lnSpc>
                <a:spcPts val="2806"/>
              </a:lnSpc>
              <a:spcBef>
                <a:spcPts val="0"/>
              </a:spcBef>
              <a:spcAft>
                <a:spcPts val="0"/>
              </a:spcAft>
              <a:buClrTx/>
              <a:buSzTx/>
              <a:buFont typeface="Arial" panose="020B0604020202020204" pitchFamily="34" charset="0"/>
              <a:buChar char="•"/>
              <a:tabLst/>
              <a:defRPr/>
            </a:pP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規制や財政的手法といった</a:t>
            </a:r>
            <a:r>
              <a:rPr kumimoji="0" lang="ja-JP" altLang="en-US" sz="1943" b="0" i="0" u="sng" strike="noStrike" kern="0" cap="none" spc="0" normalizeH="0" baseline="0" noProof="0" dirty="0">
                <a:ln>
                  <a:noFill/>
                </a:ln>
                <a:solidFill>
                  <a:srgbClr val="FF0000"/>
                </a:solidFill>
                <a:effectLst/>
                <a:uLnTx/>
                <a:uFillTx/>
                <a:latin typeface="Meiryo UI"/>
                <a:ea typeface="Meiryo UI"/>
                <a:cs typeface="メイリオ" panose="020B0604030504040204" pitchFamily="50" charset="-128"/>
              </a:rPr>
              <a:t>伝統的な政策手法を補完する新たな政策手法</a:t>
            </a:r>
            <a:endParaRPr kumimoji="0" lang="en-US" altLang="ja-JP" sz="1943" b="0" i="0" u="sng" strike="noStrike" kern="0" cap="none" spc="0" normalizeH="0" baseline="0" noProof="0" dirty="0">
              <a:ln>
                <a:noFill/>
              </a:ln>
              <a:solidFill>
                <a:srgbClr val="FF0000"/>
              </a:solidFill>
              <a:effectLst/>
              <a:uLnTx/>
              <a:uFillTx/>
              <a:latin typeface="Meiryo UI"/>
              <a:ea typeface="Meiryo UI"/>
              <a:cs typeface="メイリオ" panose="020B0604030504040204" pitchFamily="50" charset="-128"/>
            </a:endParaRPr>
          </a:p>
          <a:p>
            <a:pPr marL="341623" marR="0" lvl="0" indent="-341623" algn="l" defTabSz="986912" rtl="0" eaLnBrk="1" fontAlgn="auto" latinLnBrk="0" hangingPunct="1">
              <a:lnSpc>
                <a:spcPts val="2806"/>
              </a:lnSpc>
              <a:spcBef>
                <a:spcPts val="0"/>
              </a:spcBef>
              <a:spcAft>
                <a:spcPts val="0"/>
              </a:spcAft>
              <a:buClrTx/>
              <a:buSzTx/>
              <a:buFont typeface="Arial" panose="020B0604020202020204" pitchFamily="34" charset="0"/>
              <a:buChar char="•"/>
              <a:tabLst/>
              <a:defRPr/>
            </a:pP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本事業は数十万から百数十万世帯が参加する世界最大規模のフィールド実証。</a:t>
            </a:r>
            <a:br>
              <a:rPr kumimoji="0" lang="en-US" altLang="ja-JP" sz="1943"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br>
            <a:r>
              <a:rPr kumimoji="0" lang="ja-JP" altLang="en-US" sz="1943" b="0" i="0" u="sng" strike="noStrike" kern="0" cap="none" spc="0" normalizeH="0" baseline="0" noProof="0" dirty="0">
                <a:ln>
                  <a:noFill/>
                </a:ln>
                <a:solidFill>
                  <a:srgbClr val="FF0000"/>
                </a:solidFill>
                <a:effectLst/>
                <a:uLnTx/>
                <a:uFillTx/>
                <a:latin typeface="Meiryo UI"/>
                <a:ea typeface="Meiryo UI"/>
                <a:cs typeface="メイリオ" panose="020B0604030504040204" pitchFamily="50" charset="-128"/>
              </a:rPr>
              <a:t>科学・エビデンスに基づく政策立案を実現</a:t>
            </a:r>
            <a:endParaRPr kumimoji="0" lang="en-US" altLang="ja-JP" sz="1943" b="0" i="0" u="sng" strike="noStrike" kern="0" cap="none" spc="0" normalizeH="0" baseline="0" noProof="0" dirty="0">
              <a:ln>
                <a:noFill/>
              </a:ln>
              <a:solidFill>
                <a:srgbClr val="FF0000"/>
              </a:solidFill>
              <a:effectLst/>
              <a:uLnTx/>
              <a:uFillTx/>
              <a:latin typeface="Meiryo UI"/>
              <a:ea typeface="Meiryo UI"/>
              <a:cs typeface="メイリオ" panose="020B0604030504040204" pitchFamily="50" charset="-128"/>
            </a:endParaRPr>
          </a:p>
          <a:p>
            <a:pPr marL="341623" marR="0" lvl="0" indent="-341623" algn="l" defTabSz="986912" rtl="0" eaLnBrk="1" fontAlgn="auto" latinLnBrk="0" hangingPunct="1">
              <a:lnSpc>
                <a:spcPts val="2806"/>
              </a:lnSpc>
              <a:spcBef>
                <a:spcPts val="0"/>
              </a:spcBef>
              <a:spcAft>
                <a:spcPts val="0"/>
              </a:spcAft>
              <a:buClrTx/>
              <a:buSzTx/>
              <a:buFont typeface="Arial" panose="020B0604020202020204" pitchFamily="34" charset="0"/>
              <a:buChar char="•"/>
              <a:tabLst/>
              <a:defRPr/>
            </a:pP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ナッジを含む行動科学は多くの分野で政策的に活用されており、環境・エネルギー分野でも</a:t>
            </a:r>
            <a:r>
              <a:rPr kumimoji="0" lang="ja-JP" altLang="en-US" sz="1943" b="0" i="0" u="sng" strike="noStrike" kern="0" cap="none" spc="0" normalizeH="0" baseline="0" noProof="0" dirty="0">
                <a:ln>
                  <a:noFill/>
                </a:ln>
                <a:solidFill>
                  <a:srgbClr val="FF0000"/>
                </a:solidFill>
                <a:effectLst/>
                <a:uLnTx/>
                <a:uFillTx/>
                <a:latin typeface="Meiryo UI"/>
                <a:ea typeface="Meiryo UI"/>
                <a:cs typeface="メイリオ" panose="020B0604030504040204" pitchFamily="50" charset="-128"/>
              </a:rPr>
              <a:t>コスト効率的に低炭素型の行動変容・ライフスタイルの選択を促進</a:t>
            </a:r>
            <a:r>
              <a:rPr kumimoji="0" lang="ja-JP" altLang="en-US" sz="1943"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rPr>
              <a:t>し得る政策手法として有望</a:t>
            </a:r>
            <a:endParaRPr kumimoji="0" lang="en-US" altLang="ja-JP" sz="1943" b="0" i="0" u="none" strike="noStrike" kern="0" cap="none" spc="0" normalizeH="0" baseline="0" noProof="0" dirty="0">
              <a:ln>
                <a:noFill/>
              </a:ln>
              <a:solidFill>
                <a:prstClr val="black"/>
              </a:solidFill>
              <a:effectLst/>
              <a:uLnTx/>
              <a:uFillTx/>
              <a:latin typeface="Meiryo UI"/>
              <a:ea typeface="Meiryo UI"/>
              <a:cs typeface="メイリオ" panose="020B0604030504040204" pitchFamily="50" charset="-128"/>
            </a:endParaRPr>
          </a:p>
        </p:txBody>
      </p:sp>
      <p:sp>
        <p:nvSpPr>
          <p:cNvPr id="5" name="正方形/長方形 4"/>
          <p:cNvSpPr/>
          <p:nvPr/>
        </p:nvSpPr>
        <p:spPr>
          <a:xfrm>
            <a:off x="-345655" y="-607204"/>
            <a:ext cx="10046693" cy="697602"/>
          </a:xfrm>
          <a:prstGeom prst="rect">
            <a:avLst/>
          </a:prstGeom>
        </p:spPr>
        <p:txBody>
          <a:bodyPr wrap="square">
            <a:normAutofit/>
          </a:bodyPr>
          <a:lstStyle/>
          <a:p>
            <a:pPr marL="0" marR="0" lvl="0" indent="0" algn="ctr" defTabSz="986912" rtl="0" eaLnBrk="1" fontAlgn="auto" latinLnBrk="0" hangingPunct="1">
              <a:lnSpc>
                <a:spcPct val="100000"/>
              </a:lnSpc>
              <a:spcBef>
                <a:spcPts val="0"/>
              </a:spcBef>
              <a:spcAft>
                <a:spcPts val="0"/>
              </a:spcAft>
              <a:buClrTx/>
              <a:buSzTx/>
              <a:buFontTx/>
              <a:buNone/>
              <a:tabLst/>
              <a:defRPr/>
            </a:pPr>
            <a:endParaRPr kumimoji="0" lang="en-US" altLang="ja-JP" sz="3885" b="1" i="0" u="none" strike="noStrike" kern="0" cap="none" spc="0" normalizeH="0" baseline="0" noProof="0" dirty="0">
              <a:ln>
                <a:noFill/>
              </a:ln>
              <a:solidFill>
                <a:prstClr val="black"/>
              </a:solidFill>
              <a:effectLst/>
              <a:uLnTx/>
              <a:uFillTx/>
              <a:latin typeface="Meiryo UI"/>
              <a:ea typeface="Meiryo UI"/>
              <a:cs typeface="メイリオ" pitchFamily="50" charset="-128"/>
            </a:endParaRPr>
          </a:p>
        </p:txBody>
      </p:sp>
    </p:spTree>
    <p:extLst>
      <p:ext uri="{BB962C8B-B14F-4D97-AF65-F5344CB8AC3E}">
        <p14:creationId xmlns:p14="http://schemas.microsoft.com/office/powerpoint/2010/main" val="2435111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4000" dirty="0">
                <a:latin typeface="+mn-ea"/>
                <a:ea typeface="+mn-ea"/>
              </a:rPr>
              <a:t>環境省ナッジ事業（</a:t>
            </a:r>
            <a:r>
              <a:rPr lang="en-US" altLang="ja-JP" sz="4000" dirty="0">
                <a:latin typeface="+mn-ea"/>
                <a:ea typeface="+mn-ea"/>
              </a:rPr>
              <a:t>※</a:t>
            </a:r>
            <a:r>
              <a:rPr lang="ja-JP" altLang="en-US" sz="4000" dirty="0">
                <a:latin typeface="+mn-ea"/>
                <a:ea typeface="+mn-ea"/>
              </a:rPr>
              <a:t>１）の公募採択事業者</a:t>
            </a:r>
            <a:br>
              <a:rPr lang="ja-JP" altLang="en-US" sz="4000" dirty="0">
                <a:latin typeface="+mn-ea"/>
                <a:ea typeface="+mn-ea"/>
              </a:rPr>
            </a:br>
            <a:r>
              <a:rPr lang="ja-JP" altLang="en-US" sz="4000" dirty="0">
                <a:latin typeface="+mn-ea"/>
                <a:ea typeface="+mn-ea"/>
              </a:rPr>
              <a:t>（</a:t>
            </a:r>
            <a:r>
              <a:rPr lang="en-US" altLang="ja-JP" sz="4000" dirty="0">
                <a:latin typeface="+mn-ea"/>
                <a:ea typeface="+mn-ea"/>
              </a:rPr>
              <a:t>29</a:t>
            </a:r>
            <a:r>
              <a:rPr lang="ja-JP" altLang="en-US" sz="4000" dirty="0">
                <a:latin typeface="+mn-ea"/>
                <a:ea typeface="+mn-ea"/>
              </a:rPr>
              <a:t>年度</a:t>
            </a:r>
            <a:r>
              <a:rPr lang="en-US" altLang="ja-JP" sz="4000" dirty="0">
                <a:latin typeface="+mn-ea"/>
                <a:ea typeface="+mn-ea"/>
              </a:rPr>
              <a:t>1</a:t>
            </a:r>
            <a:r>
              <a:rPr lang="ja-JP" altLang="en-US" sz="4000" dirty="0">
                <a:latin typeface="+mn-ea"/>
                <a:ea typeface="+mn-ea"/>
              </a:rPr>
              <a:t>次・</a:t>
            </a:r>
            <a:r>
              <a:rPr lang="en-US" altLang="ja-JP" sz="4000" dirty="0">
                <a:latin typeface="+mn-ea"/>
                <a:ea typeface="+mn-ea"/>
              </a:rPr>
              <a:t>2</a:t>
            </a:r>
            <a:r>
              <a:rPr lang="ja-JP" altLang="en-US" sz="4000" dirty="0">
                <a:latin typeface="+mn-ea"/>
                <a:ea typeface="+mn-ea"/>
              </a:rPr>
              <a:t>次公募）</a:t>
            </a:r>
          </a:p>
        </p:txBody>
      </p:sp>
      <p:graphicFrame>
        <p:nvGraphicFramePr>
          <p:cNvPr id="3" name="表 2"/>
          <p:cNvGraphicFramePr>
            <a:graphicFrameLocks noGrp="1"/>
          </p:cNvGraphicFramePr>
          <p:nvPr>
            <p:extLst/>
          </p:nvPr>
        </p:nvGraphicFramePr>
        <p:xfrm>
          <a:off x="305821" y="1655973"/>
          <a:ext cx="10080170" cy="5362069"/>
        </p:xfrm>
        <a:graphic>
          <a:graphicData uri="http://schemas.openxmlformats.org/drawingml/2006/table">
            <a:tbl>
              <a:tblPr firstRow="1" firstCol="1" bandRow="1"/>
              <a:tblGrid>
                <a:gridCol w="1932223">
                  <a:extLst>
                    <a:ext uri="{9D8B030D-6E8A-4147-A177-3AD203B41FA5}">
                      <a16:colId xmlns:a16="http://schemas.microsoft.com/office/drawing/2014/main" val="2740179618"/>
                    </a:ext>
                  </a:extLst>
                </a:gridCol>
                <a:gridCol w="2673784">
                  <a:extLst>
                    <a:ext uri="{9D8B030D-6E8A-4147-A177-3AD203B41FA5}">
                      <a16:colId xmlns:a16="http://schemas.microsoft.com/office/drawing/2014/main" val="848898898"/>
                    </a:ext>
                  </a:extLst>
                </a:gridCol>
                <a:gridCol w="3041694">
                  <a:extLst>
                    <a:ext uri="{9D8B030D-6E8A-4147-A177-3AD203B41FA5}">
                      <a16:colId xmlns:a16="http://schemas.microsoft.com/office/drawing/2014/main" val="3416046701"/>
                    </a:ext>
                  </a:extLst>
                </a:gridCol>
                <a:gridCol w="2432469">
                  <a:extLst>
                    <a:ext uri="{9D8B030D-6E8A-4147-A177-3AD203B41FA5}">
                      <a16:colId xmlns:a16="http://schemas.microsoft.com/office/drawing/2014/main" val="2090193072"/>
                    </a:ext>
                  </a:extLst>
                </a:gridCol>
              </a:tblGrid>
              <a:tr h="612000">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ctr">
                        <a:spcAft>
                          <a:spcPts val="0"/>
                        </a:spcAft>
                      </a:pPr>
                      <a:r>
                        <a:rPr lang="ja-JP" sz="2100" kern="0" dirty="0">
                          <a:effectLst/>
                          <a:latin typeface="+mn-ea"/>
                          <a:ea typeface="+mn-ea"/>
                          <a:cs typeface="メイリオ" pitchFamily="50" charset="-128"/>
                        </a:rPr>
                        <a:t>代表事業者</a:t>
                      </a:r>
                      <a:endParaRPr lang="ja-JP" sz="21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ctr">
                        <a:spcAft>
                          <a:spcPts val="0"/>
                        </a:spcAft>
                      </a:pPr>
                      <a:r>
                        <a:rPr lang="ja-JP" sz="2100" kern="0" dirty="0">
                          <a:effectLst/>
                          <a:latin typeface="+mn-ea"/>
                          <a:ea typeface="+mn-ea"/>
                          <a:cs typeface="メイリオ" pitchFamily="50" charset="-128"/>
                        </a:rPr>
                        <a:t>共同事業者</a:t>
                      </a:r>
                      <a:endParaRPr lang="ja-JP" sz="21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ctr">
                        <a:spcAft>
                          <a:spcPts val="0"/>
                        </a:spcAft>
                      </a:pPr>
                      <a:r>
                        <a:rPr lang="ja-JP" sz="2100" kern="0" dirty="0">
                          <a:effectLst/>
                          <a:latin typeface="+mn-ea"/>
                          <a:ea typeface="+mn-ea"/>
                          <a:cs typeface="メイリオ" pitchFamily="50" charset="-128"/>
                        </a:rPr>
                        <a:t>課題名</a:t>
                      </a:r>
                      <a:endParaRPr lang="ja-JP" sz="21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ctr">
                        <a:spcAft>
                          <a:spcPts val="0"/>
                        </a:spcAft>
                      </a:pPr>
                      <a:r>
                        <a:rPr lang="ja-JP" sz="2100" kern="0" dirty="0">
                          <a:effectLst/>
                          <a:latin typeface="+mn-ea"/>
                          <a:ea typeface="+mn-ea"/>
                          <a:cs typeface="メイリオ" pitchFamily="50" charset="-128"/>
                        </a:rPr>
                        <a:t>参画エネルギー</a:t>
                      </a:r>
                      <a:endParaRPr lang="en-US" altLang="ja-JP" sz="2100" kern="0" dirty="0">
                        <a:effectLst/>
                        <a:latin typeface="+mn-ea"/>
                        <a:ea typeface="+mn-ea"/>
                        <a:cs typeface="メイリオ" pitchFamily="50" charset="-128"/>
                      </a:endParaRPr>
                    </a:p>
                    <a:p>
                      <a:pPr algn="ctr">
                        <a:spcAft>
                          <a:spcPts val="0"/>
                        </a:spcAft>
                      </a:pPr>
                      <a:r>
                        <a:rPr lang="ja-JP" sz="2100" kern="0" dirty="0">
                          <a:effectLst/>
                          <a:latin typeface="+mn-ea"/>
                          <a:ea typeface="+mn-ea"/>
                          <a:cs typeface="メイリオ" pitchFamily="50" charset="-128"/>
                        </a:rPr>
                        <a:t>供給事業者</a:t>
                      </a:r>
                      <a:endParaRPr lang="ja-JP" sz="21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2997846362"/>
                  </a:ext>
                </a:extLst>
              </a:tr>
              <a:tr h="900000">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l">
                        <a:spcAft>
                          <a:spcPts val="0"/>
                        </a:spcAft>
                      </a:pPr>
                      <a:r>
                        <a:rPr lang="ja-JP" sz="1700" kern="0" dirty="0">
                          <a:effectLst/>
                          <a:latin typeface="+mn-ea"/>
                          <a:ea typeface="+mn-ea"/>
                          <a:cs typeface="メイリオ" pitchFamily="50" charset="-128"/>
                        </a:rPr>
                        <a:t>デロイトトーマツコンサルティング</a:t>
                      </a:r>
                      <a:r>
                        <a:rPr lang="ja-JP" altLang="en-US" sz="1700" kern="0" dirty="0">
                          <a:effectLst/>
                          <a:latin typeface="+mn-ea"/>
                          <a:ea typeface="+mn-ea"/>
                          <a:cs typeface="メイリオ" pitchFamily="50" charset="-128"/>
                        </a:rPr>
                        <a:t>（同）</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altLang="en-US" sz="1700" kern="0" dirty="0">
                          <a:effectLst/>
                          <a:latin typeface="+mn-ea"/>
                          <a:ea typeface="+mn-ea"/>
                          <a:cs typeface="メイリオ" pitchFamily="50" charset="-128"/>
                        </a:rPr>
                        <a:t>（一財）</a:t>
                      </a:r>
                      <a:r>
                        <a:rPr lang="ja-JP" sz="1700" kern="0" dirty="0">
                          <a:effectLst/>
                          <a:latin typeface="+mn-ea"/>
                          <a:ea typeface="+mn-ea"/>
                          <a:cs typeface="メイリオ" pitchFamily="50" charset="-128"/>
                        </a:rPr>
                        <a:t>電力中央研究所、東京電力エナジーパートナー</a:t>
                      </a:r>
                      <a:r>
                        <a:rPr lang="ja-JP" altLang="en-US" sz="1700" kern="0" dirty="0">
                          <a:effectLst/>
                          <a:latin typeface="+mn-ea"/>
                          <a:ea typeface="+mn-ea"/>
                          <a:cs typeface="メイリオ" pitchFamily="50" charset="-128"/>
                        </a:rPr>
                        <a:t>（株）</a:t>
                      </a:r>
                      <a:r>
                        <a:rPr lang="ja-JP" sz="1700" kern="0" dirty="0">
                          <a:effectLst/>
                          <a:latin typeface="+mn-ea"/>
                          <a:ea typeface="+mn-ea"/>
                          <a:cs typeface="メイリオ" pitchFamily="50" charset="-128"/>
                        </a:rPr>
                        <a:t>、凸版印刷</a:t>
                      </a:r>
                      <a:r>
                        <a:rPr lang="ja-JP" altLang="en-US" sz="1700" kern="0" dirty="0">
                          <a:effectLst/>
                          <a:latin typeface="+mn-ea"/>
                          <a:ea typeface="+mn-ea"/>
                          <a:cs typeface="メイリオ" pitchFamily="50" charset="-128"/>
                        </a:rPr>
                        <a:t>（株）</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sz="1700" kern="0" dirty="0">
                          <a:effectLst/>
                          <a:latin typeface="+mn-ea"/>
                          <a:ea typeface="+mn-ea"/>
                          <a:cs typeface="メイリオ" pitchFamily="50" charset="-128"/>
                        </a:rPr>
                        <a:t>家電・自動車等利用に関するナッジを活用した低炭素型行動変容モデルの構築</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sz="1700" kern="0" dirty="0">
                          <a:effectLst/>
                          <a:latin typeface="+mn-ea"/>
                          <a:ea typeface="+mn-ea"/>
                          <a:cs typeface="メイリオ" pitchFamily="50" charset="-128"/>
                        </a:rPr>
                        <a:t>東京電力エナジーパートナー（株）</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2345596953"/>
                  </a:ext>
                </a:extLst>
              </a:tr>
              <a:tr h="1637995">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l">
                        <a:spcAft>
                          <a:spcPts val="0"/>
                        </a:spcAft>
                      </a:pPr>
                      <a:r>
                        <a:rPr lang="ja-JP" sz="1700" kern="0" dirty="0">
                          <a:effectLst/>
                          <a:latin typeface="+mn-ea"/>
                          <a:ea typeface="+mn-ea"/>
                          <a:cs typeface="メイリオ" pitchFamily="50" charset="-128"/>
                        </a:rPr>
                        <a:t>日本オラクル</a:t>
                      </a:r>
                      <a:r>
                        <a:rPr lang="ja-JP" altLang="en-US" sz="1700" kern="0" dirty="0">
                          <a:effectLst/>
                          <a:latin typeface="+mn-ea"/>
                          <a:ea typeface="+mn-ea"/>
                          <a:cs typeface="メイリオ" pitchFamily="50" charset="-128"/>
                        </a:rPr>
                        <a:t>（</a:t>
                      </a:r>
                      <a:r>
                        <a:rPr lang="ja-JP" sz="1700" kern="0" dirty="0">
                          <a:effectLst/>
                          <a:latin typeface="+mn-ea"/>
                          <a:ea typeface="+mn-ea"/>
                          <a:cs typeface="メイリオ" pitchFamily="50" charset="-128"/>
                        </a:rPr>
                        <a:t>株</a:t>
                      </a:r>
                      <a:r>
                        <a:rPr lang="ja-JP" altLang="en-US" sz="1700" kern="0" dirty="0">
                          <a:effectLst/>
                          <a:latin typeface="+mn-ea"/>
                          <a:ea typeface="+mn-ea"/>
                          <a:cs typeface="メイリオ" pitchFamily="50" charset="-128"/>
                        </a:rPr>
                        <a:t>）</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en-US" altLang="ja-JP" sz="1700" kern="0" dirty="0">
                          <a:effectLst/>
                          <a:latin typeface="+mn-ea"/>
                          <a:ea typeface="+mn-ea"/>
                          <a:cs typeface="メイリオ" pitchFamily="50" charset="-128"/>
                        </a:rPr>
                        <a:t>(</a:t>
                      </a:r>
                      <a:r>
                        <a:rPr lang="ja-JP" altLang="en-US" sz="1700" kern="0" dirty="0">
                          <a:effectLst/>
                          <a:latin typeface="+mn-ea"/>
                          <a:ea typeface="+mn-ea"/>
                          <a:cs typeface="メイリオ" pitchFamily="50" charset="-128"/>
                        </a:rPr>
                        <a:t>株</a:t>
                      </a:r>
                      <a:r>
                        <a:rPr lang="en-US" altLang="ja-JP" sz="1700" kern="0" dirty="0">
                          <a:effectLst/>
                          <a:latin typeface="+mn-ea"/>
                          <a:ea typeface="+mn-ea"/>
                          <a:cs typeface="メイリオ" pitchFamily="50" charset="-128"/>
                        </a:rPr>
                        <a:t>)</a:t>
                      </a:r>
                      <a:r>
                        <a:rPr lang="ja-JP" sz="1700" kern="0" dirty="0">
                          <a:effectLst/>
                          <a:latin typeface="+mn-ea"/>
                          <a:ea typeface="+mn-ea"/>
                          <a:cs typeface="メイリオ" pitchFamily="50" charset="-128"/>
                        </a:rPr>
                        <a:t>住環境計画研究所</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sz="1700" kern="0" dirty="0">
                          <a:effectLst/>
                          <a:latin typeface="+mn-ea"/>
                          <a:ea typeface="+mn-ea"/>
                          <a:cs typeface="メイリオ" pitchFamily="50" charset="-128"/>
                        </a:rPr>
                        <a:t>生活者・事業者・地域社会の「三方良し」を実現する日本版ナッジモデルの構築</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sz="1700" kern="0" dirty="0">
                          <a:effectLst/>
                          <a:latin typeface="+mn-ea"/>
                          <a:ea typeface="+mn-ea"/>
                          <a:cs typeface="メイリオ" pitchFamily="50" charset="-128"/>
                        </a:rPr>
                        <a:t>北海道ガス（株）</a:t>
                      </a:r>
                      <a:endParaRPr lang="en-US" altLang="ja-JP" sz="1700" kern="0" dirty="0">
                        <a:effectLst/>
                        <a:latin typeface="+mn-ea"/>
                        <a:ea typeface="+mn-ea"/>
                        <a:cs typeface="メイリオ" pitchFamily="50" charset="-128"/>
                      </a:endParaRPr>
                    </a:p>
                    <a:p>
                      <a:pPr algn="l">
                        <a:spcAft>
                          <a:spcPts val="0"/>
                        </a:spcAft>
                      </a:pPr>
                      <a:r>
                        <a:rPr lang="ja-JP" sz="1700" kern="0" dirty="0">
                          <a:effectLst/>
                          <a:latin typeface="+mn-ea"/>
                          <a:ea typeface="+mn-ea"/>
                          <a:cs typeface="メイリオ" pitchFamily="50" charset="-128"/>
                        </a:rPr>
                        <a:t>東北電力（株）</a:t>
                      </a:r>
                      <a:endParaRPr lang="en-US" altLang="ja-JP" sz="1700" kern="0" dirty="0">
                        <a:effectLst/>
                        <a:latin typeface="+mn-ea"/>
                        <a:ea typeface="+mn-ea"/>
                        <a:cs typeface="メイリオ" pitchFamily="50" charset="-128"/>
                      </a:endParaRPr>
                    </a:p>
                    <a:p>
                      <a:pPr algn="l">
                        <a:spcAft>
                          <a:spcPts val="0"/>
                        </a:spcAft>
                      </a:pPr>
                      <a:r>
                        <a:rPr lang="ja-JP" sz="1700" kern="0" dirty="0">
                          <a:effectLst/>
                          <a:latin typeface="+mn-ea"/>
                          <a:ea typeface="+mn-ea"/>
                          <a:cs typeface="メイリオ" pitchFamily="50" charset="-128"/>
                        </a:rPr>
                        <a:t>北陸電力（株）</a:t>
                      </a:r>
                      <a:endParaRPr lang="en-US" altLang="ja-JP" sz="1700" kern="0" dirty="0">
                        <a:effectLst/>
                        <a:latin typeface="+mn-ea"/>
                        <a:ea typeface="+mn-ea"/>
                        <a:cs typeface="メイリオ" pitchFamily="50" charset="-128"/>
                      </a:endParaRPr>
                    </a:p>
                    <a:p>
                      <a:pPr algn="l">
                        <a:spcAft>
                          <a:spcPts val="0"/>
                        </a:spcAft>
                      </a:pPr>
                      <a:r>
                        <a:rPr lang="ja-JP" sz="1700" kern="0" dirty="0">
                          <a:effectLst/>
                          <a:latin typeface="+mn-ea"/>
                          <a:ea typeface="+mn-ea"/>
                          <a:cs typeface="メイリオ" pitchFamily="50" charset="-128"/>
                        </a:rPr>
                        <a:t>関西電力（株）</a:t>
                      </a:r>
                      <a:endParaRPr lang="en-US" altLang="ja-JP" sz="1700" kern="0" dirty="0">
                        <a:effectLst/>
                        <a:latin typeface="+mn-ea"/>
                        <a:ea typeface="+mn-ea"/>
                        <a:cs typeface="メイリオ" pitchFamily="50" charset="-128"/>
                      </a:endParaRPr>
                    </a:p>
                    <a:p>
                      <a:pPr algn="l">
                        <a:spcAft>
                          <a:spcPts val="0"/>
                        </a:spcAft>
                      </a:pPr>
                      <a:r>
                        <a:rPr lang="ja-JP" sz="1700" kern="0" dirty="0">
                          <a:effectLst/>
                          <a:latin typeface="+mn-ea"/>
                          <a:ea typeface="+mn-ea"/>
                          <a:cs typeface="メイリオ" pitchFamily="50" charset="-128"/>
                        </a:rPr>
                        <a:t>沖縄電力（株）</a:t>
                      </a:r>
                      <a:endParaRPr lang="en-US" altLang="ja-JP" sz="1700" kern="0" dirty="0">
                        <a:effectLst/>
                        <a:latin typeface="+mn-ea"/>
                        <a:ea typeface="+mn-ea"/>
                        <a:cs typeface="メイリオ" pitchFamily="50" charset="-128"/>
                      </a:endParaRPr>
                    </a:p>
                    <a:p>
                      <a:pPr algn="l">
                        <a:spcAft>
                          <a:spcPts val="0"/>
                        </a:spcAft>
                      </a:pPr>
                      <a:r>
                        <a:rPr lang="ja-JP" sz="1700" kern="0" dirty="0">
                          <a:effectLst/>
                          <a:latin typeface="+mn-ea"/>
                          <a:ea typeface="+mn-ea"/>
                          <a:cs typeface="メイリオ" pitchFamily="50" charset="-128"/>
                        </a:rPr>
                        <a:t>東京ガス（株）</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2960307196"/>
                  </a:ext>
                </a:extLst>
              </a:tr>
              <a:tr h="1091997">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l">
                        <a:spcAft>
                          <a:spcPts val="0"/>
                        </a:spcAft>
                      </a:pPr>
                      <a:r>
                        <a:rPr lang="ja-JP" sz="1700" kern="0" dirty="0">
                          <a:effectLst/>
                          <a:latin typeface="+mn-ea"/>
                          <a:ea typeface="+mn-ea"/>
                          <a:cs typeface="メイリオ" pitchFamily="50" charset="-128"/>
                        </a:rPr>
                        <a:t>みやまスマートエネルギー</a:t>
                      </a:r>
                      <a:r>
                        <a:rPr lang="ja-JP" altLang="en-US" sz="1700" kern="0" dirty="0">
                          <a:effectLst/>
                          <a:latin typeface="+mn-ea"/>
                          <a:ea typeface="+mn-ea"/>
                          <a:cs typeface="メイリオ" pitchFamily="50" charset="-128"/>
                        </a:rPr>
                        <a:t>（</a:t>
                      </a:r>
                      <a:r>
                        <a:rPr lang="ja-JP" sz="1700" kern="0" dirty="0">
                          <a:effectLst/>
                          <a:latin typeface="+mn-ea"/>
                          <a:ea typeface="+mn-ea"/>
                          <a:cs typeface="メイリオ" pitchFamily="50" charset="-128"/>
                        </a:rPr>
                        <a:t>株</a:t>
                      </a:r>
                      <a:r>
                        <a:rPr lang="ja-JP" altLang="en-US" sz="1700" kern="0" dirty="0">
                          <a:effectLst/>
                          <a:latin typeface="+mn-ea"/>
                          <a:ea typeface="+mn-ea"/>
                          <a:cs typeface="メイリオ" pitchFamily="50" charset="-128"/>
                        </a:rPr>
                        <a:t>）</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sz="1700" kern="0" dirty="0">
                          <a:effectLst/>
                          <a:latin typeface="+mn-ea"/>
                          <a:ea typeface="+mn-ea"/>
                          <a:cs typeface="メイリオ" pitchFamily="50" charset="-128"/>
                        </a:rPr>
                        <a:t>九州スマートコミュニティ</a:t>
                      </a:r>
                      <a:r>
                        <a:rPr lang="ja-JP" altLang="en-US" sz="1700" kern="0" dirty="0">
                          <a:effectLst/>
                          <a:latin typeface="+mn-ea"/>
                          <a:ea typeface="+mn-ea"/>
                          <a:cs typeface="メイリオ" pitchFamily="50" charset="-128"/>
                        </a:rPr>
                        <a:t>（株）</a:t>
                      </a:r>
                      <a:r>
                        <a:rPr lang="ja-JP" sz="1700" kern="0" dirty="0">
                          <a:effectLst/>
                          <a:latin typeface="+mn-ea"/>
                          <a:ea typeface="+mn-ea"/>
                          <a:cs typeface="メイリオ" pitchFamily="50" charset="-128"/>
                        </a:rPr>
                        <a:t>、</a:t>
                      </a:r>
                      <a:r>
                        <a:rPr lang="ja-JP" altLang="en-US" sz="1700" kern="0" dirty="0">
                          <a:effectLst/>
                          <a:latin typeface="+mn-ea"/>
                          <a:ea typeface="+mn-ea"/>
                          <a:cs typeface="メイリオ" pitchFamily="50" charset="-128"/>
                        </a:rPr>
                        <a:t>（株）</a:t>
                      </a:r>
                      <a:r>
                        <a:rPr lang="ja-JP" sz="1700" kern="0" dirty="0">
                          <a:effectLst/>
                          <a:latin typeface="+mn-ea"/>
                          <a:ea typeface="+mn-ea"/>
                          <a:cs typeface="メイリオ" pitchFamily="50" charset="-128"/>
                        </a:rPr>
                        <a:t>チームＡＩＢＯＤ</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sz="1700" kern="0" dirty="0">
                          <a:effectLst/>
                          <a:latin typeface="+mn-ea"/>
                          <a:ea typeface="+mn-ea"/>
                          <a:cs typeface="メイリオ" pitchFamily="50" charset="-128"/>
                        </a:rPr>
                        <a:t>地域エネルギー会社を核とした地域主導型低炭素行動変容モデルの開発普及事業</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sz="1700" kern="0" dirty="0">
                          <a:effectLst/>
                          <a:latin typeface="+mn-ea"/>
                          <a:ea typeface="+mn-ea"/>
                          <a:cs typeface="メイリオ" pitchFamily="50" charset="-128"/>
                        </a:rPr>
                        <a:t>みやまスマートエネルギー（株）（福岡県みやま市）等地域エネルギー会社</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3937791425"/>
                  </a:ext>
                </a:extLst>
              </a:tr>
              <a:tr h="1091997">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l">
                        <a:spcAft>
                          <a:spcPts val="0"/>
                        </a:spcAft>
                      </a:pPr>
                      <a:r>
                        <a:rPr lang="ja-JP" altLang="en-US" sz="1700" kern="100" dirty="0">
                          <a:effectLst/>
                          <a:latin typeface="+mn-ea"/>
                          <a:ea typeface="+mn-ea"/>
                          <a:cs typeface="メイリオ" pitchFamily="50" charset="-128"/>
                        </a:rPr>
                        <a:t>（株</a:t>
                      </a:r>
                      <a:r>
                        <a:rPr lang="ja-JP" altLang="en-US" sz="1700" kern="100">
                          <a:effectLst/>
                          <a:latin typeface="+mn-ea"/>
                          <a:ea typeface="+mn-ea"/>
                          <a:cs typeface="メイリオ" pitchFamily="50" charset="-128"/>
                        </a:rPr>
                        <a:t>）マッキャンヘルスケアワールドワイドジャパン</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altLang="en-US" sz="1700" kern="100" dirty="0">
                          <a:effectLst/>
                          <a:latin typeface="+mn-ea"/>
                          <a:ea typeface="+mn-ea"/>
                          <a:cs typeface="メイリオ" pitchFamily="50" charset="-128"/>
                        </a:rPr>
                        <a:t>（大）東京大学、（国研）国立環境研究所</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altLang="en-US" sz="1700" kern="100" dirty="0">
                          <a:effectLst/>
                          <a:latin typeface="+mn-ea"/>
                          <a:ea typeface="+mn-ea"/>
                          <a:cs typeface="メイリオ" pitchFamily="50" charset="-128"/>
                        </a:rPr>
                        <a:t>健康行動ナッジ手法を応用した低炭素型の行動誘発システムの開発と社会実装</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ctr">
                        <a:spcAft>
                          <a:spcPts val="0"/>
                        </a:spcAft>
                      </a:pPr>
                      <a:r>
                        <a:rPr lang="ja-JP" altLang="en-US" sz="1700" kern="100" dirty="0">
                          <a:effectLst/>
                          <a:latin typeface="+mn-ea"/>
                          <a:ea typeface="+mn-ea"/>
                          <a:cs typeface="メイリオ" pitchFamily="50" charset="-128"/>
                        </a:rPr>
                        <a:t>－</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4241989516"/>
                  </a:ext>
                </a:extLst>
              </a:tr>
            </a:tbl>
          </a:graphicData>
        </a:graphic>
      </p:graphicFrame>
      <p:sp>
        <p:nvSpPr>
          <p:cNvPr id="4" name="正方形/長方形 3"/>
          <p:cNvSpPr/>
          <p:nvPr/>
        </p:nvSpPr>
        <p:spPr>
          <a:xfrm>
            <a:off x="613705" y="7078961"/>
            <a:ext cx="7905073" cy="457689"/>
          </a:xfrm>
          <a:prstGeom prst="rect">
            <a:avLst/>
          </a:prstGeom>
        </p:spPr>
        <p:txBody>
          <a:bodyPr wrap="squar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en-US" altLang="ja-JP" sz="1187" b="0" i="0" u="none" strike="noStrike" kern="0" cap="none" spc="0" normalizeH="0" baseline="0" noProof="0" dirty="0">
                <a:ln>
                  <a:noFill/>
                </a:ln>
                <a:solidFill>
                  <a:prstClr val="black"/>
                </a:solidFill>
                <a:effectLst/>
                <a:uLnTx/>
                <a:uFillTx/>
                <a:latin typeface="Meiryo UI"/>
                <a:ea typeface="Meiryo UI"/>
                <a:cs typeface="メイリオ" pitchFamily="50" charset="-128"/>
              </a:rPr>
              <a:t>※</a:t>
            </a:r>
            <a:r>
              <a:rPr kumimoji="0" lang="ja-JP" altLang="en-US" sz="1187" b="0" i="0" u="none" strike="noStrike" kern="0" cap="none" spc="0" normalizeH="0" baseline="0" noProof="0" dirty="0">
                <a:ln>
                  <a:noFill/>
                </a:ln>
                <a:solidFill>
                  <a:prstClr val="black"/>
                </a:solidFill>
                <a:effectLst/>
                <a:uLnTx/>
                <a:uFillTx/>
                <a:latin typeface="Meiryo UI"/>
                <a:ea typeface="Meiryo UI"/>
                <a:cs typeface="メイリオ" pitchFamily="50" charset="-128"/>
              </a:rPr>
              <a:t>１低炭素型の行動変容を促す情報発信（ナッジ）による家庭等の自発的対策推進事業</a:t>
            </a:r>
            <a:endParaRPr kumimoji="0" lang="en-US" altLang="ja-JP" sz="1187" b="0" i="0" u="none" strike="noStrike" kern="0" cap="none" spc="0" normalizeH="0" baseline="0" noProof="0" dirty="0">
              <a:ln>
                <a:noFill/>
              </a:ln>
              <a:solidFill>
                <a:prstClr val="black"/>
              </a:solidFill>
              <a:effectLst/>
              <a:uLnTx/>
              <a:uFillTx/>
              <a:latin typeface="Meiryo UI"/>
              <a:ea typeface="Meiryo UI"/>
              <a:cs typeface="メイリオ" pitchFamily="50" charset="-128"/>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87" b="0" i="0" u="none" strike="noStrike" kern="0" cap="none" spc="0" normalizeH="0" baseline="0" noProof="0" dirty="0">
                <a:ln>
                  <a:noFill/>
                </a:ln>
                <a:solidFill>
                  <a:prstClr val="black"/>
                </a:solidFill>
                <a:effectLst/>
                <a:uLnTx/>
                <a:uFillTx/>
                <a:latin typeface="Meiryo UI"/>
                <a:ea typeface="Meiryo UI"/>
                <a:cs typeface="メイリオ" pitchFamily="50" charset="-128"/>
              </a:rPr>
              <a:t>※２毎年度外部有識者による中間審査を実施し、経費・事業計画の見直しの要否や事業継続可否の判断を実施</a:t>
            </a:r>
          </a:p>
        </p:txBody>
      </p:sp>
    </p:spTree>
    <p:extLst>
      <p:ext uri="{BB962C8B-B14F-4D97-AF65-F5344CB8AC3E}">
        <p14:creationId xmlns:p14="http://schemas.microsoft.com/office/powerpoint/2010/main" val="3280605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4000" dirty="0">
                <a:latin typeface="+mn-ea"/>
                <a:ea typeface="+mn-ea"/>
              </a:rPr>
              <a:t>環境省ナッジ事業（</a:t>
            </a:r>
            <a:r>
              <a:rPr lang="en-US" altLang="ja-JP" sz="4000" dirty="0">
                <a:latin typeface="+mn-ea"/>
                <a:ea typeface="+mn-ea"/>
              </a:rPr>
              <a:t>※</a:t>
            </a:r>
            <a:r>
              <a:rPr lang="ja-JP" altLang="en-US" sz="4000" dirty="0">
                <a:latin typeface="+mn-ea"/>
                <a:ea typeface="+mn-ea"/>
              </a:rPr>
              <a:t>１）の公募採択事業者</a:t>
            </a:r>
            <a:br>
              <a:rPr lang="ja-JP" altLang="en-US" sz="4000" dirty="0">
                <a:latin typeface="+mn-ea"/>
                <a:ea typeface="+mn-ea"/>
              </a:rPr>
            </a:br>
            <a:r>
              <a:rPr lang="ja-JP" altLang="en-US" sz="4000" dirty="0">
                <a:latin typeface="+mn-ea"/>
                <a:ea typeface="+mn-ea"/>
              </a:rPr>
              <a:t>（</a:t>
            </a:r>
            <a:r>
              <a:rPr lang="en-US" altLang="ja-JP" sz="4000" dirty="0">
                <a:latin typeface="+mn-ea"/>
                <a:ea typeface="+mn-ea"/>
              </a:rPr>
              <a:t>30</a:t>
            </a:r>
            <a:r>
              <a:rPr lang="ja-JP" altLang="en-US" sz="4000" dirty="0">
                <a:latin typeface="+mn-ea"/>
                <a:ea typeface="+mn-ea"/>
              </a:rPr>
              <a:t>年度</a:t>
            </a:r>
            <a:r>
              <a:rPr lang="en-US" altLang="ja-JP" sz="4000" dirty="0">
                <a:latin typeface="+mn-ea"/>
                <a:ea typeface="+mn-ea"/>
              </a:rPr>
              <a:t>1</a:t>
            </a:r>
            <a:r>
              <a:rPr lang="ja-JP" altLang="en-US" sz="4000" dirty="0">
                <a:latin typeface="+mn-ea"/>
                <a:ea typeface="+mn-ea"/>
              </a:rPr>
              <a:t>次公募）</a:t>
            </a:r>
          </a:p>
        </p:txBody>
      </p:sp>
      <p:graphicFrame>
        <p:nvGraphicFramePr>
          <p:cNvPr id="3" name="表 2"/>
          <p:cNvGraphicFramePr>
            <a:graphicFrameLocks noGrp="1"/>
          </p:cNvGraphicFramePr>
          <p:nvPr>
            <p:extLst/>
          </p:nvPr>
        </p:nvGraphicFramePr>
        <p:xfrm>
          <a:off x="305821" y="2341772"/>
          <a:ext cx="10080170" cy="1540080"/>
        </p:xfrm>
        <a:graphic>
          <a:graphicData uri="http://schemas.openxmlformats.org/drawingml/2006/table">
            <a:tbl>
              <a:tblPr firstRow="1" firstCol="1" bandRow="1"/>
              <a:tblGrid>
                <a:gridCol w="1932223">
                  <a:extLst>
                    <a:ext uri="{9D8B030D-6E8A-4147-A177-3AD203B41FA5}">
                      <a16:colId xmlns:a16="http://schemas.microsoft.com/office/drawing/2014/main" val="2740179618"/>
                    </a:ext>
                  </a:extLst>
                </a:gridCol>
                <a:gridCol w="2673784">
                  <a:extLst>
                    <a:ext uri="{9D8B030D-6E8A-4147-A177-3AD203B41FA5}">
                      <a16:colId xmlns:a16="http://schemas.microsoft.com/office/drawing/2014/main" val="848898898"/>
                    </a:ext>
                  </a:extLst>
                </a:gridCol>
                <a:gridCol w="3041694">
                  <a:extLst>
                    <a:ext uri="{9D8B030D-6E8A-4147-A177-3AD203B41FA5}">
                      <a16:colId xmlns:a16="http://schemas.microsoft.com/office/drawing/2014/main" val="3416046701"/>
                    </a:ext>
                  </a:extLst>
                </a:gridCol>
                <a:gridCol w="2432469">
                  <a:extLst>
                    <a:ext uri="{9D8B030D-6E8A-4147-A177-3AD203B41FA5}">
                      <a16:colId xmlns:a16="http://schemas.microsoft.com/office/drawing/2014/main" val="2090193072"/>
                    </a:ext>
                  </a:extLst>
                </a:gridCol>
              </a:tblGrid>
              <a:tr h="612000">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ctr">
                        <a:spcAft>
                          <a:spcPts val="0"/>
                        </a:spcAft>
                      </a:pPr>
                      <a:r>
                        <a:rPr lang="ja-JP" sz="2100" kern="0" dirty="0">
                          <a:effectLst/>
                          <a:latin typeface="+mn-ea"/>
                          <a:ea typeface="+mn-ea"/>
                          <a:cs typeface="メイリオ" pitchFamily="50" charset="-128"/>
                        </a:rPr>
                        <a:t>代表事業者</a:t>
                      </a:r>
                      <a:endParaRPr lang="ja-JP" sz="21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ctr">
                        <a:spcAft>
                          <a:spcPts val="0"/>
                        </a:spcAft>
                      </a:pPr>
                      <a:r>
                        <a:rPr lang="ja-JP" sz="2100" kern="0" dirty="0">
                          <a:effectLst/>
                          <a:latin typeface="+mn-ea"/>
                          <a:ea typeface="+mn-ea"/>
                          <a:cs typeface="メイリオ" pitchFamily="50" charset="-128"/>
                        </a:rPr>
                        <a:t>共同事業者</a:t>
                      </a:r>
                      <a:endParaRPr lang="ja-JP" sz="21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ctr">
                        <a:spcAft>
                          <a:spcPts val="0"/>
                        </a:spcAft>
                      </a:pPr>
                      <a:r>
                        <a:rPr lang="ja-JP" sz="2100" kern="0" dirty="0">
                          <a:effectLst/>
                          <a:latin typeface="+mn-ea"/>
                          <a:ea typeface="+mn-ea"/>
                          <a:cs typeface="メイリオ" pitchFamily="50" charset="-128"/>
                        </a:rPr>
                        <a:t>課題名</a:t>
                      </a:r>
                      <a:endParaRPr lang="ja-JP" sz="21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ctr">
                        <a:spcAft>
                          <a:spcPts val="0"/>
                        </a:spcAft>
                      </a:pPr>
                      <a:r>
                        <a:rPr lang="ja-JP" sz="2100" kern="0" dirty="0">
                          <a:effectLst/>
                          <a:latin typeface="+mn-ea"/>
                          <a:ea typeface="+mn-ea"/>
                          <a:cs typeface="メイリオ" pitchFamily="50" charset="-128"/>
                        </a:rPr>
                        <a:t>参画エネルギー</a:t>
                      </a:r>
                      <a:endParaRPr lang="en-US" altLang="ja-JP" sz="2100" kern="0" dirty="0">
                        <a:effectLst/>
                        <a:latin typeface="+mn-ea"/>
                        <a:ea typeface="+mn-ea"/>
                        <a:cs typeface="メイリオ" pitchFamily="50" charset="-128"/>
                      </a:endParaRPr>
                    </a:p>
                    <a:p>
                      <a:pPr algn="ctr">
                        <a:spcAft>
                          <a:spcPts val="0"/>
                        </a:spcAft>
                      </a:pPr>
                      <a:r>
                        <a:rPr lang="ja-JP" sz="2100" kern="0" dirty="0">
                          <a:effectLst/>
                          <a:latin typeface="+mn-ea"/>
                          <a:ea typeface="+mn-ea"/>
                          <a:cs typeface="メイリオ" pitchFamily="50" charset="-128"/>
                        </a:rPr>
                        <a:t>供給事業者</a:t>
                      </a:r>
                      <a:endParaRPr lang="ja-JP" sz="21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2997846362"/>
                  </a:ext>
                </a:extLst>
              </a:tr>
              <a:tr h="900000">
                <a:tc>
                  <a:txBody>
                    <a:bodyPr/>
                    <a:lstStyle>
                      <a:lvl1pPr marL="0" algn="l" defTabSz="914126" rtl="0" eaLnBrk="1" latinLnBrk="0" hangingPunct="1">
                        <a:defRPr kumimoji="1" sz="1799" b="1" kern="1200">
                          <a:solidFill>
                            <a:schemeClr val="lt1"/>
                          </a:solidFill>
                          <a:latin typeface="游ゴシック"/>
                        </a:defRPr>
                      </a:lvl1pPr>
                      <a:lvl2pPr marL="457063" algn="l" defTabSz="914126" rtl="0" eaLnBrk="1" latinLnBrk="0" hangingPunct="1">
                        <a:defRPr kumimoji="1" sz="1799" b="1" kern="1200">
                          <a:solidFill>
                            <a:schemeClr val="lt1"/>
                          </a:solidFill>
                          <a:latin typeface="游ゴシック"/>
                        </a:defRPr>
                      </a:lvl2pPr>
                      <a:lvl3pPr marL="914126" algn="l" defTabSz="914126" rtl="0" eaLnBrk="1" latinLnBrk="0" hangingPunct="1">
                        <a:defRPr kumimoji="1" sz="1799" b="1" kern="1200">
                          <a:solidFill>
                            <a:schemeClr val="lt1"/>
                          </a:solidFill>
                          <a:latin typeface="游ゴシック"/>
                        </a:defRPr>
                      </a:lvl3pPr>
                      <a:lvl4pPr marL="1371189" algn="l" defTabSz="914126" rtl="0" eaLnBrk="1" latinLnBrk="0" hangingPunct="1">
                        <a:defRPr kumimoji="1" sz="1799" b="1" kern="1200">
                          <a:solidFill>
                            <a:schemeClr val="lt1"/>
                          </a:solidFill>
                          <a:latin typeface="游ゴシック"/>
                        </a:defRPr>
                      </a:lvl4pPr>
                      <a:lvl5pPr marL="1828251" algn="l" defTabSz="914126" rtl="0" eaLnBrk="1" latinLnBrk="0" hangingPunct="1">
                        <a:defRPr kumimoji="1" sz="1799" b="1" kern="1200">
                          <a:solidFill>
                            <a:schemeClr val="lt1"/>
                          </a:solidFill>
                          <a:latin typeface="游ゴシック"/>
                        </a:defRPr>
                      </a:lvl5pPr>
                      <a:lvl6pPr marL="2285314" algn="l" defTabSz="914126" rtl="0" eaLnBrk="1" latinLnBrk="0" hangingPunct="1">
                        <a:defRPr kumimoji="1" sz="1799" b="1" kern="1200">
                          <a:solidFill>
                            <a:schemeClr val="lt1"/>
                          </a:solidFill>
                          <a:latin typeface="游ゴシック"/>
                        </a:defRPr>
                      </a:lvl6pPr>
                      <a:lvl7pPr marL="2742377" algn="l" defTabSz="914126" rtl="0" eaLnBrk="1" latinLnBrk="0" hangingPunct="1">
                        <a:defRPr kumimoji="1" sz="1799" b="1" kern="1200">
                          <a:solidFill>
                            <a:schemeClr val="lt1"/>
                          </a:solidFill>
                          <a:latin typeface="游ゴシック"/>
                        </a:defRPr>
                      </a:lvl7pPr>
                      <a:lvl8pPr marL="3199440" algn="l" defTabSz="914126" rtl="0" eaLnBrk="1" latinLnBrk="0" hangingPunct="1">
                        <a:defRPr kumimoji="1" sz="1799" b="1" kern="1200">
                          <a:solidFill>
                            <a:schemeClr val="lt1"/>
                          </a:solidFill>
                          <a:latin typeface="游ゴシック"/>
                        </a:defRPr>
                      </a:lvl8pPr>
                      <a:lvl9pPr marL="3656503" algn="l" defTabSz="914126" rtl="0" eaLnBrk="1" latinLnBrk="0" hangingPunct="1">
                        <a:defRPr kumimoji="1" sz="1799" b="1" kern="1200">
                          <a:solidFill>
                            <a:schemeClr val="lt1"/>
                          </a:solidFill>
                          <a:latin typeface="游ゴシック"/>
                        </a:defRPr>
                      </a:lvl9pPr>
                    </a:lstStyle>
                    <a:p>
                      <a:pPr algn="l">
                        <a:spcAft>
                          <a:spcPts val="0"/>
                        </a:spcAft>
                      </a:pPr>
                      <a:r>
                        <a:rPr lang="zh-CN" altLang="en-US" sz="1700" kern="0" dirty="0">
                          <a:effectLst/>
                          <a:latin typeface="+mn-ea"/>
                          <a:ea typeface="+mn-ea"/>
                          <a:cs typeface="メイリオ" pitchFamily="50" charset="-128"/>
                        </a:rPr>
                        <a:t>（大）京都大学</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altLang="en-US" sz="1700" kern="0" dirty="0">
                          <a:effectLst/>
                          <a:latin typeface="+mn-ea"/>
                          <a:ea typeface="+mn-ea"/>
                          <a:cs typeface="メイリオ" pitchFamily="50" charset="-128"/>
                        </a:rPr>
                        <a:t>（株）日本新電力総合研究所、ロバスト・ジャパン（株）</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altLang="en-US" sz="1700" kern="0" dirty="0">
                          <a:effectLst/>
                          <a:latin typeface="+mn-ea"/>
                          <a:ea typeface="+mn-ea"/>
                          <a:cs typeface="メイリオ" pitchFamily="50" charset="-128"/>
                        </a:rPr>
                        <a:t>多様な価値観を反映したパーソナル・ナッジの開発と社会実装</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126" rtl="0" eaLnBrk="1" latinLnBrk="0" hangingPunct="1">
                        <a:defRPr kumimoji="1" sz="1799" kern="1200">
                          <a:solidFill>
                            <a:schemeClr val="dk1"/>
                          </a:solidFill>
                          <a:latin typeface="游ゴシック"/>
                        </a:defRPr>
                      </a:lvl1pPr>
                      <a:lvl2pPr marL="457063" algn="l" defTabSz="914126" rtl="0" eaLnBrk="1" latinLnBrk="0" hangingPunct="1">
                        <a:defRPr kumimoji="1" sz="1799" kern="1200">
                          <a:solidFill>
                            <a:schemeClr val="dk1"/>
                          </a:solidFill>
                          <a:latin typeface="游ゴシック"/>
                        </a:defRPr>
                      </a:lvl2pPr>
                      <a:lvl3pPr marL="914126" algn="l" defTabSz="914126" rtl="0" eaLnBrk="1" latinLnBrk="0" hangingPunct="1">
                        <a:defRPr kumimoji="1" sz="1799" kern="1200">
                          <a:solidFill>
                            <a:schemeClr val="dk1"/>
                          </a:solidFill>
                          <a:latin typeface="游ゴシック"/>
                        </a:defRPr>
                      </a:lvl3pPr>
                      <a:lvl4pPr marL="1371189" algn="l" defTabSz="914126" rtl="0" eaLnBrk="1" latinLnBrk="0" hangingPunct="1">
                        <a:defRPr kumimoji="1" sz="1799" kern="1200">
                          <a:solidFill>
                            <a:schemeClr val="dk1"/>
                          </a:solidFill>
                          <a:latin typeface="游ゴシック"/>
                        </a:defRPr>
                      </a:lvl4pPr>
                      <a:lvl5pPr marL="1828251" algn="l" defTabSz="914126" rtl="0" eaLnBrk="1" latinLnBrk="0" hangingPunct="1">
                        <a:defRPr kumimoji="1" sz="1799" kern="1200">
                          <a:solidFill>
                            <a:schemeClr val="dk1"/>
                          </a:solidFill>
                          <a:latin typeface="游ゴシック"/>
                        </a:defRPr>
                      </a:lvl5pPr>
                      <a:lvl6pPr marL="2285314" algn="l" defTabSz="914126" rtl="0" eaLnBrk="1" latinLnBrk="0" hangingPunct="1">
                        <a:defRPr kumimoji="1" sz="1799" kern="1200">
                          <a:solidFill>
                            <a:schemeClr val="dk1"/>
                          </a:solidFill>
                          <a:latin typeface="游ゴシック"/>
                        </a:defRPr>
                      </a:lvl6pPr>
                      <a:lvl7pPr marL="2742377" algn="l" defTabSz="914126" rtl="0" eaLnBrk="1" latinLnBrk="0" hangingPunct="1">
                        <a:defRPr kumimoji="1" sz="1799" kern="1200">
                          <a:solidFill>
                            <a:schemeClr val="dk1"/>
                          </a:solidFill>
                          <a:latin typeface="游ゴシック"/>
                        </a:defRPr>
                      </a:lvl7pPr>
                      <a:lvl8pPr marL="3199440" algn="l" defTabSz="914126" rtl="0" eaLnBrk="1" latinLnBrk="0" hangingPunct="1">
                        <a:defRPr kumimoji="1" sz="1799" kern="1200">
                          <a:solidFill>
                            <a:schemeClr val="dk1"/>
                          </a:solidFill>
                          <a:latin typeface="游ゴシック"/>
                        </a:defRPr>
                      </a:lvl8pPr>
                      <a:lvl9pPr marL="3656503" algn="l" defTabSz="914126" rtl="0" eaLnBrk="1" latinLnBrk="0" hangingPunct="1">
                        <a:defRPr kumimoji="1" sz="1799" kern="1200">
                          <a:solidFill>
                            <a:schemeClr val="dk1"/>
                          </a:solidFill>
                          <a:latin typeface="游ゴシック"/>
                        </a:defRPr>
                      </a:lvl9pPr>
                    </a:lstStyle>
                    <a:p>
                      <a:pPr algn="l">
                        <a:spcAft>
                          <a:spcPts val="0"/>
                        </a:spcAft>
                      </a:pPr>
                      <a:r>
                        <a:rPr lang="ja-JP" altLang="en-US" sz="1700" kern="0" dirty="0">
                          <a:effectLst/>
                          <a:latin typeface="+mn-ea"/>
                          <a:ea typeface="+mn-ea"/>
                          <a:cs typeface="メイリオ" pitchFamily="50" charset="-128"/>
                        </a:rPr>
                        <a:t>日本新電力総合研究所が卸供給する全国の小売電気事業者</a:t>
                      </a:r>
                      <a:endParaRPr lang="ja-JP" sz="1700" kern="100" dirty="0">
                        <a:effectLst/>
                        <a:latin typeface="+mn-ea"/>
                        <a:ea typeface="+mn-ea"/>
                        <a:cs typeface="メイリオ" pitchFamily="50" charset="-128"/>
                      </a:endParaRPr>
                    </a:p>
                  </a:txBody>
                  <a:tcPr marL="78627" marR="78627"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2345596953"/>
                  </a:ext>
                </a:extLst>
              </a:tr>
            </a:tbl>
          </a:graphicData>
        </a:graphic>
      </p:graphicFrame>
      <p:sp>
        <p:nvSpPr>
          <p:cNvPr id="4" name="正方形/長方形 3"/>
          <p:cNvSpPr/>
          <p:nvPr/>
        </p:nvSpPr>
        <p:spPr>
          <a:xfrm>
            <a:off x="613705" y="4049985"/>
            <a:ext cx="7905073" cy="457689"/>
          </a:xfrm>
          <a:prstGeom prst="rect">
            <a:avLst/>
          </a:prstGeom>
        </p:spPr>
        <p:txBody>
          <a:bodyPr wrap="square">
            <a:spAutoFit/>
          </a:bodyPr>
          <a:lstStyle/>
          <a:p>
            <a:pPr marL="0" marR="0" lvl="0" indent="0" algn="l" defTabSz="986912" rtl="0" eaLnBrk="1" fontAlgn="auto" latinLnBrk="0" hangingPunct="1">
              <a:lnSpc>
                <a:spcPct val="100000"/>
              </a:lnSpc>
              <a:spcBef>
                <a:spcPts val="0"/>
              </a:spcBef>
              <a:spcAft>
                <a:spcPts val="0"/>
              </a:spcAft>
              <a:buClrTx/>
              <a:buSzTx/>
              <a:buFontTx/>
              <a:buNone/>
              <a:tabLst/>
              <a:defRPr/>
            </a:pPr>
            <a:r>
              <a:rPr kumimoji="0" lang="en-US" altLang="ja-JP" sz="1187" b="0" i="0" u="none" strike="noStrike" kern="0" cap="none" spc="0" normalizeH="0" baseline="0" noProof="0" dirty="0">
                <a:ln>
                  <a:noFill/>
                </a:ln>
                <a:solidFill>
                  <a:prstClr val="black"/>
                </a:solidFill>
                <a:effectLst/>
                <a:uLnTx/>
                <a:uFillTx/>
                <a:latin typeface="Meiryo UI"/>
                <a:ea typeface="Meiryo UI"/>
                <a:cs typeface="メイリオ" pitchFamily="50" charset="-128"/>
              </a:rPr>
              <a:t>※</a:t>
            </a:r>
            <a:r>
              <a:rPr kumimoji="0" lang="ja-JP" altLang="en-US" sz="1187" b="0" i="0" u="none" strike="noStrike" kern="0" cap="none" spc="0" normalizeH="0" baseline="0" noProof="0" dirty="0">
                <a:ln>
                  <a:noFill/>
                </a:ln>
                <a:solidFill>
                  <a:prstClr val="black"/>
                </a:solidFill>
                <a:effectLst/>
                <a:uLnTx/>
                <a:uFillTx/>
                <a:latin typeface="Meiryo UI"/>
                <a:ea typeface="Meiryo UI"/>
                <a:cs typeface="メイリオ" pitchFamily="50" charset="-128"/>
              </a:rPr>
              <a:t>１低炭素型の行動変容を促す情報発信（ナッジ）による家庭等の自発的対策推進事業</a:t>
            </a:r>
            <a:endParaRPr kumimoji="0" lang="en-US" altLang="ja-JP" sz="1187" b="0" i="0" u="none" strike="noStrike" kern="0" cap="none" spc="0" normalizeH="0" baseline="0" noProof="0" dirty="0">
              <a:ln>
                <a:noFill/>
              </a:ln>
              <a:solidFill>
                <a:prstClr val="black"/>
              </a:solidFill>
              <a:effectLst/>
              <a:uLnTx/>
              <a:uFillTx/>
              <a:latin typeface="Meiryo UI"/>
              <a:ea typeface="Meiryo UI"/>
              <a:cs typeface="メイリオ" pitchFamily="50" charset="-128"/>
            </a:endParaRPr>
          </a:p>
          <a:p>
            <a:pPr marL="0" marR="0" lvl="0" indent="0" algn="l" defTabSz="986912" rtl="0" eaLnBrk="1" fontAlgn="auto" latinLnBrk="0" hangingPunct="1">
              <a:lnSpc>
                <a:spcPct val="100000"/>
              </a:lnSpc>
              <a:spcBef>
                <a:spcPts val="0"/>
              </a:spcBef>
              <a:spcAft>
                <a:spcPts val="0"/>
              </a:spcAft>
              <a:buClrTx/>
              <a:buSzTx/>
              <a:buFontTx/>
              <a:buNone/>
              <a:tabLst/>
              <a:defRPr/>
            </a:pPr>
            <a:r>
              <a:rPr kumimoji="0" lang="ja-JP" altLang="en-US" sz="1187" b="0" i="0" u="none" strike="noStrike" kern="0" cap="none" spc="0" normalizeH="0" baseline="0" noProof="0" dirty="0">
                <a:ln>
                  <a:noFill/>
                </a:ln>
                <a:solidFill>
                  <a:prstClr val="black"/>
                </a:solidFill>
                <a:effectLst/>
                <a:uLnTx/>
                <a:uFillTx/>
                <a:latin typeface="Meiryo UI"/>
                <a:ea typeface="Meiryo UI"/>
                <a:cs typeface="メイリオ" pitchFamily="50" charset="-128"/>
              </a:rPr>
              <a:t>※２毎年度外部有識者による中間審査を実施し、経費・事業計画の見直しの要否や事業継続可否の判断を実施</a:t>
            </a:r>
          </a:p>
        </p:txBody>
      </p:sp>
    </p:spTree>
    <p:extLst>
      <p:ext uri="{BB962C8B-B14F-4D97-AF65-F5344CB8AC3E}">
        <p14:creationId xmlns:p14="http://schemas.microsoft.com/office/powerpoint/2010/main" val="305293853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0.xml><?xml version="1.0" encoding="utf-8"?>
<a:theme xmlns:a="http://schemas.openxmlformats.org/drawingml/2006/main" name="9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1.xml><?xml version="1.0" encoding="utf-8"?>
<a:theme xmlns:a="http://schemas.openxmlformats.org/drawingml/2006/main" name="10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2.xml><?xml version="1.0" encoding="utf-8"?>
<a:theme xmlns:a="http://schemas.openxmlformats.org/drawingml/2006/main" name="1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3.xml><?xml version="1.0" encoding="utf-8"?>
<a:theme xmlns:a="http://schemas.openxmlformats.org/drawingml/2006/main" name="3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4.xml><?xml version="1.0" encoding="utf-8"?>
<a:theme xmlns:a="http://schemas.openxmlformats.org/drawingml/2006/main" name="4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5.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Cambria"/>
        <a:ea typeface="メイリオ"/>
        <a:cs typeface=""/>
      </a:majorFont>
      <a:minorFont>
        <a:latin typeface="Cambri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7.xml><?xml version="1.0" encoding="utf-8"?>
<a:theme xmlns:a="http://schemas.openxmlformats.org/drawingml/2006/main" name="6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8.xml><?xml version="1.0" encoding="utf-8"?>
<a:theme xmlns:a="http://schemas.openxmlformats.org/drawingml/2006/main" name="7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9.xml><?xml version="1.0" encoding="utf-8"?>
<a:theme xmlns:a="http://schemas.openxmlformats.org/drawingml/2006/main" name="8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docProps/app.xml><?xml version="1.0" encoding="utf-8"?>
<Properties xmlns="http://schemas.openxmlformats.org/officeDocument/2006/extended-properties" xmlns:vt="http://schemas.openxmlformats.org/officeDocument/2006/docPropsVTypes">
  <Template>Office Theme</Template>
  <TotalTime>4334</TotalTime>
  <Words>1389</Words>
  <Application>Microsoft Office PowerPoint</Application>
  <PresentationFormat>ユーザー設定</PresentationFormat>
  <Paragraphs>157</Paragraphs>
  <Slides>5</Slides>
  <Notes>5</Notes>
  <HiddenSlides>0</HiddenSlides>
  <MMClips>0</MMClips>
  <ScaleCrop>false</ScaleCrop>
  <HeadingPairs>
    <vt:vector size="6" baseType="variant">
      <vt:variant>
        <vt:lpstr>使用されているフォント</vt:lpstr>
      </vt:variant>
      <vt:variant>
        <vt:i4>11</vt:i4>
      </vt:variant>
      <vt:variant>
        <vt:lpstr>テーマ</vt:lpstr>
      </vt:variant>
      <vt:variant>
        <vt:i4>12</vt:i4>
      </vt:variant>
      <vt:variant>
        <vt:lpstr>スライド タイトル</vt:lpstr>
      </vt:variant>
      <vt:variant>
        <vt:i4>5</vt:i4>
      </vt:variant>
    </vt:vector>
  </HeadingPairs>
  <TitlesOfParts>
    <vt:vector size="28" baseType="lpstr">
      <vt:lpstr>HGPｺﾞｼｯｸE</vt:lpstr>
      <vt:lpstr>HGPｺﾞｼｯｸM</vt:lpstr>
      <vt:lpstr>Meiryo UI</vt:lpstr>
      <vt:lpstr>ＭＳ Ｐゴシック</vt:lpstr>
      <vt:lpstr>Meiryo</vt:lpstr>
      <vt:lpstr>Meiryo</vt:lpstr>
      <vt:lpstr>游ゴシック</vt:lpstr>
      <vt:lpstr>Arial</vt:lpstr>
      <vt:lpstr>Cambria</vt:lpstr>
      <vt:lpstr>Times New Roman</vt:lpstr>
      <vt:lpstr>Wingdings</vt:lpstr>
      <vt:lpstr>1_脱炭素標準フォーマット_20180530</vt:lpstr>
      <vt:lpstr>2_脱炭素標準フォーマット_20180530</vt:lpstr>
      <vt:lpstr>3_脱炭素標準フォーマット_20180530</vt:lpstr>
      <vt:lpstr>4_脱炭素標準フォーマット_20180530</vt:lpstr>
      <vt:lpstr>3_Office ​​テーマ</vt:lpstr>
      <vt:lpstr>5_脱炭素標準フォーマット_20180530</vt:lpstr>
      <vt:lpstr>6_脱炭素標準フォーマット_20180530</vt:lpstr>
      <vt:lpstr>7_脱炭素標準フォーマット_20180530</vt:lpstr>
      <vt:lpstr>8_脱炭素標準フォーマット_20180530</vt:lpstr>
      <vt:lpstr>9_脱炭素標準フォーマット_20180530</vt:lpstr>
      <vt:lpstr>10_脱炭素標準フォーマット_20180530</vt:lpstr>
      <vt:lpstr>11_脱炭素標準フォーマット_20180530</vt:lpstr>
      <vt:lpstr>PowerPoint プレゼンテーション</vt:lpstr>
      <vt:lpstr>環境省ナッジ事業の推進体制</vt:lpstr>
      <vt:lpstr>環境省ナッジ事業の出口戦略の検討</vt:lpstr>
      <vt:lpstr>環境省ナッジ事業（※１）の公募採択事業者 （29年度1次・2次公募）</vt:lpstr>
      <vt:lpstr>環境省ナッジ事業（※１）の公募採択事業者 （30年度1次公募）</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田代俊介</dc:creator>
  <cp:lastModifiedBy>豊島 健太／リサ企／JRI (toyoshima kenta)</cp:lastModifiedBy>
  <cp:revision>528</cp:revision>
  <cp:lastPrinted>2018-12-27T15:53:44Z</cp:lastPrinted>
  <dcterms:created xsi:type="dcterms:W3CDTF">2018-08-15T14:31:38Z</dcterms:created>
  <dcterms:modified xsi:type="dcterms:W3CDTF">2019-01-08T02:08:32Z</dcterms:modified>
</cp:coreProperties>
</file>