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178" r:id="rId12"/>
  </p:sldMasterIdLst>
  <p:notesMasterIdLst>
    <p:notesMasterId r:id="rId19"/>
  </p:notesMasterIdLst>
  <p:handoutMasterIdLst>
    <p:handoutMasterId r:id="rId20"/>
  </p:handoutMasterIdLst>
  <p:sldIdLst>
    <p:sldId id="667" r:id="rId13"/>
    <p:sldId id="521" r:id="rId14"/>
    <p:sldId id="522" r:id="rId15"/>
    <p:sldId id="523" r:id="rId16"/>
    <p:sldId id="524" r:id="rId17"/>
    <p:sldId id="525" r:id="rId18"/>
  </p:sldIdLst>
  <p:sldSz cx="10691813" cy="7559675"/>
  <p:notesSz cx="7104063" cy="10234613"/>
  <p:custDataLst>
    <p:tags r:id="rId21"/>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7672" indent="-2892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68557" indent="-23009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38609" indent="-23009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07017" indent="-23009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80356"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53695"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27034"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000373" indent="-23009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78" fontAlgn="base">
              <a:spcBef>
                <a:spcPct val="0"/>
              </a:spcBef>
              <a:spcAft>
                <a:spcPct val="0"/>
              </a:spcAft>
              <a:defRPr/>
            </a:pPr>
            <a:fld id="{CFDBA4E4-F572-4B73-98DA-AA4A3938BECD}" type="slidenum">
              <a:rPr lang="ja-JP" altLang="en-US">
                <a:solidFill>
                  <a:prstClr val="black"/>
                </a:solidFill>
                <a:latin typeface="Cambria" panose="02040503050406030204" pitchFamily="18" charset="0"/>
                <a:ea typeface="メイリオ" panose="020B0604030504040204" pitchFamily="50" charset="-128"/>
              </a:rPr>
              <a:pPr defTabSz="946678" fontAlgn="base">
                <a:spcBef>
                  <a:spcPct val="0"/>
                </a:spcBef>
                <a:spcAft>
                  <a:spcPct val="0"/>
                </a:spcAft>
                <a:defRPr/>
              </a:pPr>
              <a:t>0</a:t>
            </a:fld>
            <a:endParaRPr lang="ja-JP" altLang="en-US">
              <a:solidFill>
                <a:prstClr val="black"/>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401391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70000"/>
            <a:ext cx="4848225" cy="3427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35FF716C-7C63-4423-90B8-168BB37A3B9D}" type="slidenum">
              <a:rPr kumimoji="0" lang="ja-JP" altLang="en-US" sz="1900" kern="0">
                <a:solidFill>
                  <a:sysClr val="windowText" lastClr="000000"/>
                </a:solidFill>
                <a:latin typeface="Calibri"/>
                <a:ea typeface="Meiryo UI" panose="020B0604030504040204" pitchFamily="50" charset="-128"/>
              </a:rPr>
              <a:pPr defTabSz="946678">
                <a:defRPr/>
              </a:pPr>
              <a:t>2</a:t>
            </a:fld>
            <a:endParaRPr kumimoji="0" lang="ja-JP" altLang="en-US" sz="19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218415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E0F8B6E-5B04-4407-A4B1-72B354A998F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4F808C6-21A7-4BD3-AE4D-9511DD1EAD3D}"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591555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81090C3-A017-4082-9314-9E06ED18C35F}"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0F3D7FB-6275-4CFD-B6A2-12437BEC2E7B}"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703862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239B217-7099-4839-BEE8-402E57B9A227}"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BB0BF0B-FCB2-4DC5-8238-FF9358E0C701}"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834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B3044999-54BF-4C1B-B098-E41B90999F79}"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952C2A8-3431-490D-B8EF-1FD35ED1D75D}"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696145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C36704BA-8190-4302-A536-13DBF43EEE3D}"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ADCB89F-B4D2-4B2B-AAA1-5E97AF05FCF2}" type="slidenum">
              <a:rPr lang="ja-JP" altLang="en-US"/>
              <a:pPr>
                <a:defRPr/>
              </a:pPr>
              <a:t>‹#›</a:t>
            </a:fld>
            <a:endParaRPr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51045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6E68B54-0E33-48A6-9C1A-5EEC8FB4854D}"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A804ADC4-99B7-4149-B607-60A85648F377}" type="slidenum">
              <a:rPr lang="ja-JP" altLang="en-US"/>
              <a:pPr>
                <a:defRPr/>
              </a:pPr>
              <a:t>‹#›</a:t>
            </a:fld>
            <a:endParaRPr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563060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B1CFA57-79A2-4536-B3CC-AC86884487A1}"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DF959D8-CC58-473A-A783-6EA8F18E5988}" type="slidenum">
              <a:rPr lang="ja-JP" altLang="en-US"/>
              <a:pPr>
                <a:defRPr/>
              </a:pPr>
              <a:t>‹#›</a:t>
            </a:fld>
            <a:endParaRPr lang="ja-JP" altLang="en-US"/>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24819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EEB71B-7336-4689-8FA4-25371CF14056}"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714BAEC-982F-4A37-BF5A-2D7EA8681926}"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023577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1E69D82-23F3-4F0C-A595-EFBC67B1691D}"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D2ADD85-C201-47F5-87DB-CD779D05B67C}"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46597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44AEA07-E7F8-49F9-BD94-DD08896F6085}"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44A7B78-DDBC-45FF-A61D-606A4AE6FC8F}"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119921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0CC2DCD-C40B-4A0B-A358-0F3391FBE03B}"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9036B0-6BF4-4312-A517-BEE1BAF01675}"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926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323">
                <a:solidFill>
                  <a:schemeClr val="tx1">
                    <a:tint val="75000"/>
                  </a:schemeClr>
                </a:solidFill>
                <a:latin typeface="+mn-lt"/>
                <a:ea typeface="+mn-ea"/>
                <a:cs typeface="+mn-cs"/>
              </a:defRPr>
            </a:lvl1pPr>
          </a:lstStyle>
          <a:p>
            <a:pPr>
              <a:defRPr/>
            </a:pPr>
            <a:fld id="{077F2FFE-1E3F-4BA4-BE97-48295DFA204A}"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23">
                <a:solidFill>
                  <a:srgbClr val="898989"/>
                </a:solidFill>
              </a:defRPr>
            </a:lvl1pPr>
          </a:lstStyle>
          <a:p>
            <a:pPr>
              <a:defRPr/>
            </a:pPr>
            <a:fld id="{0514CF48-2EA2-41CD-95DE-2F668924D7C4}" type="slidenum">
              <a:rPr lang="ja-JP" altLang="en-US"/>
              <a:pPr>
                <a:defRPr/>
              </a:pPr>
              <a:t>‹#›</a:t>
            </a:fld>
            <a:endParaRPr lang="ja-JP" altLang="en-US"/>
          </a:p>
        </p:txBody>
      </p:sp>
    </p:spTree>
    <p:extLst>
      <p:ext uri="{BB962C8B-B14F-4D97-AF65-F5344CB8AC3E}">
        <p14:creationId xmlns:p14="http://schemas.microsoft.com/office/powerpoint/2010/main" val="2611218591"/>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panose="020B0604020202020204" pitchFamily="34"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panose="020B0604020202020204" pitchFamily="34"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panose="020B0604020202020204" pitchFamily="34"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8.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png"/><Relationship Id="rId1" Type="http://schemas.openxmlformats.org/officeDocument/2006/relationships/slideLayout" Target="../slideLayouts/slideLayout4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GIF"/><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bwMode="auto">
          <a:xfrm>
            <a:off x="374371" y="3855085"/>
            <a:ext cx="4990785" cy="3641593"/>
          </a:xfrm>
          <a:prstGeom prst="roundRect">
            <a:avLst>
              <a:gd name="adj" fmla="val 8236"/>
            </a:avLst>
          </a:prstGeom>
          <a:solidFill>
            <a:schemeClr val="accent6">
              <a:lumMod val="40000"/>
              <a:lumOff val="60000"/>
            </a:schemeClr>
          </a:solidFill>
          <a:ln w="25400" cap="flat" cmpd="sng" algn="ctr">
            <a:solidFill>
              <a:sysClr val="windowText" lastClr="000000">
                <a:lumMod val="95000"/>
                <a:lumOff val="5000"/>
              </a:sysClr>
            </a:solidFill>
            <a:prstDash val="solid"/>
          </a:ln>
          <a:effectLst/>
        </p:spPr>
        <p:txBody>
          <a:bodyPr/>
          <a:lstStyle/>
          <a:p>
            <a:pPr algn="ctr" defTabSz="1007943" fontAlgn="base">
              <a:spcBef>
                <a:spcPct val="0"/>
              </a:spcBef>
              <a:spcAft>
                <a:spcPct val="0"/>
              </a:spcAft>
              <a:defRPr/>
            </a:pPr>
            <a:endParaRPr kumimoji="0" lang="ja-JP" altLang="en-US" sz="2646" b="1" u="sng" kern="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bwMode="auto">
          <a:xfrm>
            <a:off x="5487651" y="3918082"/>
            <a:ext cx="4810543" cy="3578596"/>
          </a:xfrm>
          <a:prstGeom prst="roundRect">
            <a:avLst>
              <a:gd name="adj" fmla="val 8236"/>
            </a:avLst>
          </a:prstGeom>
          <a:solidFill>
            <a:schemeClr val="accent6">
              <a:lumMod val="40000"/>
              <a:lumOff val="60000"/>
            </a:schemeClr>
          </a:solidFill>
          <a:ln w="25400" cap="flat" cmpd="sng" algn="ctr">
            <a:solidFill>
              <a:sysClr val="windowText" lastClr="000000">
                <a:lumMod val="95000"/>
                <a:lumOff val="5000"/>
              </a:sysClr>
            </a:solidFill>
            <a:prstDash val="solid"/>
          </a:ln>
          <a:effectLst/>
        </p:spPr>
        <p:txBody>
          <a:bodyPr/>
          <a:lstStyle/>
          <a:p>
            <a:pPr algn="ctr" defTabSz="1007943" fontAlgn="base">
              <a:spcBef>
                <a:spcPct val="0"/>
              </a:spcBef>
              <a:spcAft>
                <a:spcPct val="0"/>
              </a:spcAft>
              <a:defRPr/>
            </a:pPr>
            <a:endParaRPr kumimoji="0" lang="ja-JP" altLang="en-US" sz="2646" b="1" u="sng" kern="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39372" y="2701884"/>
            <a:ext cx="10035818" cy="4833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fontAlgn="base">
              <a:spcBef>
                <a:spcPct val="0"/>
              </a:spcBef>
              <a:spcAft>
                <a:spcPct val="0"/>
              </a:spcAft>
              <a:defRPr/>
            </a:pPr>
            <a:endParaRPr lang="ja-JP" altLang="en-US" sz="2205" b="1" u="sng" dirty="0">
              <a:solidFill>
                <a:prstClr val="black"/>
              </a:solidFill>
              <a:latin typeface="Cambria"/>
              <a:ea typeface="メイリオ"/>
            </a:endParaRPr>
          </a:p>
        </p:txBody>
      </p:sp>
      <p:grpSp>
        <p:nvGrpSpPr>
          <p:cNvPr id="3077" name="グループ化 7"/>
          <p:cNvGrpSpPr>
            <a:grpSpLocks/>
          </p:cNvGrpSpPr>
          <p:nvPr/>
        </p:nvGrpSpPr>
        <p:grpSpPr bwMode="auto">
          <a:xfrm>
            <a:off x="334122" y="48997"/>
            <a:ext cx="10000821" cy="7496678"/>
            <a:chOff x="0" y="29742"/>
            <a:chExt cx="9134475" cy="6806033"/>
          </a:xfrm>
        </p:grpSpPr>
        <p:sp>
          <p:nvSpPr>
            <p:cNvPr id="52" name="テキスト ボックス 51"/>
            <p:cNvSpPr txBox="1"/>
            <p:nvPr/>
          </p:nvSpPr>
          <p:spPr>
            <a:xfrm>
              <a:off x="20779" y="531774"/>
              <a:ext cx="878777" cy="25328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1007943">
                <a:defRPr/>
              </a:pPr>
              <a:r>
                <a:rPr lang="ja-JP" altLang="en-US" sz="1213" dirty="0">
                  <a:solidFill>
                    <a:prstClr val="black"/>
                  </a:solidFill>
                  <a:latin typeface="Cambria"/>
                  <a:ea typeface="メイリオ"/>
                </a:rPr>
                <a:t>背景・目的</a:t>
              </a:r>
            </a:p>
          </p:txBody>
        </p:sp>
        <p:sp>
          <p:nvSpPr>
            <p:cNvPr id="57" name="Rectangle 3"/>
            <p:cNvSpPr/>
            <p:nvPr/>
          </p:nvSpPr>
          <p:spPr>
            <a:xfrm>
              <a:off x="7992" y="29742"/>
              <a:ext cx="9126483" cy="46867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defTabSz="1007943" fontAlgn="base">
                <a:spcBef>
                  <a:spcPct val="0"/>
                </a:spcBef>
                <a:spcAft>
                  <a:spcPct val="0"/>
                </a:spcAft>
                <a:defRPr/>
              </a:pPr>
              <a:r>
                <a:rPr lang="ja-JP" altLang="en-US" sz="1764" b="1" dirty="0">
                  <a:solidFill>
                    <a:prstClr val="white"/>
                  </a:solidFill>
                  <a:latin typeface="Cambria"/>
                  <a:ea typeface="メイリオ"/>
                </a:rPr>
                <a:t>　　　 地方と連携した地球温暖化対策活動推進事業</a:t>
              </a:r>
              <a:endParaRPr lang="en-US" altLang="ja-JP" sz="1764" b="1" dirty="0">
                <a:solidFill>
                  <a:prstClr val="white"/>
                </a:solidFill>
                <a:latin typeface="Cambria"/>
                <a:ea typeface="メイリオ"/>
              </a:endParaRPr>
            </a:p>
          </p:txBody>
        </p:sp>
        <p:sp>
          <p:nvSpPr>
            <p:cNvPr id="58" name="テキスト ボックス 57"/>
            <p:cNvSpPr txBox="1"/>
            <p:nvPr/>
          </p:nvSpPr>
          <p:spPr>
            <a:xfrm>
              <a:off x="4890900" y="53573"/>
              <a:ext cx="1866853" cy="422742"/>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1007943">
                <a:defRPr/>
              </a:pPr>
              <a:r>
                <a:rPr lang="en-US" altLang="ja-JP" sz="1213" dirty="0">
                  <a:solidFill>
                    <a:prstClr val="white"/>
                  </a:solidFill>
                  <a:latin typeface="Cambria"/>
                  <a:ea typeface="メイリオ"/>
                </a:rPr>
                <a:t>2019</a:t>
              </a:r>
              <a:r>
                <a:rPr lang="ja-JP" altLang="en-US" sz="1213" dirty="0">
                  <a:solidFill>
                    <a:prstClr val="white"/>
                  </a:solidFill>
                  <a:latin typeface="Cambria"/>
                  <a:ea typeface="メイリオ"/>
                </a:rPr>
                <a:t>年度予算（案）</a:t>
              </a:r>
              <a:endParaRPr lang="en-US" altLang="ja-JP" sz="1213" dirty="0">
                <a:solidFill>
                  <a:prstClr val="white"/>
                </a:solidFill>
                <a:latin typeface="Cambria"/>
                <a:ea typeface="メイリオ"/>
              </a:endParaRPr>
            </a:p>
            <a:p>
              <a:pPr defTabSz="1007943">
                <a:defRPr/>
              </a:pPr>
              <a:r>
                <a:rPr lang="en-US" altLang="ja-JP" sz="1213" dirty="0">
                  <a:solidFill>
                    <a:prstClr val="white"/>
                  </a:solidFill>
                  <a:latin typeface="Cambria"/>
                  <a:ea typeface="メイリオ"/>
                </a:rPr>
                <a:t>842</a:t>
              </a:r>
              <a:r>
                <a:rPr lang="ja-JP" altLang="en-US" sz="1213" dirty="0">
                  <a:solidFill>
                    <a:prstClr val="white"/>
                  </a:solidFill>
                  <a:latin typeface="Cambria"/>
                  <a:ea typeface="メイリオ"/>
                </a:rPr>
                <a:t>百万円（</a:t>
              </a:r>
              <a:r>
                <a:rPr lang="en-US" altLang="ja-JP" sz="1213" dirty="0">
                  <a:solidFill>
                    <a:prstClr val="white"/>
                  </a:solidFill>
                  <a:latin typeface="Cambria"/>
                  <a:ea typeface="メイリオ"/>
                </a:rPr>
                <a:t>842</a:t>
              </a:r>
              <a:r>
                <a:rPr lang="ja-JP" altLang="en-US" sz="1213" dirty="0">
                  <a:solidFill>
                    <a:prstClr val="white"/>
                  </a:solidFill>
                  <a:latin typeface="Cambria"/>
                  <a:ea typeface="メイリオ"/>
                </a:rPr>
                <a:t>百万円）</a:t>
              </a:r>
            </a:p>
          </p:txBody>
        </p:sp>
        <p:sp>
          <p:nvSpPr>
            <p:cNvPr id="3" name="正方形/長方形 2"/>
            <p:cNvSpPr/>
            <p:nvPr/>
          </p:nvSpPr>
          <p:spPr>
            <a:xfrm>
              <a:off x="0" y="519065"/>
              <a:ext cx="9134475" cy="631671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fontAlgn="base">
                <a:spcBef>
                  <a:spcPct val="0"/>
                </a:spcBef>
                <a:spcAft>
                  <a:spcPct val="0"/>
                </a:spcAft>
                <a:defRPr/>
              </a:pPr>
              <a:endParaRPr lang="ja-JP" altLang="en-US" sz="1984">
                <a:solidFill>
                  <a:prstClr val="white"/>
                </a:solidFill>
                <a:latin typeface="Cambria"/>
                <a:ea typeface="メイリオ"/>
              </a:endParaRPr>
            </a:p>
          </p:txBody>
        </p:sp>
        <p:sp>
          <p:nvSpPr>
            <p:cNvPr id="59" name="テキスト ボックス 58"/>
            <p:cNvSpPr txBox="1"/>
            <p:nvPr/>
          </p:nvSpPr>
          <p:spPr>
            <a:xfrm>
              <a:off x="4795000" y="2320662"/>
              <a:ext cx="1162819" cy="25328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1007943">
                <a:defRPr/>
              </a:pPr>
              <a:r>
                <a:rPr lang="ja-JP" altLang="en-US" sz="1213" dirty="0">
                  <a:solidFill>
                    <a:prstClr val="black"/>
                  </a:solidFill>
                  <a:latin typeface="Cambria"/>
                  <a:ea typeface="メイリオ"/>
                </a:rPr>
                <a:t>期待される効果</a:t>
              </a:r>
            </a:p>
          </p:txBody>
        </p:sp>
        <p:pic>
          <p:nvPicPr>
            <p:cNvPr id="30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38100"/>
              <a:ext cx="696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8" name="テキスト ボックス 91"/>
          <p:cNvSpPr txBox="1">
            <a:spLocks noChangeArrowheads="1"/>
          </p:cNvSpPr>
          <p:nvPr/>
        </p:nvSpPr>
        <p:spPr bwMode="auto">
          <a:xfrm>
            <a:off x="201128" y="866213"/>
            <a:ext cx="10097066" cy="177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dist" defTabSz="1007943" fontAlgn="base">
              <a:spcBef>
                <a:spcPct val="0"/>
              </a:spcBef>
              <a:spcAft>
                <a:spcPct val="0"/>
              </a:spcAft>
              <a:buNone/>
            </a:pPr>
            <a:r>
              <a:rPr lang="ja-JP" altLang="en-US" sz="1213">
                <a:solidFill>
                  <a:prstClr val="black"/>
                </a:solidFill>
              </a:rPr>
              <a:t>・</a:t>
            </a:r>
            <a:r>
              <a:rPr lang="en-US" altLang="ja-JP" sz="1213">
                <a:solidFill>
                  <a:prstClr val="black"/>
                </a:solidFill>
              </a:rPr>
              <a:t>2030</a:t>
            </a:r>
            <a:r>
              <a:rPr lang="ja-JP" altLang="en-US" sz="1213">
                <a:solidFill>
                  <a:prstClr val="black"/>
                </a:solidFill>
              </a:rPr>
              <a:t>年度に</a:t>
            </a:r>
            <a:r>
              <a:rPr lang="en-US" altLang="ja-JP" sz="1213">
                <a:solidFill>
                  <a:prstClr val="black"/>
                </a:solidFill>
              </a:rPr>
              <a:t>2013</a:t>
            </a:r>
            <a:r>
              <a:rPr lang="ja-JP" altLang="en-US" sz="1213">
                <a:solidFill>
                  <a:prstClr val="black"/>
                </a:solidFill>
              </a:rPr>
              <a:t>年度比</a:t>
            </a:r>
            <a:r>
              <a:rPr lang="en-US" altLang="ja-JP" sz="1213">
                <a:solidFill>
                  <a:prstClr val="black"/>
                </a:solidFill>
              </a:rPr>
              <a:t>26%</a:t>
            </a:r>
            <a:r>
              <a:rPr lang="ja-JP" altLang="en-US" sz="1213">
                <a:solidFill>
                  <a:prstClr val="black"/>
                </a:solidFill>
              </a:rPr>
              <a:t>の</a:t>
            </a:r>
            <a:r>
              <a:rPr lang="en-US" altLang="ja-JP" sz="1213">
                <a:solidFill>
                  <a:prstClr val="black"/>
                </a:solidFill>
              </a:rPr>
              <a:t>CO2</a:t>
            </a:r>
            <a:r>
              <a:rPr lang="ja-JP" altLang="ja-JP" sz="1213">
                <a:solidFill>
                  <a:prstClr val="black"/>
                </a:solidFill>
              </a:rPr>
              <a:t>削減</a:t>
            </a:r>
            <a:r>
              <a:rPr lang="ja-JP" altLang="en-US" sz="1213">
                <a:solidFill>
                  <a:prstClr val="black"/>
                </a:solidFill>
              </a:rPr>
              <a:t>の</a:t>
            </a:r>
            <a:r>
              <a:rPr lang="ja-JP" altLang="ja-JP" sz="1213">
                <a:solidFill>
                  <a:prstClr val="black"/>
                </a:solidFill>
              </a:rPr>
              <a:t>目標</a:t>
            </a:r>
            <a:r>
              <a:rPr lang="ja-JP" altLang="en-US" sz="1213">
                <a:solidFill>
                  <a:prstClr val="black"/>
                </a:solidFill>
              </a:rPr>
              <a:t>を</a:t>
            </a:r>
            <a:r>
              <a:rPr lang="ja-JP" altLang="ja-JP" sz="1213">
                <a:solidFill>
                  <a:prstClr val="black"/>
                </a:solidFill>
              </a:rPr>
              <a:t>達成</a:t>
            </a:r>
            <a:r>
              <a:rPr lang="ja-JP" altLang="en-US" sz="1213">
                <a:solidFill>
                  <a:prstClr val="black"/>
                </a:solidFill>
              </a:rPr>
              <a:t>するため</a:t>
            </a:r>
            <a:r>
              <a:rPr lang="ja-JP" altLang="ja-JP" sz="1213">
                <a:solidFill>
                  <a:prstClr val="black"/>
                </a:solidFill>
              </a:rPr>
              <a:t>には、家庭・業務部門においては約</a:t>
            </a:r>
            <a:r>
              <a:rPr lang="en-US" altLang="ja-JP" sz="1213">
                <a:solidFill>
                  <a:prstClr val="black"/>
                </a:solidFill>
              </a:rPr>
              <a:t>4</a:t>
            </a:r>
            <a:r>
              <a:rPr lang="ja-JP" altLang="ja-JP" sz="1213">
                <a:solidFill>
                  <a:prstClr val="black"/>
                </a:solidFill>
              </a:rPr>
              <a:t>割という大幅な排出削減が必要</a:t>
            </a:r>
            <a:r>
              <a:rPr lang="ja-JP" altLang="en-US" sz="1213">
                <a:solidFill>
                  <a:prstClr val="black"/>
                </a:solidFill>
              </a:rPr>
              <a:t>であり、</a:t>
            </a:r>
            <a:endParaRPr lang="en-US" altLang="ja-JP" sz="1213">
              <a:solidFill>
                <a:prstClr val="black"/>
              </a:solidFill>
            </a:endParaRPr>
          </a:p>
          <a:p>
            <a:pPr defTabSz="1007943" fontAlgn="base">
              <a:spcBef>
                <a:spcPct val="0"/>
              </a:spcBef>
              <a:spcAft>
                <a:spcPct val="0"/>
              </a:spcAft>
              <a:buNone/>
            </a:pPr>
            <a:r>
              <a:rPr lang="ja-JP" altLang="en-US" sz="1213">
                <a:solidFill>
                  <a:prstClr val="black"/>
                </a:solidFill>
              </a:rPr>
              <a:t>　平成</a:t>
            </a:r>
            <a:r>
              <a:rPr lang="en-US" altLang="ja-JP" sz="1213">
                <a:solidFill>
                  <a:prstClr val="black"/>
                </a:solidFill>
              </a:rPr>
              <a:t>28</a:t>
            </a:r>
            <a:r>
              <a:rPr lang="ja-JP" altLang="en-US" sz="1213">
                <a:solidFill>
                  <a:prstClr val="black"/>
                </a:solidFill>
              </a:rPr>
              <a:t>年</a:t>
            </a:r>
            <a:r>
              <a:rPr lang="en-US" altLang="ja-JP" sz="1213">
                <a:solidFill>
                  <a:prstClr val="black"/>
                </a:solidFill>
              </a:rPr>
              <a:t>5</a:t>
            </a:r>
            <a:r>
              <a:rPr lang="ja-JP" altLang="en-US" sz="1213">
                <a:solidFill>
                  <a:prstClr val="black"/>
                </a:solidFill>
              </a:rPr>
              <a:t>月には、</a:t>
            </a:r>
            <a:r>
              <a:rPr lang="ja-JP" altLang="ja-JP" sz="1213">
                <a:solidFill>
                  <a:prstClr val="black"/>
                </a:solidFill>
              </a:rPr>
              <a:t>国民一人一人の自発的な行動を</a:t>
            </a:r>
            <a:r>
              <a:rPr lang="ja-JP" altLang="en-US" sz="1213">
                <a:solidFill>
                  <a:prstClr val="black"/>
                </a:solidFill>
              </a:rPr>
              <a:t>促進するため、</a:t>
            </a:r>
            <a:r>
              <a:rPr lang="ja-JP" altLang="ja-JP" sz="1213">
                <a:solidFill>
                  <a:prstClr val="black"/>
                </a:solidFill>
              </a:rPr>
              <a:t>普及啓発を強化するという国の方針を明示し</a:t>
            </a:r>
            <a:r>
              <a:rPr lang="ja-JP" altLang="en-US" sz="1213">
                <a:solidFill>
                  <a:prstClr val="black"/>
                </a:solidFill>
              </a:rPr>
              <a:t>た改正</a:t>
            </a:r>
            <a:r>
              <a:rPr lang="ja-JP" altLang="ja-JP" sz="1213">
                <a:solidFill>
                  <a:prstClr val="black"/>
                </a:solidFill>
              </a:rPr>
              <a:t>温対法</a:t>
            </a:r>
            <a:r>
              <a:rPr lang="ja-JP" altLang="en-US" sz="1213">
                <a:solidFill>
                  <a:prstClr val="black"/>
                </a:solidFill>
              </a:rPr>
              <a:t>案が成立、地球</a:t>
            </a:r>
            <a:endParaRPr lang="en-US" altLang="ja-JP" sz="1213">
              <a:solidFill>
                <a:prstClr val="black"/>
              </a:solidFill>
            </a:endParaRPr>
          </a:p>
          <a:p>
            <a:pPr defTabSz="1007943" fontAlgn="base">
              <a:spcBef>
                <a:spcPct val="0"/>
              </a:spcBef>
              <a:spcAft>
                <a:spcPct val="0"/>
              </a:spcAft>
              <a:buNone/>
            </a:pPr>
            <a:r>
              <a:rPr lang="ja-JP" altLang="en-US" sz="1213">
                <a:solidFill>
                  <a:prstClr val="black"/>
                </a:solidFill>
              </a:rPr>
              <a:t>　温暖化対策計画が閣議決定された。</a:t>
            </a:r>
            <a:endParaRPr lang="en-US" altLang="ja-JP" sz="1213">
              <a:solidFill>
                <a:prstClr val="black"/>
              </a:solidFill>
            </a:endParaRPr>
          </a:p>
          <a:p>
            <a:pPr defTabSz="1007943" fontAlgn="base">
              <a:spcBef>
                <a:spcPct val="0"/>
              </a:spcBef>
              <a:spcAft>
                <a:spcPct val="0"/>
              </a:spcAft>
              <a:buNone/>
            </a:pPr>
            <a:r>
              <a:rPr lang="ja-JP" altLang="en-US" sz="1213">
                <a:solidFill>
                  <a:prstClr val="black"/>
                </a:solidFill>
              </a:rPr>
              <a:t>・目標達成のためには、各地域の民生・需要分野や家庭・個人の積極的な地球温暖化対策への取組が必要である。特に、</a:t>
            </a:r>
            <a:r>
              <a:rPr lang="en-US" altLang="ja-JP" sz="1213">
                <a:solidFill>
                  <a:prstClr val="black"/>
                </a:solidFill>
              </a:rPr>
              <a:t>2018</a:t>
            </a:r>
            <a:r>
              <a:rPr lang="ja-JP" altLang="en-US" sz="1213">
                <a:solidFill>
                  <a:prstClr val="black"/>
                </a:solidFill>
              </a:rPr>
              <a:t>年</a:t>
            </a:r>
            <a:r>
              <a:rPr lang="en-US" altLang="ja-JP" sz="1213">
                <a:solidFill>
                  <a:prstClr val="black"/>
                </a:solidFill>
              </a:rPr>
              <a:t>3</a:t>
            </a:r>
            <a:r>
              <a:rPr lang="ja-JP" altLang="en-US" sz="1213">
                <a:solidFill>
                  <a:prstClr val="black"/>
                </a:solidFill>
              </a:rPr>
              <a:t>月に閣議決定</a:t>
            </a:r>
            <a:endParaRPr lang="en-US" altLang="ja-JP" sz="1213">
              <a:solidFill>
                <a:prstClr val="black"/>
              </a:solidFill>
            </a:endParaRPr>
          </a:p>
          <a:p>
            <a:pPr defTabSz="1007943" fontAlgn="base">
              <a:spcBef>
                <a:spcPct val="0"/>
              </a:spcBef>
              <a:spcAft>
                <a:spcPct val="0"/>
              </a:spcAft>
              <a:buNone/>
            </a:pPr>
            <a:r>
              <a:rPr lang="ja-JP" altLang="en-US" sz="1213">
                <a:solidFill>
                  <a:prstClr val="black"/>
                </a:solidFill>
              </a:rPr>
              <a:t>　された第</a:t>
            </a:r>
            <a:r>
              <a:rPr lang="en-US" altLang="ja-JP" sz="1213">
                <a:solidFill>
                  <a:prstClr val="black"/>
                </a:solidFill>
              </a:rPr>
              <a:t>5</a:t>
            </a:r>
            <a:r>
              <a:rPr lang="ja-JP" altLang="en-US" sz="1213">
                <a:solidFill>
                  <a:prstClr val="black"/>
                </a:solidFill>
              </a:rPr>
              <a:t>次環境基本計画においても、「低炭素型の商品・サービスの利用といった賢い選択を促す国民運動「ＣＯＯＬ ＣＨＯＩＣＥ」を展</a:t>
            </a:r>
            <a:endParaRPr lang="en-US" altLang="ja-JP" sz="1213">
              <a:solidFill>
                <a:prstClr val="black"/>
              </a:solidFill>
            </a:endParaRPr>
          </a:p>
          <a:p>
            <a:pPr defTabSz="1007943" fontAlgn="base">
              <a:spcBef>
                <a:spcPct val="0"/>
              </a:spcBef>
              <a:spcAft>
                <a:spcPct val="0"/>
              </a:spcAft>
              <a:buNone/>
            </a:pPr>
            <a:r>
              <a:rPr lang="ja-JP" altLang="en-US" sz="1213">
                <a:solidFill>
                  <a:prstClr val="black"/>
                </a:solidFill>
              </a:rPr>
              <a:t>　開する。」とされたところであり、地域の生活スタイルや個々のライフスタイル等に応じた効果的かつ参加しやすい取組を推進し、住民の意</a:t>
            </a:r>
            <a:endParaRPr lang="en-US" altLang="ja-JP" sz="1213">
              <a:solidFill>
                <a:prstClr val="black"/>
              </a:solidFill>
            </a:endParaRPr>
          </a:p>
          <a:p>
            <a:pPr defTabSz="1007943" fontAlgn="base">
              <a:spcBef>
                <a:spcPct val="0"/>
              </a:spcBef>
              <a:spcAft>
                <a:spcPct val="0"/>
              </a:spcAft>
              <a:buNone/>
            </a:pPr>
            <a:r>
              <a:rPr lang="ja-JP" altLang="en-US" sz="1213">
                <a:solidFill>
                  <a:prstClr val="black"/>
                </a:solidFill>
              </a:rPr>
              <a:t>　識改革や自発的な温暖化対策への取組の拡大・定着を目指す。</a:t>
            </a:r>
            <a:endParaRPr lang="en-US" altLang="ja-JP" sz="1213">
              <a:solidFill>
                <a:prstClr val="black"/>
              </a:solidFill>
            </a:endParaRPr>
          </a:p>
          <a:p>
            <a:pPr algn="dist" defTabSz="1007943" fontAlgn="base">
              <a:spcBef>
                <a:spcPct val="0"/>
              </a:spcBef>
              <a:spcAft>
                <a:spcPct val="0"/>
              </a:spcAft>
              <a:buNone/>
            </a:pPr>
            <a:r>
              <a:rPr lang="ja-JP" altLang="en-US" sz="1213">
                <a:solidFill>
                  <a:prstClr val="black"/>
                </a:solidFill>
              </a:rPr>
              <a:t>・本事業を実施することにより、</a:t>
            </a:r>
            <a:r>
              <a:rPr lang="en-US" altLang="ja-JP" sz="1213">
                <a:solidFill>
                  <a:prstClr val="black"/>
                </a:solidFill>
              </a:rPr>
              <a:t>2020</a:t>
            </a:r>
            <a:r>
              <a:rPr lang="ja-JP" altLang="en-US" sz="1213">
                <a:solidFill>
                  <a:prstClr val="black"/>
                </a:solidFill>
              </a:rPr>
              <a:t>年度までに国民の地球温暖化防止の取組の必要性についての理解度（関心度）</a:t>
            </a:r>
            <a:r>
              <a:rPr lang="en-US" altLang="ja-JP" sz="1213">
                <a:solidFill>
                  <a:prstClr val="black"/>
                </a:solidFill>
              </a:rPr>
              <a:t>90%</a:t>
            </a:r>
            <a:r>
              <a:rPr lang="ja-JP" altLang="en-US" sz="1213">
                <a:solidFill>
                  <a:prstClr val="black"/>
                </a:solidFill>
              </a:rPr>
              <a:t>以上、</a:t>
            </a:r>
            <a:endParaRPr lang="en-US" altLang="ja-JP" sz="1213">
              <a:solidFill>
                <a:prstClr val="black"/>
              </a:solidFill>
            </a:endParaRPr>
          </a:p>
          <a:p>
            <a:pPr defTabSz="1007943" fontAlgn="base">
              <a:spcBef>
                <a:spcPct val="0"/>
              </a:spcBef>
              <a:spcAft>
                <a:spcPct val="0"/>
              </a:spcAft>
              <a:buNone/>
            </a:pPr>
            <a:r>
              <a:rPr lang="ja-JP" altLang="en-US" sz="1213">
                <a:solidFill>
                  <a:prstClr val="black"/>
                </a:solidFill>
              </a:rPr>
              <a:t>　「</a:t>
            </a:r>
            <a:r>
              <a:rPr lang="en-US" altLang="ja-JP" sz="1213">
                <a:solidFill>
                  <a:prstClr val="black"/>
                </a:solidFill>
              </a:rPr>
              <a:t>COOL CHOICE </a:t>
            </a:r>
            <a:r>
              <a:rPr lang="ja-JP" altLang="en-US" sz="1213">
                <a:solidFill>
                  <a:prstClr val="black"/>
                </a:solidFill>
              </a:rPr>
              <a:t>」の認知率</a:t>
            </a:r>
            <a:r>
              <a:rPr lang="en-US" altLang="ja-JP" sz="1213">
                <a:solidFill>
                  <a:prstClr val="black"/>
                </a:solidFill>
              </a:rPr>
              <a:t>50%</a:t>
            </a:r>
            <a:r>
              <a:rPr lang="ja-JP" altLang="en-US" sz="1213">
                <a:solidFill>
                  <a:prstClr val="black"/>
                </a:solidFill>
              </a:rPr>
              <a:t>以上、個人賛同</a:t>
            </a:r>
            <a:r>
              <a:rPr lang="en-US" altLang="ja-JP" sz="1213">
                <a:solidFill>
                  <a:prstClr val="black"/>
                </a:solidFill>
              </a:rPr>
              <a:t>600</a:t>
            </a:r>
            <a:r>
              <a:rPr lang="ja-JP" altLang="en-US" sz="1213">
                <a:solidFill>
                  <a:prstClr val="black"/>
                </a:solidFill>
              </a:rPr>
              <a:t>万人、企業賛同</a:t>
            </a:r>
            <a:r>
              <a:rPr lang="en-US" altLang="ja-JP" sz="1213">
                <a:solidFill>
                  <a:prstClr val="black"/>
                </a:solidFill>
              </a:rPr>
              <a:t>40</a:t>
            </a:r>
            <a:r>
              <a:rPr lang="ja-JP" altLang="en-US" sz="1213">
                <a:solidFill>
                  <a:prstClr val="black"/>
                </a:solidFill>
              </a:rPr>
              <a:t>万団体を得ることを目的とする</a:t>
            </a:r>
            <a:r>
              <a:rPr lang="ja-JP" altLang="ja-JP" sz="1213">
                <a:solidFill>
                  <a:prstClr val="black"/>
                </a:solidFill>
              </a:rPr>
              <a:t>。</a:t>
            </a:r>
          </a:p>
        </p:txBody>
      </p:sp>
      <p:sp>
        <p:nvSpPr>
          <p:cNvPr id="3079" name="テキスト ボックス 92"/>
          <p:cNvSpPr txBox="1">
            <a:spLocks noChangeArrowheads="1"/>
          </p:cNvSpPr>
          <p:nvPr/>
        </p:nvSpPr>
        <p:spPr bwMode="auto">
          <a:xfrm>
            <a:off x="5741389" y="2831378"/>
            <a:ext cx="4661800" cy="8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dist" defTabSz="1007943" fontAlgn="base">
              <a:spcBef>
                <a:spcPct val="0"/>
              </a:spcBef>
              <a:spcAft>
                <a:spcPct val="0"/>
              </a:spcAft>
              <a:buClr>
                <a:srgbClr val="6F6F6F"/>
              </a:buClr>
              <a:buNone/>
            </a:pPr>
            <a:r>
              <a:rPr lang="ja-JP" altLang="en-US" sz="992">
                <a:solidFill>
                  <a:prstClr val="black"/>
                </a:solidFill>
              </a:rPr>
              <a:t>　</a:t>
            </a:r>
            <a:r>
              <a:rPr lang="ja-JP" altLang="en-US" sz="1213">
                <a:solidFill>
                  <a:prstClr val="black"/>
                </a:solidFill>
              </a:rPr>
              <a:t>本事業を実施することにより、</a:t>
            </a:r>
            <a:r>
              <a:rPr lang="en-US" altLang="ja-JP" sz="1213">
                <a:solidFill>
                  <a:prstClr val="black"/>
                </a:solidFill>
              </a:rPr>
              <a:t>2020</a:t>
            </a:r>
            <a:r>
              <a:rPr lang="ja-JP" altLang="en-US" sz="1213">
                <a:solidFill>
                  <a:prstClr val="black"/>
                </a:solidFill>
              </a:rPr>
              <a:t>年度までに国民の地球温暖化防止の取組の必要性についての理解度（関心度）</a:t>
            </a:r>
            <a:r>
              <a:rPr lang="en-US" altLang="ja-JP" sz="1213">
                <a:solidFill>
                  <a:prstClr val="black"/>
                </a:solidFill>
              </a:rPr>
              <a:t>90%</a:t>
            </a:r>
            <a:r>
              <a:rPr lang="ja-JP" altLang="en-US" sz="1213">
                <a:solidFill>
                  <a:prstClr val="black"/>
                </a:solidFill>
              </a:rPr>
              <a:t>以上、「</a:t>
            </a:r>
            <a:r>
              <a:rPr lang="en-US" altLang="ja-JP" sz="1213">
                <a:solidFill>
                  <a:prstClr val="black"/>
                </a:solidFill>
              </a:rPr>
              <a:t>COOL CHOICE </a:t>
            </a:r>
            <a:r>
              <a:rPr lang="ja-JP" altLang="en-US" sz="1213">
                <a:solidFill>
                  <a:prstClr val="black"/>
                </a:solidFill>
              </a:rPr>
              <a:t>」の認知率</a:t>
            </a:r>
            <a:r>
              <a:rPr lang="en-US" altLang="ja-JP" sz="1213">
                <a:solidFill>
                  <a:prstClr val="black"/>
                </a:solidFill>
              </a:rPr>
              <a:t>50%</a:t>
            </a:r>
            <a:r>
              <a:rPr lang="ja-JP" altLang="en-US" sz="1213">
                <a:solidFill>
                  <a:prstClr val="black"/>
                </a:solidFill>
              </a:rPr>
              <a:t>以上、個人賛同</a:t>
            </a:r>
            <a:r>
              <a:rPr lang="en-US" altLang="ja-JP" sz="1213">
                <a:solidFill>
                  <a:prstClr val="black"/>
                </a:solidFill>
              </a:rPr>
              <a:t>600</a:t>
            </a:r>
            <a:r>
              <a:rPr lang="ja-JP" altLang="en-US" sz="1213">
                <a:solidFill>
                  <a:prstClr val="black"/>
                </a:solidFill>
              </a:rPr>
              <a:t>万人、企業同</a:t>
            </a:r>
            <a:endParaRPr lang="en-US" altLang="ja-JP" sz="1213">
              <a:solidFill>
                <a:prstClr val="black"/>
              </a:solidFill>
            </a:endParaRPr>
          </a:p>
          <a:p>
            <a:pPr defTabSz="1007943" fontAlgn="base">
              <a:spcBef>
                <a:spcPct val="0"/>
              </a:spcBef>
              <a:spcAft>
                <a:spcPct val="0"/>
              </a:spcAft>
              <a:buClr>
                <a:srgbClr val="6F6F6F"/>
              </a:buClr>
              <a:buNone/>
            </a:pPr>
            <a:r>
              <a:rPr lang="en-US" altLang="ja-JP" sz="1213">
                <a:solidFill>
                  <a:prstClr val="black"/>
                </a:solidFill>
              </a:rPr>
              <a:t>40</a:t>
            </a:r>
            <a:r>
              <a:rPr lang="ja-JP" altLang="en-US" sz="1213">
                <a:solidFill>
                  <a:prstClr val="black"/>
                </a:solidFill>
              </a:rPr>
              <a:t>万団体を得る。</a:t>
            </a:r>
            <a:endParaRPr lang="en-US" altLang="ja-JP" sz="1213">
              <a:solidFill>
                <a:prstClr val="black"/>
              </a:solidFill>
            </a:endParaRPr>
          </a:p>
        </p:txBody>
      </p:sp>
      <p:sp>
        <p:nvSpPr>
          <p:cNvPr id="3080" name="テキスト ボックス 54"/>
          <p:cNvSpPr txBox="1">
            <a:spLocks noChangeArrowheads="1"/>
          </p:cNvSpPr>
          <p:nvPr/>
        </p:nvSpPr>
        <p:spPr bwMode="auto">
          <a:xfrm>
            <a:off x="7627809" y="5862248"/>
            <a:ext cx="2728133"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898525">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594966" indent="-990444" defTabSz="1007943" fontAlgn="base">
              <a:spcBef>
                <a:spcPct val="0"/>
              </a:spcBef>
              <a:spcAft>
                <a:spcPct val="0"/>
              </a:spcAft>
              <a:buClr>
                <a:srgbClr val="6F6F6F"/>
              </a:buClr>
              <a:buNone/>
            </a:pPr>
            <a:endParaRPr lang="en-US" altLang="ja-JP" sz="1323">
              <a:solidFill>
                <a:prstClr val="black"/>
              </a:solidFill>
            </a:endParaRPr>
          </a:p>
          <a:p>
            <a:pPr marL="594966" indent="-990444" defTabSz="1007943" fontAlgn="base">
              <a:spcBef>
                <a:spcPct val="0"/>
              </a:spcBef>
              <a:spcAft>
                <a:spcPct val="0"/>
              </a:spcAft>
              <a:buClr>
                <a:srgbClr val="6F6F6F"/>
              </a:buClr>
              <a:buNone/>
            </a:pPr>
            <a:r>
              <a:rPr lang="ja-JP" altLang="en-US" sz="1323">
                <a:solidFill>
                  <a:prstClr val="black"/>
                </a:solidFill>
              </a:rPr>
              <a:t>補助対象：定額補助</a:t>
            </a:r>
            <a:endParaRPr lang="en-US" altLang="ja-JP" sz="1323">
              <a:solidFill>
                <a:prstClr val="black"/>
              </a:solidFill>
            </a:endParaRPr>
          </a:p>
          <a:p>
            <a:pPr marL="594966" indent="-990444" defTabSz="1007943" fontAlgn="base">
              <a:spcBef>
                <a:spcPct val="0"/>
              </a:spcBef>
              <a:spcAft>
                <a:spcPct val="0"/>
              </a:spcAft>
              <a:buClr>
                <a:srgbClr val="6F6F6F"/>
              </a:buClr>
              <a:buNone/>
            </a:pPr>
            <a:r>
              <a:rPr lang="ja-JP" altLang="en-US" sz="1323">
                <a:solidFill>
                  <a:prstClr val="black"/>
                </a:solidFill>
              </a:rPr>
              <a:t>（平成</a:t>
            </a:r>
            <a:r>
              <a:rPr lang="en-US" altLang="ja-JP" sz="1323">
                <a:solidFill>
                  <a:prstClr val="black"/>
                </a:solidFill>
              </a:rPr>
              <a:t>29</a:t>
            </a:r>
            <a:r>
              <a:rPr lang="ja-JP" altLang="en-US" sz="1323">
                <a:solidFill>
                  <a:prstClr val="black"/>
                </a:solidFill>
              </a:rPr>
              <a:t>年度～）</a:t>
            </a:r>
            <a:endParaRPr lang="en-US" altLang="ja-JP" sz="1323">
              <a:solidFill>
                <a:prstClr val="black"/>
              </a:solidFill>
            </a:endParaRPr>
          </a:p>
          <a:p>
            <a:pPr marL="594966" indent="-990444" defTabSz="1007943" fontAlgn="base">
              <a:spcBef>
                <a:spcPct val="0"/>
              </a:spcBef>
              <a:spcAft>
                <a:spcPct val="0"/>
              </a:spcAft>
              <a:buClr>
                <a:srgbClr val="6F6F6F"/>
              </a:buClr>
              <a:buNone/>
            </a:pPr>
            <a:r>
              <a:rPr lang="ja-JP" altLang="en-US" sz="1323">
                <a:solidFill>
                  <a:prstClr val="black"/>
                </a:solidFill>
              </a:rPr>
              <a:t>取組実施：</a:t>
            </a:r>
            <a:r>
              <a:rPr lang="en-US" altLang="ja-JP" sz="1323">
                <a:solidFill>
                  <a:prstClr val="black"/>
                </a:solidFill>
              </a:rPr>
              <a:t>27</a:t>
            </a:r>
            <a:r>
              <a:rPr lang="ja-JP" altLang="en-US" sz="1323">
                <a:solidFill>
                  <a:prstClr val="black"/>
                </a:solidFill>
              </a:rPr>
              <a:t>カ所程度</a:t>
            </a:r>
            <a:endParaRPr lang="en-US" altLang="ja-JP" sz="1323">
              <a:solidFill>
                <a:prstClr val="black"/>
              </a:solidFill>
            </a:endParaRPr>
          </a:p>
          <a:p>
            <a:pPr marL="594966" indent="-990444" defTabSz="1007943" fontAlgn="base">
              <a:spcBef>
                <a:spcPct val="0"/>
              </a:spcBef>
              <a:spcAft>
                <a:spcPct val="0"/>
              </a:spcAft>
              <a:buClr>
                <a:srgbClr val="6F6F6F"/>
              </a:buClr>
              <a:buNone/>
            </a:pPr>
            <a:r>
              <a:rPr lang="ja-JP" altLang="en-US" sz="1323">
                <a:solidFill>
                  <a:prstClr val="black"/>
                </a:solidFill>
              </a:rPr>
              <a:t>環境省→非営利法人→民間企業等</a:t>
            </a:r>
            <a:endParaRPr lang="en-US" altLang="ja-JP" sz="1323">
              <a:solidFill>
                <a:prstClr val="black"/>
              </a:solidFill>
            </a:endParaRPr>
          </a:p>
          <a:p>
            <a:pPr marL="594966" indent="-990444" defTabSz="1007943" fontAlgn="base">
              <a:spcBef>
                <a:spcPct val="0"/>
              </a:spcBef>
              <a:spcAft>
                <a:spcPct val="0"/>
              </a:spcAft>
              <a:buClr>
                <a:srgbClr val="6F6F6F"/>
              </a:buClr>
              <a:buNone/>
            </a:pPr>
            <a:endParaRPr lang="en-US" altLang="ja-JP" sz="1323">
              <a:solidFill>
                <a:prstClr val="black"/>
              </a:solidFill>
            </a:endParaRPr>
          </a:p>
        </p:txBody>
      </p:sp>
      <p:pic>
        <p:nvPicPr>
          <p:cNvPr id="3081" name="Picture 42"/>
          <p:cNvPicPr>
            <a:picLocks noChangeAspect="1" noChangeArrowheads="1"/>
          </p:cNvPicPr>
          <p:nvPr/>
        </p:nvPicPr>
        <p:blipFill>
          <a:blip r:embed="rId4">
            <a:extLst>
              <a:ext uri="{28A0092B-C50C-407E-A947-70E740481C1C}">
                <a14:useLocalDpi xmlns:a14="http://schemas.microsoft.com/office/drawing/2010/main" val="0"/>
              </a:ext>
            </a:extLst>
          </a:blip>
          <a:srcRect l="6989" t="31186" r="11086" b="-2"/>
          <a:stretch>
            <a:fillRect/>
          </a:stretch>
        </p:blipFill>
        <p:spPr bwMode="auto">
          <a:xfrm>
            <a:off x="5732641" y="5888497"/>
            <a:ext cx="1970415" cy="14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角丸四角形 35"/>
          <p:cNvSpPr/>
          <p:nvPr/>
        </p:nvSpPr>
        <p:spPr>
          <a:xfrm>
            <a:off x="5394904" y="4471059"/>
            <a:ext cx="4950538" cy="1233696"/>
          </a:xfrm>
          <a:prstGeom prst="roundRect">
            <a:avLst>
              <a:gd name="adj" fmla="val 50000"/>
            </a:avLst>
          </a:prstGeom>
          <a:noFill/>
          <a:ln w="6350"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07943" fontAlgn="base" hangingPunct="0">
              <a:spcBef>
                <a:spcPct val="0"/>
              </a:spcBef>
              <a:spcAft>
                <a:spcPct val="0"/>
              </a:spcAft>
              <a:defRPr/>
            </a:pPr>
            <a:r>
              <a:rPr lang="ja-JP" altLang="en-US" sz="1323" dirty="0">
                <a:solidFill>
                  <a:prstClr val="black"/>
                </a:solidFill>
                <a:latin typeface="Cambria"/>
                <a:ea typeface="メイリオ"/>
              </a:rPr>
              <a:t>　地域の積極的な取組もさることながら、住民のマインドに対しても行動を起こすための意識改革や自分事化を重層的・波状的に訴えかける必要がある。</a:t>
            </a:r>
            <a:endParaRPr lang="en-US" altLang="ja-JP" sz="1323" dirty="0">
              <a:solidFill>
                <a:prstClr val="black"/>
              </a:solidFill>
              <a:latin typeface="Cambria"/>
              <a:ea typeface="メイリオ"/>
            </a:endParaRPr>
          </a:p>
          <a:p>
            <a:pPr defTabSz="1007943" fontAlgn="base" hangingPunct="0">
              <a:spcBef>
                <a:spcPct val="0"/>
              </a:spcBef>
              <a:spcAft>
                <a:spcPct val="0"/>
              </a:spcAft>
              <a:defRPr/>
            </a:pPr>
            <a:r>
              <a:rPr lang="ja-JP" altLang="en-US" sz="1323" dirty="0">
                <a:solidFill>
                  <a:prstClr val="black"/>
                </a:solidFill>
                <a:latin typeface="Cambria"/>
                <a:ea typeface="メイリオ"/>
              </a:rPr>
              <a:t>　地球規模や身近な温暖化の現状、さらには国、地域並びに企業の取組等を、地域コミュニティが運営する情報媒体を活用して継続的に情報発信することで、地域住民の意識に温暖化問題を浸透させる。</a:t>
            </a:r>
            <a:endParaRPr lang="en-US" altLang="ja-JP" sz="1323" dirty="0">
              <a:solidFill>
                <a:prstClr val="black"/>
              </a:solidFill>
              <a:latin typeface="メイリオ"/>
              <a:ea typeface="メイリオ"/>
            </a:endParaRPr>
          </a:p>
        </p:txBody>
      </p:sp>
      <p:pic>
        <p:nvPicPr>
          <p:cNvPr id="3083"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78" y="6241982"/>
            <a:ext cx="3209362" cy="121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5" name="テキスト ボックス 91"/>
          <p:cNvSpPr txBox="1">
            <a:spLocks noChangeArrowheads="1"/>
          </p:cNvSpPr>
          <p:nvPr/>
        </p:nvSpPr>
        <p:spPr bwMode="auto">
          <a:xfrm>
            <a:off x="306123" y="4264567"/>
            <a:ext cx="5078282" cy="202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Clr>
                <a:srgbClr val="6F6F6F"/>
              </a:buClr>
              <a:buNone/>
              <a:defRPr/>
            </a:pPr>
            <a:r>
              <a:rPr lang="ja-JP" altLang="en-US" sz="1323" dirty="0">
                <a:solidFill>
                  <a:prstClr val="black"/>
                </a:solidFill>
              </a:rPr>
              <a:t>　地域の民生・需要分野や家庭・個人の自発的な地球温暖化対策への取組を促すため、基礎自治体の首長が先頭に立ち、国民運動「</a:t>
            </a:r>
            <a:r>
              <a:rPr lang="en-US" altLang="ja-JP" sz="1323" dirty="0">
                <a:solidFill>
                  <a:prstClr val="black"/>
                </a:solidFill>
              </a:rPr>
              <a:t>COOL CHOICE </a:t>
            </a:r>
            <a:r>
              <a:rPr lang="ja-JP" altLang="en-US" sz="1323" dirty="0">
                <a:solidFill>
                  <a:prstClr val="black"/>
                </a:solidFill>
              </a:rPr>
              <a:t>」を地域内における企業・民間団体等の各主体と連携して、通年にわたり展開する普及啓発活動に対して支援する。</a:t>
            </a:r>
            <a:endParaRPr lang="en-US" altLang="ja-JP" sz="1323" dirty="0">
              <a:solidFill>
                <a:prstClr val="black"/>
              </a:solidFill>
            </a:endParaRPr>
          </a:p>
          <a:p>
            <a:pPr defTabSz="1007943" fontAlgn="base">
              <a:spcBef>
                <a:spcPct val="0"/>
              </a:spcBef>
              <a:spcAft>
                <a:spcPct val="0"/>
              </a:spcAft>
              <a:buClr>
                <a:srgbClr val="6F6F6F"/>
              </a:buClr>
              <a:buNone/>
              <a:defRPr/>
            </a:pPr>
            <a:endParaRPr lang="en-US" altLang="ja-JP" sz="1323" dirty="0">
              <a:solidFill>
                <a:prstClr val="black"/>
              </a:solidFill>
            </a:endParaRPr>
          </a:p>
          <a:p>
            <a:pPr defTabSz="1007943" fontAlgn="base">
              <a:spcBef>
                <a:spcPct val="0"/>
              </a:spcBef>
              <a:spcAft>
                <a:spcPct val="0"/>
              </a:spcAft>
              <a:buClr>
                <a:srgbClr val="6F6F6F"/>
              </a:buClr>
              <a:buNone/>
              <a:defRPr/>
            </a:pPr>
            <a:r>
              <a:rPr lang="ja-JP" altLang="en-US" sz="1157" dirty="0">
                <a:solidFill>
                  <a:prstClr val="black"/>
                </a:solidFill>
              </a:rPr>
              <a:t>補助対象：定額補助（平成</a:t>
            </a:r>
            <a:r>
              <a:rPr lang="en-US" altLang="ja-JP" sz="1157" dirty="0">
                <a:solidFill>
                  <a:prstClr val="black"/>
                </a:solidFill>
              </a:rPr>
              <a:t>28</a:t>
            </a:r>
            <a:r>
              <a:rPr lang="ja-JP" altLang="en-US" sz="1157" dirty="0">
                <a:solidFill>
                  <a:prstClr val="black"/>
                </a:solidFill>
              </a:rPr>
              <a:t>年度～）</a:t>
            </a:r>
            <a:endParaRPr lang="en-US" altLang="ja-JP" sz="1157" dirty="0">
              <a:solidFill>
                <a:prstClr val="black"/>
              </a:solidFill>
            </a:endParaRPr>
          </a:p>
          <a:p>
            <a:pPr defTabSz="1007943" fontAlgn="base">
              <a:spcBef>
                <a:spcPct val="0"/>
              </a:spcBef>
              <a:spcAft>
                <a:spcPct val="0"/>
              </a:spcAft>
              <a:buClr>
                <a:srgbClr val="6F6F6F"/>
              </a:buClr>
              <a:buNone/>
              <a:defRPr/>
            </a:pPr>
            <a:r>
              <a:rPr lang="ja-JP" altLang="en-US" sz="1157" dirty="0">
                <a:solidFill>
                  <a:prstClr val="black"/>
                </a:solidFill>
              </a:rPr>
              <a:t>取組実施：約</a:t>
            </a:r>
            <a:r>
              <a:rPr lang="en-US" altLang="ja-JP" sz="1157" dirty="0">
                <a:solidFill>
                  <a:prstClr val="black"/>
                </a:solidFill>
              </a:rPr>
              <a:t>1,700</a:t>
            </a:r>
            <a:r>
              <a:rPr lang="ja-JP" altLang="en-US" sz="1157" dirty="0">
                <a:solidFill>
                  <a:prstClr val="black"/>
                </a:solidFill>
              </a:rPr>
              <a:t>自治体に対して</a:t>
            </a:r>
            <a:r>
              <a:rPr lang="en-US" altLang="ja-JP" sz="1157" dirty="0">
                <a:solidFill>
                  <a:prstClr val="black"/>
                </a:solidFill>
              </a:rPr>
              <a:t>100</a:t>
            </a:r>
            <a:r>
              <a:rPr lang="ja-JP" altLang="en-US" sz="1157" dirty="0">
                <a:solidFill>
                  <a:prstClr val="black"/>
                </a:solidFill>
              </a:rPr>
              <a:t>箇所程度、民間企業等</a:t>
            </a:r>
            <a:r>
              <a:rPr lang="en-US" altLang="ja-JP" sz="1157" dirty="0">
                <a:solidFill>
                  <a:prstClr val="black"/>
                </a:solidFill>
              </a:rPr>
              <a:t>10</a:t>
            </a:r>
            <a:r>
              <a:rPr lang="ja-JP" altLang="en-US" sz="1157" dirty="0">
                <a:solidFill>
                  <a:prstClr val="black"/>
                </a:solidFill>
              </a:rPr>
              <a:t>箇所程度</a:t>
            </a:r>
            <a:endParaRPr lang="en-US" altLang="ja-JP" sz="1157" dirty="0">
              <a:solidFill>
                <a:prstClr val="black"/>
              </a:solidFill>
            </a:endParaRPr>
          </a:p>
          <a:p>
            <a:pPr defTabSz="1007943" fontAlgn="base">
              <a:spcBef>
                <a:spcPct val="0"/>
              </a:spcBef>
              <a:spcAft>
                <a:spcPct val="0"/>
              </a:spcAft>
              <a:buClr>
                <a:srgbClr val="6F6F6F"/>
              </a:buClr>
              <a:buNone/>
              <a:defRPr/>
            </a:pPr>
            <a:r>
              <a:rPr lang="ja-JP" altLang="en-US" sz="1157" dirty="0">
                <a:solidFill>
                  <a:prstClr val="black"/>
                </a:solidFill>
              </a:rPr>
              <a:t>環境省→非営利法人→市区町村</a:t>
            </a:r>
            <a:endParaRPr lang="en-US" altLang="ja-JP" sz="1157" dirty="0">
              <a:solidFill>
                <a:prstClr val="black"/>
              </a:solidFill>
            </a:endParaRPr>
          </a:p>
          <a:p>
            <a:pPr defTabSz="1007943" fontAlgn="base">
              <a:spcBef>
                <a:spcPct val="0"/>
              </a:spcBef>
              <a:spcAft>
                <a:spcPct val="0"/>
              </a:spcAft>
              <a:buClr>
                <a:srgbClr val="6F6F6F"/>
              </a:buClr>
              <a:buNone/>
              <a:defRPr/>
            </a:pPr>
            <a:r>
              <a:rPr lang="ja-JP" altLang="en-US" sz="1157" dirty="0">
                <a:solidFill>
                  <a:prstClr val="black"/>
                </a:solidFill>
              </a:rPr>
              <a:t>　　　　　　　　　 地方公共団体と連携して事業を行う民間企業等</a:t>
            </a:r>
            <a:endParaRPr lang="en-US" altLang="ja-JP" sz="1157" dirty="0">
              <a:solidFill>
                <a:prstClr val="black"/>
              </a:solidFill>
            </a:endParaRPr>
          </a:p>
        </p:txBody>
      </p:sp>
      <p:sp>
        <p:nvSpPr>
          <p:cNvPr id="34" name="テキスト ボックス 91"/>
          <p:cNvSpPr txBox="1">
            <a:spLocks noChangeArrowheads="1"/>
          </p:cNvSpPr>
          <p:nvPr/>
        </p:nvSpPr>
        <p:spPr bwMode="auto">
          <a:xfrm>
            <a:off x="570362" y="3648594"/>
            <a:ext cx="4061575" cy="567207"/>
          </a:xfrm>
          <a:prstGeom prst="rect">
            <a:avLst/>
          </a:prstGeom>
          <a:solidFill>
            <a:schemeClr val="accent4">
              <a:lumMod val="40000"/>
              <a:lumOff val="60000"/>
            </a:schemeClr>
          </a:solidFill>
          <a:ln w="9525" cap="sq">
            <a:solidFill>
              <a:schemeClr val="tx1"/>
            </a:solidFill>
            <a:bevel/>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Clr>
                <a:srgbClr val="6F6F6F"/>
              </a:buClr>
              <a:buNone/>
              <a:defRPr/>
            </a:pPr>
            <a:r>
              <a:rPr lang="ja-JP" altLang="en-US" sz="1543" dirty="0">
                <a:solidFill>
                  <a:prstClr val="black"/>
                </a:solidFill>
              </a:rPr>
              <a:t>（１）地方公共団体等と連携した</a:t>
            </a:r>
            <a:r>
              <a:rPr lang="en-US" altLang="ja-JP" sz="1543" dirty="0">
                <a:solidFill>
                  <a:prstClr val="black"/>
                </a:solidFill>
              </a:rPr>
              <a:t>CO2</a:t>
            </a:r>
            <a:r>
              <a:rPr lang="ja-JP" altLang="en-US" sz="1543" dirty="0">
                <a:solidFill>
                  <a:prstClr val="black"/>
                </a:solidFill>
              </a:rPr>
              <a:t>排出削減促進事業</a:t>
            </a:r>
            <a:endParaRPr lang="en-US" altLang="ja-JP" sz="1543" dirty="0">
              <a:solidFill>
                <a:prstClr val="black"/>
              </a:solidFill>
            </a:endParaRPr>
          </a:p>
        </p:txBody>
      </p:sp>
      <p:sp>
        <p:nvSpPr>
          <p:cNvPr id="38" name="テキスト ボックス 91"/>
          <p:cNvSpPr txBox="1">
            <a:spLocks noChangeArrowheads="1"/>
          </p:cNvSpPr>
          <p:nvPr/>
        </p:nvSpPr>
        <p:spPr bwMode="auto">
          <a:xfrm>
            <a:off x="5751889" y="3709840"/>
            <a:ext cx="4310065" cy="567207"/>
          </a:xfrm>
          <a:prstGeom prst="rect">
            <a:avLst/>
          </a:prstGeom>
          <a:solidFill>
            <a:schemeClr val="accent4">
              <a:lumMod val="40000"/>
              <a:lumOff val="60000"/>
            </a:schemeClr>
          </a:solidFill>
          <a:ln w="9525" cap="sq">
            <a:solidFill>
              <a:schemeClr val="tx1"/>
            </a:solidFill>
            <a:bevel/>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Clr>
                <a:srgbClr val="6F6F6F"/>
              </a:buClr>
              <a:buNone/>
              <a:defRPr/>
            </a:pPr>
            <a:r>
              <a:rPr lang="ja-JP" altLang="en-US" sz="1543" dirty="0">
                <a:solidFill>
                  <a:prstClr val="black"/>
                </a:solidFill>
              </a:rPr>
              <a:t>（２）地域コミュニティを活用した地球温暖化対策啓発事業</a:t>
            </a:r>
            <a:endParaRPr lang="en-US" altLang="ja-JP" sz="1543" dirty="0">
              <a:solidFill>
                <a:prstClr val="black"/>
              </a:solidFill>
            </a:endParaRPr>
          </a:p>
        </p:txBody>
      </p:sp>
      <p:sp>
        <p:nvSpPr>
          <p:cNvPr id="3087" name="テキスト ボックス 92"/>
          <p:cNvSpPr txBox="1">
            <a:spLocks noChangeArrowheads="1"/>
          </p:cNvSpPr>
          <p:nvPr/>
        </p:nvSpPr>
        <p:spPr bwMode="auto">
          <a:xfrm>
            <a:off x="265874" y="2850627"/>
            <a:ext cx="5958494" cy="46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1007943" fontAlgn="base">
              <a:spcBef>
                <a:spcPct val="0"/>
              </a:spcBef>
              <a:spcAft>
                <a:spcPct val="0"/>
              </a:spcAft>
              <a:buClr>
                <a:srgbClr val="6F6F6F"/>
              </a:buClr>
              <a:buNone/>
            </a:pPr>
            <a:r>
              <a:rPr lang="en-US" altLang="ja-JP" sz="1213">
                <a:solidFill>
                  <a:prstClr val="black"/>
                </a:solidFill>
              </a:rPr>
              <a:t>(</a:t>
            </a:r>
            <a:r>
              <a:rPr lang="ja-JP" altLang="en-US" sz="1213">
                <a:solidFill>
                  <a:prstClr val="black"/>
                </a:solidFill>
              </a:rPr>
              <a:t>１</a:t>
            </a:r>
            <a:r>
              <a:rPr lang="en-US" altLang="ja-JP" sz="1213">
                <a:solidFill>
                  <a:prstClr val="black"/>
                </a:solidFill>
              </a:rPr>
              <a:t>)</a:t>
            </a:r>
            <a:r>
              <a:rPr lang="ja-JP" altLang="en-US" sz="1213">
                <a:solidFill>
                  <a:prstClr val="black"/>
                </a:solidFill>
              </a:rPr>
              <a:t>地方公共団体等と連携した</a:t>
            </a:r>
            <a:r>
              <a:rPr lang="en-US" altLang="ja-JP" sz="1213">
                <a:solidFill>
                  <a:prstClr val="black"/>
                </a:solidFill>
              </a:rPr>
              <a:t>CO2</a:t>
            </a:r>
            <a:r>
              <a:rPr lang="ja-JP" altLang="en-US" sz="1213">
                <a:solidFill>
                  <a:prstClr val="black"/>
                </a:solidFill>
              </a:rPr>
              <a:t>排出削減促進事業　</a:t>
            </a:r>
            <a:r>
              <a:rPr lang="en-US" altLang="ja-JP" sz="1213">
                <a:solidFill>
                  <a:prstClr val="black"/>
                </a:solidFill>
              </a:rPr>
              <a:t>700</a:t>
            </a:r>
            <a:r>
              <a:rPr lang="ja-JP" altLang="en-US" sz="1213">
                <a:solidFill>
                  <a:prstClr val="black"/>
                </a:solidFill>
              </a:rPr>
              <a:t>百万円</a:t>
            </a:r>
            <a:endParaRPr lang="en-US" altLang="ja-JP" sz="1213">
              <a:solidFill>
                <a:prstClr val="black"/>
              </a:solidFill>
            </a:endParaRPr>
          </a:p>
          <a:p>
            <a:pPr defTabSz="1007943" fontAlgn="base">
              <a:spcBef>
                <a:spcPct val="0"/>
              </a:spcBef>
              <a:spcAft>
                <a:spcPct val="0"/>
              </a:spcAft>
              <a:buClr>
                <a:srgbClr val="6F6F6F"/>
              </a:buClr>
              <a:buNone/>
            </a:pPr>
            <a:r>
              <a:rPr lang="en-US" altLang="ja-JP" sz="1213">
                <a:solidFill>
                  <a:prstClr val="black"/>
                </a:solidFill>
              </a:rPr>
              <a:t>(</a:t>
            </a:r>
            <a:r>
              <a:rPr lang="ja-JP" altLang="en-US" sz="1213">
                <a:solidFill>
                  <a:prstClr val="black"/>
                </a:solidFill>
              </a:rPr>
              <a:t>２</a:t>
            </a:r>
            <a:r>
              <a:rPr lang="en-US" altLang="ja-JP" sz="1213">
                <a:solidFill>
                  <a:prstClr val="black"/>
                </a:solidFill>
              </a:rPr>
              <a:t>)</a:t>
            </a:r>
            <a:r>
              <a:rPr lang="ja-JP" altLang="en-US" sz="1213">
                <a:solidFill>
                  <a:prstClr val="black"/>
                </a:solidFill>
              </a:rPr>
              <a:t>地域コミュニティを活用した地球温暖化対策啓発事業　</a:t>
            </a:r>
            <a:r>
              <a:rPr lang="en-US" altLang="ja-JP" sz="1213">
                <a:solidFill>
                  <a:prstClr val="black"/>
                </a:solidFill>
              </a:rPr>
              <a:t>142</a:t>
            </a:r>
            <a:r>
              <a:rPr lang="ja-JP" altLang="en-US" sz="1213">
                <a:solidFill>
                  <a:prstClr val="black"/>
                </a:solidFill>
              </a:rPr>
              <a:t>百万円</a:t>
            </a:r>
            <a:endParaRPr lang="en-US" altLang="ja-JP" sz="1213">
              <a:solidFill>
                <a:prstClr val="black"/>
              </a:solidFill>
            </a:endParaRPr>
          </a:p>
        </p:txBody>
      </p:sp>
      <p:sp>
        <p:nvSpPr>
          <p:cNvPr id="50" name="テキスト ボックス 49"/>
          <p:cNvSpPr txBox="1"/>
          <p:nvPr/>
        </p:nvSpPr>
        <p:spPr bwMode="auto">
          <a:xfrm>
            <a:off x="356872" y="2582889"/>
            <a:ext cx="806631" cy="2789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1007943">
              <a:defRPr/>
            </a:pPr>
            <a:r>
              <a:rPr lang="ja-JP" altLang="en-US" sz="1213" dirty="0">
                <a:solidFill>
                  <a:prstClr val="black"/>
                </a:solidFill>
                <a:latin typeface="Cambria"/>
                <a:ea typeface="メイリオ"/>
              </a:rPr>
              <a:t>事業概要</a:t>
            </a:r>
          </a:p>
        </p:txBody>
      </p:sp>
      <p:cxnSp>
        <p:nvCxnSpPr>
          <p:cNvPr id="6" name="直線コネクタ 5"/>
          <p:cNvCxnSpPr/>
          <p:nvPr/>
        </p:nvCxnSpPr>
        <p:spPr>
          <a:xfrm>
            <a:off x="335873" y="3592596"/>
            <a:ext cx="9999070" cy="3849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テキスト ボックス 47"/>
          <p:cNvSpPr txBox="1"/>
          <p:nvPr/>
        </p:nvSpPr>
        <p:spPr>
          <a:xfrm>
            <a:off x="7773052" y="73497"/>
            <a:ext cx="2532141" cy="46564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defTabSz="1007943" fontAlgn="auto">
              <a:spcBef>
                <a:spcPts val="0"/>
              </a:spcBef>
              <a:spcAft>
                <a:spcPts val="0"/>
              </a:spcAft>
              <a:defRPr/>
            </a:pPr>
            <a:r>
              <a:rPr lang="ja-JP" altLang="en-US" sz="1213" dirty="0">
                <a:solidFill>
                  <a:prstClr val="white"/>
                </a:solidFill>
                <a:latin typeface="Cambria"/>
                <a:ea typeface="メイリオ"/>
              </a:rPr>
              <a:t>地球環境局</a:t>
            </a:r>
            <a:endParaRPr lang="en-US" altLang="ja-JP" sz="1213" dirty="0">
              <a:solidFill>
                <a:prstClr val="white"/>
              </a:solidFill>
              <a:latin typeface="Cambria"/>
              <a:ea typeface="メイリオ"/>
            </a:endParaRPr>
          </a:p>
          <a:p>
            <a:pPr defTabSz="1007943" fontAlgn="auto">
              <a:spcBef>
                <a:spcPts val="0"/>
              </a:spcBef>
              <a:spcAft>
                <a:spcPts val="0"/>
              </a:spcAft>
              <a:defRPr/>
            </a:pPr>
            <a:r>
              <a:rPr lang="ja-JP" altLang="en-US" sz="1213" dirty="0">
                <a:solidFill>
                  <a:prstClr val="white"/>
                </a:solidFill>
                <a:latin typeface="Cambria"/>
                <a:ea typeface="メイリオ"/>
              </a:rPr>
              <a:t>地球温暖化対策課国民生活対策室　　</a:t>
            </a:r>
          </a:p>
        </p:txBody>
      </p:sp>
    </p:spTree>
    <p:extLst>
      <p:ext uri="{BB962C8B-B14F-4D97-AF65-F5344CB8AC3E}">
        <p14:creationId xmlns:p14="http://schemas.microsoft.com/office/powerpoint/2010/main" val="302261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358111" y="665833"/>
            <a:ext cx="7213688" cy="557332"/>
          </a:xfrm>
          <a:prstGeom prst="rect">
            <a:avLst/>
          </a:prstGeom>
          <a:noFill/>
        </p:spPr>
        <p:txBody>
          <a:bodyPr wrap="square" rtlCol="0">
            <a:spAutoFit/>
          </a:bodyPr>
          <a:lstStyle/>
          <a:p>
            <a:pPr defTabSz="986912"/>
            <a:r>
              <a:rPr lang="ja-JP" altLang="en-US" sz="1511" b="1" dirty="0">
                <a:solidFill>
                  <a:prstClr val="black"/>
                </a:solidFill>
                <a:latin typeface="Meiryo UI"/>
                <a:ea typeface="Meiryo UI"/>
                <a:cs typeface="Segoe UI" panose="020B0502040204020203" pitchFamily="34" charset="0"/>
              </a:rPr>
              <a:t>地方と連携した地球温暖化対策活動推進事業のうち、</a:t>
            </a:r>
            <a:endParaRPr lang="en-US" altLang="ja-JP" sz="1511" b="1" dirty="0">
              <a:solidFill>
                <a:prstClr val="black"/>
              </a:solidFill>
              <a:latin typeface="Meiryo UI"/>
              <a:ea typeface="Meiryo UI"/>
              <a:cs typeface="Segoe UI" panose="020B0502040204020203" pitchFamily="34" charset="0"/>
            </a:endParaRPr>
          </a:p>
          <a:p>
            <a:pPr defTabSz="986912"/>
            <a:r>
              <a:rPr lang="ja-JP" altLang="en-US" sz="1511" b="1" dirty="0">
                <a:solidFill>
                  <a:prstClr val="black"/>
                </a:solidFill>
                <a:latin typeface="Meiryo UI"/>
                <a:ea typeface="Meiryo UI"/>
                <a:cs typeface="Segoe UI" panose="020B0502040204020203" pitchFamily="34" charset="0"/>
              </a:rPr>
              <a:t>地方公共団体等と連携した</a:t>
            </a:r>
            <a:r>
              <a:rPr lang="en-US" altLang="ja-JP" sz="1511" b="1" dirty="0">
                <a:solidFill>
                  <a:prstClr val="black"/>
                </a:solidFill>
                <a:latin typeface="Meiryo UI"/>
                <a:ea typeface="Meiryo UI"/>
                <a:cs typeface="Segoe UI" panose="020B0502040204020203" pitchFamily="34" charset="0"/>
              </a:rPr>
              <a:t>CO2</a:t>
            </a:r>
            <a:r>
              <a:rPr lang="ja-JP" altLang="en-US" sz="1511" b="1" dirty="0">
                <a:solidFill>
                  <a:prstClr val="black"/>
                </a:solidFill>
                <a:latin typeface="Meiryo UI"/>
                <a:ea typeface="Meiryo UI"/>
                <a:cs typeface="Segoe UI" panose="020B0502040204020203" pitchFamily="34" charset="0"/>
              </a:rPr>
              <a:t>排出削減促進事業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237100" y="351925"/>
            <a:ext cx="1163541" cy="355272"/>
            <a:chOff x="1895287" y="214467"/>
            <a:chExt cx="1188323" cy="362842"/>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214467"/>
              <a:ext cx="1188323" cy="297832"/>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cs typeface="Segoe UI" panose="020B0502040204020203" pitchFamily="34" charset="0"/>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2"/>
            <a:r>
              <a:rPr lang="ja-JP" altLang="en-US" sz="1958" b="1" kern="0" spc="98">
                <a:solidFill>
                  <a:srgbClr val="009C89"/>
                </a:solidFill>
                <a:latin typeface="Meiryo UI"/>
                <a:ea typeface="Meiryo UI"/>
                <a:cs typeface="Segoe UI" panose="020B0502040204020203" pitchFamily="34" charset="0"/>
              </a:rPr>
              <a:t>市区町村の住民に対する地球温暖化対策に関する普及啓発を支援します。</a:t>
            </a:r>
            <a:endParaRPr lang="ja-JP" altLang="en-US" sz="1958" b="1" kern="0" spc="98" dirty="0">
              <a:solidFill>
                <a:srgbClr val="009C89"/>
              </a:solidFill>
              <a:latin typeface="Meiryo UI"/>
              <a:ea typeface="Meiryo UI"/>
              <a:cs typeface="Segoe UI" panose="020B0502040204020203" pitchFamily="34" charset="0"/>
            </a:endParaRPr>
          </a:p>
        </p:txBody>
      </p:sp>
      <p:sp>
        <p:nvSpPr>
          <p:cNvPr id="25" name="テキスト ボックス 24">
            <a:extLst>
              <a:ext uri="{FF2B5EF4-FFF2-40B4-BE49-F238E27FC236}">
                <a16:creationId xmlns:a16="http://schemas.microsoft.com/office/drawing/2014/main" id="{550BF304-D267-824B-8584-07B8620726FF}"/>
              </a:ext>
            </a:extLst>
          </p:cNvPr>
          <p:cNvSpPr txBox="1"/>
          <p:nvPr/>
        </p:nvSpPr>
        <p:spPr>
          <a:xfrm>
            <a:off x="2179816" y="6867809"/>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cs typeface="Segoe UI" panose="020B0502040204020203" pitchFamily="34" charset="0"/>
              </a:rPr>
              <a:t>環境省地球環境局地球温暖化対策課国民生活対策室</a:t>
            </a:r>
            <a:r>
              <a:rPr lang="ja-JP" altLang="en-US" sz="685" dirty="0">
                <a:solidFill>
                  <a:prstClr val="white"/>
                </a:solidFill>
                <a:latin typeface="Meiryo UI"/>
                <a:ea typeface="Meiryo UI"/>
                <a:cs typeface="Segoe UI" panose="020B0502040204020203" pitchFamily="34" charset="0"/>
              </a:rPr>
              <a:t>　　電話：</a:t>
            </a:r>
            <a:r>
              <a:rPr lang="en-US" altLang="ja-JP" sz="685" dirty="0">
                <a:solidFill>
                  <a:prstClr val="white"/>
                </a:solidFill>
                <a:latin typeface="Meiryo UI"/>
                <a:ea typeface="Meiryo UI"/>
                <a:cs typeface="Segoe UI" panose="020B0502040204020203" pitchFamily="34" charset="0"/>
              </a:rPr>
              <a:t>03-5521-8341</a:t>
            </a:r>
            <a:r>
              <a:rPr lang="ja-JP" altLang="en-US" sz="685" dirty="0">
                <a:solidFill>
                  <a:prstClr val="white"/>
                </a:solidFill>
                <a:latin typeface="Meiryo UI"/>
                <a:ea typeface="Meiryo UI"/>
                <a:cs typeface="Segoe UI" panose="020B0502040204020203" pitchFamily="34" charset="0"/>
              </a:rPr>
              <a:t>　</a:t>
            </a:r>
            <a:r>
              <a:rPr lang="en-US" altLang="ja-JP" sz="685" dirty="0">
                <a:solidFill>
                  <a:prstClr val="white"/>
                </a:solidFill>
                <a:latin typeface="Meiryo UI"/>
                <a:ea typeface="Meiryo UI"/>
                <a:cs typeface="Segoe UI" panose="020B0502040204020203" pitchFamily="34" charset="0"/>
              </a:rPr>
              <a:t>FAX</a:t>
            </a:r>
            <a:r>
              <a:rPr lang="ja-JP" altLang="en-US" sz="685" dirty="0">
                <a:solidFill>
                  <a:prstClr val="white"/>
                </a:solidFill>
                <a:latin typeface="Meiryo UI"/>
                <a:ea typeface="Meiryo UI"/>
                <a:cs typeface="Segoe UI" panose="020B0502040204020203" pitchFamily="34" charset="0"/>
              </a:rPr>
              <a:t>：</a:t>
            </a:r>
            <a:r>
              <a:rPr lang="en-US" altLang="ja-JP" sz="685" dirty="0">
                <a:solidFill>
                  <a:prstClr val="white"/>
                </a:solidFill>
                <a:latin typeface="Meiryo UI"/>
                <a:ea typeface="Meiryo UI"/>
                <a:cs typeface="Segoe UI" panose="020B0502040204020203" pitchFamily="34" charset="0"/>
              </a:rPr>
              <a:t>03-3581-8341</a:t>
            </a:r>
            <a:endParaRPr lang="ja-JP" altLang="en-US" sz="685" dirty="0">
              <a:solidFill>
                <a:prstClr val="white"/>
              </a:solidFill>
              <a:latin typeface="Meiryo UI"/>
              <a:ea typeface="Meiryo UI"/>
              <a:cs typeface="Segoe UI" panose="020B0502040204020203" pitchFamily="34" charset="0"/>
            </a:endParaRPr>
          </a:p>
        </p:txBody>
      </p:sp>
      <p:sp>
        <p:nvSpPr>
          <p:cNvPr id="65" name="角丸四角形 64"/>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cs typeface="Segoe UI" panose="020B0502040204020203" pitchFamily="34" charset="0"/>
            </a:endParaRPr>
          </a:p>
        </p:txBody>
      </p:sp>
      <p:sp>
        <p:nvSpPr>
          <p:cNvPr id="66" name="片側の 2 つの角を丸めた四角形 65"/>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187" b="1" dirty="0">
                <a:solidFill>
                  <a:prstClr val="white"/>
                </a:solidFill>
                <a:latin typeface="Meiryo UI"/>
                <a:ea typeface="Meiryo UI"/>
                <a:cs typeface="Segoe UI" panose="020B0502040204020203" pitchFamily="34" charset="0"/>
              </a:rPr>
              <a:t>普及啓発</a:t>
            </a:r>
          </a:p>
        </p:txBody>
      </p:sp>
      <p:sp>
        <p:nvSpPr>
          <p:cNvPr id="67" name="1 つの角を切り取った四角形 66"/>
          <p:cNvSpPr/>
          <p:nvPr/>
        </p:nvSpPr>
        <p:spPr>
          <a:xfrm flipV="1">
            <a:off x="1433059" y="816440"/>
            <a:ext cx="833413" cy="288332"/>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cs typeface="Segoe UI" panose="020B0502040204020203" pitchFamily="34" charset="0"/>
            </a:endParaRPr>
          </a:p>
        </p:txBody>
      </p:sp>
      <p:sp>
        <p:nvSpPr>
          <p:cNvPr id="68" name="1 つの角を切り取った四角形 67"/>
          <p:cNvSpPr/>
          <p:nvPr/>
        </p:nvSpPr>
        <p:spPr>
          <a:xfrm flipH="1" flipV="1">
            <a:off x="547754" y="816441"/>
            <a:ext cx="841554" cy="311948"/>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cs typeface="Segoe UI" panose="020B0502040204020203" pitchFamily="34" charset="0"/>
            </a:endParaRPr>
          </a:p>
        </p:txBody>
      </p:sp>
      <p:sp>
        <p:nvSpPr>
          <p:cNvPr id="69" name="テキスト ボックス 68"/>
          <p:cNvSpPr txBox="1"/>
          <p:nvPr/>
        </p:nvSpPr>
        <p:spPr>
          <a:xfrm>
            <a:off x="479967" y="861563"/>
            <a:ext cx="100219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cs typeface="Segoe UI" panose="020B0502040204020203" pitchFamily="34" charset="0"/>
              </a:rPr>
              <a:t>地方公共団体向け</a:t>
            </a:r>
          </a:p>
        </p:txBody>
      </p:sp>
      <p:sp>
        <p:nvSpPr>
          <p:cNvPr id="70" name="テキスト ボックス 69"/>
          <p:cNvSpPr txBox="1"/>
          <p:nvPr/>
        </p:nvSpPr>
        <p:spPr>
          <a:xfrm>
            <a:off x="1543921" y="862782"/>
            <a:ext cx="58541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cs typeface="Segoe UI" panose="020B0502040204020203" pitchFamily="34" charset="0"/>
              </a:rPr>
              <a:t>民間向け</a:t>
            </a:r>
          </a:p>
        </p:txBody>
      </p:sp>
      <p:sp>
        <p:nvSpPr>
          <p:cNvPr id="51" name="テキスト ボックス 50"/>
          <p:cNvSpPr txBox="1"/>
          <p:nvPr/>
        </p:nvSpPr>
        <p:spPr>
          <a:xfrm>
            <a:off x="6869710" y="292190"/>
            <a:ext cx="2746375"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842</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842</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97670" y="1797075"/>
            <a:ext cx="9844089" cy="4959192"/>
          </a:xfrm>
          <a:prstGeom prst="rect">
            <a:avLst/>
          </a:prstGeom>
        </p:spPr>
      </p:pic>
    </p:spTree>
    <p:extLst>
      <p:ext uri="{BB962C8B-B14F-4D97-AF65-F5344CB8AC3E}">
        <p14:creationId xmlns:p14="http://schemas.microsoft.com/office/powerpoint/2010/main" val="418928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a:defRPr/>
            </a:pPr>
            <a:r>
              <a:rPr lang="ja-JP" altLang="en-US" dirty="0">
                <a:solidFill>
                  <a:schemeClr val="tx1"/>
                </a:solidFill>
                <a:latin typeface="+mn-ea"/>
                <a:ea typeface="+mn-ea"/>
                <a:cs typeface="メイリオ" panose="020B0604030504040204" pitchFamily="50" charset="-128"/>
              </a:rPr>
              <a:t>「</a:t>
            </a:r>
            <a:r>
              <a:rPr lang="en-US" altLang="ja-JP" dirty="0">
                <a:solidFill>
                  <a:schemeClr val="tx1"/>
                </a:solidFill>
                <a:latin typeface="+mn-ea"/>
                <a:ea typeface="+mn-ea"/>
                <a:cs typeface="メイリオ" panose="020B0604030504040204" pitchFamily="50" charset="-128"/>
              </a:rPr>
              <a:t>COOL CHOICE</a:t>
            </a:r>
            <a:r>
              <a:rPr lang="ja-JP" altLang="en-US" dirty="0">
                <a:solidFill>
                  <a:schemeClr val="tx1"/>
                </a:solidFill>
                <a:latin typeface="+mn-ea"/>
                <a:ea typeface="+mn-ea"/>
                <a:cs typeface="メイリオ" panose="020B0604030504040204" pitchFamily="50" charset="-128"/>
              </a:rPr>
              <a:t>」とは</a:t>
            </a:r>
          </a:p>
        </p:txBody>
      </p:sp>
      <p:sp>
        <p:nvSpPr>
          <p:cNvPr id="15" name="テキスト ボックス 64"/>
          <p:cNvSpPr txBox="1">
            <a:spLocks noChangeArrowheads="1"/>
          </p:cNvSpPr>
          <p:nvPr/>
        </p:nvSpPr>
        <p:spPr bwMode="auto">
          <a:xfrm>
            <a:off x="788013" y="1535243"/>
            <a:ext cx="5801416" cy="42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r>
              <a:rPr lang="ja-JP" altLang="en-US" sz="2159" b="1" dirty="0">
                <a:solidFill>
                  <a:srgbClr val="0033CC"/>
                </a:solidFill>
                <a:latin typeface="メイリオ" pitchFamily="50" charset="-128"/>
                <a:ea typeface="メイリオ" pitchFamily="50" charset="-128"/>
                <a:cs typeface="メイリオ" pitchFamily="50" charset="-128"/>
              </a:rPr>
              <a:t>●</a:t>
            </a:r>
            <a:r>
              <a:rPr lang="en-US" altLang="ja-JP" sz="2159" b="1" dirty="0">
                <a:solidFill>
                  <a:srgbClr val="0033CC"/>
                </a:solidFill>
                <a:latin typeface="メイリオ" pitchFamily="50" charset="-128"/>
                <a:ea typeface="メイリオ" pitchFamily="50" charset="-128"/>
                <a:cs typeface="メイリオ" pitchFamily="50" charset="-128"/>
              </a:rPr>
              <a:t> 2030</a:t>
            </a:r>
            <a:r>
              <a:rPr lang="ja-JP" altLang="en-US" sz="2159" b="1" dirty="0">
                <a:solidFill>
                  <a:srgbClr val="0033CC"/>
                </a:solidFill>
                <a:latin typeface="メイリオ" pitchFamily="50" charset="-128"/>
                <a:ea typeface="メイリオ" pitchFamily="50" charset="-128"/>
                <a:cs typeface="メイリオ" pitchFamily="50" charset="-128"/>
              </a:rPr>
              <a:t>年度△</a:t>
            </a:r>
            <a:r>
              <a:rPr lang="en-US" altLang="ja-JP" sz="2159" b="1" dirty="0">
                <a:solidFill>
                  <a:srgbClr val="0033CC"/>
                </a:solidFill>
                <a:latin typeface="メイリオ" pitchFamily="50" charset="-128"/>
                <a:ea typeface="メイリオ" pitchFamily="50" charset="-128"/>
                <a:cs typeface="メイリオ" pitchFamily="50" charset="-128"/>
              </a:rPr>
              <a:t>26%</a:t>
            </a:r>
            <a:r>
              <a:rPr lang="ja-JP" altLang="en-US" sz="2159" b="1" dirty="0">
                <a:solidFill>
                  <a:srgbClr val="0033CC"/>
                </a:solidFill>
                <a:latin typeface="メイリオ" pitchFamily="50" charset="-128"/>
                <a:ea typeface="メイリオ" pitchFamily="50" charset="-128"/>
                <a:cs typeface="メイリオ" pitchFamily="50" charset="-128"/>
              </a:rPr>
              <a:t>目標達成のための　　</a:t>
            </a:r>
            <a:r>
              <a:rPr lang="ja-JP" altLang="en-US" sz="1727" b="1" dirty="0">
                <a:solidFill>
                  <a:srgbClr val="0033CC"/>
                </a:solidFill>
                <a:latin typeface="メイリオ" pitchFamily="50" charset="-128"/>
                <a:ea typeface="メイリオ" pitchFamily="50" charset="-128"/>
                <a:cs typeface="メイリオ" pitchFamily="50" charset="-128"/>
              </a:rPr>
              <a:t>　　　　　　　　　　　　　　　　　</a:t>
            </a:r>
            <a:endParaRPr lang="en-US" altLang="ja-JP" sz="2159" b="1" dirty="0">
              <a:solidFill>
                <a:srgbClr val="0033CC"/>
              </a:solidFill>
              <a:latin typeface="メイリオ" pitchFamily="50" charset="-128"/>
              <a:ea typeface="メイリオ" pitchFamily="50" charset="-128"/>
              <a:cs typeface="メイリオ" pitchFamily="50" charset="-128"/>
            </a:endParaRPr>
          </a:p>
        </p:txBody>
      </p:sp>
      <p:sp>
        <p:nvSpPr>
          <p:cNvPr id="16" name="テキスト ボックス 65"/>
          <p:cNvSpPr txBox="1">
            <a:spLocks noChangeArrowheads="1"/>
          </p:cNvSpPr>
          <p:nvPr/>
        </p:nvSpPr>
        <p:spPr bwMode="auto">
          <a:xfrm>
            <a:off x="1700613" y="2162851"/>
            <a:ext cx="3958818" cy="8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en-US" altLang="ja-JP" sz="4749" dirty="0">
                <a:solidFill>
                  <a:prstClr val="black"/>
                </a:solidFill>
                <a:latin typeface="メイリオ" pitchFamily="50" charset="-128"/>
                <a:ea typeface="メイリオ" pitchFamily="50" charset="-128"/>
                <a:cs typeface="メイリオ" pitchFamily="50" charset="-128"/>
              </a:rPr>
              <a:t>【</a:t>
            </a:r>
            <a:r>
              <a:rPr lang="ja-JP" altLang="en-US" sz="4749" dirty="0">
                <a:solidFill>
                  <a:prstClr val="black"/>
                </a:solidFill>
                <a:latin typeface="メイリオ" pitchFamily="50" charset="-128"/>
                <a:ea typeface="メイリオ" pitchFamily="50" charset="-128"/>
                <a:cs typeface="メイリオ" pitchFamily="50" charset="-128"/>
              </a:rPr>
              <a:t>旗印</a:t>
            </a:r>
            <a:r>
              <a:rPr lang="en-US" altLang="ja-JP" sz="4749" dirty="0">
                <a:solidFill>
                  <a:prstClr val="black"/>
                </a:solidFill>
                <a:latin typeface="メイリオ" pitchFamily="50" charset="-128"/>
                <a:ea typeface="メイリオ" pitchFamily="50" charset="-128"/>
                <a:cs typeface="メイリオ" pitchFamily="50" charset="-128"/>
              </a:rPr>
              <a:t>】</a:t>
            </a:r>
            <a:endParaRPr lang="ja-JP" altLang="en-US" sz="4749" dirty="0">
              <a:solidFill>
                <a:prstClr val="black"/>
              </a:solidFill>
              <a:latin typeface="メイリオ" pitchFamily="50" charset="-128"/>
              <a:ea typeface="メイリオ" pitchFamily="50" charset="-128"/>
              <a:cs typeface="メイリオ" pitchFamily="50" charset="-128"/>
            </a:endParaRPr>
          </a:p>
        </p:txBody>
      </p:sp>
      <p:sp>
        <p:nvSpPr>
          <p:cNvPr id="17" name="正方形/長方形 66"/>
          <p:cNvSpPr>
            <a:spLocks noChangeArrowheads="1"/>
          </p:cNvSpPr>
          <p:nvPr/>
        </p:nvSpPr>
        <p:spPr bwMode="auto">
          <a:xfrm>
            <a:off x="656743" y="3029364"/>
            <a:ext cx="5752082" cy="69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986912">
              <a:spcBef>
                <a:spcPct val="0"/>
              </a:spcBef>
              <a:buNone/>
              <a:defRPr/>
            </a:pPr>
            <a:r>
              <a:rPr lang="ja-JP" altLang="en-US" sz="1943" dirty="0">
                <a:solidFill>
                  <a:prstClr val="black"/>
                </a:solidFill>
                <a:latin typeface="メイリオ" pitchFamily="50" charset="-128"/>
                <a:ea typeface="メイリオ" pitchFamily="50" charset="-128"/>
                <a:cs typeface="メイリオ" pitchFamily="50" charset="-128"/>
              </a:rPr>
              <a:t>低炭素型の製品／サービス／ライフスタイルなど</a:t>
            </a:r>
            <a:endParaRPr lang="en-US" altLang="ja-JP" sz="1943" dirty="0">
              <a:solidFill>
                <a:prstClr val="black"/>
              </a:solidFill>
              <a:latin typeface="メイリオ" pitchFamily="50" charset="-128"/>
              <a:ea typeface="メイリオ" pitchFamily="50" charset="-128"/>
              <a:cs typeface="メイリオ" pitchFamily="50" charset="-128"/>
            </a:endParaRPr>
          </a:p>
          <a:p>
            <a:pPr algn="ctr" defTabSz="986912">
              <a:spcBef>
                <a:spcPct val="0"/>
              </a:spcBef>
              <a:buNone/>
              <a:defRPr/>
            </a:pPr>
            <a:r>
              <a:rPr lang="ja-JP" altLang="en-US" sz="1943" b="1" u="sng" dirty="0">
                <a:solidFill>
                  <a:srgbClr val="FF0000"/>
                </a:solidFill>
                <a:latin typeface="メイリオ" pitchFamily="50" charset="-128"/>
                <a:ea typeface="メイリオ" pitchFamily="50" charset="-128"/>
                <a:cs typeface="メイリオ" pitchFamily="50" charset="-128"/>
              </a:rPr>
              <a:t>あらゆる「賢い選択」を促す国民運動</a:t>
            </a:r>
            <a:endParaRPr lang="en-US" altLang="ja-JP" sz="1943" b="1" u="sng" dirty="0">
              <a:solidFill>
                <a:srgbClr val="FF0000"/>
              </a:solidFill>
              <a:latin typeface="メイリオ" pitchFamily="50" charset="-128"/>
              <a:ea typeface="メイリオ" pitchFamily="50" charset="-128"/>
              <a:cs typeface="メイリオ" pitchFamily="50" charset="-128"/>
            </a:endParaRPr>
          </a:p>
        </p:txBody>
      </p:sp>
      <p:pic>
        <p:nvPicPr>
          <p:cNvPr id="19" name="Picture 2" descr="C:\Users\HIGUCH10\AppData\Local\Microsoft\Windows\Temporary Internet Files\Content.Outlook\4870O146\たいぷ03.png"/>
          <p:cNvPicPr>
            <a:picLocks noChangeAspect="1" noChangeArrowheads="1"/>
          </p:cNvPicPr>
          <p:nvPr/>
        </p:nvPicPr>
        <p:blipFill rotWithShape="1">
          <a:blip r:embed="rId3">
            <a:extLst>
              <a:ext uri="{28A0092B-C50C-407E-A947-70E740481C1C}">
                <a14:useLocalDpi xmlns:a14="http://schemas.microsoft.com/office/drawing/2010/main" val="0"/>
              </a:ext>
            </a:extLst>
          </a:blip>
          <a:srcRect r="27408"/>
          <a:stretch/>
        </p:blipFill>
        <p:spPr bwMode="auto">
          <a:xfrm>
            <a:off x="6861799" y="1348492"/>
            <a:ext cx="3147317" cy="250846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631071" y="3856951"/>
            <a:ext cx="9429672" cy="3384030"/>
            <a:chOff x="608865" y="3500447"/>
            <a:chExt cx="8736623" cy="3135315"/>
          </a:xfrm>
        </p:grpSpPr>
        <p:sp>
          <p:nvSpPr>
            <p:cNvPr id="9" name="テキスト ボックス 10"/>
            <p:cNvSpPr txBox="1">
              <a:spLocks noChangeArrowheads="1"/>
            </p:cNvSpPr>
            <p:nvPr/>
          </p:nvSpPr>
          <p:spPr bwMode="auto">
            <a:xfrm>
              <a:off x="745575" y="3500447"/>
              <a:ext cx="5712069" cy="279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例えば、エコカーを買う、エコ住宅にする、エコ家電にする、</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という「選択」。</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例えば、高効率な照明に替える、公共交通を利用する、</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という「選択」。</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例えば、クールビズを実践する、という「選択」。</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例えば、低炭素なアクションを習慣的に実践する、</a:t>
              </a:r>
              <a:endParaRPr lang="en-US" altLang="ja-JP" sz="1727" dirty="0">
                <a:solidFill>
                  <a:prstClr val="black"/>
                </a:solidFill>
                <a:latin typeface="メイリオ" pitchFamily="50" charset="-128"/>
                <a:ea typeface="メイリオ" pitchFamily="50" charset="-128"/>
                <a:cs typeface="メイリオ" pitchFamily="50" charset="-128"/>
              </a:endParaRPr>
            </a:p>
            <a:p>
              <a:pPr defTabSz="986912">
                <a:spcBef>
                  <a:spcPct val="0"/>
                </a:spcBef>
                <a:buNone/>
                <a:defRPr/>
              </a:pPr>
              <a:r>
                <a:rPr lang="ja-JP" altLang="en-US" sz="1727" dirty="0">
                  <a:solidFill>
                    <a:prstClr val="black"/>
                  </a:solidFill>
                  <a:latin typeface="メイリオ" pitchFamily="50" charset="-128"/>
                  <a:ea typeface="メイリオ" pitchFamily="50" charset="-128"/>
                  <a:cs typeface="メイリオ" pitchFamily="50" charset="-128"/>
                </a:rPr>
                <a:t>というライフスタイルの「選択」。</a:t>
              </a:r>
              <a:endParaRPr lang="en-US" altLang="ja-JP" sz="1727" dirty="0">
                <a:solidFill>
                  <a:prstClr val="black"/>
                </a:solidFill>
                <a:latin typeface="メイリオ" pitchFamily="50" charset="-128"/>
                <a:ea typeface="メイリオ" pitchFamily="50" charset="-128"/>
                <a:cs typeface="メイリオ" pitchFamily="50" charset="-128"/>
              </a:endParaRPr>
            </a:p>
          </p:txBody>
        </p:sp>
        <p:pic>
          <p:nvPicPr>
            <p:cNvPr id="10" name="Picture 3" descr="WARMBIZ ロゴマー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1186" y="5339961"/>
              <a:ext cx="999891" cy="24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409" y="5008560"/>
              <a:ext cx="881592" cy="53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OOLBIZ ロゴマー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9357" y="5022862"/>
              <a:ext cx="974454" cy="2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49"/>
            <p:cNvSpPr txBox="1">
              <a:spLocks noChangeArrowheads="1"/>
            </p:cNvSpPr>
            <p:nvPr/>
          </p:nvSpPr>
          <p:spPr bwMode="auto">
            <a:xfrm>
              <a:off x="6624264" y="4281497"/>
              <a:ext cx="2538046" cy="30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86912">
                <a:spcBef>
                  <a:spcPct val="0"/>
                </a:spcBef>
                <a:buNone/>
                <a:defRPr/>
              </a:pPr>
              <a:r>
                <a:rPr lang="ja-JP" altLang="en-US" sz="971">
                  <a:solidFill>
                    <a:prstClr val="black"/>
                  </a:solidFill>
                  <a:latin typeface="メイリオ" pitchFamily="50" charset="-128"/>
                  <a:ea typeface="メイリオ" pitchFamily="50" charset="-128"/>
                  <a:cs typeface="メイリオ" pitchFamily="50" charset="-128"/>
                </a:rPr>
                <a:t>　　</a:t>
              </a:r>
              <a:r>
                <a:rPr lang="ja-JP" altLang="en-US" sz="1511">
                  <a:solidFill>
                    <a:prstClr val="black"/>
                  </a:solidFill>
                  <a:latin typeface="メイリオ" pitchFamily="50" charset="-128"/>
                  <a:ea typeface="メイリオ" pitchFamily="50" charset="-128"/>
                  <a:cs typeface="メイリオ" pitchFamily="50" charset="-128"/>
                </a:rPr>
                <a:t>　</a:t>
              </a:r>
              <a:endParaRPr lang="en-US" altLang="ja-JP" sz="1511">
                <a:solidFill>
                  <a:prstClr val="black"/>
                </a:solidFill>
                <a:latin typeface="メイリオ" pitchFamily="50" charset="-128"/>
                <a:ea typeface="メイリオ" pitchFamily="50" charset="-128"/>
                <a:cs typeface="メイリオ" pitchFamily="50" charset="-128"/>
              </a:endParaRPr>
            </a:p>
          </p:txBody>
        </p:sp>
        <p:sp>
          <p:nvSpPr>
            <p:cNvPr id="18" name="正方形/長方形 17"/>
            <p:cNvSpPr/>
            <p:nvPr/>
          </p:nvSpPr>
          <p:spPr>
            <a:xfrm>
              <a:off x="608865" y="3533784"/>
              <a:ext cx="8736623" cy="3101978"/>
            </a:xfrm>
            <a:prstGeom prst="rect">
              <a:avLst/>
            </a:prstGeom>
            <a:noFill/>
            <a:ln w="12700">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lang="ja-JP" altLang="en-US" sz="1943">
                <a:solidFill>
                  <a:prstClr val="white"/>
                </a:solidFill>
                <a:latin typeface="Calibri"/>
                <a:ea typeface="ＭＳ Ｐゴシック" panose="020B0600070205080204" pitchFamily="50" charset="-128"/>
              </a:endParaRPr>
            </a:p>
          </p:txBody>
        </p:sp>
        <p:pic>
          <p:nvPicPr>
            <p:cNvPr id="2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531" t="17188" r="40556" b="14665"/>
            <a:stretch/>
          </p:blipFill>
          <p:spPr bwMode="auto">
            <a:xfrm>
              <a:off x="8331514" y="5742595"/>
              <a:ext cx="938261" cy="75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308" t="40145" r="31157" b="39557"/>
            <a:stretch/>
          </p:blipFill>
          <p:spPr bwMode="auto">
            <a:xfrm>
              <a:off x="7863792" y="3690546"/>
              <a:ext cx="1420891" cy="44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グループ化 21"/>
            <p:cNvGrpSpPr>
              <a:grpSpLocks noChangeAspect="1"/>
            </p:cNvGrpSpPr>
            <p:nvPr/>
          </p:nvGrpSpPr>
          <p:grpSpPr>
            <a:xfrm>
              <a:off x="7108616" y="4328015"/>
              <a:ext cx="1170741" cy="619185"/>
              <a:chOff x="481844" y="2026340"/>
              <a:chExt cx="2850297" cy="1379736"/>
            </a:xfrm>
          </p:grpSpPr>
          <p:pic>
            <p:nvPicPr>
              <p:cNvPr id="2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121" t="34074" r="24507" b="8266"/>
              <a:stretch/>
            </p:blipFill>
            <p:spPr bwMode="auto">
              <a:xfrm>
                <a:off x="481844" y="2026340"/>
                <a:ext cx="2850297"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図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1108" y="2081020"/>
                <a:ext cx="1670374" cy="1325056"/>
              </a:xfrm>
              <a:prstGeom prst="rect">
                <a:avLst/>
              </a:prstGeom>
            </p:spPr>
          </p:pic>
        </p:grpSp>
        <p:pic>
          <p:nvPicPr>
            <p:cNvPr id="25" name="図 24"/>
            <p:cNvPicPr>
              <a:picLocks noChangeAspect="1"/>
            </p:cNvPicPr>
            <p:nvPr/>
          </p:nvPicPr>
          <p:blipFill rotWithShape="1">
            <a:blip r:embed="rId11"/>
            <a:srcRect l="13805" t="35859" r="39642" b="17759"/>
            <a:stretch/>
          </p:blipFill>
          <p:spPr>
            <a:xfrm>
              <a:off x="6498517" y="3566686"/>
              <a:ext cx="1304471" cy="731068"/>
            </a:xfrm>
            <a:prstGeom prst="rect">
              <a:avLst/>
            </a:prstGeom>
          </p:spPr>
        </p:pic>
        <p:pic>
          <p:nvPicPr>
            <p:cNvPr id="26" name="図 25"/>
            <p:cNvPicPr>
              <a:picLocks noChangeAspect="1"/>
            </p:cNvPicPr>
            <p:nvPr/>
          </p:nvPicPr>
          <p:blipFill rotWithShape="1">
            <a:blip r:embed="rId12"/>
            <a:srcRect l="26442" t="35540" r="57703" b="59090"/>
            <a:stretch/>
          </p:blipFill>
          <p:spPr>
            <a:xfrm>
              <a:off x="6554853" y="5996376"/>
              <a:ext cx="1248135" cy="237740"/>
            </a:xfrm>
            <a:prstGeom prst="rect">
              <a:avLst/>
            </a:prstGeom>
          </p:spPr>
        </p:pic>
      </p:grpSp>
    </p:spTree>
    <p:extLst>
      <p:ext uri="{BB962C8B-B14F-4D97-AF65-F5344CB8AC3E}">
        <p14:creationId xmlns:p14="http://schemas.microsoft.com/office/powerpoint/2010/main" val="156552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lvl="0" defTabSz="981700" fontAlgn="auto">
              <a:spcBef>
                <a:spcPts val="0"/>
              </a:spcBef>
              <a:spcAft>
                <a:spcPts val="0"/>
              </a:spcAft>
            </a:pPr>
            <a:r>
              <a:rPr lang="ja-JP" altLang="en-US" dirty="0">
                <a:latin typeface="+mn-ea"/>
                <a:ea typeface="+mn-ea"/>
              </a:rPr>
              <a:t>補助要件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latin typeface="+mn-ea"/>
              <a:ea typeface="+mn-ea"/>
            </a:endParaRPr>
          </a:p>
        </p:txBody>
      </p:sp>
      <p:sp>
        <p:nvSpPr>
          <p:cNvPr id="2" name="テキスト ボックス 1"/>
          <p:cNvSpPr txBox="1"/>
          <p:nvPr/>
        </p:nvSpPr>
        <p:spPr>
          <a:xfrm>
            <a:off x="3238" y="1102772"/>
            <a:ext cx="10685337" cy="6371168"/>
          </a:xfrm>
          <a:prstGeom prst="rect">
            <a:avLst/>
          </a:prstGeom>
          <a:noFill/>
        </p:spPr>
        <p:txBody>
          <a:bodyPr wrap="square" rtlCol="0">
            <a:spAutoFit/>
          </a:bodyPr>
          <a:lstStyle/>
          <a:p>
            <a:pPr marL="308410" indent="-308410" defTabSz="986912">
              <a:buFont typeface="Arial" panose="020B0604020202020204" pitchFamily="34" charset="0"/>
              <a:buChar char="•"/>
            </a:pPr>
            <a:r>
              <a:rPr lang="ja-JP" altLang="en-US" sz="1943" dirty="0">
                <a:solidFill>
                  <a:prstClr val="black"/>
                </a:solidFill>
                <a:latin typeface="Meiryo UI"/>
                <a:ea typeface="Meiryo UI"/>
              </a:rPr>
              <a:t>補助対象者</a:t>
            </a:r>
            <a:endParaRPr lang="en-US" altLang="ja-JP" sz="1943" dirty="0">
              <a:solidFill>
                <a:prstClr val="black"/>
              </a:solidFill>
              <a:latin typeface="Meiryo UI"/>
              <a:ea typeface="Meiryo UI"/>
            </a:endParaRPr>
          </a:p>
          <a:p>
            <a:pPr marL="801866" lvl="1" indent="-308410" defTabSz="986912">
              <a:buFont typeface="Wingdings" panose="05000000000000000000" pitchFamily="2" charset="2"/>
              <a:buChar char="Ø"/>
            </a:pPr>
            <a:r>
              <a:rPr lang="ja-JP" altLang="en-US" sz="1943" dirty="0">
                <a:solidFill>
                  <a:prstClr val="black"/>
                </a:solidFill>
                <a:latin typeface="Meiryo UI"/>
                <a:ea typeface="Meiryo UI"/>
              </a:rPr>
              <a:t>地方公共団体と連携した</a:t>
            </a:r>
            <a:r>
              <a:rPr lang="en-US" altLang="ja-JP" sz="1943" dirty="0">
                <a:solidFill>
                  <a:prstClr val="black"/>
                </a:solidFill>
                <a:latin typeface="Meiryo UI"/>
                <a:ea typeface="Meiryo UI"/>
              </a:rPr>
              <a:t>CO2 </a:t>
            </a:r>
            <a:r>
              <a:rPr lang="ja-JP" altLang="en-US" sz="1943" dirty="0">
                <a:solidFill>
                  <a:prstClr val="black"/>
                </a:solidFill>
                <a:latin typeface="Meiryo UI"/>
                <a:ea typeface="Meiryo UI"/>
              </a:rPr>
              <a:t>排出削減促進事業</a:t>
            </a:r>
          </a:p>
          <a:p>
            <a:pPr marL="1295322" lvl="2" indent="-308410" defTabSz="986912">
              <a:buFont typeface="Wingdings" panose="05000000000000000000" pitchFamily="2" charset="2"/>
              <a:buChar char="ü"/>
            </a:pPr>
            <a:r>
              <a:rPr lang="ja-JP" altLang="en-US" sz="1943" dirty="0">
                <a:solidFill>
                  <a:prstClr val="black"/>
                </a:solidFill>
                <a:latin typeface="Meiryo UI"/>
                <a:ea typeface="Meiryo UI"/>
              </a:rPr>
              <a:t>人口２０万人以上の市区町村</a:t>
            </a:r>
          </a:p>
          <a:p>
            <a:pPr marL="1295322" lvl="2" indent="-308410" defTabSz="986912">
              <a:buFont typeface="Wingdings" panose="05000000000000000000" pitchFamily="2" charset="2"/>
              <a:buChar char="ü"/>
            </a:pPr>
            <a:r>
              <a:rPr lang="ja-JP" altLang="en-US" sz="1943" dirty="0">
                <a:solidFill>
                  <a:prstClr val="black"/>
                </a:solidFill>
                <a:latin typeface="Meiryo UI"/>
                <a:ea typeface="Meiryo UI"/>
              </a:rPr>
              <a:t>人口２０万人未満の市区町村</a:t>
            </a:r>
            <a:endParaRPr lang="en-US" altLang="ja-JP" sz="1943" dirty="0">
              <a:solidFill>
                <a:prstClr val="black"/>
              </a:solidFill>
              <a:latin typeface="Meiryo UI"/>
              <a:ea typeface="Meiryo UI"/>
            </a:endParaRPr>
          </a:p>
          <a:p>
            <a:pPr marL="801866" lvl="1" indent="-308410" defTabSz="986912">
              <a:buFont typeface="Wingdings" panose="05000000000000000000" pitchFamily="2" charset="2"/>
              <a:buChar char="Ø"/>
            </a:pPr>
            <a:r>
              <a:rPr lang="ja-JP" altLang="en-US" sz="1943" dirty="0">
                <a:solidFill>
                  <a:prstClr val="black"/>
                </a:solidFill>
                <a:latin typeface="Meiryo UI"/>
                <a:ea typeface="Meiryo UI"/>
              </a:rPr>
              <a:t>地域コミュニティを活用した地球温暖化対策啓発事業</a:t>
            </a:r>
          </a:p>
          <a:p>
            <a:pPr marL="1295322" lvl="2" indent="-308410" defTabSz="986912">
              <a:buFont typeface="Wingdings" panose="05000000000000000000" pitchFamily="2" charset="2"/>
              <a:buChar char="ü"/>
            </a:pPr>
            <a:r>
              <a:rPr lang="ja-JP" altLang="en-US" sz="1943" dirty="0">
                <a:solidFill>
                  <a:prstClr val="black"/>
                </a:solidFill>
                <a:latin typeface="Meiryo UI"/>
                <a:ea typeface="Meiryo UI"/>
              </a:rPr>
              <a:t>コミュニティ局（放送法施行規則（昭和２５年電波監理委員会規則第１０号）別表第５号の第８放送対象地域による基幹放送の区分）</a:t>
            </a:r>
          </a:p>
          <a:p>
            <a:pPr marL="1295322" lvl="2" indent="-308410" defTabSz="986912">
              <a:buFont typeface="Wingdings" panose="05000000000000000000" pitchFamily="2" charset="2"/>
              <a:buChar char="ü"/>
            </a:pPr>
            <a:r>
              <a:rPr lang="ja-JP" altLang="en-US" sz="1943" dirty="0">
                <a:solidFill>
                  <a:prstClr val="black"/>
                </a:solidFill>
                <a:latin typeface="Meiryo UI"/>
                <a:ea typeface="Meiryo UI"/>
              </a:rPr>
              <a:t>ケーブルテレビ局（地方公共団体の出資割合が２０％以上またはそれと同等とみなせるものに限る）</a:t>
            </a:r>
            <a:endParaRPr lang="en-US" altLang="ja-JP" sz="1943" dirty="0">
              <a:solidFill>
                <a:prstClr val="black"/>
              </a:solidFill>
              <a:latin typeface="Meiryo UI"/>
              <a:ea typeface="Meiryo UI"/>
            </a:endParaRPr>
          </a:p>
          <a:p>
            <a:pPr marL="308410" indent="-308410" defTabSz="986912">
              <a:buFont typeface="Arial" panose="020B0604020202020204" pitchFamily="34" charset="0"/>
              <a:buChar char="•"/>
            </a:pPr>
            <a:r>
              <a:rPr lang="ja-JP" altLang="en-US" sz="1943" dirty="0">
                <a:solidFill>
                  <a:prstClr val="black"/>
                </a:solidFill>
                <a:latin typeface="Meiryo UI"/>
                <a:ea typeface="Meiryo UI"/>
              </a:rPr>
              <a:t>対象事業</a:t>
            </a:r>
            <a:endParaRPr lang="en-US" altLang="ja-JP" sz="1943" dirty="0">
              <a:solidFill>
                <a:prstClr val="black"/>
              </a:solidFill>
              <a:latin typeface="Meiryo UI"/>
              <a:ea typeface="Meiryo UI"/>
            </a:endParaRPr>
          </a:p>
          <a:p>
            <a:pPr marL="986912" lvl="2" defTabSz="986912"/>
            <a:r>
              <a:rPr lang="en-US" altLang="ja-JP" sz="1943" dirty="0">
                <a:solidFill>
                  <a:prstClr val="black"/>
                </a:solidFill>
                <a:latin typeface="Meiryo UI"/>
                <a:ea typeface="Meiryo UI"/>
              </a:rPr>
              <a:t>(1) </a:t>
            </a:r>
            <a:r>
              <a:rPr lang="ja-JP" altLang="en-US" sz="1943" dirty="0">
                <a:solidFill>
                  <a:prstClr val="black"/>
                </a:solidFill>
                <a:latin typeface="Meiryo UI"/>
                <a:ea typeface="Meiryo UI"/>
              </a:rPr>
              <a:t>クールビズ実施の推進（冷房時の室温</a:t>
            </a:r>
            <a:r>
              <a:rPr lang="en-US" altLang="ja-JP" sz="1943" dirty="0">
                <a:solidFill>
                  <a:prstClr val="black"/>
                </a:solidFill>
                <a:latin typeface="Meiryo UI"/>
                <a:ea typeface="Meiryo UI"/>
              </a:rPr>
              <a:t>28℃</a:t>
            </a:r>
            <a:r>
              <a:rPr lang="ja-JP" altLang="en-US" sz="1943" dirty="0">
                <a:solidFill>
                  <a:prstClr val="black"/>
                </a:solidFill>
                <a:latin typeface="Meiryo UI"/>
                <a:ea typeface="Meiryo UI"/>
              </a:rPr>
              <a:t>など）</a:t>
            </a:r>
          </a:p>
          <a:p>
            <a:pPr marL="986912" lvl="2" defTabSz="986912"/>
            <a:r>
              <a:rPr lang="en-US" altLang="ja-JP" sz="1943" dirty="0">
                <a:solidFill>
                  <a:prstClr val="black"/>
                </a:solidFill>
                <a:latin typeface="Meiryo UI"/>
                <a:ea typeface="Meiryo UI"/>
              </a:rPr>
              <a:t>(2) </a:t>
            </a:r>
            <a:r>
              <a:rPr lang="ja-JP" altLang="en-US" sz="1943" dirty="0">
                <a:solidFill>
                  <a:prstClr val="black"/>
                </a:solidFill>
                <a:latin typeface="Meiryo UI"/>
                <a:ea typeface="Meiryo UI"/>
              </a:rPr>
              <a:t>ウォームビズ実施の推進（暖房時の室温</a:t>
            </a:r>
            <a:r>
              <a:rPr lang="en-US" altLang="ja-JP" sz="1943" dirty="0">
                <a:solidFill>
                  <a:prstClr val="black"/>
                </a:solidFill>
                <a:latin typeface="Meiryo UI"/>
                <a:ea typeface="Meiryo UI"/>
              </a:rPr>
              <a:t>20℃</a:t>
            </a:r>
            <a:r>
              <a:rPr lang="ja-JP" altLang="en-US" sz="1943" dirty="0">
                <a:solidFill>
                  <a:prstClr val="black"/>
                </a:solidFill>
                <a:latin typeface="Meiryo UI"/>
                <a:ea typeface="Meiryo UI"/>
              </a:rPr>
              <a:t>など）</a:t>
            </a:r>
          </a:p>
          <a:p>
            <a:pPr marL="986912" lvl="2" defTabSz="986912"/>
            <a:r>
              <a:rPr lang="en-US" altLang="ja-JP" sz="1943" dirty="0">
                <a:solidFill>
                  <a:prstClr val="black"/>
                </a:solidFill>
                <a:latin typeface="Meiryo UI"/>
                <a:ea typeface="Meiryo UI"/>
              </a:rPr>
              <a:t>(3) </a:t>
            </a:r>
            <a:r>
              <a:rPr lang="ja-JP" altLang="en-US" sz="1943" dirty="0">
                <a:solidFill>
                  <a:prstClr val="black"/>
                </a:solidFill>
                <a:latin typeface="Meiryo UI"/>
                <a:ea typeface="Meiryo UI"/>
              </a:rPr>
              <a:t>省エネ機器の買換促進（ＬＥＤ他、省エネ機器への買換促進）</a:t>
            </a:r>
          </a:p>
          <a:p>
            <a:pPr marL="986912" lvl="2" defTabSz="986912"/>
            <a:r>
              <a:rPr lang="en-US" altLang="ja-JP" sz="1943" dirty="0">
                <a:solidFill>
                  <a:prstClr val="black"/>
                </a:solidFill>
                <a:latin typeface="Meiryo UI"/>
                <a:ea typeface="Meiryo UI"/>
              </a:rPr>
              <a:t>(4) </a:t>
            </a:r>
            <a:r>
              <a:rPr lang="ja-JP" altLang="en-US" sz="1943" dirty="0">
                <a:solidFill>
                  <a:prstClr val="black"/>
                </a:solidFill>
                <a:latin typeface="Meiryo UI"/>
                <a:ea typeface="Meiryo UI"/>
              </a:rPr>
              <a:t>照明の効率的な利用促進（照度調整、電灯の間引き・ライトダウンなど）</a:t>
            </a:r>
          </a:p>
          <a:p>
            <a:pPr marL="986912" lvl="2" defTabSz="986912"/>
            <a:r>
              <a:rPr lang="en-US" altLang="ja-JP" sz="1943" dirty="0">
                <a:solidFill>
                  <a:prstClr val="black"/>
                </a:solidFill>
                <a:latin typeface="Meiryo UI"/>
                <a:ea typeface="Meiryo UI"/>
              </a:rPr>
              <a:t>(5) </a:t>
            </a:r>
            <a:r>
              <a:rPr lang="ja-JP" altLang="en-US" sz="1943" dirty="0">
                <a:solidFill>
                  <a:prstClr val="black"/>
                </a:solidFill>
                <a:latin typeface="Meiryo UI"/>
                <a:ea typeface="Meiryo UI"/>
              </a:rPr>
              <a:t>エコドライブの推進</a:t>
            </a:r>
          </a:p>
          <a:p>
            <a:pPr marL="986912" lvl="2" defTabSz="986912"/>
            <a:r>
              <a:rPr lang="en-US" altLang="ja-JP" sz="1943" dirty="0">
                <a:solidFill>
                  <a:prstClr val="black"/>
                </a:solidFill>
                <a:latin typeface="Meiryo UI"/>
                <a:ea typeface="Meiryo UI"/>
              </a:rPr>
              <a:t>(6) </a:t>
            </a:r>
            <a:r>
              <a:rPr lang="ja-JP" altLang="en-US" sz="1943" dirty="0">
                <a:solidFill>
                  <a:prstClr val="black"/>
                </a:solidFill>
                <a:latin typeface="Meiryo UI"/>
                <a:ea typeface="Meiryo UI"/>
              </a:rPr>
              <a:t>カーシェアリングの利用促進</a:t>
            </a:r>
          </a:p>
          <a:p>
            <a:pPr marL="986912" lvl="2" defTabSz="986912"/>
            <a:r>
              <a:rPr lang="en-US" altLang="ja-JP" sz="1943" dirty="0">
                <a:solidFill>
                  <a:prstClr val="black"/>
                </a:solidFill>
                <a:latin typeface="Meiryo UI"/>
                <a:ea typeface="Meiryo UI"/>
              </a:rPr>
              <a:t>(7) </a:t>
            </a:r>
            <a:r>
              <a:rPr lang="ja-JP" altLang="en-US" sz="1943" dirty="0">
                <a:solidFill>
                  <a:prstClr val="black"/>
                </a:solidFill>
                <a:latin typeface="Meiryo UI"/>
                <a:ea typeface="Meiryo UI"/>
              </a:rPr>
              <a:t>公共交通機関の利用促進</a:t>
            </a:r>
          </a:p>
          <a:p>
            <a:pPr marL="986912" lvl="2" defTabSz="986912"/>
            <a:r>
              <a:rPr lang="en-US" altLang="ja-JP" sz="1943" dirty="0">
                <a:solidFill>
                  <a:prstClr val="black"/>
                </a:solidFill>
                <a:latin typeface="Meiryo UI"/>
                <a:ea typeface="Meiryo UI"/>
              </a:rPr>
              <a:t>(8) </a:t>
            </a:r>
            <a:r>
              <a:rPr lang="ja-JP" altLang="en-US" sz="1943" dirty="0">
                <a:solidFill>
                  <a:prstClr val="black"/>
                </a:solidFill>
                <a:latin typeface="Meiryo UI"/>
                <a:ea typeface="Meiryo UI"/>
              </a:rPr>
              <a:t>エコカーの普及促進</a:t>
            </a:r>
          </a:p>
          <a:p>
            <a:pPr marL="986912" lvl="2" defTabSz="986912"/>
            <a:r>
              <a:rPr lang="en-US" altLang="ja-JP" sz="1943" dirty="0">
                <a:solidFill>
                  <a:prstClr val="black"/>
                </a:solidFill>
                <a:latin typeface="Meiryo UI"/>
                <a:ea typeface="Meiryo UI"/>
              </a:rPr>
              <a:t>(9) </a:t>
            </a:r>
            <a:r>
              <a:rPr lang="ja-JP" altLang="en-US" sz="1943" dirty="0">
                <a:solidFill>
                  <a:prstClr val="black"/>
                </a:solidFill>
                <a:latin typeface="Meiryo UI"/>
                <a:ea typeface="Meiryo UI"/>
              </a:rPr>
              <a:t>省エネ住宅の普及促進</a:t>
            </a:r>
          </a:p>
          <a:p>
            <a:pPr marL="986912" lvl="2" defTabSz="986912"/>
            <a:r>
              <a:rPr lang="en-US" altLang="ja-JP" sz="1943" dirty="0">
                <a:solidFill>
                  <a:prstClr val="black"/>
                </a:solidFill>
                <a:latin typeface="Meiryo UI"/>
                <a:ea typeface="Meiryo UI"/>
              </a:rPr>
              <a:t>(10) </a:t>
            </a:r>
            <a:r>
              <a:rPr lang="ja-JP" altLang="en-US" sz="1943" dirty="0">
                <a:solidFill>
                  <a:prstClr val="black"/>
                </a:solidFill>
                <a:latin typeface="Meiryo UI"/>
                <a:ea typeface="Meiryo UI"/>
              </a:rPr>
              <a:t>低炭素物流の普及促進（宅配便再配達防止の普及促進など）</a:t>
            </a:r>
          </a:p>
          <a:p>
            <a:pPr marL="986912" lvl="2" defTabSz="986912"/>
            <a:r>
              <a:rPr lang="en-US" altLang="ja-JP" sz="1943" dirty="0">
                <a:solidFill>
                  <a:prstClr val="black"/>
                </a:solidFill>
                <a:latin typeface="Meiryo UI"/>
                <a:ea typeface="Meiryo UI"/>
              </a:rPr>
              <a:t>(11) </a:t>
            </a:r>
            <a:r>
              <a:rPr lang="ja-JP" altLang="en-US" sz="1943" dirty="0">
                <a:solidFill>
                  <a:prstClr val="black"/>
                </a:solidFill>
                <a:latin typeface="Meiryo UI"/>
                <a:ea typeface="Meiryo UI"/>
              </a:rPr>
              <a:t>シェアリングエコノミーの普及促進（バイクシェア、コミュニティサイクルなど）</a:t>
            </a:r>
          </a:p>
        </p:txBody>
      </p:sp>
    </p:spTree>
    <p:extLst>
      <p:ext uri="{BB962C8B-B14F-4D97-AF65-F5344CB8AC3E}">
        <p14:creationId xmlns:p14="http://schemas.microsoft.com/office/powerpoint/2010/main" val="363023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n-ea"/>
                <a:ea typeface="+mn-ea"/>
              </a:rPr>
              <a:t>主な採択事例①</a:t>
            </a:r>
            <a:endParaRPr kumimoji="1" lang="ja-JP" altLang="en-US" dirty="0">
              <a:latin typeface="+mn-ea"/>
              <a:ea typeface="+mn-ea"/>
            </a:endParaRPr>
          </a:p>
        </p:txBody>
      </p:sp>
      <p:sp>
        <p:nvSpPr>
          <p:cNvPr id="4" name="テキスト プレースホルダー 3"/>
          <p:cNvSpPr>
            <a:spLocks noGrp="1"/>
          </p:cNvSpPr>
          <p:nvPr>
            <p:ph type="body" sz="quarter" idx="10"/>
          </p:nvPr>
        </p:nvSpPr>
        <p:spPr>
          <a:xfrm>
            <a:off x="3238" y="1103538"/>
            <a:ext cx="10685337" cy="1324577"/>
          </a:xfrm>
        </p:spPr>
        <p:txBody>
          <a:bodyPr/>
          <a:lstStyle/>
          <a:p>
            <a:pPr marL="0" indent="0">
              <a:lnSpc>
                <a:spcPts val="1619"/>
              </a:lnSpc>
              <a:buNone/>
            </a:pPr>
            <a:r>
              <a:rPr lang="en-US" altLang="ja-JP" sz="1943" dirty="0">
                <a:latin typeface="+mn-ea"/>
                <a:ea typeface="+mn-ea"/>
              </a:rPr>
              <a:t>【</a:t>
            </a:r>
            <a:r>
              <a:rPr lang="ja-JP" altLang="en-US" sz="1943" dirty="0">
                <a:latin typeface="+mn-ea"/>
                <a:ea typeface="+mn-ea"/>
              </a:rPr>
              <a:t>採択結果</a:t>
            </a:r>
            <a:r>
              <a:rPr lang="en-US" altLang="ja-JP" sz="1943" dirty="0">
                <a:latin typeface="+mn-ea"/>
                <a:ea typeface="+mn-ea"/>
              </a:rPr>
              <a:t>】</a:t>
            </a:r>
            <a:r>
              <a:rPr lang="ja-JP" altLang="en-US" sz="1943" dirty="0">
                <a:latin typeface="+mn-ea"/>
                <a:ea typeface="+mn-ea"/>
              </a:rPr>
              <a:t>地方公共団体：</a:t>
            </a:r>
            <a:r>
              <a:rPr lang="en-US" altLang="ja-JP" sz="1943" dirty="0">
                <a:latin typeface="+mn-ea"/>
                <a:ea typeface="+mn-ea"/>
              </a:rPr>
              <a:t>102</a:t>
            </a:r>
            <a:r>
              <a:rPr lang="ja-JP" altLang="en-US" sz="1943" dirty="0">
                <a:latin typeface="+mn-ea"/>
                <a:ea typeface="+mn-ea"/>
              </a:rPr>
              <a:t>件（</a:t>
            </a:r>
            <a:r>
              <a:rPr lang="en-US" altLang="ja-JP" sz="1943" dirty="0">
                <a:latin typeface="+mn-ea"/>
                <a:ea typeface="+mn-ea"/>
              </a:rPr>
              <a:t>35</a:t>
            </a:r>
            <a:r>
              <a:rPr lang="ja-JP" altLang="en-US" sz="1943" dirty="0">
                <a:latin typeface="+mn-ea"/>
                <a:ea typeface="+mn-ea"/>
              </a:rPr>
              <a:t>都道府県）採択</a:t>
            </a:r>
            <a:endParaRPr lang="en-US" altLang="ja-JP" sz="1943" dirty="0">
              <a:latin typeface="+mn-ea"/>
              <a:ea typeface="+mn-ea"/>
            </a:endParaRPr>
          </a:p>
          <a:p>
            <a:pPr marL="0" indent="0">
              <a:lnSpc>
                <a:spcPts val="1619"/>
              </a:lnSpc>
              <a:buNone/>
            </a:pPr>
            <a:r>
              <a:rPr lang="ja-JP" altLang="en-US" sz="1943" dirty="0">
                <a:latin typeface="+mn-ea"/>
                <a:ea typeface="+mn-ea"/>
              </a:rPr>
              <a:t>　　　　　　　 ケーブル</a:t>
            </a:r>
            <a:r>
              <a:rPr lang="en-US" altLang="ja-JP" sz="1943" dirty="0">
                <a:latin typeface="+mn-ea"/>
                <a:ea typeface="+mn-ea"/>
              </a:rPr>
              <a:t>TV</a:t>
            </a:r>
            <a:r>
              <a:rPr lang="ja-JP" altLang="en-US" sz="1943" dirty="0">
                <a:latin typeface="+mn-ea"/>
                <a:ea typeface="+mn-ea"/>
              </a:rPr>
              <a:t>事業者：１件採択</a:t>
            </a:r>
          </a:p>
          <a:p>
            <a:pPr marL="0" indent="0">
              <a:lnSpc>
                <a:spcPts val="1619"/>
              </a:lnSpc>
              <a:buNone/>
            </a:pPr>
            <a:r>
              <a:rPr lang="ja-JP" altLang="en-US" sz="1943" dirty="0">
                <a:latin typeface="+mn-ea"/>
                <a:ea typeface="+mn-ea"/>
              </a:rPr>
              <a:t>　　　　　　　 コミュニティ</a:t>
            </a:r>
            <a:r>
              <a:rPr lang="en-US" altLang="ja-JP" sz="1943" dirty="0">
                <a:latin typeface="+mn-ea"/>
                <a:ea typeface="+mn-ea"/>
              </a:rPr>
              <a:t>FM</a:t>
            </a:r>
            <a:r>
              <a:rPr lang="ja-JP" altLang="en-US" sz="1943" dirty="0">
                <a:latin typeface="+mn-ea"/>
                <a:ea typeface="+mn-ea"/>
              </a:rPr>
              <a:t>放送事業者：</a:t>
            </a:r>
            <a:r>
              <a:rPr lang="en-US" altLang="ja-JP" sz="1943" dirty="0">
                <a:latin typeface="+mn-ea"/>
                <a:ea typeface="+mn-ea"/>
              </a:rPr>
              <a:t>54</a:t>
            </a:r>
            <a:r>
              <a:rPr lang="ja-JP" altLang="en-US" sz="1943" dirty="0">
                <a:latin typeface="+mn-ea"/>
                <a:ea typeface="+mn-ea"/>
              </a:rPr>
              <a:t>件（</a:t>
            </a:r>
            <a:r>
              <a:rPr lang="en-US" altLang="ja-JP" sz="1943" dirty="0">
                <a:latin typeface="+mn-ea"/>
                <a:ea typeface="+mn-ea"/>
              </a:rPr>
              <a:t>32</a:t>
            </a:r>
            <a:r>
              <a:rPr lang="ja-JP" altLang="en-US" sz="1943" dirty="0">
                <a:latin typeface="+mn-ea"/>
                <a:ea typeface="+mn-ea"/>
              </a:rPr>
              <a:t>道府県）採択</a:t>
            </a:r>
            <a:endParaRPr lang="en-US" altLang="ja-JP" sz="1943" dirty="0">
              <a:latin typeface="+mn-ea"/>
              <a:ea typeface="+mn-ea"/>
            </a:endParaRPr>
          </a:p>
          <a:p>
            <a:pPr marL="0" indent="0">
              <a:lnSpc>
                <a:spcPts val="1619"/>
              </a:lnSpc>
              <a:buNone/>
            </a:pPr>
            <a:r>
              <a:rPr lang="en-US" altLang="ja-JP" sz="1943" dirty="0">
                <a:latin typeface="+mn-ea"/>
                <a:ea typeface="+mn-ea"/>
              </a:rPr>
              <a:t>※</a:t>
            </a:r>
            <a:r>
              <a:rPr lang="ja-JP" altLang="en-US" sz="1943" dirty="0">
                <a:latin typeface="+mn-ea"/>
                <a:ea typeface="+mn-ea"/>
              </a:rPr>
              <a:t>うち、両方の補助金で採択されたのは</a:t>
            </a:r>
            <a:r>
              <a:rPr lang="en-US" altLang="ja-JP" sz="1943" dirty="0">
                <a:latin typeface="+mn-ea"/>
                <a:ea typeface="+mn-ea"/>
              </a:rPr>
              <a:t>18</a:t>
            </a:r>
            <a:r>
              <a:rPr lang="ja-JP" altLang="en-US" sz="1943" dirty="0">
                <a:latin typeface="+mn-ea"/>
                <a:ea typeface="+mn-ea"/>
              </a:rPr>
              <a:t>件。</a:t>
            </a:r>
          </a:p>
        </p:txBody>
      </p:sp>
      <p:sp>
        <p:nvSpPr>
          <p:cNvPr id="9" name="正方形/長方形 8"/>
          <p:cNvSpPr/>
          <p:nvPr/>
        </p:nvSpPr>
        <p:spPr>
          <a:xfrm>
            <a:off x="138655" y="2458595"/>
            <a:ext cx="10414503" cy="361893"/>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tIns="116567" anchor="ctr"/>
          <a:lstStyle/>
          <a:p>
            <a:pPr algn="ctr" defTabSz="986912">
              <a:defRPr/>
            </a:pPr>
            <a:r>
              <a:rPr kumimoji="0" lang="ja-JP" altLang="en-US" sz="1943" b="1" kern="0" dirty="0">
                <a:solidFill>
                  <a:prstClr val="white"/>
                </a:solidFill>
                <a:latin typeface="Meiryo UI"/>
                <a:ea typeface="Meiryo UI"/>
                <a:cs typeface="メイリオ" pitchFamily="50" charset="-128"/>
              </a:rPr>
              <a:t>地方公共団体向け補助金</a:t>
            </a:r>
          </a:p>
        </p:txBody>
      </p:sp>
      <p:sp>
        <p:nvSpPr>
          <p:cNvPr id="10" name="テキスト ボックス 9"/>
          <p:cNvSpPr txBox="1"/>
          <p:nvPr/>
        </p:nvSpPr>
        <p:spPr>
          <a:xfrm>
            <a:off x="132716" y="2847195"/>
            <a:ext cx="5241286" cy="4221669"/>
          </a:xfrm>
          <a:prstGeom prst="rect">
            <a:avLst/>
          </a:prstGeom>
          <a:noFill/>
        </p:spPr>
        <p:txBody>
          <a:bodyPr wrap="square">
            <a:spAutoFit/>
          </a:bodyPr>
          <a:lstStyle/>
          <a:p>
            <a:pPr defTabSz="986912">
              <a:lnSpc>
                <a:spcPts val="2267"/>
              </a:lnSpc>
              <a:defRPr/>
            </a:pPr>
            <a:r>
              <a:rPr lang="en-US" altLang="ja-JP" sz="1727" b="1" dirty="0">
                <a:solidFill>
                  <a:prstClr val="black"/>
                </a:solidFill>
                <a:latin typeface="Meiryo UI"/>
                <a:ea typeface="Meiryo UI"/>
                <a:cs typeface="メイリオ" pitchFamily="50" charset="-128"/>
              </a:rPr>
              <a:t>【</a:t>
            </a:r>
            <a:r>
              <a:rPr lang="ja-JP" altLang="en-US" sz="1727" b="1" dirty="0">
                <a:solidFill>
                  <a:prstClr val="black"/>
                </a:solidFill>
                <a:latin typeface="Meiryo UI"/>
                <a:ea typeface="Meiryo UI"/>
                <a:cs typeface="メイリオ" pitchFamily="50" charset="-128"/>
              </a:rPr>
              <a:t>主な採択事業（平成</a:t>
            </a:r>
            <a:r>
              <a:rPr lang="en-US" altLang="ja-JP" sz="1727" b="1" dirty="0">
                <a:solidFill>
                  <a:prstClr val="black"/>
                </a:solidFill>
                <a:latin typeface="Meiryo UI"/>
                <a:ea typeface="Meiryo UI"/>
                <a:cs typeface="メイリオ" pitchFamily="50" charset="-128"/>
              </a:rPr>
              <a:t>29</a:t>
            </a:r>
            <a:r>
              <a:rPr lang="ja-JP" altLang="en-US" sz="1727" b="1" dirty="0">
                <a:solidFill>
                  <a:prstClr val="black"/>
                </a:solidFill>
                <a:latin typeface="Meiryo UI"/>
                <a:ea typeface="Meiryo UI"/>
                <a:cs typeface="メイリオ" pitchFamily="50" charset="-128"/>
              </a:rPr>
              <a:t>年度）</a:t>
            </a:r>
            <a:r>
              <a:rPr lang="en-US" altLang="ja-JP" sz="1727" b="1" dirty="0">
                <a:solidFill>
                  <a:prstClr val="black"/>
                </a:solidFill>
                <a:latin typeface="Meiryo UI"/>
                <a:ea typeface="Meiryo UI"/>
                <a:cs typeface="メイリオ" pitchFamily="50" charset="-128"/>
              </a:rPr>
              <a:t>】</a:t>
            </a:r>
          </a:p>
          <a:p>
            <a:pPr marL="308403" indent="-308403" defTabSz="986912">
              <a:lnSpc>
                <a:spcPts val="2267"/>
              </a:lnSpc>
              <a:buFont typeface="Wingdings" panose="05000000000000000000" pitchFamily="2" charset="2"/>
              <a:buChar char="Ø"/>
              <a:defRPr/>
            </a:pPr>
            <a:r>
              <a:rPr lang="ja-JP" altLang="en-US" sz="1727" b="1" u="sng" dirty="0">
                <a:solidFill>
                  <a:prstClr val="black"/>
                </a:solidFill>
                <a:latin typeface="Meiryo UI"/>
                <a:ea typeface="Meiryo UI"/>
                <a:cs typeface="メイリオ" pitchFamily="50" charset="-128"/>
              </a:rPr>
              <a:t>北海道　滝川市</a:t>
            </a:r>
            <a:endParaRPr lang="en-US" altLang="ja-JP" sz="1727" b="1" u="sng" dirty="0">
              <a:solidFill>
                <a:prstClr val="black"/>
              </a:solidFill>
              <a:latin typeface="Meiryo UI"/>
              <a:ea typeface="Meiryo UI"/>
              <a:cs typeface="メイリオ" pitchFamily="50" charset="-128"/>
            </a:endParaRPr>
          </a:p>
          <a:p>
            <a:pPr marL="863548" lvl="1"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自動車教習所と連携したエコドライブの推進</a:t>
            </a:r>
            <a:endParaRPr lang="en-US" altLang="ja-JP" sz="1511" dirty="0">
              <a:solidFill>
                <a:prstClr val="black"/>
              </a:solidFill>
              <a:latin typeface="Meiryo UI"/>
              <a:ea typeface="Meiryo UI"/>
              <a:cs typeface="メイリオ" pitchFamily="50" charset="-128"/>
            </a:endParaRPr>
          </a:p>
          <a:p>
            <a:pPr marL="863548" lvl="1"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「地球温暖化防止活動普及大使」の養成</a:t>
            </a:r>
            <a:endParaRPr lang="en-US" altLang="ja-JP" sz="1511" dirty="0">
              <a:solidFill>
                <a:prstClr val="black"/>
              </a:solidFill>
              <a:latin typeface="Meiryo UI"/>
              <a:ea typeface="Meiryo UI"/>
              <a:cs typeface="メイリオ" pitchFamily="50" charset="-128"/>
            </a:endParaRPr>
          </a:p>
          <a:p>
            <a:pPr marL="863548" lvl="1"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高校生等への環境教育の実施</a:t>
            </a:r>
            <a:endParaRPr lang="en-US" altLang="ja-JP" sz="1511" dirty="0">
              <a:solidFill>
                <a:prstClr val="black"/>
              </a:solidFill>
              <a:latin typeface="Meiryo UI"/>
              <a:ea typeface="Meiryo UI"/>
              <a:cs typeface="メイリオ" pitchFamily="50" charset="-128"/>
            </a:endParaRPr>
          </a:p>
          <a:p>
            <a:pPr marL="863548" lvl="1"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一般市民等を対象とした環境講座の実施</a:t>
            </a:r>
            <a:endParaRPr lang="en-US" altLang="ja-JP" sz="1511" dirty="0">
              <a:solidFill>
                <a:prstClr val="black"/>
              </a:solidFill>
              <a:latin typeface="Meiryo UI"/>
              <a:ea typeface="Meiryo UI"/>
              <a:cs typeface="メイリオ" pitchFamily="50" charset="-128"/>
            </a:endParaRPr>
          </a:p>
          <a:p>
            <a:pPr marL="863548" lvl="1"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地元メディアを活用した情報発信　　　</a:t>
            </a:r>
            <a:r>
              <a:rPr lang="en-US" altLang="ja-JP" sz="1511" dirty="0">
                <a:solidFill>
                  <a:prstClr val="black"/>
                </a:solidFill>
                <a:latin typeface="Meiryo UI"/>
                <a:ea typeface="Meiryo UI"/>
                <a:cs typeface="メイリオ" pitchFamily="50" charset="-128"/>
              </a:rPr>
              <a:t>etc.</a:t>
            </a:r>
          </a:p>
          <a:p>
            <a:pPr defTabSz="986912">
              <a:lnSpc>
                <a:spcPts val="2267"/>
              </a:lnSpc>
              <a:defRPr/>
            </a:pPr>
            <a:endParaRPr lang="en-US" altLang="ja-JP" sz="1295" dirty="0">
              <a:solidFill>
                <a:prstClr val="black"/>
              </a:solidFill>
              <a:latin typeface="Meiryo UI"/>
              <a:ea typeface="Meiryo UI"/>
              <a:cs typeface="メイリオ" pitchFamily="50" charset="-128"/>
            </a:endParaRPr>
          </a:p>
          <a:p>
            <a:pPr marL="308403" indent="-308403" defTabSz="986912">
              <a:lnSpc>
                <a:spcPts val="2267"/>
              </a:lnSpc>
              <a:buFont typeface="Wingdings" panose="05000000000000000000" pitchFamily="2" charset="2"/>
              <a:buChar char="Ø"/>
              <a:defRPr/>
            </a:pPr>
            <a:r>
              <a:rPr lang="ja-JP" altLang="en-US" sz="1727" b="1" u="sng" dirty="0">
                <a:solidFill>
                  <a:prstClr val="black"/>
                </a:solidFill>
                <a:latin typeface="Meiryo UI"/>
                <a:ea typeface="Meiryo UI"/>
                <a:cs typeface="メイリオ" pitchFamily="50" charset="-128"/>
              </a:rPr>
              <a:t>山形県　山形市</a:t>
            </a:r>
            <a:endParaRPr lang="en-US" altLang="ja-JP" sz="1727" b="1" u="sng" dirty="0">
              <a:solidFill>
                <a:prstClr val="black"/>
              </a:solidFill>
              <a:latin typeface="Meiryo UI"/>
              <a:ea typeface="Meiryo UI"/>
              <a:cs typeface="メイリオ" pitchFamily="50" charset="-128"/>
            </a:endParaRPr>
          </a:p>
          <a:p>
            <a:pPr marL="370092"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ライトダウンキャンペーンと連動したイベントの実施</a:t>
            </a:r>
            <a:endParaRPr lang="en-US" altLang="ja-JP" sz="1511" dirty="0">
              <a:solidFill>
                <a:prstClr val="black"/>
              </a:solidFill>
              <a:latin typeface="Meiryo UI"/>
              <a:ea typeface="Meiryo UI"/>
              <a:cs typeface="メイリオ" pitchFamily="50" charset="-128"/>
            </a:endParaRPr>
          </a:p>
          <a:p>
            <a:pPr marL="370092" indent="-370092" defTabSz="986912">
              <a:lnSpc>
                <a:spcPts val="2267"/>
              </a:lnSpc>
              <a:buFont typeface="+mj-ea"/>
              <a:buAutoNum type="circleNumDbPlain"/>
              <a:defRPr/>
            </a:pPr>
            <a:r>
              <a:rPr lang="en-US" altLang="ja-JP" sz="1511" dirty="0">
                <a:solidFill>
                  <a:prstClr val="black"/>
                </a:solidFill>
                <a:latin typeface="Meiryo UI"/>
                <a:ea typeface="Meiryo UI"/>
                <a:cs typeface="メイリオ" pitchFamily="50" charset="-128"/>
              </a:rPr>
              <a:t>COOL</a:t>
            </a:r>
            <a:r>
              <a:rPr lang="ja-JP" altLang="en-US" sz="1511" dirty="0">
                <a:solidFill>
                  <a:prstClr val="black"/>
                </a:solidFill>
                <a:latin typeface="Meiryo UI"/>
                <a:ea typeface="Meiryo UI"/>
                <a:cs typeface="メイリオ" pitchFamily="50" charset="-128"/>
              </a:rPr>
              <a:t> </a:t>
            </a:r>
            <a:r>
              <a:rPr lang="en-US" altLang="ja-JP" sz="1511" dirty="0">
                <a:solidFill>
                  <a:prstClr val="black"/>
                </a:solidFill>
                <a:latin typeface="Meiryo UI"/>
                <a:ea typeface="Meiryo UI"/>
                <a:cs typeface="メイリオ" pitchFamily="50" charset="-128"/>
              </a:rPr>
              <a:t>CHOICE</a:t>
            </a:r>
            <a:r>
              <a:rPr lang="ja-JP" altLang="en-US" sz="1511" dirty="0">
                <a:solidFill>
                  <a:prstClr val="black"/>
                </a:solidFill>
                <a:latin typeface="Meiryo UI"/>
                <a:ea typeface="Meiryo UI"/>
                <a:cs typeface="メイリオ" pitchFamily="50" charset="-128"/>
              </a:rPr>
              <a:t>ラッピングバス等の</a:t>
            </a:r>
            <a:r>
              <a:rPr lang="en-US" altLang="ja-JP" sz="1511" dirty="0">
                <a:solidFill>
                  <a:prstClr val="black"/>
                </a:solidFill>
                <a:latin typeface="Meiryo UI"/>
                <a:ea typeface="Meiryo UI"/>
                <a:cs typeface="メイリオ" pitchFamily="50" charset="-128"/>
              </a:rPr>
              <a:t>PR</a:t>
            </a:r>
            <a:r>
              <a:rPr lang="ja-JP" altLang="en-US" sz="1511" dirty="0">
                <a:solidFill>
                  <a:prstClr val="black"/>
                </a:solidFill>
                <a:latin typeface="Meiryo UI"/>
                <a:ea typeface="Meiryo UI"/>
                <a:cs typeface="メイリオ" pitchFamily="50" charset="-128"/>
              </a:rPr>
              <a:t>活動の実施</a:t>
            </a:r>
            <a:endParaRPr lang="en-US" altLang="ja-JP" sz="1511" dirty="0">
              <a:solidFill>
                <a:prstClr val="black"/>
              </a:solidFill>
              <a:latin typeface="Meiryo UI"/>
              <a:ea typeface="Meiryo UI"/>
              <a:cs typeface="メイリオ" pitchFamily="50" charset="-128"/>
            </a:endParaRPr>
          </a:p>
          <a:p>
            <a:pPr marL="370092"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イベントを通じた情報発信、賛同呼びかけ</a:t>
            </a:r>
            <a:endParaRPr lang="en-US" altLang="ja-JP" sz="1511" dirty="0">
              <a:solidFill>
                <a:prstClr val="black"/>
              </a:solidFill>
              <a:latin typeface="Meiryo UI"/>
              <a:ea typeface="Meiryo UI"/>
              <a:cs typeface="メイリオ" pitchFamily="50" charset="-128"/>
            </a:endParaRPr>
          </a:p>
          <a:p>
            <a:pPr marL="370092"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エコハウス見学ツアー等のエコ住宅普及活動の実施</a:t>
            </a:r>
            <a:endParaRPr lang="en-US" altLang="ja-JP" sz="1511" dirty="0">
              <a:solidFill>
                <a:prstClr val="black"/>
              </a:solidFill>
              <a:latin typeface="Meiryo UI"/>
              <a:ea typeface="Meiryo UI"/>
              <a:cs typeface="メイリオ" pitchFamily="50" charset="-128"/>
            </a:endParaRPr>
          </a:p>
          <a:p>
            <a:pPr marL="370092" indent="-370092" defTabSz="986912">
              <a:lnSpc>
                <a:spcPts val="2267"/>
              </a:lnSpc>
              <a:buFont typeface="+mj-ea"/>
              <a:buAutoNum type="circleNumDbPlain"/>
              <a:defRPr/>
            </a:pPr>
            <a:r>
              <a:rPr lang="ja-JP" altLang="en-US" sz="1511" dirty="0">
                <a:solidFill>
                  <a:prstClr val="black"/>
                </a:solidFill>
                <a:latin typeface="Meiryo UI"/>
                <a:ea typeface="Meiryo UI"/>
                <a:cs typeface="メイリオ" pitchFamily="50" charset="-128"/>
              </a:rPr>
              <a:t>大学生等と連携した「</a:t>
            </a:r>
            <a:r>
              <a:rPr lang="en-US" altLang="ja-JP" sz="1511" dirty="0">
                <a:solidFill>
                  <a:prstClr val="black"/>
                </a:solidFill>
                <a:latin typeface="Meiryo UI"/>
                <a:ea typeface="Meiryo UI"/>
                <a:cs typeface="メイリオ" pitchFamily="50" charset="-128"/>
              </a:rPr>
              <a:t>COOL</a:t>
            </a:r>
            <a:r>
              <a:rPr lang="ja-JP" altLang="en-US" sz="1511" dirty="0">
                <a:solidFill>
                  <a:prstClr val="black"/>
                </a:solidFill>
                <a:latin typeface="Meiryo UI"/>
                <a:ea typeface="Meiryo UI"/>
                <a:cs typeface="メイリオ" pitchFamily="50" charset="-128"/>
              </a:rPr>
              <a:t> </a:t>
            </a:r>
            <a:r>
              <a:rPr lang="en-US" altLang="ja-JP" sz="1511" dirty="0">
                <a:solidFill>
                  <a:prstClr val="black"/>
                </a:solidFill>
                <a:latin typeface="Meiryo UI"/>
                <a:ea typeface="Meiryo UI"/>
                <a:cs typeface="メイリオ" pitchFamily="50" charset="-128"/>
              </a:rPr>
              <a:t>CHOICE</a:t>
            </a:r>
            <a:r>
              <a:rPr lang="ja-JP" altLang="en-US" sz="1511" dirty="0">
                <a:solidFill>
                  <a:prstClr val="black"/>
                </a:solidFill>
                <a:latin typeface="Meiryo UI"/>
                <a:ea typeface="Meiryo UI"/>
                <a:cs typeface="メイリオ" pitchFamily="50" charset="-128"/>
              </a:rPr>
              <a:t>」の促進  </a:t>
            </a:r>
            <a:r>
              <a:rPr lang="en-US" altLang="ja-JP" sz="1511" dirty="0">
                <a:solidFill>
                  <a:prstClr val="black"/>
                </a:solidFill>
                <a:latin typeface="Meiryo UI"/>
                <a:ea typeface="Meiryo UI"/>
                <a:cs typeface="メイリオ" pitchFamily="50" charset="-128"/>
              </a:rPr>
              <a:t>etc.</a:t>
            </a:r>
          </a:p>
        </p:txBody>
      </p:sp>
      <p:sp>
        <p:nvSpPr>
          <p:cNvPr id="11" name="テキスト ボックス 10"/>
          <p:cNvSpPr txBox="1"/>
          <p:nvPr/>
        </p:nvSpPr>
        <p:spPr>
          <a:xfrm>
            <a:off x="5579067" y="2940073"/>
            <a:ext cx="4974091" cy="2184893"/>
          </a:xfrm>
          <a:prstGeom prst="rect">
            <a:avLst/>
          </a:prstGeom>
          <a:noFill/>
        </p:spPr>
        <p:txBody>
          <a:bodyPr wrap="square">
            <a:spAutoFit/>
          </a:bodyPr>
          <a:lstStyle/>
          <a:p>
            <a:pPr marL="194270" indent="-493444" defTabSz="986912">
              <a:defRPr/>
            </a:pPr>
            <a:endParaRPr lang="en-US" altLang="ja-JP" sz="1295" dirty="0">
              <a:solidFill>
                <a:prstClr val="black"/>
              </a:solidFill>
              <a:latin typeface="Meiryo UI"/>
              <a:ea typeface="Meiryo UI"/>
              <a:cs typeface="メイリオ" pitchFamily="50" charset="-128"/>
            </a:endParaRPr>
          </a:p>
          <a:p>
            <a:pPr marL="308403" indent="-308403" defTabSz="986912">
              <a:buFont typeface="Wingdings" panose="05000000000000000000" pitchFamily="2" charset="2"/>
              <a:buChar char="Ø"/>
              <a:defRPr/>
            </a:pPr>
            <a:r>
              <a:rPr lang="ja-JP" altLang="en-US" sz="1727" b="1" u="sng" dirty="0">
                <a:solidFill>
                  <a:prstClr val="black"/>
                </a:solidFill>
                <a:latin typeface="Meiryo UI"/>
                <a:ea typeface="Meiryo UI"/>
                <a:cs typeface="メイリオ" pitchFamily="50" charset="-128"/>
              </a:rPr>
              <a:t>富山県　富山市</a:t>
            </a:r>
          </a:p>
          <a:p>
            <a:pPr marL="370092" indent="-370092" defTabSz="986912">
              <a:buFont typeface="+mj-ea"/>
              <a:buAutoNum type="circleNumDbPlain"/>
              <a:defRPr/>
            </a:pPr>
            <a:r>
              <a:rPr lang="en-US" altLang="ja-JP" sz="1511" dirty="0">
                <a:solidFill>
                  <a:prstClr val="black"/>
                </a:solidFill>
                <a:latin typeface="Meiryo UI"/>
                <a:ea typeface="Meiryo UI"/>
                <a:cs typeface="メイリオ" pitchFamily="50" charset="-128"/>
              </a:rPr>
              <a:t>HP</a:t>
            </a:r>
            <a:r>
              <a:rPr lang="ja-JP" altLang="en-US" sz="1511" dirty="0">
                <a:solidFill>
                  <a:prstClr val="black"/>
                </a:solidFill>
                <a:latin typeface="Meiryo UI"/>
                <a:ea typeface="Meiryo UI"/>
                <a:cs typeface="メイリオ" pitchFamily="50" charset="-128"/>
              </a:rPr>
              <a:t>やメールマガジン、市広報誌等を通じた</a:t>
            </a:r>
            <a:br>
              <a:rPr lang="en-US" altLang="ja-JP" sz="1511" dirty="0">
                <a:solidFill>
                  <a:prstClr val="black"/>
                </a:solidFill>
                <a:latin typeface="Meiryo UI"/>
                <a:ea typeface="Meiryo UI"/>
                <a:cs typeface="メイリオ" pitchFamily="50" charset="-128"/>
              </a:rPr>
            </a:br>
            <a:r>
              <a:rPr lang="en-US" altLang="ja-JP" sz="1511" dirty="0">
                <a:solidFill>
                  <a:prstClr val="black"/>
                </a:solidFill>
                <a:latin typeface="Meiryo UI"/>
                <a:ea typeface="Meiryo UI"/>
                <a:cs typeface="メイリオ" pitchFamily="50" charset="-128"/>
              </a:rPr>
              <a:t>  </a:t>
            </a:r>
            <a:r>
              <a:rPr lang="ja-JP" altLang="en-US" sz="1511" dirty="0">
                <a:solidFill>
                  <a:prstClr val="black"/>
                </a:solidFill>
                <a:latin typeface="Meiryo UI"/>
                <a:ea typeface="Meiryo UI"/>
                <a:cs typeface="メイリオ" pitchFamily="50" charset="-128"/>
              </a:rPr>
              <a:t>「</a:t>
            </a:r>
            <a:r>
              <a:rPr lang="en-US" altLang="ja-JP" sz="1511" dirty="0">
                <a:solidFill>
                  <a:prstClr val="black"/>
                </a:solidFill>
                <a:latin typeface="Meiryo UI"/>
                <a:ea typeface="Meiryo UI"/>
                <a:cs typeface="メイリオ" pitchFamily="50" charset="-128"/>
              </a:rPr>
              <a:t>COOL</a:t>
            </a:r>
            <a:r>
              <a:rPr lang="ja-JP" altLang="en-US" sz="1511" dirty="0">
                <a:solidFill>
                  <a:prstClr val="black"/>
                </a:solidFill>
                <a:latin typeface="Meiryo UI"/>
                <a:ea typeface="Meiryo UI"/>
                <a:cs typeface="メイリオ" pitchFamily="50" charset="-128"/>
              </a:rPr>
              <a:t>　</a:t>
            </a:r>
            <a:r>
              <a:rPr lang="en-US" altLang="ja-JP" sz="1511" dirty="0">
                <a:solidFill>
                  <a:prstClr val="black"/>
                </a:solidFill>
                <a:latin typeface="Meiryo UI"/>
                <a:ea typeface="Meiryo UI"/>
                <a:cs typeface="メイリオ" pitchFamily="50" charset="-128"/>
              </a:rPr>
              <a:t>CHOICE</a:t>
            </a:r>
            <a:r>
              <a:rPr lang="ja-JP" altLang="en-US" sz="1511" dirty="0">
                <a:solidFill>
                  <a:prstClr val="black"/>
                </a:solidFill>
                <a:latin typeface="Meiryo UI"/>
                <a:ea typeface="Meiryo UI"/>
                <a:cs typeface="メイリオ" pitchFamily="50" charset="-128"/>
              </a:rPr>
              <a:t>」の取組事例紹介</a:t>
            </a:r>
          </a:p>
          <a:p>
            <a:pPr marL="370092" indent="-370092" defTabSz="986912">
              <a:buFont typeface="+mj-ea"/>
              <a:buAutoNum type="circleNumDbPlain"/>
              <a:defRPr/>
            </a:pPr>
            <a:r>
              <a:rPr lang="ja-JP" altLang="en-US" sz="1511" dirty="0">
                <a:solidFill>
                  <a:prstClr val="black"/>
                </a:solidFill>
                <a:latin typeface="Meiryo UI"/>
                <a:ea typeface="Meiryo UI"/>
                <a:cs typeface="メイリオ" pitchFamily="50" charset="-128"/>
              </a:rPr>
              <a:t>夏休みの子供たちを対象とした環境教室の開催</a:t>
            </a:r>
          </a:p>
          <a:p>
            <a:pPr marL="370092" indent="-370092" defTabSz="986912">
              <a:buFont typeface="+mj-ea"/>
              <a:buAutoNum type="circleNumDbPlain"/>
              <a:defRPr/>
            </a:pPr>
            <a:r>
              <a:rPr lang="ja-JP" altLang="en-US" sz="1511" dirty="0">
                <a:solidFill>
                  <a:prstClr val="black"/>
                </a:solidFill>
                <a:latin typeface="Meiryo UI"/>
                <a:ea typeface="Meiryo UI"/>
                <a:cs typeface="メイリオ" pitchFamily="50" charset="-128"/>
              </a:rPr>
              <a:t>一般市民等を対象とした環境啓発イベントの開催</a:t>
            </a:r>
          </a:p>
          <a:p>
            <a:pPr marL="370092" indent="-370092" defTabSz="986912">
              <a:buFont typeface="+mj-ea"/>
              <a:buAutoNum type="circleNumDbPlain"/>
              <a:defRPr/>
            </a:pPr>
            <a:r>
              <a:rPr lang="ja-JP" altLang="en-US" sz="1511" dirty="0">
                <a:solidFill>
                  <a:prstClr val="black"/>
                </a:solidFill>
                <a:latin typeface="Meiryo UI"/>
                <a:ea typeface="Meiryo UI"/>
                <a:cs typeface="メイリオ" pitchFamily="50" charset="-128"/>
              </a:rPr>
              <a:t>市内企業等を対象としたエコドライブ実践教室の</a:t>
            </a:r>
            <a:br>
              <a:rPr lang="en-US" altLang="ja-JP" sz="1511" dirty="0">
                <a:solidFill>
                  <a:prstClr val="black"/>
                </a:solidFill>
                <a:latin typeface="Meiryo UI"/>
                <a:ea typeface="Meiryo UI"/>
                <a:cs typeface="メイリオ" pitchFamily="50" charset="-128"/>
              </a:rPr>
            </a:br>
            <a:r>
              <a:rPr lang="ja-JP" altLang="en-US" sz="1511" dirty="0">
                <a:solidFill>
                  <a:prstClr val="black"/>
                </a:solidFill>
                <a:latin typeface="Meiryo UI"/>
                <a:ea typeface="Meiryo UI"/>
                <a:cs typeface="メイリオ" pitchFamily="50" charset="-128"/>
              </a:rPr>
              <a:t>開催</a:t>
            </a:r>
          </a:p>
          <a:p>
            <a:pPr marL="370092" indent="-370092" defTabSz="986912">
              <a:buFont typeface="+mj-ea"/>
              <a:buAutoNum type="circleNumDbPlain"/>
              <a:defRPr/>
            </a:pPr>
            <a:r>
              <a:rPr lang="ja-JP" altLang="en-US" sz="1511" dirty="0">
                <a:solidFill>
                  <a:prstClr val="black"/>
                </a:solidFill>
                <a:latin typeface="Meiryo UI"/>
                <a:ea typeface="Meiryo UI"/>
                <a:cs typeface="メイリオ" pitchFamily="50" charset="-128"/>
              </a:rPr>
              <a:t>コミュニティサイクル利用促進キャンペーン</a:t>
            </a:r>
            <a:endParaRPr lang="en-US" altLang="ja-JP" sz="1511" dirty="0">
              <a:solidFill>
                <a:prstClr val="black"/>
              </a:solidFill>
              <a:latin typeface="Meiryo UI"/>
              <a:ea typeface="Meiryo UI"/>
              <a:cs typeface="メイリオ" pitchFamily="50" charset="-128"/>
            </a:endParaRPr>
          </a:p>
        </p:txBody>
      </p:sp>
      <p:cxnSp>
        <p:nvCxnSpPr>
          <p:cNvPr id="12" name="直線コネクタ 11"/>
          <p:cNvCxnSpPr/>
          <p:nvPr/>
        </p:nvCxnSpPr>
        <p:spPr>
          <a:xfrm>
            <a:off x="5374003" y="3002635"/>
            <a:ext cx="0" cy="3886009"/>
          </a:xfrm>
          <a:prstGeom prst="line">
            <a:avLst/>
          </a:prstGeom>
          <a:ln w="25400" cmpd="sng">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56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主な採択事例②</a:t>
            </a:r>
            <a:endParaRPr kumimoji="1" lang="ja-JP" altLang="en-US" dirty="0">
              <a:latin typeface="+mn-ea"/>
              <a:ea typeface="+mn-ea"/>
            </a:endParaRPr>
          </a:p>
        </p:txBody>
      </p:sp>
      <p:sp>
        <p:nvSpPr>
          <p:cNvPr id="5" name="正方形/長方形 4"/>
          <p:cNvSpPr/>
          <p:nvPr/>
        </p:nvSpPr>
        <p:spPr>
          <a:xfrm>
            <a:off x="138655" y="2458594"/>
            <a:ext cx="10414503" cy="349702"/>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bIns="0" anchor="ctr"/>
          <a:lstStyle/>
          <a:p>
            <a:pPr algn="ctr" defTabSz="986912">
              <a:defRPr/>
            </a:pPr>
            <a:r>
              <a:rPr kumimoji="0" lang="ja-JP" altLang="en-US" sz="1943" b="1" kern="0" dirty="0">
                <a:solidFill>
                  <a:prstClr val="white"/>
                </a:solidFill>
                <a:latin typeface="Meiryo UI"/>
                <a:ea typeface="Meiryo UI"/>
                <a:cs typeface="Segoe UI" panose="020B0502040204020203" pitchFamily="34" charset="0"/>
              </a:rPr>
              <a:t>地域コミュニティ情報媒体向け補助金</a:t>
            </a:r>
          </a:p>
        </p:txBody>
      </p:sp>
      <p:sp>
        <p:nvSpPr>
          <p:cNvPr id="6" name="テキスト ボックス 5"/>
          <p:cNvSpPr txBox="1"/>
          <p:nvPr/>
        </p:nvSpPr>
        <p:spPr>
          <a:xfrm>
            <a:off x="138655" y="2969115"/>
            <a:ext cx="10414503" cy="4093428"/>
          </a:xfrm>
          <a:prstGeom prst="rect">
            <a:avLst/>
          </a:prstGeom>
          <a:noFill/>
        </p:spPr>
        <p:txBody>
          <a:bodyPr wrap="square">
            <a:spAutoFit/>
          </a:bodyPr>
          <a:lstStyle/>
          <a:p>
            <a:pPr defTabSz="986912">
              <a:defRPr/>
            </a:pPr>
            <a:r>
              <a:rPr lang="en-US" altLang="ja-JP" sz="2000" b="1" dirty="0">
                <a:solidFill>
                  <a:prstClr val="black"/>
                </a:solidFill>
                <a:latin typeface="Meiryo UI"/>
                <a:ea typeface="Meiryo UI"/>
                <a:cs typeface="Segoe UI" panose="020B0502040204020203" pitchFamily="34" charset="0"/>
              </a:rPr>
              <a:t>【</a:t>
            </a:r>
            <a:r>
              <a:rPr lang="ja-JP" altLang="en-US" sz="2000" b="1" dirty="0">
                <a:solidFill>
                  <a:prstClr val="black"/>
                </a:solidFill>
                <a:latin typeface="Meiryo UI"/>
                <a:ea typeface="Meiryo UI"/>
                <a:cs typeface="Segoe UI" panose="020B0502040204020203" pitchFamily="34" charset="0"/>
              </a:rPr>
              <a:t>主な採択事業（平成</a:t>
            </a:r>
            <a:r>
              <a:rPr lang="en-US" altLang="ja-JP" sz="2000" b="1" dirty="0">
                <a:solidFill>
                  <a:prstClr val="black"/>
                </a:solidFill>
                <a:latin typeface="Meiryo UI"/>
                <a:ea typeface="Meiryo UI"/>
                <a:cs typeface="Segoe UI" panose="020B0502040204020203" pitchFamily="34" charset="0"/>
              </a:rPr>
              <a:t>29</a:t>
            </a:r>
            <a:r>
              <a:rPr lang="ja-JP" altLang="en-US" sz="2000" b="1" dirty="0">
                <a:solidFill>
                  <a:prstClr val="black"/>
                </a:solidFill>
                <a:latin typeface="Meiryo UI"/>
                <a:ea typeface="Meiryo UI"/>
                <a:cs typeface="Segoe UI" panose="020B0502040204020203" pitchFamily="34" charset="0"/>
              </a:rPr>
              <a:t>年度）</a:t>
            </a:r>
            <a:r>
              <a:rPr lang="en-US" altLang="ja-JP" sz="2000" b="1" dirty="0">
                <a:solidFill>
                  <a:prstClr val="black"/>
                </a:solidFill>
                <a:latin typeface="Meiryo UI"/>
                <a:ea typeface="Meiryo UI"/>
                <a:cs typeface="Segoe UI" panose="020B0502040204020203" pitchFamily="34" charset="0"/>
              </a:rPr>
              <a:t>】</a:t>
            </a:r>
          </a:p>
          <a:p>
            <a:pPr marL="308403" indent="-308403" defTabSz="986912">
              <a:buFont typeface="Wingdings" panose="05000000000000000000" pitchFamily="2" charset="2"/>
              <a:buChar char="Ø"/>
              <a:defRPr/>
            </a:pPr>
            <a:r>
              <a:rPr lang="en-US" altLang="ja-JP" sz="2000" b="1" u="sng" dirty="0">
                <a:solidFill>
                  <a:prstClr val="black"/>
                </a:solidFill>
                <a:latin typeface="Meiryo UI"/>
                <a:ea typeface="Meiryo UI"/>
                <a:cs typeface="Segoe UI" panose="020B0502040204020203" pitchFamily="34" charset="0"/>
              </a:rPr>
              <a:t>e-</a:t>
            </a:r>
            <a:r>
              <a:rPr lang="en-US" altLang="ja-JP" sz="2000" b="1" u="sng" dirty="0" err="1">
                <a:solidFill>
                  <a:prstClr val="black"/>
                </a:solidFill>
                <a:latin typeface="Meiryo UI"/>
                <a:ea typeface="Meiryo UI"/>
                <a:cs typeface="Segoe UI" panose="020B0502040204020203" pitchFamily="34" charset="0"/>
              </a:rPr>
              <a:t>niwa</a:t>
            </a:r>
            <a:r>
              <a:rPr lang="ja-JP" altLang="en-US" sz="2000" b="1" u="sng" dirty="0">
                <a:solidFill>
                  <a:prstClr val="black"/>
                </a:solidFill>
                <a:latin typeface="Meiryo UI"/>
                <a:ea typeface="Meiryo UI"/>
                <a:cs typeface="Segoe UI" panose="020B0502040204020203" pitchFamily="34" charset="0"/>
              </a:rPr>
              <a:t>（北海道）</a:t>
            </a:r>
            <a:endParaRPr lang="en-US" altLang="ja-JP" sz="2000" b="1" u="sng" dirty="0">
              <a:solidFill>
                <a:prstClr val="black"/>
              </a:solidFill>
              <a:latin typeface="Meiryo UI"/>
              <a:ea typeface="Meiryo UI"/>
              <a:cs typeface="Segoe UI" panose="020B0502040204020203" pitchFamily="34" charset="0"/>
            </a:endParaRPr>
          </a:p>
          <a:p>
            <a:pPr marL="863548" lvl="1" indent="-370092" defTabSz="986912">
              <a:buFont typeface="+mj-ea"/>
              <a:buAutoNum type="circleNumDbPlain"/>
              <a:defRPr/>
            </a:pPr>
            <a:r>
              <a:rPr lang="ja-JP" altLang="en-US" sz="2000" dirty="0">
                <a:solidFill>
                  <a:prstClr val="black"/>
                </a:solidFill>
                <a:latin typeface="Meiryo UI"/>
                <a:ea typeface="Meiryo UI"/>
                <a:cs typeface="Segoe UI" panose="020B0502040204020203" pitchFamily="34" charset="0"/>
              </a:rPr>
              <a:t>市民の声を収録した</a:t>
            </a:r>
            <a:r>
              <a:rPr lang="en-US" altLang="ja-JP" sz="2000" dirty="0">
                <a:solidFill>
                  <a:prstClr val="black"/>
                </a:solidFill>
                <a:latin typeface="Meiryo UI"/>
                <a:ea typeface="Meiryo UI"/>
                <a:cs typeface="Segoe UI" panose="020B0502040204020203" pitchFamily="34" charset="0"/>
              </a:rPr>
              <a:t>60</a:t>
            </a:r>
            <a:r>
              <a:rPr lang="ja-JP" altLang="en-US" sz="2000" dirty="0">
                <a:solidFill>
                  <a:prstClr val="black"/>
                </a:solidFill>
                <a:latin typeface="Meiryo UI"/>
                <a:ea typeface="Meiryo UI"/>
                <a:cs typeface="Segoe UI" panose="020B0502040204020203" pitchFamily="34" charset="0"/>
              </a:rPr>
              <a:t>秒</a:t>
            </a:r>
            <a:r>
              <a:rPr lang="en-US" altLang="ja-JP" sz="2000" dirty="0">
                <a:solidFill>
                  <a:prstClr val="black"/>
                </a:solidFill>
                <a:latin typeface="Meiryo UI"/>
                <a:ea typeface="Meiryo UI"/>
                <a:cs typeface="Segoe UI" panose="020B0502040204020203" pitchFamily="34" charset="0"/>
              </a:rPr>
              <a:t>CM</a:t>
            </a:r>
            <a:r>
              <a:rPr lang="ja-JP" altLang="en-US" sz="2000" dirty="0">
                <a:solidFill>
                  <a:prstClr val="black"/>
                </a:solidFill>
                <a:latin typeface="Meiryo UI"/>
                <a:ea typeface="Meiryo UI"/>
                <a:cs typeface="Segoe UI" panose="020B0502040204020203" pitchFamily="34" charset="0"/>
              </a:rPr>
              <a:t>の放送</a:t>
            </a:r>
            <a:endParaRPr lang="en-US" altLang="ja-JP" sz="2000" dirty="0">
              <a:solidFill>
                <a:prstClr val="black"/>
              </a:solidFill>
              <a:latin typeface="Meiryo UI"/>
              <a:ea typeface="Meiryo UI"/>
              <a:cs typeface="Segoe UI" panose="020B0502040204020203" pitchFamily="34" charset="0"/>
            </a:endParaRPr>
          </a:p>
          <a:p>
            <a:pPr marL="863548" lvl="1" indent="-370092" defTabSz="986912">
              <a:buFont typeface="+mj-ea"/>
              <a:buAutoNum type="circleNumDbPlain"/>
              <a:defRPr/>
            </a:pPr>
            <a:r>
              <a:rPr lang="ja-JP" altLang="en-US" sz="2000" dirty="0">
                <a:solidFill>
                  <a:prstClr val="black"/>
                </a:solidFill>
                <a:latin typeface="Meiryo UI"/>
                <a:ea typeface="Meiryo UI"/>
                <a:cs typeface="Segoe UI" panose="020B0502040204020203" pitchFamily="34" charset="0"/>
              </a:rPr>
              <a:t>市民・行政・企業等と連携した番組放送</a:t>
            </a:r>
            <a:endParaRPr lang="en-US" altLang="ja-JP" sz="2000" dirty="0">
              <a:solidFill>
                <a:prstClr val="black"/>
              </a:solidFill>
              <a:latin typeface="Meiryo UI"/>
              <a:ea typeface="Meiryo UI"/>
              <a:cs typeface="Segoe UI" panose="020B0502040204020203" pitchFamily="34" charset="0"/>
            </a:endParaRPr>
          </a:p>
          <a:p>
            <a:pPr marL="863548" lvl="1" indent="-370092" defTabSz="986912">
              <a:buFont typeface="+mj-ea"/>
              <a:buAutoNum type="circleNumDbPlain"/>
              <a:defRPr/>
            </a:pPr>
            <a:r>
              <a:rPr lang="ja-JP" altLang="en-US" sz="2000" dirty="0">
                <a:solidFill>
                  <a:prstClr val="black"/>
                </a:solidFill>
                <a:latin typeface="Meiryo UI"/>
                <a:ea typeface="Meiryo UI"/>
                <a:cs typeface="Segoe UI" panose="020B0502040204020203" pitchFamily="34" charset="0"/>
              </a:rPr>
              <a:t>道の駅デジタルサイネージでの啓発映像の放映 </a:t>
            </a:r>
            <a:r>
              <a:rPr lang="en-US" altLang="ja-JP" sz="2000" dirty="0">
                <a:solidFill>
                  <a:prstClr val="black"/>
                </a:solidFill>
                <a:latin typeface="Meiryo UI"/>
                <a:ea typeface="Meiryo UI"/>
                <a:cs typeface="Segoe UI" panose="020B0502040204020203" pitchFamily="34" charset="0"/>
              </a:rPr>
              <a:t>etc.</a:t>
            </a:r>
          </a:p>
          <a:p>
            <a:pPr defTabSz="986912">
              <a:defRPr/>
            </a:pPr>
            <a:endParaRPr lang="en-US" altLang="ja-JP" sz="2000" b="1" u="sng" dirty="0">
              <a:solidFill>
                <a:prstClr val="black"/>
              </a:solidFill>
              <a:latin typeface="Meiryo UI"/>
              <a:ea typeface="Meiryo UI"/>
              <a:cs typeface="Segoe UI" panose="020B0502040204020203" pitchFamily="34" charset="0"/>
            </a:endParaRPr>
          </a:p>
          <a:p>
            <a:pPr marL="308403" indent="-308403" defTabSz="986912">
              <a:buFont typeface="Wingdings" panose="05000000000000000000" pitchFamily="2" charset="2"/>
              <a:buChar char="Ø"/>
              <a:defRPr/>
            </a:pPr>
            <a:r>
              <a:rPr lang="en-US" altLang="ja-JP" sz="2000" b="1" u="sng" dirty="0" err="1">
                <a:solidFill>
                  <a:prstClr val="black"/>
                </a:solidFill>
                <a:latin typeface="Meiryo UI"/>
                <a:ea typeface="Meiryo UI"/>
                <a:cs typeface="Segoe UI" panose="020B0502040204020203" pitchFamily="34" charset="0"/>
              </a:rPr>
              <a:t>Suzuka</a:t>
            </a:r>
            <a:r>
              <a:rPr lang="ja-JP" altLang="en-US" sz="2000" b="1" u="sng" dirty="0">
                <a:solidFill>
                  <a:prstClr val="black"/>
                </a:solidFill>
                <a:latin typeface="Meiryo UI"/>
                <a:ea typeface="Meiryo UI"/>
                <a:cs typeface="Segoe UI" panose="020B0502040204020203" pitchFamily="34" charset="0"/>
              </a:rPr>
              <a:t> </a:t>
            </a:r>
            <a:r>
              <a:rPr lang="en-US" altLang="ja-JP" sz="2000" b="1" u="sng" dirty="0">
                <a:solidFill>
                  <a:prstClr val="black"/>
                </a:solidFill>
                <a:latin typeface="Meiryo UI"/>
                <a:ea typeface="Meiryo UI"/>
                <a:cs typeface="Segoe UI" panose="020B0502040204020203" pitchFamily="34" charset="0"/>
              </a:rPr>
              <a:t>Voice</a:t>
            </a:r>
            <a:r>
              <a:rPr lang="ja-JP" altLang="en-US" sz="2000" b="1" u="sng" dirty="0">
                <a:solidFill>
                  <a:prstClr val="black"/>
                </a:solidFill>
                <a:latin typeface="Meiryo UI"/>
                <a:ea typeface="Meiryo UI"/>
                <a:cs typeface="Segoe UI" panose="020B0502040204020203" pitchFamily="34" charset="0"/>
              </a:rPr>
              <a:t> </a:t>
            </a:r>
            <a:r>
              <a:rPr lang="en-US" altLang="ja-JP" sz="2000" b="1" u="sng" dirty="0">
                <a:solidFill>
                  <a:prstClr val="black"/>
                </a:solidFill>
                <a:latin typeface="Meiryo UI"/>
                <a:ea typeface="Meiryo UI"/>
                <a:cs typeface="Segoe UI" panose="020B0502040204020203" pitchFamily="34" charset="0"/>
              </a:rPr>
              <a:t>FM</a:t>
            </a:r>
            <a:r>
              <a:rPr lang="ja-JP" altLang="en-US" sz="2000" b="1" u="sng" dirty="0">
                <a:solidFill>
                  <a:prstClr val="black"/>
                </a:solidFill>
                <a:latin typeface="Meiryo UI"/>
                <a:ea typeface="Meiryo UI"/>
                <a:cs typeface="Segoe UI" panose="020B0502040204020203" pitchFamily="34" charset="0"/>
              </a:rPr>
              <a:t>（三重県）</a:t>
            </a:r>
            <a:endParaRPr lang="en-US" altLang="ja-JP" sz="2000" b="1" u="sng" dirty="0">
              <a:solidFill>
                <a:prstClr val="black"/>
              </a:solidFill>
              <a:latin typeface="Meiryo UI"/>
              <a:ea typeface="Meiryo UI"/>
              <a:cs typeface="Segoe UI" panose="020B0502040204020203" pitchFamily="34" charset="0"/>
            </a:endParaRPr>
          </a:p>
          <a:p>
            <a:pPr marL="863548" lvl="1" indent="-370092" defTabSz="986912">
              <a:buFont typeface="+mj-ea"/>
              <a:buAutoNum type="circleNumDbPlain"/>
              <a:defRPr/>
            </a:pPr>
            <a:r>
              <a:rPr lang="ja-JP" altLang="en-US" sz="2000" dirty="0">
                <a:solidFill>
                  <a:prstClr val="black"/>
                </a:solidFill>
                <a:latin typeface="Meiryo UI"/>
                <a:ea typeface="Meiryo UI"/>
                <a:cs typeface="Segoe UI" panose="020B0502040204020203" pitchFamily="34" charset="0"/>
              </a:rPr>
              <a:t>ラジオ番組を活用した啓発活動（</a:t>
            </a:r>
            <a:r>
              <a:rPr lang="en-US" altLang="ja-JP" sz="2000" dirty="0">
                <a:solidFill>
                  <a:prstClr val="black"/>
                </a:solidFill>
                <a:latin typeface="Meiryo UI"/>
                <a:ea typeface="Meiryo UI"/>
                <a:cs typeface="Segoe UI" panose="020B0502040204020203" pitchFamily="34" charset="0"/>
              </a:rPr>
              <a:t>60</a:t>
            </a:r>
            <a:r>
              <a:rPr lang="ja-JP" altLang="en-US" sz="2000" dirty="0">
                <a:solidFill>
                  <a:prstClr val="black"/>
                </a:solidFill>
                <a:latin typeface="Meiryo UI"/>
                <a:ea typeface="Meiryo UI"/>
                <a:cs typeface="Segoe UI" panose="020B0502040204020203" pitchFamily="34" charset="0"/>
              </a:rPr>
              <a:t>秒</a:t>
            </a:r>
            <a:r>
              <a:rPr lang="en-US" altLang="ja-JP" sz="2000" dirty="0">
                <a:solidFill>
                  <a:prstClr val="black"/>
                </a:solidFill>
                <a:latin typeface="Meiryo UI"/>
                <a:ea typeface="Meiryo UI"/>
                <a:cs typeface="Segoe UI" panose="020B0502040204020203" pitchFamily="34" charset="0"/>
              </a:rPr>
              <a:t>CM</a:t>
            </a:r>
            <a:r>
              <a:rPr lang="ja-JP" altLang="en-US" sz="2000" dirty="0">
                <a:solidFill>
                  <a:prstClr val="black"/>
                </a:solidFill>
                <a:latin typeface="Meiryo UI"/>
                <a:ea typeface="Meiryo UI"/>
                <a:cs typeface="Segoe UI" panose="020B0502040204020203" pitchFamily="34" charset="0"/>
              </a:rPr>
              <a:t>等）</a:t>
            </a:r>
            <a:endParaRPr lang="en-US" altLang="ja-JP" sz="2000" dirty="0">
              <a:solidFill>
                <a:prstClr val="black"/>
              </a:solidFill>
              <a:latin typeface="Meiryo UI"/>
              <a:ea typeface="Meiryo UI"/>
              <a:cs typeface="Segoe UI" panose="020B0502040204020203" pitchFamily="34" charset="0"/>
            </a:endParaRPr>
          </a:p>
          <a:p>
            <a:pPr marL="863548" lvl="1" indent="-370092" defTabSz="986912">
              <a:buFont typeface="+mj-ea"/>
              <a:buAutoNum type="circleNumDbPlain"/>
              <a:defRPr/>
            </a:pPr>
            <a:r>
              <a:rPr lang="en-US" altLang="ja-JP" sz="2000" dirty="0">
                <a:solidFill>
                  <a:prstClr val="black"/>
                </a:solidFill>
                <a:latin typeface="Meiryo UI"/>
                <a:ea typeface="Meiryo UI"/>
                <a:cs typeface="Segoe UI" panose="020B0502040204020203" pitchFamily="34" charset="0"/>
              </a:rPr>
              <a:t>COOL</a:t>
            </a:r>
            <a:r>
              <a:rPr lang="ja-JP" altLang="en-US" sz="2000" dirty="0">
                <a:solidFill>
                  <a:prstClr val="black"/>
                </a:solidFill>
                <a:latin typeface="Meiryo UI"/>
                <a:ea typeface="Meiryo UI"/>
                <a:cs typeface="Segoe UI" panose="020B0502040204020203" pitchFamily="34" charset="0"/>
              </a:rPr>
              <a:t> </a:t>
            </a:r>
            <a:r>
              <a:rPr lang="en-US" altLang="ja-JP" sz="2000" dirty="0">
                <a:solidFill>
                  <a:prstClr val="black"/>
                </a:solidFill>
                <a:latin typeface="Meiryo UI"/>
                <a:ea typeface="Meiryo UI"/>
                <a:cs typeface="Segoe UI" panose="020B0502040204020203" pitchFamily="34" charset="0"/>
              </a:rPr>
              <a:t>CHOICE</a:t>
            </a:r>
            <a:r>
              <a:rPr lang="ja-JP" altLang="en-US" sz="2000" dirty="0">
                <a:solidFill>
                  <a:prstClr val="black"/>
                </a:solidFill>
                <a:latin typeface="Meiryo UI"/>
                <a:ea typeface="Meiryo UI"/>
                <a:cs typeface="Segoe UI" panose="020B0502040204020203" pitchFamily="34" charset="0"/>
              </a:rPr>
              <a:t>俳句・川柳募集　</a:t>
            </a:r>
            <a:r>
              <a:rPr lang="en-US" altLang="ja-JP" sz="2000" dirty="0">
                <a:solidFill>
                  <a:prstClr val="black"/>
                </a:solidFill>
                <a:latin typeface="Meiryo UI"/>
                <a:ea typeface="Meiryo UI"/>
                <a:cs typeface="Segoe UI" panose="020B0502040204020203" pitchFamily="34" charset="0"/>
              </a:rPr>
              <a:t>etc.</a:t>
            </a:r>
          </a:p>
          <a:p>
            <a:pPr defTabSz="986912">
              <a:defRPr/>
            </a:pPr>
            <a:endParaRPr lang="en-US" altLang="ja-JP" sz="2000" dirty="0">
              <a:solidFill>
                <a:prstClr val="black"/>
              </a:solidFill>
              <a:latin typeface="Meiryo UI"/>
              <a:ea typeface="Meiryo UI"/>
              <a:cs typeface="Segoe UI" panose="020B0502040204020203" pitchFamily="34" charset="0"/>
            </a:endParaRPr>
          </a:p>
          <a:p>
            <a:pPr marL="308403" indent="-308403" defTabSz="986912">
              <a:buFont typeface="Wingdings" panose="05000000000000000000" pitchFamily="2" charset="2"/>
              <a:buChar char="Ø"/>
              <a:defRPr/>
            </a:pPr>
            <a:r>
              <a:rPr lang="en-US" altLang="ja-JP" sz="2000" b="1" u="sng" dirty="0">
                <a:solidFill>
                  <a:prstClr val="black"/>
                </a:solidFill>
                <a:latin typeface="Meiryo UI"/>
                <a:ea typeface="Meiryo UI"/>
                <a:cs typeface="Segoe UI" panose="020B0502040204020203" pitchFamily="34" charset="0"/>
              </a:rPr>
              <a:t>FM</a:t>
            </a:r>
            <a:r>
              <a:rPr lang="ja-JP" altLang="en-US" sz="2000" b="1" u="sng" dirty="0">
                <a:solidFill>
                  <a:prstClr val="black"/>
                </a:solidFill>
                <a:latin typeface="Meiryo UI"/>
                <a:ea typeface="Meiryo UI"/>
                <a:cs typeface="Segoe UI" panose="020B0502040204020203" pitchFamily="34" charset="0"/>
              </a:rPr>
              <a:t>東広島（広島県）</a:t>
            </a:r>
            <a:endParaRPr lang="en-US" altLang="ja-JP" sz="2000" b="1" u="sng" dirty="0">
              <a:solidFill>
                <a:prstClr val="black"/>
              </a:solidFill>
              <a:latin typeface="Meiryo UI"/>
              <a:ea typeface="Meiryo UI"/>
              <a:cs typeface="Segoe UI" panose="020B0502040204020203" pitchFamily="34" charset="0"/>
            </a:endParaRPr>
          </a:p>
          <a:p>
            <a:pPr marL="872115" indent="-392367" defTabSz="986912">
              <a:buFont typeface="+mj-ea"/>
              <a:buAutoNum type="circleNumDbPlain"/>
              <a:defRPr/>
            </a:pPr>
            <a:r>
              <a:rPr lang="ja-JP" altLang="en-US" sz="2000" dirty="0">
                <a:solidFill>
                  <a:prstClr val="black"/>
                </a:solidFill>
                <a:latin typeface="Meiryo UI"/>
                <a:ea typeface="Meiryo UI"/>
                <a:cs typeface="Segoe UI" panose="020B0502040204020203" pitchFamily="34" charset="0"/>
              </a:rPr>
              <a:t>地元市民、地元研究機関からの専門家が出演する啓発番組の放送  </a:t>
            </a:r>
            <a:r>
              <a:rPr lang="en-US" altLang="ja-JP" sz="2000" dirty="0">
                <a:solidFill>
                  <a:prstClr val="black"/>
                </a:solidFill>
                <a:latin typeface="Meiryo UI"/>
                <a:ea typeface="Meiryo UI"/>
                <a:cs typeface="Segoe UI" panose="020B0502040204020203" pitchFamily="34" charset="0"/>
              </a:rPr>
              <a:t>etc.</a:t>
            </a:r>
          </a:p>
          <a:p>
            <a:pPr defTabSz="986912">
              <a:defRPr/>
            </a:pPr>
            <a:endParaRPr lang="en-US" altLang="ja-JP" sz="2000" dirty="0">
              <a:solidFill>
                <a:prstClr val="black"/>
              </a:solidFill>
              <a:latin typeface="Meiryo UI"/>
              <a:ea typeface="Meiryo UI"/>
              <a:cs typeface="Segoe UI" panose="020B0502040204020203" pitchFamily="34" charset="0"/>
            </a:endParaRPr>
          </a:p>
        </p:txBody>
      </p:sp>
      <p:sp>
        <p:nvSpPr>
          <p:cNvPr id="7" name="テキスト プレースホルダー 3"/>
          <p:cNvSpPr>
            <a:spLocks noGrp="1"/>
          </p:cNvSpPr>
          <p:nvPr>
            <p:ph type="body" sz="quarter" idx="10"/>
          </p:nvPr>
        </p:nvSpPr>
        <p:spPr>
          <a:xfrm>
            <a:off x="3238" y="1103538"/>
            <a:ext cx="10685337" cy="1324577"/>
          </a:xfrm>
        </p:spPr>
        <p:txBody>
          <a:bodyPr/>
          <a:lstStyle/>
          <a:p>
            <a:pPr marL="0" indent="0">
              <a:lnSpc>
                <a:spcPts val="1619"/>
              </a:lnSpc>
              <a:buNone/>
            </a:pPr>
            <a:r>
              <a:rPr lang="en-US" altLang="ja-JP" sz="1943" dirty="0">
                <a:latin typeface="+mn-ea"/>
                <a:ea typeface="+mn-ea"/>
              </a:rPr>
              <a:t>【</a:t>
            </a:r>
            <a:r>
              <a:rPr lang="ja-JP" altLang="en-US" sz="1943" dirty="0">
                <a:latin typeface="+mn-ea"/>
                <a:ea typeface="+mn-ea"/>
              </a:rPr>
              <a:t>採択結果</a:t>
            </a:r>
            <a:r>
              <a:rPr lang="en-US" altLang="ja-JP" sz="1943" dirty="0">
                <a:latin typeface="+mn-ea"/>
                <a:ea typeface="+mn-ea"/>
              </a:rPr>
              <a:t>】</a:t>
            </a:r>
            <a:r>
              <a:rPr lang="ja-JP" altLang="en-US" sz="1943" dirty="0">
                <a:latin typeface="+mn-ea"/>
                <a:ea typeface="+mn-ea"/>
              </a:rPr>
              <a:t>地方公共団体：</a:t>
            </a:r>
            <a:r>
              <a:rPr lang="en-US" altLang="ja-JP" sz="1943" dirty="0">
                <a:latin typeface="+mn-ea"/>
                <a:ea typeface="+mn-ea"/>
              </a:rPr>
              <a:t>102</a:t>
            </a:r>
            <a:r>
              <a:rPr lang="ja-JP" altLang="en-US" sz="1943" dirty="0">
                <a:latin typeface="+mn-ea"/>
                <a:ea typeface="+mn-ea"/>
              </a:rPr>
              <a:t>件（</a:t>
            </a:r>
            <a:r>
              <a:rPr lang="en-US" altLang="ja-JP" sz="1943" dirty="0">
                <a:latin typeface="+mn-ea"/>
                <a:ea typeface="+mn-ea"/>
              </a:rPr>
              <a:t>35</a:t>
            </a:r>
            <a:r>
              <a:rPr lang="ja-JP" altLang="en-US" sz="1943" dirty="0">
                <a:latin typeface="+mn-ea"/>
                <a:ea typeface="+mn-ea"/>
              </a:rPr>
              <a:t>都道府県）採択</a:t>
            </a:r>
            <a:endParaRPr lang="en-US" altLang="ja-JP" sz="1943" dirty="0">
              <a:latin typeface="+mn-ea"/>
              <a:ea typeface="+mn-ea"/>
            </a:endParaRPr>
          </a:p>
          <a:p>
            <a:pPr marL="0" indent="0">
              <a:lnSpc>
                <a:spcPts val="1619"/>
              </a:lnSpc>
              <a:buNone/>
            </a:pPr>
            <a:r>
              <a:rPr lang="ja-JP" altLang="en-US" sz="1943" dirty="0">
                <a:latin typeface="+mn-ea"/>
                <a:ea typeface="+mn-ea"/>
              </a:rPr>
              <a:t>　　　　　　　 ケーブル</a:t>
            </a:r>
            <a:r>
              <a:rPr lang="en-US" altLang="ja-JP" sz="1943" dirty="0">
                <a:latin typeface="+mn-ea"/>
                <a:ea typeface="+mn-ea"/>
              </a:rPr>
              <a:t>TV</a:t>
            </a:r>
            <a:r>
              <a:rPr lang="ja-JP" altLang="en-US" sz="1943" dirty="0">
                <a:latin typeface="+mn-ea"/>
                <a:ea typeface="+mn-ea"/>
              </a:rPr>
              <a:t>事業者：１件採択</a:t>
            </a:r>
          </a:p>
          <a:p>
            <a:pPr marL="0" indent="0">
              <a:lnSpc>
                <a:spcPts val="1619"/>
              </a:lnSpc>
              <a:buNone/>
            </a:pPr>
            <a:r>
              <a:rPr lang="ja-JP" altLang="en-US" sz="1943" dirty="0">
                <a:latin typeface="+mn-ea"/>
                <a:ea typeface="+mn-ea"/>
              </a:rPr>
              <a:t>　　　　　　　 コミュニティ</a:t>
            </a:r>
            <a:r>
              <a:rPr lang="en-US" altLang="ja-JP" sz="1943" dirty="0">
                <a:latin typeface="+mn-ea"/>
                <a:ea typeface="+mn-ea"/>
              </a:rPr>
              <a:t>FM</a:t>
            </a:r>
            <a:r>
              <a:rPr lang="ja-JP" altLang="en-US" sz="1943" dirty="0">
                <a:latin typeface="+mn-ea"/>
                <a:ea typeface="+mn-ea"/>
              </a:rPr>
              <a:t>放送事業者：</a:t>
            </a:r>
            <a:r>
              <a:rPr lang="en-US" altLang="ja-JP" sz="1943" dirty="0">
                <a:latin typeface="+mn-ea"/>
                <a:ea typeface="+mn-ea"/>
              </a:rPr>
              <a:t>54</a:t>
            </a:r>
            <a:r>
              <a:rPr lang="ja-JP" altLang="en-US" sz="1943" dirty="0">
                <a:latin typeface="+mn-ea"/>
                <a:ea typeface="+mn-ea"/>
              </a:rPr>
              <a:t>件（</a:t>
            </a:r>
            <a:r>
              <a:rPr lang="en-US" altLang="ja-JP" sz="1943" dirty="0">
                <a:latin typeface="+mn-ea"/>
                <a:ea typeface="+mn-ea"/>
              </a:rPr>
              <a:t>32</a:t>
            </a:r>
            <a:r>
              <a:rPr lang="ja-JP" altLang="en-US" sz="1943" dirty="0">
                <a:latin typeface="+mn-ea"/>
                <a:ea typeface="+mn-ea"/>
              </a:rPr>
              <a:t>道府県）採択</a:t>
            </a:r>
            <a:endParaRPr lang="en-US" altLang="ja-JP" sz="1943" dirty="0">
              <a:latin typeface="+mn-ea"/>
              <a:ea typeface="+mn-ea"/>
            </a:endParaRPr>
          </a:p>
          <a:p>
            <a:pPr marL="0" indent="0">
              <a:lnSpc>
                <a:spcPts val="1619"/>
              </a:lnSpc>
              <a:buNone/>
            </a:pPr>
            <a:r>
              <a:rPr lang="en-US" altLang="ja-JP" sz="1943" dirty="0">
                <a:latin typeface="+mn-ea"/>
                <a:ea typeface="+mn-ea"/>
              </a:rPr>
              <a:t>※</a:t>
            </a:r>
            <a:r>
              <a:rPr lang="ja-JP" altLang="en-US" sz="1943" dirty="0">
                <a:latin typeface="+mn-ea"/>
                <a:ea typeface="+mn-ea"/>
              </a:rPr>
              <a:t>うち、両方の補助金で採択されたのは</a:t>
            </a:r>
            <a:r>
              <a:rPr lang="en-US" altLang="ja-JP" sz="1943" dirty="0">
                <a:latin typeface="+mn-ea"/>
                <a:ea typeface="+mn-ea"/>
              </a:rPr>
              <a:t>18</a:t>
            </a:r>
            <a:r>
              <a:rPr lang="ja-JP" altLang="en-US" sz="1943" dirty="0">
                <a:latin typeface="+mn-ea"/>
                <a:ea typeface="+mn-ea"/>
              </a:rPr>
              <a:t>件。</a:t>
            </a:r>
          </a:p>
        </p:txBody>
      </p:sp>
    </p:spTree>
    <p:extLst>
      <p:ext uri="{BB962C8B-B14F-4D97-AF65-F5344CB8AC3E}">
        <p14:creationId xmlns:p14="http://schemas.microsoft.com/office/powerpoint/2010/main" val="6878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7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eaVert" wrap="square">
        <a:spAutoFit/>
      </a:bodyPr>
      <a:lstStyle>
        <a:defPPr eaLnBrk="1" hangingPunct="1">
          <a:defRPr sz="1100" b="1" dirty="0"/>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4333</TotalTime>
  <Words>701</Words>
  <Application>Microsoft Office PowerPoint</Application>
  <PresentationFormat>ユーザー設定</PresentationFormat>
  <Paragraphs>130</Paragraphs>
  <Slides>6</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12</vt:i4>
      </vt:variant>
      <vt:variant>
        <vt:lpstr>スライド タイトル</vt:lpstr>
      </vt:variant>
      <vt:variant>
        <vt:i4>6</vt:i4>
      </vt:variant>
    </vt:vector>
  </HeadingPairs>
  <TitlesOfParts>
    <vt:vector size="31" baseType="lpstr">
      <vt:lpstr>HGPｺﾞｼｯｸE</vt:lpstr>
      <vt:lpstr>HGPｺﾞｼｯｸM</vt:lpstr>
      <vt:lpstr>Meiryo UI</vt:lpstr>
      <vt:lpstr>ＭＳ Ｐゴシック</vt:lpstr>
      <vt:lpstr>Meiryo</vt:lpstr>
      <vt:lpstr>Meiryo</vt:lpstr>
      <vt:lpstr>游ゴシック</vt:lpstr>
      <vt:lpstr>Arial</vt:lpstr>
      <vt:lpstr>Calibri</vt:lpstr>
      <vt:lpstr>Cambria</vt:lpstr>
      <vt:lpstr>Segoe UI</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17_Office ​​テーマ</vt:lpstr>
      <vt:lpstr>PowerPoint プレゼンテーション</vt:lpstr>
      <vt:lpstr>PowerPoint プレゼンテーション</vt:lpstr>
      <vt:lpstr>「COOL CHOICE」とは</vt:lpstr>
      <vt:lpstr>補助要件（※2018年度の内容を参考として掲載）</vt:lpstr>
      <vt:lpstr>主な採択事例①</vt:lpstr>
      <vt:lpstr>主な採択事例②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527</cp:revision>
  <cp:lastPrinted>2018-12-27T15:53:44Z</cp:lastPrinted>
  <dcterms:created xsi:type="dcterms:W3CDTF">2018-08-15T14:31:38Z</dcterms:created>
  <dcterms:modified xsi:type="dcterms:W3CDTF">2019-01-08T02:07:51Z</dcterms:modified>
</cp:coreProperties>
</file>