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678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24" d="100"/>
          <a:sy n="124" d="100"/>
        </p:scale>
        <p:origin x="102" y="2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F64A7-8411-4F59-A821-3499EBFAEC8C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BF389-F677-4486-889D-15C8F67F35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29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1D777-8C68-40DB-A8C6-0869711C1D97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458D3-ED0A-493D-AEB0-82F030FE6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84395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763" y="6403452"/>
            <a:ext cx="9363459" cy="32368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258763" y="6433862"/>
            <a:ext cx="1107921" cy="261610"/>
          </a:xfrm>
          <a:prstGeom prst="rect">
            <a:avLst/>
          </a:prstGeom>
          <a:noFill/>
        </p:spPr>
        <p:txBody>
          <a:bodyPr wrap="square" lIns="108000" rtlCol="0" anchor="ctr">
            <a:spAutoFit/>
          </a:bodyPr>
          <a:lstStyle/>
          <a:p>
            <a:pPr lvl="0"/>
            <a:r>
              <a:rPr lang="ja-JP" altLang="en-US" sz="1100" b="1" dirty="0" smtClean="0">
                <a:solidFill>
                  <a:prstClr val="whit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お問合せ先：</a:t>
            </a:r>
            <a:endParaRPr lang="ja-JP" altLang="en-US" sz="1100" b="1" dirty="0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2913" y="160981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88000" y="537882"/>
            <a:ext cx="8688628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87338" y="215900"/>
            <a:ext cx="8689975" cy="282575"/>
          </a:xfrm>
        </p:spPr>
        <p:txBody>
          <a:bodyPr lIns="108000" tIns="72000" rIns="0" bIns="0" anchor="ctr"/>
          <a:lstStyle>
            <a:lvl1pPr marL="0" indent="0">
              <a:buNone/>
              <a:defRPr sz="1800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事業名を記入（○○省連携事業）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5673725" y="2529385"/>
            <a:ext cx="3948497" cy="8416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283779" y="2529385"/>
            <a:ext cx="5064509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 userDrawn="1"/>
        </p:nvSpPr>
        <p:spPr>
          <a:xfrm>
            <a:off x="273050" y="2312348"/>
            <a:ext cx="3948497" cy="215444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400" b="1" dirty="0" smtClean="0">
                <a:solidFill>
                  <a:srgbClr val="009C89"/>
                </a:solidFill>
                <a:latin typeface="+mj-ea"/>
                <a:ea typeface="+mj-ea"/>
              </a:rPr>
              <a:t>2. </a:t>
            </a:r>
            <a:r>
              <a:rPr kumimoji="1" lang="ja-JP" altLang="en-US" sz="1400" b="1" dirty="0" smtClean="0">
                <a:solidFill>
                  <a:srgbClr val="009C89"/>
                </a:solidFill>
              </a:rPr>
              <a:t>事業内容</a:t>
            </a:r>
            <a:endParaRPr kumimoji="1" lang="ja-JP" altLang="en-US" sz="1400" b="1" dirty="0">
              <a:solidFill>
                <a:srgbClr val="009C89"/>
              </a:solidFill>
            </a:endParaRPr>
          </a:p>
        </p:txBody>
      </p:sp>
      <p:cxnSp>
        <p:nvCxnSpPr>
          <p:cNvPr id="33" name="直線コネクタ 32"/>
          <p:cNvCxnSpPr/>
          <p:nvPr userDrawn="1"/>
        </p:nvCxnSpPr>
        <p:spPr>
          <a:xfrm flipV="1">
            <a:off x="283779" y="5462042"/>
            <a:ext cx="5064509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プレースホルダー 36"/>
          <p:cNvSpPr>
            <a:spLocks noGrp="1"/>
          </p:cNvSpPr>
          <p:nvPr>
            <p:ph type="body" sz="quarter" idx="12" hasCustomPrompt="1"/>
          </p:nvPr>
        </p:nvSpPr>
        <p:spPr>
          <a:xfrm>
            <a:off x="5925545" y="2300037"/>
            <a:ext cx="3672000" cy="219920"/>
          </a:xfrm>
        </p:spPr>
        <p:txBody>
          <a:bodyPr lIns="0" tIns="0" bIns="0" anchor="b" anchorCtr="0">
            <a:normAutofit/>
          </a:bodyPr>
          <a:lstStyle>
            <a:lvl1pPr marL="0" indent="0">
              <a:buNone/>
              <a:defRPr sz="1400" b="1">
                <a:solidFill>
                  <a:srgbClr val="009C89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 smtClean="0"/>
              <a:t>補助対象、支援対象の例、事業イメージ </a:t>
            </a:r>
            <a:r>
              <a:rPr kumimoji="1" lang="en-US" altLang="ja-JP" dirty="0" smtClean="0"/>
              <a:t>etc.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283779" y="5216129"/>
            <a:ext cx="3948497" cy="261610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r>
              <a:rPr kumimoji="1" lang="en-US" altLang="ja-JP" sz="1400" b="1" dirty="0" smtClean="0">
                <a:solidFill>
                  <a:srgbClr val="009C89"/>
                </a:solidFill>
                <a:latin typeface="+mj-ea"/>
                <a:ea typeface="+mj-ea"/>
              </a:rPr>
              <a:t>3. </a:t>
            </a:r>
            <a:r>
              <a:rPr kumimoji="1" lang="ja-JP" altLang="en-US" sz="1400" b="1" dirty="0" smtClean="0">
                <a:solidFill>
                  <a:srgbClr val="009C89"/>
                </a:solidFill>
              </a:rPr>
              <a:t>事業スキーム</a:t>
            </a:r>
            <a:endParaRPr kumimoji="1" lang="ja-JP" altLang="en-US" sz="1400" b="1" dirty="0">
              <a:solidFill>
                <a:srgbClr val="009C89"/>
              </a:solidFill>
            </a:endParaRPr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13" hasCustomPrompt="1"/>
          </p:nvPr>
        </p:nvSpPr>
        <p:spPr>
          <a:xfrm>
            <a:off x="1352396" y="5482315"/>
            <a:ext cx="3986519" cy="301438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赤色の吹出しに示した選択肢の中から選択して記載</a:t>
            </a:r>
            <a:endParaRPr kumimoji="1" lang="en-US" altLang="ja-JP" dirty="0" smtClean="0"/>
          </a:p>
        </p:txBody>
      </p:sp>
      <p:sp>
        <p:nvSpPr>
          <p:cNvPr id="39" name="テキスト プレースホルダー 37"/>
          <p:cNvSpPr>
            <a:spLocks noGrp="1"/>
          </p:cNvSpPr>
          <p:nvPr>
            <p:ph type="body" sz="quarter" idx="14" hasCustomPrompt="1"/>
          </p:nvPr>
        </p:nvSpPr>
        <p:spPr>
          <a:xfrm>
            <a:off x="283779" y="2555720"/>
            <a:ext cx="5064509" cy="2576498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事業内容を説明</a:t>
            </a:r>
            <a:endParaRPr kumimoji="1" lang="en-US" altLang="ja-JP" dirty="0" smtClean="0"/>
          </a:p>
        </p:txBody>
      </p:sp>
      <p:pic>
        <p:nvPicPr>
          <p:cNvPr id="41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lum bright="70000" contrast="-70000"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337" y="925276"/>
            <a:ext cx="9345613" cy="353861"/>
          </a:xfrm>
          <a:prstGeom prst="rect">
            <a:avLst/>
          </a:prstGeom>
          <a:ln>
            <a:noFill/>
          </a:ln>
        </p:spPr>
      </p:pic>
      <p:sp>
        <p:nvSpPr>
          <p:cNvPr id="44" name="テキスト プレースホルダー 37"/>
          <p:cNvSpPr>
            <a:spLocks noGrp="1"/>
          </p:cNvSpPr>
          <p:nvPr>
            <p:ph type="body" sz="quarter" idx="15" hasCustomPrompt="1"/>
          </p:nvPr>
        </p:nvSpPr>
        <p:spPr>
          <a:xfrm>
            <a:off x="1316653" y="1328047"/>
            <a:ext cx="8302642" cy="716205"/>
          </a:xfrm>
        </p:spPr>
        <p:txBody>
          <a:bodyPr tIns="72000" anchor="t">
            <a:noAutofit/>
          </a:bodyPr>
          <a:lstStyle>
            <a:lvl1pPr marL="228600" indent="-228600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事業の目的を箇条書きで記載。</a:t>
            </a:r>
            <a:endParaRPr kumimoji="1" lang="en-US" altLang="ja-JP" dirty="0" smtClean="0"/>
          </a:p>
          <a:p>
            <a:pPr lvl="0"/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lvl="0"/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lvl="0"/>
            <a:endParaRPr kumimoji="1" lang="en-US" altLang="ja-JP" dirty="0" smtClean="0"/>
          </a:p>
        </p:txBody>
      </p:sp>
      <p:cxnSp>
        <p:nvCxnSpPr>
          <p:cNvPr id="45" name="直線コネクタ 44"/>
          <p:cNvCxnSpPr/>
          <p:nvPr userDrawn="1"/>
        </p:nvCxnSpPr>
        <p:spPr>
          <a:xfrm flipV="1">
            <a:off x="1291855" y="1396252"/>
            <a:ext cx="0" cy="648000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 userDrawn="1"/>
        </p:nvSpPr>
        <p:spPr>
          <a:xfrm>
            <a:off x="277967" y="1615377"/>
            <a:ext cx="1088717" cy="215444"/>
          </a:xfrm>
          <a:prstGeom prst="rect">
            <a:avLst/>
          </a:prstGeom>
          <a:noFill/>
        </p:spPr>
        <p:txBody>
          <a:bodyPr wrap="square" lIns="0" tIns="0" bIns="0" rtlCol="0" anchor="ctr">
            <a:spAutoFit/>
          </a:bodyPr>
          <a:lstStyle/>
          <a:p>
            <a:pPr algn="l"/>
            <a:r>
              <a:rPr kumimoji="1" lang="en-US" altLang="ja-JP" sz="1400" b="1" dirty="0" smtClean="0">
                <a:solidFill>
                  <a:srgbClr val="009C89"/>
                </a:solidFill>
                <a:latin typeface="+mj-ea"/>
                <a:ea typeface="+mj-ea"/>
              </a:rPr>
              <a:t>1. </a:t>
            </a:r>
            <a:r>
              <a:rPr kumimoji="1" lang="ja-JP" altLang="en-US" sz="1400" b="1" dirty="0" smtClean="0">
                <a:solidFill>
                  <a:srgbClr val="009C89"/>
                </a:solidFill>
              </a:rPr>
              <a:t>事業目的</a:t>
            </a:r>
            <a:endParaRPr kumimoji="1" lang="ja-JP" altLang="en-US" sz="1400" b="1" dirty="0">
              <a:solidFill>
                <a:srgbClr val="009C89"/>
              </a:solidFill>
            </a:endParaRPr>
          </a:p>
        </p:txBody>
      </p:sp>
      <p:sp>
        <p:nvSpPr>
          <p:cNvPr id="53" name="テキスト プレースホルダー 36"/>
          <p:cNvSpPr>
            <a:spLocks noGrp="1"/>
          </p:cNvSpPr>
          <p:nvPr>
            <p:ph type="body" sz="quarter" idx="16" hasCustomPrompt="1"/>
          </p:nvPr>
        </p:nvSpPr>
        <p:spPr>
          <a:xfrm>
            <a:off x="287337" y="960919"/>
            <a:ext cx="9288000" cy="282575"/>
          </a:xfrm>
        </p:spPr>
        <p:txBody>
          <a:bodyPr lIns="108000" tIns="72000" bIns="0" anchor="t">
            <a:noAutofit/>
          </a:bodyPr>
          <a:lstStyle>
            <a:lvl1pPr marL="0" indent="0">
              <a:buNone/>
              <a:defRPr sz="1400" b="1">
                <a:solidFill>
                  <a:srgbClr val="007A6B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事業のポイントを簡潔に記載</a:t>
            </a:r>
            <a:endParaRPr kumimoji="1" lang="ja-JP" altLang="en-US" dirty="0"/>
          </a:p>
        </p:txBody>
      </p:sp>
      <p:sp>
        <p:nvSpPr>
          <p:cNvPr id="55" name="テキスト プレースホルダー 37"/>
          <p:cNvSpPr>
            <a:spLocks noGrp="1"/>
          </p:cNvSpPr>
          <p:nvPr>
            <p:ph type="body" sz="quarter" idx="17" hasCustomPrompt="1"/>
          </p:nvPr>
        </p:nvSpPr>
        <p:spPr>
          <a:xfrm>
            <a:off x="357090" y="557486"/>
            <a:ext cx="8620224" cy="297913"/>
          </a:xfrm>
        </p:spPr>
        <p:txBody>
          <a:bodyPr tIns="72000" anchor="t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令和２年度要求額 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百万円（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百万円）</a:t>
            </a:r>
            <a:r>
              <a:rPr kumimoji="1" lang="en-US" altLang="ja-JP" dirty="0" smtClean="0"/>
              <a:t>】</a:t>
            </a:r>
          </a:p>
        </p:txBody>
      </p:sp>
      <p:sp>
        <p:nvSpPr>
          <p:cNvPr id="57" name="テキスト プレースホルダー 37"/>
          <p:cNvSpPr>
            <a:spLocks noGrp="1"/>
          </p:cNvSpPr>
          <p:nvPr>
            <p:ph type="body" sz="quarter" idx="18" hasCustomPrompt="1"/>
          </p:nvPr>
        </p:nvSpPr>
        <p:spPr>
          <a:xfrm>
            <a:off x="5683045" y="2555720"/>
            <a:ext cx="3949905" cy="3613123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図・写真等を交えつつ、このスペースに納まるよう記述</a:t>
            </a:r>
            <a:endParaRPr kumimoji="1" lang="en-US" altLang="ja-JP" dirty="0" smtClean="0"/>
          </a:p>
        </p:txBody>
      </p:sp>
      <p:sp>
        <p:nvSpPr>
          <p:cNvPr id="46" name="テキスト プレースホルダー 37"/>
          <p:cNvSpPr>
            <a:spLocks noGrp="1"/>
          </p:cNvSpPr>
          <p:nvPr>
            <p:ph type="body" sz="quarter" idx="20" hasCustomPrompt="1"/>
          </p:nvPr>
        </p:nvSpPr>
        <p:spPr>
          <a:xfrm>
            <a:off x="1352397" y="5793827"/>
            <a:ext cx="3986518" cy="280263"/>
          </a:xfrm>
        </p:spPr>
        <p:txBody>
          <a:bodyPr lIns="90000" tIns="36000" rIns="90000" bIns="36000" anchor="ctr">
            <a:normAutofit/>
          </a:bodyPr>
          <a:lstStyle>
            <a:lvl1pPr marL="0" marR="0" indent="0" algn="l" defTabSz="914406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0" marR="0" lvl="0" indent="0" algn="l" defTabSz="914406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dirty="0" smtClean="0"/>
              <a:t>橙色の吹出しに示した選択肢の中から選択して記載</a:t>
            </a:r>
            <a:endParaRPr kumimoji="1" lang="en-US" altLang="ja-JP" dirty="0" smtClean="0"/>
          </a:p>
        </p:txBody>
      </p:sp>
      <p:sp>
        <p:nvSpPr>
          <p:cNvPr id="47" name="テキスト プレースホルダー 37"/>
          <p:cNvSpPr>
            <a:spLocks noGrp="1"/>
          </p:cNvSpPr>
          <p:nvPr>
            <p:ph type="body" sz="quarter" idx="21" hasCustomPrompt="1"/>
          </p:nvPr>
        </p:nvSpPr>
        <p:spPr>
          <a:xfrm>
            <a:off x="1352396" y="6084165"/>
            <a:ext cx="3987654" cy="280940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令和２年度～令和○年度（予定）　と記載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273049" y="6086136"/>
            <a:ext cx="1082905" cy="257369"/>
          </a:xfrm>
          <a:prstGeom prst="rect">
            <a:avLst/>
          </a:prstGeom>
          <a:noFill/>
        </p:spPr>
        <p:txBody>
          <a:bodyPr wrap="square" lIns="90000" tIns="36000" rIns="90000" bIns="36000" rtlCol="0">
            <a:spAutoFit/>
          </a:bodyPr>
          <a:lstStyle/>
          <a:p>
            <a:r>
              <a:rPr kumimoji="1" lang="ja-JP" altLang="en-US" sz="1200" dirty="0" smtClean="0"/>
              <a:t>■実施期間</a:t>
            </a:r>
            <a:endParaRPr kumimoji="1" lang="ja-JP" altLang="en-US" sz="1200" dirty="0"/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273049" y="5544106"/>
            <a:ext cx="1043603" cy="257369"/>
          </a:xfrm>
          <a:prstGeom prst="rect">
            <a:avLst/>
          </a:prstGeom>
          <a:noFill/>
        </p:spPr>
        <p:txBody>
          <a:bodyPr wrap="square" lIns="90000" tIns="36000" rIns="90000" bIns="36000" rtlCol="0" anchor="ctr">
            <a:spAutoFit/>
          </a:bodyPr>
          <a:lstStyle/>
          <a:p>
            <a:r>
              <a:rPr kumimoji="1" lang="ja-JP" altLang="en-US" sz="1200" dirty="0" smtClean="0"/>
              <a:t>■事業形態</a:t>
            </a:r>
            <a:endParaRPr kumimoji="1" lang="ja-JP" altLang="en-US" sz="1200" dirty="0"/>
          </a:p>
        </p:txBody>
      </p:sp>
      <p:sp>
        <p:nvSpPr>
          <p:cNvPr id="56" name="テキスト プレースホルダー 37"/>
          <p:cNvSpPr>
            <a:spLocks noGrp="1"/>
          </p:cNvSpPr>
          <p:nvPr>
            <p:ph type="body" sz="quarter" idx="22" hasCustomPrompt="1"/>
          </p:nvPr>
        </p:nvSpPr>
        <p:spPr>
          <a:xfrm>
            <a:off x="1208776" y="6408533"/>
            <a:ext cx="8333519" cy="291046"/>
          </a:xfrm>
        </p:spPr>
        <p:txBody>
          <a:bodyPr tIns="72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問合せ先を記載</a:t>
            </a:r>
            <a:endParaRPr kumimoji="1" lang="en-US" altLang="ja-JP" dirty="0" smtClean="0"/>
          </a:p>
        </p:txBody>
      </p:sp>
      <p:sp>
        <p:nvSpPr>
          <p:cNvPr id="65" name="テキスト プレースホルダー 37"/>
          <p:cNvSpPr>
            <a:spLocks noGrp="1"/>
          </p:cNvSpPr>
          <p:nvPr>
            <p:ph type="body" sz="quarter" idx="23" hasCustomPrompt="1"/>
          </p:nvPr>
        </p:nvSpPr>
        <p:spPr>
          <a:xfrm>
            <a:off x="273049" y="5786213"/>
            <a:ext cx="1069974" cy="295816"/>
          </a:xfrm>
        </p:spPr>
        <p:txBody>
          <a:bodyPr tIns="36000" bIns="36000" anchor="ctr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■選択</a:t>
            </a:r>
            <a:endParaRPr kumimoji="1" lang="en-US" altLang="ja-JP" dirty="0" smtClean="0"/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5684453" y="2311437"/>
            <a:ext cx="648000" cy="215444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400" b="1" dirty="0" smtClean="0">
                <a:solidFill>
                  <a:srgbClr val="009C89"/>
                </a:solidFill>
                <a:latin typeface="+mj-ea"/>
                <a:ea typeface="+mj-ea"/>
              </a:rPr>
              <a:t>4. </a:t>
            </a:r>
            <a:endParaRPr kumimoji="1" lang="ja-JP" altLang="en-US" sz="1400" b="1" dirty="0">
              <a:solidFill>
                <a:srgbClr val="009C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933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  <p15:guide id="3" pos="172">
          <p15:clr>
            <a:srgbClr val="FBAE40"/>
          </p15:clr>
        </p15:guide>
        <p15:guide id="4" pos="6068">
          <p15:clr>
            <a:srgbClr val="FBAE40"/>
          </p15:clr>
        </p15:guide>
        <p15:guide id="5" pos="3369">
          <p15:clr>
            <a:srgbClr val="FBAE40"/>
          </p15:clr>
        </p15:guide>
        <p15:guide id="6" pos="3574">
          <p15:clr>
            <a:srgbClr val="FBAE40"/>
          </p15:clr>
        </p15:guide>
        <p15:guide id="7" orient="horz" pos="119">
          <p15:clr>
            <a:srgbClr val="FBAE40"/>
          </p15:clr>
        </p15:guide>
        <p15:guide id="8" orient="horz" pos="420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13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8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751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（基本版） タイトル_ ロゴ入り_Proposal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オブジェクト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18420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枚目以降（1段組ver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88000" y="493442"/>
            <a:ext cx="934495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87338" y="213199"/>
            <a:ext cx="9331957" cy="280243"/>
          </a:xfrm>
        </p:spPr>
        <p:txBody>
          <a:bodyPr lIns="108000" tIns="72000" rIns="0" bIns="0" anchor="t">
            <a:normAutofit/>
          </a:bodyPr>
          <a:lstStyle>
            <a:lvl1pPr marL="0" indent="0" algn="r">
              <a:buNone/>
              <a:defRPr sz="1400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事業名を記入（○○省連携事業）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273050" y="6669088"/>
            <a:ext cx="9346245" cy="0"/>
          </a:xfrm>
          <a:prstGeom prst="line">
            <a:avLst/>
          </a:prstGeom>
          <a:ln w="63500" cmpd="sng">
            <a:solidFill>
              <a:srgbClr val="009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プレースホルダー 10"/>
          <p:cNvSpPr>
            <a:spLocks noGrp="1"/>
          </p:cNvSpPr>
          <p:nvPr>
            <p:ph type="body" sz="quarter" idx="11" hasCustomPrompt="1"/>
          </p:nvPr>
        </p:nvSpPr>
        <p:spPr>
          <a:xfrm>
            <a:off x="273050" y="644525"/>
            <a:ext cx="9345613" cy="5900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1">
                <a:solidFill>
                  <a:srgbClr val="009C89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kumimoji="1" lang="ja-JP" altLang="en-US" dirty="0" smtClean="0"/>
              <a:t>小見出し</a:t>
            </a:r>
          </a:p>
          <a:p>
            <a:pPr lvl="1"/>
            <a:r>
              <a:rPr kumimoji="1" lang="ja-JP" altLang="en-US" dirty="0" smtClean="0"/>
              <a:t>この文書はダミーです。小見出しは、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メイリオ、太字、</a:t>
            </a:r>
            <a:r>
              <a:rPr kumimoji="1" lang="en-US" altLang="ja-JP" dirty="0" smtClean="0"/>
              <a:t>14pt]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本文は、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メイリオ、標準、</a:t>
            </a:r>
            <a:r>
              <a:rPr kumimoji="1" lang="en-US" altLang="ja-JP" dirty="0" smtClean="0"/>
              <a:t>14pt]</a:t>
            </a:r>
            <a:r>
              <a:rPr kumimoji="1" lang="ja-JP" altLang="en-US" dirty="0" smtClean="0"/>
              <a:t>を原則としてください。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47564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  <p15:guide id="3" pos="172">
          <p15:clr>
            <a:srgbClr val="FBAE40"/>
          </p15:clr>
        </p15:guide>
        <p15:guide id="4" pos="6068">
          <p15:clr>
            <a:srgbClr val="FBAE40"/>
          </p15:clr>
        </p15:guide>
        <p15:guide id="5" pos="3369">
          <p15:clr>
            <a:srgbClr val="FBAE40"/>
          </p15:clr>
        </p15:guide>
        <p15:guide id="6" pos="3574">
          <p15:clr>
            <a:srgbClr val="FBAE40"/>
          </p15:clr>
        </p15:guide>
        <p15:guide id="7" orient="horz" pos="119">
          <p15:clr>
            <a:srgbClr val="FBAE40"/>
          </p15:clr>
        </p15:guide>
        <p15:guide id="8" orient="horz" pos="42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枚目以降（2段組ver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88000" y="493442"/>
            <a:ext cx="934495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87338" y="213199"/>
            <a:ext cx="9331957" cy="280243"/>
          </a:xfrm>
        </p:spPr>
        <p:txBody>
          <a:bodyPr lIns="108000" tIns="72000" rIns="0" bIns="0" anchor="t">
            <a:normAutofit/>
          </a:bodyPr>
          <a:lstStyle>
            <a:lvl1pPr marL="0" indent="0" algn="r">
              <a:buNone/>
              <a:defRPr sz="1400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事業名を記入（○○省連携事業）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273050" y="6669088"/>
            <a:ext cx="9346245" cy="0"/>
          </a:xfrm>
          <a:prstGeom prst="line">
            <a:avLst/>
          </a:prstGeom>
          <a:ln w="63500" cmpd="sng">
            <a:solidFill>
              <a:srgbClr val="009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角丸四角形吹き出し 50"/>
          <p:cNvSpPr/>
          <p:nvPr userDrawn="1"/>
        </p:nvSpPr>
        <p:spPr>
          <a:xfrm>
            <a:off x="10109138" y="2051"/>
            <a:ext cx="1750142" cy="459700"/>
          </a:xfrm>
          <a:prstGeom prst="wedgeRoundRectCallout">
            <a:avLst>
              <a:gd name="adj1" fmla="val -60992"/>
              <a:gd name="adj2" fmla="val 14907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kumimoji="1" lang="ja-JP" altLang="en-US" sz="1050" dirty="0" smtClean="0"/>
              <a:t>事業名を記載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［ﾒｲﾘｵ、太字、</a:t>
            </a:r>
            <a:r>
              <a:rPr kumimoji="1" lang="en-US" altLang="ja-JP" sz="1050" dirty="0" smtClean="0"/>
              <a:t>14pt</a:t>
            </a:r>
            <a:r>
              <a:rPr kumimoji="1" lang="ja-JP" altLang="en-US" sz="1050" dirty="0" smtClean="0"/>
              <a:t>］</a:t>
            </a:r>
            <a:endParaRPr kumimoji="1" lang="ja-JP" altLang="en-US" sz="1050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1" hasCustomPrompt="1"/>
          </p:nvPr>
        </p:nvSpPr>
        <p:spPr>
          <a:xfrm>
            <a:off x="273050" y="644525"/>
            <a:ext cx="4606958" cy="5900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1">
                <a:solidFill>
                  <a:srgbClr val="009C89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kumimoji="1" lang="ja-JP" altLang="en-US" dirty="0" smtClean="0"/>
              <a:t>見出し</a:t>
            </a:r>
          </a:p>
          <a:p>
            <a:pPr lvl="1"/>
            <a:r>
              <a:rPr kumimoji="1" lang="ja-JP" altLang="en-US" dirty="0" smtClean="0"/>
              <a:t>本文</a:t>
            </a:r>
          </a:p>
        </p:txBody>
      </p:sp>
      <p:sp>
        <p:nvSpPr>
          <p:cNvPr id="16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5012337" y="644525"/>
            <a:ext cx="4606958" cy="5900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1">
                <a:solidFill>
                  <a:srgbClr val="009C89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kumimoji="1" lang="ja-JP" altLang="en-US" dirty="0" smtClean="0"/>
              <a:t>見出し</a:t>
            </a:r>
          </a:p>
          <a:p>
            <a:pPr lvl="1"/>
            <a:r>
              <a:rPr kumimoji="1" lang="ja-JP" altLang="en-US" dirty="0" smtClean="0"/>
              <a:t>本文</a:t>
            </a:r>
          </a:p>
        </p:txBody>
      </p:sp>
    </p:spTree>
    <p:extLst>
      <p:ext uri="{BB962C8B-B14F-4D97-AF65-F5344CB8AC3E}">
        <p14:creationId xmlns:p14="http://schemas.microsoft.com/office/powerpoint/2010/main" val="372597846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  <p15:guide id="3" pos="172">
          <p15:clr>
            <a:srgbClr val="FBAE40"/>
          </p15:clr>
        </p15:guide>
        <p15:guide id="4" pos="6068">
          <p15:clr>
            <a:srgbClr val="FBAE40"/>
          </p15:clr>
        </p15:guide>
        <p15:guide id="5" pos="3369">
          <p15:clr>
            <a:srgbClr val="FBAE40"/>
          </p15:clr>
        </p15:guide>
        <p15:guide id="6" pos="3574">
          <p15:clr>
            <a:srgbClr val="FBAE40"/>
          </p15:clr>
        </p15:guide>
        <p15:guide id="7" orient="horz" pos="119">
          <p15:clr>
            <a:srgbClr val="FBAE40"/>
          </p15:clr>
        </p15:guide>
        <p15:guide id="8" orient="horz" pos="42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 smtClean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 smtClean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 smtClean="0"/>
              <a:t>クライアント社名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937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 smtClean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 smtClean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230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5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73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 smtClean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872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 smtClean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47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</a:t>
            </a:r>
            <a:r>
              <a:rPr lang="ja-JP" altLang="en-US" dirty="0" smtClean="0"/>
              <a:t>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6A23A-2A0D-8440-A569-0085CFDD919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1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Slide" r:id="rId14" imgW="444" imgH="443" progId="TCLayout.ActiveDocument.1">
                  <p:embed/>
                </p:oleObj>
              </mc:Choice>
              <mc:Fallback>
                <p:oleObj name="think-cell Slide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 smtClean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519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287338" y="183382"/>
            <a:ext cx="9331957" cy="280243"/>
          </a:xfrm>
        </p:spPr>
        <p:txBody>
          <a:bodyPr>
            <a:noAutofit/>
          </a:bodyPr>
          <a:lstStyle/>
          <a:p>
            <a:pPr algn="ctr"/>
            <a:r>
              <a:rPr lang="ja-JP" altLang="ja-JP" sz="1800" dirty="0"/>
              <a:t>石綿健康被害判定小委員会の開催状況等について</a:t>
            </a:r>
          </a:p>
          <a:p>
            <a:endParaRPr kumimoji="1" lang="ja-JP" altLang="en-US" sz="1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1270"/>
            <a:endParaRPr lang="en-US" altLang="ja-JP" kern="100" dirty="0" smtClean="0">
              <a:latin typeface="+mn-ea"/>
              <a:cs typeface="Times New Roman" panose="02020603050405020304" pitchFamily="18" charset="0"/>
            </a:endParaRPr>
          </a:p>
          <a:p>
            <a:pPr marL="1270"/>
            <a:r>
              <a:rPr lang="ja-JP" altLang="ja-JP" sz="1600" kern="100" dirty="0" smtClean="0">
                <a:latin typeface="+mn-ea"/>
                <a:cs typeface="Times New Roman" panose="02020603050405020304" pitchFamily="18" charset="0"/>
              </a:rPr>
              <a:t>１</a:t>
            </a:r>
            <a:r>
              <a:rPr lang="ja-JP" altLang="ja-JP" sz="1600" kern="100" dirty="0">
                <a:latin typeface="+mn-ea"/>
                <a:cs typeface="Times New Roman" panose="02020603050405020304" pitchFamily="18" charset="0"/>
              </a:rPr>
              <a:t>．石綿健康被害判定小委員会及び審査分科会の開催</a:t>
            </a:r>
            <a:r>
              <a:rPr lang="ja-JP" altLang="ja-JP" sz="1600" kern="100" dirty="0" smtClean="0">
                <a:latin typeface="+mn-ea"/>
                <a:cs typeface="Times New Roman" panose="02020603050405020304" pitchFamily="18" charset="0"/>
              </a:rPr>
              <a:t>状況</a:t>
            </a:r>
            <a:endParaRPr lang="en-US" altLang="ja-JP" sz="1600" kern="100" dirty="0" smtClean="0">
              <a:latin typeface="+mn-ea"/>
              <a:cs typeface="Times New Roman" panose="02020603050405020304" pitchFamily="18" charset="0"/>
            </a:endParaRPr>
          </a:p>
          <a:p>
            <a:pPr marL="137160" lvl="0" algn="just">
              <a:tabLst>
                <a:tab pos="2070735" algn="l"/>
                <a:tab pos="3060700" algn="l"/>
              </a:tabLst>
            </a:pPr>
            <a:endParaRPr lang="en-US" altLang="ja-JP" kern="100" dirty="0" smtClean="0">
              <a:solidFill>
                <a:srgbClr val="262626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7160" lvl="0" algn="just">
              <a:tabLst>
                <a:tab pos="2070735" algn="l"/>
                <a:tab pos="3060700" algn="l"/>
              </a:tabLst>
            </a:pPr>
            <a:r>
              <a:rPr lang="en-US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1) 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判定小委員会　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全</a:t>
            </a:r>
            <a:r>
              <a:rPr lang="en-US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193</a:t>
            </a:r>
            <a:r>
              <a:rPr lang="ja-JP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開催（第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回：平成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日）</a:t>
            </a:r>
            <a:endParaRPr lang="ja-JP" altLang="ja-JP" sz="1100" kern="100" dirty="0">
              <a:solidFill>
                <a:srgbClr val="262626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7160" lvl="0" algn="just">
              <a:tabLst>
                <a:tab pos="2070735" algn="l"/>
                <a:tab pos="3060700" algn="l"/>
              </a:tabLst>
            </a:pP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(2) 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審査分科会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全</a:t>
            </a:r>
            <a:r>
              <a:rPr lang="en-US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368</a:t>
            </a:r>
            <a:r>
              <a:rPr lang="ja-JP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開催（第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回：平成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日）</a:t>
            </a:r>
            <a:endParaRPr lang="ja-JP" altLang="ja-JP" sz="1100" kern="100" dirty="0">
              <a:solidFill>
                <a:srgbClr val="262626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7160" lvl="0" algn="just">
              <a:tabLst>
                <a:tab pos="2070735" algn="l"/>
                <a:tab pos="3060700" algn="l"/>
              </a:tabLst>
            </a:pP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(3) 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石綿肺等審査分科会</a:t>
            </a:r>
            <a:r>
              <a:rPr lang="ja-JP" altLang="en-US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全</a:t>
            </a:r>
            <a:r>
              <a:rPr lang="en-US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110</a:t>
            </a:r>
            <a:r>
              <a:rPr lang="ja-JP" altLang="ja-JP" kern="100" dirty="0" smtClean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開催（第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回：平成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22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kern="100" dirty="0">
                <a:solidFill>
                  <a:srgbClr val="262626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日）</a:t>
            </a:r>
            <a:endParaRPr lang="ja-JP" altLang="ja-JP" sz="1100" kern="100" dirty="0">
              <a:solidFill>
                <a:srgbClr val="262626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ja-JP" sz="1600" dirty="0" smtClean="0">
                <a:latin typeface="+mn-ea"/>
              </a:rPr>
              <a:t>２</a:t>
            </a:r>
            <a:r>
              <a:rPr lang="ja-JP" altLang="ja-JP" sz="1600" dirty="0">
                <a:latin typeface="+mn-ea"/>
              </a:rPr>
              <a:t>．</a:t>
            </a:r>
            <a:r>
              <a:rPr lang="ja-JP" altLang="ja-JP" sz="1600" dirty="0" smtClean="0">
                <a:latin typeface="+mn-ea"/>
              </a:rPr>
              <a:t>令和</a:t>
            </a:r>
            <a:r>
              <a:rPr lang="ja-JP" altLang="en-US" sz="1600" dirty="0" smtClean="0">
                <a:latin typeface="+mn-ea"/>
              </a:rPr>
              <a:t>２</a:t>
            </a:r>
            <a:r>
              <a:rPr lang="ja-JP" altLang="ja-JP" sz="1600" dirty="0" smtClean="0">
                <a:latin typeface="+mn-ea"/>
              </a:rPr>
              <a:t>年</a:t>
            </a:r>
            <a:r>
              <a:rPr lang="ja-JP" altLang="en-US" sz="1600" dirty="0" smtClean="0">
                <a:latin typeface="+mn-ea"/>
              </a:rPr>
              <a:t>４月～</a:t>
            </a:r>
            <a:r>
              <a:rPr lang="en-US" altLang="ja-JP" sz="1600" dirty="0" smtClean="0">
                <a:latin typeface="+mn-ea"/>
              </a:rPr>
              <a:t>12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ja-JP" altLang="ja-JP" sz="1600" dirty="0" smtClean="0">
                <a:latin typeface="+mn-ea"/>
              </a:rPr>
              <a:t>に</a:t>
            </a:r>
            <a:r>
              <a:rPr lang="ja-JP" altLang="ja-JP" sz="1600" dirty="0">
                <a:latin typeface="+mn-ea"/>
              </a:rPr>
              <a:t>おける医学的判定の状況</a:t>
            </a:r>
            <a:r>
              <a:rPr lang="ja-JP" altLang="ja-JP" sz="1600" dirty="0" smtClean="0">
                <a:latin typeface="+mn-ea"/>
              </a:rPr>
              <a:t>等</a:t>
            </a:r>
            <a:r>
              <a:rPr lang="ja-JP" altLang="ja-JP" sz="1600" dirty="0" smtClean="0"/>
              <a:t>（</a:t>
            </a:r>
            <a:r>
              <a:rPr lang="ja-JP" altLang="ja-JP" sz="1600" dirty="0"/>
              <a:t>単位：件） </a:t>
            </a:r>
            <a:endParaRPr lang="ja-JP" altLang="ja-JP" sz="1600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(1</a:t>
            </a:r>
            <a:r>
              <a:rPr lang="en-US" altLang="ja-JP" kern="100" dirty="0" smtClean="0">
                <a:latin typeface="+mn-ea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dirty="0" smtClean="0"/>
              <a:t>認定</a:t>
            </a:r>
            <a:r>
              <a:rPr lang="ja-JP" altLang="ja-JP" dirty="0"/>
              <a:t>疾病と判定する</a:t>
            </a:r>
            <a:r>
              <a:rPr lang="ja-JP" altLang="ja-JP" dirty="0" smtClean="0"/>
              <a:t>もの</a:t>
            </a:r>
            <a:r>
              <a:rPr lang="ja-JP" altLang="en-US" dirty="0" smtClean="0"/>
              <a:t>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　　　　　　　　</a:t>
            </a:r>
            <a:r>
              <a:rPr lang="en-US" altLang="ja-JP" dirty="0" smtClean="0"/>
              <a:t> </a:t>
            </a:r>
            <a:r>
              <a:rPr lang="en-US" altLang="ja-JP" dirty="0"/>
              <a:t>(2) </a:t>
            </a:r>
            <a:r>
              <a:rPr lang="ja-JP" altLang="ja-JP" dirty="0"/>
              <a:t>認定疾病でないと判定するもの</a:t>
            </a:r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en-US" altLang="ja-JP" dirty="0" smtClean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pPr algn="ctr"/>
            <a:endParaRPr lang="en-US" altLang="ja-JP" dirty="0" smtClean="0"/>
          </a:p>
          <a:p>
            <a:pPr algn="ctr"/>
            <a:r>
              <a:rPr lang="ja-JP" altLang="ja-JP" dirty="0" smtClean="0">
                <a:solidFill>
                  <a:schemeClr val="tx1"/>
                </a:solidFill>
              </a:rPr>
              <a:t>※</a:t>
            </a:r>
            <a:r>
              <a:rPr lang="ja-JP" altLang="ja-JP" dirty="0">
                <a:solidFill>
                  <a:schemeClr val="tx1"/>
                </a:solidFill>
              </a:rPr>
              <a:t>判定小委員会にて判定した件数であり、（独）環境再生保全機構の受付認定状況と異なる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endParaRPr lang="ja-JP" altLang="ja-JP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568291" y="63687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prstClr val="black">
                    <a:tint val="75000"/>
                  </a:prstClr>
                </a:solidFill>
                <a:ea typeface="ＭＳ Ｐゴシック" panose="020B0600070205080204" pitchFamily="50" charset="-128"/>
              </a:rPr>
              <a:t>２</a:t>
            </a:r>
            <a:endParaRPr lang="ja-JP" altLang="en-US" dirty="0">
              <a:solidFill>
                <a:prstClr val="black">
                  <a:tint val="75000"/>
                </a:prstClr>
              </a:solidFill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3609"/>
              </p:ext>
            </p:extLst>
          </p:nvPr>
        </p:nvGraphicFramePr>
        <p:xfrm>
          <a:off x="200472" y="3429000"/>
          <a:ext cx="4707405" cy="2133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4429">
                  <a:extLst>
                    <a:ext uri="{9D8B030D-6E8A-4147-A177-3AD203B41FA5}">
                      <a16:colId xmlns:a16="http://schemas.microsoft.com/office/drawing/2014/main" val="1545801866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1575053913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2023884711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3491905703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650930737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3380664285"/>
                    </a:ext>
                  </a:extLst>
                </a:gridCol>
                <a:gridCol w="615496">
                  <a:extLst>
                    <a:ext uri="{9D8B030D-6E8A-4147-A177-3AD203B41FA5}">
                      <a16:colId xmlns:a16="http://schemas.microsoft.com/office/drawing/2014/main" val="1500746348"/>
                    </a:ext>
                  </a:extLst>
                </a:gridCol>
              </a:tblGrid>
              <a:tr h="3333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項目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 smtClean="0">
                          <a:effectLst/>
                        </a:rPr>
                        <a:t>判定</a:t>
                      </a:r>
                      <a:r>
                        <a:rPr lang="ja-JP" sz="1100" kern="0" dirty="0">
                          <a:effectLst/>
                        </a:rPr>
                        <a:t>件数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</a:rPr>
                        <a:t>判定件数累計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extLst>
                  <a:ext uri="{0D108BD9-81ED-4DB2-BD59-A6C34878D82A}">
                    <a16:rowId xmlns:a16="http://schemas.microsoft.com/office/drawing/2014/main" val="1791600104"/>
                  </a:ext>
                </a:extLst>
              </a:tr>
              <a:tr h="6069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中皮腫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肺がん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石綿肺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びまん性胸膜肥厚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合計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(H18.4</a:t>
                      </a:r>
                      <a:r>
                        <a:rPr lang="ja-JP" sz="800" kern="0" dirty="0">
                          <a:effectLst/>
                        </a:rPr>
                        <a:t>～</a:t>
                      </a:r>
                      <a:r>
                        <a:rPr lang="en-US" sz="800" kern="0" dirty="0" smtClean="0">
                          <a:effectLst/>
                        </a:rPr>
                        <a:t>R2.</a:t>
                      </a:r>
                      <a:r>
                        <a:rPr lang="en-US" altLang="ja-JP" sz="800" kern="0" dirty="0" smtClean="0">
                          <a:effectLst/>
                        </a:rPr>
                        <a:t>12</a:t>
                      </a:r>
                      <a:r>
                        <a:rPr lang="en-US" sz="800" kern="0" dirty="0" smtClean="0">
                          <a:effectLst/>
                        </a:rPr>
                        <a:t>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extLst>
                  <a:ext uri="{0D108BD9-81ED-4DB2-BD59-A6C34878D82A}">
                    <a16:rowId xmlns:a16="http://schemas.microsoft.com/office/drawing/2014/main" val="3523731198"/>
                  </a:ext>
                </a:extLst>
              </a:tr>
              <a:tr h="31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療養者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381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</a:rPr>
                        <a:t>10</a:t>
                      </a:r>
                      <a:r>
                        <a:rPr lang="en-US" sz="1000" kern="100" dirty="0" smtClean="0">
                          <a:effectLst/>
                        </a:rPr>
                        <a:t>,293 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extLst>
                  <a:ext uri="{0D108BD9-81ED-4DB2-BD59-A6C34878D82A}">
                    <a16:rowId xmlns:a16="http://schemas.microsoft.com/office/drawing/2014/main" val="1700434326"/>
                  </a:ext>
                </a:extLst>
              </a:tr>
              <a:tr h="333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施行前死亡者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ja-JP" sz="10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0 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163 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extLst>
                  <a:ext uri="{0D108BD9-81ED-4DB2-BD59-A6C34878D82A}">
                    <a16:rowId xmlns:a16="http://schemas.microsoft.com/office/drawing/2014/main" val="2202952122"/>
                  </a:ext>
                </a:extLst>
              </a:tr>
              <a:tr h="333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未申請死亡者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1,526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extLst>
                  <a:ext uri="{0D108BD9-81ED-4DB2-BD59-A6C34878D82A}">
                    <a16:rowId xmlns:a16="http://schemas.microsoft.com/office/drawing/2014/main" val="1845348542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計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453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11,982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420" marR="56420" marT="0" marB="0"/>
                </a:tc>
                <a:extLst>
                  <a:ext uri="{0D108BD9-81ED-4DB2-BD59-A6C34878D82A}">
                    <a16:rowId xmlns:a16="http://schemas.microsoft.com/office/drawing/2014/main" val="211524092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55781"/>
              </p:ext>
            </p:extLst>
          </p:nvPr>
        </p:nvGraphicFramePr>
        <p:xfrm>
          <a:off x="5025008" y="3441297"/>
          <a:ext cx="4684437" cy="2123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9479">
                  <a:extLst>
                    <a:ext uri="{9D8B030D-6E8A-4147-A177-3AD203B41FA5}">
                      <a16:colId xmlns:a16="http://schemas.microsoft.com/office/drawing/2014/main" val="2216218540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275286146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981531518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1492084554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1050810822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3044729640"/>
                    </a:ext>
                  </a:extLst>
                </a:gridCol>
                <a:gridCol w="612493">
                  <a:extLst>
                    <a:ext uri="{9D8B030D-6E8A-4147-A177-3AD203B41FA5}">
                      <a16:colId xmlns:a16="http://schemas.microsoft.com/office/drawing/2014/main" val="4029590538"/>
                    </a:ext>
                  </a:extLst>
                </a:gridCol>
              </a:tblGrid>
              <a:tr h="3317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項目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 smtClean="0">
                          <a:effectLst/>
                        </a:rPr>
                        <a:t>判定</a:t>
                      </a:r>
                      <a:r>
                        <a:rPr lang="ja-JP" sz="1100" kern="0" dirty="0">
                          <a:effectLst/>
                        </a:rPr>
                        <a:t>件数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</a:rPr>
                        <a:t>判定件数累計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extLst>
                  <a:ext uri="{0D108BD9-81ED-4DB2-BD59-A6C34878D82A}">
                    <a16:rowId xmlns:a16="http://schemas.microsoft.com/office/drawing/2014/main" val="2536807418"/>
                  </a:ext>
                </a:extLst>
              </a:tr>
              <a:tr h="6039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中皮腫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肺がん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石綿肺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 err="1">
                          <a:effectLst/>
                        </a:rPr>
                        <a:t>びまん</a:t>
                      </a:r>
                      <a:r>
                        <a:rPr lang="ja-JP" sz="1100" kern="0" dirty="0">
                          <a:effectLst/>
                        </a:rPr>
                        <a:t>性胸膜肥厚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合計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(H18.4</a:t>
                      </a:r>
                      <a:r>
                        <a:rPr lang="ja-JP" sz="800" kern="0" dirty="0">
                          <a:effectLst/>
                        </a:rPr>
                        <a:t>～</a:t>
                      </a:r>
                      <a:r>
                        <a:rPr lang="en-US" sz="800" kern="0" dirty="0" smtClean="0">
                          <a:effectLst/>
                        </a:rPr>
                        <a:t>R2.12)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extLst>
                  <a:ext uri="{0D108BD9-81ED-4DB2-BD59-A6C34878D82A}">
                    <a16:rowId xmlns:a16="http://schemas.microsoft.com/office/drawing/2014/main" val="3109522332"/>
                  </a:ext>
                </a:extLst>
              </a:tr>
              <a:tr h="311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療養者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20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2, 147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extLst>
                  <a:ext uri="{0D108BD9-81ED-4DB2-BD59-A6C34878D82A}">
                    <a16:rowId xmlns:a16="http://schemas.microsoft.com/office/drawing/2014/main" val="2381911929"/>
                  </a:ext>
                </a:extLst>
              </a:tr>
              <a:tr h="331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施行前死亡者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402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extLst>
                  <a:ext uri="{0D108BD9-81ED-4DB2-BD59-A6C34878D82A}">
                    <a16:rowId xmlns:a16="http://schemas.microsoft.com/office/drawing/2014/main" val="3736042030"/>
                  </a:ext>
                </a:extLst>
              </a:tr>
              <a:tr h="331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未申請死亡者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639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extLst>
                  <a:ext uri="{0D108BD9-81ED-4DB2-BD59-A6C34878D82A}">
                    <a16:rowId xmlns:a16="http://schemas.microsoft.com/office/drawing/2014/main" val="1987545774"/>
                  </a:ext>
                </a:extLst>
              </a:tr>
              <a:tr h="212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計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3,188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145" marR="56145" marT="0" marB="0"/>
                </a:tc>
                <a:extLst>
                  <a:ext uri="{0D108BD9-81ED-4DB2-BD59-A6C34878D82A}">
                    <a16:rowId xmlns:a16="http://schemas.microsoft.com/office/drawing/2014/main" val="602800488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585382" y="52310"/>
            <a:ext cx="1137272" cy="411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資料２</a:t>
            </a:r>
            <a:endParaRPr kumimoji="1" lang="en-US" altLang="ja-JP" sz="2000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64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テーマ">
  <a:themeElements>
    <a:clrScheme name="ユーザー定義 1">
      <a:dk1>
        <a:srgbClr val="262626"/>
      </a:dk1>
      <a:lt1>
        <a:sysClr val="window" lastClr="FFFFFF"/>
      </a:lt1>
      <a:dk2>
        <a:srgbClr val="595959"/>
      </a:dk2>
      <a:lt2>
        <a:srgbClr val="E7E6E6"/>
      </a:lt2>
      <a:accent1>
        <a:srgbClr val="197883"/>
      </a:accent1>
      <a:accent2>
        <a:srgbClr val="C4600E"/>
      </a:accent2>
      <a:accent3>
        <a:srgbClr val="EF4755"/>
      </a:accent3>
      <a:accent4>
        <a:srgbClr val="FFC000"/>
      </a:accent4>
      <a:accent5>
        <a:srgbClr val="176795"/>
      </a:accent5>
      <a:accent6>
        <a:srgbClr val="C2DBDC"/>
      </a:accent6>
      <a:hlink>
        <a:srgbClr val="F78F2F"/>
      </a:hlink>
      <a:folHlink>
        <a:srgbClr val="F78F2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>
            <a:lumMod val="20000"/>
            <a:lumOff val="80000"/>
          </a:schemeClr>
        </a:solidFill>
        <a:ln w="12700" algn="ctr">
          <a:solidFill>
            <a:srgbClr val="00B0F0"/>
          </a:solidFill>
          <a:miter lim="800000"/>
          <a:headEnd/>
          <a:tailEnd/>
        </a:ln>
      </a:spPr>
      <a:bodyPr wrap="square" lIns="36000" tIns="36000" rIns="36000" bIns="36000" rtlCol="0" anchor="t"/>
      <a:lstStyle>
        <a:defPPr algn="ctr"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プレゼンテーション2" id="{BC63D533-B56F-49D3-975A-69A9F06C3853}" vid="{30F9C3CB-0243-4DF3-A2C5-3A0494DD0AD6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134</Words>
  <Application>Microsoft Office PowerPoint</Application>
  <PresentationFormat>A4 210 x 297 mm</PresentationFormat>
  <Paragraphs>101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ＭＳ Ｐゴシック</vt:lpstr>
      <vt:lpstr>ＭＳ 明朝</vt:lpstr>
      <vt:lpstr>メイリオ</vt:lpstr>
      <vt:lpstr>メイリオ</vt:lpstr>
      <vt:lpstr>游ゴシック</vt:lpstr>
      <vt:lpstr>Arial</vt:lpstr>
      <vt:lpstr>Calibri</vt:lpstr>
      <vt:lpstr>Century</vt:lpstr>
      <vt:lpstr>Times New Roman</vt:lpstr>
      <vt:lpstr>Verdana</vt:lpstr>
      <vt:lpstr>Wingdings</vt:lpstr>
      <vt:lpstr>1_Office テーマ</vt:lpstr>
      <vt:lpstr>DT Proposal Template_J_20161001</vt:lpstr>
      <vt:lpstr>think-cell Slide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2018-03-09T01:02:22Z</dcterms:created>
  <dcterms:modified xsi:type="dcterms:W3CDTF">2021-03-31T04:29:31Z</dcterms:modified>
</cp:coreProperties>
</file>