
<file path=[Content_Types].xml><?xml version="1.0" encoding="utf-8"?>
<Types xmlns="http://schemas.openxmlformats.org/package/2006/content-types">
  <Default Extension="emf" ContentType="image/x-emf"/>
  <Default Extension="glb" ContentType="model/gltf.binary"/>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8" r:id="rId2"/>
    <p:sldId id="265" r:id="rId3"/>
    <p:sldId id="266" r:id="rId4"/>
    <p:sldId id="508" r:id="rId5"/>
    <p:sldId id="263" r:id="rId6"/>
    <p:sldId id="510" r:id="rId7"/>
    <p:sldId id="261" r:id="rId8"/>
    <p:sldId id="267" r:id="rId9"/>
    <p:sldId id="271" r:id="rId10"/>
    <p:sldId id="505" r:id="rId11"/>
    <p:sldId id="511" r:id="rId12"/>
    <p:sldId id="259" r:id="rId13"/>
    <p:sldId id="509" r:id="rId14"/>
    <p:sldId id="51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WADA_YOSIE" initials="S" lastIdx="4" clrIdx="0">
    <p:extLst>
      <p:ext uri="{19B8F6BF-5375-455C-9EA6-DF929625EA0E}">
        <p15:presenceInfo xmlns:p15="http://schemas.microsoft.com/office/powerpoint/2012/main" userId="S::sawada_y@nissuicon.co.jp::fe796811-5c73-487f-ae0c-faceaf9793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BAD2"/>
    <a:srgbClr val="E5E5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6" d="100"/>
          <a:sy n="56" d="100"/>
        </p:scale>
        <p:origin x="90" y="75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4/12/2022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4/12/2022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586B75A-687E-405C-8A0B-8D00578BA2C3}" type="datetimeFigureOut">
              <a:rPr lang="en-US" dirty="0"/>
              <a:pPr/>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4/12/2022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4/12/2022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altLang="en-US"/>
              <a:t>マスター タイトルの書式設定</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4/12/2022</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4/12/2022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ja-JP" altLang="en-US"/>
              <a:t>マスター タイトルの書式設定</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8" name="Date Placeholder 7"/>
          <p:cNvSpPr>
            <a:spLocks noGrp="1"/>
          </p:cNvSpPr>
          <p:nvPr>
            <p:ph type="dt" sz="half" idx="10"/>
          </p:nvPr>
        </p:nvSpPr>
        <p:spPr/>
        <p:txBody>
          <a:bodyPr/>
          <a:lstStyle/>
          <a:p>
            <a:fld id="{5586B75A-687E-405C-8A0B-8D00578BA2C3}" type="datetimeFigureOut">
              <a:rPr lang="en-US" dirty="0"/>
              <a:pPr/>
              <a:t>4/12/2022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8" name="Date Placeholder 7"/>
          <p:cNvSpPr>
            <a:spLocks noGrp="1"/>
          </p:cNvSpPr>
          <p:nvPr>
            <p:ph type="dt" sz="half" idx="10"/>
          </p:nvPr>
        </p:nvSpPr>
        <p:spPr/>
        <p:txBody>
          <a:bodyPr/>
          <a:lstStyle/>
          <a:p>
            <a:fld id="{5586B75A-687E-405C-8A0B-8D00578BA2C3}" type="datetimeFigureOut">
              <a:rPr lang="en-US" dirty="0"/>
              <a:pPr/>
              <a:t>4/12/2022</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4/12/2022</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kumimoji="1"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kumimoji="1"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_rels/slide1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image" Target="../media/image35.emf"/><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image" Target="../media/image36.emf"/><Relationship Id="rId7" Type="http://schemas.openxmlformats.org/officeDocument/2006/relationships/image" Target="../media/image38.png"/><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image" Target="../media/image37.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microsoft.com/office/2017/06/relationships/model3d" Target="../media/model3d1.glb"/><Relationship Id="rId1" Type="http://schemas.openxmlformats.org/officeDocument/2006/relationships/slideLayout" Target="../slideLayouts/slideLayout7.xml"/><Relationship Id="rId6" Type="http://schemas.openxmlformats.org/officeDocument/2006/relationships/image" Target="../media/image9.emf"/><Relationship Id="rId5" Type="http://schemas.openxmlformats.org/officeDocument/2006/relationships/image" Target="../media/image1.emf"/><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image" Target="../media/image13.emf"/><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emf"/><Relationship Id="rId7" Type="http://schemas.openxmlformats.org/officeDocument/2006/relationships/image" Target="../media/image18.png"/><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 Id="rId9" Type="http://schemas.openxmlformats.org/officeDocument/2006/relationships/image" Target="../media/image20.emf"/></Relationships>
</file>

<file path=ppt/slides/_rels/slide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image" Target="../media/image23.emf"/><Relationship Id="rId4" Type="http://schemas.openxmlformats.org/officeDocument/2006/relationships/image" Target="../media/image22.emf"/></Relationships>
</file>

<file path=ppt/slides/_rels/slide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25.emf"/></Relationships>
</file>

<file path=ppt/slides/_rels/slide9.xml.rels><?xml version="1.0" encoding="UTF-8" standalone="yes"?>
<Relationships xmlns="http://schemas.openxmlformats.org/package/2006/relationships"><Relationship Id="rId3" Type="http://schemas.openxmlformats.org/officeDocument/2006/relationships/image" Target="../media/image26.emf"/><Relationship Id="rId7" Type="http://schemas.openxmlformats.org/officeDocument/2006/relationships/image" Target="../media/image30.emf"/><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 name="Rectangle 49">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51">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65" name="Rectangle 53">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55">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タイトル 1">
            <a:extLst>
              <a:ext uri="{FF2B5EF4-FFF2-40B4-BE49-F238E27FC236}">
                <a16:creationId xmlns:a16="http://schemas.microsoft.com/office/drawing/2014/main" id="{49C90927-E716-4C66-A878-42BEB96B0BC8}"/>
              </a:ext>
            </a:extLst>
          </p:cNvPr>
          <p:cNvSpPr>
            <a:spLocks noGrp="1"/>
          </p:cNvSpPr>
          <p:nvPr>
            <p:ph type="title"/>
          </p:nvPr>
        </p:nvSpPr>
        <p:spPr>
          <a:xfrm>
            <a:off x="1600754" y="1087374"/>
            <a:ext cx="8983489" cy="1000978"/>
          </a:xfrm>
        </p:spPr>
        <p:txBody>
          <a:bodyPr vert="horz" lIns="91440" tIns="45720" rIns="91440" bIns="45720" rtlCol="0" anchor="ctr">
            <a:normAutofit/>
          </a:bodyPr>
          <a:lstStyle/>
          <a:p>
            <a:r>
              <a:rPr kumimoji="1" lang="ja-JP" altLang="en-US" sz="3300" dirty="0">
                <a:latin typeface="+mj-ea"/>
              </a:rPr>
              <a:t>水安全計画の</a:t>
            </a:r>
            <a:br>
              <a:rPr kumimoji="1" lang="en-US" altLang="ja-JP" sz="3300" dirty="0">
                <a:latin typeface="+mj-ea"/>
              </a:rPr>
            </a:br>
            <a:r>
              <a:rPr kumimoji="1" lang="ja-JP" altLang="en-US" sz="3300" dirty="0">
                <a:latin typeface="+mj-ea"/>
              </a:rPr>
              <a:t>概要と策定意義について   </a:t>
            </a:r>
          </a:p>
        </p:txBody>
      </p:sp>
      <p:sp>
        <p:nvSpPr>
          <p:cNvPr id="67" name="Rectangle 57">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 name="Rectangle 59">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テキスト ボックス 2">
            <a:extLst>
              <a:ext uri="{FF2B5EF4-FFF2-40B4-BE49-F238E27FC236}">
                <a16:creationId xmlns:a16="http://schemas.microsoft.com/office/drawing/2014/main" id="{4B558A62-FF37-4737-9349-F716CBB224C7}"/>
              </a:ext>
            </a:extLst>
          </p:cNvPr>
          <p:cNvSpPr txBox="1"/>
          <p:nvPr/>
        </p:nvSpPr>
        <p:spPr>
          <a:xfrm>
            <a:off x="2198295" y="2544591"/>
            <a:ext cx="7788406" cy="3554457"/>
          </a:xfrm>
          <a:prstGeom prst="rect">
            <a:avLst/>
          </a:prstGeom>
        </p:spPr>
        <p:txBody>
          <a:bodyPr vert="horz" lIns="91440" tIns="45720" rIns="91440" bIns="45720" rtlCol="0" anchor="ctr">
            <a:normAutofit/>
          </a:bodyPr>
          <a:lstStyle/>
          <a:p>
            <a:pPr defTabSz="914400">
              <a:lnSpc>
                <a:spcPct val="90000"/>
              </a:lnSpc>
              <a:spcAft>
                <a:spcPts val="600"/>
              </a:spcAft>
              <a:buClr>
                <a:schemeClr val="accent1"/>
              </a:buClr>
            </a:pPr>
            <a:r>
              <a:rPr kumimoji="1" lang="ja-JP" altLang="en-US" b="1" dirty="0">
                <a:latin typeface="+mn-ea"/>
              </a:rPr>
              <a:t>＜内容＞</a:t>
            </a:r>
            <a:endParaRPr kumimoji="1" lang="en-US" altLang="ja-JP" b="1" dirty="0">
              <a:latin typeface="+mn-ea"/>
            </a:endParaRPr>
          </a:p>
          <a:p>
            <a:pPr indent="-182880" defTabSz="914400">
              <a:lnSpc>
                <a:spcPct val="90000"/>
              </a:lnSpc>
              <a:spcAft>
                <a:spcPts val="600"/>
              </a:spcAft>
              <a:buClr>
                <a:schemeClr val="accent1"/>
              </a:buClr>
              <a:buFont typeface="Wingdings 2" pitchFamily="18" charset="2"/>
              <a:buChar char=""/>
            </a:pPr>
            <a:endParaRPr kumimoji="1" lang="en-US" altLang="ja-JP" b="1" dirty="0">
              <a:latin typeface="+mn-ea"/>
            </a:endParaRPr>
          </a:p>
          <a:p>
            <a:pPr indent="-182880" defTabSz="914400">
              <a:lnSpc>
                <a:spcPct val="90000"/>
              </a:lnSpc>
              <a:spcAft>
                <a:spcPts val="600"/>
              </a:spcAft>
              <a:buClr>
                <a:schemeClr val="accent1"/>
              </a:buClr>
              <a:buFont typeface="Wingdings 2" pitchFamily="18" charset="2"/>
              <a:buChar char=""/>
            </a:pPr>
            <a:r>
              <a:rPr kumimoji="1" lang="ja-JP" altLang="en-US" b="1" dirty="0">
                <a:latin typeface="+mn-ea"/>
              </a:rPr>
              <a:t>水安全計画の意義、目的</a:t>
            </a:r>
            <a:endParaRPr kumimoji="1" lang="en-US" altLang="ja-JP" b="1" dirty="0">
              <a:latin typeface="+mn-ea"/>
            </a:endParaRPr>
          </a:p>
          <a:p>
            <a:pPr indent="-182880" defTabSz="914400">
              <a:lnSpc>
                <a:spcPct val="90000"/>
              </a:lnSpc>
              <a:spcAft>
                <a:spcPts val="600"/>
              </a:spcAft>
              <a:buClr>
                <a:schemeClr val="accent1"/>
              </a:buClr>
              <a:buFont typeface="Wingdings 2" pitchFamily="18" charset="2"/>
              <a:buChar char=""/>
            </a:pPr>
            <a:endParaRPr kumimoji="1" lang="en-US" altLang="ja-JP" b="1" dirty="0">
              <a:latin typeface="+mn-ea"/>
            </a:endParaRPr>
          </a:p>
          <a:p>
            <a:pPr indent="-182880" defTabSz="914400">
              <a:lnSpc>
                <a:spcPct val="90000"/>
              </a:lnSpc>
              <a:spcAft>
                <a:spcPts val="600"/>
              </a:spcAft>
              <a:buClr>
                <a:schemeClr val="accent1"/>
              </a:buClr>
              <a:buFont typeface="Wingdings 2" pitchFamily="18" charset="2"/>
              <a:buChar char=""/>
            </a:pPr>
            <a:r>
              <a:rPr kumimoji="1" lang="ja-JP" altLang="en-US" b="1" dirty="0">
                <a:latin typeface="+mn-ea"/>
              </a:rPr>
              <a:t>水安全計画の概要</a:t>
            </a:r>
            <a:endParaRPr kumimoji="1" lang="en-US" altLang="ja-JP" b="1" dirty="0">
              <a:latin typeface="+mn-ea"/>
            </a:endParaRPr>
          </a:p>
          <a:p>
            <a:pPr indent="-182880" defTabSz="914400">
              <a:lnSpc>
                <a:spcPct val="90000"/>
              </a:lnSpc>
              <a:spcAft>
                <a:spcPts val="600"/>
              </a:spcAft>
              <a:buClr>
                <a:schemeClr val="accent1"/>
              </a:buClr>
              <a:buFont typeface="Wingdings 2" pitchFamily="18" charset="2"/>
              <a:buChar char=""/>
            </a:pPr>
            <a:endParaRPr kumimoji="1" lang="en-US" altLang="ja-JP" b="1" dirty="0">
              <a:latin typeface="+mn-ea"/>
            </a:endParaRPr>
          </a:p>
          <a:p>
            <a:pPr indent="-182880" defTabSz="914400">
              <a:lnSpc>
                <a:spcPct val="90000"/>
              </a:lnSpc>
              <a:spcAft>
                <a:spcPts val="600"/>
              </a:spcAft>
              <a:buClr>
                <a:schemeClr val="accent1"/>
              </a:buClr>
              <a:buFont typeface="Wingdings 2" pitchFamily="18" charset="2"/>
              <a:buChar char=""/>
            </a:pPr>
            <a:r>
              <a:rPr kumimoji="1" lang="ja-JP" altLang="en-US" b="1" dirty="0">
                <a:latin typeface="+mn-ea"/>
              </a:rPr>
              <a:t>水安全計画と危機管理マニュアルとの違い</a:t>
            </a:r>
            <a:endParaRPr kumimoji="1" lang="en-US" altLang="ja-JP" b="1" dirty="0">
              <a:latin typeface="+mn-ea"/>
            </a:endParaRPr>
          </a:p>
          <a:p>
            <a:pPr defTabSz="914400">
              <a:lnSpc>
                <a:spcPct val="90000"/>
              </a:lnSpc>
              <a:spcAft>
                <a:spcPts val="600"/>
              </a:spcAft>
              <a:buClr>
                <a:schemeClr val="accent1"/>
              </a:buClr>
            </a:pPr>
            <a:endParaRPr kumimoji="1" lang="en-US" altLang="ja-JP" b="1" dirty="0">
              <a:latin typeface="+mn-ea"/>
            </a:endParaRPr>
          </a:p>
        </p:txBody>
      </p:sp>
      <p:pic>
        <p:nvPicPr>
          <p:cNvPr id="48" name="図 47">
            <a:extLst>
              <a:ext uri="{FF2B5EF4-FFF2-40B4-BE49-F238E27FC236}">
                <a16:creationId xmlns:a16="http://schemas.microsoft.com/office/drawing/2014/main" id="{E417B611-6B04-4B80-9092-2F89C7A45B4A}"/>
              </a:ext>
            </a:extLst>
          </p:cNvPr>
          <p:cNvPicPr>
            <a:picLocks noChangeAspect="1"/>
          </p:cNvPicPr>
          <p:nvPr/>
        </p:nvPicPr>
        <p:blipFill>
          <a:blip r:embed="rId2"/>
          <a:stretch>
            <a:fillRect/>
          </a:stretch>
        </p:blipFill>
        <p:spPr>
          <a:xfrm>
            <a:off x="11662286" y="5898976"/>
            <a:ext cx="197972" cy="678163"/>
          </a:xfrm>
          <a:prstGeom prst="rect">
            <a:avLst/>
          </a:prstGeom>
        </p:spPr>
      </p:pic>
    </p:spTree>
    <p:extLst>
      <p:ext uri="{BB962C8B-B14F-4D97-AF65-F5344CB8AC3E}">
        <p14:creationId xmlns:p14="http://schemas.microsoft.com/office/powerpoint/2010/main" val="1452107592"/>
      </p:ext>
    </p:extLst>
  </p:cSld>
  <p:clrMapOvr>
    <a:masterClrMapping/>
  </p:clrMapOvr>
  <mc:AlternateContent xmlns:mc="http://schemas.openxmlformats.org/markup-compatibility/2006" xmlns:p14="http://schemas.microsoft.com/office/powerpoint/2010/main">
    <mc:Choice Requires="p14">
      <p:transition spd="slow" p14:dur="2000" advTm="31864"/>
    </mc:Choice>
    <mc:Fallback xmlns="">
      <p:transition spd="slow" advTm="3186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552B4E32-E6B4-4227-B57E-4B9632233ED5}"/>
              </a:ext>
            </a:extLst>
          </p:cNvPr>
          <p:cNvSpPr txBox="1"/>
          <p:nvPr/>
        </p:nvSpPr>
        <p:spPr>
          <a:xfrm>
            <a:off x="594075" y="557453"/>
            <a:ext cx="11003845" cy="6010148"/>
          </a:xfrm>
          <a:prstGeom prst="rect">
            <a:avLst/>
          </a:prstGeom>
        </p:spPr>
        <p:txBody>
          <a:bodyPr vert="horz" lIns="91440" tIns="45720" rIns="91440" bIns="45720" rtlCol="0" anchor="t" anchorCtr="0">
            <a:noAutofit/>
          </a:bodyPr>
          <a:lstStyle/>
          <a:p>
            <a:pPr defTabSz="914400">
              <a:spcAft>
                <a:spcPts val="600"/>
              </a:spcAft>
              <a:buClr>
                <a:schemeClr val="accent1"/>
              </a:buClr>
            </a:pPr>
            <a:r>
              <a:rPr kumimoji="1" lang="en-US" altLang="ja-JP" sz="2000" dirty="0">
                <a:latin typeface="+mn-ea"/>
              </a:rPr>
              <a:t>4.</a:t>
            </a:r>
            <a:r>
              <a:rPr kumimoji="1" lang="ja-JP" altLang="en-US" sz="2000" dirty="0">
                <a:latin typeface="+mn-ea"/>
              </a:rPr>
              <a:t>管理措置の設定</a:t>
            </a:r>
            <a:endParaRPr kumimoji="1" lang="en-US" altLang="ja-JP" sz="2000" dirty="0">
              <a:latin typeface="+mn-ea"/>
            </a:endParaRPr>
          </a:p>
          <a:p>
            <a:pPr marL="285750" indent="-285750" defTabSz="914400">
              <a:spcAft>
                <a:spcPts val="600"/>
              </a:spcAft>
              <a:buClr>
                <a:schemeClr val="accent1"/>
              </a:buClr>
              <a:buFont typeface="Wingdings" panose="05000000000000000000" pitchFamily="2" charset="2"/>
              <a:buChar char="l"/>
            </a:pPr>
            <a:r>
              <a:rPr kumimoji="1" lang="ja-JP" altLang="en-US" sz="1400" dirty="0">
                <a:latin typeface="+mn-ea"/>
              </a:rPr>
              <a:t>危害原因事象ごとに管理措置や監視方法、管理基準を設定し、管理措置表を作成する</a:t>
            </a:r>
            <a:endParaRPr kumimoji="1" lang="en-US" altLang="ja-JP" sz="1400" dirty="0">
              <a:latin typeface="+mn-ea"/>
            </a:endParaRPr>
          </a:p>
          <a:p>
            <a:pPr defTabSz="914400">
              <a:spcAft>
                <a:spcPts val="600"/>
              </a:spcAft>
              <a:buClr>
                <a:schemeClr val="accent1"/>
              </a:buClr>
            </a:pPr>
            <a:r>
              <a:rPr kumimoji="1" lang="ja-JP" altLang="en-US" sz="1400" dirty="0">
                <a:latin typeface="+mn-ea"/>
              </a:rPr>
              <a:t>                                                 ＜管理措置表の例＞</a:t>
            </a: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endParaRPr kumimoji="1" lang="en-US" altLang="ja-JP" sz="1400" dirty="0">
              <a:latin typeface="+mn-ea"/>
            </a:endParaRPr>
          </a:p>
          <a:p>
            <a:pPr defTabSz="914400">
              <a:spcAft>
                <a:spcPts val="600"/>
              </a:spcAft>
              <a:buClr>
                <a:schemeClr val="accent1"/>
              </a:buClr>
            </a:pPr>
            <a:r>
              <a:rPr kumimoji="1" lang="ja-JP" altLang="en-US" sz="2000" dirty="0">
                <a:latin typeface="+mn-ea"/>
              </a:rPr>
              <a:t>               </a:t>
            </a:r>
            <a:endParaRPr kumimoji="1" lang="en-US" altLang="ja-JP" sz="2000" dirty="0">
              <a:latin typeface="+mn-ea"/>
            </a:endParaRPr>
          </a:p>
          <a:p>
            <a:pPr defTabSz="914400">
              <a:spcAft>
                <a:spcPts val="600"/>
              </a:spcAft>
              <a:buClr>
                <a:schemeClr val="accent1"/>
              </a:buClr>
            </a:pPr>
            <a:endParaRPr kumimoji="1" lang="en-US" altLang="ja-JP" sz="2000" dirty="0">
              <a:latin typeface="+mn-ea"/>
            </a:endParaRPr>
          </a:p>
          <a:p>
            <a:pPr defTabSz="914400">
              <a:spcAft>
                <a:spcPts val="600"/>
              </a:spcAft>
              <a:buClr>
                <a:schemeClr val="accent1"/>
              </a:buClr>
            </a:pPr>
            <a:r>
              <a:rPr kumimoji="1" lang="ja-JP" altLang="en-US" sz="1400" dirty="0">
                <a:latin typeface="+mn-ea"/>
              </a:rPr>
              <a:t>                                                   ＜重要管理点＞</a:t>
            </a: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endParaRPr kumimoji="1" lang="en-US" altLang="ja-JP" sz="1400" dirty="0">
              <a:latin typeface="+mn-ea"/>
            </a:endParaRPr>
          </a:p>
        </p:txBody>
      </p:sp>
      <p:pic>
        <p:nvPicPr>
          <p:cNvPr id="16" name="図 15">
            <a:extLst>
              <a:ext uri="{FF2B5EF4-FFF2-40B4-BE49-F238E27FC236}">
                <a16:creationId xmlns:a16="http://schemas.microsoft.com/office/drawing/2014/main" id="{8711E00F-93C7-457C-8067-C0AFFC39B1E1}"/>
              </a:ext>
            </a:extLst>
          </p:cNvPr>
          <p:cNvPicPr>
            <a:picLocks noChangeAspect="1"/>
          </p:cNvPicPr>
          <p:nvPr/>
        </p:nvPicPr>
        <p:blipFill>
          <a:blip r:embed="rId2"/>
          <a:stretch>
            <a:fillRect/>
          </a:stretch>
        </p:blipFill>
        <p:spPr>
          <a:xfrm>
            <a:off x="0" y="-1090"/>
            <a:ext cx="12192000" cy="290399"/>
          </a:xfrm>
          <a:prstGeom prst="rect">
            <a:avLst/>
          </a:prstGeom>
        </p:spPr>
      </p:pic>
      <p:pic>
        <p:nvPicPr>
          <p:cNvPr id="17" name="図 16">
            <a:extLst>
              <a:ext uri="{FF2B5EF4-FFF2-40B4-BE49-F238E27FC236}">
                <a16:creationId xmlns:a16="http://schemas.microsoft.com/office/drawing/2014/main" id="{246B8CA4-EABE-48B2-BBC5-E724C62836BD}"/>
              </a:ext>
            </a:extLst>
          </p:cNvPr>
          <p:cNvPicPr>
            <a:picLocks noChangeAspect="1"/>
          </p:cNvPicPr>
          <p:nvPr/>
        </p:nvPicPr>
        <p:blipFill>
          <a:blip r:embed="rId2"/>
          <a:stretch>
            <a:fillRect/>
          </a:stretch>
        </p:blipFill>
        <p:spPr>
          <a:xfrm rot="10800000">
            <a:off x="0" y="6567601"/>
            <a:ext cx="12192000" cy="290399"/>
          </a:xfrm>
          <a:prstGeom prst="rect">
            <a:avLst/>
          </a:prstGeom>
        </p:spPr>
      </p:pic>
      <p:pic>
        <p:nvPicPr>
          <p:cNvPr id="13" name="図 12">
            <a:extLst>
              <a:ext uri="{FF2B5EF4-FFF2-40B4-BE49-F238E27FC236}">
                <a16:creationId xmlns:a16="http://schemas.microsoft.com/office/drawing/2014/main" id="{D0C0D27F-8CAB-41D7-80BA-DB3B15F915EB}"/>
              </a:ext>
            </a:extLst>
          </p:cNvPr>
          <p:cNvPicPr>
            <a:picLocks noChangeAspect="1"/>
          </p:cNvPicPr>
          <p:nvPr/>
        </p:nvPicPr>
        <p:blipFill>
          <a:blip r:embed="rId3"/>
          <a:stretch>
            <a:fillRect/>
          </a:stretch>
        </p:blipFill>
        <p:spPr>
          <a:xfrm>
            <a:off x="11256281" y="6017888"/>
            <a:ext cx="197972" cy="678163"/>
          </a:xfrm>
          <a:prstGeom prst="rect">
            <a:avLst/>
          </a:prstGeom>
        </p:spPr>
      </p:pic>
      <p:pic>
        <p:nvPicPr>
          <p:cNvPr id="6" name="図 5">
            <a:extLst>
              <a:ext uri="{FF2B5EF4-FFF2-40B4-BE49-F238E27FC236}">
                <a16:creationId xmlns:a16="http://schemas.microsoft.com/office/drawing/2014/main" id="{7CCE525F-2640-49E3-B8EE-B18A69A3110B}"/>
              </a:ext>
            </a:extLst>
          </p:cNvPr>
          <p:cNvPicPr>
            <a:picLocks noChangeAspect="1"/>
          </p:cNvPicPr>
          <p:nvPr/>
        </p:nvPicPr>
        <p:blipFill>
          <a:blip r:embed="rId4"/>
          <a:stretch>
            <a:fillRect/>
          </a:stretch>
        </p:blipFill>
        <p:spPr>
          <a:xfrm>
            <a:off x="1454253" y="1733328"/>
            <a:ext cx="9283488" cy="2261596"/>
          </a:xfrm>
          <a:prstGeom prst="rect">
            <a:avLst/>
          </a:prstGeom>
        </p:spPr>
      </p:pic>
      <p:sp>
        <p:nvSpPr>
          <p:cNvPr id="23" name="正方形/長方形 22">
            <a:extLst>
              <a:ext uri="{FF2B5EF4-FFF2-40B4-BE49-F238E27FC236}">
                <a16:creationId xmlns:a16="http://schemas.microsoft.com/office/drawing/2014/main" id="{AB056C90-73D3-4193-B263-3A117CE8F170}"/>
              </a:ext>
            </a:extLst>
          </p:cNvPr>
          <p:cNvSpPr/>
          <p:nvPr/>
        </p:nvSpPr>
        <p:spPr>
          <a:xfrm>
            <a:off x="4197927" y="2708564"/>
            <a:ext cx="430365" cy="128703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吹き出し: 円形 24">
            <a:extLst>
              <a:ext uri="{FF2B5EF4-FFF2-40B4-BE49-F238E27FC236}">
                <a16:creationId xmlns:a16="http://schemas.microsoft.com/office/drawing/2014/main" id="{DFEAAC04-8C1E-42E4-BD87-9F0433862807}"/>
              </a:ext>
            </a:extLst>
          </p:cNvPr>
          <p:cNvSpPr/>
          <p:nvPr/>
        </p:nvSpPr>
        <p:spPr>
          <a:xfrm>
            <a:off x="8830051" y="3428455"/>
            <a:ext cx="1391834" cy="696140"/>
          </a:xfrm>
          <a:prstGeom prst="wedgeEllipseCallout">
            <a:avLst>
              <a:gd name="adj1" fmla="val -48039"/>
              <a:gd name="adj2" fmla="val -37359"/>
            </a:avLst>
          </a:prstGeom>
        </p:spPr>
        <p:style>
          <a:lnRef idx="2">
            <a:schemeClr val="accent1"/>
          </a:lnRef>
          <a:fillRef idx="1">
            <a:schemeClr val="lt1"/>
          </a:fillRef>
          <a:effectRef idx="0">
            <a:schemeClr val="accent1"/>
          </a:effectRef>
          <a:fontRef idx="minor">
            <a:schemeClr val="dk1"/>
          </a:fontRef>
        </p:style>
        <p:txBody>
          <a:bodyPr lIns="0" tIns="0" rIns="0" bIns="0" rtlCol="0" anchor="ctr">
            <a:normAutofit/>
          </a:bodyPr>
          <a:lstStyle/>
          <a:p>
            <a:r>
              <a:rPr kumimoji="1" lang="ja-JP" altLang="en-US" sz="1400" dirty="0"/>
              <a:t>計器の略号</a:t>
            </a:r>
            <a:endParaRPr kumimoji="1" lang="en-US" altLang="ja-JP" sz="1400" dirty="0"/>
          </a:p>
        </p:txBody>
      </p:sp>
      <p:sp>
        <p:nvSpPr>
          <p:cNvPr id="26" name="吹き出し: 円形 25">
            <a:extLst>
              <a:ext uri="{FF2B5EF4-FFF2-40B4-BE49-F238E27FC236}">
                <a16:creationId xmlns:a16="http://schemas.microsoft.com/office/drawing/2014/main" id="{FCB06D53-CA04-420A-97E6-38FBECEFE61A}"/>
              </a:ext>
            </a:extLst>
          </p:cNvPr>
          <p:cNvSpPr/>
          <p:nvPr/>
        </p:nvSpPr>
        <p:spPr>
          <a:xfrm>
            <a:off x="2712203" y="1279059"/>
            <a:ext cx="1608597" cy="764004"/>
          </a:xfrm>
          <a:prstGeom prst="wedgeEllipseCallout">
            <a:avLst>
              <a:gd name="adj1" fmla="val 37090"/>
              <a:gd name="adj2" fmla="val 55955"/>
            </a:avLst>
          </a:prstGeom>
        </p:spPr>
        <p:style>
          <a:lnRef idx="2">
            <a:schemeClr val="accent1"/>
          </a:lnRef>
          <a:fillRef idx="1">
            <a:schemeClr val="lt1"/>
          </a:fillRef>
          <a:effectRef idx="0">
            <a:schemeClr val="accent1"/>
          </a:effectRef>
          <a:fontRef idx="minor">
            <a:schemeClr val="dk1"/>
          </a:fontRef>
        </p:style>
        <p:txBody>
          <a:bodyPr lIns="0" tIns="0" rIns="0" bIns="0" rtlCol="0" anchor="ctr">
            <a:normAutofit/>
          </a:bodyPr>
          <a:lstStyle/>
          <a:p>
            <a:r>
              <a:rPr kumimoji="1" lang="ja-JP" altLang="en-US" sz="1400" dirty="0"/>
              <a:t>事象ごとの</a:t>
            </a:r>
            <a:endParaRPr kumimoji="1" lang="en-US" altLang="ja-JP" sz="1400" dirty="0"/>
          </a:p>
          <a:p>
            <a:r>
              <a:rPr kumimoji="1" lang="ja-JP" altLang="en-US" sz="1400" dirty="0"/>
              <a:t>リスクレベル</a:t>
            </a:r>
            <a:endParaRPr kumimoji="1" lang="en-US" altLang="ja-JP" sz="1400" dirty="0"/>
          </a:p>
        </p:txBody>
      </p:sp>
      <p:sp>
        <p:nvSpPr>
          <p:cNvPr id="27" name="吹き出し: 円形 26">
            <a:extLst>
              <a:ext uri="{FF2B5EF4-FFF2-40B4-BE49-F238E27FC236}">
                <a16:creationId xmlns:a16="http://schemas.microsoft.com/office/drawing/2014/main" id="{F1A5D61C-4CFB-4BBB-9FD3-36A63F762780}"/>
              </a:ext>
            </a:extLst>
          </p:cNvPr>
          <p:cNvSpPr/>
          <p:nvPr/>
        </p:nvSpPr>
        <p:spPr>
          <a:xfrm>
            <a:off x="6505569" y="3451870"/>
            <a:ext cx="1391834" cy="672725"/>
          </a:xfrm>
          <a:prstGeom prst="wedgeEllipseCallout">
            <a:avLst>
              <a:gd name="adj1" fmla="val -48039"/>
              <a:gd name="adj2" fmla="val -37359"/>
            </a:avLst>
          </a:prstGeom>
        </p:spPr>
        <p:style>
          <a:lnRef idx="2">
            <a:schemeClr val="accent1"/>
          </a:lnRef>
          <a:fillRef idx="1">
            <a:schemeClr val="lt1"/>
          </a:fillRef>
          <a:effectRef idx="0">
            <a:schemeClr val="accent1"/>
          </a:effectRef>
          <a:fontRef idx="minor">
            <a:schemeClr val="dk1"/>
          </a:fontRef>
        </p:style>
        <p:txBody>
          <a:bodyPr lIns="0" tIns="0" rIns="0" bIns="0" rtlCol="0" anchor="ctr">
            <a:normAutofit/>
          </a:bodyPr>
          <a:lstStyle/>
          <a:p>
            <a:r>
              <a:rPr kumimoji="1" lang="ja-JP" altLang="en-US" sz="1400" dirty="0"/>
              <a:t>対応措置</a:t>
            </a:r>
            <a:endParaRPr kumimoji="1" lang="en-US" altLang="ja-JP" sz="1400" dirty="0"/>
          </a:p>
        </p:txBody>
      </p:sp>
      <p:sp>
        <p:nvSpPr>
          <p:cNvPr id="28" name="正方形/長方形 27">
            <a:extLst>
              <a:ext uri="{FF2B5EF4-FFF2-40B4-BE49-F238E27FC236}">
                <a16:creationId xmlns:a16="http://schemas.microsoft.com/office/drawing/2014/main" id="{F8F196A3-DA0C-4561-9FCA-3E3A3D7F12B5}"/>
              </a:ext>
            </a:extLst>
          </p:cNvPr>
          <p:cNvSpPr/>
          <p:nvPr/>
        </p:nvSpPr>
        <p:spPr>
          <a:xfrm>
            <a:off x="6264609" y="2741147"/>
            <a:ext cx="240959" cy="125445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68CEB915-127F-4F65-BA0F-B649EFC35307}"/>
              </a:ext>
            </a:extLst>
          </p:cNvPr>
          <p:cNvSpPr/>
          <p:nvPr/>
        </p:nvSpPr>
        <p:spPr>
          <a:xfrm>
            <a:off x="4628292" y="1745768"/>
            <a:ext cx="6109452" cy="97374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9216AEB0-22A6-49B1-B37B-FB7819244178}"/>
              </a:ext>
            </a:extLst>
          </p:cNvPr>
          <p:cNvSpPr/>
          <p:nvPr/>
        </p:nvSpPr>
        <p:spPr>
          <a:xfrm>
            <a:off x="1646374" y="2719517"/>
            <a:ext cx="2499768" cy="127540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2752F5CE-99A5-4005-8E35-0F34E6A82055}"/>
              </a:ext>
            </a:extLst>
          </p:cNvPr>
          <p:cNvSpPr/>
          <p:nvPr/>
        </p:nvSpPr>
        <p:spPr>
          <a:xfrm>
            <a:off x="8380696" y="2740469"/>
            <a:ext cx="240959" cy="125445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A85119EB-A4EA-489E-A999-254DDA6049AD}"/>
              </a:ext>
            </a:extLst>
          </p:cNvPr>
          <p:cNvPicPr>
            <a:picLocks noChangeAspect="1"/>
          </p:cNvPicPr>
          <p:nvPr/>
        </p:nvPicPr>
        <p:blipFill>
          <a:blip r:embed="rId5"/>
          <a:stretch>
            <a:fillRect/>
          </a:stretch>
        </p:blipFill>
        <p:spPr>
          <a:xfrm>
            <a:off x="2107218" y="4672058"/>
            <a:ext cx="7726496" cy="2066819"/>
          </a:xfrm>
          <a:prstGeom prst="rect">
            <a:avLst/>
          </a:prstGeom>
        </p:spPr>
      </p:pic>
      <p:sp>
        <p:nvSpPr>
          <p:cNvPr id="34" name="吹き出し: 円形 33">
            <a:extLst>
              <a:ext uri="{FF2B5EF4-FFF2-40B4-BE49-F238E27FC236}">
                <a16:creationId xmlns:a16="http://schemas.microsoft.com/office/drawing/2014/main" id="{E9C31598-5296-4621-AC02-898499EB8DB2}"/>
              </a:ext>
            </a:extLst>
          </p:cNvPr>
          <p:cNvSpPr/>
          <p:nvPr/>
        </p:nvSpPr>
        <p:spPr>
          <a:xfrm>
            <a:off x="270339" y="5032741"/>
            <a:ext cx="1693211" cy="1267805"/>
          </a:xfrm>
          <a:prstGeom prst="wedgeEllipseCallout">
            <a:avLst>
              <a:gd name="adj1" fmla="val 56847"/>
              <a:gd name="adj2" fmla="val 27026"/>
            </a:avLst>
          </a:prstGeom>
        </p:spPr>
        <p:style>
          <a:lnRef idx="2">
            <a:schemeClr val="accent1"/>
          </a:lnRef>
          <a:fillRef idx="1">
            <a:schemeClr val="lt1"/>
          </a:fillRef>
          <a:effectRef idx="0">
            <a:schemeClr val="accent1"/>
          </a:effectRef>
          <a:fontRef idx="minor">
            <a:schemeClr val="dk1"/>
          </a:fontRef>
        </p:style>
        <p:txBody>
          <a:bodyPr lIns="0" tIns="0" rIns="0" bIns="0" rtlCol="0" anchor="ctr">
            <a:normAutofit/>
          </a:bodyPr>
          <a:lstStyle/>
          <a:p>
            <a:r>
              <a:rPr kumimoji="1" lang="ja-JP" altLang="en-US" sz="1400" dirty="0"/>
              <a:t>項目ごとに管理点と目標値を明らかにする</a:t>
            </a:r>
            <a:endParaRPr kumimoji="1" lang="en-US" altLang="ja-JP" sz="1400" dirty="0"/>
          </a:p>
        </p:txBody>
      </p:sp>
      <p:pic>
        <p:nvPicPr>
          <p:cNvPr id="36" name="図 35">
            <a:extLst>
              <a:ext uri="{FF2B5EF4-FFF2-40B4-BE49-F238E27FC236}">
                <a16:creationId xmlns:a16="http://schemas.microsoft.com/office/drawing/2014/main" id="{38FBA580-DCDF-4239-8C81-AE116AC3A54F}"/>
              </a:ext>
            </a:extLst>
          </p:cNvPr>
          <p:cNvPicPr>
            <a:picLocks noChangeAspect="1"/>
          </p:cNvPicPr>
          <p:nvPr/>
        </p:nvPicPr>
        <p:blipFill>
          <a:blip r:embed="rId6"/>
          <a:stretch>
            <a:fillRect/>
          </a:stretch>
        </p:blipFill>
        <p:spPr>
          <a:xfrm>
            <a:off x="11546428" y="6001845"/>
            <a:ext cx="380435" cy="678164"/>
          </a:xfrm>
          <a:prstGeom prst="rect">
            <a:avLst/>
          </a:prstGeom>
        </p:spPr>
      </p:pic>
      <p:sp>
        <p:nvSpPr>
          <p:cNvPr id="14" name="吹き出し: 円形 13">
            <a:extLst>
              <a:ext uri="{FF2B5EF4-FFF2-40B4-BE49-F238E27FC236}">
                <a16:creationId xmlns:a16="http://schemas.microsoft.com/office/drawing/2014/main" id="{94C6B375-D094-4595-AA17-85CC38A5A6F0}"/>
              </a:ext>
            </a:extLst>
          </p:cNvPr>
          <p:cNvSpPr/>
          <p:nvPr/>
        </p:nvSpPr>
        <p:spPr>
          <a:xfrm>
            <a:off x="9833714" y="744257"/>
            <a:ext cx="1882664" cy="1261104"/>
          </a:xfrm>
          <a:prstGeom prst="wedgeEllipseCallout">
            <a:avLst>
              <a:gd name="adj1" fmla="val -49870"/>
              <a:gd name="adj2" fmla="val 38851"/>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92500"/>
          </a:bodyPr>
          <a:lstStyle/>
          <a:p>
            <a:r>
              <a:rPr kumimoji="1" lang="ja-JP" altLang="en-US" sz="1400" dirty="0"/>
              <a:t>簡易版では、</a:t>
            </a:r>
            <a:endParaRPr kumimoji="1" lang="en-US" altLang="ja-JP" sz="1400" dirty="0"/>
          </a:p>
          <a:p>
            <a:r>
              <a:rPr kumimoji="1" lang="ja-JP" altLang="en-US" sz="1400" dirty="0"/>
              <a:t>フローと事象から自動で作表することができます！</a:t>
            </a:r>
            <a:endParaRPr kumimoji="1" lang="en-US" altLang="ja-JP" sz="1400" dirty="0"/>
          </a:p>
        </p:txBody>
      </p:sp>
      <p:sp>
        <p:nvSpPr>
          <p:cNvPr id="30" name="吹き出し: 円形 29">
            <a:extLst>
              <a:ext uri="{FF2B5EF4-FFF2-40B4-BE49-F238E27FC236}">
                <a16:creationId xmlns:a16="http://schemas.microsoft.com/office/drawing/2014/main" id="{D1FFA815-F47D-44C7-8913-706C227B52E1}"/>
              </a:ext>
            </a:extLst>
          </p:cNvPr>
          <p:cNvSpPr/>
          <p:nvPr/>
        </p:nvSpPr>
        <p:spPr>
          <a:xfrm>
            <a:off x="7897403" y="1037867"/>
            <a:ext cx="1608596" cy="904964"/>
          </a:xfrm>
          <a:prstGeom prst="wedgeEllipseCallout">
            <a:avLst>
              <a:gd name="adj1" fmla="val -36822"/>
              <a:gd name="adj2" fmla="val 61957"/>
            </a:avLst>
          </a:prstGeom>
        </p:spPr>
        <p:style>
          <a:lnRef idx="2">
            <a:schemeClr val="accent1"/>
          </a:lnRef>
          <a:fillRef idx="1">
            <a:schemeClr val="lt1"/>
          </a:fillRef>
          <a:effectRef idx="0">
            <a:schemeClr val="accent1"/>
          </a:effectRef>
          <a:fontRef idx="minor">
            <a:schemeClr val="dk1"/>
          </a:fontRef>
        </p:style>
        <p:txBody>
          <a:bodyPr lIns="0" tIns="0" rIns="0" bIns="0" rtlCol="0" anchor="ctr">
            <a:normAutofit/>
          </a:bodyPr>
          <a:lstStyle/>
          <a:p>
            <a:r>
              <a:rPr kumimoji="1" lang="ja-JP" altLang="en-US" sz="1400" dirty="0"/>
              <a:t>フローと</a:t>
            </a:r>
            <a:endParaRPr kumimoji="1" lang="en-US" altLang="ja-JP" sz="1400" dirty="0"/>
          </a:p>
          <a:p>
            <a:r>
              <a:rPr kumimoji="1" lang="ja-JP" altLang="en-US" sz="1400" dirty="0"/>
              <a:t>計器略号一覧</a:t>
            </a:r>
            <a:endParaRPr kumimoji="1" lang="en-US" altLang="ja-JP" sz="1400" dirty="0"/>
          </a:p>
        </p:txBody>
      </p:sp>
      <p:sp>
        <p:nvSpPr>
          <p:cNvPr id="32" name="吹き出し: 円形 31">
            <a:extLst>
              <a:ext uri="{FF2B5EF4-FFF2-40B4-BE49-F238E27FC236}">
                <a16:creationId xmlns:a16="http://schemas.microsoft.com/office/drawing/2014/main" id="{84DA7EE3-D70B-46DC-B8C1-2F07D390F271}"/>
              </a:ext>
            </a:extLst>
          </p:cNvPr>
          <p:cNvSpPr/>
          <p:nvPr/>
        </p:nvSpPr>
        <p:spPr>
          <a:xfrm>
            <a:off x="270339" y="3265723"/>
            <a:ext cx="1608597" cy="764004"/>
          </a:xfrm>
          <a:prstGeom prst="wedgeEllipseCallout">
            <a:avLst>
              <a:gd name="adj1" fmla="val 45409"/>
              <a:gd name="adj2" fmla="val -49135"/>
            </a:avLst>
          </a:prstGeom>
        </p:spPr>
        <p:style>
          <a:lnRef idx="2">
            <a:schemeClr val="accent1"/>
          </a:lnRef>
          <a:fillRef idx="1">
            <a:schemeClr val="lt1"/>
          </a:fillRef>
          <a:effectRef idx="0">
            <a:schemeClr val="accent1"/>
          </a:effectRef>
          <a:fontRef idx="minor">
            <a:schemeClr val="dk1"/>
          </a:fontRef>
        </p:style>
        <p:txBody>
          <a:bodyPr lIns="0" tIns="0" rIns="0" bIns="0" rtlCol="0" anchor="ctr">
            <a:normAutofit/>
          </a:bodyPr>
          <a:lstStyle/>
          <a:p>
            <a:r>
              <a:rPr kumimoji="1" lang="ja-JP" altLang="en-US" sz="1400" dirty="0"/>
              <a:t>危害原因事象</a:t>
            </a:r>
            <a:endParaRPr kumimoji="1" lang="en-US" altLang="ja-JP" sz="1400" dirty="0"/>
          </a:p>
        </p:txBody>
      </p:sp>
      <p:sp>
        <p:nvSpPr>
          <p:cNvPr id="35" name="吹き出し: 円形 34">
            <a:extLst>
              <a:ext uri="{FF2B5EF4-FFF2-40B4-BE49-F238E27FC236}">
                <a16:creationId xmlns:a16="http://schemas.microsoft.com/office/drawing/2014/main" id="{89E2529D-972D-44AF-8154-704061CBE586}"/>
              </a:ext>
            </a:extLst>
          </p:cNvPr>
          <p:cNvSpPr/>
          <p:nvPr/>
        </p:nvSpPr>
        <p:spPr>
          <a:xfrm>
            <a:off x="9869211" y="4475226"/>
            <a:ext cx="2052445" cy="1267805"/>
          </a:xfrm>
          <a:prstGeom prst="wedgeEllipseCallout">
            <a:avLst>
              <a:gd name="adj1" fmla="val -105630"/>
              <a:gd name="adj2" fmla="val 13363"/>
            </a:avLst>
          </a:prstGeom>
        </p:spPr>
        <p:style>
          <a:lnRef idx="2">
            <a:schemeClr val="accent1"/>
          </a:lnRef>
          <a:fillRef idx="1">
            <a:schemeClr val="lt1"/>
          </a:fillRef>
          <a:effectRef idx="0">
            <a:schemeClr val="accent1"/>
          </a:effectRef>
          <a:fontRef idx="minor">
            <a:schemeClr val="dk1"/>
          </a:fontRef>
        </p:style>
        <p:txBody>
          <a:bodyPr lIns="0" tIns="0" rIns="0" bIns="0" rtlCol="0" anchor="ctr">
            <a:normAutofit/>
          </a:bodyPr>
          <a:lstStyle/>
          <a:p>
            <a:r>
              <a:rPr kumimoji="1" lang="ja-JP" altLang="en-US" sz="1400" dirty="0"/>
              <a:t>遵守すべき（絶対ミスできない）ポイントを明らかにする</a:t>
            </a:r>
            <a:endParaRPr kumimoji="1" lang="en-US" altLang="ja-JP" sz="1400" dirty="0"/>
          </a:p>
        </p:txBody>
      </p:sp>
    </p:spTree>
  </p:cSld>
  <p:clrMapOvr>
    <a:masterClrMapping/>
  </p:clrMapOvr>
  <mc:AlternateContent xmlns:mc="http://schemas.openxmlformats.org/markup-compatibility/2006" xmlns:p14="http://schemas.microsoft.com/office/powerpoint/2010/main">
    <mc:Choice Requires="p14">
      <p:transition spd="slow" p14:dur="2000" advTm="180617"/>
    </mc:Choice>
    <mc:Fallback xmlns="">
      <p:transition spd="slow" advTm="18061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552B4E32-E6B4-4227-B57E-4B9632233ED5}"/>
              </a:ext>
            </a:extLst>
          </p:cNvPr>
          <p:cNvSpPr txBox="1"/>
          <p:nvPr/>
        </p:nvSpPr>
        <p:spPr>
          <a:xfrm>
            <a:off x="594075" y="557453"/>
            <a:ext cx="11062579" cy="1136007"/>
          </a:xfrm>
          <a:prstGeom prst="rect">
            <a:avLst/>
          </a:prstGeom>
        </p:spPr>
        <p:txBody>
          <a:bodyPr vert="horz" lIns="91440" tIns="45720" rIns="91440" bIns="45720" rtlCol="0" anchor="t" anchorCtr="0">
            <a:noAutofit/>
          </a:bodyPr>
          <a:lstStyle/>
          <a:p>
            <a:pPr defTabSz="914400">
              <a:spcAft>
                <a:spcPts val="600"/>
              </a:spcAft>
              <a:buClr>
                <a:schemeClr val="accent1"/>
              </a:buClr>
            </a:pPr>
            <a:r>
              <a:rPr kumimoji="1" lang="en-US" altLang="ja-JP" sz="2000" dirty="0">
                <a:latin typeface="+mn-ea"/>
              </a:rPr>
              <a:t>5.</a:t>
            </a:r>
            <a:r>
              <a:rPr kumimoji="1" lang="ja-JP" altLang="en-US" sz="2000" dirty="0">
                <a:latin typeface="+mn-ea"/>
              </a:rPr>
              <a:t>対応方法の設定</a:t>
            </a:r>
            <a:endParaRPr kumimoji="1" lang="en-US" altLang="ja-JP" sz="2000" dirty="0">
              <a:latin typeface="+mn-ea"/>
            </a:endParaRPr>
          </a:p>
          <a:p>
            <a:pPr marL="285750" indent="-285750" defTabSz="914400">
              <a:spcAft>
                <a:spcPts val="600"/>
              </a:spcAft>
              <a:buClr>
                <a:schemeClr val="accent1"/>
              </a:buClr>
              <a:buFont typeface="Wingdings" panose="05000000000000000000" pitchFamily="2" charset="2"/>
              <a:buChar char="l"/>
            </a:pPr>
            <a:r>
              <a:rPr kumimoji="1" lang="ja-JP" altLang="en-US" sz="1400" dirty="0">
                <a:latin typeface="+mn-ea"/>
              </a:rPr>
              <a:t>管理基準を逸脱した場合や予測できない事象が発生した場合の対応方法を設定する</a:t>
            </a: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r>
              <a:rPr kumimoji="1" lang="ja-JP" altLang="en-US" sz="1400" dirty="0">
                <a:latin typeface="+mn-ea"/>
              </a:rPr>
              <a:t>要点をとりまとめた運転管理マニュアルを作成し、日常管理で活用する</a:t>
            </a: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endParaRPr kumimoji="1" lang="en-US" altLang="ja-JP" sz="1400" dirty="0">
              <a:latin typeface="+mn-ea"/>
            </a:endParaRPr>
          </a:p>
        </p:txBody>
      </p:sp>
      <p:pic>
        <p:nvPicPr>
          <p:cNvPr id="16" name="図 15">
            <a:extLst>
              <a:ext uri="{FF2B5EF4-FFF2-40B4-BE49-F238E27FC236}">
                <a16:creationId xmlns:a16="http://schemas.microsoft.com/office/drawing/2014/main" id="{8711E00F-93C7-457C-8067-C0AFFC39B1E1}"/>
              </a:ext>
            </a:extLst>
          </p:cNvPr>
          <p:cNvPicPr>
            <a:picLocks noChangeAspect="1"/>
          </p:cNvPicPr>
          <p:nvPr/>
        </p:nvPicPr>
        <p:blipFill>
          <a:blip r:embed="rId2"/>
          <a:stretch>
            <a:fillRect/>
          </a:stretch>
        </p:blipFill>
        <p:spPr>
          <a:xfrm>
            <a:off x="0" y="-1090"/>
            <a:ext cx="12192000" cy="290399"/>
          </a:xfrm>
          <a:prstGeom prst="rect">
            <a:avLst/>
          </a:prstGeom>
        </p:spPr>
      </p:pic>
      <p:pic>
        <p:nvPicPr>
          <p:cNvPr id="17" name="図 16">
            <a:extLst>
              <a:ext uri="{FF2B5EF4-FFF2-40B4-BE49-F238E27FC236}">
                <a16:creationId xmlns:a16="http://schemas.microsoft.com/office/drawing/2014/main" id="{246B8CA4-EABE-48B2-BBC5-E724C62836BD}"/>
              </a:ext>
            </a:extLst>
          </p:cNvPr>
          <p:cNvPicPr>
            <a:picLocks noChangeAspect="1"/>
          </p:cNvPicPr>
          <p:nvPr/>
        </p:nvPicPr>
        <p:blipFill>
          <a:blip r:embed="rId2"/>
          <a:stretch>
            <a:fillRect/>
          </a:stretch>
        </p:blipFill>
        <p:spPr>
          <a:xfrm rot="10800000">
            <a:off x="0" y="6567601"/>
            <a:ext cx="12192000" cy="290399"/>
          </a:xfrm>
          <a:prstGeom prst="rect">
            <a:avLst/>
          </a:prstGeom>
        </p:spPr>
      </p:pic>
      <p:grpSp>
        <p:nvGrpSpPr>
          <p:cNvPr id="18" name="グループ化 17">
            <a:extLst>
              <a:ext uri="{FF2B5EF4-FFF2-40B4-BE49-F238E27FC236}">
                <a16:creationId xmlns:a16="http://schemas.microsoft.com/office/drawing/2014/main" id="{F701156E-022A-4F79-94C9-D9D594C09DB2}"/>
              </a:ext>
            </a:extLst>
          </p:cNvPr>
          <p:cNvGrpSpPr/>
          <p:nvPr/>
        </p:nvGrpSpPr>
        <p:grpSpPr>
          <a:xfrm>
            <a:off x="1795727" y="1663101"/>
            <a:ext cx="3658776" cy="4904500"/>
            <a:chOff x="1553008" y="448843"/>
            <a:chExt cx="4434080" cy="5564448"/>
          </a:xfrm>
        </p:grpSpPr>
        <p:pic>
          <p:nvPicPr>
            <p:cNvPr id="19" name="Picture 2">
              <a:extLst>
                <a:ext uri="{FF2B5EF4-FFF2-40B4-BE49-F238E27FC236}">
                  <a16:creationId xmlns:a16="http://schemas.microsoft.com/office/drawing/2014/main" id="{617ABFF8-50B7-4FDA-BFB1-0B19B41867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3008" y="771366"/>
              <a:ext cx="3979863" cy="524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テキスト ボックス 5">
              <a:extLst>
                <a:ext uri="{FF2B5EF4-FFF2-40B4-BE49-F238E27FC236}">
                  <a16:creationId xmlns:a16="http://schemas.microsoft.com/office/drawing/2014/main" id="{FAE7BB76-3A5C-430D-BCC7-D482F1681084}"/>
                </a:ext>
              </a:extLst>
            </p:cNvPr>
            <p:cNvSpPr txBox="1">
              <a:spLocks noChangeArrowheads="1"/>
            </p:cNvSpPr>
            <p:nvPr/>
          </p:nvSpPr>
          <p:spPr bwMode="auto">
            <a:xfrm>
              <a:off x="1553008" y="448843"/>
              <a:ext cx="4434080" cy="30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eaLnBrk="1" hangingPunct="1">
                <a:spcBef>
                  <a:spcPct val="0"/>
                </a:spcBef>
                <a:buFontTx/>
                <a:buNone/>
              </a:pPr>
              <a:r>
                <a:rPr lang="ja-JP" altLang="en-US" sz="1000" dirty="0">
                  <a:solidFill>
                    <a:srgbClr val="558ED5"/>
                  </a:solidFill>
                </a:rPr>
                <a:t>配管劣化による赤水、黒水、鉛溶出、異物の流出がある場合</a:t>
              </a:r>
            </a:p>
          </p:txBody>
        </p:sp>
      </p:grpSp>
      <p:pic>
        <p:nvPicPr>
          <p:cNvPr id="13" name="図 12">
            <a:extLst>
              <a:ext uri="{FF2B5EF4-FFF2-40B4-BE49-F238E27FC236}">
                <a16:creationId xmlns:a16="http://schemas.microsoft.com/office/drawing/2014/main" id="{D0C0D27F-8CAB-41D7-80BA-DB3B15F915EB}"/>
              </a:ext>
            </a:extLst>
          </p:cNvPr>
          <p:cNvPicPr>
            <a:picLocks noChangeAspect="1"/>
          </p:cNvPicPr>
          <p:nvPr/>
        </p:nvPicPr>
        <p:blipFill>
          <a:blip r:embed="rId4"/>
          <a:stretch>
            <a:fillRect/>
          </a:stretch>
        </p:blipFill>
        <p:spPr>
          <a:xfrm>
            <a:off x="11256281" y="6017888"/>
            <a:ext cx="197972" cy="678163"/>
          </a:xfrm>
          <a:prstGeom prst="rect">
            <a:avLst/>
          </a:prstGeom>
        </p:spPr>
      </p:pic>
      <p:pic>
        <p:nvPicPr>
          <p:cNvPr id="22" name="図 21">
            <a:extLst>
              <a:ext uri="{FF2B5EF4-FFF2-40B4-BE49-F238E27FC236}">
                <a16:creationId xmlns:a16="http://schemas.microsoft.com/office/drawing/2014/main" id="{63DE6C5B-BF40-45A0-B259-9B43DEBE73C0}"/>
              </a:ext>
            </a:extLst>
          </p:cNvPr>
          <p:cNvPicPr>
            <a:picLocks noChangeAspect="1"/>
          </p:cNvPicPr>
          <p:nvPr/>
        </p:nvPicPr>
        <p:blipFill>
          <a:blip r:embed="rId4"/>
          <a:stretch>
            <a:fillRect/>
          </a:stretch>
        </p:blipFill>
        <p:spPr>
          <a:xfrm>
            <a:off x="11656654" y="5999810"/>
            <a:ext cx="197972" cy="678163"/>
          </a:xfrm>
          <a:prstGeom prst="rect">
            <a:avLst/>
          </a:prstGeom>
        </p:spPr>
      </p:pic>
      <p:sp>
        <p:nvSpPr>
          <p:cNvPr id="23" name="吹き出し: 円形 22">
            <a:extLst>
              <a:ext uri="{FF2B5EF4-FFF2-40B4-BE49-F238E27FC236}">
                <a16:creationId xmlns:a16="http://schemas.microsoft.com/office/drawing/2014/main" id="{D14CF312-73B0-49D2-BBBC-3295BF23B89E}"/>
              </a:ext>
            </a:extLst>
          </p:cNvPr>
          <p:cNvSpPr/>
          <p:nvPr/>
        </p:nvSpPr>
        <p:spPr>
          <a:xfrm>
            <a:off x="503599" y="1966695"/>
            <a:ext cx="1201652" cy="558652"/>
          </a:xfrm>
          <a:prstGeom prst="wedgeEllipseCallout">
            <a:avLst>
              <a:gd name="adj1" fmla="val 51603"/>
              <a:gd name="adj2" fmla="val 40318"/>
            </a:avLst>
          </a:prstGeom>
        </p:spPr>
        <p:style>
          <a:lnRef idx="2">
            <a:schemeClr val="accent1"/>
          </a:lnRef>
          <a:fillRef idx="1">
            <a:schemeClr val="lt1"/>
          </a:fillRef>
          <a:effectRef idx="0">
            <a:schemeClr val="accent1"/>
          </a:effectRef>
          <a:fontRef idx="minor">
            <a:schemeClr val="dk1"/>
          </a:fontRef>
        </p:style>
        <p:txBody>
          <a:bodyPr lIns="0" tIns="0" rIns="0" bIns="0" rtlCol="0" anchor="ctr">
            <a:normAutofit/>
          </a:bodyPr>
          <a:lstStyle/>
          <a:p>
            <a:r>
              <a:rPr kumimoji="1" lang="ja-JP" altLang="en-US" sz="1400" dirty="0"/>
              <a:t>発生箇所</a:t>
            </a:r>
            <a:endParaRPr kumimoji="1" lang="en-US" altLang="ja-JP" sz="1400" dirty="0"/>
          </a:p>
        </p:txBody>
      </p:sp>
      <p:sp>
        <p:nvSpPr>
          <p:cNvPr id="24" name="吹き出し: 円形 23">
            <a:extLst>
              <a:ext uri="{FF2B5EF4-FFF2-40B4-BE49-F238E27FC236}">
                <a16:creationId xmlns:a16="http://schemas.microsoft.com/office/drawing/2014/main" id="{2010B49B-7F21-478B-98BA-573E644C082B}"/>
              </a:ext>
            </a:extLst>
          </p:cNvPr>
          <p:cNvSpPr/>
          <p:nvPr/>
        </p:nvSpPr>
        <p:spPr>
          <a:xfrm>
            <a:off x="4730569" y="1981925"/>
            <a:ext cx="1201652" cy="558652"/>
          </a:xfrm>
          <a:prstGeom prst="wedgeEllipseCallout">
            <a:avLst>
              <a:gd name="adj1" fmla="val -49267"/>
              <a:gd name="adj2" fmla="val 44124"/>
            </a:avLst>
          </a:prstGeom>
        </p:spPr>
        <p:style>
          <a:lnRef idx="2">
            <a:schemeClr val="accent1"/>
          </a:lnRef>
          <a:fillRef idx="1">
            <a:schemeClr val="lt1"/>
          </a:fillRef>
          <a:effectRef idx="0">
            <a:schemeClr val="accent1"/>
          </a:effectRef>
          <a:fontRef idx="minor">
            <a:schemeClr val="dk1"/>
          </a:fontRef>
        </p:style>
        <p:txBody>
          <a:bodyPr lIns="0" tIns="0" rIns="0" bIns="0" rtlCol="0" anchor="ctr">
            <a:normAutofit lnSpcReduction="10000"/>
          </a:bodyPr>
          <a:lstStyle/>
          <a:p>
            <a:r>
              <a:rPr kumimoji="1" lang="ja-JP" altLang="en-US" sz="1400" dirty="0"/>
              <a:t>関連する項目</a:t>
            </a:r>
            <a:endParaRPr kumimoji="1" lang="en-US" altLang="ja-JP" sz="1400" dirty="0"/>
          </a:p>
        </p:txBody>
      </p:sp>
      <p:sp>
        <p:nvSpPr>
          <p:cNvPr id="25" name="吹き出し: 円形 24">
            <a:extLst>
              <a:ext uri="{FF2B5EF4-FFF2-40B4-BE49-F238E27FC236}">
                <a16:creationId xmlns:a16="http://schemas.microsoft.com/office/drawing/2014/main" id="{2F4CD9D7-7F28-4828-B1BE-0D6774816D0E}"/>
              </a:ext>
            </a:extLst>
          </p:cNvPr>
          <p:cNvSpPr/>
          <p:nvPr/>
        </p:nvSpPr>
        <p:spPr>
          <a:xfrm>
            <a:off x="4726279" y="2897139"/>
            <a:ext cx="1281259" cy="696666"/>
          </a:xfrm>
          <a:prstGeom prst="wedgeEllipseCallout">
            <a:avLst>
              <a:gd name="adj1" fmla="val -49267"/>
              <a:gd name="adj2" fmla="val 44124"/>
            </a:avLst>
          </a:prstGeom>
        </p:spPr>
        <p:style>
          <a:lnRef idx="2">
            <a:schemeClr val="accent1"/>
          </a:lnRef>
          <a:fillRef idx="1">
            <a:schemeClr val="lt1"/>
          </a:fillRef>
          <a:effectRef idx="0">
            <a:schemeClr val="accent1"/>
          </a:effectRef>
          <a:fontRef idx="minor">
            <a:schemeClr val="dk1"/>
          </a:fontRef>
        </p:style>
        <p:txBody>
          <a:bodyPr lIns="0" tIns="0" rIns="0" bIns="0" rtlCol="0" anchor="ctr">
            <a:normAutofit fontScale="92500" lnSpcReduction="20000"/>
          </a:bodyPr>
          <a:lstStyle/>
          <a:p>
            <a:r>
              <a:rPr kumimoji="1" lang="ja-JP" altLang="en-US" sz="1400" dirty="0"/>
              <a:t>事象を確認する方法や流れなど</a:t>
            </a:r>
            <a:endParaRPr kumimoji="1" lang="en-US" altLang="ja-JP" sz="1400" dirty="0"/>
          </a:p>
        </p:txBody>
      </p:sp>
      <p:sp>
        <p:nvSpPr>
          <p:cNvPr id="26" name="吹き出し: 円形 25">
            <a:extLst>
              <a:ext uri="{FF2B5EF4-FFF2-40B4-BE49-F238E27FC236}">
                <a16:creationId xmlns:a16="http://schemas.microsoft.com/office/drawing/2014/main" id="{27D9FF3E-2672-4CF4-BD4F-A5B31F3D086D}"/>
              </a:ext>
            </a:extLst>
          </p:cNvPr>
          <p:cNvSpPr/>
          <p:nvPr/>
        </p:nvSpPr>
        <p:spPr>
          <a:xfrm>
            <a:off x="4761116" y="4384037"/>
            <a:ext cx="1281259" cy="696666"/>
          </a:xfrm>
          <a:prstGeom prst="wedgeEllipseCallout">
            <a:avLst>
              <a:gd name="adj1" fmla="val -49267"/>
              <a:gd name="adj2" fmla="val 44124"/>
            </a:avLst>
          </a:prstGeom>
        </p:spPr>
        <p:style>
          <a:lnRef idx="2">
            <a:schemeClr val="accent1"/>
          </a:lnRef>
          <a:fillRef idx="1">
            <a:schemeClr val="lt1"/>
          </a:fillRef>
          <a:effectRef idx="0">
            <a:schemeClr val="accent1"/>
          </a:effectRef>
          <a:fontRef idx="minor">
            <a:schemeClr val="dk1"/>
          </a:fontRef>
        </p:style>
        <p:txBody>
          <a:bodyPr lIns="0" tIns="0" rIns="0" bIns="0" rtlCol="0" anchor="ctr">
            <a:normAutofit fontScale="92500" lnSpcReduction="20000"/>
          </a:bodyPr>
          <a:lstStyle/>
          <a:p>
            <a:r>
              <a:rPr kumimoji="1" lang="ja-JP" altLang="en-US" sz="1400" dirty="0"/>
              <a:t>目標値を逸脱した場合の対応</a:t>
            </a:r>
            <a:endParaRPr kumimoji="1" lang="en-US" altLang="ja-JP" sz="1400" dirty="0"/>
          </a:p>
        </p:txBody>
      </p:sp>
      <p:sp>
        <p:nvSpPr>
          <p:cNvPr id="27" name="吹き出し: 円形 26">
            <a:extLst>
              <a:ext uri="{FF2B5EF4-FFF2-40B4-BE49-F238E27FC236}">
                <a16:creationId xmlns:a16="http://schemas.microsoft.com/office/drawing/2014/main" id="{95A1ECF7-0286-419A-B891-95CC9CA6D62B}"/>
              </a:ext>
            </a:extLst>
          </p:cNvPr>
          <p:cNvSpPr/>
          <p:nvPr/>
        </p:nvSpPr>
        <p:spPr>
          <a:xfrm>
            <a:off x="4761116" y="5493556"/>
            <a:ext cx="1334884" cy="904290"/>
          </a:xfrm>
          <a:prstGeom prst="wedgeEllipseCallout">
            <a:avLst>
              <a:gd name="adj1" fmla="val -52872"/>
              <a:gd name="adj2" fmla="val 38802"/>
            </a:avLst>
          </a:prstGeom>
        </p:spPr>
        <p:style>
          <a:lnRef idx="2">
            <a:schemeClr val="accent1"/>
          </a:lnRef>
          <a:fillRef idx="1">
            <a:schemeClr val="lt1"/>
          </a:fillRef>
          <a:effectRef idx="0">
            <a:schemeClr val="accent1"/>
          </a:effectRef>
          <a:fontRef idx="minor">
            <a:schemeClr val="dk1"/>
          </a:fontRef>
        </p:style>
        <p:txBody>
          <a:bodyPr lIns="0" tIns="0" rIns="0" bIns="0" rtlCol="0" anchor="ctr">
            <a:normAutofit lnSpcReduction="10000"/>
          </a:bodyPr>
          <a:lstStyle/>
          <a:p>
            <a:r>
              <a:rPr kumimoji="1" lang="ja-JP" altLang="en-US" sz="1400" dirty="0"/>
              <a:t>基準値を逸脱した場合の対応</a:t>
            </a:r>
            <a:endParaRPr kumimoji="1" lang="en-US" altLang="ja-JP" sz="1400" dirty="0"/>
          </a:p>
        </p:txBody>
      </p:sp>
      <p:sp>
        <p:nvSpPr>
          <p:cNvPr id="28" name="吹き出し: 円形 27">
            <a:extLst>
              <a:ext uri="{FF2B5EF4-FFF2-40B4-BE49-F238E27FC236}">
                <a16:creationId xmlns:a16="http://schemas.microsoft.com/office/drawing/2014/main" id="{8BBB82A9-5422-4EDC-A290-404A14E8647E}"/>
              </a:ext>
            </a:extLst>
          </p:cNvPr>
          <p:cNvSpPr/>
          <p:nvPr/>
        </p:nvSpPr>
        <p:spPr>
          <a:xfrm>
            <a:off x="517348" y="5080703"/>
            <a:ext cx="1201652" cy="558652"/>
          </a:xfrm>
          <a:prstGeom prst="wedgeEllipseCallout">
            <a:avLst>
              <a:gd name="adj1" fmla="val 51603"/>
              <a:gd name="adj2" fmla="val 40318"/>
            </a:avLst>
          </a:prstGeom>
        </p:spPr>
        <p:style>
          <a:lnRef idx="2">
            <a:schemeClr val="accent1"/>
          </a:lnRef>
          <a:fillRef idx="1">
            <a:schemeClr val="lt1"/>
          </a:fillRef>
          <a:effectRef idx="0">
            <a:schemeClr val="accent1"/>
          </a:effectRef>
          <a:fontRef idx="minor">
            <a:schemeClr val="dk1"/>
          </a:fontRef>
        </p:style>
        <p:txBody>
          <a:bodyPr lIns="0" tIns="0" rIns="0" bIns="0" rtlCol="0" anchor="ctr">
            <a:normAutofit/>
          </a:bodyPr>
          <a:lstStyle/>
          <a:p>
            <a:r>
              <a:rPr kumimoji="1" lang="ja-JP" altLang="en-US" sz="1400" dirty="0"/>
              <a:t>対応措置</a:t>
            </a:r>
            <a:endParaRPr kumimoji="1" lang="en-US" altLang="ja-JP" sz="1400" dirty="0"/>
          </a:p>
        </p:txBody>
      </p:sp>
      <p:sp>
        <p:nvSpPr>
          <p:cNvPr id="47" name="正方形/長方形 46">
            <a:extLst>
              <a:ext uri="{FF2B5EF4-FFF2-40B4-BE49-F238E27FC236}">
                <a16:creationId xmlns:a16="http://schemas.microsoft.com/office/drawing/2014/main" id="{D3693D67-80F0-4ADA-8496-8AA07A3E9ED2}"/>
              </a:ext>
            </a:extLst>
          </p:cNvPr>
          <p:cNvSpPr/>
          <p:nvPr/>
        </p:nvSpPr>
        <p:spPr>
          <a:xfrm flipH="1">
            <a:off x="6789820" y="1663101"/>
            <a:ext cx="105422" cy="49315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B8AFA885-E183-437C-89BD-EE48A0841A15}"/>
              </a:ext>
            </a:extLst>
          </p:cNvPr>
          <p:cNvPicPr>
            <a:picLocks noChangeAspect="1"/>
          </p:cNvPicPr>
          <p:nvPr/>
        </p:nvPicPr>
        <p:blipFill>
          <a:blip r:embed="rId5"/>
          <a:stretch>
            <a:fillRect/>
          </a:stretch>
        </p:blipFill>
        <p:spPr>
          <a:xfrm>
            <a:off x="7238267" y="2104328"/>
            <a:ext cx="4204559" cy="4407411"/>
          </a:xfrm>
          <a:prstGeom prst="rect">
            <a:avLst/>
          </a:prstGeom>
        </p:spPr>
      </p:pic>
      <p:sp>
        <p:nvSpPr>
          <p:cNvPr id="48" name="テキスト ボックス 5">
            <a:extLst>
              <a:ext uri="{FF2B5EF4-FFF2-40B4-BE49-F238E27FC236}">
                <a16:creationId xmlns:a16="http://schemas.microsoft.com/office/drawing/2014/main" id="{0015FBBE-FCF5-48A3-BB02-B83807856957}"/>
              </a:ext>
            </a:extLst>
          </p:cNvPr>
          <p:cNvSpPr txBox="1">
            <a:spLocks noChangeArrowheads="1"/>
          </p:cNvSpPr>
          <p:nvPr/>
        </p:nvSpPr>
        <p:spPr bwMode="auto">
          <a:xfrm>
            <a:off x="7475595" y="1660521"/>
            <a:ext cx="42645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eaLnBrk="1" hangingPunct="1">
              <a:spcBef>
                <a:spcPct val="0"/>
              </a:spcBef>
              <a:buFontTx/>
              <a:buNone/>
            </a:pPr>
            <a:r>
              <a:rPr lang="ja-JP" altLang="en-US" sz="1000" dirty="0">
                <a:solidFill>
                  <a:srgbClr val="558ED5"/>
                </a:solidFill>
              </a:rPr>
              <a:t>空調の故障によって次亜塩素酸ナトリウムが劣化し、</a:t>
            </a:r>
            <a:endParaRPr lang="en-US" altLang="ja-JP" sz="1000" dirty="0">
              <a:solidFill>
                <a:srgbClr val="558ED5"/>
              </a:solidFill>
            </a:endParaRPr>
          </a:p>
          <a:p>
            <a:pPr eaLnBrk="1" hangingPunct="1">
              <a:spcBef>
                <a:spcPct val="0"/>
              </a:spcBef>
              <a:buFontTx/>
              <a:buNone/>
            </a:pPr>
            <a:r>
              <a:rPr lang="ja-JP" altLang="en-US" sz="1000" dirty="0">
                <a:solidFill>
                  <a:srgbClr val="558ED5"/>
                </a:solidFill>
              </a:rPr>
              <a:t>塩素酸が生じる場合の対応（例）</a:t>
            </a:r>
          </a:p>
        </p:txBody>
      </p:sp>
      <p:sp>
        <p:nvSpPr>
          <p:cNvPr id="49" name="吹き出し: 円形 48">
            <a:extLst>
              <a:ext uri="{FF2B5EF4-FFF2-40B4-BE49-F238E27FC236}">
                <a16:creationId xmlns:a16="http://schemas.microsoft.com/office/drawing/2014/main" id="{147E1ED8-721C-4A9B-A01D-EF5BF6ABB494}"/>
              </a:ext>
            </a:extLst>
          </p:cNvPr>
          <p:cNvSpPr/>
          <p:nvPr/>
        </p:nvSpPr>
        <p:spPr>
          <a:xfrm>
            <a:off x="10106026" y="1961603"/>
            <a:ext cx="1748600" cy="1136007"/>
          </a:xfrm>
          <a:prstGeom prst="wedgeEllipseCallout">
            <a:avLst>
              <a:gd name="adj1" fmla="val -47069"/>
              <a:gd name="adj2" fmla="val 51683"/>
            </a:avLst>
          </a:prstGeom>
        </p:spPr>
        <p:style>
          <a:lnRef idx="2">
            <a:schemeClr val="accent1"/>
          </a:lnRef>
          <a:fillRef idx="1">
            <a:schemeClr val="lt1"/>
          </a:fillRef>
          <a:effectRef idx="0">
            <a:schemeClr val="accent1"/>
          </a:effectRef>
          <a:fontRef idx="minor">
            <a:schemeClr val="dk1"/>
          </a:fontRef>
        </p:style>
        <p:txBody>
          <a:bodyPr lIns="0" tIns="0" rIns="0" bIns="0" rtlCol="0" anchor="ctr">
            <a:normAutofit fontScale="92500" lnSpcReduction="20000"/>
          </a:bodyPr>
          <a:lstStyle/>
          <a:p>
            <a:r>
              <a:rPr kumimoji="1" lang="ja-JP" altLang="en-US" sz="1400" dirty="0"/>
              <a:t>事象ごとに対応方法のフローを作成するとわかりやすくなる場合があります</a:t>
            </a:r>
            <a:endParaRPr kumimoji="1" lang="en-US" altLang="ja-JP" sz="1400" dirty="0"/>
          </a:p>
        </p:txBody>
      </p:sp>
      <p:sp>
        <p:nvSpPr>
          <p:cNvPr id="50" name="吹き出し: 円形 49">
            <a:extLst>
              <a:ext uri="{FF2B5EF4-FFF2-40B4-BE49-F238E27FC236}">
                <a16:creationId xmlns:a16="http://schemas.microsoft.com/office/drawing/2014/main" id="{A590D08F-7103-4043-A6BE-58D8DD594281}"/>
              </a:ext>
            </a:extLst>
          </p:cNvPr>
          <p:cNvSpPr/>
          <p:nvPr/>
        </p:nvSpPr>
        <p:spPr>
          <a:xfrm>
            <a:off x="7735146" y="370754"/>
            <a:ext cx="2509233" cy="1261104"/>
          </a:xfrm>
          <a:prstGeom prst="wedgeEllipseCallout">
            <a:avLst>
              <a:gd name="adj1" fmla="val -58442"/>
              <a:gd name="adj2" fmla="val 27791"/>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92500"/>
          </a:bodyPr>
          <a:lstStyle/>
          <a:p>
            <a:r>
              <a:rPr kumimoji="1" lang="ja-JP" altLang="en-US" sz="1400" dirty="0"/>
              <a:t>簡易版では、項目によっては浄水処理方式を選択することで作成できる内容もあります。</a:t>
            </a:r>
            <a:endParaRPr kumimoji="1" lang="en-US" altLang="ja-JP" sz="1400" dirty="0"/>
          </a:p>
        </p:txBody>
      </p:sp>
      <p:sp>
        <p:nvSpPr>
          <p:cNvPr id="51" name="吹き出し: 円形 50">
            <a:extLst>
              <a:ext uri="{FF2B5EF4-FFF2-40B4-BE49-F238E27FC236}">
                <a16:creationId xmlns:a16="http://schemas.microsoft.com/office/drawing/2014/main" id="{13C04A4E-9416-4783-921D-F193C8CA1EA5}"/>
              </a:ext>
            </a:extLst>
          </p:cNvPr>
          <p:cNvSpPr/>
          <p:nvPr/>
        </p:nvSpPr>
        <p:spPr>
          <a:xfrm>
            <a:off x="495579" y="3258084"/>
            <a:ext cx="1201652" cy="558652"/>
          </a:xfrm>
          <a:prstGeom prst="wedgeEllipseCallout">
            <a:avLst>
              <a:gd name="adj1" fmla="val 51603"/>
              <a:gd name="adj2" fmla="val 40318"/>
            </a:avLst>
          </a:prstGeom>
        </p:spPr>
        <p:style>
          <a:lnRef idx="2">
            <a:schemeClr val="accent1"/>
          </a:lnRef>
          <a:fillRef idx="1">
            <a:schemeClr val="lt1"/>
          </a:fillRef>
          <a:effectRef idx="0">
            <a:schemeClr val="accent1"/>
          </a:effectRef>
          <a:fontRef idx="minor">
            <a:schemeClr val="dk1"/>
          </a:fontRef>
        </p:style>
        <p:txBody>
          <a:bodyPr lIns="0" tIns="0" rIns="0" bIns="0" rtlCol="0" anchor="ctr">
            <a:normAutofit/>
          </a:bodyPr>
          <a:lstStyle/>
          <a:p>
            <a:r>
              <a:rPr kumimoji="1" lang="ja-JP" altLang="en-US" sz="1400" dirty="0"/>
              <a:t>事象確認</a:t>
            </a:r>
            <a:endParaRPr kumimoji="1" lang="en-US" altLang="ja-JP" sz="1400" dirty="0"/>
          </a:p>
        </p:txBody>
      </p:sp>
    </p:spTree>
    <p:extLst>
      <p:ext uri="{BB962C8B-B14F-4D97-AF65-F5344CB8AC3E}">
        <p14:creationId xmlns:p14="http://schemas.microsoft.com/office/powerpoint/2010/main" val="3570759603"/>
      </p:ext>
    </p:extLst>
  </p:cSld>
  <p:clrMapOvr>
    <a:masterClrMapping/>
  </p:clrMapOvr>
  <mc:AlternateContent xmlns:mc="http://schemas.openxmlformats.org/markup-compatibility/2006" xmlns:p14="http://schemas.microsoft.com/office/powerpoint/2010/main">
    <mc:Choice Requires="p14">
      <p:transition spd="slow" p14:dur="2000" advTm="75934"/>
    </mc:Choice>
    <mc:Fallback xmlns="">
      <p:transition spd="slow" advTm="7593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82BFFF1-F864-416B-B9B8-E290699956F9}"/>
              </a:ext>
            </a:extLst>
          </p:cNvPr>
          <p:cNvPicPr>
            <a:picLocks noChangeAspect="1"/>
          </p:cNvPicPr>
          <p:nvPr/>
        </p:nvPicPr>
        <p:blipFill>
          <a:blip r:embed="rId2"/>
          <a:stretch>
            <a:fillRect/>
          </a:stretch>
        </p:blipFill>
        <p:spPr>
          <a:xfrm>
            <a:off x="0" y="-1090"/>
            <a:ext cx="12192000" cy="290399"/>
          </a:xfrm>
          <a:prstGeom prst="rect">
            <a:avLst/>
          </a:prstGeom>
        </p:spPr>
      </p:pic>
      <p:pic>
        <p:nvPicPr>
          <p:cNvPr id="6" name="図 5">
            <a:extLst>
              <a:ext uri="{FF2B5EF4-FFF2-40B4-BE49-F238E27FC236}">
                <a16:creationId xmlns:a16="http://schemas.microsoft.com/office/drawing/2014/main" id="{63AA92D5-B3A9-4957-A98A-55D3DFCBC19D}"/>
              </a:ext>
            </a:extLst>
          </p:cNvPr>
          <p:cNvPicPr>
            <a:picLocks noChangeAspect="1"/>
          </p:cNvPicPr>
          <p:nvPr/>
        </p:nvPicPr>
        <p:blipFill>
          <a:blip r:embed="rId2"/>
          <a:stretch>
            <a:fillRect/>
          </a:stretch>
        </p:blipFill>
        <p:spPr>
          <a:xfrm rot="10800000">
            <a:off x="0" y="6583210"/>
            <a:ext cx="12192000" cy="290399"/>
          </a:xfrm>
          <a:prstGeom prst="rect">
            <a:avLst/>
          </a:prstGeom>
        </p:spPr>
      </p:pic>
      <p:sp>
        <p:nvSpPr>
          <p:cNvPr id="8" name="テキスト ボックス 7">
            <a:extLst>
              <a:ext uri="{FF2B5EF4-FFF2-40B4-BE49-F238E27FC236}">
                <a16:creationId xmlns:a16="http://schemas.microsoft.com/office/drawing/2014/main" id="{C87F2F1A-6360-47F0-8335-8FBD77BECF8B}"/>
              </a:ext>
            </a:extLst>
          </p:cNvPr>
          <p:cNvSpPr txBox="1"/>
          <p:nvPr/>
        </p:nvSpPr>
        <p:spPr>
          <a:xfrm>
            <a:off x="795041" y="269759"/>
            <a:ext cx="10617959" cy="1040643"/>
          </a:xfrm>
          <a:prstGeom prst="rect">
            <a:avLst/>
          </a:prstGeom>
        </p:spPr>
        <p:txBody>
          <a:bodyPr vert="horz" lIns="91440" tIns="45720" rIns="91440" bIns="45720" rtlCol="0" anchor="ctr">
            <a:normAutofit/>
          </a:bodyPr>
          <a:lstStyle/>
          <a:p>
            <a:pPr defTabSz="914400">
              <a:lnSpc>
                <a:spcPct val="90000"/>
              </a:lnSpc>
              <a:spcAft>
                <a:spcPts val="600"/>
              </a:spcAft>
              <a:buClr>
                <a:schemeClr val="accent1"/>
              </a:buClr>
            </a:pPr>
            <a:r>
              <a:rPr kumimoji="1" lang="ja-JP" altLang="en-US" sz="2800" b="1" dirty="0">
                <a:latin typeface="+mn-ea"/>
              </a:rPr>
              <a:t>水安全計画の主な内容（</a:t>
            </a:r>
            <a:r>
              <a:rPr kumimoji="1" lang="en-US" altLang="ja-JP" sz="2800" b="1" dirty="0">
                <a:latin typeface="+mn-ea"/>
              </a:rPr>
              <a:t>3</a:t>
            </a:r>
            <a:r>
              <a:rPr kumimoji="1" lang="ja-JP" altLang="en-US" sz="2800" b="1" dirty="0">
                <a:latin typeface="+mn-ea"/>
              </a:rPr>
              <a:t>）</a:t>
            </a:r>
            <a:endParaRPr kumimoji="1" lang="en-US" altLang="ja-JP" sz="2800" b="1" dirty="0">
              <a:latin typeface="+mn-ea"/>
            </a:endParaRPr>
          </a:p>
        </p:txBody>
      </p:sp>
      <p:sp>
        <p:nvSpPr>
          <p:cNvPr id="9" name="テキスト ボックス 8">
            <a:extLst>
              <a:ext uri="{FF2B5EF4-FFF2-40B4-BE49-F238E27FC236}">
                <a16:creationId xmlns:a16="http://schemas.microsoft.com/office/drawing/2014/main" id="{51C3540B-1736-4BC0-9D1C-837DC3C36FAD}"/>
              </a:ext>
            </a:extLst>
          </p:cNvPr>
          <p:cNvSpPr txBox="1"/>
          <p:nvPr/>
        </p:nvSpPr>
        <p:spPr>
          <a:xfrm>
            <a:off x="898358" y="1208647"/>
            <a:ext cx="5224112" cy="3370153"/>
          </a:xfrm>
          <a:prstGeom prst="rect">
            <a:avLst/>
          </a:prstGeom>
          <a:noFill/>
        </p:spPr>
        <p:txBody>
          <a:bodyPr wrap="square">
            <a:spAutoFit/>
          </a:bodyPr>
          <a:lstStyle/>
          <a:p>
            <a:pPr defTabSz="914400">
              <a:spcAft>
                <a:spcPts val="600"/>
              </a:spcAft>
              <a:buClr>
                <a:schemeClr val="accent1"/>
              </a:buClr>
            </a:pPr>
            <a:r>
              <a:rPr kumimoji="1" lang="en-US" altLang="ja-JP" sz="1800" dirty="0">
                <a:latin typeface="+mn-ea"/>
              </a:rPr>
              <a:t>6.</a:t>
            </a:r>
            <a:r>
              <a:rPr kumimoji="1" lang="ja-JP" altLang="en-US" sz="1800" dirty="0">
                <a:latin typeface="+mn-ea"/>
              </a:rPr>
              <a:t>文書と記録の管理</a:t>
            </a:r>
            <a:endParaRPr kumimoji="1" lang="en-US" altLang="ja-JP" sz="1800" dirty="0">
              <a:latin typeface="+mn-ea"/>
            </a:endParaRPr>
          </a:p>
          <a:p>
            <a:pPr marL="285750" indent="-285750" defTabSz="914400">
              <a:spcAft>
                <a:spcPts val="600"/>
              </a:spcAft>
              <a:buClr>
                <a:schemeClr val="accent1"/>
              </a:buClr>
              <a:buFont typeface="Wingdings" panose="05000000000000000000" pitchFamily="2" charset="2"/>
              <a:buChar char="l"/>
            </a:pPr>
            <a:r>
              <a:rPr kumimoji="1" lang="ja-JP" altLang="en-US" sz="1400" dirty="0">
                <a:latin typeface="+mn-ea"/>
              </a:rPr>
              <a:t>文書と記録の管理方法についてとりきめておく</a:t>
            </a: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r>
              <a:rPr kumimoji="1" lang="ja-JP" altLang="en-US" sz="1400" dirty="0">
                <a:latin typeface="+mn-ea"/>
              </a:rPr>
              <a:t>作成方法、修正方法、保存方法などについて記載する</a:t>
            </a: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r>
              <a:rPr kumimoji="1" lang="ja-JP" altLang="en-US" sz="1400" dirty="0">
                <a:latin typeface="+mn-ea"/>
              </a:rPr>
              <a:t>記録を保管することで、利用者への説明責任を果たす</a:t>
            </a: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r>
              <a:rPr kumimoji="1" lang="ja-JP" altLang="en-US" sz="1400" dirty="0">
                <a:latin typeface="+mn-ea"/>
              </a:rPr>
              <a:t>ここでは、記録の作成方法、修正方法、保存方法等を示す</a:t>
            </a:r>
            <a:endParaRPr kumimoji="1" lang="en-US" altLang="ja-JP" sz="1400" dirty="0">
              <a:latin typeface="+mn-ea"/>
            </a:endParaRPr>
          </a:p>
          <a:p>
            <a:pPr defTabSz="914400">
              <a:spcAft>
                <a:spcPts val="600"/>
              </a:spcAft>
              <a:buClr>
                <a:schemeClr val="accent1"/>
              </a:buClr>
            </a:pPr>
            <a:r>
              <a:rPr kumimoji="1" lang="ja-JP" altLang="en-US" sz="1400" dirty="0">
                <a:latin typeface="+mn-ea"/>
              </a:rPr>
              <a:t>  （文書規程がある場合は、引用するとよい）</a:t>
            </a:r>
          </a:p>
          <a:p>
            <a:pPr marL="285750" indent="-285750" defTabSz="914400">
              <a:spcAft>
                <a:spcPts val="600"/>
              </a:spcAft>
              <a:buClr>
                <a:schemeClr val="accent1"/>
              </a:buClr>
              <a:buFont typeface="Wingdings" panose="05000000000000000000" pitchFamily="2" charset="2"/>
              <a:buChar char="l"/>
            </a:pPr>
            <a:endParaRPr kumimoji="1" lang="en-US" altLang="ja-JP" sz="300" dirty="0">
              <a:latin typeface="+mn-ea"/>
            </a:endParaRPr>
          </a:p>
          <a:p>
            <a:pPr defTabSz="914400">
              <a:spcAft>
                <a:spcPts val="600"/>
              </a:spcAft>
              <a:buClr>
                <a:schemeClr val="accent1"/>
              </a:buClr>
            </a:pPr>
            <a:r>
              <a:rPr kumimoji="1" lang="en-US" altLang="ja-JP" sz="1800" dirty="0">
                <a:latin typeface="+mn-ea"/>
              </a:rPr>
              <a:t>7.</a:t>
            </a:r>
            <a:r>
              <a:rPr kumimoji="1" lang="ja-JP" altLang="en-US" sz="1800" dirty="0">
                <a:latin typeface="+mn-ea"/>
              </a:rPr>
              <a:t>妥当性の確認と実施状況の検証</a:t>
            </a:r>
            <a:endParaRPr kumimoji="1" lang="en-US" altLang="ja-JP" sz="1800" dirty="0">
              <a:latin typeface="+mn-ea"/>
            </a:endParaRPr>
          </a:p>
          <a:p>
            <a:pPr marL="285750" indent="-285750" defTabSz="914400">
              <a:spcAft>
                <a:spcPts val="600"/>
              </a:spcAft>
              <a:buClr>
                <a:schemeClr val="accent1"/>
              </a:buClr>
              <a:buFont typeface="Wingdings" panose="05000000000000000000" pitchFamily="2" charset="2"/>
              <a:buChar char="l"/>
            </a:pPr>
            <a:r>
              <a:rPr kumimoji="1" lang="ja-JP" altLang="en-US" sz="1400" dirty="0">
                <a:latin typeface="+mn-ea"/>
              </a:rPr>
              <a:t>計画が技術的に妥当であるか確認する</a:t>
            </a: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r>
              <a:rPr kumimoji="1" lang="ja-JP" altLang="en-US" sz="1400" dirty="0">
                <a:latin typeface="+mn-ea"/>
              </a:rPr>
              <a:t>水道システムが計画に沿って運用されているか定期的に確認する</a:t>
            </a:r>
            <a:endParaRPr kumimoji="1" lang="en-US" altLang="ja-JP" sz="1400" dirty="0">
              <a:latin typeface="+mn-ea"/>
            </a:endParaRPr>
          </a:p>
          <a:p>
            <a:pPr defTabSz="914400">
              <a:spcAft>
                <a:spcPts val="600"/>
              </a:spcAft>
              <a:buClr>
                <a:schemeClr val="accent1"/>
              </a:buClr>
            </a:pPr>
            <a:endParaRPr kumimoji="1" lang="en-US" altLang="ja-JP" sz="1200" dirty="0">
              <a:latin typeface="+mn-ea"/>
            </a:endParaRPr>
          </a:p>
        </p:txBody>
      </p:sp>
      <p:sp>
        <p:nvSpPr>
          <p:cNvPr id="11" name="正方形/長方形 10">
            <a:extLst>
              <a:ext uri="{FF2B5EF4-FFF2-40B4-BE49-F238E27FC236}">
                <a16:creationId xmlns:a16="http://schemas.microsoft.com/office/drawing/2014/main" id="{36ED8C68-4908-47D7-AEE1-3C0D05485F48}"/>
              </a:ext>
            </a:extLst>
          </p:cNvPr>
          <p:cNvSpPr/>
          <p:nvPr/>
        </p:nvSpPr>
        <p:spPr>
          <a:xfrm>
            <a:off x="6069528" y="1291387"/>
            <a:ext cx="52941" cy="529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7117345D-A651-459D-B9BB-DE7BF9C13B9A}"/>
              </a:ext>
            </a:extLst>
          </p:cNvPr>
          <p:cNvSpPr txBox="1"/>
          <p:nvPr/>
        </p:nvSpPr>
        <p:spPr>
          <a:xfrm>
            <a:off x="6185682" y="1285960"/>
            <a:ext cx="5224112" cy="3400931"/>
          </a:xfrm>
          <a:prstGeom prst="rect">
            <a:avLst/>
          </a:prstGeom>
          <a:noFill/>
        </p:spPr>
        <p:txBody>
          <a:bodyPr wrap="square">
            <a:spAutoFit/>
          </a:bodyPr>
          <a:lstStyle/>
          <a:p>
            <a:pPr defTabSz="914400">
              <a:spcAft>
                <a:spcPts val="600"/>
              </a:spcAft>
              <a:buClr>
                <a:schemeClr val="accent1"/>
              </a:buClr>
            </a:pPr>
            <a:r>
              <a:rPr kumimoji="1" lang="en-US" altLang="ja-JP" sz="1800" dirty="0">
                <a:latin typeface="+mn-ea"/>
              </a:rPr>
              <a:t>8.</a:t>
            </a:r>
            <a:r>
              <a:rPr kumimoji="1" lang="ja-JP" altLang="en-US" sz="1800" dirty="0">
                <a:latin typeface="+mn-ea"/>
              </a:rPr>
              <a:t>レビュー</a:t>
            </a: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r>
              <a:rPr kumimoji="1" lang="ja-JP" altLang="en-US" sz="1400" dirty="0">
                <a:latin typeface="+mn-ea"/>
              </a:rPr>
              <a:t>計画が必要十分なものであるか検証する</a:t>
            </a: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r>
              <a:rPr kumimoji="1" lang="ja-JP" altLang="en-US" sz="1400" dirty="0">
                <a:latin typeface="+mn-ea"/>
              </a:rPr>
              <a:t>少なくとも</a:t>
            </a:r>
            <a:r>
              <a:rPr kumimoji="1" lang="en-US" altLang="ja-JP" sz="1400" dirty="0">
                <a:latin typeface="+mn-ea"/>
              </a:rPr>
              <a:t>3</a:t>
            </a:r>
            <a:r>
              <a:rPr kumimoji="1" lang="ja-JP" altLang="en-US" sz="1400" dirty="0">
                <a:latin typeface="+mn-ea"/>
              </a:rPr>
              <a:t>年に</a:t>
            </a:r>
            <a:r>
              <a:rPr kumimoji="1" lang="en-US" altLang="ja-JP" sz="1400" dirty="0">
                <a:latin typeface="+mn-ea"/>
              </a:rPr>
              <a:t>1</a:t>
            </a:r>
            <a:r>
              <a:rPr kumimoji="1" lang="ja-JP" altLang="en-US" sz="1400" dirty="0">
                <a:latin typeface="+mn-ea"/>
              </a:rPr>
              <a:t>回程度確認し、必要に応じ見直しを行う</a:t>
            </a: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endParaRPr kumimoji="1" lang="en-US" altLang="ja-JP" sz="1400" dirty="0">
              <a:latin typeface="+mn-ea"/>
            </a:endParaRPr>
          </a:p>
          <a:p>
            <a:pPr defTabSz="914400">
              <a:spcAft>
                <a:spcPts val="600"/>
              </a:spcAft>
              <a:buClr>
                <a:schemeClr val="accent1"/>
              </a:buClr>
            </a:pPr>
            <a:r>
              <a:rPr kumimoji="1" lang="en-US" altLang="ja-JP" sz="1800" dirty="0">
                <a:latin typeface="+mn-ea"/>
              </a:rPr>
              <a:t>9.</a:t>
            </a:r>
            <a:r>
              <a:rPr kumimoji="1" lang="ja-JP" altLang="en-US" sz="1800" dirty="0">
                <a:latin typeface="+mn-ea"/>
              </a:rPr>
              <a:t>支援プログラム</a:t>
            </a:r>
            <a:endParaRPr kumimoji="1" lang="en-US" altLang="ja-JP" sz="1800" dirty="0">
              <a:latin typeface="+mn-ea"/>
            </a:endParaRPr>
          </a:p>
          <a:p>
            <a:pPr marL="285750" indent="-285750" defTabSz="914400">
              <a:spcAft>
                <a:spcPts val="600"/>
              </a:spcAft>
              <a:buClr>
                <a:schemeClr val="accent1"/>
              </a:buClr>
              <a:buFont typeface="Wingdings" panose="05000000000000000000" pitchFamily="2" charset="2"/>
              <a:buChar char="l"/>
            </a:pPr>
            <a:r>
              <a:rPr kumimoji="1" lang="ja-JP" altLang="en-US" sz="1400" dirty="0">
                <a:latin typeface="+mn-ea"/>
              </a:rPr>
              <a:t>安全の確保には重要であるが直接的には水質に影響しない措置や水安全計画策定以前に策定された計画等を整理</a:t>
            </a:r>
            <a:endParaRPr kumimoji="1" lang="en-US" altLang="ja-JP" sz="1400" dirty="0">
              <a:latin typeface="+mn-ea"/>
            </a:endParaRPr>
          </a:p>
        </p:txBody>
      </p:sp>
      <p:pic>
        <p:nvPicPr>
          <p:cNvPr id="2" name="図 1">
            <a:extLst>
              <a:ext uri="{FF2B5EF4-FFF2-40B4-BE49-F238E27FC236}">
                <a16:creationId xmlns:a16="http://schemas.microsoft.com/office/drawing/2014/main" id="{58549C01-B2BF-4472-90D0-CE9965ECCDB1}"/>
              </a:ext>
            </a:extLst>
          </p:cNvPr>
          <p:cNvPicPr>
            <a:picLocks noChangeAspect="1"/>
          </p:cNvPicPr>
          <p:nvPr/>
        </p:nvPicPr>
        <p:blipFill>
          <a:blip r:embed="rId3"/>
          <a:stretch>
            <a:fillRect/>
          </a:stretch>
        </p:blipFill>
        <p:spPr>
          <a:xfrm>
            <a:off x="2322149" y="4215300"/>
            <a:ext cx="3328950" cy="2205685"/>
          </a:xfrm>
          <a:prstGeom prst="rect">
            <a:avLst/>
          </a:prstGeom>
        </p:spPr>
      </p:pic>
      <p:pic>
        <p:nvPicPr>
          <p:cNvPr id="3" name="図 2">
            <a:extLst>
              <a:ext uri="{FF2B5EF4-FFF2-40B4-BE49-F238E27FC236}">
                <a16:creationId xmlns:a16="http://schemas.microsoft.com/office/drawing/2014/main" id="{C10E3874-B02C-41E3-B7A1-5EB1725651DD}"/>
              </a:ext>
            </a:extLst>
          </p:cNvPr>
          <p:cNvPicPr>
            <a:picLocks noChangeAspect="1"/>
          </p:cNvPicPr>
          <p:nvPr/>
        </p:nvPicPr>
        <p:blipFill>
          <a:blip r:embed="rId4"/>
          <a:stretch>
            <a:fillRect/>
          </a:stretch>
        </p:blipFill>
        <p:spPr>
          <a:xfrm>
            <a:off x="6570458" y="2385944"/>
            <a:ext cx="3704892" cy="1098193"/>
          </a:xfrm>
          <a:prstGeom prst="rect">
            <a:avLst/>
          </a:prstGeom>
        </p:spPr>
      </p:pic>
      <p:sp>
        <p:nvSpPr>
          <p:cNvPr id="13" name="吹き出し: 円形 12">
            <a:extLst>
              <a:ext uri="{FF2B5EF4-FFF2-40B4-BE49-F238E27FC236}">
                <a16:creationId xmlns:a16="http://schemas.microsoft.com/office/drawing/2014/main" id="{99B45056-E526-4F0C-B2E9-AC010E4A3088}"/>
              </a:ext>
            </a:extLst>
          </p:cNvPr>
          <p:cNvSpPr/>
          <p:nvPr/>
        </p:nvSpPr>
        <p:spPr>
          <a:xfrm>
            <a:off x="734383" y="4686670"/>
            <a:ext cx="1751742" cy="1463141"/>
          </a:xfrm>
          <a:prstGeom prst="wedgeEllipseCallout">
            <a:avLst>
              <a:gd name="adj1" fmla="val 48397"/>
              <a:gd name="adj2" fmla="val 43143"/>
            </a:avLst>
          </a:prstGeom>
        </p:spPr>
        <p:style>
          <a:lnRef idx="2">
            <a:schemeClr val="accent1"/>
          </a:lnRef>
          <a:fillRef idx="1">
            <a:schemeClr val="lt1"/>
          </a:fillRef>
          <a:effectRef idx="0">
            <a:schemeClr val="accent1"/>
          </a:effectRef>
          <a:fontRef idx="minor">
            <a:schemeClr val="dk1"/>
          </a:fontRef>
        </p:style>
        <p:txBody>
          <a:bodyPr lIns="0" tIns="0" rIns="0" bIns="0" rtlCol="0" anchor="ctr">
            <a:normAutofit fontScale="92500"/>
          </a:bodyPr>
          <a:lstStyle/>
          <a:p>
            <a:r>
              <a:rPr kumimoji="1" lang="ja-JP" altLang="en-US" sz="1400" dirty="0">
                <a:latin typeface="+mn-ea"/>
              </a:rPr>
              <a:t>チェックリストを作成して、計画策定時のほか、年</a:t>
            </a:r>
            <a:r>
              <a:rPr kumimoji="1" lang="en-US" altLang="ja-JP" sz="1400" dirty="0">
                <a:latin typeface="+mn-ea"/>
              </a:rPr>
              <a:t>1</a:t>
            </a:r>
            <a:r>
              <a:rPr kumimoji="1" lang="ja-JP" altLang="en-US" sz="1400" dirty="0">
                <a:latin typeface="+mn-ea"/>
              </a:rPr>
              <a:t>回程度運用状況を検証します</a:t>
            </a:r>
            <a:endParaRPr kumimoji="1" lang="en-US" altLang="ja-JP" sz="1400" dirty="0">
              <a:latin typeface="+mn-ea"/>
            </a:endParaRPr>
          </a:p>
        </p:txBody>
      </p:sp>
      <p:sp>
        <p:nvSpPr>
          <p:cNvPr id="14" name="吹き出し: 円形 13">
            <a:extLst>
              <a:ext uri="{FF2B5EF4-FFF2-40B4-BE49-F238E27FC236}">
                <a16:creationId xmlns:a16="http://schemas.microsoft.com/office/drawing/2014/main" id="{3F8D6E08-7C6C-4698-9C59-A9C1D6E3F530}"/>
              </a:ext>
            </a:extLst>
          </p:cNvPr>
          <p:cNvSpPr/>
          <p:nvPr/>
        </p:nvSpPr>
        <p:spPr>
          <a:xfrm>
            <a:off x="10242633" y="2170019"/>
            <a:ext cx="1751742" cy="1463141"/>
          </a:xfrm>
          <a:prstGeom prst="wedgeEllipseCallout">
            <a:avLst>
              <a:gd name="adj1" fmla="val -53348"/>
              <a:gd name="adj2" fmla="val 30432"/>
            </a:avLst>
          </a:prstGeom>
        </p:spPr>
        <p:style>
          <a:lnRef idx="2">
            <a:schemeClr val="accent1"/>
          </a:lnRef>
          <a:fillRef idx="1">
            <a:schemeClr val="lt1"/>
          </a:fillRef>
          <a:effectRef idx="0">
            <a:schemeClr val="accent1"/>
          </a:effectRef>
          <a:fontRef idx="minor">
            <a:schemeClr val="dk1"/>
          </a:fontRef>
        </p:style>
        <p:txBody>
          <a:bodyPr lIns="0" tIns="0" rIns="0" bIns="0" rtlCol="0" anchor="ctr">
            <a:normAutofit lnSpcReduction="10000"/>
          </a:bodyPr>
          <a:lstStyle/>
          <a:p>
            <a:r>
              <a:rPr kumimoji="1" lang="ja-JP" altLang="en-US" sz="1400" dirty="0">
                <a:latin typeface="+mn-ea"/>
              </a:rPr>
              <a:t>チェックリストを作成して、</a:t>
            </a:r>
            <a:endParaRPr kumimoji="1" lang="en-US" altLang="ja-JP" sz="1400" dirty="0">
              <a:latin typeface="+mn-ea"/>
            </a:endParaRPr>
          </a:p>
          <a:p>
            <a:r>
              <a:rPr kumimoji="1" lang="ja-JP" altLang="en-US" sz="1400" dirty="0">
                <a:latin typeface="+mn-ea"/>
              </a:rPr>
              <a:t>見直しの要否などを確認します</a:t>
            </a:r>
            <a:endParaRPr kumimoji="1" lang="en-US" altLang="ja-JP" sz="1400" dirty="0">
              <a:latin typeface="+mn-ea"/>
            </a:endParaRPr>
          </a:p>
        </p:txBody>
      </p:sp>
      <p:pic>
        <p:nvPicPr>
          <p:cNvPr id="16" name="図 15">
            <a:extLst>
              <a:ext uri="{FF2B5EF4-FFF2-40B4-BE49-F238E27FC236}">
                <a16:creationId xmlns:a16="http://schemas.microsoft.com/office/drawing/2014/main" id="{EE8B7F1C-3350-4ACC-A3EB-E7752BB0404E}"/>
              </a:ext>
            </a:extLst>
          </p:cNvPr>
          <p:cNvPicPr>
            <a:picLocks noChangeAspect="1"/>
          </p:cNvPicPr>
          <p:nvPr/>
        </p:nvPicPr>
        <p:blipFill>
          <a:blip r:embed="rId5"/>
          <a:stretch>
            <a:fillRect/>
          </a:stretch>
        </p:blipFill>
        <p:spPr>
          <a:xfrm>
            <a:off x="11225301" y="6017888"/>
            <a:ext cx="197972" cy="678163"/>
          </a:xfrm>
          <a:prstGeom prst="rect">
            <a:avLst/>
          </a:prstGeom>
        </p:spPr>
      </p:pic>
      <p:pic>
        <p:nvPicPr>
          <p:cNvPr id="18" name="図 17">
            <a:extLst>
              <a:ext uri="{FF2B5EF4-FFF2-40B4-BE49-F238E27FC236}">
                <a16:creationId xmlns:a16="http://schemas.microsoft.com/office/drawing/2014/main" id="{FA535FAE-BB4C-4A12-B075-2D5C4D128EC8}"/>
              </a:ext>
            </a:extLst>
          </p:cNvPr>
          <p:cNvPicPr>
            <a:picLocks noChangeAspect="1"/>
          </p:cNvPicPr>
          <p:nvPr/>
        </p:nvPicPr>
        <p:blipFill>
          <a:blip r:embed="rId6"/>
          <a:stretch>
            <a:fillRect/>
          </a:stretch>
        </p:blipFill>
        <p:spPr>
          <a:xfrm>
            <a:off x="11562294" y="6000034"/>
            <a:ext cx="382767" cy="678163"/>
          </a:xfrm>
          <a:prstGeom prst="rect">
            <a:avLst/>
          </a:prstGeom>
        </p:spPr>
      </p:pic>
      <p:pic>
        <p:nvPicPr>
          <p:cNvPr id="10" name="図 9">
            <a:extLst>
              <a:ext uri="{FF2B5EF4-FFF2-40B4-BE49-F238E27FC236}">
                <a16:creationId xmlns:a16="http://schemas.microsoft.com/office/drawing/2014/main" id="{BBF4305B-CEDE-4627-841D-934DEB0E5EF9}"/>
              </a:ext>
            </a:extLst>
          </p:cNvPr>
          <p:cNvPicPr>
            <a:picLocks noChangeAspect="1"/>
          </p:cNvPicPr>
          <p:nvPr/>
        </p:nvPicPr>
        <p:blipFill>
          <a:blip r:embed="rId7"/>
          <a:stretch>
            <a:fillRect/>
          </a:stretch>
        </p:blipFill>
        <p:spPr>
          <a:xfrm>
            <a:off x="6538400" y="4645760"/>
            <a:ext cx="3619192" cy="1654356"/>
          </a:xfrm>
          <a:prstGeom prst="rect">
            <a:avLst/>
          </a:prstGeom>
        </p:spPr>
      </p:pic>
      <p:sp>
        <p:nvSpPr>
          <p:cNvPr id="15" name="吹き出し: 円形 14">
            <a:extLst>
              <a:ext uri="{FF2B5EF4-FFF2-40B4-BE49-F238E27FC236}">
                <a16:creationId xmlns:a16="http://schemas.microsoft.com/office/drawing/2014/main" id="{DD765166-2788-484B-9310-FFA55197EC28}"/>
              </a:ext>
            </a:extLst>
          </p:cNvPr>
          <p:cNvSpPr/>
          <p:nvPr/>
        </p:nvSpPr>
        <p:spPr>
          <a:xfrm>
            <a:off x="10157592" y="4511417"/>
            <a:ext cx="1751742" cy="1463141"/>
          </a:xfrm>
          <a:prstGeom prst="wedgeEllipseCallout">
            <a:avLst>
              <a:gd name="adj1" fmla="val -53348"/>
              <a:gd name="adj2" fmla="val 30432"/>
            </a:avLst>
          </a:prstGeom>
        </p:spPr>
        <p:style>
          <a:lnRef idx="2">
            <a:schemeClr val="accent1"/>
          </a:lnRef>
          <a:fillRef idx="1">
            <a:schemeClr val="lt1"/>
          </a:fillRef>
          <a:effectRef idx="0">
            <a:schemeClr val="accent1"/>
          </a:effectRef>
          <a:fontRef idx="minor">
            <a:schemeClr val="dk1"/>
          </a:fontRef>
        </p:style>
        <p:txBody>
          <a:bodyPr lIns="0" tIns="0" rIns="0" bIns="0" rtlCol="0" anchor="ctr">
            <a:normAutofit lnSpcReduction="10000"/>
          </a:bodyPr>
          <a:lstStyle/>
          <a:p>
            <a:r>
              <a:rPr kumimoji="1" lang="ja-JP" altLang="en-US" sz="1400" dirty="0">
                <a:latin typeface="+mn-ea"/>
              </a:rPr>
              <a:t>関連する文書類を整理して、必要な時にすぐ確認できるようにします</a:t>
            </a:r>
            <a:endParaRPr kumimoji="1" lang="en-US" altLang="ja-JP" sz="1400" dirty="0">
              <a:latin typeface="+mn-ea"/>
            </a:endParaRPr>
          </a:p>
        </p:txBody>
      </p:sp>
    </p:spTree>
    <p:extLst>
      <p:ext uri="{BB962C8B-B14F-4D97-AF65-F5344CB8AC3E}">
        <p14:creationId xmlns:p14="http://schemas.microsoft.com/office/powerpoint/2010/main" val="481353902"/>
      </p:ext>
    </p:extLst>
  </p:cSld>
  <p:clrMapOvr>
    <a:masterClrMapping/>
  </p:clrMapOvr>
  <mc:AlternateContent xmlns:mc="http://schemas.openxmlformats.org/markup-compatibility/2006" xmlns:p14="http://schemas.microsoft.com/office/powerpoint/2010/main">
    <mc:Choice Requires="p14">
      <p:transition spd="slow" p14:dur="2000" advTm="207807"/>
    </mc:Choice>
    <mc:Fallback xmlns="">
      <p:transition spd="slow" advTm="20780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吹き出し: 円形 38">
            <a:extLst>
              <a:ext uri="{FF2B5EF4-FFF2-40B4-BE49-F238E27FC236}">
                <a16:creationId xmlns:a16="http://schemas.microsoft.com/office/drawing/2014/main" id="{CB6AA3A4-A53E-4168-84BE-611FEE6F73D4}"/>
              </a:ext>
            </a:extLst>
          </p:cNvPr>
          <p:cNvSpPr/>
          <p:nvPr/>
        </p:nvSpPr>
        <p:spPr>
          <a:xfrm rot="456371">
            <a:off x="9007755" y="579562"/>
            <a:ext cx="2425549" cy="940131"/>
          </a:xfrm>
          <a:prstGeom prst="wedgeEllipseCallout">
            <a:avLst>
              <a:gd name="adj1" fmla="val -6614"/>
              <a:gd name="adj2" fmla="val 42427"/>
            </a:avLst>
          </a:prstGeom>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kumimoji="1" lang="ja-JP" altLang="en-US" sz="1600" dirty="0"/>
              <a:t>水安全計画は</a:t>
            </a:r>
            <a:endParaRPr kumimoji="1" lang="en-US" altLang="ja-JP" sz="1600" dirty="0"/>
          </a:p>
          <a:p>
            <a:pPr algn="ctr"/>
            <a:r>
              <a:rPr kumimoji="1" lang="ja-JP" altLang="en-US" sz="1600" dirty="0"/>
              <a:t>ここが違います！</a:t>
            </a:r>
          </a:p>
        </p:txBody>
      </p:sp>
      <p:pic>
        <p:nvPicPr>
          <p:cNvPr id="5" name="図 4">
            <a:extLst>
              <a:ext uri="{FF2B5EF4-FFF2-40B4-BE49-F238E27FC236}">
                <a16:creationId xmlns:a16="http://schemas.microsoft.com/office/drawing/2014/main" id="{782BFFF1-F864-416B-B9B8-E290699956F9}"/>
              </a:ext>
            </a:extLst>
          </p:cNvPr>
          <p:cNvPicPr>
            <a:picLocks noChangeAspect="1"/>
          </p:cNvPicPr>
          <p:nvPr/>
        </p:nvPicPr>
        <p:blipFill>
          <a:blip r:embed="rId2"/>
          <a:stretch>
            <a:fillRect/>
          </a:stretch>
        </p:blipFill>
        <p:spPr>
          <a:xfrm>
            <a:off x="0" y="-1090"/>
            <a:ext cx="12192000" cy="290399"/>
          </a:xfrm>
          <a:prstGeom prst="rect">
            <a:avLst/>
          </a:prstGeom>
        </p:spPr>
      </p:pic>
      <p:pic>
        <p:nvPicPr>
          <p:cNvPr id="6" name="図 5">
            <a:extLst>
              <a:ext uri="{FF2B5EF4-FFF2-40B4-BE49-F238E27FC236}">
                <a16:creationId xmlns:a16="http://schemas.microsoft.com/office/drawing/2014/main" id="{63AA92D5-B3A9-4957-A98A-55D3DFCBC19D}"/>
              </a:ext>
            </a:extLst>
          </p:cNvPr>
          <p:cNvPicPr>
            <a:picLocks noChangeAspect="1"/>
          </p:cNvPicPr>
          <p:nvPr/>
        </p:nvPicPr>
        <p:blipFill>
          <a:blip r:embed="rId2"/>
          <a:stretch>
            <a:fillRect/>
          </a:stretch>
        </p:blipFill>
        <p:spPr>
          <a:xfrm rot="10800000">
            <a:off x="0" y="6567601"/>
            <a:ext cx="12192000" cy="290399"/>
          </a:xfrm>
          <a:prstGeom prst="rect">
            <a:avLst/>
          </a:prstGeom>
        </p:spPr>
      </p:pic>
      <p:sp>
        <p:nvSpPr>
          <p:cNvPr id="23" name="テキスト ボックス 22">
            <a:extLst>
              <a:ext uri="{FF2B5EF4-FFF2-40B4-BE49-F238E27FC236}">
                <a16:creationId xmlns:a16="http://schemas.microsoft.com/office/drawing/2014/main" id="{7E8F4504-D671-4FEF-838A-0966821B57BB}"/>
              </a:ext>
            </a:extLst>
          </p:cNvPr>
          <p:cNvSpPr txBox="1"/>
          <p:nvPr/>
        </p:nvSpPr>
        <p:spPr>
          <a:xfrm>
            <a:off x="779000" y="290324"/>
            <a:ext cx="10617959" cy="1040643"/>
          </a:xfrm>
          <a:prstGeom prst="rect">
            <a:avLst/>
          </a:prstGeom>
        </p:spPr>
        <p:txBody>
          <a:bodyPr vert="horz" lIns="91440" tIns="45720" rIns="91440" bIns="45720" rtlCol="0" anchor="ctr">
            <a:normAutofit/>
          </a:bodyPr>
          <a:lstStyle/>
          <a:p>
            <a:pPr defTabSz="914400">
              <a:lnSpc>
                <a:spcPct val="90000"/>
              </a:lnSpc>
              <a:spcAft>
                <a:spcPts val="600"/>
              </a:spcAft>
              <a:buClr>
                <a:schemeClr val="accent1"/>
              </a:buClr>
            </a:pPr>
            <a:r>
              <a:rPr kumimoji="1" lang="ja-JP" altLang="en-US" sz="2800" b="1" dirty="0">
                <a:latin typeface="+mn-ea"/>
              </a:rPr>
              <a:t>水安全計画と危機管理マニュアルとの相違点</a:t>
            </a:r>
            <a:endParaRPr kumimoji="1" lang="en-US" altLang="ja-JP" sz="2800" b="1" dirty="0">
              <a:latin typeface="+mn-ea"/>
            </a:endParaRPr>
          </a:p>
        </p:txBody>
      </p:sp>
      <p:sp>
        <p:nvSpPr>
          <p:cNvPr id="7" name="テキスト ボックス 6">
            <a:extLst>
              <a:ext uri="{FF2B5EF4-FFF2-40B4-BE49-F238E27FC236}">
                <a16:creationId xmlns:a16="http://schemas.microsoft.com/office/drawing/2014/main" id="{4835CF8B-D8C9-4694-9E6B-D23F58F8F9BE}"/>
              </a:ext>
            </a:extLst>
          </p:cNvPr>
          <p:cNvSpPr txBox="1"/>
          <p:nvPr/>
        </p:nvSpPr>
        <p:spPr>
          <a:xfrm>
            <a:off x="832662" y="1516943"/>
            <a:ext cx="10510634" cy="943528"/>
          </a:xfrm>
          <a:prstGeom prst="rect">
            <a:avLst/>
          </a:prstGeom>
          <a:noFill/>
        </p:spPr>
        <p:txBody>
          <a:bodyPr wrap="square" rtlCol="0">
            <a:spAutoFit/>
          </a:bodyPr>
          <a:lstStyle/>
          <a:p>
            <a:pPr marL="342900" indent="-342900">
              <a:lnSpc>
                <a:spcPct val="150000"/>
              </a:lnSpc>
              <a:buFont typeface="Wingdings" panose="05000000000000000000" pitchFamily="2" charset="2"/>
              <a:buChar char="u"/>
            </a:pPr>
            <a:r>
              <a:rPr lang="ja-JP" altLang="en-US" sz="2000" dirty="0">
                <a:latin typeface="+mn-ea"/>
              </a:rPr>
              <a:t>水道システム全体の水質における危害の抽出と管理</a:t>
            </a:r>
            <a:r>
              <a:rPr lang="ja-JP" altLang="en-US" sz="2000" b="1" dirty="0">
                <a:solidFill>
                  <a:srgbClr val="40BAD2"/>
                </a:solidFill>
                <a:latin typeface="+mn-ea"/>
              </a:rPr>
              <a:t>～包括的な危害分析と危害管理～</a:t>
            </a:r>
            <a:endParaRPr lang="en-US" altLang="ja-JP" sz="2000" b="1" dirty="0">
              <a:solidFill>
                <a:srgbClr val="40BAD2"/>
              </a:solidFill>
              <a:latin typeface="+mn-ea"/>
            </a:endParaRPr>
          </a:p>
          <a:p>
            <a:pPr marL="342900" indent="-342900">
              <a:lnSpc>
                <a:spcPct val="150000"/>
              </a:lnSpc>
              <a:buFont typeface="Wingdings" panose="05000000000000000000" pitchFamily="2" charset="2"/>
              <a:buChar char="u"/>
            </a:pPr>
            <a:r>
              <a:rPr lang="ja-JP" altLang="en-US" sz="2000" dirty="0">
                <a:latin typeface="+mn-ea"/>
              </a:rPr>
              <a:t>危害の</a:t>
            </a:r>
            <a:r>
              <a:rPr lang="ja-JP" altLang="en-US" sz="2000" b="1" dirty="0">
                <a:solidFill>
                  <a:srgbClr val="40BAD2"/>
                </a:solidFill>
                <a:latin typeface="+mn-ea"/>
              </a:rPr>
              <a:t>予兆段階での対応</a:t>
            </a:r>
            <a:endParaRPr lang="en-US" altLang="ja-JP" sz="2000" b="1" dirty="0">
              <a:solidFill>
                <a:srgbClr val="40BAD2"/>
              </a:solidFill>
              <a:latin typeface="+mn-ea"/>
            </a:endParaRPr>
          </a:p>
        </p:txBody>
      </p:sp>
      <p:sp>
        <p:nvSpPr>
          <p:cNvPr id="13" name="テキスト ボックス 12">
            <a:extLst>
              <a:ext uri="{FF2B5EF4-FFF2-40B4-BE49-F238E27FC236}">
                <a16:creationId xmlns:a16="http://schemas.microsoft.com/office/drawing/2014/main" id="{05E6C769-482F-4011-8115-A680BEACB3FF}"/>
              </a:ext>
            </a:extLst>
          </p:cNvPr>
          <p:cNvSpPr txBox="1"/>
          <p:nvPr/>
        </p:nvSpPr>
        <p:spPr>
          <a:xfrm>
            <a:off x="685135" y="2980589"/>
            <a:ext cx="11290965" cy="2790187"/>
          </a:xfrm>
          <a:prstGeom prst="rect">
            <a:avLst/>
          </a:prstGeom>
          <a:noFill/>
        </p:spPr>
        <p:txBody>
          <a:bodyPr wrap="square" rtlCol="0">
            <a:spAutoFit/>
          </a:bodyPr>
          <a:lstStyle/>
          <a:p>
            <a:pPr marL="342900" indent="-342900">
              <a:lnSpc>
                <a:spcPct val="150000"/>
              </a:lnSpc>
              <a:buFont typeface="Wingdings" panose="05000000000000000000" pitchFamily="2" charset="2"/>
              <a:buChar char="ü"/>
            </a:pPr>
            <a:r>
              <a:rPr lang="ja-JP" altLang="en-US" sz="1600" dirty="0">
                <a:latin typeface="+mn-ea"/>
              </a:rPr>
              <a:t> 危害発生の予兆段階で対応を開始するため、水質への影響を</a:t>
            </a:r>
            <a:r>
              <a:rPr lang="ja-JP" altLang="en-US" sz="2000" b="1" dirty="0">
                <a:solidFill>
                  <a:srgbClr val="40BAD2"/>
                </a:solidFill>
                <a:latin typeface="+mn-ea"/>
              </a:rPr>
              <a:t>未然に防止</a:t>
            </a:r>
            <a:r>
              <a:rPr lang="ja-JP" altLang="en-US" sz="1600" dirty="0">
                <a:latin typeface="+mn-ea"/>
              </a:rPr>
              <a:t>することができる</a:t>
            </a:r>
            <a:endParaRPr lang="en-US" altLang="ja-JP" sz="1600" dirty="0">
              <a:latin typeface="+mn-ea"/>
            </a:endParaRPr>
          </a:p>
          <a:p>
            <a:pPr marL="342900" indent="-342900">
              <a:lnSpc>
                <a:spcPct val="150000"/>
              </a:lnSpc>
              <a:buFont typeface="Wingdings" panose="05000000000000000000" pitchFamily="2" charset="2"/>
              <a:buChar char="ü"/>
            </a:pPr>
            <a:r>
              <a:rPr lang="ja-JP" altLang="en-US" sz="1600" dirty="0">
                <a:latin typeface="+mn-ea"/>
              </a:rPr>
              <a:t> 対応方法を</a:t>
            </a:r>
            <a:r>
              <a:rPr lang="ja-JP" altLang="en-US" sz="2000" b="1" dirty="0">
                <a:solidFill>
                  <a:srgbClr val="40BAD2"/>
                </a:solidFill>
                <a:latin typeface="+mn-ea"/>
              </a:rPr>
              <a:t>予め定めている</a:t>
            </a:r>
            <a:r>
              <a:rPr lang="ja-JP" altLang="en-US" sz="1600" dirty="0">
                <a:latin typeface="+mn-ea"/>
              </a:rPr>
              <a:t>ため、水質異常時に的確かつ迅速に対応することができる</a:t>
            </a:r>
            <a:endParaRPr lang="en-US" altLang="ja-JP" sz="1600" dirty="0">
              <a:latin typeface="+mn-ea"/>
            </a:endParaRPr>
          </a:p>
          <a:p>
            <a:pPr marL="342900" indent="-342900">
              <a:lnSpc>
                <a:spcPct val="150000"/>
              </a:lnSpc>
              <a:buFont typeface="Wingdings" panose="05000000000000000000" pitchFamily="2" charset="2"/>
              <a:buChar char="ü"/>
            </a:pPr>
            <a:r>
              <a:rPr lang="ja-JP" altLang="en-US" sz="1600" dirty="0">
                <a:latin typeface="+mn-ea"/>
              </a:rPr>
              <a:t> 一元的に定型化・共有化しているため、</a:t>
            </a:r>
            <a:r>
              <a:rPr lang="ja-JP" altLang="en-US" sz="2000" b="1" dirty="0">
                <a:solidFill>
                  <a:srgbClr val="40BAD2"/>
                </a:solidFill>
                <a:latin typeface="+mn-ea"/>
              </a:rPr>
              <a:t>各部署で同じレベルの対応が可能</a:t>
            </a:r>
            <a:r>
              <a:rPr lang="ja-JP" altLang="en-US" sz="1600" dirty="0">
                <a:latin typeface="+mn-ea"/>
              </a:rPr>
              <a:t>となる</a:t>
            </a:r>
            <a:endParaRPr lang="en-US" altLang="ja-JP" sz="1600" dirty="0">
              <a:latin typeface="+mn-ea"/>
            </a:endParaRPr>
          </a:p>
          <a:p>
            <a:pPr marL="342900" indent="-342900">
              <a:lnSpc>
                <a:spcPct val="150000"/>
              </a:lnSpc>
              <a:buFont typeface="Wingdings" panose="05000000000000000000" pitchFamily="2" charset="2"/>
              <a:buChar char="ü"/>
            </a:pPr>
            <a:r>
              <a:rPr lang="ja-JP" altLang="en-US" sz="1600" dirty="0">
                <a:latin typeface="+mn-ea"/>
              </a:rPr>
              <a:t> 水安全計画策定・推進チームを編成し、</a:t>
            </a:r>
            <a:r>
              <a:rPr lang="ja-JP" altLang="en-US" sz="2000" b="1" dirty="0">
                <a:solidFill>
                  <a:schemeClr val="accent1"/>
                </a:solidFill>
                <a:latin typeface="+mn-ea"/>
              </a:rPr>
              <a:t>自らの水道の課題について定期的に協議する</a:t>
            </a:r>
            <a:r>
              <a:rPr lang="ja-JP" altLang="en-US" sz="1600" dirty="0">
                <a:latin typeface="+mn-ea"/>
              </a:rPr>
              <a:t>場を持つようになる</a:t>
            </a:r>
            <a:endParaRPr lang="en-US" altLang="ja-JP" sz="1600" dirty="0">
              <a:latin typeface="+mn-ea"/>
            </a:endParaRPr>
          </a:p>
          <a:p>
            <a:pPr marL="342900" indent="-342900">
              <a:lnSpc>
                <a:spcPct val="150000"/>
              </a:lnSpc>
              <a:buFont typeface="Wingdings" panose="05000000000000000000" pitchFamily="2" charset="2"/>
              <a:buChar char="ü"/>
            </a:pPr>
            <a:r>
              <a:rPr lang="ja-JP" altLang="en-US" sz="1600" dirty="0">
                <a:latin typeface="+mn-ea"/>
              </a:rPr>
              <a:t> リスクや対応措置などを</a:t>
            </a:r>
            <a:r>
              <a:rPr lang="ja-JP" altLang="en-US" sz="2000" b="1" dirty="0">
                <a:solidFill>
                  <a:schemeClr val="accent1"/>
                </a:solidFill>
                <a:latin typeface="+mn-ea"/>
              </a:rPr>
              <a:t>明文化</a:t>
            </a:r>
            <a:r>
              <a:rPr lang="ja-JP" altLang="en-US" sz="1600" dirty="0">
                <a:latin typeface="+mn-ea"/>
              </a:rPr>
              <a:t>することで</a:t>
            </a:r>
            <a:r>
              <a:rPr lang="ja-JP" altLang="en-US" sz="2000" b="1" dirty="0">
                <a:solidFill>
                  <a:schemeClr val="accent1"/>
                </a:solidFill>
                <a:latin typeface="+mn-ea"/>
              </a:rPr>
              <a:t>技術の継承</a:t>
            </a:r>
            <a:r>
              <a:rPr lang="ja-JP" altLang="en-US" sz="1600" dirty="0">
                <a:latin typeface="+mn-ea"/>
              </a:rPr>
              <a:t>を図る</a:t>
            </a:r>
            <a:endParaRPr lang="en-US" altLang="ja-JP" sz="1600" dirty="0">
              <a:latin typeface="+mn-ea"/>
            </a:endParaRPr>
          </a:p>
          <a:p>
            <a:pPr marL="342900" indent="-342900">
              <a:lnSpc>
                <a:spcPct val="150000"/>
              </a:lnSpc>
              <a:buFont typeface="Wingdings" panose="05000000000000000000" pitchFamily="2" charset="2"/>
              <a:buChar char="ü"/>
            </a:pPr>
            <a:r>
              <a:rPr lang="ja-JP" altLang="en-US" sz="1600" b="1" dirty="0">
                <a:latin typeface="+mn-ea"/>
              </a:rPr>
              <a:t> </a:t>
            </a:r>
            <a:r>
              <a:rPr lang="ja-JP" altLang="en-US" sz="2000" b="1" dirty="0">
                <a:solidFill>
                  <a:schemeClr val="accent1"/>
                </a:solidFill>
                <a:latin typeface="+mn-ea"/>
              </a:rPr>
              <a:t>流域関係者等との連携</a:t>
            </a:r>
            <a:r>
              <a:rPr lang="ja-JP" altLang="en-US" sz="1600" dirty="0">
                <a:latin typeface="+mn-ea"/>
              </a:rPr>
              <a:t>した取り組みが可能となる</a:t>
            </a:r>
            <a:endParaRPr lang="en-US" altLang="ja-JP" sz="1600" dirty="0">
              <a:latin typeface="+mn-ea"/>
            </a:endParaRPr>
          </a:p>
        </p:txBody>
      </p:sp>
      <p:sp>
        <p:nvSpPr>
          <p:cNvPr id="2" name="正方形/長方形 1">
            <a:extLst>
              <a:ext uri="{FF2B5EF4-FFF2-40B4-BE49-F238E27FC236}">
                <a16:creationId xmlns:a16="http://schemas.microsoft.com/office/drawing/2014/main" id="{4ED67B5C-98D8-4D37-9E10-FCE723B9D0AC}"/>
              </a:ext>
            </a:extLst>
          </p:cNvPr>
          <p:cNvSpPr/>
          <p:nvPr/>
        </p:nvSpPr>
        <p:spPr>
          <a:xfrm>
            <a:off x="601353" y="1420008"/>
            <a:ext cx="10782041" cy="1162081"/>
          </a:xfrm>
          <a:prstGeom prst="rect">
            <a:avLst/>
          </a:prstGeom>
          <a:noFill/>
          <a:ln w="25400"/>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AB10186A-942E-43D3-9120-E3E596567556}"/>
              </a:ext>
            </a:extLst>
          </p:cNvPr>
          <p:cNvPicPr>
            <a:picLocks noChangeAspect="1"/>
          </p:cNvPicPr>
          <p:nvPr/>
        </p:nvPicPr>
        <p:blipFill>
          <a:blip r:embed="rId3"/>
          <a:stretch>
            <a:fillRect/>
          </a:stretch>
        </p:blipFill>
        <p:spPr>
          <a:xfrm>
            <a:off x="11333787" y="6017888"/>
            <a:ext cx="197972" cy="678163"/>
          </a:xfrm>
          <a:prstGeom prst="rect">
            <a:avLst/>
          </a:prstGeom>
        </p:spPr>
      </p:pic>
      <p:pic>
        <p:nvPicPr>
          <p:cNvPr id="18" name="図 17">
            <a:extLst>
              <a:ext uri="{FF2B5EF4-FFF2-40B4-BE49-F238E27FC236}">
                <a16:creationId xmlns:a16="http://schemas.microsoft.com/office/drawing/2014/main" id="{E72F8A74-9C26-48E1-BC6E-A5C07CA9AA79}"/>
              </a:ext>
            </a:extLst>
          </p:cNvPr>
          <p:cNvPicPr>
            <a:picLocks noChangeAspect="1"/>
          </p:cNvPicPr>
          <p:nvPr/>
        </p:nvPicPr>
        <p:blipFill>
          <a:blip r:embed="rId4"/>
          <a:stretch>
            <a:fillRect/>
          </a:stretch>
        </p:blipFill>
        <p:spPr>
          <a:xfrm>
            <a:off x="11629653" y="5997817"/>
            <a:ext cx="410513" cy="678163"/>
          </a:xfrm>
          <a:prstGeom prst="rect">
            <a:avLst/>
          </a:prstGeom>
        </p:spPr>
      </p:pic>
      <p:grpSp>
        <p:nvGrpSpPr>
          <p:cNvPr id="11" name="グラフィックス 9" descr="A lightbulb">
            <a:extLst>
              <a:ext uri="{FF2B5EF4-FFF2-40B4-BE49-F238E27FC236}">
                <a16:creationId xmlns:a16="http://schemas.microsoft.com/office/drawing/2014/main" id="{E865B7F9-61FB-46C8-9B66-3F38D32F2D7B}"/>
              </a:ext>
            </a:extLst>
          </p:cNvPr>
          <p:cNvGrpSpPr/>
          <p:nvPr/>
        </p:nvGrpSpPr>
        <p:grpSpPr>
          <a:xfrm rot="546868">
            <a:off x="8570562" y="222860"/>
            <a:ext cx="1078758" cy="1052289"/>
            <a:chOff x="9732756" y="197956"/>
            <a:chExt cx="1365439" cy="1365439"/>
          </a:xfrm>
        </p:grpSpPr>
        <p:grpSp>
          <p:nvGrpSpPr>
            <p:cNvPr id="12" name="グラフィックス 9" descr="A lightbulb">
              <a:extLst>
                <a:ext uri="{FF2B5EF4-FFF2-40B4-BE49-F238E27FC236}">
                  <a16:creationId xmlns:a16="http://schemas.microsoft.com/office/drawing/2014/main" id="{E865B7F9-61FB-46C8-9B66-3F38D32F2D7B}"/>
                </a:ext>
              </a:extLst>
            </p:cNvPr>
            <p:cNvGrpSpPr/>
            <p:nvPr/>
          </p:nvGrpSpPr>
          <p:grpSpPr>
            <a:xfrm>
              <a:off x="10170835" y="627501"/>
              <a:ext cx="489281" cy="742456"/>
              <a:chOff x="10170835" y="627501"/>
              <a:chExt cx="489281" cy="742456"/>
            </a:xfrm>
          </p:grpSpPr>
          <p:grpSp>
            <p:nvGrpSpPr>
              <p:cNvPr id="20" name="グラフィックス 9" descr="A lightbulb">
                <a:extLst>
                  <a:ext uri="{FF2B5EF4-FFF2-40B4-BE49-F238E27FC236}">
                    <a16:creationId xmlns:a16="http://schemas.microsoft.com/office/drawing/2014/main" id="{E865B7F9-61FB-46C8-9B66-3F38D32F2D7B}"/>
                  </a:ext>
                </a:extLst>
              </p:cNvPr>
              <p:cNvGrpSpPr/>
              <p:nvPr/>
            </p:nvGrpSpPr>
            <p:grpSpPr>
              <a:xfrm>
                <a:off x="10318756" y="1236258"/>
                <a:ext cx="193437" cy="133699"/>
                <a:chOff x="10318756" y="1236258"/>
                <a:chExt cx="193437" cy="133699"/>
              </a:xfrm>
              <a:solidFill>
                <a:srgbClr val="505050"/>
              </a:solidFill>
            </p:grpSpPr>
            <p:sp>
              <p:nvSpPr>
                <p:cNvPr id="21" name="フリーフォーム: 図形 20">
                  <a:extLst>
                    <a:ext uri="{FF2B5EF4-FFF2-40B4-BE49-F238E27FC236}">
                      <a16:creationId xmlns:a16="http://schemas.microsoft.com/office/drawing/2014/main" id="{54D2BEB0-FA42-43ED-ABA0-59D3338F1EC2}"/>
                    </a:ext>
                  </a:extLst>
                </p:cNvPr>
                <p:cNvSpPr/>
                <p:nvPr/>
              </p:nvSpPr>
              <p:spPr>
                <a:xfrm>
                  <a:off x="10318756" y="1236258"/>
                  <a:ext cx="193437" cy="22757"/>
                </a:xfrm>
                <a:custGeom>
                  <a:avLst/>
                  <a:gdLst>
                    <a:gd name="connsiteX0" fmla="*/ 182059 w 193437"/>
                    <a:gd name="connsiteY0" fmla="*/ 22757 h 22757"/>
                    <a:gd name="connsiteX1" fmla="*/ 11379 w 193437"/>
                    <a:gd name="connsiteY1" fmla="*/ 22757 h 22757"/>
                    <a:gd name="connsiteX2" fmla="*/ 0 w 193437"/>
                    <a:gd name="connsiteY2" fmla="*/ 11379 h 22757"/>
                    <a:gd name="connsiteX3" fmla="*/ 11379 w 193437"/>
                    <a:gd name="connsiteY3" fmla="*/ 0 h 22757"/>
                    <a:gd name="connsiteX4" fmla="*/ 182059 w 193437"/>
                    <a:gd name="connsiteY4" fmla="*/ 0 h 22757"/>
                    <a:gd name="connsiteX5" fmla="*/ 193437 w 193437"/>
                    <a:gd name="connsiteY5" fmla="*/ 11379 h 22757"/>
                    <a:gd name="connsiteX6" fmla="*/ 182059 w 193437"/>
                    <a:gd name="connsiteY6" fmla="*/ 22757 h 2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37" h="22757">
                      <a:moveTo>
                        <a:pt x="182059" y="22757"/>
                      </a:moveTo>
                      <a:lnTo>
                        <a:pt x="11379" y="22757"/>
                      </a:lnTo>
                      <a:cubicBezTo>
                        <a:pt x="5095" y="22757"/>
                        <a:pt x="0" y="17663"/>
                        <a:pt x="0" y="11379"/>
                      </a:cubicBezTo>
                      <a:cubicBezTo>
                        <a:pt x="0" y="5095"/>
                        <a:pt x="5095" y="0"/>
                        <a:pt x="11379" y="0"/>
                      </a:cubicBezTo>
                      <a:lnTo>
                        <a:pt x="182059" y="0"/>
                      </a:lnTo>
                      <a:cubicBezTo>
                        <a:pt x="188342" y="0"/>
                        <a:pt x="193437" y="5095"/>
                        <a:pt x="193437" y="11379"/>
                      </a:cubicBezTo>
                      <a:cubicBezTo>
                        <a:pt x="193437" y="17663"/>
                        <a:pt x="188342" y="22757"/>
                        <a:pt x="182059" y="22757"/>
                      </a:cubicBezTo>
                      <a:close/>
                    </a:path>
                  </a:pathLst>
                </a:custGeom>
                <a:solidFill>
                  <a:srgbClr val="505050"/>
                </a:solidFill>
                <a:ln w="2838" cap="flat">
                  <a:noFill/>
                  <a:prstDash val="solid"/>
                  <a:miter/>
                </a:ln>
              </p:spPr>
              <p:txBody>
                <a:bodyPr rtlCol="0" anchor="ctr"/>
                <a:lstStyle/>
                <a:p>
                  <a:endParaRPr lang="ja-JP" altLang="en-US"/>
                </a:p>
              </p:txBody>
            </p:sp>
            <p:sp>
              <p:nvSpPr>
                <p:cNvPr id="22" name="フリーフォーム: 図形 21">
                  <a:extLst>
                    <a:ext uri="{FF2B5EF4-FFF2-40B4-BE49-F238E27FC236}">
                      <a16:creationId xmlns:a16="http://schemas.microsoft.com/office/drawing/2014/main" id="{108C531E-0AF8-44CE-8CF9-EFE56AE97300}"/>
                    </a:ext>
                  </a:extLst>
                </p:cNvPr>
                <p:cNvSpPr/>
                <p:nvPr/>
              </p:nvSpPr>
              <p:spPr>
                <a:xfrm>
                  <a:off x="10318756" y="1273239"/>
                  <a:ext cx="193437" cy="22757"/>
                </a:xfrm>
                <a:custGeom>
                  <a:avLst/>
                  <a:gdLst>
                    <a:gd name="connsiteX0" fmla="*/ 182059 w 193437"/>
                    <a:gd name="connsiteY0" fmla="*/ 22757 h 22757"/>
                    <a:gd name="connsiteX1" fmla="*/ 11379 w 193437"/>
                    <a:gd name="connsiteY1" fmla="*/ 22757 h 22757"/>
                    <a:gd name="connsiteX2" fmla="*/ 0 w 193437"/>
                    <a:gd name="connsiteY2" fmla="*/ 11379 h 22757"/>
                    <a:gd name="connsiteX3" fmla="*/ 11379 w 193437"/>
                    <a:gd name="connsiteY3" fmla="*/ 0 h 22757"/>
                    <a:gd name="connsiteX4" fmla="*/ 182059 w 193437"/>
                    <a:gd name="connsiteY4" fmla="*/ 0 h 22757"/>
                    <a:gd name="connsiteX5" fmla="*/ 193437 w 193437"/>
                    <a:gd name="connsiteY5" fmla="*/ 11379 h 22757"/>
                    <a:gd name="connsiteX6" fmla="*/ 182059 w 193437"/>
                    <a:gd name="connsiteY6" fmla="*/ 22757 h 2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37" h="22757">
                      <a:moveTo>
                        <a:pt x="182059" y="22757"/>
                      </a:moveTo>
                      <a:lnTo>
                        <a:pt x="11379" y="22757"/>
                      </a:lnTo>
                      <a:cubicBezTo>
                        <a:pt x="5095" y="22757"/>
                        <a:pt x="0" y="17663"/>
                        <a:pt x="0" y="11379"/>
                      </a:cubicBezTo>
                      <a:cubicBezTo>
                        <a:pt x="0" y="5095"/>
                        <a:pt x="5095" y="0"/>
                        <a:pt x="11379" y="0"/>
                      </a:cubicBezTo>
                      <a:lnTo>
                        <a:pt x="182059" y="0"/>
                      </a:lnTo>
                      <a:cubicBezTo>
                        <a:pt x="188342" y="0"/>
                        <a:pt x="193437" y="5095"/>
                        <a:pt x="193437" y="11379"/>
                      </a:cubicBezTo>
                      <a:cubicBezTo>
                        <a:pt x="193437" y="17663"/>
                        <a:pt x="188342" y="22757"/>
                        <a:pt x="182059" y="22757"/>
                      </a:cubicBezTo>
                      <a:close/>
                    </a:path>
                  </a:pathLst>
                </a:custGeom>
                <a:solidFill>
                  <a:srgbClr val="505050"/>
                </a:solidFill>
                <a:ln w="2838" cap="flat">
                  <a:noFill/>
                  <a:prstDash val="solid"/>
                  <a:miter/>
                </a:ln>
              </p:spPr>
              <p:txBody>
                <a:bodyPr rtlCol="0" anchor="ctr"/>
                <a:lstStyle/>
                <a:p>
                  <a:endParaRPr lang="ja-JP" altLang="en-US"/>
                </a:p>
              </p:txBody>
            </p:sp>
            <p:sp>
              <p:nvSpPr>
                <p:cNvPr id="24" name="フリーフォーム: 図形 23">
                  <a:extLst>
                    <a:ext uri="{FF2B5EF4-FFF2-40B4-BE49-F238E27FC236}">
                      <a16:creationId xmlns:a16="http://schemas.microsoft.com/office/drawing/2014/main" id="{ED5B5B48-96C0-4090-9FE4-DB125D0FDCA2}"/>
                    </a:ext>
                  </a:extLst>
                </p:cNvPr>
                <p:cNvSpPr/>
                <p:nvPr/>
              </p:nvSpPr>
              <p:spPr>
                <a:xfrm>
                  <a:off x="10318756" y="1310219"/>
                  <a:ext cx="193437" cy="22757"/>
                </a:xfrm>
                <a:custGeom>
                  <a:avLst/>
                  <a:gdLst>
                    <a:gd name="connsiteX0" fmla="*/ 182059 w 193437"/>
                    <a:gd name="connsiteY0" fmla="*/ 22757 h 22757"/>
                    <a:gd name="connsiteX1" fmla="*/ 11379 w 193437"/>
                    <a:gd name="connsiteY1" fmla="*/ 22757 h 22757"/>
                    <a:gd name="connsiteX2" fmla="*/ 0 w 193437"/>
                    <a:gd name="connsiteY2" fmla="*/ 11379 h 22757"/>
                    <a:gd name="connsiteX3" fmla="*/ 11379 w 193437"/>
                    <a:gd name="connsiteY3" fmla="*/ 0 h 22757"/>
                    <a:gd name="connsiteX4" fmla="*/ 182059 w 193437"/>
                    <a:gd name="connsiteY4" fmla="*/ 0 h 22757"/>
                    <a:gd name="connsiteX5" fmla="*/ 193437 w 193437"/>
                    <a:gd name="connsiteY5" fmla="*/ 11379 h 22757"/>
                    <a:gd name="connsiteX6" fmla="*/ 182059 w 193437"/>
                    <a:gd name="connsiteY6" fmla="*/ 22757 h 2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37" h="22757">
                      <a:moveTo>
                        <a:pt x="182059" y="22757"/>
                      </a:moveTo>
                      <a:lnTo>
                        <a:pt x="11379" y="22757"/>
                      </a:lnTo>
                      <a:cubicBezTo>
                        <a:pt x="5095" y="22757"/>
                        <a:pt x="0" y="17663"/>
                        <a:pt x="0" y="11379"/>
                      </a:cubicBezTo>
                      <a:cubicBezTo>
                        <a:pt x="0" y="5095"/>
                        <a:pt x="5095" y="0"/>
                        <a:pt x="11379" y="0"/>
                      </a:cubicBezTo>
                      <a:lnTo>
                        <a:pt x="182059" y="0"/>
                      </a:lnTo>
                      <a:cubicBezTo>
                        <a:pt x="188342" y="0"/>
                        <a:pt x="193437" y="5095"/>
                        <a:pt x="193437" y="11379"/>
                      </a:cubicBezTo>
                      <a:cubicBezTo>
                        <a:pt x="193437" y="17663"/>
                        <a:pt x="188342" y="22757"/>
                        <a:pt x="182059" y="22757"/>
                      </a:cubicBezTo>
                      <a:close/>
                    </a:path>
                  </a:pathLst>
                </a:custGeom>
                <a:solidFill>
                  <a:srgbClr val="505050"/>
                </a:solidFill>
                <a:ln w="2838" cap="flat">
                  <a:noFill/>
                  <a:prstDash val="solid"/>
                  <a:miter/>
                </a:ln>
              </p:spPr>
              <p:txBody>
                <a:bodyPr rtlCol="0" anchor="ctr"/>
                <a:lstStyle/>
                <a:p>
                  <a:endParaRPr lang="ja-JP" altLang="en-US"/>
                </a:p>
              </p:txBody>
            </p:sp>
            <p:sp>
              <p:nvSpPr>
                <p:cNvPr id="25" name="フリーフォーム: 図形 24">
                  <a:extLst>
                    <a:ext uri="{FF2B5EF4-FFF2-40B4-BE49-F238E27FC236}">
                      <a16:creationId xmlns:a16="http://schemas.microsoft.com/office/drawing/2014/main" id="{A3F98912-5036-4DB8-8843-0A76D1C1684D}"/>
                    </a:ext>
                  </a:extLst>
                </p:cNvPr>
                <p:cNvSpPr/>
                <p:nvPr/>
              </p:nvSpPr>
              <p:spPr>
                <a:xfrm>
                  <a:off x="10375650" y="1347200"/>
                  <a:ext cx="79650" cy="22757"/>
                </a:xfrm>
                <a:custGeom>
                  <a:avLst/>
                  <a:gdLst>
                    <a:gd name="connsiteX0" fmla="*/ 68272 w 79650"/>
                    <a:gd name="connsiteY0" fmla="*/ 22757 h 22757"/>
                    <a:gd name="connsiteX1" fmla="*/ 11379 w 79650"/>
                    <a:gd name="connsiteY1" fmla="*/ 22757 h 22757"/>
                    <a:gd name="connsiteX2" fmla="*/ 0 w 79650"/>
                    <a:gd name="connsiteY2" fmla="*/ 11379 h 22757"/>
                    <a:gd name="connsiteX3" fmla="*/ 11379 w 79650"/>
                    <a:gd name="connsiteY3" fmla="*/ 0 h 22757"/>
                    <a:gd name="connsiteX4" fmla="*/ 68272 w 79650"/>
                    <a:gd name="connsiteY4" fmla="*/ 0 h 22757"/>
                    <a:gd name="connsiteX5" fmla="*/ 79651 w 79650"/>
                    <a:gd name="connsiteY5" fmla="*/ 11379 h 22757"/>
                    <a:gd name="connsiteX6" fmla="*/ 68272 w 79650"/>
                    <a:gd name="connsiteY6" fmla="*/ 22757 h 2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650" h="22757">
                      <a:moveTo>
                        <a:pt x="68272" y="22757"/>
                      </a:moveTo>
                      <a:lnTo>
                        <a:pt x="11379" y="22757"/>
                      </a:lnTo>
                      <a:cubicBezTo>
                        <a:pt x="5095" y="22757"/>
                        <a:pt x="0" y="17663"/>
                        <a:pt x="0" y="11379"/>
                      </a:cubicBezTo>
                      <a:cubicBezTo>
                        <a:pt x="0" y="5095"/>
                        <a:pt x="5095" y="0"/>
                        <a:pt x="11379" y="0"/>
                      </a:cubicBezTo>
                      <a:lnTo>
                        <a:pt x="68272" y="0"/>
                      </a:lnTo>
                      <a:cubicBezTo>
                        <a:pt x="74556" y="0"/>
                        <a:pt x="79651" y="5095"/>
                        <a:pt x="79651" y="11379"/>
                      </a:cubicBezTo>
                      <a:cubicBezTo>
                        <a:pt x="79651" y="17663"/>
                        <a:pt x="74556" y="22757"/>
                        <a:pt x="68272" y="22757"/>
                      </a:cubicBezTo>
                      <a:close/>
                    </a:path>
                  </a:pathLst>
                </a:custGeom>
                <a:solidFill>
                  <a:srgbClr val="505050"/>
                </a:solidFill>
                <a:ln w="2838" cap="flat">
                  <a:noFill/>
                  <a:prstDash val="solid"/>
                  <a:miter/>
                </a:ln>
              </p:spPr>
              <p:txBody>
                <a:bodyPr rtlCol="0" anchor="ctr"/>
                <a:lstStyle/>
                <a:p>
                  <a:endParaRPr lang="ja-JP" altLang="en-US"/>
                </a:p>
              </p:txBody>
            </p:sp>
          </p:grpSp>
          <p:sp>
            <p:nvSpPr>
              <p:cNvPr id="26" name="フリーフォーム: 図形 25">
                <a:extLst>
                  <a:ext uri="{FF2B5EF4-FFF2-40B4-BE49-F238E27FC236}">
                    <a16:creationId xmlns:a16="http://schemas.microsoft.com/office/drawing/2014/main" id="{4174094B-0D38-487C-BF25-33F4273B167E}"/>
                  </a:ext>
                </a:extLst>
              </p:cNvPr>
              <p:cNvSpPr/>
              <p:nvPr/>
            </p:nvSpPr>
            <p:spPr>
              <a:xfrm>
                <a:off x="10170835" y="627501"/>
                <a:ext cx="489281" cy="594533"/>
              </a:xfrm>
              <a:custGeom>
                <a:avLst/>
                <a:gdLst>
                  <a:gd name="connsiteX0" fmla="*/ 489281 w 489281"/>
                  <a:gd name="connsiteY0" fmla="*/ 244640 h 594533"/>
                  <a:gd name="connsiteX1" fmla="*/ 238726 w 489281"/>
                  <a:gd name="connsiteY1" fmla="*/ 70 h 594533"/>
                  <a:gd name="connsiteX2" fmla="*/ 33 w 489281"/>
                  <a:gd name="connsiteY2" fmla="*/ 248739 h 594533"/>
                  <a:gd name="connsiteX3" fmla="*/ 75684 w 489281"/>
                  <a:gd name="connsiteY3" fmla="*/ 421538 h 594533"/>
                  <a:gd name="connsiteX4" fmla="*/ 159300 w 489281"/>
                  <a:gd name="connsiteY4" fmla="*/ 589678 h 594533"/>
                  <a:gd name="connsiteX5" fmla="*/ 159300 w 489281"/>
                  <a:gd name="connsiteY5" fmla="*/ 594534 h 594533"/>
                  <a:gd name="connsiteX6" fmla="*/ 329980 w 489281"/>
                  <a:gd name="connsiteY6" fmla="*/ 594534 h 594533"/>
                  <a:gd name="connsiteX7" fmla="*/ 329980 w 489281"/>
                  <a:gd name="connsiteY7" fmla="*/ 586247 h 594533"/>
                  <a:gd name="connsiteX8" fmla="*/ 412623 w 489281"/>
                  <a:gd name="connsiteY8" fmla="*/ 422460 h 594533"/>
                  <a:gd name="connsiteX9" fmla="*/ 489281 w 489281"/>
                  <a:gd name="connsiteY9" fmla="*/ 244640 h 59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9281" h="594533">
                    <a:moveTo>
                      <a:pt x="489281" y="244640"/>
                    </a:moveTo>
                    <a:cubicBezTo>
                      <a:pt x="489281" y="107561"/>
                      <a:pt x="376539" y="-3184"/>
                      <a:pt x="238726" y="70"/>
                    </a:cubicBezTo>
                    <a:cubicBezTo>
                      <a:pt x="105118" y="3222"/>
                      <a:pt x="-2160" y="115111"/>
                      <a:pt x="33" y="248739"/>
                    </a:cubicBezTo>
                    <a:cubicBezTo>
                      <a:pt x="1148" y="316681"/>
                      <a:pt x="29967" y="377878"/>
                      <a:pt x="75684" y="421538"/>
                    </a:cubicBezTo>
                    <a:cubicBezTo>
                      <a:pt x="129920" y="473340"/>
                      <a:pt x="159300" y="514675"/>
                      <a:pt x="159300" y="589678"/>
                    </a:cubicBezTo>
                    <a:lnTo>
                      <a:pt x="159300" y="594534"/>
                    </a:lnTo>
                    <a:lnTo>
                      <a:pt x="329980" y="594534"/>
                    </a:lnTo>
                    <a:lnTo>
                      <a:pt x="329980" y="586247"/>
                    </a:lnTo>
                    <a:cubicBezTo>
                      <a:pt x="329980" y="512716"/>
                      <a:pt x="359172" y="472958"/>
                      <a:pt x="412623" y="422460"/>
                    </a:cubicBezTo>
                    <a:cubicBezTo>
                      <a:pt x="459825" y="377870"/>
                      <a:pt x="489281" y="314701"/>
                      <a:pt x="489281" y="244640"/>
                    </a:cubicBezTo>
                    <a:close/>
                  </a:path>
                </a:pathLst>
              </a:custGeom>
              <a:solidFill>
                <a:schemeClr val="accent2"/>
              </a:solidFill>
              <a:ln w="2838" cap="flat">
                <a:noFill/>
                <a:prstDash val="solid"/>
                <a:miter/>
              </a:ln>
            </p:spPr>
            <p:txBody>
              <a:bodyPr rtlCol="0" anchor="ctr"/>
              <a:lstStyle/>
              <a:p>
                <a:endParaRPr lang="ja-JP" altLang="en-US" dirty="0"/>
              </a:p>
            </p:txBody>
          </p:sp>
        </p:grpSp>
        <p:grpSp>
          <p:nvGrpSpPr>
            <p:cNvPr id="27" name="グラフィックス 9" descr="A lightbulb">
              <a:extLst>
                <a:ext uri="{FF2B5EF4-FFF2-40B4-BE49-F238E27FC236}">
                  <a16:creationId xmlns:a16="http://schemas.microsoft.com/office/drawing/2014/main" id="{E865B7F9-61FB-46C8-9B66-3F38D32F2D7B}"/>
                </a:ext>
              </a:extLst>
            </p:cNvPr>
            <p:cNvGrpSpPr/>
            <p:nvPr/>
          </p:nvGrpSpPr>
          <p:grpSpPr>
            <a:xfrm>
              <a:off x="10221805" y="669823"/>
              <a:ext cx="213150" cy="213150"/>
              <a:chOff x="10221805" y="669823"/>
              <a:chExt cx="213150" cy="213150"/>
            </a:xfrm>
            <a:solidFill>
              <a:srgbClr val="FFFFFF"/>
            </a:solidFill>
          </p:grpSpPr>
          <p:sp>
            <p:nvSpPr>
              <p:cNvPr id="28" name="フリーフォーム: 図形 27">
                <a:extLst>
                  <a:ext uri="{FF2B5EF4-FFF2-40B4-BE49-F238E27FC236}">
                    <a16:creationId xmlns:a16="http://schemas.microsoft.com/office/drawing/2014/main" id="{C99EA666-C224-458E-A5DF-9864F88E24CB}"/>
                  </a:ext>
                </a:extLst>
              </p:cNvPr>
              <p:cNvSpPr/>
              <p:nvPr/>
            </p:nvSpPr>
            <p:spPr>
              <a:xfrm>
                <a:off x="10248035" y="669823"/>
                <a:ext cx="186919" cy="115106"/>
              </a:xfrm>
              <a:custGeom>
                <a:avLst/>
                <a:gdLst>
                  <a:gd name="connsiteX0" fmla="*/ 8528 w 186919"/>
                  <a:gd name="connsiteY0" fmla="*/ 115106 h 115106"/>
                  <a:gd name="connsiteX1" fmla="*/ 4264 w 186919"/>
                  <a:gd name="connsiteY1" fmla="*/ 113957 h 115106"/>
                  <a:gd name="connsiteX2" fmla="*/ 1149 w 186919"/>
                  <a:gd name="connsiteY2" fmla="*/ 102297 h 115106"/>
                  <a:gd name="connsiteX3" fmla="*/ 178386 w 186919"/>
                  <a:gd name="connsiteY3" fmla="*/ 0 h 115106"/>
                  <a:gd name="connsiteX4" fmla="*/ 186920 w 186919"/>
                  <a:gd name="connsiteY4" fmla="*/ 8534 h 115106"/>
                  <a:gd name="connsiteX5" fmla="*/ 178386 w 186919"/>
                  <a:gd name="connsiteY5" fmla="*/ 17068 h 115106"/>
                  <a:gd name="connsiteX6" fmla="*/ 15924 w 186919"/>
                  <a:gd name="connsiteY6" fmla="*/ 110845 h 115106"/>
                  <a:gd name="connsiteX7" fmla="*/ 8528 w 186919"/>
                  <a:gd name="connsiteY7" fmla="*/ 115106 h 115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919" h="115106">
                    <a:moveTo>
                      <a:pt x="8528" y="115106"/>
                    </a:moveTo>
                    <a:cubicBezTo>
                      <a:pt x="7077" y="115106"/>
                      <a:pt x="5609" y="114737"/>
                      <a:pt x="4264" y="113957"/>
                    </a:cubicBezTo>
                    <a:cubicBezTo>
                      <a:pt x="182" y="111596"/>
                      <a:pt x="-1212" y="106376"/>
                      <a:pt x="1149" y="102297"/>
                    </a:cubicBezTo>
                    <a:cubicBezTo>
                      <a:pt x="37655" y="39197"/>
                      <a:pt x="105565" y="0"/>
                      <a:pt x="178386" y="0"/>
                    </a:cubicBezTo>
                    <a:cubicBezTo>
                      <a:pt x="183100" y="0"/>
                      <a:pt x="186920" y="3820"/>
                      <a:pt x="186920" y="8534"/>
                    </a:cubicBezTo>
                    <a:cubicBezTo>
                      <a:pt x="186920" y="13248"/>
                      <a:pt x="183100" y="17068"/>
                      <a:pt x="178386" y="17068"/>
                    </a:cubicBezTo>
                    <a:cubicBezTo>
                      <a:pt x="111639" y="17068"/>
                      <a:pt x="49386" y="53002"/>
                      <a:pt x="15924" y="110845"/>
                    </a:cubicBezTo>
                    <a:cubicBezTo>
                      <a:pt x="14343" y="113579"/>
                      <a:pt x="11475" y="115106"/>
                      <a:pt x="8528" y="115106"/>
                    </a:cubicBezTo>
                    <a:close/>
                  </a:path>
                </a:pathLst>
              </a:custGeom>
              <a:solidFill>
                <a:srgbClr val="FFFFFF"/>
              </a:solidFill>
              <a:ln w="2838" cap="flat">
                <a:noFill/>
                <a:prstDash val="solid"/>
                <a:miter/>
              </a:ln>
            </p:spPr>
            <p:txBody>
              <a:bodyPr rtlCol="0" anchor="ctr"/>
              <a:lstStyle/>
              <a:p>
                <a:endParaRPr lang="ja-JP" altLang="en-US"/>
              </a:p>
            </p:txBody>
          </p:sp>
          <p:sp>
            <p:nvSpPr>
              <p:cNvPr id="29" name="フリーフォーム: 図形 28">
                <a:extLst>
                  <a:ext uri="{FF2B5EF4-FFF2-40B4-BE49-F238E27FC236}">
                    <a16:creationId xmlns:a16="http://schemas.microsoft.com/office/drawing/2014/main" id="{4D0B44EB-065E-4755-9967-FB68FCE4BE9B}"/>
                  </a:ext>
                </a:extLst>
              </p:cNvPr>
              <p:cNvSpPr/>
              <p:nvPr/>
            </p:nvSpPr>
            <p:spPr>
              <a:xfrm>
                <a:off x="10221805" y="815478"/>
                <a:ext cx="23614" cy="67495"/>
              </a:xfrm>
              <a:custGeom>
                <a:avLst/>
                <a:gdLst>
                  <a:gd name="connsiteX0" fmla="*/ 8534 w 23614"/>
                  <a:gd name="connsiteY0" fmla="*/ 67496 h 67495"/>
                  <a:gd name="connsiteX1" fmla="*/ 0 w 23614"/>
                  <a:gd name="connsiteY1" fmla="*/ 58962 h 67495"/>
                  <a:gd name="connsiteX2" fmla="*/ 6830 w 23614"/>
                  <a:gd name="connsiteY2" fmla="*/ 6350 h 67495"/>
                  <a:gd name="connsiteX3" fmla="*/ 17267 w 23614"/>
                  <a:gd name="connsiteY3" fmla="*/ 291 h 67495"/>
                  <a:gd name="connsiteX4" fmla="*/ 23326 w 23614"/>
                  <a:gd name="connsiteY4" fmla="*/ 10728 h 67495"/>
                  <a:gd name="connsiteX5" fmla="*/ 17068 w 23614"/>
                  <a:gd name="connsiteY5" fmla="*/ 58962 h 67495"/>
                  <a:gd name="connsiteX6" fmla="*/ 8534 w 23614"/>
                  <a:gd name="connsiteY6" fmla="*/ 67496 h 6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14" h="67495">
                    <a:moveTo>
                      <a:pt x="8534" y="67496"/>
                    </a:moveTo>
                    <a:cubicBezTo>
                      <a:pt x="3820" y="67496"/>
                      <a:pt x="0" y="63675"/>
                      <a:pt x="0" y="58962"/>
                    </a:cubicBezTo>
                    <a:cubicBezTo>
                      <a:pt x="0" y="41129"/>
                      <a:pt x="2298" y="23426"/>
                      <a:pt x="6830" y="6350"/>
                    </a:cubicBezTo>
                    <a:cubicBezTo>
                      <a:pt x="8039" y="1793"/>
                      <a:pt x="12707" y="-927"/>
                      <a:pt x="17267" y="291"/>
                    </a:cubicBezTo>
                    <a:cubicBezTo>
                      <a:pt x="21824" y="1500"/>
                      <a:pt x="24535" y="6171"/>
                      <a:pt x="23326" y="10728"/>
                    </a:cubicBezTo>
                    <a:cubicBezTo>
                      <a:pt x="19173" y="26376"/>
                      <a:pt x="17068" y="42608"/>
                      <a:pt x="17068" y="58962"/>
                    </a:cubicBezTo>
                    <a:cubicBezTo>
                      <a:pt x="17068" y="63673"/>
                      <a:pt x="13248" y="67496"/>
                      <a:pt x="8534" y="67496"/>
                    </a:cubicBezTo>
                    <a:close/>
                  </a:path>
                </a:pathLst>
              </a:custGeom>
              <a:solidFill>
                <a:srgbClr val="FFFFFF"/>
              </a:solidFill>
              <a:ln w="2838" cap="flat">
                <a:noFill/>
                <a:prstDash val="solid"/>
                <a:miter/>
              </a:ln>
            </p:spPr>
            <p:txBody>
              <a:bodyPr rtlCol="0" anchor="ctr"/>
              <a:lstStyle/>
              <a:p>
                <a:endParaRPr lang="ja-JP" altLang="en-US"/>
              </a:p>
            </p:txBody>
          </p:sp>
        </p:grpSp>
        <p:sp>
          <p:nvSpPr>
            <p:cNvPr id="30" name="フリーフォーム: 図形 29">
              <a:extLst>
                <a:ext uri="{FF2B5EF4-FFF2-40B4-BE49-F238E27FC236}">
                  <a16:creationId xmlns:a16="http://schemas.microsoft.com/office/drawing/2014/main" id="{3C5FF371-3E68-487B-BDA0-8EB431AACFD1}"/>
                </a:ext>
              </a:extLst>
            </p:cNvPr>
            <p:cNvSpPr/>
            <p:nvPr/>
          </p:nvSpPr>
          <p:spPr>
            <a:xfrm>
              <a:off x="10295999" y="931879"/>
              <a:ext cx="238951" cy="290724"/>
            </a:xfrm>
            <a:custGeom>
              <a:avLst/>
              <a:gdLst>
                <a:gd name="connsiteX0" fmla="*/ 190593 w 238951"/>
                <a:gd name="connsiteY0" fmla="*/ 0 h 290724"/>
                <a:gd name="connsiteX1" fmla="*/ 142233 w 238951"/>
                <a:gd name="connsiteY1" fmla="*/ 48359 h 290724"/>
                <a:gd name="connsiteX2" fmla="*/ 142233 w 238951"/>
                <a:gd name="connsiteY2" fmla="*/ 79921 h 290724"/>
                <a:gd name="connsiteX3" fmla="*/ 96719 w 238951"/>
                <a:gd name="connsiteY3" fmla="*/ 79921 h 290724"/>
                <a:gd name="connsiteX4" fmla="*/ 96719 w 238951"/>
                <a:gd name="connsiteY4" fmla="*/ 48359 h 290724"/>
                <a:gd name="connsiteX5" fmla="*/ 48359 w 238951"/>
                <a:gd name="connsiteY5" fmla="*/ 0 h 290724"/>
                <a:gd name="connsiteX6" fmla="*/ 0 w 238951"/>
                <a:gd name="connsiteY6" fmla="*/ 48359 h 290724"/>
                <a:gd name="connsiteX7" fmla="*/ 48359 w 238951"/>
                <a:gd name="connsiteY7" fmla="*/ 96719 h 290724"/>
                <a:gd name="connsiteX8" fmla="*/ 79651 w 238951"/>
                <a:gd name="connsiteY8" fmla="*/ 96719 h 290724"/>
                <a:gd name="connsiteX9" fmla="*/ 79651 w 238951"/>
                <a:gd name="connsiteY9" fmla="*/ 290725 h 290724"/>
                <a:gd name="connsiteX10" fmla="*/ 96719 w 238951"/>
                <a:gd name="connsiteY10" fmla="*/ 290725 h 290724"/>
                <a:gd name="connsiteX11" fmla="*/ 96719 w 238951"/>
                <a:gd name="connsiteY11" fmla="*/ 96989 h 290724"/>
                <a:gd name="connsiteX12" fmla="*/ 142233 w 238951"/>
                <a:gd name="connsiteY12" fmla="*/ 96989 h 290724"/>
                <a:gd name="connsiteX13" fmla="*/ 142233 w 238951"/>
                <a:gd name="connsiteY13" fmla="*/ 290725 h 290724"/>
                <a:gd name="connsiteX14" fmla="*/ 159301 w 238951"/>
                <a:gd name="connsiteY14" fmla="*/ 290725 h 290724"/>
                <a:gd name="connsiteX15" fmla="*/ 159301 w 238951"/>
                <a:gd name="connsiteY15" fmla="*/ 96719 h 290724"/>
                <a:gd name="connsiteX16" fmla="*/ 190593 w 238951"/>
                <a:gd name="connsiteY16" fmla="*/ 96719 h 290724"/>
                <a:gd name="connsiteX17" fmla="*/ 238952 w 238951"/>
                <a:gd name="connsiteY17" fmla="*/ 48359 h 290724"/>
                <a:gd name="connsiteX18" fmla="*/ 190593 w 238951"/>
                <a:gd name="connsiteY18" fmla="*/ 0 h 290724"/>
                <a:gd name="connsiteX19" fmla="*/ 17068 w 238951"/>
                <a:gd name="connsiteY19" fmla="*/ 48359 h 290724"/>
                <a:gd name="connsiteX20" fmla="*/ 48359 w 238951"/>
                <a:gd name="connsiteY20" fmla="*/ 17068 h 290724"/>
                <a:gd name="connsiteX21" fmla="*/ 79651 w 238951"/>
                <a:gd name="connsiteY21" fmla="*/ 48359 h 290724"/>
                <a:gd name="connsiteX22" fmla="*/ 79651 w 238951"/>
                <a:gd name="connsiteY22" fmla="*/ 79651 h 290724"/>
                <a:gd name="connsiteX23" fmla="*/ 48359 w 238951"/>
                <a:gd name="connsiteY23" fmla="*/ 79651 h 290724"/>
                <a:gd name="connsiteX24" fmla="*/ 17068 w 238951"/>
                <a:gd name="connsiteY24" fmla="*/ 48359 h 290724"/>
                <a:gd name="connsiteX25" fmla="*/ 190593 w 238951"/>
                <a:gd name="connsiteY25" fmla="*/ 79651 h 290724"/>
                <a:gd name="connsiteX26" fmla="*/ 159301 w 238951"/>
                <a:gd name="connsiteY26" fmla="*/ 79651 h 290724"/>
                <a:gd name="connsiteX27" fmla="*/ 159301 w 238951"/>
                <a:gd name="connsiteY27" fmla="*/ 48359 h 290724"/>
                <a:gd name="connsiteX28" fmla="*/ 190593 w 238951"/>
                <a:gd name="connsiteY28" fmla="*/ 17068 h 290724"/>
                <a:gd name="connsiteX29" fmla="*/ 221884 w 238951"/>
                <a:gd name="connsiteY29" fmla="*/ 48359 h 290724"/>
                <a:gd name="connsiteX30" fmla="*/ 190593 w 238951"/>
                <a:gd name="connsiteY30" fmla="*/ 79651 h 29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38951" h="290724">
                  <a:moveTo>
                    <a:pt x="190593" y="0"/>
                  </a:moveTo>
                  <a:cubicBezTo>
                    <a:pt x="163927" y="0"/>
                    <a:pt x="142233" y="21693"/>
                    <a:pt x="142233" y="48359"/>
                  </a:cubicBezTo>
                  <a:lnTo>
                    <a:pt x="142233" y="79921"/>
                  </a:lnTo>
                  <a:lnTo>
                    <a:pt x="96719" y="79921"/>
                  </a:lnTo>
                  <a:lnTo>
                    <a:pt x="96719" y="48359"/>
                  </a:lnTo>
                  <a:cubicBezTo>
                    <a:pt x="96719" y="21693"/>
                    <a:pt x="75025" y="0"/>
                    <a:pt x="48359" y="0"/>
                  </a:cubicBezTo>
                  <a:cubicBezTo>
                    <a:pt x="21693" y="0"/>
                    <a:pt x="0" y="21693"/>
                    <a:pt x="0" y="48359"/>
                  </a:cubicBezTo>
                  <a:cubicBezTo>
                    <a:pt x="0" y="75025"/>
                    <a:pt x="21693" y="96719"/>
                    <a:pt x="48359" y="96719"/>
                  </a:cubicBezTo>
                  <a:lnTo>
                    <a:pt x="79651" y="96719"/>
                  </a:lnTo>
                  <a:lnTo>
                    <a:pt x="79651" y="290725"/>
                  </a:lnTo>
                  <a:lnTo>
                    <a:pt x="96719" y="290725"/>
                  </a:lnTo>
                  <a:lnTo>
                    <a:pt x="96719" y="96989"/>
                  </a:lnTo>
                  <a:lnTo>
                    <a:pt x="142233" y="96989"/>
                  </a:lnTo>
                  <a:lnTo>
                    <a:pt x="142233" y="290725"/>
                  </a:lnTo>
                  <a:lnTo>
                    <a:pt x="159301" y="290725"/>
                  </a:lnTo>
                  <a:lnTo>
                    <a:pt x="159301" y="96719"/>
                  </a:lnTo>
                  <a:lnTo>
                    <a:pt x="190593" y="96719"/>
                  </a:lnTo>
                  <a:cubicBezTo>
                    <a:pt x="217258" y="96719"/>
                    <a:pt x="238952" y="75025"/>
                    <a:pt x="238952" y="48359"/>
                  </a:cubicBezTo>
                  <a:cubicBezTo>
                    <a:pt x="238952" y="21693"/>
                    <a:pt x="217258" y="0"/>
                    <a:pt x="190593" y="0"/>
                  </a:cubicBezTo>
                  <a:close/>
                  <a:moveTo>
                    <a:pt x="17068" y="48359"/>
                  </a:moveTo>
                  <a:cubicBezTo>
                    <a:pt x="17068" y="31106"/>
                    <a:pt x="31106" y="17068"/>
                    <a:pt x="48359" y="17068"/>
                  </a:cubicBezTo>
                  <a:cubicBezTo>
                    <a:pt x="65612" y="17068"/>
                    <a:pt x="79651" y="31106"/>
                    <a:pt x="79651" y="48359"/>
                  </a:cubicBezTo>
                  <a:lnTo>
                    <a:pt x="79651" y="79651"/>
                  </a:lnTo>
                  <a:lnTo>
                    <a:pt x="48359" y="79651"/>
                  </a:lnTo>
                  <a:cubicBezTo>
                    <a:pt x="31106" y="79651"/>
                    <a:pt x="17068" y="65612"/>
                    <a:pt x="17068" y="48359"/>
                  </a:cubicBezTo>
                  <a:close/>
                  <a:moveTo>
                    <a:pt x="190593" y="79651"/>
                  </a:moveTo>
                  <a:lnTo>
                    <a:pt x="159301" y="79651"/>
                  </a:lnTo>
                  <a:lnTo>
                    <a:pt x="159301" y="48359"/>
                  </a:lnTo>
                  <a:cubicBezTo>
                    <a:pt x="159301" y="31106"/>
                    <a:pt x="173340" y="17068"/>
                    <a:pt x="190593" y="17068"/>
                  </a:cubicBezTo>
                  <a:cubicBezTo>
                    <a:pt x="207845" y="17068"/>
                    <a:pt x="221884" y="31106"/>
                    <a:pt x="221884" y="48359"/>
                  </a:cubicBezTo>
                  <a:cubicBezTo>
                    <a:pt x="221884" y="65612"/>
                    <a:pt x="207845" y="79651"/>
                    <a:pt x="190593" y="79651"/>
                  </a:cubicBezTo>
                  <a:close/>
                </a:path>
              </a:pathLst>
            </a:custGeom>
            <a:solidFill>
              <a:srgbClr val="FFFFFF"/>
            </a:solidFill>
            <a:ln w="2838" cap="flat">
              <a:noFill/>
              <a:prstDash val="solid"/>
              <a:miter/>
            </a:ln>
          </p:spPr>
          <p:txBody>
            <a:bodyPr rtlCol="0" anchor="ctr"/>
            <a:lstStyle/>
            <a:p>
              <a:endParaRPr lang="ja-JP" altLang="en-US"/>
            </a:p>
          </p:txBody>
        </p:sp>
        <p:grpSp>
          <p:nvGrpSpPr>
            <p:cNvPr id="31" name="グラフィックス 9" descr="A lightbulb">
              <a:extLst>
                <a:ext uri="{FF2B5EF4-FFF2-40B4-BE49-F238E27FC236}">
                  <a16:creationId xmlns:a16="http://schemas.microsoft.com/office/drawing/2014/main" id="{E865B7F9-61FB-46C8-9B66-3F38D32F2D7B}"/>
                </a:ext>
              </a:extLst>
            </p:cNvPr>
            <p:cNvGrpSpPr/>
            <p:nvPr/>
          </p:nvGrpSpPr>
          <p:grpSpPr>
            <a:xfrm>
              <a:off x="9977397" y="445441"/>
              <a:ext cx="876156" cy="751179"/>
              <a:chOff x="9977397" y="445441"/>
              <a:chExt cx="876156" cy="751179"/>
            </a:xfrm>
            <a:solidFill>
              <a:schemeClr val="accent4"/>
            </a:solidFill>
          </p:grpSpPr>
          <p:sp>
            <p:nvSpPr>
              <p:cNvPr id="32" name="フリーフォーム: 図形 31">
                <a:extLst>
                  <a:ext uri="{FF2B5EF4-FFF2-40B4-BE49-F238E27FC236}">
                    <a16:creationId xmlns:a16="http://schemas.microsoft.com/office/drawing/2014/main" id="{B800154D-A82D-4D9C-944B-8DED07630AF9}"/>
                  </a:ext>
                </a:extLst>
              </p:cNvPr>
              <p:cNvSpPr/>
              <p:nvPr/>
            </p:nvSpPr>
            <p:spPr>
              <a:xfrm>
                <a:off x="10404096" y="445441"/>
                <a:ext cx="22757" cy="73961"/>
              </a:xfrm>
              <a:custGeom>
                <a:avLst/>
                <a:gdLst>
                  <a:gd name="connsiteX0" fmla="*/ 11379 w 22757"/>
                  <a:gd name="connsiteY0" fmla="*/ 73961 h 73961"/>
                  <a:gd name="connsiteX1" fmla="*/ 0 w 22757"/>
                  <a:gd name="connsiteY1" fmla="*/ 62583 h 73961"/>
                  <a:gd name="connsiteX2" fmla="*/ 0 w 22757"/>
                  <a:gd name="connsiteY2" fmla="*/ 11379 h 73961"/>
                  <a:gd name="connsiteX3" fmla="*/ 11379 w 22757"/>
                  <a:gd name="connsiteY3" fmla="*/ 0 h 73961"/>
                  <a:gd name="connsiteX4" fmla="*/ 22757 w 22757"/>
                  <a:gd name="connsiteY4" fmla="*/ 11379 h 73961"/>
                  <a:gd name="connsiteX5" fmla="*/ 22757 w 22757"/>
                  <a:gd name="connsiteY5" fmla="*/ 62583 h 73961"/>
                  <a:gd name="connsiteX6" fmla="*/ 11379 w 22757"/>
                  <a:gd name="connsiteY6" fmla="*/ 73961 h 7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57" h="73961">
                    <a:moveTo>
                      <a:pt x="11379" y="73961"/>
                    </a:moveTo>
                    <a:cubicBezTo>
                      <a:pt x="5095" y="73961"/>
                      <a:pt x="0" y="68866"/>
                      <a:pt x="0" y="62583"/>
                    </a:cubicBezTo>
                    <a:lnTo>
                      <a:pt x="0" y="11379"/>
                    </a:lnTo>
                    <a:cubicBezTo>
                      <a:pt x="0" y="5095"/>
                      <a:pt x="5095" y="0"/>
                      <a:pt x="11379" y="0"/>
                    </a:cubicBezTo>
                    <a:cubicBezTo>
                      <a:pt x="17663" y="0"/>
                      <a:pt x="22757" y="5095"/>
                      <a:pt x="22757" y="11379"/>
                    </a:cubicBezTo>
                    <a:lnTo>
                      <a:pt x="22757" y="62583"/>
                    </a:lnTo>
                    <a:cubicBezTo>
                      <a:pt x="22757" y="68866"/>
                      <a:pt x="17663" y="73961"/>
                      <a:pt x="11379" y="73961"/>
                    </a:cubicBezTo>
                    <a:close/>
                  </a:path>
                </a:pathLst>
              </a:custGeom>
              <a:solidFill>
                <a:schemeClr val="accent4"/>
              </a:solidFill>
              <a:ln w="2838" cap="flat">
                <a:noFill/>
                <a:prstDash val="solid"/>
                <a:miter/>
              </a:ln>
            </p:spPr>
            <p:txBody>
              <a:bodyPr rtlCol="0" anchor="ctr"/>
              <a:lstStyle/>
              <a:p>
                <a:endParaRPr lang="ja-JP" altLang="en-US"/>
              </a:p>
            </p:txBody>
          </p:sp>
          <p:sp>
            <p:nvSpPr>
              <p:cNvPr id="33" name="フリーフォーム: 図形 32">
                <a:extLst>
                  <a:ext uri="{FF2B5EF4-FFF2-40B4-BE49-F238E27FC236}">
                    <a16:creationId xmlns:a16="http://schemas.microsoft.com/office/drawing/2014/main" id="{C22E3E35-8073-4264-94D1-74E6C728C949}"/>
                  </a:ext>
                </a:extLst>
              </p:cNvPr>
              <p:cNvSpPr/>
              <p:nvPr/>
            </p:nvSpPr>
            <p:spPr>
              <a:xfrm>
                <a:off x="10102371" y="570420"/>
                <a:ext cx="58968" cy="58962"/>
              </a:xfrm>
              <a:custGeom>
                <a:avLst/>
                <a:gdLst>
                  <a:gd name="connsiteX0" fmla="*/ 47589 w 58968"/>
                  <a:gd name="connsiteY0" fmla="*/ 58963 h 58962"/>
                  <a:gd name="connsiteX1" fmla="*/ 39544 w 58968"/>
                  <a:gd name="connsiteY1" fmla="*/ 55632 h 58962"/>
                  <a:gd name="connsiteX2" fmla="*/ 3335 w 58968"/>
                  <a:gd name="connsiteY2" fmla="*/ 19425 h 58962"/>
                  <a:gd name="connsiteX3" fmla="*/ 3335 w 58968"/>
                  <a:gd name="connsiteY3" fmla="*/ 3333 h 58962"/>
                  <a:gd name="connsiteX4" fmla="*/ 19424 w 58968"/>
                  <a:gd name="connsiteY4" fmla="*/ 3333 h 58962"/>
                  <a:gd name="connsiteX5" fmla="*/ 55634 w 58968"/>
                  <a:gd name="connsiteY5" fmla="*/ 39539 h 58962"/>
                  <a:gd name="connsiteX6" fmla="*/ 55634 w 58968"/>
                  <a:gd name="connsiteY6" fmla="*/ 55632 h 58962"/>
                  <a:gd name="connsiteX7" fmla="*/ 47589 w 58968"/>
                  <a:gd name="connsiteY7" fmla="*/ 58963 h 5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68" h="58962">
                    <a:moveTo>
                      <a:pt x="47589" y="58963"/>
                    </a:moveTo>
                    <a:cubicBezTo>
                      <a:pt x="44679" y="58963"/>
                      <a:pt x="41766" y="57850"/>
                      <a:pt x="39544" y="55632"/>
                    </a:cubicBezTo>
                    <a:lnTo>
                      <a:pt x="3335" y="19425"/>
                    </a:lnTo>
                    <a:cubicBezTo>
                      <a:pt x="-1112" y="14981"/>
                      <a:pt x="-1112" y="7776"/>
                      <a:pt x="3335" y="3333"/>
                    </a:cubicBezTo>
                    <a:cubicBezTo>
                      <a:pt x="7775" y="-1111"/>
                      <a:pt x="14981" y="-1111"/>
                      <a:pt x="19424" y="3333"/>
                    </a:cubicBezTo>
                    <a:lnTo>
                      <a:pt x="55634" y="39539"/>
                    </a:lnTo>
                    <a:cubicBezTo>
                      <a:pt x="60080" y="43983"/>
                      <a:pt x="60080" y="51188"/>
                      <a:pt x="55634" y="55632"/>
                    </a:cubicBezTo>
                    <a:cubicBezTo>
                      <a:pt x="53415" y="57850"/>
                      <a:pt x="50502" y="58963"/>
                      <a:pt x="47589" y="58963"/>
                    </a:cubicBezTo>
                    <a:close/>
                  </a:path>
                </a:pathLst>
              </a:custGeom>
              <a:solidFill>
                <a:schemeClr val="accent4"/>
              </a:solidFill>
              <a:ln w="2838" cap="flat">
                <a:noFill/>
                <a:prstDash val="solid"/>
                <a:miter/>
              </a:ln>
            </p:spPr>
            <p:txBody>
              <a:bodyPr rtlCol="0" anchor="ctr"/>
              <a:lstStyle/>
              <a:p>
                <a:endParaRPr lang="ja-JP" altLang="en-US"/>
              </a:p>
            </p:txBody>
          </p:sp>
          <p:sp>
            <p:nvSpPr>
              <p:cNvPr id="34" name="フリーフォーム: 図形 33">
                <a:extLst>
                  <a:ext uri="{FF2B5EF4-FFF2-40B4-BE49-F238E27FC236}">
                    <a16:creationId xmlns:a16="http://schemas.microsoft.com/office/drawing/2014/main" id="{2327567A-285B-4C2B-8C19-5D79FACDC0D6}"/>
                  </a:ext>
                </a:extLst>
              </p:cNvPr>
              <p:cNvSpPr/>
              <p:nvPr/>
            </p:nvSpPr>
            <p:spPr>
              <a:xfrm>
                <a:off x="9977397" y="872141"/>
                <a:ext cx="73961" cy="22757"/>
              </a:xfrm>
              <a:custGeom>
                <a:avLst/>
                <a:gdLst>
                  <a:gd name="connsiteX0" fmla="*/ 62583 w 73961"/>
                  <a:gd name="connsiteY0" fmla="*/ 22757 h 22757"/>
                  <a:gd name="connsiteX1" fmla="*/ 11379 w 73961"/>
                  <a:gd name="connsiteY1" fmla="*/ 22757 h 22757"/>
                  <a:gd name="connsiteX2" fmla="*/ 0 w 73961"/>
                  <a:gd name="connsiteY2" fmla="*/ 11379 h 22757"/>
                  <a:gd name="connsiteX3" fmla="*/ 11379 w 73961"/>
                  <a:gd name="connsiteY3" fmla="*/ 0 h 22757"/>
                  <a:gd name="connsiteX4" fmla="*/ 62583 w 73961"/>
                  <a:gd name="connsiteY4" fmla="*/ 0 h 22757"/>
                  <a:gd name="connsiteX5" fmla="*/ 73961 w 73961"/>
                  <a:gd name="connsiteY5" fmla="*/ 11379 h 22757"/>
                  <a:gd name="connsiteX6" fmla="*/ 62583 w 73961"/>
                  <a:gd name="connsiteY6" fmla="*/ 22757 h 2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61" h="22757">
                    <a:moveTo>
                      <a:pt x="62583" y="22757"/>
                    </a:moveTo>
                    <a:lnTo>
                      <a:pt x="11379" y="22757"/>
                    </a:lnTo>
                    <a:cubicBezTo>
                      <a:pt x="5095" y="22757"/>
                      <a:pt x="0" y="17663"/>
                      <a:pt x="0" y="11379"/>
                    </a:cubicBezTo>
                    <a:cubicBezTo>
                      <a:pt x="0" y="5095"/>
                      <a:pt x="5095" y="0"/>
                      <a:pt x="11379" y="0"/>
                    </a:cubicBezTo>
                    <a:lnTo>
                      <a:pt x="62583" y="0"/>
                    </a:lnTo>
                    <a:cubicBezTo>
                      <a:pt x="68866" y="0"/>
                      <a:pt x="73961" y="5095"/>
                      <a:pt x="73961" y="11379"/>
                    </a:cubicBezTo>
                    <a:cubicBezTo>
                      <a:pt x="73961" y="17663"/>
                      <a:pt x="68866" y="22757"/>
                      <a:pt x="62583" y="22757"/>
                    </a:cubicBezTo>
                    <a:close/>
                  </a:path>
                </a:pathLst>
              </a:custGeom>
              <a:solidFill>
                <a:schemeClr val="accent4"/>
              </a:solidFill>
              <a:ln w="2838" cap="flat">
                <a:noFill/>
                <a:prstDash val="solid"/>
                <a:miter/>
              </a:ln>
            </p:spPr>
            <p:txBody>
              <a:bodyPr rtlCol="0" anchor="ctr"/>
              <a:lstStyle/>
              <a:p>
                <a:endParaRPr lang="ja-JP" altLang="en-US"/>
              </a:p>
            </p:txBody>
          </p:sp>
          <p:sp>
            <p:nvSpPr>
              <p:cNvPr id="35" name="フリーフォーム: 図形 34">
                <a:extLst>
                  <a:ext uri="{FF2B5EF4-FFF2-40B4-BE49-F238E27FC236}">
                    <a16:creationId xmlns:a16="http://schemas.microsoft.com/office/drawing/2014/main" id="{16DA8820-C004-481D-9237-BFFE2559C0A7}"/>
                  </a:ext>
                </a:extLst>
              </p:cNvPr>
              <p:cNvSpPr/>
              <p:nvPr/>
            </p:nvSpPr>
            <p:spPr>
              <a:xfrm>
                <a:off x="10102373" y="1137658"/>
                <a:ext cx="58968" cy="58962"/>
              </a:xfrm>
              <a:custGeom>
                <a:avLst/>
                <a:gdLst>
                  <a:gd name="connsiteX0" fmla="*/ 11379 w 58968"/>
                  <a:gd name="connsiteY0" fmla="*/ 58963 h 58962"/>
                  <a:gd name="connsiteX1" fmla="*/ 3335 w 58968"/>
                  <a:gd name="connsiteY1" fmla="*/ 55632 h 58962"/>
                  <a:gd name="connsiteX2" fmla="*/ 3335 w 58968"/>
                  <a:gd name="connsiteY2" fmla="*/ 39539 h 58962"/>
                  <a:gd name="connsiteX3" fmla="*/ 39544 w 58968"/>
                  <a:gd name="connsiteY3" fmla="*/ 3333 h 58962"/>
                  <a:gd name="connsiteX4" fmla="*/ 55634 w 58968"/>
                  <a:gd name="connsiteY4" fmla="*/ 3333 h 58962"/>
                  <a:gd name="connsiteX5" fmla="*/ 55634 w 58968"/>
                  <a:gd name="connsiteY5" fmla="*/ 19425 h 58962"/>
                  <a:gd name="connsiteX6" fmla="*/ 19424 w 58968"/>
                  <a:gd name="connsiteY6" fmla="*/ 55632 h 58962"/>
                  <a:gd name="connsiteX7" fmla="*/ 11379 w 58968"/>
                  <a:gd name="connsiteY7" fmla="*/ 58963 h 5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68" h="58962">
                    <a:moveTo>
                      <a:pt x="11379" y="58963"/>
                    </a:moveTo>
                    <a:cubicBezTo>
                      <a:pt x="8469" y="58963"/>
                      <a:pt x="5556" y="57850"/>
                      <a:pt x="3335" y="55632"/>
                    </a:cubicBezTo>
                    <a:cubicBezTo>
                      <a:pt x="-1112" y="51185"/>
                      <a:pt x="-1112" y="43983"/>
                      <a:pt x="3335" y="39539"/>
                    </a:cubicBezTo>
                    <a:lnTo>
                      <a:pt x="39544" y="3333"/>
                    </a:lnTo>
                    <a:cubicBezTo>
                      <a:pt x="43985" y="-1111"/>
                      <a:pt x="51190" y="-1111"/>
                      <a:pt x="55634" y="3333"/>
                    </a:cubicBezTo>
                    <a:cubicBezTo>
                      <a:pt x="60080" y="7779"/>
                      <a:pt x="60080" y="14981"/>
                      <a:pt x="55634" y="19425"/>
                    </a:cubicBezTo>
                    <a:lnTo>
                      <a:pt x="19424" y="55632"/>
                    </a:lnTo>
                    <a:cubicBezTo>
                      <a:pt x="17202" y="57850"/>
                      <a:pt x="14289" y="58963"/>
                      <a:pt x="11379" y="58963"/>
                    </a:cubicBezTo>
                    <a:close/>
                  </a:path>
                </a:pathLst>
              </a:custGeom>
              <a:solidFill>
                <a:schemeClr val="accent4"/>
              </a:solidFill>
              <a:ln w="2838" cap="flat">
                <a:noFill/>
                <a:prstDash val="solid"/>
                <a:miter/>
              </a:ln>
            </p:spPr>
            <p:txBody>
              <a:bodyPr rtlCol="0" anchor="ctr"/>
              <a:lstStyle/>
              <a:p>
                <a:endParaRPr lang="ja-JP" altLang="en-US"/>
              </a:p>
            </p:txBody>
          </p:sp>
          <p:sp>
            <p:nvSpPr>
              <p:cNvPr id="36" name="フリーフォーム: 図形 35">
                <a:extLst>
                  <a:ext uri="{FF2B5EF4-FFF2-40B4-BE49-F238E27FC236}">
                    <a16:creationId xmlns:a16="http://schemas.microsoft.com/office/drawing/2014/main" id="{861C8724-BDFC-4E70-B5FA-16EDB7C03FD0}"/>
                  </a:ext>
                </a:extLst>
              </p:cNvPr>
              <p:cNvSpPr/>
              <p:nvPr/>
            </p:nvSpPr>
            <p:spPr>
              <a:xfrm>
                <a:off x="10669608" y="1137658"/>
                <a:ext cx="58968" cy="58962"/>
              </a:xfrm>
              <a:custGeom>
                <a:avLst/>
                <a:gdLst>
                  <a:gd name="connsiteX0" fmla="*/ 47589 w 58968"/>
                  <a:gd name="connsiteY0" fmla="*/ 58963 h 58962"/>
                  <a:gd name="connsiteX1" fmla="*/ 39544 w 58968"/>
                  <a:gd name="connsiteY1" fmla="*/ 55632 h 58962"/>
                  <a:gd name="connsiteX2" fmla="*/ 3335 w 58968"/>
                  <a:gd name="connsiteY2" fmla="*/ 19425 h 58962"/>
                  <a:gd name="connsiteX3" fmla="*/ 3335 w 58968"/>
                  <a:gd name="connsiteY3" fmla="*/ 3333 h 58962"/>
                  <a:gd name="connsiteX4" fmla="*/ 19424 w 58968"/>
                  <a:gd name="connsiteY4" fmla="*/ 3333 h 58962"/>
                  <a:gd name="connsiteX5" fmla="*/ 55634 w 58968"/>
                  <a:gd name="connsiteY5" fmla="*/ 39539 h 58962"/>
                  <a:gd name="connsiteX6" fmla="*/ 55634 w 58968"/>
                  <a:gd name="connsiteY6" fmla="*/ 55632 h 58962"/>
                  <a:gd name="connsiteX7" fmla="*/ 47589 w 58968"/>
                  <a:gd name="connsiteY7" fmla="*/ 58963 h 5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68" h="58962">
                    <a:moveTo>
                      <a:pt x="47589" y="58963"/>
                    </a:moveTo>
                    <a:cubicBezTo>
                      <a:pt x="44679" y="58963"/>
                      <a:pt x="41766" y="57850"/>
                      <a:pt x="39544" y="55632"/>
                    </a:cubicBezTo>
                    <a:lnTo>
                      <a:pt x="3335" y="19425"/>
                    </a:lnTo>
                    <a:cubicBezTo>
                      <a:pt x="-1112" y="14981"/>
                      <a:pt x="-1112" y="7776"/>
                      <a:pt x="3335" y="3333"/>
                    </a:cubicBezTo>
                    <a:cubicBezTo>
                      <a:pt x="7775" y="-1111"/>
                      <a:pt x="14981" y="-1111"/>
                      <a:pt x="19424" y="3333"/>
                    </a:cubicBezTo>
                    <a:lnTo>
                      <a:pt x="55634" y="39539"/>
                    </a:lnTo>
                    <a:cubicBezTo>
                      <a:pt x="60080" y="43983"/>
                      <a:pt x="60080" y="51188"/>
                      <a:pt x="55634" y="55632"/>
                    </a:cubicBezTo>
                    <a:cubicBezTo>
                      <a:pt x="53415" y="57850"/>
                      <a:pt x="50502" y="58963"/>
                      <a:pt x="47589" y="58963"/>
                    </a:cubicBezTo>
                    <a:close/>
                  </a:path>
                </a:pathLst>
              </a:custGeom>
              <a:solidFill>
                <a:schemeClr val="accent4"/>
              </a:solidFill>
              <a:ln w="2838" cap="flat">
                <a:noFill/>
                <a:prstDash val="solid"/>
                <a:miter/>
              </a:ln>
            </p:spPr>
            <p:txBody>
              <a:bodyPr rtlCol="0" anchor="ctr"/>
              <a:lstStyle/>
              <a:p>
                <a:endParaRPr lang="ja-JP" altLang="en-US"/>
              </a:p>
            </p:txBody>
          </p:sp>
          <p:sp>
            <p:nvSpPr>
              <p:cNvPr id="37" name="フリーフォーム: 図形 36">
                <a:extLst>
                  <a:ext uri="{FF2B5EF4-FFF2-40B4-BE49-F238E27FC236}">
                    <a16:creationId xmlns:a16="http://schemas.microsoft.com/office/drawing/2014/main" id="{F2428304-B761-4885-BE2E-B7A7BBB0C93C}"/>
                  </a:ext>
                </a:extLst>
              </p:cNvPr>
              <p:cNvSpPr/>
              <p:nvPr/>
            </p:nvSpPr>
            <p:spPr>
              <a:xfrm>
                <a:off x="10779592" y="872141"/>
                <a:ext cx="73961" cy="22757"/>
              </a:xfrm>
              <a:custGeom>
                <a:avLst/>
                <a:gdLst>
                  <a:gd name="connsiteX0" fmla="*/ 62583 w 73961"/>
                  <a:gd name="connsiteY0" fmla="*/ 22757 h 22757"/>
                  <a:gd name="connsiteX1" fmla="*/ 11379 w 73961"/>
                  <a:gd name="connsiteY1" fmla="*/ 22757 h 22757"/>
                  <a:gd name="connsiteX2" fmla="*/ 0 w 73961"/>
                  <a:gd name="connsiteY2" fmla="*/ 11379 h 22757"/>
                  <a:gd name="connsiteX3" fmla="*/ 11379 w 73961"/>
                  <a:gd name="connsiteY3" fmla="*/ 0 h 22757"/>
                  <a:gd name="connsiteX4" fmla="*/ 62583 w 73961"/>
                  <a:gd name="connsiteY4" fmla="*/ 0 h 22757"/>
                  <a:gd name="connsiteX5" fmla="*/ 73961 w 73961"/>
                  <a:gd name="connsiteY5" fmla="*/ 11379 h 22757"/>
                  <a:gd name="connsiteX6" fmla="*/ 62583 w 73961"/>
                  <a:gd name="connsiteY6" fmla="*/ 22757 h 2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61" h="22757">
                    <a:moveTo>
                      <a:pt x="62583" y="22757"/>
                    </a:moveTo>
                    <a:lnTo>
                      <a:pt x="11379" y="22757"/>
                    </a:lnTo>
                    <a:cubicBezTo>
                      <a:pt x="5095" y="22757"/>
                      <a:pt x="0" y="17663"/>
                      <a:pt x="0" y="11379"/>
                    </a:cubicBezTo>
                    <a:cubicBezTo>
                      <a:pt x="0" y="5095"/>
                      <a:pt x="5095" y="0"/>
                      <a:pt x="11379" y="0"/>
                    </a:cubicBezTo>
                    <a:lnTo>
                      <a:pt x="62583" y="0"/>
                    </a:lnTo>
                    <a:cubicBezTo>
                      <a:pt x="68867" y="0"/>
                      <a:pt x="73961" y="5095"/>
                      <a:pt x="73961" y="11379"/>
                    </a:cubicBezTo>
                    <a:cubicBezTo>
                      <a:pt x="73961" y="17663"/>
                      <a:pt x="68867" y="22757"/>
                      <a:pt x="62583" y="22757"/>
                    </a:cubicBezTo>
                    <a:close/>
                  </a:path>
                </a:pathLst>
              </a:custGeom>
              <a:solidFill>
                <a:schemeClr val="accent4"/>
              </a:solidFill>
              <a:ln w="2838" cap="flat">
                <a:noFill/>
                <a:prstDash val="solid"/>
                <a:miter/>
              </a:ln>
            </p:spPr>
            <p:txBody>
              <a:bodyPr rtlCol="0" anchor="ctr"/>
              <a:lstStyle/>
              <a:p>
                <a:endParaRPr lang="ja-JP" altLang="en-US"/>
              </a:p>
            </p:txBody>
          </p:sp>
          <p:sp>
            <p:nvSpPr>
              <p:cNvPr id="38" name="フリーフォーム: 図形 37">
                <a:extLst>
                  <a:ext uri="{FF2B5EF4-FFF2-40B4-BE49-F238E27FC236}">
                    <a16:creationId xmlns:a16="http://schemas.microsoft.com/office/drawing/2014/main" id="{FFAC4434-1E96-47AB-9718-2A30C74FE441}"/>
                  </a:ext>
                </a:extLst>
              </p:cNvPr>
              <p:cNvSpPr/>
              <p:nvPr/>
            </p:nvSpPr>
            <p:spPr>
              <a:xfrm>
                <a:off x="10669611" y="570420"/>
                <a:ext cx="58968" cy="58962"/>
              </a:xfrm>
              <a:custGeom>
                <a:avLst/>
                <a:gdLst>
                  <a:gd name="connsiteX0" fmla="*/ 11379 w 58968"/>
                  <a:gd name="connsiteY0" fmla="*/ 58963 h 58962"/>
                  <a:gd name="connsiteX1" fmla="*/ 3335 w 58968"/>
                  <a:gd name="connsiteY1" fmla="*/ 55632 h 58962"/>
                  <a:gd name="connsiteX2" fmla="*/ 3335 w 58968"/>
                  <a:gd name="connsiteY2" fmla="*/ 39539 h 58962"/>
                  <a:gd name="connsiteX3" fmla="*/ 39544 w 58968"/>
                  <a:gd name="connsiteY3" fmla="*/ 3333 h 58962"/>
                  <a:gd name="connsiteX4" fmla="*/ 55634 w 58968"/>
                  <a:gd name="connsiteY4" fmla="*/ 3333 h 58962"/>
                  <a:gd name="connsiteX5" fmla="*/ 55634 w 58968"/>
                  <a:gd name="connsiteY5" fmla="*/ 19425 h 58962"/>
                  <a:gd name="connsiteX6" fmla="*/ 19424 w 58968"/>
                  <a:gd name="connsiteY6" fmla="*/ 55632 h 58962"/>
                  <a:gd name="connsiteX7" fmla="*/ 11379 w 58968"/>
                  <a:gd name="connsiteY7" fmla="*/ 58963 h 5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68" h="58962">
                    <a:moveTo>
                      <a:pt x="11379" y="58963"/>
                    </a:moveTo>
                    <a:cubicBezTo>
                      <a:pt x="8469" y="58963"/>
                      <a:pt x="5556" y="57850"/>
                      <a:pt x="3335" y="55632"/>
                    </a:cubicBezTo>
                    <a:cubicBezTo>
                      <a:pt x="-1112" y="51185"/>
                      <a:pt x="-1112" y="43983"/>
                      <a:pt x="3335" y="39539"/>
                    </a:cubicBezTo>
                    <a:lnTo>
                      <a:pt x="39544" y="3333"/>
                    </a:lnTo>
                    <a:cubicBezTo>
                      <a:pt x="43985" y="-1111"/>
                      <a:pt x="51190" y="-1111"/>
                      <a:pt x="55634" y="3333"/>
                    </a:cubicBezTo>
                    <a:cubicBezTo>
                      <a:pt x="60080" y="7779"/>
                      <a:pt x="60080" y="14981"/>
                      <a:pt x="55634" y="19425"/>
                    </a:cubicBezTo>
                    <a:lnTo>
                      <a:pt x="19424" y="55632"/>
                    </a:lnTo>
                    <a:cubicBezTo>
                      <a:pt x="17205" y="57850"/>
                      <a:pt x="14289" y="58963"/>
                      <a:pt x="11379" y="58963"/>
                    </a:cubicBezTo>
                    <a:close/>
                  </a:path>
                </a:pathLst>
              </a:custGeom>
              <a:solidFill>
                <a:schemeClr val="accent4"/>
              </a:solidFill>
              <a:ln w="2838" cap="flat">
                <a:noFill/>
                <a:prstDash val="solid"/>
                <a:miter/>
              </a:ln>
            </p:spPr>
            <p:txBody>
              <a:bodyPr rtlCol="0" anchor="ctr"/>
              <a:lstStyle/>
              <a:p>
                <a:endParaRPr lang="ja-JP" altLang="en-US"/>
              </a:p>
            </p:txBody>
          </p:sp>
        </p:grpSp>
      </p:grpSp>
      <p:sp>
        <p:nvSpPr>
          <p:cNvPr id="41" name="吹き出し: 円形 40">
            <a:extLst>
              <a:ext uri="{FF2B5EF4-FFF2-40B4-BE49-F238E27FC236}">
                <a16:creationId xmlns:a16="http://schemas.microsoft.com/office/drawing/2014/main" id="{464CC085-DC27-4B49-858E-FB7551F48B97}"/>
              </a:ext>
            </a:extLst>
          </p:cNvPr>
          <p:cNvSpPr/>
          <p:nvPr/>
        </p:nvSpPr>
        <p:spPr>
          <a:xfrm rot="456371">
            <a:off x="9015748" y="578547"/>
            <a:ext cx="2425549" cy="940131"/>
          </a:xfrm>
          <a:prstGeom prst="wedgeEllipseCallout">
            <a:avLst>
              <a:gd name="adj1" fmla="val -6614"/>
              <a:gd name="adj2" fmla="val 42427"/>
            </a:avLst>
          </a:prstGeom>
          <a:noFill/>
          <a:ln w="6350"/>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endParaRPr kumimoji="1" lang="ja-JP" altLang="en-US" sz="1600" dirty="0"/>
          </a:p>
        </p:txBody>
      </p:sp>
    </p:spTree>
    <p:extLst>
      <p:ext uri="{BB962C8B-B14F-4D97-AF65-F5344CB8AC3E}">
        <p14:creationId xmlns:p14="http://schemas.microsoft.com/office/powerpoint/2010/main" val="2090965144"/>
      </p:ext>
    </p:extLst>
  </p:cSld>
  <p:clrMapOvr>
    <a:masterClrMapping/>
  </p:clrMapOvr>
  <mc:AlternateContent xmlns:mc="http://schemas.openxmlformats.org/markup-compatibility/2006" xmlns:p14="http://schemas.microsoft.com/office/powerpoint/2010/main">
    <mc:Choice Requires="p14">
      <p:transition spd="slow" p14:dur="2000" advTm="72549"/>
    </mc:Choice>
    <mc:Fallback xmlns="">
      <p:transition spd="slow" advTm="725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par>
                          <p:cTn id="8" fill="hold">
                            <p:stCondLst>
                              <p:cond delay="500"/>
                            </p:stCondLst>
                            <p:childTnLst>
                              <p:par>
                                <p:cTn id="9" presetID="10" presetClass="exit" presetSubtype="0" fill="hold" grpId="1" nodeType="afterEffect">
                                  <p:stCondLst>
                                    <p:cond delay="61700"/>
                                  </p:stCondLst>
                                  <p:childTnLst>
                                    <p:animEffect transition="out" filter="fade">
                                      <p:cBhvr>
                                        <p:cTn id="10" dur="500"/>
                                        <p:tgtEl>
                                          <p:spTgt spid="41"/>
                                        </p:tgtEl>
                                      </p:cBhvr>
                                    </p:animEffect>
                                    <p:set>
                                      <p:cBhvr>
                                        <p:cTn id="11"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1" animBg="1"/>
      <p:bldP spid="41"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4597A0BB-E5F8-4099-AB35-E38CD9B2F1BC}"/>
              </a:ext>
            </a:extLst>
          </p:cNvPr>
          <p:cNvSpPr/>
          <p:nvPr/>
        </p:nvSpPr>
        <p:spPr>
          <a:xfrm>
            <a:off x="481148" y="5406926"/>
            <a:ext cx="10553645" cy="112687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mc:AlternateContent xmlns:mc="http://schemas.openxmlformats.org/markup-compatibility/2006">
        <mc:Choice xmlns:am3d="http://schemas.microsoft.com/office/drawing/2017/model3d" Requires="am3d">
          <p:graphicFrame>
            <p:nvGraphicFramePr>
              <p:cNvPr id="8" name="3D モデル 7" descr="カチンコ">
                <a:extLst>
                  <a:ext uri="{FF2B5EF4-FFF2-40B4-BE49-F238E27FC236}">
                    <a16:creationId xmlns:a16="http://schemas.microsoft.com/office/drawing/2014/main" id="{A8F34F4B-6869-41A0-8F01-14F0CD586BB4}"/>
                  </a:ext>
                </a:extLst>
              </p:cNvPr>
              <p:cNvGraphicFramePr>
                <a:graphicFrameLocks noChangeAspect="1"/>
              </p:cNvGraphicFramePr>
              <p:nvPr>
                <p:extLst>
                  <p:ext uri="{D42A27DB-BD31-4B8C-83A1-F6EECF244321}">
                    <p14:modId xmlns:p14="http://schemas.microsoft.com/office/powerpoint/2010/main" val="3338542869"/>
                  </p:ext>
                </p:extLst>
              </p:nvPr>
            </p:nvGraphicFramePr>
            <p:xfrm>
              <a:off x="4125059" y="4846379"/>
              <a:ext cx="808914" cy="879248"/>
            </p:xfrm>
            <a:graphic>
              <a:graphicData uri="http://schemas.microsoft.com/office/drawing/2017/model3d">
                <am3d:model3d r:embed="rId2">
                  <am3d:spPr>
                    <a:xfrm>
                      <a:off x="0" y="0"/>
                      <a:ext cx="808914" cy="879248"/>
                    </a:xfrm>
                    <a:prstGeom prst="rect">
                      <a:avLst/>
                    </a:prstGeom>
                  </am3d:spPr>
                  <am3d:camera>
                    <am3d:pos x="0" y="0" z="66239507"/>
                    <am3d:up dx="0" dy="36000000" dz="0"/>
                    <am3d:lookAt x="0" y="0" z="0"/>
                    <am3d:perspective fov="2700000"/>
                  </am3d:camera>
                  <am3d:trans>
                    <am3d:meterPerModelUnit n="3783692" d="1000000"/>
                    <am3d:preTrans dx="0" dy="0" dz="0"/>
                    <am3d:scale>
                      <am3d:sx n="1000000" d="1000000"/>
                      <am3d:sy n="1000000" d="1000000"/>
                      <am3d:sz n="1000000" d="1000000"/>
                    </am3d:scale>
                    <am3d:rot ax="556100" ay="1461063" az="230974"/>
                    <am3d:postTrans dx="0" dy="0" dz="0"/>
                  </am3d:trans>
                  <am3d:raster rName="Office3DRenderer" rVer="16.0.8326">
                    <am3d:blip r:embed="rId3"/>
                  </am3d:raster>
                  <am3d:objViewport viewportSz="114997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8" name="3D モデル 7" descr="カチンコ">
                <a:extLst>
                  <a:ext uri="{FF2B5EF4-FFF2-40B4-BE49-F238E27FC236}">
                    <a16:creationId xmlns:a16="http://schemas.microsoft.com/office/drawing/2014/main" id="{A8F34F4B-6869-41A0-8F01-14F0CD586BB4}"/>
                  </a:ext>
                </a:extLst>
              </p:cNvPr>
              <p:cNvPicPr>
                <a:picLocks noGrp="1" noRot="1" noChangeAspect="1" noMove="1" noResize="1" noEditPoints="1" noAdjustHandles="1" noChangeArrowheads="1" noChangeShapeType="1" noCrop="1"/>
              </p:cNvPicPr>
              <p:nvPr/>
            </p:nvPicPr>
            <p:blipFill>
              <a:blip r:embed="rId3"/>
              <a:stretch>
                <a:fillRect/>
              </a:stretch>
            </p:blipFill>
            <p:spPr>
              <a:xfrm>
                <a:off x="4125059" y="4846379"/>
                <a:ext cx="808914" cy="879248"/>
              </a:xfrm>
              <a:prstGeom prst="rect">
                <a:avLst/>
              </a:prstGeom>
            </p:spPr>
          </p:pic>
        </mc:Fallback>
      </mc:AlternateContent>
      <p:sp>
        <p:nvSpPr>
          <p:cNvPr id="9" name="正方形/長方形 8">
            <a:extLst>
              <a:ext uri="{FF2B5EF4-FFF2-40B4-BE49-F238E27FC236}">
                <a16:creationId xmlns:a16="http://schemas.microsoft.com/office/drawing/2014/main" id="{27EDD89C-10CE-4401-9B58-5D8D5199E68A}"/>
              </a:ext>
            </a:extLst>
          </p:cNvPr>
          <p:cNvSpPr/>
          <p:nvPr/>
        </p:nvSpPr>
        <p:spPr>
          <a:xfrm>
            <a:off x="821480" y="4937872"/>
            <a:ext cx="3046027" cy="923330"/>
          </a:xfrm>
          <a:prstGeom prst="rect">
            <a:avLst/>
          </a:prstGeom>
          <a:noFill/>
          <a:ln>
            <a:noFill/>
          </a:ln>
        </p:spPr>
        <p:txBody>
          <a:bodyPr wrap="none" lIns="91440" tIns="45720" rIns="91440" bIns="45720">
            <a:spAutoFit/>
          </a:bodyPr>
          <a:lstStyle/>
          <a:p>
            <a:pPr algn="ctr"/>
            <a:r>
              <a:rPr kumimoji="1" lang="en-US" altLang="ja-JP" sz="5400" b="1" cap="none" spc="0" dirty="0">
                <a:ln w="9525">
                  <a:solidFill>
                    <a:schemeClr val="bg1">
                      <a:lumMod val="50000"/>
                    </a:schemeClr>
                  </a:solidFill>
                  <a:prstDash val="solid"/>
                </a:ln>
                <a:solidFill>
                  <a:schemeClr val="accent2"/>
                </a:solidFill>
                <a:effectLst>
                  <a:outerShdw blurRad="12700" dist="38100" dir="2700000" algn="tl" rotWithShape="0">
                    <a:schemeClr val="accent5">
                      <a:lumMod val="60000"/>
                      <a:lumOff val="40000"/>
                    </a:schemeClr>
                  </a:outerShdw>
                </a:effectLst>
                <a:latin typeface="BrowalliaUPC" panose="020B0502040204020203" pitchFamily="34" charset="-34"/>
                <a:ea typeface="Adobe Fangsong Std R" panose="02020400000000000000" pitchFamily="18" charset="-128"/>
                <a:cs typeface="BrowalliaUPC" panose="020B0502040204020203" pitchFamily="34" charset="-34"/>
              </a:rPr>
              <a:t>So let’s try it!</a:t>
            </a:r>
            <a:endParaRPr lang="ja-JP" altLang="en-US" sz="5400" b="1" cap="none" spc="0" dirty="0">
              <a:ln w="9525">
                <a:solidFill>
                  <a:schemeClr val="bg1">
                    <a:lumMod val="50000"/>
                  </a:schemeClr>
                </a:solidFill>
                <a:prstDash val="solid"/>
              </a:ln>
              <a:solidFill>
                <a:schemeClr val="accent2"/>
              </a:solidFill>
              <a:effectLst>
                <a:outerShdw blurRad="12700" dist="38100" dir="2700000" algn="tl" rotWithShape="0">
                  <a:schemeClr val="accent5">
                    <a:lumMod val="60000"/>
                    <a:lumOff val="40000"/>
                  </a:schemeClr>
                </a:outerShdw>
              </a:effectLst>
              <a:latin typeface="BrowalliaUPC" panose="020B0502040204020203" pitchFamily="34" charset="-34"/>
              <a:ea typeface="Adobe Fangsong Std R" panose="02020400000000000000" pitchFamily="18" charset="-128"/>
              <a:cs typeface="BrowalliaUPC" panose="020B0502040204020203" pitchFamily="34" charset="-34"/>
            </a:endParaRPr>
          </a:p>
        </p:txBody>
      </p:sp>
      <p:pic>
        <p:nvPicPr>
          <p:cNvPr id="2" name="図 1">
            <a:extLst>
              <a:ext uri="{FF2B5EF4-FFF2-40B4-BE49-F238E27FC236}">
                <a16:creationId xmlns:a16="http://schemas.microsoft.com/office/drawing/2014/main" id="{FA4DFBFC-4069-48C4-A46D-786C5069F9B2}"/>
              </a:ext>
            </a:extLst>
          </p:cNvPr>
          <p:cNvPicPr>
            <a:picLocks noChangeAspect="1"/>
          </p:cNvPicPr>
          <p:nvPr/>
        </p:nvPicPr>
        <p:blipFill>
          <a:blip r:embed="rId4"/>
          <a:stretch>
            <a:fillRect/>
          </a:stretch>
        </p:blipFill>
        <p:spPr>
          <a:xfrm>
            <a:off x="0" y="-1090"/>
            <a:ext cx="12192000" cy="290399"/>
          </a:xfrm>
          <a:prstGeom prst="rect">
            <a:avLst/>
          </a:prstGeom>
        </p:spPr>
      </p:pic>
      <p:pic>
        <p:nvPicPr>
          <p:cNvPr id="3" name="図 2">
            <a:extLst>
              <a:ext uri="{FF2B5EF4-FFF2-40B4-BE49-F238E27FC236}">
                <a16:creationId xmlns:a16="http://schemas.microsoft.com/office/drawing/2014/main" id="{898648A7-903D-4CE0-B14D-7E1BA1E5E4E6}"/>
              </a:ext>
            </a:extLst>
          </p:cNvPr>
          <p:cNvPicPr>
            <a:picLocks noChangeAspect="1"/>
          </p:cNvPicPr>
          <p:nvPr/>
        </p:nvPicPr>
        <p:blipFill>
          <a:blip r:embed="rId4"/>
          <a:stretch>
            <a:fillRect/>
          </a:stretch>
        </p:blipFill>
        <p:spPr>
          <a:xfrm rot="10800000">
            <a:off x="0" y="6567601"/>
            <a:ext cx="12192000" cy="290399"/>
          </a:xfrm>
          <a:prstGeom prst="rect">
            <a:avLst/>
          </a:prstGeom>
        </p:spPr>
      </p:pic>
      <p:sp>
        <p:nvSpPr>
          <p:cNvPr id="4" name="テキスト ボックス 3">
            <a:extLst>
              <a:ext uri="{FF2B5EF4-FFF2-40B4-BE49-F238E27FC236}">
                <a16:creationId xmlns:a16="http://schemas.microsoft.com/office/drawing/2014/main" id="{C1F54CE4-CB6D-4A31-8920-A665064E750C}"/>
              </a:ext>
            </a:extLst>
          </p:cNvPr>
          <p:cNvSpPr txBox="1"/>
          <p:nvPr/>
        </p:nvSpPr>
        <p:spPr>
          <a:xfrm>
            <a:off x="563928" y="5648772"/>
            <a:ext cx="10980873" cy="1107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defTabSz="914400"/>
            <a:r>
              <a:rPr kumimoji="1" lang="en-US" altLang="ja-JP" dirty="0">
                <a:solidFill>
                  <a:schemeClr val="tx1"/>
                </a:solidFill>
                <a:latin typeface="+mn-ea"/>
              </a:rPr>
              <a:t>『</a:t>
            </a:r>
            <a:r>
              <a:rPr kumimoji="1" lang="ja-JP" altLang="en-US" dirty="0">
                <a:solidFill>
                  <a:schemeClr val="tx1"/>
                </a:solidFill>
                <a:latin typeface="+mn-ea"/>
              </a:rPr>
              <a:t>水安全計画作成支援ツール簡易版</a:t>
            </a:r>
            <a:r>
              <a:rPr kumimoji="1" lang="en-US" altLang="ja-JP" dirty="0">
                <a:solidFill>
                  <a:schemeClr val="tx1"/>
                </a:solidFill>
                <a:latin typeface="+mn-ea"/>
              </a:rPr>
              <a:t>』</a:t>
            </a:r>
            <a:r>
              <a:rPr kumimoji="1" lang="ja-JP" altLang="en-US" dirty="0">
                <a:solidFill>
                  <a:schemeClr val="tx1"/>
                </a:solidFill>
                <a:latin typeface="+mn-ea"/>
              </a:rPr>
              <a:t>を活用して、</a:t>
            </a:r>
            <a:r>
              <a:rPr kumimoji="1" lang="ja-JP" altLang="en-US" sz="2400" b="1" dirty="0">
                <a:solidFill>
                  <a:srgbClr val="40BAD2"/>
                </a:solidFill>
                <a:latin typeface="+mn-ea"/>
              </a:rPr>
              <a:t>まずはチャレンジしましょう！</a:t>
            </a:r>
            <a:endParaRPr kumimoji="1" lang="en-US" altLang="ja-JP" sz="2400" b="1" dirty="0">
              <a:solidFill>
                <a:srgbClr val="40BAD2"/>
              </a:solidFill>
              <a:latin typeface="+mn-ea"/>
            </a:endParaRPr>
          </a:p>
          <a:p>
            <a:pPr defTabSz="914400"/>
            <a:r>
              <a:rPr kumimoji="1" lang="ja-JP" altLang="en-US" dirty="0">
                <a:solidFill>
                  <a:schemeClr val="tx1"/>
                </a:solidFill>
                <a:latin typeface="+mn-ea"/>
              </a:rPr>
              <a:t>水安全計画の策定や運用、水質に関する専門的なノウハウを有する協力者を</a:t>
            </a:r>
            <a:r>
              <a:rPr kumimoji="1" lang="ja-JP" altLang="en-US" sz="2400" b="1" dirty="0">
                <a:solidFill>
                  <a:srgbClr val="40BAD2"/>
                </a:solidFill>
                <a:latin typeface="+mn-ea"/>
              </a:rPr>
              <a:t>活用しましょう！</a:t>
            </a:r>
            <a:endParaRPr kumimoji="1" lang="en-US" altLang="ja-JP" sz="2400" b="1" dirty="0">
              <a:solidFill>
                <a:srgbClr val="40BAD2"/>
              </a:solidFill>
              <a:latin typeface="+mn-ea"/>
            </a:endParaRPr>
          </a:p>
          <a:p>
            <a:pPr defTabSz="914400"/>
            <a:endParaRPr kumimoji="1" lang="en-US" altLang="ja-JP" dirty="0">
              <a:solidFill>
                <a:schemeClr val="tx1"/>
              </a:solidFill>
              <a:latin typeface="+mn-ea"/>
            </a:endParaRPr>
          </a:p>
        </p:txBody>
      </p:sp>
      <p:pic>
        <p:nvPicPr>
          <p:cNvPr id="5" name="図 4">
            <a:extLst>
              <a:ext uri="{FF2B5EF4-FFF2-40B4-BE49-F238E27FC236}">
                <a16:creationId xmlns:a16="http://schemas.microsoft.com/office/drawing/2014/main" id="{17A655B0-59DD-45B6-B093-59E8DA6F1666}"/>
              </a:ext>
            </a:extLst>
          </p:cNvPr>
          <p:cNvPicPr>
            <a:picLocks noChangeAspect="1"/>
          </p:cNvPicPr>
          <p:nvPr/>
        </p:nvPicPr>
        <p:blipFill>
          <a:blip r:embed="rId5"/>
          <a:stretch>
            <a:fillRect/>
          </a:stretch>
        </p:blipFill>
        <p:spPr>
          <a:xfrm>
            <a:off x="11333787" y="6017888"/>
            <a:ext cx="197972" cy="678163"/>
          </a:xfrm>
          <a:prstGeom prst="rect">
            <a:avLst/>
          </a:prstGeom>
        </p:spPr>
      </p:pic>
      <p:pic>
        <p:nvPicPr>
          <p:cNvPr id="10" name="図 9">
            <a:extLst>
              <a:ext uri="{FF2B5EF4-FFF2-40B4-BE49-F238E27FC236}">
                <a16:creationId xmlns:a16="http://schemas.microsoft.com/office/drawing/2014/main" id="{8B51053D-AAF2-4AEB-8746-1C39AE41E314}"/>
              </a:ext>
            </a:extLst>
          </p:cNvPr>
          <p:cNvPicPr>
            <a:picLocks noChangeAspect="1"/>
          </p:cNvPicPr>
          <p:nvPr/>
        </p:nvPicPr>
        <p:blipFill>
          <a:blip r:embed="rId6"/>
          <a:stretch>
            <a:fillRect/>
          </a:stretch>
        </p:blipFill>
        <p:spPr>
          <a:xfrm>
            <a:off x="11598721" y="5970364"/>
            <a:ext cx="433856" cy="678163"/>
          </a:xfrm>
          <a:prstGeom prst="rect">
            <a:avLst/>
          </a:prstGeom>
        </p:spPr>
      </p:pic>
      <p:sp>
        <p:nvSpPr>
          <p:cNvPr id="11" name="テキスト ボックス 10">
            <a:extLst>
              <a:ext uri="{FF2B5EF4-FFF2-40B4-BE49-F238E27FC236}">
                <a16:creationId xmlns:a16="http://schemas.microsoft.com/office/drawing/2014/main" id="{05321F04-3DC2-4EBC-86F5-FF4A854C736F}"/>
              </a:ext>
            </a:extLst>
          </p:cNvPr>
          <p:cNvSpPr txBox="1"/>
          <p:nvPr/>
        </p:nvSpPr>
        <p:spPr>
          <a:xfrm>
            <a:off x="563928" y="1117547"/>
            <a:ext cx="10686673" cy="4006225"/>
          </a:xfrm>
          <a:prstGeom prst="rect">
            <a:avLst/>
          </a:prstGeom>
          <a:noFill/>
        </p:spPr>
        <p:txBody>
          <a:bodyPr wrap="square" rtlCol="0">
            <a:spAutoFit/>
          </a:bodyPr>
          <a:lstStyle/>
          <a:p>
            <a:pPr marL="342900" indent="-342900">
              <a:lnSpc>
                <a:spcPts val="2200"/>
              </a:lnSpc>
              <a:buFont typeface="Wingdings" panose="05000000000000000000" pitchFamily="2" charset="2"/>
              <a:buChar char="Ø"/>
            </a:pPr>
            <a:r>
              <a:rPr lang="ja-JP" altLang="en-US" sz="1600" dirty="0"/>
              <a:t>系統ごとにフローを整理したことで、維持管理における対応箇所が明確になり、作業工程を確認しやすくなった。</a:t>
            </a:r>
            <a:endParaRPr lang="en-US" altLang="ja-JP" sz="1600" dirty="0"/>
          </a:p>
          <a:p>
            <a:pPr marL="342900" indent="-342900">
              <a:lnSpc>
                <a:spcPts val="2200"/>
              </a:lnSpc>
              <a:buFont typeface="Wingdings" panose="05000000000000000000" pitchFamily="2" charset="2"/>
              <a:buChar char="Ø"/>
            </a:pPr>
            <a:r>
              <a:rPr lang="ja-JP" altLang="en-US" sz="1600" dirty="0"/>
              <a:t>情報を一冊に集約したことで、水質や運転管理等に何かあった場合にすぐ参照できるようになった。</a:t>
            </a:r>
            <a:endParaRPr lang="en-US" altLang="ja-JP" sz="1600" dirty="0"/>
          </a:p>
          <a:p>
            <a:pPr marL="342900" indent="-342900">
              <a:lnSpc>
                <a:spcPts val="2200"/>
              </a:lnSpc>
              <a:buFont typeface="Wingdings" panose="05000000000000000000" pitchFamily="2" charset="2"/>
              <a:buChar char="Ø"/>
            </a:pPr>
            <a:r>
              <a:rPr lang="ja-JP" altLang="en-US" sz="1600" dirty="0"/>
              <a:t>広範囲に水道施設が点在し、処理方法も多岐に渡る。各地区の事務所で運転管理しているため、水道課（中央）で状況を把握することが難しかったが、情報を一元化したことによって状況把握が容易になっている。その際、水安全計画を参照しながら話をすることで共通理解が図りやすくなった。</a:t>
            </a:r>
          </a:p>
          <a:p>
            <a:pPr marL="342900" indent="-342900">
              <a:lnSpc>
                <a:spcPts val="2200"/>
              </a:lnSpc>
              <a:buFont typeface="Wingdings" panose="05000000000000000000" pitchFamily="2" charset="2"/>
              <a:buChar char="Ø"/>
            </a:pPr>
            <a:r>
              <a:rPr lang="ja-JP" altLang="en-US" sz="1600" dirty="0"/>
              <a:t>危害原因事象に対する対応措置を定めたことで、既存のマニュアル類に比べ、実践的な知識として有効であった。</a:t>
            </a:r>
            <a:endParaRPr lang="en-US" altLang="ja-JP" sz="1600" dirty="0"/>
          </a:p>
          <a:p>
            <a:pPr marL="342900" indent="-342900">
              <a:lnSpc>
                <a:spcPts val="2200"/>
              </a:lnSpc>
              <a:buFont typeface="Wingdings" panose="05000000000000000000" pitchFamily="2" charset="2"/>
              <a:buChar char="Ø"/>
            </a:pPr>
            <a:r>
              <a:rPr lang="ja-JP" altLang="en-US" sz="1600" dirty="0"/>
              <a:t>水安全計画において数値目標や対応方法を定めたことで、施設整備計画等の意味合いがより具体的になった。</a:t>
            </a:r>
          </a:p>
          <a:p>
            <a:pPr marL="342900" indent="-342900">
              <a:lnSpc>
                <a:spcPts val="2200"/>
              </a:lnSpc>
              <a:buFont typeface="Wingdings" panose="05000000000000000000" pitchFamily="2" charset="2"/>
              <a:buChar char="Ø"/>
            </a:pPr>
            <a:r>
              <a:rPr lang="ja-JP" altLang="en-US" sz="1600" dirty="0"/>
              <a:t>初版では文章等が多かったが、見直し版では水質検査結果の傾向、流域汚染源の把握、水質に関するインシデント等を整理したことで、リスクの理由付けが明確になった。</a:t>
            </a:r>
            <a:endParaRPr lang="en-US" altLang="ja-JP" sz="1600" dirty="0"/>
          </a:p>
          <a:p>
            <a:pPr marL="342900" indent="-342900">
              <a:lnSpc>
                <a:spcPts val="2200"/>
              </a:lnSpc>
              <a:buFont typeface="Wingdings" panose="05000000000000000000" pitchFamily="2" charset="2"/>
              <a:buChar char="Ø"/>
            </a:pPr>
            <a:r>
              <a:rPr lang="ja-JP" altLang="en-US" sz="1600" dirty="0"/>
              <a:t>様々な情報を図表等で整理したことにより、見てみようと思う資料になった。</a:t>
            </a:r>
            <a:endParaRPr lang="en-US" altLang="ja-JP" sz="1600" dirty="0"/>
          </a:p>
          <a:p>
            <a:pPr marL="342900" indent="-342900">
              <a:lnSpc>
                <a:spcPts val="2200"/>
              </a:lnSpc>
              <a:buFont typeface="Wingdings" panose="05000000000000000000" pitchFamily="2" charset="2"/>
              <a:buChar char="Ø"/>
            </a:pPr>
            <a:r>
              <a:rPr lang="ja-JP" altLang="en-US" sz="1600" dirty="0"/>
              <a:t>水質異常が発生する機会が少ないことや、浄水処理を他の水道事業体に委託しているが、水安全計画の作成手順に沿って自らの水道施設を整理し、現状を客観的に見ることができ意義があったと考えている。今後も３年に１回の見直しを行い、計画を更新していく予定である。</a:t>
            </a:r>
            <a:endParaRPr lang="en-US" altLang="ja-JP" sz="1600" dirty="0"/>
          </a:p>
          <a:p>
            <a:endParaRPr kumimoji="1" lang="ja-JP" altLang="en-US" sz="1600" dirty="0"/>
          </a:p>
        </p:txBody>
      </p:sp>
      <p:sp>
        <p:nvSpPr>
          <p:cNvPr id="12" name="テキスト ボックス 11">
            <a:extLst>
              <a:ext uri="{FF2B5EF4-FFF2-40B4-BE49-F238E27FC236}">
                <a16:creationId xmlns:a16="http://schemas.microsoft.com/office/drawing/2014/main" id="{803CAB2B-FEEB-49EA-BB68-ED76FA8EB399}"/>
              </a:ext>
            </a:extLst>
          </p:cNvPr>
          <p:cNvSpPr txBox="1"/>
          <p:nvPr/>
        </p:nvSpPr>
        <p:spPr>
          <a:xfrm>
            <a:off x="779000" y="290324"/>
            <a:ext cx="10617959" cy="1040643"/>
          </a:xfrm>
          <a:prstGeom prst="rect">
            <a:avLst/>
          </a:prstGeom>
        </p:spPr>
        <p:txBody>
          <a:bodyPr vert="horz" lIns="91440" tIns="45720" rIns="91440" bIns="45720" rtlCol="0" anchor="ctr">
            <a:normAutofit/>
          </a:bodyPr>
          <a:lstStyle/>
          <a:p>
            <a:pPr defTabSz="914400">
              <a:lnSpc>
                <a:spcPct val="90000"/>
              </a:lnSpc>
              <a:spcAft>
                <a:spcPts val="600"/>
              </a:spcAft>
              <a:buClr>
                <a:schemeClr val="accent1"/>
              </a:buClr>
            </a:pPr>
            <a:r>
              <a:rPr kumimoji="1" lang="ja-JP" altLang="en-US" sz="2800" b="1" dirty="0">
                <a:latin typeface="+mn-ea"/>
              </a:rPr>
              <a:t>策定・改訂作業や運用を通じて得られた効果</a:t>
            </a:r>
            <a:endParaRPr kumimoji="1" lang="en-US" altLang="ja-JP" sz="2800" b="1" dirty="0">
              <a:latin typeface="+mn-ea"/>
            </a:endParaRPr>
          </a:p>
        </p:txBody>
      </p:sp>
      <p:sp>
        <p:nvSpPr>
          <p:cNvPr id="13" name="吹き出し: 円形 12">
            <a:extLst>
              <a:ext uri="{FF2B5EF4-FFF2-40B4-BE49-F238E27FC236}">
                <a16:creationId xmlns:a16="http://schemas.microsoft.com/office/drawing/2014/main" id="{0455FE38-4CC6-4850-8D2F-B1543A478E68}"/>
              </a:ext>
            </a:extLst>
          </p:cNvPr>
          <p:cNvSpPr/>
          <p:nvPr/>
        </p:nvSpPr>
        <p:spPr>
          <a:xfrm rot="364537">
            <a:off x="8547460" y="496232"/>
            <a:ext cx="3532534" cy="628827"/>
          </a:xfrm>
          <a:prstGeom prst="wedgeEllipseCallout">
            <a:avLst>
              <a:gd name="adj1" fmla="val -6614"/>
              <a:gd name="adj2" fmla="val 42427"/>
            </a:avLst>
          </a:prstGeom>
          <a:noFill/>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kumimoji="1" lang="ja-JP" altLang="en-US" sz="2000" b="1" dirty="0"/>
              <a:t>実際のご感想です</a:t>
            </a:r>
          </a:p>
        </p:txBody>
      </p:sp>
      <p:grpSp>
        <p:nvGrpSpPr>
          <p:cNvPr id="14" name="グラフィックス 9" descr="A lightbulb">
            <a:extLst>
              <a:ext uri="{FF2B5EF4-FFF2-40B4-BE49-F238E27FC236}">
                <a16:creationId xmlns:a16="http://schemas.microsoft.com/office/drawing/2014/main" id="{71568743-6A74-482E-A742-103EEF6EC532}"/>
              </a:ext>
            </a:extLst>
          </p:cNvPr>
          <p:cNvGrpSpPr/>
          <p:nvPr/>
        </p:nvGrpSpPr>
        <p:grpSpPr>
          <a:xfrm rot="546868">
            <a:off x="8234998" y="165310"/>
            <a:ext cx="1078758" cy="1052289"/>
            <a:chOff x="9732756" y="197956"/>
            <a:chExt cx="1365439" cy="1365439"/>
          </a:xfrm>
        </p:grpSpPr>
        <p:grpSp>
          <p:nvGrpSpPr>
            <p:cNvPr id="15" name="グラフィックス 9" descr="A lightbulb">
              <a:extLst>
                <a:ext uri="{FF2B5EF4-FFF2-40B4-BE49-F238E27FC236}">
                  <a16:creationId xmlns:a16="http://schemas.microsoft.com/office/drawing/2014/main" id="{BC4884E5-4C62-49A1-973F-C0B322E5861A}"/>
                </a:ext>
              </a:extLst>
            </p:cNvPr>
            <p:cNvGrpSpPr/>
            <p:nvPr/>
          </p:nvGrpSpPr>
          <p:grpSpPr>
            <a:xfrm>
              <a:off x="10170835" y="627501"/>
              <a:ext cx="489281" cy="742456"/>
              <a:chOff x="10170835" y="627501"/>
              <a:chExt cx="489281" cy="742456"/>
            </a:xfrm>
          </p:grpSpPr>
          <p:grpSp>
            <p:nvGrpSpPr>
              <p:cNvPr id="28" name="グラフィックス 9" descr="A lightbulb">
                <a:extLst>
                  <a:ext uri="{FF2B5EF4-FFF2-40B4-BE49-F238E27FC236}">
                    <a16:creationId xmlns:a16="http://schemas.microsoft.com/office/drawing/2014/main" id="{C0CC7B76-1A78-43F9-9D59-D0AD501DF5C6}"/>
                  </a:ext>
                </a:extLst>
              </p:cNvPr>
              <p:cNvGrpSpPr/>
              <p:nvPr/>
            </p:nvGrpSpPr>
            <p:grpSpPr>
              <a:xfrm>
                <a:off x="10318756" y="1236258"/>
                <a:ext cx="193437" cy="133699"/>
                <a:chOff x="10318756" y="1236258"/>
                <a:chExt cx="193437" cy="133699"/>
              </a:xfrm>
              <a:solidFill>
                <a:srgbClr val="505050"/>
              </a:solidFill>
            </p:grpSpPr>
            <p:sp>
              <p:nvSpPr>
                <p:cNvPr id="30" name="フリーフォーム: 図形 29">
                  <a:extLst>
                    <a:ext uri="{FF2B5EF4-FFF2-40B4-BE49-F238E27FC236}">
                      <a16:creationId xmlns:a16="http://schemas.microsoft.com/office/drawing/2014/main" id="{BDB3F731-1FB9-4F50-8F7D-96E37D86EE82}"/>
                    </a:ext>
                  </a:extLst>
                </p:cNvPr>
                <p:cNvSpPr/>
                <p:nvPr/>
              </p:nvSpPr>
              <p:spPr>
                <a:xfrm>
                  <a:off x="10318756" y="1236258"/>
                  <a:ext cx="193437" cy="22757"/>
                </a:xfrm>
                <a:custGeom>
                  <a:avLst/>
                  <a:gdLst>
                    <a:gd name="connsiteX0" fmla="*/ 182059 w 193437"/>
                    <a:gd name="connsiteY0" fmla="*/ 22757 h 22757"/>
                    <a:gd name="connsiteX1" fmla="*/ 11379 w 193437"/>
                    <a:gd name="connsiteY1" fmla="*/ 22757 h 22757"/>
                    <a:gd name="connsiteX2" fmla="*/ 0 w 193437"/>
                    <a:gd name="connsiteY2" fmla="*/ 11379 h 22757"/>
                    <a:gd name="connsiteX3" fmla="*/ 11379 w 193437"/>
                    <a:gd name="connsiteY3" fmla="*/ 0 h 22757"/>
                    <a:gd name="connsiteX4" fmla="*/ 182059 w 193437"/>
                    <a:gd name="connsiteY4" fmla="*/ 0 h 22757"/>
                    <a:gd name="connsiteX5" fmla="*/ 193437 w 193437"/>
                    <a:gd name="connsiteY5" fmla="*/ 11379 h 22757"/>
                    <a:gd name="connsiteX6" fmla="*/ 182059 w 193437"/>
                    <a:gd name="connsiteY6" fmla="*/ 22757 h 2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37" h="22757">
                      <a:moveTo>
                        <a:pt x="182059" y="22757"/>
                      </a:moveTo>
                      <a:lnTo>
                        <a:pt x="11379" y="22757"/>
                      </a:lnTo>
                      <a:cubicBezTo>
                        <a:pt x="5095" y="22757"/>
                        <a:pt x="0" y="17663"/>
                        <a:pt x="0" y="11379"/>
                      </a:cubicBezTo>
                      <a:cubicBezTo>
                        <a:pt x="0" y="5095"/>
                        <a:pt x="5095" y="0"/>
                        <a:pt x="11379" y="0"/>
                      </a:cubicBezTo>
                      <a:lnTo>
                        <a:pt x="182059" y="0"/>
                      </a:lnTo>
                      <a:cubicBezTo>
                        <a:pt x="188342" y="0"/>
                        <a:pt x="193437" y="5095"/>
                        <a:pt x="193437" y="11379"/>
                      </a:cubicBezTo>
                      <a:cubicBezTo>
                        <a:pt x="193437" y="17663"/>
                        <a:pt x="188342" y="22757"/>
                        <a:pt x="182059" y="22757"/>
                      </a:cubicBezTo>
                      <a:close/>
                    </a:path>
                  </a:pathLst>
                </a:custGeom>
                <a:solidFill>
                  <a:srgbClr val="505050"/>
                </a:solidFill>
                <a:ln w="2838" cap="flat">
                  <a:noFill/>
                  <a:prstDash val="solid"/>
                  <a:miter/>
                </a:ln>
              </p:spPr>
              <p:txBody>
                <a:bodyPr rtlCol="0" anchor="ctr"/>
                <a:lstStyle/>
                <a:p>
                  <a:endParaRPr lang="ja-JP" altLang="en-US"/>
                </a:p>
              </p:txBody>
            </p:sp>
            <p:sp>
              <p:nvSpPr>
                <p:cNvPr id="31" name="フリーフォーム: 図形 30">
                  <a:extLst>
                    <a:ext uri="{FF2B5EF4-FFF2-40B4-BE49-F238E27FC236}">
                      <a16:creationId xmlns:a16="http://schemas.microsoft.com/office/drawing/2014/main" id="{66B70965-5364-493E-A5B7-D2D7A96D0309}"/>
                    </a:ext>
                  </a:extLst>
                </p:cNvPr>
                <p:cNvSpPr/>
                <p:nvPr/>
              </p:nvSpPr>
              <p:spPr>
                <a:xfrm>
                  <a:off x="10318756" y="1273239"/>
                  <a:ext cx="193437" cy="22757"/>
                </a:xfrm>
                <a:custGeom>
                  <a:avLst/>
                  <a:gdLst>
                    <a:gd name="connsiteX0" fmla="*/ 182059 w 193437"/>
                    <a:gd name="connsiteY0" fmla="*/ 22757 h 22757"/>
                    <a:gd name="connsiteX1" fmla="*/ 11379 w 193437"/>
                    <a:gd name="connsiteY1" fmla="*/ 22757 h 22757"/>
                    <a:gd name="connsiteX2" fmla="*/ 0 w 193437"/>
                    <a:gd name="connsiteY2" fmla="*/ 11379 h 22757"/>
                    <a:gd name="connsiteX3" fmla="*/ 11379 w 193437"/>
                    <a:gd name="connsiteY3" fmla="*/ 0 h 22757"/>
                    <a:gd name="connsiteX4" fmla="*/ 182059 w 193437"/>
                    <a:gd name="connsiteY4" fmla="*/ 0 h 22757"/>
                    <a:gd name="connsiteX5" fmla="*/ 193437 w 193437"/>
                    <a:gd name="connsiteY5" fmla="*/ 11379 h 22757"/>
                    <a:gd name="connsiteX6" fmla="*/ 182059 w 193437"/>
                    <a:gd name="connsiteY6" fmla="*/ 22757 h 2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37" h="22757">
                      <a:moveTo>
                        <a:pt x="182059" y="22757"/>
                      </a:moveTo>
                      <a:lnTo>
                        <a:pt x="11379" y="22757"/>
                      </a:lnTo>
                      <a:cubicBezTo>
                        <a:pt x="5095" y="22757"/>
                        <a:pt x="0" y="17663"/>
                        <a:pt x="0" y="11379"/>
                      </a:cubicBezTo>
                      <a:cubicBezTo>
                        <a:pt x="0" y="5095"/>
                        <a:pt x="5095" y="0"/>
                        <a:pt x="11379" y="0"/>
                      </a:cubicBezTo>
                      <a:lnTo>
                        <a:pt x="182059" y="0"/>
                      </a:lnTo>
                      <a:cubicBezTo>
                        <a:pt x="188342" y="0"/>
                        <a:pt x="193437" y="5095"/>
                        <a:pt x="193437" y="11379"/>
                      </a:cubicBezTo>
                      <a:cubicBezTo>
                        <a:pt x="193437" y="17663"/>
                        <a:pt x="188342" y="22757"/>
                        <a:pt x="182059" y="22757"/>
                      </a:cubicBezTo>
                      <a:close/>
                    </a:path>
                  </a:pathLst>
                </a:custGeom>
                <a:solidFill>
                  <a:srgbClr val="505050"/>
                </a:solidFill>
                <a:ln w="2838" cap="flat">
                  <a:noFill/>
                  <a:prstDash val="solid"/>
                  <a:miter/>
                </a:ln>
              </p:spPr>
              <p:txBody>
                <a:bodyPr rtlCol="0" anchor="ctr"/>
                <a:lstStyle/>
                <a:p>
                  <a:endParaRPr lang="ja-JP" altLang="en-US"/>
                </a:p>
              </p:txBody>
            </p:sp>
            <p:sp>
              <p:nvSpPr>
                <p:cNvPr id="32" name="フリーフォーム: 図形 31">
                  <a:extLst>
                    <a:ext uri="{FF2B5EF4-FFF2-40B4-BE49-F238E27FC236}">
                      <a16:creationId xmlns:a16="http://schemas.microsoft.com/office/drawing/2014/main" id="{6D22F73B-1CEA-49AD-A173-4FADEA123C8F}"/>
                    </a:ext>
                  </a:extLst>
                </p:cNvPr>
                <p:cNvSpPr/>
                <p:nvPr/>
              </p:nvSpPr>
              <p:spPr>
                <a:xfrm>
                  <a:off x="10318756" y="1310219"/>
                  <a:ext cx="193437" cy="22757"/>
                </a:xfrm>
                <a:custGeom>
                  <a:avLst/>
                  <a:gdLst>
                    <a:gd name="connsiteX0" fmla="*/ 182059 w 193437"/>
                    <a:gd name="connsiteY0" fmla="*/ 22757 h 22757"/>
                    <a:gd name="connsiteX1" fmla="*/ 11379 w 193437"/>
                    <a:gd name="connsiteY1" fmla="*/ 22757 h 22757"/>
                    <a:gd name="connsiteX2" fmla="*/ 0 w 193437"/>
                    <a:gd name="connsiteY2" fmla="*/ 11379 h 22757"/>
                    <a:gd name="connsiteX3" fmla="*/ 11379 w 193437"/>
                    <a:gd name="connsiteY3" fmla="*/ 0 h 22757"/>
                    <a:gd name="connsiteX4" fmla="*/ 182059 w 193437"/>
                    <a:gd name="connsiteY4" fmla="*/ 0 h 22757"/>
                    <a:gd name="connsiteX5" fmla="*/ 193437 w 193437"/>
                    <a:gd name="connsiteY5" fmla="*/ 11379 h 22757"/>
                    <a:gd name="connsiteX6" fmla="*/ 182059 w 193437"/>
                    <a:gd name="connsiteY6" fmla="*/ 22757 h 2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37" h="22757">
                      <a:moveTo>
                        <a:pt x="182059" y="22757"/>
                      </a:moveTo>
                      <a:lnTo>
                        <a:pt x="11379" y="22757"/>
                      </a:lnTo>
                      <a:cubicBezTo>
                        <a:pt x="5095" y="22757"/>
                        <a:pt x="0" y="17663"/>
                        <a:pt x="0" y="11379"/>
                      </a:cubicBezTo>
                      <a:cubicBezTo>
                        <a:pt x="0" y="5095"/>
                        <a:pt x="5095" y="0"/>
                        <a:pt x="11379" y="0"/>
                      </a:cubicBezTo>
                      <a:lnTo>
                        <a:pt x="182059" y="0"/>
                      </a:lnTo>
                      <a:cubicBezTo>
                        <a:pt x="188342" y="0"/>
                        <a:pt x="193437" y="5095"/>
                        <a:pt x="193437" y="11379"/>
                      </a:cubicBezTo>
                      <a:cubicBezTo>
                        <a:pt x="193437" y="17663"/>
                        <a:pt x="188342" y="22757"/>
                        <a:pt x="182059" y="22757"/>
                      </a:cubicBezTo>
                      <a:close/>
                    </a:path>
                  </a:pathLst>
                </a:custGeom>
                <a:solidFill>
                  <a:srgbClr val="505050"/>
                </a:solidFill>
                <a:ln w="2838" cap="flat">
                  <a:noFill/>
                  <a:prstDash val="solid"/>
                  <a:miter/>
                </a:ln>
              </p:spPr>
              <p:txBody>
                <a:bodyPr rtlCol="0" anchor="ctr"/>
                <a:lstStyle/>
                <a:p>
                  <a:endParaRPr lang="ja-JP" altLang="en-US"/>
                </a:p>
              </p:txBody>
            </p:sp>
            <p:sp>
              <p:nvSpPr>
                <p:cNvPr id="33" name="フリーフォーム: 図形 32">
                  <a:extLst>
                    <a:ext uri="{FF2B5EF4-FFF2-40B4-BE49-F238E27FC236}">
                      <a16:creationId xmlns:a16="http://schemas.microsoft.com/office/drawing/2014/main" id="{D34F5177-8737-4F6B-B1F4-9892CF5D2DDE}"/>
                    </a:ext>
                  </a:extLst>
                </p:cNvPr>
                <p:cNvSpPr/>
                <p:nvPr/>
              </p:nvSpPr>
              <p:spPr>
                <a:xfrm>
                  <a:off x="10375650" y="1347200"/>
                  <a:ext cx="79650" cy="22757"/>
                </a:xfrm>
                <a:custGeom>
                  <a:avLst/>
                  <a:gdLst>
                    <a:gd name="connsiteX0" fmla="*/ 68272 w 79650"/>
                    <a:gd name="connsiteY0" fmla="*/ 22757 h 22757"/>
                    <a:gd name="connsiteX1" fmla="*/ 11379 w 79650"/>
                    <a:gd name="connsiteY1" fmla="*/ 22757 h 22757"/>
                    <a:gd name="connsiteX2" fmla="*/ 0 w 79650"/>
                    <a:gd name="connsiteY2" fmla="*/ 11379 h 22757"/>
                    <a:gd name="connsiteX3" fmla="*/ 11379 w 79650"/>
                    <a:gd name="connsiteY3" fmla="*/ 0 h 22757"/>
                    <a:gd name="connsiteX4" fmla="*/ 68272 w 79650"/>
                    <a:gd name="connsiteY4" fmla="*/ 0 h 22757"/>
                    <a:gd name="connsiteX5" fmla="*/ 79651 w 79650"/>
                    <a:gd name="connsiteY5" fmla="*/ 11379 h 22757"/>
                    <a:gd name="connsiteX6" fmla="*/ 68272 w 79650"/>
                    <a:gd name="connsiteY6" fmla="*/ 22757 h 2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650" h="22757">
                      <a:moveTo>
                        <a:pt x="68272" y="22757"/>
                      </a:moveTo>
                      <a:lnTo>
                        <a:pt x="11379" y="22757"/>
                      </a:lnTo>
                      <a:cubicBezTo>
                        <a:pt x="5095" y="22757"/>
                        <a:pt x="0" y="17663"/>
                        <a:pt x="0" y="11379"/>
                      </a:cubicBezTo>
                      <a:cubicBezTo>
                        <a:pt x="0" y="5095"/>
                        <a:pt x="5095" y="0"/>
                        <a:pt x="11379" y="0"/>
                      </a:cubicBezTo>
                      <a:lnTo>
                        <a:pt x="68272" y="0"/>
                      </a:lnTo>
                      <a:cubicBezTo>
                        <a:pt x="74556" y="0"/>
                        <a:pt x="79651" y="5095"/>
                        <a:pt x="79651" y="11379"/>
                      </a:cubicBezTo>
                      <a:cubicBezTo>
                        <a:pt x="79651" y="17663"/>
                        <a:pt x="74556" y="22757"/>
                        <a:pt x="68272" y="22757"/>
                      </a:cubicBezTo>
                      <a:close/>
                    </a:path>
                  </a:pathLst>
                </a:custGeom>
                <a:solidFill>
                  <a:srgbClr val="505050"/>
                </a:solidFill>
                <a:ln w="2838" cap="flat">
                  <a:noFill/>
                  <a:prstDash val="solid"/>
                  <a:miter/>
                </a:ln>
              </p:spPr>
              <p:txBody>
                <a:bodyPr rtlCol="0" anchor="ctr"/>
                <a:lstStyle/>
                <a:p>
                  <a:endParaRPr lang="ja-JP" altLang="en-US"/>
                </a:p>
              </p:txBody>
            </p:sp>
          </p:grpSp>
          <p:sp>
            <p:nvSpPr>
              <p:cNvPr id="29" name="フリーフォーム: 図形 28">
                <a:extLst>
                  <a:ext uri="{FF2B5EF4-FFF2-40B4-BE49-F238E27FC236}">
                    <a16:creationId xmlns:a16="http://schemas.microsoft.com/office/drawing/2014/main" id="{A4A645B1-0B84-4C9E-8F9A-2D2969B32AE4}"/>
                  </a:ext>
                </a:extLst>
              </p:cNvPr>
              <p:cNvSpPr/>
              <p:nvPr/>
            </p:nvSpPr>
            <p:spPr>
              <a:xfrm>
                <a:off x="10170835" y="627501"/>
                <a:ext cx="489281" cy="594533"/>
              </a:xfrm>
              <a:custGeom>
                <a:avLst/>
                <a:gdLst>
                  <a:gd name="connsiteX0" fmla="*/ 489281 w 489281"/>
                  <a:gd name="connsiteY0" fmla="*/ 244640 h 594533"/>
                  <a:gd name="connsiteX1" fmla="*/ 238726 w 489281"/>
                  <a:gd name="connsiteY1" fmla="*/ 70 h 594533"/>
                  <a:gd name="connsiteX2" fmla="*/ 33 w 489281"/>
                  <a:gd name="connsiteY2" fmla="*/ 248739 h 594533"/>
                  <a:gd name="connsiteX3" fmla="*/ 75684 w 489281"/>
                  <a:gd name="connsiteY3" fmla="*/ 421538 h 594533"/>
                  <a:gd name="connsiteX4" fmla="*/ 159300 w 489281"/>
                  <a:gd name="connsiteY4" fmla="*/ 589678 h 594533"/>
                  <a:gd name="connsiteX5" fmla="*/ 159300 w 489281"/>
                  <a:gd name="connsiteY5" fmla="*/ 594534 h 594533"/>
                  <a:gd name="connsiteX6" fmla="*/ 329980 w 489281"/>
                  <a:gd name="connsiteY6" fmla="*/ 594534 h 594533"/>
                  <a:gd name="connsiteX7" fmla="*/ 329980 w 489281"/>
                  <a:gd name="connsiteY7" fmla="*/ 586247 h 594533"/>
                  <a:gd name="connsiteX8" fmla="*/ 412623 w 489281"/>
                  <a:gd name="connsiteY8" fmla="*/ 422460 h 594533"/>
                  <a:gd name="connsiteX9" fmla="*/ 489281 w 489281"/>
                  <a:gd name="connsiteY9" fmla="*/ 244640 h 59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9281" h="594533">
                    <a:moveTo>
                      <a:pt x="489281" y="244640"/>
                    </a:moveTo>
                    <a:cubicBezTo>
                      <a:pt x="489281" y="107561"/>
                      <a:pt x="376539" y="-3184"/>
                      <a:pt x="238726" y="70"/>
                    </a:cubicBezTo>
                    <a:cubicBezTo>
                      <a:pt x="105118" y="3222"/>
                      <a:pt x="-2160" y="115111"/>
                      <a:pt x="33" y="248739"/>
                    </a:cubicBezTo>
                    <a:cubicBezTo>
                      <a:pt x="1148" y="316681"/>
                      <a:pt x="29967" y="377878"/>
                      <a:pt x="75684" y="421538"/>
                    </a:cubicBezTo>
                    <a:cubicBezTo>
                      <a:pt x="129920" y="473340"/>
                      <a:pt x="159300" y="514675"/>
                      <a:pt x="159300" y="589678"/>
                    </a:cubicBezTo>
                    <a:lnTo>
                      <a:pt x="159300" y="594534"/>
                    </a:lnTo>
                    <a:lnTo>
                      <a:pt x="329980" y="594534"/>
                    </a:lnTo>
                    <a:lnTo>
                      <a:pt x="329980" y="586247"/>
                    </a:lnTo>
                    <a:cubicBezTo>
                      <a:pt x="329980" y="512716"/>
                      <a:pt x="359172" y="472958"/>
                      <a:pt x="412623" y="422460"/>
                    </a:cubicBezTo>
                    <a:cubicBezTo>
                      <a:pt x="459825" y="377870"/>
                      <a:pt x="489281" y="314701"/>
                      <a:pt x="489281" y="244640"/>
                    </a:cubicBezTo>
                    <a:close/>
                  </a:path>
                </a:pathLst>
              </a:custGeom>
              <a:solidFill>
                <a:schemeClr val="accent2"/>
              </a:solidFill>
              <a:ln w="2838" cap="flat">
                <a:noFill/>
                <a:prstDash val="solid"/>
                <a:miter/>
              </a:ln>
            </p:spPr>
            <p:txBody>
              <a:bodyPr rtlCol="0" anchor="ctr"/>
              <a:lstStyle/>
              <a:p>
                <a:endParaRPr lang="ja-JP" altLang="en-US" dirty="0"/>
              </a:p>
            </p:txBody>
          </p:sp>
        </p:grpSp>
        <p:grpSp>
          <p:nvGrpSpPr>
            <p:cNvPr id="16" name="グラフィックス 9" descr="A lightbulb">
              <a:extLst>
                <a:ext uri="{FF2B5EF4-FFF2-40B4-BE49-F238E27FC236}">
                  <a16:creationId xmlns:a16="http://schemas.microsoft.com/office/drawing/2014/main" id="{9DE163F9-53F1-4A92-87B0-6EC9E0A8BCCA}"/>
                </a:ext>
              </a:extLst>
            </p:cNvPr>
            <p:cNvGrpSpPr/>
            <p:nvPr/>
          </p:nvGrpSpPr>
          <p:grpSpPr>
            <a:xfrm>
              <a:off x="10221805" y="669823"/>
              <a:ext cx="213150" cy="213150"/>
              <a:chOff x="10221805" y="669823"/>
              <a:chExt cx="213150" cy="213150"/>
            </a:xfrm>
            <a:solidFill>
              <a:srgbClr val="FFFFFF"/>
            </a:solidFill>
          </p:grpSpPr>
          <p:sp>
            <p:nvSpPr>
              <p:cNvPr id="26" name="フリーフォーム: 図形 25">
                <a:extLst>
                  <a:ext uri="{FF2B5EF4-FFF2-40B4-BE49-F238E27FC236}">
                    <a16:creationId xmlns:a16="http://schemas.microsoft.com/office/drawing/2014/main" id="{3A16E481-AC3A-43CB-8D13-4DCAA5B6F04D}"/>
                  </a:ext>
                </a:extLst>
              </p:cNvPr>
              <p:cNvSpPr/>
              <p:nvPr/>
            </p:nvSpPr>
            <p:spPr>
              <a:xfrm>
                <a:off x="10248035" y="669823"/>
                <a:ext cx="186919" cy="115106"/>
              </a:xfrm>
              <a:custGeom>
                <a:avLst/>
                <a:gdLst>
                  <a:gd name="connsiteX0" fmla="*/ 8528 w 186919"/>
                  <a:gd name="connsiteY0" fmla="*/ 115106 h 115106"/>
                  <a:gd name="connsiteX1" fmla="*/ 4264 w 186919"/>
                  <a:gd name="connsiteY1" fmla="*/ 113957 h 115106"/>
                  <a:gd name="connsiteX2" fmla="*/ 1149 w 186919"/>
                  <a:gd name="connsiteY2" fmla="*/ 102297 h 115106"/>
                  <a:gd name="connsiteX3" fmla="*/ 178386 w 186919"/>
                  <a:gd name="connsiteY3" fmla="*/ 0 h 115106"/>
                  <a:gd name="connsiteX4" fmla="*/ 186920 w 186919"/>
                  <a:gd name="connsiteY4" fmla="*/ 8534 h 115106"/>
                  <a:gd name="connsiteX5" fmla="*/ 178386 w 186919"/>
                  <a:gd name="connsiteY5" fmla="*/ 17068 h 115106"/>
                  <a:gd name="connsiteX6" fmla="*/ 15924 w 186919"/>
                  <a:gd name="connsiteY6" fmla="*/ 110845 h 115106"/>
                  <a:gd name="connsiteX7" fmla="*/ 8528 w 186919"/>
                  <a:gd name="connsiteY7" fmla="*/ 115106 h 115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919" h="115106">
                    <a:moveTo>
                      <a:pt x="8528" y="115106"/>
                    </a:moveTo>
                    <a:cubicBezTo>
                      <a:pt x="7077" y="115106"/>
                      <a:pt x="5609" y="114737"/>
                      <a:pt x="4264" y="113957"/>
                    </a:cubicBezTo>
                    <a:cubicBezTo>
                      <a:pt x="182" y="111596"/>
                      <a:pt x="-1212" y="106376"/>
                      <a:pt x="1149" y="102297"/>
                    </a:cubicBezTo>
                    <a:cubicBezTo>
                      <a:pt x="37655" y="39197"/>
                      <a:pt x="105565" y="0"/>
                      <a:pt x="178386" y="0"/>
                    </a:cubicBezTo>
                    <a:cubicBezTo>
                      <a:pt x="183100" y="0"/>
                      <a:pt x="186920" y="3820"/>
                      <a:pt x="186920" y="8534"/>
                    </a:cubicBezTo>
                    <a:cubicBezTo>
                      <a:pt x="186920" y="13248"/>
                      <a:pt x="183100" y="17068"/>
                      <a:pt x="178386" y="17068"/>
                    </a:cubicBezTo>
                    <a:cubicBezTo>
                      <a:pt x="111639" y="17068"/>
                      <a:pt x="49386" y="53002"/>
                      <a:pt x="15924" y="110845"/>
                    </a:cubicBezTo>
                    <a:cubicBezTo>
                      <a:pt x="14343" y="113579"/>
                      <a:pt x="11475" y="115106"/>
                      <a:pt x="8528" y="115106"/>
                    </a:cubicBezTo>
                    <a:close/>
                  </a:path>
                </a:pathLst>
              </a:custGeom>
              <a:solidFill>
                <a:srgbClr val="FFFFFF"/>
              </a:solidFill>
              <a:ln w="2838" cap="flat">
                <a:noFill/>
                <a:prstDash val="solid"/>
                <a:miter/>
              </a:ln>
            </p:spPr>
            <p:txBody>
              <a:bodyPr rtlCol="0" anchor="ctr"/>
              <a:lstStyle/>
              <a:p>
                <a:endParaRPr lang="ja-JP" altLang="en-US"/>
              </a:p>
            </p:txBody>
          </p:sp>
          <p:sp>
            <p:nvSpPr>
              <p:cNvPr id="27" name="フリーフォーム: 図形 26">
                <a:extLst>
                  <a:ext uri="{FF2B5EF4-FFF2-40B4-BE49-F238E27FC236}">
                    <a16:creationId xmlns:a16="http://schemas.microsoft.com/office/drawing/2014/main" id="{5C8EAFAD-383B-42CB-8DBB-EBF613FE8C31}"/>
                  </a:ext>
                </a:extLst>
              </p:cNvPr>
              <p:cNvSpPr/>
              <p:nvPr/>
            </p:nvSpPr>
            <p:spPr>
              <a:xfrm>
                <a:off x="10221805" y="815478"/>
                <a:ext cx="23614" cy="67495"/>
              </a:xfrm>
              <a:custGeom>
                <a:avLst/>
                <a:gdLst>
                  <a:gd name="connsiteX0" fmla="*/ 8534 w 23614"/>
                  <a:gd name="connsiteY0" fmla="*/ 67496 h 67495"/>
                  <a:gd name="connsiteX1" fmla="*/ 0 w 23614"/>
                  <a:gd name="connsiteY1" fmla="*/ 58962 h 67495"/>
                  <a:gd name="connsiteX2" fmla="*/ 6830 w 23614"/>
                  <a:gd name="connsiteY2" fmla="*/ 6350 h 67495"/>
                  <a:gd name="connsiteX3" fmla="*/ 17267 w 23614"/>
                  <a:gd name="connsiteY3" fmla="*/ 291 h 67495"/>
                  <a:gd name="connsiteX4" fmla="*/ 23326 w 23614"/>
                  <a:gd name="connsiteY4" fmla="*/ 10728 h 67495"/>
                  <a:gd name="connsiteX5" fmla="*/ 17068 w 23614"/>
                  <a:gd name="connsiteY5" fmla="*/ 58962 h 67495"/>
                  <a:gd name="connsiteX6" fmla="*/ 8534 w 23614"/>
                  <a:gd name="connsiteY6" fmla="*/ 67496 h 6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14" h="67495">
                    <a:moveTo>
                      <a:pt x="8534" y="67496"/>
                    </a:moveTo>
                    <a:cubicBezTo>
                      <a:pt x="3820" y="67496"/>
                      <a:pt x="0" y="63675"/>
                      <a:pt x="0" y="58962"/>
                    </a:cubicBezTo>
                    <a:cubicBezTo>
                      <a:pt x="0" y="41129"/>
                      <a:pt x="2298" y="23426"/>
                      <a:pt x="6830" y="6350"/>
                    </a:cubicBezTo>
                    <a:cubicBezTo>
                      <a:pt x="8039" y="1793"/>
                      <a:pt x="12707" y="-927"/>
                      <a:pt x="17267" y="291"/>
                    </a:cubicBezTo>
                    <a:cubicBezTo>
                      <a:pt x="21824" y="1500"/>
                      <a:pt x="24535" y="6171"/>
                      <a:pt x="23326" y="10728"/>
                    </a:cubicBezTo>
                    <a:cubicBezTo>
                      <a:pt x="19173" y="26376"/>
                      <a:pt x="17068" y="42608"/>
                      <a:pt x="17068" y="58962"/>
                    </a:cubicBezTo>
                    <a:cubicBezTo>
                      <a:pt x="17068" y="63673"/>
                      <a:pt x="13248" y="67496"/>
                      <a:pt x="8534" y="67496"/>
                    </a:cubicBezTo>
                    <a:close/>
                  </a:path>
                </a:pathLst>
              </a:custGeom>
              <a:solidFill>
                <a:srgbClr val="FFFFFF"/>
              </a:solidFill>
              <a:ln w="2838" cap="flat">
                <a:noFill/>
                <a:prstDash val="solid"/>
                <a:miter/>
              </a:ln>
            </p:spPr>
            <p:txBody>
              <a:bodyPr rtlCol="0" anchor="ctr"/>
              <a:lstStyle/>
              <a:p>
                <a:endParaRPr lang="ja-JP" altLang="en-US"/>
              </a:p>
            </p:txBody>
          </p:sp>
        </p:grpSp>
        <p:sp>
          <p:nvSpPr>
            <p:cNvPr id="17" name="フリーフォーム: 図形 16">
              <a:extLst>
                <a:ext uri="{FF2B5EF4-FFF2-40B4-BE49-F238E27FC236}">
                  <a16:creationId xmlns:a16="http://schemas.microsoft.com/office/drawing/2014/main" id="{D3E6464D-916D-49D3-B5D7-F527026245E9}"/>
                </a:ext>
              </a:extLst>
            </p:cNvPr>
            <p:cNvSpPr/>
            <p:nvPr/>
          </p:nvSpPr>
          <p:spPr>
            <a:xfrm>
              <a:off x="10295999" y="931879"/>
              <a:ext cx="238951" cy="290724"/>
            </a:xfrm>
            <a:custGeom>
              <a:avLst/>
              <a:gdLst>
                <a:gd name="connsiteX0" fmla="*/ 190593 w 238951"/>
                <a:gd name="connsiteY0" fmla="*/ 0 h 290724"/>
                <a:gd name="connsiteX1" fmla="*/ 142233 w 238951"/>
                <a:gd name="connsiteY1" fmla="*/ 48359 h 290724"/>
                <a:gd name="connsiteX2" fmla="*/ 142233 w 238951"/>
                <a:gd name="connsiteY2" fmla="*/ 79921 h 290724"/>
                <a:gd name="connsiteX3" fmla="*/ 96719 w 238951"/>
                <a:gd name="connsiteY3" fmla="*/ 79921 h 290724"/>
                <a:gd name="connsiteX4" fmla="*/ 96719 w 238951"/>
                <a:gd name="connsiteY4" fmla="*/ 48359 h 290724"/>
                <a:gd name="connsiteX5" fmla="*/ 48359 w 238951"/>
                <a:gd name="connsiteY5" fmla="*/ 0 h 290724"/>
                <a:gd name="connsiteX6" fmla="*/ 0 w 238951"/>
                <a:gd name="connsiteY6" fmla="*/ 48359 h 290724"/>
                <a:gd name="connsiteX7" fmla="*/ 48359 w 238951"/>
                <a:gd name="connsiteY7" fmla="*/ 96719 h 290724"/>
                <a:gd name="connsiteX8" fmla="*/ 79651 w 238951"/>
                <a:gd name="connsiteY8" fmla="*/ 96719 h 290724"/>
                <a:gd name="connsiteX9" fmla="*/ 79651 w 238951"/>
                <a:gd name="connsiteY9" fmla="*/ 290725 h 290724"/>
                <a:gd name="connsiteX10" fmla="*/ 96719 w 238951"/>
                <a:gd name="connsiteY10" fmla="*/ 290725 h 290724"/>
                <a:gd name="connsiteX11" fmla="*/ 96719 w 238951"/>
                <a:gd name="connsiteY11" fmla="*/ 96989 h 290724"/>
                <a:gd name="connsiteX12" fmla="*/ 142233 w 238951"/>
                <a:gd name="connsiteY12" fmla="*/ 96989 h 290724"/>
                <a:gd name="connsiteX13" fmla="*/ 142233 w 238951"/>
                <a:gd name="connsiteY13" fmla="*/ 290725 h 290724"/>
                <a:gd name="connsiteX14" fmla="*/ 159301 w 238951"/>
                <a:gd name="connsiteY14" fmla="*/ 290725 h 290724"/>
                <a:gd name="connsiteX15" fmla="*/ 159301 w 238951"/>
                <a:gd name="connsiteY15" fmla="*/ 96719 h 290724"/>
                <a:gd name="connsiteX16" fmla="*/ 190593 w 238951"/>
                <a:gd name="connsiteY16" fmla="*/ 96719 h 290724"/>
                <a:gd name="connsiteX17" fmla="*/ 238952 w 238951"/>
                <a:gd name="connsiteY17" fmla="*/ 48359 h 290724"/>
                <a:gd name="connsiteX18" fmla="*/ 190593 w 238951"/>
                <a:gd name="connsiteY18" fmla="*/ 0 h 290724"/>
                <a:gd name="connsiteX19" fmla="*/ 17068 w 238951"/>
                <a:gd name="connsiteY19" fmla="*/ 48359 h 290724"/>
                <a:gd name="connsiteX20" fmla="*/ 48359 w 238951"/>
                <a:gd name="connsiteY20" fmla="*/ 17068 h 290724"/>
                <a:gd name="connsiteX21" fmla="*/ 79651 w 238951"/>
                <a:gd name="connsiteY21" fmla="*/ 48359 h 290724"/>
                <a:gd name="connsiteX22" fmla="*/ 79651 w 238951"/>
                <a:gd name="connsiteY22" fmla="*/ 79651 h 290724"/>
                <a:gd name="connsiteX23" fmla="*/ 48359 w 238951"/>
                <a:gd name="connsiteY23" fmla="*/ 79651 h 290724"/>
                <a:gd name="connsiteX24" fmla="*/ 17068 w 238951"/>
                <a:gd name="connsiteY24" fmla="*/ 48359 h 290724"/>
                <a:gd name="connsiteX25" fmla="*/ 190593 w 238951"/>
                <a:gd name="connsiteY25" fmla="*/ 79651 h 290724"/>
                <a:gd name="connsiteX26" fmla="*/ 159301 w 238951"/>
                <a:gd name="connsiteY26" fmla="*/ 79651 h 290724"/>
                <a:gd name="connsiteX27" fmla="*/ 159301 w 238951"/>
                <a:gd name="connsiteY27" fmla="*/ 48359 h 290724"/>
                <a:gd name="connsiteX28" fmla="*/ 190593 w 238951"/>
                <a:gd name="connsiteY28" fmla="*/ 17068 h 290724"/>
                <a:gd name="connsiteX29" fmla="*/ 221884 w 238951"/>
                <a:gd name="connsiteY29" fmla="*/ 48359 h 290724"/>
                <a:gd name="connsiteX30" fmla="*/ 190593 w 238951"/>
                <a:gd name="connsiteY30" fmla="*/ 79651 h 29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38951" h="290724">
                  <a:moveTo>
                    <a:pt x="190593" y="0"/>
                  </a:moveTo>
                  <a:cubicBezTo>
                    <a:pt x="163927" y="0"/>
                    <a:pt x="142233" y="21693"/>
                    <a:pt x="142233" y="48359"/>
                  </a:cubicBezTo>
                  <a:lnTo>
                    <a:pt x="142233" y="79921"/>
                  </a:lnTo>
                  <a:lnTo>
                    <a:pt x="96719" y="79921"/>
                  </a:lnTo>
                  <a:lnTo>
                    <a:pt x="96719" y="48359"/>
                  </a:lnTo>
                  <a:cubicBezTo>
                    <a:pt x="96719" y="21693"/>
                    <a:pt x="75025" y="0"/>
                    <a:pt x="48359" y="0"/>
                  </a:cubicBezTo>
                  <a:cubicBezTo>
                    <a:pt x="21693" y="0"/>
                    <a:pt x="0" y="21693"/>
                    <a:pt x="0" y="48359"/>
                  </a:cubicBezTo>
                  <a:cubicBezTo>
                    <a:pt x="0" y="75025"/>
                    <a:pt x="21693" y="96719"/>
                    <a:pt x="48359" y="96719"/>
                  </a:cubicBezTo>
                  <a:lnTo>
                    <a:pt x="79651" y="96719"/>
                  </a:lnTo>
                  <a:lnTo>
                    <a:pt x="79651" y="290725"/>
                  </a:lnTo>
                  <a:lnTo>
                    <a:pt x="96719" y="290725"/>
                  </a:lnTo>
                  <a:lnTo>
                    <a:pt x="96719" y="96989"/>
                  </a:lnTo>
                  <a:lnTo>
                    <a:pt x="142233" y="96989"/>
                  </a:lnTo>
                  <a:lnTo>
                    <a:pt x="142233" y="290725"/>
                  </a:lnTo>
                  <a:lnTo>
                    <a:pt x="159301" y="290725"/>
                  </a:lnTo>
                  <a:lnTo>
                    <a:pt x="159301" y="96719"/>
                  </a:lnTo>
                  <a:lnTo>
                    <a:pt x="190593" y="96719"/>
                  </a:lnTo>
                  <a:cubicBezTo>
                    <a:pt x="217258" y="96719"/>
                    <a:pt x="238952" y="75025"/>
                    <a:pt x="238952" y="48359"/>
                  </a:cubicBezTo>
                  <a:cubicBezTo>
                    <a:pt x="238952" y="21693"/>
                    <a:pt x="217258" y="0"/>
                    <a:pt x="190593" y="0"/>
                  </a:cubicBezTo>
                  <a:close/>
                  <a:moveTo>
                    <a:pt x="17068" y="48359"/>
                  </a:moveTo>
                  <a:cubicBezTo>
                    <a:pt x="17068" y="31106"/>
                    <a:pt x="31106" y="17068"/>
                    <a:pt x="48359" y="17068"/>
                  </a:cubicBezTo>
                  <a:cubicBezTo>
                    <a:pt x="65612" y="17068"/>
                    <a:pt x="79651" y="31106"/>
                    <a:pt x="79651" y="48359"/>
                  </a:cubicBezTo>
                  <a:lnTo>
                    <a:pt x="79651" y="79651"/>
                  </a:lnTo>
                  <a:lnTo>
                    <a:pt x="48359" y="79651"/>
                  </a:lnTo>
                  <a:cubicBezTo>
                    <a:pt x="31106" y="79651"/>
                    <a:pt x="17068" y="65612"/>
                    <a:pt x="17068" y="48359"/>
                  </a:cubicBezTo>
                  <a:close/>
                  <a:moveTo>
                    <a:pt x="190593" y="79651"/>
                  </a:moveTo>
                  <a:lnTo>
                    <a:pt x="159301" y="79651"/>
                  </a:lnTo>
                  <a:lnTo>
                    <a:pt x="159301" y="48359"/>
                  </a:lnTo>
                  <a:cubicBezTo>
                    <a:pt x="159301" y="31106"/>
                    <a:pt x="173340" y="17068"/>
                    <a:pt x="190593" y="17068"/>
                  </a:cubicBezTo>
                  <a:cubicBezTo>
                    <a:pt x="207845" y="17068"/>
                    <a:pt x="221884" y="31106"/>
                    <a:pt x="221884" y="48359"/>
                  </a:cubicBezTo>
                  <a:cubicBezTo>
                    <a:pt x="221884" y="65612"/>
                    <a:pt x="207845" y="79651"/>
                    <a:pt x="190593" y="79651"/>
                  </a:cubicBezTo>
                  <a:close/>
                </a:path>
              </a:pathLst>
            </a:custGeom>
            <a:solidFill>
              <a:srgbClr val="FFFFFF"/>
            </a:solidFill>
            <a:ln w="2838" cap="flat">
              <a:noFill/>
              <a:prstDash val="solid"/>
              <a:miter/>
            </a:ln>
          </p:spPr>
          <p:txBody>
            <a:bodyPr rtlCol="0" anchor="ctr"/>
            <a:lstStyle/>
            <a:p>
              <a:endParaRPr lang="ja-JP" altLang="en-US"/>
            </a:p>
          </p:txBody>
        </p:sp>
        <p:grpSp>
          <p:nvGrpSpPr>
            <p:cNvPr id="18" name="グラフィックス 9" descr="A lightbulb">
              <a:extLst>
                <a:ext uri="{FF2B5EF4-FFF2-40B4-BE49-F238E27FC236}">
                  <a16:creationId xmlns:a16="http://schemas.microsoft.com/office/drawing/2014/main" id="{BCB18151-5A68-419D-876C-498B12293CDC}"/>
                </a:ext>
              </a:extLst>
            </p:cNvPr>
            <p:cNvGrpSpPr/>
            <p:nvPr/>
          </p:nvGrpSpPr>
          <p:grpSpPr>
            <a:xfrm>
              <a:off x="9977397" y="445441"/>
              <a:ext cx="876156" cy="751179"/>
              <a:chOff x="9977397" y="445441"/>
              <a:chExt cx="876156" cy="751179"/>
            </a:xfrm>
            <a:solidFill>
              <a:schemeClr val="accent4"/>
            </a:solidFill>
          </p:grpSpPr>
          <p:sp>
            <p:nvSpPr>
              <p:cNvPr id="19" name="フリーフォーム: 図形 18">
                <a:extLst>
                  <a:ext uri="{FF2B5EF4-FFF2-40B4-BE49-F238E27FC236}">
                    <a16:creationId xmlns:a16="http://schemas.microsoft.com/office/drawing/2014/main" id="{4ED47E2A-B427-4FBF-A40F-FD2E597267D5}"/>
                  </a:ext>
                </a:extLst>
              </p:cNvPr>
              <p:cNvSpPr/>
              <p:nvPr/>
            </p:nvSpPr>
            <p:spPr>
              <a:xfrm>
                <a:off x="10404096" y="445441"/>
                <a:ext cx="22757" cy="73961"/>
              </a:xfrm>
              <a:custGeom>
                <a:avLst/>
                <a:gdLst>
                  <a:gd name="connsiteX0" fmla="*/ 11379 w 22757"/>
                  <a:gd name="connsiteY0" fmla="*/ 73961 h 73961"/>
                  <a:gd name="connsiteX1" fmla="*/ 0 w 22757"/>
                  <a:gd name="connsiteY1" fmla="*/ 62583 h 73961"/>
                  <a:gd name="connsiteX2" fmla="*/ 0 w 22757"/>
                  <a:gd name="connsiteY2" fmla="*/ 11379 h 73961"/>
                  <a:gd name="connsiteX3" fmla="*/ 11379 w 22757"/>
                  <a:gd name="connsiteY3" fmla="*/ 0 h 73961"/>
                  <a:gd name="connsiteX4" fmla="*/ 22757 w 22757"/>
                  <a:gd name="connsiteY4" fmla="*/ 11379 h 73961"/>
                  <a:gd name="connsiteX5" fmla="*/ 22757 w 22757"/>
                  <a:gd name="connsiteY5" fmla="*/ 62583 h 73961"/>
                  <a:gd name="connsiteX6" fmla="*/ 11379 w 22757"/>
                  <a:gd name="connsiteY6" fmla="*/ 73961 h 7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57" h="73961">
                    <a:moveTo>
                      <a:pt x="11379" y="73961"/>
                    </a:moveTo>
                    <a:cubicBezTo>
                      <a:pt x="5095" y="73961"/>
                      <a:pt x="0" y="68866"/>
                      <a:pt x="0" y="62583"/>
                    </a:cubicBezTo>
                    <a:lnTo>
                      <a:pt x="0" y="11379"/>
                    </a:lnTo>
                    <a:cubicBezTo>
                      <a:pt x="0" y="5095"/>
                      <a:pt x="5095" y="0"/>
                      <a:pt x="11379" y="0"/>
                    </a:cubicBezTo>
                    <a:cubicBezTo>
                      <a:pt x="17663" y="0"/>
                      <a:pt x="22757" y="5095"/>
                      <a:pt x="22757" y="11379"/>
                    </a:cubicBezTo>
                    <a:lnTo>
                      <a:pt x="22757" y="62583"/>
                    </a:lnTo>
                    <a:cubicBezTo>
                      <a:pt x="22757" y="68866"/>
                      <a:pt x="17663" y="73961"/>
                      <a:pt x="11379" y="73961"/>
                    </a:cubicBezTo>
                    <a:close/>
                  </a:path>
                </a:pathLst>
              </a:custGeom>
              <a:solidFill>
                <a:schemeClr val="accent4"/>
              </a:solidFill>
              <a:ln w="2838" cap="flat">
                <a:noFill/>
                <a:prstDash val="solid"/>
                <a:miter/>
              </a:ln>
            </p:spPr>
            <p:txBody>
              <a:bodyPr rtlCol="0" anchor="ctr"/>
              <a:lstStyle/>
              <a:p>
                <a:endParaRPr lang="ja-JP" altLang="en-US"/>
              </a:p>
            </p:txBody>
          </p:sp>
          <p:sp>
            <p:nvSpPr>
              <p:cNvPr id="20" name="フリーフォーム: 図形 19">
                <a:extLst>
                  <a:ext uri="{FF2B5EF4-FFF2-40B4-BE49-F238E27FC236}">
                    <a16:creationId xmlns:a16="http://schemas.microsoft.com/office/drawing/2014/main" id="{AAF869D4-E102-4F59-A56C-B6C7453AF790}"/>
                  </a:ext>
                </a:extLst>
              </p:cNvPr>
              <p:cNvSpPr/>
              <p:nvPr/>
            </p:nvSpPr>
            <p:spPr>
              <a:xfrm>
                <a:off x="10102371" y="570420"/>
                <a:ext cx="58968" cy="58962"/>
              </a:xfrm>
              <a:custGeom>
                <a:avLst/>
                <a:gdLst>
                  <a:gd name="connsiteX0" fmla="*/ 47589 w 58968"/>
                  <a:gd name="connsiteY0" fmla="*/ 58963 h 58962"/>
                  <a:gd name="connsiteX1" fmla="*/ 39544 w 58968"/>
                  <a:gd name="connsiteY1" fmla="*/ 55632 h 58962"/>
                  <a:gd name="connsiteX2" fmla="*/ 3335 w 58968"/>
                  <a:gd name="connsiteY2" fmla="*/ 19425 h 58962"/>
                  <a:gd name="connsiteX3" fmla="*/ 3335 w 58968"/>
                  <a:gd name="connsiteY3" fmla="*/ 3333 h 58962"/>
                  <a:gd name="connsiteX4" fmla="*/ 19424 w 58968"/>
                  <a:gd name="connsiteY4" fmla="*/ 3333 h 58962"/>
                  <a:gd name="connsiteX5" fmla="*/ 55634 w 58968"/>
                  <a:gd name="connsiteY5" fmla="*/ 39539 h 58962"/>
                  <a:gd name="connsiteX6" fmla="*/ 55634 w 58968"/>
                  <a:gd name="connsiteY6" fmla="*/ 55632 h 58962"/>
                  <a:gd name="connsiteX7" fmla="*/ 47589 w 58968"/>
                  <a:gd name="connsiteY7" fmla="*/ 58963 h 5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68" h="58962">
                    <a:moveTo>
                      <a:pt x="47589" y="58963"/>
                    </a:moveTo>
                    <a:cubicBezTo>
                      <a:pt x="44679" y="58963"/>
                      <a:pt x="41766" y="57850"/>
                      <a:pt x="39544" y="55632"/>
                    </a:cubicBezTo>
                    <a:lnTo>
                      <a:pt x="3335" y="19425"/>
                    </a:lnTo>
                    <a:cubicBezTo>
                      <a:pt x="-1112" y="14981"/>
                      <a:pt x="-1112" y="7776"/>
                      <a:pt x="3335" y="3333"/>
                    </a:cubicBezTo>
                    <a:cubicBezTo>
                      <a:pt x="7775" y="-1111"/>
                      <a:pt x="14981" y="-1111"/>
                      <a:pt x="19424" y="3333"/>
                    </a:cubicBezTo>
                    <a:lnTo>
                      <a:pt x="55634" y="39539"/>
                    </a:lnTo>
                    <a:cubicBezTo>
                      <a:pt x="60080" y="43983"/>
                      <a:pt x="60080" y="51188"/>
                      <a:pt x="55634" y="55632"/>
                    </a:cubicBezTo>
                    <a:cubicBezTo>
                      <a:pt x="53415" y="57850"/>
                      <a:pt x="50502" y="58963"/>
                      <a:pt x="47589" y="58963"/>
                    </a:cubicBezTo>
                    <a:close/>
                  </a:path>
                </a:pathLst>
              </a:custGeom>
              <a:solidFill>
                <a:schemeClr val="accent4"/>
              </a:solidFill>
              <a:ln w="2838" cap="flat">
                <a:noFill/>
                <a:prstDash val="solid"/>
                <a:miter/>
              </a:ln>
            </p:spPr>
            <p:txBody>
              <a:bodyPr rtlCol="0" anchor="ctr"/>
              <a:lstStyle/>
              <a:p>
                <a:endParaRPr lang="ja-JP" altLang="en-US"/>
              </a:p>
            </p:txBody>
          </p:sp>
          <p:sp>
            <p:nvSpPr>
              <p:cNvPr id="21" name="フリーフォーム: 図形 20">
                <a:extLst>
                  <a:ext uri="{FF2B5EF4-FFF2-40B4-BE49-F238E27FC236}">
                    <a16:creationId xmlns:a16="http://schemas.microsoft.com/office/drawing/2014/main" id="{2F6CB15E-8294-48AE-9D65-735FA952CE11}"/>
                  </a:ext>
                </a:extLst>
              </p:cNvPr>
              <p:cNvSpPr/>
              <p:nvPr/>
            </p:nvSpPr>
            <p:spPr>
              <a:xfrm>
                <a:off x="9977397" y="872141"/>
                <a:ext cx="73961" cy="22757"/>
              </a:xfrm>
              <a:custGeom>
                <a:avLst/>
                <a:gdLst>
                  <a:gd name="connsiteX0" fmla="*/ 62583 w 73961"/>
                  <a:gd name="connsiteY0" fmla="*/ 22757 h 22757"/>
                  <a:gd name="connsiteX1" fmla="*/ 11379 w 73961"/>
                  <a:gd name="connsiteY1" fmla="*/ 22757 h 22757"/>
                  <a:gd name="connsiteX2" fmla="*/ 0 w 73961"/>
                  <a:gd name="connsiteY2" fmla="*/ 11379 h 22757"/>
                  <a:gd name="connsiteX3" fmla="*/ 11379 w 73961"/>
                  <a:gd name="connsiteY3" fmla="*/ 0 h 22757"/>
                  <a:gd name="connsiteX4" fmla="*/ 62583 w 73961"/>
                  <a:gd name="connsiteY4" fmla="*/ 0 h 22757"/>
                  <a:gd name="connsiteX5" fmla="*/ 73961 w 73961"/>
                  <a:gd name="connsiteY5" fmla="*/ 11379 h 22757"/>
                  <a:gd name="connsiteX6" fmla="*/ 62583 w 73961"/>
                  <a:gd name="connsiteY6" fmla="*/ 22757 h 2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61" h="22757">
                    <a:moveTo>
                      <a:pt x="62583" y="22757"/>
                    </a:moveTo>
                    <a:lnTo>
                      <a:pt x="11379" y="22757"/>
                    </a:lnTo>
                    <a:cubicBezTo>
                      <a:pt x="5095" y="22757"/>
                      <a:pt x="0" y="17663"/>
                      <a:pt x="0" y="11379"/>
                    </a:cubicBezTo>
                    <a:cubicBezTo>
                      <a:pt x="0" y="5095"/>
                      <a:pt x="5095" y="0"/>
                      <a:pt x="11379" y="0"/>
                    </a:cubicBezTo>
                    <a:lnTo>
                      <a:pt x="62583" y="0"/>
                    </a:lnTo>
                    <a:cubicBezTo>
                      <a:pt x="68866" y="0"/>
                      <a:pt x="73961" y="5095"/>
                      <a:pt x="73961" y="11379"/>
                    </a:cubicBezTo>
                    <a:cubicBezTo>
                      <a:pt x="73961" y="17663"/>
                      <a:pt x="68866" y="22757"/>
                      <a:pt x="62583" y="22757"/>
                    </a:cubicBezTo>
                    <a:close/>
                  </a:path>
                </a:pathLst>
              </a:custGeom>
              <a:solidFill>
                <a:schemeClr val="accent4"/>
              </a:solidFill>
              <a:ln w="2838" cap="flat">
                <a:noFill/>
                <a:prstDash val="solid"/>
                <a:miter/>
              </a:ln>
            </p:spPr>
            <p:txBody>
              <a:bodyPr rtlCol="0" anchor="ctr"/>
              <a:lstStyle/>
              <a:p>
                <a:endParaRPr lang="ja-JP" altLang="en-US"/>
              </a:p>
            </p:txBody>
          </p:sp>
          <p:sp>
            <p:nvSpPr>
              <p:cNvPr id="22" name="フリーフォーム: 図形 21">
                <a:extLst>
                  <a:ext uri="{FF2B5EF4-FFF2-40B4-BE49-F238E27FC236}">
                    <a16:creationId xmlns:a16="http://schemas.microsoft.com/office/drawing/2014/main" id="{B534F11E-4E3C-4313-9D5A-22B3B0E68A38}"/>
                  </a:ext>
                </a:extLst>
              </p:cNvPr>
              <p:cNvSpPr/>
              <p:nvPr/>
            </p:nvSpPr>
            <p:spPr>
              <a:xfrm>
                <a:off x="10102373" y="1137658"/>
                <a:ext cx="58968" cy="58962"/>
              </a:xfrm>
              <a:custGeom>
                <a:avLst/>
                <a:gdLst>
                  <a:gd name="connsiteX0" fmla="*/ 11379 w 58968"/>
                  <a:gd name="connsiteY0" fmla="*/ 58963 h 58962"/>
                  <a:gd name="connsiteX1" fmla="*/ 3335 w 58968"/>
                  <a:gd name="connsiteY1" fmla="*/ 55632 h 58962"/>
                  <a:gd name="connsiteX2" fmla="*/ 3335 w 58968"/>
                  <a:gd name="connsiteY2" fmla="*/ 39539 h 58962"/>
                  <a:gd name="connsiteX3" fmla="*/ 39544 w 58968"/>
                  <a:gd name="connsiteY3" fmla="*/ 3333 h 58962"/>
                  <a:gd name="connsiteX4" fmla="*/ 55634 w 58968"/>
                  <a:gd name="connsiteY4" fmla="*/ 3333 h 58962"/>
                  <a:gd name="connsiteX5" fmla="*/ 55634 w 58968"/>
                  <a:gd name="connsiteY5" fmla="*/ 19425 h 58962"/>
                  <a:gd name="connsiteX6" fmla="*/ 19424 w 58968"/>
                  <a:gd name="connsiteY6" fmla="*/ 55632 h 58962"/>
                  <a:gd name="connsiteX7" fmla="*/ 11379 w 58968"/>
                  <a:gd name="connsiteY7" fmla="*/ 58963 h 5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68" h="58962">
                    <a:moveTo>
                      <a:pt x="11379" y="58963"/>
                    </a:moveTo>
                    <a:cubicBezTo>
                      <a:pt x="8469" y="58963"/>
                      <a:pt x="5556" y="57850"/>
                      <a:pt x="3335" y="55632"/>
                    </a:cubicBezTo>
                    <a:cubicBezTo>
                      <a:pt x="-1112" y="51185"/>
                      <a:pt x="-1112" y="43983"/>
                      <a:pt x="3335" y="39539"/>
                    </a:cubicBezTo>
                    <a:lnTo>
                      <a:pt x="39544" y="3333"/>
                    </a:lnTo>
                    <a:cubicBezTo>
                      <a:pt x="43985" y="-1111"/>
                      <a:pt x="51190" y="-1111"/>
                      <a:pt x="55634" y="3333"/>
                    </a:cubicBezTo>
                    <a:cubicBezTo>
                      <a:pt x="60080" y="7779"/>
                      <a:pt x="60080" y="14981"/>
                      <a:pt x="55634" y="19425"/>
                    </a:cubicBezTo>
                    <a:lnTo>
                      <a:pt x="19424" y="55632"/>
                    </a:lnTo>
                    <a:cubicBezTo>
                      <a:pt x="17202" y="57850"/>
                      <a:pt x="14289" y="58963"/>
                      <a:pt x="11379" y="58963"/>
                    </a:cubicBezTo>
                    <a:close/>
                  </a:path>
                </a:pathLst>
              </a:custGeom>
              <a:solidFill>
                <a:schemeClr val="accent4"/>
              </a:solidFill>
              <a:ln w="2838" cap="flat">
                <a:noFill/>
                <a:prstDash val="solid"/>
                <a:miter/>
              </a:ln>
            </p:spPr>
            <p:txBody>
              <a:bodyPr rtlCol="0" anchor="ctr"/>
              <a:lstStyle/>
              <a:p>
                <a:endParaRPr lang="ja-JP" altLang="en-US"/>
              </a:p>
            </p:txBody>
          </p:sp>
          <p:sp>
            <p:nvSpPr>
              <p:cNvPr id="23" name="フリーフォーム: 図形 22">
                <a:extLst>
                  <a:ext uri="{FF2B5EF4-FFF2-40B4-BE49-F238E27FC236}">
                    <a16:creationId xmlns:a16="http://schemas.microsoft.com/office/drawing/2014/main" id="{EC1BC734-B7B7-4090-9374-0F476F87E12A}"/>
                  </a:ext>
                </a:extLst>
              </p:cNvPr>
              <p:cNvSpPr/>
              <p:nvPr/>
            </p:nvSpPr>
            <p:spPr>
              <a:xfrm>
                <a:off x="10669608" y="1137658"/>
                <a:ext cx="58968" cy="58962"/>
              </a:xfrm>
              <a:custGeom>
                <a:avLst/>
                <a:gdLst>
                  <a:gd name="connsiteX0" fmla="*/ 47589 w 58968"/>
                  <a:gd name="connsiteY0" fmla="*/ 58963 h 58962"/>
                  <a:gd name="connsiteX1" fmla="*/ 39544 w 58968"/>
                  <a:gd name="connsiteY1" fmla="*/ 55632 h 58962"/>
                  <a:gd name="connsiteX2" fmla="*/ 3335 w 58968"/>
                  <a:gd name="connsiteY2" fmla="*/ 19425 h 58962"/>
                  <a:gd name="connsiteX3" fmla="*/ 3335 w 58968"/>
                  <a:gd name="connsiteY3" fmla="*/ 3333 h 58962"/>
                  <a:gd name="connsiteX4" fmla="*/ 19424 w 58968"/>
                  <a:gd name="connsiteY4" fmla="*/ 3333 h 58962"/>
                  <a:gd name="connsiteX5" fmla="*/ 55634 w 58968"/>
                  <a:gd name="connsiteY5" fmla="*/ 39539 h 58962"/>
                  <a:gd name="connsiteX6" fmla="*/ 55634 w 58968"/>
                  <a:gd name="connsiteY6" fmla="*/ 55632 h 58962"/>
                  <a:gd name="connsiteX7" fmla="*/ 47589 w 58968"/>
                  <a:gd name="connsiteY7" fmla="*/ 58963 h 5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68" h="58962">
                    <a:moveTo>
                      <a:pt x="47589" y="58963"/>
                    </a:moveTo>
                    <a:cubicBezTo>
                      <a:pt x="44679" y="58963"/>
                      <a:pt x="41766" y="57850"/>
                      <a:pt x="39544" y="55632"/>
                    </a:cubicBezTo>
                    <a:lnTo>
                      <a:pt x="3335" y="19425"/>
                    </a:lnTo>
                    <a:cubicBezTo>
                      <a:pt x="-1112" y="14981"/>
                      <a:pt x="-1112" y="7776"/>
                      <a:pt x="3335" y="3333"/>
                    </a:cubicBezTo>
                    <a:cubicBezTo>
                      <a:pt x="7775" y="-1111"/>
                      <a:pt x="14981" y="-1111"/>
                      <a:pt x="19424" y="3333"/>
                    </a:cubicBezTo>
                    <a:lnTo>
                      <a:pt x="55634" y="39539"/>
                    </a:lnTo>
                    <a:cubicBezTo>
                      <a:pt x="60080" y="43983"/>
                      <a:pt x="60080" y="51188"/>
                      <a:pt x="55634" y="55632"/>
                    </a:cubicBezTo>
                    <a:cubicBezTo>
                      <a:pt x="53415" y="57850"/>
                      <a:pt x="50502" y="58963"/>
                      <a:pt x="47589" y="58963"/>
                    </a:cubicBezTo>
                    <a:close/>
                  </a:path>
                </a:pathLst>
              </a:custGeom>
              <a:solidFill>
                <a:schemeClr val="accent4"/>
              </a:solidFill>
              <a:ln w="2838" cap="flat">
                <a:noFill/>
                <a:prstDash val="solid"/>
                <a:miter/>
              </a:ln>
            </p:spPr>
            <p:txBody>
              <a:bodyPr rtlCol="0" anchor="ctr"/>
              <a:lstStyle/>
              <a:p>
                <a:endParaRPr lang="ja-JP" altLang="en-US"/>
              </a:p>
            </p:txBody>
          </p:sp>
          <p:sp>
            <p:nvSpPr>
              <p:cNvPr id="24" name="フリーフォーム: 図形 23">
                <a:extLst>
                  <a:ext uri="{FF2B5EF4-FFF2-40B4-BE49-F238E27FC236}">
                    <a16:creationId xmlns:a16="http://schemas.microsoft.com/office/drawing/2014/main" id="{7E9E1466-BFE3-4004-943D-2F793C9AC1DB}"/>
                  </a:ext>
                </a:extLst>
              </p:cNvPr>
              <p:cNvSpPr/>
              <p:nvPr/>
            </p:nvSpPr>
            <p:spPr>
              <a:xfrm>
                <a:off x="10779592" y="872141"/>
                <a:ext cx="73961" cy="22757"/>
              </a:xfrm>
              <a:custGeom>
                <a:avLst/>
                <a:gdLst>
                  <a:gd name="connsiteX0" fmla="*/ 62583 w 73961"/>
                  <a:gd name="connsiteY0" fmla="*/ 22757 h 22757"/>
                  <a:gd name="connsiteX1" fmla="*/ 11379 w 73961"/>
                  <a:gd name="connsiteY1" fmla="*/ 22757 h 22757"/>
                  <a:gd name="connsiteX2" fmla="*/ 0 w 73961"/>
                  <a:gd name="connsiteY2" fmla="*/ 11379 h 22757"/>
                  <a:gd name="connsiteX3" fmla="*/ 11379 w 73961"/>
                  <a:gd name="connsiteY3" fmla="*/ 0 h 22757"/>
                  <a:gd name="connsiteX4" fmla="*/ 62583 w 73961"/>
                  <a:gd name="connsiteY4" fmla="*/ 0 h 22757"/>
                  <a:gd name="connsiteX5" fmla="*/ 73961 w 73961"/>
                  <a:gd name="connsiteY5" fmla="*/ 11379 h 22757"/>
                  <a:gd name="connsiteX6" fmla="*/ 62583 w 73961"/>
                  <a:gd name="connsiteY6" fmla="*/ 22757 h 2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61" h="22757">
                    <a:moveTo>
                      <a:pt x="62583" y="22757"/>
                    </a:moveTo>
                    <a:lnTo>
                      <a:pt x="11379" y="22757"/>
                    </a:lnTo>
                    <a:cubicBezTo>
                      <a:pt x="5095" y="22757"/>
                      <a:pt x="0" y="17663"/>
                      <a:pt x="0" y="11379"/>
                    </a:cubicBezTo>
                    <a:cubicBezTo>
                      <a:pt x="0" y="5095"/>
                      <a:pt x="5095" y="0"/>
                      <a:pt x="11379" y="0"/>
                    </a:cubicBezTo>
                    <a:lnTo>
                      <a:pt x="62583" y="0"/>
                    </a:lnTo>
                    <a:cubicBezTo>
                      <a:pt x="68867" y="0"/>
                      <a:pt x="73961" y="5095"/>
                      <a:pt x="73961" y="11379"/>
                    </a:cubicBezTo>
                    <a:cubicBezTo>
                      <a:pt x="73961" y="17663"/>
                      <a:pt x="68867" y="22757"/>
                      <a:pt x="62583" y="22757"/>
                    </a:cubicBezTo>
                    <a:close/>
                  </a:path>
                </a:pathLst>
              </a:custGeom>
              <a:solidFill>
                <a:schemeClr val="accent4"/>
              </a:solidFill>
              <a:ln w="2838" cap="flat">
                <a:noFill/>
                <a:prstDash val="solid"/>
                <a:miter/>
              </a:ln>
            </p:spPr>
            <p:txBody>
              <a:bodyPr rtlCol="0" anchor="ctr"/>
              <a:lstStyle/>
              <a:p>
                <a:endParaRPr lang="ja-JP" altLang="en-US"/>
              </a:p>
            </p:txBody>
          </p:sp>
          <p:sp>
            <p:nvSpPr>
              <p:cNvPr id="25" name="フリーフォーム: 図形 24">
                <a:extLst>
                  <a:ext uri="{FF2B5EF4-FFF2-40B4-BE49-F238E27FC236}">
                    <a16:creationId xmlns:a16="http://schemas.microsoft.com/office/drawing/2014/main" id="{C7EE4E55-844D-460B-B629-95A241732CDF}"/>
                  </a:ext>
                </a:extLst>
              </p:cNvPr>
              <p:cNvSpPr/>
              <p:nvPr/>
            </p:nvSpPr>
            <p:spPr>
              <a:xfrm>
                <a:off x="10669611" y="570420"/>
                <a:ext cx="58968" cy="58962"/>
              </a:xfrm>
              <a:custGeom>
                <a:avLst/>
                <a:gdLst>
                  <a:gd name="connsiteX0" fmla="*/ 11379 w 58968"/>
                  <a:gd name="connsiteY0" fmla="*/ 58963 h 58962"/>
                  <a:gd name="connsiteX1" fmla="*/ 3335 w 58968"/>
                  <a:gd name="connsiteY1" fmla="*/ 55632 h 58962"/>
                  <a:gd name="connsiteX2" fmla="*/ 3335 w 58968"/>
                  <a:gd name="connsiteY2" fmla="*/ 39539 h 58962"/>
                  <a:gd name="connsiteX3" fmla="*/ 39544 w 58968"/>
                  <a:gd name="connsiteY3" fmla="*/ 3333 h 58962"/>
                  <a:gd name="connsiteX4" fmla="*/ 55634 w 58968"/>
                  <a:gd name="connsiteY4" fmla="*/ 3333 h 58962"/>
                  <a:gd name="connsiteX5" fmla="*/ 55634 w 58968"/>
                  <a:gd name="connsiteY5" fmla="*/ 19425 h 58962"/>
                  <a:gd name="connsiteX6" fmla="*/ 19424 w 58968"/>
                  <a:gd name="connsiteY6" fmla="*/ 55632 h 58962"/>
                  <a:gd name="connsiteX7" fmla="*/ 11379 w 58968"/>
                  <a:gd name="connsiteY7" fmla="*/ 58963 h 5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68" h="58962">
                    <a:moveTo>
                      <a:pt x="11379" y="58963"/>
                    </a:moveTo>
                    <a:cubicBezTo>
                      <a:pt x="8469" y="58963"/>
                      <a:pt x="5556" y="57850"/>
                      <a:pt x="3335" y="55632"/>
                    </a:cubicBezTo>
                    <a:cubicBezTo>
                      <a:pt x="-1112" y="51185"/>
                      <a:pt x="-1112" y="43983"/>
                      <a:pt x="3335" y="39539"/>
                    </a:cubicBezTo>
                    <a:lnTo>
                      <a:pt x="39544" y="3333"/>
                    </a:lnTo>
                    <a:cubicBezTo>
                      <a:pt x="43985" y="-1111"/>
                      <a:pt x="51190" y="-1111"/>
                      <a:pt x="55634" y="3333"/>
                    </a:cubicBezTo>
                    <a:cubicBezTo>
                      <a:pt x="60080" y="7779"/>
                      <a:pt x="60080" y="14981"/>
                      <a:pt x="55634" y="19425"/>
                    </a:cubicBezTo>
                    <a:lnTo>
                      <a:pt x="19424" y="55632"/>
                    </a:lnTo>
                    <a:cubicBezTo>
                      <a:pt x="17205" y="57850"/>
                      <a:pt x="14289" y="58963"/>
                      <a:pt x="11379" y="58963"/>
                    </a:cubicBezTo>
                    <a:close/>
                  </a:path>
                </a:pathLst>
              </a:custGeom>
              <a:solidFill>
                <a:schemeClr val="accent4"/>
              </a:solidFill>
              <a:ln w="2838" cap="flat">
                <a:noFill/>
                <a:prstDash val="solid"/>
                <a:miter/>
              </a:ln>
            </p:spPr>
            <p:txBody>
              <a:bodyPr rtlCol="0" anchor="ctr"/>
              <a:lstStyle/>
              <a:p>
                <a:endParaRPr lang="ja-JP" altLang="en-US"/>
              </a:p>
            </p:txBody>
          </p:sp>
        </p:grpSp>
      </p:grpSp>
      <p:sp>
        <p:nvSpPr>
          <p:cNvPr id="37" name="吹き出し: 円形 36">
            <a:extLst>
              <a:ext uri="{FF2B5EF4-FFF2-40B4-BE49-F238E27FC236}">
                <a16:creationId xmlns:a16="http://schemas.microsoft.com/office/drawing/2014/main" id="{E89EA9CD-240F-4D0A-ADB1-66D488711813}"/>
              </a:ext>
            </a:extLst>
          </p:cNvPr>
          <p:cNvSpPr/>
          <p:nvPr/>
        </p:nvSpPr>
        <p:spPr>
          <a:xfrm rot="364537">
            <a:off x="8547460" y="495460"/>
            <a:ext cx="3532534" cy="628827"/>
          </a:xfrm>
          <a:prstGeom prst="wedgeEllipseCallout">
            <a:avLst>
              <a:gd name="adj1" fmla="val -6614"/>
              <a:gd name="adj2" fmla="val 42427"/>
            </a:avLst>
          </a:prstGeom>
          <a:noFill/>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endParaRPr kumimoji="1" lang="ja-JP" altLang="en-US" sz="2000" b="1" dirty="0"/>
          </a:p>
        </p:txBody>
      </p:sp>
      <p:sp>
        <p:nvSpPr>
          <p:cNvPr id="40" name="テキスト ボックス 39">
            <a:extLst>
              <a:ext uri="{FF2B5EF4-FFF2-40B4-BE49-F238E27FC236}">
                <a16:creationId xmlns:a16="http://schemas.microsoft.com/office/drawing/2014/main" id="{677958F9-EBEE-4907-B019-FC381BF50C8C}"/>
              </a:ext>
            </a:extLst>
          </p:cNvPr>
          <p:cNvSpPr txBox="1"/>
          <p:nvPr/>
        </p:nvSpPr>
        <p:spPr>
          <a:xfrm>
            <a:off x="1648891" y="6555757"/>
            <a:ext cx="7536749" cy="383336"/>
          </a:xfrm>
          <a:prstGeom prst="rect">
            <a:avLst/>
          </a:prstGeom>
        </p:spPr>
        <p:txBody>
          <a:bodyPr vert="horz" lIns="91440" tIns="45720" rIns="91440" bIns="45720" rtlCol="0" anchor="t" anchorCtr="0">
            <a:noAutofit/>
          </a:bodyPr>
          <a:lstStyle/>
          <a:p>
            <a:pPr defTabSz="914400">
              <a:spcAft>
                <a:spcPts val="600"/>
              </a:spcAft>
              <a:buClr>
                <a:schemeClr val="accent1"/>
              </a:buClr>
            </a:pPr>
            <a:r>
              <a:rPr kumimoji="1" lang="ja-JP" altLang="en-US" sz="1400" dirty="0">
                <a:solidFill>
                  <a:srgbClr val="C00000"/>
                </a:solidFill>
                <a:latin typeface="+mn-ea"/>
              </a:rPr>
              <a:t>資料作成にあたり、ご感想をお寄せいただきました皆様、ご協力ありがとうございました。</a:t>
            </a:r>
            <a:endParaRPr kumimoji="1" lang="en-US" altLang="ja-JP" sz="1400" dirty="0">
              <a:solidFill>
                <a:srgbClr val="C00000"/>
              </a:solidFill>
              <a:latin typeface="+mn-ea"/>
            </a:endParaRPr>
          </a:p>
        </p:txBody>
      </p:sp>
    </p:spTree>
    <p:extLst>
      <p:ext uri="{BB962C8B-B14F-4D97-AF65-F5344CB8AC3E}">
        <p14:creationId xmlns:p14="http://schemas.microsoft.com/office/powerpoint/2010/main" val="4015731585"/>
      </p:ext>
    </p:extLst>
  </p:cSld>
  <p:clrMapOvr>
    <a:masterClrMapping/>
  </p:clrMapOvr>
  <mc:AlternateContent xmlns:mc="http://schemas.openxmlformats.org/markup-compatibility/2006" xmlns:p14="http://schemas.microsoft.com/office/powerpoint/2010/main">
    <mc:Choice Requires="p14">
      <p:transition spd="slow" p14:dur="2000" advTm="132851"/>
    </mc:Choice>
    <mc:Fallback xmlns="">
      <p:transition spd="slow" advTm="1328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B526BBFC-FAC2-4D4A-B04A-72F6A3C237C6}"/>
              </a:ext>
            </a:extLst>
          </p:cNvPr>
          <p:cNvSpPr/>
          <p:nvPr/>
        </p:nvSpPr>
        <p:spPr>
          <a:xfrm>
            <a:off x="666427" y="5092839"/>
            <a:ext cx="10617959" cy="13167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63282D0D-72E3-4C56-920D-D7C0A95AE945}"/>
              </a:ext>
            </a:extLst>
          </p:cNvPr>
          <p:cNvPicPr>
            <a:picLocks noChangeAspect="1"/>
          </p:cNvPicPr>
          <p:nvPr/>
        </p:nvPicPr>
        <p:blipFill>
          <a:blip r:embed="rId2"/>
          <a:stretch>
            <a:fillRect/>
          </a:stretch>
        </p:blipFill>
        <p:spPr>
          <a:xfrm>
            <a:off x="0" y="-1090"/>
            <a:ext cx="12192000" cy="290399"/>
          </a:xfrm>
          <a:prstGeom prst="rect">
            <a:avLst/>
          </a:prstGeom>
        </p:spPr>
      </p:pic>
      <p:pic>
        <p:nvPicPr>
          <p:cNvPr id="3" name="図 2">
            <a:extLst>
              <a:ext uri="{FF2B5EF4-FFF2-40B4-BE49-F238E27FC236}">
                <a16:creationId xmlns:a16="http://schemas.microsoft.com/office/drawing/2014/main" id="{2EF08398-A577-45F6-A647-A41FBCAA87BA}"/>
              </a:ext>
            </a:extLst>
          </p:cNvPr>
          <p:cNvPicPr>
            <a:picLocks noChangeAspect="1"/>
          </p:cNvPicPr>
          <p:nvPr/>
        </p:nvPicPr>
        <p:blipFill>
          <a:blip r:embed="rId2"/>
          <a:stretch>
            <a:fillRect/>
          </a:stretch>
        </p:blipFill>
        <p:spPr>
          <a:xfrm rot="10800000">
            <a:off x="0" y="6567601"/>
            <a:ext cx="12192000" cy="290399"/>
          </a:xfrm>
          <a:prstGeom prst="rect">
            <a:avLst/>
          </a:prstGeom>
        </p:spPr>
      </p:pic>
      <p:pic>
        <p:nvPicPr>
          <p:cNvPr id="18" name="図 17">
            <a:extLst>
              <a:ext uri="{FF2B5EF4-FFF2-40B4-BE49-F238E27FC236}">
                <a16:creationId xmlns:a16="http://schemas.microsoft.com/office/drawing/2014/main" id="{A7069B4E-650D-4047-B7B3-0D004470B959}"/>
              </a:ext>
            </a:extLst>
          </p:cNvPr>
          <p:cNvPicPr>
            <a:picLocks noChangeAspect="1"/>
          </p:cNvPicPr>
          <p:nvPr/>
        </p:nvPicPr>
        <p:blipFill>
          <a:blip r:embed="rId3"/>
          <a:stretch>
            <a:fillRect/>
          </a:stretch>
        </p:blipFill>
        <p:spPr>
          <a:xfrm>
            <a:off x="11570987" y="6044166"/>
            <a:ext cx="382767" cy="678163"/>
          </a:xfrm>
          <a:prstGeom prst="rect">
            <a:avLst/>
          </a:prstGeom>
        </p:spPr>
      </p:pic>
      <p:sp>
        <p:nvSpPr>
          <p:cNvPr id="19" name="テキスト ボックス 18">
            <a:extLst>
              <a:ext uri="{FF2B5EF4-FFF2-40B4-BE49-F238E27FC236}">
                <a16:creationId xmlns:a16="http://schemas.microsoft.com/office/drawing/2014/main" id="{B52D3F53-62DC-46E8-992F-899C509A359D}"/>
              </a:ext>
            </a:extLst>
          </p:cNvPr>
          <p:cNvSpPr txBox="1"/>
          <p:nvPr/>
        </p:nvSpPr>
        <p:spPr>
          <a:xfrm>
            <a:off x="787019" y="293821"/>
            <a:ext cx="10617959" cy="1040643"/>
          </a:xfrm>
          <a:prstGeom prst="rect">
            <a:avLst/>
          </a:prstGeom>
        </p:spPr>
        <p:txBody>
          <a:bodyPr vert="horz" lIns="91440" tIns="45720" rIns="91440" bIns="45720" rtlCol="0" anchor="ctr">
            <a:normAutofit/>
          </a:bodyPr>
          <a:lstStyle/>
          <a:p>
            <a:pPr defTabSz="914400">
              <a:lnSpc>
                <a:spcPct val="90000"/>
              </a:lnSpc>
              <a:spcAft>
                <a:spcPts val="600"/>
              </a:spcAft>
              <a:buClr>
                <a:schemeClr val="accent1"/>
              </a:buClr>
            </a:pPr>
            <a:r>
              <a:rPr kumimoji="1" lang="ja-JP" altLang="en-US" sz="2800" b="1" dirty="0">
                <a:latin typeface="+mn-ea"/>
              </a:rPr>
              <a:t>水安全計画の意義及び目的</a:t>
            </a:r>
            <a:endParaRPr kumimoji="1" lang="en-US" altLang="ja-JP" sz="2800" b="1" dirty="0">
              <a:latin typeface="+mn-ea"/>
            </a:endParaRPr>
          </a:p>
        </p:txBody>
      </p:sp>
      <p:sp>
        <p:nvSpPr>
          <p:cNvPr id="7" name="テキスト ボックス 6">
            <a:extLst>
              <a:ext uri="{FF2B5EF4-FFF2-40B4-BE49-F238E27FC236}">
                <a16:creationId xmlns:a16="http://schemas.microsoft.com/office/drawing/2014/main" id="{875F0D17-70DC-4242-BDBE-C5B6892937E8}"/>
              </a:ext>
            </a:extLst>
          </p:cNvPr>
          <p:cNvSpPr txBox="1"/>
          <p:nvPr/>
        </p:nvSpPr>
        <p:spPr>
          <a:xfrm>
            <a:off x="814090" y="1211536"/>
            <a:ext cx="8848725" cy="400110"/>
          </a:xfrm>
          <a:prstGeom prst="rect">
            <a:avLst/>
          </a:prstGeom>
          <a:noFill/>
        </p:spPr>
        <p:txBody>
          <a:bodyPr wrap="square" rtlCol="0">
            <a:spAutoFit/>
          </a:bodyPr>
          <a:lstStyle/>
          <a:p>
            <a:pPr defTabSz="914400"/>
            <a:r>
              <a:rPr kumimoji="1" lang="ja-JP" altLang="en-US" sz="2000" dirty="0">
                <a:solidFill>
                  <a:prstClr val="black"/>
                </a:solidFill>
                <a:latin typeface="+mn-ea"/>
              </a:rPr>
              <a:t>     供給する水道水の安全性をより一層高め、継続的に供給すること</a:t>
            </a:r>
            <a:endParaRPr kumimoji="1" lang="en-US" altLang="ja-JP" sz="2000" dirty="0">
              <a:solidFill>
                <a:prstClr val="black"/>
              </a:solidFill>
              <a:latin typeface="+mn-ea"/>
            </a:endParaRPr>
          </a:p>
        </p:txBody>
      </p:sp>
      <p:sp>
        <p:nvSpPr>
          <p:cNvPr id="8" name="テキスト ボックス 7">
            <a:extLst>
              <a:ext uri="{FF2B5EF4-FFF2-40B4-BE49-F238E27FC236}">
                <a16:creationId xmlns:a16="http://schemas.microsoft.com/office/drawing/2014/main" id="{00CD9474-C318-49D6-9254-4F69E3A6C875}"/>
              </a:ext>
            </a:extLst>
          </p:cNvPr>
          <p:cNvSpPr txBox="1"/>
          <p:nvPr/>
        </p:nvSpPr>
        <p:spPr>
          <a:xfrm>
            <a:off x="814090" y="1803598"/>
            <a:ext cx="10334626" cy="3170099"/>
          </a:xfrm>
          <a:prstGeom prst="rect">
            <a:avLst/>
          </a:prstGeom>
          <a:noFill/>
        </p:spPr>
        <p:txBody>
          <a:bodyPr wrap="square" rtlCol="0">
            <a:spAutoFit/>
          </a:bodyPr>
          <a:lstStyle/>
          <a:p>
            <a:pPr defTabSz="914400"/>
            <a:r>
              <a:rPr kumimoji="1" lang="ja-JP" altLang="en-US" sz="2000" dirty="0">
                <a:solidFill>
                  <a:prstClr val="black"/>
                </a:solidFill>
                <a:latin typeface="+mn-ea"/>
              </a:rPr>
              <a:t>     水道システムに存在する危害を抽出・特定し、それらを継続的に監視・制御する</a:t>
            </a:r>
            <a:endParaRPr kumimoji="1" lang="en-US" altLang="ja-JP" sz="2000" dirty="0">
              <a:solidFill>
                <a:prstClr val="black"/>
              </a:solidFill>
              <a:latin typeface="+mn-ea"/>
            </a:endParaRPr>
          </a:p>
          <a:p>
            <a:pPr defTabSz="914400"/>
            <a:r>
              <a:rPr kumimoji="1" lang="ja-JP" altLang="en-US" sz="2000" dirty="0">
                <a:solidFill>
                  <a:prstClr val="black"/>
                </a:solidFill>
                <a:latin typeface="+mn-ea"/>
              </a:rPr>
              <a:t>     ことにより、安全な水の供給を確実にするシステムづくりを目指すもの</a:t>
            </a:r>
            <a:endParaRPr kumimoji="1" lang="en-US" altLang="ja-JP" sz="2000" dirty="0">
              <a:solidFill>
                <a:prstClr val="black"/>
              </a:solidFill>
              <a:latin typeface="+mn-ea"/>
            </a:endParaRPr>
          </a:p>
          <a:p>
            <a:pPr defTabSz="914400"/>
            <a:r>
              <a:rPr kumimoji="1" lang="ja-JP" altLang="en-US" sz="2000" dirty="0">
                <a:solidFill>
                  <a:prstClr val="black"/>
                </a:solidFill>
                <a:latin typeface="+mn-ea"/>
              </a:rPr>
              <a:t>              </a:t>
            </a:r>
            <a:endParaRPr kumimoji="1" lang="en-US" altLang="ja-JP" sz="2000" dirty="0">
              <a:solidFill>
                <a:prstClr val="black"/>
              </a:solidFill>
              <a:latin typeface="+mn-ea"/>
            </a:endParaRPr>
          </a:p>
          <a:p>
            <a:pPr defTabSz="914400"/>
            <a:r>
              <a:rPr kumimoji="1" lang="ja-JP" altLang="en-US" sz="2000" dirty="0">
                <a:solidFill>
                  <a:prstClr val="black"/>
                </a:solidFill>
                <a:latin typeface="+mn-ea"/>
              </a:rPr>
              <a:t>              </a:t>
            </a:r>
            <a:endParaRPr kumimoji="1" lang="en-US" altLang="ja-JP" sz="2000" dirty="0">
              <a:solidFill>
                <a:prstClr val="black"/>
              </a:solidFill>
              <a:latin typeface="+mn-ea"/>
            </a:endParaRPr>
          </a:p>
          <a:p>
            <a:pPr defTabSz="914400"/>
            <a:r>
              <a:rPr kumimoji="1" lang="ja-JP" altLang="en-US" sz="2000" dirty="0">
                <a:solidFill>
                  <a:prstClr val="black"/>
                </a:solidFill>
                <a:latin typeface="+mn-ea"/>
              </a:rPr>
              <a:t>  </a:t>
            </a:r>
            <a:r>
              <a:rPr kumimoji="1" lang="en-US" altLang="ja-JP" sz="2000" dirty="0">
                <a:solidFill>
                  <a:prstClr val="black"/>
                </a:solidFill>
                <a:latin typeface="+mn-ea"/>
              </a:rPr>
              <a:t>1</a:t>
            </a:r>
            <a:r>
              <a:rPr kumimoji="1" lang="ja-JP" altLang="en-US" sz="2000" dirty="0">
                <a:solidFill>
                  <a:prstClr val="black"/>
                </a:solidFill>
                <a:latin typeface="+mn-ea"/>
              </a:rPr>
              <a:t>）安全性の向上</a:t>
            </a:r>
            <a:endParaRPr kumimoji="1" lang="en-US" altLang="ja-JP" sz="2000" dirty="0">
              <a:solidFill>
                <a:prstClr val="black"/>
              </a:solidFill>
              <a:latin typeface="+mn-ea"/>
            </a:endParaRPr>
          </a:p>
          <a:p>
            <a:pPr defTabSz="914400"/>
            <a:r>
              <a:rPr kumimoji="1" lang="ja-JP" altLang="en-US" sz="2000" dirty="0">
                <a:solidFill>
                  <a:prstClr val="black"/>
                </a:solidFill>
                <a:latin typeface="+mn-ea"/>
              </a:rPr>
              <a:t>  </a:t>
            </a:r>
            <a:r>
              <a:rPr kumimoji="1" lang="en-US" altLang="ja-JP" sz="2000" dirty="0">
                <a:solidFill>
                  <a:prstClr val="black"/>
                </a:solidFill>
                <a:latin typeface="+mn-ea"/>
              </a:rPr>
              <a:t>2</a:t>
            </a:r>
            <a:r>
              <a:rPr kumimoji="1" lang="ja-JP" altLang="en-US" sz="2000" dirty="0">
                <a:solidFill>
                  <a:prstClr val="black"/>
                </a:solidFill>
                <a:latin typeface="+mn-ea"/>
              </a:rPr>
              <a:t>）維持管理の向上・効率化</a:t>
            </a:r>
            <a:endParaRPr kumimoji="1" lang="en-US" altLang="ja-JP" sz="2000" dirty="0">
              <a:solidFill>
                <a:prstClr val="black"/>
              </a:solidFill>
              <a:latin typeface="+mn-ea"/>
            </a:endParaRPr>
          </a:p>
          <a:p>
            <a:pPr defTabSz="914400"/>
            <a:r>
              <a:rPr kumimoji="1" lang="ja-JP" altLang="en-US" sz="2000" dirty="0">
                <a:solidFill>
                  <a:prstClr val="black"/>
                </a:solidFill>
                <a:latin typeface="+mn-ea"/>
              </a:rPr>
              <a:t>  </a:t>
            </a:r>
            <a:r>
              <a:rPr kumimoji="1" lang="en-US" altLang="ja-JP" sz="2000" dirty="0">
                <a:solidFill>
                  <a:prstClr val="black"/>
                </a:solidFill>
                <a:latin typeface="+mn-ea"/>
              </a:rPr>
              <a:t>3</a:t>
            </a:r>
            <a:r>
              <a:rPr kumimoji="1" lang="ja-JP" altLang="en-US" sz="2000" dirty="0">
                <a:solidFill>
                  <a:prstClr val="black"/>
                </a:solidFill>
                <a:latin typeface="+mn-ea"/>
              </a:rPr>
              <a:t>）技術の継承</a:t>
            </a:r>
            <a:endParaRPr kumimoji="1" lang="en-US" altLang="ja-JP" sz="2000" dirty="0">
              <a:solidFill>
                <a:prstClr val="black"/>
              </a:solidFill>
              <a:latin typeface="+mn-ea"/>
            </a:endParaRPr>
          </a:p>
          <a:p>
            <a:pPr defTabSz="914400"/>
            <a:r>
              <a:rPr kumimoji="1" lang="ja-JP" altLang="en-US" sz="2000" dirty="0">
                <a:solidFill>
                  <a:prstClr val="black"/>
                </a:solidFill>
                <a:latin typeface="+mn-ea"/>
              </a:rPr>
              <a:t>  </a:t>
            </a:r>
            <a:r>
              <a:rPr kumimoji="1" lang="en-US" altLang="ja-JP" sz="2000" dirty="0">
                <a:solidFill>
                  <a:prstClr val="black"/>
                </a:solidFill>
                <a:latin typeface="+mn-ea"/>
              </a:rPr>
              <a:t>4</a:t>
            </a:r>
            <a:r>
              <a:rPr kumimoji="1" lang="ja-JP" altLang="en-US" sz="2000" dirty="0">
                <a:solidFill>
                  <a:prstClr val="black"/>
                </a:solidFill>
                <a:latin typeface="+mn-ea"/>
              </a:rPr>
              <a:t>）需要者への安全性に関する説明責任</a:t>
            </a:r>
            <a:endParaRPr kumimoji="1" lang="en-US" altLang="ja-JP" sz="2000" dirty="0">
              <a:solidFill>
                <a:prstClr val="black"/>
              </a:solidFill>
              <a:latin typeface="+mn-ea"/>
            </a:endParaRPr>
          </a:p>
          <a:p>
            <a:pPr defTabSz="914400"/>
            <a:r>
              <a:rPr kumimoji="1" lang="ja-JP" altLang="en-US" sz="2000" dirty="0">
                <a:solidFill>
                  <a:prstClr val="black"/>
                </a:solidFill>
                <a:latin typeface="+mn-ea"/>
              </a:rPr>
              <a:t>  </a:t>
            </a:r>
            <a:r>
              <a:rPr kumimoji="1" lang="en-US" altLang="ja-JP" sz="2000" dirty="0">
                <a:solidFill>
                  <a:prstClr val="black"/>
                </a:solidFill>
                <a:latin typeface="+mn-ea"/>
              </a:rPr>
              <a:t>5</a:t>
            </a:r>
            <a:r>
              <a:rPr kumimoji="1" lang="ja-JP" altLang="en-US" sz="2000" dirty="0">
                <a:solidFill>
                  <a:prstClr val="black"/>
                </a:solidFill>
                <a:latin typeface="+mn-ea"/>
              </a:rPr>
              <a:t>）一元管理</a:t>
            </a:r>
            <a:endParaRPr kumimoji="1" lang="en-US" altLang="ja-JP" sz="2000" dirty="0">
              <a:solidFill>
                <a:prstClr val="black"/>
              </a:solidFill>
              <a:latin typeface="+mn-ea"/>
            </a:endParaRPr>
          </a:p>
          <a:p>
            <a:pPr defTabSz="914400"/>
            <a:r>
              <a:rPr kumimoji="1" lang="ja-JP" altLang="en-US" sz="2000" dirty="0">
                <a:solidFill>
                  <a:prstClr val="black"/>
                </a:solidFill>
                <a:latin typeface="+mn-ea"/>
              </a:rPr>
              <a:t>  </a:t>
            </a:r>
            <a:r>
              <a:rPr kumimoji="1" lang="en-US" altLang="ja-JP" sz="2000" dirty="0">
                <a:solidFill>
                  <a:prstClr val="black"/>
                </a:solidFill>
                <a:latin typeface="+mn-ea"/>
              </a:rPr>
              <a:t>6</a:t>
            </a:r>
            <a:r>
              <a:rPr kumimoji="1" lang="ja-JP" altLang="en-US" sz="2000" dirty="0">
                <a:solidFill>
                  <a:prstClr val="black"/>
                </a:solidFill>
                <a:latin typeface="+mn-ea"/>
              </a:rPr>
              <a:t>）関係者の連携強化</a:t>
            </a:r>
            <a:endParaRPr kumimoji="1" lang="en-US" altLang="ja-JP" sz="2000" dirty="0">
              <a:solidFill>
                <a:prstClr val="black"/>
              </a:solidFill>
              <a:latin typeface="+mn-ea"/>
            </a:endParaRPr>
          </a:p>
        </p:txBody>
      </p:sp>
      <p:sp>
        <p:nvSpPr>
          <p:cNvPr id="9" name="テキスト ボックス 8">
            <a:extLst>
              <a:ext uri="{FF2B5EF4-FFF2-40B4-BE49-F238E27FC236}">
                <a16:creationId xmlns:a16="http://schemas.microsoft.com/office/drawing/2014/main" id="{433CE9A1-A0F5-401C-8CD8-FA34D7E91D9F}"/>
              </a:ext>
            </a:extLst>
          </p:cNvPr>
          <p:cNvSpPr txBox="1"/>
          <p:nvPr/>
        </p:nvSpPr>
        <p:spPr>
          <a:xfrm>
            <a:off x="810074" y="5204053"/>
            <a:ext cx="9907087" cy="1323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defTabSz="914400"/>
            <a:r>
              <a:rPr kumimoji="1" lang="ja-JP" altLang="en-US" sz="2000" dirty="0">
                <a:solidFill>
                  <a:schemeClr val="bg1"/>
                </a:solidFill>
                <a:latin typeface="+mn-ea"/>
              </a:rPr>
              <a:t>＜水安全計画の策定にあたって＞</a:t>
            </a:r>
            <a:endParaRPr kumimoji="1" lang="en-US" altLang="ja-JP" sz="2000" dirty="0">
              <a:solidFill>
                <a:schemeClr val="bg1"/>
              </a:solidFill>
              <a:latin typeface="+mn-ea"/>
            </a:endParaRPr>
          </a:p>
          <a:p>
            <a:pPr marL="342900" indent="-342900" defTabSz="914400">
              <a:buFont typeface="Wingdings" panose="05000000000000000000" pitchFamily="2" charset="2"/>
              <a:buChar char="l"/>
            </a:pPr>
            <a:r>
              <a:rPr kumimoji="1" lang="en-US" altLang="ja-JP" sz="2000" dirty="0">
                <a:solidFill>
                  <a:schemeClr val="bg1"/>
                </a:solidFill>
                <a:latin typeface="+mn-ea"/>
              </a:rPr>
              <a:t>『</a:t>
            </a:r>
            <a:r>
              <a:rPr kumimoji="1" lang="ja-JP" altLang="en-US" sz="2000" dirty="0">
                <a:solidFill>
                  <a:schemeClr val="bg1"/>
                </a:solidFill>
                <a:latin typeface="+mn-ea"/>
              </a:rPr>
              <a:t>水安全計画作成支援ツール簡易版</a:t>
            </a:r>
            <a:r>
              <a:rPr kumimoji="1" lang="en-US" altLang="ja-JP" sz="2000" dirty="0">
                <a:solidFill>
                  <a:schemeClr val="bg1"/>
                </a:solidFill>
                <a:latin typeface="+mn-ea"/>
              </a:rPr>
              <a:t>』</a:t>
            </a:r>
            <a:r>
              <a:rPr kumimoji="1" lang="ja-JP" altLang="en-US" sz="2000" dirty="0">
                <a:solidFill>
                  <a:schemeClr val="bg1"/>
                </a:solidFill>
                <a:latin typeface="+mn-ea"/>
              </a:rPr>
              <a:t>の活用 ～</a:t>
            </a:r>
            <a:r>
              <a:rPr kumimoji="1" lang="ja-JP" altLang="en-US" sz="2000" b="1" dirty="0">
                <a:solidFill>
                  <a:schemeClr val="bg1"/>
                </a:solidFill>
                <a:latin typeface="+mn-ea"/>
              </a:rPr>
              <a:t>まずはチャレンジ！</a:t>
            </a:r>
            <a:r>
              <a:rPr kumimoji="1" lang="ja-JP" altLang="en-US" sz="2000" dirty="0">
                <a:solidFill>
                  <a:schemeClr val="bg1"/>
                </a:solidFill>
                <a:latin typeface="+mn-ea"/>
              </a:rPr>
              <a:t>～</a:t>
            </a:r>
            <a:endParaRPr kumimoji="1" lang="en-US" altLang="ja-JP" sz="2000" dirty="0">
              <a:solidFill>
                <a:schemeClr val="bg1"/>
              </a:solidFill>
              <a:latin typeface="+mn-ea"/>
            </a:endParaRPr>
          </a:p>
          <a:p>
            <a:pPr marL="342900" indent="-342900" defTabSz="914400">
              <a:buFont typeface="Wingdings" panose="05000000000000000000" pitchFamily="2" charset="2"/>
              <a:buChar char="l"/>
            </a:pPr>
            <a:r>
              <a:rPr kumimoji="1" lang="ja-JP" altLang="en-US" sz="2000" dirty="0">
                <a:solidFill>
                  <a:schemeClr val="bg1"/>
                </a:solidFill>
                <a:latin typeface="+mn-ea"/>
              </a:rPr>
              <a:t>水安全計画の策定や運用、水質に関する専門的なノウハウを有する協力者の</a:t>
            </a:r>
            <a:r>
              <a:rPr kumimoji="1" lang="ja-JP" altLang="en-US" sz="2000" b="1" dirty="0">
                <a:solidFill>
                  <a:schemeClr val="bg1"/>
                </a:solidFill>
                <a:latin typeface="+mn-ea"/>
              </a:rPr>
              <a:t>活用</a:t>
            </a:r>
            <a:endParaRPr kumimoji="1" lang="en-US" altLang="ja-JP" sz="2000" b="1" dirty="0">
              <a:solidFill>
                <a:schemeClr val="bg1"/>
              </a:solidFill>
              <a:latin typeface="+mn-ea"/>
            </a:endParaRPr>
          </a:p>
          <a:p>
            <a:pPr defTabSz="914400"/>
            <a:endParaRPr kumimoji="1" lang="en-US" altLang="ja-JP" sz="2000" dirty="0">
              <a:solidFill>
                <a:schemeClr val="bg1"/>
              </a:solidFill>
              <a:latin typeface="+mn-ea"/>
            </a:endParaRPr>
          </a:p>
        </p:txBody>
      </p:sp>
      <p:pic>
        <p:nvPicPr>
          <p:cNvPr id="16" name="図 15">
            <a:extLst>
              <a:ext uri="{FF2B5EF4-FFF2-40B4-BE49-F238E27FC236}">
                <a16:creationId xmlns:a16="http://schemas.microsoft.com/office/drawing/2014/main" id="{935A44F5-75A3-42E5-956E-AFE436F8A50E}"/>
              </a:ext>
            </a:extLst>
          </p:cNvPr>
          <p:cNvPicPr>
            <a:picLocks noChangeAspect="1"/>
          </p:cNvPicPr>
          <p:nvPr/>
        </p:nvPicPr>
        <p:blipFill rotWithShape="1">
          <a:blip r:embed="rId4"/>
          <a:srcRect t="29453" r="17889" b="36131"/>
          <a:stretch/>
        </p:blipFill>
        <p:spPr>
          <a:xfrm>
            <a:off x="5122179" y="2583913"/>
            <a:ext cx="3393171" cy="783096"/>
          </a:xfrm>
          <a:prstGeom prst="rect">
            <a:avLst/>
          </a:prstGeom>
        </p:spPr>
      </p:pic>
      <p:pic>
        <p:nvPicPr>
          <p:cNvPr id="22" name="図 21">
            <a:extLst>
              <a:ext uri="{FF2B5EF4-FFF2-40B4-BE49-F238E27FC236}">
                <a16:creationId xmlns:a16="http://schemas.microsoft.com/office/drawing/2014/main" id="{1742D916-739D-4FA6-A6E1-08C568CA59C9}"/>
              </a:ext>
            </a:extLst>
          </p:cNvPr>
          <p:cNvPicPr>
            <a:picLocks noChangeAspect="1"/>
          </p:cNvPicPr>
          <p:nvPr/>
        </p:nvPicPr>
        <p:blipFill rotWithShape="1">
          <a:blip r:embed="rId4"/>
          <a:srcRect t="28984" r="17889" b="34419"/>
          <a:stretch/>
        </p:blipFill>
        <p:spPr>
          <a:xfrm>
            <a:off x="5884055" y="3370706"/>
            <a:ext cx="3393171" cy="832707"/>
          </a:xfrm>
          <a:prstGeom prst="rect">
            <a:avLst/>
          </a:prstGeom>
        </p:spPr>
      </p:pic>
      <p:pic>
        <p:nvPicPr>
          <p:cNvPr id="23" name="図 22">
            <a:extLst>
              <a:ext uri="{FF2B5EF4-FFF2-40B4-BE49-F238E27FC236}">
                <a16:creationId xmlns:a16="http://schemas.microsoft.com/office/drawing/2014/main" id="{C095F3A0-ACC9-4C12-A137-BB842D7C9E23}"/>
              </a:ext>
            </a:extLst>
          </p:cNvPr>
          <p:cNvPicPr>
            <a:picLocks noChangeAspect="1"/>
          </p:cNvPicPr>
          <p:nvPr/>
        </p:nvPicPr>
        <p:blipFill rotWithShape="1">
          <a:blip r:embed="rId4"/>
          <a:srcRect t="28516" r="17889" b="34888"/>
          <a:stretch/>
        </p:blipFill>
        <p:spPr>
          <a:xfrm>
            <a:off x="6615171" y="4178837"/>
            <a:ext cx="3393171" cy="832707"/>
          </a:xfrm>
          <a:prstGeom prst="rect">
            <a:avLst/>
          </a:prstGeom>
        </p:spPr>
      </p:pic>
      <p:sp>
        <p:nvSpPr>
          <p:cNvPr id="24" name="テキスト ボックス 23">
            <a:extLst>
              <a:ext uri="{FF2B5EF4-FFF2-40B4-BE49-F238E27FC236}">
                <a16:creationId xmlns:a16="http://schemas.microsoft.com/office/drawing/2014/main" id="{80E92696-00E1-4DD9-A8FC-65889126579E}"/>
              </a:ext>
            </a:extLst>
          </p:cNvPr>
          <p:cNvSpPr txBox="1"/>
          <p:nvPr/>
        </p:nvSpPr>
        <p:spPr>
          <a:xfrm>
            <a:off x="5199388" y="2683073"/>
            <a:ext cx="2896861" cy="646331"/>
          </a:xfrm>
          <a:prstGeom prst="rect">
            <a:avLst/>
          </a:prstGeom>
          <a:noFill/>
        </p:spPr>
        <p:txBody>
          <a:bodyPr wrap="square" rtlCol="0">
            <a:spAutoFit/>
          </a:bodyPr>
          <a:lstStyle/>
          <a:p>
            <a:pPr defTabSz="914400"/>
            <a:r>
              <a:rPr kumimoji="1" lang="ja-JP" altLang="en-US" dirty="0">
                <a:solidFill>
                  <a:prstClr val="black"/>
                </a:solidFill>
                <a:latin typeface="+mn-ea"/>
              </a:rPr>
              <a:t>✔より一層安全で安心な   </a:t>
            </a:r>
            <a:endParaRPr kumimoji="1" lang="en-US" altLang="ja-JP" dirty="0">
              <a:solidFill>
                <a:prstClr val="black"/>
              </a:solidFill>
              <a:latin typeface="+mn-ea"/>
            </a:endParaRPr>
          </a:p>
          <a:p>
            <a:pPr defTabSz="914400"/>
            <a:r>
              <a:rPr kumimoji="1" lang="ja-JP" altLang="en-US" dirty="0">
                <a:solidFill>
                  <a:prstClr val="black"/>
                </a:solidFill>
                <a:latin typeface="+mn-ea"/>
              </a:rPr>
              <a:t>  水道水の供給を実現</a:t>
            </a:r>
            <a:endParaRPr kumimoji="1" lang="en-US" altLang="ja-JP" dirty="0">
              <a:solidFill>
                <a:prstClr val="black"/>
              </a:solidFill>
              <a:latin typeface="+mn-ea"/>
            </a:endParaRPr>
          </a:p>
        </p:txBody>
      </p:sp>
      <p:sp>
        <p:nvSpPr>
          <p:cNvPr id="25" name="テキスト ボックス 24">
            <a:extLst>
              <a:ext uri="{FF2B5EF4-FFF2-40B4-BE49-F238E27FC236}">
                <a16:creationId xmlns:a16="http://schemas.microsoft.com/office/drawing/2014/main" id="{51590D7A-750D-4E41-9B87-5458C449F062}"/>
              </a:ext>
            </a:extLst>
          </p:cNvPr>
          <p:cNvSpPr txBox="1"/>
          <p:nvPr/>
        </p:nvSpPr>
        <p:spPr>
          <a:xfrm>
            <a:off x="5905428" y="3520484"/>
            <a:ext cx="2743271" cy="646331"/>
          </a:xfrm>
          <a:prstGeom prst="rect">
            <a:avLst/>
          </a:prstGeom>
          <a:noFill/>
        </p:spPr>
        <p:txBody>
          <a:bodyPr wrap="square" rtlCol="0">
            <a:spAutoFit/>
          </a:bodyPr>
          <a:lstStyle/>
          <a:p>
            <a:pPr defTabSz="914400"/>
            <a:r>
              <a:rPr kumimoji="1" lang="ja-JP" altLang="en-US" dirty="0">
                <a:solidFill>
                  <a:prstClr val="black"/>
                </a:solidFill>
                <a:latin typeface="+mn-ea"/>
              </a:rPr>
              <a:t>✔水道システム全体の   </a:t>
            </a:r>
            <a:endParaRPr kumimoji="1" lang="en-US" altLang="ja-JP" dirty="0">
              <a:solidFill>
                <a:prstClr val="black"/>
              </a:solidFill>
              <a:latin typeface="+mn-ea"/>
            </a:endParaRPr>
          </a:p>
          <a:p>
            <a:pPr defTabSz="914400"/>
            <a:r>
              <a:rPr kumimoji="1" lang="ja-JP" altLang="en-US" dirty="0">
                <a:solidFill>
                  <a:prstClr val="black"/>
                </a:solidFill>
                <a:latin typeface="+mn-ea"/>
              </a:rPr>
              <a:t>  維持管理水準の向上</a:t>
            </a:r>
            <a:endParaRPr kumimoji="1" lang="en-US" altLang="ja-JP" dirty="0">
              <a:solidFill>
                <a:prstClr val="black"/>
              </a:solidFill>
              <a:latin typeface="+mn-ea"/>
            </a:endParaRPr>
          </a:p>
        </p:txBody>
      </p:sp>
      <p:sp>
        <p:nvSpPr>
          <p:cNvPr id="26" name="テキスト ボックス 25">
            <a:extLst>
              <a:ext uri="{FF2B5EF4-FFF2-40B4-BE49-F238E27FC236}">
                <a16:creationId xmlns:a16="http://schemas.microsoft.com/office/drawing/2014/main" id="{274C51F0-5E45-48A0-90A9-D362B3DF6E91}"/>
              </a:ext>
            </a:extLst>
          </p:cNvPr>
          <p:cNvSpPr txBox="1"/>
          <p:nvPr/>
        </p:nvSpPr>
        <p:spPr>
          <a:xfrm>
            <a:off x="6596121" y="4312976"/>
            <a:ext cx="2988337" cy="646331"/>
          </a:xfrm>
          <a:prstGeom prst="rect">
            <a:avLst/>
          </a:prstGeom>
          <a:noFill/>
        </p:spPr>
        <p:txBody>
          <a:bodyPr wrap="square" rtlCol="0">
            <a:spAutoFit/>
          </a:bodyPr>
          <a:lstStyle/>
          <a:p>
            <a:pPr defTabSz="914400"/>
            <a:r>
              <a:rPr kumimoji="1" lang="ja-JP" altLang="en-US" dirty="0">
                <a:solidFill>
                  <a:prstClr val="black"/>
                </a:solidFill>
                <a:latin typeface="+mn-ea"/>
              </a:rPr>
              <a:t>✔</a:t>
            </a:r>
            <a:r>
              <a:rPr kumimoji="1" lang="zh-TW" altLang="en-US" dirty="0">
                <a:solidFill>
                  <a:prstClr val="black"/>
                </a:solidFill>
                <a:latin typeface="ＭＳ ゴシック" panose="020B0609070205080204" pitchFamily="49" charset="-128"/>
                <a:ea typeface="ＭＳ ゴシック" panose="020B0609070205080204" pitchFamily="49" charset="-128"/>
              </a:rPr>
              <a:t>水質監視</a:t>
            </a:r>
            <a:r>
              <a:rPr kumimoji="1" lang="ja-JP" altLang="en-US" dirty="0">
                <a:solidFill>
                  <a:prstClr val="black"/>
                </a:solidFill>
                <a:latin typeface="ＭＳ ゴシック" panose="020B0609070205080204" pitchFamily="49" charset="-128"/>
                <a:ea typeface="ＭＳ ゴシック" panose="020B0609070205080204" pitchFamily="49" charset="-128"/>
              </a:rPr>
              <a:t>、</a:t>
            </a:r>
            <a:r>
              <a:rPr kumimoji="1" lang="zh-TW" altLang="en-US" dirty="0">
                <a:solidFill>
                  <a:prstClr val="black"/>
                </a:solidFill>
                <a:latin typeface="ＭＳ ゴシック" panose="020B0609070205080204" pitchFamily="49" charset="-128"/>
                <a:ea typeface="ＭＳ ゴシック" panose="020B0609070205080204" pitchFamily="49" charset="-128"/>
              </a:rPr>
              <a:t>施設管理</a:t>
            </a:r>
            <a:r>
              <a:rPr kumimoji="1" lang="ja-JP" altLang="en-US" dirty="0">
                <a:solidFill>
                  <a:prstClr val="black"/>
                </a:solidFill>
                <a:latin typeface="ＭＳ ゴシック" panose="020B0609070205080204" pitchFamily="49" charset="-128"/>
                <a:ea typeface="ＭＳ ゴシック" panose="020B0609070205080204" pitchFamily="49" charset="-128"/>
              </a:rPr>
              <a:t>、</a:t>
            </a:r>
            <a:endParaRPr kumimoji="1" lang="en-US" altLang="ja-JP" dirty="0">
              <a:solidFill>
                <a:prstClr val="black"/>
              </a:solidFill>
              <a:latin typeface="ＭＳ ゴシック" panose="020B0609070205080204" pitchFamily="49" charset="-128"/>
              <a:ea typeface="ＭＳ ゴシック" panose="020B0609070205080204" pitchFamily="49" charset="-128"/>
            </a:endParaRPr>
          </a:p>
          <a:p>
            <a:pPr defTabSz="914400"/>
            <a:r>
              <a:rPr kumimoji="1" lang="ja-JP" altLang="en-US" dirty="0">
                <a:solidFill>
                  <a:prstClr val="black"/>
                </a:solidFill>
                <a:latin typeface="ＭＳ ゴシック" panose="020B0609070205080204" pitchFamily="49" charset="-128"/>
                <a:ea typeface="ＭＳ ゴシック" panose="020B0609070205080204" pitchFamily="49" charset="-128"/>
              </a:rPr>
              <a:t>  </a:t>
            </a:r>
            <a:r>
              <a:rPr kumimoji="1" lang="zh-TW" altLang="en-US" dirty="0">
                <a:solidFill>
                  <a:prstClr val="black"/>
                </a:solidFill>
                <a:latin typeface="ＭＳ ゴシック" panose="020B0609070205080204" pitchFamily="49" charset="-128"/>
                <a:ea typeface="ＭＳ ゴシック" panose="020B0609070205080204" pitchFamily="49" charset="-128"/>
              </a:rPr>
              <a:t>運転制御等</a:t>
            </a:r>
            <a:r>
              <a:rPr kumimoji="1" lang="ja-JP" altLang="en-US" dirty="0">
                <a:solidFill>
                  <a:prstClr val="black"/>
                </a:solidFill>
                <a:latin typeface="ＭＳ ゴシック" panose="020B0609070205080204" pitchFamily="49" charset="-128"/>
                <a:ea typeface="ＭＳ ゴシック" panose="020B0609070205080204" pitchFamily="49" charset="-128"/>
              </a:rPr>
              <a:t>の</a:t>
            </a:r>
            <a:r>
              <a:rPr kumimoji="1" lang="ja-JP" altLang="en-US" dirty="0">
                <a:solidFill>
                  <a:prstClr val="black"/>
                </a:solidFill>
                <a:latin typeface="+mn-ea"/>
              </a:rPr>
              <a:t>技術の継承</a:t>
            </a:r>
            <a:endParaRPr kumimoji="1" lang="en-US" altLang="ja-JP" dirty="0">
              <a:solidFill>
                <a:prstClr val="black"/>
              </a:solidFill>
              <a:latin typeface="+mn-ea"/>
            </a:endParaRPr>
          </a:p>
        </p:txBody>
      </p:sp>
      <p:sp>
        <p:nvSpPr>
          <p:cNvPr id="27" name="正方形/長方形 26">
            <a:extLst>
              <a:ext uri="{FF2B5EF4-FFF2-40B4-BE49-F238E27FC236}">
                <a16:creationId xmlns:a16="http://schemas.microsoft.com/office/drawing/2014/main" id="{19A53515-7989-4A48-83AA-31D50EE335F6}"/>
              </a:ext>
            </a:extLst>
          </p:cNvPr>
          <p:cNvSpPr/>
          <p:nvPr/>
        </p:nvSpPr>
        <p:spPr>
          <a:xfrm>
            <a:off x="826847" y="1227578"/>
            <a:ext cx="649026" cy="4001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意義</a:t>
            </a:r>
          </a:p>
        </p:txBody>
      </p:sp>
      <p:sp>
        <p:nvSpPr>
          <p:cNvPr id="28" name="正方形/長方形 27">
            <a:extLst>
              <a:ext uri="{FF2B5EF4-FFF2-40B4-BE49-F238E27FC236}">
                <a16:creationId xmlns:a16="http://schemas.microsoft.com/office/drawing/2014/main" id="{6B8559C9-8522-40A1-922E-837CB07B4A90}"/>
              </a:ext>
            </a:extLst>
          </p:cNvPr>
          <p:cNvSpPr/>
          <p:nvPr/>
        </p:nvSpPr>
        <p:spPr>
          <a:xfrm>
            <a:off x="818827" y="1797070"/>
            <a:ext cx="657046" cy="4001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目的</a:t>
            </a:r>
          </a:p>
        </p:txBody>
      </p:sp>
      <p:sp>
        <p:nvSpPr>
          <p:cNvPr id="38" name="吹き出し: 円形 37">
            <a:extLst>
              <a:ext uri="{FF2B5EF4-FFF2-40B4-BE49-F238E27FC236}">
                <a16:creationId xmlns:a16="http://schemas.microsoft.com/office/drawing/2014/main" id="{C9871FAB-2E8E-455C-9D0E-8D3ED59C39A0}"/>
              </a:ext>
            </a:extLst>
          </p:cNvPr>
          <p:cNvSpPr/>
          <p:nvPr/>
        </p:nvSpPr>
        <p:spPr>
          <a:xfrm>
            <a:off x="9662815" y="2735145"/>
            <a:ext cx="2326134" cy="1324252"/>
          </a:xfrm>
          <a:prstGeom prst="wedgeEllipseCallout">
            <a:avLst>
              <a:gd name="adj1" fmla="val -46077"/>
              <a:gd name="adj2" fmla="val 40243"/>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dirty="0">
                <a:solidFill>
                  <a:schemeClr val="tx1"/>
                </a:solidFill>
              </a:rPr>
              <a:t>大きな効果が</a:t>
            </a:r>
            <a:endParaRPr kumimoji="1" lang="en-US" altLang="ja-JP" dirty="0">
              <a:solidFill>
                <a:schemeClr val="tx1"/>
              </a:solidFill>
            </a:endParaRPr>
          </a:p>
          <a:p>
            <a:pPr algn="ctr"/>
            <a:r>
              <a:rPr kumimoji="1" lang="ja-JP" altLang="en-US" dirty="0">
                <a:solidFill>
                  <a:schemeClr val="tx1"/>
                </a:solidFill>
              </a:rPr>
              <a:t>期待できます！</a:t>
            </a:r>
            <a:endParaRPr kumimoji="1" lang="en-US" altLang="ja-JP" dirty="0">
              <a:solidFill>
                <a:schemeClr val="tx1"/>
              </a:solidFill>
            </a:endParaRPr>
          </a:p>
        </p:txBody>
      </p:sp>
      <p:sp>
        <p:nvSpPr>
          <p:cNvPr id="29" name="正方形/長方形 28">
            <a:extLst>
              <a:ext uri="{FF2B5EF4-FFF2-40B4-BE49-F238E27FC236}">
                <a16:creationId xmlns:a16="http://schemas.microsoft.com/office/drawing/2014/main" id="{E16C0AE5-8370-4CF3-A0FB-96A8D7C148CB}"/>
              </a:ext>
            </a:extLst>
          </p:cNvPr>
          <p:cNvSpPr/>
          <p:nvPr/>
        </p:nvSpPr>
        <p:spPr>
          <a:xfrm>
            <a:off x="818826" y="2647306"/>
            <a:ext cx="1796037" cy="4001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t>策定による効果</a:t>
            </a:r>
          </a:p>
        </p:txBody>
      </p:sp>
    </p:spTree>
    <p:extLst>
      <p:ext uri="{BB962C8B-B14F-4D97-AF65-F5344CB8AC3E}">
        <p14:creationId xmlns:p14="http://schemas.microsoft.com/office/powerpoint/2010/main" val="3417956713"/>
      </p:ext>
    </p:extLst>
  </p:cSld>
  <p:clrMapOvr>
    <a:masterClrMapping/>
  </p:clrMapOvr>
  <mc:AlternateContent xmlns:mc="http://schemas.openxmlformats.org/markup-compatibility/2006" xmlns:p14="http://schemas.microsoft.com/office/powerpoint/2010/main">
    <mc:Choice Requires="p14">
      <p:transition spd="slow" p14:dur="2000" advTm="70266"/>
    </mc:Choice>
    <mc:Fallback xmlns="">
      <p:transition spd="slow" advTm="7026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8BCE6A9-B100-47FE-A5ED-354FC8633FBE}"/>
              </a:ext>
            </a:extLst>
          </p:cNvPr>
          <p:cNvPicPr>
            <a:picLocks noChangeAspect="1"/>
          </p:cNvPicPr>
          <p:nvPr/>
        </p:nvPicPr>
        <p:blipFill>
          <a:blip r:embed="rId2"/>
          <a:stretch>
            <a:fillRect/>
          </a:stretch>
        </p:blipFill>
        <p:spPr>
          <a:xfrm>
            <a:off x="0" y="-1090"/>
            <a:ext cx="12192000" cy="290399"/>
          </a:xfrm>
          <a:prstGeom prst="rect">
            <a:avLst/>
          </a:prstGeom>
        </p:spPr>
      </p:pic>
      <p:pic>
        <p:nvPicPr>
          <p:cNvPr id="3" name="図 2">
            <a:extLst>
              <a:ext uri="{FF2B5EF4-FFF2-40B4-BE49-F238E27FC236}">
                <a16:creationId xmlns:a16="http://schemas.microsoft.com/office/drawing/2014/main" id="{50FEAD84-6127-4D61-97DB-730CB67C4A3F}"/>
              </a:ext>
            </a:extLst>
          </p:cNvPr>
          <p:cNvPicPr>
            <a:picLocks noChangeAspect="1"/>
          </p:cNvPicPr>
          <p:nvPr/>
        </p:nvPicPr>
        <p:blipFill>
          <a:blip r:embed="rId2"/>
          <a:stretch>
            <a:fillRect/>
          </a:stretch>
        </p:blipFill>
        <p:spPr>
          <a:xfrm rot="10800000">
            <a:off x="0" y="6567601"/>
            <a:ext cx="12192000" cy="290399"/>
          </a:xfrm>
          <a:prstGeom prst="rect">
            <a:avLst/>
          </a:prstGeom>
        </p:spPr>
      </p:pic>
      <p:pic>
        <p:nvPicPr>
          <p:cNvPr id="15" name="図 14">
            <a:extLst>
              <a:ext uri="{FF2B5EF4-FFF2-40B4-BE49-F238E27FC236}">
                <a16:creationId xmlns:a16="http://schemas.microsoft.com/office/drawing/2014/main" id="{88A74979-EBBF-4A20-BD31-352292B6477D}"/>
              </a:ext>
            </a:extLst>
          </p:cNvPr>
          <p:cNvPicPr>
            <a:picLocks noChangeAspect="1"/>
          </p:cNvPicPr>
          <p:nvPr/>
        </p:nvPicPr>
        <p:blipFill>
          <a:blip r:embed="rId3"/>
          <a:stretch>
            <a:fillRect/>
          </a:stretch>
        </p:blipFill>
        <p:spPr>
          <a:xfrm>
            <a:off x="11565244" y="6034638"/>
            <a:ext cx="410513" cy="678163"/>
          </a:xfrm>
          <a:prstGeom prst="rect">
            <a:avLst/>
          </a:prstGeom>
        </p:spPr>
      </p:pic>
      <p:sp>
        <p:nvSpPr>
          <p:cNvPr id="19" name="テキスト ボックス 18">
            <a:extLst>
              <a:ext uri="{FF2B5EF4-FFF2-40B4-BE49-F238E27FC236}">
                <a16:creationId xmlns:a16="http://schemas.microsoft.com/office/drawing/2014/main" id="{79070690-51D8-4F15-8D32-7C2955F55DD4}"/>
              </a:ext>
            </a:extLst>
          </p:cNvPr>
          <p:cNvSpPr txBox="1"/>
          <p:nvPr/>
        </p:nvSpPr>
        <p:spPr>
          <a:xfrm>
            <a:off x="787019" y="288997"/>
            <a:ext cx="10617959" cy="1040643"/>
          </a:xfrm>
          <a:prstGeom prst="rect">
            <a:avLst/>
          </a:prstGeom>
        </p:spPr>
        <p:txBody>
          <a:bodyPr vert="horz" lIns="91440" tIns="45720" rIns="91440" bIns="45720" rtlCol="0" anchor="ctr">
            <a:normAutofit/>
          </a:bodyPr>
          <a:lstStyle/>
          <a:p>
            <a:pPr defTabSz="914400">
              <a:lnSpc>
                <a:spcPct val="90000"/>
              </a:lnSpc>
              <a:spcAft>
                <a:spcPts val="600"/>
              </a:spcAft>
              <a:buClr>
                <a:schemeClr val="accent1"/>
              </a:buClr>
            </a:pPr>
            <a:r>
              <a:rPr kumimoji="1" lang="ja-JP" altLang="en-US" sz="2800" b="1" dirty="0">
                <a:latin typeface="+mn-ea"/>
              </a:rPr>
              <a:t>水安全計画の主な内容</a:t>
            </a:r>
            <a:endParaRPr kumimoji="1" lang="en-US" altLang="ja-JP" sz="2800" b="1" dirty="0">
              <a:latin typeface="+mn-ea"/>
            </a:endParaRPr>
          </a:p>
        </p:txBody>
      </p:sp>
      <p:pic>
        <p:nvPicPr>
          <p:cNvPr id="8" name="図 7">
            <a:extLst>
              <a:ext uri="{FF2B5EF4-FFF2-40B4-BE49-F238E27FC236}">
                <a16:creationId xmlns:a16="http://schemas.microsoft.com/office/drawing/2014/main" id="{154928F3-7D74-4D4B-A5F7-B1A74EA022BE}"/>
              </a:ext>
            </a:extLst>
          </p:cNvPr>
          <p:cNvPicPr>
            <a:picLocks noChangeAspect="1"/>
          </p:cNvPicPr>
          <p:nvPr/>
        </p:nvPicPr>
        <p:blipFill>
          <a:blip r:embed="rId4"/>
          <a:stretch>
            <a:fillRect/>
          </a:stretch>
        </p:blipFill>
        <p:spPr>
          <a:xfrm>
            <a:off x="5723022" y="733424"/>
            <a:ext cx="4591231" cy="5488285"/>
          </a:xfrm>
          <a:prstGeom prst="rect">
            <a:avLst/>
          </a:prstGeom>
        </p:spPr>
      </p:pic>
      <p:sp>
        <p:nvSpPr>
          <p:cNvPr id="51" name="テキスト ボックス 50">
            <a:extLst>
              <a:ext uri="{FF2B5EF4-FFF2-40B4-BE49-F238E27FC236}">
                <a16:creationId xmlns:a16="http://schemas.microsoft.com/office/drawing/2014/main" id="{90470D39-67DF-48EC-A063-22995C734D1D}"/>
              </a:ext>
            </a:extLst>
          </p:cNvPr>
          <p:cNvSpPr txBox="1"/>
          <p:nvPr/>
        </p:nvSpPr>
        <p:spPr>
          <a:xfrm>
            <a:off x="814090" y="1211536"/>
            <a:ext cx="5138577" cy="307777"/>
          </a:xfrm>
          <a:prstGeom prst="rect">
            <a:avLst/>
          </a:prstGeom>
          <a:noFill/>
        </p:spPr>
        <p:txBody>
          <a:bodyPr wrap="square" rtlCol="0">
            <a:spAutoFit/>
          </a:bodyPr>
          <a:lstStyle/>
          <a:p>
            <a:pPr defTabSz="914400"/>
            <a:r>
              <a:rPr kumimoji="1" lang="ja-JP" altLang="en-US" sz="1400" dirty="0">
                <a:solidFill>
                  <a:prstClr val="black"/>
                </a:solidFill>
                <a:latin typeface="+mn-ea"/>
              </a:rPr>
              <a:t>水安全計画は、以下のような構成で作成します。</a:t>
            </a:r>
            <a:endParaRPr kumimoji="1" lang="en-US" altLang="ja-JP" sz="1400" dirty="0">
              <a:solidFill>
                <a:prstClr val="black"/>
              </a:solidFill>
              <a:latin typeface="+mn-ea"/>
            </a:endParaRPr>
          </a:p>
        </p:txBody>
      </p:sp>
      <p:sp>
        <p:nvSpPr>
          <p:cNvPr id="52" name="テキスト ボックス 51">
            <a:extLst>
              <a:ext uri="{FF2B5EF4-FFF2-40B4-BE49-F238E27FC236}">
                <a16:creationId xmlns:a16="http://schemas.microsoft.com/office/drawing/2014/main" id="{F8DBCE45-958E-4072-B3FD-3C8739622607}"/>
              </a:ext>
            </a:extLst>
          </p:cNvPr>
          <p:cNvSpPr txBox="1"/>
          <p:nvPr/>
        </p:nvSpPr>
        <p:spPr>
          <a:xfrm>
            <a:off x="6708610" y="579223"/>
            <a:ext cx="2681127" cy="307777"/>
          </a:xfrm>
          <a:prstGeom prst="rect">
            <a:avLst/>
          </a:prstGeom>
          <a:noFill/>
        </p:spPr>
        <p:txBody>
          <a:bodyPr wrap="square" rtlCol="0">
            <a:spAutoFit/>
          </a:bodyPr>
          <a:lstStyle/>
          <a:p>
            <a:pPr algn="ctr" defTabSz="914400"/>
            <a:r>
              <a:rPr kumimoji="1" lang="ja-JP" altLang="en-US" sz="1400" dirty="0">
                <a:solidFill>
                  <a:prstClr val="black"/>
                </a:solidFill>
                <a:latin typeface="+mn-ea"/>
              </a:rPr>
              <a:t>＜水安全計画の作成手順＞</a:t>
            </a:r>
            <a:endParaRPr kumimoji="1" lang="en-US" altLang="ja-JP" sz="1400" dirty="0">
              <a:solidFill>
                <a:prstClr val="black"/>
              </a:solidFill>
              <a:latin typeface="+mn-ea"/>
            </a:endParaRPr>
          </a:p>
        </p:txBody>
      </p:sp>
      <p:pic>
        <p:nvPicPr>
          <p:cNvPr id="53" name="図 52">
            <a:extLst>
              <a:ext uri="{FF2B5EF4-FFF2-40B4-BE49-F238E27FC236}">
                <a16:creationId xmlns:a16="http://schemas.microsoft.com/office/drawing/2014/main" id="{A169BBA5-17FD-419A-B218-D1B60FFE7F63}"/>
              </a:ext>
            </a:extLst>
          </p:cNvPr>
          <p:cNvPicPr>
            <a:picLocks noChangeAspect="1"/>
          </p:cNvPicPr>
          <p:nvPr/>
        </p:nvPicPr>
        <p:blipFill>
          <a:blip r:embed="rId5"/>
          <a:stretch>
            <a:fillRect/>
          </a:stretch>
        </p:blipFill>
        <p:spPr>
          <a:xfrm>
            <a:off x="5820949" y="6104791"/>
            <a:ext cx="2453701" cy="456896"/>
          </a:xfrm>
          <a:prstGeom prst="rect">
            <a:avLst/>
          </a:prstGeom>
        </p:spPr>
      </p:pic>
      <p:grpSp>
        <p:nvGrpSpPr>
          <p:cNvPr id="63" name="グループ化 62">
            <a:extLst>
              <a:ext uri="{FF2B5EF4-FFF2-40B4-BE49-F238E27FC236}">
                <a16:creationId xmlns:a16="http://schemas.microsoft.com/office/drawing/2014/main" id="{72449C7C-1C87-448A-9290-64B9EDF11133}"/>
              </a:ext>
            </a:extLst>
          </p:cNvPr>
          <p:cNvGrpSpPr/>
          <p:nvPr/>
        </p:nvGrpSpPr>
        <p:grpSpPr>
          <a:xfrm>
            <a:off x="10018790" y="978582"/>
            <a:ext cx="2039860" cy="5227506"/>
            <a:chOff x="10094990" y="807132"/>
            <a:chExt cx="2039860" cy="5227506"/>
          </a:xfrm>
        </p:grpSpPr>
        <p:sp>
          <p:nvSpPr>
            <p:cNvPr id="55" name="吹き出し: 下矢印 54">
              <a:extLst>
                <a:ext uri="{FF2B5EF4-FFF2-40B4-BE49-F238E27FC236}">
                  <a16:creationId xmlns:a16="http://schemas.microsoft.com/office/drawing/2014/main" id="{C8E24CF3-30CB-421F-A817-E217EE6245D8}"/>
                </a:ext>
              </a:extLst>
            </p:cNvPr>
            <p:cNvSpPr/>
            <p:nvPr/>
          </p:nvSpPr>
          <p:spPr>
            <a:xfrm>
              <a:off x="10190240" y="807132"/>
              <a:ext cx="1764957" cy="1127809"/>
            </a:xfrm>
            <a:prstGeom prst="downArrowCallout">
              <a:avLst>
                <a:gd name="adj1" fmla="val 22973"/>
                <a:gd name="adj2" fmla="val 35389"/>
                <a:gd name="adj3" fmla="val 25000"/>
                <a:gd name="adj4" fmla="val 663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9A89C8E6-233F-4332-A533-5382CB7C29C2}"/>
                </a:ext>
              </a:extLst>
            </p:cNvPr>
            <p:cNvSpPr txBox="1"/>
            <p:nvPr/>
          </p:nvSpPr>
          <p:spPr>
            <a:xfrm>
              <a:off x="10233856" y="996818"/>
              <a:ext cx="1702291" cy="369332"/>
            </a:xfrm>
            <a:prstGeom prst="rect">
              <a:avLst/>
            </a:prstGeom>
            <a:noFill/>
          </p:spPr>
          <p:txBody>
            <a:bodyPr wrap="square" rtlCol="0">
              <a:spAutoFit/>
            </a:bodyPr>
            <a:lstStyle/>
            <a:p>
              <a:pPr algn="ctr" defTabSz="914400"/>
              <a:r>
                <a:rPr kumimoji="1" lang="ja-JP" altLang="en-US" dirty="0">
                  <a:solidFill>
                    <a:prstClr val="black"/>
                  </a:solidFill>
                  <a:latin typeface="+mn-ea"/>
                </a:rPr>
                <a:t>現況を把握</a:t>
              </a:r>
              <a:endParaRPr kumimoji="1" lang="en-US" altLang="ja-JP" dirty="0">
                <a:solidFill>
                  <a:prstClr val="black"/>
                </a:solidFill>
                <a:latin typeface="+mn-ea"/>
              </a:endParaRPr>
            </a:p>
          </p:txBody>
        </p:sp>
        <p:sp>
          <p:nvSpPr>
            <p:cNvPr id="57" name="吹き出し: 下矢印 56">
              <a:extLst>
                <a:ext uri="{FF2B5EF4-FFF2-40B4-BE49-F238E27FC236}">
                  <a16:creationId xmlns:a16="http://schemas.microsoft.com/office/drawing/2014/main" id="{9D4A8169-841F-43AA-8047-137B51F3FF95}"/>
                </a:ext>
              </a:extLst>
            </p:cNvPr>
            <p:cNvSpPr/>
            <p:nvPr/>
          </p:nvSpPr>
          <p:spPr>
            <a:xfrm>
              <a:off x="10210800" y="1964214"/>
              <a:ext cx="1764957" cy="1127809"/>
            </a:xfrm>
            <a:prstGeom prst="downArrowCallout">
              <a:avLst>
                <a:gd name="adj1" fmla="val 22973"/>
                <a:gd name="adj2" fmla="val 35389"/>
                <a:gd name="adj3" fmla="val 25000"/>
                <a:gd name="adj4" fmla="val 663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58" name="テキスト ボックス 57">
              <a:extLst>
                <a:ext uri="{FF2B5EF4-FFF2-40B4-BE49-F238E27FC236}">
                  <a16:creationId xmlns:a16="http://schemas.microsoft.com/office/drawing/2014/main" id="{74EB9DB0-8E41-489B-B826-F67399B68823}"/>
                </a:ext>
              </a:extLst>
            </p:cNvPr>
            <p:cNvSpPr txBox="1"/>
            <p:nvPr/>
          </p:nvSpPr>
          <p:spPr>
            <a:xfrm>
              <a:off x="10209290" y="2158869"/>
              <a:ext cx="1745907" cy="369332"/>
            </a:xfrm>
            <a:prstGeom prst="rect">
              <a:avLst/>
            </a:prstGeom>
            <a:noFill/>
          </p:spPr>
          <p:txBody>
            <a:bodyPr wrap="square" rtlCol="0">
              <a:spAutoFit/>
            </a:bodyPr>
            <a:lstStyle/>
            <a:p>
              <a:pPr algn="ctr" defTabSz="914400"/>
              <a:r>
                <a:rPr kumimoji="1" lang="ja-JP" altLang="en-US" dirty="0">
                  <a:solidFill>
                    <a:prstClr val="black"/>
                  </a:solidFill>
                  <a:latin typeface="+mn-ea"/>
                </a:rPr>
                <a:t>危害を分析</a:t>
              </a:r>
              <a:endParaRPr kumimoji="1" lang="en-US" altLang="ja-JP" dirty="0">
                <a:solidFill>
                  <a:prstClr val="black"/>
                </a:solidFill>
                <a:latin typeface="+mn-ea"/>
              </a:endParaRPr>
            </a:p>
          </p:txBody>
        </p:sp>
        <p:sp>
          <p:nvSpPr>
            <p:cNvPr id="59" name="吹き出し: 下矢印 58">
              <a:extLst>
                <a:ext uri="{FF2B5EF4-FFF2-40B4-BE49-F238E27FC236}">
                  <a16:creationId xmlns:a16="http://schemas.microsoft.com/office/drawing/2014/main" id="{1443FE1B-78F0-48C8-81C3-9F6A02B2F323}"/>
                </a:ext>
              </a:extLst>
            </p:cNvPr>
            <p:cNvSpPr/>
            <p:nvPr/>
          </p:nvSpPr>
          <p:spPr>
            <a:xfrm>
              <a:off x="10210800" y="3092024"/>
              <a:ext cx="1764957" cy="1611796"/>
            </a:xfrm>
            <a:prstGeom prst="downArrowCallout">
              <a:avLst>
                <a:gd name="adj1" fmla="val 13518"/>
                <a:gd name="adj2" fmla="val 25934"/>
                <a:gd name="adj3" fmla="val 16727"/>
                <a:gd name="adj4" fmla="val 7814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60" name="吹き出し: 下矢印 59">
              <a:extLst>
                <a:ext uri="{FF2B5EF4-FFF2-40B4-BE49-F238E27FC236}">
                  <a16:creationId xmlns:a16="http://schemas.microsoft.com/office/drawing/2014/main" id="{358D59E4-6F00-414E-BD2A-6B1A47ACC46C}"/>
                </a:ext>
              </a:extLst>
            </p:cNvPr>
            <p:cNvSpPr/>
            <p:nvPr/>
          </p:nvSpPr>
          <p:spPr>
            <a:xfrm>
              <a:off x="10213391" y="4729124"/>
              <a:ext cx="1764957" cy="1305514"/>
            </a:xfrm>
            <a:prstGeom prst="downArrowCallout">
              <a:avLst>
                <a:gd name="adj1" fmla="val 22973"/>
                <a:gd name="adj2" fmla="val 35389"/>
                <a:gd name="adj3" fmla="val 25000"/>
                <a:gd name="adj4" fmla="val 663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61" name="テキスト ボックス 60">
              <a:extLst>
                <a:ext uri="{FF2B5EF4-FFF2-40B4-BE49-F238E27FC236}">
                  <a16:creationId xmlns:a16="http://schemas.microsoft.com/office/drawing/2014/main" id="{A5325E97-6F8A-4184-9DCE-710E4A03C2F1}"/>
                </a:ext>
              </a:extLst>
            </p:cNvPr>
            <p:cNvSpPr txBox="1"/>
            <p:nvPr/>
          </p:nvSpPr>
          <p:spPr>
            <a:xfrm>
              <a:off x="10133090" y="3130419"/>
              <a:ext cx="2001760" cy="1200329"/>
            </a:xfrm>
            <a:prstGeom prst="rect">
              <a:avLst/>
            </a:prstGeom>
            <a:noFill/>
          </p:spPr>
          <p:txBody>
            <a:bodyPr wrap="square" rtlCol="0">
              <a:spAutoFit/>
            </a:bodyPr>
            <a:lstStyle/>
            <a:p>
              <a:pPr algn="ctr" defTabSz="914400"/>
              <a:r>
                <a:rPr kumimoji="1" lang="ja-JP" altLang="en-US" dirty="0">
                  <a:solidFill>
                    <a:prstClr val="black"/>
                  </a:solidFill>
                  <a:latin typeface="+mn-ea"/>
                </a:rPr>
                <a:t>管理措置と</a:t>
              </a:r>
              <a:endParaRPr kumimoji="1" lang="en-US" altLang="ja-JP" dirty="0">
                <a:solidFill>
                  <a:prstClr val="black"/>
                </a:solidFill>
                <a:latin typeface="+mn-ea"/>
              </a:endParaRPr>
            </a:p>
            <a:p>
              <a:pPr algn="ctr" defTabSz="914400"/>
              <a:r>
                <a:rPr kumimoji="1" lang="ja-JP" altLang="en-US" dirty="0">
                  <a:solidFill>
                    <a:prstClr val="black"/>
                  </a:solidFill>
                  <a:latin typeface="+mn-ea"/>
                </a:rPr>
                <a:t>監視により</a:t>
              </a:r>
              <a:endParaRPr kumimoji="1" lang="en-US" altLang="ja-JP" dirty="0">
                <a:solidFill>
                  <a:prstClr val="black"/>
                </a:solidFill>
                <a:latin typeface="+mn-ea"/>
              </a:endParaRPr>
            </a:p>
            <a:p>
              <a:pPr algn="ctr" defTabSz="914400"/>
              <a:r>
                <a:rPr kumimoji="1" lang="ja-JP" altLang="en-US" dirty="0">
                  <a:solidFill>
                    <a:prstClr val="black"/>
                  </a:solidFill>
                  <a:latin typeface="+mn-ea"/>
                </a:rPr>
                <a:t>継続的に安全を維持</a:t>
              </a:r>
              <a:endParaRPr kumimoji="1" lang="en-US" altLang="ja-JP" dirty="0">
                <a:solidFill>
                  <a:prstClr val="black"/>
                </a:solidFill>
                <a:latin typeface="+mn-ea"/>
              </a:endParaRPr>
            </a:p>
          </p:txBody>
        </p:sp>
        <p:sp>
          <p:nvSpPr>
            <p:cNvPr id="62" name="テキスト ボックス 61">
              <a:extLst>
                <a:ext uri="{FF2B5EF4-FFF2-40B4-BE49-F238E27FC236}">
                  <a16:creationId xmlns:a16="http://schemas.microsoft.com/office/drawing/2014/main" id="{E2735567-A54D-4630-A931-EBAEE0D1CB58}"/>
                </a:ext>
              </a:extLst>
            </p:cNvPr>
            <p:cNvSpPr txBox="1"/>
            <p:nvPr/>
          </p:nvSpPr>
          <p:spPr>
            <a:xfrm>
              <a:off x="10094990" y="4844919"/>
              <a:ext cx="2001760" cy="646331"/>
            </a:xfrm>
            <a:prstGeom prst="rect">
              <a:avLst/>
            </a:prstGeom>
            <a:noFill/>
          </p:spPr>
          <p:txBody>
            <a:bodyPr wrap="square" rtlCol="0">
              <a:spAutoFit/>
            </a:bodyPr>
            <a:lstStyle/>
            <a:p>
              <a:pPr algn="ctr" defTabSz="914400"/>
              <a:r>
                <a:rPr kumimoji="1" lang="ja-JP" altLang="en-US" dirty="0">
                  <a:solidFill>
                    <a:prstClr val="black"/>
                  </a:solidFill>
                  <a:latin typeface="+mn-ea"/>
                </a:rPr>
                <a:t>レビューにて</a:t>
              </a:r>
              <a:endParaRPr kumimoji="1" lang="en-US" altLang="ja-JP" dirty="0">
                <a:solidFill>
                  <a:prstClr val="black"/>
                </a:solidFill>
                <a:latin typeface="+mn-ea"/>
              </a:endParaRPr>
            </a:p>
            <a:p>
              <a:pPr algn="ctr" defTabSz="914400"/>
              <a:r>
                <a:rPr kumimoji="1" lang="ja-JP" altLang="en-US" dirty="0">
                  <a:solidFill>
                    <a:prstClr val="black"/>
                  </a:solidFill>
                  <a:latin typeface="+mn-ea"/>
                </a:rPr>
                <a:t>よりよい計画へ</a:t>
              </a:r>
              <a:endParaRPr kumimoji="1" lang="en-US" altLang="ja-JP" dirty="0">
                <a:solidFill>
                  <a:prstClr val="black"/>
                </a:solidFill>
                <a:latin typeface="+mn-ea"/>
              </a:endParaRPr>
            </a:p>
          </p:txBody>
        </p:sp>
      </p:grpSp>
      <p:pic>
        <p:nvPicPr>
          <p:cNvPr id="7" name="図 6">
            <a:extLst>
              <a:ext uri="{FF2B5EF4-FFF2-40B4-BE49-F238E27FC236}">
                <a16:creationId xmlns:a16="http://schemas.microsoft.com/office/drawing/2014/main" id="{1BFB73B7-3DDB-41FA-B7EA-902F2A86742E}"/>
              </a:ext>
            </a:extLst>
          </p:cNvPr>
          <p:cNvPicPr>
            <a:picLocks noChangeAspect="1"/>
          </p:cNvPicPr>
          <p:nvPr/>
        </p:nvPicPr>
        <p:blipFill>
          <a:blip r:embed="rId6"/>
          <a:stretch>
            <a:fillRect/>
          </a:stretch>
        </p:blipFill>
        <p:spPr>
          <a:xfrm>
            <a:off x="695688" y="1519312"/>
            <a:ext cx="5257008" cy="4932698"/>
          </a:xfrm>
          <a:prstGeom prst="rect">
            <a:avLst/>
          </a:prstGeom>
        </p:spPr>
      </p:pic>
    </p:spTree>
    <p:extLst>
      <p:ext uri="{BB962C8B-B14F-4D97-AF65-F5344CB8AC3E}">
        <p14:creationId xmlns:p14="http://schemas.microsoft.com/office/powerpoint/2010/main" val="1163802751"/>
      </p:ext>
    </p:extLst>
  </p:cSld>
  <p:clrMapOvr>
    <a:masterClrMapping/>
  </p:clrMapOvr>
  <mc:AlternateContent xmlns:mc="http://schemas.openxmlformats.org/markup-compatibility/2006" xmlns:p14="http://schemas.microsoft.com/office/powerpoint/2010/main">
    <mc:Choice Requires="p14">
      <p:transition spd="slow" p14:dur="2000" advTm="34634"/>
    </mc:Choice>
    <mc:Fallback xmlns="">
      <p:transition spd="slow" advTm="3463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82BFFF1-F864-416B-B9B8-E290699956F9}"/>
              </a:ext>
            </a:extLst>
          </p:cNvPr>
          <p:cNvPicPr>
            <a:picLocks noChangeAspect="1"/>
          </p:cNvPicPr>
          <p:nvPr/>
        </p:nvPicPr>
        <p:blipFill>
          <a:blip r:embed="rId2"/>
          <a:stretch>
            <a:fillRect/>
          </a:stretch>
        </p:blipFill>
        <p:spPr>
          <a:xfrm>
            <a:off x="0" y="-1090"/>
            <a:ext cx="12192000" cy="290399"/>
          </a:xfrm>
          <a:prstGeom prst="rect">
            <a:avLst/>
          </a:prstGeom>
        </p:spPr>
      </p:pic>
      <p:pic>
        <p:nvPicPr>
          <p:cNvPr id="6" name="図 5">
            <a:extLst>
              <a:ext uri="{FF2B5EF4-FFF2-40B4-BE49-F238E27FC236}">
                <a16:creationId xmlns:a16="http://schemas.microsoft.com/office/drawing/2014/main" id="{63AA92D5-B3A9-4957-A98A-55D3DFCBC19D}"/>
              </a:ext>
            </a:extLst>
          </p:cNvPr>
          <p:cNvPicPr>
            <a:picLocks noChangeAspect="1"/>
          </p:cNvPicPr>
          <p:nvPr/>
        </p:nvPicPr>
        <p:blipFill>
          <a:blip r:embed="rId2"/>
          <a:stretch>
            <a:fillRect/>
          </a:stretch>
        </p:blipFill>
        <p:spPr>
          <a:xfrm rot="10800000">
            <a:off x="0" y="6567601"/>
            <a:ext cx="12192000" cy="290399"/>
          </a:xfrm>
          <a:prstGeom prst="rect">
            <a:avLst/>
          </a:prstGeom>
        </p:spPr>
      </p:pic>
      <p:pic>
        <p:nvPicPr>
          <p:cNvPr id="7" name="図 6">
            <a:extLst>
              <a:ext uri="{FF2B5EF4-FFF2-40B4-BE49-F238E27FC236}">
                <a16:creationId xmlns:a16="http://schemas.microsoft.com/office/drawing/2014/main" id="{7AEA67DF-1075-4B7E-AD7C-3D588A5EC297}"/>
              </a:ext>
            </a:extLst>
          </p:cNvPr>
          <p:cNvPicPr>
            <a:picLocks noChangeAspect="1"/>
          </p:cNvPicPr>
          <p:nvPr/>
        </p:nvPicPr>
        <p:blipFill>
          <a:blip r:embed="rId3"/>
          <a:stretch>
            <a:fillRect/>
          </a:stretch>
        </p:blipFill>
        <p:spPr>
          <a:xfrm>
            <a:off x="11482059" y="5981830"/>
            <a:ext cx="433856" cy="678163"/>
          </a:xfrm>
          <a:prstGeom prst="rect">
            <a:avLst/>
          </a:prstGeom>
        </p:spPr>
      </p:pic>
      <p:sp>
        <p:nvSpPr>
          <p:cNvPr id="8" name="テキスト ボックス 7">
            <a:extLst>
              <a:ext uri="{FF2B5EF4-FFF2-40B4-BE49-F238E27FC236}">
                <a16:creationId xmlns:a16="http://schemas.microsoft.com/office/drawing/2014/main" id="{25665A93-90FD-402B-89A2-C353A9C6AAAD}"/>
              </a:ext>
            </a:extLst>
          </p:cNvPr>
          <p:cNvSpPr txBox="1"/>
          <p:nvPr/>
        </p:nvSpPr>
        <p:spPr>
          <a:xfrm>
            <a:off x="674725" y="1224402"/>
            <a:ext cx="5375553" cy="5187650"/>
          </a:xfrm>
          <a:prstGeom prst="rect">
            <a:avLst/>
          </a:prstGeom>
        </p:spPr>
        <p:txBody>
          <a:bodyPr vert="horz" lIns="91440" tIns="45720" rIns="91440" bIns="45720" rtlCol="0" anchor="t" anchorCtr="0">
            <a:noAutofit/>
          </a:bodyPr>
          <a:lstStyle/>
          <a:p>
            <a:pPr defTabSz="914400">
              <a:spcAft>
                <a:spcPts val="600"/>
              </a:spcAft>
              <a:buClr>
                <a:schemeClr val="accent1"/>
              </a:buClr>
            </a:pPr>
            <a:r>
              <a:rPr kumimoji="1" lang="en-US" altLang="ja-JP" sz="2000" dirty="0">
                <a:latin typeface="+mn-ea"/>
              </a:rPr>
              <a:t>1.</a:t>
            </a:r>
            <a:r>
              <a:rPr kumimoji="1" lang="ja-JP" altLang="en-US" sz="2000" dirty="0">
                <a:latin typeface="+mn-ea"/>
              </a:rPr>
              <a:t>水安全計画策定・推進チームの編成</a:t>
            </a:r>
            <a:endParaRPr kumimoji="1" lang="en-US" altLang="ja-JP" sz="2000" dirty="0">
              <a:latin typeface="+mn-ea"/>
            </a:endParaRPr>
          </a:p>
          <a:p>
            <a:pPr marL="285750" indent="-285750" defTabSz="914400">
              <a:spcAft>
                <a:spcPts val="600"/>
              </a:spcAft>
              <a:buClr>
                <a:schemeClr val="accent1"/>
              </a:buClr>
              <a:buFont typeface="Wingdings" panose="05000000000000000000" pitchFamily="2" charset="2"/>
              <a:buChar char="l"/>
            </a:pPr>
            <a:r>
              <a:rPr lang="ja-JP" altLang="en-US" sz="1400" dirty="0"/>
              <a:t>地域の水道の実状を、推進チーム内で話しあい、安全な水質を維持していく方策を探ります</a:t>
            </a:r>
            <a:endParaRPr lang="en-US" altLang="ja-JP" sz="1400" dirty="0"/>
          </a:p>
          <a:p>
            <a:pPr defTabSz="914400">
              <a:spcAft>
                <a:spcPts val="600"/>
              </a:spcAft>
              <a:buClr>
                <a:schemeClr val="accent1"/>
              </a:buClr>
            </a:pPr>
            <a:endParaRPr kumimoji="1" lang="en-US" altLang="ja-JP" sz="300" dirty="0">
              <a:latin typeface="+mn-ea"/>
            </a:endParaRPr>
          </a:p>
          <a:p>
            <a:pPr defTabSz="914400">
              <a:spcAft>
                <a:spcPts val="600"/>
              </a:spcAft>
              <a:buClr>
                <a:schemeClr val="accent1"/>
              </a:buClr>
            </a:pPr>
            <a:r>
              <a:rPr kumimoji="1" lang="ja-JP" altLang="en-US" sz="1400" dirty="0">
                <a:latin typeface="+mn-ea"/>
              </a:rPr>
              <a:t>     水安全計画策定・推進チームの構成及び役割の例</a:t>
            </a:r>
            <a:endParaRPr kumimoji="1" lang="en-US" altLang="ja-JP" sz="1400" dirty="0">
              <a:latin typeface="+mn-ea"/>
            </a:endParaRPr>
          </a:p>
          <a:p>
            <a:pPr defTabSz="914400">
              <a:spcAft>
                <a:spcPts val="600"/>
              </a:spcAft>
              <a:buClr>
                <a:schemeClr val="accent1"/>
              </a:buClr>
            </a:pPr>
            <a:endParaRPr kumimoji="1" lang="en-US" altLang="ja-JP" sz="1400" dirty="0">
              <a:latin typeface="+mn-ea"/>
            </a:endParaRPr>
          </a:p>
        </p:txBody>
      </p:sp>
      <p:sp>
        <p:nvSpPr>
          <p:cNvPr id="9" name="テキスト ボックス 8">
            <a:extLst>
              <a:ext uri="{FF2B5EF4-FFF2-40B4-BE49-F238E27FC236}">
                <a16:creationId xmlns:a16="http://schemas.microsoft.com/office/drawing/2014/main" id="{2C615135-49ED-4CE7-A88E-B42A3A52D88C}"/>
              </a:ext>
            </a:extLst>
          </p:cNvPr>
          <p:cNvSpPr txBox="1"/>
          <p:nvPr/>
        </p:nvSpPr>
        <p:spPr>
          <a:xfrm>
            <a:off x="787019" y="293821"/>
            <a:ext cx="10617959" cy="1040643"/>
          </a:xfrm>
          <a:prstGeom prst="rect">
            <a:avLst/>
          </a:prstGeom>
        </p:spPr>
        <p:txBody>
          <a:bodyPr vert="horz" lIns="91440" tIns="45720" rIns="91440" bIns="45720" rtlCol="0" anchor="ctr">
            <a:normAutofit/>
          </a:bodyPr>
          <a:lstStyle/>
          <a:p>
            <a:pPr defTabSz="914400">
              <a:lnSpc>
                <a:spcPct val="90000"/>
              </a:lnSpc>
              <a:spcAft>
                <a:spcPts val="600"/>
              </a:spcAft>
              <a:buClr>
                <a:schemeClr val="accent1"/>
              </a:buClr>
            </a:pPr>
            <a:r>
              <a:rPr kumimoji="1" lang="ja-JP" altLang="en-US" sz="2800" b="1" dirty="0">
                <a:latin typeface="+mn-ea"/>
              </a:rPr>
              <a:t>水安全計画の概要</a:t>
            </a:r>
            <a:endParaRPr kumimoji="1" lang="en-US" altLang="ja-JP" sz="2800" b="1" dirty="0">
              <a:latin typeface="+mn-ea"/>
            </a:endParaRPr>
          </a:p>
        </p:txBody>
      </p:sp>
      <p:sp>
        <p:nvSpPr>
          <p:cNvPr id="4" name="正方形/長方形 3">
            <a:extLst>
              <a:ext uri="{FF2B5EF4-FFF2-40B4-BE49-F238E27FC236}">
                <a16:creationId xmlns:a16="http://schemas.microsoft.com/office/drawing/2014/main" id="{EF3F02F2-08A4-4EA0-B61A-553FAAB8357D}"/>
              </a:ext>
            </a:extLst>
          </p:cNvPr>
          <p:cNvSpPr/>
          <p:nvPr/>
        </p:nvSpPr>
        <p:spPr>
          <a:xfrm flipH="1">
            <a:off x="5996176" y="1203159"/>
            <a:ext cx="54104" cy="51341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50927757-17EB-4F8B-A807-DB4F779F99AE}"/>
              </a:ext>
            </a:extLst>
          </p:cNvPr>
          <p:cNvSpPr txBox="1"/>
          <p:nvPr/>
        </p:nvSpPr>
        <p:spPr>
          <a:xfrm>
            <a:off x="6158531" y="1221822"/>
            <a:ext cx="5319956" cy="5187650"/>
          </a:xfrm>
          <a:prstGeom prst="rect">
            <a:avLst/>
          </a:prstGeom>
        </p:spPr>
        <p:txBody>
          <a:bodyPr vert="horz" lIns="91440" tIns="45720" rIns="91440" bIns="45720" rtlCol="0" anchor="t" anchorCtr="0">
            <a:noAutofit/>
          </a:bodyPr>
          <a:lstStyle/>
          <a:p>
            <a:pPr defTabSz="914400">
              <a:spcAft>
                <a:spcPts val="600"/>
              </a:spcAft>
              <a:buClr>
                <a:schemeClr val="accent1"/>
              </a:buClr>
            </a:pPr>
            <a:r>
              <a:rPr kumimoji="1" lang="en-US" altLang="ja-JP" sz="2000" dirty="0">
                <a:latin typeface="+mn-ea"/>
              </a:rPr>
              <a:t>2.</a:t>
            </a:r>
            <a:r>
              <a:rPr kumimoji="1" lang="ja-JP" altLang="en-US" sz="2000" dirty="0">
                <a:latin typeface="+mn-ea"/>
              </a:rPr>
              <a:t>水道システムの概要整理</a:t>
            </a:r>
            <a:endParaRPr kumimoji="1" lang="en-US" altLang="ja-JP" sz="2000" dirty="0">
              <a:latin typeface="+mn-ea"/>
            </a:endParaRPr>
          </a:p>
          <a:p>
            <a:pPr marL="285750" indent="-285750" defTabSz="914400">
              <a:spcAft>
                <a:spcPts val="600"/>
              </a:spcAft>
              <a:buClr>
                <a:schemeClr val="accent1"/>
              </a:buClr>
              <a:buFont typeface="Wingdings" panose="05000000000000000000" pitchFamily="2" charset="2"/>
              <a:buChar char="l"/>
            </a:pPr>
            <a:r>
              <a:rPr kumimoji="1" lang="ja-JP" altLang="en-US" sz="1400" dirty="0">
                <a:latin typeface="+mn-ea"/>
              </a:rPr>
              <a:t>現状の水道システムの概要を整理する</a:t>
            </a:r>
          </a:p>
          <a:p>
            <a:pPr defTabSz="914400">
              <a:spcAft>
                <a:spcPts val="600"/>
              </a:spcAft>
              <a:buClr>
                <a:schemeClr val="accent1"/>
              </a:buClr>
            </a:pPr>
            <a:r>
              <a:rPr kumimoji="1" lang="ja-JP" altLang="en-US" sz="1400" dirty="0">
                <a:latin typeface="+mn-ea"/>
              </a:rPr>
              <a:t> ①事業形態（水道事業、用水供給事業）</a:t>
            </a:r>
          </a:p>
          <a:p>
            <a:pPr defTabSz="914400">
              <a:spcAft>
                <a:spcPts val="600"/>
              </a:spcAft>
              <a:buClr>
                <a:schemeClr val="accent1"/>
              </a:buClr>
            </a:pPr>
            <a:r>
              <a:rPr kumimoji="1" lang="ja-JP" altLang="en-US" sz="1400" dirty="0">
                <a:latin typeface="+mn-ea"/>
              </a:rPr>
              <a:t> ②水源の種別（河川水、ダム・湖沼水、地下水、伏流水等）</a:t>
            </a:r>
          </a:p>
          <a:p>
            <a:pPr defTabSz="914400">
              <a:spcAft>
                <a:spcPts val="600"/>
              </a:spcAft>
              <a:buClr>
                <a:schemeClr val="accent1"/>
              </a:buClr>
            </a:pPr>
            <a:r>
              <a:rPr kumimoji="1" lang="ja-JP" altLang="en-US" sz="1400" dirty="0">
                <a:latin typeface="+mn-ea"/>
              </a:rPr>
              <a:t> ③水源水域の特徴（情報収集、地図）</a:t>
            </a:r>
          </a:p>
          <a:p>
            <a:pPr defTabSz="914400">
              <a:spcAft>
                <a:spcPts val="600"/>
              </a:spcAft>
              <a:buClr>
                <a:schemeClr val="accent1"/>
              </a:buClr>
            </a:pPr>
            <a:r>
              <a:rPr kumimoji="1" lang="ja-JP" altLang="en-US" sz="1400" dirty="0">
                <a:latin typeface="+mn-ea"/>
              </a:rPr>
              <a:t> ④浄水処理方法（塩素消毒のみ、急速ろ過など）</a:t>
            </a:r>
          </a:p>
          <a:p>
            <a:pPr defTabSz="914400">
              <a:spcAft>
                <a:spcPts val="600"/>
              </a:spcAft>
              <a:buClr>
                <a:schemeClr val="accent1"/>
              </a:buClr>
            </a:pPr>
            <a:r>
              <a:rPr kumimoji="1" lang="ja-JP" altLang="en-US" sz="1400" dirty="0">
                <a:latin typeface="+mn-ea"/>
              </a:rPr>
              <a:t> ⑤配水・給水施設の規模、特徴</a:t>
            </a:r>
          </a:p>
          <a:p>
            <a:pPr defTabSz="914400">
              <a:spcAft>
                <a:spcPts val="600"/>
              </a:spcAft>
              <a:buClr>
                <a:schemeClr val="accent1"/>
              </a:buClr>
            </a:pPr>
            <a:r>
              <a:rPr kumimoji="1" lang="ja-JP" altLang="en-US" sz="1400" dirty="0">
                <a:latin typeface="+mn-ea"/>
              </a:rPr>
              <a:t> ⑥給水区域の特徴</a:t>
            </a:r>
            <a:endParaRPr kumimoji="1" lang="en-US" altLang="ja-JP" sz="1400" dirty="0">
              <a:latin typeface="+mn-ea"/>
            </a:endParaRPr>
          </a:p>
          <a:p>
            <a:pPr defTabSz="914400">
              <a:spcAft>
                <a:spcPts val="600"/>
              </a:spcAft>
              <a:buClr>
                <a:schemeClr val="accent1"/>
              </a:buClr>
            </a:pP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r>
              <a:rPr kumimoji="1" lang="ja-JP" altLang="en-US" sz="1400" dirty="0">
                <a:latin typeface="+mn-ea"/>
              </a:rPr>
              <a:t>フローチャートを作成する</a:t>
            </a:r>
            <a:endParaRPr kumimoji="1" lang="en-US" altLang="ja-JP" sz="1400" dirty="0">
              <a:latin typeface="+mn-ea"/>
            </a:endParaRPr>
          </a:p>
          <a:p>
            <a:pPr defTabSz="914400">
              <a:spcAft>
                <a:spcPts val="600"/>
              </a:spcAft>
              <a:buClr>
                <a:schemeClr val="accent1"/>
              </a:buClr>
            </a:pPr>
            <a:r>
              <a:rPr kumimoji="1" lang="en-US" altLang="ja-JP" sz="1400" dirty="0">
                <a:latin typeface="+mn-ea"/>
              </a:rPr>
              <a:t>  </a:t>
            </a:r>
            <a:r>
              <a:rPr kumimoji="1" lang="ja-JP" altLang="en-US" sz="1400" dirty="0">
                <a:latin typeface="+mn-ea"/>
              </a:rPr>
              <a:t>（水源、取水、浄水処理、給配水）</a:t>
            </a:r>
            <a:endParaRPr kumimoji="1" lang="en-US" altLang="ja-JP" sz="1400" dirty="0">
              <a:latin typeface="+mn-ea"/>
            </a:endParaRPr>
          </a:p>
          <a:p>
            <a:pPr defTabSz="914400">
              <a:spcAft>
                <a:spcPts val="600"/>
              </a:spcAft>
              <a:buClr>
                <a:schemeClr val="accent1"/>
              </a:buClr>
            </a:pP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r>
              <a:rPr kumimoji="1" lang="ja-JP" altLang="en-US" sz="1400" dirty="0">
                <a:latin typeface="+mn-ea"/>
              </a:rPr>
              <a:t>汚染源情報を整理する（生活系、農業・畜産系、工業系等）</a:t>
            </a:r>
            <a:endParaRPr kumimoji="1" lang="en-US" altLang="ja-JP" sz="1400" dirty="0">
              <a:latin typeface="+mn-ea"/>
            </a:endParaRPr>
          </a:p>
          <a:p>
            <a:pPr defTabSz="914400">
              <a:spcAft>
                <a:spcPts val="600"/>
              </a:spcAft>
              <a:buClr>
                <a:schemeClr val="accent1"/>
              </a:buClr>
            </a:pPr>
            <a:r>
              <a:rPr kumimoji="1" lang="ja-JP" altLang="en-US" sz="1400" dirty="0">
                <a:latin typeface="+mn-ea"/>
              </a:rPr>
              <a:t>  収集した水源情報や汚染源情報は、地図上に示し水源流域図を作成すると視覚的にわかりやすくなります。</a:t>
            </a:r>
          </a:p>
          <a:p>
            <a:pPr defTabSz="914400">
              <a:spcAft>
                <a:spcPts val="600"/>
              </a:spcAft>
              <a:buClr>
                <a:schemeClr val="accent1"/>
              </a:buClr>
            </a:pPr>
            <a:endParaRPr kumimoji="1" lang="en-US" altLang="ja-JP" sz="1400" dirty="0">
              <a:latin typeface="+mn-ea"/>
            </a:endParaRPr>
          </a:p>
          <a:p>
            <a:pPr defTabSz="914400">
              <a:spcAft>
                <a:spcPts val="600"/>
              </a:spcAft>
              <a:buClr>
                <a:schemeClr val="accent1"/>
              </a:buClr>
            </a:pPr>
            <a:endParaRPr kumimoji="1" lang="en-US" altLang="ja-JP" sz="1400" dirty="0">
              <a:latin typeface="+mn-ea"/>
            </a:endParaRPr>
          </a:p>
        </p:txBody>
      </p:sp>
      <p:pic>
        <p:nvPicPr>
          <p:cNvPr id="2" name="図 1">
            <a:extLst>
              <a:ext uri="{FF2B5EF4-FFF2-40B4-BE49-F238E27FC236}">
                <a16:creationId xmlns:a16="http://schemas.microsoft.com/office/drawing/2014/main" id="{DD867968-9848-4C32-A970-FF6BA3D678FA}"/>
              </a:ext>
            </a:extLst>
          </p:cNvPr>
          <p:cNvPicPr>
            <a:picLocks noChangeAspect="1"/>
          </p:cNvPicPr>
          <p:nvPr/>
        </p:nvPicPr>
        <p:blipFill>
          <a:blip r:embed="rId4"/>
          <a:stretch>
            <a:fillRect/>
          </a:stretch>
        </p:blipFill>
        <p:spPr>
          <a:xfrm>
            <a:off x="990942" y="2532315"/>
            <a:ext cx="4395587" cy="3658522"/>
          </a:xfrm>
          <a:prstGeom prst="rect">
            <a:avLst/>
          </a:prstGeom>
        </p:spPr>
      </p:pic>
      <p:sp>
        <p:nvSpPr>
          <p:cNvPr id="15" name="吹き出し: 円形 14">
            <a:extLst>
              <a:ext uri="{FF2B5EF4-FFF2-40B4-BE49-F238E27FC236}">
                <a16:creationId xmlns:a16="http://schemas.microsoft.com/office/drawing/2014/main" id="{41FA6925-A78D-4495-B4AF-6B7D4A4DF540}"/>
              </a:ext>
            </a:extLst>
          </p:cNvPr>
          <p:cNvSpPr/>
          <p:nvPr/>
        </p:nvSpPr>
        <p:spPr>
          <a:xfrm>
            <a:off x="9944392" y="969691"/>
            <a:ext cx="1514711" cy="1040644"/>
          </a:xfrm>
          <a:prstGeom prst="wedgeEllipseCallout">
            <a:avLst>
              <a:gd name="adj1" fmla="val -44727"/>
              <a:gd name="adj2" fmla="val 44996"/>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r>
              <a:rPr kumimoji="1" lang="ja-JP" altLang="en-US" sz="1400" dirty="0"/>
              <a:t>簡易版では、簡略化を図っています</a:t>
            </a:r>
            <a:endParaRPr kumimoji="1" lang="en-US" altLang="ja-JP" sz="1400" dirty="0"/>
          </a:p>
        </p:txBody>
      </p:sp>
    </p:spTree>
    <p:extLst>
      <p:ext uri="{BB962C8B-B14F-4D97-AF65-F5344CB8AC3E}">
        <p14:creationId xmlns:p14="http://schemas.microsoft.com/office/powerpoint/2010/main" val="877579562"/>
      </p:ext>
    </p:extLst>
  </p:cSld>
  <p:clrMapOvr>
    <a:masterClrMapping/>
  </p:clrMapOvr>
  <mc:AlternateContent xmlns:mc="http://schemas.openxmlformats.org/markup-compatibility/2006" xmlns:p14="http://schemas.microsoft.com/office/powerpoint/2010/main">
    <mc:Choice Requires="p14">
      <p:transition spd="slow" p14:dur="2000" advTm="153693"/>
    </mc:Choice>
    <mc:Fallback xmlns="">
      <p:transition spd="slow" advTm="15369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01B9623-3F66-4E40-945C-83AE4CCF3169}"/>
              </a:ext>
            </a:extLst>
          </p:cNvPr>
          <p:cNvPicPr>
            <a:picLocks noChangeAspect="1"/>
          </p:cNvPicPr>
          <p:nvPr/>
        </p:nvPicPr>
        <p:blipFill>
          <a:blip r:embed="rId2"/>
          <a:stretch>
            <a:fillRect/>
          </a:stretch>
        </p:blipFill>
        <p:spPr>
          <a:xfrm>
            <a:off x="0" y="-1090"/>
            <a:ext cx="12192000" cy="290399"/>
          </a:xfrm>
          <a:prstGeom prst="rect">
            <a:avLst/>
          </a:prstGeom>
        </p:spPr>
      </p:pic>
      <p:pic>
        <p:nvPicPr>
          <p:cNvPr id="4" name="図 3">
            <a:extLst>
              <a:ext uri="{FF2B5EF4-FFF2-40B4-BE49-F238E27FC236}">
                <a16:creationId xmlns:a16="http://schemas.microsoft.com/office/drawing/2014/main" id="{7F0B510F-E023-4BFF-A9EA-337F1DA5E933}"/>
              </a:ext>
            </a:extLst>
          </p:cNvPr>
          <p:cNvPicPr>
            <a:picLocks noChangeAspect="1"/>
          </p:cNvPicPr>
          <p:nvPr/>
        </p:nvPicPr>
        <p:blipFill>
          <a:blip r:embed="rId2"/>
          <a:stretch>
            <a:fillRect/>
          </a:stretch>
        </p:blipFill>
        <p:spPr>
          <a:xfrm rot="10800000">
            <a:off x="0" y="6567601"/>
            <a:ext cx="12192000" cy="290399"/>
          </a:xfrm>
          <a:prstGeom prst="rect">
            <a:avLst/>
          </a:prstGeom>
        </p:spPr>
      </p:pic>
      <p:sp>
        <p:nvSpPr>
          <p:cNvPr id="35" name="テキスト ボックス 34">
            <a:extLst>
              <a:ext uri="{FF2B5EF4-FFF2-40B4-BE49-F238E27FC236}">
                <a16:creationId xmlns:a16="http://schemas.microsoft.com/office/drawing/2014/main" id="{03651929-55AB-4B8E-881B-95635625F71A}"/>
              </a:ext>
            </a:extLst>
          </p:cNvPr>
          <p:cNvSpPr txBox="1"/>
          <p:nvPr/>
        </p:nvSpPr>
        <p:spPr>
          <a:xfrm>
            <a:off x="813917" y="1140691"/>
            <a:ext cx="10750639" cy="1265091"/>
          </a:xfrm>
          <a:prstGeom prst="rect">
            <a:avLst/>
          </a:prstGeom>
        </p:spPr>
        <p:txBody>
          <a:bodyPr vert="horz" lIns="91440" tIns="45720" rIns="91440" bIns="45720" rtlCol="0" anchor="t" anchorCtr="0">
            <a:noAutofit/>
          </a:bodyPr>
          <a:lstStyle/>
          <a:p>
            <a:pPr defTabSz="914400">
              <a:spcAft>
                <a:spcPts val="600"/>
              </a:spcAft>
              <a:buClr>
                <a:schemeClr val="accent1"/>
              </a:buClr>
            </a:pPr>
            <a:r>
              <a:rPr kumimoji="1" lang="ja-JP" altLang="en-US" sz="1400" dirty="0">
                <a:latin typeface="+mn-ea"/>
              </a:rPr>
              <a:t>  水源～給水栓に至る水道システムに存在する危害原因事象（リスク）を抽出するために、関連情報を収集します。水道システムの概要を把握するためには、最新の許認可文書や事業年報等を参考にするとよいです。しかし、水源に関する汚染源等の情報は、別途収集する必要がありますので、次頁以降に事例を示します。</a:t>
            </a:r>
            <a:endParaRPr kumimoji="1" lang="en-US" altLang="ja-JP" sz="1400" dirty="0">
              <a:latin typeface="+mn-ea"/>
            </a:endParaRPr>
          </a:p>
          <a:p>
            <a:pPr defTabSz="914400">
              <a:spcAft>
                <a:spcPts val="600"/>
              </a:spcAft>
              <a:buClr>
                <a:schemeClr val="accent1"/>
              </a:buClr>
            </a:pPr>
            <a:endParaRPr kumimoji="1" lang="en-US" altLang="ja-JP" sz="1400" dirty="0">
              <a:latin typeface="+mn-ea"/>
            </a:endParaRPr>
          </a:p>
        </p:txBody>
      </p:sp>
      <p:sp>
        <p:nvSpPr>
          <p:cNvPr id="36" name="テキスト ボックス 35">
            <a:extLst>
              <a:ext uri="{FF2B5EF4-FFF2-40B4-BE49-F238E27FC236}">
                <a16:creationId xmlns:a16="http://schemas.microsoft.com/office/drawing/2014/main" id="{23DE87FF-EEF4-4D60-A8BE-33EA03AD0B53}"/>
              </a:ext>
            </a:extLst>
          </p:cNvPr>
          <p:cNvSpPr txBox="1"/>
          <p:nvPr/>
        </p:nvSpPr>
        <p:spPr>
          <a:xfrm>
            <a:off x="787019" y="293821"/>
            <a:ext cx="10617959" cy="1040643"/>
          </a:xfrm>
          <a:prstGeom prst="rect">
            <a:avLst/>
          </a:prstGeom>
        </p:spPr>
        <p:txBody>
          <a:bodyPr vert="horz" lIns="91440" tIns="45720" rIns="91440" bIns="45720" rtlCol="0" anchor="ctr">
            <a:normAutofit/>
          </a:bodyPr>
          <a:lstStyle/>
          <a:p>
            <a:pPr defTabSz="914400">
              <a:lnSpc>
                <a:spcPct val="90000"/>
              </a:lnSpc>
              <a:spcAft>
                <a:spcPts val="600"/>
              </a:spcAft>
              <a:buClr>
                <a:schemeClr val="accent1"/>
              </a:buClr>
            </a:pPr>
            <a:r>
              <a:rPr kumimoji="1" lang="ja-JP" altLang="en-US" b="1" dirty="0">
                <a:latin typeface="+mn-ea"/>
              </a:rPr>
              <a:t>水道システムの概要整理 ～水道事業者等が収集すべき情報～</a:t>
            </a:r>
            <a:endParaRPr kumimoji="1" lang="en-US" altLang="ja-JP" b="1" dirty="0">
              <a:latin typeface="+mn-ea"/>
            </a:endParaRPr>
          </a:p>
        </p:txBody>
      </p:sp>
      <p:pic>
        <p:nvPicPr>
          <p:cNvPr id="8" name="図 7">
            <a:extLst>
              <a:ext uri="{FF2B5EF4-FFF2-40B4-BE49-F238E27FC236}">
                <a16:creationId xmlns:a16="http://schemas.microsoft.com/office/drawing/2014/main" id="{635CB153-D851-41E1-8454-E1A96B86AB0A}"/>
              </a:ext>
            </a:extLst>
          </p:cNvPr>
          <p:cNvPicPr>
            <a:picLocks noChangeAspect="1"/>
          </p:cNvPicPr>
          <p:nvPr/>
        </p:nvPicPr>
        <p:blipFill>
          <a:blip r:embed="rId3"/>
          <a:stretch>
            <a:fillRect/>
          </a:stretch>
        </p:blipFill>
        <p:spPr>
          <a:xfrm>
            <a:off x="901617" y="2293516"/>
            <a:ext cx="3876662" cy="2836975"/>
          </a:xfrm>
          <a:prstGeom prst="rect">
            <a:avLst/>
          </a:prstGeom>
        </p:spPr>
      </p:pic>
      <p:sp>
        <p:nvSpPr>
          <p:cNvPr id="20" name="矢印: 右 19">
            <a:extLst>
              <a:ext uri="{FF2B5EF4-FFF2-40B4-BE49-F238E27FC236}">
                <a16:creationId xmlns:a16="http://schemas.microsoft.com/office/drawing/2014/main" id="{9ECEB0A1-7A91-49F0-B466-860E83838ADF}"/>
              </a:ext>
            </a:extLst>
          </p:cNvPr>
          <p:cNvSpPr/>
          <p:nvPr/>
        </p:nvSpPr>
        <p:spPr>
          <a:xfrm>
            <a:off x="650980" y="5288418"/>
            <a:ext cx="619976" cy="3318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69F74467-532C-495E-8D7E-458C8AC898FE}"/>
              </a:ext>
            </a:extLst>
          </p:cNvPr>
          <p:cNvSpPr txBox="1"/>
          <p:nvPr/>
        </p:nvSpPr>
        <p:spPr>
          <a:xfrm>
            <a:off x="1232837" y="5276089"/>
            <a:ext cx="4141270" cy="839170"/>
          </a:xfrm>
          <a:prstGeom prst="rect">
            <a:avLst/>
          </a:prstGeom>
        </p:spPr>
        <p:txBody>
          <a:bodyPr vert="horz" lIns="91440" tIns="45720" rIns="91440" bIns="45720" rtlCol="0" anchor="t" anchorCtr="0">
            <a:noAutofit/>
          </a:bodyPr>
          <a:lstStyle/>
          <a:p>
            <a:pPr defTabSz="914400">
              <a:spcAft>
                <a:spcPts val="600"/>
              </a:spcAft>
              <a:buClr>
                <a:schemeClr val="accent1"/>
              </a:buClr>
            </a:pPr>
            <a:r>
              <a:rPr kumimoji="1" lang="ja-JP" altLang="en-US" sz="1600" dirty="0">
                <a:latin typeface="+mn-ea"/>
              </a:rPr>
              <a:t>これらをわかりやすい形でとりまとめます</a:t>
            </a:r>
            <a:endParaRPr kumimoji="1" lang="en-US" altLang="ja-JP" sz="1600" dirty="0">
              <a:latin typeface="+mn-ea"/>
            </a:endParaRPr>
          </a:p>
        </p:txBody>
      </p:sp>
      <p:pic>
        <p:nvPicPr>
          <p:cNvPr id="2" name="図 1">
            <a:extLst>
              <a:ext uri="{FF2B5EF4-FFF2-40B4-BE49-F238E27FC236}">
                <a16:creationId xmlns:a16="http://schemas.microsoft.com/office/drawing/2014/main" id="{4F17522C-8D29-4673-961B-E804D6FB2CED}"/>
              </a:ext>
            </a:extLst>
          </p:cNvPr>
          <p:cNvPicPr>
            <a:picLocks noChangeAspect="1"/>
          </p:cNvPicPr>
          <p:nvPr/>
        </p:nvPicPr>
        <p:blipFill rotWithShape="1">
          <a:blip r:embed="rId4"/>
          <a:srcRect b="25190"/>
          <a:stretch/>
        </p:blipFill>
        <p:spPr>
          <a:xfrm>
            <a:off x="6569443" y="1859282"/>
            <a:ext cx="3661888" cy="4531467"/>
          </a:xfrm>
          <a:prstGeom prst="rect">
            <a:avLst/>
          </a:prstGeom>
        </p:spPr>
      </p:pic>
      <p:sp>
        <p:nvSpPr>
          <p:cNvPr id="150" name="吹き出し: 円形 149">
            <a:extLst>
              <a:ext uri="{FF2B5EF4-FFF2-40B4-BE49-F238E27FC236}">
                <a16:creationId xmlns:a16="http://schemas.microsoft.com/office/drawing/2014/main" id="{56A7D937-ACBE-447E-BA1C-57991E1F44C8}"/>
              </a:ext>
            </a:extLst>
          </p:cNvPr>
          <p:cNvSpPr/>
          <p:nvPr/>
        </p:nvSpPr>
        <p:spPr>
          <a:xfrm>
            <a:off x="9863372" y="1919512"/>
            <a:ext cx="1514711" cy="1040644"/>
          </a:xfrm>
          <a:prstGeom prst="wedgeEllipseCallout">
            <a:avLst>
              <a:gd name="adj1" fmla="val -53111"/>
              <a:gd name="adj2" fmla="val 37674"/>
            </a:avLst>
          </a:prstGeom>
        </p:spPr>
        <p:style>
          <a:lnRef idx="2">
            <a:schemeClr val="accent1"/>
          </a:lnRef>
          <a:fillRef idx="1">
            <a:schemeClr val="lt1"/>
          </a:fillRef>
          <a:effectRef idx="0">
            <a:schemeClr val="accent1"/>
          </a:effectRef>
          <a:fontRef idx="minor">
            <a:schemeClr val="dk1"/>
          </a:fontRef>
        </p:style>
        <p:txBody>
          <a:bodyPr lIns="0" tIns="0" rIns="0" bIns="0" rtlCol="0" anchor="ctr">
            <a:normAutofit/>
          </a:bodyPr>
          <a:lstStyle/>
          <a:p>
            <a:r>
              <a:rPr kumimoji="1" lang="ja-JP" altLang="en-US" sz="1400" dirty="0"/>
              <a:t>計器類を示し、監視地点を明らかにする</a:t>
            </a:r>
            <a:endParaRPr kumimoji="1" lang="en-US" altLang="ja-JP" sz="1400" dirty="0"/>
          </a:p>
        </p:txBody>
      </p:sp>
      <p:sp>
        <p:nvSpPr>
          <p:cNvPr id="151" name="吹き出し: 円形 150">
            <a:extLst>
              <a:ext uri="{FF2B5EF4-FFF2-40B4-BE49-F238E27FC236}">
                <a16:creationId xmlns:a16="http://schemas.microsoft.com/office/drawing/2014/main" id="{F4A248F1-2E95-4461-95A3-B99265D826AF}"/>
              </a:ext>
            </a:extLst>
          </p:cNvPr>
          <p:cNvSpPr/>
          <p:nvPr/>
        </p:nvSpPr>
        <p:spPr>
          <a:xfrm>
            <a:off x="5511771" y="4949426"/>
            <a:ext cx="1514711" cy="1040644"/>
          </a:xfrm>
          <a:prstGeom prst="wedgeEllipseCallout">
            <a:avLst>
              <a:gd name="adj1" fmla="val 42471"/>
              <a:gd name="adj2" fmla="val -47755"/>
            </a:avLst>
          </a:prstGeom>
        </p:spPr>
        <p:style>
          <a:lnRef idx="2">
            <a:schemeClr val="accent1"/>
          </a:lnRef>
          <a:fillRef idx="1">
            <a:schemeClr val="lt1"/>
          </a:fillRef>
          <a:effectRef idx="0">
            <a:schemeClr val="accent1"/>
          </a:effectRef>
          <a:fontRef idx="minor">
            <a:schemeClr val="dk1"/>
          </a:fontRef>
        </p:style>
        <p:txBody>
          <a:bodyPr lIns="0" tIns="0" rIns="0" bIns="0" rtlCol="0" anchor="ctr">
            <a:normAutofit fontScale="92500" lnSpcReduction="10000"/>
          </a:bodyPr>
          <a:lstStyle/>
          <a:p>
            <a:r>
              <a:rPr kumimoji="1" lang="ja-JP" altLang="en-US" sz="1400" dirty="0"/>
              <a:t>薬品注入点を示し、措置を講じる箇所を明らかにする</a:t>
            </a:r>
            <a:endParaRPr kumimoji="1" lang="en-US" altLang="ja-JP" sz="1400" dirty="0"/>
          </a:p>
        </p:txBody>
      </p:sp>
      <p:sp>
        <p:nvSpPr>
          <p:cNvPr id="152" name="吹き出し: 円形 151">
            <a:extLst>
              <a:ext uri="{FF2B5EF4-FFF2-40B4-BE49-F238E27FC236}">
                <a16:creationId xmlns:a16="http://schemas.microsoft.com/office/drawing/2014/main" id="{8561ED9E-D1A9-4196-98E1-890F5F0D43DA}"/>
              </a:ext>
            </a:extLst>
          </p:cNvPr>
          <p:cNvSpPr/>
          <p:nvPr/>
        </p:nvSpPr>
        <p:spPr>
          <a:xfrm>
            <a:off x="5431880" y="1978352"/>
            <a:ext cx="1514711" cy="1040644"/>
          </a:xfrm>
          <a:prstGeom prst="wedgeEllipseCallout">
            <a:avLst>
              <a:gd name="adj1" fmla="val 56725"/>
              <a:gd name="adj2" fmla="val 23028"/>
            </a:avLst>
          </a:prstGeom>
        </p:spPr>
        <p:style>
          <a:lnRef idx="2">
            <a:schemeClr val="accent1"/>
          </a:lnRef>
          <a:fillRef idx="1">
            <a:schemeClr val="lt1"/>
          </a:fillRef>
          <a:effectRef idx="0">
            <a:schemeClr val="accent1"/>
          </a:effectRef>
          <a:fontRef idx="minor">
            <a:schemeClr val="dk1"/>
          </a:fontRef>
        </p:style>
        <p:txBody>
          <a:bodyPr lIns="0" tIns="0" rIns="0" bIns="0" rtlCol="0" anchor="ctr">
            <a:normAutofit fontScale="92500" lnSpcReduction="10000"/>
          </a:bodyPr>
          <a:lstStyle/>
          <a:p>
            <a:r>
              <a:rPr kumimoji="1" lang="ja-JP" altLang="en-US" sz="1400" dirty="0"/>
              <a:t>水源から給水末端（又は受渡し地点）の流れを示す</a:t>
            </a:r>
            <a:endParaRPr kumimoji="1" lang="en-US" altLang="ja-JP" sz="1400" dirty="0"/>
          </a:p>
        </p:txBody>
      </p:sp>
      <p:sp>
        <p:nvSpPr>
          <p:cNvPr id="153" name="吹き出し: 円形 152">
            <a:extLst>
              <a:ext uri="{FF2B5EF4-FFF2-40B4-BE49-F238E27FC236}">
                <a16:creationId xmlns:a16="http://schemas.microsoft.com/office/drawing/2014/main" id="{A32F2303-2D00-4A65-AF47-3327A19FB704}"/>
              </a:ext>
            </a:extLst>
          </p:cNvPr>
          <p:cNvSpPr/>
          <p:nvPr/>
        </p:nvSpPr>
        <p:spPr>
          <a:xfrm>
            <a:off x="9863372" y="4634961"/>
            <a:ext cx="1514711" cy="1040644"/>
          </a:xfrm>
          <a:prstGeom prst="wedgeEllipseCallout">
            <a:avLst>
              <a:gd name="adj1" fmla="val -58980"/>
              <a:gd name="adj2" fmla="val 27911"/>
            </a:avLst>
          </a:prstGeom>
        </p:spPr>
        <p:style>
          <a:lnRef idx="2">
            <a:schemeClr val="accent1"/>
          </a:lnRef>
          <a:fillRef idx="1">
            <a:schemeClr val="lt1"/>
          </a:fillRef>
          <a:effectRef idx="0">
            <a:schemeClr val="accent1"/>
          </a:effectRef>
          <a:fontRef idx="minor">
            <a:schemeClr val="dk1"/>
          </a:fontRef>
        </p:style>
        <p:txBody>
          <a:bodyPr lIns="0" tIns="0" rIns="0" bIns="0" rtlCol="0" anchor="ctr">
            <a:normAutofit fontScale="85000" lnSpcReduction="10000"/>
          </a:bodyPr>
          <a:lstStyle/>
          <a:p>
            <a:r>
              <a:rPr kumimoji="1" lang="ja-JP" altLang="en-US" sz="1400" dirty="0"/>
              <a:t>サンプリング地点を示し、水質検査の箇所を明らかにする</a:t>
            </a:r>
            <a:endParaRPr kumimoji="1" lang="en-US" altLang="ja-JP" sz="1400" dirty="0"/>
          </a:p>
        </p:txBody>
      </p:sp>
      <p:sp>
        <p:nvSpPr>
          <p:cNvPr id="154" name="テキスト ボックス 153">
            <a:extLst>
              <a:ext uri="{FF2B5EF4-FFF2-40B4-BE49-F238E27FC236}">
                <a16:creationId xmlns:a16="http://schemas.microsoft.com/office/drawing/2014/main" id="{FF4F7206-6E66-49C2-B2C5-6542626ECCDB}"/>
              </a:ext>
            </a:extLst>
          </p:cNvPr>
          <p:cNvSpPr txBox="1"/>
          <p:nvPr/>
        </p:nvSpPr>
        <p:spPr>
          <a:xfrm>
            <a:off x="7347284" y="6207597"/>
            <a:ext cx="2342148" cy="512269"/>
          </a:xfrm>
          <a:prstGeom prst="rect">
            <a:avLst/>
          </a:prstGeom>
        </p:spPr>
        <p:txBody>
          <a:bodyPr vert="horz" lIns="91440" tIns="45720" rIns="91440" bIns="45720" rtlCol="0" anchor="t" anchorCtr="0">
            <a:noAutofit/>
          </a:bodyPr>
          <a:lstStyle/>
          <a:p>
            <a:pPr defTabSz="914400">
              <a:spcAft>
                <a:spcPts val="600"/>
              </a:spcAft>
              <a:buClr>
                <a:schemeClr val="accent1"/>
              </a:buClr>
            </a:pPr>
            <a:r>
              <a:rPr kumimoji="1" lang="ja-JP" altLang="en-US" sz="1400" dirty="0">
                <a:latin typeface="+mn-ea"/>
              </a:rPr>
              <a:t>  フローチャート（例）</a:t>
            </a:r>
            <a:endParaRPr kumimoji="1" lang="en-US" altLang="ja-JP" sz="1400" dirty="0">
              <a:latin typeface="+mn-ea"/>
            </a:endParaRPr>
          </a:p>
        </p:txBody>
      </p:sp>
      <p:pic>
        <p:nvPicPr>
          <p:cNvPr id="155" name="図 154">
            <a:extLst>
              <a:ext uri="{FF2B5EF4-FFF2-40B4-BE49-F238E27FC236}">
                <a16:creationId xmlns:a16="http://schemas.microsoft.com/office/drawing/2014/main" id="{842EDFB4-D925-4E21-836F-0DD05E754F38}"/>
              </a:ext>
            </a:extLst>
          </p:cNvPr>
          <p:cNvPicPr>
            <a:picLocks noChangeAspect="1"/>
          </p:cNvPicPr>
          <p:nvPr/>
        </p:nvPicPr>
        <p:blipFill>
          <a:blip r:embed="rId5"/>
          <a:stretch>
            <a:fillRect/>
          </a:stretch>
        </p:blipFill>
        <p:spPr>
          <a:xfrm>
            <a:off x="11507378" y="6032995"/>
            <a:ext cx="383219" cy="674798"/>
          </a:xfrm>
          <a:prstGeom prst="rect">
            <a:avLst/>
          </a:prstGeom>
        </p:spPr>
      </p:pic>
      <p:sp>
        <p:nvSpPr>
          <p:cNvPr id="16" name="吹き出し: 円形 15">
            <a:extLst>
              <a:ext uri="{FF2B5EF4-FFF2-40B4-BE49-F238E27FC236}">
                <a16:creationId xmlns:a16="http://schemas.microsoft.com/office/drawing/2014/main" id="{35C1D8B2-F1CC-44D8-9686-1CFF14AF4C2F}"/>
              </a:ext>
            </a:extLst>
          </p:cNvPr>
          <p:cNvSpPr/>
          <p:nvPr/>
        </p:nvSpPr>
        <p:spPr>
          <a:xfrm>
            <a:off x="10231331" y="3247814"/>
            <a:ext cx="1514711" cy="1040644"/>
          </a:xfrm>
          <a:prstGeom prst="wedgeEllipseCallout">
            <a:avLst>
              <a:gd name="adj1" fmla="val -44727"/>
              <a:gd name="adj2" fmla="val 44996"/>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r>
              <a:rPr kumimoji="1" lang="ja-JP" altLang="en-US" sz="1400" dirty="0"/>
              <a:t>簡易版では、計測箇所を省略しています</a:t>
            </a:r>
            <a:endParaRPr kumimoji="1" lang="en-US" altLang="ja-JP" sz="1400" dirty="0"/>
          </a:p>
        </p:txBody>
      </p:sp>
      <p:sp>
        <p:nvSpPr>
          <p:cNvPr id="17" name="吹き出し: 円形 16">
            <a:extLst>
              <a:ext uri="{FF2B5EF4-FFF2-40B4-BE49-F238E27FC236}">
                <a16:creationId xmlns:a16="http://schemas.microsoft.com/office/drawing/2014/main" id="{B971A287-0DC8-4820-B884-580257D8F571}"/>
              </a:ext>
            </a:extLst>
          </p:cNvPr>
          <p:cNvSpPr/>
          <p:nvPr/>
        </p:nvSpPr>
        <p:spPr>
          <a:xfrm>
            <a:off x="4916505" y="3390670"/>
            <a:ext cx="1514711" cy="1040644"/>
          </a:xfrm>
          <a:prstGeom prst="wedgeEllipseCallout">
            <a:avLst>
              <a:gd name="adj1" fmla="val 50429"/>
              <a:gd name="adj2" fmla="val 33082"/>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10000"/>
          </a:bodyPr>
          <a:lstStyle/>
          <a:p>
            <a:r>
              <a:rPr kumimoji="1" lang="ja-JP" altLang="en-US" sz="1400" dirty="0"/>
              <a:t>簡易版では、パーツを組み合わせて作成することができます。</a:t>
            </a:r>
            <a:endParaRPr kumimoji="1" lang="en-US" altLang="ja-JP" sz="1400" dirty="0"/>
          </a:p>
        </p:txBody>
      </p:sp>
    </p:spTree>
    <p:extLst>
      <p:ext uri="{BB962C8B-B14F-4D97-AF65-F5344CB8AC3E}">
        <p14:creationId xmlns:p14="http://schemas.microsoft.com/office/powerpoint/2010/main" val="1748086863"/>
      </p:ext>
    </p:extLst>
  </p:cSld>
  <p:clrMapOvr>
    <a:masterClrMapping/>
  </p:clrMapOvr>
  <mc:AlternateContent xmlns:mc="http://schemas.openxmlformats.org/markup-compatibility/2006" xmlns:p14="http://schemas.microsoft.com/office/powerpoint/2010/main">
    <mc:Choice Requires="p14">
      <p:transition spd="slow" p14:dur="2000" advTm="96104"/>
    </mc:Choice>
    <mc:Fallback xmlns="">
      <p:transition spd="slow" advTm="9610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01B9623-3F66-4E40-945C-83AE4CCF3169}"/>
              </a:ext>
            </a:extLst>
          </p:cNvPr>
          <p:cNvPicPr>
            <a:picLocks noChangeAspect="1"/>
          </p:cNvPicPr>
          <p:nvPr/>
        </p:nvPicPr>
        <p:blipFill>
          <a:blip r:embed="rId2"/>
          <a:stretch>
            <a:fillRect/>
          </a:stretch>
        </p:blipFill>
        <p:spPr>
          <a:xfrm>
            <a:off x="0" y="-1090"/>
            <a:ext cx="12192000" cy="290399"/>
          </a:xfrm>
          <a:prstGeom prst="rect">
            <a:avLst/>
          </a:prstGeom>
        </p:spPr>
      </p:pic>
      <p:pic>
        <p:nvPicPr>
          <p:cNvPr id="4" name="図 3">
            <a:extLst>
              <a:ext uri="{FF2B5EF4-FFF2-40B4-BE49-F238E27FC236}">
                <a16:creationId xmlns:a16="http://schemas.microsoft.com/office/drawing/2014/main" id="{7F0B510F-E023-4BFF-A9EA-337F1DA5E933}"/>
              </a:ext>
            </a:extLst>
          </p:cNvPr>
          <p:cNvPicPr>
            <a:picLocks noChangeAspect="1"/>
          </p:cNvPicPr>
          <p:nvPr/>
        </p:nvPicPr>
        <p:blipFill>
          <a:blip r:embed="rId2"/>
          <a:stretch>
            <a:fillRect/>
          </a:stretch>
        </p:blipFill>
        <p:spPr>
          <a:xfrm rot="10800000">
            <a:off x="0" y="6567601"/>
            <a:ext cx="12192000" cy="290399"/>
          </a:xfrm>
          <a:prstGeom prst="rect">
            <a:avLst/>
          </a:prstGeom>
        </p:spPr>
      </p:pic>
      <p:sp>
        <p:nvSpPr>
          <p:cNvPr id="35" name="テキスト ボックス 34">
            <a:extLst>
              <a:ext uri="{FF2B5EF4-FFF2-40B4-BE49-F238E27FC236}">
                <a16:creationId xmlns:a16="http://schemas.microsoft.com/office/drawing/2014/main" id="{03651929-55AB-4B8E-881B-95635625F71A}"/>
              </a:ext>
            </a:extLst>
          </p:cNvPr>
          <p:cNvSpPr txBox="1"/>
          <p:nvPr/>
        </p:nvSpPr>
        <p:spPr>
          <a:xfrm>
            <a:off x="813917" y="1140691"/>
            <a:ext cx="10750639" cy="1265091"/>
          </a:xfrm>
          <a:prstGeom prst="rect">
            <a:avLst/>
          </a:prstGeom>
        </p:spPr>
        <p:txBody>
          <a:bodyPr vert="horz" lIns="91440" tIns="45720" rIns="91440" bIns="45720" rtlCol="0" anchor="t" anchorCtr="0">
            <a:noAutofit/>
          </a:bodyPr>
          <a:lstStyle/>
          <a:p>
            <a:pPr defTabSz="914400">
              <a:spcAft>
                <a:spcPts val="600"/>
              </a:spcAft>
              <a:buClr>
                <a:schemeClr val="accent1"/>
              </a:buClr>
            </a:pPr>
            <a:r>
              <a:rPr kumimoji="1" lang="ja-JP" altLang="en-US" sz="1400" dirty="0">
                <a:latin typeface="+mn-ea"/>
              </a:rPr>
              <a:t>許認可資料や事業年報から得られない情報は、各種の統計資料など公表されている情報から得ることができます。</a:t>
            </a:r>
            <a:endParaRPr kumimoji="1" lang="en-US" altLang="ja-JP" sz="1400" dirty="0">
              <a:latin typeface="+mn-ea"/>
            </a:endParaRPr>
          </a:p>
          <a:p>
            <a:pPr defTabSz="914400">
              <a:spcAft>
                <a:spcPts val="600"/>
              </a:spcAft>
              <a:buClr>
                <a:schemeClr val="accent1"/>
              </a:buClr>
            </a:pPr>
            <a:r>
              <a:rPr kumimoji="1" lang="ja-JP" altLang="en-US" sz="1400" dirty="0">
                <a:latin typeface="+mn-ea"/>
              </a:rPr>
              <a:t>収集した水源情報や汚染源情報は、地図上に示し水源流域図を作成すると視覚的にわかりやすくなります。</a:t>
            </a:r>
            <a:endParaRPr kumimoji="1" lang="en-US" altLang="ja-JP" sz="1400" dirty="0">
              <a:latin typeface="+mn-ea"/>
            </a:endParaRPr>
          </a:p>
          <a:p>
            <a:pPr defTabSz="914400">
              <a:spcAft>
                <a:spcPts val="600"/>
              </a:spcAft>
              <a:buClr>
                <a:schemeClr val="accent1"/>
              </a:buClr>
            </a:pPr>
            <a:endParaRPr kumimoji="1" lang="en-US" altLang="ja-JP" sz="1400" dirty="0">
              <a:latin typeface="+mn-ea"/>
            </a:endParaRPr>
          </a:p>
          <a:p>
            <a:pPr defTabSz="914400">
              <a:spcAft>
                <a:spcPts val="600"/>
              </a:spcAft>
              <a:buClr>
                <a:schemeClr val="accent1"/>
              </a:buClr>
            </a:pPr>
            <a:endParaRPr kumimoji="1" lang="en-US" altLang="ja-JP" sz="1400" dirty="0">
              <a:latin typeface="+mn-ea"/>
            </a:endParaRPr>
          </a:p>
        </p:txBody>
      </p:sp>
      <p:sp>
        <p:nvSpPr>
          <p:cNvPr id="36" name="テキスト ボックス 35">
            <a:extLst>
              <a:ext uri="{FF2B5EF4-FFF2-40B4-BE49-F238E27FC236}">
                <a16:creationId xmlns:a16="http://schemas.microsoft.com/office/drawing/2014/main" id="{23DE87FF-EEF4-4D60-A8BE-33EA03AD0B53}"/>
              </a:ext>
            </a:extLst>
          </p:cNvPr>
          <p:cNvSpPr txBox="1"/>
          <p:nvPr/>
        </p:nvSpPr>
        <p:spPr>
          <a:xfrm>
            <a:off x="787019" y="293821"/>
            <a:ext cx="10617959" cy="1040643"/>
          </a:xfrm>
          <a:prstGeom prst="rect">
            <a:avLst/>
          </a:prstGeom>
        </p:spPr>
        <p:txBody>
          <a:bodyPr vert="horz" lIns="91440" tIns="45720" rIns="91440" bIns="45720" rtlCol="0" anchor="ctr">
            <a:normAutofit/>
          </a:bodyPr>
          <a:lstStyle/>
          <a:p>
            <a:pPr defTabSz="914400">
              <a:lnSpc>
                <a:spcPct val="90000"/>
              </a:lnSpc>
              <a:spcAft>
                <a:spcPts val="600"/>
              </a:spcAft>
              <a:buClr>
                <a:schemeClr val="accent1"/>
              </a:buClr>
            </a:pPr>
            <a:r>
              <a:rPr kumimoji="1" lang="ja-JP" altLang="en-US" b="1" dirty="0">
                <a:latin typeface="+mn-ea"/>
              </a:rPr>
              <a:t>水道システムの概要整理 ～水道事業者等が収集すべき情報～</a:t>
            </a:r>
            <a:endParaRPr kumimoji="1" lang="en-US" altLang="ja-JP" b="1" dirty="0">
              <a:latin typeface="+mn-ea"/>
            </a:endParaRPr>
          </a:p>
        </p:txBody>
      </p:sp>
      <p:pic>
        <p:nvPicPr>
          <p:cNvPr id="25" name="Picture 2">
            <a:extLst>
              <a:ext uri="{FF2B5EF4-FFF2-40B4-BE49-F238E27FC236}">
                <a16:creationId xmlns:a16="http://schemas.microsoft.com/office/drawing/2014/main" id="{A9DFEB32-4CF1-4820-BAC8-3964605CE0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085" y="4853068"/>
            <a:ext cx="2029497" cy="1665193"/>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4">
            <a:extLst>
              <a:ext uri="{FF2B5EF4-FFF2-40B4-BE49-F238E27FC236}">
                <a16:creationId xmlns:a16="http://schemas.microsoft.com/office/drawing/2014/main" id="{560B0A60-03C0-4054-9551-0E658427488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76" t="20103" r="17344" b="3715"/>
          <a:stretch/>
        </p:blipFill>
        <p:spPr bwMode="auto">
          <a:xfrm>
            <a:off x="2009991" y="4799885"/>
            <a:ext cx="1892969" cy="1629053"/>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5">
            <a:extLst>
              <a:ext uri="{FF2B5EF4-FFF2-40B4-BE49-F238E27FC236}">
                <a16:creationId xmlns:a16="http://schemas.microsoft.com/office/drawing/2014/main" id="{72611269-2E33-4575-B01C-4E8E5CF2104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3983" t="13429" r="8083" b="17659"/>
          <a:stretch/>
        </p:blipFill>
        <p:spPr bwMode="auto">
          <a:xfrm>
            <a:off x="2010389" y="2480784"/>
            <a:ext cx="1892969" cy="1896431"/>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テキスト ボックス 8">
            <a:extLst>
              <a:ext uri="{FF2B5EF4-FFF2-40B4-BE49-F238E27FC236}">
                <a16:creationId xmlns:a16="http://schemas.microsoft.com/office/drawing/2014/main" id="{982E1F33-69C2-45A2-A5FA-DB1D31027B44}"/>
              </a:ext>
            </a:extLst>
          </p:cNvPr>
          <p:cNvSpPr txBox="1">
            <a:spLocks noChangeArrowheads="1"/>
          </p:cNvSpPr>
          <p:nvPr/>
        </p:nvSpPr>
        <p:spPr bwMode="auto">
          <a:xfrm>
            <a:off x="2027635" y="2180306"/>
            <a:ext cx="18929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lgn="ctr" eaLnBrk="1" hangingPunct="1">
              <a:spcBef>
                <a:spcPct val="0"/>
              </a:spcBef>
              <a:buFontTx/>
              <a:buNone/>
            </a:pPr>
            <a:r>
              <a:rPr lang="ja-JP" altLang="en-US" sz="1200" dirty="0">
                <a:solidFill>
                  <a:srgbClr val="558ED5"/>
                </a:solidFill>
              </a:rPr>
              <a:t>水源流域の主要施設等</a:t>
            </a:r>
          </a:p>
        </p:txBody>
      </p:sp>
      <p:sp>
        <p:nvSpPr>
          <p:cNvPr id="29" name="テキスト ボックス 4">
            <a:extLst>
              <a:ext uri="{FF2B5EF4-FFF2-40B4-BE49-F238E27FC236}">
                <a16:creationId xmlns:a16="http://schemas.microsoft.com/office/drawing/2014/main" id="{B9FF4E2F-3770-412A-9338-2749D9446253}"/>
              </a:ext>
            </a:extLst>
          </p:cNvPr>
          <p:cNvSpPr txBox="1">
            <a:spLocks noChangeArrowheads="1"/>
          </p:cNvSpPr>
          <p:nvPr/>
        </p:nvSpPr>
        <p:spPr bwMode="auto">
          <a:xfrm>
            <a:off x="2385596" y="3730161"/>
            <a:ext cx="936625" cy="461963"/>
          </a:xfrm>
          <a:prstGeom prst="rect">
            <a:avLst/>
          </a:prstGeom>
          <a:solidFill>
            <a:schemeClr val="bg1"/>
          </a:solidFill>
          <a:ln w="9525">
            <a:solidFill>
              <a:schemeClr val="bg1">
                <a:lumMod val="65000"/>
              </a:schemeClr>
            </a:solidFill>
            <a:miter lim="800000"/>
            <a:headEnd/>
            <a:tailEnd/>
          </a:ln>
        </p:spPr>
        <p:txBody>
          <a:bodyPr>
            <a:spAutoFit/>
          </a:bodyPr>
          <a:lstStyle>
            <a:lvl1pPr algn="l"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eaLnBrk="1" hangingPunct="1">
              <a:spcBef>
                <a:spcPct val="0"/>
              </a:spcBef>
              <a:buFontTx/>
              <a:buNone/>
            </a:pPr>
            <a:r>
              <a:rPr lang="ja-JP" altLang="en-US" sz="800" dirty="0">
                <a:solidFill>
                  <a:srgbClr val="FF9933"/>
                </a:solidFill>
              </a:rPr>
              <a:t>●</a:t>
            </a:r>
            <a:r>
              <a:rPr lang="ja-JP" altLang="en-US" sz="800" dirty="0">
                <a:solidFill>
                  <a:srgbClr val="000000"/>
                </a:solidFill>
              </a:rPr>
              <a:t>取水地点</a:t>
            </a:r>
            <a:endParaRPr lang="en-US" altLang="ja-JP" sz="800" dirty="0">
              <a:solidFill>
                <a:srgbClr val="000000"/>
              </a:solidFill>
            </a:endParaRPr>
          </a:p>
          <a:p>
            <a:pPr eaLnBrk="1" hangingPunct="1">
              <a:spcBef>
                <a:spcPct val="0"/>
              </a:spcBef>
              <a:buFontTx/>
              <a:buNone/>
            </a:pPr>
            <a:r>
              <a:rPr lang="ja-JP" altLang="en-US" sz="800" dirty="0">
                <a:solidFill>
                  <a:srgbClr val="000000"/>
                </a:solidFill>
              </a:rPr>
              <a:t>◆し尿処理施設</a:t>
            </a:r>
            <a:endParaRPr lang="en-US" altLang="ja-JP" sz="800" dirty="0">
              <a:solidFill>
                <a:srgbClr val="000000"/>
              </a:solidFill>
            </a:endParaRPr>
          </a:p>
          <a:p>
            <a:pPr eaLnBrk="1" hangingPunct="1">
              <a:spcBef>
                <a:spcPct val="0"/>
              </a:spcBef>
              <a:buFontTx/>
              <a:buNone/>
            </a:pPr>
            <a:r>
              <a:rPr lang="ja-JP" altLang="en-US" sz="800" dirty="0">
                <a:solidFill>
                  <a:srgbClr val="984807"/>
                </a:solidFill>
              </a:rPr>
              <a:t>▲</a:t>
            </a:r>
            <a:r>
              <a:rPr lang="ja-JP" altLang="en-US" sz="800" dirty="0">
                <a:solidFill>
                  <a:srgbClr val="000000"/>
                </a:solidFill>
              </a:rPr>
              <a:t>下水処理場</a:t>
            </a:r>
          </a:p>
        </p:txBody>
      </p:sp>
      <p:sp>
        <p:nvSpPr>
          <p:cNvPr id="30" name="テキスト ボックス 10">
            <a:extLst>
              <a:ext uri="{FF2B5EF4-FFF2-40B4-BE49-F238E27FC236}">
                <a16:creationId xmlns:a16="http://schemas.microsoft.com/office/drawing/2014/main" id="{079E9D3C-EF87-419E-AA11-A497591F97FD}"/>
              </a:ext>
            </a:extLst>
          </p:cNvPr>
          <p:cNvSpPr txBox="1">
            <a:spLocks noChangeArrowheads="1"/>
          </p:cNvSpPr>
          <p:nvPr/>
        </p:nvSpPr>
        <p:spPr bwMode="auto">
          <a:xfrm>
            <a:off x="2200105" y="4471363"/>
            <a:ext cx="156774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lgn="ctr" eaLnBrk="1" hangingPunct="1">
              <a:spcBef>
                <a:spcPct val="0"/>
              </a:spcBef>
              <a:buFontTx/>
              <a:buNone/>
            </a:pPr>
            <a:r>
              <a:rPr lang="ja-JP" altLang="en-US" sz="1200" dirty="0">
                <a:solidFill>
                  <a:srgbClr val="558ED5"/>
                </a:solidFill>
              </a:rPr>
              <a:t>流域内人口分布</a:t>
            </a:r>
          </a:p>
        </p:txBody>
      </p:sp>
      <p:sp>
        <p:nvSpPr>
          <p:cNvPr id="31" name="テキスト ボックス 11">
            <a:extLst>
              <a:ext uri="{FF2B5EF4-FFF2-40B4-BE49-F238E27FC236}">
                <a16:creationId xmlns:a16="http://schemas.microsoft.com/office/drawing/2014/main" id="{8C6CDD62-E037-4C1C-9D38-289C4D1B11BB}"/>
              </a:ext>
            </a:extLst>
          </p:cNvPr>
          <p:cNvSpPr txBox="1">
            <a:spLocks noChangeArrowheads="1"/>
          </p:cNvSpPr>
          <p:nvPr/>
        </p:nvSpPr>
        <p:spPr bwMode="auto">
          <a:xfrm>
            <a:off x="4372314" y="4392969"/>
            <a:ext cx="2808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lgn="ctr" eaLnBrk="1" hangingPunct="1">
              <a:spcBef>
                <a:spcPct val="0"/>
              </a:spcBef>
              <a:buFontTx/>
              <a:buNone/>
            </a:pPr>
            <a:r>
              <a:rPr lang="ja-JP" altLang="en-US" sz="1200" dirty="0">
                <a:solidFill>
                  <a:srgbClr val="558ED5"/>
                </a:solidFill>
              </a:rPr>
              <a:t>農業経営体数、家畜飼養頭羽数</a:t>
            </a:r>
            <a:endParaRPr lang="en-US" altLang="ja-JP" sz="1200" dirty="0">
              <a:solidFill>
                <a:srgbClr val="558ED5"/>
              </a:solidFill>
            </a:endParaRPr>
          </a:p>
          <a:p>
            <a:pPr eaLnBrk="1" hangingPunct="1">
              <a:spcBef>
                <a:spcPct val="0"/>
              </a:spcBef>
              <a:buFontTx/>
              <a:buNone/>
            </a:pPr>
            <a:r>
              <a:rPr lang="ja-JP" altLang="en-US" sz="1200" dirty="0">
                <a:solidFill>
                  <a:srgbClr val="558ED5"/>
                </a:solidFill>
              </a:rPr>
              <a:t>　（乳用牛、肉用牛、豚、採卵鶏等）</a:t>
            </a:r>
          </a:p>
        </p:txBody>
      </p:sp>
      <p:sp>
        <p:nvSpPr>
          <p:cNvPr id="34" name="テキスト ボックス 13">
            <a:extLst>
              <a:ext uri="{FF2B5EF4-FFF2-40B4-BE49-F238E27FC236}">
                <a16:creationId xmlns:a16="http://schemas.microsoft.com/office/drawing/2014/main" id="{1E7C7990-B429-488C-AE0D-C6F0B7133EC2}"/>
              </a:ext>
            </a:extLst>
          </p:cNvPr>
          <p:cNvSpPr txBox="1">
            <a:spLocks noChangeArrowheads="1"/>
          </p:cNvSpPr>
          <p:nvPr/>
        </p:nvSpPr>
        <p:spPr bwMode="auto">
          <a:xfrm>
            <a:off x="4812440" y="2179493"/>
            <a:ext cx="19827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lgn="ctr" eaLnBrk="1" hangingPunct="1">
              <a:spcBef>
                <a:spcPct val="0"/>
              </a:spcBef>
              <a:buFontTx/>
              <a:buNone/>
            </a:pPr>
            <a:r>
              <a:rPr lang="ja-JP" altLang="en-US" sz="1200" dirty="0">
                <a:solidFill>
                  <a:srgbClr val="558ED5"/>
                </a:solidFill>
              </a:rPr>
              <a:t>化学物質取扱事業所</a:t>
            </a:r>
          </a:p>
        </p:txBody>
      </p:sp>
      <p:sp>
        <p:nvSpPr>
          <p:cNvPr id="44" name="正方形/長方形 43">
            <a:extLst>
              <a:ext uri="{FF2B5EF4-FFF2-40B4-BE49-F238E27FC236}">
                <a16:creationId xmlns:a16="http://schemas.microsoft.com/office/drawing/2014/main" id="{5077E1B9-19F0-4442-837D-C38B8F9E4A9B}"/>
              </a:ext>
            </a:extLst>
          </p:cNvPr>
          <p:cNvSpPr/>
          <p:nvPr/>
        </p:nvSpPr>
        <p:spPr>
          <a:xfrm flipH="1">
            <a:off x="914398" y="1952785"/>
            <a:ext cx="9990161" cy="4611393"/>
          </a:xfrm>
          <a:prstGeom prst="rect">
            <a:avLst/>
          </a:prstGeom>
          <a:noFill/>
          <a:ln w="19050">
            <a:solidFill>
              <a:srgbClr val="40BAD2"/>
            </a:solidFill>
            <a:prstDash val="sysDash"/>
            <a:extLst>
              <a:ext uri="{C807C97D-BFC1-408E-A445-0C87EB9F89A2}">
                <ask:lineSketchStyleProps xmlns:ask="http://schemas.microsoft.com/office/drawing/2018/sketchyshapes" sd="1219033472">
                  <a:custGeom>
                    <a:avLst/>
                    <a:gdLst>
                      <a:gd name="connsiteX0" fmla="*/ 0 w 6580452"/>
                      <a:gd name="connsiteY0" fmla="*/ 0 h 4560268"/>
                      <a:gd name="connsiteX1" fmla="*/ 532418 w 6580452"/>
                      <a:gd name="connsiteY1" fmla="*/ 0 h 4560268"/>
                      <a:gd name="connsiteX2" fmla="*/ 933228 w 6580452"/>
                      <a:gd name="connsiteY2" fmla="*/ 0 h 4560268"/>
                      <a:gd name="connsiteX3" fmla="*/ 1663060 w 6580452"/>
                      <a:gd name="connsiteY3" fmla="*/ 0 h 4560268"/>
                      <a:gd name="connsiteX4" fmla="*/ 2195478 w 6580452"/>
                      <a:gd name="connsiteY4" fmla="*/ 0 h 4560268"/>
                      <a:gd name="connsiteX5" fmla="*/ 2727896 w 6580452"/>
                      <a:gd name="connsiteY5" fmla="*/ 0 h 4560268"/>
                      <a:gd name="connsiteX6" fmla="*/ 3457728 w 6580452"/>
                      <a:gd name="connsiteY6" fmla="*/ 0 h 4560268"/>
                      <a:gd name="connsiteX7" fmla="*/ 3924342 w 6580452"/>
                      <a:gd name="connsiteY7" fmla="*/ 0 h 4560268"/>
                      <a:gd name="connsiteX8" fmla="*/ 4654174 w 6580452"/>
                      <a:gd name="connsiteY8" fmla="*/ 0 h 4560268"/>
                      <a:gd name="connsiteX9" fmla="*/ 5384006 w 6580452"/>
                      <a:gd name="connsiteY9" fmla="*/ 0 h 4560268"/>
                      <a:gd name="connsiteX10" fmla="*/ 5982229 w 6580452"/>
                      <a:gd name="connsiteY10" fmla="*/ 0 h 4560268"/>
                      <a:gd name="connsiteX11" fmla="*/ 6580452 w 6580452"/>
                      <a:gd name="connsiteY11" fmla="*/ 0 h 4560268"/>
                      <a:gd name="connsiteX12" fmla="*/ 6580452 w 6580452"/>
                      <a:gd name="connsiteY12" fmla="*/ 524431 h 4560268"/>
                      <a:gd name="connsiteX13" fmla="*/ 6580452 w 6580452"/>
                      <a:gd name="connsiteY13" fmla="*/ 957656 h 4560268"/>
                      <a:gd name="connsiteX14" fmla="*/ 6580452 w 6580452"/>
                      <a:gd name="connsiteY14" fmla="*/ 1527690 h 4560268"/>
                      <a:gd name="connsiteX15" fmla="*/ 6580452 w 6580452"/>
                      <a:gd name="connsiteY15" fmla="*/ 2097723 h 4560268"/>
                      <a:gd name="connsiteX16" fmla="*/ 6580452 w 6580452"/>
                      <a:gd name="connsiteY16" fmla="*/ 2667757 h 4560268"/>
                      <a:gd name="connsiteX17" fmla="*/ 6580452 w 6580452"/>
                      <a:gd name="connsiteY17" fmla="*/ 3283393 h 4560268"/>
                      <a:gd name="connsiteX18" fmla="*/ 6580452 w 6580452"/>
                      <a:gd name="connsiteY18" fmla="*/ 3899029 h 4560268"/>
                      <a:gd name="connsiteX19" fmla="*/ 6580452 w 6580452"/>
                      <a:gd name="connsiteY19" fmla="*/ 4560268 h 4560268"/>
                      <a:gd name="connsiteX20" fmla="*/ 6179643 w 6580452"/>
                      <a:gd name="connsiteY20" fmla="*/ 4560268 h 4560268"/>
                      <a:gd name="connsiteX21" fmla="*/ 5449811 w 6580452"/>
                      <a:gd name="connsiteY21" fmla="*/ 4560268 h 4560268"/>
                      <a:gd name="connsiteX22" fmla="*/ 4851588 w 6580452"/>
                      <a:gd name="connsiteY22" fmla="*/ 4560268 h 4560268"/>
                      <a:gd name="connsiteX23" fmla="*/ 4384974 w 6580452"/>
                      <a:gd name="connsiteY23" fmla="*/ 4560268 h 4560268"/>
                      <a:gd name="connsiteX24" fmla="*/ 3786751 w 6580452"/>
                      <a:gd name="connsiteY24" fmla="*/ 4560268 h 4560268"/>
                      <a:gd name="connsiteX25" fmla="*/ 3385942 w 6580452"/>
                      <a:gd name="connsiteY25" fmla="*/ 4560268 h 4560268"/>
                      <a:gd name="connsiteX26" fmla="*/ 2985132 w 6580452"/>
                      <a:gd name="connsiteY26" fmla="*/ 4560268 h 4560268"/>
                      <a:gd name="connsiteX27" fmla="*/ 2386909 w 6580452"/>
                      <a:gd name="connsiteY27" fmla="*/ 4560268 h 4560268"/>
                      <a:gd name="connsiteX28" fmla="*/ 1920296 w 6580452"/>
                      <a:gd name="connsiteY28" fmla="*/ 4560268 h 4560268"/>
                      <a:gd name="connsiteX29" fmla="*/ 1256268 w 6580452"/>
                      <a:gd name="connsiteY29" fmla="*/ 4560268 h 4560268"/>
                      <a:gd name="connsiteX30" fmla="*/ 789654 w 6580452"/>
                      <a:gd name="connsiteY30" fmla="*/ 4560268 h 4560268"/>
                      <a:gd name="connsiteX31" fmla="*/ 0 w 6580452"/>
                      <a:gd name="connsiteY31" fmla="*/ 4560268 h 4560268"/>
                      <a:gd name="connsiteX32" fmla="*/ 0 w 6580452"/>
                      <a:gd name="connsiteY32" fmla="*/ 4127043 h 4560268"/>
                      <a:gd name="connsiteX33" fmla="*/ 0 w 6580452"/>
                      <a:gd name="connsiteY33" fmla="*/ 3648214 h 4560268"/>
                      <a:gd name="connsiteX34" fmla="*/ 0 w 6580452"/>
                      <a:gd name="connsiteY34" fmla="*/ 3032578 h 4560268"/>
                      <a:gd name="connsiteX35" fmla="*/ 0 w 6580452"/>
                      <a:gd name="connsiteY35" fmla="*/ 2371339 h 4560268"/>
                      <a:gd name="connsiteX36" fmla="*/ 0 w 6580452"/>
                      <a:gd name="connsiteY36" fmla="*/ 1846909 h 4560268"/>
                      <a:gd name="connsiteX37" fmla="*/ 0 w 6580452"/>
                      <a:gd name="connsiteY37" fmla="*/ 1185670 h 4560268"/>
                      <a:gd name="connsiteX38" fmla="*/ 0 w 6580452"/>
                      <a:gd name="connsiteY38" fmla="*/ 706842 h 4560268"/>
                      <a:gd name="connsiteX39" fmla="*/ 0 w 6580452"/>
                      <a:gd name="connsiteY39" fmla="*/ 0 h 456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580452" h="4560268" extrusionOk="0">
                        <a:moveTo>
                          <a:pt x="0" y="0"/>
                        </a:moveTo>
                        <a:cubicBezTo>
                          <a:pt x="232218" y="-60237"/>
                          <a:pt x="424063" y="34338"/>
                          <a:pt x="532418" y="0"/>
                        </a:cubicBezTo>
                        <a:cubicBezTo>
                          <a:pt x="640773" y="-34338"/>
                          <a:pt x="821330" y="32225"/>
                          <a:pt x="933228" y="0"/>
                        </a:cubicBezTo>
                        <a:cubicBezTo>
                          <a:pt x="1045126" y="-32225"/>
                          <a:pt x="1329899" y="15503"/>
                          <a:pt x="1663060" y="0"/>
                        </a:cubicBezTo>
                        <a:cubicBezTo>
                          <a:pt x="1996221" y="-15503"/>
                          <a:pt x="1991387" y="20156"/>
                          <a:pt x="2195478" y="0"/>
                        </a:cubicBezTo>
                        <a:cubicBezTo>
                          <a:pt x="2399569" y="-20156"/>
                          <a:pt x="2548605" y="53156"/>
                          <a:pt x="2727896" y="0"/>
                        </a:cubicBezTo>
                        <a:cubicBezTo>
                          <a:pt x="2907187" y="-53156"/>
                          <a:pt x="3180877" y="23879"/>
                          <a:pt x="3457728" y="0"/>
                        </a:cubicBezTo>
                        <a:cubicBezTo>
                          <a:pt x="3734579" y="-23879"/>
                          <a:pt x="3821406" y="49083"/>
                          <a:pt x="3924342" y="0"/>
                        </a:cubicBezTo>
                        <a:cubicBezTo>
                          <a:pt x="4027278" y="-49083"/>
                          <a:pt x="4349310" y="56799"/>
                          <a:pt x="4654174" y="0"/>
                        </a:cubicBezTo>
                        <a:cubicBezTo>
                          <a:pt x="4959038" y="-56799"/>
                          <a:pt x="5109430" y="67717"/>
                          <a:pt x="5384006" y="0"/>
                        </a:cubicBezTo>
                        <a:cubicBezTo>
                          <a:pt x="5658582" y="-67717"/>
                          <a:pt x="5723258" y="12446"/>
                          <a:pt x="5982229" y="0"/>
                        </a:cubicBezTo>
                        <a:cubicBezTo>
                          <a:pt x="6241200" y="-12446"/>
                          <a:pt x="6284027" y="64876"/>
                          <a:pt x="6580452" y="0"/>
                        </a:cubicBezTo>
                        <a:cubicBezTo>
                          <a:pt x="6641846" y="252176"/>
                          <a:pt x="6559136" y="406366"/>
                          <a:pt x="6580452" y="524431"/>
                        </a:cubicBezTo>
                        <a:cubicBezTo>
                          <a:pt x="6601768" y="642496"/>
                          <a:pt x="6555196" y="841026"/>
                          <a:pt x="6580452" y="957656"/>
                        </a:cubicBezTo>
                        <a:cubicBezTo>
                          <a:pt x="6605708" y="1074286"/>
                          <a:pt x="6577693" y="1406648"/>
                          <a:pt x="6580452" y="1527690"/>
                        </a:cubicBezTo>
                        <a:cubicBezTo>
                          <a:pt x="6583211" y="1648732"/>
                          <a:pt x="6559646" y="1869877"/>
                          <a:pt x="6580452" y="2097723"/>
                        </a:cubicBezTo>
                        <a:cubicBezTo>
                          <a:pt x="6601258" y="2325569"/>
                          <a:pt x="6562970" y="2553137"/>
                          <a:pt x="6580452" y="2667757"/>
                        </a:cubicBezTo>
                        <a:cubicBezTo>
                          <a:pt x="6597934" y="2782377"/>
                          <a:pt x="6568787" y="3065008"/>
                          <a:pt x="6580452" y="3283393"/>
                        </a:cubicBezTo>
                        <a:cubicBezTo>
                          <a:pt x="6592117" y="3501778"/>
                          <a:pt x="6529920" y="3714880"/>
                          <a:pt x="6580452" y="3899029"/>
                        </a:cubicBezTo>
                        <a:cubicBezTo>
                          <a:pt x="6630984" y="4083178"/>
                          <a:pt x="6546429" y="4300250"/>
                          <a:pt x="6580452" y="4560268"/>
                        </a:cubicBezTo>
                        <a:cubicBezTo>
                          <a:pt x="6393340" y="4591357"/>
                          <a:pt x="6293679" y="4526366"/>
                          <a:pt x="6179643" y="4560268"/>
                        </a:cubicBezTo>
                        <a:cubicBezTo>
                          <a:pt x="6065607" y="4594170"/>
                          <a:pt x="5694543" y="4489910"/>
                          <a:pt x="5449811" y="4560268"/>
                        </a:cubicBezTo>
                        <a:cubicBezTo>
                          <a:pt x="5205079" y="4630626"/>
                          <a:pt x="5033712" y="4550540"/>
                          <a:pt x="4851588" y="4560268"/>
                        </a:cubicBezTo>
                        <a:cubicBezTo>
                          <a:pt x="4669464" y="4569996"/>
                          <a:pt x="4603113" y="4559083"/>
                          <a:pt x="4384974" y="4560268"/>
                        </a:cubicBezTo>
                        <a:cubicBezTo>
                          <a:pt x="4166835" y="4561453"/>
                          <a:pt x="3912087" y="4505927"/>
                          <a:pt x="3786751" y="4560268"/>
                        </a:cubicBezTo>
                        <a:cubicBezTo>
                          <a:pt x="3661415" y="4614609"/>
                          <a:pt x="3568102" y="4559363"/>
                          <a:pt x="3385942" y="4560268"/>
                        </a:cubicBezTo>
                        <a:cubicBezTo>
                          <a:pt x="3203782" y="4561173"/>
                          <a:pt x="3163588" y="4545982"/>
                          <a:pt x="2985132" y="4560268"/>
                        </a:cubicBezTo>
                        <a:cubicBezTo>
                          <a:pt x="2806676" y="4574554"/>
                          <a:pt x="2655137" y="4546245"/>
                          <a:pt x="2386909" y="4560268"/>
                        </a:cubicBezTo>
                        <a:cubicBezTo>
                          <a:pt x="2118681" y="4574291"/>
                          <a:pt x="2039890" y="4523812"/>
                          <a:pt x="1920296" y="4560268"/>
                        </a:cubicBezTo>
                        <a:cubicBezTo>
                          <a:pt x="1800702" y="4596724"/>
                          <a:pt x="1397225" y="4535999"/>
                          <a:pt x="1256268" y="4560268"/>
                        </a:cubicBezTo>
                        <a:cubicBezTo>
                          <a:pt x="1115311" y="4584537"/>
                          <a:pt x="892259" y="4547134"/>
                          <a:pt x="789654" y="4560268"/>
                        </a:cubicBezTo>
                        <a:cubicBezTo>
                          <a:pt x="687049" y="4573402"/>
                          <a:pt x="311999" y="4489694"/>
                          <a:pt x="0" y="4560268"/>
                        </a:cubicBezTo>
                        <a:cubicBezTo>
                          <a:pt x="-33569" y="4469743"/>
                          <a:pt x="496" y="4337742"/>
                          <a:pt x="0" y="4127043"/>
                        </a:cubicBezTo>
                        <a:cubicBezTo>
                          <a:pt x="-496" y="3916345"/>
                          <a:pt x="39325" y="3758093"/>
                          <a:pt x="0" y="3648214"/>
                        </a:cubicBezTo>
                        <a:cubicBezTo>
                          <a:pt x="-39325" y="3538335"/>
                          <a:pt x="4518" y="3258926"/>
                          <a:pt x="0" y="3032578"/>
                        </a:cubicBezTo>
                        <a:cubicBezTo>
                          <a:pt x="-4518" y="2806230"/>
                          <a:pt x="2647" y="2590949"/>
                          <a:pt x="0" y="2371339"/>
                        </a:cubicBezTo>
                        <a:cubicBezTo>
                          <a:pt x="-2647" y="2151729"/>
                          <a:pt x="10851" y="1988972"/>
                          <a:pt x="0" y="1846909"/>
                        </a:cubicBezTo>
                        <a:cubicBezTo>
                          <a:pt x="-10851" y="1704846"/>
                          <a:pt x="38957" y="1390965"/>
                          <a:pt x="0" y="1185670"/>
                        </a:cubicBezTo>
                        <a:cubicBezTo>
                          <a:pt x="-38957" y="980375"/>
                          <a:pt x="40423" y="918744"/>
                          <a:pt x="0" y="706842"/>
                        </a:cubicBezTo>
                        <a:cubicBezTo>
                          <a:pt x="-40423" y="494940"/>
                          <a:pt x="53010" y="194128"/>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 name="図 32">
            <a:extLst>
              <a:ext uri="{FF2B5EF4-FFF2-40B4-BE49-F238E27FC236}">
                <a16:creationId xmlns:a16="http://schemas.microsoft.com/office/drawing/2014/main" id="{A161655A-DCDC-4D61-9C9E-AD2402621BC3}"/>
              </a:ext>
            </a:extLst>
          </p:cNvPr>
          <p:cNvPicPr>
            <a:picLocks noChangeAspect="1"/>
          </p:cNvPicPr>
          <p:nvPr/>
        </p:nvPicPr>
        <p:blipFill>
          <a:blip r:embed="rId6"/>
          <a:stretch>
            <a:fillRect/>
          </a:stretch>
        </p:blipFill>
        <p:spPr>
          <a:xfrm>
            <a:off x="11548515" y="6042783"/>
            <a:ext cx="384035" cy="670018"/>
          </a:xfrm>
          <a:prstGeom prst="rect">
            <a:avLst/>
          </a:prstGeom>
        </p:spPr>
      </p:pic>
      <p:sp>
        <p:nvSpPr>
          <p:cNvPr id="18" name="テキスト ボックス 17">
            <a:extLst>
              <a:ext uri="{FF2B5EF4-FFF2-40B4-BE49-F238E27FC236}">
                <a16:creationId xmlns:a16="http://schemas.microsoft.com/office/drawing/2014/main" id="{6B0281C5-0D09-4735-BC30-D424C228461A}"/>
              </a:ext>
            </a:extLst>
          </p:cNvPr>
          <p:cNvSpPr txBox="1"/>
          <p:nvPr/>
        </p:nvSpPr>
        <p:spPr>
          <a:xfrm>
            <a:off x="4668308" y="1753397"/>
            <a:ext cx="2855380" cy="359312"/>
          </a:xfrm>
          <a:prstGeom prst="rect">
            <a:avLst/>
          </a:prstGeom>
          <a:solidFill>
            <a:schemeClr val="bg1"/>
          </a:solidFill>
        </p:spPr>
        <p:txBody>
          <a:bodyPr vert="horz" lIns="91440" tIns="45720" rIns="91440" bIns="45720" rtlCol="0" anchor="t" anchorCtr="0">
            <a:noAutofit/>
          </a:bodyPr>
          <a:lstStyle/>
          <a:p>
            <a:pPr algn="ctr" defTabSz="914400">
              <a:spcAft>
                <a:spcPts val="600"/>
              </a:spcAft>
              <a:buClr>
                <a:schemeClr val="accent1"/>
              </a:buClr>
            </a:pPr>
            <a:r>
              <a:rPr kumimoji="1" lang="ja-JP" altLang="en-US" sz="1600" dirty="0">
                <a:latin typeface="+mn-ea"/>
              </a:rPr>
              <a:t>水源流域図や整理方法の例</a:t>
            </a:r>
            <a:endParaRPr kumimoji="1" lang="en-US" altLang="ja-JP" sz="1600" dirty="0">
              <a:latin typeface="+mn-ea"/>
            </a:endParaRPr>
          </a:p>
        </p:txBody>
      </p:sp>
      <p:sp>
        <p:nvSpPr>
          <p:cNvPr id="39" name="テキスト ボックス 16">
            <a:extLst>
              <a:ext uri="{FF2B5EF4-FFF2-40B4-BE49-F238E27FC236}">
                <a16:creationId xmlns:a16="http://schemas.microsoft.com/office/drawing/2014/main" id="{2F221B3A-F138-4FFF-B239-DE68CA56C69A}"/>
              </a:ext>
            </a:extLst>
          </p:cNvPr>
          <p:cNvSpPr txBox="1">
            <a:spLocks noChangeArrowheads="1"/>
          </p:cNvSpPr>
          <p:nvPr/>
        </p:nvSpPr>
        <p:spPr bwMode="auto">
          <a:xfrm>
            <a:off x="8093679" y="2193296"/>
            <a:ext cx="19827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lgn="ctr" eaLnBrk="1" hangingPunct="1">
              <a:spcBef>
                <a:spcPct val="0"/>
              </a:spcBef>
              <a:buFontTx/>
              <a:buNone/>
            </a:pPr>
            <a:r>
              <a:rPr lang="ja-JP" altLang="en-US" sz="1200" dirty="0">
                <a:solidFill>
                  <a:srgbClr val="558ED5"/>
                </a:solidFill>
              </a:rPr>
              <a:t>土地利用状況</a:t>
            </a:r>
          </a:p>
        </p:txBody>
      </p:sp>
      <p:pic>
        <p:nvPicPr>
          <p:cNvPr id="5" name="図 4">
            <a:extLst>
              <a:ext uri="{FF2B5EF4-FFF2-40B4-BE49-F238E27FC236}">
                <a16:creationId xmlns:a16="http://schemas.microsoft.com/office/drawing/2014/main" id="{B8D26696-7266-42D2-A653-B809CF182E9A}"/>
              </a:ext>
            </a:extLst>
          </p:cNvPr>
          <p:cNvPicPr>
            <a:picLocks noChangeAspect="1"/>
          </p:cNvPicPr>
          <p:nvPr/>
        </p:nvPicPr>
        <p:blipFill>
          <a:blip r:embed="rId7"/>
          <a:stretch>
            <a:fillRect/>
          </a:stretch>
        </p:blipFill>
        <p:spPr>
          <a:xfrm>
            <a:off x="4765731" y="2461382"/>
            <a:ext cx="2029497" cy="1882247"/>
          </a:xfrm>
          <a:prstGeom prst="rect">
            <a:avLst/>
          </a:prstGeom>
          <a:ln>
            <a:solidFill>
              <a:schemeClr val="bg2">
                <a:lumMod val="50000"/>
              </a:schemeClr>
            </a:solidFill>
          </a:ln>
        </p:spPr>
      </p:pic>
      <p:pic>
        <p:nvPicPr>
          <p:cNvPr id="7" name="図 6">
            <a:extLst>
              <a:ext uri="{FF2B5EF4-FFF2-40B4-BE49-F238E27FC236}">
                <a16:creationId xmlns:a16="http://schemas.microsoft.com/office/drawing/2014/main" id="{30C9B9FC-73F4-4325-8FEA-81BCDE1EE1CF}"/>
              </a:ext>
            </a:extLst>
          </p:cNvPr>
          <p:cNvPicPr>
            <a:picLocks noChangeAspect="1"/>
          </p:cNvPicPr>
          <p:nvPr/>
        </p:nvPicPr>
        <p:blipFill>
          <a:blip r:embed="rId8"/>
          <a:stretch>
            <a:fillRect/>
          </a:stretch>
        </p:blipFill>
        <p:spPr>
          <a:xfrm>
            <a:off x="7964778" y="2455121"/>
            <a:ext cx="2256016" cy="2208421"/>
          </a:xfrm>
          <a:prstGeom prst="rect">
            <a:avLst/>
          </a:prstGeom>
          <a:ln>
            <a:solidFill>
              <a:schemeClr val="bg2">
                <a:lumMod val="50000"/>
              </a:schemeClr>
            </a:solidFill>
          </a:ln>
        </p:spPr>
      </p:pic>
      <p:sp>
        <p:nvSpPr>
          <p:cNvPr id="37" name="テキスト ボックス 16">
            <a:extLst>
              <a:ext uri="{FF2B5EF4-FFF2-40B4-BE49-F238E27FC236}">
                <a16:creationId xmlns:a16="http://schemas.microsoft.com/office/drawing/2014/main" id="{7C1C7A99-4698-4ADF-A990-57AF52D199C9}"/>
              </a:ext>
            </a:extLst>
          </p:cNvPr>
          <p:cNvSpPr txBox="1">
            <a:spLocks noChangeArrowheads="1"/>
          </p:cNvSpPr>
          <p:nvPr/>
        </p:nvSpPr>
        <p:spPr bwMode="auto">
          <a:xfrm>
            <a:off x="7979320" y="4799895"/>
            <a:ext cx="23193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lgn="ctr" eaLnBrk="1" hangingPunct="1">
              <a:spcBef>
                <a:spcPct val="0"/>
              </a:spcBef>
              <a:buFontTx/>
              <a:buNone/>
            </a:pPr>
            <a:r>
              <a:rPr lang="ja-JP" altLang="en-US" sz="1200" dirty="0">
                <a:solidFill>
                  <a:srgbClr val="558ED5"/>
                </a:solidFill>
              </a:rPr>
              <a:t>流域内の土地利用面積割合</a:t>
            </a:r>
            <a:endParaRPr lang="en-US" altLang="ja-JP" sz="1200" dirty="0">
              <a:solidFill>
                <a:srgbClr val="558ED5"/>
              </a:solidFill>
            </a:endParaRPr>
          </a:p>
        </p:txBody>
      </p:sp>
      <p:pic>
        <p:nvPicPr>
          <p:cNvPr id="8" name="図 7">
            <a:extLst>
              <a:ext uri="{FF2B5EF4-FFF2-40B4-BE49-F238E27FC236}">
                <a16:creationId xmlns:a16="http://schemas.microsoft.com/office/drawing/2014/main" id="{7A52930F-1AE3-4325-A924-CF2F06A33155}"/>
              </a:ext>
            </a:extLst>
          </p:cNvPr>
          <p:cNvPicPr>
            <a:picLocks noChangeAspect="1"/>
          </p:cNvPicPr>
          <p:nvPr/>
        </p:nvPicPr>
        <p:blipFill>
          <a:blip r:embed="rId9"/>
          <a:stretch>
            <a:fillRect/>
          </a:stretch>
        </p:blipFill>
        <p:spPr>
          <a:xfrm>
            <a:off x="7754732" y="5052570"/>
            <a:ext cx="2658728" cy="1430928"/>
          </a:xfrm>
          <a:prstGeom prst="rect">
            <a:avLst/>
          </a:prstGeom>
        </p:spPr>
      </p:pic>
    </p:spTree>
    <p:extLst>
      <p:ext uri="{BB962C8B-B14F-4D97-AF65-F5344CB8AC3E}">
        <p14:creationId xmlns:p14="http://schemas.microsoft.com/office/powerpoint/2010/main" val="3387008053"/>
      </p:ext>
    </p:extLst>
  </p:cSld>
  <p:clrMapOvr>
    <a:masterClrMapping/>
  </p:clrMapOvr>
  <mc:AlternateContent xmlns:mc="http://schemas.openxmlformats.org/markup-compatibility/2006" xmlns:p14="http://schemas.microsoft.com/office/powerpoint/2010/main">
    <mc:Choice Requires="p14">
      <p:transition spd="slow" p14:dur="2000" advTm="44000"/>
    </mc:Choice>
    <mc:Fallback xmlns="">
      <p:transition spd="slow" advTm="44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95D514F-8AC0-43A4-8A48-D2F9FFC3E182}"/>
              </a:ext>
            </a:extLst>
          </p:cNvPr>
          <p:cNvPicPr>
            <a:picLocks noChangeAspect="1"/>
          </p:cNvPicPr>
          <p:nvPr/>
        </p:nvPicPr>
        <p:blipFill>
          <a:blip r:embed="rId2"/>
          <a:stretch>
            <a:fillRect/>
          </a:stretch>
        </p:blipFill>
        <p:spPr>
          <a:xfrm>
            <a:off x="0" y="-1090"/>
            <a:ext cx="12192000" cy="290399"/>
          </a:xfrm>
          <a:prstGeom prst="rect">
            <a:avLst/>
          </a:prstGeom>
        </p:spPr>
      </p:pic>
      <p:pic>
        <p:nvPicPr>
          <p:cNvPr id="4" name="図 3">
            <a:extLst>
              <a:ext uri="{FF2B5EF4-FFF2-40B4-BE49-F238E27FC236}">
                <a16:creationId xmlns:a16="http://schemas.microsoft.com/office/drawing/2014/main" id="{9416B927-26D4-4069-ACD1-4933973CDC5E}"/>
              </a:ext>
            </a:extLst>
          </p:cNvPr>
          <p:cNvPicPr>
            <a:picLocks noChangeAspect="1"/>
          </p:cNvPicPr>
          <p:nvPr/>
        </p:nvPicPr>
        <p:blipFill>
          <a:blip r:embed="rId2"/>
          <a:stretch>
            <a:fillRect/>
          </a:stretch>
        </p:blipFill>
        <p:spPr>
          <a:xfrm rot="10800000">
            <a:off x="-15081" y="6600506"/>
            <a:ext cx="12192000" cy="290399"/>
          </a:xfrm>
          <a:prstGeom prst="rect">
            <a:avLst/>
          </a:prstGeom>
        </p:spPr>
      </p:pic>
      <p:pic>
        <p:nvPicPr>
          <p:cNvPr id="23" name="図 22">
            <a:extLst>
              <a:ext uri="{FF2B5EF4-FFF2-40B4-BE49-F238E27FC236}">
                <a16:creationId xmlns:a16="http://schemas.microsoft.com/office/drawing/2014/main" id="{BF96FC8C-9F73-4B2C-81FB-A44833C4C8BC}"/>
              </a:ext>
            </a:extLst>
          </p:cNvPr>
          <p:cNvPicPr>
            <a:picLocks noChangeAspect="1"/>
          </p:cNvPicPr>
          <p:nvPr/>
        </p:nvPicPr>
        <p:blipFill>
          <a:blip r:embed="rId3"/>
          <a:stretch>
            <a:fillRect/>
          </a:stretch>
        </p:blipFill>
        <p:spPr>
          <a:xfrm>
            <a:off x="11548515" y="6091244"/>
            <a:ext cx="382675" cy="669683"/>
          </a:xfrm>
          <a:prstGeom prst="rect">
            <a:avLst/>
          </a:prstGeom>
        </p:spPr>
      </p:pic>
      <p:sp>
        <p:nvSpPr>
          <p:cNvPr id="25" name="テキスト ボックス 24">
            <a:extLst>
              <a:ext uri="{FF2B5EF4-FFF2-40B4-BE49-F238E27FC236}">
                <a16:creationId xmlns:a16="http://schemas.microsoft.com/office/drawing/2014/main" id="{3A79ED9A-B429-4D1C-9384-06D39CB091B3}"/>
              </a:ext>
            </a:extLst>
          </p:cNvPr>
          <p:cNvSpPr txBox="1"/>
          <p:nvPr/>
        </p:nvSpPr>
        <p:spPr>
          <a:xfrm>
            <a:off x="787019" y="1185328"/>
            <a:ext cx="10617959" cy="524483"/>
          </a:xfrm>
          <a:prstGeom prst="rect">
            <a:avLst/>
          </a:prstGeom>
        </p:spPr>
        <p:txBody>
          <a:bodyPr vert="horz" lIns="91440" tIns="45720" rIns="91440" bIns="45720" rtlCol="0" anchor="t" anchorCtr="0">
            <a:noAutofit/>
          </a:bodyPr>
          <a:lstStyle/>
          <a:p>
            <a:pPr defTabSz="914400">
              <a:spcAft>
                <a:spcPts val="600"/>
              </a:spcAft>
              <a:buClr>
                <a:schemeClr val="accent1"/>
              </a:buClr>
            </a:pPr>
            <a:r>
              <a:rPr kumimoji="1" lang="en-US" altLang="ja-JP" sz="2000" dirty="0">
                <a:latin typeface="+mn-ea"/>
              </a:rPr>
              <a:t>1</a:t>
            </a:r>
            <a:r>
              <a:rPr kumimoji="1" lang="ja-JP" altLang="en-US" sz="2000" dirty="0">
                <a:latin typeface="+mn-ea"/>
              </a:rPr>
              <a:t>）水源、取水情報</a:t>
            </a:r>
            <a:endParaRPr kumimoji="1" lang="en-US" altLang="ja-JP" sz="2000" dirty="0">
              <a:latin typeface="+mn-ea"/>
            </a:endParaRPr>
          </a:p>
        </p:txBody>
      </p:sp>
      <p:sp>
        <p:nvSpPr>
          <p:cNvPr id="26" name="テキスト ボックス 25">
            <a:extLst>
              <a:ext uri="{FF2B5EF4-FFF2-40B4-BE49-F238E27FC236}">
                <a16:creationId xmlns:a16="http://schemas.microsoft.com/office/drawing/2014/main" id="{E3DE9B10-C898-48A1-B74F-190E01ABA26E}"/>
              </a:ext>
            </a:extLst>
          </p:cNvPr>
          <p:cNvSpPr txBox="1"/>
          <p:nvPr/>
        </p:nvSpPr>
        <p:spPr>
          <a:xfrm>
            <a:off x="787019" y="293821"/>
            <a:ext cx="10617959" cy="1040643"/>
          </a:xfrm>
          <a:prstGeom prst="rect">
            <a:avLst/>
          </a:prstGeom>
        </p:spPr>
        <p:txBody>
          <a:bodyPr vert="horz" lIns="91440" tIns="45720" rIns="91440" bIns="45720" rtlCol="0" anchor="ctr">
            <a:normAutofit/>
          </a:bodyPr>
          <a:lstStyle/>
          <a:p>
            <a:pPr defTabSz="914400">
              <a:lnSpc>
                <a:spcPct val="90000"/>
              </a:lnSpc>
              <a:spcAft>
                <a:spcPts val="600"/>
              </a:spcAft>
              <a:buClr>
                <a:schemeClr val="accent1"/>
              </a:buClr>
            </a:pPr>
            <a:r>
              <a:rPr kumimoji="1" lang="ja-JP" altLang="en-US" b="1" dirty="0">
                <a:latin typeface="+mn-ea"/>
              </a:rPr>
              <a:t>水道事業者等が収集すべき情報</a:t>
            </a:r>
            <a:endParaRPr kumimoji="1" lang="en-US" altLang="ja-JP" b="1" dirty="0">
              <a:latin typeface="+mn-ea"/>
            </a:endParaRPr>
          </a:p>
        </p:txBody>
      </p:sp>
      <p:sp>
        <p:nvSpPr>
          <p:cNvPr id="14" name="テキスト ボックス 13">
            <a:extLst>
              <a:ext uri="{FF2B5EF4-FFF2-40B4-BE49-F238E27FC236}">
                <a16:creationId xmlns:a16="http://schemas.microsoft.com/office/drawing/2014/main" id="{79451D4B-40C1-4B7C-AA8A-15E2D1BAB797}"/>
              </a:ext>
            </a:extLst>
          </p:cNvPr>
          <p:cNvSpPr txBox="1"/>
          <p:nvPr/>
        </p:nvSpPr>
        <p:spPr>
          <a:xfrm>
            <a:off x="7087299" y="1466418"/>
            <a:ext cx="4588039" cy="307777"/>
          </a:xfrm>
          <a:prstGeom prst="rect">
            <a:avLst/>
          </a:prstGeom>
          <a:noFill/>
        </p:spPr>
        <p:txBody>
          <a:bodyPr wrap="square">
            <a:spAutoFit/>
          </a:bodyPr>
          <a:lstStyle/>
          <a:p>
            <a:r>
              <a:rPr kumimoji="1" lang="ja-JP" altLang="en-US" sz="1400" dirty="0">
                <a:latin typeface="+mn-ea"/>
              </a:rPr>
              <a:t>水源流域図を作成する場合に参考となる情報の参照先</a:t>
            </a:r>
            <a:endParaRPr lang="ja-JP" altLang="en-US" sz="1400" dirty="0"/>
          </a:p>
        </p:txBody>
      </p:sp>
      <p:pic>
        <p:nvPicPr>
          <p:cNvPr id="5" name="図 4">
            <a:extLst>
              <a:ext uri="{FF2B5EF4-FFF2-40B4-BE49-F238E27FC236}">
                <a16:creationId xmlns:a16="http://schemas.microsoft.com/office/drawing/2014/main" id="{F7978811-7B71-49F0-90C7-EE048E97DDB1}"/>
              </a:ext>
            </a:extLst>
          </p:cNvPr>
          <p:cNvPicPr>
            <a:picLocks noChangeAspect="1"/>
          </p:cNvPicPr>
          <p:nvPr/>
        </p:nvPicPr>
        <p:blipFill>
          <a:blip r:embed="rId4"/>
          <a:stretch>
            <a:fillRect/>
          </a:stretch>
        </p:blipFill>
        <p:spPr>
          <a:xfrm>
            <a:off x="953961" y="1774196"/>
            <a:ext cx="5657850" cy="3495675"/>
          </a:xfrm>
          <a:prstGeom prst="rect">
            <a:avLst/>
          </a:prstGeom>
        </p:spPr>
      </p:pic>
      <p:sp>
        <p:nvSpPr>
          <p:cNvPr id="12" name="テキスト ボックス 11">
            <a:extLst>
              <a:ext uri="{FF2B5EF4-FFF2-40B4-BE49-F238E27FC236}">
                <a16:creationId xmlns:a16="http://schemas.microsoft.com/office/drawing/2014/main" id="{494C4934-1351-4E1C-9321-C2187E14A6AE}"/>
              </a:ext>
            </a:extLst>
          </p:cNvPr>
          <p:cNvSpPr txBox="1"/>
          <p:nvPr/>
        </p:nvSpPr>
        <p:spPr>
          <a:xfrm>
            <a:off x="876471" y="5269720"/>
            <a:ext cx="6310395" cy="261610"/>
          </a:xfrm>
          <a:prstGeom prst="rect">
            <a:avLst/>
          </a:prstGeom>
          <a:noFill/>
        </p:spPr>
        <p:txBody>
          <a:bodyPr wrap="square">
            <a:spAutoFit/>
          </a:bodyPr>
          <a:lstStyle/>
          <a:p>
            <a:r>
              <a:rPr kumimoji="1" lang="ja-JP" altLang="en-US" sz="1100" dirty="0">
                <a:latin typeface="+mn-ea"/>
              </a:rPr>
              <a:t>＊水源が地下水の場合、水源井から半径</a:t>
            </a:r>
            <a:r>
              <a:rPr kumimoji="1" lang="en-US" altLang="ja-JP" sz="1100" dirty="0">
                <a:latin typeface="+mn-ea"/>
              </a:rPr>
              <a:t>1000m</a:t>
            </a:r>
            <a:r>
              <a:rPr kumimoji="1" lang="ja-JP" altLang="en-US" sz="1100" dirty="0">
                <a:latin typeface="+mn-ea"/>
              </a:rPr>
              <a:t>程度の範囲の汚濁源の情報を収集、整理する。</a:t>
            </a:r>
            <a:endParaRPr lang="ja-JP" altLang="en-US" sz="1100" dirty="0"/>
          </a:p>
        </p:txBody>
      </p:sp>
      <p:pic>
        <p:nvPicPr>
          <p:cNvPr id="9" name="図 8">
            <a:extLst>
              <a:ext uri="{FF2B5EF4-FFF2-40B4-BE49-F238E27FC236}">
                <a16:creationId xmlns:a16="http://schemas.microsoft.com/office/drawing/2014/main" id="{94F3D612-A77D-458C-9D31-0996329900B9}"/>
              </a:ext>
            </a:extLst>
          </p:cNvPr>
          <p:cNvPicPr>
            <a:picLocks noChangeAspect="1"/>
          </p:cNvPicPr>
          <p:nvPr/>
        </p:nvPicPr>
        <p:blipFill>
          <a:blip r:embed="rId5"/>
          <a:stretch>
            <a:fillRect/>
          </a:stretch>
        </p:blipFill>
        <p:spPr>
          <a:xfrm>
            <a:off x="7485461" y="1774195"/>
            <a:ext cx="3787846" cy="3308520"/>
          </a:xfrm>
          <a:prstGeom prst="rect">
            <a:avLst/>
          </a:prstGeom>
        </p:spPr>
      </p:pic>
      <p:sp>
        <p:nvSpPr>
          <p:cNvPr id="15" name="吹き出し: 円形 14">
            <a:extLst>
              <a:ext uri="{FF2B5EF4-FFF2-40B4-BE49-F238E27FC236}">
                <a16:creationId xmlns:a16="http://schemas.microsoft.com/office/drawing/2014/main" id="{C4E0CCEA-9C10-4345-9C04-AC4E96387A64}"/>
              </a:ext>
            </a:extLst>
          </p:cNvPr>
          <p:cNvSpPr/>
          <p:nvPr/>
        </p:nvSpPr>
        <p:spPr>
          <a:xfrm>
            <a:off x="5267753" y="1792730"/>
            <a:ext cx="2018627" cy="1289496"/>
          </a:xfrm>
          <a:prstGeom prst="wedgeEllipseCallout">
            <a:avLst>
              <a:gd name="adj1" fmla="val -48679"/>
              <a:gd name="adj2" fmla="val 35817"/>
            </a:avLst>
          </a:prstGeom>
        </p:spPr>
        <p:style>
          <a:lnRef idx="2">
            <a:schemeClr val="accent1"/>
          </a:lnRef>
          <a:fillRef idx="1">
            <a:schemeClr val="lt1"/>
          </a:fillRef>
          <a:effectRef idx="0">
            <a:schemeClr val="accent1"/>
          </a:effectRef>
          <a:fontRef idx="minor">
            <a:schemeClr val="dk1"/>
          </a:fontRef>
        </p:style>
        <p:txBody>
          <a:bodyPr lIns="0" tIns="0" rIns="0" bIns="0" rtlCol="0" anchor="ctr">
            <a:normAutofit/>
          </a:bodyPr>
          <a:lstStyle/>
          <a:p>
            <a:r>
              <a:rPr kumimoji="1" lang="ja-JP" altLang="en-US" sz="1400" dirty="0">
                <a:latin typeface="+mj-ea"/>
                <a:ea typeface="+mj-ea"/>
              </a:rPr>
              <a:t>硝酸態窒素が高い場合には、肥料の情報を得ることも重要です</a:t>
            </a:r>
            <a:endParaRPr kumimoji="1" lang="en-US" altLang="ja-JP" sz="1400" dirty="0">
              <a:latin typeface="+mj-ea"/>
              <a:ea typeface="+mj-ea"/>
            </a:endParaRPr>
          </a:p>
        </p:txBody>
      </p:sp>
      <p:sp>
        <p:nvSpPr>
          <p:cNvPr id="16" name="吹き出し: 円形 15">
            <a:extLst>
              <a:ext uri="{FF2B5EF4-FFF2-40B4-BE49-F238E27FC236}">
                <a16:creationId xmlns:a16="http://schemas.microsoft.com/office/drawing/2014/main" id="{1B449577-7EF2-4DA4-9E9B-4B48F74665E6}"/>
              </a:ext>
            </a:extLst>
          </p:cNvPr>
          <p:cNvSpPr/>
          <p:nvPr/>
        </p:nvSpPr>
        <p:spPr>
          <a:xfrm>
            <a:off x="5466577" y="3428455"/>
            <a:ext cx="1819803" cy="1289496"/>
          </a:xfrm>
          <a:prstGeom prst="wedgeEllipseCallout">
            <a:avLst>
              <a:gd name="adj1" fmla="val -54242"/>
              <a:gd name="adj2" fmla="val 19644"/>
            </a:avLst>
          </a:prstGeom>
        </p:spPr>
        <p:style>
          <a:lnRef idx="2">
            <a:schemeClr val="accent1"/>
          </a:lnRef>
          <a:fillRef idx="1">
            <a:schemeClr val="lt1"/>
          </a:fillRef>
          <a:effectRef idx="0">
            <a:schemeClr val="accent1"/>
          </a:effectRef>
          <a:fontRef idx="minor">
            <a:schemeClr val="dk1"/>
          </a:fontRef>
        </p:style>
        <p:txBody>
          <a:bodyPr lIns="0" tIns="0" rIns="0" bIns="0" rtlCol="0" anchor="ctr">
            <a:normAutofit/>
          </a:bodyPr>
          <a:lstStyle/>
          <a:p>
            <a:r>
              <a:rPr kumimoji="1" lang="ja-JP" altLang="en-US" sz="1400" dirty="0">
                <a:latin typeface="+mj-ea"/>
                <a:ea typeface="+mj-ea"/>
              </a:rPr>
              <a:t>流域を設定するとリスクを捉えやすくなります</a:t>
            </a:r>
            <a:endParaRPr kumimoji="1" lang="en-US" altLang="ja-JP" sz="1400" dirty="0">
              <a:latin typeface="+mj-ea"/>
              <a:ea typeface="+mj-ea"/>
            </a:endParaRPr>
          </a:p>
        </p:txBody>
      </p:sp>
    </p:spTree>
    <p:extLst>
      <p:ext uri="{BB962C8B-B14F-4D97-AF65-F5344CB8AC3E}">
        <p14:creationId xmlns:p14="http://schemas.microsoft.com/office/powerpoint/2010/main" val="4188704658"/>
      </p:ext>
    </p:extLst>
  </p:cSld>
  <p:clrMapOvr>
    <a:masterClrMapping/>
  </p:clrMapOvr>
  <mc:AlternateContent xmlns:mc="http://schemas.openxmlformats.org/markup-compatibility/2006" xmlns:p14="http://schemas.microsoft.com/office/powerpoint/2010/main">
    <mc:Choice Requires="p14">
      <p:transition spd="slow" p14:dur="2000" advTm="16101"/>
    </mc:Choice>
    <mc:Fallback xmlns="">
      <p:transition spd="slow" advTm="1610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C55C17B-CBF7-40B4-BF91-0B92F0D8426A}"/>
              </a:ext>
            </a:extLst>
          </p:cNvPr>
          <p:cNvPicPr>
            <a:picLocks noChangeAspect="1"/>
          </p:cNvPicPr>
          <p:nvPr/>
        </p:nvPicPr>
        <p:blipFill>
          <a:blip r:embed="rId2"/>
          <a:stretch>
            <a:fillRect/>
          </a:stretch>
        </p:blipFill>
        <p:spPr>
          <a:xfrm rot="10800000">
            <a:off x="0" y="6567601"/>
            <a:ext cx="12192000" cy="290399"/>
          </a:xfrm>
          <a:prstGeom prst="rect">
            <a:avLst/>
          </a:prstGeom>
        </p:spPr>
      </p:pic>
      <p:pic>
        <p:nvPicPr>
          <p:cNvPr id="3" name="図 2">
            <a:extLst>
              <a:ext uri="{FF2B5EF4-FFF2-40B4-BE49-F238E27FC236}">
                <a16:creationId xmlns:a16="http://schemas.microsoft.com/office/drawing/2014/main" id="{3099BE82-069F-4A87-9C4B-7CC78DEF56A4}"/>
              </a:ext>
            </a:extLst>
          </p:cNvPr>
          <p:cNvPicPr>
            <a:picLocks noChangeAspect="1"/>
          </p:cNvPicPr>
          <p:nvPr/>
        </p:nvPicPr>
        <p:blipFill>
          <a:blip r:embed="rId2"/>
          <a:stretch>
            <a:fillRect/>
          </a:stretch>
        </p:blipFill>
        <p:spPr>
          <a:xfrm>
            <a:off x="0" y="-1090"/>
            <a:ext cx="12192000" cy="290399"/>
          </a:xfrm>
          <a:prstGeom prst="rect">
            <a:avLst/>
          </a:prstGeom>
        </p:spPr>
      </p:pic>
      <p:sp>
        <p:nvSpPr>
          <p:cNvPr id="24" name="テキスト ボックス 23">
            <a:extLst>
              <a:ext uri="{FF2B5EF4-FFF2-40B4-BE49-F238E27FC236}">
                <a16:creationId xmlns:a16="http://schemas.microsoft.com/office/drawing/2014/main" id="{21AF6DC9-3BCF-4958-878E-CD6F784F08E5}"/>
              </a:ext>
            </a:extLst>
          </p:cNvPr>
          <p:cNvSpPr txBox="1"/>
          <p:nvPr/>
        </p:nvSpPr>
        <p:spPr>
          <a:xfrm>
            <a:off x="787018" y="1011016"/>
            <a:ext cx="4466469" cy="423120"/>
          </a:xfrm>
          <a:prstGeom prst="rect">
            <a:avLst/>
          </a:prstGeom>
        </p:spPr>
        <p:txBody>
          <a:bodyPr vert="horz" lIns="91440" tIns="45720" rIns="91440" bIns="45720" rtlCol="0" anchor="t" anchorCtr="0">
            <a:noAutofit/>
          </a:bodyPr>
          <a:lstStyle/>
          <a:p>
            <a:pPr defTabSz="914400">
              <a:spcAft>
                <a:spcPts val="600"/>
              </a:spcAft>
              <a:buClr>
                <a:schemeClr val="accent1"/>
              </a:buClr>
            </a:pPr>
            <a:r>
              <a:rPr kumimoji="1" lang="en-US" altLang="ja-JP" sz="2000" dirty="0">
                <a:latin typeface="+mn-ea"/>
              </a:rPr>
              <a:t>2</a:t>
            </a:r>
            <a:r>
              <a:rPr kumimoji="1" lang="ja-JP" altLang="en-US" sz="2000" dirty="0">
                <a:latin typeface="+mn-ea"/>
              </a:rPr>
              <a:t>）浄水場～給水栓</a:t>
            </a:r>
            <a:endParaRPr kumimoji="1" lang="en-US" altLang="ja-JP" sz="2000" dirty="0">
              <a:latin typeface="+mn-ea"/>
            </a:endParaRPr>
          </a:p>
        </p:txBody>
      </p:sp>
      <p:sp>
        <p:nvSpPr>
          <p:cNvPr id="25" name="テキスト ボックス 24">
            <a:extLst>
              <a:ext uri="{FF2B5EF4-FFF2-40B4-BE49-F238E27FC236}">
                <a16:creationId xmlns:a16="http://schemas.microsoft.com/office/drawing/2014/main" id="{5DD1B556-6D19-4762-968F-597B66EF7431}"/>
              </a:ext>
            </a:extLst>
          </p:cNvPr>
          <p:cNvSpPr txBox="1"/>
          <p:nvPr/>
        </p:nvSpPr>
        <p:spPr>
          <a:xfrm>
            <a:off x="787019" y="293821"/>
            <a:ext cx="10617959" cy="858151"/>
          </a:xfrm>
          <a:prstGeom prst="rect">
            <a:avLst/>
          </a:prstGeom>
        </p:spPr>
        <p:txBody>
          <a:bodyPr vert="horz" lIns="91440" tIns="45720" rIns="91440" bIns="45720" rtlCol="0" anchor="ctr">
            <a:normAutofit/>
          </a:bodyPr>
          <a:lstStyle/>
          <a:p>
            <a:pPr defTabSz="914400">
              <a:lnSpc>
                <a:spcPct val="90000"/>
              </a:lnSpc>
              <a:spcAft>
                <a:spcPts val="600"/>
              </a:spcAft>
              <a:buClr>
                <a:schemeClr val="accent1"/>
              </a:buClr>
            </a:pPr>
            <a:r>
              <a:rPr kumimoji="1" lang="ja-JP" altLang="en-US" b="1" dirty="0">
                <a:latin typeface="+mn-ea"/>
              </a:rPr>
              <a:t>水道事業者等が収集すべき情報</a:t>
            </a:r>
            <a:endParaRPr kumimoji="1" lang="en-US" altLang="ja-JP" b="1" dirty="0">
              <a:latin typeface="+mn-ea"/>
            </a:endParaRPr>
          </a:p>
        </p:txBody>
      </p:sp>
      <p:sp>
        <p:nvSpPr>
          <p:cNvPr id="8" name="テキスト ボックス 7">
            <a:extLst>
              <a:ext uri="{FF2B5EF4-FFF2-40B4-BE49-F238E27FC236}">
                <a16:creationId xmlns:a16="http://schemas.microsoft.com/office/drawing/2014/main" id="{6F4E7174-704F-4692-8230-6835D0AA830E}"/>
              </a:ext>
            </a:extLst>
          </p:cNvPr>
          <p:cNvSpPr txBox="1"/>
          <p:nvPr/>
        </p:nvSpPr>
        <p:spPr>
          <a:xfrm>
            <a:off x="8965998" y="1566344"/>
            <a:ext cx="3086100" cy="4510606"/>
          </a:xfrm>
          <a:prstGeom prst="rect">
            <a:avLst/>
          </a:prstGeom>
        </p:spPr>
        <p:txBody>
          <a:bodyPr vert="horz" lIns="91440" tIns="45720" rIns="91440" bIns="45720" rtlCol="0" anchor="t" anchorCtr="0">
            <a:noAutofit/>
          </a:bodyPr>
          <a:lstStyle/>
          <a:p>
            <a:pPr defTabSz="914400">
              <a:spcAft>
                <a:spcPts val="600"/>
              </a:spcAft>
              <a:buClr>
                <a:schemeClr val="accent1"/>
              </a:buClr>
            </a:pPr>
            <a:r>
              <a:rPr kumimoji="1" lang="ja-JP" altLang="en-US" sz="1400" dirty="0">
                <a:latin typeface="+mn-ea"/>
              </a:rPr>
              <a:t>参考になると考えられる資料</a:t>
            </a:r>
            <a:endParaRPr kumimoji="1" lang="en-US" altLang="ja-JP" sz="1400" dirty="0">
              <a:latin typeface="+mn-ea"/>
            </a:endParaRPr>
          </a:p>
          <a:p>
            <a:pPr algn="ctr" defTabSz="914400">
              <a:spcAft>
                <a:spcPts val="600"/>
              </a:spcAft>
              <a:buClr>
                <a:schemeClr val="accent1"/>
              </a:buClr>
            </a:pPr>
            <a:endParaRPr kumimoji="1" lang="en-US" altLang="ja-JP" sz="300" dirty="0">
              <a:latin typeface="+mn-ea"/>
            </a:endParaRPr>
          </a:p>
          <a:p>
            <a:pPr marL="285750" indent="-285750" defTabSz="914400">
              <a:spcAft>
                <a:spcPts val="600"/>
              </a:spcAft>
              <a:buClr>
                <a:schemeClr val="accent1"/>
              </a:buClr>
              <a:buFont typeface="Wingdings" panose="05000000000000000000" pitchFamily="2" charset="2"/>
              <a:buChar char="l"/>
            </a:pPr>
            <a:r>
              <a:rPr kumimoji="1" lang="ja-JP" altLang="en-US" sz="1400" dirty="0">
                <a:latin typeface="+mn-ea"/>
              </a:rPr>
              <a:t>最新の許認可資料</a:t>
            </a: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r>
              <a:rPr kumimoji="1" lang="ja-JP" altLang="en-US" sz="1400" dirty="0">
                <a:latin typeface="+mn-ea"/>
              </a:rPr>
              <a:t>事業年報</a:t>
            </a: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r>
              <a:rPr kumimoji="1" lang="ja-JP" altLang="en-US" sz="1400" dirty="0">
                <a:latin typeface="+mn-ea"/>
              </a:rPr>
              <a:t>水質検査計画</a:t>
            </a: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r>
              <a:rPr kumimoji="1" lang="ja-JP" altLang="en-US" sz="1400" dirty="0">
                <a:latin typeface="+mn-ea"/>
              </a:rPr>
              <a:t>水質検査結果</a:t>
            </a: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r>
              <a:rPr kumimoji="1" lang="ja-JP" altLang="en-US" sz="1400" dirty="0">
                <a:latin typeface="+mn-ea"/>
              </a:rPr>
              <a:t>資産台帳、図面</a:t>
            </a: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r>
              <a:rPr kumimoji="1" lang="ja-JP" altLang="en-US" sz="1400" dirty="0">
                <a:latin typeface="+mn-ea"/>
              </a:rPr>
              <a:t>運転管理日報、月報、年報等</a:t>
            </a: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r>
              <a:rPr kumimoji="1" lang="ja-JP" altLang="en-US" sz="1400" dirty="0">
                <a:latin typeface="+mn-ea"/>
              </a:rPr>
              <a:t>事故、警報報告書等</a:t>
            </a: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r>
              <a:rPr kumimoji="1" lang="ja-JP" altLang="en-US" sz="1400" dirty="0">
                <a:latin typeface="+mn-ea"/>
              </a:rPr>
              <a:t>薬品仕様書</a:t>
            </a: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r>
              <a:rPr kumimoji="1" lang="ja-JP" altLang="en-US" sz="1400" dirty="0">
                <a:latin typeface="+mn-ea"/>
              </a:rPr>
              <a:t>薬品購入記録</a:t>
            </a: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r>
              <a:rPr kumimoji="1" lang="ja-JP" altLang="en-US" sz="1400" dirty="0">
                <a:latin typeface="+mn-ea"/>
              </a:rPr>
              <a:t>危機管理マニュアル</a:t>
            </a: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r>
              <a:rPr kumimoji="1" lang="ja-JP" altLang="en-US" sz="1400" dirty="0">
                <a:latin typeface="+mn-ea"/>
              </a:rPr>
              <a:t>運転管理マニュアル</a:t>
            </a: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r>
              <a:rPr kumimoji="1" lang="ja-JP" altLang="en-US" sz="1400" dirty="0">
                <a:latin typeface="+mn-ea"/>
              </a:rPr>
              <a:t>委託仕様書、委託報告書</a:t>
            </a: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endParaRPr kumimoji="1" lang="en-US" altLang="ja-JP" sz="1400" dirty="0">
              <a:latin typeface="+mn-ea"/>
            </a:endParaRPr>
          </a:p>
        </p:txBody>
      </p:sp>
      <p:pic>
        <p:nvPicPr>
          <p:cNvPr id="5" name="図 4">
            <a:extLst>
              <a:ext uri="{FF2B5EF4-FFF2-40B4-BE49-F238E27FC236}">
                <a16:creationId xmlns:a16="http://schemas.microsoft.com/office/drawing/2014/main" id="{2EBD7E69-9E26-42C7-B18D-4E449E199FCF}"/>
              </a:ext>
            </a:extLst>
          </p:cNvPr>
          <p:cNvPicPr>
            <a:picLocks noChangeAspect="1"/>
          </p:cNvPicPr>
          <p:nvPr/>
        </p:nvPicPr>
        <p:blipFill>
          <a:blip r:embed="rId3"/>
          <a:stretch>
            <a:fillRect/>
          </a:stretch>
        </p:blipFill>
        <p:spPr>
          <a:xfrm>
            <a:off x="1104820" y="1466220"/>
            <a:ext cx="5754730" cy="4985665"/>
          </a:xfrm>
          <a:prstGeom prst="rect">
            <a:avLst/>
          </a:prstGeom>
        </p:spPr>
      </p:pic>
      <p:sp>
        <p:nvSpPr>
          <p:cNvPr id="11" name="吹き出し: 円形 10">
            <a:extLst>
              <a:ext uri="{FF2B5EF4-FFF2-40B4-BE49-F238E27FC236}">
                <a16:creationId xmlns:a16="http://schemas.microsoft.com/office/drawing/2014/main" id="{706D1B8B-3691-418A-BDCC-F129A2376FEC}"/>
              </a:ext>
            </a:extLst>
          </p:cNvPr>
          <p:cNvSpPr/>
          <p:nvPr/>
        </p:nvSpPr>
        <p:spPr>
          <a:xfrm>
            <a:off x="6802991" y="2078055"/>
            <a:ext cx="2018627" cy="1463141"/>
          </a:xfrm>
          <a:prstGeom prst="wedgeEllipseCallout">
            <a:avLst>
              <a:gd name="adj1" fmla="val -57421"/>
              <a:gd name="adj2" fmla="val 35817"/>
            </a:avLst>
          </a:prstGeom>
        </p:spPr>
        <p:style>
          <a:lnRef idx="2">
            <a:schemeClr val="accent1"/>
          </a:lnRef>
          <a:fillRef idx="1">
            <a:schemeClr val="lt1"/>
          </a:fillRef>
          <a:effectRef idx="0">
            <a:schemeClr val="accent1"/>
          </a:effectRef>
          <a:fontRef idx="minor">
            <a:schemeClr val="dk1"/>
          </a:fontRef>
        </p:style>
        <p:txBody>
          <a:bodyPr lIns="0" tIns="0" rIns="0" bIns="0" rtlCol="0" anchor="ctr">
            <a:normAutofit/>
          </a:bodyPr>
          <a:lstStyle/>
          <a:p>
            <a:r>
              <a:rPr kumimoji="1" lang="ja-JP" altLang="en-US" sz="1200" dirty="0">
                <a:latin typeface="+mj-ea"/>
                <a:ea typeface="+mj-ea"/>
              </a:rPr>
              <a:t>水質は、過去</a:t>
            </a:r>
            <a:r>
              <a:rPr kumimoji="1" lang="en-US" altLang="ja-JP" sz="1200" dirty="0">
                <a:latin typeface="+mj-ea"/>
                <a:ea typeface="+mj-ea"/>
              </a:rPr>
              <a:t>5</a:t>
            </a:r>
            <a:r>
              <a:rPr kumimoji="1" lang="ja-JP" altLang="en-US" sz="1200" dirty="0">
                <a:latin typeface="+mj-ea"/>
                <a:ea typeface="+mj-ea"/>
              </a:rPr>
              <a:t>年程度の最大、最小、平均などから傾向を把握するとリスクを設定しやすくなります</a:t>
            </a:r>
            <a:endParaRPr kumimoji="1" lang="en-US" altLang="ja-JP" sz="1200" dirty="0">
              <a:latin typeface="+mj-ea"/>
              <a:ea typeface="+mj-ea"/>
            </a:endParaRPr>
          </a:p>
        </p:txBody>
      </p:sp>
      <p:sp>
        <p:nvSpPr>
          <p:cNvPr id="12" name="吹き出し: 円形 11">
            <a:extLst>
              <a:ext uri="{FF2B5EF4-FFF2-40B4-BE49-F238E27FC236}">
                <a16:creationId xmlns:a16="http://schemas.microsoft.com/office/drawing/2014/main" id="{89B0D804-2EDB-436A-B8E8-2022E58C1838}"/>
              </a:ext>
            </a:extLst>
          </p:cNvPr>
          <p:cNvSpPr/>
          <p:nvPr/>
        </p:nvSpPr>
        <p:spPr>
          <a:xfrm>
            <a:off x="6802992" y="3837047"/>
            <a:ext cx="2018628" cy="1463141"/>
          </a:xfrm>
          <a:prstGeom prst="wedgeEllipseCallout">
            <a:avLst>
              <a:gd name="adj1" fmla="val -57421"/>
              <a:gd name="adj2" fmla="val 35817"/>
            </a:avLst>
          </a:prstGeom>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r>
              <a:rPr kumimoji="1" lang="ja-JP" altLang="en-US" sz="1200" dirty="0">
                <a:latin typeface="+mj-ea"/>
                <a:ea typeface="+mj-ea"/>
              </a:rPr>
              <a:t>水質事故に限らず、これまでに管理している中で、未然に防止した事例や対応策などが参考になります</a:t>
            </a:r>
            <a:endParaRPr kumimoji="1" lang="en-US" altLang="ja-JP" sz="1200" dirty="0">
              <a:latin typeface="+mj-ea"/>
              <a:ea typeface="+mj-ea"/>
            </a:endParaRPr>
          </a:p>
        </p:txBody>
      </p:sp>
      <p:sp>
        <p:nvSpPr>
          <p:cNvPr id="13" name="吹き出し: 円形 12">
            <a:extLst>
              <a:ext uri="{FF2B5EF4-FFF2-40B4-BE49-F238E27FC236}">
                <a16:creationId xmlns:a16="http://schemas.microsoft.com/office/drawing/2014/main" id="{196C870B-5F85-4C19-A46E-9D34AFF1DD51}"/>
              </a:ext>
            </a:extLst>
          </p:cNvPr>
          <p:cNvSpPr/>
          <p:nvPr/>
        </p:nvSpPr>
        <p:spPr>
          <a:xfrm>
            <a:off x="6802991" y="5262592"/>
            <a:ext cx="2164545" cy="1463141"/>
          </a:xfrm>
          <a:prstGeom prst="wedgeEllipseCallout">
            <a:avLst>
              <a:gd name="adj1" fmla="val -57421"/>
              <a:gd name="adj2" fmla="val 25949"/>
            </a:avLst>
          </a:prstGeom>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r>
              <a:rPr kumimoji="1" lang="ja-JP" altLang="en-US" sz="1200" dirty="0">
                <a:latin typeface="+mj-ea"/>
                <a:ea typeface="+mj-ea"/>
              </a:rPr>
              <a:t>危機管理マニュアルで想定している危害も重要な情報ですが、水安全計画では、ここに含まれていない危害にも着目します</a:t>
            </a:r>
            <a:endParaRPr kumimoji="1" lang="en-US" altLang="ja-JP" sz="1200" dirty="0">
              <a:latin typeface="+mj-ea"/>
              <a:ea typeface="+mj-ea"/>
            </a:endParaRPr>
          </a:p>
        </p:txBody>
      </p:sp>
      <p:pic>
        <p:nvPicPr>
          <p:cNvPr id="14" name="図 13">
            <a:extLst>
              <a:ext uri="{FF2B5EF4-FFF2-40B4-BE49-F238E27FC236}">
                <a16:creationId xmlns:a16="http://schemas.microsoft.com/office/drawing/2014/main" id="{44A0B989-3CC8-458F-9C91-9BB8A40BF2C6}"/>
              </a:ext>
            </a:extLst>
          </p:cNvPr>
          <p:cNvPicPr>
            <a:picLocks noChangeAspect="1"/>
          </p:cNvPicPr>
          <p:nvPr/>
        </p:nvPicPr>
        <p:blipFill>
          <a:blip r:embed="rId4"/>
          <a:stretch>
            <a:fillRect/>
          </a:stretch>
        </p:blipFill>
        <p:spPr>
          <a:xfrm flipH="1">
            <a:off x="11506418" y="6022886"/>
            <a:ext cx="415058" cy="687572"/>
          </a:xfrm>
          <a:prstGeom prst="rect">
            <a:avLst/>
          </a:prstGeom>
        </p:spPr>
      </p:pic>
    </p:spTree>
    <p:extLst>
      <p:ext uri="{BB962C8B-B14F-4D97-AF65-F5344CB8AC3E}">
        <p14:creationId xmlns:p14="http://schemas.microsoft.com/office/powerpoint/2010/main" val="3525939651"/>
      </p:ext>
    </p:extLst>
  </p:cSld>
  <p:clrMapOvr>
    <a:masterClrMapping/>
  </p:clrMapOvr>
  <mc:AlternateContent xmlns:mc="http://schemas.openxmlformats.org/markup-compatibility/2006" xmlns:p14="http://schemas.microsoft.com/office/powerpoint/2010/main">
    <mc:Choice Requires="p14">
      <p:transition spd="slow" p14:dur="2000" advTm="17123"/>
    </mc:Choice>
    <mc:Fallback xmlns="">
      <p:transition spd="slow" advTm="1712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82BFFF1-F864-416B-B9B8-E290699956F9}"/>
              </a:ext>
            </a:extLst>
          </p:cNvPr>
          <p:cNvPicPr>
            <a:picLocks noChangeAspect="1"/>
          </p:cNvPicPr>
          <p:nvPr/>
        </p:nvPicPr>
        <p:blipFill>
          <a:blip r:embed="rId2"/>
          <a:stretch>
            <a:fillRect/>
          </a:stretch>
        </p:blipFill>
        <p:spPr>
          <a:xfrm>
            <a:off x="0" y="-1090"/>
            <a:ext cx="12192000" cy="290399"/>
          </a:xfrm>
          <a:prstGeom prst="rect">
            <a:avLst/>
          </a:prstGeom>
        </p:spPr>
      </p:pic>
      <p:pic>
        <p:nvPicPr>
          <p:cNvPr id="6" name="図 5">
            <a:extLst>
              <a:ext uri="{FF2B5EF4-FFF2-40B4-BE49-F238E27FC236}">
                <a16:creationId xmlns:a16="http://schemas.microsoft.com/office/drawing/2014/main" id="{63AA92D5-B3A9-4957-A98A-55D3DFCBC19D}"/>
              </a:ext>
            </a:extLst>
          </p:cNvPr>
          <p:cNvPicPr>
            <a:picLocks noChangeAspect="1"/>
          </p:cNvPicPr>
          <p:nvPr/>
        </p:nvPicPr>
        <p:blipFill>
          <a:blip r:embed="rId2"/>
          <a:stretch>
            <a:fillRect/>
          </a:stretch>
        </p:blipFill>
        <p:spPr>
          <a:xfrm rot="10800000">
            <a:off x="0" y="6567601"/>
            <a:ext cx="12192000" cy="290399"/>
          </a:xfrm>
          <a:prstGeom prst="rect">
            <a:avLst/>
          </a:prstGeom>
        </p:spPr>
      </p:pic>
      <p:sp>
        <p:nvSpPr>
          <p:cNvPr id="4" name="正方形/長方形 3">
            <a:extLst>
              <a:ext uri="{FF2B5EF4-FFF2-40B4-BE49-F238E27FC236}">
                <a16:creationId xmlns:a16="http://schemas.microsoft.com/office/drawing/2014/main" id="{EF3F02F2-08A4-4EA0-B61A-553FAAB8357D}"/>
              </a:ext>
            </a:extLst>
          </p:cNvPr>
          <p:cNvSpPr/>
          <p:nvPr/>
        </p:nvSpPr>
        <p:spPr>
          <a:xfrm flipH="1">
            <a:off x="5999748" y="613654"/>
            <a:ext cx="96252" cy="59636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96C715A0-61DE-4DEF-BCEF-67E4702E5591}"/>
              </a:ext>
            </a:extLst>
          </p:cNvPr>
          <p:cNvSpPr txBox="1"/>
          <p:nvPr/>
        </p:nvSpPr>
        <p:spPr>
          <a:xfrm>
            <a:off x="412750" y="613652"/>
            <a:ext cx="5646822" cy="5841077"/>
          </a:xfrm>
          <a:prstGeom prst="rect">
            <a:avLst/>
          </a:prstGeom>
        </p:spPr>
        <p:txBody>
          <a:bodyPr vert="horz" lIns="91440" tIns="45720" rIns="91440" bIns="45720" rtlCol="0" anchor="t" anchorCtr="0">
            <a:noAutofit/>
          </a:bodyPr>
          <a:lstStyle/>
          <a:p>
            <a:pPr defTabSz="914400">
              <a:spcAft>
                <a:spcPts val="600"/>
              </a:spcAft>
              <a:buClr>
                <a:schemeClr val="accent1"/>
              </a:buClr>
            </a:pPr>
            <a:r>
              <a:rPr kumimoji="1" lang="en-US" altLang="ja-JP" sz="2000" dirty="0">
                <a:latin typeface="+mn-ea"/>
              </a:rPr>
              <a:t>3.</a:t>
            </a:r>
            <a:r>
              <a:rPr kumimoji="1" lang="ja-JP" altLang="en-US" sz="2000" dirty="0">
                <a:latin typeface="+mn-ea"/>
              </a:rPr>
              <a:t>危害分析</a:t>
            </a:r>
            <a:endParaRPr kumimoji="1" lang="en-US" altLang="ja-JP" sz="2000" dirty="0">
              <a:latin typeface="+mn-ea"/>
            </a:endParaRPr>
          </a:p>
          <a:p>
            <a:pPr marL="285750" indent="-285750" defTabSz="914400">
              <a:spcAft>
                <a:spcPts val="600"/>
              </a:spcAft>
              <a:buClr>
                <a:schemeClr val="accent1"/>
              </a:buClr>
              <a:buFont typeface="Wingdings" panose="05000000000000000000" pitchFamily="2" charset="2"/>
              <a:buChar char="l"/>
            </a:pPr>
            <a:r>
              <a:rPr kumimoji="1" lang="ja-JP" altLang="en-US" sz="1400" dirty="0">
                <a:latin typeface="+mn-ea"/>
              </a:rPr>
              <a:t>水道システム全体に潜む危害原因事象（リスク）を抽出する</a:t>
            </a:r>
            <a:endParaRPr kumimoji="1" lang="en-US" altLang="ja-JP" sz="1400" dirty="0">
              <a:latin typeface="+mn-ea"/>
            </a:endParaRPr>
          </a:p>
          <a:p>
            <a:pPr defTabSz="914400">
              <a:spcAft>
                <a:spcPts val="600"/>
              </a:spcAft>
              <a:buClr>
                <a:schemeClr val="accent1"/>
              </a:buClr>
            </a:pPr>
            <a:r>
              <a:rPr kumimoji="1" lang="ja-JP" altLang="en-US" sz="1400" dirty="0">
                <a:latin typeface="+mn-ea"/>
              </a:rPr>
              <a:t>                  ＜危害原因事象の例＞</a:t>
            </a:r>
            <a:endParaRPr kumimoji="1" lang="en-US" altLang="ja-JP" sz="1400" dirty="0">
              <a:latin typeface="+mn-ea"/>
            </a:endParaRPr>
          </a:p>
          <a:p>
            <a:pPr marL="285750" indent="-285750" defTabSz="914400">
              <a:spcAft>
                <a:spcPts val="600"/>
              </a:spcAft>
              <a:buClr>
                <a:schemeClr val="accent1"/>
              </a:buClr>
              <a:buFont typeface="Arial" panose="020B0604020202020204" pitchFamily="34" charset="0"/>
              <a:buChar char="•"/>
            </a:pPr>
            <a:r>
              <a:rPr kumimoji="1" lang="ja-JP" altLang="en-US" sz="1400" dirty="0">
                <a:latin typeface="+mn-ea"/>
              </a:rPr>
              <a:t>豪雨による高濁度、塩素注入不足による残留塩素不足</a:t>
            </a:r>
            <a:endParaRPr kumimoji="1" lang="en-US" altLang="ja-JP" sz="1400" dirty="0">
              <a:latin typeface="+mn-ea"/>
            </a:endParaRPr>
          </a:p>
          <a:p>
            <a:pPr marL="285750" indent="-285750" defTabSz="914400">
              <a:spcAft>
                <a:spcPts val="600"/>
              </a:spcAft>
              <a:buClr>
                <a:schemeClr val="accent1"/>
              </a:buClr>
              <a:buFont typeface="Arial" panose="020B0604020202020204" pitchFamily="34" charset="0"/>
              <a:buChar char="•"/>
            </a:pPr>
            <a:r>
              <a:rPr kumimoji="1" lang="ja-JP" altLang="en-US" sz="1400" dirty="0">
                <a:latin typeface="+mn-ea"/>
              </a:rPr>
              <a:t>気候変動による藻類の発生と異臭味障害</a:t>
            </a:r>
            <a:endParaRPr kumimoji="1" lang="en-US" altLang="ja-JP" sz="1400" dirty="0">
              <a:latin typeface="+mn-ea"/>
            </a:endParaRPr>
          </a:p>
          <a:p>
            <a:pPr marL="285750" indent="-285750" defTabSz="914400">
              <a:spcAft>
                <a:spcPts val="600"/>
              </a:spcAft>
              <a:buClr>
                <a:schemeClr val="accent1"/>
              </a:buClr>
              <a:buFont typeface="Arial" panose="020B0604020202020204" pitchFamily="34" charset="0"/>
              <a:buChar char="•"/>
            </a:pPr>
            <a:r>
              <a:rPr kumimoji="1" lang="ja-JP" altLang="en-US" sz="1400" dirty="0">
                <a:latin typeface="+mn-ea"/>
              </a:rPr>
              <a:t>ピコプランクトンの発生によるろ過障害</a:t>
            </a:r>
            <a:endParaRPr kumimoji="1" lang="en-US" altLang="ja-JP" sz="1400" dirty="0">
              <a:latin typeface="+mn-ea"/>
            </a:endParaRPr>
          </a:p>
          <a:p>
            <a:pPr marL="285750" indent="-285750" defTabSz="914400">
              <a:spcAft>
                <a:spcPts val="600"/>
              </a:spcAft>
              <a:buClr>
                <a:schemeClr val="accent1"/>
              </a:buClr>
              <a:buFont typeface="Arial" panose="020B0604020202020204" pitchFamily="34" charset="0"/>
              <a:buChar char="•"/>
            </a:pPr>
            <a:r>
              <a:rPr kumimoji="1" lang="ja-JP" altLang="en-US" sz="1400" dirty="0">
                <a:latin typeface="+mn-ea"/>
              </a:rPr>
              <a:t>畜産排水の流入による塩素消費量の増加、クリプトスポリジウムの混入</a:t>
            </a:r>
            <a:endParaRPr kumimoji="1" lang="en-US" altLang="ja-JP" sz="1400" dirty="0">
              <a:latin typeface="+mn-ea"/>
            </a:endParaRPr>
          </a:p>
          <a:p>
            <a:pPr marL="285750" indent="-285750" defTabSz="914400">
              <a:spcAft>
                <a:spcPts val="600"/>
              </a:spcAft>
              <a:buClr>
                <a:schemeClr val="accent1"/>
              </a:buClr>
              <a:buFont typeface="Arial" panose="020B0604020202020204" pitchFamily="34" charset="0"/>
              <a:buChar char="•"/>
            </a:pPr>
            <a:r>
              <a:rPr kumimoji="1" lang="ja-JP" altLang="en-US" sz="1400" dirty="0">
                <a:latin typeface="+mn-ea"/>
              </a:rPr>
              <a:t>流域に存在する化学物質取扱事業場からの汚染水の流入</a:t>
            </a:r>
            <a:endParaRPr kumimoji="1" lang="en-US" altLang="ja-JP" sz="1400" dirty="0">
              <a:latin typeface="+mn-ea"/>
            </a:endParaRPr>
          </a:p>
          <a:p>
            <a:pPr marL="285750" indent="-285750" defTabSz="914400">
              <a:spcAft>
                <a:spcPts val="600"/>
              </a:spcAft>
              <a:buClr>
                <a:schemeClr val="accent1"/>
              </a:buClr>
              <a:buFont typeface="Arial" panose="020B0604020202020204" pitchFamily="34" charset="0"/>
              <a:buChar char="•"/>
            </a:pPr>
            <a:r>
              <a:rPr kumimoji="1" lang="ja-JP" altLang="en-US" sz="1400" dirty="0">
                <a:latin typeface="+mn-ea"/>
              </a:rPr>
              <a:t>凝集不良による濁度の増加</a:t>
            </a:r>
            <a:endParaRPr kumimoji="1" lang="en-US" altLang="ja-JP" sz="1400" dirty="0">
              <a:latin typeface="+mn-ea"/>
            </a:endParaRPr>
          </a:p>
          <a:p>
            <a:pPr marL="285750" indent="-285750" defTabSz="914400">
              <a:spcAft>
                <a:spcPts val="600"/>
              </a:spcAft>
              <a:buClr>
                <a:schemeClr val="accent1"/>
              </a:buClr>
              <a:buFont typeface="Arial" panose="020B0604020202020204" pitchFamily="34" charset="0"/>
              <a:buChar char="•"/>
            </a:pPr>
            <a:r>
              <a:rPr kumimoji="1" lang="ja-JP" altLang="en-US" sz="1400" dirty="0">
                <a:latin typeface="+mn-ea"/>
              </a:rPr>
              <a:t>次亜塩素酸ナトリウムの長期保存による有効塩素濃度の低下</a:t>
            </a:r>
            <a:endParaRPr kumimoji="1" lang="en-US" altLang="ja-JP" sz="1400" dirty="0">
              <a:latin typeface="+mn-ea"/>
            </a:endParaRPr>
          </a:p>
          <a:p>
            <a:pPr defTabSz="914400">
              <a:spcAft>
                <a:spcPts val="600"/>
              </a:spcAft>
              <a:buClr>
                <a:schemeClr val="accent1"/>
              </a:buClr>
            </a:pPr>
            <a:endParaRPr kumimoji="1" lang="en-US" altLang="ja-JP" sz="1400" dirty="0">
              <a:latin typeface="+mn-ea"/>
            </a:endParaRPr>
          </a:p>
          <a:p>
            <a:pPr marL="285750" indent="-285750" defTabSz="914400">
              <a:spcAft>
                <a:spcPts val="600"/>
              </a:spcAft>
              <a:buClr>
                <a:schemeClr val="accent1"/>
              </a:buClr>
              <a:buFont typeface="Wingdings" panose="05000000000000000000" pitchFamily="2" charset="2"/>
              <a:buChar char="l"/>
            </a:pPr>
            <a:r>
              <a:rPr kumimoji="1" lang="ja-JP" altLang="en-US" sz="1400" dirty="0">
                <a:latin typeface="+mn-ea"/>
              </a:rPr>
              <a:t>危害原因事象の影響程度と発生頻度からリスクレベルを設定する</a:t>
            </a:r>
            <a:endParaRPr kumimoji="1" lang="en-US" altLang="ja-JP" sz="1400" dirty="0">
              <a:latin typeface="+mn-ea"/>
            </a:endParaRPr>
          </a:p>
          <a:p>
            <a:pPr defTabSz="914400">
              <a:spcAft>
                <a:spcPts val="600"/>
              </a:spcAft>
              <a:buClr>
                <a:schemeClr val="accent1"/>
              </a:buClr>
            </a:pPr>
            <a:endParaRPr kumimoji="1" lang="en-US" altLang="ja-JP" sz="300" dirty="0">
              <a:latin typeface="+mn-ea"/>
            </a:endParaRPr>
          </a:p>
          <a:p>
            <a:pPr defTabSz="914400">
              <a:spcAft>
                <a:spcPts val="600"/>
              </a:spcAft>
              <a:buClr>
                <a:schemeClr val="accent1"/>
              </a:buClr>
            </a:pPr>
            <a:endParaRPr kumimoji="1" lang="en-US" altLang="ja-JP" sz="1400" dirty="0">
              <a:latin typeface="+mn-ea"/>
            </a:endParaRPr>
          </a:p>
          <a:p>
            <a:pPr defTabSz="914400">
              <a:spcAft>
                <a:spcPts val="600"/>
              </a:spcAft>
              <a:buClr>
                <a:schemeClr val="accent1"/>
              </a:buClr>
            </a:pPr>
            <a:endParaRPr kumimoji="1" lang="en-US" altLang="ja-JP" sz="1400" dirty="0">
              <a:latin typeface="+mn-ea"/>
            </a:endParaRPr>
          </a:p>
        </p:txBody>
      </p:sp>
      <p:pic>
        <p:nvPicPr>
          <p:cNvPr id="12" name="図 11">
            <a:extLst>
              <a:ext uri="{FF2B5EF4-FFF2-40B4-BE49-F238E27FC236}">
                <a16:creationId xmlns:a16="http://schemas.microsoft.com/office/drawing/2014/main" id="{5376C2E7-ACB2-498C-9855-66F80008C6A8}"/>
              </a:ext>
            </a:extLst>
          </p:cNvPr>
          <p:cNvPicPr>
            <a:picLocks noChangeAspect="1"/>
          </p:cNvPicPr>
          <p:nvPr/>
        </p:nvPicPr>
        <p:blipFill>
          <a:blip r:embed="rId3"/>
          <a:stretch>
            <a:fillRect/>
          </a:stretch>
        </p:blipFill>
        <p:spPr>
          <a:xfrm>
            <a:off x="675891" y="4475884"/>
            <a:ext cx="4821749" cy="1794910"/>
          </a:xfrm>
          <a:prstGeom prst="rect">
            <a:avLst/>
          </a:prstGeom>
        </p:spPr>
      </p:pic>
      <p:sp>
        <p:nvSpPr>
          <p:cNvPr id="2" name="正方形/長方形 1">
            <a:extLst>
              <a:ext uri="{FF2B5EF4-FFF2-40B4-BE49-F238E27FC236}">
                <a16:creationId xmlns:a16="http://schemas.microsoft.com/office/drawing/2014/main" id="{133BA69B-04DD-4B7C-BAFF-D2286B69E92F}"/>
              </a:ext>
            </a:extLst>
          </p:cNvPr>
          <p:cNvSpPr/>
          <p:nvPr/>
        </p:nvSpPr>
        <p:spPr>
          <a:xfrm>
            <a:off x="629729" y="4916246"/>
            <a:ext cx="277088" cy="139913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7F0993C9-3296-4A3A-96C4-DE67650F483C}"/>
              </a:ext>
            </a:extLst>
          </p:cNvPr>
          <p:cNvSpPr/>
          <p:nvPr/>
        </p:nvSpPr>
        <p:spPr>
          <a:xfrm>
            <a:off x="2347458" y="4430852"/>
            <a:ext cx="3150182" cy="23972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Picture 4">
            <a:extLst>
              <a:ext uri="{FF2B5EF4-FFF2-40B4-BE49-F238E27FC236}">
                <a16:creationId xmlns:a16="http://schemas.microsoft.com/office/drawing/2014/main" id="{C6D1BF83-C24F-401D-ACBE-2C215DAD8D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1856" y="1376302"/>
            <a:ext cx="3230081" cy="1235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テキスト ボックス 8">
            <a:extLst>
              <a:ext uri="{FF2B5EF4-FFF2-40B4-BE49-F238E27FC236}">
                <a16:creationId xmlns:a16="http://schemas.microsoft.com/office/drawing/2014/main" id="{6A931952-C8A0-4980-A7D9-A8E11EE21F7B}"/>
              </a:ext>
            </a:extLst>
          </p:cNvPr>
          <p:cNvSpPr txBox="1">
            <a:spLocks noChangeArrowheads="1"/>
          </p:cNvSpPr>
          <p:nvPr/>
        </p:nvSpPr>
        <p:spPr bwMode="auto">
          <a:xfrm>
            <a:off x="7215001" y="999648"/>
            <a:ext cx="23764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eaLnBrk="1" hangingPunct="1">
              <a:spcBef>
                <a:spcPct val="0"/>
              </a:spcBef>
              <a:buFontTx/>
              <a:buNone/>
            </a:pPr>
            <a:r>
              <a:rPr lang="ja-JP" altLang="en-US" sz="1400" dirty="0">
                <a:solidFill>
                  <a:srgbClr val="558ED5"/>
                </a:solidFill>
              </a:rPr>
              <a:t>リスク発生箇所の分類</a:t>
            </a:r>
          </a:p>
        </p:txBody>
      </p:sp>
      <p:pic>
        <p:nvPicPr>
          <p:cNvPr id="19" name="Picture 2">
            <a:extLst>
              <a:ext uri="{FF2B5EF4-FFF2-40B4-BE49-F238E27FC236}">
                <a16:creationId xmlns:a16="http://schemas.microsoft.com/office/drawing/2014/main" id="{0FF0CD9E-6160-4F79-A9E4-EE81166E9CF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345" t="9554" r="8412"/>
          <a:stretch/>
        </p:blipFill>
        <p:spPr bwMode="auto">
          <a:xfrm>
            <a:off x="6121564" y="3246682"/>
            <a:ext cx="2667465" cy="227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テキスト ボックス 9">
            <a:extLst>
              <a:ext uri="{FF2B5EF4-FFF2-40B4-BE49-F238E27FC236}">
                <a16:creationId xmlns:a16="http://schemas.microsoft.com/office/drawing/2014/main" id="{93015C64-DC83-439C-9C63-5CAB632CA453}"/>
              </a:ext>
            </a:extLst>
          </p:cNvPr>
          <p:cNvSpPr txBox="1">
            <a:spLocks noChangeArrowheads="1"/>
          </p:cNvSpPr>
          <p:nvPr/>
        </p:nvSpPr>
        <p:spPr bwMode="auto">
          <a:xfrm>
            <a:off x="6918325" y="2898675"/>
            <a:ext cx="23749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eaLnBrk="1" hangingPunct="1">
              <a:spcBef>
                <a:spcPct val="0"/>
              </a:spcBef>
              <a:buFontTx/>
              <a:buNone/>
            </a:pPr>
            <a:r>
              <a:rPr lang="ja-JP" altLang="en-US" sz="1200" dirty="0">
                <a:solidFill>
                  <a:srgbClr val="558ED5"/>
                </a:solidFill>
              </a:rPr>
              <a:t>リスクの分布</a:t>
            </a:r>
          </a:p>
        </p:txBody>
      </p:sp>
      <p:pic>
        <p:nvPicPr>
          <p:cNvPr id="21" name="Picture 3">
            <a:extLst>
              <a:ext uri="{FF2B5EF4-FFF2-40B4-BE49-F238E27FC236}">
                <a16:creationId xmlns:a16="http://schemas.microsoft.com/office/drawing/2014/main" id="{C588C387-A281-4674-B610-B86580F3A3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70477" y="2734711"/>
            <a:ext cx="2622690" cy="3720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テキスト ボックス 3">
            <a:extLst>
              <a:ext uri="{FF2B5EF4-FFF2-40B4-BE49-F238E27FC236}">
                <a16:creationId xmlns:a16="http://schemas.microsoft.com/office/drawing/2014/main" id="{A35E7EA4-DA6C-42B2-A46D-FC24077E51DA}"/>
              </a:ext>
            </a:extLst>
          </p:cNvPr>
          <p:cNvSpPr txBox="1">
            <a:spLocks noChangeArrowheads="1"/>
          </p:cNvSpPr>
          <p:nvPr/>
        </p:nvSpPr>
        <p:spPr bwMode="auto">
          <a:xfrm>
            <a:off x="8105775" y="621825"/>
            <a:ext cx="2672534"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l"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eaLnBrk="1" hangingPunct="1">
              <a:spcBef>
                <a:spcPct val="0"/>
              </a:spcBef>
              <a:buFontTx/>
              <a:buNone/>
            </a:pPr>
            <a:r>
              <a:rPr lang="ja-JP" altLang="en-US" sz="1800" dirty="0">
                <a:solidFill>
                  <a:schemeClr val="tx2"/>
                </a:solidFill>
              </a:rPr>
              <a:t>リスク解析の例</a:t>
            </a:r>
          </a:p>
        </p:txBody>
      </p:sp>
      <p:sp>
        <p:nvSpPr>
          <p:cNvPr id="3" name="楕円 2">
            <a:extLst>
              <a:ext uri="{FF2B5EF4-FFF2-40B4-BE49-F238E27FC236}">
                <a16:creationId xmlns:a16="http://schemas.microsoft.com/office/drawing/2014/main" id="{15A20BB3-78D3-426F-AABF-B489B22E2D73}"/>
              </a:ext>
            </a:extLst>
          </p:cNvPr>
          <p:cNvSpPr/>
          <p:nvPr/>
        </p:nvSpPr>
        <p:spPr>
          <a:xfrm>
            <a:off x="9965516" y="4310813"/>
            <a:ext cx="1223415" cy="1932443"/>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吹き出し: 円形 23">
            <a:extLst>
              <a:ext uri="{FF2B5EF4-FFF2-40B4-BE49-F238E27FC236}">
                <a16:creationId xmlns:a16="http://schemas.microsoft.com/office/drawing/2014/main" id="{ADD2605A-DFF7-4BDF-BE72-77EF51D286EE}"/>
              </a:ext>
            </a:extLst>
          </p:cNvPr>
          <p:cNvSpPr/>
          <p:nvPr/>
        </p:nvSpPr>
        <p:spPr>
          <a:xfrm>
            <a:off x="9965516" y="1149006"/>
            <a:ext cx="1751742" cy="1463141"/>
          </a:xfrm>
          <a:prstGeom prst="wedgeEllipseCallout">
            <a:avLst>
              <a:gd name="adj1" fmla="val -49809"/>
              <a:gd name="adj2" fmla="val 41025"/>
            </a:avLst>
          </a:prstGeom>
        </p:spPr>
        <p:style>
          <a:lnRef idx="2">
            <a:schemeClr val="accent1"/>
          </a:lnRef>
          <a:fillRef idx="1">
            <a:schemeClr val="lt1"/>
          </a:fillRef>
          <a:effectRef idx="0">
            <a:schemeClr val="accent1"/>
          </a:effectRef>
          <a:fontRef idx="minor">
            <a:schemeClr val="dk1"/>
          </a:fontRef>
        </p:style>
        <p:txBody>
          <a:bodyPr lIns="0" tIns="0" rIns="0" bIns="0" rtlCol="0" anchor="ctr">
            <a:normAutofit fontScale="92500" lnSpcReduction="20000"/>
          </a:bodyPr>
          <a:lstStyle/>
          <a:p>
            <a:r>
              <a:rPr kumimoji="1" lang="ja-JP" altLang="en-US" sz="1400" dirty="0"/>
              <a:t>リスクレベルの高い事象がどこに存在するか等を整理するとわかりやすくなります</a:t>
            </a:r>
            <a:endParaRPr kumimoji="1" lang="en-US" altLang="ja-JP" sz="1400" dirty="0"/>
          </a:p>
        </p:txBody>
      </p:sp>
      <p:sp>
        <p:nvSpPr>
          <p:cNvPr id="23" name="楕円 22">
            <a:extLst>
              <a:ext uri="{FF2B5EF4-FFF2-40B4-BE49-F238E27FC236}">
                <a16:creationId xmlns:a16="http://schemas.microsoft.com/office/drawing/2014/main" id="{E59346C3-5858-4590-BCAC-FB923E8B35C1}"/>
              </a:ext>
            </a:extLst>
          </p:cNvPr>
          <p:cNvSpPr/>
          <p:nvPr/>
        </p:nvSpPr>
        <p:spPr>
          <a:xfrm>
            <a:off x="8105776" y="1805300"/>
            <a:ext cx="1379188" cy="842128"/>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a:extLst>
              <a:ext uri="{FF2B5EF4-FFF2-40B4-BE49-F238E27FC236}">
                <a16:creationId xmlns:a16="http://schemas.microsoft.com/office/drawing/2014/main" id="{C1D3E56A-6CC4-4F1C-854A-6A85AACD392B}"/>
              </a:ext>
            </a:extLst>
          </p:cNvPr>
          <p:cNvPicPr>
            <a:picLocks noChangeAspect="1"/>
          </p:cNvPicPr>
          <p:nvPr/>
        </p:nvPicPr>
        <p:blipFill>
          <a:blip r:embed="rId7"/>
          <a:stretch>
            <a:fillRect/>
          </a:stretch>
        </p:blipFill>
        <p:spPr>
          <a:xfrm>
            <a:off x="11548515" y="6026366"/>
            <a:ext cx="394065" cy="686435"/>
          </a:xfrm>
          <a:prstGeom prst="rect">
            <a:avLst/>
          </a:prstGeom>
        </p:spPr>
      </p:pic>
      <p:sp>
        <p:nvSpPr>
          <p:cNvPr id="30" name="正方形/長方形 29">
            <a:extLst>
              <a:ext uri="{FF2B5EF4-FFF2-40B4-BE49-F238E27FC236}">
                <a16:creationId xmlns:a16="http://schemas.microsoft.com/office/drawing/2014/main" id="{133BA69B-04DD-4B7C-BAFF-D2286B69E92F}"/>
              </a:ext>
            </a:extLst>
          </p:cNvPr>
          <p:cNvSpPr/>
          <p:nvPr/>
        </p:nvSpPr>
        <p:spPr>
          <a:xfrm>
            <a:off x="147749" y="4336551"/>
            <a:ext cx="160765" cy="139333"/>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308514" y="4053840"/>
            <a:ext cx="137160" cy="13716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25303996"/>
      </p:ext>
    </p:extLst>
  </p:cSld>
  <p:clrMapOvr>
    <a:masterClrMapping/>
  </p:clrMapOvr>
  <mc:AlternateContent xmlns:mc="http://schemas.openxmlformats.org/markup-compatibility/2006" xmlns:p14="http://schemas.microsoft.com/office/powerpoint/2010/main">
    <mc:Choice Requires="p14">
      <p:transition spd="slow" p14:dur="2000" advTm="101000"/>
    </mc:Choice>
    <mc:Fallback xmlns="">
      <p:transition spd="slow" advTm="10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900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theme/theme1.xml><?xml version="1.0" encoding="utf-8"?>
<a:theme xmlns:a="http://schemas.openxmlformats.org/drawingml/2006/main" name="フレーム">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E6FD2A3DDE4EF040BCEFABB0C6F76614" ma:contentTypeVersion="12" ma:contentTypeDescription="新しいドキュメントを作成します。" ma:contentTypeScope="" ma:versionID="fdfad472f95570696aa3f2109ecf072b">
  <xsd:schema xmlns:xsd="http://www.w3.org/2001/XMLSchema" xmlns:xs="http://www.w3.org/2001/XMLSchema" xmlns:p="http://schemas.microsoft.com/office/2006/metadata/properties" xmlns:ns2="3326c4d1-3089-4952-a6b7-665a53b17c58" xmlns:ns3="d0968ce0-1432-41c9-aa1c-45d5186b2dac" targetNamespace="http://schemas.microsoft.com/office/2006/metadata/properties" ma:root="true" ma:fieldsID="80f3ab0a78e8ce597dbb43c0e626069a" ns2:_="" ns3:_="">
    <xsd:import namespace="3326c4d1-3089-4952-a6b7-665a53b17c58"/>
    <xsd:import namespace="d0968ce0-1432-41c9-aa1c-45d5186b2da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26c4d1-3089-4952-a6b7-665a53b17c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画像タグ" ma:readOnly="false" ma:fieldId="{5cf76f15-5ced-4ddc-b409-7134ff3c332f}" ma:taxonomyMulti="true" ma:sspId="1cabcd5f-59bf-4bda-811a-54abd0709438"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968ce0-1432-41c9-aa1c-45d5186b2dac"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52082acb-db70-4a17-944a-6616bfc68a72}" ma:internalName="TaxCatchAll" ma:showField="CatchAllData" ma:web="d0968ce0-1432-41c9-aa1c-45d5186b2d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326c4d1-3089-4952-a6b7-665a53b17c58">
      <Terms xmlns="http://schemas.microsoft.com/office/infopath/2007/PartnerControls"/>
    </lcf76f155ced4ddcb4097134ff3c332f>
    <TaxCatchAll xmlns="d0968ce0-1432-41c9-aa1c-45d5186b2dac" xsi:nil="true"/>
  </documentManagement>
</p:properties>
</file>

<file path=customXml/itemProps1.xml><?xml version="1.0" encoding="utf-8"?>
<ds:datastoreItem xmlns:ds="http://schemas.openxmlformats.org/officeDocument/2006/customXml" ds:itemID="{0B39A61E-63AE-48A8-A141-9365329CCFBA}"/>
</file>

<file path=customXml/itemProps2.xml><?xml version="1.0" encoding="utf-8"?>
<ds:datastoreItem xmlns:ds="http://schemas.openxmlformats.org/officeDocument/2006/customXml" ds:itemID="{129EB569-D0AA-4531-AACE-22836677250F}"/>
</file>

<file path=customXml/itemProps3.xml><?xml version="1.0" encoding="utf-8"?>
<ds:datastoreItem xmlns:ds="http://schemas.openxmlformats.org/officeDocument/2006/customXml" ds:itemID="{13FC05D3-15E9-4EEF-B863-D58AAC83EF81}"/>
</file>

<file path=docProps/app.xml><?xml version="1.0" encoding="utf-8"?>
<Properties xmlns="http://schemas.openxmlformats.org/officeDocument/2006/extended-properties" xmlns:vt="http://schemas.openxmlformats.org/officeDocument/2006/docPropsVTypes">
  <Template/>
  <TotalTime>7283</TotalTime>
  <Words>2222</Words>
  <Application>Microsoft Office PowerPoint</Application>
  <PresentationFormat>ワイド画面</PresentationFormat>
  <Paragraphs>221</Paragraphs>
  <Slides>14</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14</vt:i4>
      </vt:variant>
    </vt:vector>
  </HeadingPairs>
  <TitlesOfParts>
    <vt:vector size="22" baseType="lpstr">
      <vt:lpstr>ＭＳ ゴシック</vt:lpstr>
      <vt:lpstr>Arial</vt:lpstr>
      <vt:lpstr>BrowalliaUPC</vt:lpstr>
      <vt:lpstr>Calibri</vt:lpstr>
      <vt:lpstr>Corbel</vt:lpstr>
      <vt:lpstr>Wingdings</vt:lpstr>
      <vt:lpstr>Wingdings 2</vt:lpstr>
      <vt:lpstr>フレーム</vt:lpstr>
      <vt:lpstr>水安全計画の 概要と策定意義について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2021-07-02T08:41:59Z</dcterms:created>
  <dcterms:modified xsi:type="dcterms:W3CDTF">2022-04-12T07:48:42Z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0x010100E6FD2A3DDE4EF040BCEFABB0C6F76614</vt:lpwstr>
  </property>
</Properties>
</file>