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8" r:id="rId2"/>
    <p:sldId id="266" r:id="rId3"/>
    <p:sldId id="269" r:id="rId4"/>
    <p:sldId id="271" r:id="rId5"/>
    <p:sldId id="273" r:id="rId6"/>
    <p:sldId id="272" r:id="rId7"/>
    <p:sldId id="27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WADA_YOSIE" initials="S" lastIdx="3" clrIdx="0">
    <p:extLst>
      <p:ext uri="{19B8F6BF-5375-455C-9EA6-DF929625EA0E}">
        <p15:presenceInfo xmlns:p15="http://schemas.microsoft.com/office/powerpoint/2012/main" userId="S::sawada_y@nissuicon.co.jp::fe796811-5c73-487f-ae0c-faceaf979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99FF"/>
    <a:srgbClr val="CCFFCC"/>
    <a:srgbClr val="CCFFFF"/>
    <a:srgbClr val="40BAD2"/>
    <a:srgbClr val="E5E5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ja-JP" altLang="en-US"/>
              <a:t>マスター タイトルの書式設定</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5586B75A-687E-405C-8A0B-8D00578BA2C3}" type="datetimeFigureOut">
              <a:rPr lang="en-US" dirty="0"/>
              <a:pPr/>
              <a:t>4/11/2022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4/11/2022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kumimoji="1"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kumimoji="1"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 name="Rectangle 49">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51">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65" name="Rectangle 53">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55">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タイトル 1">
            <a:extLst>
              <a:ext uri="{FF2B5EF4-FFF2-40B4-BE49-F238E27FC236}">
                <a16:creationId xmlns:a16="http://schemas.microsoft.com/office/drawing/2014/main" id="{49C90927-E716-4C66-A878-42BEB96B0BC8}"/>
              </a:ext>
            </a:extLst>
          </p:cNvPr>
          <p:cNvSpPr>
            <a:spLocks noGrp="1"/>
          </p:cNvSpPr>
          <p:nvPr>
            <p:ph type="title"/>
          </p:nvPr>
        </p:nvSpPr>
        <p:spPr>
          <a:xfrm>
            <a:off x="1600754" y="1087374"/>
            <a:ext cx="8983489" cy="1000978"/>
          </a:xfrm>
        </p:spPr>
        <p:txBody>
          <a:bodyPr vert="horz" lIns="91440" tIns="45720" rIns="91440" bIns="45720" rtlCol="0" anchor="ctr">
            <a:normAutofit/>
          </a:bodyPr>
          <a:lstStyle/>
          <a:p>
            <a:r>
              <a:rPr kumimoji="1" lang="ja-JP" altLang="en-US" sz="3300">
                <a:latin typeface="+mj-ea"/>
              </a:rPr>
              <a:t>水安全計画の作成に関するＱ＆Ａ</a:t>
            </a:r>
            <a:br>
              <a:rPr kumimoji="1" lang="en-US" altLang="ja-JP" sz="3300">
                <a:latin typeface="+mj-ea"/>
              </a:rPr>
            </a:br>
            <a:r>
              <a:rPr kumimoji="1" lang="ja-JP" altLang="en-US" sz="3300">
                <a:latin typeface="+mj-ea"/>
              </a:rPr>
              <a:t>   </a:t>
            </a:r>
            <a:endParaRPr kumimoji="1" lang="ja-JP" altLang="en-US" sz="3300" dirty="0">
              <a:latin typeface="+mj-ea"/>
            </a:endParaRPr>
          </a:p>
        </p:txBody>
      </p:sp>
      <p:sp>
        <p:nvSpPr>
          <p:cNvPr id="67" name="Rectangle 57">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 name="Rectangle 59">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pic>
        <p:nvPicPr>
          <p:cNvPr id="48" name="図 47">
            <a:extLst>
              <a:ext uri="{FF2B5EF4-FFF2-40B4-BE49-F238E27FC236}">
                <a16:creationId xmlns:a16="http://schemas.microsoft.com/office/drawing/2014/main" id="{E417B611-6B04-4B80-9092-2F89C7A45B4A}"/>
              </a:ext>
            </a:extLst>
          </p:cNvPr>
          <p:cNvPicPr>
            <a:picLocks noChangeAspect="1"/>
          </p:cNvPicPr>
          <p:nvPr/>
        </p:nvPicPr>
        <p:blipFill>
          <a:blip r:embed="rId2"/>
          <a:stretch>
            <a:fillRect/>
          </a:stretch>
        </p:blipFill>
        <p:spPr>
          <a:xfrm>
            <a:off x="11509200" y="6033600"/>
            <a:ext cx="197972" cy="678163"/>
          </a:xfrm>
          <a:prstGeom prst="rect">
            <a:avLst/>
          </a:prstGeom>
        </p:spPr>
      </p:pic>
      <p:sp>
        <p:nvSpPr>
          <p:cNvPr id="14" name="テキスト ボックス 13">
            <a:extLst>
              <a:ext uri="{FF2B5EF4-FFF2-40B4-BE49-F238E27FC236}">
                <a16:creationId xmlns:a16="http://schemas.microsoft.com/office/drawing/2014/main" id="{1B7987BC-4CC0-4C48-828F-349B7FDD3C79}"/>
              </a:ext>
            </a:extLst>
          </p:cNvPr>
          <p:cNvSpPr txBox="1"/>
          <p:nvPr/>
        </p:nvSpPr>
        <p:spPr>
          <a:xfrm>
            <a:off x="1539791" y="2639950"/>
            <a:ext cx="9305224" cy="3363530"/>
          </a:xfrm>
          <a:prstGeom prst="rect">
            <a:avLst/>
          </a:prstGeom>
        </p:spPr>
        <p:txBody>
          <a:bodyPr vert="horz" lIns="91440" tIns="45720" rIns="91440" bIns="45720" rtlCol="0" anchor="t">
            <a:noAutofit/>
          </a:bodyPr>
          <a:lstStyle/>
          <a:p>
            <a:pPr defTabSz="914400">
              <a:lnSpc>
                <a:spcPct val="80000"/>
              </a:lnSpc>
              <a:spcAft>
                <a:spcPts val="600"/>
              </a:spcAft>
              <a:buClr>
                <a:schemeClr val="accent1"/>
              </a:buClr>
            </a:pPr>
            <a:r>
              <a:rPr kumimoji="1" lang="ja-JP" altLang="en-US" sz="1600" b="1" dirty="0">
                <a:latin typeface="+mn-ea"/>
              </a:rPr>
              <a:t>＜内容＞</a:t>
            </a:r>
          </a:p>
          <a:p>
            <a:pPr defTabSz="914400">
              <a:lnSpc>
                <a:spcPct val="80000"/>
              </a:lnSpc>
              <a:spcAft>
                <a:spcPts val="600"/>
              </a:spcAft>
              <a:buClr>
                <a:schemeClr val="accent1"/>
              </a:buClr>
            </a:pPr>
            <a:r>
              <a:rPr kumimoji="1" lang="ja-JP" altLang="en-US" sz="1600" b="1">
                <a:latin typeface="+mn-ea"/>
              </a:rPr>
              <a:t>Ｑ１ 水安全計画の策定にはどのような背景がありますか？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Ｑ２ 水安全計画とはどのようなものですか？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Ｑ３ 水安全計画にはどのような効果があるのですか？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Ｑ４ 水安全計画の考え方の基となる</a:t>
            </a:r>
            <a:r>
              <a:rPr kumimoji="1" lang="en-US" altLang="ja-JP" sz="1600" b="1">
                <a:latin typeface="+mn-ea"/>
              </a:rPr>
              <a:t>HACCP</a:t>
            </a:r>
            <a:r>
              <a:rPr kumimoji="1" lang="ja-JP" altLang="en-US" sz="1600" b="1">
                <a:latin typeface="+mn-ea"/>
              </a:rPr>
              <a:t>とはどのようなものですか？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Ｑ５ どのようにしてチームを作ったらよいですか？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Ｑ６ 危害原因事象にはどのようなものがありますか？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Ｑ７</a:t>
            </a:r>
            <a:r>
              <a:rPr kumimoji="1" lang="en-US" altLang="ja-JP" sz="1600" b="1">
                <a:latin typeface="+mn-ea"/>
              </a:rPr>
              <a:t> </a:t>
            </a:r>
            <a:r>
              <a:rPr kumimoji="1" lang="ja-JP" altLang="en-US" sz="1600" b="1">
                <a:latin typeface="+mn-ea"/>
              </a:rPr>
              <a:t>抽出した危害原因事象に対するリスクレベルはどのように設定するのですか？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Ｑ８ 水安全計画作成支援ツール簡易版とはどのようなものですか？</a:t>
            </a:r>
            <a:endParaRPr kumimoji="1" lang="en-US" altLang="ja-JP" sz="1600" b="1">
              <a:latin typeface="+mn-ea"/>
            </a:endParaRPr>
          </a:p>
          <a:p>
            <a:pPr defTabSz="914400">
              <a:lnSpc>
                <a:spcPct val="80000"/>
              </a:lnSpc>
              <a:spcAft>
                <a:spcPts val="600"/>
              </a:spcAft>
              <a:buClr>
                <a:schemeClr val="accent1"/>
              </a:buClr>
            </a:pPr>
            <a:r>
              <a:rPr kumimoji="1" lang="ja-JP" altLang="en-US" sz="1600" b="1">
                <a:latin typeface="+mn-ea"/>
              </a:rPr>
              <a:t>Ｑ９ 作成した水安全計画は、必ず公表しなければならないのですか？</a:t>
            </a:r>
          </a:p>
          <a:p>
            <a:pPr defTabSz="914400">
              <a:lnSpc>
                <a:spcPct val="80000"/>
              </a:lnSpc>
              <a:spcAft>
                <a:spcPts val="600"/>
              </a:spcAft>
              <a:buClr>
                <a:schemeClr val="accent1"/>
              </a:buClr>
            </a:pPr>
            <a:r>
              <a:rPr kumimoji="1" lang="ja-JP" altLang="en-US" sz="1600" b="1">
                <a:latin typeface="+mn-ea"/>
              </a:rPr>
              <a:t>Ｑ</a:t>
            </a:r>
            <a:r>
              <a:rPr kumimoji="1" lang="en-US" altLang="ja-JP" sz="1600" b="1">
                <a:latin typeface="+mn-ea"/>
              </a:rPr>
              <a:t>10</a:t>
            </a:r>
            <a:r>
              <a:rPr kumimoji="1" lang="ja-JP" altLang="en-US" sz="1600" b="1">
                <a:latin typeface="+mn-ea"/>
              </a:rPr>
              <a:t> 水安全計画と危機管理マニュアルとの違いは何ですか？</a:t>
            </a:r>
            <a:endParaRPr kumimoji="1" lang="en-US" altLang="ja-JP" sz="1600" b="1">
              <a:latin typeface="+mn-ea"/>
            </a:endParaRPr>
          </a:p>
        </p:txBody>
      </p:sp>
    </p:spTree>
    <p:extLst>
      <p:ext uri="{BB962C8B-B14F-4D97-AF65-F5344CB8AC3E}">
        <p14:creationId xmlns:p14="http://schemas.microsoft.com/office/powerpoint/2010/main" val="145210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D29B1CFE-0460-4F2D-AFAE-5C3E0BD057C7}"/>
              </a:ext>
            </a:extLst>
          </p:cNvPr>
          <p:cNvSpPr txBox="1"/>
          <p:nvPr/>
        </p:nvSpPr>
        <p:spPr>
          <a:xfrm>
            <a:off x="1008000" y="3924000"/>
            <a:ext cx="10800000" cy="2308324"/>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水源水質事故にみられるような工場排水の流入、浄水処理のトラブル、施設等の老朽化など、さまざまな水道水へのリスクが存在している中で、日々供給している水の安全性をより一層高めるためには、水源から給水栓に至る統合的な管理が必要となりま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すなわち、常に信頼性（安全性）の高い水道水を供給するためのシステムづくりが必要です。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水安全計画は、水源から給水栓に至る水道システムに存在する危害を抽出・特定し、それらを継続的に監視・制御することにより、安全な水の供給を確実にするシステムづくりを目指すもので、</a:t>
            </a:r>
            <a:r>
              <a:rPr kumimoji="1" lang="en-US" altLang="ja-JP" sz="1600">
                <a:solidFill>
                  <a:prstClr val="black"/>
                </a:solidFill>
                <a:latin typeface="+mn-ea"/>
              </a:rPr>
              <a:t>WHO</a:t>
            </a:r>
            <a:r>
              <a:rPr kumimoji="1" lang="ja-JP" altLang="en-US" sz="1600">
                <a:solidFill>
                  <a:prstClr val="black"/>
                </a:solidFill>
                <a:latin typeface="+mn-ea"/>
              </a:rPr>
              <a:t>（世界保健機関）が</a:t>
            </a:r>
            <a:r>
              <a:rPr kumimoji="1" lang="en-US" altLang="ja-JP" sz="1600">
                <a:solidFill>
                  <a:prstClr val="black"/>
                </a:solidFill>
                <a:latin typeface="+mn-ea"/>
              </a:rPr>
              <a:t>2004</a:t>
            </a:r>
            <a:r>
              <a:rPr kumimoji="1" lang="ja-JP" altLang="en-US" sz="1600">
                <a:solidFill>
                  <a:prstClr val="black"/>
                </a:solidFill>
                <a:latin typeface="+mn-ea"/>
              </a:rPr>
              <a:t>年の</a:t>
            </a:r>
            <a:r>
              <a:rPr kumimoji="1" lang="en-US" altLang="ja-JP" sz="1600">
                <a:solidFill>
                  <a:prstClr val="black"/>
                </a:solidFill>
                <a:latin typeface="+mn-ea"/>
              </a:rPr>
              <a:t>WHO</a:t>
            </a:r>
            <a:r>
              <a:rPr kumimoji="1" lang="ja-JP" altLang="en-US" sz="1600">
                <a:solidFill>
                  <a:prstClr val="black"/>
                </a:solidFill>
                <a:latin typeface="+mn-ea"/>
              </a:rPr>
              <a:t>飲料水水質ガイドライン第</a:t>
            </a:r>
            <a:r>
              <a:rPr kumimoji="1" lang="en-US" altLang="ja-JP" sz="1600">
                <a:solidFill>
                  <a:prstClr val="black"/>
                </a:solidFill>
                <a:latin typeface="+mn-ea"/>
              </a:rPr>
              <a:t>3</a:t>
            </a:r>
            <a:r>
              <a:rPr kumimoji="1" lang="ja-JP" altLang="en-US" sz="1600">
                <a:solidFill>
                  <a:prstClr val="black"/>
                </a:solidFill>
                <a:latin typeface="+mn-ea"/>
              </a:rPr>
              <a:t>版において、食品製造分野で確立されている</a:t>
            </a:r>
            <a:r>
              <a:rPr kumimoji="1" lang="en-US" altLang="ja-JP" sz="1600">
                <a:solidFill>
                  <a:prstClr val="black"/>
                </a:solidFill>
                <a:latin typeface="+mn-ea"/>
              </a:rPr>
              <a:t>HACCP</a:t>
            </a:r>
            <a:r>
              <a:rPr kumimoji="1" lang="ja-JP" altLang="en-US" sz="1600">
                <a:solidFill>
                  <a:prstClr val="black"/>
                </a:solidFill>
                <a:latin typeface="+mn-ea"/>
              </a:rPr>
              <a:t>（</a:t>
            </a:r>
            <a:r>
              <a:rPr kumimoji="1" lang="en-US" altLang="ja-JP" sz="1600">
                <a:solidFill>
                  <a:prstClr val="black"/>
                </a:solidFill>
                <a:latin typeface="+mn-ea"/>
              </a:rPr>
              <a:t>Hazard</a:t>
            </a:r>
            <a:r>
              <a:rPr kumimoji="1" lang="ja-JP" altLang="en-US" sz="1600">
                <a:solidFill>
                  <a:prstClr val="black"/>
                </a:solidFill>
                <a:latin typeface="+mn-ea"/>
              </a:rPr>
              <a:t> </a:t>
            </a:r>
            <a:r>
              <a:rPr kumimoji="1" lang="en-US" altLang="ja-JP" sz="1600">
                <a:solidFill>
                  <a:prstClr val="black"/>
                </a:solidFill>
                <a:latin typeface="+mn-ea"/>
              </a:rPr>
              <a:t>Analysis</a:t>
            </a:r>
            <a:r>
              <a:rPr kumimoji="1" lang="ja-JP" altLang="en-US" sz="1600">
                <a:solidFill>
                  <a:prstClr val="black"/>
                </a:solidFill>
                <a:latin typeface="+mn-ea"/>
              </a:rPr>
              <a:t> </a:t>
            </a:r>
            <a:r>
              <a:rPr kumimoji="1" lang="en-US" altLang="ja-JP" sz="1600">
                <a:solidFill>
                  <a:prstClr val="black"/>
                </a:solidFill>
                <a:latin typeface="+mn-ea"/>
              </a:rPr>
              <a:t>and</a:t>
            </a:r>
            <a:r>
              <a:rPr kumimoji="1" lang="ja-JP" altLang="en-US" sz="1600">
                <a:solidFill>
                  <a:prstClr val="black"/>
                </a:solidFill>
                <a:latin typeface="+mn-ea"/>
              </a:rPr>
              <a:t> </a:t>
            </a:r>
            <a:r>
              <a:rPr kumimoji="1" lang="en-US" altLang="ja-JP" sz="1600">
                <a:solidFill>
                  <a:prstClr val="black"/>
                </a:solidFill>
                <a:latin typeface="+mn-ea"/>
              </a:rPr>
              <a:t>Critical</a:t>
            </a:r>
            <a:r>
              <a:rPr kumimoji="1" lang="ja-JP" altLang="en-US" sz="1600">
                <a:solidFill>
                  <a:prstClr val="black"/>
                </a:solidFill>
                <a:latin typeface="+mn-ea"/>
              </a:rPr>
              <a:t> </a:t>
            </a:r>
            <a:r>
              <a:rPr kumimoji="1" lang="en-US" altLang="ja-JP" sz="1600">
                <a:solidFill>
                  <a:prstClr val="black"/>
                </a:solidFill>
                <a:latin typeface="+mn-ea"/>
              </a:rPr>
              <a:t>ControlPoint</a:t>
            </a:r>
            <a:r>
              <a:rPr kumimoji="1" lang="ja-JP" altLang="en-US" sz="1600">
                <a:solidFill>
                  <a:prstClr val="black"/>
                </a:solidFill>
                <a:latin typeface="+mn-ea"/>
              </a:rPr>
              <a:t>）の考え方を導入して考案された計画です。</a:t>
            </a:r>
            <a:endParaRPr kumimoji="1" lang="en-US" altLang="ja-JP" sz="1600">
              <a:solidFill>
                <a:prstClr val="black"/>
              </a:solidFill>
              <a:latin typeface="+mn-ea"/>
            </a:endParaRPr>
          </a:p>
          <a:p>
            <a:pPr algn="r" defTabSz="914400">
              <a:buClr>
                <a:schemeClr val="tx1">
                  <a:lumMod val="50000"/>
                  <a:lumOff val="50000"/>
                </a:schemeClr>
              </a:buClr>
            </a:pPr>
            <a:r>
              <a:rPr kumimoji="1" lang="en-US" altLang="ja-JP" sz="1600">
                <a:solidFill>
                  <a:prstClr val="black"/>
                </a:solidFill>
                <a:latin typeface="+mn-ea"/>
              </a:rPr>
              <a:t>【</a:t>
            </a:r>
            <a:r>
              <a:rPr kumimoji="1" lang="ja-JP" altLang="en-US" sz="1600">
                <a:solidFill>
                  <a:prstClr val="black"/>
                </a:solidFill>
                <a:latin typeface="+mn-ea"/>
              </a:rPr>
              <a:t>出典</a:t>
            </a:r>
            <a:r>
              <a:rPr kumimoji="1" lang="en-US" altLang="ja-JP" sz="1600">
                <a:solidFill>
                  <a:prstClr val="black"/>
                </a:solidFill>
                <a:latin typeface="+mn-ea"/>
              </a:rPr>
              <a:t>】 </a:t>
            </a:r>
            <a:r>
              <a:rPr kumimoji="1" lang="ja-JP" altLang="en-US" sz="1600">
                <a:solidFill>
                  <a:prstClr val="black"/>
                </a:solidFill>
                <a:latin typeface="+mn-ea"/>
              </a:rPr>
              <a:t>水安全計画策定ガイドライン</a:t>
            </a:r>
            <a:r>
              <a:rPr kumimoji="1" lang="en-US" altLang="ja-JP" sz="1600">
                <a:solidFill>
                  <a:prstClr val="black"/>
                </a:solidFill>
                <a:latin typeface="+mn-ea"/>
              </a:rPr>
              <a:t>(</a:t>
            </a:r>
            <a:r>
              <a:rPr kumimoji="1" lang="ja-JP" altLang="en-US" sz="1600">
                <a:solidFill>
                  <a:prstClr val="black"/>
                </a:solidFill>
                <a:latin typeface="+mn-ea"/>
              </a:rPr>
              <a:t>ｐ</a:t>
            </a:r>
            <a:r>
              <a:rPr kumimoji="1" lang="en-US" altLang="ja-JP" sz="1600">
                <a:solidFill>
                  <a:prstClr val="black"/>
                </a:solidFill>
                <a:latin typeface="+mn-ea"/>
              </a:rPr>
              <a:t>.4)</a:t>
            </a:r>
            <a:endParaRPr kumimoji="1" lang="en-US" altLang="ja-JP" sz="1600" dirty="0">
              <a:solidFill>
                <a:prstClr val="black"/>
              </a:solidFill>
              <a:latin typeface="+mn-ea"/>
            </a:endParaRPr>
          </a:p>
        </p:txBody>
      </p:sp>
      <p:pic>
        <p:nvPicPr>
          <p:cNvPr id="2" name="図 1">
            <a:extLst>
              <a:ext uri="{FF2B5EF4-FFF2-40B4-BE49-F238E27FC236}">
                <a16:creationId xmlns:a16="http://schemas.microsoft.com/office/drawing/2014/main" id="{63282D0D-72E3-4C56-920D-D7C0A95AE945}"/>
              </a:ext>
            </a:extLst>
          </p:cNvPr>
          <p:cNvPicPr>
            <a:picLocks noChangeAspect="1"/>
          </p:cNvPicPr>
          <p:nvPr/>
        </p:nvPicPr>
        <p:blipFill>
          <a:blip r:embed="rId2"/>
          <a:stretch>
            <a:fillRect/>
          </a:stretch>
        </p:blipFill>
        <p:spPr>
          <a:xfrm>
            <a:off x="0" y="-1090"/>
            <a:ext cx="12192000" cy="290399"/>
          </a:xfrm>
          <a:prstGeom prst="rect">
            <a:avLst/>
          </a:prstGeom>
        </p:spPr>
      </p:pic>
      <p:pic>
        <p:nvPicPr>
          <p:cNvPr id="3" name="図 2">
            <a:extLst>
              <a:ext uri="{FF2B5EF4-FFF2-40B4-BE49-F238E27FC236}">
                <a16:creationId xmlns:a16="http://schemas.microsoft.com/office/drawing/2014/main" id="{2EF08398-A577-45F6-A647-A41FBCAA87BA}"/>
              </a:ext>
            </a:extLst>
          </p:cNvPr>
          <p:cNvPicPr>
            <a:picLocks noChangeAspect="1"/>
          </p:cNvPicPr>
          <p:nvPr/>
        </p:nvPicPr>
        <p:blipFill>
          <a:blip r:embed="rId2"/>
          <a:stretch>
            <a:fillRect/>
          </a:stretch>
        </p:blipFill>
        <p:spPr>
          <a:xfrm rot="10800000">
            <a:off x="0" y="6567601"/>
            <a:ext cx="12192000" cy="290399"/>
          </a:xfrm>
          <a:prstGeom prst="rect">
            <a:avLst/>
          </a:prstGeom>
        </p:spPr>
      </p:pic>
      <p:pic>
        <p:nvPicPr>
          <p:cNvPr id="18" name="図 17">
            <a:extLst>
              <a:ext uri="{FF2B5EF4-FFF2-40B4-BE49-F238E27FC236}">
                <a16:creationId xmlns:a16="http://schemas.microsoft.com/office/drawing/2014/main" id="{A7069B4E-650D-4047-B7B3-0D004470B959}"/>
              </a:ext>
            </a:extLst>
          </p:cNvPr>
          <p:cNvPicPr>
            <a:picLocks noChangeAspect="1"/>
          </p:cNvPicPr>
          <p:nvPr/>
        </p:nvPicPr>
        <p:blipFill>
          <a:blip r:embed="rId3"/>
          <a:stretch>
            <a:fillRect/>
          </a:stretch>
        </p:blipFill>
        <p:spPr>
          <a:xfrm>
            <a:off x="11570987" y="6044166"/>
            <a:ext cx="382767" cy="678163"/>
          </a:xfrm>
          <a:prstGeom prst="rect">
            <a:avLst/>
          </a:prstGeom>
        </p:spPr>
      </p:pic>
      <p:sp>
        <p:nvSpPr>
          <p:cNvPr id="7" name="テキスト ボックス 6">
            <a:extLst>
              <a:ext uri="{FF2B5EF4-FFF2-40B4-BE49-F238E27FC236}">
                <a16:creationId xmlns:a16="http://schemas.microsoft.com/office/drawing/2014/main" id="{875F0D17-70DC-4242-BDBE-C5B6892937E8}"/>
              </a:ext>
            </a:extLst>
          </p:cNvPr>
          <p:cNvSpPr txBox="1"/>
          <p:nvPr/>
        </p:nvSpPr>
        <p:spPr>
          <a:xfrm>
            <a:off x="1008000" y="862275"/>
            <a:ext cx="10800000" cy="2554545"/>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我が国の水道水は、水質基準を満足するよう、原水水質に応じた水道システムを整備・管理することにより、安全性が確保されています。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しかしながら、今なお工場排水、農薬、耐塩素性病原生物等の水源への流入や、水道施設内での消毒副生成物の生成などのさまざまな水道水へのリスクが存在し、油類の流出等の水質汚染事故や水源湖沼の富栄養化等による異臭味被害も発生していま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さらに、水道施設の老朽化や担当職員の減少・高齢化も進んできています。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水道を取り巻くこのような状況の中で、水道水の安全性を一層高め、今後とも国民が安心しておいしく飲める水道水を安定的に供給していくためには、水源から給水栓に至る統合的な水質管理を実現することが重要ということが水安全計画を策定する背景となっています。</a:t>
            </a:r>
          </a:p>
          <a:p>
            <a:pPr algn="r" defTabSz="914400"/>
            <a:r>
              <a:rPr kumimoji="1" lang="en-US" altLang="ja-JP" sz="1600">
                <a:solidFill>
                  <a:prstClr val="black"/>
                </a:solidFill>
                <a:latin typeface="+mn-ea"/>
              </a:rPr>
              <a:t>【</a:t>
            </a:r>
            <a:r>
              <a:rPr kumimoji="1" lang="ja-JP" altLang="en-US" sz="1600">
                <a:solidFill>
                  <a:prstClr val="black"/>
                </a:solidFill>
                <a:latin typeface="+mn-ea"/>
              </a:rPr>
              <a:t>出典</a:t>
            </a:r>
            <a:r>
              <a:rPr kumimoji="1" lang="en-US" altLang="ja-JP" sz="1600">
                <a:solidFill>
                  <a:prstClr val="black"/>
                </a:solidFill>
                <a:latin typeface="+mn-ea"/>
              </a:rPr>
              <a:t>】 </a:t>
            </a:r>
            <a:r>
              <a:rPr kumimoji="1" lang="ja-JP" altLang="en-US" sz="1600">
                <a:solidFill>
                  <a:prstClr val="black"/>
                </a:solidFill>
                <a:latin typeface="+mn-ea"/>
              </a:rPr>
              <a:t>水安全計画策定ガイドライン</a:t>
            </a:r>
            <a:r>
              <a:rPr kumimoji="1" lang="en-US" altLang="ja-JP" sz="1600">
                <a:solidFill>
                  <a:prstClr val="black"/>
                </a:solidFill>
                <a:latin typeface="+mn-ea"/>
              </a:rPr>
              <a:t>(</a:t>
            </a:r>
            <a:r>
              <a:rPr kumimoji="1" lang="ja-JP" altLang="en-US" sz="1600">
                <a:solidFill>
                  <a:prstClr val="black"/>
                </a:solidFill>
                <a:latin typeface="+mn-ea"/>
              </a:rPr>
              <a:t>ｐ</a:t>
            </a:r>
            <a:r>
              <a:rPr kumimoji="1" lang="en-US" altLang="ja-JP" sz="1600">
                <a:solidFill>
                  <a:prstClr val="black"/>
                </a:solidFill>
                <a:latin typeface="+mn-ea"/>
              </a:rPr>
              <a:t>.1)</a:t>
            </a:r>
            <a:endParaRPr kumimoji="1" lang="en-US" altLang="ja-JP" sz="1600" dirty="0">
              <a:solidFill>
                <a:prstClr val="black"/>
              </a:solidFill>
              <a:latin typeface="+mn-ea"/>
            </a:endParaRPr>
          </a:p>
        </p:txBody>
      </p:sp>
      <p:sp>
        <p:nvSpPr>
          <p:cNvPr id="27" name="正方形/長方形 26">
            <a:extLst>
              <a:ext uri="{FF2B5EF4-FFF2-40B4-BE49-F238E27FC236}">
                <a16:creationId xmlns:a16="http://schemas.microsoft.com/office/drawing/2014/main" id="{19A53515-7989-4A48-83AA-31D50EE335F6}"/>
              </a:ext>
            </a:extLst>
          </p:cNvPr>
          <p:cNvSpPr/>
          <p:nvPr/>
        </p:nvSpPr>
        <p:spPr>
          <a:xfrm>
            <a:off x="216000" y="862275"/>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Ａ１</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0" name="正方形/長方形 19">
            <a:extLst>
              <a:ext uri="{FF2B5EF4-FFF2-40B4-BE49-F238E27FC236}">
                <a16:creationId xmlns:a16="http://schemas.microsoft.com/office/drawing/2014/main" id="{D134B04E-9B01-449C-848F-C51A81B26607}"/>
              </a:ext>
            </a:extLst>
          </p:cNvPr>
          <p:cNvSpPr/>
          <p:nvPr/>
        </p:nvSpPr>
        <p:spPr>
          <a:xfrm>
            <a:off x="216000" y="431053"/>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Ｑ１</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1" name="テキスト ボックス 20">
            <a:extLst>
              <a:ext uri="{FF2B5EF4-FFF2-40B4-BE49-F238E27FC236}">
                <a16:creationId xmlns:a16="http://schemas.microsoft.com/office/drawing/2014/main" id="{48F5281A-7E5C-4FD8-9AAB-B37EDB86C76E}"/>
              </a:ext>
            </a:extLst>
          </p:cNvPr>
          <p:cNvSpPr txBox="1"/>
          <p:nvPr/>
        </p:nvSpPr>
        <p:spPr>
          <a:xfrm>
            <a:off x="1008000" y="431053"/>
            <a:ext cx="10800000" cy="324000"/>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水安全計画の策定にはどのような背景がありますか？</a:t>
            </a:r>
            <a:endParaRPr kumimoji="1" lang="en-US" altLang="ja-JP" sz="1600" dirty="0">
              <a:solidFill>
                <a:prstClr val="black"/>
              </a:solidFill>
              <a:latin typeface="+mn-ea"/>
            </a:endParaRPr>
          </a:p>
        </p:txBody>
      </p:sp>
      <p:sp>
        <p:nvSpPr>
          <p:cNvPr id="13" name="正方形/長方形 12">
            <a:extLst>
              <a:ext uri="{FF2B5EF4-FFF2-40B4-BE49-F238E27FC236}">
                <a16:creationId xmlns:a16="http://schemas.microsoft.com/office/drawing/2014/main" id="{76433929-B15E-489C-9AD7-A90B51FE5064}"/>
              </a:ext>
            </a:extLst>
          </p:cNvPr>
          <p:cNvSpPr/>
          <p:nvPr/>
        </p:nvSpPr>
        <p:spPr>
          <a:xfrm>
            <a:off x="216000" y="3924000"/>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Ａ２</a:t>
            </a:r>
            <a:endParaRPr kumimoji="1" lang="ja-JP" altLang="en-US" sz="1600" b="1" dirty="0">
              <a:effectLst>
                <a:outerShdw blurRad="38100" dist="38100" dir="2700000" algn="tl">
                  <a:srgbClr val="000000">
                    <a:alpha val="43137"/>
                  </a:srgbClr>
                </a:outerShdw>
              </a:effectLst>
              <a:latin typeface="+mn-ea"/>
            </a:endParaRPr>
          </a:p>
        </p:txBody>
      </p:sp>
      <p:sp>
        <p:nvSpPr>
          <p:cNvPr id="14" name="正方形/長方形 13">
            <a:extLst>
              <a:ext uri="{FF2B5EF4-FFF2-40B4-BE49-F238E27FC236}">
                <a16:creationId xmlns:a16="http://schemas.microsoft.com/office/drawing/2014/main" id="{DCA01B2C-699A-48C4-B02B-1C687DB728A1}"/>
              </a:ext>
            </a:extLst>
          </p:cNvPr>
          <p:cNvSpPr/>
          <p:nvPr/>
        </p:nvSpPr>
        <p:spPr>
          <a:xfrm>
            <a:off x="216000" y="3492000"/>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Ｑ２</a:t>
            </a:r>
            <a:endParaRPr kumimoji="1" lang="ja-JP" altLang="en-US" sz="1600" b="1" dirty="0">
              <a:effectLst>
                <a:outerShdw blurRad="38100" dist="38100" dir="2700000" algn="tl">
                  <a:srgbClr val="000000">
                    <a:alpha val="43137"/>
                  </a:srgbClr>
                </a:outerShdw>
              </a:effectLst>
              <a:latin typeface="+mn-ea"/>
            </a:endParaRPr>
          </a:p>
        </p:txBody>
      </p:sp>
      <p:sp>
        <p:nvSpPr>
          <p:cNvPr id="15" name="テキスト ボックス 14">
            <a:extLst>
              <a:ext uri="{FF2B5EF4-FFF2-40B4-BE49-F238E27FC236}">
                <a16:creationId xmlns:a16="http://schemas.microsoft.com/office/drawing/2014/main" id="{E029CE27-DE83-44D9-84D5-EFE46DEC2A7E}"/>
              </a:ext>
            </a:extLst>
          </p:cNvPr>
          <p:cNvSpPr txBox="1"/>
          <p:nvPr/>
        </p:nvSpPr>
        <p:spPr>
          <a:xfrm>
            <a:off x="1008000" y="3492000"/>
            <a:ext cx="10800000" cy="324000"/>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水安全計画とはどのようなものですか？</a:t>
            </a:r>
            <a:endParaRPr kumimoji="1" lang="en-US" altLang="ja-JP" sz="1600" dirty="0">
              <a:latin typeface="+mn-ea"/>
            </a:endParaRPr>
          </a:p>
        </p:txBody>
      </p:sp>
    </p:spTree>
    <p:extLst>
      <p:ext uri="{BB962C8B-B14F-4D97-AF65-F5344CB8AC3E}">
        <p14:creationId xmlns:p14="http://schemas.microsoft.com/office/powerpoint/2010/main" val="2451662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3282D0D-72E3-4C56-920D-D7C0A95AE945}"/>
              </a:ext>
            </a:extLst>
          </p:cNvPr>
          <p:cNvPicPr>
            <a:picLocks noChangeAspect="1"/>
          </p:cNvPicPr>
          <p:nvPr/>
        </p:nvPicPr>
        <p:blipFill>
          <a:blip r:embed="rId2"/>
          <a:stretch>
            <a:fillRect/>
          </a:stretch>
        </p:blipFill>
        <p:spPr>
          <a:xfrm>
            <a:off x="0" y="-1090"/>
            <a:ext cx="12192000" cy="290399"/>
          </a:xfrm>
          <a:prstGeom prst="rect">
            <a:avLst/>
          </a:prstGeom>
        </p:spPr>
      </p:pic>
      <p:pic>
        <p:nvPicPr>
          <p:cNvPr id="3" name="図 2">
            <a:extLst>
              <a:ext uri="{FF2B5EF4-FFF2-40B4-BE49-F238E27FC236}">
                <a16:creationId xmlns:a16="http://schemas.microsoft.com/office/drawing/2014/main" id="{2EF08398-A577-45F6-A647-A41FBCAA87BA}"/>
              </a:ext>
            </a:extLst>
          </p:cNvPr>
          <p:cNvPicPr>
            <a:picLocks noChangeAspect="1"/>
          </p:cNvPicPr>
          <p:nvPr/>
        </p:nvPicPr>
        <p:blipFill>
          <a:blip r:embed="rId2"/>
          <a:stretch>
            <a:fillRect/>
          </a:stretch>
        </p:blipFill>
        <p:spPr>
          <a:xfrm rot="10800000">
            <a:off x="0" y="6567601"/>
            <a:ext cx="12192000" cy="290399"/>
          </a:xfrm>
          <a:prstGeom prst="rect">
            <a:avLst/>
          </a:prstGeom>
        </p:spPr>
      </p:pic>
      <p:sp>
        <p:nvSpPr>
          <p:cNvPr id="7" name="テキスト ボックス 6">
            <a:extLst>
              <a:ext uri="{FF2B5EF4-FFF2-40B4-BE49-F238E27FC236}">
                <a16:creationId xmlns:a16="http://schemas.microsoft.com/office/drawing/2014/main" id="{875F0D17-70DC-4242-BDBE-C5B6892937E8}"/>
              </a:ext>
            </a:extLst>
          </p:cNvPr>
          <p:cNvSpPr txBox="1"/>
          <p:nvPr/>
        </p:nvSpPr>
        <p:spPr>
          <a:xfrm>
            <a:off x="1008000" y="786891"/>
            <a:ext cx="10800000" cy="830997"/>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水安全計画の策定により期待される効果として、①安全性の向上、②維持管理の向上・効率化、③技術の継承、④需要者への安全性に関する説明責任（アカウンタビリティ）、⑤一元管理、⑥関係者の連携強化が挙げられます。</a:t>
            </a:r>
          </a:p>
          <a:p>
            <a:pPr algn="r" defTabSz="914400">
              <a:buClr>
                <a:schemeClr val="tx1">
                  <a:lumMod val="50000"/>
                  <a:lumOff val="50000"/>
                </a:schemeClr>
              </a:buClr>
            </a:pPr>
            <a:r>
              <a:rPr kumimoji="1" lang="en-US" altLang="ja-JP" sz="1600">
                <a:solidFill>
                  <a:prstClr val="black"/>
                </a:solidFill>
                <a:latin typeface="+mn-ea"/>
              </a:rPr>
              <a:t>【</a:t>
            </a:r>
            <a:r>
              <a:rPr kumimoji="1" lang="ja-JP" altLang="en-US" sz="1600">
                <a:solidFill>
                  <a:prstClr val="black"/>
                </a:solidFill>
                <a:latin typeface="+mn-ea"/>
              </a:rPr>
              <a:t>出典</a:t>
            </a:r>
            <a:r>
              <a:rPr kumimoji="1" lang="en-US" altLang="ja-JP" sz="1600">
                <a:solidFill>
                  <a:prstClr val="black"/>
                </a:solidFill>
                <a:latin typeface="+mn-ea"/>
              </a:rPr>
              <a:t>】 </a:t>
            </a:r>
            <a:r>
              <a:rPr kumimoji="1" lang="ja-JP" altLang="en-US" sz="1600">
                <a:solidFill>
                  <a:prstClr val="black"/>
                </a:solidFill>
                <a:latin typeface="+mn-ea"/>
              </a:rPr>
              <a:t>水安全計画策定ガイドライン</a:t>
            </a:r>
            <a:r>
              <a:rPr kumimoji="1" lang="en-US" altLang="ja-JP" sz="1600">
                <a:solidFill>
                  <a:prstClr val="black"/>
                </a:solidFill>
                <a:latin typeface="+mn-ea"/>
              </a:rPr>
              <a:t>(</a:t>
            </a:r>
            <a:r>
              <a:rPr kumimoji="1" lang="ja-JP" altLang="en-US" sz="1600">
                <a:solidFill>
                  <a:prstClr val="black"/>
                </a:solidFill>
                <a:latin typeface="+mn-ea"/>
              </a:rPr>
              <a:t>ｐ</a:t>
            </a:r>
            <a:r>
              <a:rPr kumimoji="1" lang="en-US" altLang="ja-JP" sz="1600">
                <a:solidFill>
                  <a:prstClr val="black"/>
                </a:solidFill>
                <a:latin typeface="+mn-ea"/>
              </a:rPr>
              <a:t>.4</a:t>
            </a:r>
            <a:r>
              <a:rPr kumimoji="1" lang="ja-JP" altLang="en-US" sz="1600">
                <a:solidFill>
                  <a:prstClr val="black"/>
                </a:solidFill>
                <a:latin typeface="+mn-ea"/>
              </a:rPr>
              <a:t>～</a:t>
            </a:r>
            <a:r>
              <a:rPr kumimoji="1" lang="en-US" altLang="ja-JP" sz="1600">
                <a:solidFill>
                  <a:prstClr val="black"/>
                </a:solidFill>
                <a:latin typeface="+mn-ea"/>
              </a:rPr>
              <a:t>5)</a:t>
            </a:r>
            <a:endParaRPr kumimoji="1" lang="en-US" altLang="ja-JP" sz="1600" dirty="0">
              <a:solidFill>
                <a:prstClr val="black"/>
              </a:solidFill>
              <a:latin typeface="+mn-ea"/>
            </a:endParaRPr>
          </a:p>
        </p:txBody>
      </p:sp>
      <p:sp>
        <p:nvSpPr>
          <p:cNvPr id="27" name="正方形/長方形 26">
            <a:extLst>
              <a:ext uri="{FF2B5EF4-FFF2-40B4-BE49-F238E27FC236}">
                <a16:creationId xmlns:a16="http://schemas.microsoft.com/office/drawing/2014/main" id="{19A53515-7989-4A48-83AA-31D50EE335F6}"/>
              </a:ext>
            </a:extLst>
          </p:cNvPr>
          <p:cNvSpPr/>
          <p:nvPr/>
        </p:nvSpPr>
        <p:spPr>
          <a:xfrm>
            <a:off x="216000" y="786891"/>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Ａ３</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0" name="正方形/長方形 19">
            <a:extLst>
              <a:ext uri="{FF2B5EF4-FFF2-40B4-BE49-F238E27FC236}">
                <a16:creationId xmlns:a16="http://schemas.microsoft.com/office/drawing/2014/main" id="{D134B04E-9B01-449C-848F-C51A81B26607}"/>
              </a:ext>
            </a:extLst>
          </p:cNvPr>
          <p:cNvSpPr/>
          <p:nvPr/>
        </p:nvSpPr>
        <p:spPr>
          <a:xfrm>
            <a:off x="216000" y="353619"/>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Ｑ３</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1" name="テキスト ボックス 20">
            <a:extLst>
              <a:ext uri="{FF2B5EF4-FFF2-40B4-BE49-F238E27FC236}">
                <a16:creationId xmlns:a16="http://schemas.microsoft.com/office/drawing/2014/main" id="{48F5281A-7E5C-4FD8-9AAB-B37EDB86C76E}"/>
              </a:ext>
            </a:extLst>
          </p:cNvPr>
          <p:cNvSpPr txBox="1"/>
          <p:nvPr/>
        </p:nvSpPr>
        <p:spPr>
          <a:xfrm>
            <a:off x="1008000" y="353619"/>
            <a:ext cx="10800000" cy="324000"/>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水安全計画にはどのような効果があるのですか？</a:t>
            </a:r>
            <a:endParaRPr kumimoji="1" lang="en-US" altLang="ja-JP" sz="1600" dirty="0">
              <a:solidFill>
                <a:prstClr val="black"/>
              </a:solidFill>
              <a:latin typeface="+mn-ea"/>
            </a:endParaRPr>
          </a:p>
        </p:txBody>
      </p:sp>
      <p:sp>
        <p:nvSpPr>
          <p:cNvPr id="13" name="正方形/長方形 12">
            <a:extLst>
              <a:ext uri="{FF2B5EF4-FFF2-40B4-BE49-F238E27FC236}">
                <a16:creationId xmlns:a16="http://schemas.microsoft.com/office/drawing/2014/main" id="{76433929-B15E-489C-9AD7-A90B51FE5064}"/>
              </a:ext>
            </a:extLst>
          </p:cNvPr>
          <p:cNvSpPr/>
          <p:nvPr/>
        </p:nvSpPr>
        <p:spPr>
          <a:xfrm>
            <a:off x="216000" y="2088378"/>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Ａ４</a:t>
            </a:r>
            <a:endParaRPr kumimoji="1" lang="ja-JP" altLang="en-US" sz="1600" b="1" dirty="0">
              <a:effectLst>
                <a:outerShdw blurRad="38100" dist="38100" dir="2700000" algn="tl">
                  <a:srgbClr val="000000">
                    <a:alpha val="43137"/>
                  </a:srgbClr>
                </a:outerShdw>
              </a:effectLst>
              <a:latin typeface="+mn-ea"/>
            </a:endParaRPr>
          </a:p>
        </p:txBody>
      </p:sp>
      <p:sp>
        <p:nvSpPr>
          <p:cNvPr id="14" name="正方形/長方形 13">
            <a:extLst>
              <a:ext uri="{FF2B5EF4-FFF2-40B4-BE49-F238E27FC236}">
                <a16:creationId xmlns:a16="http://schemas.microsoft.com/office/drawing/2014/main" id="{DCA01B2C-699A-48C4-B02B-1C687DB728A1}"/>
              </a:ext>
            </a:extLst>
          </p:cNvPr>
          <p:cNvSpPr/>
          <p:nvPr/>
        </p:nvSpPr>
        <p:spPr>
          <a:xfrm>
            <a:off x="216000" y="1656378"/>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Ｑ４</a:t>
            </a:r>
            <a:endParaRPr kumimoji="1" lang="ja-JP" altLang="en-US" sz="1600" b="1" dirty="0">
              <a:effectLst>
                <a:outerShdw blurRad="38100" dist="38100" dir="2700000" algn="tl">
                  <a:srgbClr val="000000">
                    <a:alpha val="43137"/>
                  </a:srgbClr>
                </a:outerShdw>
              </a:effectLst>
              <a:latin typeface="+mn-ea"/>
            </a:endParaRPr>
          </a:p>
        </p:txBody>
      </p:sp>
      <p:sp>
        <p:nvSpPr>
          <p:cNvPr id="15" name="テキスト ボックス 14">
            <a:extLst>
              <a:ext uri="{FF2B5EF4-FFF2-40B4-BE49-F238E27FC236}">
                <a16:creationId xmlns:a16="http://schemas.microsoft.com/office/drawing/2014/main" id="{E029CE27-DE83-44D9-84D5-EFE46DEC2A7E}"/>
              </a:ext>
            </a:extLst>
          </p:cNvPr>
          <p:cNvSpPr txBox="1"/>
          <p:nvPr/>
        </p:nvSpPr>
        <p:spPr>
          <a:xfrm>
            <a:off x="1008000" y="1656378"/>
            <a:ext cx="10800000" cy="324000"/>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水安全計画の考え方の基となる</a:t>
            </a:r>
            <a:r>
              <a:rPr kumimoji="1" lang="en-US" altLang="ja-JP" sz="1600">
                <a:latin typeface="+mn-ea"/>
              </a:rPr>
              <a:t>HACCP</a:t>
            </a:r>
            <a:r>
              <a:rPr kumimoji="1" lang="ja-JP" altLang="en-US" sz="1600">
                <a:latin typeface="+mn-ea"/>
              </a:rPr>
              <a:t>とはどのようなものですか？</a:t>
            </a:r>
            <a:endParaRPr kumimoji="1" lang="en-US" altLang="ja-JP" sz="1600" dirty="0">
              <a:solidFill>
                <a:prstClr val="black"/>
              </a:solidFill>
              <a:latin typeface="+mn-ea"/>
            </a:endParaRPr>
          </a:p>
        </p:txBody>
      </p:sp>
      <p:sp>
        <p:nvSpPr>
          <p:cNvPr id="16" name="テキスト ボックス 15">
            <a:extLst>
              <a:ext uri="{FF2B5EF4-FFF2-40B4-BE49-F238E27FC236}">
                <a16:creationId xmlns:a16="http://schemas.microsoft.com/office/drawing/2014/main" id="{D29B1CFE-0460-4F2D-AFAE-5C3E0BD057C7}"/>
              </a:ext>
            </a:extLst>
          </p:cNvPr>
          <p:cNvSpPr txBox="1"/>
          <p:nvPr/>
        </p:nvSpPr>
        <p:spPr>
          <a:xfrm>
            <a:off x="1008000" y="2088378"/>
            <a:ext cx="6279292" cy="1815882"/>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食品業界で取り入れられている</a:t>
            </a:r>
            <a:r>
              <a:rPr kumimoji="1" lang="en-US" altLang="ja-JP" sz="1600">
                <a:solidFill>
                  <a:prstClr val="black"/>
                </a:solidFill>
                <a:latin typeface="+mn-ea"/>
              </a:rPr>
              <a:t>HACCP</a:t>
            </a:r>
            <a:r>
              <a:rPr kumimoji="1" lang="ja-JP" altLang="en-US" sz="1600">
                <a:solidFill>
                  <a:prstClr val="black"/>
                </a:solidFill>
                <a:latin typeface="+mn-ea"/>
              </a:rPr>
              <a:t>（</a:t>
            </a:r>
            <a:r>
              <a:rPr kumimoji="1" lang="en-US" altLang="ja-JP" sz="1600">
                <a:solidFill>
                  <a:prstClr val="black"/>
                </a:solidFill>
                <a:latin typeface="+mn-ea"/>
              </a:rPr>
              <a:t>Hazard Analysis and Critical Control Point</a:t>
            </a:r>
            <a:r>
              <a:rPr kumimoji="1" lang="ja-JP" altLang="en-US" sz="1600">
                <a:solidFill>
                  <a:prstClr val="black"/>
                </a:solidFill>
                <a:latin typeface="+mn-ea"/>
              </a:rPr>
              <a:t>）とは、原料入荷から製品出荷までのあらゆる工程において、「何が危害の原因となるのか」</a:t>
            </a:r>
            <a:r>
              <a:rPr kumimoji="1" lang="en-US" altLang="ja-JP" sz="1600">
                <a:solidFill>
                  <a:prstClr val="black"/>
                </a:solidFill>
                <a:latin typeface="+mn-ea"/>
              </a:rPr>
              <a:t>(HA</a:t>
            </a:r>
            <a:r>
              <a:rPr kumimoji="1" lang="ja-JP" altLang="en-US" sz="1600">
                <a:solidFill>
                  <a:prstClr val="black"/>
                </a:solidFill>
                <a:latin typeface="+mn-ea"/>
              </a:rPr>
              <a:t>：</a:t>
            </a:r>
            <a:r>
              <a:rPr kumimoji="1" lang="en-US" altLang="ja-JP" sz="1600">
                <a:solidFill>
                  <a:prstClr val="black"/>
                </a:solidFill>
                <a:latin typeface="+mn-ea"/>
              </a:rPr>
              <a:t>Hazard Analysis</a:t>
            </a:r>
            <a:r>
              <a:rPr kumimoji="1" lang="ja-JP" altLang="en-US" sz="1600">
                <a:solidFill>
                  <a:prstClr val="black"/>
                </a:solidFill>
                <a:latin typeface="+mn-ea"/>
              </a:rPr>
              <a:t>、ハサップ、ハセップ</a:t>
            </a:r>
            <a:r>
              <a:rPr kumimoji="1" lang="en-US" altLang="ja-JP" sz="1600">
                <a:solidFill>
                  <a:prstClr val="black"/>
                </a:solidFill>
                <a:latin typeface="+mn-ea"/>
              </a:rPr>
              <a:t>)</a:t>
            </a:r>
            <a:r>
              <a:rPr kumimoji="1" lang="ja-JP" altLang="en-US" sz="1600">
                <a:solidFill>
                  <a:prstClr val="black"/>
                </a:solidFill>
                <a:latin typeface="+mn-ea"/>
              </a:rPr>
              <a:t>を明確にするとともに、危害の原因を排除するための重要管理点（工程）</a:t>
            </a:r>
            <a:r>
              <a:rPr kumimoji="1" lang="en-US" altLang="ja-JP" sz="1600">
                <a:solidFill>
                  <a:prstClr val="black"/>
                </a:solidFill>
                <a:latin typeface="+mn-ea"/>
              </a:rPr>
              <a:t>(CCP</a:t>
            </a:r>
            <a:r>
              <a:rPr kumimoji="1" lang="ja-JP" altLang="en-US" sz="1600">
                <a:solidFill>
                  <a:prstClr val="black"/>
                </a:solidFill>
                <a:latin typeface="+mn-ea"/>
              </a:rPr>
              <a:t>：</a:t>
            </a:r>
            <a:r>
              <a:rPr kumimoji="1" lang="en-US" altLang="ja-JP" sz="1600">
                <a:solidFill>
                  <a:prstClr val="black"/>
                </a:solidFill>
                <a:latin typeface="+mn-ea"/>
              </a:rPr>
              <a:t>Critical Control Point)</a:t>
            </a:r>
            <a:r>
              <a:rPr kumimoji="1" lang="ja-JP" altLang="en-US" sz="1600">
                <a:solidFill>
                  <a:prstClr val="black"/>
                </a:solidFill>
                <a:latin typeface="+mn-ea"/>
              </a:rPr>
              <a:t>を重点的かつ継続的に監視することによって衛生管理を行うものです。        </a:t>
            </a:r>
            <a:r>
              <a:rPr kumimoji="1" lang="en-US" altLang="ja-JP" sz="1600">
                <a:solidFill>
                  <a:prstClr val="black"/>
                </a:solidFill>
                <a:latin typeface="+mn-ea"/>
              </a:rPr>
              <a:t>【</a:t>
            </a:r>
            <a:r>
              <a:rPr kumimoji="1" lang="ja-JP" altLang="en-US" sz="1600">
                <a:solidFill>
                  <a:prstClr val="black"/>
                </a:solidFill>
                <a:latin typeface="+mn-ea"/>
              </a:rPr>
              <a:t>出典</a:t>
            </a:r>
            <a:r>
              <a:rPr kumimoji="1" lang="en-US" altLang="ja-JP" sz="1600">
                <a:solidFill>
                  <a:prstClr val="black"/>
                </a:solidFill>
                <a:latin typeface="+mn-ea"/>
              </a:rPr>
              <a:t>】 </a:t>
            </a:r>
            <a:r>
              <a:rPr kumimoji="1" lang="ja-JP" altLang="en-US" sz="1600">
                <a:solidFill>
                  <a:prstClr val="black"/>
                </a:solidFill>
                <a:latin typeface="+mn-ea"/>
              </a:rPr>
              <a:t>水安全計画策定ガイドライン</a:t>
            </a:r>
            <a:r>
              <a:rPr kumimoji="1" lang="en-US" altLang="ja-JP" sz="1600">
                <a:solidFill>
                  <a:prstClr val="black"/>
                </a:solidFill>
                <a:latin typeface="+mn-ea"/>
              </a:rPr>
              <a:t>(</a:t>
            </a:r>
            <a:r>
              <a:rPr kumimoji="1" lang="ja-JP" altLang="en-US" sz="1600">
                <a:solidFill>
                  <a:prstClr val="black"/>
                </a:solidFill>
                <a:latin typeface="+mn-ea"/>
              </a:rPr>
              <a:t>ｐ</a:t>
            </a:r>
            <a:r>
              <a:rPr kumimoji="1" lang="en-US" altLang="ja-JP" sz="1600">
                <a:solidFill>
                  <a:prstClr val="black"/>
                </a:solidFill>
                <a:latin typeface="+mn-ea"/>
              </a:rPr>
              <a:t>.2)</a:t>
            </a:r>
          </a:p>
        </p:txBody>
      </p:sp>
      <p:cxnSp>
        <p:nvCxnSpPr>
          <p:cNvPr id="34" name="直線コネクタ 33">
            <a:extLst>
              <a:ext uri="{FF2B5EF4-FFF2-40B4-BE49-F238E27FC236}">
                <a16:creationId xmlns:a16="http://schemas.microsoft.com/office/drawing/2014/main" id="{72735D4B-B4C7-42CF-BE38-CB6905E3BE4F}"/>
              </a:ext>
            </a:extLst>
          </p:cNvPr>
          <p:cNvCxnSpPr>
            <a:cxnSpLocks/>
          </p:cNvCxnSpPr>
          <p:nvPr/>
        </p:nvCxnSpPr>
        <p:spPr>
          <a:xfrm>
            <a:off x="8406244" y="3403482"/>
            <a:ext cx="2312765" cy="746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正方形/長方形 4">
            <a:extLst>
              <a:ext uri="{FF2B5EF4-FFF2-40B4-BE49-F238E27FC236}">
                <a16:creationId xmlns:a16="http://schemas.microsoft.com/office/drawing/2014/main" id="{8B8CD4A8-80B5-4FD5-9CEB-93426ABE62FC}"/>
              </a:ext>
            </a:extLst>
          </p:cNvPr>
          <p:cNvSpPr/>
          <p:nvPr/>
        </p:nvSpPr>
        <p:spPr>
          <a:xfrm>
            <a:off x="7380244" y="2278509"/>
            <a:ext cx="2052000" cy="828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54DF7955-AE8D-441B-8552-EFED164906B3}"/>
              </a:ext>
            </a:extLst>
          </p:cNvPr>
          <p:cNvSpPr/>
          <p:nvPr/>
        </p:nvSpPr>
        <p:spPr>
          <a:xfrm>
            <a:off x="8039726" y="2088378"/>
            <a:ext cx="733037" cy="3810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a:solidFill>
                  <a:schemeClr val="tx1"/>
                </a:solidFill>
                <a:latin typeface="Arial" panose="020B0604020202020204" pitchFamily="34" charset="0"/>
                <a:ea typeface="+mj-ea"/>
                <a:cs typeface="Arial" panose="020B0604020202020204" pitchFamily="34" charset="0"/>
              </a:rPr>
              <a:t>HA</a:t>
            </a:r>
            <a:endParaRPr kumimoji="1" lang="ja-JP" altLang="en-US" sz="1600" b="1">
              <a:solidFill>
                <a:schemeClr val="tx1"/>
              </a:solidFill>
              <a:latin typeface="Arial" panose="020B0604020202020204" pitchFamily="34" charset="0"/>
              <a:ea typeface="+mj-ea"/>
              <a:cs typeface="Arial" panose="020B0604020202020204" pitchFamily="34" charset="0"/>
            </a:endParaRPr>
          </a:p>
        </p:txBody>
      </p:sp>
      <p:sp>
        <p:nvSpPr>
          <p:cNvPr id="28" name="テキスト ボックス 27">
            <a:extLst>
              <a:ext uri="{FF2B5EF4-FFF2-40B4-BE49-F238E27FC236}">
                <a16:creationId xmlns:a16="http://schemas.microsoft.com/office/drawing/2014/main" id="{C57E8C31-8D78-49CD-AAC6-0E73E6B4F370}"/>
              </a:ext>
            </a:extLst>
          </p:cNvPr>
          <p:cNvSpPr txBox="1"/>
          <p:nvPr/>
        </p:nvSpPr>
        <p:spPr>
          <a:xfrm>
            <a:off x="7371734" y="2451269"/>
            <a:ext cx="2069020" cy="646331"/>
          </a:xfrm>
          <a:prstGeom prst="rect">
            <a:avLst/>
          </a:prstGeom>
          <a:noFill/>
        </p:spPr>
        <p:txBody>
          <a:bodyPr wrap="square" rtlCol="0">
            <a:spAutoFit/>
          </a:bodyPr>
          <a:lstStyle/>
          <a:p>
            <a:pPr algn="ctr" defTabSz="914400"/>
            <a:r>
              <a:rPr kumimoji="1" lang="ja-JP" altLang="en-US" sz="1200" b="1">
                <a:latin typeface="+mn-ea"/>
              </a:rPr>
              <a:t>危害分析</a:t>
            </a:r>
            <a:endParaRPr kumimoji="1" lang="en-US" altLang="ja-JP" sz="1200" b="1">
              <a:latin typeface="+mn-ea"/>
            </a:endParaRPr>
          </a:p>
          <a:p>
            <a:pPr algn="ctr" defTabSz="914400"/>
            <a:r>
              <a:rPr kumimoji="1" lang="ja-JP" altLang="en-US" sz="1200" b="1">
                <a:solidFill>
                  <a:prstClr val="black"/>
                </a:solidFill>
                <a:latin typeface="+mn-ea"/>
              </a:rPr>
              <a:t>何が危害の原因となるかを</a:t>
            </a:r>
            <a:endParaRPr kumimoji="1" lang="en-US" altLang="ja-JP" sz="1200" b="1">
              <a:solidFill>
                <a:prstClr val="black"/>
              </a:solidFill>
              <a:latin typeface="+mn-ea"/>
            </a:endParaRPr>
          </a:p>
          <a:p>
            <a:pPr algn="ctr" defTabSz="914400"/>
            <a:r>
              <a:rPr kumimoji="1" lang="ja-JP" altLang="en-US" sz="1200" b="1">
                <a:solidFill>
                  <a:prstClr val="black"/>
                </a:solidFill>
                <a:latin typeface="+mn-ea"/>
              </a:rPr>
              <a:t>明確にする</a:t>
            </a:r>
            <a:endParaRPr kumimoji="1" lang="en-US" altLang="ja-JP" sz="1200" b="1" dirty="0">
              <a:solidFill>
                <a:prstClr val="black"/>
              </a:solidFill>
              <a:latin typeface="+mn-ea"/>
            </a:endParaRPr>
          </a:p>
        </p:txBody>
      </p:sp>
      <p:sp>
        <p:nvSpPr>
          <p:cNvPr id="29" name="テキスト ボックス 28">
            <a:extLst>
              <a:ext uri="{FF2B5EF4-FFF2-40B4-BE49-F238E27FC236}">
                <a16:creationId xmlns:a16="http://schemas.microsoft.com/office/drawing/2014/main" id="{7EA166B0-B428-4EC6-BB5C-216D87E7F639}"/>
              </a:ext>
            </a:extLst>
          </p:cNvPr>
          <p:cNvSpPr txBox="1"/>
          <p:nvPr/>
        </p:nvSpPr>
        <p:spPr>
          <a:xfrm>
            <a:off x="9785962" y="2451269"/>
            <a:ext cx="1866095" cy="646331"/>
          </a:xfrm>
          <a:prstGeom prst="rect">
            <a:avLst/>
          </a:prstGeom>
          <a:noFill/>
        </p:spPr>
        <p:txBody>
          <a:bodyPr wrap="square" rtlCol="0">
            <a:spAutoFit/>
          </a:bodyPr>
          <a:lstStyle/>
          <a:p>
            <a:pPr algn="ctr" defTabSz="914400"/>
            <a:r>
              <a:rPr kumimoji="1" lang="ja-JP" altLang="en-US" sz="1200" b="1">
                <a:latin typeface="+mn-ea"/>
              </a:rPr>
              <a:t>重要管理点</a:t>
            </a:r>
            <a:endParaRPr kumimoji="1" lang="en-US" altLang="ja-JP" sz="1200" b="1">
              <a:latin typeface="+mn-ea"/>
            </a:endParaRPr>
          </a:p>
          <a:p>
            <a:pPr algn="ctr" defTabSz="914400"/>
            <a:r>
              <a:rPr kumimoji="1" lang="ja-JP" altLang="en-US" sz="1200" b="1">
                <a:solidFill>
                  <a:prstClr val="black"/>
                </a:solidFill>
                <a:latin typeface="+mn-ea"/>
              </a:rPr>
              <a:t>絶対ミスすることが</a:t>
            </a:r>
            <a:endParaRPr kumimoji="1" lang="en-US" altLang="ja-JP" sz="1200" b="1">
              <a:solidFill>
                <a:prstClr val="black"/>
              </a:solidFill>
              <a:latin typeface="+mn-ea"/>
            </a:endParaRPr>
          </a:p>
          <a:p>
            <a:pPr algn="ctr" defTabSz="914400"/>
            <a:r>
              <a:rPr kumimoji="1" lang="ja-JP" altLang="en-US" sz="1200" b="1">
                <a:solidFill>
                  <a:prstClr val="black"/>
                </a:solidFill>
                <a:latin typeface="+mn-ea"/>
              </a:rPr>
              <a:t>できない管理ポイント</a:t>
            </a:r>
            <a:endParaRPr kumimoji="1" lang="en-US" altLang="ja-JP" sz="1200" b="1" dirty="0">
              <a:solidFill>
                <a:prstClr val="black"/>
              </a:solidFill>
              <a:latin typeface="+mn-ea"/>
            </a:endParaRPr>
          </a:p>
        </p:txBody>
      </p:sp>
      <p:sp>
        <p:nvSpPr>
          <p:cNvPr id="30" name="正方形/長方形 29">
            <a:extLst>
              <a:ext uri="{FF2B5EF4-FFF2-40B4-BE49-F238E27FC236}">
                <a16:creationId xmlns:a16="http://schemas.microsoft.com/office/drawing/2014/main" id="{CF26D949-3703-49B9-91C4-D17EC104CB1A}"/>
              </a:ext>
            </a:extLst>
          </p:cNvPr>
          <p:cNvSpPr/>
          <p:nvPr/>
        </p:nvSpPr>
        <p:spPr>
          <a:xfrm>
            <a:off x="9693009" y="2288592"/>
            <a:ext cx="2052000" cy="828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a16="http://schemas.microsoft.com/office/drawing/2014/main" id="{1E0B6A7E-E135-4D31-B6D5-3AB17977C786}"/>
              </a:ext>
            </a:extLst>
          </p:cNvPr>
          <p:cNvSpPr/>
          <p:nvPr/>
        </p:nvSpPr>
        <p:spPr>
          <a:xfrm>
            <a:off x="10352491" y="2088378"/>
            <a:ext cx="733037" cy="381091"/>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a:solidFill>
                  <a:schemeClr val="tx1"/>
                </a:solidFill>
                <a:latin typeface="Arial" panose="020B0604020202020204" pitchFamily="34" charset="0"/>
                <a:ea typeface="+mj-ea"/>
                <a:cs typeface="Arial" panose="020B0604020202020204" pitchFamily="34" charset="0"/>
              </a:rPr>
              <a:t>CCP</a:t>
            </a:r>
            <a:endParaRPr kumimoji="1" lang="ja-JP" altLang="en-US" sz="1200" b="1">
              <a:solidFill>
                <a:schemeClr val="tx1"/>
              </a:solidFill>
              <a:latin typeface="Arial" panose="020B0604020202020204" pitchFamily="34" charset="0"/>
              <a:ea typeface="+mj-ea"/>
              <a:cs typeface="Arial" panose="020B0604020202020204" pitchFamily="34" charset="0"/>
            </a:endParaRPr>
          </a:p>
        </p:txBody>
      </p:sp>
      <p:sp>
        <p:nvSpPr>
          <p:cNvPr id="31" name="正方形/長方形 30">
            <a:extLst>
              <a:ext uri="{FF2B5EF4-FFF2-40B4-BE49-F238E27FC236}">
                <a16:creationId xmlns:a16="http://schemas.microsoft.com/office/drawing/2014/main" id="{92AC063E-DF18-4E1E-ACFA-348E5EB3D77B}"/>
              </a:ext>
            </a:extLst>
          </p:cNvPr>
          <p:cNvSpPr/>
          <p:nvPr/>
        </p:nvSpPr>
        <p:spPr>
          <a:xfrm>
            <a:off x="8578363" y="3265512"/>
            <a:ext cx="2004996" cy="30155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9F05E463-491C-4597-80D7-8996EA38DBD0}"/>
              </a:ext>
            </a:extLst>
          </p:cNvPr>
          <p:cNvSpPr txBox="1"/>
          <p:nvPr/>
        </p:nvSpPr>
        <p:spPr>
          <a:xfrm>
            <a:off x="8527100" y="3275908"/>
            <a:ext cx="2052000" cy="276999"/>
          </a:xfrm>
          <a:prstGeom prst="rect">
            <a:avLst/>
          </a:prstGeom>
          <a:noFill/>
        </p:spPr>
        <p:txBody>
          <a:bodyPr wrap="square" rtlCol="0">
            <a:spAutoFit/>
          </a:bodyPr>
          <a:lstStyle/>
          <a:p>
            <a:pPr algn="ctr" defTabSz="914400"/>
            <a:r>
              <a:rPr kumimoji="1" lang="ja-JP" altLang="en-US" sz="1200" b="1">
                <a:latin typeface="+mn-ea"/>
              </a:rPr>
              <a:t>システムとして管理する</a:t>
            </a:r>
            <a:endParaRPr kumimoji="1" lang="en-US" altLang="ja-JP" sz="1200" b="1" dirty="0">
              <a:solidFill>
                <a:prstClr val="black"/>
              </a:solidFill>
              <a:latin typeface="+mn-ea"/>
            </a:endParaRPr>
          </a:p>
        </p:txBody>
      </p:sp>
      <p:cxnSp>
        <p:nvCxnSpPr>
          <p:cNvPr id="8" name="直線コネクタ 7">
            <a:extLst>
              <a:ext uri="{FF2B5EF4-FFF2-40B4-BE49-F238E27FC236}">
                <a16:creationId xmlns:a16="http://schemas.microsoft.com/office/drawing/2014/main" id="{2EC62E6B-825C-4EF3-A0E9-021B601F1025}"/>
              </a:ext>
            </a:extLst>
          </p:cNvPr>
          <p:cNvCxnSpPr>
            <a:cxnSpLocks/>
            <a:stCxn id="28" idx="2"/>
          </p:cNvCxnSpPr>
          <p:nvPr/>
        </p:nvCxnSpPr>
        <p:spPr>
          <a:xfrm>
            <a:off x="8406244" y="3097600"/>
            <a:ext cx="0" cy="307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2F652EE-58FE-4690-8A6B-F9944B7AE356}"/>
              </a:ext>
            </a:extLst>
          </p:cNvPr>
          <p:cNvCxnSpPr>
            <a:cxnSpLocks/>
            <a:stCxn id="30" idx="2"/>
          </p:cNvCxnSpPr>
          <p:nvPr/>
        </p:nvCxnSpPr>
        <p:spPr>
          <a:xfrm>
            <a:off x="10719009" y="3116592"/>
            <a:ext cx="0" cy="29781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35" name="図 34">
            <a:extLst>
              <a:ext uri="{FF2B5EF4-FFF2-40B4-BE49-F238E27FC236}">
                <a16:creationId xmlns:a16="http://schemas.microsoft.com/office/drawing/2014/main" id="{189BBBAB-DE8C-4F78-8FF5-9717A92F89DC}"/>
              </a:ext>
            </a:extLst>
          </p:cNvPr>
          <p:cNvPicPr>
            <a:picLocks noChangeAspect="1"/>
          </p:cNvPicPr>
          <p:nvPr/>
        </p:nvPicPr>
        <p:blipFill>
          <a:blip r:embed="rId3"/>
          <a:stretch>
            <a:fillRect/>
          </a:stretch>
        </p:blipFill>
        <p:spPr>
          <a:xfrm>
            <a:off x="11549744" y="6034638"/>
            <a:ext cx="410513" cy="678163"/>
          </a:xfrm>
          <a:prstGeom prst="rect">
            <a:avLst/>
          </a:prstGeom>
        </p:spPr>
      </p:pic>
      <p:sp>
        <p:nvSpPr>
          <p:cNvPr id="37" name="テキスト ボックス 36">
            <a:extLst>
              <a:ext uri="{FF2B5EF4-FFF2-40B4-BE49-F238E27FC236}">
                <a16:creationId xmlns:a16="http://schemas.microsoft.com/office/drawing/2014/main" id="{BC4EE8AB-CB2F-4B7F-8D4D-CC0AC6D13365}"/>
              </a:ext>
            </a:extLst>
          </p:cNvPr>
          <p:cNvSpPr txBox="1"/>
          <p:nvPr/>
        </p:nvSpPr>
        <p:spPr>
          <a:xfrm>
            <a:off x="7505699" y="3792477"/>
            <a:ext cx="4146355" cy="276999"/>
          </a:xfrm>
          <a:prstGeom prst="rect">
            <a:avLst/>
          </a:prstGeom>
          <a:noFill/>
        </p:spPr>
        <p:txBody>
          <a:bodyPr wrap="square" rtlCol="0">
            <a:spAutoFit/>
          </a:bodyPr>
          <a:lstStyle/>
          <a:p>
            <a:pPr defTabSz="914400">
              <a:buClr>
                <a:schemeClr val="tx1">
                  <a:lumMod val="50000"/>
                  <a:lumOff val="50000"/>
                </a:schemeClr>
              </a:buClr>
            </a:pPr>
            <a:r>
              <a:rPr kumimoji="1" lang="en-US" altLang="ja-JP" sz="1200">
                <a:solidFill>
                  <a:srgbClr val="0000CC"/>
                </a:solidFill>
                <a:latin typeface="+mn-ea"/>
              </a:rPr>
              <a:t>HACCP</a:t>
            </a:r>
            <a:r>
              <a:rPr kumimoji="1" lang="ja-JP" altLang="en-US" sz="1200">
                <a:solidFill>
                  <a:srgbClr val="0000CC"/>
                </a:solidFill>
                <a:latin typeface="+mn-ea"/>
              </a:rPr>
              <a:t>（</a:t>
            </a:r>
            <a:r>
              <a:rPr kumimoji="1" lang="en-US" altLang="ja-JP" sz="1200">
                <a:solidFill>
                  <a:srgbClr val="0000CC"/>
                </a:solidFill>
                <a:latin typeface="+mn-ea"/>
              </a:rPr>
              <a:t>Hazard Analysis and Critical Control Point</a:t>
            </a:r>
            <a:r>
              <a:rPr kumimoji="1" lang="ja-JP" altLang="en-US" sz="1200">
                <a:solidFill>
                  <a:srgbClr val="0000CC"/>
                </a:solidFill>
                <a:latin typeface="+mn-ea"/>
              </a:rPr>
              <a:t>）</a:t>
            </a:r>
            <a:endParaRPr kumimoji="1" lang="en-US" altLang="ja-JP" sz="1200">
              <a:solidFill>
                <a:srgbClr val="0000CC"/>
              </a:solidFill>
              <a:latin typeface="+mn-ea"/>
            </a:endParaRPr>
          </a:p>
        </p:txBody>
      </p:sp>
      <p:sp>
        <p:nvSpPr>
          <p:cNvPr id="26" name="正方形/長方形 25">
            <a:extLst>
              <a:ext uri="{FF2B5EF4-FFF2-40B4-BE49-F238E27FC236}">
                <a16:creationId xmlns:a16="http://schemas.microsoft.com/office/drawing/2014/main" id="{D6A2A618-A06F-41F5-963A-F82B53DE2738}"/>
              </a:ext>
            </a:extLst>
          </p:cNvPr>
          <p:cNvSpPr/>
          <p:nvPr/>
        </p:nvSpPr>
        <p:spPr>
          <a:xfrm>
            <a:off x="216000" y="4564107"/>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Ａ５</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36" name="正方形/長方形 35">
            <a:extLst>
              <a:ext uri="{FF2B5EF4-FFF2-40B4-BE49-F238E27FC236}">
                <a16:creationId xmlns:a16="http://schemas.microsoft.com/office/drawing/2014/main" id="{3117B372-6561-46D9-B347-85DAACB072A9}"/>
              </a:ext>
            </a:extLst>
          </p:cNvPr>
          <p:cNvSpPr/>
          <p:nvPr/>
        </p:nvSpPr>
        <p:spPr>
          <a:xfrm>
            <a:off x="216000" y="4145526"/>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Ｑ５</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38" name="テキスト ボックス 37">
            <a:extLst>
              <a:ext uri="{FF2B5EF4-FFF2-40B4-BE49-F238E27FC236}">
                <a16:creationId xmlns:a16="http://schemas.microsoft.com/office/drawing/2014/main" id="{97D3999A-5010-48E4-9933-2A08FDBACF60}"/>
              </a:ext>
            </a:extLst>
          </p:cNvPr>
          <p:cNvSpPr txBox="1"/>
          <p:nvPr/>
        </p:nvSpPr>
        <p:spPr>
          <a:xfrm>
            <a:off x="1008000" y="4145526"/>
            <a:ext cx="10800000" cy="338554"/>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どのようにしてチームを作ったらよいですか？</a:t>
            </a:r>
            <a:endParaRPr kumimoji="1" lang="en-US" altLang="ja-JP" sz="1600" dirty="0">
              <a:solidFill>
                <a:prstClr val="black"/>
              </a:solidFill>
              <a:latin typeface="+mn-ea"/>
            </a:endParaRPr>
          </a:p>
        </p:txBody>
      </p:sp>
      <p:sp>
        <p:nvSpPr>
          <p:cNvPr id="39" name="テキスト ボックス 38">
            <a:extLst>
              <a:ext uri="{FF2B5EF4-FFF2-40B4-BE49-F238E27FC236}">
                <a16:creationId xmlns:a16="http://schemas.microsoft.com/office/drawing/2014/main" id="{B141353A-6D36-4189-A9EA-BF63E44B8A16}"/>
              </a:ext>
            </a:extLst>
          </p:cNvPr>
          <p:cNvSpPr txBox="1"/>
          <p:nvPr/>
        </p:nvSpPr>
        <p:spPr>
          <a:xfrm>
            <a:off x="1008000" y="4564107"/>
            <a:ext cx="10800000" cy="2062103"/>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水安全計画の策定には、全体の総括、実際の運転、水質面・施設面からの検討が必要であることから、構成メンバーには、技術管理、水質管理に関わる者のほか、日常運転に関わるスタッフを含めることが必要で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さらに、有識者、水道の需要者等を加えることも考えられます。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チームは、水安全計画の策定作業とともに、計画の運用・実施の推進役も兼ねるため、チームの編成に当たって以下の事項に留意してください。</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① チームのメンバーは、水道システムの危害原因事象に関する知識があること。</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② 安全な水を保証する全ての変更事項に対する責任、権限がある人を含めること。</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③ 日常の作業に関わっている人を含めること。    </a:t>
            </a:r>
            <a:r>
              <a:rPr kumimoji="1" lang="en-US" altLang="ja-JP" sz="1600">
                <a:solidFill>
                  <a:prstClr val="black"/>
                </a:solidFill>
                <a:latin typeface="+mn-ea"/>
              </a:rPr>
              <a:t>【</a:t>
            </a:r>
            <a:r>
              <a:rPr kumimoji="1" lang="ja-JP" altLang="en-US" sz="1600">
                <a:solidFill>
                  <a:prstClr val="black"/>
                </a:solidFill>
                <a:latin typeface="+mn-ea"/>
              </a:rPr>
              <a:t>出典</a:t>
            </a:r>
            <a:r>
              <a:rPr kumimoji="1" lang="en-US" altLang="ja-JP" sz="1600">
                <a:solidFill>
                  <a:prstClr val="black"/>
                </a:solidFill>
                <a:latin typeface="+mn-ea"/>
              </a:rPr>
              <a:t>】 </a:t>
            </a:r>
            <a:r>
              <a:rPr kumimoji="1" lang="ja-JP" altLang="en-US" sz="1600">
                <a:solidFill>
                  <a:prstClr val="black"/>
                </a:solidFill>
                <a:latin typeface="+mn-ea"/>
              </a:rPr>
              <a:t>水安全計画策定ガイドライン</a:t>
            </a:r>
            <a:r>
              <a:rPr kumimoji="1" lang="en-US" altLang="ja-JP" sz="1600">
                <a:solidFill>
                  <a:prstClr val="black"/>
                </a:solidFill>
                <a:latin typeface="+mn-ea"/>
              </a:rPr>
              <a:t>(</a:t>
            </a:r>
            <a:r>
              <a:rPr kumimoji="1" lang="ja-JP" altLang="en-US" sz="1600">
                <a:solidFill>
                  <a:prstClr val="black"/>
                </a:solidFill>
                <a:latin typeface="+mn-ea"/>
              </a:rPr>
              <a:t>ｐ</a:t>
            </a:r>
            <a:r>
              <a:rPr kumimoji="1" lang="en-US" altLang="ja-JP" sz="1600">
                <a:solidFill>
                  <a:prstClr val="black"/>
                </a:solidFill>
                <a:latin typeface="+mn-ea"/>
              </a:rPr>
              <a:t>.9)</a:t>
            </a:r>
            <a:endParaRPr kumimoji="1" lang="en-US" altLang="ja-JP" sz="1600" dirty="0">
              <a:solidFill>
                <a:prstClr val="black"/>
              </a:solidFill>
              <a:latin typeface="+mn-ea"/>
            </a:endParaRPr>
          </a:p>
        </p:txBody>
      </p:sp>
    </p:spTree>
    <p:extLst>
      <p:ext uri="{BB962C8B-B14F-4D97-AF65-F5344CB8AC3E}">
        <p14:creationId xmlns:p14="http://schemas.microsoft.com/office/powerpoint/2010/main" val="3438073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3282D0D-72E3-4C56-920D-D7C0A95AE945}"/>
              </a:ext>
            </a:extLst>
          </p:cNvPr>
          <p:cNvPicPr>
            <a:picLocks noChangeAspect="1"/>
          </p:cNvPicPr>
          <p:nvPr/>
        </p:nvPicPr>
        <p:blipFill>
          <a:blip r:embed="rId2"/>
          <a:stretch>
            <a:fillRect/>
          </a:stretch>
        </p:blipFill>
        <p:spPr>
          <a:xfrm>
            <a:off x="0" y="-1090"/>
            <a:ext cx="12192000" cy="290399"/>
          </a:xfrm>
          <a:prstGeom prst="rect">
            <a:avLst/>
          </a:prstGeom>
        </p:spPr>
      </p:pic>
      <p:pic>
        <p:nvPicPr>
          <p:cNvPr id="3" name="図 2">
            <a:extLst>
              <a:ext uri="{FF2B5EF4-FFF2-40B4-BE49-F238E27FC236}">
                <a16:creationId xmlns:a16="http://schemas.microsoft.com/office/drawing/2014/main" id="{2EF08398-A577-45F6-A647-A41FBCAA87BA}"/>
              </a:ext>
            </a:extLst>
          </p:cNvPr>
          <p:cNvPicPr>
            <a:picLocks noChangeAspect="1"/>
          </p:cNvPicPr>
          <p:nvPr/>
        </p:nvPicPr>
        <p:blipFill>
          <a:blip r:embed="rId2"/>
          <a:stretch>
            <a:fillRect/>
          </a:stretch>
        </p:blipFill>
        <p:spPr>
          <a:xfrm rot="10800000">
            <a:off x="0" y="6567601"/>
            <a:ext cx="12192000" cy="290399"/>
          </a:xfrm>
          <a:prstGeom prst="rect">
            <a:avLst/>
          </a:prstGeom>
        </p:spPr>
      </p:pic>
      <p:graphicFrame>
        <p:nvGraphicFramePr>
          <p:cNvPr id="18" name="表 4">
            <a:extLst>
              <a:ext uri="{FF2B5EF4-FFF2-40B4-BE49-F238E27FC236}">
                <a16:creationId xmlns:a16="http://schemas.microsoft.com/office/drawing/2014/main" id="{5CF4F7F5-6831-4311-91BF-94D3D1884860}"/>
              </a:ext>
            </a:extLst>
          </p:cNvPr>
          <p:cNvGraphicFramePr>
            <a:graphicFrameLocks noGrp="1"/>
          </p:cNvGraphicFramePr>
          <p:nvPr>
            <p:extLst>
              <p:ext uri="{D42A27DB-BD31-4B8C-83A1-F6EECF244321}">
                <p14:modId xmlns:p14="http://schemas.microsoft.com/office/powerpoint/2010/main" val="709924037"/>
              </p:ext>
            </p:extLst>
          </p:nvPr>
        </p:nvGraphicFramePr>
        <p:xfrm>
          <a:off x="609600" y="1843090"/>
          <a:ext cx="10701150" cy="4224886"/>
        </p:xfrm>
        <a:graphic>
          <a:graphicData uri="http://schemas.openxmlformats.org/drawingml/2006/table">
            <a:tbl>
              <a:tblPr firstRow="1" bandRow="1"/>
              <a:tblGrid>
                <a:gridCol w="1428750">
                  <a:extLst>
                    <a:ext uri="{9D8B030D-6E8A-4147-A177-3AD203B41FA5}">
                      <a16:colId xmlns:a16="http://schemas.microsoft.com/office/drawing/2014/main" val="1046425322"/>
                    </a:ext>
                  </a:extLst>
                </a:gridCol>
                <a:gridCol w="9272400">
                  <a:extLst>
                    <a:ext uri="{9D8B030D-6E8A-4147-A177-3AD203B41FA5}">
                      <a16:colId xmlns:a16="http://schemas.microsoft.com/office/drawing/2014/main" val="1585120680"/>
                    </a:ext>
                  </a:extLst>
                </a:gridCol>
              </a:tblGrid>
              <a:tr h="142871">
                <a:tc>
                  <a:txBody>
                    <a:bodyPr/>
                    <a:lstStyle/>
                    <a:p>
                      <a:pPr algn="ctr">
                        <a:lnSpc>
                          <a:spcPts val="1600"/>
                        </a:lnSpc>
                      </a:pPr>
                      <a:r>
                        <a:rPr kumimoji="1" lang="ja-JP" altLang="en-US" sz="1600">
                          <a:latin typeface="+mn-ea"/>
                          <a:ea typeface="+mn-ea"/>
                        </a:rPr>
                        <a:t>発生箇所</a:t>
                      </a:r>
                    </a:p>
                  </a:txBody>
                  <a:tcPr>
                    <a:solidFill>
                      <a:schemeClr val="bg1">
                        <a:lumMod val="85000"/>
                      </a:schemeClr>
                    </a:solidFill>
                  </a:tcPr>
                </a:tc>
                <a:tc>
                  <a:txBody>
                    <a:bodyPr/>
                    <a:lstStyle/>
                    <a:p>
                      <a:pPr algn="ctr">
                        <a:lnSpc>
                          <a:spcPts val="1600"/>
                        </a:lnSpc>
                      </a:pPr>
                      <a:r>
                        <a:rPr kumimoji="1" lang="ja-JP" altLang="en-US" sz="1600">
                          <a:latin typeface="+mn-ea"/>
                          <a:ea typeface="+mn-ea"/>
                        </a:rPr>
                        <a:t>危害原因事象</a:t>
                      </a:r>
                    </a:p>
                  </a:txBody>
                  <a:tcPr>
                    <a:solidFill>
                      <a:schemeClr val="bg1">
                        <a:lumMod val="85000"/>
                      </a:schemeClr>
                    </a:solidFill>
                  </a:tcPr>
                </a:tc>
                <a:extLst>
                  <a:ext uri="{0D108BD9-81ED-4DB2-BD59-A6C34878D82A}">
                    <a16:rowId xmlns:a16="http://schemas.microsoft.com/office/drawing/2014/main" val="23321163"/>
                  </a:ext>
                </a:extLst>
              </a:tr>
              <a:tr h="0">
                <a:tc>
                  <a:txBody>
                    <a:bodyPr/>
                    <a:lstStyle/>
                    <a:p>
                      <a:pPr>
                        <a:lnSpc>
                          <a:spcPts val="1600"/>
                        </a:lnSpc>
                      </a:pPr>
                      <a:r>
                        <a:rPr kumimoji="1" lang="ja-JP" altLang="en-US" sz="1600">
                          <a:latin typeface="+mn-ea"/>
                          <a:ea typeface="+mn-ea"/>
                        </a:rPr>
                        <a:t>水源流域</a:t>
                      </a:r>
                    </a:p>
                  </a:txBody>
                  <a:tcPr/>
                </a:tc>
                <a:tc>
                  <a:txBody>
                    <a:bodyPr/>
                    <a:lstStyle/>
                    <a:p>
                      <a:pPr>
                        <a:lnSpc>
                          <a:spcPts val="1600"/>
                        </a:lnSpc>
                      </a:pPr>
                      <a:r>
                        <a:rPr kumimoji="1" lang="en-US" altLang="ja-JP" sz="1600">
                          <a:latin typeface="+mn-ea"/>
                          <a:ea typeface="+mn-ea"/>
                        </a:rPr>
                        <a:t>PRTR</a:t>
                      </a:r>
                      <a:r>
                        <a:rPr kumimoji="1" lang="ja-JP" altLang="en-US" sz="1600">
                          <a:latin typeface="+mn-ea"/>
                          <a:ea typeface="+mn-ea"/>
                        </a:rPr>
                        <a:t>対象物質、油、農薬、耐塩素性病原生物、その他の汚染物質等の流出（例えば、工場排水、下水放流等）</a:t>
                      </a:r>
                    </a:p>
                  </a:txBody>
                  <a:tcPr/>
                </a:tc>
                <a:extLst>
                  <a:ext uri="{0D108BD9-81ED-4DB2-BD59-A6C34878D82A}">
                    <a16:rowId xmlns:a16="http://schemas.microsoft.com/office/drawing/2014/main" val="110819509"/>
                  </a:ext>
                </a:extLst>
              </a:tr>
              <a:tr h="314123">
                <a:tc>
                  <a:txBody>
                    <a:bodyPr/>
                    <a:lstStyle/>
                    <a:p>
                      <a:pPr>
                        <a:lnSpc>
                          <a:spcPts val="1600"/>
                        </a:lnSpc>
                      </a:pPr>
                      <a:r>
                        <a:rPr kumimoji="1" lang="ja-JP" altLang="en-US" sz="1600">
                          <a:latin typeface="+mn-ea"/>
                          <a:ea typeface="+mn-ea"/>
                        </a:rPr>
                        <a:t>水源</a:t>
                      </a:r>
                    </a:p>
                  </a:txBody>
                  <a:tcPr/>
                </a:tc>
                <a:tc>
                  <a:txBody>
                    <a:bodyPr/>
                    <a:lstStyle/>
                    <a:p>
                      <a:pPr>
                        <a:lnSpc>
                          <a:spcPts val="1600"/>
                        </a:lnSpc>
                      </a:pPr>
                      <a:r>
                        <a:rPr kumimoji="1" lang="ja-JP" altLang="en-US" sz="1600">
                          <a:latin typeface="+mn-ea"/>
                          <a:ea typeface="+mn-ea"/>
                        </a:rPr>
                        <a:t>水源河川等：工事に伴う水質悪化、 降雨時の高濁度、渇水時の水質悪化、土壌由来による水質汚濁</a:t>
                      </a:r>
                      <a:endParaRPr kumimoji="1" lang="en-US" altLang="ja-JP" sz="1600">
                        <a:latin typeface="+mn-ea"/>
                        <a:ea typeface="+mn-ea"/>
                      </a:endParaRPr>
                    </a:p>
                    <a:p>
                      <a:pPr>
                        <a:lnSpc>
                          <a:spcPts val="1600"/>
                        </a:lnSpc>
                      </a:pPr>
                      <a:r>
                        <a:rPr kumimoji="1" lang="ja-JP" altLang="en-US" sz="1600">
                          <a:latin typeface="+mn-ea"/>
                          <a:ea typeface="+mn-ea"/>
                        </a:rPr>
                        <a:t>水源井戸：ケーシング破損、 スクリーン閉塞、有機塩素系溶剤高濃度</a:t>
                      </a:r>
                    </a:p>
                  </a:txBody>
                  <a:tcPr/>
                </a:tc>
                <a:extLst>
                  <a:ext uri="{0D108BD9-81ED-4DB2-BD59-A6C34878D82A}">
                    <a16:rowId xmlns:a16="http://schemas.microsoft.com/office/drawing/2014/main" val="1237224726"/>
                  </a:ext>
                </a:extLst>
              </a:tr>
              <a:tr h="314123">
                <a:tc>
                  <a:txBody>
                    <a:bodyPr/>
                    <a:lstStyle/>
                    <a:p>
                      <a:pPr>
                        <a:lnSpc>
                          <a:spcPts val="1600"/>
                        </a:lnSpc>
                      </a:pPr>
                      <a:r>
                        <a:rPr kumimoji="1" lang="ja-JP" altLang="en-US" sz="1600">
                          <a:latin typeface="+mn-ea"/>
                          <a:ea typeface="+mn-ea"/>
                        </a:rPr>
                        <a:t>取水・導水</a:t>
                      </a:r>
                    </a:p>
                  </a:txBody>
                  <a:tcPr/>
                </a:tc>
                <a:tc>
                  <a:txBody>
                    <a:bodyPr/>
                    <a:lstStyle/>
                    <a:p>
                      <a:pPr>
                        <a:lnSpc>
                          <a:spcPts val="1600"/>
                        </a:lnSpc>
                      </a:pPr>
                      <a:r>
                        <a:rPr kumimoji="1" lang="ja-JP" altLang="en-US" sz="1600">
                          <a:latin typeface="+mn-ea"/>
                          <a:ea typeface="+mn-ea"/>
                        </a:rPr>
                        <a:t>取水：取水堰破損、取水口閉塞</a:t>
                      </a:r>
                      <a:endParaRPr kumimoji="1" lang="en-US" altLang="ja-JP" sz="1600">
                        <a:latin typeface="+mn-ea"/>
                        <a:ea typeface="+mn-ea"/>
                      </a:endParaRPr>
                    </a:p>
                    <a:p>
                      <a:pPr>
                        <a:lnSpc>
                          <a:spcPts val="1600"/>
                        </a:lnSpc>
                      </a:pPr>
                      <a:r>
                        <a:rPr kumimoji="1" lang="ja-JP" altLang="en-US" sz="1600">
                          <a:latin typeface="+mn-ea"/>
                          <a:ea typeface="+mn-ea"/>
                        </a:rPr>
                        <a:t>導水：車両事故、不法投棄</a:t>
                      </a:r>
                    </a:p>
                  </a:txBody>
                  <a:tcPr/>
                </a:tc>
                <a:extLst>
                  <a:ext uri="{0D108BD9-81ED-4DB2-BD59-A6C34878D82A}">
                    <a16:rowId xmlns:a16="http://schemas.microsoft.com/office/drawing/2014/main" val="2992088373"/>
                  </a:ext>
                </a:extLst>
              </a:tr>
              <a:tr h="314123">
                <a:tc>
                  <a:txBody>
                    <a:bodyPr/>
                    <a:lstStyle/>
                    <a:p>
                      <a:pPr>
                        <a:lnSpc>
                          <a:spcPts val="1600"/>
                        </a:lnSpc>
                      </a:pPr>
                      <a:r>
                        <a:rPr kumimoji="1" lang="ja-JP" altLang="en-US" sz="1600">
                          <a:latin typeface="+mn-ea"/>
                          <a:ea typeface="+mn-ea"/>
                        </a:rPr>
                        <a:t>浄水場</a:t>
                      </a:r>
                    </a:p>
                  </a:txBody>
                  <a:tcPr/>
                </a:tc>
                <a:tc>
                  <a:txBody>
                    <a:bodyPr/>
                    <a:lstStyle/>
                    <a:p>
                      <a:pPr>
                        <a:lnSpc>
                          <a:spcPts val="1600"/>
                        </a:lnSpc>
                      </a:pPr>
                      <a:r>
                        <a:rPr kumimoji="1" lang="ja-JP" altLang="en-US" sz="1600">
                          <a:latin typeface="+mn-ea"/>
                          <a:ea typeface="+mn-ea"/>
                        </a:rPr>
                        <a:t>着水井：薬品の過剰注入、薬品の注入不足</a:t>
                      </a:r>
                      <a:endParaRPr kumimoji="1" lang="en-US" altLang="ja-JP" sz="1600">
                        <a:latin typeface="+mn-ea"/>
                        <a:ea typeface="+mn-ea"/>
                      </a:endParaRPr>
                    </a:p>
                    <a:p>
                      <a:pPr>
                        <a:lnSpc>
                          <a:spcPts val="1600"/>
                        </a:lnSpc>
                      </a:pPr>
                      <a:r>
                        <a:rPr kumimoji="1" lang="ja-JP" altLang="en-US" sz="1600">
                          <a:latin typeface="+mn-ea"/>
                          <a:ea typeface="+mn-ea"/>
                        </a:rPr>
                        <a:t>沈澱池：フロック沈降不足、スラッジ堆積、短絡流</a:t>
                      </a:r>
                      <a:endParaRPr kumimoji="1" lang="en-US" altLang="ja-JP" sz="1600">
                        <a:latin typeface="+mn-ea"/>
                        <a:ea typeface="+mn-ea"/>
                      </a:endParaRPr>
                    </a:p>
                    <a:p>
                      <a:pPr>
                        <a:lnSpc>
                          <a:spcPts val="1600"/>
                        </a:lnSpc>
                      </a:pPr>
                      <a:r>
                        <a:rPr kumimoji="1" lang="ja-JP" altLang="en-US" sz="1600">
                          <a:latin typeface="+mn-ea"/>
                          <a:ea typeface="+mn-ea"/>
                        </a:rPr>
                        <a:t>ろ過池：洗浄不足、濁度漏洩</a:t>
                      </a:r>
                      <a:endParaRPr kumimoji="1" lang="en-US" altLang="ja-JP" sz="1600">
                        <a:latin typeface="+mn-ea"/>
                        <a:ea typeface="+mn-ea"/>
                      </a:endParaRPr>
                    </a:p>
                    <a:p>
                      <a:pPr>
                        <a:lnSpc>
                          <a:spcPts val="1600"/>
                        </a:lnSpc>
                      </a:pPr>
                      <a:r>
                        <a:rPr kumimoji="1" lang="ja-JP" altLang="en-US" sz="1600">
                          <a:latin typeface="+mn-ea"/>
                          <a:ea typeface="+mn-ea"/>
                        </a:rPr>
                        <a:t>浄水池：</a:t>
                      </a:r>
                      <a:r>
                        <a:rPr kumimoji="1" lang="zh-CN" altLang="en-US" sz="1600">
                          <a:latin typeface="+mn-ea"/>
                          <a:ea typeface="+mn-ea"/>
                        </a:rPr>
                        <a:t>残留塩素不足、内面塗装剤剥離</a:t>
                      </a:r>
                      <a:endParaRPr kumimoji="1" lang="en-US" altLang="ja-JP" sz="1600">
                        <a:latin typeface="+mn-ea"/>
                        <a:ea typeface="+mn-ea"/>
                      </a:endParaRPr>
                    </a:p>
                    <a:p>
                      <a:pPr>
                        <a:lnSpc>
                          <a:spcPts val="1600"/>
                        </a:lnSpc>
                      </a:pPr>
                      <a:r>
                        <a:rPr kumimoji="1" lang="ja-JP" altLang="en-US" sz="1600">
                          <a:latin typeface="+mn-ea"/>
                          <a:ea typeface="+mn-ea"/>
                        </a:rPr>
                        <a:t>浄水薬品関連設備：有効塩素濃度低下、 塩素酸濃度上昇、注入機故障・注入管破損</a:t>
                      </a:r>
                      <a:endParaRPr kumimoji="1" lang="en-US" altLang="ja-JP" sz="1600">
                        <a:latin typeface="+mn-ea"/>
                        <a:ea typeface="+mn-ea"/>
                      </a:endParaRPr>
                    </a:p>
                    <a:p>
                      <a:pPr>
                        <a:lnSpc>
                          <a:spcPts val="1600"/>
                        </a:lnSpc>
                      </a:pPr>
                      <a:r>
                        <a:rPr kumimoji="1" lang="ja-JP" altLang="en-US" sz="1600">
                          <a:latin typeface="+mn-ea"/>
                          <a:ea typeface="+mn-ea"/>
                        </a:rPr>
                        <a:t>計装設備：サンプリング管目詰り、計器指示値異常</a:t>
                      </a:r>
                    </a:p>
                  </a:txBody>
                  <a:tcPr/>
                </a:tc>
                <a:extLst>
                  <a:ext uri="{0D108BD9-81ED-4DB2-BD59-A6C34878D82A}">
                    <a16:rowId xmlns:a16="http://schemas.microsoft.com/office/drawing/2014/main" val="1600330156"/>
                  </a:ext>
                </a:extLst>
              </a:tr>
              <a:tr h="314123">
                <a:tc>
                  <a:txBody>
                    <a:bodyPr/>
                    <a:lstStyle/>
                    <a:p>
                      <a:pPr>
                        <a:lnSpc>
                          <a:spcPts val="1600"/>
                        </a:lnSpc>
                      </a:pPr>
                      <a:r>
                        <a:rPr kumimoji="1" lang="ja-JP" altLang="en-US" sz="1600">
                          <a:latin typeface="+mn-ea"/>
                          <a:ea typeface="+mn-ea"/>
                        </a:rPr>
                        <a:t>配水</a:t>
                      </a:r>
                    </a:p>
                  </a:txBody>
                  <a:tcPr/>
                </a:tc>
                <a:tc>
                  <a:txBody>
                    <a:bodyPr/>
                    <a:lstStyle/>
                    <a:p>
                      <a:pPr>
                        <a:lnSpc>
                          <a:spcPts val="1600"/>
                        </a:lnSpc>
                      </a:pPr>
                      <a:r>
                        <a:rPr kumimoji="1" lang="ja-JP" altLang="en-US" sz="1600">
                          <a:latin typeface="+mn-ea"/>
                          <a:ea typeface="+mn-ea"/>
                        </a:rPr>
                        <a:t>配水池：モニタリング機器異常、防虫ネット破損</a:t>
                      </a:r>
                      <a:endParaRPr kumimoji="1" lang="en-US" altLang="ja-JP" sz="1600">
                        <a:latin typeface="+mn-ea"/>
                        <a:ea typeface="+mn-ea"/>
                      </a:endParaRPr>
                    </a:p>
                    <a:p>
                      <a:pPr>
                        <a:lnSpc>
                          <a:spcPts val="1600"/>
                        </a:lnSpc>
                      </a:pPr>
                      <a:r>
                        <a:rPr kumimoji="1" lang="ja-JP" altLang="en-US" sz="1600">
                          <a:latin typeface="+mn-ea"/>
                          <a:ea typeface="+mn-ea"/>
                        </a:rPr>
                        <a:t>配水管：腐食、赤水、黒水</a:t>
                      </a:r>
                    </a:p>
                  </a:txBody>
                  <a:tcPr/>
                </a:tc>
                <a:extLst>
                  <a:ext uri="{0D108BD9-81ED-4DB2-BD59-A6C34878D82A}">
                    <a16:rowId xmlns:a16="http://schemas.microsoft.com/office/drawing/2014/main" val="3205276233"/>
                  </a:ext>
                </a:extLst>
              </a:tr>
              <a:tr h="314123">
                <a:tc>
                  <a:txBody>
                    <a:bodyPr/>
                    <a:lstStyle/>
                    <a:p>
                      <a:pPr>
                        <a:lnSpc>
                          <a:spcPts val="1600"/>
                        </a:lnSpc>
                      </a:pPr>
                      <a:r>
                        <a:rPr kumimoji="1" lang="ja-JP" altLang="en-US" sz="1600">
                          <a:latin typeface="+mn-ea"/>
                          <a:ea typeface="+mn-ea"/>
                        </a:rPr>
                        <a:t>給水</a:t>
                      </a:r>
                    </a:p>
                  </a:txBody>
                  <a:tcPr/>
                </a:tc>
                <a:tc>
                  <a:txBody>
                    <a:bodyPr/>
                    <a:lstStyle/>
                    <a:p>
                      <a:pPr>
                        <a:lnSpc>
                          <a:spcPts val="1600"/>
                        </a:lnSpc>
                      </a:pPr>
                      <a:r>
                        <a:rPr kumimoji="1" lang="ja-JP" altLang="en-US" sz="1600">
                          <a:latin typeface="+mn-ea"/>
                          <a:ea typeface="+mn-ea"/>
                        </a:rPr>
                        <a:t>クロスコネクション、残留塩素不足、消毒副生成物増加</a:t>
                      </a:r>
                    </a:p>
                  </a:txBody>
                  <a:tcPr/>
                </a:tc>
                <a:extLst>
                  <a:ext uri="{0D108BD9-81ED-4DB2-BD59-A6C34878D82A}">
                    <a16:rowId xmlns:a16="http://schemas.microsoft.com/office/drawing/2014/main" val="2481425515"/>
                  </a:ext>
                </a:extLst>
              </a:tr>
              <a:tr h="314123">
                <a:tc>
                  <a:txBody>
                    <a:bodyPr/>
                    <a:lstStyle/>
                    <a:p>
                      <a:pPr>
                        <a:lnSpc>
                          <a:spcPts val="1600"/>
                        </a:lnSpc>
                      </a:pPr>
                      <a:r>
                        <a:rPr kumimoji="1" lang="ja-JP" altLang="en-US" sz="1600">
                          <a:latin typeface="+mn-ea"/>
                          <a:ea typeface="+mn-ea"/>
                        </a:rPr>
                        <a:t>貯水槽水道</a:t>
                      </a:r>
                    </a:p>
                  </a:txBody>
                  <a:tcPr/>
                </a:tc>
                <a:tc>
                  <a:txBody>
                    <a:bodyPr/>
                    <a:lstStyle/>
                    <a:p>
                      <a:pPr>
                        <a:lnSpc>
                          <a:spcPts val="1600"/>
                        </a:lnSpc>
                      </a:pPr>
                      <a:r>
                        <a:rPr kumimoji="1" lang="ja-JP" altLang="en-US" sz="1600">
                          <a:latin typeface="+mn-ea"/>
                          <a:ea typeface="+mn-ea"/>
                        </a:rPr>
                        <a:t>人為的毒物投入、残留塩素不足、消毒副生成物増加、防虫ネット破損</a:t>
                      </a:r>
                    </a:p>
                  </a:txBody>
                  <a:tcPr/>
                </a:tc>
                <a:extLst>
                  <a:ext uri="{0D108BD9-81ED-4DB2-BD59-A6C34878D82A}">
                    <a16:rowId xmlns:a16="http://schemas.microsoft.com/office/drawing/2014/main" val="1442797116"/>
                  </a:ext>
                </a:extLst>
              </a:tr>
            </a:tbl>
          </a:graphicData>
        </a:graphic>
      </p:graphicFrame>
      <p:sp>
        <p:nvSpPr>
          <p:cNvPr id="29" name="正方形/長方形 28">
            <a:extLst>
              <a:ext uri="{FF2B5EF4-FFF2-40B4-BE49-F238E27FC236}">
                <a16:creationId xmlns:a16="http://schemas.microsoft.com/office/drawing/2014/main" id="{DD74FAAF-1E14-4019-9F88-F01B27A539C0}"/>
              </a:ext>
            </a:extLst>
          </p:cNvPr>
          <p:cNvSpPr/>
          <p:nvPr/>
        </p:nvSpPr>
        <p:spPr>
          <a:xfrm>
            <a:off x="216000" y="864000"/>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Ａ６</a:t>
            </a:r>
            <a:endParaRPr kumimoji="1" lang="ja-JP" altLang="en-US" sz="1600" b="1" dirty="0">
              <a:effectLst>
                <a:outerShdw blurRad="38100" dist="38100" dir="2700000" algn="tl">
                  <a:srgbClr val="000000">
                    <a:alpha val="43137"/>
                  </a:srgbClr>
                </a:outerShdw>
              </a:effectLst>
              <a:latin typeface="+mn-ea"/>
            </a:endParaRPr>
          </a:p>
        </p:txBody>
      </p:sp>
      <p:sp>
        <p:nvSpPr>
          <p:cNvPr id="30" name="正方形/長方形 29">
            <a:extLst>
              <a:ext uri="{FF2B5EF4-FFF2-40B4-BE49-F238E27FC236}">
                <a16:creationId xmlns:a16="http://schemas.microsoft.com/office/drawing/2014/main" id="{9FB34CAD-D852-4F21-9770-A0D39CE9C2A6}"/>
              </a:ext>
            </a:extLst>
          </p:cNvPr>
          <p:cNvSpPr/>
          <p:nvPr/>
        </p:nvSpPr>
        <p:spPr>
          <a:xfrm>
            <a:off x="216000" y="432000"/>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Ｑ６</a:t>
            </a:r>
            <a:endParaRPr kumimoji="1" lang="ja-JP" altLang="en-US" sz="1600" b="1" dirty="0">
              <a:effectLst>
                <a:outerShdw blurRad="38100" dist="38100" dir="2700000" algn="tl">
                  <a:srgbClr val="000000">
                    <a:alpha val="43137"/>
                  </a:srgbClr>
                </a:outerShdw>
              </a:effectLst>
              <a:latin typeface="+mn-ea"/>
            </a:endParaRPr>
          </a:p>
        </p:txBody>
      </p:sp>
      <p:sp>
        <p:nvSpPr>
          <p:cNvPr id="31" name="テキスト ボックス 30">
            <a:extLst>
              <a:ext uri="{FF2B5EF4-FFF2-40B4-BE49-F238E27FC236}">
                <a16:creationId xmlns:a16="http://schemas.microsoft.com/office/drawing/2014/main" id="{3185D384-3571-4781-91EC-056D0F51F54E}"/>
              </a:ext>
            </a:extLst>
          </p:cNvPr>
          <p:cNvSpPr txBox="1"/>
          <p:nvPr/>
        </p:nvSpPr>
        <p:spPr>
          <a:xfrm>
            <a:off x="1008000" y="432000"/>
            <a:ext cx="10800000" cy="324000"/>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危害原因事象にはどのようなものがありますか？</a:t>
            </a:r>
            <a:endParaRPr kumimoji="1" lang="en-US" altLang="ja-JP" sz="1600" dirty="0">
              <a:solidFill>
                <a:prstClr val="black"/>
              </a:solidFill>
              <a:latin typeface="+mn-ea"/>
            </a:endParaRPr>
          </a:p>
        </p:txBody>
      </p:sp>
      <p:sp>
        <p:nvSpPr>
          <p:cNvPr id="32" name="テキスト ボックス 31">
            <a:extLst>
              <a:ext uri="{FF2B5EF4-FFF2-40B4-BE49-F238E27FC236}">
                <a16:creationId xmlns:a16="http://schemas.microsoft.com/office/drawing/2014/main" id="{37F246F2-9114-49D2-B3FE-B2492CA58AD3}"/>
              </a:ext>
            </a:extLst>
          </p:cNvPr>
          <p:cNvSpPr txBox="1"/>
          <p:nvPr/>
        </p:nvSpPr>
        <p:spPr>
          <a:xfrm>
            <a:off x="1008000" y="864000"/>
            <a:ext cx="10800000" cy="830997"/>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水源から給水栓に至る水道システムに存在する危害としては、潜在的なものも含めると数多くのものがあり、一例として以下に示すものが挙げられます。</a:t>
            </a:r>
            <a:endParaRPr kumimoji="1" lang="en-US" altLang="ja-JP" sz="1600">
              <a:solidFill>
                <a:prstClr val="black"/>
              </a:solidFill>
              <a:latin typeface="+mn-ea"/>
            </a:endParaRPr>
          </a:p>
          <a:p>
            <a:pPr algn="r" defTabSz="914400">
              <a:buClr>
                <a:schemeClr val="tx1">
                  <a:lumMod val="50000"/>
                  <a:lumOff val="50000"/>
                </a:schemeClr>
              </a:buClr>
            </a:pPr>
            <a:r>
              <a:rPr kumimoji="1" lang="en-US" altLang="ja-JP" sz="1600">
                <a:solidFill>
                  <a:prstClr val="black"/>
                </a:solidFill>
                <a:latin typeface="+mn-ea"/>
              </a:rPr>
              <a:t>【</a:t>
            </a:r>
            <a:r>
              <a:rPr kumimoji="1" lang="ja-JP" altLang="en-US" sz="1600">
                <a:solidFill>
                  <a:prstClr val="black"/>
                </a:solidFill>
                <a:latin typeface="+mn-ea"/>
              </a:rPr>
              <a:t>出典</a:t>
            </a:r>
            <a:r>
              <a:rPr kumimoji="1" lang="en-US" altLang="ja-JP" sz="1600">
                <a:solidFill>
                  <a:prstClr val="black"/>
                </a:solidFill>
                <a:latin typeface="+mn-ea"/>
              </a:rPr>
              <a:t>】 </a:t>
            </a:r>
            <a:r>
              <a:rPr kumimoji="1" lang="ja-JP" altLang="en-US" sz="1600">
                <a:solidFill>
                  <a:prstClr val="black"/>
                </a:solidFill>
                <a:latin typeface="+mn-ea"/>
              </a:rPr>
              <a:t>水安全計画策定ガイドライン</a:t>
            </a:r>
            <a:r>
              <a:rPr kumimoji="1" lang="en-US" altLang="ja-JP" sz="1600">
                <a:solidFill>
                  <a:prstClr val="black"/>
                </a:solidFill>
                <a:latin typeface="+mn-ea"/>
              </a:rPr>
              <a:t>(</a:t>
            </a:r>
            <a:r>
              <a:rPr kumimoji="1" lang="ja-JP" altLang="en-US" sz="1600">
                <a:solidFill>
                  <a:prstClr val="black"/>
                </a:solidFill>
                <a:latin typeface="+mn-ea"/>
              </a:rPr>
              <a:t>ｐ</a:t>
            </a:r>
            <a:r>
              <a:rPr kumimoji="1" lang="en-US" altLang="ja-JP" sz="1600">
                <a:solidFill>
                  <a:prstClr val="black"/>
                </a:solidFill>
                <a:latin typeface="+mn-ea"/>
              </a:rPr>
              <a:t>.26)</a:t>
            </a:r>
            <a:endParaRPr kumimoji="1" lang="en-US" altLang="ja-JP" sz="1600" dirty="0">
              <a:solidFill>
                <a:prstClr val="black"/>
              </a:solidFill>
              <a:latin typeface="+mn-ea"/>
            </a:endParaRPr>
          </a:p>
        </p:txBody>
      </p:sp>
      <p:pic>
        <p:nvPicPr>
          <p:cNvPr id="10" name="図 9">
            <a:extLst>
              <a:ext uri="{FF2B5EF4-FFF2-40B4-BE49-F238E27FC236}">
                <a16:creationId xmlns:a16="http://schemas.microsoft.com/office/drawing/2014/main" id="{7A1E52A7-16C6-4F1F-8AA7-F0D5A0002629}"/>
              </a:ext>
            </a:extLst>
          </p:cNvPr>
          <p:cNvPicPr>
            <a:picLocks noChangeAspect="1"/>
          </p:cNvPicPr>
          <p:nvPr/>
        </p:nvPicPr>
        <p:blipFill>
          <a:blip r:embed="rId3"/>
          <a:stretch>
            <a:fillRect/>
          </a:stretch>
        </p:blipFill>
        <p:spPr>
          <a:xfrm>
            <a:off x="11482059" y="6062040"/>
            <a:ext cx="433856" cy="678163"/>
          </a:xfrm>
          <a:prstGeom prst="rect">
            <a:avLst/>
          </a:prstGeom>
        </p:spPr>
      </p:pic>
    </p:spTree>
    <p:extLst>
      <p:ext uri="{BB962C8B-B14F-4D97-AF65-F5344CB8AC3E}">
        <p14:creationId xmlns:p14="http://schemas.microsoft.com/office/powerpoint/2010/main" val="1921542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3282D0D-72E3-4C56-920D-D7C0A95AE945}"/>
              </a:ext>
            </a:extLst>
          </p:cNvPr>
          <p:cNvPicPr>
            <a:picLocks noChangeAspect="1"/>
          </p:cNvPicPr>
          <p:nvPr/>
        </p:nvPicPr>
        <p:blipFill>
          <a:blip r:embed="rId2"/>
          <a:stretch>
            <a:fillRect/>
          </a:stretch>
        </p:blipFill>
        <p:spPr>
          <a:xfrm>
            <a:off x="0" y="-1090"/>
            <a:ext cx="12192000" cy="290399"/>
          </a:xfrm>
          <a:prstGeom prst="rect">
            <a:avLst/>
          </a:prstGeom>
        </p:spPr>
      </p:pic>
      <p:pic>
        <p:nvPicPr>
          <p:cNvPr id="3" name="図 2">
            <a:extLst>
              <a:ext uri="{FF2B5EF4-FFF2-40B4-BE49-F238E27FC236}">
                <a16:creationId xmlns:a16="http://schemas.microsoft.com/office/drawing/2014/main" id="{2EF08398-A577-45F6-A647-A41FBCAA87BA}"/>
              </a:ext>
            </a:extLst>
          </p:cNvPr>
          <p:cNvPicPr>
            <a:picLocks noChangeAspect="1"/>
          </p:cNvPicPr>
          <p:nvPr/>
        </p:nvPicPr>
        <p:blipFill>
          <a:blip r:embed="rId2"/>
          <a:stretch>
            <a:fillRect/>
          </a:stretch>
        </p:blipFill>
        <p:spPr>
          <a:xfrm rot="10800000">
            <a:off x="0" y="6567601"/>
            <a:ext cx="12192000" cy="290399"/>
          </a:xfrm>
          <a:prstGeom prst="rect">
            <a:avLst/>
          </a:prstGeom>
        </p:spPr>
      </p:pic>
      <p:sp>
        <p:nvSpPr>
          <p:cNvPr id="27" name="正方形/長方形 26">
            <a:extLst>
              <a:ext uri="{FF2B5EF4-FFF2-40B4-BE49-F238E27FC236}">
                <a16:creationId xmlns:a16="http://schemas.microsoft.com/office/drawing/2014/main" id="{19A53515-7989-4A48-83AA-31D50EE335F6}"/>
              </a:ext>
            </a:extLst>
          </p:cNvPr>
          <p:cNvSpPr/>
          <p:nvPr/>
        </p:nvSpPr>
        <p:spPr>
          <a:xfrm>
            <a:off x="216000" y="884322"/>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Ａ７</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0" name="正方形/長方形 19">
            <a:extLst>
              <a:ext uri="{FF2B5EF4-FFF2-40B4-BE49-F238E27FC236}">
                <a16:creationId xmlns:a16="http://schemas.microsoft.com/office/drawing/2014/main" id="{D134B04E-9B01-449C-848F-C51A81B26607}"/>
              </a:ext>
            </a:extLst>
          </p:cNvPr>
          <p:cNvSpPr/>
          <p:nvPr/>
        </p:nvSpPr>
        <p:spPr>
          <a:xfrm>
            <a:off x="216000" y="432000"/>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Ｑ７</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1" name="テキスト ボックス 20">
            <a:extLst>
              <a:ext uri="{FF2B5EF4-FFF2-40B4-BE49-F238E27FC236}">
                <a16:creationId xmlns:a16="http://schemas.microsoft.com/office/drawing/2014/main" id="{48F5281A-7E5C-4FD8-9AAB-B37EDB86C76E}"/>
              </a:ext>
            </a:extLst>
          </p:cNvPr>
          <p:cNvSpPr txBox="1"/>
          <p:nvPr/>
        </p:nvSpPr>
        <p:spPr>
          <a:xfrm>
            <a:off x="1008000" y="432000"/>
            <a:ext cx="10800000" cy="338554"/>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抽出した危害原因事象に対するリスクレベルはどのように設定するのですか？</a:t>
            </a:r>
            <a:endParaRPr kumimoji="1" lang="en-US" altLang="ja-JP" sz="1600" dirty="0">
              <a:solidFill>
                <a:prstClr val="black"/>
              </a:solidFill>
              <a:latin typeface="+mn-ea"/>
            </a:endParaRPr>
          </a:p>
        </p:txBody>
      </p:sp>
      <p:sp>
        <p:nvSpPr>
          <p:cNvPr id="29" name="テキスト ボックス 28">
            <a:extLst>
              <a:ext uri="{FF2B5EF4-FFF2-40B4-BE49-F238E27FC236}">
                <a16:creationId xmlns:a16="http://schemas.microsoft.com/office/drawing/2014/main" id="{9D66A118-00A6-450E-B387-29B9D3F831D2}"/>
              </a:ext>
            </a:extLst>
          </p:cNvPr>
          <p:cNvSpPr txBox="1"/>
          <p:nvPr/>
        </p:nvSpPr>
        <p:spPr>
          <a:xfrm>
            <a:off x="1008000" y="864000"/>
            <a:ext cx="10800000" cy="584775"/>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抽出した各々の危害原因事象に対して、５段階の「発生頻度」と５段階の「影響程度」を設定し、その組合せに応じて５段階の「リスクレベル」を設定します。　　　　　　   </a:t>
            </a:r>
            <a:r>
              <a:rPr kumimoji="1" lang="en-US" altLang="ja-JP" sz="1600">
                <a:solidFill>
                  <a:prstClr val="black"/>
                </a:solidFill>
                <a:latin typeface="+mn-ea"/>
              </a:rPr>
              <a:t>【</a:t>
            </a:r>
            <a:r>
              <a:rPr kumimoji="1" lang="ja-JP" altLang="en-US" sz="1600">
                <a:solidFill>
                  <a:prstClr val="black"/>
                </a:solidFill>
                <a:latin typeface="+mn-ea"/>
              </a:rPr>
              <a:t>出典</a:t>
            </a:r>
            <a:r>
              <a:rPr kumimoji="1" lang="en-US" altLang="ja-JP" sz="1600">
                <a:solidFill>
                  <a:prstClr val="black"/>
                </a:solidFill>
                <a:latin typeface="+mn-ea"/>
              </a:rPr>
              <a:t>】 </a:t>
            </a:r>
            <a:r>
              <a:rPr kumimoji="1" lang="ja-JP" altLang="en-US" sz="1600">
                <a:solidFill>
                  <a:prstClr val="black"/>
                </a:solidFill>
                <a:latin typeface="+mn-ea"/>
              </a:rPr>
              <a:t>水安全計画策定ガイドライン</a:t>
            </a:r>
            <a:r>
              <a:rPr kumimoji="1" lang="en-US" altLang="ja-JP" sz="1600">
                <a:solidFill>
                  <a:prstClr val="black"/>
                </a:solidFill>
                <a:latin typeface="+mn-ea"/>
              </a:rPr>
              <a:t>(</a:t>
            </a:r>
            <a:r>
              <a:rPr kumimoji="1" lang="ja-JP" altLang="en-US" sz="1600">
                <a:solidFill>
                  <a:prstClr val="black"/>
                </a:solidFill>
                <a:latin typeface="+mn-ea"/>
              </a:rPr>
              <a:t>ｐ</a:t>
            </a:r>
            <a:r>
              <a:rPr kumimoji="1" lang="en-US" altLang="ja-JP" sz="1600">
                <a:solidFill>
                  <a:prstClr val="black"/>
                </a:solidFill>
                <a:latin typeface="+mn-ea"/>
              </a:rPr>
              <a:t>.28</a:t>
            </a:r>
            <a:r>
              <a:rPr kumimoji="1" lang="ja-JP" altLang="en-US" sz="1600">
                <a:solidFill>
                  <a:prstClr val="black"/>
                </a:solidFill>
                <a:latin typeface="+mn-ea"/>
              </a:rPr>
              <a:t>～</a:t>
            </a:r>
            <a:r>
              <a:rPr kumimoji="1" lang="en-US" altLang="ja-JP" sz="1600">
                <a:solidFill>
                  <a:prstClr val="black"/>
                </a:solidFill>
                <a:latin typeface="+mn-ea"/>
              </a:rPr>
              <a:t>30)</a:t>
            </a:r>
            <a:endParaRPr kumimoji="1" lang="en-US" altLang="ja-JP" sz="1600" dirty="0">
              <a:solidFill>
                <a:prstClr val="black"/>
              </a:solidFill>
              <a:latin typeface="+mn-ea"/>
            </a:endParaRPr>
          </a:p>
        </p:txBody>
      </p:sp>
      <p:graphicFrame>
        <p:nvGraphicFramePr>
          <p:cNvPr id="4" name="表 4">
            <a:extLst>
              <a:ext uri="{FF2B5EF4-FFF2-40B4-BE49-F238E27FC236}">
                <a16:creationId xmlns:a16="http://schemas.microsoft.com/office/drawing/2014/main" id="{BB150605-5838-4E5C-B0D1-DB00E093EC2F}"/>
              </a:ext>
            </a:extLst>
          </p:cNvPr>
          <p:cNvGraphicFramePr>
            <a:graphicFrameLocks noGrp="1"/>
          </p:cNvGraphicFramePr>
          <p:nvPr>
            <p:extLst>
              <p:ext uri="{D42A27DB-BD31-4B8C-83A1-F6EECF244321}">
                <p14:modId xmlns:p14="http://schemas.microsoft.com/office/powerpoint/2010/main" val="2842997160"/>
              </p:ext>
            </p:extLst>
          </p:nvPr>
        </p:nvGraphicFramePr>
        <p:xfrm>
          <a:off x="7786475" y="1953838"/>
          <a:ext cx="4068000" cy="1463040"/>
        </p:xfrm>
        <a:graphic>
          <a:graphicData uri="http://schemas.openxmlformats.org/drawingml/2006/table">
            <a:tbl>
              <a:tblPr firstRow="1" bandRow="1"/>
              <a:tblGrid>
                <a:gridCol w="468000">
                  <a:extLst>
                    <a:ext uri="{9D8B030D-6E8A-4147-A177-3AD203B41FA5}">
                      <a16:colId xmlns:a16="http://schemas.microsoft.com/office/drawing/2014/main" val="2528515504"/>
                    </a:ext>
                  </a:extLst>
                </a:gridCol>
                <a:gridCol w="1800000">
                  <a:extLst>
                    <a:ext uri="{9D8B030D-6E8A-4147-A177-3AD203B41FA5}">
                      <a16:colId xmlns:a16="http://schemas.microsoft.com/office/drawing/2014/main" val="2745170430"/>
                    </a:ext>
                  </a:extLst>
                </a:gridCol>
                <a:gridCol w="1800000">
                  <a:extLst>
                    <a:ext uri="{9D8B030D-6E8A-4147-A177-3AD203B41FA5}">
                      <a16:colId xmlns:a16="http://schemas.microsoft.com/office/drawing/2014/main" val="2960666619"/>
                    </a:ext>
                  </a:extLst>
                </a:gridCol>
              </a:tblGrid>
              <a:tr h="0">
                <a:tc>
                  <a:txBody>
                    <a:bodyPr/>
                    <a:lstStyle/>
                    <a:p>
                      <a:pPr algn="ctr">
                        <a:lnSpc>
                          <a:spcPts val="1200"/>
                        </a:lnSpc>
                      </a:pPr>
                      <a:r>
                        <a:rPr kumimoji="1" lang="ja-JP" altLang="en-US" sz="1100"/>
                        <a:t>分類</a:t>
                      </a:r>
                    </a:p>
                  </a:txBody>
                  <a:tcPr>
                    <a:solidFill>
                      <a:schemeClr val="bg1">
                        <a:lumMod val="85000"/>
                      </a:schemeClr>
                    </a:solidFill>
                  </a:tcPr>
                </a:tc>
                <a:tc>
                  <a:txBody>
                    <a:bodyPr/>
                    <a:lstStyle/>
                    <a:p>
                      <a:pPr algn="ctr">
                        <a:lnSpc>
                          <a:spcPts val="1200"/>
                        </a:lnSpc>
                      </a:pPr>
                      <a:r>
                        <a:rPr kumimoji="1" lang="ja-JP" altLang="en-US" sz="1100"/>
                        <a:t>内容</a:t>
                      </a:r>
                    </a:p>
                  </a:txBody>
                  <a:tcPr>
                    <a:solidFill>
                      <a:schemeClr val="bg1">
                        <a:lumMod val="85000"/>
                      </a:schemeClr>
                    </a:solidFill>
                  </a:tcPr>
                </a:tc>
                <a:tc>
                  <a:txBody>
                    <a:bodyPr/>
                    <a:lstStyle/>
                    <a:p>
                      <a:pPr algn="ctr">
                        <a:lnSpc>
                          <a:spcPts val="1200"/>
                        </a:lnSpc>
                      </a:pPr>
                      <a:r>
                        <a:rPr kumimoji="1" lang="ja-JP" altLang="en-US" sz="1100"/>
                        <a:t>頻度</a:t>
                      </a:r>
                    </a:p>
                  </a:txBody>
                  <a:tcPr>
                    <a:solidFill>
                      <a:schemeClr val="bg1">
                        <a:lumMod val="85000"/>
                      </a:schemeClr>
                    </a:solidFill>
                  </a:tcPr>
                </a:tc>
                <a:extLst>
                  <a:ext uri="{0D108BD9-81ED-4DB2-BD59-A6C34878D82A}">
                    <a16:rowId xmlns:a16="http://schemas.microsoft.com/office/drawing/2014/main" val="2409615796"/>
                  </a:ext>
                </a:extLst>
              </a:tr>
              <a:tr h="0">
                <a:tc>
                  <a:txBody>
                    <a:bodyPr/>
                    <a:lstStyle/>
                    <a:p>
                      <a:pPr algn="ctr">
                        <a:lnSpc>
                          <a:spcPts val="1200"/>
                        </a:lnSpc>
                      </a:pPr>
                      <a:r>
                        <a:rPr kumimoji="1" lang="ja-JP" altLang="en-US" sz="1100"/>
                        <a:t>Ａ</a:t>
                      </a:r>
                    </a:p>
                  </a:txBody>
                  <a:tcPr/>
                </a:tc>
                <a:tc>
                  <a:txBody>
                    <a:bodyPr/>
                    <a:lstStyle/>
                    <a:p>
                      <a:pPr>
                        <a:lnSpc>
                          <a:spcPts val="1200"/>
                        </a:lnSpc>
                      </a:pPr>
                      <a:r>
                        <a:rPr kumimoji="1" lang="ja-JP" altLang="en-US" sz="1100"/>
                        <a:t>滅多に起こらない</a:t>
                      </a:r>
                    </a:p>
                  </a:txBody>
                  <a:tcPr/>
                </a:tc>
                <a:tc>
                  <a:txBody>
                    <a:bodyPr/>
                    <a:lstStyle/>
                    <a:p>
                      <a:pPr>
                        <a:lnSpc>
                          <a:spcPts val="1200"/>
                        </a:lnSpc>
                      </a:pPr>
                      <a:r>
                        <a:rPr kumimoji="1" lang="en-US" altLang="ja-JP" sz="1100">
                          <a:latin typeface="+mn-ea"/>
                          <a:ea typeface="+mn-ea"/>
                        </a:rPr>
                        <a:t>11</a:t>
                      </a:r>
                      <a:r>
                        <a:rPr kumimoji="1" lang="ja-JP" altLang="en-US" sz="1100">
                          <a:latin typeface="+mn-ea"/>
                          <a:ea typeface="+mn-ea"/>
                        </a:rPr>
                        <a:t>年以上に</a:t>
                      </a:r>
                      <a:r>
                        <a:rPr kumimoji="1" lang="en-US" altLang="ja-JP" sz="1100">
                          <a:latin typeface="+mn-ea"/>
                          <a:ea typeface="+mn-ea"/>
                        </a:rPr>
                        <a:t>1</a:t>
                      </a:r>
                      <a:r>
                        <a:rPr kumimoji="1" lang="ja-JP" altLang="en-US" sz="1100">
                          <a:latin typeface="+mn-ea"/>
                          <a:ea typeface="+mn-ea"/>
                        </a:rPr>
                        <a:t>回</a:t>
                      </a:r>
                    </a:p>
                  </a:txBody>
                  <a:tcPr/>
                </a:tc>
                <a:extLst>
                  <a:ext uri="{0D108BD9-81ED-4DB2-BD59-A6C34878D82A}">
                    <a16:rowId xmlns:a16="http://schemas.microsoft.com/office/drawing/2014/main" val="3021871199"/>
                  </a:ext>
                </a:extLst>
              </a:tr>
              <a:tr h="0">
                <a:tc>
                  <a:txBody>
                    <a:bodyPr/>
                    <a:lstStyle/>
                    <a:p>
                      <a:pPr algn="ctr">
                        <a:lnSpc>
                          <a:spcPts val="1200"/>
                        </a:lnSpc>
                      </a:pPr>
                      <a:r>
                        <a:rPr kumimoji="1" lang="ja-JP" altLang="en-US" sz="1100"/>
                        <a:t>Ｂ</a:t>
                      </a:r>
                    </a:p>
                  </a:txBody>
                  <a:tcPr/>
                </a:tc>
                <a:tc>
                  <a:txBody>
                    <a:bodyPr/>
                    <a:lstStyle/>
                    <a:p>
                      <a:pPr>
                        <a:lnSpc>
                          <a:spcPts val="1200"/>
                        </a:lnSpc>
                      </a:pPr>
                      <a:r>
                        <a:rPr kumimoji="1" lang="ja-JP" altLang="en-US" sz="1100"/>
                        <a:t>起こりにくい</a:t>
                      </a:r>
                    </a:p>
                  </a:txBody>
                  <a:tcPr/>
                </a:tc>
                <a:tc>
                  <a:txBody>
                    <a:bodyPr/>
                    <a:lstStyle/>
                    <a:p>
                      <a:pPr>
                        <a:lnSpc>
                          <a:spcPts val="1200"/>
                        </a:lnSpc>
                      </a:pPr>
                      <a:r>
                        <a:rPr kumimoji="1" lang="en-US" altLang="ja-JP" sz="1100">
                          <a:latin typeface="+mn-ea"/>
                          <a:ea typeface="+mn-ea"/>
                        </a:rPr>
                        <a:t>4</a:t>
                      </a:r>
                      <a:r>
                        <a:rPr kumimoji="1" lang="ja-JP" altLang="en-US" sz="1100">
                          <a:latin typeface="+mn-ea"/>
                          <a:ea typeface="+mn-ea"/>
                        </a:rPr>
                        <a:t>～</a:t>
                      </a:r>
                      <a:r>
                        <a:rPr kumimoji="1" lang="en-US" altLang="ja-JP" sz="1100">
                          <a:latin typeface="+mn-ea"/>
                          <a:ea typeface="+mn-ea"/>
                        </a:rPr>
                        <a:t>10</a:t>
                      </a:r>
                      <a:r>
                        <a:rPr kumimoji="1" lang="ja-JP" altLang="en-US" sz="1100">
                          <a:latin typeface="+mn-ea"/>
                          <a:ea typeface="+mn-ea"/>
                        </a:rPr>
                        <a:t>年に</a:t>
                      </a:r>
                      <a:r>
                        <a:rPr kumimoji="1" lang="en-US" altLang="ja-JP" sz="1100">
                          <a:latin typeface="+mn-ea"/>
                          <a:ea typeface="+mn-ea"/>
                        </a:rPr>
                        <a:t>1</a:t>
                      </a:r>
                      <a:r>
                        <a:rPr kumimoji="1" lang="ja-JP" altLang="en-US" sz="1100">
                          <a:latin typeface="+mn-ea"/>
                          <a:ea typeface="+mn-ea"/>
                        </a:rPr>
                        <a:t>回</a:t>
                      </a:r>
                    </a:p>
                  </a:txBody>
                  <a:tcPr/>
                </a:tc>
                <a:extLst>
                  <a:ext uri="{0D108BD9-81ED-4DB2-BD59-A6C34878D82A}">
                    <a16:rowId xmlns:a16="http://schemas.microsoft.com/office/drawing/2014/main" val="2507736252"/>
                  </a:ext>
                </a:extLst>
              </a:tr>
              <a:tr h="0">
                <a:tc>
                  <a:txBody>
                    <a:bodyPr/>
                    <a:lstStyle/>
                    <a:p>
                      <a:pPr algn="ctr">
                        <a:lnSpc>
                          <a:spcPts val="1200"/>
                        </a:lnSpc>
                      </a:pPr>
                      <a:r>
                        <a:rPr kumimoji="1" lang="ja-JP" altLang="en-US" sz="1100"/>
                        <a:t>Ｃ</a:t>
                      </a:r>
                    </a:p>
                  </a:txBody>
                  <a:tcPr/>
                </a:tc>
                <a:tc>
                  <a:txBody>
                    <a:bodyPr/>
                    <a:lstStyle/>
                    <a:p>
                      <a:pPr>
                        <a:lnSpc>
                          <a:spcPts val="1200"/>
                        </a:lnSpc>
                      </a:pPr>
                      <a:r>
                        <a:rPr kumimoji="1" lang="ja-JP" altLang="en-US" sz="1100"/>
                        <a:t>やや起こる</a:t>
                      </a:r>
                    </a:p>
                  </a:txBody>
                  <a:tcPr/>
                </a:tc>
                <a:tc>
                  <a:txBody>
                    <a:bodyPr/>
                    <a:lstStyle/>
                    <a:p>
                      <a:pPr>
                        <a:lnSpc>
                          <a:spcPts val="1200"/>
                        </a:lnSpc>
                      </a:pPr>
                      <a:r>
                        <a:rPr kumimoji="1" lang="en-US" altLang="ja-JP" sz="1100">
                          <a:latin typeface="+mn-ea"/>
                          <a:ea typeface="+mn-ea"/>
                        </a:rPr>
                        <a:t>1</a:t>
                      </a:r>
                      <a:r>
                        <a:rPr kumimoji="1" lang="ja-JP" altLang="en-US" sz="1100">
                          <a:latin typeface="+mn-ea"/>
                          <a:ea typeface="+mn-ea"/>
                        </a:rPr>
                        <a:t>～</a:t>
                      </a:r>
                      <a:r>
                        <a:rPr kumimoji="1" lang="en-US" altLang="ja-JP" sz="1100">
                          <a:latin typeface="+mn-ea"/>
                          <a:ea typeface="+mn-ea"/>
                        </a:rPr>
                        <a:t>3</a:t>
                      </a:r>
                      <a:r>
                        <a:rPr kumimoji="1" lang="ja-JP" altLang="en-US" sz="1100">
                          <a:latin typeface="+mn-ea"/>
                          <a:ea typeface="+mn-ea"/>
                        </a:rPr>
                        <a:t>年に</a:t>
                      </a:r>
                      <a:r>
                        <a:rPr kumimoji="1" lang="en-US" altLang="ja-JP" sz="1100">
                          <a:latin typeface="+mn-ea"/>
                          <a:ea typeface="+mn-ea"/>
                        </a:rPr>
                        <a:t>1</a:t>
                      </a:r>
                      <a:r>
                        <a:rPr kumimoji="1" lang="ja-JP" altLang="en-US" sz="1100">
                          <a:latin typeface="+mn-ea"/>
                          <a:ea typeface="+mn-ea"/>
                        </a:rPr>
                        <a:t>回</a:t>
                      </a:r>
                    </a:p>
                  </a:txBody>
                  <a:tcPr/>
                </a:tc>
                <a:extLst>
                  <a:ext uri="{0D108BD9-81ED-4DB2-BD59-A6C34878D82A}">
                    <a16:rowId xmlns:a16="http://schemas.microsoft.com/office/drawing/2014/main" val="1752289078"/>
                  </a:ext>
                </a:extLst>
              </a:tr>
              <a:tr h="0">
                <a:tc>
                  <a:txBody>
                    <a:bodyPr/>
                    <a:lstStyle/>
                    <a:p>
                      <a:pPr algn="ctr">
                        <a:lnSpc>
                          <a:spcPts val="1200"/>
                        </a:lnSpc>
                      </a:pPr>
                      <a:r>
                        <a:rPr kumimoji="1" lang="ja-JP" altLang="en-US" sz="1100"/>
                        <a:t>Ｄ</a:t>
                      </a:r>
                    </a:p>
                  </a:txBody>
                  <a:tcPr/>
                </a:tc>
                <a:tc>
                  <a:txBody>
                    <a:bodyPr/>
                    <a:lstStyle/>
                    <a:p>
                      <a:pPr>
                        <a:lnSpc>
                          <a:spcPts val="1200"/>
                        </a:lnSpc>
                      </a:pPr>
                      <a:r>
                        <a:rPr kumimoji="1" lang="ja-JP" altLang="en-US" sz="1100"/>
                        <a:t>起こりやすい</a:t>
                      </a:r>
                    </a:p>
                  </a:txBody>
                  <a:tcPr/>
                </a:tc>
                <a:tc>
                  <a:txBody>
                    <a:bodyPr/>
                    <a:lstStyle/>
                    <a:p>
                      <a:pPr>
                        <a:lnSpc>
                          <a:spcPts val="1200"/>
                        </a:lnSpc>
                      </a:pPr>
                      <a:r>
                        <a:rPr kumimoji="1" lang="ja-JP" altLang="en-US" sz="1100">
                          <a:latin typeface="+mn-ea"/>
                          <a:ea typeface="+mn-ea"/>
                        </a:rPr>
                        <a:t>数箇月に</a:t>
                      </a:r>
                      <a:r>
                        <a:rPr kumimoji="1" lang="en-US" altLang="ja-JP" sz="1100">
                          <a:latin typeface="+mn-ea"/>
                          <a:ea typeface="+mn-ea"/>
                        </a:rPr>
                        <a:t>1</a:t>
                      </a:r>
                      <a:r>
                        <a:rPr kumimoji="1" lang="ja-JP" altLang="en-US" sz="1100">
                          <a:latin typeface="+mn-ea"/>
                          <a:ea typeface="+mn-ea"/>
                        </a:rPr>
                        <a:t>回</a:t>
                      </a:r>
                    </a:p>
                  </a:txBody>
                  <a:tcPr/>
                </a:tc>
                <a:extLst>
                  <a:ext uri="{0D108BD9-81ED-4DB2-BD59-A6C34878D82A}">
                    <a16:rowId xmlns:a16="http://schemas.microsoft.com/office/drawing/2014/main" val="1816698377"/>
                  </a:ext>
                </a:extLst>
              </a:tr>
              <a:tr h="0">
                <a:tc>
                  <a:txBody>
                    <a:bodyPr/>
                    <a:lstStyle/>
                    <a:p>
                      <a:pPr algn="ctr">
                        <a:lnSpc>
                          <a:spcPts val="1200"/>
                        </a:lnSpc>
                      </a:pPr>
                      <a:r>
                        <a:rPr kumimoji="1" lang="ja-JP" altLang="en-US" sz="1100"/>
                        <a:t>Ｅ</a:t>
                      </a:r>
                    </a:p>
                  </a:txBody>
                  <a:tcPr/>
                </a:tc>
                <a:tc>
                  <a:txBody>
                    <a:bodyPr/>
                    <a:lstStyle/>
                    <a:p>
                      <a:pPr>
                        <a:lnSpc>
                          <a:spcPts val="1200"/>
                        </a:lnSpc>
                      </a:pPr>
                      <a:r>
                        <a:rPr kumimoji="1" lang="ja-JP" altLang="en-US" sz="1100"/>
                        <a:t>頻繁に起こる</a:t>
                      </a:r>
                    </a:p>
                  </a:txBody>
                  <a:tcPr/>
                </a:tc>
                <a:tc>
                  <a:txBody>
                    <a:bodyPr/>
                    <a:lstStyle/>
                    <a:p>
                      <a:pPr>
                        <a:lnSpc>
                          <a:spcPts val="1200"/>
                        </a:lnSpc>
                      </a:pPr>
                      <a:r>
                        <a:rPr kumimoji="1" lang="ja-JP" altLang="en-US" sz="1100">
                          <a:latin typeface="+mn-ea"/>
                          <a:ea typeface="+mn-ea"/>
                        </a:rPr>
                        <a:t>毎月</a:t>
                      </a:r>
                    </a:p>
                  </a:txBody>
                  <a:tcPr/>
                </a:tc>
                <a:extLst>
                  <a:ext uri="{0D108BD9-81ED-4DB2-BD59-A6C34878D82A}">
                    <a16:rowId xmlns:a16="http://schemas.microsoft.com/office/drawing/2014/main" val="1960101602"/>
                  </a:ext>
                </a:extLst>
              </a:tr>
            </a:tbl>
          </a:graphicData>
        </a:graphic>
      </p:graphicFrame>
      <p:sp>
        <p:nvSpPr>
          <p:cNvPr id="31" name="テキスト ボックス 30">
            <a:extLst>
              <a:ext uri="{FF2B5EF4-FFF2-40B4-BE49-F238E27FC236}">
                <a16:creationId xmlns:a16="http://schemas.microsoft.com/office/drawing/2014/main" id="{C28A2D4B-B5DF-4F74-8909-B80C85177C25}"/>
              </a:ext>
            </a:extLst>
          </p:cNvPr>
          <p:cNvSpPr txBox="1"/>
          <p:nvPr/>
        </p:nvSpPr>
        <p:spPr>
          <a:xfrm>
            <a:off x="8581400" y="1550817"/>
            <a:ext cx="2478150" cy="338554"/>
          </a:xfrm>
          <a:prstGeom prst="rect">
            <a:avLst/>
          </a:prstGeom>
          <a:noFill/>
        </p:spPr>
        <p:txBody>
          <a:bodyPr wrap="square" rtlCol="0">
            <a:spAutoFit/>
          </a:bodyPr>
          <a:lstStyle/>
          <a:p>
            <a:pPr algn="ctr" defTabSz="914400">
              <a:buClr>
                <a:schemeClr val="tx1">
                  <a:lumMod val="50000"/>
                  <a:lumOff val="50000"/>
                </a:schemeClr>
              </a:buClr>
            </a:pPr>
            <a:r>
              <a:rPr kumimoji="1" lang="ja-JP" altLang="en-US" sz="1600">
                <a:solidFill>
                  <a:srgbClr val="0000CC"/>
                </a:solidFill>
                <a:latin typeface="+mn-ea"/>
              </a:rPr>
              <a:t>発生頻度の設定例</a:t>
            </a:r>
            <a:endParaRPr kumimoji="1" lang="en-US" altLang="ja-JP" sz="1600" dirty="0">
              <a:solidFill>
                <a:srgbClr val="0000CC"/>
              </a:solidFill>
              <a:latin typeface="+mn-ea"/>
            </a:endParaRPr>
          </a:p>
        </p:txBody>
      </p:sp>
      <p:graphicFrame>
        <p:nvGraphicFramePr>
          <p:cNvPr id="33" name="表 4">
            <a:extLst>
              <a:ext uri="{FF2B5EF4-FFF2-40B4-BE49-F238E27FC236}">
                <a16:creationId xmlns:a16="http://schemas.microsoft.com/office/drawing/2014/main" id="{B4551B22-1BF5-41FF-B14F-6A1E2A4733A5}"/>
              </a:ext>
            </a:extLst>
          </p:cNvPr>
          <p:cNvGraphicFramePr>
            <a:graphicFrameLocks noGrp="1"/>
          </p:cNvGraphicFramePr>
          <p:nvPr>
            <p:extLst>
              <p:ext uri="{D42A27DB-BD31-4B8C-83A1-F6EECF244321}">
                <p14:modId xmlns:p14="http://schemas.microsoft.com/office/powerpoint/2010/main" val="2612405326"/>
              </p:ext>
            </p:extLst>
          </p:nvPr>
        </p:nvGraphicFramePr>
        <p:xfrm>
          <a:off x="7570475" y="4252741"/>
          <a:ext cx="4500000" cy="1776984"/>
        </p:xfrm>
        <a:graphic>
          <a:graphicData uri="http://schemas.openxmlformats.org/drawingml/2006/table">
            <a:tbl>
              <a:tblPr firstRow="1" bandRow="1"/>
              <a:tblGrid>
                <a:gridCol w="468000">
                  <a:extLst>
                    <a:ext uri="{9D8B030D-6E8A-4147-A177-3AD203B41FA5}">
                      <a16:colId xmlns:a16="http://schemas.microsoft.com/office/drawing/2014/main" val="2528515504"/>
                    </a:ext>
                  </a:extLst>
                </a:gridCol>
                <a:gridCol w="1188000">
                  <a:extLst>
                    <a:ext uri="{9D8B030D-6E8A-4147-A177-3AD203B41FA5}">
                      <a16:colId xmlns:a16="http://schemas.microsoft.com/office/drawing/2014/main" val="2745170430"/>
                    </a:ext>
                  </a:extLst>
                </a:gridCol>
                <a:gridCol w="2844000">
                  <a:extLst>
                    <a:ext uri="{9D8B030D-6E8A-4147-A177-3AD203B41FA5}">
                      <a16:colId xmlns:a16="http://schemas.microsoft.com/office/drawing/2014/main" val="2960666619"/>
                    </a:ext>
                  </a:extLst>
                </a:gridCol>
              </a:tblGrid>
              <a:tr h="0">
                <a:tc>
                  <a:txBody>
                    <a:bodyPr/>
                    <a:lstStyle/>
                    <a:p>
                      <a:pPr algn="ctr">
                        <a:lnSpc>
                          <a:spcPts val="1200"/>
                        </a:lnSpc>
                      </a:pPr>
                      <a:r>
                        <a:rPr kumimoji="1" lang="ja-JP" altLang="en-US" sz="1100"/>
                        <a:t>分類</a:t>
                      </a:r>
                    </a:p>
                  </a:txBody>
                  <a:tcPr marT="50292" marB="50292">
                    <a:solidFill>
                      <a:schemeClr val="bg1">
                        <a:lumMod val="85000"/>
                      </a:schemeClr>
                    </a:solidFill>
                  </a:tcPr>
                </a:tc>
                <a:tc>
                  <a:txBody>
                    <a:bodyPr/>
                    <a:lstStyle/>
                    <a:p>
                      <a:pPr algn="ctr">
                        <a:lnSpc>
                          <a:spcPts val="1200"/>
                        </a:lnSpc>
                      </a:pPr>
                      <a:r>
                        <a:rPr kumimoji="1" lang="ja-JP" altLang="en-US" sz="1100"/>
                        <a:t>内容</a:t>
                      </a:r>
                    </a:p>
                  </a:txBody>
                  <a:tcPr marT="50292" marB="50292">
                    <a:solidFill>
                      <a:schemeClr val="bg1">
                        <a:lumMod val="85000"/>
                      </a:schemeClr>
                    </a:solidFill>
                  </a:tcPr>
                </a:tc>
                <a:tc>
                  <a:txBody>
                    <a:bodyPr/>
                    <a:lstStyle/>
                    <a:p>
                      <a:pPr algn="ctr">
                        <a:lnSpc>
                          <a:spcPts val="1200"/>
                        </a:lnSpc>
                      </a:pPr>
                      <a:r>
                        <a:rPr kumimoji="1" lang="ja-JP" altLang="en-US" sz="1100"/>
                        <a:t>説明</a:t>
                      </a:r>
                    </a:p>
                  </a:txBody>
                  <a:tcPr marT="50292" marB="50292">
                    <a:solidFill>
                      <a:schemeClr val="bg1">
                        <a:lumMod val="85000"/>
                      </a:schemeClr>
                    </a:solidFill>
                  </a:tcPr>
                </a:tc>
                <a:extLst>
                  <a:ext uri="{0D108BD9-81ED-4DB2-BD59-A6C34878D82A}">
                    <a16:rowId xmlns:a16="http://schemas.microsoft.com/office/drawing/2014/main" val="3164141796"/>
                  </a:ext>
                </a:extLst>
              </a:tr>
              <a:tr h="0">
                <a:tc>
                  <a:txBody>
                    <a:bodyPr/>
                    <a:lstStyle/>
                    <a:p>
                      <a:pPr algn="ctr">
                        <a:lnSpc>
                          <a:spcPts val="1200"/>
                        </a:lnSpc>
                      </a:pPr>
                      <a:r>
                        <a:rPr kumimoji="1" lang="ja-JP" altLang="en-US" sz="1100"/>
                        <a:t>ａ</a:t>
                      </a:r>
                    </a:p>
                  </a:txBody>
                  <a:tcPr/>
                </a:tc>
                <a:tc>
                  <a:txBody>
                    <a:bodyPr/>
                    <a:lstStyle/>
                    <a:p>
                      <a:pPr>
                        <a:lnSpc>
                          <a:spcPts val="1200"/>
                        </a:lnSpc>
                      </a:pPr>
                      <a:r>
                        <a:rPr kumimoji="1" lang="ja-JP" altLang="en-US" sz="1100"/>
                        <a:t>取るに足らない</a:t>
                      </a:r>
                    </a:p>
                  </a:txBody>
                  <a:tcPr/>
                </a:tc>
                <a:tc>
                  <a:txBody>
                    <a:bodyPr/>
                    <a:lstStyle/>
                    <a:p>
                      <a:pPr>
                        <a:lnSpc>
                          <a:spcPts val="1200"/>
                        </a:lnSpc>
                      </a:pPr>
                      <a:r>
                        <a:rPr kumimoji="1" lang="ja-JP" altLang="en-US" sz="1100">
                          <a:latin typeface="+mn-ea"/>
                          <a:ea typeface="+mn-ea"/>
                        </a:rPr>
                        <a:t>利用上の支障はない。</a:t>
                      </a:r>
                    </a:p>
                  </a:txBody>
                  <a:tcPr/>
                </a:tc>
                <a:extLst>
                  <a:ext uri="{0D108BD9-81ED-4DB2-BD59-A6C34878D82A}">
                    <a16:rowId xmlns:a16="http://schemas.microsoft.com/office/drawing/2014/main" val="3021871199"/>
                  </a:ext>
                </a:extLst>
              </a:tr>
              <a:tr h="305004">
                <a:tc>
                  <a:txBody>
                    <a:bodyPr/>
                    <a:lstStyle/>
                    <a:p>
                      <a:pPr algn="ctr">
                        <a:lnSpc>
                          <a:spcPts val="1200"/>
                        </a:lnSpc>
                      </a:pPr>
                      <a:r>
                        <a:rPr kumimoji="1" lang="ja-JP" altLang="en-US" sz="1100"/>
                        <a:t>ｂ</a:t>
                      </a:r>
                    </a:p>
                  </a:txBody>
                  <a:tcPr/>
                </a:tc>
                <a:tc>
                  <a:txBody>
                    <a:bodyPr/>
                    <a:lstStyle/>
                    <a:p>
                      <a:pPr>
                        <a:lnSpc>
                          <a:spcPts val="1200"/>
                        </a:lnSpc>
                      </a:pPr>
                      <a:r>
                        <a:rPr kumimoji="1" lang="ja-JP" altLang="en-US" sz="1100"/>
                        <a:t>考慮を要す</a:t>
                      </a:r>
                    </a:p>
                  </a:txBody>
                  <a:tcPr/>
                </a:tc>
                <a:tc>
                  <a:txBody>
                    <a:bodyPr/>
                    <a:lstStyle/>
                    <a:p>
                      <a:pPr>
                        <a:lnSpc>
                          <a:spcPts val="1200"/>
                        </a:lnSpc>
                      </a:pPr>
                      <a:r>
                        <a:rPr kumimoji="1" lang="ja-JP" altLang="en-US" sz="1100">
                          <a:latin typeface="+mn-ea"/>
                          <a:ea typeface="+mn-ea"/>
                        </a:rPr>
                        <a:t>利用上の支障があり、多くの人が不満を感じるが、ほとんどの人は別の飲料水を求めるまでには至らない。</a:t>
                      </a:r>
                    </a:p>
                  </a:txBody>
                  <a:tcPr/>
                </a:tc>
                <a:extLst>
                  <a:ext uri="{0D108BD9-81ED-4DB2-BD59-A6C34878D82A}">
                    <a16:rowId xmlns:a16="http://schemas.microsoft.com/office/drawing/2014/main" val="2507736252"/>
                  </a:ext>
                </a:extLst>
              </a:tr>
              <a:tr h="0">
                <a:tc>
                  <a:txBody>
                    <a:bodyPr/>
                    <a:lstStyle/>
                    <a:p>
                      <a:pPr algn="ctr">
                        <a:lnSpc>
                          <a:spcPts val="1200"/>
                        </a:lnSpc>
                      </a:pPr>
                      <a:r>
                        <a:rPr kumimoji="1" lang="ja-JP" altLang="en-US" sz="1100"/>
                        <a:t>ｃ</a:t>
                      </a:r>
                    </a:p>
                  </a:txBody>
                  <a:tcPr/>
                </a:tc>
                <a:tc>
                  <a:txBody>
                    <a:bodyPr/>
                    <a:lstStyle/>
                    <a:p>
                      <a:pPr>
                        <a:lnSpc>
                          <a:spcPts val="1200"/>
                        </a:lnSpc>
                      </a:pPr>
                      <a:r>
                        <a:rPr kumimoji="1" lang="ja-JP" altLang="en-US" sz="1100"/>
                        <a:t>やや重大</a:t>
                      </a:r>
                    </a:p>
                  </a:txBody>
                  <a:tcPr/>
                </a:tc>
                <a:tc>
                  <a:txBody>
                    <a:bodyPr/>
                    <a:lstStyle/>
                    <a:p>
                      <a:pPr>
                        <a:lnSpc>
                          <a:spcPts val="1200"/>
                        </a:lnSpc>
                      </a:pPr>
                      <a:r>
                        <a:rPr kumimoji="1" lang="ja-JP" altLang="en-US" sz="1100">
                          <a:latin typeface="+mn-ea"/>
                          <a:ea typeface="+mn-ea"/>
                        </a:rPr>
                        <a:t>利用上の支障があり別の飲料水を求める。</a:t>
                      </a:r>
                    </a:p>
                  </a:txBody>
                  <a:tcPr/>
                </a:tc>
                <a:extLst>
                  <a:ext uri="{0D108BD9-81ED-4DB2-BD59-A6C34878D82A}">
                    <a16:rowId xmlns:a16="http://schemas.microsoft.com/office/drawing/2014/main" val="1752289078"/>
                  </a:ext>
                </a:extLst>
              </a:tr>
              <a:tr h="0">
                <a:tc>
                  <a:txBody>
                    <a:bodyPr/>
                    <a:lstStyle/>
                    <a:p>
                      <a:pPr algn="ctr">
                        <a:lnSpc>
                          <a:spcPts val="1200"/>
                        </a:lnSpc>
                      </a:pPr>
                      <a:r>
                        <a:rPr kumimoji="1" lang="ja-JP" altLang="en-US" sz="1100"/>
                        <a:t>ｄ</a:t>
                      </a:r>
                    </a:p>
                  </a:txBody>
                  <a:tcPr/>
                </a:tc>
                <a:tc>
                  <a:txBody>
                    <a:bodyPr/>
                    <a:lstStyle/>
                    <a:p>
                      <a:pPr>
                        <a:lnSpc>
                          <a:spcPts val="1200"/>
                        </a:lnSpc>
                      </a:pPr>
                      <a:r>
                        <a:rPr kumimoji="1" lang="ja-JP" altLang="en-US" sz="1100"/>
                        <a:t>重大</a:t>
                      </a:r>
                    </a:p>
                  </a:txBody>
                  <a:tcPr/>
                </a:tc>
                <a:tc>
                  <a:txBody>
                    <a:bodyPr/>
                    <a:lstStyle/>
                    <a:p>
                      <a:pPr>
                        <a:lnSpc>
                          <a:spcPts val="1200"/>
                        </a:lnSpc>
                      </a:pPr>
                      <a:r>
                        <a:rPr kumimoji="1" lang="ja-JP" altLang="en-US" sz="1100">
                          <a:latin typeface="+mn-ea"/>
                          <a:ea typeface="+mn-ea"/>
                        </a:rPr>
                        <a:t>健康上の影響が現れるおそれがある。</a:t>
                      </a:r>
                    </a:p>
                  </a:txBody>
                  <a:tcPr/>
                </a:tc>
                <a:extLst>
                  <a:ext uri="{0D108BD9-81ED-4DB2-BD59-A6C34878D82A}">
                    <a16:rowId xmlns:a16="http://schemas.microsoft.com/office/drawing/2014/main" val="1816698377"/>
                  </a:ext>
                </a:extLst>
              </a:tr>
              <a:tr h="0">
                <a:tc>
                  <a:txBody>
                    <a:bodyPr/>
                    <a:lstStyle/>
                    <a:p>
                      <a:pPr algn="ctr">
                        <a:lnSpc>
                          <a:spcPts val="1200"/>
                        </a:lnSpc>
                      </a:pPr>
                      <a:r>
                        <a:rPr kumimoji="1" lang="ja-JP" altLang="en-US" sz="1100"/>
                        <a:t>ｅ</a:t>
                      </a:r>
                    </a:p>
                  </a:txBody>
                  <a:tcPr/>
                </a:tc>
                <a:tc>
                  <a:txBody>
                    <a:bodyPr/>
                    <a:lstStyle/>
                    <a:p>
                      <a:pPr>
                        <a:lnSpc>
                          <a:spcPts val="1200"/>
                        </a:lnSpc>
                      </a:pPr>
                      <a:r>
                        <a:rPr kumimoji="1" lang="ja-JP" altLang="en-US" sz="1100"/>
                        <a:t>甚大</a:t>
                      </a:r>
                    </a:p>
                  </a:txBody>
                  <a:tcPr/>
                </a:tc>
                <a:tc>
                  <a:txBody>
                    <a:bodyPr/>
                    <a:lstStyle/>
                    <a:p>
                      <a:pPr>
                        <a:lnSpc>
                          <a:spcPts val="1200"/>
                        </a:lnSpc>
                      </a:pPr>
                      <a:r>
                        <a:rPr kumimoji="1" lang="ja-JP" altLang="en-US" sz="1100">
                          <a:latin typeface="+mn-ea"/>
                          <a:ea typeface="+mn-ea"/>
                        </a:rPr>
                        <a:t>致命的影響が現れるおそれがある。</a:t>
                      </a:r>
                    </a:p>
                  </a:txBody>
                  <a:tcPr/>
                </a:tc>
                <a:extLst>
                  <a:ext uri="{0D108BD9-81ED-4DB2-BD59-A6C34878D82A}">
                    <a16:rowId xmlns:a16="http://schemas.microsoft.com/office/drawing/2014/main" val="1960101602"/>
                  </a:ext>
                </a:extLst>
              </a:tr>
            </a:tbl>
          </a:graphicData>
        </a:graphic>
      </p:graphicFrame>
      <p:sp>
        <p:nvSpPr>
          <p:cNvPr id="34" name="テキスト ボックス 33">
            <a:extLst>
              <a:ext uri="{FF2B5EF4-FFF2-40B4-BE49-F238E27FC236}">
                <a16:creationId xmlns:a16="http://schemas.microsoft.com/office/drawing/2014/main" id="{06A86E8B-D254-4F10-8EF9-B75214B38BEC}"/>
              </a:ext>
            </a:extLst>
          </p:cNvPr>
          <p:cNvSpPr txBox="1"/>
          <p:nvPr/>
        </p:nvSpPr>
        <p:spPr>
          <a:xfrm>
            <a:off x="8581400" y="3818657"/>
            <a:ext cx="2478150" cy="338554"/>
          </a:xfrm>
          <a:prstGeom prst="rect">
            <a:avLst/>
          </a:prstGeom>
          <a:noFill/>
        </p:spPr>
        <p:txBody>
          <a:bodyPr wrap="square" rtlCol="0">
            <a:spAutoFit/>
          </a:bodyPr>
          <a:lstStyle/>
          <a:p>
            <a:pPr algn="ctr" defTabSz="914400">
              <a:buClr>
                <a:schemeClr val="tx1">
                  <a:lumMod val="50000"/>
                  <a:lumOff val="50000"/>
                </a:schemeClr>
              </a:buClr>
            </a:pPr>
            <a:r>
              <a:rPr kumimoji="1" lang="ja-JP" altLang="en-US" sz="1600">
                <a:solidFill>
                  <a:srgbClr val="0000CC"/>
                </a:solidFill>
                <a:latin typeface="+mn-ea"/>
              </a:rPr>
              <a:t>影響程度の設定例</a:t>
            </a:r>
            <a:endParaRPr kumimoji="1" lang="en-US" altLang="ja-JP" sz="1600" dirty="0">
              <a:solidFill>
                <a:srgbClr val="0000CC"/>
              </a:solidFill>
              <a:latin typeface="+mn-ea"/>
            </a:endParaRPr>
          </a:p>
        </p:txBody>
      </p:sp>
      <p:sp>
        <p:nvSpPr>
          <p:cNvPr id="18" name="テキスト ボックス 17">
            <a:extLst>
              <a:ext uri="{FF2B5EF4-FFF2-40B4-BE49-F238E27FC236}">
                <a16:creationId xmlns:a16="http://schemas.microsoft.com/office/drawing/2014/main" id="{9479824E-B671-4FA8-8F82-33D4710679CF}"/>
              </a:ext>
            </a:extLst>
          </p:cNvPr>
          <p:cNvSpPr txBox="1"/>
          <p:nvPr/>
        </p:nvSpPr>
        <p:spPr>
          <a:xfrm>
            <a:off x="191297" y="1496316"/>
            <a:ext cx="7309506" cy="2308324"/>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① 発生頻度について</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水質測定結果の基準値等に対する割合が高くなる頻度、事故発生記録、浄水場運転員や関係者の経験などを参考にして、５段階の発生頻度を設定します。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② 影響程度について</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当該リスクが発生した場合に想定される影響程度について、水質項目や発生場所を勘案して５段階に設定します。</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③ リスクレベルについて</a:t>
            </a:r>
            <a:endParaRPr kumimoji="1" lang="en-US" altLang="ja-JP" sz="1600">
              <a:solidFill>
                <a:prstClr val="black"/>
              </a:solidFill>
              <a:latin typeface="+mn-ea"/>
            </a:endParaRPr>
          </a:p>
          <a:p>
            <a:pPr defTabSz="914400">
              <a:buClr>
                <a:schemeClr val="tx1">
                  <a:lumMod val="50000"/>
                  <a:lumOff val="50000"/>
                </a:schemeClr>
              </a:buClr>
            </a:pPr>
            <a:r>
              <a:rPr kumimoji="1" lang="ja-JP" altLang="en-US" sz="1600">
                <a:solidFill>
                  <a:prstClr val="black"/>
                </a:solidFill>
                <a:latin typeface="+mn-ea"/>
              </a:rPr>
              <a:t>　発生頻度と影響程度を設定した結果をリスクレベル設定マトリックスに当てはめて５段階のリスクレベルを設定します。</a:t>
            </a:r>
            <a:endParaRPr kumimoji="1" lang="en-US" altLang="ja-JP" sz="1600">
              <a:solidFill>
                <a:prstClr val="black"/>
              </a:solidFill>
              <a:latin typeface="+mn-ea"/>
            </a:endParaRPr>
          </a:p>
        </p:txBody>
      </p:sp>
      <p:graphicFrame>
        <p:nvGraphicFramePr>
          <p:cNvPr id="15" name="表 5">
            <a:extLst>
              <a:ext uri="{FF2B5EF4-FFF2-40B4-BE49-F238E27FC236}">
                <a16:creationId xmlns:a16="http://schemas.microsoft.com/office/drawing/2014/main" id="{F58270C5-892B-49A8-A151-05A662926944}"/>
              </a:ext>
            </a:extLst>
          </p:cNvPr>
          <p:cNvGraphicFramePr>
            <a:graphicFrameLocks noGrp="1"/>
          </p:cNvGraphicFramePr>
          <p:nvPr>
            <p:extLst>
              <p:ext uri="{D42A27DB-BD31-4B8C-83A1-F6EECF244321}">
                <p14:modId xmlns:p14="http://schemas.microsoft.com/office/powerpoint/2010/main" val="889810702"/>
              </p:ext>
            </p:extLst>
          </p:nvPr>
        </p:nvGraphicFramePr>
        <p:xfrm>
          <a:off x="173507" y="4272790"/>
          <a:ext cx="7092000" cy="2164592"/>
        </p:xfrm>
        <a:graphic>
          <a:graphicData uri="http://schemas.openxmlformats.org/drawingml/2006/table">
            <a:tbl>
              <a:tblPr firstRow="1" bandRow="1"/>
              <a:tblGrid>
                <a:gridCol w="288000">
                  <a:extLst>
                    <a:ext uri="{9D8B030D-6E8A-4147-A177-3AD203B41FA5}">
                      <a16:colId xmlns:a16="http://schemas.microsoft.com/office/drawing/2014/main" val="167216993"/>
                    </a:ext>
                  </a:extLst>
                </a:gridCol>
                <a:gridCol w="1332000">
                  <a:extLst>
                    <a:ext uri="{9D8B030D-6E8A-4147-A177-3AD203B41FA5}">
                      <a16:colId xmlns:a16="http://schemas.microsoft.com/office/drawing/2014/main" val="1937853768"/>
                    </a:ext>
                  </a:extLst>
                </a:gridCol>
                <a:gridCol w="1332000">
                  <a:extLst>
                    <a:ext uri="{9D8B030D-6E8A-4147-A177-3AD203B41FA5}">
                      <a16:colId xmlns:a16="http://schemas.microsoft.com/office/drawing/2014/main" val="2072439539"/>
                    </a:ext>
                  </a:extLst>
                </a:gridCol>
                <a:gridCol w="360000">
                  <a:extLst>
                    <a:ext uri="{9D8B030D-6E8A-4147-A177-3AD203B41FA5}">
                      <a16:colId xmlns:a16="http://schemas.microsoft.com/office/drawing/2014/main" val="1521280129"/>
                    </a:ext>
                  </a:extLst>
                </a:gridCol>
                <a:gridCol w="756000">
                  <a:extLst>
                    <a:ext uri="{9D8B030D-6E8A-4147-A177-3AD203B41FA5}">
                      <a16:colId xmlns:a16="http://schemas.microsoft.com/office/drawing/2014/main" val="4145771259"/>
                    </a:ext>
                  </a:extLst>
                </a:gridCol>
                <a:gridCol w="756000">
                  <a:extLst>
                    <a:ext uri="{9D8B030D-6E8A-4147-A177-3AD203B41FA5}">
                      <a16:colId xmlns:a16="http://schemas.microsoft.com/office/drawing/2014/main" val="2483064529"/>
                    </a:ext>
                  </a:extLst>
                </a:gridCol>
                <a:gridCol w="756000">
                  <a:extLst>
                    <a:ext uri="{9D8B030D-6E8A-4147-A177-3AD203B41FA5}">
                      <a16:colId xmlns:a16="http://schemas.microsoft.com/office/drawing/2014/main" val="413158482"/>
                    </a:ext>
                  </a:extLst>
                </a:gridCol>
                <a:gridCol w="756000">
                  <a:extLst>
                    <a:ext uri="{9D8B030D-6E8A-4147-A177-3AD203B41FA5}">
                      <a16:colId xmlns:a16="http://schemas.microsoft.com/office/drawing/2014/main" val="309145560"/>
                    </a:ext>
                  </a:extLst>
                </a:gridCol>
                <a:gridCol w="756000">
                  <a:extLst>
                    <a:ext uri="{9D8B030D-6E8A-4147-A177-3AD203B41FA5}">
                      <a16:colId xmlns:a16="http://schemas.microsoft.com/office/drawing/2014/main" val="2260038933"/>
                    </a:ext>
                  </a:extLst>
                </a:gridCol>
              </a:tblGrid>
              <a:tr h="0">
                <a:tc rowSpan="3" gridSpan="4">
                  <a:txBody>
                    <a:bodyPr/>
                    <a:lstStyle/>
                    <a:p>
                      <a:pPr algn="ctr">
                        <a:lnSpc>
                          <a:spcPts val="1400"/>
                        </a:lnSpc>
                      </a:pPr>
                      <a:endParaRPr kumimoji="1" lang="ja-JP" altLang="en-US" sz="1100">
                        <a:latin typeface="+mn-ea"/>
                        <a:ea typeface="+mn-ea"/>
                      </a:endParaRPr>
                    </a:p>
                  </a:txBody>
                  <a:tcPr>
                    <a:solidFill>
                      <a:schemeClr val="bg1">
                        <a:lumMod val="85000"/>
                      </a:schemeClr>
                    </a:solidFill>
                  </a:tcPr>
                </a:tc>
                <a:tc rowSpan="3" hMerge="1">
                  <a:txBody>
                    <a:bodyPr/>
                    <a:lstStyle/>
                    <a:p>
                      <a:endParaRPr kumimoji="1" lang="ja-JP" altLang="en-US"/>
                    </a:p>
                  </a:txBody>
                  <a:tcPr/>
                </a:tc>
                <a:tc rowSpan="3" hMerge="1">
                  <a:txBody>
                    <a:bodyPr/>
                    <a:lstStyle/>
                    <a:p>
                      <a:pPr algn="ctr">
                        <a:lnSpc>
                          <a:spcPts val="1600"/>
                        </a:lnSpc>
                      </a:pPr>
                      <a:endParaRPr kumimoji="1" lang="ja-JP" altLang="en-US" sz="1400">
                        <a:latin typeface="+mn-ea"/>
                        <a:ea typeface="+mn-ea"/>
                      </a:endParaRPr>
                    </a:p>
                  </a:txBody>
                  <a:tcPr/>
                </a:tc>
                <a:tc rowSpan="3" hMerge="1">
                  <a:txBody>
                    <a:bodyPr/>
                    <a:lstStyle/>
                    <a:p>
                      <a:pPr algn="ctr">
                        <a:lnSpc>
                          <a:spcPts val="1600"/>
                        </a:lnSpc>
                      </a:pPr>
                      <a:endParaRPr kumimoji="1" lang="ja-JP" altLang="en-US" sz="1400">
                        <a:latin typeface="+mn-ea"/>
                        <a:ea typeface="+mn-ea"/>
                      </a:endParaRPr>
                    </a:p>
                  </a:txBody>
                  <a:tcPr/>
                </a:tc>
                <a:tc gridSpan="5">
                  <a:txBody>
                    <a:bodyPr/>
                    <a:lstStyle/>
                    <a:p>
                      <a:pPr algn="ctr">
                        <a:lnSpc>
                          <a:spcPts val="1400"/>
                        </a:lnSpc>
                      </a:pPr>
                      <a:r>
                        <a:rPr kumimoji="1" lang="ja-JP" altLang="en-US" sz="1100">
                          <a:latin typeface="+mn-ea"/>
                          <a:ea typeface="+mn-ea"/>
                        </a:rPr>
                        <a:t>影響程度</a:t>
                      </a:r>
                    </a:p>
                  </a:txBody>
                  <a:tcPr>
                    <a:solidFill>
                      <a:schemeClr val="bg1">
                        <a:lumMod val="85000"/>
                      </a:schemeClr>
                    </a:solidFill>
                  </a:tcPr>
                </a:tc>
                <a:tc hMerge="1">
                  <a:txBody>
                    <a:bodyPr/>
                    <a:lstStyle/>
                    <a:p>
                      <a:pPr algn="ctr">
                        <a:lnSpc>
                          <a:spcPts val="2400"/>
                        </a:lnSpc>
                      </a:pPr>
                      <a:endParaRPr kumimoji="1" lang="ja-JP" altLang="en-US" sz="1600">
                        <a:latin typeface="+mn-ea"/>
                        <a:ea typeface="+mn-ea"/>
                      </a:endParaRPr>
                    </a:p>
                  </a:txBody>
                  <a:tcPr/>
                </a:tc>
                <a:tc hMerge="1">
                  <a:txBody>
                    <a:bodyPr/>
                    <a:lstStyle/>
                    <a:p>
                      <a:pPr algn="ctr">
                        <a:lnSpc>
                          <a:spcPts val="2400"/>
                        </a:lnSpc>
                      </a:pPr>
                      <a:endParaRPr kumimoji="1" lang="ja-JP" altLang="en-US" sz="1600">
                        <a:latin typeface="+mn-ea"/>
                        <a:ea typeface="+mn-ea"/>
                      </a:endParaRPr>
                    </a:p>
                  </a:txBody>
                  <a:tcPr/>
                </a:tc>
                <a:tc hMerge="1">
                  <a:txBody>
                    <a:bodyPr/>
                    <a:lstStyle/>
                    <a:p>
                      <a:pPr algn="ctr">
                        <a:lnSpc>
                          <a:spcPts val="2400"/>
                        </a:lnSpc>
                      </a:pPr>
                      <a:endParaRPr kumimoji="1" lang="ja-JP" altLang="en-US" sz="1600">
                        <a:latin typeface="+mn-ea"/>
                        <a:ea typeface="+mn-ea"/>
                      </a:endParaRPr>
                    </a:p>
                  </a:txBody>
                  <a:tcPr/>
                </a:tc>
                <a:tc hMerge="1">
                  <a:txBody>
                    <a:bodyPr/>
                    <a:lstStyle/>
                    <a:p>
                      <a:pPr algn="ctr">
                        <a:lnSpc>
                          <a:spcPts val="2400"/>
                        </a:lnSpc>
                      </a:pPr>
                      <a:endParaRPr kumimoji="1" lang="ja-JP" altLang="en-US" sz="1600">
                        <a:latin typeface="+mn-ea"/>
                        <a:ea typeface="+mn-ea"/>
                      </a:endParaRPr>
                    </a:p>
                  </a:txBody>
                  <a:tcPr/>
                </a:tc>
                <a:extLst>
                  <a:ext uri="{0D108BD9-81ED-4DB2-BD59-A6C34878D82A}">
                    <a16:rowId xmlns:a16="http://schemas.microsoft.com/office/drawing/2014/main" val="1547993693"/>
                  </a:ext>
                </a:extLst>
              </a:tr>
              <a:tr h="0">
                <a:tc gridSpan="4" vMerge="1">
                  <a:txBody>
                    <a:bodyPr/>
                    <a:lstStyle/>
                    <a:p>
                      <a:pPr algn="ctr">
                        <a:lnSpc>
                          <a:spcPts val="1600"/>
                        </a:lnSpc>
                      </a:pPr>
                      <a:endParaRPr kumimoji="1" lang="ja-JP" altLang="en-US" sz="1400">
                        <a:latin typeface="+mn-ea"/>
                        <a:ea typeface="+mn-ea"/>
                      </a:endParaRPr>
                    </a:p>
                  </a:txBody>
                  <a:tcPr/>
                </a:tc>
                <a:tc hMerge="1" vMerge="1">
                  <a:txBody>
                    <a:bodyPr/>
                    <a:lstStyle/>
                    <a:p>
                      <a:endParaRPr kumimoji="1" lang="ja-JP" altLang="en-US"/>
                    </a:p>
                  </a:txBody>
                  <a:tcPr/>
                </a:tc>
                <a:tc hMerge="1" vMerge="1">
                  <a:txBody>
                    <a:bodyPr/>
                    <a:lstStyle/>
                    <a:p>
                      <a:pPr algn="ctr">
                        <a:lnSpc>
                          <a:spcPts val="1600"/>
                        </a:lnSpc>
                      </a:pPr>
                      <a:endParaRPr kumimoji="1" lang="ja-JP" altLang="en-US" sz="1400">
                        <a:latin typeface="+mn-ea"/>
                        <a:ea typeface="+mn-ea"/>
                      </a:endParaRPr>
                    </a:p>
                  </a:txBody>
                  <a:tcPr/>
                </a:tc>
                <a:tc hMerge="1" vMerge="1">
                  <a:txBody>
                    <a:bodyPr/>
                    <a:lstStyle/>
                    <a:p>
                      <a:pPr algn="ctr">
                        <a:lnSpc>
                          <a:spcPts val="1600"/>
                        </a:lnSpc>
                      </a:pPr>
                      <a:endParaRPr kumimoji="1" lang="ja-JP" altLang="en-US" sz="1400">
                        <a:latin typeface="+mn-ea"/>
                        <a:ea typeface="+mn-ea"/>
                      </a:endParaRPr>
                    </a:p>
                  </a:txBody>
                  <a:tcPr/>
                </a:tc>
                <a:tc>
                  <a:txBody>
                    <a:bodyPr/>
                    <a:lstStyle/>
                    <a:p>
                      <a:pPr algn="ctr">
                        <a:lnSpc>
                          <a:spcPts val="1400"/>
                        </a:lnSpc>
                      </a:pPr>
                      <a:r>
                        <a:rPr kumimoji="1" lang="ja-JP" altLang="en-US" sz="1100">
                          <a:latin typeface="+mn-ea"/>
                          <a:ea typeface="+mn-ea"/>
                        </a:rPr>
                        <a:t>取るに</a:t>
                      </a:r>
                      <a:endParaRPr kumimoji="1" lang="en-US" altLang="ja-JP" sz="1100">
                        <a:latin typeface="+mn-ea"/>
                        <a:ea typeface="+mn-ea"/>
                      </a:endParaRPr>
                    </a:p>
                    <a:p>
                      <a:pPr algn="ctr">
                        <a:lnSpc>
                          <a:spcPts val="1400"/>
                        </a:lnSpc>
                      </a:pPr>
                      <a:r>
                        <a:rPr kumimoji="1" lang="ja-JP" altLang="en-US" sz="1100">
                          <a:latin typeface="+mn-ea"/>
                          <a:ea typeface="+mn-ea"/>
                        </a:rPr>
                        <a:t>足らない</a:t>
                      </a:r>
                    </a:p>
                  </a:txBody>
                  <a:tcPr>
                    <a:solidFill>
                      <a:schemeClr val="bg1">
                        <a:lumMod val="85000"/>
                      </a:schemeClr>
                    </a:solidFill>
                  </a:tcPr>
                </a:tc>
                <a:tc>
                  <a:txBody>
                    <a:bodyPr/>
                    <a:lstStyle/>
                    <a:p>
                      <a:pPr algn="ctr">
                        <a:lnSpc>
                          <a:spcPts val="1400"/>
                        </a:lnSpc>
                      </a:pPr>
                      <a:r>
                        <a:rPr kumimoji="1" lang="ja-JP" altLang="en-US" sz="1100">
                          <a:latin typeface="+mn-ea"/>
                          <a:ea typeface="+mn-ea"/>
                        </a:rPr>
                        <a:t>考慮を</a:t>
                      </a:r>
                      <a:endParaRPr kumimoji="1" lang="en-US" altLang="ja-JP" sz="1100">
                        <a:latin typeface="+mn-ea"/>
                        <a:ea typeface="+mn-ea"/>
                      </a:endParaRPr>
                    </a:p>
                    <a:p>
                      <a:pPr algn="ctr">
                        <a:lnSpc>
                          <a:spcPts val="1400"/>
                        </a:lnSpc>
                      </a:pPr>
                      <a:r>
                        <a:rPr kumimoji="1" lang="ja-JP" altLang="en-US" sz="1100">
                          <a:latin typeface="+mn-ea"/>
                          <a:ea typeface="+mn-ea"/>
                        </a:rPr>
                        <a:t>要す</a:t>
                      </a:r>
                    </a:p>
                  </a:txBody>
                  <a:tcPr>
                    <a:solidFill>
                      <a:schemeClr val="bg1">
                        <a:lumMod val="85000"/>
                      </a:schemeClr>
                    </a:solidFill>
                  </a:tcPr>
                </a:tc>
                <a:tc>
                  <a:txBody>
                    <a:bodyPr/>
                    <a:lstStyle/>
                    <a:p>
                      <a:pPr algn="ctr">
                        <a:lnSpc>
                          <a:spcPts val="1400"/>
                        </a:lnSpc>
                      </a:pPr>
                      <a:r>
                        <a:rPr kumimoji="1" lang="ja-JP" altLang="en-US" sz="1100">
                          <a:latin typeface="+mn-ea"/>
                          <a:ea typeface="+mn-ea"/>
                        </a:rPr>
                        <a:t>やや重大</a:t>
                      </a:r>
                    </a:p>
                  </a:txBody>
                  <a:tcPr>
                    <a:solidFill>
                      <a:schemeClr val="bg1">
                        <a:lumMod val="85000"/>
                      </a:schemeClr>
                    </a:solidFill>
                  </a:tcPr>
                </a:tc>
                <a:tc>
                  <a:txBody>
                    <a:bodyPr/>
                    <a:lstStyle/>
                    <a:p>
                      <a:pPr algn="ctr">
                        <a:lnSpc>
                          <a:spcPts val="1400"/>
                        </a:lnSpc>
                      </a:pPr>
                      <a:r>
                        <a:rPr kumimoji="1" lang="ja-JP" altLang="en-US" sz="1100">
                          <a:latin typeface="+mn-ea"/>
                          <a:ea typeface="+mn-ea"/>
                        </a:rPr>
                        <a:t>重大</a:t>
                      </a:r>
                    </a:p>
                  </a:txBody>
                  <a:tcPr>
                    <a:solidFill>
                      <a:schemeClr val="bg1">
                        <a:lumMod val="85000"/>
                      </a:schemeClr>
                    </a:solidFill>
                  </a:tcPr>
                </a:tc>
                <a:tc>
                  <a:txBody>
                    <a:bodyPr/>
                    <a:lstStyle/>
                    <a:p>
                      <a:pPr algn="ctr">
                        <a:lnSpc>
                          <a:spcPts val="1400"/>
                        </a:lnSpc>
                      </a:pPr>
                      <a:r>
                        <a:rPr kumimoji="1" lang="ja-JP" altLang="en-US" sz="1100">
                          <a:latin typeface="+mn-ea"/>
                          <a:ea typeface="+mn-ea"/>
                        </a:rPr>
                        <a:t>甚大</a:t>
                      </a:r>
                    </a:p>
                  </a:txBody>
                  <a:tcPr>
                    <a:solidFill>
                      <a:schemeClr val="bg1">
                        <a:lumMod val="85000"/>
                      </a:schemeClr>
                    </a:solidFill>
                  </a:tcPr>
                </a:tc>
                <a:extLst>
                  <a:ext uri="{0D108BD9-81ED-4DB2-BD59-A6C34878D82A}">
                    <a16:rowId xmlns:a16="http://schemas.microsoft.com/office/drawing/2014/main" val="187474123"/>
                  </a:ext>
                </a:extLst>
              </a:tr>
              <a:tr h="0">
                <a:tc gridSpan="4" vMerge="1">
                  <a:txBody>
                    <a:bodyPr/>
                    <a:lstStyle/>
                    <a:p>
                      <a:pPr algn="ctr">
                        <a:lnSpc>
                          <a:spcPts val="1600"/>
                        </a:lnSpc>
                      </a:pPr>
                      <a:endParaRPr kumimoji="1" lang="ja-JP" altLang="en-US" sz="1400">
                        <a:latin typeface="+mn-ea"/>
                        <a:ea typeface="+mn-ea"/>
                      </a:endParaRPr>
                    </a:p>
                  </a:txBody>
                  <a:tcPr/>
                </a:tc>
                <a:tc hMerge="1" vMerge="1">
                  <a:txBody>
                    <a:bodyPr/>
                    <a:lstStyle/>
                    <a:p>
                      <a:endParaRPr kumimoji="1" lang="ja-JP" altLang="en-US"/>
                    </a:p>
                  </a:txBody>
                  <a:tcPr/>
                </a:tc>
                <a:tc hMerge="1" vMerge="1">
                  <a:txBody>
                    <a:bodyPr/>
                    <a:lstStyle/>
                    <a:p>
                      <a:pPr algn="ctr">
                        <a:lnSpc>
                          <a:spcPts val="1600"/>
                        </a:lnSpc>
                      </a:pPr>
                      <a:endParaRPr kumimoji="1" lang="ja-JP" altLang="en-US" sz="1400">
                        <a:latin typeface="+mn-ea"/>
                        <a:ea typeface="+mn-ea"/>
                      </a:endParaRPr>
                    </a:p>
                  </a:txBody>
                  <a:tcPr/>
                </a:tc>
                <a:tc hMerge="1" vMerge="1">
                  <a:txBody>
                    <a:bodyPr/>
                    <a:lstStyle/>
                    <a:p>
                      <a:pPr algn="ctr">
                        <a:lnSpc>
                          <a:spcPts val="1600"/>
                        </a:lnSpc>
                      </a:pPr>
                      <a:endParaRPr kumimoji="1" lang="ja-JP" altLang="en-US" sz="1400">
                        <a:latin typeface="+mn-ea"/>
                        <a:ea typeface="+mn-ea"/>
                      </a:endParaRPr>
                    </a:p>
                  </a:txBody>
                  <a:tcPr/>
                </a:tc>
                <a:tc>
                  <a:txBody>
                    <a:bodyPr/>
                    <a:lstStyle/>
                    <a:p>
                      <a:pPr algn="ctr">
                        <a:lnSpc>
                          <a:spcPts val="1400"/>
                        </a:lnSpc>
                      </a:pPr>
                      <a:r>
                        <a:rPr kumimoji="1" lang="en-US" altLang="ja-JP" sz="1100">
                          <a:latin typeface="+mn-ea"/>
                          <a:ea typeface="+mn-ea"/>
                        </a:rPr>
                        <a:t>a</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a:latin typeface="+mn-ea"/>
                          <a:ea typeface="+mn-ea"/>
                        </a:rPr>
                        <a:t>b</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a:latin typeface="+mn-ea"/>
                          <a:ea typeface="+mn-ea"/>
                        </a:rPr>
                        <a:t>c</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a:latin typeface="+mn-ea"/>
                          <a:ea typeface="+mn-ea"/>
                        </a:rPr>
                        <a:t>d</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a:latin typeface="+mn-ea"/>
                          <a:ea typeface="+mn-ea"/>
                        </a:rPr>
                        <a:t>e</a:t>
                      </a:r>
                      <a:endParaRPr kumimoji="1" lang="ja-JP" altLang="en-US" sz="1100">
                        <a:latin typeface="+mn-ea"/>
                        <a:ea typeface="+mn-ea"/>
                      </a:endParaRPr>
                    </a:p>
                  </a:txBody>
                  <a:tcPr>
                    <a:solidFill>
                      <a:schemeClr val="bg1">
                        <a:lumMod val="85000"/>
                      </a:schemeClr>
                    </a:solidFill>
                  </a:tcPr>
                </a:tc>
                <a:extLst>
                  <a:ext uri="{0D108BD9-81ED-4DB2-BD59-A6C34878D82A}">
                    <a16:rowId xmlns:a16="http://schemas.microsoft.com/office/drawing/2014/main" val="1926906317"/>
                  </a:ext>
                </a:extLst>
              </a:tr>
              <a:tr h="0">
                <a:tc rowSpan="5">
                  <a:txBody>
                    <a:bodyPr/>
                    <a:lstStyle/>
                    <a:p>
                      <a:pPr algn="ctr">
                        <a:lnSpc>
                          <a:spcPts val="1400"/>
                        </a:lnSpc>
                      </a:pPr>
                      <a:r>
                        <a:rPr kumimoji="1" lang="ja-JP" altLang="en-US" sz="1100">
                          <a:latin typeface="+mn-ea"/>
                          <a:ea typeface="+mn-ea"/>
                        </a:rPr>
                        <a:t>発生頻度</a:t>
                      </a:r>
                    </a:p>
                  </a:txBody>
                  <a:tcPr vert="eaVert" anchor="ctr">
                    <a:solidFill>
                      <a:schemeClr val="bg1">
                        <a:lumMod val="85000"/>
                      </a:schemeClr>
                    </a:solidFill>
                  </a:tcPr>
                </a:tc>
                <a:tc>
                  <a:txBody>
                    <a:bodyPr/>
                    <a:lstStyle/>
                    <a:p>
                      <a:pPr algn="l">
                        <a:lnSpc>
                          <a:spcPts val="1400"/>
                        </a:lnSpc>
                      </a:pPr>
                      <a:r>
                        <a:rPr kumimoji="1" lang="ja-JP" altLang="en-US" sz="1100">
                          <a:latin typeface="+mn-ea"/>
                          <a:ea typeface="+mn-ea"/>
                        </a:rPr>
                        <a:t>頻繁に起こる</a:t>
                      </a:r>
                    </a:p>
                  </a:txBody>
                  <a:tcPr>
                    <a:solidFill>
                      <a:schemeClr val="bg1">
                        <a:lumMod val="85000"/>
                      </a:schemeClr>
                    </a:solidFill>
                  </a:tcPr>
                </a:tc>
                <a:tc>
                  <a:txBody>
                    <a:bodyPr/>
                    <a:lstStyle/>
                    <a:p>
                      <a:pPr algn="l">
                        <a:lnSpc>
                          <a:spcPts val="1400"/>
                        </a:lnSpc>
                      </a:pPr>
                      <a:r>
                        <a:rPr kumimoji="1" lang="ja-JP" altLang="en-US" sz="1100">
                          <a:latin typeface="+mn-ea"/>
                          <a:ea typeface="+mn-ea"/>
                        </a:rPr>
                        <a:t>毎月</a:t>
                      </a:r>
                    </a:p>
                  </a:txBody>
                  <a:tcPr>
                    <a:solidFill>
                      <a:schemeClr val="bg1">
                        <a:lumMod val="85000"/>
                      </a:schemeClr>
                    </a:solidFill>
                  </a:tcPr>
                </a:tc>
                <a:tc>
                  <a:txBody>
                    <a:bodyPr/>
                    <a:lstStyle/>
                    <a:p>
                      <a:pPr algn="ctr">
                        <a:lnSpc>
                          <a:spcPts val="1400"/>
                        </a:lnSpc>
                      </a:pPr>
                      <a:r>
                        <a:rPr kumimoji="1" lang="en-US" altLang="ja-JP" sz="1100">
                          <a:latin typeface="+mn-ea"/>
                          <a:ea typeface="+mn-ea"/>
                        </a:rPr>
                        <a:t>E</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4</a:t>
                      </a:r>
                      <a:endParaRPr kumimoji="1" lang="ja-JP" altLang="en-US" sz="1100" b="1">
                        <a:latin typeface="+mn-ea"/>
                        <a:ea typeface="+mn-ea"/>
                      </a:endParaRPr>
                    </a:p>
                  </a:txBody>
                  <a:tcPr>
                    <a:solidFill>
                      <a:srgbClr val="FFC000"/>
                    </a:solidFill>
                  </a:tcPr>
                </a:tc>
                <a:tc>
                  <a:txBody>
                    <a:bodyPr/>
                    <a:lstStyle/>
                    <a:p>
                      <a:pPr algn="ctr">
                        <a:lnSpc>
                          <a:spcPts val="1400"/>
                        </a:lnSpc>
                      </a:pPr>
                      <a:r>
                        <a:rPr kumimoji="1" lang="en-US" altLang="ja-JP" sz="1100" b="1">
                          <a:latin typeface="+mn-ea"/>
                          <a:ea typeface="+mn-ea"/>
                        </a:rPr>
                        <a:t>4</a:t>
                      </a:r>
                      <a:endParaRPr kumimoji="1" lang="ja-JP" altLang="en-US" sz="1100" b="1">
                        <a:latin typeface="+mn-ea"/>
                        <a:ea typeface="+mn-ea"/>
                      </a:endParaRPr>
                    </a:p>
                  </a:txBody>
                  <a:tcPr>
                    <a:solidFill>
                      <a:srgbClr val="FFC000"/>
                    </a:solidFill>
                  </a:tcPr>
                </a:tc>
                <a:tc>
                  <a:txBody>
                    <a:bodyPr/>
                    <a:lstStyle/>
                    <a:p>
                      <a:pPr algn="ctr">
                        <a:lnSpc>
                          <a:spcPts val="1400"/>
                        </a:lnSpc>
                      </a:pPr>
                      <a:r>
                        <a:rPr kumimoji="1" lang="en-US" altLang="ja-JP" sz="1100" b="1">
                          <a:latin typeface="+mn-ea"/>
                          <a:ea typeface="+mn-ea"/>
                        </a:rPr>
                        <a:t>5</a:t>
                      </a:r>
                      <a:endParaRPr kumimoji="1" lang="ja-JP" altLang="en-US" sz="1100" b="1">
                        <a:latin typeface="+mn-ea"/>
                        <a:ea typeface="+mn-ea"/>
                      </a:endParaRPr>
                    </a:p>
                  </a:txBody>
                  <a:tcPr>
                    <a:solidFill>
                      <a:srgbClr val="FF99FF"/>
                    </a:solidFill>
                  </a:tcPr>
                </a:tc>
                <a:tc>
                  <a:txBody>
                    <a:bodyPr/>
                    <a:lstStyle/>
                    <a:p>
                      <a:pPr algn="ctr">
                        <a:lnSpc>
                          <a:spcPts val="1400"/>
                        </a:lnSpc>
                      </a:pPr>
                      <a:r>
                        <a:rPr kumimoji="1" lang="en-US" altLang="ja-JP" sz="1100" b="1">
                          <a:latin typeface="+mn-ea"/>
                          <a:ea typeface="+mn-ea"/>
                        </a:rPr>
                        <a:t>5</a:t>
                      </a:r>
                      <a:endParaRPr kumimoji="1" lang="ja-JP" altLang="en-US" sz="1100" b="1">
                        <a:latin typeface="+mn-ea"/>
                        <a:ea typeface="+mn-ea"/>
                      </a:endParaRPr>
                    </a:p>
                  </a:txBody>
                  <a:tcPr>
                    <a:solidFill>
                      <a:srgbClr val="FF99FF"/>
                    </a:solidFill>
                  </a:tcPr>
                </a:tc>
                <a:extLst>
                  <a:ext uri="{0D108BD9-81ED-4DB2-BD59-A6C34878D82A}">
                    <a16:rowId xmlns:a16="http://schemas.microsoft.com/office/drawing/2014/main" val="3412439115"/>
                  </a:ext>
                </a:extLst>
              </a:tr>
              <a:tr h="0">
                <a:tc vMerge="1">
                  <a:txBody>
                    <a:bodyPr/>
                    <a:lstStyle/>
                    <a:p>
                      <a:pPr algn="ctr">
                        <a:lnSpc>
                          <a:spcPts val="2400"/>
                        </a:lnSpc>
                      </a:pPr>
                      <a:endParaRPr kumimoji="1" lang="ja-JP" altLang="en-US" sz="1600">
                        <a:latin typeface="+mn-ea"/>
                        <a:ea typeface="+mn-ea"/>
                      </a:endParaRPr>
                    </a:p>
                  </a:txBody>
                  <a:tcPr/>
                </a:tc>
                <a:tc>
                  <a:txBody>
                    <a:bodyPr/>
                    <a:lstStyle/>
                    <a:p>
                      <a:pPr algn="l">
                        <a:lnSpc>
                          <a:spcPts val="1400"/>
                        </a:lnSpc>
                      </a:pPr>
                      <a:r>
                        <a:rPr kumimoji="1" lang="ja-JP" altLang="en-US" sz="1100">
                          <a:latin typeface="+mn-ea"/>
                          <a:ea typeface="+mn-ea"/>
                        </a:rPr>
                        <a:t>起こりやすい</a:t>
                      </a:r>
                    </a:p>
                  </a:txBody>
                  <a:tcPr>
                    <a:solidFill>
                      <a:schemeClr val="bg1">
                        <a:lumMod val="85000"/>
                      </a:schemeClr>
                    </a:solidFill>
                  </a:tcPr>
                </a:tc>
                <a:tc>
                  <a:txBody>
                    <a:bodyPr/>
                    <a:lstStyle/>
                    <a:p>
                      <a:pPr algn="l">
                        <a:lnSpc>
                          <a:spcPts val="1400"/>
                        </a:lnSpc>
                      </a:pPr>
                      <a:r>
                        <a:rPr kumimoji="1" lang="ja-JP" altLang="en-US" sz="1100">
                          <a:latin typeface="+mn-ea"/>
                          <a:ea typeface="+mn-ea"/>
                        </a:rPr>
                        <a:t>数箇月に</a:t>
                      </a:r>
                      <a:r>
                        <a:rPr kumimoji="1" lang="en-US" altLang="ja-JP" sz="1100">
                          <a:latin typeface="+mn-ea"/>
                          <a:ea typeface="+mn-ea"/>
                        </a:rPr>
                        <a:t>1</a:t>
                      </a:r>
                      <a:r>
                        <a:rPr kumimoji="1" lang="ja-JP" altLang="en-US" sz="1100">
                          <a:latin typeface="+mn-ea"/>
                          <a:ea typeface="+mn-ea"/>
                        </a:rPr>
                        <a:t>回</a:t>
                      </a:r>
                    </a:p>
                  </a:txBody>
                  <a:tcPr>
                    <a:solidFill>
                      <a:schemeClr val="bg1">
                        <a:lumMod val="85000"/>
                      </a:schemeClr>
                    </a:solidFill>
                  </a:tcPr>
                </a:tc>
                <a:tc>
                  <a:txBody>
                    <a:bodyPr/>
                    <a:lstStyle/>
                    <a:p>
                      <a:pPr algn="ctr">
                        <a:lnSpc>
                          <a:spcPts val="1400"/>
                        </a:lnSpc>
                      </a:pPr>
                      <a:r>
                        <a:rPr kumimoji="1" lang="en-US" altLang="ja-JP" sz="1100">
                          <a:latin typeface="+mn-ea"/>
                          <a:ea typeface="+mn-ea"/>
                        </a:rPr>
                        <a:t>D</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3</a:t>
                      </a:r>
                      <a:endParaRPr kumimoji="1" lang="ja-JP" altLang="en-US" sz="1100" b="1">
                        <a:latin typeface="+mn-ea"/>
                        <a:ea typeface="+mn-ea"/>
                      </a:endParaRPr>
                    </a:p>
                  </a:txBody>
                  <a:tcPr>
                    <a:solidFill>
                      <a:srgbClr val="FFFF00"/>
                    </a:solidFill>
                  </a:tcPr>
                </a:tc>
                <a:tc>
                  <a:txBody>
                    <a:bodyPr/>
                    <a:lstStyle/>
                    <a:p>
                      <a:pPr algn="ctr">
                        <a:lnSpc>
                          <a:spcPts val="1400"/>
                        </a:lnSpc>
                      </a:pPr>
                      <a:r>
                        <a:rPr kumimoji="1" lang="en-US" altLang="ja-JP" sz="1100" b="1">
                          <a:latin typeface="+mn-ea"/>
                          <a:ea typeface="+mn-ea"/>
                        </a:rPr>
                        <a:t>4</a:t>
                      </a:r>
                      <a:endParaRPr kumimoji="1" lang="ja-JP" altLang="en-US" sz="1100" b="1">
                        <a:latin typeface="+mn-ea"/>
                        <a:ea typeface="+mn-ea"/>
                      </a:endParaRPr>
                    </a:p>
                  </a:txBody>
                  <a:tcPr>
                    <a:solidFill>
                      <a:srgbClr val="FFC000"/>
                    </a:solidFill>
                  </a:tcPr>
                </a:tc>
                <a:tc>
                  <a:txBody>
                    <a:bodyPr/>
                    <a:lstStyle/>
                    <a:p>
                      <a:pPr algn="ctr">
                        <a:lnSpc>
                          <a:spcPts val="1400"/>
                        </a:lnSpc>
                      </a:pPr>
                      <a:r>
                        <a:rPr kumimoji="1" lang="en-US" altLang="ja-JP" sz="1100" b="1">
                          <a:latin typeface="+mn-ea"/>
                          <a:ea typeface="+mn-ea"/>
                        </a:rPr>
                        <a:t>5</a:t>
                      </a:r>
                      <a:endParaRPr kumimoji="1" lang="ja-JP" altLang="en-US" sz="1100" b="1">
                        <a:latin typeface="+mn-ea"/>
                        <a:ea typeface="+mn-ea"/>
                      </a:endParaRPr>
                    </a:p>
                  </a:txBody>
                  <a:tcPr>
                    <a:solidFill>
                      <a:srgbClr val="FF99FF"/>
                    </a:solidFill>
                  </a:tcPr>
                </a:tc>
                <a:tc>
                  <a:txBody>
                    <a:bodyPr/>
                    <a:lstStyle/>
                    <a:p>
                      <a:pPr algn="ctr">
                        <a:lnSpc>
                          <a:spcPts val="1400"/>
                        </a:lnSpc>
                      </a:pPr>
                      <a:r>
                        <a:rPr kumimoji="1" lang="en-US" altLang="ja-JP" sz="1100" b="1">
                          <a:latin typeface="+mn-ea"/>
                          <a:ea typeface="+mn-ea"/>
                        </a:rPr>
                        <a:t>5</a:t>
                      </a:r>
                      <a:endParaRPr kumimoji="1" lang="ja-JP" altLang="en-US" sz="1100" b="1">
                        <a:latin typeface="+mn-ea"/>
                        <a:ea typeface="+mn-ea"/>
                      </a:endParaRPr>
                    </a:p>
                  </a:txBody>
                  <a:tcPr>
                    <a:solidFill>
                      <a:srgbClr val="FF99FF"/>
                    </a:solidFill>
                  </a:tcPr>
                </a:tc>
                <a:extLst>
                  <a:ext uri="{0D108BD9-81ED-4DB2-BD59-A6C34878D82A}">
                    <a16:rowId xmlns:a16="http://schemas.microsoft.com/office/drawing/2014/main" val="3487346522"/>
                  </a:ext>
                </a:extLst>
              </a:tr>
              <a:tr h="0">
                <a:tc vMerge="1">
                  <a:txBody>
                    <a:bodyPr/>
                    <a:lstStyle/>
                    <a:p>
                      <a:pPr algn="ctr">
                        <a:lnSpc>
                          <a:spcPts val="2400"/>
                        </a:lnSpc>
                      </a:pPr>
                      <a:endParaRPr kumimoji="1" lang="ja-JP" altLang="en-US" sz="1600">
                        <a:latin typeface="+mn-ea"/>
                        <a:ea typeface="+mn-ea"/>
                      </a:endParaRPr>
                    </a:p>
                  </a:txBody>
                  <a:tcPr/>
                </a:tc>
                <a:tc>
                  <a:txBody>
                    <a:bodyPr/>
                    <a:lstStyle/>
                    <a:p>
                      <a:pPr algn="l">
                        <a:lnSpc>
                          <a:spcPts val="1400"/>
                        </a:lnSpc>
                      </a:pPr>
                      <a:r>
                        <a:rPr kumimoji="1" lang="ja-JP" altLang="en-US" sz="1100">
                          <a:latin typeface="+mn-ea"/>
                          <a:ea typeface="+mn-ea"/>
                        </a:rPr>
                        <a:t>やや起こる</a:t>
                      </a:r>
                    </a:p>
                  </a:txBody>
                  <a:tcPr>
                    <a:solidFill>
                      <a:schemeClr val="bg1">
                        <a:lumMod val="85000"/>
                      </a:schemeClr>
                    </a:solidFill>
                  </a:tcPr>
                </a:tc>
                <a:tc>
                  <a:txBody>
                    <a:bodyPr/>
                    <a:lstStyle/>
                    <a:p>
                      <a:pPr algn="l">
                        <a:lnSpc>
                          <a:spcPts val="1400"/>
                        </a:lnSpc>
                      </a:pPr>
                      <a:r>
                        <a:rPr kumimoji="1" lang="en-US" altLang="ja-JP" sz="1100">
                          <a:latin typeface="+mn-ea"/>
                          <a:ea typeface="+mn-ea"/>
                        </a:rPr>
                        <a:t>1</a:t>
                      </a:r>
                      <a:r>
                        <a:rPr kumimoji="1" lang="ja-JP" altLang="en-US" sz="1100">
                          <a:latin typeface="+mn-ea"/>
                          <a:ea typeface="+mn-ea"/>
                        </a:rPr>
                        <a:t>～</a:t>
                      </a:r>
                      <a:r>
                        <a:rPr kumimoji="1" lang="en-US" altLang="ja-JP" sz="1100">
                          <a:latin typeface="+mn-ea"/>
                          <a:ea typeface="+mn-ea"/>
                        </a:rPr>
                        <a:t>3</a:t>
                      </a:r>
                      <a:r>
                        <a:rPr kumimoji="1" lang="ja-JP" altLang="en-US" sz="1100">
                          <a:latin typeface="+mn-ea"/>
                          <a:ea typeface="+mn-ea"/>
                        </a:rPr>
                        <a:t>年に</a:t>
                      </a:r>
                      <a:r>
                        <a:rPr kumimoji="1" lang="en-US" altLang="ja-JP" sz="1100">
                          <a:latin typeface="+mn-ea"/>
                          <a:ea typeface="+mn-ea"/>
                        </a:rPr>
                        <a:t>1</a:t>
                      </a:r>
                      <a:r>
                        <a:rPr kumimoji="1" lang="ja-JP" altLang="en-US" sz="1100">
                          <a:latin typeface="+mn-ea"/>
                          <a:ea typeface="+mn-ea"/>
                        </a:rPr>
                        <a:t>回</a:t>
                      </a:r>
                    </a:p>
                  </a:txBody>
                  <a:tcPr>
                    <a:solidFill>
                      <a:schemeClr val="bg1">
                        <a:lumMod val="85000"/>
                      </a:schemeClr>
                    </a:solidFill>
                  </a:tcPr>
                </a:tc>
                <a:tc>
                  <a:txBody>
                    <a:bodyPr/>
                    <a:lstStyle/>
                    <a:p>
                      <a:pPr algn="ctr">
                        <a:lnSpc>
                          <a:spcPts val="1400"/>
                        </a:lnSpc>
                      </a:pPr>
                      <a:r>
                        <a:rPr kumimoji="1" lang="en-US" altLang="ja-JP" sz="1100">
                          <a:latin typeface="+mn-ea"/>
                          <a:ea typeface="+mn-ea"/>
                        </a:rPr>
                        <a:t>C</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3</a:t>
                      </a:r>
                      <a:endParaRPr kumimoji="1" lang="ja-JP" altLang="en-US" sz="1100" b="1">
                        <a:latin typeface="+mn-ea"/>
                        <a:ea typeface="+mn-ea"/>
                      </a:endParaRPr>
                    </a:p>
                  </a:txBody>
                  <a:tcPr>
                    <a:solidFill>
                      <a:srgbClr val="FFFF00"/>
                    </a:solidFill>
                  </a:tcPr>
                </a:tc>
                <a:tc>
                  <a:txBody>
                    <a:bodyPr/>
                    <a:lstStyle/>
                    <a:p>
                      <a:pPr algn="ctr">
                        <a:lnSpc>
                          <a:spcPts val="1400"/>
                        </a:lnSpc>
                      </a:pPr>
                      <a:r>
                        <a:rPr kumimoji="1" lang="en-US" altLang="ja-JP" sz="1100" b="1">
                          <a:latin typeface="+mn-ea"/>
                          <a:ea typeface="+mn-ea"/>
                        </a:rPr>
                        <a:t>4</a:t>
                      </a:r>
                      <a:endParaRPr kumimoji="1" lang="ja-JP" altLang="en-US" sz="1100" b="1">
                        <a:latin typeface="+mn-ea"/>
                        <a:ea typeface="+mn-ea"/>
                      </a:endParaRPr>
                    </a:p>
                  </a:txBody>
                  <a:tcPr>
                    <a:solidFill>
                      <a:srgbClr val="FFC000"/>
                    </a:solidFill>
                  </a:tcPr>
                </a:tc>
                <a:tc>
                  <a:txBody>
                    <a:bodyPr/>
                    <a:lstStyle/>
                    <a:p>
                      <a:pPr algn="ctr">
                        <a:lnSpc>
                          <a:spcPts val="1400"/>
                        </a:lnSpc>
                      </a:pPr>
                      <a:r>
                        <a:rPr kumimoji="1" lang="en-US" altLang="ja-JP" sz="1100" b="1">
                          <a:latin typeface="+mn-ea"/>
                          <a:ea typeface="+mn-ea"/>
                        </a:rPr>
                        <a:t>5</a:t>
                      </a:r>
                      <a:endParaRPr kumimoji="1" lang="ja-JP" altLang="en-US" sz="1100" b="1">
                        <a:latin typeface="+mn-ea"/>
                        <a:ea typeface="+mn-ea"/>
                      </a:endParaRPr>
                    </a:p>
                  </a:txBody>
                  <a:tcPr>
                    <a:solidFill>
                      <a:srgbClr val="FF99FF"/>
                    </a:solidFill>
                  </a:tcPr>
                </a:tc>
                <a:extLst>
                  <a:ext uri="{0D108BD9-81ED-4DB2-BD59-A6C34878D82A}">
                    <a16:rowId xmlns:a16="http://schemas.microsoft.com/office/drawing/2014/main" val="4004270099"/>
                  </a:ext>
                </a:extLst>
              </a:tr>
              <a:tr h="0">
                <a:tc vMerge="1">
                  <a:txBody>
                    <a:bodyPr/>
                    <a:lstStyle/>
                    <a:p>
                      <a:pPr algn="ctr">
                        <a:lnSpc>
                          <a:spcPts val="2400"/>
                        </a:lnSpc>
                      </a:pPr>
                      <a:endParaRPr kumimoji="1" lang="ja-JP" altLang="en-US" sz="1600">
                        <a:latin typeface="+mn-ea"/>
                        <a:ea typeface="+mn-ea"/>
                      </a:endParaRPr>
                    </a:p>
                  </a:txBody>
                  <a:tcPr/>
                </a:tc>
                <a:tc>
                  <a:txBody>
                    <a:bodyPr/>
                    <a:lstStyle/>
                    <a:p>
                      <a:pPr algn="l">
                        <a:lnSpc>
                          <a:spcPts val="1400"/>
                        </a:lnSpc>
                      </a:pPr>
                      <a:r>
                        <a:rPr kumimoji="1" lang="ja-JP" altLang="en-US" sz="1100">
                          <a:latin typeface="+mn-ea"/>
                          <a:ea typeface="+mn-ea"/>
                        </a:rPr>
                        <a:t>起こりにくい</a:t>
                      </a:r>
                    </a:p>
                  </a:txBody>
                  <a:tcPr>
                    <a:solidFill>
                      <a:schemeClr val="bg1">
                        <a:lumMod val="85000"/>
                      </a:schemeClr>
                    </a:solidFill>
                  </a:tcPr>
                </a:tc>
                <a:tc>
                  <a:txBody>
                    <a:bodyPr/>
                    <a:lstStyle/>
                    <a:p>
                      <a:pPr algn="l">
                        <a:lnSpc>
                          <a:spcPts val="1400"/>
                        </a:lnSpc>
                      </a:pPr>
                      <a:r>
                        <a:rPr kumimoji="1" lang="en-US" altLang="ja-JP" sz="1100">
                          <a:latin typeface="+mn-ea"/>
                          <a:ea typeface="+mn-ea"/>
                        </a:rPr>
                        <a:t>4</a:t>
                      </a:r>
                      <a:r>
                        <a:rPr kumimoji="1" lang="ja-JP" altLang="en-US" sz="1100">
                          <a:latin typeface="+mn-ea"/>
                          <a:ea typeface="+mn-ea"/>
                        </a:rPr>
                        <a:t>～</a:t>
                      </a:r>
                      <a:r>
                        <a:rPr kumimoji="1" lang="en-US" altLang="ja-JP" sz="1100">
                          <a:latin typeface="+mn-ea"/>
                          <a:ea typeface="+mn-ea"/>
                        </a:rPr>
                        <a:t>10</a:t>
                      </a:r>
                      <a:r>
                        <a:rPr kumimoji="1" lang="ja-JP" altLang="en-US" sz="1100">
                          <a:latin typeface="+mn-ea"/>
                          <a:ea typeface="+mn-ea"/>
                        </a:rPr>
                        <a:t>年に</a:t>
                      </a:r>
                      <a:r>
                        <a:rPr kumimoji="1" lang="en-US" altLang="ja-JP" sz="1100">
                          <a:latin typeface="+mn-ea"/>
                          <a:ea typeface="+mn-ea"/>
                        </a:rPr>
                        <a:t>1</a:t>
                      </a:r>
                      <a:r>
                        <a:rPr kumimoji="1" lang="ja-JP" altLang="en-US" sz="1100">
                          <a:latin typeface="+mn-ea"/>
                          <a:ea typeface="+mn-ea"/>
                        </a:rPr>
                        <a:t>回</a:t>
                      </a:r>
                    </a:p>
                  </a:txBody>
                  <a:tcPr>
                    <a:solidFill>
                      <a:schemeClr val="bg1">
                        <a:lumMod val="85000"/>
                      </a:schemeClr>
                    </a:solidFill>
                  </a:tcPr>
                </a:tc>
                <a:tc>
                  <a:txBody>
                    <a:bodyPr/>
                    <a:lstStyle/>
                    <a:p>
                      <a:pPr algn="ctr">
                        <a:lnSpc>
                          <a:spcPts val="1400"/>
                        </a:lnSpc>
                      </a:pPr>
                      <a:r>
                        <a:rPr kumimoji="1" lang="en-US" altLang="ja-JP" sz="1100">
                          <a:latin typeface="+mn-ea"/>
                          <a:ea typeface="+mn-ea"/>
                        </a:rPr>
                        <a:t>B</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2</a:t>
                      </a:r>
                      <a:endParaRPr kumimoji="1" lang="ja-JP" altLang="en-US" sz="1100" b="1">
                        <a:latin typeface="+mn-ea"/>
                        <a:ea typeface="+mn-ea"/>
                      </a:endParaRPr>
                    </a:p>
                  </a:txBody>
                  <a:tcPr>
                    <a:solidFill>
                      <a:srgbClr val="CCFFCC"/>
                    </a:solidFill>
                  </a:tcPr>
                </a:tc>
                <a:tc>
                  <a:txBody>
                    <a:bodyPr/>
                    <a:lstStyle/>
                    <a:p>
                      <a:pPr algn="ctr">
                        <a:lnSpc>
                          <a:spcPts val="1400"/>
                        </a:lnSpc>
                      </a:pPr>
                      <a:r>
                        <a:rPr kumimoji="1" lang="en-US" altLang="ja-JP" sz="1100" b="1">
                          <a:latin typeface="+mn-ea"/>
                          <a:ea typeface="+mn-ea"/>
                        </a:rPr>
                        <a:t>3</a:t>
                      </a:r>
                      <a:endParaRPr kumimoji="1" lang="ja-JP" altLang="en-US" sz="1100" b="1">
                        <a:latin typeface="+mn-ea"/>
                        <a:ea typeface="+mn-ea"/>
                      </a:endParaRPr>
                    </a:p>
                  </a:txBody>
                  <a:tcPr>
                    <a:solidFill>
                      <a:srgbClr val="FFFF00"/>
                    </a:solidFill>
                  </a:tcPr>
                </a:tc>
                <a:tc>
                  <a:txBody>
                    <a:bodyPr/>
                    <a:lstStyle/>
                    <a:p>
                      <a:pPr algn="ctr">
                        <a:lnSpc>
                          <a:spcPts val="1400"/>
                        </a:lnSpc>
                      </a:pPr>
                      <a:r>
                        <a:rPr kumimoji="1" lang="en-US" altLang="ja-JP" sz="1100" b="1">
                          <a:latin typeface="+mn-ea"/>
                          <a:ea typeface="+mn-ea"/>
                        </a:rPr>
                        <a:t>5</a:t>
                      </a:r>
                      <a:endParaRPr kumimoji="1" lang="ja-JP" altLang="en-US" sz="1100" b="1">
                        <a:latin typeface="+mn-ea"/>
                        <a:ea typeface="+mn-ea"/>
                      </a:endParaRPr>
                    </a:p>
                  </a:txBody>
                  <a:tcPr>
                    <a:solidFill>
                      <a:srgbClr val="FF99FF"/>
                    </a:solidFill>
                  </a:tcPr>
                </a:tc>
                <a:extLst>
                  <a:ext uri="{0D108BD9-81ED-4DB2-BD59-A6C34878D82A}">
                    <a16:rowId xmlns:a16="http://schemas.microsoft.com/office/drawing/2014/main" val="2462036770"/>
                  </a:ext>
                </a:extLst>
              </a:tr>
              <a:tr h="153081">
                <a:tc vMerge="1">
                  <a:txBody>
                    <a:bodyPr/>
                    <a:lstStyle/>
                    <a:p>
                      <a:pPr algn="ctr">
                        <a:lnSpc>
                          <a:spcPts val="2400"/>
                        </a:lnSpc>
                      </a:pPr>
                      <a:endParaRPr kumimoji="1" lang="ja-JP" altLang="en-US" sz="1600">
                        <a:latin typeface="+mn-ea"/>
                        <a:ea typeface="+mn-ea"/>
                      </a:endParaRPr>
                    </a:p>
                  </a:txBody>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a:latin typeface="+mn-ea"/>
                          <a:ea typeface="+mn-ea"/>
                        </a:rPr>
                        <a:t>滅多に起こらない</a:t>
                      </a:r>
                    </a:p>
                  </a:txBody>
                  <a:tcPr>
                    <a:solidFill>
                      <a:schemeClr val="bg1">
                        <a:lumMod val="85000"/>
                      </a:schemeClr>
                    </a:solidFill>
                  </a:tcPr>
                </a:tc>
                <a:tc>
                  <a:txBody>
                    <a:bodyPr/>
                    <a:lstStyle/>
                    <a:p>
                      <a:pPr algn="l">
                        <a:lnSpc>
                          <a:spcPts val="1400"/>
                        </a:lnSpc>
                      </a:pPr>
                      <a:r>
                        <a:rPr kumimoji="1" lang="en-US" altLang="ja-JP" sz="1100">
                          <a:latin typeface="+mn-ea"/>
                          <a:ea typeface="+mn-ea"/>
                        </a:rPr>
                        <a:t>11</a:t>
                      </a:r>
                      <a:r>
                        <a:rPr kumimoji="1" lang="ja-JP" altLang="en-US" sz="1100">
                          <a:latin typeface="+mn-ea"/>
                          <a:ea typeface="+mn-ea"/>
                        </a:rPr>
                        <a:t>年以上に</a:t>
                      </a:r>
                      <a:r>
                        <a:rPr kumimoji="1" lang="en-US" altLang="ja-JP" sz="1100">
                          <a:latin typeface="+mn-ea"/>
                          <a:ea typeface="+mn-ea"/>
                        </a:rPr>
                        <a:t>1</a:t>
                      </a:r>
                      <a:r>
                        <a:rPr kumimoji="1" lang="ja-JP" altLang="en-US" sz="1100">
                          <a:latin typeface="+mn-ea"/>
                          <a:ea typeface="+mn-ea"/>
                        </a:rPr>
                        <a:t>回</a:t>
                      </a:r>
                    </a:p>
                  </a:txBody>
                  <a:tcPr>
                    <a:solidFill>
                      <a:schemeClr val="bg1">
                        <a:lumMod val="85000"/>
                      </a:schemeClr>
                    </a:solidFill>
                  </a:tcPr>
                </a:tc>
                <a:tc>
                  <a:txBody>
                    <a:bodyPr/>
                    <a:lstStyle/>
                    <a:p>
                      <a:pPr algn="ctr">
                        <a:lnSpc>
                          <a:spcPts val="1400"/>
                        </a:lnSpc>
                      </a:pPr>
                      <a:r>
                        <a:rPr kumimoji="1" lang="en-US" altLang="ja-JP" sz="1100">
                          <a:latin typeface="+mn-ea"/>
                          <a:ea typeface="+mn-ea"/>
                        </a:rPr>
                        <a:t>A</a:t>
                      </a:r>
                      <a:endParaRPr kumimoji="1" lang="ja-JP" altLang="en-US" sz="1100">
                        <a:latin typeface="+mn-ea"/>
                        <a:ea typeface="+mn-ea"/>
                      </a:endParaRPr>
                    </a:p>
                  </a:txBody>
                  <a:tcPr>
                    <a:solidFill>
                      <a:schemeClr val="bg1">
                        <a:lumMod val="85000"/>
                      </a:schemeClr>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1</a:t>
                      </a:r>
                      <a:endParaRPr kumimoji="1" lang="ja-JP" altLang="en-US" sz="1100" b="1">
                        <a:latin typeface="+mn-ea"/>
                        <a:ea typeface="+mn-ea"/>
                      </a:endParaRPr>
                    </a:p>
                  </a:txBody>
                  <a:tcPr>
                    <a:solidFill>
                      <a:srgbClr val="CCFFFF"/>
                    </a:solidFill>
                  </a:tcPr>
                </a:tc>
                <a:tc>
                  <a:txBody>
                    <a:bodyPr/>
                    <a:lstStyle/>
                    <a:p>
                      <a:pPr algn="ctr">
                        <a:lnSpc>
                          <a:spcPts val="1400"/>
                        </a:lnSpc>
                      </a:pPr>
                      <a:r>
                        <a:rPr kumimoji="1" lang="en-US" altLang="ja-JP" sz="1100" b="1">
                          <a:latin typeface="+mn-ea"/>
                          <a:ea typeface="+mn-ea"/>
                        </a:rPr>
                        <a:t>2</a:t>
                      </a:r>
                      <a:endParaRPr kumimoji="1" lang="ja-JP" altLang="en-US" sz="1100" b="1">
                        <a:latin typeface="+mn-ea"/>
                        <a:ea typeface="+mn-ea"/>
                      </a:endParaRPr>
                    </a:p>
                  </a:txBody>
                  <a:tcPr>
                    <a:solidFill>
                      <a:srgbClr val="CCFFCC"/>
                    </a:solidFill>
                  </a:tcPr>
                </a:tc>
                <a:tc>
                  <a:txBody>
                    <a:bodyPr/>
                    <a:lstStyle/>
                    <a:p>
                      <a:pPr algn="ctr">
                        <a:lnSpc>
                          <a:spcPts val="1400"/>
                        </a:lnSpc>
                      </a:pPr>
                      <a:r>
                        <a:rPr kumimoji="1" lang="en-US" altLang="ja-JP" sz="1100" b="1">
                          <a:latin typeface="+mn-ea"/>
                          <a:ea typeface="+mn-ea"/>
                        </a:rPr>
                        <a:t>5</a:t>
                      </a:r>
                      <a:endParaRPr kumimoji="1" lang="ja-JP" altLang="en-US" sz="1100" b="1">
                        <a:latin typeface="+mn-ea"/>
                        <a:ea typeface="+mn-ea"/>
                      </a:endParaRPr>
                    </a:p>
                  </a:txBody>
                  <a:tcPr>
                    <a:solidFill>
                      <a:srgbClr val="FF99FF"/>
                    </a:solidFill>
                  </a:tcPr>
                </a:tc>
                <a:extLst>
                  <a:ext uri="{0D108BD9-81ED-4DB2-BD59-A6C34878D82A}">
                    <a16:rowId xmlns:a16="http://schemas.microsoft.com/office/drawing/2014/main" val="4190114912"/>
                  </a:ext>
                </a:extLst>
              </a:tr>
            </a:tbl>
          </a:graphicData>
        </a:graphic>
      </p:graphicFrame>
      <p:sp>
        <p:nvSpPr>
          <p:cNvPr id="17" name="テキスト ボックス 16">
            <a:extLst>
              <a:ext uri="{FF2B5EF4-FFF2-40B4-BE49-F238E27FC236}">
                <a16:creationId xmlns:a16="http://schemas.microsoft.com/office/drawing/2014/main" id="{05B32EE8-1A6A-4B4C-B727-A46142A2A059}"/>
              </a:ext>
            </a:extLst>
          </p:cNvPr>
          <p:cNvSpPr txBox="1"/>
          <p:nvPr/>
        </p:nvSpPr>
        <p:spPr>
          <a:xfrm>
            <a:off x="1651082" y="3880559"/>
            <a:ext cx="4136850" cy="338554"/>
          </a:xfrm>
          <a:prstGeom prst="rect">
            <a:avLst/>
          </a:prstGeom>
          <a:noFill/>
        </p:spPr>
        <p:txBody>
          <a:bodyPr wrap="square" rtlCol="0">
            <a:spAutoFit/>
          </a:bodyPr>
          <a:lstStyle/>
          <a:p>
            <a:pPr algn="ctr" defTabSz="914400">
              <a:buClr>
                <a:schemeClr val="tx1">
                  <a:lumMod val="50000"/>
                  <a:lumOff val="50000"/>
                </a:schemeClr>
              </a:buClr>
            </a:pPr>
            <a:r>
              <a:rPr kumimoji="1" lang="ja-JP" altLang="en-US" sz="1600">
                <a:solidFill>
                  <a:srgbClr val="0000CC"/>
                </a:solidFill>
                <a:latin typeface="+mn-ea"/>
              </a:rPr>
              <a:t>リスクレベル設定マトリックス</a:t>
            </a:r>
            <a:endParaRPr kumimoji="1" lang="en-US" altLang="ja-JP" sz="1600" dirty="0">
              <a:solidFill>
                <a:srgbClr val="0000CC"/>
              </a:solidFill>
              <a:latin typeface="+mn-ea"/>
            </a:endParaRPr>
          </a:p>
        </p:txBody>
      </p:sp>
      <p:pic>
        <p:nvPicPr>
          <p:cNvPr id="22" name="図 21">
            <a:extLst>
              <a:ext uri="{FF2B5EF4-FFF2-40B4-BE49-F238E27FC236}">
                <a16:creationId xmlns:a16="http://schemas.microsoft.com/office/drawing/2014/main" id="{7D552CC5-5906-4206-BF5D-1A5F5A50C2D2}"/>
              </a:ext>
            </a:extLst>
          </p:cNvPr>
          <p:cNvPicPr>
            <a:picLocks noChangeAspect="1"/>
          </p:cNvPicPr>
          <p:nvPr/>
        </p:nvPicPr>
        <p:blipFill>
          <a:blip r:embed="rId3"/>
          <a:stretch>
            <a:fillRect/>
          </a:stretch>
        </p:blipFill>
        <p:spPr>
          <a:xfrm>
            <a:off x="11507378" y="6032995"/>
            <a:ext cx="383219" cy="674798"/>
          </a:xfrm>
          <a:prstGeom prst="rect">
            <a:avLst/>
          </a:prstGeom>
        </p:spPr>
      </p:pic>
    </p:spTree>
    <p:extLst>
      <p:ext uri="{BB962C8B-B14F-4D97-AF65-F5344CB8AC3E}">
        <p14:creationId xmlns:p14="http://schemas.microsoft.com/office/powerpoint/2010/main" val="3126245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3282D0D-72E3-4C56-920D-D7C0A95AE945}"/>
              </a:ext>
            </a:extLst>
          </p:cNvPr>
          <p:cNvPicPr>
            <a:picLocks noChangeAspect="1"/>
          </p:cNvPicPr>
          <p:nvPr/>
        </p:nvPicPr>
        <p:blipFill>
          <a:blip r:embed="rId2"/>
          <a:stretch>
            <a:fillRect/>
          </a:stretch>
        </p:blipFill>
        <p:spPr>
          <a:xfrm>
            <a:off x="0" y="-1090"/>
            <a:ext cx="12192000" cy="290399"/>
          </a:xfrm>
          <a:prstGeom prst="rect">
            <a:avLst/>
          </a:prstGeom>
        </p:spPr>
      </p:pic>
      <p:pic>
        <p:nvPicPr>
          <p:cNvPr id="3" name="図 2">
            <a:extLst>
              <a:ext uri="{FF2B5EF4-FFF2-40B4-BE49-F238E27FC236}">
                <a16:creationId xmlns:a16="http://schemas.microsoft.com/office/drawing/2014/main" id="{2EF08398-A577-45F6-A647-A41FBCAA87BA}"/>
              </a:ext>
            </a:extLst>
          </p:cNvPr>
          <p:cNvPicPr>
            <a:picLocks noChangeAspect="1"/>
          </p:cNvPicPr>
          <p:nvPr/>
        </p:nvPicPr>
        <p:blipFill>
          <a:blip r:embed="rId2"/>
          <a:stretch>
            <a:fillRect/>
          </a:stretch>
        </p:blipFill>
        <p:spPr>
          <a:xfrm rot="10800000">
            <a:off x="0" y="6567601"/>
            <a:ext cx="12192000" cy="290399"/>
          </a:xfrm>
          <a:prstGeom prst="rect">
            <a:avLst/>
          </a:prstGeom>
        </p:spPr>
      </p:pic>
      <p:sp>
        <p:nvSpPr>
          <p:cNvPr id="14" name="正方形/長方形 13">
            <a:extLst>
              <a:ext uri="{FF2B5EF4-FFF2-40B4-BE49-F238E27FC236}">
                <a16:creationId xmlns:a16="http://schemas.microsoft.com/office/drawing/2014/main" id="{C8859EE5-23DA-40E3-81EC-9D150E04459A}"/>
              </a:ext>
            </a:extLst>
          </p:cNvPr>
          <p:cNvSpPr/>
          <p:nvPr/>
        </p:nvSpPr>
        <p:spPr>
          <a:xfrm>
            <a:off x="216000" y="925284"/>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Ａ８</a:t>
            </a:r>
            <a:endParaRPr kumimoji="1" lang="ja-JP" altLang="en-US" sz="1600" b="1" dirty="0">
              <a:effectLst>
                <a:outerShdw blurRad="38100" dist="38100" dir="2700000" algn="tl">
                  <a:srgbClr val="000000">
                    <a:alpha val="43137"/>
                  </a:srgbClr>
                </a:outerShdw>
              </a:effectLst>
              <a:latin typeface="+mn-ea"/>
            </a:endParaRPr>
          </a:p>
        </p:txBody>
      </p:sp>
      <p:sp>
        <p:nvSpPr>
          <p:cNvPr id="15" name="正方形/長方形 14">
            <a:extLst>
              <a:ext uri="{FF2B5EF4-FFF2-40B4-BE49-F238E27FC236}">
                <a16:creationId xmlns:a16="http://schemas.microsoft.com/office/drawing/2014/main" id="{717F23FE-C64B-4136-A26E-317C0EDA88E0}"/>
              </a:ext>
            </a:extLst>
          </p:cNvPr>
          <p:cNvSpPr/>
          <p:nvPr/>
        </p:nvSpPr>
        <p:spPr>
          <a:xfrm>
            <a:off x="216000" y="456219"/>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latin typeface="+mn-ea"/>
              </a:rPr>
              <a:t>Ｑ８</a:t>
            </a:r>
            <a:endParaRPr kumimoji="1" lang="ja-JP" altLang="en-US" sz="1600" b="1" dirty="0">
              <a:effectLst>
                <a:outerShdw blurRad="38100" dist="38100" dir="2700000" algn="tl">
                  <a:srgbClr val="000000">
                    <a:alpha val="43137"/>
                  </a:srgbClr>
                </a:outerShdw>
              </a:effectLst>
              <a:latin typeface="+mn-ea"/>
            </a:endParaRPr>
          </a:p>
        </p:txBody>
      </p:sp>
      <p:sp>
        <p:nvSpPr>
          <p:cNvPr id="16" name="テキスト ボックス 15">
            <a:extLst>
              <a:ext uri="{FF2B5EF4-FFF2-40B4-BE49-F238E27FC236}">
                <a16:creationId xmlns:a16="http://schemas.microsoft.com/office/drawing/2014/main" id="{2AF78801-5F8F-49F0-8475-DDE251409DDF}"/>
              </a:ext>
            </a:extLst>
          </p:cNvPr>
          <p:cNvSpPr txBox="1"/>
          <p:nvPr/>
        </p:nvSpPr>
        <p:spPr>
          <a:xfrm>
            <a:off x="1008000" y="456219"/>
            <a:ext cx="10800000" cy="338554"/>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水安全計画作成支援ツール簡易版とはどのようなものですか？</a:t>
            </a:r>
            <a:endParaRPr kumimoji="1" lang="en-US" altLang="ja-JP" sz="1600" dirty="0">
              <a:solidFill>
                <a:prstClr val="black"/>
              </a:solidFill>
              <a:latin typeface="+mn-ea"/>
            </a:endParaRPr>
          </a:p>
        </p:txBody>
      </p:sp>
      <p:sp>
        <p:nvSpPr>
          <p:cNvPr id="17" name="テキスト ボックス 16">
            <a:extLst>
              <a:ext uri="{FF2B5EF4-FFF2-40B4-BE49-F238E27FC236}">
                <a16:creationId xmlns:a16="http://schemas.microsoft.com/office/drawing/2014/main" id="{54B8DC56-E08F-4669-A52D-9475F7FC9C95}"/>
              </a:ext>
            </a:extLst>
          </p:cNvPr>
          <p:cNvSpPr txBox="1"/>
          <p:nvPr/>
        </p:nvSpPr>
        <p:spPr>
          <a:xfrm>
            <a:off x="1008000" y="925284"/>
            <a:ext cx="10800000" cy="2062103"/>
          </a:xfrm>
          <a:prstGeom prst="rect">
            <a:avLst/>
          </a:prstGeom>
          <a:noFill/>
        </p:spPr>
        <p:txBody>
          <a:bodyPr wrap="square" rtlCol="0">
            <a:spAutoFit/>
          </a:bodyPr>
          <a:lstStyle/>
          <a:p>
            <a:pPr defTabSz="914400">
              <a:buClr>
                <a:schemeClr val="tx1">
                  <a:lumMod val="50000"/>
                  <a:lumOff val="50000"/>
                </a:schemeClr>
              </a:buClr>
            </a:pPr>
            <a:r>
              <a:rPr kumimoji="1" lang="ja-JP" altLang="en-US" sz="1600">
                <a:latin typeface="+mn-ea"/>
              </a:rPr>
              <a:t>　「水安全計画作成支援ツール簡易版」は、「水安全計画策定ガイドライン」（平成</a:t>
            </a:r>
            <a:r>
              <a:rPr kumimoji="1" lang="en-US" altLang="ja-JP" sz="1600">
                <a:latin typeface="+mn-ea"/>
              </a:rPr>
              <a:t>20</a:t>
            </a:r>
            <a:r>
              <a:rPr kumimoji="1" lang="ja-JP" altLang="en-US" sz="1600">
                <a:latin typeface="+mn-ea"/>
              </a:rPr>
              <a:t>年</a:t>
            </a:r>
            <a:r>
              <a:rPr kumimoji="1" lang="en-US" altLang="ja-JP" sz="1600">
                <a:latin typeface="+mn-ea"/>
              </a:rPr>
              <a:t>5</a:t>
            </a:r>
            <a:r>
              <a:rPr kumimoji="1" lang="ja-JP" altLang="en-US" sz="1600">
                <a:latin typeface="+mn-ea"/>
              </a:rPr>
              <a:t>月厚生労働省水道課）に沿って、水安全計画を比較的容易に作成するためのツールです。マイクロソフトエクセルを利用したもので、専門家でも判断が付きにくかった危害の影響程度や、作成に多大な時間を要した管理措置及び監視方法等の整理表など、デフォルト値や事例を組み込むとともに、パソコンによる高速処理や対話形式などを活用し、比較的短時間に水安全計画を作成することができます。</a:t>
            </a:r>
            <a:endParaRPr kumimoji="1" lang="en-US" altLang="ja-JP" sz="1600">
              <a:latin typeface="+mn-ea"/>
            </a:endParaRPr>
          </a:p>
          <a:p>
            <a:pPr defTabSz="914400">
              <a:buClr>
                <a:schemeClr val="tx1">
                  <a:lumMod val="50000"/>
                  <a:lumOff val="50000"/>
                </a:schemeClr>
              </a:buClr>
            </a:pPr>
            <a:r>
              <a:rPr kumimoji="1" lang="ja-JP" altLang="en-US" sz="1600">
                <a:latin typeface="+mn-ea"/>
              </a:rPr>
              <a:t>　初めから完全なものを作ることは難しいため、まずは作成してみて、運用しながら計画を改良することも考えられます。</a:t>
            </a:r>
            <a:endParaRPr kumimoji="1" lang="en-US" altLang="ja-JP" sz="1600">
              <a:latin typeface="+mn-ea"/>
            </a:endParaRPr>
          </a:p>
          <a:p>
            <a:pPr defTabSz="914400">
              <a:buClr>
                <a:schemeClr val="tx1">
                  <a:lumMod val="50000"/>
                  <a:lumOff val="50000"/>
                </a:schemeClr>
              </a:buClr>
            </a:pPr>
            <a:r>
              <a:rPr kumimoji="1" lang="ja-JP" altLang="en-US" sz="1600">
                <a:latin typeface="+mn-ea"/>
              </a:rPr>
              <a:t>　　　　　　　　　　　　　　　　　　　</a:t>
            </a:r>
            <a:r>
              <a:rPr kumimoji="1" lang="en-US" altLang="ja-JP" sz="1600">
                <a:latin typeface="+mn-ea"/>
              </a:rPr>
              <a:t>【</a:t>
            </a:r>
            <a:r>
              <a:rPr kumimoji="1" lang="ja-JP" altLang="en-US" sz="1600">
                <a:latin typeface="+mn-ea"/>
              </a:rPr>
              <a:t>出典</a:t>
            </a:r>
            <a:r>
              <a:rPr kumimoji="1" lang="en-US" altLang="ja-JP" sz="1600">
                <a:latin typeface="+mn-ea"/>
              </a:rPr>
              <a:t>】</a:t>
            </a:r>
            <a:r>
              <a:rPr kumimoji="1" lang="ja-JP" altLang="en-US" sz="1600">
                <a:latin typeface="+mn-ea"/>
              </a:rPr>
              <a:t>「水安全計画作成支援ツール簡易版（</a:t>
            </a:r>
            <a:r>
              <a:rPr kumimoji="1" lang="en-US" altLang="ja-JP" sz="1600">
                <a:latin typeface="+mn-ea"/>
              </a:rPr>
              <a:t>Ver.1.2</a:t>
            </a:r>
            <a:r>
              <a:rPr kumimoji="1" lang="ja-JP" altLang="en-US" sz="1600">
                <a:latin typeface="+mn-ea"/>
              </a:rPr>
              <a:t>）」解説書</a:t>
            </a:r>
            <a:r>
              <a:rPr kumimoji="1" lang="en-US" altLang="ja-JP" sz="1600">
                <a:latin typeface="+mn-ea"/>
              </a:rPr>
              <a:t>(p.1)</a:t>
            </a:r>
            <a:r>
              <a:rPr kumimoji="1" lang="ja-JP" altLang="en-US" sz="1600">
                <a:latin typeface="+mn-ea"/>
              </a:rPr>
              <a:t>　</a:t>
            </a:r>
            <a:endParaRPr kumimoji="1" lang="en-US" altLang="ja-JP" sz="1600">
              <a:latin typeface="+mn-ea"/>
            </a:endParaRPr>
          </a:p>
        </p:txBody>
      </p:sp>
      <p:sp>
        <p:nvSpPr>
          <p:cNvPr id="18" name="正方形/長方形 17">
            <a:extLst>
              <a:ext uri="{FF2B5EF4-FFF2-40B4-BE49-F238E27FC236}">
                <a16:creationId xmlns:a16="http://schemas.microsoft.com/office/drawing/2014/main" id="{F811F1DD-F1A1-4FD4-8BAB-61573FFE096C}"/>
              </a:ext>
            </a:extLst>
          </p:cNvPr>
          <p:cNvSpPr/>
          <p:nvPr/>
        </p:nvSpPr>
        <p:spPr>
          <a:xfrm>
            <a:off x="220116" y="3754167"/>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Ａ９</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19" name="正方形/長方形 18">
            <a:extLst>
              <a:ext uri="{FF2B5EF4-FFF2-40B4-BE49-F238E27FC236}">
                <a16:creationId xmlns:a16="http://schemas.microsoft.com/office/drawing/2014/main" id="{32C2C745-6A15-4D0D-82A9-C477DF34FE33}"/>
              </a:ext>
            </a:extLst>
          </p:cNvPr>
          <p:cNvSpPr/>
          <p:nvPr/>
        </p:nvSpPr>
        <p:spPr>
          <a:xfrm>
            <a:off x="220116" y="3320895"/>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Ｑ９</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3" name="テキスト ボックス 22">
            <a:extLst>
              <a:ext uri="{FF2B5EF4-FFF2-40B4-BE49-F238E27FC236}">
                <a16:creationId xmlns:a16="http://schemas.microsoft.com/office/drawing/2014/main" id="{982BF298-E099-4D04-A9E9-8DB4DEBB90B0}"/>
              </a:ext>
            </a:extLst>
          </p:cNvPr>
          <p:cNvSpPr txBox="1"/>
          <p:nvPr/>
        </p:nvSpPr>
        <p:spPr>
          <a:xfrm>
            <a:off x="1012116" y="3320895"/>
            <a:ext cx="10800000" cy="338554"/>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作成した水安全計画は、必ず公表しなければならないのですか？</a:t>
            </a:r>
            <a:endParaRPr kumimoji="1" lang="en-US" altLang="ja-JP" sz="1600" dirty="0">
              <a:solidFill>
                <a:prstClr val="black"/>
              </a:solidFill>
              <a:latin typeface="+mn-ea"/>
            </a:endParaRPr>
          </a:p>
        </p:txBody>
      </p:sp>
      <p:sp>
        <p:nvSpPr>
          <p:cNvPr id="24" name="テキスト ボックス 23">
            <a:extLst>
              <a:ext uri="{FF2B5EF4-FFF2-40B4-BE49-F238E27FC236}">
                <a16:creationId xmlns:a16="http://schemas.microsoft.com/office/drawing/2014/main" id="{6E3B0A09-EEC4-4374-BFC4-8E8B7B7082EB}"/>
              </a:ext>
            </a:extLst>
          </p:cNvPr>
          <p:cNvSpPr txBox="1"/>
          <p:nvPr/>
        </p:nvSpPr>
        <p:spPr>
          <a:xfrm>
            <a:off x="1008000" y="3711707"/>
            <a:ext cx="10800000" cy="584775"/>
          </a:xfrm>
          <a:prstGeom prst="rect">
            <a:avLst/>
          </a:prstGeom>
          <a:noFill/>
        </p:spPr>
        <p:txBody>
          <a:bodyPr wrap="square" rtlCol="0">
            <a:spAutoFit/>
          </a:bodyPr>
          <a:lstStyle/>
          <a:p>
            <a:pPr defTabSz="914400">
              <a:buClr>
                <a:schemeClr val="tx1">
                  <a:lumMod val="50000"/>
                  <a:lumOff val="50000"/>
                </a:schemeClr>
              </a:buClr>
            </a:pPr>
            <a:r>
              <a:rPr kumimoji="1" lang="ja-JP" altLang="en-US" sz="1600">
                <a:solidFill>
                  <a:prstClr val="black"/>
                </a:solidFill>
                <a:latin typeface="+mn-ea"/>
              </a:rPr>
              <a:t>　水安全計画やその概要版をホームページで公表している水道事業体もありますが、公表は任意であり、必ずしも公表を求めるものではありません。</a:t>
            </a:r>
            <a:endParaRPr kumimoji="1" lang="en-US" altLang="ja-JP" sz="1600" dirty="0">
              <a:solidFill>
                <a:prstClr val="black"/>
              </a:solidFill>
              <a:latin typeface="+mn-ea"/>
            </a:endParaRPr>
          </a:p>
        </p:txBody>
      </p:sp>
      <p:pic>
        <p:nvPicPr>
          <p:cNvPr id="25" name="図 24">
            <a:extLst>
              <a:ext uri="{FF2B5EF4-FFF2-40B4-BE49-F238E27FC236}">
                <a16:creationId xmlns:a16="http://schemas.microsoft.com/office/drawing/2014/main" id="{3E20691A-CE87-4214-9245-4A6A4435ED6A}"/>
              </a:ext>
            </a:extLst>
          </p:cNvPr>
          <p:cNvPicPr>
            <a:picLocks noChangeAspect="1"/>
          </p:cNvPicPr>
          <p:nvPr/>
        </p:nvPicPr>
        <p:blipFill>
          <a:blip r:embed="rId3"/>
          <a:stretch>
            <a:fillRect/>
          </a:stretch>
        </p:blipFill>
        <p:spPr>
          <a:xfrm>
            <a:off x="11509200" y="6033600"/>
            <a:ext cx="384035" cy="670018"/>
          </a:xfrm>
          <a:prstGeom prst="rect">
            <a:avLst/>
          </a:prstGeom>
        </p:spPr>
      </p:pic>
    </p:spTree>
    <p:extLst>
      <p:ext uri="{BB962C8B-B14F-4D97-AF65-F5344CB8AC3E}">
        <p14:creationId xmlns:p14="http://schemas.microsoft.com/office/powerpoint/2010/main" val="480536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3282D0D-72E3-4C56-920D-D7C0A95AE945}"/>
              </a:ext>
            </a:extLst>
          </p:cNvPr>
          <p:cNvPicPr>
            <a:picLocks noChangeAspect="1"/>
          </p:cNvPicPr>
          <p:nvPr/>
        </p:nvPicPr>
        <p:blipFill>
          <a:blip r:embed="rId2"/>
          <a:stretch>
            <a:fillRect/>
          </a:stretch>
        </p:blipFill>
        <p:spPr>
          <a:xfrm>
            <a:off x="0" y="-1090"/>
            <a:ext cx="12192000" cy="290399"/>
          </a:xfrm>
          <a:prstGeom prst="rect">
            <a:avLst/>
          </a:prstGeom>
        </p:spPr>
      </p:pic>
      <p:pic>
        <p:nvPicPr>
          <p:cNvPr id="3" name="図 2">
            <a:extLst>
              <a:ext uri="{FF2B5EF4-FFF2-40B4-BE49-F238E27FC236}">
                <a16:creationId xmlns:a16="http://schemas.microsoft.com/office/drawing/2014/main" id="{2EF08398-A577-45F6-A647-A41FBCAA87BA}"/>
              </a:ext>
            </a:extLst>
          </p:cNvPr>
          <p:cNvPicPr>
            <a:picLocks noChangeAspect="1"/>
          </p:cNvPicPr>
          <p:nvPr/>
        </p:nvPicPr>
        <p:blipFill>
          <a:blip r:embed="rId2"/>
          <a:stretch>
            <a:fillRect/>
          </a:stretch>
        </p:blipFill>
        <p:spPr>
          <a:xfrm rot="10800000">
            <a:off x="0" y="6567601"/>
            <a:ext cx="12192000" cy="290399"/>
          </a:xfrm>
          <a:prstGeom prst="rect">
            <a:avLst/>
          </a:prstGeom>
        </p:spPr>
      </p:pic>
      <p:sp>
        <p:nvSpPr>
          <p:cNvPr id="27" name="正方形/長方形 26">
            <a:extLst>
              <a:ext uri="{FF2B5EF4-FFF2-40B4-BE49-F238E27FC236}">
                <a16:creationId xmlns:a16="http://schemas.microsoft.com/office/drawing/2014/main" id="{19A53515-7989-4A48-83AA-31D50EE335F6}"/>
              </a:ext>
            </a:extLst>
          </p:cNvPr>
          <p:cNvSpPr/>
          <p:nvPr/>
        </p:nvSpPr>
        <p:spPr>
          <a:xfrm>
            <a:off x="216000" y="926704"/>
            <a:ext cx="649026" cy="3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Ａ</a:t>
            </a:r>
            <a:r>
              <a:rPr kumimoji="1" lang="en-US" altLang="ja-JP" sz="1600" b="1">
                <a:solidFill>
                  <a:schemeClr val="bg1"/>
                </a:solidFill>
                <a:effectLst>
                  <a:outerShdw blurRad="38100" dist="38100" dir="2700000" algn="tl">
                    <a:srgbClr val="000000">
                      <a:alpha val="43137"/>
                    </a:srgbClr>
                  </a:outerShdw>
                </a:effectLst>
                <a:latin typeface="+mn-ea"/>
              </a:rPr>
              <a:t>10</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0" name="正方形/長方形 19">
            <a:extLst>
              <a:ext uri="{FF2B5EF4-FFF2-40B4-BE49-F238E27FC236}">
                <a16:creationId xmlns:a16="http://schemas.microsoft.com/office/drawing/2014/main" id="{D134B04E-9B01-449C-848F-C51A81B26607}"/>
              </a:ext>
            </a:extLst>
          </p:cNvPr>
          <p:cNvSpPr/>
          <p:nvPr/>
        </p:nvSpPr>
        <p:spPr>
          <a:xfrm>
            <a:off x="216000" y="493432"/>
            <a:ext cx="649026"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effectLst>
                  <a:outerShdw blurRad="38100" dist="38100" dir="2700000" algn="tl">
                    <a:srgbClr val="000000">
                      <a:alpha val="43137"/>
                    </a:srgbClr>
                  </a:outerShdw>
                </a:effectLst>
                <a:latin typeface="+mn-ea"/>
              </a:rPr>
              <a:t>Ｑ</a:t>
            </a:r>
            <a:r>
              <a:rPr kumimoji="1" lang="en-US" altLang="ja-JP" sz="1600" b="1">
                <a:solidFill>
                  <a:schemeClr val="bg1"/>
                </a:solidFill>
                <a:effectLst>
                  <a:outerShdw blurRad="38100" dist="38100" dir="2700000" algn="tl">
                    <a:srgbClr val="000000">
                      <a:alpha val="43137"/>
                    </a:srgbClr>
                  </a:outerShdw>
                </a:effectLst>
                <a:latin typeface="+mn-ea"/>
              </a:rPr>
              <a:t>10</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21" name="テキスト ボックス 20">
            <a:extLst>
              <a:ext uri="{FF2B5EF4-FFF2-40B4-BE49-F238E27FC236}">
                <a16:creationId xmlns:a16="http://schemas.microsoft.com/office/drawing/2014/main" id="{48F5281A-7E5C-4FD8-9AAB-B37EDB86C76E}"/>
              </a:ext>
            </a:extLst>
          </p:cNvPr>
          <p:cNvSpPr txBox="1"/>
          <p:nvPr/>
        </p:nvSpPr>
        <p:spPr>
          <a:xfrm>
            <a:off x="1008000" y="493432"/>
            <a:ext cx="10800000" cy="338554"/>
          </a:xfrm>
          <a:prstGeom prst="rect">
            <a:avLst/>
          </a:prstGeom>
          <a:solidFill>
            <a:schemeClr val="accent1">
              <a:lumMod val="40000"/>
              <a:lumOff val="60000"/>
            </a:schemeClr>
          </a:solidFill>
        </p:spPr>
        <p:txBody>
          <a:bodyPr wrap="square" rtlCol="0">
            <a:spAutoFit/>
          </a:bodyPr>
          <a:lstStyle/>
          <a:p>
            <a:pPr defTabSz="914400"/>
            <a:r>
              <a:rPr kumimoji="1" lang="ja-JP" altLang="en-US" sz="1600">
                <a:latin typeface="+mn-ea"/>
              </a:rPr>
              <a:t>水安全計画と危機管理マニュアルとの違いは何ですか？</a:t>
            </a:r>
            <a:endParaRPr kumimoji="1" lang="en-US" altLang="ja-JP" sz="1600" dirty="0">
              <a:solidFill>
                <a:prstClr val="black"/>
              </a:solidFill>
              <a:latin typeface="+mn-ea"/>
            </a:endParaRPr>
          </a:p>
        </p:txBody>
      </p:sp>
      <p:sp>
        <p:nvSpPr>
          <p:cNvPr id="22" name="テキスト ボックス 21">
            <a:extLst>
              <a:ext uri="{FF2B5EF4-FFF2-40B4-BE49-F238E27FC236}">
                <a16:creationId xmlns:a16="http://schemas.microsoft.com/office/drawing/2014/main" id="{F8A3709E-4A7F-4221-9566-12057E755C48}"/>
              </a:ext>
            </a:extLst>
          </p:cNvPr>
          <p:cNvSpPr txBox="1"/>
          <p:nvPr/>
        </p:nvSpPr>
        <p:spPr>
          <a:xfrm>
            <a:off x="1008000" y="925432"/>
            <a:ext cx="10800000" cy="3539430"/>
          </a:xfrm>
          <a:prstGeom prst="rect">
            <a:avLst/>
          </a:prstGeom>
          <a:noFill/>
        </p:spPr>
        <p:txBody>
          <a:bodyPr wrap="square" rtlCol="0">
            <a:spAutoFit/>
          </a:bodyPr>
          <a:lstStyle/>
          <a:p>
            <a:pPr defTabSz="914400">
              <a:buClr>
                <a:schemeClr val="tx1">
                  <a:lumMod val="50000"/>
                  <a:lumOff val="50000"/>
                </a:schemeClr>
              </a:buClr>
            </a:pPr>
            <a:r>
              <a:rPr kumimoji="1" lang="ja-JP" altLang="en-US" sz="1600">
                <a:latin typeface="+mn-ea"/>
              </a:rPr>
              <a:t>　危機管理マニュアルは、安全な水道水の供給に影響を及ぼす様々なリスクを回避、低減するために、代表的なリスク（例えば、地震、風水害、水質汚染事故等）ごとに予防対策と応急対策をまとめたマニュアルです。</a:t>
            </a:r>
            <a:endParaRPr kumimoji="1" lang="en-US" altLang="ja-JP" sz="1600">
              <a:latin typeface="+mn-ea"/>
            </a:endParaRPr>
          </a:p>
          <a:p>
            <a:pPr defTabSz="914400">
              <a:buClr>
                <a:schemeClr val="tx1">
                  <a:lumMod val="50000"/>
                  <a:lumOff val="50000"/>
                </a:schemeClr>
              </a:buClr>
            </a:pPr>
            <a:r>
              <a:rPr kumimoji="1" lang="ja-JP" altLang="en-US" sz="1600">
                <a:latin typeface="+mn-ea"/>
              </a:rPr>
              <a:t>　一方、水安全計画は、水源から給水栓に至る水道システム全体に存在するリスクを抽出・特定し、それらを継続的に監視・制御することにより、安全な水の供給を確実にするシステムづくりを目指す計画です。</a:t>
            </a:r>
            <a:endParaRPr kumimoji="1" lang="en-US" altLang="ja-JP" sz="1600">
              <a:latin typeface="+mn-ea"/>
            </a:endParaRPr>
          </a:p>
          <a:p>
            <a:pPr defTabSz="914400">
              <a:buClr>
                <a:schemeClr val="tx1">
                  <a:lumMod val="50000"/>
                  <a:lumOff val="50000"/>
                </a:schemeClr>
              </a:buClr>
            </a:pPr>
            <a:r>
              <a:rPr kumimoji="1" lang="ja-JP" altLang="en-US" sz="1600">
                <a:latin typeface="+mn-ea"/>
              </a:rPr>
              <a:t>　両者には共通する内容もありますが、危機管理マニュアルは事故が発生した場合に関係者がとるべき対応をまとめているのに対して、水安全計画は水質の安全性に着目して、想定されるリスクを幅広く抽出しています。また、水安全計画を策定することにより、以下に挙げる効果が得られます。</a:t>
            </a:r>
            <a:endParaRPr kumimoji="1" lang="en-US" altLang="ja-JP" sz="1600">
              <a:latin typeface="+mn-ea"/>
            </a:endParaRPr>
          </a:p>
          <a:p>
            <a:pPr defTabSz="914400">
              <a:buClr>
                <a:schemeClr val="tx1">
                  <a:lumMod val="50000"/>
                  <a:lumOff val="50000"/>
                </a:schemeClr>
              </a:buClr>
            </a:pPr>
            <a:endParaRPr kumimoji="1" lang="en-US" altLang="ja-JP" sz="1600">
              <a:latin typeface="+mn-ea"/>
            </a:endParaRPr>
          </a:p>
          <a:p>
            <a:pPr marL="447675" indent="-266700" defTabSz="914400">
              <a:buClr>
                <a:schemeClr val="tx1">
                  <a:lumMod val="50000"/>
                  <a:lumOff val="50000"/>
                </a:schemeClr>
              </a:buClr>
              <a:buFont typeface="Wingdings" panose="05000000000000000000" pitchFamily="2" charset="2"/>
              <a:buChar char="l"/>
            </a:pPr>
            <a:r>
              <a:rPr kumimoji="1" lang="ja-JP" altLang="en-US" sz="1600">
                <a:latin typeface="+mn-ea"/>
              </a:rPr>
              <a:t>危害発生の予兆段階で対応を開始するため、水質への影響を未然に防止することができる。</a:t>
            </a:r>
          </a:p>
          <a:p>
            <a:pPr marL="447675" indent="-266700" defTabSz="914400">
              <a:buClr>
                <a:schemeClr val="tx1">
                  <a:lumMod val="50000"/>
                  <a:lumOff val="50000"/>
                </a:schemeClr>
              </a:buClr>
              <a:buFont typeface="Wingdings" panose="05000000000000000000" pitchFamily="2" charset="2"/>
              <a:buChar char="l"/>
            </a:pPr>
            <a:r>
              <a:rPr kumimoji="1" lang="ja-JP" altLang="en-US" sz="1600">
                <a:latin typeface="+mn-ea"/>
              </a:rPr>
              <a:t>対応方法を予め定めているため、水質異常時に的確かつ迅速に対応することができる。</a:t>
            </a:r>
          </a:p>
          <a:p>
            <a:pPr marL="447675" indent="-266700" defTabSz="914400">
              <a:buClr>
                <a:schemeClr val="tx1">
                  <a:lumMod val="50000"/>
                  <a:lumOff val="50000"/>
                </a:schemeClr>
              </a:buClr>
              <a:buFont typeface="Wingdings" panose="05000000000000000000" pitchFamily="2" charset="2"/>
              <a:buChar char="l"/>
            </a:pPr>
            <a:r>
              <a:rPr kumimoji="1" lang="ja-JP" altLang="en-US" sz="1600">
                <a:latin typeface="+mn-ea"/>
              </a:rPr>
              <a:t>一元的に定型化・共有化しているため、各部署で同じレベルの対応が可能となる。</a:t>
            </a:r>
          </a:p>
          <a:p>
            <a:pPr marL="447675" indent="-266700" defTabSz="914400">
              <a:buClr>
                <a:schemeClr val="tx1">
                  <a:lumMod val="50000"/>
                  <a:lumOff val="50000"/>
                </a:schemeClr>
              </a:buClr>
              <a:buFont typeface="Wingdings" panose="05000000000000000000" pitchFamily="2" charset="2"/>
              <a:buChar char="l"/>
            </a:pPr>
            <a:r>
              <a:rPr kumimoji="1" lang="ja-JP" altLang="en-US" sz="1600">
                <a:latin typeface="+mn-ea"/>
              </a:rPr>
              <a:t>水安全計画策定・推進チームを編成し、自らの水道の課題について定期的に協議する場を持つようになる。</a:t>
            </a:r>
          </a:p>
          <a:p>
            <a:pPr marL="447675" indent="-266700" defTabSz="914400">
              <a:buClr>
                <a:schemeClr val="tx1">
                  <a:lumMod val="50000"/>
                  <a:lumOff val="50000"/>
                </a:schemeClr>
              </a:buClr>
              <a:buFont typeface="Wingdings" panose="05000000000000000000" pitchFamily="2" charset="2"/>
              <a:buChar char="l"/>
            </a:pPr>
            <a:r>
              <a:rPr kumimoji="1" lang="ja-JP" altLang="en-US" sz="1600">
                <a:latin typeface="+mn-ea"/>
              </a:rPr>
              <a:t>リスクや対応措置などを明文化することで技術の継承を図る。</a:t>
            </a:r>
          </a:p>
          <a:p>
            <a:pPr marL="447675" indent="-266700" defTabSz="914400">
              <a:buClr>
                <a:schemeClr val="tx1">
                  <a:lumMod val="50000"/>
                  <a:lumOff val="50000"/>
                </a:schemeClr>
              </a:buClr>
              <a:buFont typeface="Wingdings" panose="05000000000000000000" pitchFamily="2" charset="2"/>
              <a:buChar char="l"/>
            </a:pPr>
            <a:r>
              <a:rPr kumimoji="1" lang="ja-JP" altLang="en-US" sz="1600">
                <a:latin typeface="+mn-ea"/>
              </a:rPr>
              <a:t>流域関係者等との連携した取り組みが可能となる。</a:t>
            </a:r>
            <a:endParaRPr kumimoji="1" lang="en-US" altLang="ja-JP" sz="1600" dirty="0">
              <a:latin typeface="+mn-ea"/>
            </a:endParaRPr>
          </a:p>
        </p:txBody>
      </p:sp>
      <p:pic>
        <p:nvPicPr>
          <p:cNvPr id="14" name="図 13">
            <a:extLst>
              <a:ext uri="{FF2B5EF4-FFF2-40B4-BE49-F238E27FC236}">
                <a16:creationId xmlns:a16="http://schemas.microsoft.com/office/drawing/2014/main" id="{98FA291C-6BCD-49E1-8E6A-5B932C306CE9}"/>
              </a:ext>
            </a:extLst>
          </p:cNvPr>
          <p:cNvPicPr>
            <a:picLocks noChangeAspect="1"/>
          </p:cNvPicPr>
          <p:nvPr/>
        </p:nvPicPr>
        <p:blipFill>
          <a:blip r:embed="rId3"/>
          <a:stretch>
            <a:fillRect/>
          </a:stretch>
        </p:blipFill>
        <p:spPr>
          <a:xfrm>
            <a:off x="11548515" y="6043118"/>
            <a:ext cx="382675" cy="669683"/>
          </a:xfrm>
          <a:prstGeom prst="rect">
            <a:avLst/>
          </a:prstGeom>
        </p:spPr>
      </p:pic>
    </p:spTree>
    <p:extLst>
      <p:ext uri="{BB962C8B-B14F-4D97-AF65-F5344CB8AC3E}">
        <p14:creationId xmlns:p14="http://schemas.microsoft.com/office/powerpoint/2010/main" val="5362951"/>
      </p:ext>
    </p:extLst>
  </p:cSld>
  <p:clrMapOvr>
    <a:masterClrMapping/>
  </p:clrMapOvr>
</p:sld>
</file>

<file path=ppt/theme/theme1.xml><?xml version="1.0" encoding="utf-8"?>
<a:theme xmlns:a="http://schemas.openxmlformats.org/drawingml/2006/main" name="フレーム">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6FD2A3DDE4EF040BCEFABB0C6F76614" ma:contentTypeVersion="12" ma:contentTypeDescription="新しいドキュメントを作成します。" ma:contentTypeScope="" ma:versionID="fdfad472f95570696aa3f2109ecf072b">
  <xsd:schema xmlns:xsd="http://www.w3.org/2001/XMLSchema" xmlns:xs="http://www.w3.org/2001/XMLSchema" xmlns:p="http://schemas.microsoft.com/office/2006/metadata/properties" xmlns:ns2="3326c4d1-3089-4952-a6b7-665a53b17c58" xmlns:ns3="d0968ce0-1432-41c9-aa1c-45d5186b2dac" targetNamespace="http://schemas.microsoft.com/office/2006/metadata/properties" ma:root="true" ma:fieldsID="80f3ab0a78e8ce597dbb43c0e626069a" ns2:_="" ns3:_="">
    <xsd:import namespace="3326c4d1-3089-4952-a6b7-665a53b17c58"/>
    <xsd:import namespace="d0968ce0-1432-41c9-aa1c-45d5186b2da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26c4d1-3089-4952-a6b7-665a53b17c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cabcd5f-59bf-4bda-811a-54abd0709438"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968ce0-1432-41c9-aa1c-45d5186b2dac"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52082acb-db70-4a17-944a-6616bfc68a72}" ma:internalName="TaxCatchAll" ma:showField="CatchAllData" ma:web="d0968ce0-1432-41c9-aa1c-45d5186b2da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326c4d1-3089-4952-a6b7-665a53b17c58">
      <Terms xmlns="http://schemas.microsoft.com/office/infopath/2007/PartnerControls"/>
    </lcf76f155ced4ddcb4097134ff3c332f>
    <TaxCatchAll xmlns="d0968ce0-1432-41c9-aa1c-45d5186b2dac" xsi:nil="true"/>
  </documentManagement>
</p:properties>
</file>

<file path=customXml/itemProps1.xml><?xml version="1.0" encoding="utf-8"?>
<ds:datastoreItem xmlns:ds="http://schemas.openxmlformats.org/officeDocument/2006/customXml" ds:itemID="{A614E2D8-2E79-439F-B952-DAE5AD647002}"/>
</file>

<file path=customXml/itemProps2.xml><?xml version="1.0" encoding="utf-8"?>
<ds:datastoreItem xmlns:ds="http://schemas.openxmlformats.org/officeDocument/2006/customXml" ds:itemID="{D410477A-D54C-43DA-BE58-8422264C2384}"/>
</file>

<file path=customXml/itemProps3.xml><?xml version="1.0" encoding="utf-8"?>
<ds:datastoreItem xmlns:ds="http://schemas.openxmlformats.org/officeDocument/2006/customXml" ds:itemID="{3EAAE9D9-E76F-48B4-88A1-72B512674ED1}"/>
</file>

<file path=docProps/app.xml><?xml version="1.0" encoding="utf-8"?>
<Properties xmlns="http://schemas.openxmlformats.org/officeDocument/2006/extended-properties" xmlns:vt="http://schemas.openxmlformats.org/officeDocument/2006/docPropsVTypes">
  <Template/>
  <TotalTime>2259</TotalTime>
  <Words>2304</Words>
  <Application>Microsoft Office PowerPoint</Application>
  <PresentationFormat>ワイド画面</PresentationFormat>
  <Paragraphs>210</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ＭＳ ゴシック</vt:lpstr>
      <vt:lpstr>Arial</vt:lpstr>
      <vt:lpstr>Corbel</vt:lpstr>
      <vt:lpstr>Wingdings</vt:lpstr>
      <vt:lpstr>Wingdings 2</vt:lpstr>
      <vt:lpstr>フレーム</vt:lpstr>
      <vt:lpstr>水安全計画の作成に関するＱ＆Ａ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2021-07-02T08:41:59Z</dcterms:created>
  <dcterms:modified xsi:type="dcterms:W3CDTF">2022-04-10T23:35:30Z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0x010100E6FD2A3DDE4EF040BCEFABB0C6F76614</vt:lpwstr>
  </property>
</Properties>
</file>