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ink/ink1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8" r:id="rId2"/>
    <p:sldId id="266" r:id="rId3"/>
    <p:sldId id="277" r:id="rId4"/>
    <p:sldId id="271" r:id="rId5"/>
    <p:sldId id="274" r:id="rId6"/>
    <p:sldId id="273" r:id="rId7"/>
    <p:sldId id="275" r:id="rId8"/>
    <p:sldId id="276" r:id="rId9"/>
    <p:sldId id="262" r:id="rId10"/>
    <p:sldId id="267" r:id="rId11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WADA_YOSIE" initials="S" lastIdx="2" clrIdx="0">
    <p:extLst>
      <p:ext uri="{19B8F6BF-5375-455C-9EA6-DF929625EA0E}">
        <p15:presenceInfo xmlns:p15="http://schemas.microsoft.com/office/powerpoint/2012/main" userId="S::sawada_y@nissuicon.co.jp::fe796811-5c73-487f-ae0c-faceaf9793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40BAD2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3T23:52:33.86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openxmlformats.org/officeDocument/2006/relationships/image" Target="../media/image24.emf"/><Relationship Id="rId10" Type="http://schemas.openxmlformats.org/officeDocument/2006/relationships/image" Target="../media/image27.emf"/><Relationship Id="rId4" Type="http://schemas.openxmlformats.org/officeDocument/2006/relationships/image" Target="../media/image2.emf"/><Relationship Id="rId9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.emf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hyperlink" Target="https://www.mhlw.go.jp/stf/seisakunitsuite/bunya/topics/bukyoku/kenkou/suido/suishitsu/07.html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4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Rectangle 5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65" name="Rectangle 53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55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9C90927-E716-4C66-A878-42BEB96B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z="3300" dirty="0">
                <a:latin typeface="+mj-ea"/>
              </a:rPr>
              <a:t>「水安全計画作成支援ツール簡易版」を用いた水安全計画の作成方法</a:t>
            </a:r>
          </a:p>
        </p:txBody>
      </p:sp>
      <p:sp>
        <p:nvSpPr>
          <p:cNvPr id="67" name="Rectangle 57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Rectangle 59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558A62-FF37-4737-9349-F716CBB224C7}"/>
              </a:ext>
            </a:extLst>
          </p:cNvPr>
          <p:cNvSpPr txBox="1"/>
          <p:nvPr/>
        </p:nvSpPr>
        <p:spPr>
          <a:xfrm>
            <a:off x="1600753" y="2535446"/>
            <a:ext cx="8983489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b="1" dirty="0">
                <a:latin typeface="+mn-ea"/>
              </a:rPr>
              <a:t>＜内容＞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b="1" dirty="0">
                <a:latin typeface="+mn-ea"/>
              </a:rPr>
              <a:t>－ ６ステップで完成 －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b="1" dirty="0">
                <a:latin typeface="+mn-ea"/>
              </a:rPr>
              <a:t>ステップ１　ダウンロード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b="1" dirty="0">
                <a:latin typeface="+mn-ea"/>
              </a:rPr>
              <a:t>ステップ２　チーム編成と水道システムの把握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b="1" dirty="0">
                <a:latin typeface="+mn-ea"/>
              </a:rPr>
              <a:t>ステップ３　危害分析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b="1" dirty="0">
                <a:latin typeface="+mn-ea"/>
              </a:rPr>
              <a:t>ステップ４　管理措置の設定と対応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b="1" dirty="0">
                <a:latin typeface="+mn-ea"/>
              </a:rPr>
              <a:t>ステップ５　文書と記録の管理、妥当性確認と検証、レビュー、支援プログラム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b="1" dirty="0">
                <a:latin typeface="+mn-ea"/>
              </a:rPr>
              <a:t>ステップ６　保存と印刷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E417B611-6B04-4B80-9092-2F89C7A45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286" y="5898976"/>
            <a:ext cx="197972" cy="6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0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アプリケーション, テーブル, Excel&#10;&#10;自動的に生成された説明">
            <a:extLst>
              <a:ext uri="{FF2B5EF4-FFF2-40B4-BE49-F238E27FC236}">
                <a16:creationId xmlns:a16="http://schemas.microsoft.com/office/drawing/2014/main" id="{9AD9E60F-0D39-447E-82FE-E1B16CF70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175"/>
            <a:ext cx="5396276" cy="3037464"/>
          </a:xfrm>
          <a:prstGeom prst="rect">
            <a:avLst/>
          </a:prstGeom>
        </p:spPr>
      </p:pic>
      <p:pic>
        <p:nvPicPr>
          <p:cNvPr id="9" name="図 8" descr="グラフ&#10;&#10;低い精度で自動的に生成された説明">
            <a:extLst>
              <a:ext uri="{FF2B5EF4-FFF2-40B4-BE49-F238E27FC236}">
                <a16:creationId xmlns:a16="http://schemas.microsoft.com/office/drawing/2014/main" id="{5B888721-EDDE-486F-903A-6FA062438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7" y="3429000"/>
            <a:ext cx="5759802" cy="324078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C55C17B-CBF7-40B4-BF91-0B92F0D84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581982"/>
            <a:ext cx="12192000" cy="29039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99BE82-069F-4A87-9C4B-7CC78DEF5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DD1B556-6D19-4762-968F-597B66EF7431}"/>
              </a:ext>
            </a:extLst>
          </p:cNvPr>
          <p:cNvSpPr txBox="1"/>
          <p:nvPr/>
        </p:nvSpPr>
        <p:spPr>
          <a:xfrm>
            <a:off x="787019" y="565675"/>
            <a:ext cx="10617959" cy="104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ステップ６　保存と印刷</a:t>
            </a:r>
            <a:endParaRPr kumimoji="1" lang="en-US" altLang="ja-JP" sz="2800" b="1" dirty="0"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1AF6DC9-3BCF-4958-878E-CD6F784F08E5}"/>
              </a:ext>
            </a:extLst>
          </p:cNvPr>
          <p:cNvSpPr txBox="1"/>
          <p:nvPr/>
        </p:nvSpPr>
        <p:spPr>
          <a:xfrm>
            <a:off x="5896770" y="798849"/>
            <a:ext cx="5746692" cy="3874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保存、印刷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p.38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ファイルに名前を付けて保存（以前のファイルは残しておいた方が良いでしょう）。</a:t>
            </a:r>
            <a:endParaRPr kumimoji="1" lang="ja-JP" altLang="en-US" dirty="0">
              <a:latin typeface="+mn-ea"/>
            </a:endParaRP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本文</a:t>
            </a:r>
            <a:r>
              <a:rPr kumimoji="1" lang="ja-JP" altLang="en-US" dirty="0">
                <a:latin typeface="+mn-ea"/>
              </a:rPr>
              <a:t>、資料①及び資料②を印刷。</a:t>
            </a: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dirty="0">
                <a:latin typeface="+mn-ea"/>
              </a:rPr>
              <a:t>印刷の手順は以下のとおりです。</a:t>
            </a: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本文</a:t>
            </a:r>
            <a:r>
              <a:rPr kumimoji="1" lang="ja-JP" altLang="en-US" dirty="0">
                <a:latin typeface="+mn-ea"/>
              </a:rPr>
              <a:t>は、１ページに戻り「印刷範囲</a:t>
            </a:r>
            <a:r>
              <a:rPr kumimoji="1" lang="ja-JP" altLang="en-US">
                <a:latin typeface="+mn-ea"/>
              </a:rPr>
              <a:t>の自動設定</a:t>
            </a:r>
            <a:r>
              <a:rPr kumimoji="1" lang="ja-JP" altLang="en-US" dirty="0">
                <a:latin typeface="+mn-ea"/>
              </a:rPr>
              <a:t>」マクロを実行し、「</a:t>
            </a:r>
            <a:r>
              <a:rPr kumimoji="1" lang="en-US" altLang="ja-JP" dirty="0">
                <a:latin typeface="+mn-ea"/>
              </a:rPr>
              <a:t>04_</a:t>
            </a:r>
            <a:r>
              <a:rPr kumimoji="1" lang="ja-JP" altLang="en-US" dirty="0">
                <a:latin typeface="+mn-ea"/>
              </a:rPr>
              <a:t>指定ページ</a:t>
            </a:r>
            <a:r>
              <a:rPr kumimoji="1" lang="ja-JP" altLang="en-US">
                <a:latin typeface="+mn-ea"/>
              </a:rPr>
              <a:t>へのジャンプ</a:t>
            </a:r>
            <a:r>
              <a:rPr kumimoji="1" lang="ja-JP" altLang="en-US" dirty="0">
                <a:latin typeface="+mn-ea"/>
              </a:rPr>
              <a:t>」マクロで</a:t>
            </a:r>
            <a:r>
              <a:rPr kumimoji="1" lang="en-US" altLang="ja-JP" dirty="0">
                <a:latin typeface="+mn-ea"/>
              </a:rPr>
              <a:t>p.38</a:t>
            </a:r>
            <a:r>
              <a:rPr kumimoji="1" lang="ja-JP" altLang="en-US" dirty="0">
                <a:latin typeface="+mn-ea"/>
              </a:rPr>
              <a:t>へ。</a:t>
            </a: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>
                <a:latin typeface="+mn-ea"/>
              </a:rPr>
              <a:t>1580</a:t>
            </a:r>
            <a:r>
              <a:rPr kumimoji="1" lang="ja-JP" altLang="en-US" dirty="0">
                <a:latin typeface="+mn-ea"/>
              </a:rPr>
              <a:t>行あたりの「「作成ｼｰﾄ」</a:t>
            </a:r>
            <a:r>
              <a:rPr kumimoji="1" lang="en-US" altLang="ja-JP" dirty="0">
                <a:latin typeface="+mn-ea"/>
              </a:rPr>
              <a:t>PDF</a:t>
            </a:r>
            <a:r>
              <a:rPr kumimoji="1" lang="ja-JP" altLang="en-US" dirty="0">
                <a:latin typeface="+mn-ea"/>
              </a:rPr>
              <a:t>作成</a:t>
            </a:r>
            <a:r>
              <a:rPr kumimoji="1" lang="ja-JP" altLang="en-US">
                <a:latin typeface="+mn-ea"/>
              </a:rPr>
              <a:t>マクロ」を</a:t>
            </a:r>
            <a:r>
              <a:rPr kumimoji="1" lang="ja-JP" altLang="en-US" dirty="0">
                <a:latin typeface="+mn-ea"/>
              </a:rPr>
              <a:t>クリックして</a:t>
            </a:r>
            <a:r>
              <a:rPr kumimoji="1" lang="en-US" altLang="ja-JP" dirty="0">
                <a:latin typeface="+mn-ea"/>
              </a:rPr>
              <a:t>PDF</a:t>
            </a:r>
            <a:r>
              <a:rPr kumimoji="1" lang="ja-JP" altLang="en-US" dirty="0">
                <a:latin typeface="+mn-ea"/>
              </a:rPr>
              <a:t>保存。</a:t>
            </a: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>
                <a:latin typeface="+mn-ea"/>
              </a:rPr>
              <a:t>PDF</a:t>
            </a:r>
            <a:r>
              <a:rPr kumimoji="1" lang="ja-JP" altLang="en-US" dirty="0">
                <a:latin typeface="+mn-ea"/>
              </a:rPr>
              <a:t>ファイル“</a:t>
            </a:r>
            <a:r>
              <a:rPr kumimoji="1" lang="en-US" altLang="ja-JP" dirty="0">
                <a:latin typeface="+mn-ea"/>
              </a:rPr>
              <a:t>WSP</a:t>
            </a:r>
            <a:r>
              <a:rPr kumimoji="1" lang="ja-JP" altLang="en-US" dirty="0">
                <a:latin typeface="+mn-ea"/>
              </a:rPr>
              <a:t>本文”を</a:t>
            </a:r>
            <a:r>
              <a:rPr kumimoji="1" lang="ja-JP" altLang="en-US">
                <a:latin typeface="+mn-ea"/>
              </a:rPr>
              <a:t>印刷。・</a:t>
            </a:r>
            <a:r>
              <a:rPr kumimoji="1" lang="ja-JP" altLang="en-US" dirty="0">
                <a:latin typeface="+mn-ea"/>
              </a:rPr>
              <a:t>資料①及び資料②は、作成済みの</a:t>
            </a:r>
            <a:r>
              <a:rPr kumimoji="1" lang="en-US" altLang="ja-JP" dirty="0">
                <a:latin typeface="+mn-ea"/>
              </a:rPr>
              <a:t>PDF</a:t>
            </a:r>
            <a:r>
              <a:rPr kumimoji="1" lang="ja-JP" altLang="en-US">
                <a:latin typeface="+mn-ea"/>
              </a:rPr>
              <a:t>「資料①</a:t>
            </a:r>
            <a:r>
              <a:rPr kumimoji="1" lang="ja-JP" altLang="en-US" dirty="0">
                <a:latin typeface="+mn-ea"/>
              </a:rPr>
              <a:t>」及び「資料②</a:t>
            </a:r>
            <a:r>
              <a:rPr kumimoji="1" lang="en-US" altLang="ja-JP" dirty="0">
                <a:latin typeface="+mn-ea"/>
              </a:rPr>
              <a:t>_○○</a:t>
            </a:r>
            <a:r>
              <a:rPr kumimoji="1" lang="ja-JP" altLang="en-US" dirty="0">
                <a:latin typeface="+mn-ea"/>
              </a:rPr>
              <a:t>」を順次印刷。</a:t>
            </a: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dirty="0">
              <a:latin typeface="+mn-ea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50C9063-BBCD-4BA0-B7AF-8E4895B9B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371" y="2784327"/>
            <a:ext cx="4102402" cy="1738283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6" name="3D モデル 15" descr="グループ">
                <a:extLst>
                  <a:ext uri="{FF2B5EF4-FFF2-40B4-BE49-F238E27FC236}">
                    <a16:creationId xmlns:a16="http://schemas.microsoft.com/office/drawing/2014/main" id="{EC7564BA-C48F-47D7-ADE1-D16E9B4BE3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1470611"/>
                  </p:ext>
                </p:extLst>
              </p:nvPr>
            </p:nvGraphicFramePr>
            <p:xfrm>
              <a:off x="6820952" y="4664512"/>
              <a:ext cx="3081559" cy="1673934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3081559" cy="1673934"/>
                    </a:xfrm>
                    <a:prstGeom prst="rect">
                      <a:avLst/>
                    </a:prstGeom>
                  </am3d:spPr>
                  <am3d:camera>
                    <am3d:pos x="0" y="0" z="6756283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7406" d="1000000"/>
                    <am3d:preTrans dx="0" dy="-4526626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77900" ay="-321411" az="-64114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44511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6" name="3D モデル 15" descr="グループ">
                <a:extLst>
                  <a:ext uri="{FF2B5EF4-FFF2-40B4-BE49-F238E27FC236}">
                    <a16:creationId xmlns:a16="http://schemas.microsoft.com/office/drawing/2014/main" id="{EC7564BA-C48F-47D7-ADE1-D16E9B4BE3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20952" y="4664512"/>
                <a:ext cx="3081559" cy="1673934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A03A8E8-5521-4F65-9695-C54776013A5E}"/>
              </a:ext>
            </a:extLst>
          </p:cNvPr>
          <p:cNvGrpSpPr/>
          <p:nvPr/>
        </p:nvGrpSpPr>
        <p:grpSpPr>
          <a:xfrm>
            <a:off x="11240488" y="6034638"/>
            <a:ext cx="696322" cy="678164"/>
            <a:chOff x="11063064" y="6034638"/>
            <a:chExt cx="696322" cy="678164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A27716EA-7EF0-4CE2-9BAD-0F7B275D1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63064" y="6034638"/>
              <a:ext cx="197972" cy="678163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2591FFAC-B3F0-4E9C-8C5B-04F3FA26E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378951" y="6034638"/>
              <a:ext cx="380435" cy="678164"/>
            </a:xfrm>
            <a:prstGeom prst="rect">
              <a:avLst/>
            </a:prstGeom>
          </p:spPr>
        </p:pic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33CF5B-C308-4A9B-A77F-E93234EEB783}"/>
              </a:ext>
            </a:extLst>
          </p:cNvPr>
          <p:cNvSpPr txBox="1"/>
          <p:nvPr/>
        </p:nvSpPr>
        <p:spPr>
          <a:xfrm>
            <a:off x="1985340" y="3107007"/>
            <a:ext cx="326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お疲れ様でした！！</a:t>
            </a:r>
          </a:p>
          <a:p>
            <a:r>
              <a:rPr kumimoji="1" lang="ja-JP" altLang="en-US" sz="1800" dirty="0">
                <a:solidFill>
                  <a:srgbClr val="FF0000"/>
                </a:solidFill>
                <a:latin typeface="+mn-ea"/>
              </a:rPr>
              <a:t>今後は更新していきましょう。リスクの追加</a:t>
            </a:r>
            <a:r>
              <a:rPr kumimoji="1" lang="ja-JP" altLang="en-US" sz="1800">
                <a:solidFill>
                  <a:srgbClr val="FF0000"/>
                </a:solidFill>
                <a:latin typeface="+mn-ea"/>
              </a:rPr>
              <a:t>もできますよ。</a:t>
            </a:r>
            <a:endParaRPr kumimoji="1" lang="ja-JP" altLang="en-US" sz="1800" dirty="0">
              <a:solidFill>
                <a:srgbClr val="FF0000"/>
              </a:solidFill>
              <a:latin typeface="+mn-ea"/>
            </a:endParaRP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A42A41E-A496-48B8-8A8F-6AAB9A77BB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685" y="3832146"/>
            <a:ext cx="1763394" cy="246220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2593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8BCE6A9-B100-47FE-A5ED-354FC8633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0FEAD84-6127-4D61-97DB-730CB67C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567601"/>
            <a:ext cx="12192000" cy="29039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9070690-51D8-4F15-8D32-7C2955F55DD4}"/>
              </a:ext>
            </a:extLst>
          </p:cNvPr>
          <p:cNvSpPr txBox="1"/>
          <p:nvPr/>
        </p:nvSpPr>
        <p:spPr>
          <a:xfrm>
            <a:off x="534472" y="565675"/>
            <a:ext cx="7503539" cy="55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－ ６ステップで完成 －　支援ツール簡易版</a:t>
            </a:r>
            <a:endParaRPr kumimoji="1" lang="en-US" altLang="ja-JP" sz="2800" b="1" dirty="0">
              <a:latin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F6BD05A-7F8B-4AA1-9006-A79874BCE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5959" y="6034638"/>
            <a:ext cx="382767" cy="67816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D2D9177-78DB-4018-AAC5-F0C0E15DA477}"/>
              </a:ext>
            </a:extLst>
          </p:cNvPr>
          <p:cNvSpPr txBox="1"/>
          <p:nvPr/>
        </p:nvSpPr>
        <p:spPr>
          <a:xfrm>
            <a:off x="568623" y="1133899"/>
            <a:ext cx="10947336" cy="54337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000" u="sng" dirty="0">
                <a:solidFill>
                  <a:srgbClr val="0000CC"/>
                </a:solidFill>
                <a:latin typeface="+mn-ea"/>
              </a:rPr>
              <a:t>１．概要</a:t>
            </a:r>
          </a:p>
          <a:p>
            <a:pPr marL="357188" indent="-357188" defTabSz="914400">
              <a:spcAft>
                <a:spcPts val="600"/>
              </a:spcAft>
              <a:buFont typeface="+mj-ea"/>
              <a:buAutoNum type="circleNumDbPlain"/>
            </a:pPr>
            <a:r>
              <a:rPr kumimoji="1" lang="ja-JP" altLang="en-US" sz="2000" dirty="0">
                <a:latin typeface="+mn-ea"/>
              </a:rPr>
              <a:t>「水安全計画作成支援ツール簡易版」は</a:t>
            </a:r>
            <a:r>
              <a:rPr kumimoji="1" lang="ja-JP" altLang="en-US" sz="2000">
                <a:latin typeface="+mn-ea"/>
              </a:rPr>
              <a:t>、マイクロソフト </a:t>
            </a:r>
            <a:r>
              <a:rPr kumimoji="1" lang="ja-JP" altLang="en-US" sz="2000">
                <a:solidFill>
                  <a:srgbClr val="FF0000"/>
                </a:solidFill>
                <a:latin typeface="+mn-ea"/>
              </a:rPr>
              <a:t>エクセル</a:t>
            </a:r>
            <a:r>
              <a:rPr kumimoji="1" lang="ja-JP" altLang="en-US" sz="2000" dirty="0">
                <a:latin typeface="+mn-ea"/>
              </a:rPr>
              <a:t>を利用したもので、デフォルト値や事例を組み込むとともに、パソコンによる高速処理や対話形式などを活用し、比較的短時間に水安全計画を作成することができるツールです。</a:t>
            </a:r>
            <a:endParaRPr kumimoji="1" lang="en-US" altLang="ja-JP" sz="2000" dirty="0">
              <a:latin typeface="+mn-ea"/>
            </a:endParaRPr>
          </a:p>
          <a:p>
            <a:pPr marL="357188" indent="-357188" defTabSz="914400">
              <a:spcAft>
                <a:spcPts val="600"/>
              </a:spcAft>
              <a:buFont typeface="+mj-ea"/>
              <a:buAutoNum type="circleNumDbPlain"/>
            </a:pPr>
            <a:r>
              <a:rPr kumimoji="1" lang="ja-JP" altLang="en-US" sz="2000" dirty="0">
                <a:latin typeface="+mn-ea"/>
              </a:rPr>
              <a:t>ただし、作成箇所によっては汎用事例等で対応しているため、指示に従い</a:t>
            </a:r>
            <a:r>
              <a:rPr kumimoji="1" lang="ja-JP" altLang="en-US" sz="2000" dirty="0">
                <a:solidFill>
                  <a:srgbClr val="FF0000"/>
                </a:solidFill>
                <a:latin typeface="+mn-ea"/>
              </a:rPr>
              <a:t>自ら</a:t>
            </a:r>
            <a:r>
              <a:rPr kumimoji="1" lang="ja-JP" altLang="en-US" sz="2000" dirty="0">
                <a:latin typeface="+mn-ea"/>
              </a:rPr>
              <a:t>の水道施設等に合わせることが重要です。</a:t>
            </a:r>
            <a:endParaRPr kumimoji="1" lang="en-US" altLang="ja-JP" sz="2000" dirty="0">
              <a:latin typeface="+mn-ea"/>
            </a:endParaRPr>
          </a:p>
          <a:p>
            <a:pPr marL="357188" indent="-357188" defTabSz="914400">
              <a:spcAft>
                <a:spcPts val="600"/>
              </a:spcAft>
              <a:buFont typeface="+mj-ea"/>
              <a:buAutoNum type="circleNumDbPlain"/>
            </a:pPr>
            <a:r>
              <a:rPr kumimoji="1" lang="ja-JP" altLang="en-US" sz="2000" dirty="0">
                <a:latin typeface="+mn-ea"/>
              </a:rPr>
              <a:t>全ての項目を入力しなくても計画を作成できますので、できるところから入力するようにして下さい。後で繰り返し変更することも可能です。</a:t>
            </a: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endParaRPr kumimoji="1" lang="ja-JP" altLang="en-US" sz="2000" dirty="0">
              <a:solidFill>
                <a:srgbClr val="0000FF"/>
              </a:solidFill>
              <a:latin typeface="+mn-ea"/>
            </a:endParaRP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000" u="sng" dirty="0">
                <a:solidFill>
                  <a:srgbClr val="0000CC"/>
                </a:solidFill>
                <a:latin typeface="+mn-ea"/>
              </a:rPr>
              <a:t>２</a:t>
            </a:r>
            <a:r>
              <a:rPr kumimoji="1" lang="en-US" altLang="ja-JP" sz="2000" u="sng" dirty="0">
                <a:solidFill>
                  <a:srgbClr val="0000CC"/>
                </a:solidFill>
                <a:latin typeface="+mn-ea"/>
              </a:rPr>
              <a:t>.</a:t>
            </a:r>
            <a:r>
              <a:rPr kumimoji="1" lang="ja-JP" altLang="en-US" sz="2000" u="sng" dirty="0">
                <a:solidFill>
                  <a:srgbClr val="0000CC"/>
                </a:solidFill>
                <a:latin typeface="+mn-ea"/>
              </a:rPr>
              <a:t>推奨環境</a:t>
            </a: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000">
                <a:latin typeface="+mn-ea"/>
              </a:rPr>
              <a:t>① 本体：</a:t>
            </a:r>
            <a:r>
              <a:rPr kumimoji="1" lang="en-US" altLang="ja-JP" sz="2000">
                <a:latin typeface="+mn-ea"/>
              </a:rPr>
              <a:t>Windows</a:t>
            </a:r>
            <a:r>
              <a:rPr kumimoji="1" lang="ja-JP" altLang="en-US" sz="2000" dirty="0">
                <a:latin typeface="+mn-ea"/>
              </a:rPr>
              <a:t>パソコン</a:t>
            </a: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000">
                <a:latin typeface="+mn-ea"/>
              </a:rPr>
              <a:t>② </a:t>
            </a:r>
            <a:r>
              <a:rPr kumimoji="1" lang="en-US" altLang="ja-JP" sz="2000">
                <a:latin typeface="+mn-ea"/>
              </a:rPr>
              <a:t>OS</a:t>
            </a:r>
            <a:r>
              <a:rPr kumimoji="1" lang="ja-JP" altLang="en-US" sz="2000">
                <a:latin typeface="+mn-ea"/>
              </a:rPr>
              <a:t>：日本語版</a:t>
            </a:r>
            <a:r>
              <a:rPr kumimoji="1" lang="en-US" altLang="ja-JP" sz="2000" dirty="0">
                <a:latin typeface="+mn-ea"/>
              </a:rPr>
              <a:t>Windows 7</a:t>
            </a:r>
            <a:r>
              <a:rPr kumimoji="1" lang="ja-JP" altLang="en-US" sz="2000" dirty="0">
                <a:latin typeface="+mn-ea"/>
              </a:rPr>
              <a:t>以降</a:t>
            </a: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000">
                <a:latin typeface="+mn-ea"/>
              </a:rPr>
              <a:t>③ アプリケーション：</a:t>
            </a:r>
            <a:r>
              <a:rPr kumimoji="1" lang="en-US" altLang="ja-JP" sz="2000">
                <a:latin typeface="+mn-ea"/>
              </a:rPr>
              <a:t>Excel </a:t>
            </a:r>
            <a:r>
              <a:rPr kumimoji="1" lang="en-US" altLang="ja-JP" sz="2000" dirty="0">
                <a:latin typeface="+mn-ea"/>
              </a:rPr>
              <a:t>2010</a:t>
            </a:r>
            <a:r>
              <a:rPr kumimoji="1" lang="ja-JP" altLang="en-US" sz="2000" dirty="0">
                <a:latin typeface="+mn-ea"/>
              </a:rPr>
              <a:t>以上のバージョンがインストールされていること。</a:t>
            </a: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000" dirty="0">
                <a:latin typeface="+mn-ea"/>
              </a:rPr>
              <a:t>　　　　　　　　　　（</a:t>
            </a:r>
            <a:r>
              <a:rPr kumimoji="1" lang="en-US" altLang="ja-JP" sz="2000" dirty="0">
                <a:latin typeface="+mn-ea"/>
              </a:rPr>
              <a:t>Office365</a:t>
            </a:r>
            <a:r>
              <a:rPr kumimoji="1" lang="ja-JP" altLang="en-US" sz="2000" dirty="0">
                <a:latin typeface="+mn-ea"/>
              </a:rPr>
              <a:t>のエクセルは不可）</a:t>
            </a: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000" dirty="0">
                <a:latin typeface="+mn-ea"/>
              </a:rPr>
              <a:t>（注意）ツール起動時には「</a:t>
            </a:r>
            <a:r>
              <a:rPr kumimoji="1" lang="ja-JP" altLang="en-US" sz="2000" dirty="0">
                <a:solidFill>
                  <a:srgbClr val="FF0000"/>
                </a:solidFill>
                <a:latin typeface="+mn-ea"/>
              </a:rPr>
              <a:t>マクロを有効にする</a:t>
            </a:r>
            <a:r>
              <a:rPr kumimoji="1" lang="ja-JP" altLang="en-US" sz="2000" dirty="0">
                <a:latin typeface="+mn-ea"/>
              </a:rPr>
              <a:t>」を選択して下さい。</a:t>
            </a:r>
            <a:endParaRPr kumimoji="1" lang="en-US" altLang="ja-JP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380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AE86B7E-B5D0-4E94-84B7-AE0285094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1" y="1606318"/>
            <a:ext cx="10838207" cy="403852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8BCE6A9-B100-47FE-A5ED-354FC8633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0FEAD84-6127-4D61-97DB-730CB67C4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567601"/>
            <a:ext cx="12192000" cy="29039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9070690-51D8-4F15-8D32-7C2955F55DD4}"/>
              </a:ext>
            </a:extLst>
          </p:cNvPr>
          <p:cNvSpPr txBox="1"/>
          <p:nvPr/>
        </p:nvSpPr>
        <p:spPr>
          <a:xfrm>
            <a:off x="787019" y="565675"/>
            <a:ext cx="10617959" cy="104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ステップ１　ダウンロード</a:t>
            </a:r>
            <a:endParaRPr kumimoji="1" lang="en-US" altLang="ja-JP" sz="2800" b="1" dirty="0"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264A7B-35A3-4970-B6D4-16281B07CD18}"/>
              </a:ext>
            </a:extLst>
          </p:cNvPr>
          <p:cNvSpPr txBox="1"/>
          <p:nvPr/>
        </p:nvSpPr>
        <p:spPr>
          <a:xfrm>
            <a:off x="652550" y="1527745"/>
            <a:ext cx="10617959" cy="3549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700" dirty="0">
                <a:solidFill>
                  <a:srgbClr val="0000FF"/>
                </a:solidFill>
                <a:latin typeface="+mn-ea"/>
                <a:hlinkClick r:id="rId4"/>
              </a:rPr>
              <a:t>https://www.mhlw.go.jp/stf/seisakunitsuite/bunya/topics/bukyoku/kenkou/suido/suishitsu/07.html</a:t>
            </a:r>
            <a:endParaRPr kumimoji="1" lang="ja-JP" altLang="en-US" sz="1700" dirty="0">
              <a:solidFill>
                <a:srgbClr val="0000FF"/>
              </a:solidFill>
              <a:latin typeface="+mn-ea"/>
            </a:endParaRPr>
          </a:p>
          <a:p>
            <a:pPr defTabSz="914400">
              <a:spcAft>
                <a:spcPts val="600"/>
              </a:spcAft>
              <a:buClr>
                <a:schemeClr val="accent1"/>
              </a:buClr>
            </a:pPr>
            <a:endParaRPr kumimoji="1" lang="en-US" altLang="ja-JP" sz="17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820BCF-0CD1-4F1A-904F-93FD5E3C2EDC}"/>
              </a:ext>
            </a:extLst>
          </p:cNvPr>
          <p:cNvSpPr txBox="1"/>
          <p:nvPr/>
        </p:nvSpPr>
        <p:spPr>
          <a:xfrm>
            <a:off x="4250692" y="4979680"/>
            <a:ext cx="703687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注意点</a:t>
            </a:r>
            <a:endParaRPr kumimoji="1" lang="en-US" altLang="ja-JP">
              <a:solidFill>
                <a:srgbClr val="FF000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kumimoji="1" lang="ja-JP" altLang="en-US">
                <a:solidFill>
                  <a:srgbClr val="FF0000"/>
                </a:solidFill>
              </a:rPr>
              <a:t>操作</a:t>
            </a:r>
            <a:r>
              <a:rPr kumimoji="1" lang="ja-JP" altLang="en-US" dirty="0">
                <a:solidFill>
                  <a:srgbClr val="FF0000"/>
                </a:solidFill>
              </a:rPr>
              <a:t>して</a:t>
            </a:r>
            <a:r>
              <a:rPr kumimoji="1" lang="ja-JP" altLang="en-US">
                <a:solidFill>
                  <a:srgbClr val="FF0000"/>
                </a:solidFill>
              </a:rPr>
              <a:t>いるパソコン内にファイルを保存</a:t>
            </a:r>
            <a:r>
              <a:rPr kumimoji="1" lang="ja-JP" altLang="en-US" dirty="0">
                <a:solidFill>
                  <a:srgbClr val="FF0000"/>
                </a:solidFill>
              </a:rPr>
              <a:t>して下さい。</a:t>
            </a: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kumimoji="1" lang="ja-JP" altLang="en-US">
                <a:solidFill>
                  <a:srgbClr val="FF0000"/>
                </a:solidFill>
              </a:rPr>
              <a:t>ネットワーク上</a:t>
            </a:r>
            <a:r>
              <a:rPr kumimoji="1" lang="ja-JP" altLang="en-US" dirty="0">
                <a:solidFill>
                  <a:srgbClr val="FF0000"/>
                </a:solidFill>
              </a:rPr>
              <a:t>のフォルダなどには保存</a:t>
            </a:r>
            <a:r>
              <a:rPr kumimoji="1" lang="ja-JP" altLang="en-US">
                <a:solidFill>
                  <a:srgbClr val="FF0000"/>
                </a:solidFill>
              </a:rPr>
              <a:t>しないで下さい。</a:t>
            </a:r>
            <a:endParaRPr kumimoji="1" lang="ja-JP" altLang="en-US" dirty="0">
              <a:solidFill>
                <a:srgbClr val="FF000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rgbClr val="FF0000"/>
                </a:solidFill>
              </a:rPr>
              <a:t>マクロ実行時にエラーが表示</a:t>
            </a:r>
            <a:r>
              <a:rPr kumimoji="1" lang="ja-JP" altLang="en-US">
                <a:solidFill>
                  <a:srgbClr val="FF0000"/>
                </a:solidFill>
              </a:rPr>
              <a:t>される場合は</a:t>
            </a:r>
            <a:r>
              <a:rPr kumimoji="1" lang="ja-JP" altLang="en-US" dirty="0">
                <a:solidFill>
                  <a:srgbClr val="FF0000"/>
                </a:solidFill>
              </a:rPr>
              <a:t>、</a:t>
            </a:r>
            <a:r>
              <a:rPr kumimoji="1" lang="en-US" altLang="ja-JP" dirty="0">
                <a:solidFill>
                  <a:srgbClr val="FF0000"/>
                </a:solidFill>
              </a:rPr>
              <a:t>LAN</a:t>
            </a:r>
            <a:r>
              <a:rPr kumimoji="1" lang="ja-JP" altLang="en-US">
                <a:solidFill>
                  <a:srgbClr val="FF0000"/>
                </a:solidFill>
              </a:rPr>
              <a:t>に繋がっていない</a:t>
            </a:r>
            <a:r>
              <a:rPr kumimoji="1" lang="ja-JP" altLang="en-US" dirty="0">
                <a:solidFill>
                  <a:srgbClr val="FF0000"/>
                </a:solidFill>
              </a:rPr>
              <a:t>スタンドアローンの</a:t>
            </a:r>
            <a:r>
              <a:rPr kumimoji="1" lang="en-US" altLang="ja-JP">
                <a:solidFill>
                  <a:srgbClr val="FF0000"/>
                </a:solidFill>
              </a:rPr>
              <a:t>PC</a:t>
            </a:r>
            <a:r>
              <a:rPr kumimoji="1" lang="ja-JP" altLang="en-US">
                <a:solidFill>
                  <a:srgbClr val="FF0000"/>
                </a:solidFill>
              </a:rPr>
              <a:t>で作業</a:t>
            </a:r>
            <a:r>
              <a:rPr kumimoji="1" lang="ja-JP" altLang="en-US" dirty="0">
                <a:solidFill>
                  <a:srgbClr val="FF0000"/>
                </a:solidFill>
              </a:rPr>
              <a:t>をお試し下さい。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8FDDB79-171C-4355-9A7F-C0E482F25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5140" y="6062039"/>
            <a:ext cx="410513" cy="678163"/>
          </a:xfrm>
          <a:prstGeom prst="rect">
            <a:avLst/>
          </a:prstGeom>
        </p:spPr>
      </p:pic>
      <p:pic>
        <p:nvPicPr>
          <p:cNvPr id="11" name="グラフィックス 10" descr="ボリューム">
            <a:extLst>
              <a:ext uri="{FF2B5EF4-FFF2-40B4-BE49-F238E27FC236}">
                <a16:creationId xmlns:a16="http://schemas.microsoft.com/office/drawing/2014/main" id="{0B8E3658-A5A2-4F24-92FA-49A76F9BC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617" y="315037"/>
            <a:ext cx="579902" cy="5799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インク 19">
                <a:extLst>
                  <a:ext uri="{FF2B5EF4-FFF2-40B4-BE49-F238E27FC236}">
                    <a16:creationId xmlns:a16="http://schemas.microsoft.com/office/drawing/2014/main" id="{FCBC0A2B-43F2-40A7-8966-F9FD2AE79AF8}"/>
                  </a:ext>
                </a:extLst>
              </p14:cNvPr>
              <p14:cNvContentPartPr/>
              <p14:nvPr/>
            </p14:nvContentPartPr>
            <p14:xfrm>
              <a:off x="6288760" y="4012800"/>
              <a:ext cx="360" cy="360"/>
            </p14:xfrm>
          </p:contentPart>
        </mc:Choice>
        <mc:Fallback xmlns="">
          <p:pic>
            <p:nvPicPr>
              <p:cNvPr id="20" name="インク 19">
                <a:extLst>
                  <a:ext uri="{FF2B5EF4-FFF2-40B4-BE49-F238E27FC236}">
                    <a16:creationId xmlns:a16="http://schemas.microsoft.com/office/drawing/2014/main" id="{FCBC0A2B-43F2-40A7-8966-F9FD2AE79A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84440" y="400848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FAB98E-1B8A-4938-85DF-9EE623249CFB}"/>
              </a:ext>
            </a:extLst>
          </p:cNvPr>
          <p:cNvSpPr txBox="1"/>
          <p:nvPr/>
        </p:nvSpPr>
        <p:spPr>
          <a:xfrm>
            <a:off x="1044752" y="432117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さあ</a:t>
            </a:r>
            <a:r>
              <a:rPr kumimoji="1" lang="ja-JP" altLang="en-US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、はじめましょう </a:t>
            </a:r>
            <a:r>
              <a:rPr kumimoji="1" lang="en-US" altLang="ja-JP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!! </a:t>
            </a:r>
            <a:r>
              <a:rPr kumimoji="1" lang="ja-JP" altLang="en-US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まず</a:t>
            </a:r>
            <a:r>
              <a:rPr kumimoji="1" lang="ja-JP" altLang="en-US" dirty="0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は、ステップ</a:t>
            </a:r>
            <a:r>
              <a:rPr kumimoji="1" lang="en-US" altLang="ja-JP" dirty="0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からです </a:t>
            </a:r>
            <a:r>
              <a:rPr kumimoji="1" lang="en-US" altLang="ja-JP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!!</a:t>
            </a:r>
            <a:endParaRPr kumimoji="1" lang="ja-JP" altLang="en-US" dirty="0">
              <a:solidFill>
                <a:srgbClr val="0000CC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8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82BFFF1-F864-416B-B9B8-E29069995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3AA92D5-B3A9-4957-A98A-55D3DFCBC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567601"/>
            <a:ext cx="12192000" cy="29039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665A93-90FD-402B-89A2-C353A9C6AAAD}"/>
              </a:ext>
            </a:extLst>
          </p:cNvPr>
          <p:cNvSpPr txBox="1"/>
          <p:nvPr/>
        </p:nvSpPr>
        <p:spPr>
          <a:xfrm>
            <a:off x="7384956" y="1300077"/>
            <a:ext cx="4554495" cy="48505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チーム編成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p.1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～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p.4</a:t>
            </a:r>
            <a:r>
              <a:rPr kumimoji="1" lang="en-US" altLang="ja-JP" baseline="30000" dirty="0">
                <a:solidFill>
                  <a:srgbClr val="0000CC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※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solidFill>
                  <a:srgbClr val="FF0000"/>
                </a:solidFill>
                <a:latin typeface="+mn-ea"/>
              </a:rPr>
              <a:t>ＡＢ列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にあるマクロボタン（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01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、</a:t>
            </a:r>
            <a:r>
              <a:rPr kumimoji="1" lang="en-US" altLang="ja-JP">
                <a:solidFill>
                  <a:srgbClr val="FF0000"/>
                </a:solidFill>
                <a:latin typeface="+mn-ea"/>
              </a:rPr>
              <a:t>02</a:t>
            </a:r>
            <a:r>
              <a:rPr kumimoji="1" lang="ja-JP" altLang="en-US">
                <a:solidFill>
                  <a:srgbClr val="FF0000"/>
                </a:solidFill>
                <a:latin typeface="+mn-ea"/>
              </a:rPr>
              <a:t>、</a:t>
            </a:r>
            <a:r>
              <a:rPr kumimoji="1" lang="en-US" altLang="ja-JP">
                <a:solidFill>
                  <a:srgbClr val="FF0000"/>
                </a:solidFill>
                <a:latin typeface="+mn-ea"/>
              </a:rPr>
              <a:t>03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、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10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）</a:t>
            </a:r>
            <a:r>
              <a:rPr kumimoji="1" lang="ja-JP" altLang="en-US" dirty="0">
                <a:latin typeface="+mn-ea"/>
              </a:rPr>
              <a:t>をクリックして必要事項</a:t>
            </a:r>
            <a:r>
              <a:rPr kumimoji="1" lang="ja-JP" altLang="en-US">
                <a:latin typeface="+mn-ea"/>
              </a:rPr>
              <a:t>を記入</a:t>
            </a:r>
            <a:r>
              <a:rPr kumimoji="1" lang="ja-JP" altLang="en-US" dirty="0">
                <a:latin typeface="+mn-ea"/>
              </a:rPr>
              <a:t>して下さい。</a:t>
            </a:r>
          </a:p>
          <a:p>
            <a:pPr algn="r"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</a:t>
            </a:r>
            <a:r>
              <a:rPr kumimoji="1" lang="en-US" altLang="ja-JP" sz="1400">
                <a:latin typeface="HGP教科書体" panose="02020600000000000000" pitchFamily="18" charset="-128"/>
                <a:ea typeface="HGP教科書体" panose="02020600000000000000" pitchFamily="18" charset="-128"/>
              </a:rPr>
              <a:t>※</a:t>
            </a:r>
            <a:r>
              <a:rPr kumimoji="1" lang="ja-JP" altLang="en-US" sz="1400" dirty="0">
                <a:latin typeface="+mn-ea"/>
              </a:rPr>
              <a:t>ページ番号は</a:t>
            </a:r>
            <a:r>
              <a:rPr kumimoji="1" lang="en-US" altLang="ja-JP" sz="1400" dirty="0">
                <a:latin typeface="+mn-ea"/>
              </a:rPr>
              <a:t>AC</a:t>
            </a:r>
            <a:r>
              <a:rPr kumimoji="1" lang="ja-JP" altLang="en-US" sz="1400" dirty="0">
                <a:latin typeface="+mn-ea"/>
              </a:rPr>
              <a:t>列です。（以下同様）</a:t>
            </a: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推進</a:t>
            </a:r>
            <a:r>
              <a:rPr kumimoji="1" lang="ja-JP" altLang="en-US" dirty="0">
                <a:latin typeface="+mn-ea"/>
              </a:rPr>
              <a:t>チームの「主な役割」は</a:t>
            </a:r>
            <a:r>
              <a:rPr kumimoji="1" lang="en-US" altLang="ja-JP" dirty="0">
                <a:latin typeface="+mn-ea"/>
              </a:rPr>
              <a:t>p.</a:t>
            </a:r>
            <a:r>
              <a:rPr kumimoji="1" lang="en-US" altLang="ja-JP">
                <a:latin typeface="+mn-ea"/>
              </a:rPr>
              <a:t>4</a:t>
            </a:r>
            <a:r>
              <a:rPr kumimoji="1" lang="ja-JP" altLang="en-US">
                <a:latin typeface="+mn-ea"/>
              </a:rPr>
              <a:t>のマクロ</a:t>
            </a:r>
            <a:r>
              <a:rPr kumimoji="1" lang="ja-JP" altLang="en-US" dirty="0">
                <a:latin typeface="+mn-ea"/>
              </a:rPr>
              <a:t>をクリックして選択すること</a:t>
            </a:r>
            <a:r>
              <a:rPr kumimoji="1" lang="ja-JP" altLang="en-US">
                <a:latin typeface="+mn-ea"/>
              </a:rPr>
              <a:t>もできます</a:t>
            </a:r>
            <a:r>
              <a:rPr kumimoji="1" lang="ja-JP" altLang="en-US" dirty="0">
                <a:latin typeface="+mn-ea"/>
              </a:rPr>
              <a:t>。</a:t>
            </a: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solidFill>
                <a:srgbClr val="0000FF"/>
              </a:solidFill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水道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システム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の把握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p.5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>
                <a:solidFill>
                  <a:srgbClr val="FF0000"/>
                </a:solidFill>
                <a:latin typeface="+mn-ea"/>
              </a:rPr>
              <a:t>C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～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Z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列の赤字の部分</a:t>
            </a:r>
            <a:r>
              <a:rPr kumimoji="1" lang="ja-JP" altLang="en-US" dirty="0">
                <a:latin typeface="+mn-ea"/>
              </a:rPr>
              <a:t>を記載して下さい。</a:t>
            </a: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solidFill>
                <a:srgbClr val="0000FF"/>
              </a:solidFill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水道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システム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の概要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p.5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～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p.6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>
                <a:solidFill>
                  <a:srgbClr val="FF0000"/>
                </a:solidFill>
                <a:latin typeface="+mn-ea"/>
              </a:rPr>
              <a:t>1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)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、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2)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、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3)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、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5)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のマクロボタン</a:t>
            </a:r>
            <a:r>
              <a:rPr kumimoji="1" lang="ja-JP" altLang="en-US">
                <a:latin typeface="+mn-ea"/>
              </a:rPr>
              <a:t>をクリック</a:t>
            </a:r>
            <a:r>
              <a:rPr kumimoji="1" lang="ja-JP" altLang="en-US" dirty="0">
                <a:latin typeface="+mn-ea"/>
              </a:rPr>
              <a:t>して必要事項を記載して下さい。</a:t>
            </a: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次</a:t>
            </a:r>
            <a:r>
              <a:rPr kumimoji="1" lang="ja-JP" altLang="en-US" dirty="0">
                <a:latin typeface="+mn-ea"/>
              </a:rPr>
              <a:t>に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C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～</a:t>
            </a:r>
            <a:r>
              <a:rPr kumimoji="1" lang="en-US" altLang="ja-JP" dirty="0">
                <a:solidFill>
                  <a:srgbClr val="FF0000"/>
                </a:solidFill>
                <a:latin typeface="+mn-ea"/>
              </a:rPr>
              <a:t>Z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列の赤字の部分</a:t>
            </a:r>
            <a:r>
              <a:rPr kumimoji="1" lang="ja-JP" altLang="en-US" dirty="0">
                <a:latin typeface="+mn-ea"/>
              </a:rPr>
              <a:t>を記載</a:t>
            </a:r>
            <a:r>
              <a:rPr kumimoji="1" lang="ja-JP" altLang="en-US">
                <a:latin typeface="+mn-ea"/>
              </a:rPr>
              <a:t>して下さい</a:t>
            </a:r>
            <a:r>
              <a:rPr kumimoji="1" lang="ja-JP" altLang="en-US" dirty="0">
                <a:latin typeface="+mn-ea"/>
              </a:rPr>
              <a:t>。</a:t>
            </a:r>
            <a:endParaRPr kumimoji="1" lang="en-US" altLang="ja-JP" dirty="0"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615135-49ED-4CE7-A88E-B42A3A52D88C}"/>
              </a:ext>
            </a:extLst>
          </p:cNvPr>
          <p:cNvSpPr txBox="1"/>
          <p:nvPr/>
        </p:nvSpPr>
        <p:spPr>
          <a:xfrm>
            <a:off x="787019" y="565675"/>
            <a:ext cx="10617959" cy="523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ステップ２　チーム編成と水道システムの把握</a:t>
            </a:r>
            <a:endParaRPr kumimoji="1" lang="en-US" altLang="ja-JP" sz="2800" b="1" dirty="0">
              <a:latin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9055775-6620-462F-AE40-3FB65CBCA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054" y="6034638"/>
            <a:ext cx="433856" cy="6781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BE09281-4295-45BC-BD86-BE7F2F906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7610"/>
            <a:ext cx="7268961" cy="53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0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82BFFF1-F864-416B-B9B8-E29069995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3AA92D5-B3A9-4957-A98A-55D3DFCBC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567601"/>
            <a:ext cx="12192000" cy="29039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615135-49ED-4CE7-A88E-B42A3A52D88C}"/>
              </a:ext>
            </a:extLst>
          </p:cNvPr>
          <p:cNvSpPr txBox="1"/>
          <p:nvPr/>
        </p:nvSpPr>
        <p:spPr>
          <a:xfrm>
            <a:off x="787019" y="565675"/>
            <a:ext cx="10617959" cy="523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ステップ３　危害分析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29D39AC-A47F-4CD4-9194-5FEBFBE5D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2746"/>
            <a:ext cx="8491038" cy="477464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665A93-90FD-402B-89A2-C353A9C6AAAD}"/>
              </a:ext>
            </a:extLst>
          </p:cNvPr>
          <p:cNvSpPr txBox="1"/>
          <p:nvPr/>
        </p:nvSpPr>
        <p:spPr>
          <a:xfrm>
            <a:off x="7010400" y="94822"/>
            <a:ext cx="5109115" cy="62798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リスクレベルの設定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p.9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リスクレベル</a:t>
            </a:r>
            <a:r>
              <a:rPr kumimoji="1" lang="ja-JP" altLang="en-US" sz="1600" dirty="0">
                <a:latin typeface="+mn-ea"/>
              </a:rPr>
              <a:t>は通常このまま使用。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分類</a:t>
            </a:r>
            <a:r>
              <a:rPr kumimoji="1" lang="ja-JP" altLang="en-US" sz="1600" dirty="0">
                <a:latin typeface="+mn-ea"/>
              </a:rPr>
              <a:t>の目安（</a:t>
            </a:r>
            <a:r>
              <a:rPr kumimoji="1" lang="en-US" altLang="ja-JP" sz="1600" dirty="0">
                <a:latin typeface="+mn-ea"/>
              </a:rPr>
              <a:t>p.10</a:t>
            </a:r>
            <a:r>
              <a:rPr kumimoji="1" lang="ja-JP" altLang="en-US" sz="1600" dirty="0">
                <a:latin typeface="+mn-ea"/>
              </a:rPr>
              <a:t>）のマクロをそれぞれクリック。</a:t>
            </a: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sz="1600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管理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措置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の設定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p.12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solidFill>
                  <a:srgbClr val="FF0000"/>
                </a:solidFill>
                <a:latin typeface="+mn-ea"/>
              </a:rPr>
              <a:t>「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管理措置の内容」</a:t>
            </a:r>
            <a:r>
              <a:rPr kumimoji="1" lang="ja-JP" altLang="en-US" sz="1600" dirty="0">
                <a:latin typeface="+mn-ea"/>
              </a:rPr>
              <a:t>を選択するマクロをクリック。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選択</a:t>
            </a:r>
            <a:r>
              <a:rPr kumimoji="1" lang="ja-JP" altLang="en-US" sz="1600" dirty="0">
                <a:latin typeface="+mn-ea"/>
              </a:rPr>
              <a:t>して下さい。</a:t>
            </a: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sz="1600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水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供給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経路シート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p.14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1600">
                <a:latin typeface="+mn-ea"/>
              </a:rPr>
              <a:t>p</a:t>
            </a:r>
            <a:r>
              <a:rPr kumimoji="1" lang="en-US" altLang="ja-JP" sz="1600" dirty="0">
                <a:latin typeface="+mn-ea"/>
              </a:rPr>
              <a:t>.14</a:t>
            </a:r>
            <a:r>
              <a:rPr kumimoji="1" lang="ja-JP" altLang="en-US" sz="1600" dirty="0">
                <a:latin typeface="+mn-ea"/>
              </a:rPr>
              <a:t>の「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水供給経路シートへ</a:t>
            </a:r>
            <a:r>
              <a:rPr kumimoji="1" lang="ja-JP" altLang="en-US" sz="1600" dirty="0">
                <a:latin typeface="+mn-ea"/>
              </a:rPr>
              <a:t>」マクロをクリック。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該当</a:t>
            </a:r>
            <a:r>
              <a:rPr kumimoji="1" lang="ja-JP" altLang="en-US" sz="1600" dirty="0">
                <a:latin typeface="+mn-ea"/>
              </a:rPr>
              <a:t>しない施設のレ点をはずす。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左</a:t>
            </a:r>
            <a:r>
              <a:rPr kumimoji="1" lang="ja-JP" altLang="en-US" sz="1600" dirty="0">
                <a:latin typeface="+mn-ea"/>
              </a:rPr>
              <a:t>の「標準処理パターン」マクロから「レ点</a:t>
            </a:r>
            <a:r>
              <a:rPr kumimoji="1" lang="ja-JP" altLang="en-US" sz="1600">
                <a:latin typeface="+mn-ea"/>
              </a:rPr>
              <a:t>」をチェック</a:t>
            </a:r>
            <a:r>
              <a:rPr kumimoji="1" lang="ja-JP" altLang="en-US" sz="1600" dirty="0">
                <a:latin typeface="+mn-ea"/>
              </a:rPr>
              <a:t>する方法もあります。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「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危害原因事象シート</a:t>
            </a:r>
            <a:r>
              <a:rPr kumimoji="1" lang="ja-JP" altLang="en-US" sz="1600" dirty="0">
                <a:latin typeface="+mn-ea"/>
              </a:rPr>
              <a:t>」マクロをクリック。</a:t>
            </a: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sz="1600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危害原因事象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en-US" altLang="ja-JP" sz="1600">
                <a:solidFill>
                  <a:srgbClr val="0000FF"/>
                </a:solidFill>
                <a:latin typeface="+mn-ea"/>
              </a:rPr>
              <a:t> </a:t>
            </a:r>
            <a:endParaRPr kumimoji="1" lang="ja-JP" altLang="en-US" sz="1600" dirty="0">
              <a:solidFill>
                <a:srgbClr val="0000FF"/>
              </a:solidFill>
              <a:latin typeface="+mn-ea"/>
            </a:endParaRP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1600">
                <a:solidFill>
                  <a:srgbClr val="FF0000"/>
                </a:solidFill>
                <a:latin typeface="+mn-ea"/>
              </a:rPr>
              <a:t>B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列</a:t>
            </a:r>
            <a:r>
              <a:rPr kumimoji="1" lang="ja-JP" altLang="en-US" sz="1600" dirty="0">
                <a:latin typeface="+mn-ea"/>
              </a:rPr>
              <a:t>（危害原因事象）を確認し、</a:t>
            </a:r>
            <a:r>
              <a:rPr kumimoji="1" lang="ja-JP" altLang="en-US" sz="1600">
                <a:latin typeface="+mn-ea"/>
              </a:rPr>
              <a:t>該当しなければ「</a:t>
            </a:r>
            <a:r>
              <a:rPr kumimoji="1" lang="ja-JP" altLang="en-US" sz="1600" dirty="0">
                <a:latin typeface="+mn-ea"/>
              </a:rPr>
              <a:t>レ点」をはずす。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該当</a:t>
            </a:r>
            <a:r>
              <a:rPr kumimoji="1" lang="ja-JP" altLang="en-US" sz="1600" dirty="0">
                <a:latin typeface="+mn-ea"/>
              </a:rPr>
              <a:t>事象の有無が不明な場合は、レ点を付けたまま。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行</a:t>
            </a:r>
            <a:r>
              <a:rPr kumimoji="1" lang="ja-JP" altLang="en-US" sz="1600" dirty="0">
                <a:latin typeface="+mn-ea"/>
              </a:rPr>
              <a:t>の途中にあるマクロを利用して箇所・種別</a:t>
            </a:r>
            <a:r>
              <a:rPr kumimoji="1" lang="ja-JP" altLang="en-US" sz="1600">
                <a:latin typeface="+mn-ea"/>
              </a:rPr>
              <a:t>の単位で</a:t>
            </a:r>
            <a:r>
              <a:rPr kumimoji="1" lang="ja-JP" altLang="en-US" sz="1600" dirty="0">
                <a:latin typeface="+mn-ea"/>
              </a:rPr>
              <a:t>まとめてはずすこともできます。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「</a:t>
            </a:r>
            <a:r>
              <a:rPr kumimoji="1" lang="ja-JP" altLang="en-US" sz="1600" dirty="0">
                <a:solidFill>
                  <a:srgbClr val="FF0000"/>
                </a:solidFill>
                <a:latin typeface="+mn-ea"/>
              </a:rPr>
              <a:t>危害評価シート作成ボタン</a:t>
            </a:r>
            <a:r>
              <a:rPr kumimoji="1" lang="ja-JP" altLang="en-US" sz="1600" dirty="0">
                <a:latin typeface="+mn-ea"/>
              </a:rPr>
              <a:t>」マクロをクリック。</a:t>
            </a: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sz="1600" dirty="0">
              <a:latin typeface="+mn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D6C793C-17BD-4C6B-9817-7B555F29F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5236" y="6183202"/>
            <a:ext cx="383219" cy="6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6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ーブル, Excel&#10;&#10;自動的に生成された説明">
            <a:extLst>
              <a:ext uri="{FF2B5EF4-FFF2-40B4-BE49-F238E27FC236}">
                <a16:creationId xmlns:a16="http://schemas.microsoft.com/office/drawing/2014/main" id="{A5BCD299-45BE-451F-B1BE-DCB0565B3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497"/>
            <a:ext cx="8791885" cy="494349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2BFFF1-F864-416B-B9B8-E2906999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3AA92D5-B3A9-4957-A98A-55D3DFCBC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567601"/>
            <a:ext cx="12192000" cy="29039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615135-49ED-4CE7-A88E-B42A3A52D88C}"/>
              </a:ext>
            </a:extLst>
          </p:cNvPr>
          <p:cNvSpPr txBox="1"/>
          <p:nvPr/>
        </p:nvSpPr>
        <p:spPr>
          <a:xfrm>
            <a:off x="787019" y="565675"/>
            <a:ext cx="10617959" cy="523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ステップ４　管理措置の設定と対応</a:t>
            </a:r>
            <a:r>
              <a:rPr kumimoji="1" lang="en-US" altLang="ja-JP" sz="2800" b="1" dirty="0">
                <a:latin typeface="+mn-ea"/>
              </a:rPr>
              <a:t>(1)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665A93-90FD-402B-89A2-C353A9C6AAAD}"/>
              </a:ext>
            </a:extLst>
          </p:cNvPr>
          <p:cNvSpPr txBox="1"/>
          <p:nvPr/>
        </p:nvSpPr>
        <p:spPr>
          <a:xfrm>
            <a:off x="7532917" y="792677"/>
            <a:ext cx="4495431" cy="53603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監視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方法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のチェック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endParaRPr kumimoji="1" lang="ja-JP" altLang="en-US" dirty="0">
              <a:solidFill>
                <a:srgbClr val="0000CC"/>
              </a:solidFill>
              <a:latin typeface="+mn-ea"/>
            </a:endParaRP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「</a:t>
            </a:r>
            <a:r>
              <a:rPr kumimoji="1" lang="ja-JP" altLang="en-US" dirty="0">
                <a:latin typeface="+mn-ea"/>
              </a:rPr>
              <a:t>水供給経路」内の「→」下</a:t>
            </a:r>
            <a:r>
              <a:rPr kumimoji="1" lang="ja-JP" altLang="en-US">
                <a:latin typeface="+mn-ea"/>
              </a:rPr>
              <a:t>からプルダウン</a:t>
            </a:r>
            <a:r>
              <a:rPr kumimoji="1" lang="ja-JP" altLang="en-US" dirty="0">
                <a:latin typeface="+mn-ea"/>
              </a:rPr>
              <a:t>で監視方法を選択。</a:t>
            </a: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「</a:t>
            </a:r>
            <a:r>
              <a:rPr kumimoji="1" lang="ja-JP" altLang="en-US" dirty="0">
                <a:latin typeface="+mn-ea"/>
              </a:rPr>
              <a:t>次の作業」マクロをクリック。</a:t>
            </a: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危害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原因事象の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発生頻度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endParaRPr kumimoji="1" lang="ja-JP" altLang="en-US" dirty="0">
              <a:solidFill>
                <a:srgbClr val="0000CC"/>
              </a:solidFill>
              <a:latin typeface="+mn-ea"/>
            </a:endParaRP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>
                <a:solidFill>
                  <a:srgbClr val="FF0000"/>
                </a:solidFill>
                <a:latin typeface="+mn-ea"/>
              </a:rPr>
              <a:t>G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</a:rPr>
              <a:t>列</a:t>
            </a:r>
            <a:r>
              <a:rPr kumimoji="1" lang="ja-JP" altLang="en-US" dirty="0">
                <a:latin typeface="+mn-ea"/>
              </a:rPr>
              <a:t>（発生頻度）をプルダウン（</a:t>
            </a:r>
            <a:r>
              <a:rPr kumimoji="1" lang="en-US" altLang="ja-JP">
                <a:latin typeface="+mn-ea"/>
              </a:rPr>
              <a:t>A</a:t>
            </a:r>
            <a:r>
              <a:rPr kumimoji="1" lang="ja-JP" altLang="en-US">
                <a:latin typeface="+mn-ea"/>
              </a:rPr>
              <a:t>～</a:t>
            </a:r>
            <a:r>
              <a:rPr kumimoji="1" lang="en-US" altLang="ja-JP">
                <a:latin typeface="+mn-ea"/>
              </a:rPr>
              <a:t>E</a:t>
            </a:r>
            <a:r>
              <a:rPr kumimoji="1" lang="ja-JP" altLang="en-US" dirty="0">
                <a:latin typeface="+mn-ea"/>
              </a:rPr>
              <a:t>）で選択。</a:t>
            </a: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すべて</a:t>
            </a:r>
            <a:r>
              <a:rPr kumimoji="1" lang="ja-JP" altLang="en-US" dirty="0">
                <a:latin typeface="+mn-ea"/>
              </a:rPr>
              <a:t>を作成後、発生頻度と</a:t>
            </a:r>
            <a:r>
              <a:rPr kumimoji="1" lang="ja-JP" altLang="en-US">
                <a:latin typeface="+mn-ea"/>
              </a:rPr>
              <a:t>影響程度の度合い</a:t>
            </a:r>
            <a:r>
              <a:rPr kumimoji="1" lang="ja-JP" altLang="en-US" dirty="0">
                <a:latin typeface="+mn-ea"/>
              </a:rPr>
              <a:t>を確認。</a:t>
            </a:r>
          </a:p>
          <a:p>
            <a:pPr marL="342900" indent="-160338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「</a:t>
            </a:r>
            <a:r>
              <a:rPr kumimoji="1" lang="ja-JP" altLang="en-US" dirty="0">
                <a:latin typeface="+mn-ea"/>
              </a:rPr>
              <a:t>計器書き込みマクロ」をクリック。</a:t>
            </a: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dirty="0">
              <a:latin typeface="+mn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D200C99-DFF2-4E2F-BAB7-04EC22BC9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233" y="3302072"/>
            <a:ext cx="2756903" cy="148341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F98BCD1-14F4-4FCA-BC9A-324003B55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8515" y="6042783"/>
            <a:ext cx="384035" cy="6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8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&#10;&#10;低い精度で自動的に生成された説明">
            <a:extLst>
              <a:ext uri="{FF2B5EF4-FFF2-40B4-BE49-F238E27FC236}">
                <a16:creationId xmlns:a16="http://schemas.microsoft.com/office/drawing/2014/main" id="{64AC08F4-72AC-47C1-B103-CAD67C43C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002"/>
            <a:ext cx="9780494" cy="55043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2BFFF1-F864-416B-B9B8-E2906999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3AA92D5-B3A9-4957-A98A-55D3DFCBC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567601"/>
            <a:ext cx="12192000" cy="29039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615135-49ED-4CE7-A88E-B42A3A52D88C}"/>
              </a:ext>
            </a:extLst>
          </p:cNvPr>
          <p:cNvSpPr txBox="1"/>
          <p:nvPr/>
        </p:nvSpPr>
        <p:spPr>
          <a:xfrm>
            <a:off x="589796" y="541179"/>
            <a:ext cx="10617959" cy="523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ステップ４　管理措置の設定と対応</a:t>
            </a:r>
            <a:r>
              <a:rPr kumimoji="1" lang="en-US" altLang="ja-JP" sz="2800" b="1" dirty="0">
                <a:latin typeface="+mn-ea"/>
              </a:rPr>
              <a:t>(2)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D200C99-DFF2-4E2F-BAB7-04EC22BC9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084" y="2565745"/>
            <a:ext cx="2756903" cy="148341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665A93-90FD-402B-89A2-C353A9C6AAAD}"/>
              </a:ext>
            </a:extLst>
          </p:cNvPr>
          <p:cNvSpPr txBox="1"/>
          <p:nvPr/>
        </p:nvSpPr>
        <p:spPr>
          <a:xfrm>
            <a:off x="7010401" y="291842"/>
            <a:ext cx="5082988" cy="58389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資料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PDF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作成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endParaRPr kumimoji="1" lang="ja-JP" altLang="en-US" dirty="0">
              <a:solidFill>
                <a:srgbClr val="0000CC"/>
              </a:solidFill>
              <a:latin typeface="+mn-ea"/>
            </a:endParaRP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「</a:t>
            </a:r>
            <a:r>
              <a:rPr kumimoji="1" lang="en-US" altLang="ja-JP" dirty="0">
                <a:latin typeface="+mn-ea"/>
              </a:rPr>
              <a:t>PDF</a:t>
            </a:r>
            <a:r>
              <a:rPr kumimoji="1" lang="ja-JP" altLang="en-US" dirty="0">
                <a:latin typeface="+mn-ea"/>
              </a:rPr>
              <a:t>作成マクロ」をクリック。</a:t>
            </a: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項目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ごと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に抽出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endParaRPr kumimoji="1" lang="ja-JP" altLang="en-US" dirty="0">
              <a:solidFill>
                <a:srgbClr val="0000CC"/>
              </a:solidFill>
              <a:latin typeface="+mn-ea"/>
            </a:endParaRP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「</a:t>
            </a:r>
            <a:r>
              <a:rPr kumimoji="1" lang="ja-JP" altLang="en-US" dirty="0">
                <a:latin typeface="+mn-ea"/>
              </a:rPr>
              <a:t>残塩抽出」から「</a:t>
            </a:r>
            <a:r>
              <a:rPr kumimoji="1" lang="en-US" altLang="ja-JP" dirty="0">
                <a:latin typeface="+mn-ea"/>
              </a:rPr>
              <a:t>pH</a:t>
            </a:r>
            <a:r>
              <a:rPr kumimoji="1" lang="ja-JP" altLang="en-US" dirty="0">
                <a:latin typeface="+mn-ea"/>
              </a:rPr>
              <a:t>抽出」まで各マクロ</a:t>
            </a:r>
            <a:r>
              <a:rPr kumimoji="1" lang="ja-JP" altLang="en-US">
                <a:latin typeface="+mn-ea"/>
              </a:rPr>
              <a:t>をクリック</a:t>
            </a:r>
            <a:r>
              <a:rPr kumimoji="1" lang="ja-JP" altLang="en-US" dirty="0">
                <a:latin typeface="+mn-ea"/>
              </a:rPr>
              <a:t>。（各指示に従い実施）各項目の</a:t>
            </a:r>
            <a:r>
              <a:rPr kumimoji="1" lang="en-US" altLang="ja-JP" dirty="0">
                <a:latin typeface="+mn-ea"/>
              </a:rPr>
              <a:t>PDF</a:t>
            </a:r>
            <a:r>
              <a:rPr kumimoji="1" lang="ja-JP" altLang="en-US" dirty="0">
                <a:latin typeface="+mn-ea"/>
              </a:rPr>
              <a:t>作成は</a:t>
            </a:r>
            <a:r>
              <a:rPr kumimoji="1" lang="en-US" altLang="ja-JP">
                <a:latin typeface="+mn-ea"/>
              </a:rPr>
              <a:t>300</a:t>
            </a:r>
            <a:r>
              <a:rPr kumimoji="1" lang="ja-JP" altLang="en-US">
                <a:latin typeface="+mn-ea"/>
              </a:rPr>
              <a:t>行以降</a:t>
            </a:r>
            <a:r>
              <a:rPr kumimoji="1" lang="ja-JP" altLang="en-US" dirty="0">
                <a:latin typeface="+mn-ea"/>
              </a:rPr>
              <a:t>の「画面の</a:t>
            </a:r>
            <a:r>
              <a:rPr kumimoji="1" lang="en-US" altLang="ja-JP" dirty="0">
                <a:latin typeface="+mn-ea"/>
              </a:rPr>
              <a:t>PDF</a:t>
            </a:r>
            <a:r>
              <a:rPr kumimoji="1" lang="ja-JP" altLang="en-US" dirty="0">
                <a:latin typeface="+mn-ea"/>
              </a:rPr>
              <a:t>作成マクロ」で実施。</a:t>
            </a: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他</a:t>
            </a:r>
            <a:r>
              <a:rPr kumimoji="1" lang="ja-JP" altLang="en-US" dirty="0">
                <a:latin typeface="+mn-ea"/>
              </a:rPr>
              <a:t>の項目を作成する場合は「項目番号で抽出</a:t>
            </a:r>
            <a:r>
              <a:rPr kumimoji="1" lang="ja-JP" altLang="en-US">
                <a:latin typeface="+mn-ea"/>
              </a:rPr>
              <a:t>」マクロ</a:t>
            </a:r>
            <a:r>
              <a:rPr kumimoji="1" lang="ja-JP" altLang="en-US" dirty="0">
                <a:latin typeface="+mn-ea"/>
              </a:rPr>
              <a:t>をクリック。</a:t>
            </a:r>
            <a:r>
              <a:rPr kumimoji="1" lang="en-US" altLang="ja-JP" dirty="0">
                <a:latin typeface="+mn-ea"/>
              </a:rPr>
              <a:t>(p.</a:t>
            </a:r>
            <a:r>
              <a:rPr kumimoji="1" lang="en-US" altLang="ja-JP">
                <a:latin typeface="+mn-ea"/>
              </a:rPr>
              <a:t>13)</a:t>
            </a:r>
            <a:r>
              <a:rPr kumimoji="1" lang="ja-JP" altLang="en-US">
                <a:latin typeface="+mn-ea"/>
              </a:rPr>
              <a:t>↓</a:t>
            </a: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defTabSz="914400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ja-JP" altLang="en-US" dirty="0">
              <a:latin typeface="+mn-ea"/>
            </a:endParaRP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kumimoji="1" lang="en-US" altLang="ja-JP">
              <a:latin typeface="+mn-ea"/>
            </a:endParaRPr>
          </a:p>
          <a:p>
            <a:pPr marL="357188" indent="-174625" defTabSz="91440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「</a:t>
            </a:r>
            <a:r>
              <a:rPr kumimoji="1" lang="ja-JP" altLang="en-US" dirty="0">
                <a:latin typeface="+mn-ea"/>
              </a:rPr>
              <a:t>作成シートへ戻る」マクロをクリック。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7B4C155-C20D-4F66-BE1C-A2C210DD3D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662"/>
          <a:stretch/>
        </p:blipFill>
        <p:spPr>
          <a:xfrm>
            <a:off x="8118274" y="3251362"/>
            <a:ext cx="2993508" cy="22451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D8D324B-F24B-46AC-B2A0-303B010FA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8515" y="6043118"/>
            <a:ext cx="382675" cy="66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5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アプリケーション, テーブル, Excel&#10;&#10;自動的に生成された説明">
            <a:extLst>
              <a:ext uri="{FF2B5EF4-FFF2-40B4-BE49-F238E27FC236}">
                <a16:creationId xmlns:a16="http://schemas.microsoft.com/office/drawing/2014/main" id="{2DC2E9FB-411C-48EE-89E3-12548C101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3" y="1089497"/>
            <a:ext cx="6982647" cy="393017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2BFFF1-F864-416B-B9B8-E2906999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3AA92D5-B3A9-4957-A98A-55D3DFCBC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567601"/>
            <a:ext cx="12192000" cy="29039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615135-49ED-4CE7-A88E-B42A3A52D88C}"/>
              </a:ext>
            </a:extLst>
          </p:cNvPr>
          <p:cNvSpPr txBox="1"/>
          <p:nvPr/>
        </p:nvSpPr>
        <p:spPr>
          <a:xfrm>
            <a:off x="281636" y="565674"/>
            <a:ext cx="10617959" cy="523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ステップ４　管理措置の設定と対応</a:t>
            </a:r>
            <a:r>
              <a:rPr kumimoji="1" lang="en-US" altLang="ja-JP" sz="2800" b="1" dirty="0">
                <a:latin typeface="+mn-ea"/>
              </a:rPr>
              <a:t>(3)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665A93-90FD-402B-89A2-C353A9C6AAAD}"/>
              </a:ext>
            </a:extLst>
          </p:cNvPr>
          <p:cNvSpPr txBox="1"/>
          <p:nvPr/>
        </p:nvSpPr>
        <p:spPr>
          <a:xfrm>
            <a:off x="6801393" y="289301"/>
            <a:ext cx="5329644" cy="62086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管理目標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p.15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自動</a:t>
            </a:r>
            <a:r>
              <a:rPr kumimoji="1" lang="ja-JP" altLang="en-US" sz="1600" dirty="0">
                <a:latin typeface="+mn-ea"/>
              </a:rPr>
              <a:t>作成。</a:t>
            </a: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sz="1600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危害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原因事象のリスクレベルに応じた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管理措置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p.17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必要</a:t>
            </a:r>
            <a:r>
              <a:rPr kumimoji="1" lang="ja-JP" altLang="en-US" sz="1600" dirty="0">
                <a:latin typeface="+mn-ea"/>
              </a:rPr>
              <a:t>により記載内容を変更。</a:t>
            </a: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sz="1600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リスクレベル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5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及び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4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の危害原因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事象等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p.18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～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p.19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自動</a:t>
            </a:r>
            <a:r>
              <a:rPr kumimoji="1" lang="ja-JP" altLang="en-US" sz="1600" dirty="0">
                <a:latin typeface="+mn-ea"/>
              </a:rPr>
              <a:t>作成。</a:t>
            </a: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sz="1600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管理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基準を逸脱した場合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の対応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p.20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～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p.23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各事業体</a:t>
            </a:r>
            <a:r>
              <a:rPr kumimoji="1" lang="ja-JP" altLang="en-US" sz="1600" dirty="0">
                <a:latin typeface="+mn-ea"/>
              </a:rPr>
              <a:t>の内容に</a:t>
            </a:r>
            <a:r>
              <a:rPr kumimoji="1" lang="ja-JP" altLang="en-US" sz="1600">
                <a:latin typeface="+mn-ea"/>
              </a:rPr>
              <a:t>変更。</a:t>
            </a:r>
            <a:endParaRPr kumimoji="1" lang="en-US" altLang="ja-JP" sz="1600">
              <a:latin typeface="+mn-ea"/>
            </a:endParaRP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kumimoji="1" lang="ja-JP" altLang="en-US" sz="1600" dirty="0">
              <a:latin typeface="+mn-ea"/>
            </a:endParaRP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水質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項目別の具体的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な対応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p.24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～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p.28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逸脱</a:t>
            </a:r>
            <a:r>
              <a:rPr kumimoji="1" lang="ja-JP" altLang="en-US" sz="1600" dirty="0">
                <a:latin typeface="+mn-ea"/>
              </a:rPr>
              <a:t>時の対応は、監視方法の状況に合わせて</a:t>
            </a:r>
            <a:r>
              <a:rPr kumimoji="1" lang="ja-JP" altLang="en-US" sz="1600">
                <a:latin typeface="+mn-ea"/>
              </a:rPr>
              <a:t>自動作成されます</a:t>
            </a:r>
            <a:r>
              <a:rPr kumimoji="1" lang="ja-JP" altLang="en-US" sz="1600" dirty="0">
                <a:latin typeface="+mn-ea"/>
              </a:rPr>
              <a:t>が、必要により実態に合わせて極力</a:t>
            </a:r>
            <a:r>
              <a:rPr kumimoji="1" lang="ja-JP" altLang="en-US" sz="1600">
                <a:latin typeface="+mn-ea"/>
              </a:rPr>
              <a:t>具体的に記載</a:t>
            </a:r>
            <a:r>
              <a:rPr kumimoji="1" lang="ja-JP" altLang="en-US" sz="1600" dirty="0">
                <a:latin typeface="+mn-ea"/>
              </a:rPr>
              <a:t>して下さい。</a:t>
            </a:r>
            <a:r>
              <a:rPr kumimoji="1" lang="en-US" altLang="ja-JP" baseline="30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endParaRPr kumimoji="1" lang="ja-JP" altLang="en-US" baseline="30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緊急</a:t>
            </a:r>
            <a:r>
              <a:rPr kumimoji="1" lang="ja-JP" altLang="en-US" sz="1600" dirty="0">
                <a:latin typeface="+mn-ea"/>
              </a:rPr>
              <a:t>時の連絡先、特記事項は各事業体の内容に変更。</a:t>
            </a:r>
            <a:endParaRPr kumimoji="1" lang="ja-JP" altLang="en-US" sz="1400" dirty="0">
              <a:latin typeface="+mn-ea"/>
            </a:endParaRP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ＭＳ ゴシック" panose="020B0609070205080204" pitchFamily="49" charset="-128"/>
              <a:buChar char="※"/>
            </a:pPr>
            <a:r>
              <a:rPr kumimoji="1" lang="ja-JP" altLang="en-US" sz="1100">
                <a:latin typeface="+mn-ea"/>
              </a:rPr>
              <a:t>水質</a:t>
            </a:r>
            <a:r>
              <a:rPr kumimoji="1" lang="ja-JP" altLang="en-US" sz="1100" dirty="0">
                <a:latin typeface="+mn-ea"/>
              </a:rPr>
              <a:t>項目の管理措置がない場合は作成は不要。</a:t>
            </a:r>
            <a:r>
              <a:rPr kumimoji="1" lang="ja-JP" altLang="en-US" sz="1100">
                <a:latin typeface="+mn-ea"/>
              </a:rPr>
              <a:t>「目次の</a:t>
            </a:r>
            <a:r>
              <a:rPr kumimoji="1" lang="ja-JP" altLang="en-US" sz="1100" dirty="0">
                <a:latin typeface="+mn-ea"/>
              </a:rPr>
              <a:t>再作成」マクロをクリック→「</a:t>
            </a:r>
            <a:r>
              <a:rPr kumimoji="1" lang="en-US" altLang="ja-JP" sz="1100" dirty="0">
                <a:latin typeface="+mn-ea"/>
              </a:rPr>
              <a:t>04.</a:t>
            </a:r>
            <a:r>
              <a:rPr kumimoji="1" lang="ja-JP" altLang="en-US" sz="1100" dirty="0">
                <a:latin typeface="+mn-ea"/>
              </a:rPr>
              <a:t>指定</a:t>
            </a:r>
            <a:r>
              <a:rPr kumimoji="1" lang="ja-JP" altLang="en-US" sz="1100">
                <a:latin typeface="+mn-ea"/>
              </a:rPr>
              <a:t>ページへの</a:t>
            </a:r>
            <a:r>
              <a:rPr kumimoji="1" lang="ja-JP" altLang="en-US" sz="1100" dirty="0">
                <a:latin typeface="+mn-ea"/>
              </a:rPr>
              <a:t>ジャンプ」マクロをクリック。</a:t>
            </a:r>
            <a:r>
              <a:rPr kumimoji="1" lang="en-US" altLang="ja-JP" sz="1100" dirty="0">
                <a:latin typeface="+mn-ea"/>
              </a:rPr>
              <a:t>29</a:t>
            </a:r>
            <a:r>
              <a:rPr kumimoji="1" lang="ja-JP" altLang="en-US" sz="1100" dirty="0">
                <a:latin typeface="+mn-ea"/>
              </a:rPr>
              <a:t>と入力。）</a:t>
            </a: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 sz="1600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6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緊急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時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の対応</a:t>
            </a:r>
            <a:r>
              <a:rPr kumimoji="1" lang="en-US" altLang="ja-JP" sz="1600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 sz="1600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sz="1600" dirty="0">
                <a:solidFill>
                  <a:srgbClr val="0000CC"/>
                </a:solidFill>
                <a:latin typeface="+mn-ea"/>
              </a:rPr>
              <a:t>p.29</a:t>
            </a:r>
            <a:r>
              <a:rPr kumimoji="1" lang="ja-JP" altLang="en-US" sz="1600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 sz="1600">
                <a:latin typeface="+mn-ea"/>
              </a:rPr>
              <a:t>赤字</a:t>
            </a:r>
            <a:r>
              <a:rPr kumimoji="1" lang="ja-JP" altLang="en-US" sz="1600" dirty="0">
                <a:latin typeface="+mn-ea"/>
              </a:rPr>
              <a:t>部分を必要に応じて</a:t>
            </a:r>
            <a:r>
              <a:rPr kumimoji="1" lang="ja-JP" altLang="en-US" sz="1600">
                <a:latin typeface="+mn-ea"/>
              </a:rPr>
              <a:t>変更。</a:t>
            </a:r>
            <a:endParaRPr kumimoji="1" lang="ja-JP" altLang="en-US" sz="1600" dirty="0">
              <a:latin typeface="+mn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0119C84-F907-41E2-B7EB-6D95CF2F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533472" y="6025229"/>
            <a:ext cx="415058" cy="6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9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9FF7280-D107-4694-B37D-B3FD0530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0"/>
            <a:ext cx="12192000" cy="29039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066A6E1-172B-4213-A6D2-FBCAC1A03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567601"/>
            <a:ext cx="12192000" cy="290399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705188F-23DE-4CDF-B39A-DC0FB2B466EB}"/>
              </a:ext>
            </a:extLst>
          </p:cNvPr>
          <p:cNvSpPr txBox="1"/>
          <p:nvPr/>
        </p:nvSpPr>
        <p:spPr>
          <a:xfrm>
            <a:off x="-19463" y="565675"/>
            <a:ext cx="12191999" cy="7642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sz="2800" b="1" dirty="0">
                <a:latin typeface="+mn-ea"/>
              </a:rPr>
              <a:t>ステップ５　文書と記録の管理、妥当性確認と検証、レビュー、支援プログラム</a:t>
            </a:r>
            <a:endParaRPr kumimoji="1" lang="en-US" altLang="ja-JP" sz="2800" b="1" dirty="0">
              <a:latin typeface="+mn-ea"/>
            </a:endParaRPr>
          </a:p>
        </p:txBody>
      </p:sp>
      <p:pic>
        <p:nvPicPr>
          <p:cNvPr id="5" name="図 4" descr="グラフィカル ユーザー インターフェイス, テーブル, Excel&#10;&#10;自動的に生成された説明">
            <a:extLst>
              <a:ext uri="{FF2B5EF4-FFF2-40B4-BE49-F238E27FC236}">
                <a16:creationId xmlns:a16="http://schemas.microsoft.com/office/drawing/2014/main" id="{230671F7-DB74-47B4-9870-3079C1DE2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7" y="1312004"/>
            <a:ext cx="9818983" cy="5528577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28204CC-7B84-472E-B809-E04FC3D7106B}"/>
              </a:ext>
            </a:extLst>
          </p:cNvPr>
          <p:cNvSpPr txBox="1"/>
          <p:nvPr/>
        </p:nvSpPr>
        <p:spPr>
          <a:xfrm>
            <a:off x="6374677" y="1175145"/>
            <a:ext cx="5486398" cy="52472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文書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と記録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の管理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p.30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～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p.31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赤字</a:t>
            </a:r>
            <a:r>
              <a:rPr kumimoji="1" lang="ja-JP" altLang="en-US" dirty="0">
                <a:latin typeface="+mn-ea"/>
              </a:rPr>
              <a:t>部分を必要に応じて変更。</a:t>
            </a: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水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安全計画の妥当性確認と実施状況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の検証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p.32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～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p.36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>
                <a:latin typeface="+mn-ea"/>
              </a:rPr>
              <a:t>AB</a:t>
            </a:r>
            <a:r>
              <a:rPr kumimoji="1" lang="ja-JP" altLang="en-US" dirty="0">
                <a:latin typeface="+mn-ea"/>
              </a:rPr>
              <a:t>列を参考に、必要に応じて</a:t>
            </a:r>
            <a:r>
              <a:rPr kumimoji="1" lang="ja-JP" altLang="en-US">
                <a:latin typeface="+mn-ea"/>
              </a:rPr>
              <a:t>修正。</a:t>
            </a:r>
            <a:endParaRPr kumimoji="1" lang="en-US" altLang="ja-JP">
              <a:latin typeface="+mn-ea"/>
            </a:endParaRP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レビュー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p.37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赤字</a:t>
            </a:r>
            <a:r>
              <a:rPr kumimoji="1" lang="ja-JP" altLang="en-US" dirty="0">
                <a:latin typeface="+mn-ea"/>
              </a:rPr>
              <a:t>部分を必要に応じて変更。</a:t>
            </a: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支援プログラム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p.38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必要</a:t>
            </a:r>
            <a:r>
              <a:rPr kumimoji="1" lang="ja-JP" altLang="en-US" dirty="0">
                <a:latin typeface="+mn-ea"/>
              </a:rPr>
              <a:t>に応じて具体的な文書名を記載。</a:t>
            </a: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ja-JP" altLang="en-US" dirty="0">
                <a:latin typeface="+mn-ea"/>
              </a:rPr>
              <a:t>************************************</a:t>
            </a: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endParaRPr kumimoji="1" lang="en-US" altLang="ja-JP">
              <a:solidFill>
                <a:srgbClr val="0000CC"/>
              </a:solidFill>
              <a:latin typeface="+mn-ea"/>
            </a:endParaRPr>
          </a:p>
          <a:p>
            <a:pPr defTabSz="914400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</a:pPr>
            <a:r>
              <a:rPr kumimoji="1" lang="en-US" altLang="ja-JP">
                <a:solidFill>
                  <a:srgbClr val="0000CC"/>
                </a:solidFill>
                <a:latin typeface="+mn-ea"/>
              </a:rPr>
              <a:t>【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フローチャート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の薬品図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の貼り付け</a:t>
            </a:r>
            <a:r>
              <a:rPr kumimoji="1" lang="en-US" altLang="ja-JP">
                <a:solidFill>
                  <a:srgbClr val="0000CC"/>
                </a:solidFill>
                <a:latin typeface="+mn-ea"/>
              </a:rPr>
              <a:t>】</a:t>
            </a:r>
            <a:r>
              <a:rPr kumimoji="1" lang="ja-JP" altLang="en-US">
                <a:solidFill>
                  <a:srgbClr val="0000CC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srgbClr val="0000CC"/>
                </a:solidFill>
                <a:latin typeface="+mn-ea"/>
              </a:rPr>
              <a:t>p.7</a:t>
            </a:r>
            <a:r>
              <a:rPr kumimoji="1" lang="ja-JP" altLang="en-US" dirty="0">
                <a:solidFill>
                  <a:srgbClr val="0000CC"/>
                </a:solidFill>
                <a:latin typeface="+mn-ea"/>
              </a:rPr>
              <a:t>）</a:t>
            </a:r>
          </a:p>
          <a:p>
            <a:pPr marL="357188" indent="-174625" defTabSz="91440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「</a:t>
            </a:r>
            <a:r>
              <a:rPr kumimoji="1" lang="en-US" altLang="ja-JP" dirty="0">
                <a:latin typeface="+mn-ea"/>
              </a:rPr>
              <a:t>7</a:t>
            </a:r>
            <a:r>
              <a:rPr kumimoji="1" lang="ja-JP" altLang="en-US" dirty="0">
                <a:latin typeface="+mn-ea"/>
              </a:rPr>
              <a:t>ページを確認するマクロ」をクリック。</a:t>
            </a:r>
          </a:p>
          <a:p>
            <a:pPr marL="357188" indent="-174625" defTabSz="91440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薬品</a:t>
            </a:r>
            <a:r>
              <a:rPr kumimoji="1" lang="ja-JP" altLang="en-US" dirty="0">
                <a:latin typeface="+mn-ea"/>
              </a:rPr>
              <a:t>注入をドラッグして貼り付ける。</a:t>
            </a:r>
          </a:p>
          <a:p>
            <a:pPr marL="357188" indent="-174625" defTabSz="91440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</a:rPr>
              <a:t>「</a:t>
            </a:r>
            <a:r>
              <a:rPr kumimoji="1" lang="ja-JP" altLang="en-US" dirty="0">
                <a:latin typeface="+mn-ea"/>
              </a:rPr>
              <a:t>最終ページへ移動するマクロ」をクリック。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6DB8090-8B1D-41DE-8833-5098A8E06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515" y="6026366"/>
            <a:ext cx="394065" cy="68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09903"/>
      </p:ext>
    </p:extLst>
  </p:cSld>
  <p:clrMapOvr>
    <a:masterClrMapping/>
  </p:clrMapOvr>
</p:sld>
</file>

<file path=ppt/theme/theme1.xml><?xml version="1.0" encoding="utf-8"?>
<a:theme xmlns:a="http://schemas.openxmlformats.org/drawingml/2006/main" name="フレーム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6FD2A3DDE4EF040BCEFABB0C6F76614" ma:contentTypeVersion="12" ma:contentTypeDescription="新しいドキュメントを作成します。" ma:contentTypeScope="" ma:versionID="fdfad472f95570696aa3f2109ecf072b">
  <xsd:schema xmlns:xsd="http://www.w3.org/2001/XMLSchema" xmlns:xs="http://www.w3.org/2001/XMLSchema" xmlns:p="http://schemas.microsoft.com/office/2006/metadata/properties" xmlns:ns2="3326c4d1-3089-4952-a6b7-665a53b17c58" xmlns:ns3="d0968ce0-1432-41c9-aa1c-45d5186b2dac" targetNamespace="http://schemas.microsoft.com/office/2006/metadata/properties" ma:root="true" ma:fieldsID="80f3ab0a78e8ce597dbb43c0e626069a" ns2:_="" ns3:_="">
    <xsd:import namespace="3326c4d1-3089-4952-a6b7-665a53b17c58"/>
    <xsd:import namespace="d0968ce0-1432-41c9-aa1c-45d5186b2d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6c4d1-3089-4952-a6b7-665a53b17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1cabcd5f-59bf-4bda-811a-54abd07094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68ce0-1432-41c9-aa1c-45d5186b2da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2082acb-db70-4a17-944a-6616bfc68a72}" ma:internalName="TaxCatchAll" ma:showField="CatchAllData" ma:web="d0968ce0-1432-41c9-aa1c-45d5186b2d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26c4d1-3089-4952-a6b7-665a53b17c58">
      <Terms xmlns="http://schemas.microsoft.com/office/infopath/2007/PartnerControls"/>
    </lcf76f155ced4ddcb4097134ff3c332f>
    <TaxCatchAll xmlns="d0968ce0-1432-41c9-aa1c-45d5186b2dac" xsi:nil="true"/>
  </documentManagement>
</p:properties>
</file>

<file path=customXml/itemProps1.xml><?xml version="1.0" encoding="utf-8"?>
<ds:datastoreItem xmlns:ds="http://schemas.openxmlformats.org/officeDocument/2006/customXml" ds:itemID="{428DEAC6-D452-43C3-8953-ABE8B343BBC9}"/>
</file>

<file path=customXml/itemProps2.xml><?xml version="1.0" encoding="utf-8"?>
<ds:datastoreItem xmlns:ds="http://schemas.openxmlformats.org/officeDocument/2006/customXml" ds:itemID="{9CDD576E-136F-4E84-B2AF-7755DFC4B576}"/>
</file>

<file path=customXml/itemProps3.xml><?xml version="1.0" encoding="utf-8"?>
<ds:datastoreItem xmlns:ds="http://schemas.openxmlformats.org/officeDocument/2006/customXml" ds:itemID="{38BFF2C0-9510-4549-8EE4-05C4056D60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1464</Words>
  <Application>Microsoft Office PowerPoint</Application>
  <PresentationFormat>ワイド画面</PresentationFormat>
  <Paragraphs>142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HGP教科書体</vt:lpstr>
      <vt:lpstr>HGP創英角ﾎﾟｯﾌﾟ体</vt:lpstr>
      <vt:lpstr>ＭＳ ゴシック</vt:lpstr>
      <vt:lpstr>Arial</vt:lpstr>
      <vt:lpstr>Corbel</vt:lpstr>
      <vt:lpstr>Wingdings 2</vt:lpstr>
      <vt:lpstr>フレーム</vt:lpstr>
      <vt:lpstr>「水安全計画作成支援ツール簡易版」を用いた水安全計画の作成方法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2021-07-26T00:51:09Z</cp:lastPrinted>
  <dcterms:created xsi:type="dcterms:W3CDTF">2021-07-02T08:41:59Z</dcterms:created>
  <dcterms:modified xsi:type="dcterms:W3CDTF">2022-03-30T01:35:14Z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0x010100E6FD2A3DDE4EF040BCEFABB0C6F76614</vt:lpwstr>
  </property>
</Properties>
</file>