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5119350" cy="21383625"/>
  <p:notesSz cx="14368463" cy="20631150"/>
  <p:defaultTextStyle>
    <a:defPPr>
      <a:defRPr lang="ja-JP"/>
    </a:defPPr>
    <a:lvl1pPr marL="0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kumimoji="1"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岡　かおる" initials="岡　かおる" lastIdx="1" clrIdx="0">
    <p:extLst>
      <p:ext uri="{19B8F6BF-5375-455C-9EA6-DF929625EA0E}">
        <p15:presenceInfo xmlns:p15="http://schemas.microsoft.com/office/powerpoint/2012/main" userId="S-1-5-21-3960044352-3668573539-1365799446-2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FA96"/>
    <a:srgbClr val="BAF084"/>
    <a:srgbClr val="C8FAA0"/>
    <a:srgbClr val="DBF7BF"/>
    <a:srgbClr val="DCFABE"/>
    <a:srgbClr val="146E5A"/>
    <a:srgbClr val="E59518"/>
    <a:srgbClr val="7030A0"/>
    <a:srgbClr val="E1FAC3"/>
    <a:srgbClr val="BEF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3006" y="114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34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82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72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0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5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8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0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58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4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85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8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BBA4-BD32-4F36-9A0F-355E3025906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525A-DED8-416A-98C6-3618344D2D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F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5"/>
          <p:cNvSpPr txBox="1"/>
          <p:nvPr/>
        </p:nvSpPr>
        <p:spPr>
          <a:xfrm>
            <a:off x="487616" y="15289526"/>
            <a:ext cx="14111143" cy="1781311"/>
          </a:xfrm>
          <a:prstGeom prst="roundRect">
            <a:avLst>
              <a:gd name="adj" fmla="val 9930"/>
            </a:avLst>
          </a:prstGeom>
          <a:ln w="57150">
            <a:solidFill>
              <a:srgbClr val="146E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4200"/>
              </a:lnSpc>
            </a:pP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回収する製品</a:t>
            </a:r>
            <a:r>
              <a:rPr lang="ja-JP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には、</a:t>
            </a: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蛍光管に比べると非常に多く</a:t>
            </a:r>
            <a:r>
              <a:rPr lang="ja-JP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水銀が使われて</a:t>
            </a:r>
            <a:r>
              <a:rPr lang="ja-JP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います</a:t>
            </a:r>
            <a:r>
              <a:rPr lang="ja-JP" altLang="en-US" sz="2800" b="1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これらの製品が不適切に処理されて</a:t>
            </a:r>
            <a:r>
              <a:rPr lang="ja-JP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水銀</a:t>
            </a: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（無機水銀）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が</a:t>
            </a:r>
            <a:r>
              <a:rPr lang="ja-JP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環境</a:t>
            </a: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中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に</a:t>
            </a:r>
            <a:r>
              <a:rPr lang="ja-JP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排出</a:t>
            </a: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されると、微生物等の影響により、人の健康に重大な影響を及ぼすメチル水銀（有機水銀）に変化します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6" name="テキスト ボックス 4"/>
          <p:cNvSpPr txBox="1"/>
          <p:nvPr/>
        </p:nvSpPr>
        <p:spPr>
          <a:xfrm>
            <a:off x="634987" y="14478463"/>
            <a:ext cx="13528786" cy="7909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4000" dirty="0">
                <a:ln>
                  <a:solidFill>
                    <a:srgbClr val="146E5A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どうして「水銀体温計、水銀温度計、水銀血圧計」なの？</a:t>
            </a:r>
            <a:endParaRPr lang="ja-JP" sz="4000" dirty="0">
              <a:ln>
                <a:solidFill>
                  <a:srgbClr val="146E5A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4" name="テキスト ボックス 12"/>
          <p:cNvSpPr txBox="1"/>
          <p:nvPr/>
        </p:nvSpPr>
        <p:spPr>
          <a:xfrm>
            <a:off x="634987" y="4683603"/>
            <a:ext cx="13756525" cy="895360"/>
          </a:xfrm>
          <a:prstGeom prst="rect">
            <a:avLst/>
          </a:prstGeom>
          <a:solidFill>
            <a:schemeClr val="bg1"/>
          </a:solidFill>
          <a:ln w="6350">
            <a:solidFill>
              <a:srgbClr val="146E5A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r>
              <a:rPr lang="ja-JP" sz="4800" b="1" dirty="0"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回収</a:t>
            </a:r>
            <a:r>
              <a:rPr lang="ja-JP" sz="4800" b="1" dirty="0" smtClean="0"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期間</a:t>
            </a:r>
            <a:r>
              <a:rPr lang="ja-JP" altLang="en-US" sz="4800" b="1" dirty="0" smtClean="0"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en-US" sz="4800" b="1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平成○○年</a:t>
            </a:r>
            <a:r>
              <a:rPr lang="ja-JP" altLang="ja-JP" sz="4800" b="1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○月○日から</a:t>
            </a:r>
            <a:r>
              <a:rPr lang="en-US" altLang="ja-JP" sz="4800" b="1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□</a:t>
            </a:r>
            <a:r>
              <a:rPr lang="ja-JP" altLang="ja-JP" sz="4800" b="1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4800" b="1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□</a:t>
            </a:r>
            <a:r>
              <a:rPr lang="ja-JP" altLang="ja-JP" sz="4800" b="1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sz="4800" b="1" kern="1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まで</a:t>
            </a:r>
            <a:endParaRPr lang="ja-JP" sz="4800" dirty="0"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5" name="テキスト ボックス 18"/>
          <p:cNvSpPr txBox="1"/>
          <p:nvPr/>
        </p:nvSpPr>
        <p:spPr>
          <a:xfrm>
            <a:off x="1119052" y="19662315"/>
            <a:ext cx="3348764" cy="827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問い合わせ先</a:t>
            </a:r>
            <a:endParaRPr lang="ja-JP" sz="4400" kern="100" dirty="0">
              <a:solidFill>
                <a:srgbClr val="7030A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19"/>
          <p:cNvSpPr txBox="1"/>
          <p:nvPr/>
        </p:nvSpPr>
        <p:spPr>
          <a:xfrm>
            <a:off x="5728469" y="19716303"/>
            <a:ext cx="8001332" cy="14514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○</a:t>
            </a:r>
            <a:r>
              <a:rPr lang="en-US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○</a:t>
            </a:r>
            <a:r>
              <a:rPr lang="ja-JP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市環境○</a:t>
            </a:r>
            <a:r>
              <a:rPr lang="en-US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○○</a:t>
            </a:r>
            <a:r>
              <a:rPr lang="ja-JP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課</a:t>
            </a:r>
            <a:endParaRPr lang="ja-JP" sz="4400" kern="100" dirty="0">
              <a:solidFill>
                <a:srgbClr val="7030A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ja-JP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sz="4400" kern="100" spc="-30" dirty="0">
                <a:solidFill>
                  <a:srgbClr val="7030A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　０００－０００－００００</a:t>
            </a:r>
            <a:endParaRPr lang="ja-JP" sz="4400" kern="100" dirty="0">
              <a:solidFill>
                <a:srgbClr val="7030A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5"/>
          <p:cNvSpPr txBox="1"/>
          <p:nvPr/>
        </p:nvSpPr>
        <p:spPr>
          <a:xfrm>
            <a:off x="7494199" y="6840519"/>
            <a:ext cx="6840000" cy="7164000"/>
          </a:xfrm>
          <a:prstGeom prst="roundRect">
            <a:avLst>
              <a:gd name="adj" fmla="val 5651"/>
            </a:avLst>
          </a:prstGeom>
          <a:ln w="57150">
            <a:solidFill>
              <a:srgbClr val="146E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 </a:t>
            </a:r>
            <a:endParaRPr lang="ja-JP" sz="1200" b="1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0" name="テキスト ボックス 13"/>
          <p:cNvSpPr txBox="1"/>
          <p:nvPr/>
        </p:nvSpPr>
        <p:spPr>
          <a:xfrm>
            <a:off x="7828488" y="12959451"/>
            <a:ext cx="5392000" cy="9029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2600" kern="100" dirty="0" smtClean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※</a:t>
            </a:r>
            <a:r>
              <a:rPr lang="ja-JP" sz="26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電子式のものは対象外です</a:t>
            </a:r>
            <a:endParaRPr lang="ja-JP" sz="2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600" kern="100" dirty="0" smtClean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※</a:t>
            </a:r>
            <a:r>
              <a:rPr lang="ja-JP" sz="26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事</a:t>
            </a:r>
            <a:r>
              <a:rPr lang="ja-JP" sz="2600" kern="100" dirty="0" smtClean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業者</a:t>
            </a:r>
            <a:r>
              <a:rPr lang="ja-JP" altLang="en-US" sz="2600" kern="100" dirty="0" smtClean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による</a:t>
            </a:r>
            <a:r>
              <a:rPr lang="ja-JP" sz="2600" kern="100" dirty="0" smtClean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持込み</a:t>
            </a:r>
            <a:r>
              <a:rPr lang="ja-JP" sz="26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はできません</a:t>
            </a:r>
            <a:endParaRPr lang="ja-JP" sz="2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101">
            <a:off x="8571436" y="8269472"/>
            <a:ext cx="3407717" cy="46856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929" y="7991884"/>
            <a:ext cx="2993167" cy="393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円/楕円 53"/>
          <p:cNvSpPr/>
          <p:nvPr/>
        </p:nvSpPr>
        <p:spPr>
          <a:xfrm rot="19080000">
            <a:off x="9033772" y="10780777"/>
            <a:ext cx="1849365" cy="5991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3880" y="11626803"/>
            <a:ext cx="193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水銀血圧計</a:t>
            </a:r>
            <a:endParaRPr kumimoji="1" lang="ja-JP" altLang="en-US" sz="24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1017315" y="7604208"/>
            <a:ext cx="17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水銀温度計</a:t>
            </a:r>
            <a:endParaRPr kumimoji="1" lang="ja-JP" altLang="en-US" sz="2400" b="1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505591" y="6996660"/>
            <a:ext cx="4212522" cy="1729394"/>
            <a:chOff x="559543" y="5829971"/>
            <a:chExt cx="4212522" cy="1729394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0330">
              <a:off x="559543" y="6797826"/>
              <a:ext cx="4212522" cy="702858"/>
            </a:xfrm>
            <a:prstGeom prst="rect">
              <a:avLst/>
            </a:prstGeom>
          </p:spPr>
        </p:pic>
        <p:sp>
          <p:nvSpPr>
            <p:cNvPr id="12" name="円/楕円 11"/>
            <p:cNvSpPr/>
            <p:nvPr/>
          </p:nvSpPr>
          <p:spPr>
            <a:xfrm rot="19140000">
              <a:off x="1601628" y="6960215"/>
              <a:ext cx="1849365" cy="59915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451087" y="5829971"/>
              <a:ext cx="195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/>
                <a:t>水銀体温計</a:t>
              </a:r>
              <a:endParaRPr kumimoji="1" lang="ja-JP" altLang="en-US" sz="2400" b="1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8530908" y="9004408"/>
            <a:ext cx="2183377" cy="1719772"/>
            <a:chOff x="3360191" y="9525694"/>
            <a:chExt cx="1989046" cy="133200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388997" y="9948428"/>
              <a:ext cx="1960240" cy="476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温度を示す部分が</a:t>
              </a:r>
              <a:r>
                <a:rPr kumimoji="1" lang="ja-JP" altLang="en-US" sz="2000" b="1" dirty="0" smtClean="0">
                  <a:ln w="6350">
                    <a:solidFill>
                      <a:schemeClr val="tx1"/>
                    </a:solidFill>
                  </a:ln>
                  <a:solidFill>
                    <a:schemeClr val="bg1">
                      <a:lumMod val="75000"/>
                    </a:schemeClr>
                  </a:solidFill>
                </a:rPr>
                <a:t>銀色</a:t>
              </a:r>
              <a:r>
                <a:rPr kumimoji="1" lang="ja-JP" altLang="en-US" sz="2000" dirty="0" smtClean="0"/>
                <a:t>のものです</a:t>
              </a:r>
              <a:endParaRPr kumimoji="1" lang="ja-JP" altLang="en-US" sz="2000" dirty="0"/>
            </a:p>
          </p:txBody>
        </p:sp>
        <p:sp>
          <p:nvSpPr>
            <p:cNvPr id="14" name="左右矢印吹き出し 13"/>
            <p:cNvSpPr/>
            <p:nvPr/>
          </p:nvSpPr>
          <p:spPr>
            <a:xfrm rot="16200000">
              <a:off x="3679369" y="9206516"/>
              <a:ext cx="1332000" cy="1970355"/>
            </a:xfrm>
            <a:prstGeom prst="leftRightArrowCallout">
              <a:avLst>
                <a:gd name="adj1" fmla="val 25000"/>
                <a:gd name="adj2" fmla="val 25000"/>
                <a:gd name="adj3" fmla="val 15987"/>
                <a:gd name="adj4" fmla="val 4812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"/>
          <p:cNvSpPr txBox="1"/>
          <p:nvPr/>
        </p:nvSpPr>
        <p:spPr>
          <a:xfrm>
            <a:off x="472626" y="6935828"/>
            <a:ext cx="6804000" cy="4464000"/>
          </a:xfrm>
          <a:prstGeom prst="roundRect">
            <a:avLst>
              <a:gd name="adj" fmla="val 5651"/>
            </a:avLst>
          </a:prstGeom>
          <a:ln w="57150">
            <a:solidFill>
              <a:srgbClr val="146E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 </a:t>
            </a:r>
            <a:endParaRPr lang="ja-JP" sz="1200" b="1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2" name="テキスト ボックス 15"/>
          <p:cNvSpPr txBox="1"/>
          <p:nvPr/>
        </p:nvSpPr>
        <p:spPr>
          <a:xfrm>
            <a:off x="1295929" y="7498401"/>
            <a:ext cx="5616000" cy="12861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3400" b="1" kern="100" dirty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ポスターが掲示してある薬局・薬店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及び</a:t>
            </a:r>
            <a:r>
              <a:rPr lang="ja-JP" altLang="en-US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公共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施設</a:t>
            </a:r>
            <a:endParaRPr lang="ja-JP" sz="3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17"/>
          <p:cNvSpPr txBox="1"/>
          <p:nvPr/>
        </p:nvSpPr>
        <p:spPr>
          <a:xfrm>
            <a:off x="1295929" y="9355550"/>
            <a:ext cx="5724000" cy="1620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3400" b="1" kern="100" dirty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体温計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は回収</a:t>
            </a:r>
            <a:r>
              <a:rPr lang="ja-JP" sz="3400" b="1" kern="100" dirty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ボックス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へ</a:t>
            </a:r>
            <a:r>
              <a:rPr lang="en-US" alt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</a:b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温度計</a:t>
            </a:r>
            <a:r>
              <a:rPr lang="ja-JP" sz="3400" b="1" kern="100" dirty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・血圧計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窓口で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お声</a:t>
            </a:r>
            <a:r>
              <a:rPr lang="ja-JP" sz="3400" b="1" kern="100" dirty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掛け</a:t>
            </a:r>
            <a:r>
              <a:rPr lang="ja-JP" sz="3400" b="1" kern="100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ください</a:t>
            </a:r>
            <a:endParaRPr lang="ja-JP" sz="3400" kern="100" dirty="0">
              <a:effectLst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12"/>
          <p:cNvSpPr txBox="1"/>
          <p:nvPr/>
        </p:nvSpPr>
        <p:spPr>
          <a:xfrm>
            <a:off x="724736" y="6995920"/>
            <a:ext cx="2160440" cy="624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spcAft>
                <a:spcPts val="0"/>
              </a:spcAft>
            </a:pPr>
            <a:r>
              <a:rPr lang="ja-JP" sz="3600" b="1" u="sng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回収場所</a:t>
            </a:r>
            <a:endParaRPr lang="ja-JP" sz="3600" u="sng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8" name="テキスト ボックス 12"/>
          <p:cNvSpPr txBox="1"/>
          <p:nvPr/>
        </p:nvSpPr>
        <p:spPr>
          <a:xfrm>
            <a:off x="701591" y="8704371"/>
            <a:ext cx="2160000" cy="6175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spcAft>
                <a:spcPts val="0"/>
              </a:spcAft>
            </a:pPr>
            <a:r>
              <a:rPr lang="ja-JP" sz="3600" b="1" u="sng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出し方</a:t>
            </a:r>
            <a:endParaRPr lang="ja-JP" sz="3600" u="sng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448563" y="6087141"/>
            <a:ext cx="2683765" cy="853656"/>
            <a:chOff x="883753" y="11082979"/>
            <a:chExt cx="2683765" cy="853656"/>
          </a:xfrm>
        </p:grpSpPr>
        <p:sp>
          <p:nvSpPr>
            <p:cNvPr id="57" name="正方形/長方形 56"/>
            <p:cNvSpPr/>
            <p:nvPr/>
          </p:nvSpPr>
          <p:spPr>
            <a:xfrm>
              <a:off x="907816" y="11082979"/>
              <a:ext cx="2659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ja-JP" sz="4800" b="1" dirty="0" smtClean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ＭＳ Ｐゴシック" panose="020B0600070205080204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回収方法</a:t>
              </a:r>
              <a:endParaRPr lang="ja-JP" altLang="ja-JP" sz="48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58" name="テキスト ボックス 4"/>
            <p:cNvSpPr txBox="1"/>
            <p:nvPr/>
          </p:nvSpPr>
          <p:spPr>
            <a:xfrm>
              <a:off x="883753" y="11084161"/>
              <a:ext cx="2664000" cy="85247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4800" b="1" dirty="0">
                  <a:solidFill>
                    <a:srgbClr val="7030A0"/>
                  </a:solidFill>
                  <a:effectLst/>
                  <a:latin typeface="ＭＳ Ｐゴシック" panose="020B0600070205080204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回収方法</a:t>
              </a:r>
              <a:endParaRPr lang="ja-JP" sz="4800" dirty="0"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693945" y="5999928"/>
            <a:ext cx="2671264" cy="855496"/>
            <a:chOff x="817444" y="4397142"/>
            <a:chExt cx="2671264" cy="855496"/>
          </a:xfrm>
        </p:grpSpPr>
        <p:sp>
          <p:nvSpPr>
            <p:cNvPr id="60" name="正方形/長方形 59"/>
            <p:cNvSpPr/>
            <p:nvPr/>
          </p:nvSpPr>
          <p:spPr>
            <a:xfrm>
              <a:off x="817444" y="4397142"/>
              <a:ext cx="2659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sz="4800" b="1" dirty="0" smtClean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ＭＳ Ｐゴシック" panose="020B0600070205080204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対象品目</a:t>
              </a:r>
              <a:endParaRPr lang="ja-JP" altLang="ja-JP" sz="48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61" name="テキスト ボックス 4"/>
            <p:cNvSpPr txBox="1"/>
            <p:nvPr/>
          </p:nvSpPr>
          <p:spPr>
            <a:xfrm>
              <a:off x="824708" y="4400164"/>
              <a:ext cx="2664000" cy="85247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sz="4800" b="1" dirty="0" smtClean="0">
                  <a:solidFill>
                    <a:srgbClr val="7030A0"/>
                  </a:solidFill>
                  <a:effectLst/>
                  <a:latin typeface="ＭＳ Ｐゴシック" panose="020B0600070205080204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対象品目</a:t>
              </a:r>
              <a:endParaRPr lang="ja-JP" sz="4800" b="1" dirty="0"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48563" y="517914"/>
            <a:ext cx="14100533" cy="3475832"/>
            <a:chOff x="589300" y="792135"/>
            <a:chExt cx="14100533" cy="3475832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589300" y="792135"/>
              <a:ext cx="14085543" cy="1063992"/>
              <a:chOff x="589300" y="792135"/>
              <a:chExt cx="14085543" cy="1063992"/>
            </a:xfrm>
          </p:grpSpPr>
          <p:sp>
            <p:nvSpPr>
              <p:cNvPr id="68" name="テキスト ボックス 2"/>
              <p:cNvSpPr txBox="1"/>
              <p:nvPr/>
            </p:nvSpPr>
            <p:spPr>
              <a:xfrm>
                <a:off x="598626" y="792135"/>
                <a:ext cx="14076217" cy="105264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sz="7200" b="1" kern="10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ご家庭で使われて</a:t>
                </a:r>
                <a:r>
                  <a:rPr lang="ja-JP" sz="7200" b="1" kern="100" dirty="0" smtClean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いない</a:t>
                </a:r>
                <a:r>
                  <a:rPr lang="ja-JP" altLang="en-US" sz="7200" b="1" kern="100" dirty="0" smtClean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水銀式</a:t>
                </a:r>
                <a:r>
                  <a:rPr lang="ja-JP" sz="7200" b="1" kern="100" dirty="0" smtClean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の</a:t>
                </a:r>
                <a:endParaRPr lang="ja-JP" sz="1100" kern="1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テキスト ボックス 2"/>
              <p:cNvSpPr txBox="1"/>
              <p:nvPr/>
            </p:nvSpPr>
            <p:spPr>
              <a:xfrm>
                <a:off x="589300" y="793870"/>
                <a:ext cx="14076217" cy="10622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sz="7200" b="1" kern="100" dirty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ご家庭で使われて</a:t>
                </a:r>
                <a:r>
                  <a:rPr lang="ja-JP" sz="7200" b="1" kern="100" dirty="0" smtClean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いない</a:t>
                </a:r>
                <a:r>
                  <a:rPr lang="ja-JP" sz="7200" b="1" kern="100" spc="-150" dirty="0" smtClean="0">
                    <a:ln w="3175" cap="flat" cmpd="sng" algn="ctr">
                      <a:noFill/>
                      <a:prstDash val="solid"/>
                      <a:round/>
                    </a:ln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水銀式</a:t>
                </a:r>
                <a:r>
                  <a:rPr lang="ja-JP" sz="7200" b="1" kern="100" dirty="0" smtClean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の</a:t>
                </a:r>
                <a:endParaRPr lang="ja-JP" sz="6600" kern="100" dirty="0">
                  <a:solidFill>
                    <a:srgbClr val="7030A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グループ化 61"/>
            <p:cNvGrpSpPr/>
            <p:nvPr/>
          </p:nvGrpSpPr>
          <p:grpSpPr>
            <a:xfrm>
              <a:off x="596827" y="3187967"/>
              <a:ext cx="14078016" cy="1080000"/>
              <a:chOff x="596827" y="3187967"/>
              <a:chExt cx="14078016" cy="1080000"/>
            </a:xfrm>
          </p:grpSpPr>
          <p:sp>
            <p:nvSpPr>
              <p:cNvPr id="66" name="テキスト ボックス 2"/>
              <p:cNvSpPr txBox="1"/>
              <p:nvPr/>
            </p:nvSpPr>
            <p:spPr>
              <a:xfrm>
                <a:off x="598626" y="3190095"/>
                <a:ext cx="14076217" cy="9324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ja-JP" sz="7200" b="1" kern="100" dirty="0" smtClean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期間</a:t>
                </a:r>
                <a:r>
                  <a:rPr lang="ja-JP" sz="7200" b="1" kern="10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を限定</a:t>
                </a:r>
                <a:r>
                  <a:rPr lang="ja-JP" sz="7200" b="1" kern="100" dirty="0" smtClean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して回収</a:t>
                </a:r>
                <a:r>
                  <a:rPr lang="ja-JP" sz="7200" b="1" kern="10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して</a:t>
                </a:r>
                <a:r>
                  <a:rPr lang="ja-JP" sz="7200" b="1" kern="100" dirty="0" smtClean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います</a:t>
                </a:r>
                <a:endParaRPr lang="ja-JP" sz="1600" kern="1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テキスト ボックス 2"/>
              <p:cNvSpPr txBox="1"/>
              <p:nvPr/>
            </p:nvSpPr>
            <p:spPr>
              <a:xfrm>
                <a:off x="596827" y="3187967"/>
                <a:ext cx="14076217" cy="1080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ja-JP" sz="7200" b="1" kern="100" dirty="0" smtClean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期間</a:t>
                </a:r>
                <a:r>
                  <a:rPr lang="ja-JP" sz="7200" b="1" kern="100" dirty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を限定</a:t>
                </a:r>
                <a:r>
                  <a:rPr lang="ja-JP" sz="7200" b="1" kern="100" dirty="0" smtClean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して回収</a:t>
                </a:r>
                <a:r>
                  <a:rPr lang="ja-JP" sz="7200" b="1" kern="100" dirty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して</a:t>
                </a:r>
                <a:r>
                  <a:rPr lang="ja-JP" sz="7200" b="1" kern="100" dirty="0" smtClean="0">
                    <a:solidFill>
                      <a:srgbClr val="7030A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います</a:t>
                </a:r>
                <a:endParaRPr lang="ja-JP" sz="7200" kern="100" dirty="0">
                  <a:solidFill>
                    <a:srgbClr val="7030A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607129" y="1938914"/>
              <a:ext cx="14082704" cy="1200160"/>
              <a:chOff x="607129" y="1938914"/>
              <a:chExt cx="14082704" cy="1200160"/>
            </a:xfrm>
          </p:grpSpPr>
          <p:sp>
            <p:nvSpPr>
              <p:cNvPr id="64" name="テキスト ボックス 2"/>
              <p:cNvSpPr txBox="1"/>
              <p:nvPr/>
            </p:nvSpPr>
            <p:spPr>
              <a:xfrm>
                <a:off x="613616" y="1938914"/>
                <a:ext cx="14076217" cy="106472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266700" algn="ctr">
                  <a:spcAft>
                    <a:spcPts val="0"/>
                  </a:spcAft>
                </a:pPr>
                <a:r>
                  <a:rPr lang="ja-JP" sz="8000" b="0" kern="100" spc="-150" dirty="0" smtClean="0">
                    <a:ln w="762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体</a:t>
                </a:r>
                <a:r>
                  <a:rPr lang="ja-JP" sz="8000" b="1" kern="100" spc="150" dirty="0" smtClean="0">
                    <a:ln w="762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温計</a:t>
                </a:r>
                <a:r>
                  <a:rPr lang="ja-JP" sz="8000" b="0" kern="100" spc="-150" dirty="0">
                    <a:ln w="762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・温度計・</a:t>
                </a:r>
                <a:r>
                  <a:rPr lang="ja-JP" sz="8000" b="1" kern="100" spc="150" dirty="0" smtClean="0">
                    <a:ln w="762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血圧計</a:t>
                </a:r>
                <a:r>
                  <a:rPr lang="ja-JP" altLang="en-US" sz="7200" b="1" kern="100" spc="150" dirty="0" smtClean="0">
                    <a:ln w="76200" cap="flat" cmpd="sng" algn="ctr">
                      <a:solidFill>
                        <a:schemeClr val="bg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を</a:t>
                </a:r>
                <a:endParaRPr lang="ja-JP" sz="6000" b="1" kern="100" spc="150" dirty="0">
                  <a:ln w="76200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テキスト ボックス 2"/>
              <p:cNvSpPr txBox="1"/>
              <p:nvPr/>
            </p:nvSpPr>
            <p:spPr>
              <a:xfrm>
                <a:off x="607129" y="1951074"/>
                <a:ext cx="14076217" cy="1188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266700" algn="ctr">
                  <a:spcAft>
                    <a:spcPts val="0"/>
                  </a:spcAft>
                </a:pPr>
                <a:r>
                  <a:rPr lang="ja-JP" sz="8000" b="0" kern="100" spc="-150" dirty="0" smtClean="0">
                    <a:ln w="0" cap="flat" cmpd="sng" algn="ctr">
                      <a:noFill/>
                      <a:prstDash val="solid"/>
                      <a:round/>
                    </a:ln>
                    <a:solidFill>
                      <a:srgbClr val="E59518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体</a:t>
                </a:r>
                <a:r>
                  <a:rPr lang="ja-JP" sz="8000" b="1" kern="100" spc="150" dirty="0" smtClean="0">
                    <a:ln w="0" cap="flat" cmpd="sng" algn="ctr">
                      <a:noFill/>
                      <a:prstDash val="solid"/>
                      <a:round/>
                    </a:ln>
                    <a:solidFill>
                      <a:srgbClr val="E59518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温計</a:t>
                </a:r>
                <a:r>
                  <a:rPr lang="ja-JP" sz="8000" b="0" kern="100" spc="-150" dirty="0">
                    <a:ln w="0" cap="flat" cmpd="sng" algn="ctr">
                      <a:noFill/>
                      <a:prstDash val="solid"/>
                      <a:round/>
                    </a:ln>
                    <a:solidFill>
                      <a:srgbClr val="E59518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・温度計・</a:t>
                </a:r>
                <a:r>
                  <a:rPr lang="ja-JP" sz="8000" b="1" kern="100" spc="150" dirty="0" smtClean="0">
                    <a:ln w="0" cap="flat" cmpd="sng" algn="ctr">
                      <a:noFill/>
                      <a:prstDash val="solid"/>
                      <a:round/>
                    </a:ln>
                    <a:solidFill>
                      <a:srgbClr val="E59518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血圧計</a:t>
                </a:r>
                <a:r>
                  <a:rPr lang="ja-JP" altLang="en-US" sz="7200" b="1" kern="100" spc="150" dirty="0" smtClean="0">
                    <a:ln w="9525" cap="flat" cmpd="sng" algn="ctr">
                      <a:noFill/>
                      <a:prstDash val="solid"/>
                      <a:round/>
                    </a:ln>
                    <a:solidFill>
                      <a:srgbClr val="7030A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を</a:t>
                </a:r>
                <a:endParaRPr lang="ja-JP" sz="6000" b="1" kern="100" spc="150" dirty="0">
                  <a:ln w="9525" cap="flat" cmpd="sng" algn="ctr">
                    <a:noFill/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0" name="テキスト ボックス 4"/>
          <p:cNvSpPr txBox="1"/>
          <p:nvPr/>
        </p:nvSpPr>
        <p:spPr>
          <a:xfrm>
            <a:off x="487616" y="17206405"/>
            <a:ext cx="14061480" cy="17025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3200" dirty="0" smtClean="0">
                <a:ln w="0">
                  <a:solidFill>
                    <a:srgbClr val="146E5A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水銀に関する水俣条約を受けて制定された「水銀による環境の汚染の防止に関する法律」により、市町村が水銀使用製品廃棄物を回収しています。回収場所の一覧など詳しい情報は、</a:t>
            </a:r>
            <a:r>
              <a:rPr lang="en-US" altLang="ja-JP" sz="3200" dirty="0" smtClean="0">
                <a:ln w="0">
                  <a:solidFill>
                    <a:srgbClr val="146E5A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http://www.city.</a:t>
            </a:r>
            <a:r>
              <a:rPr lang="ja-JP" altLang="en-US" sz="3200" dirty="0" smtClean="0">
                <a:ln w="0">
                  <a:solidFill>
                    <a:srgbClr val="146E5A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〇〇〇〇</a:t>
            </a:r>
            <a:r>
              <a:rPr lang="en-US" altLang="ja-JP" sz="3200" dirty="0" smtClean="0">
                <a:ln w="0">
                  <a:solidFill>
                    <a:srgbClr val="146E5A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.lg.jp</a:t>
            </a:r>
            <a:r>
              <a:rPr lang="ja-JP" altLang="en-US" sz="3200" dirty="0" smtClean="0">
                <a:ln w="0">
                  <a:solidFill>
                    <a:srgbClr val="146E5A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をご覧ください。</a:t>
            </a:r>
            <a:endParaRPr lang="ja-JP" altLang="en-US" sz="3200" dirty="0">
              <a:ln w="0">
                <a:solidFill>
                  <a:srgbClr val="146E5A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30670" y="11570652"/>
            <a:ext cx="2916000" cy="22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市のマスコットキャラクター画像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734434" y="18908957"/>
            <a:ext cx="1453180" cy="125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QR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コード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（ある場合）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爆発 1 7"/>
          <p:cNvSpPr/>
          <p:nvPr/>
        </p:nvSpPr>
        <p:spPr>
          <a:xfrm>
            <a:off x="10508875" y="7884287"/>
            <a:ext cx="2492546" cy="1699928"/>
          </a:xfrm>
          <a:prstGeom prst="irregularSeal1">
            <a:avLst/>
          </a:prstGeom>
          <a:solidFill>
            <a:srgbClr val="FFFF00"/>
          </a:solidFill>
          <a:ln>
            <a:solidFill>
              <a:srgbClr val="14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水銀量：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蛍光管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約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620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本分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72" name="爆発 1 71"/>
          <p:cNvSpPr/>
          <p:nvPr/>
        </p:nvSpPr>
        <p:spPr>
          <a:xfrm>
            <a:off x="6911929" y="7350098"/>
            <a:ext cx="2427464" cy="1699928"/>
          </a:xfrm>
          <a:prstGeom prst="irregularSeal1">
            <a:avLst/>
          </a:prstGeom>
          <a:solidFill>
            <a:srgbClr val="FFFF00"/>
          </a:solidFill>
          <a:ln>
            <a:solidFill>
              <a:srgbClr val="14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水銀量：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蛍光管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約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200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本分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73" name="爆発 1 72"/>
          <p:cNvSpPr/>
          <p:nvPr/>
        </p:nvSpPr>
        <p:spPr>
          <a:xfrm>
            <a:off x="12210124" y="11907675"/>
            <a:ext cx="2728113" cy="1699928"/>
          </a:xfrm>
          <a:prstGeom prst="irregularSeal1">
            <a:avLst/>
          </a:prstGeom>
          <a:solidFill>
            <a:srgbClr val="FFFF00"/>
          </a:solidFill>
          <a:ln>
            <a:solidFill>
              <a:srgbClr val="14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水銀量：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蛍光管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約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8,000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本分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00666" y="10803759"/>
            <a:ext cx="57366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600" b="1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割れたもの</a:t>
            </a:r>
            <a:r>
              <a:rPr lang="ja-JP" altLang="en-US" sz="2600" b="1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はビニール袋</a:t>
            </a:r>
            <a:r>
              <a:rPr lang="ja-JP" altLang="en-US" sz="2600" b="1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2600" b="1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入れて</a:t>
            </a:r>
            <a:endParaRPr lang="ja-JP" altLang="ja-JP" sz="2600" kern="100" dirty="0"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"/>
          <p:cNvSpPr txBox="1"/>
          <p:nvPr/>
        </p:nvSpPr>
        <p:spPr>
          <a:xfrm>
            <a:off x="3489032" y="11301313"/>
            <a:ext cx="3924000" cy="2736000"/>
          </a:xfrm>
          <a:prstGeom prst="ellipse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146E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 </a:t>
            </a:r>
            <a:endParaRPr lang="ja-JP" sz="1200" b="1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67" y="11394229"/>
            <a:ext cx="3415781" cy="25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9480" y="1952965"/>
            <a:ext cx="13040439" cy="4814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800" dirty="0"/>
              <a:t>貴自治体の回収期間や問い合わせ先を記入してください</a:t>
            </a:r>
            <a:r>
              <a:rPr lang="ja-JP" altLang="en-US" sz="2800" dirty="0" smtClean="0"/>
              <a:t>。</a:t>
            </a:r>
            <a:endParaRPr kumimoji="1" lang="en-US" altLang="ja-JP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ja-JP" altLang="en-US" sz="2800" dirty="0" smtClean="0"/>
              <a:t>中程の楕円内にあります回収ボックスは、貴自治体で使用されるボックスの写真を貼り付けてください。</a:t>
            </a:r>
            <a:endParaRPr kumimoji="1" lang="en-US" altLang="ja-JP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800" dirty="0"/>
              <a:t>ボックスの写真の左に、マスコットキャラクターの画像を貼り付けるスペースを設けておりますが、不要な場合は図形を削除してください。</a:t>
            </a:r>
          </a:p>
          <a:p>
            <a:r>
              <a:rPr lang="ja-JP" altLang="ja-JP" sz="2800" dirty="0"/>
              <a:t>ポスター</a:t>
            </a:r>
            <a:r>
              <a:rPr lang="ja-JP" altLang="ja-JP" sz="2800"/>
              <a:t>下部</a:t>
            </a:r>
            <a:r>
              <a:rPr lang="ja-JP" altLang="ja-JP" sz="2800" smtClean="0"/>
              <a:t>に回収</a:t>
            </a:r>
            <a:r>
              <a:rPr lang="ja-JP" altLang="ja-JP" sz="2800" dirty="0"/>
              <a:t>に関する情報を掲載しているホームページの</a:t>
            </a:r>
            <a:r>
              <a:rPr lang="en-US" altLang="ja-JP" sz="2800" dirty="0"/>
              <a:t>URL</a:t>
            </a:r>
            <a:r>
              <a:rPr lang="ja-JP" altLang="ja-JP" sz="2800" dirty="0"/>
              <a:t>を記載する</a:t>
            </a:r>
            <a:r>
              <a:rPr lang="ja-JP" altLang="ja-JP" sz="2800" dirty="0" smtClean="0"/>
              <a:t>部分と</a:t>
            </a:r>
            <a:r>
              <a:rPr lang="ja-JP" altLang="ja-JP" sz="2800" dirty="0"/>
              <a:t>、ポスター右下</a:t>
            </a:r>
            <a:r>
              <a:rPr lang="ja-JP" altLang="ja-JP" sz="2800" dirty="0" smtClean="0"/>
              <a:t>に</a:t>
            </a:r>
            <a:r>
              <a:rPr lang="ja-JP" altLang="en-US" sz="2800" dirty="0" smtClean="0"/>
              <a:t>その</a:t>
            </a:r>
            <a:r>
              <a:rPr lang="en-US" altLang="ja-JP" sz="2800" dirty="0" smtClean="0"/>
              <a:t>URL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QR</a:t>
            </a:r>
            <a:r>
              <a:rPr lang="ja-JP" altLang="ja-JP" sz="2800" dirty="0"/>
              <a:t>コードを貼り付ける場所を設けておりますが、不要な場合は</a:t>
            </a:r>
            <a:r>
              <a:rPr lang="ja-JP" altLang="ja-JP" sz="2800" dirty="0" smtClean="0"/>
              <a:t>削除</a:t>
            </a:r>
            <a:r>
              <a:rPr lang="ja-JP" altLang="ja-JP" sz="2800" dirty="0"/>
              <a:t>してください</a:t>
            </a:r>
            <a:r>
              <a:rPr lang="ja-JP" altLang="ja-JP" sz="2800" dirty="0" smtClean="0"/>
              <a:t>。</a:t>
            </a:r>
            <a:endParaRPr lang="en-US" altLang="ja-JP" sz="2800" dirty="0" smtClean="0"/>
          </a:p>
          <a:p>
            <a:r>
              <a:rPr lang="ja-JP" altLang="en-US" sz="2800" dirty="0" smtClean="0"/>
              <a:t>白</a:t>
            </a:r>
            <a:r>
              <a:rPr lang="ja-JP" altLang="en-US" sz="2800" dirty="0"/>
              <a:t>や黒の影がついている文字を編集する場合には、影の文字の部分も同様に編集してください。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kumimoji="1" lang="en-US" altLang="ja-JP" sz="2800" dirty="0" smtClean="0"/>
          </a:p>
          <a:p>
            <a:endParaRPr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-1441"/>
            <a:ext cx="15119350" cy="646331"/>
          </a:xfrm>
          <a:prstGeom prst="rect">
            <a:avLst/>
          </a:prstGeom>
          <a:solidFill>
            <a:srgbClr val="146E5A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貴自治体向けの編集や印刷時の留意点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48329" y="1054804"/>
            <a:ext cx="3097530" cy="6311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編集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39455" y="8191840"/>
            <a:ext cx="13040439" cy="318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90" indent="-377990" algn="l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kumimoji="1" sz="4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970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995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4593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0191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5789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387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52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25832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ja-JP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800" dirty="0" smtClean="0"/>
              <a:t>本ポスターは、</a:t>
            </a:r>
            <a:r>
              <a:rPr lang="en-US" altLang="ja-JP" sz="2800" dirty="0" smtClean="0"/>
              <a:t>A2</a:t>
            </a:r>
            <a:r>
              <a:rPr lang="ja-JP" altLang="en-US" sz="2800" dirty="0" smtClean="0"/>
              <a:t>サイズで作成しております</a:t>
            </a:r>
            <a:r>
              <a:rPr lang="ja-JP" altLang="en-US" sz="2800" dirty="0" smtClean="0"/>
              <a:t>。印刷</a:t>
            </a:r>
            <a:r>
              <a:rPr lang="ja-JP" altLang="en-US" sz="2800" dirty="0" smtClean="0"/>
              <a:t>される場合には、</a:t>
            </a:r>
            <a:r>
              <a:rPr lang="en-US" altLang="ja-JP" sz="2800" dirty="0" smtClean="0"/>
              <a:t>A3</a:t>
            </a:r>
            <a:r>
              <a:rPr lang="ja-JP" altLang="en-US" sz="2800" dirty="0"/>
              <a:t>二枚を貼り合わせて、</a:t>
            </a:r>
            <a:r>
              <a:rPr lang="en-US" altLang="ja-JP" sz="2800" dirty="0"/>
              <a:t>A2</a:t>
            </a:r>
            <a:r>
              <a:rPr lang="ja-JP" altLang="en-US" sz="2800" dirty="0"/>
              <a:t>サイズのポスターを作ることになりますので、以下のように設定をお願いします。なお</a:t>
            </a:r>
            <a:r>
              <a:rPr lang="ja-JP" altLang="en-US" sz="2800" dirty="0" smtClean="0"/>
              <a:t>、使用されるプリンターによって、設定が異なる場合がありますので、ご注意ください。</a:t>
            </a:r>
            <a:endParaRPr lang="en-US" altLang="ja-JP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ja-JP" sz="2800" dirty="0" smtClean="0"/>
          </a:p>
          <a:p>
            <a:pPr marL="0" indent="0">
              <a:buNone/>
            </a:pPr>
            <a:endParaRPr lang="ja-JP" altLang="en-US" sz="3200" dirty="0"/>
          </a:p>
        </p:txBody>
      </p:sp>
      <p:sp>
        <p:nvSpPr>
          <p:cNvPr id="7" name="角丸四角形 6"/>
          <p:cNvSpPr/>
          <p:nvPr/>
        </p:nvSpPr>
        <p:spPr>
          <a:xfrm>
            <a:off x="448329" y="7301706"/>
            <a:ext cx="3097530" cy="6311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印刷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9480" y="11631863"/>
            <a:ext cx="11715750" cy="3722045"/>
          </a:xfrm>
          <a:prstGeom prst="rect">
            <a:avLst/>
          </a:prstGeom>
          <a:noFill/>
          <a:ln w="82550" cmpd="dbl">
            <a:solidFill>
              <a:schemeClr val="tx1">
                <a:alpha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1511960">
              <a:spcBef>
                <a:spcPts val="6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プリンターの</a:t>
            </a:r>
            <a:r>
              <a:rPr lang="ja-JP" altLang="en-US" sz="2800" dirty="0" smtClean="0">
                <a:solidFill>
                  <a:prstClr val="black"/>
                </a:solidFill>
              </a:rPr>
              <a:t>プロパティの設定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457200" lvl="0" indent="-457200" defTabSz="1511960">
              <a:lnSpc>
                <a:spcPct val="90000"/>
              </a:lnSpc>
              <a:spcBef>
                <a:spcPts val="1654"/>
              </a:spcBef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prstClr val="black"/>
                </a:solidFill>
              </a:rPr>
              <a:t>原稿サイズを</a:t>
            </a:r>
            <a:r>
              <a:rPr lang="en-US" altLang="ja-JP" sz="2800" dirty="0">
                <a:solidFill>
                  <a:prstClr val="black"/>
                </a:solidFill>
              </a:rPr>
              <a:t>A2</a:t>
            </a:r>
            <a:r>
              <a:rPr lang="ja-JP" altLang="en-US" sz="2800" dirty="0">
                <a:solidFill>
                  <a:prstClr val="black"/>
                </a:solidFill>
              </a:rPr>
              <a:t>と設定し、出力用紙サイズを</a:t>
            </a:r>
            <a:r>
              <a:rPr lang="en-US" altLang="ja-JP" sz="2800" dirty="0">
                <a:solidFill>
                  <a:prstClr val="black"/>
                </a:solidFill>
              </a:rPr>
              <a:t>A3</a:t>
            </a:r>
            <a:r>
              <a:rPr lang="ja-JP" altLang="en-US" sz="2800" dirty="0">
                <a:solidFill>
                  <a:prstClr val="black"/>
                </a:solidFill>
              </a:rPr>
              <a:t>に設定してください。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457200" lvl="0" indent="-457200" defTabSz="1511960">
              <a:lnSpc>
                <a:spcPct val="90000"/>
              </a:lnSpc>
              <a:spcBef>
                <a:spcPts val="1654"/>
              </a:spcBef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prstClr val="black"/>
                </a:solidFill>
              </a:rPr>
              <a:t>ポスター印刷を選択し、上下２枚の印刷を選んでください。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457200" lvl="0" indent="-457200" defTabSz="1511960">
              <a:lnSpc>
                <a:spcPct val="90000"/>
              </a:lnSpc>
              <a:spcBef>
                <a:spcPts val="1654"/>
              </a:spcBef>
              <a:buFont typeface="Wingdings" panose="05000000000000000000" pitchFamily="2" charset="2"/>
              <a:buChar char="u"/>
            </a:pPr>
            <a:r>
              <a:rPr lang="ja-JP" altLang="en-US" sz="2800" dirty="0" smtClean="0">
                <a:solidFill>
                  <a:prstClr val="black"/>
                </a:solidFill>
              </a:rPr>
              <a:t>余白</a:t>
            </a:r>
            <a:r>
              <a:rPr lang="ja-JP" altLang="en-US" sz="2800" dirty="0">
                <a:solidFill>
                  <a:prstClr val="black"/>
                </a:solidFill>
              </a:rPr>
              <a:t>の設定ができる場合には、すべての余白をゼロにして下さい。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457200" lvl="0" indent="-457200" defTabSz="1511960">
              <a:lnSpc>
                <a:spcPct val="90000"/>
              </a:lnSpc>
              <a:spcBef>
                <a:spcPts val="1654"/>
              </a:spcBef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prstClr val="black"/>
                </a:solidFill>
              </a:rPr>
              <a:t>印刷しますと、張り合わせる部分を余白にした</a:t>
            </a:r>
            <a:r>
              <a:rPr lang="en-US" altLang="ja-JP" sz="2800" dirty="0">
                <a:solidFill>
                  <a:prstClr val="black"/>
                </a:solidFill>
              </a:rPr>
              <a:t>A3</a:t>
            </a:r>
            <a:r>
              <a:rPr lang="ja-JP" altLang="en-US" sz="2800" dirty="0">
                <a:solidFill>
                  <a:prstClr val="black"/>
                </a:solidFill>
              </a:rPr>
              <a:t>のシートが出てきますので、上下をうまく貼り合わせてください。両面テープを用いますと、作業が楽になります。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583</Words>
  <Application>Microsoft Office PowerPoint</Application>
  <PresentationFormat>ユーザー設定</PresentationFormat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HGPｺﾞｼｯｸM</vt:lpstr>
      <vt:lpstr>ＭＳ Ｐゴシック</vt:lpstr>
      <vt:lpstr>ＭＳ ゴシック</vt:lpstr>
      <vt:lpstr>ＭＳ 明朝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攻</dc:creator>
  <cp:lastModifiedBy>鎚谷 知朗</cp:lastModifiedBy>
  <cp:revision>76</cp:revision>
  <cp:lastPrinted>2018-02-26T01:52:18Z</cp:lastPrinted>
  <dcterms:created xsi:type="dcterms:W3CDTF">2017-08-29T09:23:42Z</dcterms:created>
  <dcterms:modified xsi:type="dcterms:W3CDTF">2018-03-16T06:20:27Z</dcterms:modified>
</cp:coreProperties>
</file>