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1D4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53" d="100"/>
          <a:sy n="53" d="100"/>
        </p:scale>
        <p:origin x="2261" y="39"/>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409794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748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04745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48272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77240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83118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3044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2113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28314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922197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2022/2/28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24018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29D2C444-BB06-409A-9E3D-F95E97D66907}" type="datetimeFigureOut">
              <a:rPr kumimoji="1" lang="ja-JP" altLang="en-US" smtClean="0"/>
              <a:t>2022/2/28</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485662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07154250"/>
              </p:ext>
            </p:extLst>
          </p:nvPr>
        </p:nvGraphicFramePr>
        <p:xfrm>
          <a:off x="175476" y="1992078"/>
          <a:ext cx="6552727" cy="5933941"/>
        </p:xfrm>
        <a:graphic>
          <a:graphicData uri="http://schemas.openxmlformats.org/drawingml/2006/table">
            <a:tbl>
              <a:tblPr/>
              <a:tblGrid>
                <a:gridCol w="317846">
                  <a:extLst>
                    <a:ext uri="{9D8B030D-6E8A-4147-A177-3AD203B41FA5}">
                      <a16:colId xmlns:a16="http://schemas.microsoft.com/office/drawing/2014/main" val="2663837526"/>
                    </a:ext>
                  </a:extLst>
                </a:gridCol>
                <a:gridCol w="745931">
                  <a:extLst>
                    <a:ext uri="{9D8B030D-6E8A-4147-A177-3AD203B41FA5}">
                      <a16:colId xmlns:a16="http://schemas.microsoft.com/office/drawing/2014/main" val="1103004409"/>
                    </a:ext>
                  </a:extLst>
                </a:gridCol>
                <a:gridCol w="2045368">
                  <a:extLst>
                    <a:ext uri="{9D8B030D-6E8A-4147-A177-3AD203B41FA5}">
                      <a16:colId xmlns:a16="http://schemas.microsoft.com/office/drawing/2014/main" val="670280882"/>
                    </a:ext>
                  </a:extLst>
                </a:gridCol>
                <a:gridCol w="1407695">
                  <a:extLst>
                    <a:ext uri="{9D8B030D-6E8A-4147-A177-3AD203B41FA5}">
                      <a16:colId xmlns:a16="http://schemas.microsoft.com/office/drawing/2014/main" val="1243470341"/>
                    </a:ext>
                  </a:extLst>
                </a:gridCol>
                <a:gridCol w="1256964">
                  <a:extLst>
                    <a:ext uri="{9D8B030D-6E8A-4147-A177-3AD203B41FA5}">
                      <a16:colId xmlns:a16="http://schemas.microsoft.com/office/drawing/2014/main" val="652040230"/>
                    </a:ext>
                  </a:extLst>
                </a:gridCol>
                <a:gridCol w="778923">
                  <a:extLst>
                    <a:ext uri="{9D8B030D-6E8A-4147-A177-3AD203B41FA5}">
                      <a16:colId xmlns:a16="http://schemas.microsoft.com/office/drawing/2014/main" val="634050664"/>
                    </a:ext>
                  </a:extLst>
                </a:gridCol>
              </a:tblGrid>
              <a:tr h="279483">
                <a:tc>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対象事業</a:t>
                      </a:r>
                    </a:p>
                  </a:txBody>
                  <a:tcPr marL="45720" marR="45720" anchor="ctr">
                    <a:lnL w="12700" cap="flat" cmpd="sng" algn="ctr">
                      <a:solidFill>
                        <a:schemeClr val="accent5">
                          <a:lumMod val="40000"/>
                          <a:lumOff val="6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交付対象となる事業</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内容</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交付対象事業者</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交付率・交付額</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事業期間</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588721664"/>
                  </a:ext>
                </a:extLst>
              </a:tr>
              <a:tr h="69261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特定外来生物防除</a:t>
                      </a: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対策</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特定外来生物又は特定外来生物への指定を検討している外来生物の調査及び防除等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地域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生物多様性</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協議会</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、地方公共団体及びその他の主体で構成される</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団体）又は地方公共団体</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２以内</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175448"/>
                  </a:ext>
                </a:extLst>
              </a:tr>
              <a:tr h="621193">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重要</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生物</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多様性保護地域保全再生</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国立公園</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、国定公園、自然環境保全地域、国</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指定鳥獣保護区、ラムサール条約</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湿地、世界自然遺産、ユネスコ</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BR</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内に</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おける生息環境の保全再生等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地域生物多様性協議会</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598315023"/>
                  </a:ext>
                </a:extLst>
              </a:tr>
              <a:tr h="68499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広域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連携生態系ネットワーク構築</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生物多様性地域連携促進法又は自然再生推進法に基づく法定計画の作成、当該計画に基づく事業で生態系ネットワークの構築に係る広域の取組等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地域生物多様性協議会</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58261"/>
                  </a:ext>
                </a:extLst>
              </a:tr>
              <a:tr h="664960">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４</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地域</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民間連携促進活動</a:t>
                      </a: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生物多様性地域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連携促進法に基づく地域連携保全活動支援センターの設置又は運営に係る体制の構築並びに同センターが実施する取組等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地域連携保全活動支援センター又は同センターの設置を予定している地方公共団体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16066039"/>
                  </a:ext>
                </a:extLst>
              </a:tr>
              <a:tr h="609236">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５</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希少野生動植物種生息域外保全</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種を対象とした、種の保存</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に資する飼育・繁殖・野生復帰の取組等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動物園、植物園、水族館、昆虫館又はこれらに類する</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施設の、法人格を有する設置者・管理者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１種</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あたり</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200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３年以内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6469376"/>
                  </a:ext>
                </a:extLst>
              </a:tr>
              <a:tr h="906658">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６</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希少野生動植物種保全</a:t>
                      </a: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種を対象とした分布</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状況調査・保全計画策定、生息環境改善等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地方公共団体、法人格を有する民間</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団体</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企業や大学等含む</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err="1"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法人格を有しない団体</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で自然</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環境局長が特に必要と</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認める者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①分布状況調査・保全計画</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検討</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初年のみ</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p>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②生息環境改善</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…150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３年以内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707381749"/>
                  </a:ext>
                </a:extLst>
              </a:tr>
              <a:tr h="61983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７</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特定外</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来生物早期防除計画策定事業</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地域に未侵入又は侵入初期の特定外来生物又は指定検討種の早期発見・早期防除に資する地域計画の策定及びこれに必要な調査等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協議会</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又は</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地方</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公共団体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１件</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あたり</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１年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997038"/>
                  </a:ext>
                </a:extLst>
              </a:tr>
              <a:tr h="619839">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８</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zh-CN"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里山未来拠点形成支援事業</a:t>
                      </a:r>
                      <a:endPar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重要里地里山、都道府県立自然公園、都道府県指定鳥獣保護区等の生物多様性保全上重要な地域おける環境的課題と社会経済的課題を統合的に解決しようとする活動</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里山未来拠点協議会（地方公共団体等とその他の主体で構成され、別に定める要件を満たした団体）</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事業費の３</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４以内</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最長３年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89765200"/>
                  </a:ext>
                </a:extLst>
              </a:tr>
            </a:tbl>
          </a:graphicData>
        </a:graphic>
      </p:graphicFrame>
      <p:sp>
        <p:nvSpPr>
          <p:cNvPr id="5" name="正方形/長方形 4"/>
          <p:cNvSpPr/>
          <p:nvPr/>
        </p:nvSpPr>
        <p:spPr>
          <a:xfrm>
            <a:off x="0" y="0"/>
            <a:ext cx="6858000" cy="56051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sz="2800" b="1" dirty="0" smtClean="0">
                <a:latin typeface="メイリオ" panose="020B0604030504040204" pitchFamily="50" charset="-128"/>
                <a:ea typeface="メイリオ" panose="020B0604030504040204" pitchFamily="50" charset="-128"/>
              </a:rPr>
              <a:t>　生物多様性保全推進支援事業</a:t>
            </a:r>
            <a:endParaRPr kumimoji="1" lang="ja-JP" altLang="en-US" sz="28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90798" y="739515"/>
            <a:ext cx="6047556"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地域における生物多様性の保全再生に資する活動等（ソフト事業）に対し、必要な経費の一部</a:t>
            </a:r>
            <a:r>
              <a:rPr lang="ja-JP" altLang="en-US" sz="1400" dirty="0" smtClean="0">
                <a:latin typeface="メイリオ" panose="020B0604030504040204" pitchFamily="50" charset="-128"/>
                <a:ea typeface="メイリオ" panose="020B0604030504040204" pitchFamily="50" charset="-128"/>
              </a:rPr>
              <a:t>を交付</a:t>
            </a:r>
            <a:r>
              <a:rPr lang="ja-JP" altLang="en-US" sz="1400" dirty="0">
                <a:latin typeface="メイリオ" panose="020B0604030504040204" pitchFamily="50" charset="-128"/>
                <a:ea typeface="メイリオ" panose="020B0604030504040204" pitchFamily="50" charset="-128"/>
              </a:rPr>
              <a:t>します。</a:t>
            </a:r>
            <a:endParaRPr lang="en-US" altLang="ja-JP" sz="1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388636" y="36871"/>
            <a:ext cx="1368152" cy="477054"/>
          </a:xfrm>
          <a:prstGeom prst="rect">
            <a:avLst/>
          </a:prstGeom>
          <a:noFill/>
          <a:ln>
            <a:solidFill>
              <a:schemeClr val="bg1"/>
            </a:solidFill>
          </a:ln>
        </p:spPr>
        <p:txBody>
          <a:bodyPr wrap="square" rtlCol="0" anchor="ctr">
            <a:spAutoFit/>
          </a:bodyPr>
          <a:lstStyle/>
          <a:p>
            <a:pPr algn="ctr"/>
            <a:r>
              <a:rPr lang="ja-JP" altLang="en-US" sz="1100" b="1" dirty="0">
                <a:solidFill>
                  <a:schemeClr val="bg1"/>
                </a:solidFill>
                <a:latin typeface="メイリオ" panose="020B0604030504040204" pitchFamily="50" charset="-128"/>
                <a:ea typeface="メイリオ" panose="020B0604030504040204" pitchFamily="50" charset="-128"/>
              </a:rPr>
              <a:t>令和４年度</a:t>
            </a:r>
            <a:r>
              <a:rPr lang="ja-JP" altLang="en-US" sz="1100" b="1" dirty="0" smtClean="0">
                <a:solidFill>
                  <a:schemeClr val="bg1"/>
                </a:solidFill>
                <a:latin typeface="メイリオ" panose="020B0604030504040204" pitchFamily="50" charset="-128"/>
                <a:ea typeface="メイリオ" panose="020B0604030504040204" pitchFamily="50" charset="-128"/>
              </a:rPr>
              <a:t>要求額</a:t>
            </a:r>
            <a:endParaRPr lang="en-US" altLang="ja-JP" sz="1100" b="1" dirty="0" smtClean="0">
              <a:solidFill>
                <a:schemeClr val="bg1"/>
              </a:solidFill>
              <a:latin typeface="メイリオ" panose="020B0604030504040204" pitchFamily="50" charset="-128"/>
              <a:ea typeface="メイリオ" panose="020B0604030504040204" pitchFamily="50" charset="-128"/>
            </a:endParaRPr>
          </a:p>
          <a:p>
            <a:pPr algn="ctr"/>
            <a:r>
              <a:rPr kumimoji="1" lang="en-US" altLang="ja-JP" sz="1400" b="1" dirty="0" smtClean="0">
                <a:solidFill>
                  <a:schemeClr val="bg1"/>
                </a:solidFill>
                <a:latin typeface="メイリオ" panose="020B0604030504040204" pitchFamily="50" charset="-128"/>
                <a:ea typeface="メイリオ" panose="020B0604030504040204" pitchFamily="50" charset="-128"/>
              </a:rPr>
              <a:t>172</a:t>
            </a:r>
            <a:r>
              <a:rPr kumimoji="1" lang="ja-JP" altLang="en-US" sz="1400" b="1" dirty="0" smtClean="0">
                <a:solidFill>
                  <a:schemeClr val="bg1"/>
                </a:solidFill>
                <a:latin typeface="メイリオ" panose="020B0604030504040204" pitchFamily="50" charset="-128"/>
                <a:ea typeface="メイリオ" panose="020B0604030504040204" pitchFamily="50" charset="-128"/>
              </a:rPr>
              <a:t>百万円</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03989" y="1508284"/>
            <a:ext cx="5649347"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交付の対象となる事業内容、事業者等の概要は、下表のとおりです。</a:t>
            </a:r>
            <a:endParaRPr lang="en-US" altLang="ja-JP" sz="1400" dirty="0" smtClean="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803989" y="8351022"/>
            <a:ext cx="5924214"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公募</a:t>
            </a:r>
            <a:r>
              <a:rPr lang="ja-JP" altLang="en-US" sz="1400" dirty="0" smtClean="0">
                <a:latin typeface="メイリオ" panose="020B0604030504040204" pitchFamily="50" charset="-128"/>
                <a:ea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rPr>
              <a:t>行</a:t>
            </a:r>
            <a:r>
              <a:rPr lang="ja-JP" altLang="en-US" sz="1400" dirty="0" smtClean="0">
                <a:latin typeface="メイリオ" panose="020B0604030504040204" pitchFamily="50" charset="-128"/>
                <a:ea typeface="メイリオ" panose="020B0604030504040204" pitchFamily="50" charset="-128"/>
              </a:rPr>
              <a:t>い、事業内容の先進性や期待される効果、交付金終了後の継続性等の観点から審査したうえで、採択事業を</a:t>
            </a:r>
            <a:r>
              <a:rPr lang="ja-JP" altLang="en-US" sz="1400" dirty="0">
                <a:latin typeface="メイリオ" panose="020B0604030504040204" pitchFamily="50" charset="-128"/>
                <a:ea typeface="メイリオ" panose="020B0604030504040204" pitchFamily="50" charset="-128"/>
              </a:rPr>
              <a:t>決定</a:t>
            </a:r>
            <a:r>
              <a:rPr lang="ja-JP" altLang="en-US" sz="1400" dirty="0" smtClean="0">
                <a:latin typeface="メイリオ" panose="020B0604030504040204" pitchFamily="50" charset="-128"/>
                <a:ea typeface="メイリオ" panose="020B0604030504040204" pitchFamily="50" charset="-128"/>
              </a:rPr>
              <a:t>します。</a:t>
            </a:r>
            <a:endParaRPr lang="en-US" altLang="ja-JP" sz="1200"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67763" y="7977916"/>
            <a:ext cx="6522677" cy="215444"/>
          </a:xfrm>
          <a:prstGeom prst="rect">
            <a:avLst/>
          </a:prstGeom>
          <a:noFill/>
        </p:spPr>
        <p:txBody>
          <a:bodyPr wrap="square" rtlCol="0">
            <a:spAutoFit/>
          </a:bodyPr>
          <a:lstStyle/>
          <a:p>
            <a:pPr algn="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収益目的の事業や</a:t>
            </a:r>
            <a:r>
              <a:rPr lang="ja-JP" altLang="en-US" sz="800" dirty="0">
                <a:latin typeface="メイリオ" panose="020B0604030504040204" pitchFamily="50" charset="-128"/>
                <a:ea typeface="メイリオ" panose="020B0604030504040204" pitchFamily="50" charset="-128"/>
              </a:rPr>
              <a:t>宗教・政治的宣伝</a:t>
            </a:r>
            <a:r>
              <a:rPr lang="ja-JP" altLang="en-US" sz="800" dirty="0" smtClean="0">
                <a:latin typeface="メイリオ" panose="020B0604030504040204" pitchFamily="50" charset="-128"/>
                <a:ea typeface="メイリオ" panose="020B0604030504040204" pitchFamily="50" charset="-128"/>
              </a:rPr>
              <a:t>を企図した事業等は対象外です。</a:t>
            </a:r>
            <a:r>
              <a:rPr kumimoji="1" lang="ja-JP" altLang="en-US" sz="800" dirty="0" smtClean="0">
                <a:latin typeface="メイリオ" panose="020B0604030504040204" pitchFamily="50" charset="-128"/>
                <a:ea typeface="メイリオ" panose="020B0604030504040204" pitchFamily="50" charset="-128"/>
              </a:rPr>
              <a:t>要件詳細については交付要綱・公募要領等を参照ください。</a:t>
            </a:r>
            <a:endParaRPr kumimoji="1" lang="ja-JP" altLang="en-US" sz="800" dirty="0">
              <a:latin typeface="メイリオ" panose="020B0604030504040204" pitchFamily="50" charset="-128"/>
              <a:ea typeface="メイリオ" panose="020B0604030504040204" pitchFamily="50" charset="-128"/>
            </a:endParaRPr>
          </a:p>
        </p:txBody>
      </p:sp>
      <p:sp>
        <p:nvSpPr>
          <p:cNvPr id="2" name="ホームベース 1"/>
          <p:cNvSpPr/>
          <p:nvPr/>
        </p:nvSpPr>
        <p:spPr>
          <a:xfrm>
            <a:off x="-2668" y="721313"/>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rPr>
              <a:t>概要</a:t>
            </a:r>
            <a:endParaRPr kumimoji="1" lang="ja-JP" altLang="en-US" sz="2000" b="1" dirty="0">
              <a:latin typeface="メイリオ" panose="020B0604030504040204" pitchFamily="50" charset="-128"/>
              <a:ea typeface="メイリオ" panose="020B0604030504040204" pitchFamily="50" charset="-128"/>
            </a:endParaRPr>
          </a:p>
        </p:txBody>
      </p:sp>
      <p:sp>
        <p:nvSpPr>
          <p:cNvPr id="16" name="ホームベース 15"/>
          <p:cNvSpPr/>
          <p:nvPr/>
        </p:nvSpPr>
        <p:spPr>
          <a:xfrm>
            <a:off x="-2668" y="1383633"/>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メイリオ" panose="020B0604030504040204" pitchFamily="50" charset="-128"/>
                <a:ea typeface="メイリオ" panose="020B0604030504040204" pitchFamily="50" charset="-128"/>
              </a:rPr>
              <a:t>対象</a:t>
            </a:r>
            <a:endParaRPr kumimoji="1" lang="ja-JP" altLang="en-US" sz="20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2668" y="8323189"/>
            <a:ext cx="827479" cy="543521"/>
            <a:chOff x="-2668" y="7761311"/>
            <a:chExt cx="827479" cy="543521"/>
          </a:xfrm>
        </p:grpSpPr>
        <p:sp>
          <p:nvSpPr>
            <p:cNvPr id="17" name="ホームベース 16"/>
            <p:cNvSpPr/>
            <p:nvPr/>
          </p:nvSpPr>
          <p:spPr>
            <a:xfrm>
              <a:off x="-2668" y="7761311"/>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800"/>
                </a:lnSpc>
              </a:pPr>
              <a:endParaRPr kumimoji="1" lang="ja-JP" altLang="en-US" b="1" dirty="0">
                <a:latin typeface="メイリオ" panose="020B0604030504040204" pitchFamily="50" charset="-128"/>
                <a:ea typeface="メイリオ" panose="020B0604030504040204" pitchFamily="50" charset="-128"/>
              </a:endParaRPr>
            </a:p>
          </p:txBody>
        </p:sp>
        <p:sp>
          <p:nvSpPr>
            <p:cNvPr id="23" name="ホームベース 22"/>
            <p:cNvSpPr/>
            <p:nvPr/>
          </p:nvSpPr>
          <p:spPr>
            <a:xfrm>
              <a:off x="0" y="7794425"/>
              <a:ext cx="824811" cy="510407"/>
            </a:xfrm>
            <a:prstGeom prst="homePlate">
              <a:avLst>
                <a:gd name="adj" fmla="val 3293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800"/>
                </a:lnSpc>
              </a:pPr>
              <a:r>
                <a:rPr kumimoji="1" lang="ja-JP" altLang="en-US" b="1" dirty="0" smtClean="0">
                  <a:latin typeface="メイリオ" panose="020B0604030504040204" pitchFamily="50" charset="-128"/>
                  <a:ea typeface="メイリオ" panose="020B0604030504040204" pitchFamily="50" charset="-128"/>
                </a:rPr>
                <a:t>採択方法</a:t>
              </a:r>
              <a:endParaRPr kumimoji="1" lang="ja-JP" altLang="en-US" b="1" dirty="0">
                <a:latin typeface="メイリオ" panose="020B0604030504040204" pitchFamily="50" charset="-128"/>
                <a:ea typeface="メイリオ" panose="020B0604030504040204" pitchFamily="50" charset="-128"/>
              </a:endParaRPr>
            </a:p>
          </p:txBody>
        </p:sp>
      </p:grpSp>
      <p:grpSp>
        <p:nvGrpSpPr>
          <p:cNvPr id="18" name="グループ化 17"/>
          <p:cNvGrpSpPr/>
          <p:nvPr/>
        </p:nvGrpSpPr>
        <p:grpSpPr>
          <a:xfrm>
            <a:off x="191550" y="8899253"/>
            <a:ext cx="6549818" cy="878283"/>
            <a:chOff x="175476" y="8304295"/>
            <a:chExt cx="6549818" cy="915463"/>
          </a:xfrm>
        </p:grpSpPr>
        <p:sp>
          <p:nvSpPr>
            <p:cNvPr id="20" name="テキスト ボックス 19"/>
            <p:cNvSpPr txBox="1"/>
            <p:nvPr/>
          </p:nvSpPr>
          <p:spPr>
            <a:xfrm>
              <a:off x="1628800" y="8304295"/>
              <a:ext cx="5096494" cy="915463"/>
            </a:xfrm>
            <a:prstGeom prst="rect">
              <a:avLst/>
            </a:prstGeom>
            <a:noFill/>
            <a:ln w="9525">
              <a:solidFill>
                <a:schemeClr val="tx1"/>
              </a:solidFill>
            </a:ln>
          </p:spPr>
          <p:txBody>
            <a:bodyPr wrap="square" rtlCol="0">
              <a:noAutofit/>
            </a:bodyPr>
            <a:lstStyle/>
            <a:p>
              <a:r>
                <a:rPr lang="ja-JP" altLang="en-US" sz="1400" dirty="0" smtClean="0">
                  <a:latin typeface="メイリオ" panose="020B0604030504040204" pitchFamily="50" charset="-128"/>
                  <a:ea typeface="メイリオ" panose="020B0604030504040204" pitchFamily="50" charset="-128"/>
                </a:rPr>
                <a:t>令和４年</a:t>
              </a:r>
              <a:r>
                <a:rPr lang="ja-JP" altLang="en-US" sz="1400" dirty="0" smtClean="0">
                  <a:latin typeface="メイリオ" panose="020B0604030504040204" pitchFamily="50" charset="-128"/>
                  <a:ea typeface="メイリオ" panose="020B0604030504040204" pitchFamily="50" charset="-128"/>
                </a:rPr>
                <a:t>２月</a:t>
              </a:r>
              <a:r>
                <a:rPr lang="en-US" altLang="ja-JP" sz="1400" dirty="0" smtClean="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a:t>
              </a:r>
              <a:r>
                <a:rPr lang="ja-JP" altLang="en-US" sz="1400" dirty="0" smtClean="0">
                  <a:latin typeface="メイリオ" panose="020B0604030504040204" pitchFamily="50" charset="-128"/>
                  <a:ea typeface="メイリオ" panose="020B0604030504040204" pitchFamily="50" charset="-128"/>
                </a:rPr>
                <a:t>　  公募情報公表・受付開始</a:t>
              </a:r>
              <a:r>
                <a:rPr lang="ja-JP" altLang="en-US" sz="500" dirty="0" smtClean="0">
                  <a:latin typeface="メイリオ" panose="020B0604030504040204" pitchFamily="50" charset="-128"/>
                  <a:ea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endParaRPr>
            </a:p>
            <a:p>
              <a:pPr>
                <a:lnSpc>
                  <a:spcPts val="700"/>
                </a:lnSpc>
              </a:pPr>
              <a:r>
                <a:rPr lang="en-US" altLang="ja-JP" sz="500" dirty="0">
                  <a:latin typeface="メイリオ" panose="020B0604030504040204" pitchFamily="50" charset="-128"/>
                  <a:ea typeface="メイリオ" panose="020B0604030504040204" pitchFamily="50" charset="-128"/>
                </a:rPr>
                <a:t> </a:t>
              </a:r>
              <a:r>
                <a:rPr lang="en-US" altLang="ja-JP" sz="500" dirty="0" smtClean="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http://www.biodic.go.jp/biodiversity/activity/local_gov/hozen/index.html</a:t>
              </a:r>
              <a:r>
                <a:rPr lang="ja-JP" altLang="en-US" sz="900" dirty="0" smtClean="0">
                  <a:latin typeface="メイリオ" panose="020B0604030504040204" pitchFamily="50" charset="-128"/>
                  <a:ea typeface="メイリオ" panose="020B0604030504040204" pitchFamily="50" charset="-128"/>
                </a:rPr>
                <a:t>に掲載</a:t>
              </a:r>
              <a:r>
                <a:rPr lang="en-US" altLang="ja-JP" sz="900" dirty="0" smtClean="0">
                  <a:latin typeface="メイリオ" panose="020B0604030504040204" pitchFamily="50" charset="-128"/>
                  <a:ea typeface="メイリオ" panose="020B0604030504040204" pitchFamily="50" charset="-128"/>
                </a:rPr>
                <a:t>)</a:t>
              </a:r>
            </a:p>
            <a:p>
              <a:pPr>
                <a:lnSpc>
                  <a:spcPts val="200"/>
                </a:lnSpc>
              </a:pPr>
              <a:endParaRPr lang="en-US" altLang="ja-JP" sz="9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３月</a:t>
              </a:r>
              <a:r>
                <a:rPr lang="en-US" altLang="ja-JP" sz="1400" dirty="0" smtClean="0">
                  <a:latin typeface="メイリオ" panose="020B0604030504040204" pitchFamily="50" charset="-128"/>
                  <a:ea typeface="メイリオ" panose="020B0604030504040204" pitchFamily="50" charset="-128"/>
                </a:rPr>
                <a:t>25</a:t>
              </a:r>
              <a:r>
                <a:rPr lang="ja-JP" altLang="en-US" sz="1400" smtClean="0">
                  <a:latin typeface="メイリオ" panose="020B0604030504040204" pitchFamily="50" charset="-128"/>
                  <a:ea typeface="メイリオ" panose="020B0604030504040204" pitchFamily="50" charset="-128"/>
                </a:rPr>
                <a:t>日</a:t>
              </a:r>
              <a:r>
                <a:rPr lang="ja-JP" altLang="en-US" sz="1400" dirty="0" smtClean="0">
                  <a:latin typeface="メイリオ" panose="020B0604030504040204" pitchFamily="50" charset="-128"/>
                  <a:ea typeface="メイリオ" panose="020B0604030504040204" pitchFamily="50" charset="-128"/>
                </a:rPr>
                <a:t>　  応募申請締切</a:t>
              </a:r>
              <a:endParaRPr lang="en-US" altLang="ja-JP" sz="3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６</a:t>
              </a:r>
              <a:r>
                <a:rPr lang="ja-JP" altLang="en-US" sz="1400" dirty="0" smtClean="0">
                  <a:latin typeface="メイリオ" panose="020B0604030504040204" pitchFamily="50" charset="-128"/>
                  <a:ea typeface="メイリオ" panose="020B0604030504040204" pitchFamily="50" charset="-128"/>
                </a:rPr>
                <a:t>月中旬</a:t>
              </a:r>
              <a:r>
                <a:rPr kumimoji="1" lang="ja-JP" altLang="en-US" sz="1400" dirty="0" smtClean="0">
                  <a:latin typeface="メイリオ" panose="020B0604030504040204" pitchFamily="50" charset="-128"/>
                  <a:ea typeface="メイリオ" panose="020B0604030504040204" pitchFamily="50" charset="-128"/>
                </a:rPr>
                <a:t>　採択</a:t>
              </a:r>
              <a:r>
                <a:rPr lang="ja-JP" altLang="en-US" sz="1400" dirty="0" smtClean="0">
                  <a:latin typeface="メイリオ" panose="020B0604030504040204" pitchFamily="50" charset="-128"/>
                  <a:ea typeface="メイリオ" panose="020B0604030504040204" pitchFamily="50" charset="-128"/>
                </a:rPr>
                <a:t>事業</a:t>
              </a:r>
              <a:r>
                <a:rPr kumimoji="1" lang="ja-JP" altLang="en-US" sz="1400" dirty="0" smtClean="0">
                  <a:latin typeface="メイリオ" panose="020B0604030504040204" pitchFamily="50" charset="-128"/>
                  <a:ea typeface="メイリオ" panose="020B0604030504040204" pitchFamily="50" charset="-128"/>
                </a:rPr>
                <a:t>決定・公表</a:t>
              </a:r>
              <a:r>
                <a:rPr lang="ja-JP" altLang="en-US"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予定</a:t>
              </a:r>
              <a:r>
                <a:rPr lang="ja-JP" altLang="en-US" sz="1400" dirty="0" smtClean="0">
                  <a:latin typeface="メイリオ" panose="020B0604030504040204" pitchFamily="50" charset="-128"/>
                  <a:ea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endParaRPr>
            </a:p>
            <a:p>
              <a:pPr>
                <a:lnSpc>
                  <a:spcPts val="700"/>
                </a:lnSpc>
              </a:pPr>
              <a:r>
                <a:rPr lang="en-US" altLang="ja-JP" sz="900" dirty="0" smtClean="0">
                  <a:latin typeface="メイリオ" panose="020B0604030504040204" pitchFamily="50" charset="-128"/>
                  <a:ea typeface="メイリオ" panose="020B0604030504040204" pitchFamily="50" charset="-128"/>
                </a:rPr>
                <a:t>                                          </a:t>
              </a:r>
            </a:p>
          </p:txBody>
        </p:sp>
        <p:sp>
          <p:nvSpPr>
            <p:cNvPr id="21" name="テキスト ボックス 20"/>
            <p:cNvSpPr txBox="1"/>
            <p:nvPr/>
          </p:nvSpPr>
          <p:spPr>
            <a:xfrm>
              <a:off x="175476" y="8304295"/>
              <a:ext cx="1453324" cy="915463"/>
            </a:xfrm>
            <a:prstGeom prst="rect">
              <a:avLst/>
            </a:prstGeom>
            <a:noFill/>
            <a:ln>
              <a:solidFill>
                <a:schemeClr val="tx1"/>
              </a:solidFill>
            </a:ln>
          </p:spPr>
          <p:txBody>
            <a:bodyPr wrap="square" rtlCol="0" anchor="ctr">
              <a:noAutofit/>
            </a:bodyPr>
            <a:lstStyle/>
            <a:p>
              <a:r>
                <a:rPr lang="ja-JP" altLang="en-US" sz="1200" dirty="0" smtClean="0">
                  <a:latin typeface="メイリオ" panose="020B0604030504040204" pitchFamily="50" charset="-128"/>
                  <a:ea typeface="メイリオ" panose="020B0604030504040204" pitchFamily="50" charset="-128"/>
                </a:rPr>
                <a:t>令和４年度事業　　　　　　　　　　　　　　　</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採択スケジュール</a:t>
              </a:r>
              <a:endParaRPr kumimoji="1" lang="ja-JP" altLang="en-US" sz="12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20593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344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2000" dirty="0" smtClean="0">
                <a:latin typeface="メイリオ" panose="020B0604030504040204" pitchFamily="50" charset="-128"/>
                <a:ea typeface="メイリオ" panose="020B0604030504040204" pitchFamily="50" charset="-128"/>
              </a:rPr>
              <a:t>生物多様性保全推進支援事業　採択事業例</a:t>
            </a:r>
            <a:endParaRPr kumimoji="1" lang="ja-JP" altLang="en-US" sz="2000" dirty="0">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148169" y="409889"/>
            <a:ext cx="6568028" cy="1154829"/>
            <a:chOff x="185986" y="835695"/>
            <a:chExt cx="6568028" cy="1154829"/>
          </a:xfrm>
        </p:grpSpPr>
        <p:sp>
          <p:nvSpPr>
            <p:cNvPr id="14" name="角丸四角形 13"/>
            <p:cNvSpPr/>
            <p:nvPr/>
          </p:nvSpPr>
          <p:spPr>
            <a:xfrm>
              <a:off x="185986" y="979152"/>
              <a:ext cx="6552728" cy="1011372"/>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30002" y="835695"/>
              <a:ext cx="256075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（１</a:t>
              </a: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特定外</a:t>
              </a:r>
              <a:r>
                <a:rPr lang="ja-JP" altLang="en-US" sz="1400" dirty="0">
                  <a:latin typeface="メイリオ" panose="020B0604030504040204" pitchFamily="50" charset="-128"/>
                  <a:ea typeface="メイリオ" panose="020B0604030504040204" pitchFamily="50" charset="-128"/>
                </a:rPr>
                <a:t>来生物防除</a:t>
              </a:r>
              <a:r>
                <a:rPr lang="ja-JP" altLang="en-US" sz="1400" dirty="0" smtClean="0">
                  <a:latin typeface="メイリオ" panose="020B0604030504040204" pitchFamily="50" charset="-128"/>
                  <a:ea typeface="メイリオ" panose="020B0604030504040204" pitchFamily="50" charset="-128"/>
                </a:rPr>
                <a:t>対策</a:t>
              </a:r>
              <a:endParaRPr lang="ja-JP" altLang="en-US" sz="14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226740" y="1110444"/>
              <a:ext cx="6527274" cy="874598"/>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対象種　：クリハラリス、アカミミガメ、ヒアリ、アルゼンチンアリ、クビアカツヤカミキリ、</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a:latin typeface="メイリオ" panose="020B0604030504040204" pitchFamily="50" charset="-128"/>
                  <a:ea typeface="メイリオ" panose="020B0604030504040204" pitchFamily="50" charset="-128"/>
                </a:rPr>
                <a:t>　</a:t>
              </a:r>
              <a:r>
                <a:rPr lang="ja-JP" altLang="en-US" sz="1100" smtClean="0">
                  <a:latin typeface="メイリオ" panose="020B0604030504040204" pitchFamily="50" charset="-128"/>
                  <a:ea typeface="メイリオ" panose="020B0604030504040204" pitchFamily="50" charset="-128"/>
                </a:rPr>
                <a:t>　　　　ウチダザリガニ</a:t>
              </a:r>
              <a:r>
                <a:rPr lang="ja-JP" altLang="en-US" sz="1100" dirty="0" smtClean="0">
                  <a:latin typeface="メイリオ" panose="020B0604030504040204" pitchFamily="50" charset="-128"/>
                  <a:ea typeface="メイリオ" panose="020B0604030504040204" pitchFamily="50" charset="-128"/>
                </a:rPr>
                <a:t>、オオバナミズキンバイ、スパルティナ属　等</a:t>
              </a:r>
              <a:endParaRPr lang="en-US" altLang="ja-JP" sz="1100" dirty="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事業内容：対象種の個体の駆除、生息・生育状況調査、在来種への影響調査、防除計画の立案、防除</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手法の改良・実証、防除の担い手育成や体制構築、普及啓発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3" name="グループ化 2"/>
          <p:cNvGrpSpPr/>
          <p:nvPr/>
        </p:nvGrpSpPr>
        <p:grpSpPr>
          <a:xfrm>
            <a:off x="143208" y="1640632"/>
            <a:ext cx="6578236" cy="1181393"/>
            <a:chOff x="181025" y="2199982"/>
            <a:chExt cx="6578236" cy="1181393"/>
          </a:xfrm>
        </p:grpSpPr>
        <p:sp>
          <p:nvSpPr>
            <p:cNvPr id="15" name="角丸四角形 14"/>
            <p:cNvSpPr/>
            <p:nvPr/>
          </p:nvSpPr>
          <p:spPr>
            <a:xfrm>
              <a:off x="181025" y="2340786"/>
              <a:ext cx="6552728" cy="1040589"/>
            </a:xfrm>
            <a:prstGeom prst="roundRect">
              <a:avLst>
                <a:gd name="adj" fmla="val 14448"/>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25480" y="2199982"/>
              <a:ext cx="3429369"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（２）重要</a:t>
              </a:r>
              <a:r>
                <a:rPr lang="ja-JP" altLang="en-US" sz="1400" dirty="0">
                  <a:latin typeface="メイリオ" panose="020B0604030504040204" pitchFamily="50" charset="-128"/>
                  <a:ea typeface="メイリオ" panose="020B0604030504040204" pitchFamily="50" charset="-128"/>
                </a:rPr>
                <a:t>生物多様性</a:t>
              </a:r>
              <a:r>
                <a:rPr lang="ja-JP" altLang="en-US" sz="1400" dirty="0" smtClean="0">
                  <a:latin typeface="メイリオ" panose="020B0604030504040204" pitchFamily="50" charset="-128"/>
                  <a:ea typeface="メイリオ" panose="020B0604030504040204" pitchFamily="50" charset="-128"/>
                </a:rPr>
                <a:t>保護地域</a:t>
              </a:r>
              <a:r>
                <a:rPr lang="ja-JP" altLang="en-US" sz="1400" dirty="0">
                  <a:latin typeface="メイリオ" panose="020B0604030504040204" pitchFamily="50" charset="-128"/>
                  <a:ea typeface="メイリオ" panose="020B0604030504040204" pitchFamily="50" charset="-128"/>
                </a:rPr>
                <a:t>保全</a:t>
              </a:r>
              <a:r>
                <a:rPr lang="ja-JP" altLang="en-US" sz="1400" dirty="0" smtClean="0">
                  <a:latin typeface="メイリオ" panose="020B0604030504040204" pitchFamily="50" charset="-128"/>
                  <a:ea typeface="メイリオ" panose="020B0604030504040204" pitchFamily="50" charset="-128"/>
                </a:rPr>
                <a:t>再生</a:t>
              </a:r>
              <a:endParaRPr lang="ja-JP" altLang="en-US" sz="14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226740" y="2492842"/>
              <a:ext cx="6532521" cy="874598"/>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対象地域：尾瀬国立公園、日南海岸国定公園、笹ヶ峰自然環境保全地域、</a:t>
              </a:r>
              <a:r>
                <a:rPr lang="zh-TW" altLang="en-US" sz="1100" dirty="0" smtClean="0">
                  <a:latin typeface="メイリオ" panose="020B0604030504040204" pitchFamily="50" charset="-128"/>
                  <a:ea typeface="メイリオ" panose="020B0604030504040204" pitchFamily="50" charset="-128"/>
                </a:rPr>
                <a:t>国指</a:t>
              </a:r>
              <a:r>
                <a:rPr lang="zh-TW" altLang="en-US" sz="1100" dirty="0">
                  <a:latin typeface="メイリオ" panose="020B0604030504040204" pitchFamily="50" charset="-128"/>
                  <a:ea typeface="メイリオ" panose="020B0604030504040204" pitchFamily="50" charset="-128"/>
                </a:rPr>
                <a:t>定石鎚</a:t>
              </a:r>
              <a:r>
                <a:rPr lang="zh-TW" altLang="en-US" sz="1100" dirty="0" smtClean="0">
                  <a:latin typeface="メイリオ" panose="020B0604030504040204" pitchFamily="50" charset="-128"/>
                  <a:ea typeface="メイリオ" panose="020B0604030504040204" pitchFamily="50" charset="-128"/>
                </a:rPr>
                <a:t>山系鳥獣</a:t>
              </a:r>
              <a:r>
                <a:rPr lang="zh-TW" altLang="en-US" sz="1100" dirty="0">
                  <a:latin typeface="メイリオ" panose="020B0604030504040204" pitchFamily="50" charset="-128"/>
                  <a:ea typeface="メイリオ" panose="020B0604030504040204" pitchFamily="50" charset="-128"/>
                </a:rPr>
                <a:t>保護</a:t>
              </a:r>
              <a:r>
                <a:rPr lang="zh-TW" altLang="en-US" sz="1100" dirty="0" smtClean="0">
                  <a:latin typeface="メイリオ" panose="020B0604030504040204" pitchFamily="50" charset="-128"/>
                  <a:ea typeface="メイリオ" panose="020B0604030504040204" pitchFamily="50" charset="-128"/>
                </a:rPr>
                <a:t>区</a:t>
              </a:r>
              <a:r>
                <a:rPr lang="ja-JP" altLang="en-US" sz="1100" dirty="0" err="1"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　　　　　</a:t>
              </a:r>
              <a:r>
                <a:rPr lang="zh-TW" altLang="en-US" sz="1100" dirty="0" smtClean="0">
                  <a:latin typeface="メイリオ" panose="020B0604030504040204" pitchFamily="50" charset="-128"/>
                  <a:ea typeface="メイリオ" panose="020B0604030504040204" pitchFamily="50" charset="-128"/>
                </a:rPr>
                <a:t>肥前</a:t>
              </a:r>
              <a:r>
                <a:rPr lang="zh-TW" altLang="en-US" sz="1100" dirty="0">
                  <a:latin typeface="メイリオ" panose="020B0604030504040204" pitchFamily="50" charset="-128"/>
                  <a:ea typeface="メイリオ" panose="020B0604030504040204" pitchFamily="50" charset="-128"/>
                </a:rPr>
                <a:t>鹿島</a:t>
              </a:r>
              <a:r>
                <a:rPr lang="zh-TW" altLang="en-US" sz="1100" dirty="0" smtClean="0">
                  <a:latin typeface="メイリオ" panose="020B0604030504040204" pitchFamily="50" charset="-128"/>
                  <a:ea typeface="メイリオ" panose="020B0604030504040204" pitchFamily="50" charset="-128"/>
                </a:rPr>
                <a:t>干潟</a:t>
              </a:r>
              <a:r>
                <a:rPr lang="ja-JP" altLang="en-US" sz="1100" dirty="0" smtClean="0">
                  <a:latin typeface="メイリオ" panose="020B0604030504040204" pitchFamily="50" charset="-128"/>
                  <a:ea typeface="メイリオ" panose="020B0604030504040204" pitchFamily="50" charset="-128"/>
                </a:rPr>
                <a:t>（ラムサール湿地）、みなかみユネスコエコパーク等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事業内容：対象地域内における自然環境調査、保全に係る計画作成、移入種やサンゴ食害生物の防除、</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生息・生育環境の改善や創出、保全体制の構築、普及啓発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27" name="グループ化 26"/>
          <p:cNvGrpSpPr/>
          <p:nvPr/>
        </p:nvGrpSpPr>
        <p:grpSpPr>
          <a:xfrm>
            <a:off x="145979" y="2864768"/>
            <a:ext cx="6552728" cy="976497"/>
            <a:chOff x="185589" y="3629985"/>
            <a:chExt cx="6552728" cy="976497"/>
          </a:xfrm>
        </p:grpSpPr>
        <p:sp>
          <p:nvSpPr>
            <p:cNvPr id="17" name="角丸四角形 16"/>
            <p:cNvSpPr/>
            <p:nvPr/>
          </p:nvSpPr>
          <p:spPr>
            <a:xfrm>
              <a:off x="185589" y="3779871"/>
              <a:ext cx="6552728" cy="826611"/>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5479" y="3629985"/>
              <a:ext cx="3431163"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（３）広域</a:t>
              </a:r>
              <a:r>
                <a:rPr lang="ja-JP" altLang="en-US" sz="1400" dirty="0">
                  <a:latin typeface="メイリオ" panose="020B0604030504040204" pitchFamily="50" charset="-128"/>
                  <a:ea typeface="メイリオ" panose="020B0604030504040204" pitchFamily="50" charset="-128"/>
                </a:rPr>
                <a:t>連携生態系ネットワーク</a:t>
              </a:r>
              <a:r>
                <a:rPr lang="ja-JP" altLang="en-US" sz="1400" dirty="0" smtClean="0">
                  <a:latin typeface="メイリオ" panose="020B0604030504040204" pitchFamily="50" charset="-128"/>
                  <a:ea typeface="メイリオ" panose="020B0604030504040204" pitchFamily="50" charset="-128"/>
                </a:rPr>
                <a:t>構築</a:t>
              </a:r>
              <a:endParaRPr lang="ja-JP" altLang="en-US" sz="14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242477" y="3912496"/>
              <a:ext cx="6485174" cy="630942"/>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自然再生全体構想及び自然再生事業実施計画の作成、地域連携保全活動計画の作成、これらの法定計画に基づく生息・生育環境の改善や創出、農漁業等における環境配慮手法の普及、保全の担い手育成や連携体制の強化、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30" name="グループ化 29"/>
          <p:cNvGrpSpPr/>
          <p:nvPr/>
        </p:nvGrpSpPr>
        <p:grpSpPr>
          <a:xfrm>
            <a:off x="143208" y="3905151"/>
            <a:ext cx="6552728" cy="878440"/>
            <a:chOff x="181025" y="4725839"/>
            <a:chExt cx="6552728" cy="878440"/>
          </a:xfrm>
        </p:grpSpPr>
        <p:sp>
          <p:nvSpPr>
            <p:cNvPr id="19" name="角丸四角形 18"/>
            <p:cNvSpPr/>
            <p:nvPr/>
          </p:nvSpPr>
          <p:spPr>
            <a:xfrm>
              <a:off x="181025" y="4872091"/>
              <a:ext cx="6552728" cy="684075"/>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26292" y="4725839"/>
              <a:ext cx="25644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（４）地域</a:t>
              </a:r>
              <a:r>
                <a:rPr lang="ja-JP" altLang="en-US" sz="1400" dirty="0">
                  <a:latin typeface="メイリオ" panose="020B0604030504040204" pitchFamily="50" charset="-128"/>
                  <a:ea typeface="メイリオ" panose="020B0604030504040204" pitchFamily="50" charset="-128"/>
                </a:rPr>
                <a:t>民間連携促進</a:t>
              </a:r>
              <a:r>
                <a:rPr lang="ja-JP" altLang="en-US" sz="1400" dirty="0" smtClean="0">
                  <a:latin typeface="メイリオ" panose="020B0604030504040204" pitchFamily="50" charset="-128"/>
                  <a:ea typeface="メイリオ" panose="020B0604030504040204" pitchFamily="50" charset="-128"/>
                </a:rPr>
                <a:t>活動</a:t>
              </a:r>
              <a:endParaRPr lang="ja-JP" altLang="en-US" sz="1400" dirty="0">
                <a:latin typeface="メイリオ" panose="020B0604030504040204" pitchFamily="50" charset="-128"/>
                <a:ea typeface="メイリオ" panose="020B0604030504040204" pitchFamily="50" charset="-128"/>
              </a:endParaRPr>
            </a:p>
          </p:txBody>
        </p:sp>
        <p:sp>
          <p:nvSpPr>
            <p:cNvPr id="20" name="正方形/長方形 19"/>
            <p:cNvSpPr/>
            <p:nvPr/>
          </p:nvSpPr>
          <p:spPr>
            <a:xfrm>
              <a:off x="244783" y="5004115"/>
              <a:ext cx="6488969" cy="600164"/>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地域の活動団体・協力企業・専門家等に関する</a:t>
              </a:r>
              <a:r>
                <a:rPr lang="ja-JP" altLang="en-US" sz="1100" dirty="0" smtClean="0">
                  <a:latin typeface="メイリオ" panose="020B0604030504040204" pitchFamily="50" charset="-128"/>
                  <a:ea typeface="メイリオ" panose="020B0604030504040204" pitchFamily="50" charset="-128"/>
                </a:rPr>
                <a:t>情報の整備及び発信、地域連携活動支援センター</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運営体制</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検討及び構築</a:t>
              </a:r>
              <a:r>
                <a:rPr lang="ja-JP" altLang="en-US" sz="1100" dirty="0">
                  <a:latin typeface="メイリオ" panose="020B0604030504040204" pitchFamily="50" charset="-128"/>
                  <a:ea typeface="メイリオ" panose="020B0604030504040204" pitchFamily="50" charset="-128"/>
                </a:rPr>
                <a:t>、同センターの活用促進のための普及</a:t>
              </a:r>
              <a:r>
                <a:rPr lang="ja-JP" altLang="en-US" sz="1100" dirty="0" smtClean="0">
                  <a:latin typeface="メイリオ" panose="020B0604030504040204" pitchFamily="50" charset="-128"/>
                  <a:ea typeface="メイリオ" panose="020B0604030504040204" pitchFamily="50" charset="-128"/>
                </a:rPr>
                <a:t>啓発、活動団体と企業のマッチングや専門家のあっせんの実施　等</a:t>
              </a:r>
              <a:endParaRPr lang="ja-JP" altLang="en-US" sz="1100" dirty="0">
                <a:latin typeface="メイリオ" panose="020B0604030504040204" pitchFamily="50" charset="-128"/>
                <a:ea typeface="メイリオ" panose="020B0604030504040204" pitchFamily="50" charset="-128"/>
              </a:endParaRPr>
            </a:p>
          </p:txBody>
        </p:sp>
      </p:grpSp>
      <p:grpSp>
        <p:nvGrpSpPr>
          <p:cNvPr id="31" name="グループ化 30"/>
          <p:cNvGrpSpPr/>
          <p:nvPr/>
        </p:nvGrpSpPr>
        <p:grpSpPr>
          <a:xfrm>
            <a:off x="143208" y="4798593"/>
            <a:ext cx="6552728" cy="1135249"/>
            <a:chOff x="174923" y="5932485"/>
            <a:chExt cx="6552728" cy="1135249"/>
          </a:xfrm>
        </p:grpSpPr>
        <p:sp>
          <p:nvSpPr>
            <p:cNvPr id="21" name="角丸四角形 20"/>
            <p:cNvSpPr/>
            <p:nvPr/>
          </p:nvSpPr>
          <p:spPr>
            <a:xfrm>
              <a:off x="174923" y="6082944"/>
              <a:ext cx="6552728" cy="933001"/>
            </a:xfrm>
            <a:prstGeom prst="roundRect">
              <a:avLst>
                <a:gd name="adj" fmla="val 14792"/>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30002" y="5932485"/>
              <a:ext cx="35627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（５）国内</a:t>
              </a:r>
              <a:r>
                <a:rPr lang="ja-JP" altLang="en-US" sz="1400" dirty="0">
                  <a:latin typeface="メイリオ" panose="020B0604030504040204" pitchFamily="50" charset="-128"/>
                  <a:ea typeface="メイリオ" panose="020B0604030504040204" pitchFamily="50" charset="-128"/>
                </a:rPr>
                <a:t>希少野生動植物種生息域外</a:t>
              </a:r>
              <a:r>
                <a:rPr lang="ja-JP" altLang="en-US" sz="1400" dirty="0" smtClean="0">
                  <a:latin typeface="メイリオ" panose="020B0604030504040204" pitchFamily="50" charset="-128"/>
                  <a:ea typeface="メイリオ" panose="020B0604030504040204" pitchFamily="50" charset="-128"/>
                </a:rPr>
                <a:t>保全</a:t>
              </a:r>
              <a:endParaRPr lang="ja-JP" altLang="en-US" sz="1400"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226740" y="6234172"/>
              <a:ext cx="6500910" cy="833562"/>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：ニホンイヌワシ、トサシミズサンショウウオ、オガサワラハンミョウ、ツシマウラボシシ</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ジミ、カラフトグワイ、キリギシソウ、ダイトウサクラタデ　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事業内容：対象種の個体の飼養・繁殖、飼養等技術の改良、繁殖</a:t>
              </a:r>
              <a:r>
                <a:rPr lang="ja-JP" altLang="en-US" sz="1100" dirty="0">
                  <a:latin typeface="メイリオ" panose="020B0604030504040204" pitchFamily="50" charset="-128"/>
                  <a:ea typeface="メイリオ" panose="020B0604030504040204" pitchFamily="50" charset="-128"/>
                </a:rPr>
                <a:t>個体の</a:t>
              </a:r>
              <a:r>
                <a:rPr lang="ja-JP" altLang="en-US" sz="1100" dirty="0" smtClean="0">
                  <a:latin typeface="メイリオ" panose="020B0604030504040204" pitchFamily="50" charset="-128"/>
                  <a:ea typeface="メイリオ" panose="020B0604030504040204" pitchFamily="50" charset="-128"/>
                </a:rPr>
                <a:t>野生復帰、繁殖用株の採取、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他施設との協力体制</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構築、人材育成、普及啓発　等</a:t>
              </a:r>
              <a:endParaRPr lang="ja-JP" altLang="en-US" sz="1100" dirty="0">
                <a:latin typeface="メイリオ" panose="020B0604030504040204" pitchFamily="50" charset="-128"/>
                <a:ea typeface="メイリオ" panose="020B0604030504040204" pitchFamily="50" charset="-128"/>
              </a:endParaRPr>
            </a:p>
          </p:txBody>
        </p:sp>
      </p:grpSp>
      <p:grpSp>
        <p:nvGrpSpPr>
          <p:cNvPr id="32" name="グループ化 31"/>
          <p:cNvGrpSpPr/>
          <p:nvPr/>
        </p:nvGrpSpPr>
        <p:grpSpPr>
          <a:xfrm>
            <a:off x="143207" y="5931749"/>
            <a:ext cx="6552728" cy="1136206"/>
            <a:chOff x="170072" y="7272003"/>
            <a:chExt cx="6552728" cy="1136206"/>
          </a:xfrm>
        </p:grpSpPr>
        <p:sp>
          <p:nvSpPr>
            <p:cNvPr id="23" name="角丸四角形 22"/>
            <p:cNvSpPr/>
            <p:nvPr/>
          </p:nvSpPr>
          <p:spPr>
            <a:xfrm>
              <a:off x="170072" y="7423062"/>
              <a:ext cx="6552728" cy="985147"/>
            </a:xfrm>
            <a:prstGeom prst="roundRect">
              <a:avLst>
                <a:gd name="adj" fmla="val 12961"/>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15338" y="7272003"/>
              <a:ext cx="2852495"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（６）国内</a:t>
              </a:r>
              <a:r>
                <a:rPr lang="ja-JP" altLang="en-US" sz="1400" dirty="0">
                  <a:latin typeface="メイリオ" panose="020B0604030504040204" pitchFamily="50" charset="-128"/>
                  <a:ea typeface="メイリオ" panose="020B0604030504040204" pitchFamily="50" charset="-128"/>
                </a:rPr>
                <a:t>希少野生動植物種</a:t>
              </a:r>
              <a:r>
                <a:rPr lang="ja-JP" altLang="en-US" sz="1400" dirty="0" smtClean="0">
                  <a:latin typeface="メイリオ" panose="020B0604030504040204" pitchFamily="50" charset="-128"/>
                  <a:ea typeface="メイリオ" panose="020B0604030504040204" pitchFamily="50" charset="-128"/>
                </a:rPr>
                <a:t>保全</a:t>
              </a:r>
              <a:endParaRPr lang="ja-JP" altLang="en-US" sz="1400" dirty="0">
                <a:latin typeface="メイリオ" panose="020B0604030504040204" pitchFamily="50" charset="-128"/>
                <a:ea typeface="メイリオ" panose="020B0604030504040204" pitchFamily="50" charset="-128"/>
              </a:endParaRPr>
            </a:p>
          </p:txBody>
        </p:sp>
        <p:sp>
          <p:nvSpPr>
            <p:cNvPr id="24" name="正方形/長方形 23"/>
            <p:cNvSpPr/>
            <p:nvPr/>
          </p:nvSpPr>
          <p:spPr>
            <a:xfrm>
              <a:off x="238680" y="7546374"/>
              <a:ext cx="6484119" cy="820738"/>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：タンチョウ、ミヤコカナヘビ、トウキョウサンショウウオ、コシノハゼ、フサヒゲルリカ</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ミキリ、シャープゲンゴロウモドキ、ハナシノブ、ヒュウガシケシダ　等</a:t>
              </a:r>
              <a:endParaRPr lang="en-US" altLang="ja-JP" sz="1100" dirty="0" smtClean="0">
                <a:latin typeface="メイリオ" panose="020B0604030504040204" pitchFamily="50" charset="-128"/>
                <a:ea typeface="メイリオ" panose="020B0604030504040204" pitchFamily="50" charset="-128"/>
              </a:endParaRPr>
            </a:p>
            <a:p>
              <a:pPr>
                <a:lnSpc>
                  <a:spcPts val="400"/>
                </a:lnSpc>
              </a:pP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事業内容：対象種の生息・生育状況の調査、保全計画の作成、生息・生育環境の改善や創出、密猟等</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の監視、保全の担い手の育成や体制構築、普及啓発　等</a:t>
              </a:r>
              <a:endParaRPr lang="ja-JP" altLang="en-US" sz="1100" dirty="0">
                <a:latin typeface="メイリオ" panose="020B0604030504040204" pitchFamily="50" charset="-128"/>
                <a:ea typeface="メイリオ" panose="020B0604030504040204" pitchFamily="50" charset="-128"/>
              </a:endParaRPr>
            </a:p>
          </p:txBody>
        </p:sp>
      </p:grpSp>
      <p:grpSp>
        <p:nvGrpSpPr>
          <p:cNvPr id="33" name="グループ化 32"/>
          <p:cNvGrpSpPr/>
          <p:nvPr/>
        </p:nvGrpSpPr>
        <p:grpSpPr>
          <a:xfrm>
            <a:off x="143207" y="7131742"/>
            <a:ext cx="6590176" cy="960991"/>
            <a:chOff x="181025" y="8664175"/>
            <a:chExt cx="6590176" cy="960991"/>
          </a:xfrm>
        </p:grpSpPr>
        <p:sp>
          <p:nvSpPr>
            <p:cNvPr id="25" name="角丸四角形 24"/>
            <p:cNvSpPr/>
            <p:nvPr/>
          </p:nvSpPr>
          <p:spPr>
            <a:xfrm>
              <a:off x="181025" y="8817038"/>
              <a:ext cx="6552728" cy="808128"/>
            </a:xfrm>
            <a:prstGeom prst="roundRect">
              <a:avLst>
                <a:gd name="adj" fmla="val 17277"/>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08105" y="8664175"/>
              <a:ext cx="35907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（７）特定外</a:t>
              </a:r>
              <a:r>
                <a:rPr lang="ja-JP" altLang="en-US" sz="1400" dirty="0">
                  <a:latin typeface="メイリオ" panose="020B0604030504040204" pitchFamily="50" charset="-128"/>
                  <a:ea typeface="メイリオ" panose="020B0604030504040204" pitchFamily="50" charset="-128"/>
                </a:rPr>
                <a:t>来生物早期防除計画策定事業</a:t>
              </a:r>
            </a:p>
          </p:txBody>
        </p:sp>
        <p:sp>
          <p:nvSpPr>
            <p:cNvPr id="26" name="正方形/長方形 25"/>
            <p:cNvSpPr/>
            <p:nvPr/>
          </p:nvSpPr>
          <p:spPr>
            <a:xfrm>
              <a:off x="238680" y="8942404"/>
              <a:ext cx="6532521" cy="664284"/>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：アメリカミンク、クビアカツヤカミキリ、シカ属交雑種、ツルヒヨドリ　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事業内容：対象種の早期防除計画の作成とこれに必要な調査及び防除</a:t>
              </a:r>
              <a:r>
                <a:rPr lang="ja-JP" altLang="en-US" sz="1100" dirty="0">
                  <a:latin typeface="メイリオ" panose="020B0604030504040204" pitchFamily="50" charset="-128"/>
                  <a:ea typeface="メイリオ" panose="020B0604030504040204" pitchFamily="50" charset="-128"/>
                </a:rPr>
                <a:t>手法の</a:t>
              </a:r>
              <a:r>
                <a:rPr lang="ja-JP" altLang="en-US" sz="1100" dirty="0" smtClean="0">
                  <a:latin typeface="メイリオ" panose="020B0604030504040204" pitchFamily="50" charset="-128"/>
                  <a:ea typeface="メイリオ" panose="020B0604030504040204" pitchFamily="50" charset="-128"/>
                </a:rPr>
                <a:t>検討、同計画に基づく防</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除の体制構築、</a:t>
              </a:r>
              <a:r>
                <a:rPr lang="ja-JP" altLang="en-US" sz="1100" dirty="0">
                  <a:latin typeface="メイリオ" panose="020B0604030504040204" pitchFamily="50" charset="-128"/>
                  <a:ea typeface="メイリオ" panose="020B0604030504040204" pitchFamily="50" charset="-128"/>
                </a:rPr>
                <a:t>初期対応用の資器材の</a:t>
              </a:r>
              <a:r>
                <a:rPr lang="ja-JP" altLang="en-US" sz="1100" dirty="0" smtClean="0">
                  <a:latin typeface="メイリオ" panose="020B0604030504040204" pitchFamily="50" charset="-128"/>
                  <a:ea typeface="メイリオ" panose="020B0604030504040204" pitchFamily="50" charset="-128"/>
                </a:rPr>
                <a:t>準備及び使用方法の研修　等</a:t>
              </a:r>
              <a:endParaRPr lang="ja-JP" altLang="en-US" sz="1100" dirty="0">
                <a:latin typeface="メイリオ" panose="020B0604030504040204" pitchFamily="50" charset="-128"/>
                <a:ea typeface="メイリオ" panose="020B0604030504040204" pitchFamily="50" charset="-128"/>
              </a:endParaRPr>
            </a:p>
          </p:txBody>
        </p:sp>
      </p:grpSp>
      <p:sp>
        <p:nvSpPr>
          <p:cNvPr id="34" name="正方形/長方形 33"/>
          <p:cNvSpPr/>
          <p:nvPr/>
        </p:nvSpPr>
        <p:spPr>
          <a:xfrm>
            <a:off x="-2668" y="9633520"/>
            <a:ext cx="6858000" cy="27248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問合せ</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環境省自然環境局 生物多様性主流化室 　</a:t>
            </a:r>
            <a:r>
              <a:rPr kumimoji="1" lang="en-US" altLang="ja-JP" sz="1200" dirty="0" smtClean="0">
                <a:latin typeface="メイリオ" panose="020B0604030504040204" pitchFamily="50" charset="-128"/>
                <a:ea typeface="メイリオ" panose="020B0604030504040204" pitchFamily="50" charset="-128"/>
              </a:rPr>
              <a:t>TEL</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03-5521-9108</a:t>
            </a:r>
            <a:endParaRPr kumimoji="1" lang="ja-JP" altLang="en-US" sz="120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206965" y="9191081"/>
            <a:ext cx="6488969" cy="430887"/>
          </a:xfrm>
          <a:prstGeom prst="rect">
            <a:avLst/>
          </a:prstGeom>
        </p:spPr>
        <p:txBody>
          <a:bodyPr wrap="square">
            <a:spAutoFit/>
          </a:bodyPr>
          <a:lstStyle/>
          <a:p>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これまでの採択事業をもとに取りまとめたものです。一部、事業の要件から想定される事業内容を</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補足しています。</a:t>
            </a:r>
          </a:p>
        </p:txBody>
      </p:sp>
      <p:grpSp>
        <p:nvGrpSpPr>
          <p:cNvPr id="35" name="グループ化 34"/>
          <p:cNvGrpSpPr/>
          <p:nvPr/>
        </p:nvGrpSpPr>
        <p:grpSpPr>
          <a:xfrm>
            <a:off x="151192" y="8158796"/>
            <a:ext cx="6590176" cy="1010045"/>
            <a:chOff x="181025" y="8701800"/>
            <a:chExt cx="6590176" cy="1010045"/>
          </a:xfrm>
        </p:grpSpPr>
        <p:sp>
          <p:nvSpPr>
            <p:cNvPr id="36" name="角丸四角形 35"/>
            <p:cNvSpPr/>
            <p:nvPr/>
          </p:nvSpPr>
          <p:spPr>
            <a:xfrm>
              <a:off x="181025" y="8817038"/>
              <a:ext cx="6552728" cy="836936"/>
            </a:xfrm>
            <a:prstGeom prst="roundRect">
              <a:avLst>
                <a:gd name="adj" fmla="val 17277"/>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308106" y="8701800"/>
              <a:ext cx="2862696"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8</a:t>
              </a:r>
              <a:r>
                <a:rPr lang="ja-JP" altLang="en-US" sz="1400" dirty="0" smtClean="0">
                  <a:latin typeface="メイリオ" panose="020B0604030504040204" pitchFamily="50" charset="-128"/>
                  <a:ea typeface="メイリオ" panose="020B0604030504040204" pitchFamily="50" charset="-128"/>
                </a:rPr>
                <a:t>）</a:t>
              </a:r>
              <a:r>
                <a:rPr lang="zh-CN" altLang="en-US" sz="1400" dirty="0">
                  <a:solidFill>
                    <a:srgbClr val="000000"/>
                  </a:solidFill>
                  <a:latin typeface="メイリオ" panose="020B0604030504040204" pitchFamily="50" charset="-128"/>
                  <a:ea typeface="メイリオ" panose="020B0604030504040204" pitchFamily="50" charset="-128"/>
                </a:rPr>
                <a:t>里山未来拠点形成支援</a:t>
              </a:r>
              <a:r>
                <a:rPr lang="zh-CN" altLang="en-US" sz="1400" dirty="0" smtClean="0">
                  <a:solidFill>
                    <a:srgbClr val="000000"/>
                  </a:solidFill>
                  <a:latin typeface="メイリオ" panose="020B0604030504040204" pitchFamily="50" charset="-128"/>
                  <a:ea typeface="メイリオ" panose="020B0604030504040204" pitchFamily="50" charset="-128"/>
                </a:rPr>
                <a:t>事業</a:t>
              </a: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39" name="正方形/長方形 38"/>
            <p:cNvSpPr/>
            <p:nvPr/>
          </p:nvSpPr>
          <p:spPr>
            <a:xfrm>
              <a:off x="238680" y="8942404"/>
              <a:ext cx="6532521" cy="769441"/>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対象地域：重要里地里山、都道府県立自然公園、都道府県指定鳥獣保護区、</a:t>
              </a:r>
              <a:r>
                <a:rPr lang="ja-JP" altLang="en-US" sz="1100" dirty="0" smtClean="0">
                  <a:latin typeface="メイリオ" panose="020B0604030504040204" pitchFamily="50" charset="-128"/>
                  <a:ea typeface="メイリオ" panose="020B0604030504040204" pitchFamily="50" charset="-128"/>
                </a:rPr>
                <a:t>モニタリングサイト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1000</a:t>
              </a:r>
              <a:r>
                <a:rPr lang="ja-JP" altLang="en-US" sz="1100" dirty="0">
                  <a:latin typeface="メイリオ" panose="020B0604030504040204" pitchFamily="50" charset="-128"/>
                  <a:ea typeface="メイリオ" panose="020B0604030504040204" pitchFamily="50" charset="-128"/>
                </a:rPr>
                <a:t>里地調査対象地、重要湿地、国立・国定公園普通地域　等</a:t>
              </a:r>
            </a:p>
            <a:p>
              <a:r>
                <a:rPr lang="ja-JP" altLang="en-US" sz="1100" dirty="0">
                  <a:latin typeface="メイリオ" panose="020B0604030504040204" pitchFamily="50" charset="-128"/>
                  <a:ea typeface="メイリオ" panose="020B0604030504040204" pitchFamily="50" charset="-128"/>
                </a:rPr>
                <a:t>事業内容：里地里山の保全・活用に関する先進的・効果的な活動であって、自然体験・教育</a:t>
              </a:r>
              <a:r>
                <a:rPr lang="ja-JP" altLang="en-US" sz="1100" dirty="0"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資源</a:t>
              </a:r>
              <a:r>
                <a:rPr lang="ja-JP" altLang="en-US" sz="1100" dirty="0">
                  <a:latin typeface="メイリオ" panose="020B0604030504040204" pitchFamily="50" charset="-128"/>
                  <a:ea typeface="メイリオ" panose="020B0604030504040204" pitchFamily="50" charset="-128"/>
                </a:rPr>
                <a:t>活用、雇用創出等</a:t>
              </a:r>
            </a:p>
          </p:txBody>
        </p:sp>
      </p:grpSp>
    </p:spTree>
    <p:extLst>
      <p:ext uri="{BB962C8B-B14F-4D97-AF65-F5344CB8AC3E}">
        <p14:creationId xmlns:p14="http://schemas.microsoft.com/office/powerpoint/2010/main" val="2753889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933</Words>
  <Application>Microsoft Office PowerPoint</Application>
  <PresentationFormat>A4 210 x 297 mm</PresentationFormat>
  <Paragraphs>115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2020-04-09T07:35:43Z</dcterms:created>
  <dcterms:modified xsi:type="dcterms:W3CDTF">2022-02-28T02:39:43Z</dcterms:modified>
</cp:coreProperties>
</file>