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6"/>
  </p:notesMasterIdLst>
  <p:sldIdLst>
    <p:sldId id="259" r:id="rId2"/>
    <p:sldId id="258" r:id="rId3"/>
    <p:sldId id="262" r:id="rId4"/>
    <p:sldId id="263" r:id="rId5"/>
  </p:sldIdLst>
  <p:sldSz cx="12801600" cy="9601200" type="A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mbria" pitchFamily="18" charset="0"/>
        <a:ea typeface="メイリオ" pitchFamily="50" charset="-128"/>
        <a:cs typeface="メイリオ" pitchFamily="50" charset="-128"/>
      </a:defRPr>
    </a:lvl1pPr>
    <a:lvl2pPr marL="64008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mbria" pitchFamily="18" charset="0"/>
        <a:ea typeface="メイリオ" pitchFamily="50" charset="-128"/>
        <a:cs typeface="メイリオ" pitchFamily="50" charset="-128"/>
      </a:defRPr>
    </a:lvl2pPr>
    <a:lvl3pPr marL="128016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mbria" pitchFamily="18" charset="0"/>
        <a:ea typeface="メイリオ" pitchFamily="50" charset="-128"/>
        <a:cs typeface="メイリオ" pitchFamily="50" charset="-128"/>
      </a:defRPr>
    </a:lvl3pPr>
    <a:lvl4pPr marL="192024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mbria" pitchFamily="18" charset="0"/>
        <a:ea typeface="メイリオ" pitchFamily="50" charset="-128"/>
        <a:cs typeface="メイリオ" pitchFamily="50" charset="-128"/>
      </a:defRPr>
    </a:lvl4pPr>
    <a:lvl5pPr marL="256032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mbria" pitchFamily="18" charset="0"/>
        <a:ea typeface="メイリオ" pitchFamily="50" charset="-128"/>
        <a:cs typeface="メイリオ" pitchFamily="50" charset="-128"/>
      </a:defRPr>
    </a:lvl5pPr>
    <a:lvl6pPr marL="3200400" algn="l" defTabSz="1280160" rtl="0" eaLnBrk="1" latinLnBrk="0" hangingPunct="1">
      <a:defRPr kumimoji="1" kern="1200">
        <a:solidFill>
          <a:schemeClr val="tx1"/>
        </a:solidFill>
        <a:latin typeface="Cambria" pitchFamily="18" charset="0"/>
        <a:ea typeface="メイリオ" pitchFamily="50" charset="-128"/>
        <a:cs typeface="メイリオ" pitchFamily="50" charset="-128"/>
      </a:defRPr>
    </a:lvl6pPr>
    <a:lvl7pPr marL="3840480" algn="l" defTabSz="1280160" rtl="0" eaLnBrk="1" latinLnBrk="0" hangingPunct="1">
      <a:defRPr kumimoji="1" kern="1200">
        <a:solidFill>
          <a:schemeClr val="tx1"/>
        </a:solidFill>
        <a:latin typeface="Cambria" pitchFamily="18" charset="0"/>
        <a:ea typeface="メイリオ" pitchFamily="50" charset="-128"/>
        <a:cs typeface="メイリオ" pitchFamily="50" charset="-128"/>
      </a:defRPr>
    </a:lvl7pPr>
    <a:lvl8pPr marL="4480560" algn="l" defTabSz="1280160" rtl="0" eaLnBrk="1" latinLnBrk="0" hangingPunct="1">
      <a:defRPr kumimoji="1" kern="1200">
        <a:solidFill>
          <a:schemeClr val="tx1"/>
        </a:solidFill>
        <a:latin typeface="Cambria" pitchFamily="18" charset="0"/>
        <a:ea typeface="メイリオ" pitchFamily="50" charset="-128"/>
        <a:cs typeface="メイリオ" pitchFamily="50" charset="-128"/>
      </a:defRPr>
    </a:lvl8pPr>
    <a:lvl9pPr marL="5120640" algn="l" defTabSz="1280160" rtl="0" eaLnBrk="1" latinLnBrk="0" hangingPunct="1">
      <a:defRPr kumimoji="1" kern="1200">
        <a:solidFill>
          <a:schemeClr val="tx1"/>
        </a:solidFill>
        <a:latin typeface="Cambria" pitchFamily="18" charset="0"/>
        <a:ea typeface="メイリオ" pitchFamily="50" charset="-128"/>
        <a:cs typeface="メイリオ" pitchFamily="50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4203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51"/>
    <a:srgbClr val="DAE3F3"/>
    <a:srgbClr val="FFFFFF"/>
    <a:srgbClr val="D1FFFA"/>
    <a:srgbClr val="203864"/>
    <a:srgbClr val="8FAADC"/>
    <a:srgbClr val="009C89"/>
    <a:srgbClr val="FFCCCC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55" autoAdjust="0"/>
    <p:restoredTop sz="93548" autoAdjust="0"/>
  </p:normalViewPr>
  <p:slideViewPr>
    <p:cSldViewPr>
      <p:cViewPr>
        <p:scale>
          <a:sx n="66" d="100"/>
          <a:sy n="66" d="100"/>
        </p:scale>
        <p:origin x="1836" y="426"/>
      </p:cViewPr>
      <p:guideLst>
        <p:guide orient="horz" pos="4203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50375" cy="497367"/>
          </a:xfrm>
          <a:prstGeom prst="rect">
            <a:avLst/>
          </a:prstGeom>
        </p:spPr>
        <p:txBody>
          <a:bodyPr vert="horz" lIns="92215" tIns="46109" rIns="92215" bIns="461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4"/>
            <a:ext cx="2950374" cy="497367"/>
          </a:xfrm>
          <a:prstGeom prst="rect">
            <a:avLst/>
          </a:prstGeom>
        </p:spPr>
        <p:txBody>
          <a:bodyPr vert="horz" lIns="92215" tIns="46109" rIns="92215" bIns="46109" rtlCol="0"/>
          <a:lstStyle>
            <a:lvl1pPr algn="r">
              <a:defRPr sz="1200"/>
            </a:lvl1pPr>
          </a:lstStyle>
          <a:p>
            <a:fld id="{AB9C2343-FCCF-4CF9-A9EE-16A45F0E8FE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5" tIns="46109" rIns="92215" bIns="461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2" y="4720985"/>
            <a:ext cx="5446723" cy="4473102"/>
          </a:xfrm>
          <a:prstGeom prst="rect">
            <a:avLst/>
          </a:prstGeom>
        </p:spPr>
        <p:txBody>
          <a:bodyPr vert="horz" lIns="92215" tIns="46109" rIns="92215" bIns="461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372"/>
            <a:ext cx="2950375" cy="497366"/>
          </a:xfrm>
          <a:prstGeom prst="rect">
            <a:avLst/>
          </a:prstGeom>
        </p:spPr>
        <p:txBody>
          <a:bodyPr vert="horz" lIns="92215" tIns="46109" rIns="92215" bIns="461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15" tIns="46109" rIns="92215" bIns="46109" rtlCol="0" anchor="b"/>
          <a:lstStyle>
            <a:lvl1pPr algn="r">
              <a:defRPr sz="1200"/>
            </a:lvl1pPr>
          </a:lstStyle>
          <a:p>
            <a:fld id="{3BF9F3EA-7C54-4D9F-BF15-5FABE86995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24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F3EA-7C54-4D9F-BF15-5FABE86995A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804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F3EA-7C54-4D9F-BF15-5FABE86995A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09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9F3EA-7C54-4D9F-BF15-5FABE86995A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450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 userDrawn="1"/>
        </p:nvSpPr>
        <p:spPr>
          <a:xfrm>
            <a:off x="4674200" y="1271588"/>
            <a:ext cx="7848000" cy="792708"/>
          </a:xfrm>
          <a:prstGeom prst="rect">
            <a:avLst/>
          </a:prstGeom>
          <a:noFill/>
          <a:ln w="19050">
            <a:solidFill>
              <a:srgbClr val="005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 userDrawn="1"/>
        </p:nvSpPr>
        <p:spPr>
          <a:xfrm>
            <a:off x="496888" y="1056184"/>
            <a:ext cx="4043362" cy="1008112"/>
          </a:xfrm>
          <a:prstGeom prst="rect">
            <a:avLst/>
          </a:prstGeom>
          <a:noFill/>
          <a:ln w="19050">
            <a:solidFill>
              <a:srgbClr val="005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 userDrawn="1"/>
        </p:nvSpPr>
        <p:spPr>
          <a:xfrm>
            <a:off x="496888" y="7320880"/>
            <a:ext cx="12025312" cy="288032"/>
          </a:xfrm>
          <a:prstGeom prst="rect">
            <a:avLst/>
          </a:prstGeom>
          <a:solidFill>
            <a:srgbClr val="005C51"/>
          </a:solidFill>
          <a:ln>
            <a:solidFill>
              <a:srgbClr val="D1FF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 userDrawn="1"/>
        </p:nvSpPr>
        <p:spPr>
          <a:xfrm>
            <a:off x="496888" y="2280320"/>
            <a:ext cx="5940000" cy="288032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 userDrawn="1"/>
        </p:nvSpPr>
        <p:spPr>
          <a:xfrm>
            <a:off x="496888" y="983588"/>
            <a:ext cx="4043362" cy="288000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 userDrawn="1"/>
        </p:nvSpPr>
        <p:spPr>
          <a:xfrm>
            <a:off x="4672608" y="983556"/>
            <a:ext cx="7849592" cy="288032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054340" y="7574280"/>
            <a:ext cx="1426845" cy="2026920"/>
          </a:xfrm>
          <a:prstGeom prst="rect">
            <a:avLst/>
          </a:prstGeom>
        </p:spPr>
      </p:pic>
      <p:pic>
        <p:nvPicPr>
          <p:cNvPr id="9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623" y="265113"/>
            <a:ext cx="12025312" cy="635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5975" y="336104"/>
            <a:ext cx="11169650" cy="585730"/>
          </a:xfrm>
        </p:spPr>
        <p:txBody>
          <a:bodyPr>
            <a:normAutofit/>
          </a:bodyPr>
          <a:lstStyle>
            <a:lvl1pPr>
              <a:defRPr sz="2400" b="0">
                <a:solidFill>
                  <a:srgbClr val="005C51"/>
                </a:solidFill>
              </a:defRPr>
            </a:lvl1pPr>
          </a:lstStyle>
          <a:p>
            <a:endParaRPr kumimoji="1" lang="ja-JP" altLang="en-US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11807081" y="192088"/>
            <a:ext cx="720800" cy="720080"/>
          </a:xfrm>
          <a:prstGeom prst="line">
            <a:avLst/>
          </a:prstGeom>
          <a:ln w="1270">
            <a:solidFill>
              <a:srgbClr val="005C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481728" y="552128"/>
            <a:ext cx="391839" cy="36004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コンテンツ プレースホルダー 3"/>
          <p:cNvSpPr>
            <a:spLocks noGrp="1"/>
          </p:cNvSpPr>
          <p:nvPr>
            <p:ph sz="half" idx="14"/>
          </p:nvPr>
        </p:nvSpPr>
        <p:spPr>
          <a:xfrm>
            <a:off x="4674200" y="1271588"/>
            <a:ext cx="7848000" cy="79270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26" name="コンテンツ プレースホルダー 3"/>
          <p:cNvSpPr>
            <a:spLocks noGrp="1"/>
          </p:cNvSpPr>
          <p:nvPr>
            <p:ph sz="half" idx="15"/>
          </p:nvPr>
        </p:nvSpPr>
        <p:spPr>
          <a:xfrm>
            <a:off x="496888" y="2568352"/>
            <a:ext cx="5940000" cy="4608512"/>
          </a:xfrm>
        </p:spPr>
        <p:txBody>
          <a:bodyPr wrap="square">
            <a:normAutofit/>
          </a:bodyPr>
          <a:lstStyle>
            <a:lvl1pPr marL="0" marR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dirty="0" smtClean="0"/>
          </a:p>
        </p:txBody>
      </p:sp>
      <p:sp>
        <p:nvSpPr>
          <p:cNvPr id="29" name="コンテンツ プレースホルダー 3"/>
          <p:cNvSpPr>
            <a:spLocks noGrp="1"/>
          </p:cNvSpPr>
          <p:nvPr>
            <p:ph sz="half" idx="17"/>
          </p:nvPr>
        </p:nvSpPr>
        <p:spPr>
          <a:xfrm>
            <a:off x="526120" y="7608912"/>
            <a:ext cx="11996079" cy="1727176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 userDrawn="1"/>
        </p:nvSpPr>
        <p:spPr>
          <a:xfrm>
            <a:off x="485496" y="998147"/>
            <a:ext cx="375506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企画団体名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47" name="テキスト ボックス 46"/>
          <p:cNvSpPr txBox="1"/>
          <p:nvPr userDrawn="1"/>
        </p:nvSpPr>
        <p:spPr>
          <a:xfrm>
            <a:off x="4672608" y="963811"/>
            <a:ext cx="404336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現在までの取組内容や応募に至った背景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49" name="テキスト ボックス 48"/>
          <p:cNvSpPr txBox="1"/>
          <p:nvPr userDrawn="1"/>
        </p:nvSpPr>
        <p:spPr>
          <a:xfrm>
            <a:off x="496888" y="2280320"/>
            <a:ext cx="560873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企画の紹介とその狙い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0" name="テキスト ボックス 49"/>
          <p:cNvSpPr txBox="1"/>
          <p:nvPr userDrawn="1"/>
        </p:nvSpPr>
        <p:spPr>
          <a:xfrm>
            <a:off x="523628" y="7320880"/>
            <a:ext cx="404336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かおりの樹木・草花の選定理由や見頃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1" name="正方形/長方形 50"/>
          <p:cNvSpPr/>
          <p:nvPr userDrawn="1"/>
        </p:nvSpPr>
        <p:spPr>
          <a:xfrm>
            <a:off x="-3392288" y="4440560"/>
            <a:ext cx="3168352" cy="1871340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600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～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800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字程度、企画の紹介とその狙いを御記入ください。</a:t>
            </a:r>
          </a:p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</a:t>
            </a:r>
            <a:r>
              <a:rPr lang="ja-JP" altLang="en-US" sz="1200" dirty="0" smtClean="0">
                <a:solidFill>
                  <a:srgbClr val="005C51"/>
                </a:solidFill>
              </a:rPr>
              <a:t>今後実施のスケジュールと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直近一年間の活動内容及び今後の展望を右の図に御記入ください。</a:t>
            </a:r>
          </a:p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・審査は、環境性、持続性、独創性、公共性の四つの評価基準に照らして行われます。</a:t>
            </a:r>
          </a:p>
        </p:txBody>
      </p:sp>
      <p:sp>
        <p:nvSpPr>
          <p:cNvPr id="52" name="正方形/長方形 51"/>
          <p:cNvSpPr/>
          <p:nvPr userDrawn="1"/>
        </p:nvSpPr>
        <p:spPr>
          <a:xfrm>
            <a:off x="-3392288" y="7608912"/>
            <a:ext cx="3168352" cy="1320080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・企画の場所に植樹する樹木・草花の選定理由について、御記入ください。</a:t>
            </a:r>
          </a:p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・主に使用する植物名、見頃の季節等が分かるように御記入ください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53" name="正方形/長方形 52"/>
          <p:cNvSpPr/>
          <p:nvPr userDrawn="1"/>
        </p:nvSpPr>
        <p:spPr>
          <a:xfrm>
            <a:off x="-3392288" y="2784376"/>
            <a:ext cx="3168352" cy="683208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kumimoji="1" lang="ja-JP" altLang="en-US" sz="1200" dirty="0" smtClean="0">
                <a:solidFill>
                  <a:srgbClr val="005C51"/>
                </a:solidFill>
              </a:rPr>
              <a:t>・この活動での成果目標を箇条書きで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2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～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3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件程度御記入ください。</a:t>
            </a:r>
            <a:endParaRPr kumimoji="1" lang="en-US" altLang="ja-JP" sz="1200" dirty="0" smtClean="0">
              <a:solidFill>
                <a:srgbClr val="005C51"/>
              </a:solidFill>
            </a:endParaRPr>
          </a:p>
        </p:txBody>
      </p:sp>
      <p:sp>
        <p:nvSpPr>
          <p:cNvPr id="54" name="正方形/長方形 53"/>
          <p:cNvSpPr/>
          <p:nvPr userDrawn="1"/>
        </p:nvSpPr>
        <p:spPr>
          <a:xfrm>
            <a:off x="-3392288" y="1704256"/>
            <a:ext cx="3168352" cy="360040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kumimoji="1" lang="ja-JP" altLang="en-US" sz="1200" dirty="0" smtClean="0">
                <a:solidFill>
                  <a:srgbClr val="005C51"/>
                </a:solidFill>
              </a:rPr>
              <a:t>・共同企画団体も含めて御記入ください。</a:t>
            </a:r>
          </a:p>
        </p:txBody>
      </p:sp>
      <p:sp>
        <p:nvSpPr>
          <p:cNvPr id="55" name="正方形/長方形 54"/>
          <p:cNvSpPr/>
          <p:nvPr userDrawn="1"/>
        </p:nvSpPr>
        <p:spPr>
          <a:xfrm>
            <a:off x="13097544" y="1271588"/>
            <a:ext cx="3168352" cy="576684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kumimoji="1" lang="ja-JP" altLang="en-US" sz="1200" dirty="0" smtClean="0">
                <a:solidFill>
                  <a:srgbClr val="005C51"/>
                </a:solidFill>
              </a:rPr>
              <a:t>・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100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～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200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字程度、現在までの取組内容を含めて、応募に至る経緯を御記入ください。</a:t>
            </a:r>
          </a:p>
        </p:txBody>
      </p:sp>
      <p:sp>
        <p:nvSpPr>
          <p:cNvPr id="60" name="正方形/長方形 59"/>
          <p:cNvSpPr/>
          <p:nvPr userDrawn="1"/>
        </p:nvSpPr>
        <p:spPr>
          <a:xfrm>
            <a:off x="496888" y="0"/>
            <a:ext cx="12025312" cy="265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kumimoji="1" lang="ja-JP" altLang="en-US" sz="1200" dirty="0" smtClean="0">
                <a:solidFill>
                  <a:srgbClr val="005C51"/>
                </a:solidFill>
              </a:rPr>
              <a:t>第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15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回「みどり香るまちづくり」企画コンテスト　概要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ペーパー　（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A3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印刷）ひな形　</a:t>
            </a:r>
            <a:r>
              <a:rPr kumimoji="1" lang="en-US" altLang="ja-JP" sz="1200" b="1" u="sng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b="1" u="sng" dirty="0" smtClean="0">
                <a:solidFill>
                  <a:srgbClr val="FF0000"/>
                </a:solidFill>
              </a:rPr>
              <a:t>各要素を御記入いただいていれば、レイアウトを変更していただいて構いません。</a:t>
            </a:r>
          </a:p>
        </p:txBody>
      </p:sp>
      <p:sp>
        <p:nvSpPr>
          <p:cNvPr id="35" name="正方形/長方形 34"/>
          <p:cNvSpPr/>
          <p:nvPr userDrawn="1"/>
        </p:nvSpPr>
        <p:spPr>
          <a:xfrm>
            <a:off x="-3392288" y="480516"/>
            <a:ext cx="3168352" cy="791072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kumimoji="1" lang="ja-JP" altLang="en-US" sz="1200" dirty="0" smtClean="0">
                <a:solidFill>
                  <a:srgbClr val="FF0000"/>
                </a:solidFill>
              </a:rPr>
              <a:t>・本概要ペーパーのレイアウトを変更する場合は、任意の様式又は「表示」→「スライドマスター」から変更ください。</a:t>
            </a:r>
          </a:p>
        </p:txBody>
      </p:sp>
      <p:sp>
        <p:nvSpPr>
          <p:cNvPr id="39" name="正方形/長方形 38"/>
          <p:cNvSpPr/>
          <p:nvPr userDrawn="1"/>
        </p:nvSpPr>
        <p:spPr>
          <a:xfrm>
            <a:off x="6616824" y="2280320"/>
            <a:ext cx="5905376" cy="288032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6616824" y="2280320"/>
            <a:ext cx="404336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企画実施のスケジュール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40" name="スライド番号プレースホルダー 5"/>
          <p:cNvSpPr txBox="1">
            <a:spLocks/>
          </p:cNvSpPr>
          <p:nvPr userDrawn="1"/>
        </p:nvSpPr>
        <p:spPr>
          <a:xfrm>
            <a:off x="9921240" y="9113713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2327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3200400" algn="l" defTabSz="1280160" rtl="0" eaLnBrk="1" latinLnBrk="0" hangingPunct="1">
              <a:defRPr kumimoji="1" kern="12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3840480" algn="l" defTabSz="1280160" rtl="0" eaLnBrk="1" latinLnBrk="0" hangingPunct="1">
              <a:defRPr kumimoji="1" kern="12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4480560" algn="l" defTabSz="1280160" rtl="0" eaLnBrk="1" latinLnBrk="0" hangingPunct="1">
              <a:defRPr kumimoji="1" kern="12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5120640" algn="l" defTabSz="1280160" rtl="0" eaLnBrk="1" latinLnBrk="0" hangingPunct="1">
              <a:defRPr kumimoji="1" kern="12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fld id="{16CEDFFB-43A1-4160-8B8F-853219E1A9F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2" name="コンテンツ プレースホルダー 3"/>
          <p:cNvSpPr>
            <a:spLocks noGrp="1"/>
          </p:cNvSpPr>
          <p:nvPr>
            <p:ph sz="half" idx="18"/>
          </p:nvPr>
        </p:nvSpPr>
        <p:spPr>
          <a:xfrm>
            <a:off x="496888" y="1290812"/>
            <a:ext cx="4008090" cy="79270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60429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 userDrawn="1"/>
        </p:nvSpPr>
        <p:spPr>
          <a:xfrm>
            <a:off x="496888" y="6167884"/>
            <a:ext cx="5687888" cy="288900"/>
          </a:xfrm>
          <a:prstGeom prst="rect">
            <a:avLst/>
          </a:prstGeom>
          <a:solidFill>
            <a:srgbClr val="005C51"/>
          </a:solidFill>
          <a:ln>
            <a:solidFill>
              <a:srgbClr val="D1FF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 userDrawn="1"/>
        </p:nvSpPr>
        <p:spPr>
          <a:xfrm>
            <a:off x="496888" y="983556"/>
            <a:ext cx="12042080" cy="288032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921240" y="9090025"/>
            <a:ext cx="2880360" cy="511175"/>
          </a:xfrm>
        </p:spPr>
        <p:txBody>
          <a:bodyPr/>
          <a:lstStyle>
            <a:lvl1pPr>
              <a:defRPr sz="2327"/>
            </a:lvl1pPr>
          </a:lstStyle>
          <a:p>
            <a:fld id="{16CEDFFB-43A1-4160-8B8F-853219E1A9F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054340" y="7574280"/>
            <a:ext cx="1426845" cy="2026920"/>
          </a:xfrm>
          <a:prstGeom prst="rect">
            <a:avLst/>
          </a:prstGeom>
        </p:spPr>
      </p:pic>
      <p:pic>
        <p:nvPicPr>
          <p:cNvPr id="9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6888" y="251742"/>
            <a:ext cx="12025312" cy="6350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5975" y="336104"/>
            <a:ext cx="11169650" cy="585730"/>
          </a:xfrm>
        </p:spPr>
        <p:txBody>
          <a:bodyPr>
            <a:normAutofit/>
          </a:bodyPr>
          <a:lstStyle>
            <a:lvl1pPr>
              <a:defRPr sz="2400" b="0">
                <a:solidFill>
                  <a:srgbClr val="005C51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3" name="コンテンツ プレースホルダー 3"/>
          <p:cNvSpPr>
            <a:spLocks noGrp="1"/>
          </p:cNvSpPr>
          <p:nvPr>
            <p:ph sz="half" idx="19"/>
          </p:nvPr>
        </p:nvSpPr>
        <p:spPr>
          <a:xfrm>
            <a:off x="6607720" y="6456784"/>
            <a:ext cx="5905376" cy="2879304"/>
          </a:xfrm>
          <a:noFill/>
        </p:spPr>
        <p:txBody>
          <a:bodyPr wrap="none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endParaRPr kumimoji="1" lang="en-US" altLang="ja-JP" dirty="0" smtClean="0"/>
          </a:p>
        </p:txBody>
      </p:sp>
      <p:sp>
        <p:nvSpPr>
          <p:cNvPr id="50" name="テキスト ボックス 49"/>
          <p:cNvSpPr txBox="1"/>
          <p:nvPr userDrawn="1"/>
        </p:nvSpPr>
        <p:spPr>
          <a:xfrm>
            <a:off x="465436" y="6158011"/>
            <a:ext cx="404336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現状写真（企画実施前）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1" name="正方形/長方形 50"/>
          <p:cNvSpPr/>
          <p:nvPr userDrawn="1"/>
        </p:nvSpPr>
        <p:spPr>
          <a:xfrm>
            <a:off x="13097544" y="3936504"/>
            <a:ext cx="3168352" cy="3528392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・使用する樹木等をどのように組み合わせてどの場所に配置するか、分かるようなもの。手書きのイラストや写真の組み合わせ等で構いません。</a:t>
            </a:r>
            <a:endParaRPr kumimoji="1" lang="en-US" altLang="ja-JP" sz="1200" dirty="0" smtClean="0">
              <a:solidFill>
                <a:srgbClr val="005C51"/>
              </a:solidFill>
            </a:endParaRPr>
          </a:p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・主に使用する樹木等の名称及び本（株）数も御記入ください。○△といった記号で表していただいても構いません。</a:t>
            </a:r>
          </a:p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・他者が撮影した写真や作成したイラストなどを使用する場合は、著作権を確認し、必ず許可を取ってから使用してください。また出典を明記してください。</a:t>
            </a:r>
          </a:p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・環境省ＨＰ掲載の「かおりの樹木データ一覧表」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http://www.env.go.jp/air/midori-kaoru/trees-list.html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の写真は、御自由に使用していただいて構いませんが、写真提供元である「一般社団法人 日本植木協会」の出典を明記してください。</a:t>
            </a:r>
          </a:p>
        </p:txBody>
      </p:sp>
      <p:sp>
        <p:nvSpPr>
          <p:cNvPr id="52" name="正方形/長方形 51"/>
          <p:cNvSpPr/>
          <p:nvPr userDrawn="1"/>
        </p:nvSpPr>
        <p:spPr>
          <a:xfrm>
            <a:off x="-3464296" y="6816824"/>
            <a:ext cx="3168352" cy="504056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・１箇所につき２～３枚程度、植栽予定地の現状が分かるよう撮影してください。</a:t>
            </a:r>
          </a:p>
        </p:txBody>
      </p:sp>
      <p:sp>
        <p:nvSpPr>
          <p:cNvPr id="55" name="正方形/長方形 54"/>
          <p:cNvSpPr/>
          <p:nvPr userDrawn="1"/>
        </p:nvSpPr>
        <p:spPr>
          <a:xfrm>
            <a:off x="13097544" y="1271588"/>
            <a:ext cx="3168352" cy="720700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kumimoji="1" lang="ja-JP" altLang="en-US" sz="1200" dirty="0" smtClean="0">
                <a:solidFill>
                  <a:srgbClr val="005C51"/>
                </a:solidFill>
              </a:rPr>
              <a:t>・樹木・草花を植樹するまでに行う取組があれば御記入ください（テキストボックスにより挿入ください）。</a:t>
            </a:r>
            <a:endParaRPr kumimoji="1" lang="en-US" altLang="ja-JP" sz="1200" dirty="0" smtClean="0">
              <a:solidFill>
                <a:srgbClr val="005C51"/>
              </a:solidFill>
            </a:endParaRPr>
          </a:p>
        </p:txBody>
      </p:sp>
      <p:sp>
        <p:nvSpPr>
          <p:cNvPr id="60" name="正方形/長方形 59"/>
          <p:cNvSpPr/>
          <p:nvPr userDrawn="1"/>
        </p:nvSpPr>
        <p:spPr>
          <a:xfrm>
            <a:off x="496888" y="0"/>
            <a:ext cx="12168608" cy="265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kumimoji="1" lang="ja-JP" altLang="en-US" sz="1200" dirty="0" smtClean="0">
                <a:solidFill>
                  <a:srgbClr val="005C51"/>
                </a:solidFill>
              </a:rPr>
              <a:t>第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15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回「みどり香るまちづくり」企画コンテスト　概要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ペーパー　（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A3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印刷）ひな形　</a:t>
            </a:r>
            <a:r>
              <a:rPr kumimoji="1" lang="en-US" altLang="ja-JP" sz="1200" b="1" u="sng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b="1" u="sng" dirty="0" smtClean="0">
                <a:solidFill>
                  <a:srgbClr val="FF0000"/>
                </a:solidFill>
              </a:rPr>
              <a:t>各要素を御記入いただいていれば、レイアウトを変更していただいて</a:t>
            </a:r>
            <a:r>
              <a:rPr kumimoji="1" lang="ja-JP" altLang="en-US" sz="1200" b="1" u="none" dirty="0" smtClean="0">
                <a:solidFill>
                  <a:srgbClr val="FF0000"/>
                </a:solidFill>
              </a:rPr>
              <a:t>構いません。</a:t>
            </a:r>
          </a:p>
        </p:txBody>
      </p:sp>
      <p:sp>
        <p:nvSpPr>
          <p:cNvPr id="61" name="コンテンツ プレースホルダー 3"/>
          <p:cNvSpPr>
            <a:spLocks noGrp="1"/>
          </p:cNvSpPr>
          <p:nvPr>
            <p:ph sz="half" idx="20"/>
          </p:nvPr>
        </p:nvSpPr>
        <p:spPr>
          <a:xfrm>
            <a:off x="496888" y="6456784"/>
            <a:ext cx="5687888" cy="2879304"/>
          </a:xfrm>
          <a:noFill/>
        </p:spPr>
        <p:txBody>
          <a:bodyPr wrap="none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endParaRPr kumimoji="1" lang="en-US" altLang="ja-JP" dirty="0" smtClean="0"/>
          </a:p>
        </p:txBody>
      </p:sp>
      <p:sp>
        <p:nvSpPr>
          <p:cNvPr id="62" name="正方形/長方形 61"/>
          <p:cNvSpPr/>
          <p:nvPr userDrawn="1"/>
        </p:nvSpPr>
        <p:spPr>
          <a:xfrm>
            <a:off x="6605216" y="6167450"/>
            <a:ext cx="5916984" cy="289334"/>
          </a:xfrm>
          <a:prstGeom prst="rect">
            <a:avLst/>
          </a:prstGeom>
          <a:solidFill>
            <a:srgbClr val="005C51"/>
          </a:solidFill>
          <a:ln>
            <a:solidFill>
              <a:srgbClr val="D1FF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 userDrawn="1"/>
        </p:nvSpPr>
        <p:spPr>
          <a:xfrm>
            <a:off x="496888" y="963811"/>
            <a:ext cx="404336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主要な地点の成木時の予想図（企画実施後）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64" name="コンテンツ プレースホルダー 3"/>
          <p:cNvSpPr>
            <a:spLocks noGrp="1"/>
          </p:cNvSpPr>
          <p:nvPr>
            <p:ph sz="half" idx="21"/>
          </p:nvPr>
        </p:nvSpPr>
        <p:spPr>
          <a:xfrm>
            <a:off x="518078" y="1271588"/>
            <a:ext cx="12004122" cy="4753148"/>
          </a:xfrm>
          <a:noFill/>
        </p:spPr>
        <p:txBody>
          <a:bodyPr wrap="none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endParaRPr kumimoji="1" lang="en-US" altLang="ja-JP" dirty="0" smtClean="0"/>
          </a:p>
        </p:txBody>
      </p:sp>
      <p:sp>
        <p:nvSpPr>
          <p:cNvPr id="19" name="環状矢印 18"/>
          <p:cNvSpPr/>
          <p:nvPr/>
        </p:nvSpPr>
        <p:spPr>
          <a:xfrm rot="16200000">
            <a:off x="59891" y="5555816"/>
            <a:ext cx="1512168" cy="1512168"/>
          </a:xfrm>
          <a:prstGeom prst="circularArrow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5" name="正方形/長方形 64"/>
          <p:cNvSpPr/>
          <p:nvPr userDrawn="1"/>
        </p:nvSpPr>
        <p:spPr>
          <a:xfrm>
            <a:off x="-3464296" y="1632248"/>
            <a:ext cx="3168352" cy="2735436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・完成時の全体像が分かるもの。手書きのイラストや写真の組み合わせ等で構いません。</a:t>
            </a:r>
          </a:p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・他者が撮影した写真や作成したイラストなどを使用する場合は、著作権を確認し、必ず許可を取ってから使用してください。また出典を明記してください。</a:t>
            </a:r>
          </a:p>
          <a:p>
            <a:pPr marL="0" marR="0" lvl="0" indent="0" algn="l" defTabSz="1181716" rtl="0" eaLnBrk="1" fontAlgn="auto" latinLnBrk="0" hangingPunct="1">
              <a:lnSpc>
                <a:spcPct val="90000"/>
              </a:lnSpc>
              <a:spcBef>
                <a:spcPts val="129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dirty="0" smtClean="0">
                <a:solidFill>
                  <a:srgbClr val="005C51"/>
                </a:solidFill>
              </a:rPr>
              <a:t>・環境省ＨＰ掲載の「かおりの樹木データ一覧表」</a:t>
            </a:r>
            <a:r>
              <a:rPr kumimoji="1" lang="en-US" altLang="ja-JP" sz="1200" dirty="0" smtClean="0">
                <a:solidFill>
                  <a:srgbClr val="005C51"/>
                </a:solidFill>
              </a:rPr>
              <a:t>http://www.env.go.jp/air/midori-kaoru/trees-list.html</a:t>
            </a:r>
            <a:r>
              <a:rPr kumimoji="1" lang="ja-JP" altLang="en-US" sz="1200" dirty="0" smtClean="0">
                <a:solidFill>
                  <a:srgbClr val="005C51"/>
                </a:solidFill>
              </a:rPr>
              <a:t>の写真は、ご自由に使用していただいて構いませんが、写真提供元である「一般社団法人 日本植木協会」の出典を明記してください。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424136" y="552128"/>
            <a:ext cx="391839" cy="36004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11807081" y="192088"/>
            <a:ext cx="720800" cy="720080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 userDrawn="1"/>
        </p:nvSpPr>
        <p:spPr>
          <a:xfrm>
            <a:off x="6616824" y="6158011"/>
            <a:ext cx="1201816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樹木・草花の配置図（平面図）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7" name="正方形/長方形 26"/>
          <p:cNvSpPr/>
          <p:nvPr userDrawn="1"/>
        </p:nvSpPr>
        <p:spPr>
          <a:xfrm>
            <a:off x="-3464296" y="7608912"/>
            <a:ext cx="3168352" cy="1368152"/>
          </a:xfrm>
          <a:prstGeom prst="rect">
            <a:avLst/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kumimoji="1" lang="ja-JP" altLang="en-US" sz="1200" dirty="0" smtClean="0">
                <a:solidFill>
                  <a:srgbClr val="005C51"/>
                </a:solidFill>
              </a:rPr>
              <a:t>企画の場所が分かる地図</a:t>
            </a:r>
          </a:p>
          <a:p>
            <a:pPr lvl="0"/>
            <a:r>
              <a:rPr kumimoji="1" lang="ja-JP" altLang="en-US" sz="1200" dirty="0" smtClean="0">
                <a:solidFill>
                  <a:srgbClr val="005C51"/>
                </a:solidFill>
              </a:rPr>
              <a:t>・地元以外の方にも伝わりやすいよう、企画場所が</a:t>
            </a:r>
          </a:p>
          <a:p>
            <a:pPr lvl="0"/>
            <a:r>
              <a:rPr kumimoji="1" lang="ja-JP" altLang="en-US" sz="1200" dirty="0" smtClean="0">
                <a:solidFill>
                  <a:srgbClr val="005C51"/>
                </a:solidFill>
              </a:rPr>
              <a:t>　区市町村のどの辺りにあるか地図を添付してください。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593778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1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1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EDFFB-43A1-4160-8B8F-853219E1A9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01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9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181716" rtl="0" eaLnBrk="1" latinLnBrk="0" hangingPunct="1">
        <a:lnSpc>
          <a:spcPct val="90000"/>
        </a:lnSpc>
        <a:spcBef>
          <a:spcPct val="0"/>
        </a:spcBef>
        <a:buNone/>
        <a:defRPr kumimoji="1" sz="56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429" indent="-295429" algn="l" defTabSz="1181716" rtl="0" eaLnBrk="1" latinLnBrk="0" hangingPunct="1">
        <a:lnSpc>
          <a:spcPct val="90000"/>
        </a:lnSpc>
        <a:spcBef>
          <a:spcPts val="1292"/>
        </a:spcBef>
        <a:buFont typeface="Arial" panose="020B0604020202020204" pitchFamily="34" charset="0"/>
        <a:buChar char="•"/>
        <a:defRPr kumimoji="1" sz="3619" kern="1200">
          <a:solidFill>
            <a:schemeClr val="tx1"/>
          </a:solidFill>
          <a:latin typeface="+mn-lt"/>
          <a:ea typeface="+mn-ea"/>
          <a:cs typeface="+mn-cs"/>
        </a:defRPr>
      </a:lvl1pPr>
      <a:lvl2pPr marL="886287" indent="-295429" algn="l" defTabSz="1181716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kumimoji="1" sz="3101" kern="1200">
          <a:solidFill>
            <a:schemeClr val="tx1"/>
          </a:solidFill>
          <a:latin typeface="+mn-lt"/>
          <a:ea typeface="+mn-ea"/>
          <a:cs typeface="+mn-cs"/>
        </a:defRPr>
      </a:lvl2pPr>
      <a:lvl3pPr marL="1477144" indent="-295429" algn="l" defTabSz="1181716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kumimoji="1" sz="2584" kern="1200">
          <a:solidFill>
            <a:schemeClr val="tx1"/>
          </a:solidFill>
          <a:latin typeface="+mn-lt"/>
          <a:ea typeface="+mn-ea"/>
          <a:cs typeface="+mn-cs"/>
        </a:defRPr>
      </a:lvl3pPr>
      <a:lvl4pPr marL="2068003" indent="-295429" algn="l" defTabSz="1181716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4pPr>
      <a:lvl5pPr marL="2658860" indent="-295429" algn="l" defTabSz="1181716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5pPr>
      <a:lvl6pPr marL="3249718" indent="-295429" algn="l" defTabSz="1181716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6pPr>
      <a:lvl7pPr marL="3840577" indent="-295429" algn="l" defTabSz="1181716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7pPr>
      <a:lvl8pPr marL="4431434" indent="-295429" algn="l" defTabSz="1181716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8pPr>
      <a:lvl9pPr marL="5022291" indent="-295429" algn="l" defTabSz="1181716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81716" rtl="0" eaLnBrk="1" latinLnBrk="0" hangingPunct="1"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1pPr>
      <a:lvl2pPr marL="590857" algn="l" defTabSz="1181716" rtl="0" eaLnBrk="1" latinLnBrk="0" hangingPunct="1"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2pPr>
      <a:lvl3pPr marL="1181716" algn="l" defTabSz="1181716" rtl="0" eaLnBrk="1" latinLnBrk="0" hangingPunct="1"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3pPr>
      <a:lvl4pPr marL="1772574" algn="l" defTabSz="1181716" rtl="0" eaLnBrk="1" latinLnBrk="0" hangingPunct="1"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4pPr>
      <a:lvl5pPr marL="2363431" algn="l" defTabSz="1181716" rtl="0" eaLnBrk="1" latinLnBrk="0" hangingPunct="1"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5pPr>
      <a:lvl6pPr marL="2954290" algn="l" defTabSz="1181716" rtl="0" eaLnBrk="1" latinLnBrk="0" hangingPunct="1"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6pPr>
      <a:lvl7pPr marL="3545147" algn="l" defTabSz="1181716" rtl="0" eaLnBrk="1" latinLnBrk="0" hangingPunct="1"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7pPr>
      <a:lvl8pPr marL="4136005" algn="l" defTabSz="1181716" rtl="0" eaLnBrk="1" latinLnBrk="0" hangingPunct="1"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8pPr>
      <a:lvl9pPr marL="4726863" algn="l" defTabSz="1181716" rtl="0" eaLnBrk="1" latinLnBrk="0" hangingPunct="1">
        <a:defRPr kumimoji="1" sz="23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01" userDrawn="1">
          <p15:clr>
            <a:srgbClr val="F26B43"/>
          </p15:clr>
        </p15:guide>
        <p15:guide id="2" pos="4032" userDrawn="1">
          <p15:clr>
            <a:srgbClr val="F26B43"/>
          </p15:clr>
        </p15:guide>
        <p15:guide id="3" orient="horz" pos="3024" userDrawn="1">
          <p15:clr>
            <a:srgbClr val="F26B43"/>
          </p15:clr>
        </p15:guide>
        <p15:guide id="4" orient="horz" pos="5881" userDrawn="1">
          <p15:clr>
            <a:srgbClr val="F26B43"/>
          </p15:clr>
        </p15:guide>
        <p15:guide id="5" orient="horz" pos="167" userDrawn="1">
          <p15:clr>
            <a:srgbClr val="F26B43"/>
          </p15:clr>
        </p15:guide>
        <p15:guide id="6" orient="horz" pos="3976" userDrawn="1">
          <p15:clr>
            <a:srgbClr val="F26B43"/>
          </p15:clr>
        </p15:guide>
        <p15:guide id="7" orient="horz" pos="2072" userDrawn="1">
          <p15:clr>
            <a:srgbClr val="F26B43"/>
          </p15:clr>
        </p15:guide>
        <p15:guide id="8" pos="2860" userDrawn="1">
          <p15:clr>
            <a:srgbClr val="F26B43"/>
          </p15:clr>
        </p15:guide>
        <p15:guide id="9" pos="5204" userDrawn="1">
          <p15:clr>
            <a:srgbClr val="F26B43"/>
          </p15:clr>
        </p15:guide>
        <p15:guide id="10" pos="514" userDrawn="1">
          <p15:clr>
            <a:srgbClr val="F26B43"/>
          </p15:clr>
        </p15:guide>
        <p15:guide id="11" pos="7550" userDrawn="1">
          <p15:clr>
            <a:srgbClr val="F26B43"/>
          </p15:clr>
        </p15:guide>
        <p15:guide id="12" pos="313" userDrawn="1">
          <p15:clr>
            <a:srgbClr val="F26B43"/>
          </p15:clr>
        </p15:guide>
        <p15:guide id="13" pos="7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企画名：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05C51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5"/>
          </p:nvPr>
        </p:nvSpPr>
        <p:spPr>
          <a:xfrm>
            <a:off x="496888" y="2568352"/>
            <a:ext cx="5903912" cy="4608512"/>
          </a:xfrm>
        </p:spPr>
        <p:txBody>
          <a:bodyPr/>
          <a:lstStyle/>
          <a:p>
            <a:endParaRPr kumimoji="1" lang="ja-JP" altLang="en-US" dirty="0">
              <a:solidFill>
                <a:srgbClr val="005C51"/>
              </a:solidFill>
            </a:endParaRPr>
          </a:p>
        </p:txBody>
      </p:sp>
      <p:graphicFrame>
        <p:nvGraphicFramePr>
          <p:cNvPr id="9" name="コンテンツ プレースホルダー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563259"/>
              </p:ext>
            </p:extLst>
          </p:nvPr>
        </p:nvGraphicFramePr>
        <p:xfrm>
          <a:off x="6616823" y="3864496"/>
          <a:ext cx="5905377" cy="3397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43">
                  <a:extLst>
                    <a:ext uri="{9D8B030D-6E8A-4147-A177-3AD203B41FA5}">
                      <a16:colId xmlns:a16="http://schemas.microsoft.com/office/drawing/2014/main" val="3543676567"/>
                    </a:ext>
                  </a:extLst>
                </a:gridCol>
                <a:gridCol w="3977092">
                  <a:extLst>
                    <a:ext uri="{9D8B030D-6E8A-4147-A177-3AD203B41FA5}">
                      <a16:colId xmlns:a16="http://schemas.microsoft.com/office/drawing/2014/main" val="641004422"/>
                    </a:ext>
                  </a:extLst>
                </a:gridCol>
                <a:gridCol w="964142">
                  <a:extLst>
                    <a:ext uri="{9D8B030D-6E8A-4147-A177-3AD203B41FA5}">
                      <a16:colId xmlns:a16="http://schemas.microsoft.com/office/drawing/2014/main" val="2816757194"/>
                    </a:ext>
                  </a:extLst>
                </a:gridCol>
              </a:tblGrid>
              <a:tr h="380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年</a:t>
                      </a:r>
                      <a:endParaRPr kumimoji="1" lang="en-US" altLang="ja-JP" sz="1200" dirty="0" smtClean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活動内容</a:t>
                      </a:r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規模・頻度</a:t>
                      </a:r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227747"/>
                  </a:ext>
                </a:extLst>
              </a:tr>
              <a:tr h="437941">
                <a:tc rowSpan="3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4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月～</a:t>
                      </a:r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4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例</a:t>
                      </a:r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1】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ワークショップ等を開催し、地域住民への意識調査（アンケート調査）を行う。</a:t>
                      </a:r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●名</a:t>
                      </a:r>
                      <a:endParaRPr kumimoji="1" lang="en-US" altLang="ja-JP" sz="1200" dirty="0" smtClean="0">
                        <a:solidFill>
                          <a:srgbClr val="005C5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●回／年</a:t>
                      </a:r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37930"/>
                  </a:ext>
                </a:extLst>
              </a:tr>
              <a:tr h="442441">
                <a:tc v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例</a:t>
                      </a:r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2】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地域固有の生物が留まる樹木等を植樹し、個体数を確認する。</a:t>
                      </a:r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●個体</a:t>
                      </a:r>
                      <a:endParaRPr kumimoji="1" lang="en-US" altLang="ja-JP" sz="1200" dirty="0" smtClean="0">
                        <a:solidFill>
                          <a:srgbClr val="005C5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春夏秋冬</a:t>
                      </a:r>
                      <a:endParaRPr kumimoji="1" lang="en-US" altLang="ja-JP" sz="1200" dirty="0" smtClean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734954"/>
                  </a:ext>
                </a:extLst>
              </a:tr>
              <a:tr h="43794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rgbClr val="005C51"/>
                        </a:solidFill>
                      </a:endParaRPr>
                    </a:p>
                    <a:p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139737"/>
                  </a:ext>
                </a:extLst>
              </a:tr>
              <a:tr h="2627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005C51"/>
                          </a:solidFill>
                        </a:rPr>
                        <a:t>年</a:t>
                      </a:r>
                      <a:endParaRPr kumimoji="1" lang="ja-JP" altLang="en-US" sz="1200" b="1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005C51"/>
                          </a:solidFill>
                        </a:rPr>
                        <a:t>今後の展望</a:t>
                      </a:r>
                      <a:endParaRPr kumimoji="1" lang="ja-JP" altLang="en-US" sz="1200" b="1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01701"/>
                  </a:ext>
                </a:extLst>
              </a:tr>
              <a:tr h="437941">
                <a:tc rowSpan="3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（例）</a:t>
                      </a:r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年</a:t>
                      </a:r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例</a:t>
                      </a:r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1】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アンケート調査結果から身近なかおりに気づくようになった累計人数が●名に達する。</a:t>
                      </a:r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612069"/>
                  </a:ext>
                </a:extLst>
              </a:tr>
              <a:tr h="43794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例</a:t>
                      </a:r>
                      <a:r>
                        <a:rPr kumimoji="1" lang="en-US" altLang="ja-JP" sz="1200" dirty="0" smtClean="0">
                          <a:solidFill>
                            <a:srgbClr val="005C51"/>
                          </a:solidFill>
                        </a:rPr>
                        <a:t>2】</a:t>
                      </a:r>
                      <a:r>
                        <a:rPr kumimoji="1" lang="ja-JP" altLang="en-US" sz="1200" dirty="0" smtClean="0">
                          <a:solidFill>
                            <a:srgbClr val="005C51"/>
                          </a:solidFill>
                        </a:rPr>
                        <a:t>地域固有の生物が企画地で見られるようになり、植樹した当時に比べ●割程度個体数が増加した。</a:t>
                      </a:r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625271"/>
                  </a:ext>
                </a:extLst>
              </a:tr>
              <a:tr h="43794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rgbClr val="005C51"/>
                        </a:solidFill>
                      </a:endParaRPr>
                    </a:p>
                    <a:p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798767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8103"/>
              </p:ext>
            </p:extLst>
          </p:nvPr>
        </p:nvGraphicFramePr>
        <p:xfrm>
          <a:off x="6616832" y="2568352"/>
          <a:ext cx="5905368" cy="120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076">
                  <a:extLst>
                    <a:ext uri="{9D8B030D-6E8A-4147-A177-3AD203B41FA5}">
                      <a16:colId xmlns:a16="http://schemas.microsoft.com/office/drawing/2014/main" val="1526943939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1064336059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585214107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35960955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2677970728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163177606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568493529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750575924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248482358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842740623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1245092579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171845054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489415874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703233074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2381556916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2093143496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1879080304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2651705759"/>
                    </a:ext>
                  </a:extLst>
                </a:gridCol>
              </a:tblGrid>
              <a:tr h="266492">
                <a:tc gridSpan="9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rgbClr val="005C51"/>
                          </a:solidFill>
                        </a:rPr>
                        <a:t>2020</a:t>
                      </a:r>
                      <a:r>
                        <a:rPr kumimoji="1" lang="ja-JP" altLang="en-US" sz="1050" dirty="0" smtClean="0">
                          <a:solidFill>
                            <a:srgbClr val="005C51"/>
                          </a:solidFill>
                        </a:rPr>
                        <a:t>年</a:t>
                      </a:r>
                      <a:endParaRPr kumimoji="1" lang="ja-JP" altLang="en-US" sz="105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rgbClr val="005C51"/>
                          </a:solidFill>
                        </a:rPr>
                        <a:t>2021</a:t>
                      </a:r>
                      <a:r>
                        <a:rPr kumimoji="1" lang="ja-JP" altLang="en-US" sz="1050" dirty="0" smtClean="0">
                          <a:solidFill>
                            <a:srgbClr val="005C51"/>
                          </a:solidFill>
                        </a:rPr>
                        <a:t>年</a:t>
                      </a:r>
                      <a:endParaRPr kumimoji="1" lang="ja-JP" altLang="en-US" sz="105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76540"/>
                  </a:ext>
                </a:extLst>
              </a:tr>
              <a:tr h="3095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4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5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6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7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8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9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10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11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12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１月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２月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３月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４月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>
                          <a:solidFill>
                            <a:srgbClr val="005C51"/>
                          </a:solidFill>
                        </a:rPr>
                        <a:t>５月</a:t>
                      </a:r>
                      <a:endParaRPr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>
                          <a:solidFill>
                            <a:srgbClr val="005C51"/>
                          </a:solidFill>
                        </a:rPr>
                        <a:t>６月</a:t>
                      </a:r>
                      <a:endParaRPr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>
                          <a:solidFill>
                            <a:srgbClr val="005C51"/>
                          </a:solidFill>
                        </a:rPr>
                        <a:t>７月</a:t>
                      </a:r>
                      <a:endParaRPr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>
                          <a:solidFill>
                            <a:srgbClr val="005C51"/>
                          </a:solidFill>
                        </a:rPr>
                        <a:t>８月</a:t>
                      </a:r>
                      <a:endParaRPr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>
                          <a:solidFill>
                            <a:srgbClr val="005C51"/>
                          </a:solidFill>
                        </a:rPr>
                        <a:t>９月</a:t>
                      </a:r>
                      <a:endParaRPr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894646"/>
                  </a:ext>
                </a:extLst>
              </a:tr>
              <a:tr h="57002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23405"/>
                  </a:ext>
                </a:extLst>
              </a:tr>
            </a:tbl>
          </a:graphicData>
        </a:graphic>
      </p:graphicFrame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84924492"/>
              </p:ext>
            </p:extLst>
          </p:nvPr>
        </p:nvGraphicFramePr>
        <p:xfrm>
          <a:off x="4540250" y="7608912"/>
          <a:ext cx="7981951" cy="1727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446">
                  <a:extLst>
                    <a:ext uri="{9D8B030D-6E8A-4147-A177-3AD203B41FA5}">
                      <a16:colId xmlns:a16="http://schemas.microsoft.com/office/drawing/2014/main" val="2404173572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2705143166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1296197413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320343154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3822283874"/>
                    </a:ext>
                  </a:extLst>
                </a:gridCol>
                <a:gridCol w="541689">
                  <a:extLst>
                    <a:ext uri="{9D8B030D-6E8A-4147-A177-3AD203B41FA5}">
                      <a16:colId xmlns:a16="http://schemas.microsoft.com/office/drawing/2014/main" val="1235376191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686251006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2621560129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1772802916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891365952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3709181524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3088709523"/>
                    </a:ext>
                  </a:extLst>
                </a:gridCol>
                <a:gridCol w="546066">
                  <a:extLst>
                    <a:ext uri="{9D8B030D-6E8A-4147-A177-3AD203B41FA5}">
                      <a16:colId xmlns:a16="http://schemas.microsoft.com/office/drawing/2014/main" val="829815402"/>
                    </a:ext>
                  </a:extLst>
                </a:gridCol>
              </a:tblGrid>
              <a:tr h="2367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かおりの樹木・草花名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１月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２月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３月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４月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５月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６月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７月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８月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９月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１０月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１１月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１２月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130542"/>
                  </a:ext>
                </a:extLst>
              </a:tr>
              <a:tr h="298091"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15890"/>
                  </a:ext>
                </a:extLst>
              </a:tr>
              <a:tr h="298091"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897403"/>
                  </a:ext>
                </a:extLst>
              </a:tr>
              <a:tr h="298091"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39584"/>
                  </a:ext>
                </a:extLst>
              </a:tr>
              <a:tr h="298091"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494612"/>
                  </a:ext>
                </a:extLst>
              </a:tr>
              <a:tr h="298091"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32865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7275160" y="3432448"/>
            <a:ext cx="996454" cy="160784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50" dirty="0" smtClean="0">
                <a:solidFill>
                  <a:schemeClr val="bg1"/>
                </a:solidFill>
              </a:rPr>
              <a:t>アンケート調査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417024" y="3432448"/>
            <a:ext cx="648072" cy="161583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</a:rPr>
              <a:t>整地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281120" y="3432448"/>
            <a:ext cx="720080" cy="161583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</a:rPr>
              <a:t>土質調査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433248" y="3432448"/>
            <a:ext cx="792088" cy="161583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</a:rPr>
              <a:t>土留め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369352" y="3432448"/>
            <a:ext cx="504056" cy="161583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</a:rPr>
              <a:t>植栽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7"/>
          </p:nvPr>
        </p:nvSpPr>
        <p:spPr>
          <a:xfrm>
            <a:off x="526121" y="7608912"/>
            <a:ext cx="4014130" cy="1727176"/>
          </a:xfrm>
        </p:spPr>
        <p:txBody>
          <a:bodyPr/>
          <a:lstStyle/>
          <a:p>
            <a:endParaRPr kumimoji="1" lang="ja-JP" altLang="en-US" dirty="0">
              <a:solidFill>
                <a:srgbClr val="005C5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397254" y="7896944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417024" y="8184976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417024" y="8473008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713168" y="8833048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721280" y="9121080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40760" y="9121080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6" name="コンテンツ プレースホルダー 4"/>
          <p:cNvSpPr>
            <a:spLocks noGrp="1"/>
          </p:cNvSpPr>
          <p:nvPr>
            <p:ph sz="half" idx="14"/>
          </p:nvPr>
        </p:nvSpPr>
        <p:spPr>
          <a:xfrm>
            <a:off x="496888" y="1271588"/>
            <a:ext cx="4043362" cy="787028"/>
          </a:xfrm>
        </p:spPr>
        <p:txBody>
          <a:bodyPr/>
          <a:lstStyle/>
          <a:p>
            <a:endParaRPr kumimoji="1" lang="ja-JP" altLang="en-US" dirty="0">
              <a:solidFill>
                <a:srgbClr val="005C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66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FFB-43A1-4160-8B8F-853219E1A9F1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企画名：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05C51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0"/>
          </p:nvPr>
        </p:nvSpPr>
        <p:spPr>
          <a:xfrm>
            <a:off x="496888" y="6456784"/>
            <a:ext cx="3167608" cy="2879304"/>
          </a:xfrm>
        </p:spPr>
        <p:txBody>
          <a:bodyPr/>
          <a:lstStyle/>
          <a:p>
            <a:endParaRPr kumimoji="1" lang="ja-JP" altLang="en-US" dirty="0">
              <a:solidFill>
                <a:srgbClr val="005C51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1"/>
          </p:nvPr>
        </p:nvSpPr>
        <p:spPr>
          <a:xfrm>
            <a:off x="518078" y="1271588"/>
            <a:ext cx="12004122" cy="4753148"/>
          </a:xfrm>
        </p:spPr>
        <p:txBody>
          <a:bodyPr/>
          <a:lstStyle/>
          <a:p>
            <a:endParaRPr kumimoji="1" lang="ja-JP" altLang="en-US" dirty="0">
              <a:solidFill>
                <a:srgbClr val="005C51"/>
              </a:solidFill>
            </a:endParaRPr>
          </a:p>
        </p:txBody>
      </p:sp>
      <p:sp>
        <p:nvSpPr>
          <p:cNvPr id="17" name="コンテンツ プレースホルダー 12"/>
          <p:cNvSpPr txBox="1">
            <a:spLocks/>
          </p:cNvSpPr>
          <p:nvPr/>
        </p:nvSpPr>
        <p:spPr>
          <a:xfrm>
            <a:off x="3664496" y="6456784"/>
            <a:ext cx="2520404" cy="2879304"/>
          </a:xfrm>
          <a:prstGeom prst="rect">
            <a:avLst/>
          </a:prstGeom>
          <a:solidFill>
            <a:srgbClr val="DAE3F3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marL="295429" indent="-295429" algn="l" defTabSz="1181716" rtl="0" eaLnBrk="1" latinLnBrk="0" hangingPunct="1">
              <a:lnSpc>
                <a:spcPct val="90000"/>
              </a:lnSpc>
              <a:spcBef>
                <a:spcPts val="1292"/>
              </a:spcBef>
              <a:buFont typeface="Arial" panose="020B0604020202020204" pitchFamily="34" charset="0"/>
              <a:buChar char="•"/>
              <a:defRPr kumimoji="1" sz="3619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86287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310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77144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5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068003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658860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49718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577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31434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022291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ja-JP" altLang="en-US" sz="1200" dirty="0" smtClean="0">
                <a:solidFill>
                  <a:srgbClr val="005C51"/>
                </a:solidFill>
              </a:rPr>
              <a:t>・企画の場所が分かる地図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ja-JP" altLang="en-US" sz="1200" dirty="0" smtClean="0">
                <a:solidFill>
                  <a:srgbClr val="005C51"/>
                </a:solidFill>
              </a:rPr>
              <a:t>・地元以外の方にも伝わりやすいよ　　　　　う、企画場所が</a:t>
            </a:r>
            <a:r>
              <a:rPr lang="ja-JP" altLang="en-US" sz="1200" u="sng" dirty="0" smtClean="0">
                <a:solidFill>
                  <a:srgbClr val="FF0000"/>
                </a:solidFill>
              </a:rPr>
              <a:t>区市町村</a:t>
            </a:r>
            <a:r>
              <a:rPr lang="ja-JP" altLang="en-US" sz="1200" dirty="0" smtClean="0">
                <a:solidFill>
                  <a:srgbClr val="005C51"/>
                </a:solidFill>
              </a:rPr>
              <a:t>のどの辺りにあるか地図を添付してください。</a:t>
            </a:r>
            <a:endParaRPr lang="en-US" altLang="ja-JP" sz="1200" dirty="0" smtClean="0">
              <a:solidFill>
                <a:srgbClr val="005C5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815975" y="1921148"/>
            <a:ext cx="2088232" cy="1368152"/>
          </a:xfrm>
          <a:prstGeom prst="roundRect">
            <a:avLst>
              <a:gd name="adj" fmla="val 7522"/>
            </a:avLst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005C51"/>
                </a:solidFill>
              </a:rPr>
              <a:t>アピールポイント①</a:t>
            </a:r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792411" y="4116524"/>
            <a:ext cx="2088232" cy="1368152"/>
          </a:xfrm>
          <a:prstGeom prst="roundRect">
            <a:avLst>
              <a:gd name="adj" fmla="val 7522"/>
            </a:avLst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005C51"/>
                </a:solidFill>
              </a:rPr>
              <a:t>アピールポイント②</a:t>
            </a:r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9896053" y="1903140"/>
            <a:ext cx="2088232" cy="1368152"/>
          </a:xfrm>
          <a:prstGeom prst="roundRect">
            <a:avLst>
              <a:gd name="adj" fmla="val 7522"/>
            </a:avLst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005C51"/>
                </a:solidFill>
              </a:rPr>
              <a:t>アピールポイント③</a:t>
            </a:r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9896053" y="4116524"/>
            <a:ext cx="2088232" cy="1368152"/>
          </a:xfrm>
          <a:prstGeom prst="roundRect">
            <a:avLst>
              <a:gd name="adj" fmla="val 7522"/>
            </a:avLst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005C51"/>
                </a:solidFill>
              </a:rPr>
              <a:t>アピールポイント④</a:t>
            </a:r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kumimoji="1" lang="ja-JP" altLang="en-US" sz="1050" dirty="0">
              <a:solidFill>
                <a:srgbClr val="005C51"/>
              </a:solidFill>
            </a:endParaRPr>
          </a:p>
        </p:txBody>
      </p:sp>
      <p:cxnSp>
        <p:nvCxnSpPr>
          <p:cNvPr id="26" name="直線矢印コネクタ 25"/>
          <p:cNvCxnSpPr>
            <a:stCxn id="24" idx="1"/>
          </p:cNvCxnSpPr>
          <p:nvPr/>
        </p:nvCxnSpPr>
        <p:spPr>
          <a:xfrm flipH="1">
            <a:off x="8633048" y="2587216"/>
            <a:ext cx="1263005" cy="485192"/>
          </a:xfrm>
          <a:prstGeom prst="straightConnector1">
            <a:avLst/>
          </a:prstGeom>
          <a:ln w="38100">
            <a:solidFill>
              <a:srgbClr val="DAE3F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22" idx="3"/>
          </p:cNvCxnSpPr>
          <p:nvPr/>
        </p:nvCxnSpPr>
        <p:spPr>
          <a:xfrm>
            <a:off x="2904207" y="2605224"/>
            <a:ext cx="1192337" cy="539192"/>
          </a:xfrm>
          <a:prstGeom prst="straightConnector1">
            <a:avLst/>
          </a:prstGeom>
          <a:ln w="38100">
            <a:solidFill>
              <a:srgbClr val="DAE3F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25" idx="1"/>
          </p:cNvCxnSpPr>
          <p:nvPr/>
        </p:nvCxnSpPr>
        <p:spPr>
          <a:xfrm flipH="1" flipV="1">
            <a:off x="8705056" y="4368552"/>
            <a:ext cx="1190997" cy="432048"/>
          </a:xfrm>
          <a:prstGeom prst="straightConnector1">
            <a:avLst/>
          </a:prstGeom>
          <a:ln w="38100">
            <a:solidFill>
              <a:srgbClr val="DAE3F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23" idx="3"/>
          </p:cNvCxnSpPr>
          <p:nvPr/>
        </p:nvCxnSpPr>
        <p:spPr>
          <a:xfrm flipV="1">
            <a:off x="2880643" y="4440560"/>
            <a:ext cx="1143893" cy="360040"/>
          </a:xfrm>
          <a:prstGeom prst="straightConnector1">
            <a:avLst/>
          </a:prstGeom>
          <a:ln w="38100">
            <a:solidFill>
              <a:srgbClr val="DAE3F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38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企画名：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・</a:t>
            </a:r>
            <a:r>
              <a:rPr lang="en-US" altLang="ja-JP" dirty="0">
                <a:solidFill>
                  <a:srgbClr val="FF0000"/>
                </a:solidFill>
              </a:rPr>
              <a:t>100</a:t>
            </a:r>
            <a:r>
              <a:rPr lang="ja-JP" altLang="en-US" dirty="0">
                <a:solidFill>
                  <a:srgbClr val="FF0000"/>
                </a:solidFill>
              </a:rPr>
              <a:t>～</a:t>
            </a:r>
            <a:r>
              <a:rPr lang="en-US" altLang="ja-JP" dirty="0">
                <a:solidFill>
                  <a:srgbClr val="FF0000"/>
                </a:solidFill>
              </a:rPr>
              <a:t>200</a:t>
            </a:r>
            <a:r>
              <a:rPr lang="ja-JP" altLang="en-US" dirty="0">
                <a:solidFill>
                  <a:srgbClr val="FF0000"/>
                </a:solidFill>
              </a:rPr>
              <a:t>字程度、現在までの取組内容を含めて、応募に至る経緯を御記入ください。</a:t>
            </a:r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5"/>
          </p:nvPr>
        </p:nvSpPr>
        <p:spPr>
          <a:xfrm>
            <a:off x="496888" y="2568352"/>
            <a:ext cx="5940000" cy="4608512"/>
          </a:xfrm>
        </p:spPr>
        <p:txBody>
          <a:bodyPr/>
          <a:lstStyle/>
          <a:p>
            <a:pPr lvl="0">
              <a:defRPr/>
            </a:pPr>
            <a:r>
              <a:rPr lang="ja-JP" altLang="en-US" dirty="0" smtClean="0">
                <a:solidFill>
                  <a:srgbClr val="005C51"/>
                </a:solidFill>
              </a:rPr>
              <a:t>・</a:t>
            </a:r>
            <a:r>
              <a:rPr lang="en-US" altLang="ja-JP" dirty="0" smtClean="0">
                <a:solidFill>
                  <a:srgbClr val="005C51"/>
                </a:solidFill>
              </a:rPr>
              <a:t>600</a:t>
            </a:r>
            <a:r>
              <a:rPr lang="ja-JP" altLang="en-US" dirty="0" smtClean="0">
                <a:solidFill>
                  <a:srgbClr val="005C51"/>
                </a:solidFill>
              </a:rPr>
              <a:t>～</a:t>
            </a:r>
            <a:r>
              <a:rPr lang="en-US" altLang="ja-JP" dirty="0" smtClean="0">
                <a:solidFill>
                  <a:srgbClr val="005C51"/>
                </a:solidFill>
              </a:rPr>
              <a:t>800</a:t>
            </a:r>
            <a:r>
              <a:rPr lang="ja-JP" altLang="en-US" dirty="0" smtClean="0">
                <a:solidFill>
                  <a:srgbClr val="005C51"/>
                </a:solidFill>
              </a:rPr>
              <a:t>字</a:t>
            </a:r>
            <a:r>
              <a:rPr lang="ja-JP" altLang="en-US" dirty="0">
                <a:solidFill>
                  <a:srgbClr val="005C51"/>
                </a:solidFill>
              </a:rPr>
              <a:t>程度</a:t>
            </a:r>
            <a:r>
              <a:rPr lang="ja-JP" altLang="en-US" dirty="0" smtClean="0">
                <a:solidFill>
                  <a:srgbClr val="005C51"/>
                </a:solidFill>
              </a:rPr>
              <a:t>、企画の紹介とその狙いを</a:t>
            </a:r>
            <a:r>
              <a:rPr lang="ja-JP" altLang="en-US" dirty="0">
                <a:solidFill>
                  <a:srgbClr val="005C51"/>
                </a:solidFill>
              </a:rPr>
              <a:t>御記入ください。</a:t>
            </a:r>
            <a:endParaRPr lang="en-US" altLang="ja-JP" dirty="0">
              <a:solidFill>
                <a:srgbClr val="005C51"/>
              </a:solidFill>
            </a:endParaRPr>
          </a:p>
          <a:p>
            <a:pPr lvl="0">
              <a:defRPr/>
            </a:pPr>
            <a:r>
              <a:rPr lang="ja-JP" altLang="en-US" dirty="0" smtClean="0">
                <a:solidFill>
                  <a:srgbClr val="FF0000"/>
                </a:solidFill>
              </a:rPr>
              <a:t>・今後実施のスケジュールと直</a:t>
            </a:r>
            <a:r>
              <a:rPr lang="ja-JP" altLang="en-US" dirty="0">
                <a:solidFill>
                  <a:srgbClr val="FF0000"/>
                </a:solidFill>
              </a:rPr>
              <a:t>近一年間の活動内容</a:t>
            </a:r>
            <a:r>
              <a:rPr lang="ja-JP" altLang="en-US" dirty="0" smtClean="0">
                <a:solidFill>
                  <a:srgbClr val="FF0000"/>
                </a:solidFill>
              </a:rPr>
              <a:t>及び今後の</a:t>
            </a:r>
            <a:r>
              <a:rPr lang="ja-JP" altLang="en-US" dirty="0">
                <a:solidFill>
                  <a:srgbClr val="FF0000"/>
                </a:solidFill>
              </a:rPr>
              <a:t>展望を右の図に御記入ください。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pPr lvl="0">
              <a:defRPr/>
            </a:pPr>
            <a:r>
              <a:rPr lang="ja-JP" altLang="en-US" dirty="0">
                <a:solidFill>
                  <a:srgbClr val="005C51"/>
                </a:solidFill>
              </a:rPr>
              <a:t>・審査は、環境性、持続性、独創性、公共性の四つの評価基準に照らして行われます</a:t>
            </a:r>
            <a:r>
              <a:rPr lang="ja-JP" altLang="en-US" dirty="0" smtClean="0">
                <a:solidFill>
                  <a:srgbClr val="005C51"/>
                </a:solidFill>
              </a:rPr>
              <a:t>。</a:t>
            </a:r>
            <a:endParaRPr lang="ja-JP" altLang="en-US" dirty="0">
              <a:solidFill>
                <a:srgbClr val="005C51"/>
              </a:solidFill>
            </a:endParaRP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17"/>
          </p:nvPr>
        </p:nvSpPr>
        <p:spPr>
          <a:xfrm>
            <a:off x="526121" y="7623544"/>
            <a:ext cx="4014130" cy="1712544"/>
          </a:xfrm>
        </p:spPr>
        <p:txBody>
          <a:bodyPr/>
          <a:lstStyle/>
          <a:p>
            <a:pPr lvl="0">
              <a:defRPr/>
            </a:pPr>
            <a:r>
              <a:rPr lang="ja-JP" altLang="en-US" dirty="0">
                <a:solidFill>
                  <a:srgbClr val="FF0000"/>
                </a:solidFill>
              </a:rPr>
              <a:t>・企画の場所に植樹する樹木・草花の選定理由について、御記入ください。</a:t>
            </a:r>
          </a:p>
          <a:p>
            <a:pPr lvl="0">
              <a:defRPr/>
            </a:pPr>
            <a:r>
              <a:rPr lang="ja-JP" altLang="en-US" dirty="0">
                <a:solidFill>
                  <a:srgbClr val="005C51"/>
                </a:solidFill>
              </a:rPr>
              <a:t>・主に使用する</a:t>
            </a:r>
            <a:r>
              <a:rPr lang="ja-JP" altLang="en-US" dirty="0" smtClean="0">
                <a:solidFill>
                  <a:srgbClr val="005C51"/>
                </a:solidFill>
              </a:rPr>
              <a:t>植物名、</a:t>
            </a:r>
            <a:r>
              <a:rPr lang="ja-JP" altLang="en-US" dirty="0">
                <a:solidFill>
                  <a:srgbClr val="005C51"/>
                </a:solidFill>
              </a:rPr>
              <a:t>見頃の季節等が分かるように御記入ください</a:t>
            </a:r>
            <a:r>
              <a:rPr lang="ja-JP" altLang="en-US" dirty="0"/>
              <a:t>。</a:t>
            </a:r>
            <a:endParaRPr lang="en-US" altLang="ja-JP" dirty="0"/>
          </a:p>
          <a:p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012577"/>
              </p:ext>
            </p:extLst>
          </p:nvPr>
        </p:nvGraphicFramePr>
        <p:xfrm>
          <a:off x="6616832" y="2568352"/>
          <a:ext cx="5905368" cy="120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076">
                  <a:extLst>
                    <a:ext uri="{9D8B030D-6E8A-4147-A177-3AD203B41FA5}">
                      <a16:colId xmlns:a16="http://schemas.microsoft.com/office/drawing/2014/main" val="1526943939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1064336059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585214107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35960955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2677970728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163177606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568493529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750575924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248482358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842740623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1245092579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171845054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489415874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3703233074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2381556916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2093143496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1879080304"/>
                    </a:ext>
                  </a:extLst>
                </a:gridCol>
                <a:gridCol w="328076">
                  <a:extLst>
                    <a:ext uri="{9D8B030D-6E8A-4147-A177-3AD203B41FA5}">
                      <a16:colId xmlns:a16="http://schemas.microsoft.com/office/drawing/2014/main" val="2651705759"/>
                    </a:ext>
                  </a:extLst>
                </a:gridCol>
              </a:tblGrid>
              <a:tr h="266492">
                <a:tc gridSpan="9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rgbClr val="005C51"/>
                          </a:solidFill>
                        </a:rPr>
                        <a:t>2020</a:t>
                      </a:r>
                      <a:r>
                        <a:rPr kumimoji="1" lang="ja-JP" altLang="en-US" sz="1050" dirty="0" smtClean="0">
                          <a:solidFill>
                            <a:srgbClr val="005C51"/>
                          </a:solidFill>
                        </a:rPr>
                        <a:t>年</a:t>
                      </a:r>
                      <a:endParaRPr kumimoji="1" lang="ja-JP" altLang="en-US" sz="105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rgbClr val="005C51"/>
                          </a:solidFill>
                        </a:rPr>
                        <a:t>2021</a:t>
                      </a:r>
                      <a:r>
                        <a:rPr kumimoji="1" lang="ja-JP" altLang="en-US" sz="1050" dirty="0" smtClean="0">
                          <a:solidFill>
                            <a:srgbClr val="005C51"/>
                          </a:solidFill>
                        </a:rPr>
                        <a:t>年</a:t>
                      </a:r>
                      <a:endParaRPr kumimoji="1" lang="ja-JP" altLang="en-US" sz="105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76540"/>
                  </a:ext>
                </a:extLst>
              </a:tr>
              <a:tr h="3095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4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5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6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7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8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9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10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11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5C51"/>
                          </a:solidFill>
                        </a:rPr>
                        <a:t>12</a:t>
                      </a:r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１月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２月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３月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5C51"/>
                          </a:solidFill>
                        </a:rPr>
                        <a:t>４月</a:t>
                      </a:r>
                      <a:endParaRPr kumimoji="1"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>
                          <a:solidFill>
                            <a:srgbClr val="005C51"/>
                          </a:solidFill>
                        </a:rPr>
                        <a:t>５月</a:t>
                      </a:r>
                      <a:endParaRPr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>
                          <a:solidFill>
                            <a:srgbClr val="005C51"/>
                          </a:solidFill>
                        </a:rPr>
                        <a:t>６月</a:t>
                      </a:r>
                      <a:endParaRPr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>
                          <a:solidFill>
                            <a:srgbClr val="005C51"/>
                          </a:solidFill>
                        </a:rPr>
                        <a:t>７月</a:t>
                      </a:r>
                      <a:endParaRPr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>
                          <a:solidFill>
                            <a:srgbClr val="005C51"/>
                          </a:solidFill>
                        </a:rPr>
                        <a:t>８月</a:t>
                      </a:r>
                      <a:endParaRPr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dirty="0" smtClean="0">
                          <a:solidFill>
                            <a:srgbClr val="005C51"/>
                          </a:solidFill>
                        </a:rPr>
                        <a:t>９月</a:t>
                      </a:r>
                      <a:endParaRPr lang="ja-JP" altLang="en-US" sz="9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894646"/>
                  </a:ext>
                </a:extLst>
              </a:tr>
              <a:tr h="57002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23405"/>
                  </a:ext>
                </a:extLst>
              </a:tr>
            </a:tbl>
          </a:graphicData>
        </a:graphic>
      </p:graphicFrame>
      <p:graphicFrame>
        <p:nvGraphicFramePr>
          <p:cNvPr id="9" name="コンテンツ プレースホルダー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922442"/>
              </p:ext>
            </p:extLst>
          </p:nvPr>
        </p:nvGraphicFramePr>
        <p:xfrm>
          <a:off x="6616823" y="3864496"/>
          <a:ext cx="5905377" cy="3397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43">
                  <a:extLst>
                    <a:ext uri="{9D8B030D-6E8A-4147-A177-3AD203B41FA5}">
                      <a16:colId xmlns:a16="http://schemas.microsoft.com/office/drawing/2014/main" val="3543676567"/>
                    </a:ext>
                  </a:extLst>
                </a:gridCol>
                <a:gridCol w="3977092">
                  <a:extLst>
                    <a:ext uri="{9D8B030D-6E8A-4147-A177-3AD203B41FA5}">
                      <a16:colId xmlns:a16="http://schemas.microsoft.com/office/drawing/2014/main" val="641004422"/>
                    </a:ext>
                  </a:extLst>
                </a:gridCol>
                <a:gridCol w="964142">
                  <a:extLst>
                    <a:ext uri="{9D8B030D-6E8A-4147-A177-3AD203B41FA5}">
                      <a16:colId xmlns:a16="http://schemas.microsoft.com/office/drawing/2014/main" val="2816757194"/>
                    </a:ext>
                  </a:extLst>
                </a:gridCol>
              </a:tblGrid>
              <a:tr h="380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年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活動内容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規模・頻度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227747"/>
                  </a:ext>
                </a:extLst>
              </a:tr>
              <a:tr h="437941">
                <a:tc rowSpan="3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月～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例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1】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ワークショップ等を開催し、地域住民への意識調査（アンケート調査）を行う。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●名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●回／年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37930"/>
                  </a:ext>
                </a:extLst>
              </a:tr>
              <a:tr h="442441">
                <a:tc v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例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2】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地域固有の生物が留まる樹木等を植樹し、個体数を確認する。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●個体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春夏秋冬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734954"/>
                  </a:ext>
                </a:extLst>
              </a:tr>
              <a:tr h="43794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139737"/>
                  </a:ext>
                </a:extLst>
              </a:tr>
              <a:tr h="2627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</a:rPr>
                        <a:t>年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</a:rPr>
                        <a:t>今後の展望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01701"/>
                  </a:ext>
                </a:extLst>
              </a:tr>
              <a:tr h="437941">
                <a:tc rowSpan="3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（例）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年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例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1】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アンケート調査結果から身近なかおりに気づくようになった累計人数が●名に達する。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612069"/>
                  </a:ext>
                </a:extLst>
              </a:tr>
              <a:tr h="43794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例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</a:rPr>
                        <a:t>2】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地域固有の生物が企画地で見られるようになり、植樹した当時に比べ●割程度個体数が増加した。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625271"/>
                  </a:ext>
                </a:extLst>
              </a:tr>
              <a:tr h="43794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rgbClr val="005C51"/>
                        </a:solidFill>
                      </a:endParaRPr>
                    </a:p>
                    <a:p>
                      <a:endParaRPr kumimoji="1" lang="ja-JP" altLang="en-US" sz="1200" dirty="0">
                        <a:solidFill>
                          <a:srgbClr val="005C5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798767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7275160" y="3432448"/>
            <a:ext cx="996454" cy="160784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50" dirty="0" smtClean="0">
                <a:solidFill>
                  <a:schemeClr val="bg1"/>
                </a:solidFill>
              </a:rPr>
              <a:t>アンケート調査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417024" y="3432448"/>
            <a:ext cx="648072" cy="161583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</a:rPr>
              <a:t>整地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425136" y="3432448"/>
            <a:ext cx="720080" cy="161583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</a:rPr>
              <a:t>土質調査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33248" y="3432448"/>
            <a:ext cx="792088" cy="161583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</a:rPr>
              <a:t>土留め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369352" y="3432448"/>
            <a:ext cx="504056" cy="161583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</a:rPr>
              <a:t>植栽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graphicFrame>
        <p:nvGraphicFramePr>
          <p:cNvPr id="16" name="コンテンツ プレースホルダー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4493795"/>
              </p:ext>
            </p:extLst>
          </p:nvPr>
        </p:nvGraphicFramePr>
        <p:xfrm>
          <a:off x="4540250" y="7608912"/>
          <a:ext cx="7981951" cy="1727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446">
                  <a:extLst>
                    <a:ext uri="{9D8B030D-6E8A-4147-A177-3AD203B41FA5}">
                      <a16:colId xmlns:a16="http://schemas.microsoft.com/office/drawing/2014/main" val="2404173572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2705143166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1296197413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320343154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3822283874"/>
                    </a:ext>
                  </a:extLst>
                </a:gridCol>
                <a:gridCol w="541689">
                  <a:extLst>
                    <a:ext uri="{9D8B030D-6E8A-4147-A177-3AD203B41FA5}">
                      <a16:colId xmlns:a16="http://schemas.microsoft.com/office/drawing/2014/main" val="1235376191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686251006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2621560129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1772802916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891365952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3709181524"/>
                    </a:ext>
                  </a:extLst>
                </a:gridCol>
                <a:gridCol w="546075">
                  <a:extLst>
                    <a:ext uri="{9D8B030D-6E8A-4147-A177-3AD203B41FA5}">
                      <a16:colId xmlns:a16="http://schemas.microsoft.com/office/drawing/2014/main" val="3088709523"/>
                    </a:ext>
                  </a:extLst>
                </a:gridCol>
                <a:gridCol w="546066">
                  <a:extLst>
                    <a:ext uri="{9D8B030D-6E8A-4147-A177-3AD203B41FA5}">
                      <a16:colId xmlns:a16="http://schemas.microsoft.com/office/drawing/2014/main" val="829815402"/>
                    </a:ext>
                  </a:extLst>
                </a:gridCol>
              </a:tblGrid>
              <a:tr h="2367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かおりの樹木・草花名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１月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２月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３月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４月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５月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６月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７月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８月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９月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１０月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１１月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rgbClr val="005C51"/>
                          </a:solidFill>
                          <a:latin typeface="+mn-ea"/>
                          <a:ea typeface="+mn-ea"/>
                        </a:rPr>
                        <a:t>１２月</a:t>
                      </a:r>
                      <a:endParaRPr kumimoji="1" lang="ja-JP" altLang="en-US" sz="900" b="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130542"/>
                  </a:ext>
                </a:extLst>
              </a:tr>
              <a:tr h="298091"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15890"/>
                  </a:ext>
                </a:extLst>
              </a:tr>
              <a:tr h="298091"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897403"/>
                  </a:ext>
                </a:extLst>
              </a:tr>
              <a:tr h="298091"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39584"/>
                  </a:ext>
                </a:extLst>
              </a:tr>
              <a:tr h="298091"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494612"/>
                  </a:ext>
                </a:extLst>
              </a:tr>
              <a:tr h="298091"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rgbClr val="005C5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32865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7397254" y="7896944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417024" y="8184976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417024" y="8473008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713168" y="8833048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40760" y="9121080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721280" y="9121080"/>
            <a:ext cx="1728192" cy="144016"/>
          </a:xfrm>
          <a:prstGeom prst="rect">
            <a:avLst/>
          </a:prstGeom>
          <a:solidFill>
            <a:srgbClr val="005C51"/>
          </a:solidFill>
          <a:ln>
            <a:solidFill>
              <a:srgbClr val="005C5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4" name="コンテンツ プレースホルダー 4"/>
          <p:cNvSpPr>
            <a:spLocks noGrp="1"/>
          </p:cNvSpPr>
          <p:nvPr>
            <p:ph sz="half" idx="14"/>
          </p:nvPr>
        </p:nvSpPr>
        <p:spPr>
          <a:xfrm>
            <a:off x="496888" y="1271588"/>
            <a:ext cx="4043362" cy="787028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005C51"/>
                </a:solidFill>
              </a:rPr>
              <a:t>・共同企画団体も含めて御記入ください。</a:t>
            </a:r>
            <a:endParaRPr kumimoji="1" lang="ja-JP" altLang="en-US" dirty="0">
              <a:solidFill>
                <a:srgbClr val="005C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75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FFB-43A1-4160-8B8F-853219E1A9F1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企画名：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9"/>
          </p:nvPr>
        </p:nvSpPr>
        <p:spPr/>
        <p:txBody>
          <a:bodyPr wrap="square"/>
          <a:lstStyle/>
          <a:p>
            <a:pPr lvl="0">
              <a:defRPr/>
            </a:pPr>
            <a:r>
              <a:rPr lang="ja-JP" altLang="en-US" dirty="0">
                <a:solidFill>
                  <a:srgbClr val="005C51"/>
                </a:solidFill>
              </a:rPr>
              <a:t>・使用する樹木等をどのように組み合わせてどの場所</a:t>
            </a:r>
            <a:r>
              <a:rPr lang="ja-JP" altLang="en-US" dirty="0" smtClean="0">
                <a:solidFill>
                  <a:srgbClr val="005C51"/>
                </a:solidFill>
              </a:rPr>
              <a:t>に配置</a:t>
            </a:r>
            <a:r>
              <a:rPr lang="ja-JP" altLang="en-US" dirty="0">
                <a:solidFill>
                  <a:srgbClr val="005C51"/>
                </a:solidFill>
              </a:rPr>
              <a:t>するか、分かるようなもの。手書きのイラストや写真の組み合わせ等で構いません。</a:t>
            </a:r>
            <a:endParaRPr lang="en-US" altLang="ja-JP" dirty="0">
              <a:solidFill>
                <a:srgbClr val="005C51"/>
              </a:solidFill>
            </a:endParaRPr>
          </a:p>
          <a:p>
            <a:pPr lvl="0">
              <a:defRPr/>
            </a:pPr>
            <a:r>
              <a:rPr lang="ja-JP" altLang="en-US" dirty="0">
                <a:solidFill>
                  <a:srgbClr val="005C51"/>
                </a:solidFill>
              </a:rPr>
              <a:t>・主に使用する樹木等の名称及び本（株）数も御記入ください。○△といった記号で表していただいても構いません。</a:t>
            </a:r>
          </a:p>
          <a:p>
            <a:pPr lvl="0">
              <a:defRPr/>
            </a:pPr>
            <a:r>
              <a:rPr lang="ja-JP" altLang="en-US" dirty="0">
                <a:solidFill>
                  <a:srgbClr val="005C51"/>
                </a:solidFill>
              </a:rPr>
              <a:t>・他者が撮影した写真や作成したイラストなどを使用する場合は、著作権を確認し、必ず許可を取ってから使用してください。また出典を明記してください。</a:t>
            </a:r>
          </a:p>
          <a:p>
            <a:pPr lvl="0">
              <a:defRPr/>
            </a:pPr>
            <a:r>
              <a:rPr lang="ja-JP" altLang="en-US" dirty="0">
                <a:solidFill>
                  <a:srgbClr val="005C51"/>
                </a:solidFill>
              </a:rPr>
              <a:t>・環境省ＨＰ掲載の「かおりの樹木データ一覧表」</a:t>
            </a:r>
            <a:r>
              <a:rPr lang="en-US" altLang="ja-JP" dirty="0">
                <a:solidFill>
                  <a:srgbClr val="FF0000"/>
                </a:solidFill>
              </a:rPr>
              <a:t>http://www.env.go.jp/air/midori-kaoru/trees-list.html</a:t>
            </a:r>
            <a:r>
              <a:rPr lang="ja-JP" altLang="en-US" dirty="0">
                <a:solidFill>
                  <a:srgbClr val="005C51"/>
                </a:solidFill>
              </a:rPr>
              <a:t>の写真は、御自由に使用していただいて構いませんが、</a:t>
            </a:r>
            <a:endParaRPr lang="en-US" altLang="ja-JP" dirty="0">
              <a:solidFill>
                <a:srgbClr val="005C51"/>
              </a:solidFill>
            </a:endParaRPr>
          </a:p>
          <a:p>
            <a:pPr lvl="0">
              <a:defRPr/>
            </a:pPr>
            <a:r>
              <a:rPr lang="ja-JP" altLang="en-US" dirty="0">
                <a:solidFill>
                  <a:srgbClr val="005C51"/>
                </a:solidFill>
              </a:rPr>
              <a:t>写真提供元である「一般社団法人 日本植木協会」の出典を明記してください。</a:t>
            </a:r>
            <a:endParaRPr lang="en-US" altLang="ja-JP" dirty="0">
              <a:solidFill>
                <a:srgbClr val="005C5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0"/>
          </p:nvPr>
        </p:nvSpPr>
        <p:spPr>
          <a:xfrm>
            <a:off x="496888" y="6456784"/>
            <a:ext cx="3167608" cy="2879304"/>
          </a:xfrm>
        </p:spPr>
        <p:txBody>
          <a:bodyPr wrap="square"/>
          <a:lstStyle/>
          <a:p>
            <a:endParaRPr lang="en-US" altLang="ja-JP" dirty="0" smtClean="0">
              <a:solidFill>
                <a:srgbClr val="005C51"/>
              </a:solidFill>
            </a:endParaRPr>
          </a:p>
          <a:p>
            <a:endParaRPr lang="en-US" altLang="ja-JP" dirty="0">
              <a:solidFill>
                <a:srgbClr val="005C51"/>
              </a:solidFill>
            </a:endParaRPr>
          </a:p>
          <a:p>
            <a:r>
              <a:rPr lang="ja-JP" altLang="en-US" dirty="0" smtClean="0">
                <a:solidFill>
                  <a:srgbClr val="005C51"/>
                </a:solidFill>
              </a:rPr>
              <a:t>・</a:t>
            </a:r>
            <a:r>
              <a:rPr lang="ja-JP" altLang="en-US" dirty="0">
                <a:solidFill>
                  <a:srgbClr val="005C51"/>
                </a:solidFill>
              </a:rPr>
              <a:t>１箇所につき２～３枚程度、植栽予定地の現状が分かるよう撮影してください。</a:t>
            </a:r>
            <a:endParaRPr lang="en-US" altLang="ja-JP" dirty="0">
              <a:solidFill>
                <a:srgbClr val="005C5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1"/>
          </p:nvPr>
        </p:nvSpPr>
        <p:spPr>
          <a:xfrm>
            <a:off x="518078" y="1271588"/>
            <a:ext cx="12004122" cy="4681140"/>
          </a:xfrm>
        </p:spPr>
        <p:txBody>
          <a:bodyPr wrap="square">
            <a:normAutofit/>
          </a:bodyPr>
          <a:lstStyle/>
          <a:p>
            <a:r>
              <a:rPr lang="ja-JP" altLang="en-US" dirty="0">
                <a:solidFill>
                  <a:srgbClr val="005C51"/>
                </a:solidFill>
              </a:rPr>
              <a:t>・完成時の全体像が分かるもの。手書きのイラストや写真の組み合わせ等で構いません。</a:t>
            </a:r>
          </a:p>
          <a:p>
            <a:r>
              <a:rPr lang="ja-JP" altLang="en-US" dirty="0">
                <a:solidFill>
                  <a:srgbClr val="005C51"/>
                </a:solidFill>
              </a:rPr>
              <a:t>・他者が撮影した写真や作成したイラストなどを使用する場合は、著作権を確認し、必ず許可を取ってから使用してください。また出典を明記してください。</a:t>
            </a:r>
          </a:p>
          <a:p>
            <a:r>
              <a:rPr lang="ja-JP" altLang="en-US" dirty="0">
                <a:solidFill>
                  <a:srgbClr val="005C51"/>
                </a:solidFill>
              </a:rPr>
              <a:t>・環境省ＨＰ掲載の「かおりの樹木データ一覧表」</a:t>
            </a:r>
            <a:r>
              <a:rPr lang="en-US" altLang="ja-JP" dirty="0">
                <a:solidFill>
                  <a:srgbClr val="FF0000"/>
                </a:solidFill>
              </a:rPr>
              <a:t>http://www.env.go.jp/air/midori-kaoru/trees-list.html</a:t>
            </a:r>
            <a:r>
              <a:rPr lang="ja-JP" altLang="en-US" dirty="0">
                <a:solidFill>
                  <a:srgbClr val="005C51"/>
                </a:solidFill>
              </a:rPr>
              <a:t>の写真は、ご自由に使用していただいて構いませんが、写真提供元である「一般社団法人 日本植木協会」の出典を明記してください</a:t>
            </a:r>
            <a:r>
              <a:rPr lang="ja-JP" altLang="en-US" dirty="0" smtClean="0">
                <a:solidFill>
                  <a:srgbClr val="005C51"/>
                </a:solidFill>
              </a:rPr>
              <a:t>。</a:t>
            </a:r>
            <a:endParaRPr lang="ja-JP" altLang="en-US" dirty="0">
              <a:solidFill>
                <a:srgbClr val="005C51"/>
              </a:solidFill>
            </a:endParaRPr>
          </a:p>
        </p:txBody>
      </p:sp>
      <p:sp>
        <p:nvSpPr>
          <p:cNvPr id="17" name="コンテンツ プレースホルダー 12"/>
          <p:cNvSpPr txBox="1">
            <a:spLocks/>
          </p:cNvSpPr>
          <p:nvPr/>
        </p:nvSpPr>
        <p:spPr>
          <a:xfrm>
            <a:off x="3664496" y="6456784"/>
            <a:ext cx="2520404" cy="2879304"/>
          </a:xfrm>
          <a:prstGeom prst="rect">
            <a:avLst/>
          </a:prstGeom>
          <a:solidFill>
            <a:srgbClr val="DAE3F3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t">
            <a:normAutofit/>
          </a:bodyPr>
          <a:lstStyle>
            <a:lvl1pPr marL="295429" indent="-295429" algn="l" defTabSz="1181716" rtl="0" eaLnBrk="1" latinLnBrk="0" hangingPunct="1">
              <a:lnSpc>
                <a:spcPct val="90000"/>
              </a:lnSpc>
              <a:spcBef>
                <a:spcPts val="1292"/>
              </a:spcBef>
              <a:buFont typeface="Arial" panose="020B0604020202020204" pitchFamily="34" charset="0"/>
              <a:buChar char="•"/>
              <a:defRPr kumimoji="1" sz="3619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86287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310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77144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5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068003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658860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49718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577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31434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022291" indent="-295429" algn="l" defTabSz="1181716" rtl="0" eaLnBrk="1" latinLnBrk="0" hangingPunct="1">
              <a:lnSpc>
                <a:spcPct val="90000"/>
              </a:lnSpc>
              <a:spcBef>
                <a:spcPts val="647"/>
              </a:spcBef>
              <a:buFont typeface="Arial" panose="020B0604020202020204" pitchFamily="34" charset="0"/>
              <a:buChar char="•"/>
              <a:defRPr kumimoji="1" sz="232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endParaRPr lang="en-US" altLang="ja-JP" sz="1200" dirty="0" smtClean="0">
              <a:solidFill>
                <a:srgbClr val="005C51"/>
              </a:solidFill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ja-JP" altLang="en-US" sz="1200" dirty="0" smtClean="0">
                <a:solidFill>
                  <a:srgbClr val="005C51"/>
                </a:solidFill>
              </a:rPr>
              <a:t>・企画の場所が分かる地図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ja-JP" altLang="en-US" sz="1200" dirty="0" smtClean="0">
                <a:solidFill>
                  <a:srgbClr val="005C51"/>
                </a:solidFill>
              </a:rPr>
              <a:t>・地元以外の方にも伝わりやすいよ　　　　　う、企画場所が</a:t>
            </a:r>
            <a:r>
              <a:rPr lang="ja-JP" altLang="en-US" sz="1200" u="sng" dirty="0" smtClean="0">
                <a:solidFill>
                  <a:srgbClr val="FF0000"/>
                </a:solidFill>
              </a:rPr>
              <a:t>区市町村</a:t>
            </a:r>
            <a:r>
              <a:rPr lang="ja-JP" altLang="en-US" sz="1200" dirty="0" smtClean="0">
                <a:solidFill>
                  <a:srgbClr val="005C51"/>
                </a:solidFill>
              </a:rPr>
              <a:t>のどの辺りにあるか地図を添付してください。</a:t>
            </a:r>
            <a:endParaRPr lang="en-US" altLang="ja-JP" sz="1200" dirty="0" smtClean="0">
              <a:solidFill>
                <a:srgbClr val="005C5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845035" y="2712368"/>
            <a:ext cx="2088232" cy="1368152"/>
          </a:xfrm>
          <a:prstGeom prst="roundRect">
            <a:avLst>
              <a:gd name="adj" fmla="val 7522"/>
            </a:avLst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r>
              <a:rPr kumimoji="1" lang="ja-JP" altLang="en-US" sz="1050" dirty="0" smtClean="0">
                <a:solidFill>
                  <a:srgbClr val="005C51"/>
                </a:solidFill>
              </a:rPr>
              <a:t>アピールポイント①</a:t>
            </a:r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815975" y="4440560"/>
            <a:ext cx="2088232" cy="1368152"/>
          </a:xfrm>
          <a:prstGeom prst="roundRect">
            <a:avLst>
              <a:gd name="adj" fmla="val 7522"/>
            </a:avLst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r>
              <a:rPr kumimoji="1" lang="ja-JP" altLang="en-US" sz="1050" dirty="0" smtClean="0">
                <a:solidFill>
                  <a:srgbClr val="005C51"/>
                </a:solidFill>
              </a:rPr>
              <a:t>アピールポイント②</a:t>
            </a:r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9897393" y="2784376"/>
            <a:ext cx="2088232" cy="1368152"/>
          </a:xfrm>
          <a:prstGeom prst="roundRect">
            <a:avLst>
              <a:gd name="adj" fmla="val 7522"/>
            </a:avLst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005C51"/>
                </a:solidFill>
              </a:rPr>
              <a:t>アピールポイント③</a:t>
            </a:r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kumimoji="1" lang="ja-JP" altLang="en-US" sz="1050" dirty="0">
              <a:solidFill>
                <a:srgbClr val="005C5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9897393" y="4440560"/>
            <a:ext cx="2088232" cy="1368152"/>
          </a:xfrm>
          <a:prstGeom prst="roundRect">
            <a:avLst>
              <a:gd name="adj" fmla="val 7522"/>
            </a:avLst>
          </a:prstGeom>
          <a:solidFill>
            <a:srgbClr val="DAE3F3"/>
          </a:solidFill>
          <a:ln>
            <a:solidFill>
              <a:srgbClr val="DA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005C51"/>
                </a:solidFill>
              </a:rPr>
              <a:t>アピールポイント④</a:t>
            </a:r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lang="en-US" altLang="ja-JP" sz="1050" dirty="0">
              <a:solidFill>
                <a:srgbClr val="005C51"/>
              </a:solidFill>
            </a:endParaRPr>
          </a:p>
          <a:p>
            <a:endParaRPr kumimoji="1" lang="en-US" altLang="ja-JP" sz="1050" dirty="0" smtClean="0">
              <a:solidFill>
                <a:srgbClr val="005C51"/>
              </a:solidFill>
            </a:endParaRPr>
          </a:p>
          <a:p>
            <a:endParaRPr kumimoji="1" lang="ja-JP" altLang="en-US" sz="1050" dirty="0">
              <a:solidFill>
                <a:srgbClr val="005C51"/>
              </a:solidFill>
            </a:endParaRPr>
          </a:p>
        </p:txBody>
      </p:sp>
      <p:cxnSp>
        <p:nvCxnSpPr>
          <p:cNvPr id="26" name="直線矢印コネクタ 25"/>
          <p:cNvCxnSpPr>
            <a:stCxn id="24" idx="1"/>
          </p:cNvCxnSpPr>
          <p:nvPr/>
        </p:nvCxnSpPr>
        <p:spPr>
          <a:xfrm flipH="1">
            <a:off x="8634388" y="3468452"/>
            <a:ext cx="1263005" cy="485192"/>
          </a:xfrm>
          <a:prstGeom prst="straightConnector1">
            <a:avLst/>
          </a:prstGeom>
          <a:ln w="38100">
            <a:solidFill>
              <a:srgbClr val="DAE3F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22" idx="3"/>
          </p:cNvCxnSpPr>
          <p:nvPr/>
        </p:nvCxnSpPr>
        <p:spPr>
          <a:xfrm>
            <a:off x="2933267" y="3396444"/>
            <a:ext cx="1192337" cy="539192"/>
          </a:xfrm>
          <a:prstGeom prst="straightConnector1">
            <a:avLst/>
          </a:prstGeom>
          <a:ln w="38100">
            <a:solidFill>
              <a:srgbClr val="DAE3F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25" idx="1"/>
          </p:cNvCxnSpPr>
          <p:nvPr/>
        </p:nvCxnSpPr>
        <p:spPr>
          <a:xfrm flipH="1" flipV="1">
            <a:off x="8706396" y="4692588"/>
            <a:ext cx="1190997" cy="432048"/>
          </a:xfrm>
          <a:prstGeom prst="straightConnector1">
            <a:avLst/>
          </a:prstGeom>
          <a:ln w="38100">
            <a:solidFill>
              <a:srgbClr val="DAE3F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23" idx="3"/>
          </p:cNvCxnSpPr>
          <p:nvPr/>
        </p:nvCxnSpPr>
        <p:spPr>
          <a:xfrm flipV="1">
            <a:off x="2904207" y="4764596"/>
            <a:ext cx="1143893" cy="360040"/>
          </a:xfrm>
          <a:prstGeom prst="straightConnector1">
            <a:avLst/>
          </a:prstGeom>
          <a:ln w="38100">
            <a:solidFill>
              <a:srgbClr val="DAE3F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1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6852</TotalTime>
  <Words>833</Words>
  <Application>Microsoft Office PowerPoint</Application>
  <PresentationFormat>A3 297x420 mm</PresentationFormat>
  <Paragraphs>182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メイリオ</vt:lpstr>
      <vt:lpstr>Arial</vt:lpstr>
      <vt:lpstr>Calibri</vt:lpstr>
      <vt:lpstr>Cambria</vt:lpstr>
      <vt:lpstr>デザインの設定</vt:lpstr>
      <vt:lpstr>企画名：</vt:lpstr>
      <vt:lpstr>企画名：</vt:lpstr>
      <vt:lpstr>企画名：</vt:lpstr>
      <vt:lpstr>企画名：</vt:lpstr>
    </vt:vector>
  </TitlesOfParts>
  <Company>環境省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予算名 平成26年度概算要求額○○（○○）</dc:title>
  <dc:creator>環境省</dc:creator>
  <cp:lastModifiedBy>工藤 れん</cp:lastModifiedBy>
  <cp:revision>609</cp:revision>
  <cp:lastPrinted>2019-11-15T07:32:50Z</cp:lastPrinted>
  <dcterms:created xsi:type="dcterms:W3CDTF">2012-11-02T13:24:31Z</dcterms:created>
  <dcterms:modified xsi:type="dcterms:W3CDTF">2020-04-28T02:42:29Z</dcterms:modified>
</cp:coreProperties>
</file>