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玉置 蘭" initials="t" lastIdx="1" clrIdx="0">
    <p:extLst>
      <p:ext uri="{19B8F6BF-5375-455C-9EA6-DF929625EA0E}">
        <p15:presenceInfo xmlns:p15="http://schemas.microsoft.com/office/powerpoint/2012/main" userId="玉置 蘭"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50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2020/1/9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4236160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2020/1/9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3785369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2020/1/9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667393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2020/1/9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1616317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2020/1/9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4192894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D17E5DF-0908-4DA9-BD55-AFBEE10C9B22}" type="datetimeFigureOut">
              <a:rPr kumimoji="1" lang="ja-JP" altLang="en-US" smtClean="0"/>
              <a:t>2020/1/9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1887191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D17E5DF-0908-4DA9-BD55-AFBEE10C9B22}" type="datetimeFigureOut">
              <a:rPr kumimoji="1" lang="ja-JP" altLang="en-US" smtClean="0"/>
              <a:t>2020/1/9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386038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D17E5DF-0908-4DA9-BD55-AFBEE10C9B22}" type="datetimeFigureOut">
              <a:rPr kumimoji="1" lang="ja-JP" altLang="en-US" smtClean="0"/>
              <a:t>2020/1/9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2881600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17E5DF-0908-4DA9-BD55-AFBEE10C9B22}" type="datetimeFigureOut">
              <a:rPr kumimoji="1" lang="ja-JP" altLang="en-US" smtClean="0"/>
              <a:t>2020/1/9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316123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D17E5DF-0908-4DA9-BD55-AFBEE10C9B22}" type="datetimeFigureOut">
              <a:rPr kumimoji="1" lang="ja-JP" altLang="en-US" smtClean="0"/>
              <a:t>2020/1/9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1476806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D17E5DF-0908-4DA9-BD55-AFBEE10C9B22}" type="datetimeFigureOut">
              <a:rPr kumimoji="1" lang="ja-JP" altLang="en-US" smtClean="0"/>
              <a:t>2020/1/9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2263993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17E5DF-0908-4DA9-BD55-AFBEE10C9B22}" type="datetimeFigureOut">
              <a:rPr kumimoji="1" lang="ja-JP" altLang="en-US" smtClean="0"/>
              <a:t>2020/1/9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29121941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75708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b="1" dirty="0" smtClean="0">
                <a:solidFill>
                  <a:schemeClr val="tx1"/>
                </a:solidFill>
              </a:rPr>
              <a:t>【</a:t>
            </a:r>
            <a:r>
              <a:rPr kumimoji="1" lang="ja-JP" altLang="en-US" sz="1400" b="1" dirty="0" smtClean="0">
                <a:solidFill>
                  <a:schemeClr val="tx1"/>
                </a:solidFill>
              </a:rPr>
              <a:t>事業名</a:t>
            </a:r>
            <a:r>
              <a:rPr kumimoji="1" lang="en-US" altLang="ja-JP" sz="1400" b="1" dirty="0" smtClean="0">
                <a:solidFill>
                  <a:schemeClr val="tx1"/>
                </a:solidFill>
              </a:rPr>
              <a:t>】</a:t>
            </a:r>
          </a:p>
          <a:p>
            <a:r>
              <a:rPr kumimoji="1" lang="ja-JP" altLang="en-US" sz="1400" b="1" dirty="0" smtClean="0">
                <a:solidFill>
                  <a:schemeClr val="tx1"/>
                </a:solidFill>
              </a:rPr>
              <a:t>（○○都道府県○○市町村）　</a:t>
            </a:r>
            <a:r>
              <a:rPr kumimoji="1" lang="en-US" altLang="ja-JP" sz="1400" b="1" dirty="0" smtClean="0">
                <a:solidFill>
                  <a:schemeClr val="tx1"/>
                </a:solidFill>
              </a:rPr>
              <a:t>【</a:t>
            </a:r>
            <a:r>
              <a:rPr kumimoji="1" lang="ja-JP" altLang="en-US" sz="1400" b="1" dirty="0" smtClean="0">
                <a:solidFill>
                  <a:schemeClr val="tx1"/>
                </a:solidFill>
              </a:rPr>
              <a:t>団体名</a:t>
            </a:r>
            <a:r>
              <a:rPr kumimoji="1" lang="en-US" altLang="ja-JP" sz="1400" b="1" dirty="0" smtClean="0">
                <a:solidFill>
                  <a:schemeClr val="tx1"/>
                </a:solidFill>
              </a:rPr>
              <a:t>】</a:t>
            </a:r>
            <a:endParaRPr kumimoji="1" lang="ja-JP" altLang="en-US" sz="1400" b="1" dirty="0">
              <a:solidFill>
                <a:schemeClr val="tx1"/>
              </a:solidFill>
            </a:endParaRPr>
          </a:p>
        </p:txBody>
      </p:sp>
      <p:sp>
        <p:nvSpPr>
          <p:cNvPr id="5" name="正方形/長方形 4"/>
          <p:cNvSpPr/>
          <p:nvPr/>
        </p:nvSpPr>
        <p:spPr>
          <a:xfrm>
            <a:off x="7712015" y="68825"/>
            <a:ext cx="2100579" cy="6194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令和２年度</a:t>
            </a:r>
            <a:r>
              <a:rPr kumimoji="1" lang="ja-JP" altLang="en-US" sz="1200" dirty="0" smtClean="0"/>
              <a:t>生物多様性保全推進支援事業</a:t>
            </a:r>
            <a:endParaRPr kumimoji="1" lang="en-US" altLang="ja-JP" sz="1200" dirty="0" smtClean="0"/>
          </a:p>
          <a:p>
            <a:pPr algn="ctr"/>
            <a:r>
              <a:rPr kumimoji="1" lang="ja-JP" altLang="en-US" sz="1200" dirty="0" smtClean="0"/>
              <a:t>様式２</a:t>
            </a:r>
            <a:endParaRPr kumimoji="1" lang="ja-JP" altLang="en-US" sz="1200" dirty="0"/>
          </a:p>
        </p:txBody>
      </p:sp>
      <p:grpSp>
        <p:nvGrpSpPr>
          <p:cNvPr id="8" name="グループ化 7"/>
          <p:cNvGrpSpPr/>
          <p:nvPr/>
        </p:nvGrpSpPr>
        <p:grpSpPr>
          <a:xfrm>
            <a:off x="0" y="967817"/>
            <a:ext cx="9906000" cy="1409944"/>
            <a:chOff x="0" y="1115338"/>
            <a:chExt cx="9906000" cy="1215249"/>
          </a:xfrm>
        </p:grpSpPr>
        <p:sp>
          <p:nvSpPr>
            <p:cNvPr id="6" name="テキスト ボックス 5"/>
            <p:cNvSpPr txBox="1"/>
            <p:nvPr/>
          </p:nvSpPr>
          <p:spPr>
            <a:xfrm>
              <a:off x="0" y="1455174"/>
              <a:ext cx="9906000" cy="875413"/>
            </a:xfrm>
            <a:prstGeom prst="rect">
              <a:avLst/>
            </a:prstGeom>
            <a:noFill/>
            <a:ln w="25400">
              <a:solidFill>
                <a:srgbClr val="0070C0"/>
              </a:solidFill>
            </a:ln>
          </p:spPr>
          <p:txBody>
            <a:bodyPr wrap="square" rtlCol="0">
              <a:noAutofit/>
            </a:bodyPr>
            <a:lstStyle/>
            <a:p>
              <a:r>
                <a:rPr kumimoji="1" lang="ja-JP" altLang="en-US" sz="1200" u="sng" dirty="0"/>
                <a:t>・応募申請書「７．事業の背景及び地域における生物多様性保全上の課題と取組の現状」を基に、事業の背景や目的、必要性、地域における生物多様性保全上の課題等を簡潔に記載（</a:t>
              </a:r>
              <a:r>
                <a:rPr kumimoji="1" lang="en-US" altLang="ja-JP" sz="1200" u="sng" dirty="0"/>
                <a:t>300</a:t>
              </a:r>
              <a:r>
                <a:rPr kumimoji="1" lang="ja-JP" altLang="en-US" sz="1200" u="sng" dirty="0"/>
                <a:t>文字以内）</a:t>
              </a:r>
            </a:p>
            <a:p>
              <a:endParaRPr kumimoji="1" lang="en-US" altLang="ja-JP" sz="1200" dirty="0"/>
            </a:p>
          </p:txBody>
        </p:sp>
        <p:sp>
          <p:nvSpPr>
            <p:cNvPr id="7" name="テキスト ボックス 6"/>
            <p:cNvSpPr txBox="1"/>
            <p:nvPr/>
          </p:nvSpPr>
          <p:spPr>
            <a:xfrm>
              <a:off x="0" y="1115338"/>
              <a:ext cx="1887793" cy="338554"/>
            </a:xfrm>
            <a:prstGeom prst="rect">
              <a:avLst/>
            </a:prstGeom>
            <a:solidFill>
              <a:srgbClr val="0070C0"/>
            </a:solidFill>
            <a:ln w="25400">
              <a:solidFill>
                <a:schemeClr val="accent1">
                  <a:shade val="50000"/>
                </a:schemeClr>
              </a:solidFill>
            </a:ln>
          </p:spPr>
          <p:txBody>
            <a:bodyPr wrap="square" rtlCol="0">
              <a:spAutoFit/>
            </a:bodyPr>
            <a:lstStyle/>
            <a:p>
              <a:pPr algn="ctr"/>
              <a:r>
                <a:rPr kumimoji="1" lang="ja-JP" altLang="en-US" sz="1600" b="1" dirty="0" smtClean="0">
                  <a:solidFill>
                    <a:schemeClr val="bg1"/>
                  </a:solidFill>
                </a:rPr>
                <a:t>事業の背景・目的</a:t>
              </a:r>
              <a:endParaRPr kumimoji="1" lang="ja-JP" altLang="en-US" sz="1600" b="1" dirty="0">
                <a:solidFill>
                  <a:schemeClr val="bg1"/>
                </a:solidFill>
              </a:endParaRPr>
            </a:p>
          </p:txBody>
        </p:sp>
      </p:grpSp>
      <p:grpSp>
        <p:nvGrpSpPr>
          <p:cNvPr id="12" name="グループ化 11"/>
          <p:cNvGrpSpPr/>
          <p:nvPr/>
        </p:nvGrpSpPr>
        <p:grpSpPr>
          <a:xfrm>
            <a:off x="0" y="5088719"/>
            <a:ext cx="9906000" cy="1196853"/>
            <a:chOff x="0" y="1200566"/>
            <a:chExt cx="9906000" cy="1196853"/>
          </a:xfrm>
        </p:grpSpPr>
        <p:sp>
          <p:nvSpPr>
            <p:cNvPr id="13" name="テキスト ボックス 12"/>
            <p:cNvSpPr txBox="1"/>
            <p:nvPr/>
          </p:nvSpPr>
          <p:spPr>
            <a:xfrm>
              <a:off x="0" y="1566422"/>
              <a:ext cx="9906000" cy="830997"/>
            </a:xfrm>
            <a:prstGeom prst="rect">
              <a:avLst/>
            </a:prstGeom>
            <a:noFill/>
            <a:ln w="25400">
              <a:solidFill>
                <a:srgbClr val="0070C0"/>
              </a:solidFill>
            </a:ln>
          </p:spPr>
          <p:txBody>
            <a:bodyPr wrap="square" rtlCol="0">
              <a:noAutofit/>
            </a:bodyPr>
            <a:lstStyle/>
            <a:p>
              <a:r>
                <a:rPr kumimoji="1" lang="ja-JP" altLang="en-US" sz="1200" u="sng" dirty="0"/>
                <a:t>・応募申請書「９．事業の実施により期待される生物多様性保全等の効果の目標」、「１０．事業終了後の活動継続の見通し」を基に、事業の成果目標、活動継続の見通し、事業終了後の展開等を簡潔に記載（</a:t>
              </a:r>
              <a:r>
                <a:rPr kumimoji="1" lang="en-US" altLang="ja-JP" sz="1200" u="sng" dirty="0"/>
                <a:t>250</a:t>
              </a:r>
              <a:r>
                <a:rPr kumimoji="1" lang="ja-JP" altLang="en-US" sz="1200" u="sng" dirty="0"/>
                <a:t>文字以内）</a:t>
              </a:r>
            </a:p>
            <a:p>
              <a:endParaRPr kumimoji="1" lang="ja-JP" altLang="en-US" sz="1200" dirty="0"/>
            </a:p>
          </p:txBody>
        </p:sp>
        <p:sp>
          <p:nvSpPr>
            <p:cNvPr id="14" name="テキスト ボックス 13"/>
            <p:cNvSpPr txBox="1"/>
            <p:nvPr/>
          </p:nvSpPr>
          <p:spPr>
            <a:xfrm>
              <a:off x="1" y="1200566"/>
              <a:ext cx="1887792" cy="360000"/>
            </a:xfrm>
            <a:prstGeom prst="rect">
              <a:avLst/>
            </a:prstGeom>
            <a:solidFill>
              <a:srgbClr val="0070C0"/>
            </a:solidFill>
            <a:ln w="25400">
              <a:solidFill>
                <a:schemeClr val="accent1">
                  <a:shade val="50000"/>
                </a:schemeClr>
              </a:solidFill>
            </a:ln>
          </p:spPr>
          <p:txBody>
            <a:bodyPr wrap="square" rtlCol="0">
              <a:spAutoFit/>
            </a:bodyPr>
            <a:lstStyle/>
            <a:p>
              <a:pPr algn="ctr"/>
              <a:r>
                <a:rPr kumimoji="1" lang="ja-JP" altLang="en-US" sz="1600" b="1" dirty="0">
                  <a:solidFill>
                    <a:schemeClr val="bg1"/>
                  </a:solidFill>
                </a:rPr>
                <a:t>期待</a:t>
              </a:r>
              <a:r>
                <a:rPr kumimoji="1" lang="ja-JP" altLang="en-US" sz="1600" b="1" dirty="0" smtClean="0">
                  <a:solidFill>
                    <a:schemeClr val="bg1"/>
                  </a:solidFill>
                </a:rPr>
                <a:t>される</a:t>
              </a:r>
              <a:r>
                <a:rPr kumimoji="1" lang="ja-JP" altLang="en-US" sz="1600" b="1" dirty="0">
                  <a:solidFill>
                    <a:schemeClr val="bg1"/>
                  </a:solidFill>
                </a:rPr>
                <a:t>成果</a:t>
              </a:r>
            </a:p>
          </p:txBody>
        </p:sp>
      </p:grpSp>
      <p:sp>
        <p:nvSpPr>
          <p:cNvPr id="11" name="テキスト ボックス 10"/>
          <p:cNvSpPr txBox="1"/>
          <p:nvPr/>
        </p:nvSpPr>
        <p:spPr>
          <a:xfrm>
            <a:off x="6000" y="2376730"/>
            <a:ext cx="1887792" cy="338554"/>
          </a:xfrm>
          <a:prstGeom prst="rect">
            <a:avLst/>
          </a:prstGeom>
          <a:solidFill>
            <a:srgbClr val="0070C0"/>
          </a:solidFill>
          <a:ln w="25400">
            <a:solidFill>
              <a:schemeClr val="accent1">
                <a:shade val="50000"/>
              </a:schemeClr>
            </a:solidFill>
          </a:ln>
        </p:spPr>
        <p:txBody>
          <a:bodyPr wrap="square" rtlCol="0">
            <a:spAutoFit/>
          </a:bodyPr>
          <a:lstStyle/>
          <a:p>
            <a:pPr algn="ctr"/>
            <a:r>
              <a:rPr kumimoji="1" lang="ja-JP" altLang="en-US" sz="1600" b="1" dirty="0" smtClean="0">
                <a:solidFill>
                  <a:schemeClr val="bg1"/>
                </a:solidFill>
              </a:rPr>
              <a:t>事業の内容</a:t>
            </a:r>
            <a:endParaRPr kumimoji="1" lang="ja-JP" altLang="en-US" sz="1600" b="1" dirty="0">
              <a:solidFill>
                <a:schemeClr val="bg1"/>
              </a:solidFill>
            </a:endParaRPr>
          </a:p>
        </p:txBody>
      </p:sp>
      <p:grpSp>
        <p:nvGrpSpPr>
          <p:cNvPr id="28" name="グループ化 27"/>
          <p:cNvGrpSpPr/>
          <p:nvPr/>
        </p:nvGrpSpPr>
        <p:grpSpPr>
          <a:xfrm>
            <a:off x="6000" y="2710911"/>
            <a:ext cx="9864000" cy="2340003"/>
            <a:chOff x="6000" y="2831934"/>
            <a:chExt cx="9864000" cy="2340003"/>
          </a:xfrm>
        </p:grpSpPr>
        <p:sp>
          <p:nvSpPr>
            <p:cNvPr id="10" name="テキスト ボックス 9"/>
            <p:cNvSpPr txBox="1"/>
            <p:nvPr/>
          </p:nvSpPr>
          <p:spPr>
            <a:xfrm>
              <a:off x="6000" y="2831934"/>
              <a:ext cx="9864000" cy="2340003"/>
            </a:xfrm>
            <a:prstGeom prst="rect">
              <a:avLst/>
            </a:prstGeom>
            <a:noFill/>
            <a:ln w="25400">
              <a:solidFill>
                <a:srgbClr val="0070C0"/>
              </a:solidFill>
            </a:ln>
          </p:spPr>
          <p:txBody>
            <a:bodyPr wrap="square" rtlCol="0">
              <a:noAutofit/>
            </a:bodyPr>
            <a:lstStyle/>
            <a:p>
              <a:r>
                <a:rPr kumimoji="1" lang="ja-JP" altLang="en-US" sz="1200" u="sng" dirty="0"/>
                <a:t>・応募申請書「５．事業計画の概要」「８．事業計画」を基に、事業概要を簡潔に記載。事業が複数ある場合や、複数年度にわたる場合は、枠囲みを用いるとわかりやすい。</a:t>
              </a:r>
            </a:p>
            <a:p>
              <a:endParaRPr kumimoji="1" lang="en-US" altLang="ja-JP" sz="1200" dirty="0" smtClean="0"/>
            </a:p>
          </p:txBody>
        </p:sp>
        <p:grpSp>
          <p:nvGrpSpPr>
            <p:cNvPr id="17" name="グループ化 16"/>
            <p:cNvGrpSpPr/>
            <p:nvPr/>
          </p:nvGrpSpPr>
          <p:grpSpPr>
            <a:xfrm>
              <a:off x="163316" y="3479353"/>
              <a:ext cx="9410244" cy="1629133"/>
              <a:chOff x="163316" y="3479353"/>
              <a:chExt cx="9410244" cy="1629133"/>
            </a:xfrm>
          </p:grpSpPr>
          <p:sp>
            <p:nvSpPr>
              <p:cNvPr id="18" name="テキスト ボックス 17"/>
              <p:cNvSpPr txBox="1"/>
              <p:nvPr/>
            </p:nvSpPr>
            <p:spPr>
              <a:xfrm>
                <a:off x="163316" y="3479354"/>
                <a:ext cx="4239752" cy="1628723"/>
              </a:xfrm>
              <a:prstGeom prst="rect">
                <a:avLst/>
              </a:prstGeom>
              <a:noFill/>
              <a:ln>
                <a:solidFill>
                  <a:schemeClr val="tx1"/>
                </a:solidFill>
              </a:ln>
            </p:spPr>
            <p:txBody>
              <a:bodyPr wrap="square" rtlCol="0">
                <a:noAutofit/>
              </a:bodyPr>
              <a:lstStyle/>
              <a:p>
                <a:r>
                  <a:rPr kumimoji="1" lang="ja-JP" altLang="en-US" sz="1400" dirty="0" smtClean="0"/>
                  <a:t>令和元年度</a:t>
                </a:r>
                <a:endParaRPr kumimoji="1" lang="en-US" altLang="ja-JP" sz="1400" dirty="0" smtClean="0"/>
              </a:p>
              <a:p>
                <a:endParaRPr kumimoji="1" lang="en-US" altLang="ja-JP" sz="1400" dirty="0" smtClean="0"/>
              </a:p>
              <a:p>
                <a:endParaRPr kumimoji="1" lang="en-US" altLang="ja-JP" sz="1400" dirty="0" smtClean="0"/>
              </a:p>
              <a:p>
                <a:endParaRPr kumimoji="1" lang="en-US" altLang="ja-JP" sz="1400" dirty="0"/>
              </a:p>
              <a:p>
                <a:endParaRPr kumimoji="1" lang="en-US" altLang="ja-JP" sz="1400" dirty="0" smtClean="0"/>
              </a:p>
              <a:p>
                <a:endParaRPr kumimoji="1" lang="en-US" altLang="ja-JP" sz="1400" dirty="0"/>
              </a:p>
              <a:p>
                <a:endParaRPr kumimoji="1" lang="en-US" altLang="ja-JP" sz="1400" dirty="0" smtClean="0"/>
              </a:p>
              <a:p>
                <a:endParaRPr kumimoji="1" lang="ja-JP" altLang="en-US" sz="1400" dirty="0"/>
              </a:p>
            </p:txBody>
          </p:sp>
          <p:sp>
            <p:nvSpPr>
              <p:cNvPr id="19" name="テキスト ボックス 18"/>
              <p:cNvSpPr txBox="1"/>
              <p:nvPr/>
            </p:nvSpPr>
            <p:spPr>
              <a:xfrm>
                <a:off x="238576" y="3836897"/>
                <a:ext cx="4110704" cy="1211439"/>
              </a:xfrm>
              <a:prstGeom prst="rect">
                <a:avLst/>
              </a:prstGeom>
              <a:noFill/>
              <a:ln>
                <a:solidFill>
                  <a:schemeClr val="tx1"/>
                </a:solidFill>
              </a:ln>
            </p:spPr>
            <p:txBody>
              <a:bodyPr wrap="square" rtlCol="0">
                <a:noAutofit/>
              </a:bodyPr>
              <a:lstStyle/>
              <a:p>
                <a:r>
                  <a:rPr kumimoji="1" lang="ja-JP" altLang="en-US" sz="1200" dirty="0" smtClean="0"/>
                  <a:t>事業①　○○保全の事業計画の策定</a:t>
                </a:r>
                <a:endParaRPr kumimoji="1" lang="en-US" altLang="ja-JP" sz="1200" dirty="0" smtClean="0"/>
              </a:p>
              <a:p>
                <a:r>
                  <a:rPr kumimoji="1" lang="ja-JP" altLang="en-US" sz="1200" dirty="0" smtClean="0"/>
                  <a:t>・</a:t>
                </a:r>
                <a:endParaRPr kumimoji="1" lang="en-US" altLang="ja-JP" sz="1200" dirty="0" smtClean="0"/>
              </a:p>
              <a:p>
                <a:r>
                  <a:rPr kumimoji="1" lang="ja-JP" altLang="en-US" sz="1200" dirty="0" smtClean="0"/>
                  <a:t>・</a:t>
                </a:r>
                <a:endParaRPr kumimoji="1" lang="en-US" altLang="ja-JP" sz="1200" dirty="0" smtClean="0"/>
              </a:p>
              <a:p>
                <a:endParaRPr kumimoji="1" lang="en-US" altLang="ja-JP" sz="1200" dirty="0" smtClean="0"/>
              </a:p>
              <a:p>
                <a:endParaRPr kumimoji="1" lang="en-US" altLang="ja-JP" sz="1200" dirty="0" smtClean="0"/>
              </a:p>
              <a:p>
                <a:endParaRPr kumimoji="1" lang="ja-JP" altLang="en-US" sz="1200" dirty="0"/>
              </a:p>
            </p:txBody>
          </p:sp>
          <p:sp>
            <p:nvSpPr>
              <p:cNvPr id="20" name="テキスト ボックス 19"/>
              <p:cNvSpPr txBox="1"/>
              <p:nvPr/>
            </p:nvSpPr>
            <p:spPr>
              <a:xfrm>
                <a:off x="4565300" y="3479353"/>
                <a:ext cx="5008260" cy="1629133"/>
              </a:xfrm>
              <a:prstGeom prst="rect">
                <a:avLst/>
              </a:prstGeom>
              <a:noFill/>
              <a:ln>
                <a:solidFill>
                  <a:schemeClr val="tx1"/>
                </a:solidFill>
              </a:ln>
            </p:spPr>
            <p:txBody>
              <a:bodyPr wrap="square" rtlCol="0">
                <a:noAutofit/>
              </a:bodyPr>
              <a:lstStyle/>
              <a:p>
                <a:r>
                  <a:rPr kumimoji="1" lang="ja-JP" altLang="en-US" sz="1400" dirty="0" smtClean="0"/>
                  <a:t>２年目</a:t>
                </a:r>
                <a:endParaRPr kumimoji="1" lang="en-US" altLang="ja-JP" sz="1400" dirty="0" smtClean="0"/>
              </a:p>
              <a:p>
                <a:endParaRPr kumimoji="1" lang="en-US" altLang="ja-JP" sz="1400" dirty="0" smtClean="0"/>
              </a:p>
              <a:p>
                <a:endParaRPr kumimoji="1" lang="en-US" altLang="ja-JP" sz="1400" dirty="0"/>
              </a:p>
              <a:p>
                <a:endParaRPr kumimoji="1" lang="en-US" altLang="ja-JP" sz="1400" dirty="0" smtClean="0"/>
              </a:p>
              <a:p>
                <a:endParaRPr kumimoji="1" lang="en-US" altLang="ja-JP" sz="1400" dirty="0"/>
              </a:p>
              <a:p>
                <a:endParaRPr kumimoji="1" lang="en-US" altLang="ja-JP" sz="1400" dirty="0" smtClean="0"/>
              </a:p>
              <a:p>
                <a:endParaRPr kumimoji="1" lang="ja-JP" altLang="en-US" sz="1400" dirty="0"/>
              </a:p>
            </p:txBody>
          </p:sp>
          <p:sp>
            <p:nvSpPr>
              <p:cNvPr id="21" name="テキスト ボックス 20"/>
              <p:cNvSpPr txBox="1"/>
              <p:nvPr/>
            </p:nvSpPr>
            <p:spPr>
              <a:xfrm>
                <a:off x="4668945" y="3836896"/>
                <a:ext cx="2401122" cy="1216207"/>
              </a:xfrm>
              <a:prstGeom prst="rect">
                <a:avLst/>
              </a:prstGeom>
              <a:noFill/>
              <a:ln>
                <a:solidFill>
                  <a:schemeClr val="tx1"/>
                </a:solidFill>
              </a:ln>
            </p:spPr>
            <p:txBody>
              <a:bodyPr wrap="square" rtlCol="0">
                <a:noAutofit/>
              </a:bodyPr>
              <a:lstStyle/>
              <a:p>
                <a:r>
                  <a:rPr kumimoji="1" lang="ja-JP" altLang="en-US" sz="1200" dirty="0" smtClean="0"/>
                  <a:t>事業②　生息環境改善事業</a:t>
                </a:r>
                <a:endParaRPr kumimoji="1" lang="en-US" altLang="ja-JP" sz="1200" dirty="0" smtClean="0"/>
              </a:p>
              <a:p>
                <a:r>
                  <a:rPr kumimoji="1" lang="ja-JP" altLang="en-US" sz="1200" dirty="0" smtClean="0"/>
                  <a:t>・</a:t>
                </a:r>
                <a:endParaRPr kumimoji="1" lang="en-US" altLang="ja-JP" sz="1200" dirty="0" smtClean="0"/>
              </a:p>
              <a:p>
                <a:r>
                  <a:rPr kumimoji="1" lang="ja-JP" altLang="en-US" sz="1200" dirty="0" smtClean="0"/>
                  <a:t>・</a:t>
                </a:r>
                <a:endParaRPr kumimoji="1" lang="en-US" altLang="ja-JP" sz="1200" dirty="0" smtClean="0"/>
              </a:p>
              <a:p>
                <a:endParaRPr kumimoji="1" lang="en-US" altLang="ja-JP" sz="1200" dirty="0" smtClean="0"/>
              </a:p>
              <a:p>
                <a:endParaRPr kumimoji="1" lang="en-US" altLang="ja-JP" sz="1200" dirty="0" smtClean="0"/>
              </a:p>
              <a:p>
                <a:endParaRPr kumimoji="1" lang="ja-JP" altLang="en-US" sz="1200" dirty="0"/>
              </a:p>
            </p:txBody>
          </p:sp>
          <p:sp>
            <p:nvSpPr>
              <p:cNvPr id="22" name="テキスト ボックス 21"/>
              <p:cNvSpPr txBox="1"/>
              <p:nvPr/>
            </p:nvSpPr>
            <p:spPr>
              <a:xfrm>
                <a:off x="7136762" y="3836896"/>
                <a:ext cx="2387601" cy="1211440"/>
              </a:xfrm>
              <a:prstGeom prst="rect">
                <a:avLst/>
              </a:prstGeom>
              <a:noFill/>
              <a:ln>
                <a:solidFill>
                  <a:schemeClr val="tx1"/>
                </a:solidFill>
              </a:ln>
            </p:spPr>
            <p:txBody>
              <a:bodyPr wrap="square" rtlCol="0">
                <a:noAutofit/>
              </a:bodyPr>
              <a:lstStyle/>
              <a:p>
                <a:r>
                  <a:rPr kumimoji="1" lang="ja-JP" altLang="en-US" sz="1200" dirty="0" smtClean="0"/>
                  <a:t>事業③　モニタリング</a:t>
                </a:r>
                <a:endParaRPr kumimoji="1" lang="en-US" altLang="ja-JP" sz="1200" dirty="0" smtClean="0"/>
              </a:p>
              <a:p>
                <a:r>
                  <a:rPr kumimoji="1" lang="ja-JP" altLang="en-US" sz="1200" dirty="0" smtClean="0"/>
                  <a:t>・</a:t>
                </a:r>
                <a:endParaRPr kumimoji="1" lang="en-US" altLang="ja-JP" sz="1200" dirty="0" smtClean="0"/>
              </a:p>
              <a:p>
                <a:r>
                  <a:rPr kumimoji="1" lang="ja-JP" altLang="en-US" sz="1200" dirty="0" smtClean="0"/>
                  <a:t>・</a:t>
                </a:r>
                <a:endParaRPr kumimoji="1" lang="en-US" altLang="ja-JP" sz="1200" dirty="0" smtClean="0"/>
              </a:p>
              <a:p>
                <a:endParaRPr kumimoji="1" lang="en-US" altLang="ja-JP" sz="1200" dirty="0" smtClean="0"/>
              </a:p>
              <a:p>
                <a:endParaRPr kumimoji="1" lang="en-US" altLang="ja-JP" sz="1200" dirty="0" smtClean="0"/>
              </a:p>
              <a:p>
                <a:endParaRPr kumimoji="1" lang="ja-JP" altLang="en-US" sz="1200" dirty="0"/>
              </a:p>
            </p:txBody>
          </p:sp>
          <p:sp>
            <p:nvSpPr>
              <p:cNvPr id="16" name="正方形/長方形 15"/>
              <p:cNvSpPr/>
              <p:nvPr/>
            </p:nvSpPr>
            <p:spPr>
              <a:xfrm>
                <a:off x="3260035" y="4135821"/>
                <a:ext cx="1043856" cy="74516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必要に応じて、図・写真を使用</a:t>
                </a:r>
                <a:endParaRPr kumimoji="1" lang="ja-JP" altLang="en-US" sz="1200" dirty="0"/>
              </a:p>
            </p:txBody>
          </p:sp>
          <p:sp>
            <p:nvSpPr>
              <p:cNvPr id="23" name="正方形/長方形 22"/>
              <p:cNvSpPr/>
              <p:nvPr/>
            </p:nvSpPr>
            <p:spPr>
              <a:xfrm>
                <a:off x="8484089" y="4135821"/>
                <a:ext cx="1021230" cy="75290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必要に応じて、図・写真を使用</a:t>
                </a:r>
                <a:endParaRPr kumimoji="1" lang="ja-JP" altLang="en-US" sz="1200" dirty="0"/>
              </a:p>
            </p:txBody>
          </p:sp>
        </p:grpSp>
      </p:grpSp>
      <p:sp>
        <p:nvSpPr>
          <p:cNvPr id="25" name="テキスト ボックス 24"/>
          <p:cNvSpPr txBox="1"/>
          <p:nvPr/>
        </p:nvSpPr>
        <p:spPr>
          <a:xfrm>
            <a:off x="0" y="6582697"/>
            <a:ext cx="9906000" cy="276999"/>
          </a:xfrm>
          <a:prstGeom prst="rect">
            <a:avLst/>
          </a:prstGeom>
          <a:solidFill>
            <a:schemeClr val="accent5">
              <a:lumMod val="20000"/>
              <a:lumOff val="80000"/>
            </a:schemeClr>
          </a:solidFill>
          <a:ln w="25400">
            <a:noFill/>
          </a:ln>
        </p:spPr>
        <p:txBody>
          <a:bodyPr wrap="square" rtlCol="0">
            <a:spAutoFit/>
          </a:bodyPr>
          <a:lstStyle/>
          <a:p>
            <a:r>
              <a:rPr kumimoji="1" lang="en-US" altLang="ja-JP" sz="1200" dirty="0" smtClean="0"/>
              <a:t>【</a:t>
            </a:r>
            <a:r>
              <a:rPr kumimoji="1" lang="ja-JP" altLang="en-US" sz="1200" dirty="0" smtClean="0"/>
              <a:t>事業期間</a:t>
            </a:r>
            <a:r>
              <a:rPr kumimoji="1" lang="en-US" altLang="ja-JP" sz="1200" dirty="0" smtClean="0"/>
              <a:t>】</a:t>
            </a:r>
            <a:r>
              <a:rPr kumimoji="1" lang="ja-JP" altLang="en-US" sz="1200" smtClean="0"/>
              <a:t>令和２年度</a:t>
            </a:r>
            <a:r>
              <a:rPr kumimoji="1" lang="ja-JP" altLang="en-US" sz="1200" dirty="0" smtClean="0"/>
              <a:t>～　○年度　　　</a:t>
            </a:r>
            <a:r>
              <a:rPr kumimoji="1" lang="en-US" altLang="ja-JP" sz="1200" dirty="0" smtClean="0"/>
              <a:t>【</a:t>
            </a:r>
            <a:r>
              <a:rPr kumimoji="1" lang="ja-JP" altLang="en-US" sz="1200" dirty="0" smtClean="0"/>
              <a:t>事業メニュー</a:t>
            </a:r>
            <a:r>
              <a:rPr kumimoji="1" lang="en-US" altLang="ja-JP" sz="1200" dirty="0" smtClean="0"/>
              <a:t>】</a:t>
            </a:r>
            <a:r>
              <a:rPr kumimoji="1" lang="ja-JP" altLang="en-US" sz="1200" dirty="0" smtClean="0"/>
              <a:t>（１）及び（２）　　</a:t>
            </a:r>
            <a:r>
              <a:rPr kumimoji="1" lang="en-US" altLang="ja-JP" sz="1200" dirty="0" smtClean="0"/>
              <a:t>【</a:t>
            </a:r>
            <a:r>
              <a:rPr kumimoji="1" lang="ja-JP" altLang="en-US" sz="1200" dirty="0" smtClean="0"/>
              <a:t>要望額</a:t>
            </a:r>
            <a:r>
              <a:rPr kumimoji="1" lang="en-US" altLang="ja-JP" sz="1200" dirty="0" smtClean="0"/>
              <a:t>】</a:t>
            </a:r>
            <a:r>
              <a:rPr kumimoji="1" lang="ja-JP" altLang="en-US" sz="1200" dirty="0" smtClean="0"/>
              <a:t>○○○○千円（令和二年度○○○○千円）</a:t>
            </a:r>
            <a:endParaRPr kumimoji="1" lang="ja-JP" altLang="en-US" sz="1200" dirty="0"/>
          </a:p>
        </p:txBody>
      </p:sp>
      <p:sp>
        <p:nvSpPr>
          <p:cNvPr id="26" name="正方形/長方形 25"/>
          <p:cNvSpPr/>
          <p:nvPr/>
        </p:nvSpPr>
        <p:spPr>
          <a:xfrm>
            <a:off x="8337755" y="1617610"/>
            <a:ext cx="1474839" cy="58717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必要に応じて、図・写真を使用</a:t>
            </a:r>
            <a:endParaRPr kumimoji="1" lang="ja-JP" altLang="en-US" sz="1200" dirty="0"/>
          </a:p>
        </p:txBody>
      </p:sp>
    </p:spTree>
    <p:extLst>
      <p:ext uri="{BB962C8B-B14F-4D97-AF65-F5344CB8AC3E}">
        <p14:creationId xmlns:p14="http://schemas.microsoft.com/office/powerpoint/2010/main" val="42364058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353</TotalTime>
  <Words>237</Words>
  <Application>Microsoft Office PowerPoint</Application>
  <PresentationFormat>A4 210 x 297 mm</PresentationFormat>
  <Paragraphs>37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奥田青州</dc:creator>
  <cp:lastModifiedBy>tamaki</cp:lastModifiedBy>
  <cp:revision>61</cp:revision>
  <cp:lastPrinted>2020-01-09T04:31:20Z</cp:lastPrinted>
  <dcterms:created xsi:type="dcterms:W3CDTF">2018-01-29T06:02:11Z</dcterms:created>
  <dcterms:modified xsi:type="dcterms:W3CDTF">2020-01-09T04:31:21Z</dcterms:modified>
</cp:coreProperties>
</file>