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1521" r:id="rId2"/>
  </p:sldIdLst>
  <p:sldSz cx="9906000" cy="6858000" type="A4"/>
  <p:notesSz cx="6807200" cy="9939338"/>
  <p:custDataLst>
    <p:tags r:id="rId4"/>
  </p:custDataLst>
  <p:defaultTextStyle>
    <a:defPPr>
      <a:defRPr lang="ja-JP"/>
    </a:defPPr>
    <a:lvl1pPr marL="0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89"/>
    <a:srgbClr val="FFFFFF"/>
    <a:srgbClr val="D7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38" autoAdjust="0"/>
  </p:normalViewPr>
  <p:slideViewPr>
    <p:cSldViewPr snapToGrid="0" showGuides="1">
      <p:cViewPr varScale="1">
        <p:scale>
          <a:sx n="65" d="100"/>
          <a:sy n="65" d="100"/>
        </p:scale>
        <p:origin x="111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3A366-18D8-487E-BA3E-3E48B2E60B5E}" type="datetimeFigureOut">
              <a:rPr kumimoji="1" lang="en-US" smtClean="0"/>
              <a:t>12/23/2021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87251-69ED-4350-BB0B-12262A29A328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21225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46150" y="1222375"/>
            <a:ext cx="4773613" cy="3306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278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jpeg"/><Relationship Id="rId5" Type="http://schemas.openxmlformats.org/officeDocument/2006/relationships/image" Target="../media/image13.svg"/><Relationship Id="rId4" Type="http://schemas.openxmlformats.org/officeDocument/2006/relationships/image" Target="../media/image11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275974" y="5715294"/>
            <a:ext cx="5443286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878" y="1359896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77" y="2714141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714140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7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14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2822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36CE-E602-4651-B4F8-DD0931A6314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0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77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5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98831" y="1620608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98831" y="1620608"/>
            <a:ext cx="8004988" cy="4572197"/>
          </a:xfrm>
          <a:prstGeom prst="rect">
            <a:avLst/>
          </a:prstGeom>
        </p:spPr>
        <p:txBody>
          <a:bodyPr lIns="360000" tIns="0" rIns="0" bIns="0"/>
          <a:lstStyle>
            <a:lvl1pPr marL="674004" indent="-674004" algn="l">
              <a:lnSpc>
                <a:spcPct val="100000"/>
              </a:lnSpc>
              <a:spcBef>
                <a:spcPts val="907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629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FA1F2F-14B9-4F01-A5B6-2EF2AFAA50B7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</p:spTree>
    <p:extLst>
      <p:ext uri="{BB962C8B-B14F-4D97-AF65-F5344CB8AC3E}">
        <p14:creationId xmlns:p14="http://schemas.microsoft.com/office/powerpoint/2010/main" val="39155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0166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50024" y="29271"/>
            <a:ext cx="8605363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486491"/>
            <a:ext cx="8605363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17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50024" y="257881"/>
            <a:ext cx="8605363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27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階層（例：章タイトル）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BC87C82B-2847-473C-9A48-350F468EE5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3613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50024" y="172143"/>
            <a:ext cx="9005612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C3C82BE-DD9A-46A4-A9AA-9E36F501B1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66204" y="456664"/>
            <a:ext cx="9572632" cy="940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2" b="6659"/>
          <a:stretch/>
        </p:blipFill>
        <p:spPr bwMode="auto">
          <a:xfrm>
            <a:off x="9394400" y="137950"/>
            <a:ext cx="368692" cy="29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4D1288-0306-4500-A9D7-D150B7340281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7FAF1969-C2E3-41AA-AA1A-27BBD721424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531387"/>
            <a:ext cx="9605952" cy="1013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73094" indent="-173094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270"/>
            </a:lvl1pPr>
            <a:lvl2pPr marL="273634" indent="-92172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089"/>
            </a:lvl2pPr>
            <a:lvl3pPr marL="446456" indent="-164181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998"/>
            </a:lvl3pPr>
            <a:lvl4pPr marL="601995" indent="-149779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tabLst>
                <a:tab pos="443575" algn="l"/>
              </a:tabLst>
              <a:defRPr sz="907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リード文レベルあり（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レベルまで選べます）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7121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024" y="172143"/>
            <a:ext cx="8905550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024" y="6368678"/>
            <a:ext cx="9605952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57884" y="6368678"/>
            <a:ext cx="1078684" cy="326585"/>
          </a:xfrm>
          <a:prstGeom prst="rect">
            <a:avLst/>
          </a:prstGeom>
          <a:noFill/>
        </p:spPr>
        <p:txBody>
          <a:bodyPr wrap="square" lIns="97976" tIns="0" rIns="0" bIns="0" rtlCol="0" anchor="ctr">
            <a:noAutofit/>
          </a:bodyPr>
          <a:lstStyle/>
          <a:p>
            <a:r>
              <a:rPr lang="ja-JP" altLang="en-US" sz="1089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47475" y="2173436"/>
            <a:ext cx="5021847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23832" y="5458321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赤色の吹出しに示した選択肢の中から選択して記載</a:t>
            </a:r>
            <a:endParaRPr kumimoji="1" lang="en-US" altLang="ja-JP" dirty="0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025" y="2432672"/>
            <a:ext cx="5019297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事業内容を説明</a:t>
            </a:r>
            <a:endParaRPr kumimoji="1" lang="en-US" altLang="ja-JP" dirty="0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05099" y="1236259"/>
            <a:ext cx="8538654" cy="653171"/>
          </a:xfrm>
        </p:spPr>
        <p:txBody>
          <a:bodyPr lIns="108000" tIns="36000" rIns="0" bIns="0" anchor="t" anchorCtr="0">
            <a:noAutofit/>
          </a:bodyPr>
          <a:lstStyle>
            <a:lvl1pPr marL="223832" indent="-223832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事業の目的を箇条書きで記載。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</a:p>
          <a:p>
            <a:pPr lvl="0"/>
            <a:endParaRPr kumimoji="1" lang="en-US" altLang="ja-JP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2050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50025" y="1399552"/>
            <a:ext cx="1055075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130426" y="6368678"/>
            <a:ext cx="8605363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8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404194" y="5458321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3832" y="5717548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3832" y="5976775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404194" y="5976775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47475" y="447259"/>
            <a:ext cx="9591361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474" y="447259"/>
            <a:ext cx="8938681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令和２年度要求額 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百万円（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百万円）</a:t>
            </a:r>
            <a:r>
              <a:rPr kumimoji="1" lang="en-US" altLang="ja-JP" dirty="0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50024" y="2432672"/>
            <a:ext cx="500311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565613" y="2432672"/>
            <a:ext cx="4190362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553357" y="2432672"/>
            <a:ext cx="4202619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404193" y="5717548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62741">
              <a:tabLst/>
            </a:pPr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47475" y="5113933"/>
            <a:ext cx="5188618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66204" y="5375201"/>
            <a:ext cx="516988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024" y="808024"/>
            <a:ext cx="9605950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024" y="808023"/>
            <a:ext cx="9588810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154" y="132843"/>
            <a:ext cx="672372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9093" y="2173436"/>
            <a:ext cx="3935786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/>
              <a:t>補助対象、支援対象の例、事業イメージ </a:t>
            </a:r>
            <a:r>
              <a:rPr kumimoji="1" lang="en-US" altLang="ja-JP" dirty="0"/>
              <a:t>etc.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565614" y="2173436"/>
            <a:ext cx="4169265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pPr algn="l"/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9264" y="5717548"/>
            <a:ext cx="633728" cy="22861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選　　　 択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040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892" y="3120324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43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50024" y="1007807"/>
            <a:ext cx="9605952" cy="606343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59232" indent="-259232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814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22435" y="6368678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54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633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オブジェクト 124" hidden="1">
            <a:extLst>
              <a:ext uri="{FF2B5EF4-FFF2-40B4-BE49-F238E27FC236}">
                <a16:creationId xmlns:a16="http://schemas.microsoft.com/office/drawing/2014/main" id="{F422B468-7A8A-4E40-A361-9AFC8CD6CA3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214183679"/>
              </p:ext>
            </p:extLst>
          </p:nvPr>
        </p:nvGraphicFramePr>
        <p:xfrm>
          <a:off x="1471" y="1440"/>
          <a:ext cx="1471" cy="1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think-cell Slide" r:id="rId14" imgW="395" imgH="396" progId="TCLayout.ActiveDocument.1">
                  <p:embed/>
                </p:oleObj>
              </mc:Choice>
              <mc:Fallback>
                <p:oleObj name="think-cell Slide" r:id="rId14" imgW="395" imgH="396" progId="TCLayout.ActiveDocument.1">
                  <p:embed/>
                  <p:pic>
                    <p:nvPicPr>
                      <p:cNvPr id="125" name="オブジェクト 124" hidden="1">
                        <a:extLst>
                          <a:ext uri="{FF2B5EF4-FFF2-40B4-BE49-F238E27FC236}">
                            <a16:creationId xmlns:a16="http://schemas.microsoft.com/office/drawing/2014/main" id="{F422B468-7A8A-4E40-A361-9AFC8CD6CA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471" y="1440"/>
                        <a:ext cx="1471" cy="1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49883" y="945837"/>
            <a:ext cx="9606235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6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2" r:id="rId3"/>
    <p:sldLayoutId id="2147483651" r:id="rId4"/>
    <p:sldLayoutId id="2147483650" r:id="rId5"/>
    <p:sldLayoutId id="2147483655" r:id="rId6"/>
    <p:sldLayoutId id="2147483656" r:id="rId7"/>
    <p:sldLayoutId id="2147483653" r:id="rId8"/>
    <p:sldLayoutId id="2147483658" r:id="rId9"/>
    <p:sldLayoutId id="2147483659" r:id="rId10"/>
  </p:sldLayoutIdLst>
  <p:txStyles>
    <p:titleStyle>
      <a:lvl1pPr algn="ctr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6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20" userDrawn="1">
          <p15:clr>
            <a:srgbClr val="F26B43"/>
          </p15:clr>
        </p15:guide>
        <p15:guide id="4" orient="horz" pos="4217" userDrawn="1">
          <p15:clr>
            <a:srgbClr val="F26B43"/>
          </p15:clr>
        </p15:guide>
        <p15:guide id="5" pos="6145" userDrawn="1">
          <p15:clr>
            <a:srgbClr val="F26B43"/>
          </p15:clr>
        </p15:guide>
        <p15:guide id="6" pos="95" userDrawn="1">
          <p15:clr>
            <a:srgbClr val="F26B43"/>
          </p15:clr>
        </p15:guide>
        <p15:guide id="7" orient="horz" pos="6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E7F03E2A-249D-47BB-B93B-C37147D8916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4123121"/>
              </p:ext>
            </p:extLst>
          </p:nvPr>
        </p:nvGraphicFramePr>
        <p:xfrm>
          <a:off x="205838" y="72921"/>
          <a:ext cx="1411" cy="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4" name="think-cell Slide" r:id="rId5" imgW="395" imgH="396" progId="TCLayout.ActiveDocument.1">
                  <p:embed/>
                </p:oleObj>
              </mc:Choice>
              <mc:Fallback>
                <p:oleObj name="think-cell Slide" r:id="rId5" imgW="395" imgH="396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E7F03E2A-249D-47BB-B93B-C37147D891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838" y="72921"/>
                        <a:ext cx="1411" cy="1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9716" y="-8463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様式２：脱炭素先行</a:t>
            </a:r>
            <a:r>
              <a:rPr lang="zh-CN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lang="zh-CN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lang="zh-CN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97745C-7241-40B2-A78F-1626D13992D3}"/>
              </a:ext>
            </a:extLst>
          </p:cNvPr>
          <p:cNvSpPr/>
          <p:nvPr/>
        </p:nvSpPr>
        <p:spPr>
          <a:xfrm>
            <a:off x="0" y="299860"/>
            <a:ext cx="9906000" cy="508617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76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「自治体名」</a:t>
            </a:r>
            <a:r>
              <a:rPr lang="ja-JP" altLang="en-US" sz="1763" b="1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：「</a:t>
            </a:r>
            <a:r>
              <a:rPr lang="ja-JP" altLang="en-US" sz="1763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タイトル」</a:t>
            </a:r>
            <a:endParaRPr lang="en-US" sz="1763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0" y="4943292"/>
            <a:ext cx="4798142" cy="1831134"/>
            <a:chOff x="531668" y="5169433"/>
            <a:chExt cx="2868341" cy="1377105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0F170DB1-D872-4DCE-BE17-BAA2359544E4}"/>
                </a:ext>
              </a:extLst>
            </p:cNvPr>
            <p:cNvSpPr/>
            <p:nvPr/>
          </p:nvSpPr>
          <p:spPr>
            <a:xfrm>
              <a:off x="531668" y="5169433"/>
              <a:ext cx="2868341" cy="261001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３．実施</a:t>
              </a:r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スケジュール</a:t>
              </a:r>
              <a:endParaRPr lang="en-US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EC128302-C7A8-4E3E-9C0E-5CA0DA7D4D60}"/>
                </a:ext>
              </a:extLst>
            </p:cNvPr>
            <p:cNvSpPr/>
            <p:nvPr/>
          </p:nvSpPr>
          <p:spPr>
            <a:xfrm>
              <a:off x="531668" y="5403086"/>
              <a:ext cx="2868341" cy="1143452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各年度</a:t>
              </a:r>
              <a:r>
                <a:rPr lang="ja-JP" altLang="en-US" sz="1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の取組概要とスケジュールを、適宜、図を用いて記載してください。</a:t>
              </a:r>
              <a:endParaRPr lang="en-US" altLang="ja-JP" sz="1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sz="1175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0" y="2133600"/>
            <a:ext cx="9906000" cy="2674149"/>
            <a:chOff x="512002" y="2435540"/>
            <a:chExt cx="8835763" cy="2372209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71819CA-3200-421B-B328-F7763D3F7ED2}"/>
                </a:ext>
              </a:extLst>
            </p:cNvPr>
            <p:cNvSpPr/>
            <p:nvPr/>
          </p:nvSpPr>
          <p:spPr>
            <a:xfrm>
              <a:off x="512002" y="2435540"/>
              <a:ext cx="8835763" cy="261001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２．脱炭素</a:t>
              </a:r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先行地域における取組</a:t>
              </a:r>
              <a:endParaRPr lang="en-US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FB914CB-C45E-44DD-8329-E574449D554E}"/>
                </a:ext>
              </a:extLst>
            </p:cNvPr>
            <p:cNvSpPr/>
            <p:nvPr/>
          </p:nvSpPr>
          <p:spPr>
            <a:xfrm>
              <a:off x="512002" y="2696541"/>
              <a:ext cx="8835763" cy="2111208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以下について、適宜、図や表を用いて簡潔に記載してください。</a:t>
              </a:r>
              <a:endParaRPr lang="en-US" altLang="ja-JP" sz="1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・対象とする地域の概況</a:t>
              </a:r>
              <a:endParaRPr lang="en-US" altLang="ja-JP" sz="1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・脱炭素先行地域の再エネポテンシャルの状況</a:t>
              </a:r>
              <a:endParaRPr lang="en-US" altLang="ja-JP" sz="1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400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・民生部門の電力消費に伴う</a:t>
              </a:r>
              <a:r>
                <a:rPr lang="en-US" altLang="ja-JP" sz="1400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CO2</a:t>
              </a:r>
              <a:r>
                <a:rPr lang="ja-JP" altLang="en-US" sz="1400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排出の実質ゼロの</a:t>
              </a:r>
              <a:r>
                <a:rPr lang="ja-JP" altLang="en-US" sz="1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取組</a:t>
              </a:r>
              <a:endParaRPr lang="en-US" altLang="ja-JP" sz="1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・民生部門電力以外の温室効果ガス排出削減等の取組</a:t>
              </a:r>
              <a:endParaRPr lang="en-US" altLang="ja-JP" sz="1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・脱炭素の取組に伴う地域課題の解決や住民の暮らしの質の向上等、期待される効果</a:t>
              </a:r>
              <a:endParaRPr lang="en-US" altLang="ja-JP" sz="1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4975123" y="4943292"/>
            <a:ext cx="4930877" cy="1831134"/>
            <a:chOff x="3515380" y="5169433"/>
            <a:chExt cx="2868341" cy="1377105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BCEB98F1-7B50-4952-B61D-1341034BAEAF}"/>
                </a:ext>
              </a:extLst>
            </p:cNvPr>
            <p:cNvSpPr/>
            <p:nvPr/>
          </p:nvSpPr>
          <p:spPr>
            <a:xfrm>
              <a:off x="3515380" y="5169433"/>
              <a:ext cx="2868341" cy="261001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４．推進体制</a:t>
              </a:r>
              <a:endParaRPr lang="en-US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E816273A-13AB-4B83-9841-16C5265BE682}"/>
                </a:ext>
              </a:extLst>
            </p:cNvPr>
            <p:cNvSpPr/>
            <p:nvPr/>
          </p:nvSpPr>
          <p:spPr>
            <a:xfrm>
              <a:off x="3515380" y="5403086"/>
              <a:ext cx="2868341" cy="1143452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地方自治体内部の推進体制、需要家、再エネ発電事業者、企業、金融機関等との連携体制を、適宜、図を用いて記載してください。</a:t>
              </a:r>
              <a:endParaRPr lang="en-US" altLang="ja-JP" sz="1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sz="1175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22123" y="850326"/>
            <a:ext cx="9906000" cy="1253778"/>
            <a:chOff x="512000" y="1181764"/>
            <a:chExt cx="8835763" cy="1118235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494FA65A-9636-4386-9C73-2E6BE4EAB134}"/>
                </a:ext>
              </a:extLst>
            </p:cNvPr>
            <p:cNvSpPr/>
            <p:nvPr/>
          </p:nvSpPr>
          <p:spPr>
            <a:xfrm>
              <a:off x="512000" y="1415418"/>
              <a:ext cx="8835763" cy="884581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以下について、簡潔に記載してください。</a:t>
              </a:r>
              <a:endParaRPr lang="en-US" altLang="ja-JP" sz="1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・提案地方自治体の概況、温室効果ガス排出の実態、地域課題</a:t>
              </a:r>
              <a:endParaRPr lang="en-US" altLang="ja-JP" sz="1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・これまでの脱炭素に関する取組</a:t>
              </a:r>
              <a:endParaRPr lang="en-US" altLang="ja-JP" sz="14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lang="en-US" altLang="ja-JP" sz="1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2030</a:t>
              </a:r>
              <a:r>
                <a:rPr lang="ja-JP" altLang="en-US" sz="14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年までに目指す地域脱炭素の姿</a:t>
              </a:r>
              <a:endPara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9298A21D-5B0B-43BC-901B-41F429AC0834}"/>
                </a:ext>
              </a:extLst>
            </p:cNvPr>
            <p:cNvSpPr/>
            <p:nvPr/>
          </p:nvSpPr>
          <p:spPr>
            <a:xfrm>
              <a:off x="512000" y="1181764"/>
              <a:ext cx="8835763" cy="261001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１．全体</a:t>
              </a:r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構想</a:t>
              </a:r>
              <a:endParaRPr lang="en-US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" name="角丸四角形 7"/>
          <p:cNvSpPr/>
          <p:nvPr/>
        </p:nvSpPr>
        <p:spPr>
          <a:xfrm>
            <a:off x="5348748" y="1602659"/>
            <a:ext cx="4208208" cy="202544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適宜、図や画像を使用すること。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ページは適宜追加して差し支えない（最大３ページ程度）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記載内容・分量に応じ、適宜、枠の幅を変更して差し支えない。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青字で記載されたリード文は、提出時は削除すること。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本様式によらず、独自の概要資料を作成しても差し支えない。</a:t>
            </a:r>
            <a:endParaRPr kumimoji="1" lang="ja-JP" altLang="en-US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50873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_ID" val="e378f461-5c73-46ec-9281-d7e45e6a28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環境省template（ロゴ有）_ver2.6_2021年3月.pptx" id="{A4928C7A-3F49-45C8-AE77-701D1ED81965}" vid="{0519821F-0629-429F-A4D0-9B3049E80A4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環境省template（ロゴ有）_ver2.6_2021年3月</Template>
  <TotalTime>995</TotalTime>
  <Words>232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游ゴシック</vt:lpstr>
      <vt:lpstr>Arial</vt:lpstr>
      <vt:lpstr>Wingdings</vt:lpstr>
      <vt:lpstr>Office テーマ</vt:lpstr>
      <vt:lpstr>think-cell Slide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土谷 護</dc:creator>
  <cp:lastModifiedBy>水嶋 周一</cp:lastModifiedBy>
  <cp:revision>816</cp:revision>
  <cp:lastPrinted>2021-12-23T10:56:41Z</cp:lastPrinted>
  <dcterms:created xsi:type="dcterms:W3CDTF">2021-04-06T10:03:33Z</dcterms:created>
  <dcterms:modified xsi:type="dcterms:W3CDTF">2021-12-23T12:52:43Z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5c4f4-7a29-4385-b7a5-afbe2154ae6f_Enabled">
    <vt:lpwstr>true</vt:lpwstr>
  </property>
  <property fmtid="{D5CDD505-2E9C-101B-9397-08002B2CF9AE}" pid="3" name="MSIP_Label_b0d5c4f4-7a29-4385-b7a5-afbe2154ae6f_SetDate">
    <vt:lpwstr>2021-11-17T06:52:35Z</vt:lpwstr>
  </property>
  <property fmtid="{D5CDD505-2E9C-101B-9397-08002B2CF9AE}" pid="4" name="MSIP_Label_b0d5c4f4-7a29-4385-b7a5-afbe2154ae6f_Method">
    <vt:lpwstr>Standard</vt:lpwstr>
  </property>
  <property fmtid="{D5CDD505-2E9C-101B-9397-08002B2CF9AE}" pid="5" name="MSIP_Label_b0d5c4f4-7a29-4385-b7a5-afbe2154ae6f_Name">
    <vt:lpwstr>Confidential</vt:lpwstr>
  </property>
  <property fmtid="{D5CDD505-2E9C-101B-9397-08002B2CF9AE}" pid="6" name="MSIP_Label_b0d5c4f4-7a29-4385-b7a5-afbe2154ae6f_SiteId">
    <vt:lpwstr>2dfb2f0b-4d21-4268-9559-72926144c918</vt:lpwstr>
  </property>
  <property fmtid="{D5CDD505-2E9C-101B-9397-08002B2CF9AE}" pid="7" name="MSIP_Label_b0d5c4f4-7a29-4385-b7a5-afbe2154ae6f_ActionId">
    <vt:lpwstr>4c81b910-da16-4b3e-abc4-c64679618681</vt:lpwstr>
  </property>
  <property fmtid="{D5CDD505-2E9C-101B-9397-08002B2CF9AE}" pid="8" name="MSIP_Label_b0d5c4f4-7a29-4385-b7a5-afbe2154ae6f_ContentBits">
    <vt:lpwstr>0</vt:lpwstr>
  </property>
  <property fmtid="{D5CDD505-2E9C-101B-9397-08002B2CF9AE}" pid="9" name="bcgClassification">
    <vt:lpwstr>bcgConfidential</vt:lpwstr>
  </property>
</Properties>
</file>