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A1F7BC-DBF8-4351-8D7A-46CE4E85E389}"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62D8BA-87E0-4D7D-844E-0481084BB009}" type="slidenum">
              <a:rPr kumimoji="1" lang="ja-JP" altLang="en-US" smtClean="0"/>
              <a:t>‹#›</a:t>
            </a:fld>
            <a:endParaRPr kumimoji="1" lang="ja-JP" altLang="en-US"/>
          </a:p>
        </p:txBody>
      </p:sp>
    </p:spTree>
    <p:extLst>
      <p:ext uri="{BB962C8B-B14F-4D97-AF65-F5344CB8AC3E}">
        <p14:creationId xmlns:p14="http://schemas.microsoft.com/office/powerpoint/2010/main" val="738964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91" indent="-295728"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910"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6074"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239"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403"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567"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731"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895"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46329" eaLnBrk="1" fontAlgn="base" hangingPunct="1">
                <a:spcBef>
                  <a:spcPct val="0"/>
                </a:spcBef>
                <a:spcAft>
                  <a:spcPct val="0"/>
                </a:spcAft>
                <a:defRPr/>
              </a:pPr>
              <a:t>1</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1103169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2</a:t>
            </a:fld>
            <a:endParaRPr kumimoji="0" lang="ja-JP" altLang="en-US" sz="1900" kern="0">
              <a:solidFill>
                <a:sysClr val="windowText" lastClr="000000"/>
              </a:solidFill>
            </a:endParaRPr>
          </a:p>
        </p:txBody>
      </p:sp>
    </p:spTree>
    <p:extLst>
      <p:ext uri="{BB962C8B-B14F-4D97-AF65-F5344CB8AC3E}">
        <p14:creationId xmlns:p14="http://schemas.microsoft.com/office/powerpoint/2010/main" val="3260723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3</a:t>
            </a:fld>
            <a:endParaRPr kumimoji="0" lang="ja-JP" altLang="en-US" sz="1900" kern="0">
              <a:solidFill>
                <a:sysClr val="windowText" lastClr="000000"/>
              </a:solidFill>
            </a:endParaRPr>
          </a:p>
        </p:txBody>
      </p:sp>
    </p:spTree>
    <p:extLst>
      <p:ext uri="{BB962C8B-B14F-4D97-AF65-F5344CB8AC3E}">
        <p14:creationId xmlns:p14="http://schemas.microsoft.com/office/powerpoint/2010/main" val="19799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4</a:t>
            </a:fld>
            <a:endParaRPr kumimoji="0" lang="ja-JP" altLang="en-US" sz="1900" kern="0">
              <a:solidFill>
                <a:sysClr val="windowText" lastClr="000000"/>
              </a:solidFill>
            </a:endParaRPr>
          </a:p>
        </p:txBody>
      </p:sp>
    </p:spTree>
    <p:extLst>
      <p:ext uri="{BB962C8B-B14F-4D97-AF65-F5344CB8AC3E}">
        <p14:creationId xmlns:p14="http://schemas.microsoft.com/office/powerpoint/2010/main" val="1585729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926DE25-D2DA-427E-8D4D-1A9B7EC6901A}"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3489971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26DE25-D2DA-427E-8D4D-1A9B7EC6901A}"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1043327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26DE25-D2DA-427E-8D4D-1A9B7EC6901A}"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857143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26DE25-D2DA-427E-8D4D-1A9B7EC6901A}"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52888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926DE25-D2DA-427E-8D4D-1A9B7EC6901A}"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163024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26DE25-D2DA-427E-8D4D-1A9B7EC6901A}"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1415752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926DE25-D2DA-427E-8D4D-1A9B7EC6901A}"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160978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926DE25-D2DA-427E-8D4D-1A9B7EC6901A}"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3271867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26DE25-D2DA-427E-8D4D-1A9B7EC6901A}"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1731825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926DE25-D2DA-427E-8D4D-1A9B7EC6901A}"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3673933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926DE25-D2DA-427E-8D4D-1A9B7EC6901A}"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3029544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6DE25-D2DA-427E-8D4D-1A9B7EC6901A}"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FCCC56-CAA9-4706-BC01-B07A9ECFD01C}" type="slidenum">
              <a:rPr kumimoji="1" lang="ja-JP" altLang="en-US" smtClean="0"/>
              <a:t>‹#›</a:t>
            </a:fld>
            <a:endParaRPr kumimoji="1" lang="ja-JP" altLang="en-US"/>
          </a:p>
        </p:txBody>
      </p:sp>
    </p:spTree>
    <p:extLst>
      <p:ext uri="{BB962C8B-B14F-4D97-AF65-F5344CB8AC3E}">
        <p14:creationId xmlns:p14="http://schemas.microsoft.com/office/powerpoint/2010/main" val="1257573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meti.go.jp/committee/sougouenergy/kihonseisaku/saisei_kanou/pdf/001_s01_03.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7661038" y="173874"/>
            <a:ext cx="1852247" cy="404983"/>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844062">
              <a:defRPr/>
            </a:pPr>
            <a:r>
              <a:rPr kumimoji="0" lang="ja-JP" altLang="en-US" sz="1016" kern="0" dirty="0">
                <a:solidFill>
                  <a:prstClr val="white"/>
                </a:solidFill>
                <a:latin typeface="メイリオ" pitchFamily="50" charset="-128"/>
                <a:ea typeface="メイリオ" pitchFamily="50" charset="-128"/>
                <a:cs typeface="メイリオ" pitchFamily="50" charset="-128"/>
              </a:rPr>
              <a:t>平成</a:t>
            </a:r>
            <a:r>
              <a:rPr kumimoji="0" lang="en-US" altLang="ja-JP" sz="1016" kern="0" dirty="0">
                <a:solidFill>
                  <a:prstClr val="white"/>
                </a:solidFill>
                <a:latin typeface="メイリオ" pitchFamily="50" charset="-128"/>
                <a:ea typeface="メイリオ" pitchFamily="50" charset="-128"/>
                <a:cs typeface="メイリオ" pitchFamily="50" charset="-128"/>
              </a:rPr>
              <a:t>28</a:t>
            </a:r>
            <a:r>
              <a:rPr kumimoji="0" lang="ja-JP" altLang="en-US" sz="1016" kern="0" dirty="0">
                <a:solidFill>
                  <a:prstClr val="white"/>
                </a:solidFill>
                <a:latin typeface="メイリオ" pitchFamily="50" charset="-128"/>
                <a:ea typeface="メイリオ" pitchFamily="50" charset="-128"/>
                <a:cs typeface="メイリオ" pitchFamily="50" charset="-128"/>
              </a:rPr>
              <a:t>年度予算</a:t>
            </a:r>
            <a:endParaRPr kumimoji="0" lang="en-US" altLang="ja-JP" sz="1016" kern="0" dirty="0">
              <a:solidFill>
                <a:prstClr val="white"/>
              </a:solidFill>
              <a:latin typeface="メイリオ" pitchFamily="50" charset="-128"/>
              <a:ea typeface="メイリオ" pitchFamily="50" charset="-128"/>
              <a:cs typeface="メイリオ" pitchFamily="50" charset="-128"/>
            </a:endParaRPr>
          </a:p>
          <a:p>
            <a:pPr defTabSz="844062">
              <a:defRPr/>
            </a:pPr>
            <a:r>
              <a:rPr kumimoji="0" lang="en-US" altLang="ja-JP" sz="1016" kern="0" dirty="0">
                <a:solidFill>
                  <a:prstClr val="white"/>
                </a:solidFill>
                <a:latin typeface="メイリオ" pitchFamily="50" charset="-128"/>
                <a:ea typeface="メイリオ" pitchFamily="50" charset="-128"/>
                <a:cs typeface="メイリオ" pitchFamily="50" charset="-128"/>
              </a:rPr>
              <a:t>2,550</a:t>
            </a:r>
            <a:r>
              <a:rPr kumimoji="0" lang="ja-JP" altLang="en-US" sz="1016" kern="0" dirty="0">
                <a:solidFill>
                  <a:prstClr val="white"/>
                </a:solidFill>
                <a:latin typeface="メイリオ" pitchFamily="50" charset="-128"/>
                <a:ea typeface="メイリオ" pitchFamily="50" charset="-128"/>
                <a:cs typeface="メイリオ" pitchFamily="50" charset="-128"/>
              </a:rPr>
              <a:t>百万円（新規）</a:t>
            </a:r>
          </a:p>
        </p:txBody>
      </p:sp>
      <p:sp>
        <p:nvSpPr>
          <p:cNvPr id="37" name="正方形/長方形 36"/>
          <p:cNvSpPr/>
          <p:nvPr/>
        </p:nvSpPr>
        <p:spPr>
          <a:xfrm>
            <a:off x="894629" y="1100963"/>
            <a:ext cx="1826124" cy="336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endPar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304" y="213450"/>
            <a:ext cx="696912"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9" name="表 8"/>
          <p:cNvGraphicFramePr>
            <a:graphicFrameLocks noGrp="1"/>
          </p:cNvGraphicFramePr>
          <p:nvPr>
            <p:extLst/>
          </p:nvPr>
        </p:nvGraphicFramePr>
        <p:xfrm>
          <a:off x="4928982" y="4248403"/>
          <a:ext cx="4408100" cy="2286000"/>
        </p:xfrm>
        <a:graphic>
          <a:graphicData uri="http://schemas.openxmlformats.org/drawingml/2006/table">
            <a:tbl>
              <a:tblPr firstRow="1" bandRow="1">
                <a:tableStyleId>{5940675A-B579-460E-94D1-54222C63F5DA}</a:tableStyleId>
              </a:tblPr>
              <a:tblGrid>
                <a:gridCol w="395883">
                  <a:extLst>
                    <a:ext uri="{9D8B030D-6E8A-4147-A177-3AD203B41FA5}">
                      <a16:colId xmlns:a16="http://schemas.microsoft.com/office/drawing/2014/main" val="765828431"/>
                    </a:ext>
                  </a:extLst>
                </a:gridCol>
                <a:gridCol w="4012217">
                  <a:extLst>
                    <a:ext uri="{9D8B030D-6E8A-4147-A177-3AD203B41FA5}">
                      <a16:colId xmlns:a16="http://schemas.microsoft.com/office/drawing/2014/main" val="2350152705"/>
                    </a:ext>
                  </a:extLst>
                </a:gridCol>
              </a:tblGrid>
              <a:tr h="2286000">
                <a:tc>
                  <a:txBody>
                    <a:bodyPr/>
                    <a:lstStyle/>
                    <a:p>
                      <a:pPr algn="ctr"/>
                      <a:r>
                        <a:rPr kumimoji="1" lang="ja-JP" altLang="en-US" sz="2400" dirty="0">
                          <a:latin typeface="メイリオ" pitchFamily="50" charset="-128"/>
                          <a:ea typeface="メイリオ" pitchFamily="50" charset="-128"/>
                          <a:cs typeface="メイリオ" pitchFamily="50" charset="-128"/>
                        </a:rPr>
                        <a:t>補助対象</a:t>
                      </a:r>
                    </a:p>
                  </a:txBody>
                  <a:tcPr vert="eaVert" anchor="ctr">
                    <a:solidFill>
                      <a:schemeClr val="bg1">
                        <a:lumMod val="95000"/>
                      </a:schemeClr>
                    </a:solidFill>
                  </a:tcPr>
                </a:tc>
                <a:tc>
                  <a:txBody>
                    <a:bodyPr/>
                    <a:lstStyle/>
                    <a:p>
                      <a:r>
                        <a:rPr lang="ja-JP" altLang="en-US" sz="2400" dirty="0">
                          <a:solidFill>
                            <a:prstClr val="black"/>
                          </a:solidFill>
                          <a:latin typeface="メイリオ" pitchFamily="50" charset="-128"/>
                          <a:ea typeface="メイリオ" pitchFamily="50" charset="-128"/>
                          <a:cs typeface="メイリオ" pitchFamily="50" charset="-128"/>
                        </a:rPr>
                        <a:t>既存又は改修時の建築物に設置する業務用蓄熱設備（</a:t>
                      </a:r>
                      <a:r>
                        <a:rPr lang="en-US" altLang="ja-JP" sz="2400" dirty="0">
                          <a:solidFill>
                            <a:prstClr val="black"/>
                          </a:solidFill>
                          <a:latin typeface="メイリオ" pitchFamily="50" charset="-128"/>
                          <a:ea typeface="メイリオ" pitchFamily="50" charset="-128"/>
                          <a:cs typeface="メイリオ" pitchFamily="50" charset="-128"/>
                        </a:rPr>
                        <a:t>HP</a:t>
                      </a:r>
                      <a:r>
                        <a:rPr lang="ja-JP" altLang="en-US" sz="2400" dirty="0">
                          <a:solidFill>
                            <a:prstClr val="black"/>
                          </a:solidFill>
                          <a:latin typeface="メイリオ" pitchFamily="50" charset="-128"/>
                          <a:ea typeface="メイリオ" pitchFamily="50" charset="-128"/>
                          <a:cs typeface="メイリオ" pitchFamily="50" charset="-128"/>
                        </a:rPr>
                        <a:t>給湯器、冷熱・温熱蓄熱設備等）、蓄電設備（新設又は改修）、エネマネシステム、</a:t>
                      </a:r>
                      <a:r>
                        <a:rPr lang="en-US" altLang="ja-JP" sz="2400" dirty="0">
                          <a:solidFill>
                            <a:prstClr val="black"/>
                          </a:solidFill>
                          <a:latin typeface="メイリオ" pitchFamily="50" charset="-128"/>
                          <a:ea typeface="メイリオ" pitchFamily="50" charset="-128"/>
                          <a:cs typeface="メイリオ" pitchFamily="50" charset="-128"/>
                        </a:rPr>
                        <a:t>EV</a:t>
                      </a:r>
                      <a:r>
                        <a:rPr lang="ja-JP" altLang="en-US" sz="2400" dirty="0">
                          <a:solidFill>
                            <a:prstClr val="black"/>
                          </a:solidFill>
                          <a:latin typeface="メイリオ" pitchFamily="50" charset="-128"/>
                          <a:ea typeface="メイリオ" pitchFamily="50" charset="-128"/>
                          <a:cs typeface="メイリオ" pitchFamily="50" charset="-128"/>
                        </a:rPr>
                        <a:t>充電設備</a:t>
                      </a:r>
                      <a:endParaRPr lang="ja-JP" altLang="en-US" sz="2400" dirty="0">
                        <a:latin typeface="メイリオ" pitchFamily="50" charset="-128"/>
                        <a:ea typeface="メイリオ" pitchFamily="50" charset="-128"/>
                        <a:cs typeface="メイリオ" pitchFamily="50" charset="-128"/>
                      </a:endParaRPr>
                    </a:p>
                  </a:txBody>
                  <a:tcPr>
                    <a:solidFill>
                      <a:schemeClr val="bg1"/>
                    </a:solidFill>
                  </a:tcPr>
                </a:tc>
                <a:extLst>
                  <a:ext uri="{0D108BD9-81ED-4DB2-BD59-A6C34878D82A}">
                    <a16:rowId xmlns:a16="http://schemas.microsoft.com/office/drawing/2014/main" val="3455874293"/>
                  </a:ext>
                </a:extLst>
              </a:tr>
            </a:tbl>
          </a:graphicData>
        </a:graphic>
      </p:graphicFrame>
      <p:grpSp>
        <p:nvGrpSpPr>
          <p:cNvPr id="10" name="グループ化 9"/>
          <p:cNvGrpSpPr/>
          <p:nvPr/>
        </p:nvGrpSpPr>
        <p:grpSpPr>
          <a:xfrm>
            <a:off x="156100" y="1879481"/>
            <a:ext cx="9648949" cy="2269605"/>
            <a:chOff x="167737" y="512095"/>
            <a:chExt cx="9648949" cy="2269605"/>
          </a:xfrm>
        </p:grpSpPr>
        <p:sp>
          <p:nvSpPr>
            <p:cNvPr id="11" name="角丸四角形 3"/>
            <p:cNvSpPr/>
            <p:nvPr/>
          </p:nvSpPr>
          <p:spPr>
            <a:xfrm>
              <a:off x="167737" y="1018623"/>
              <a:ext cx="9648949" cy="1763077"/>
            </a:xfrm>
            <a:prstGeom prst="roundRect">
              <a:avLst>
                <a:gd name="adj" fmla="val 11444"/>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844062">
                <a:lnSpc>
                  <a:spcPts val="2200"/>
                </a:lnSpc>
                <a:buClr>
                  <a:srgbClr val="6F6F6F"/>
                </a:buClr>
                <a:defRPr/>
              </a:pPr>
              <a:r>
                <a:rPr kumimoji="0" lang="ja-JP" altLang="en-US" sz="2000" kern="0" dirty="0">
                  <a:solidFill>
                    <a:prstClr val="black"/>
                  </a:solidFill>
                  <a:latin typeface="メイリオ" pitchFamily="50" charset="-128"/>
                  <a:ea typeface="メイリオ" pitchFamily="50" charset="-128"/>
                  <a:cs typeface="メイリオ" pitchFamily="50" charset="-128"/>
                </a:rPr>
                <a:t>オフグリッド型の離島以外の地域において、蓄エネルギー設備、ＥＭＳ、電気自動車充電設備の導入を行う事業</a:t>
              </a:r>
            </a:p>
            <a:p>
              <a:pPr defTabSz="1090791">
                <a:lnSpc>
                  <a:spcPts val="2200"/>
                </a:lnSpc>
                <a:buClr>
                  <a:srgbClr val="6F6F6F"/>
                </a:buClr>
                <a:defRPr/>
              </a:pPr>
              <a:r>
                <a:rPr kumimoji="0" lang="ja-JP" altLang="en-US" sz="2000" kern="0" dirty="0">
                  <a:solidFill>
                    <a:schemeClr val="tx1"/>
                  </a:solidFill>
                  <a:latin typeface="メイリオ" pitchFamily="50" charset="-128"/>
                  <a:ea typeface="メイリオ" pitchFamily="50" charset="-128"/>
                  <a:cs typeface="メイリオ" pitchFamily="50" charset="-128"/>
                </a:rPr>
                <a:t>○対象者</a:t>
              </a:r>
              <a:r>
                <a:rPr kumimoji="0" lang="en-US" altLang="ja-JP" sz="2000" kern="0" dirty="0">
                  <a:solidFill>
                    <a:schemeClr val="tx1"/>
                  </a:solidFill>
                  <a:latin typeface="メイリオ" pitchFamily="50" charset="-128"/>
                  <a:ea typeface="メイリオ" pitchFamily="50" charset="-128"/>
                  <a:cs typeface="メイリオ" pitchFamily="50" charset="-128"/>
                </a:rPr>
                <a:t>:</a:t>
              </a:r>
              <a:r>
                <a:rPr kumimoji="0" lang="ja-JP" altLang="en-US" sz="2000" kern="0" dirty="0">
                  <a:solidFill>
                    <a:schemeClr val="tx1"/>
                  </a:solidFill>
                  <a:latin typeface="メイリオ" pitchFamily="50" charset="-128"/>
                  <a:ea typeface="メイリオ" pitchFamily="50" charset="-128"/>
                  <a:cs typeface="メイリオ" pitchFamily="50" charset="-128"/>
                </a:rPr>
                <a:t>自治体・民間企業等</a:t>
              </a:r>
            </a:p>
            <a:p>
              <a:pPr defTabSz="1090791">
                <a:lnSpc>
                  <a:spcPts val="2200"/>
                </a:lnSpc>
                <a:buClr>
                  <a:srgbClr val="6F6F6F"/>
                </a:buClr>
                <a:defRPr/>
              </a:pPr>
              <a:r>
                <a:rPr kumimoji="0" lang="ja-JP" altLang="en-US" sz="2000" kern="0" dirty="0">
                  <a:solidFill>
                    <a:schemeClr val="tx1"/>
                  </a:solidFill>
                  <a:latin typeface="メイリオ" pitchFamily="50" charset="-128"/>
                  <a:ea typeface="メイリオ" pitchFamily="50" charset="-128"/>
                  <a:cs typeface="メイリオ" pitchFamily="50" charset="-128"/>
                </a:rPr>
                <a:t>○補助対象</a:t>
              </a:r>
              <a:r>
                <a:rPr kumimoji="0" lang="en-US" altLang="ja-JP" sz="2000" kern="0" dirty="0">
                  <a:solidFill>
                    <a:schemeClr val="tx1"/>
                  </a:solidFill>
                  <a:latin typeface="メイリオ" pitchFamily="50" charset="-128"/>
                  <a:ea typeface="メイリオ" pitchFamily="50" charset="-128"/>
                  <a:cs typeface="メイリオ" pitchFamily="50" charset="-128"/>
                </a:rPr>
                <a:t>:</a:t>
              </a:r>
              <a:r>
                <a:rPr kumimoji="0" lang="ja-JP" altLang="en-US" sz="2000" kern="0" dirty="0">
                  <a:solidFill>
                    <a:schemeClr val="tx1"/>
                  </a:solidFill>
                  <a:latin typeface="メイリオ" pitchFamily="50" charset="-128"/>
                  <a:ea typeface="メイリオ" pitchFamily="50" charset="-128"/>
                  <a:cs typeface="メイリオ" pitchFamily="50" charset="-128"/>
                </a:rPr>
                <a:t>再エネを地域で最大限活用するための地域特性に応じた蓄電・蓄エネ  等の設備導入費用（補助率</a:t>
              </a:r>
              <a:r>
                <a:rPr kumimoji="0" lang="en-US" altLang="ja-JP" sz="2000" kern="0" dirty="0">
                  <a:solidFill>
                    <a:schemeClr val="tx1"/>
                  </a:solidFill>
                  <a:latin typeface="メイリオ" pitchFamily="50" charset="-128"/>
                  <a:ea typeface="メイリオ" pitchFamily="50" charset="-128"/>
                  <a:cs typeface="メイリオ" pitchFamily="50" charset="-128"/>
                </a:rPr>
                <a:t>:1/2</a:t>
              </a:r>
              <a:r>
                <a:rPr kumimoji="0" lang="ja-JP" altLang="en-US" sz="2000" kern="0" dirty="0">
                  <a:solidFill>
                    <a:schemeClr val="tx1"/>
                  </a:solidFill>
                  <a:latin typeface="メイリオ" pitchFamily="50" charset="-128"/>
                  <a:ea typeface="メイリオ" pitchFamily="50" charset="-128"/>
                  <a:cs typeface="メイリオ" pitchFamily="50" charset="-128"/>
                </a:rPr>
                <a:t>）</a:t>
              </a:r>
              <a:endParaRPr kumimoji="0" lang="en-US" altLang="ja-JP" sz="2000" kern="0" dirty="0">
                <a:solidFill>
                  <a:schemeClr val="tx1"/>
                </a:solidFill>
                <a:latin typeface="メイリオ" pitchFamily="50" charset="-128"/>
                <a:ea typeface="メイリオ" pitchFamily="50" charset="-128"/>
                <a:cs typeface="メイリオ" pitchFamily="50" charset="-128"/>
              </a:endParaRPr>
            </a:p>
          </p:txBody>
        </p:sp>
        <p:sp>
          <p:nvSpPr>
            <p:cNvPr id="12" name="正方形/長方形 2"/>
            <p:cNvSpPr>
              <a:spLocks noChangeArrowheads="1"/>
            </p:cNvSpPr>
            <p:nvPr/>
          </p:nvSpPr>
          <p:spPr bwMode="auto">
            <a:xfrm>
              <a:off x="190620" y="512095"/>
              <a:ext cx="6915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83" eaLnBrk="1" hangingPunct="1">
                <a:spcBef>
                  <a:spcPct val="0"/>
                </a:spcBef>
                <a:spcAft>
                  <a:spcPts val="277"/>
                </a:spcAft>
                <a:buClr>
                  <a:srgbClr val="6F6F6F"/>
                </a:buClr>
                <a:buNone/>
                <a:defRPr/>
              </a:pPr>
              <a:r>
                <a:rPr lang="ja-JP" altLang="en-US" sz="2400" b="1" kern="0" dirty="0">
                  <a:solidFill>
                    <a:srgbClr val="000000"/>
                  </a:solidFill>
                  <a:latin typeface="メイリオ" pitchFamily="50" charset="-128"/>
                  <a:ea typeface="メイリオ" pitchFamily="50" charset="-128"/>
                  <a:cs typeface="メイリオ" pitchFamily="50" charset="-128"/>
                </a:rPr>
                <a:t>蓄電・蓄熱でエネルギー安定供給実現！</a:t>
              </a:r>
              <a:endParaRPr lang="en-US" altLang="ja-JP" sz="2400" b="1" kern="0" dirty="0">
                <a:solidFill>
                  <a:srgbClr val="000000"/>
                </a:solidFill>
                <a:latin typeface="メイリオ" pitchFamily="50" charset="-128"/>
                <a:ea typeface="メイリオ" pitchFamily="50" charset="-128"/>
                <a:cs typeface="メイリオ" pitchFamily="50" charset="-128"/>
              </a:endParaRPr>
            </a:p>
          </p:txBody>
        </p:sp>
      </p:grpSp>
      <p:sp>
        <p:nvSpPr>
          <p:cNvPr id="13" name="タイトル 1"/>
          <p:cNvSpPr txBox="1">
            <a:spLocks/>
          </p:cNvSpPr>
          <p:nvPr/>
        </p:nvSpPr>
        <p:spPr>
          <a:xfrm>
            <a:off x="802216" y="260655"/>
            <a:ext cx="9779000" cy="63107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lvl1pPr algn="ctr" defTabSz="914400" rtl="0" eaLnBrk="1" latinLnBrk="0" hangingPunct="1">
              <a:spcBef>
                <a:spcPct val="0"/>
              </a:spcBef>
              <a:buNone/>
              <a:defRPr kumimoji="1" sz="4000" b="1" kern="1200">
                <a:solidFill>
                  <a:schemeClr val="bg1"/>
                </a:solidFill>
                <a:latin typeface="+mj-lt"/>
                <a:ea typeface="+mj-ea"/>
                <a:cs typeface="+mj-cs"/>
              </a:defRPr>
            </a:lvl1pPr>
            <a:lvl2pPr>
              <a:defRPr/>
            </a:lvl2pPr>
            <a:lvl3pPr>
              <a:defRPr/>
            </a:lvl3pPr>
            <a:lvl4pPr>
              <a:defRPr/>
            </a:lvl4pPr>
            <a:lvl5pPr>
              <a:defRPr/>
            </a:lvl5pPr>
            <a:lvl6pPr>
              <a:defRPr/>
            </a:lvl6pPr>
            <a:lvl7pPr>
              <a:defRPr/>
            </a:lvl7pPr>
            <a:lvl8pPr>
              <a:defRPr/>
            </a:lvl8pPr>
            <a:lvl9pPr>
              <a:defRPr/>
            </a:lvl9pPr>
          </a:lstStyle>
          <a:p>
            <a:pPr algn="l" defTabSz="844083">
              <a:defRPr/>
            </a:pPr>
            <a:r>
              <a:rPr lang="ja-JP" altLang="en-US" sz="1800" dirty="0">
                <a:solidFill>
                  <a:prstClr val="black"/>
                </a:solidFill>
                <a:latin typeface="メイリオ" pitchFamily="50" charset="-128"/>
                <a:ea typeface="メイリオ" pitchFamily="50" charset="-128"/>
                <a:cs typeface="メイリオ" pitchFamily="50" charset="-128"/>
              </a:rPr>
              <a:t>再生可能エネルギー電気熱自立的普及促進事業のうち、</a:t>
            </a:r>
            <a:endParaRPr lang="en-US" altLang="ja-JP" sz="2800" dirty="0">
              <a:solidFill>
                <a:prstClr val="black"/>
              </a:solidFill>
              <a:latin typeface="メイリオ" pitchFamily="50" charset="-128"/>
              <a:ea typeface="メイリオ" pitchFamily="50" charset="-128"/>
              <a:cs typeface="メイリオ" pitchFamily="50" charset="-128"/>
            </a:endParaRPr>
          </a:p>
          <a:p>
            <a:pPr algn="l" defTabSz="844083">
              <a:defRPr/>
            </a:pPr>
            <a:r>
              <a:rPr lang="ja-JP" altLang="en-US" sz="2400" dirty="0">
                <a:solidFill>
                  <a:prstClr val="black"/>
                </a:solidFill>
                <a:latin typeface="メイリオ" pitchFamily="50" charset="-128"/>
                <a:ea typeface="メイリオ" pitchFamily="50" charset="-128"/>
                <a:cs typeface="メイリオ" pitchFamily="50" charset="-128"/>
              </a:rPr>
              <a:t>蓄電・蓄熱等の活用による再生可能エネルギー</a:t>
            </a:r>
            <a:endParaRPr lang="en-US" altLang="ja-JP" sz="2400" dirty="0">
              <a:solidFill>
                <a:prstClr val="black"/>
              </a:solidFill>
              <a:latin typeface="メイリオ" pitchFamily="50" charset="-128"/>
              <a:ea typeface="メイリオ" pitchFamily="50" charset="-128"/>
              <a:cs typeface="メイリオ" pitchFamily="50" charset="-128"/>
            </a:endParaRPr>
          </a:p>
          <a:p>
            <a:pPr algn="l" defTabSz="844083">
              <a:defRPr/>
            </a:pPr>
            <a:r>
              <a:rPr lang="ja-JP" altLang="en-US" sz="2400" dirty="0">
                <a:solidFill>
                  <a:prstClr val="black"/>
                </a:solidFill>
                <a:latin typeface="メイリオ" pitchFamily="50" charset="-128"/>
                <a:ea typeface="メイリオ" pitchFamily="50" charset="-128"/>
                <a:cs typeface="メイリオ" pitchFamily="50" charset="-128"/>
              </a:rPr>
              <a:t>自家消費推進事業</a:t>
            </a:r>
          </a:p>
        </p:txBody>
      </p:sp>
      <p:grpSp>
        <p:nvGrpSpPr>
          <p:cNvPr id="15" name="グループ化 14"/>
          <p:cNvGrpSpPr/>
          <p:nvPr/>
        </p:nvGrpSpPr>
        <p:grpSpPr>
          <a:xfrm>
            <a:off x="634115" y="4339592"/>
            <a:ext cx="3604743" cy="2103635"/>
            <a:chOff x="1103249" y="5111199"/>
            <a:chExt cx="3126350" cy="997499"/>
          </a:xfrm>
        </p:grpSpPr>
        <p:cxnSp>
          <p:nvCxnSpPr>
            <p:cNvPr id="16" name="カギ線コネクタ 39"/>
            <p:cNvCxnSpPr>
              <a:endCxn id="21" idx="0"/>
            </p:cNvCxnSpPr>
            <p:nvPr/>
          </p:nvCxnSpPr>
          <p:spPr>
            <a:xfrm rot="10800000" flipV="1">
              <a:off x="1437688" y="5224887"/>
              <a:ext cx="1071732" cy="220337"/>
            </a:xfrm>
            <a:prstGeom prst="bentConnector2">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7" name="カギ線コネクタ 40"/>
            <p:cNvCxnSpPr>
              <a:endCxn id="22" idx="0"/>
            </p:cNvCxnSpPr>
            <p:nvPr/>
          </p:nvCxnSpPr>
          <p:spPr>
            <a:xfrm>
              <a:off x="2738737" y="5243918"/>
              <a:ext cx="1126255" cy="219206"/>
            </a:xfrm>
            <a:prstGeom prst="bentConnector2">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endCxn id="19" idx="3"/>
            </p:cNvCxnSpPr>
            <p:nvPr/>
          </p:nvCxnSpPr>
          <p:spPr>
            <a:xfrm flipH="1" flipV="1">
              <a:off x="3026957" y="5701977"/>
              <a:ext cx="634228" cy="9809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pic>
          <p:nvPicPr>
            <p:cNvPr id="19" name="Picture 41" descr="bl_00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4201" y="5295256"/>
              <a:ext cx="822756" cy="813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2218" y="5224887"/>
              <a:ext cx="969277" cy="29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図 18"/>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103249" y="5445224"/>
              <a:ext cx="668877"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19"/>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500385" y="5463124"/>
              <a:ext cx="729214"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3" name="直線矢印コネクタ 22"/>
            <p:cNvCxnSpPr>
              <a:endCxn id="19" idx="1"/>
            </p:cNvCxnSpPr>
            <p:nvPr/>
          </p:nvCxnSpPr>
          <p:spPr>
            <a:xfrm flipV="1">
              <a:off x="1563207" y="5701977"/>
              <a:ext cx="640995" cy="9809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p:cNvSpPr>
              <a:spLocks noChangeArrowheads="1"/>
            </p:cNvSpPr>
            <p:nvPr/>
          </p:nvSpPr>
          <p:spPr bwMode="auto">
            <a:xfrm>
              <a:off x="2560839" y="5111199"/>
              <a:ext cx="695434" cy="145941"/>
            </a:xfrm>
            <a:prstGeom prst="rect">
              <a:avLst/>
            </a:prstGeom>
            <a:solidFill>
              <a:srgbClr val="00B050"/>
            </a:solidFill>
            <a:ln w="9525">
              <a:noFill/>
              <a:miter lim="800000"/>
              <a:headEnd/>
              <a:tailEnd/>
            </a:ln>
            <a:effectLst>
              <a:outerShdw blurRad="40000" dist="23000" dir="5400000" rotWithShape="0">
                <a:srgbClr val="808080">
                  <a:alpha val="34998"/>
                </a:srgbClr>
              </a:outerShdw>
            </a:effectLst>
          </p:spPr>
          <p:txBody>
            <a:bodyPr wrap="square">
              <a:spAutoFit/>
            </a:bodyPr>
            <a:lstStyle/>
            <a:p>
              <a:pPr defTabSz="844062">
                <a:buClr>
                  <a:srgbClr val="EEECE1">
                    <a:lumMod val="50000"/>
                  </a:srgbClr>
                </a:buClr>
                <a:defRPr/>
              </a:pPr>
              <a:r>
                <a:rPr kumimoji="0" lang="ja-JP" altLang="en-US" sz="1400" b="1" kern="0" dirty="0">
                  <a:solidFill>
                    <a:prstClr val="white"/>
                  </a:solidFill>
                  <a:latin typeface="メイリオ" pitchFamily="50" charset="-128"/>
                  <a:ea typeface="メイリオ" pitchFamily="50" charset="-128"/>
                  <a:cs typeface="メイリオ" pitchFamily="50" charset="-128"/>
                </a:rPr>
                <a:t>再エネ</a:t>
              </a:r>
              <a:endParaRPr kumimoji="0" lang="en-US" altLang="ja-JP" sz="1400" b="1" kern="0" dirty="0">
                <a:solidFill>
                  <a:prstClr val="white"/>
                </a:solidFill>
                <a:latin typeface="メイリオ" pitchFamily="50" charset="-128"/>
                <a:ea typeface="メイリオ" pitchFamily="50" charset="-128"/>
                <a:cs typeface="メイリオ" pitchFamily="50" charset="-128"/>
              </a:endParaRPr>
            </a:p>
          </p:txBody>
        </p:sp>
      </p:grpSp>
      <p:sp>
        <p:nvSpPr>
          <p:cNvPr id="28" name="正方形/長方形 6"/>
          <p:cNvSpPr>
            <a:spLocks noChangeArrowheads="1"/>
          </p:cNvSpPr>
          <p:nvPr/>
        </p:nvSpPr>
        <p:spPr bwMode="auto">
          <a:xfrm>
            <a:off x="3818459" y="764711"/>
            <a:ext cx="6282553"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62" eaLnBrk="1" hangingPunct="1">
              <a:spcBef>
                <a:spcPct val="0"/>
              </a:spcBef>
              <a:spcAft>
                <a:spcPts val="277"/>
              </a:spcAft>
              <a:buClr>
                <a:srgbClr val="6F6F6F"/>
              </a:buClr>
              <a:buNone/>
              <a:defRPr/>
            </a:pPr>
            <a:r>
              <a:rPr lang="zh-TW" altLang="en-US" sz="2000" kern="0"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zh-TW" sz="2000" kern="0" dirty="0">
                <a:solidFill>
                  <a:srgbClr val="000000"/>
                </a:solidFill>
                <a:latin typeface="メイリオ" panose="020B0604030504040204" pitchFamily="50" charset="-128"/>
                <a:ea typeface="メイリオ" panose="020B0604030504040204" pitchFamily="50" charset="-128"/>
                <a:cs typeface="メイリオ" pitchFamily="50" charset="-128"/>
              </a:rPr>
              <a:t>30</a:t>
            </a:r>
            <a:r>
              <a:rPr lang="zh-TW" altLang="en-US" sz="2000" kern="0" dirty="0">
                <a:solidFill>
                  <a:srgbClr val="000000"/>
                </a:solidFill>
                <a:latin typeface="メイリオ" panose="020B0604030504040204" pitchFamily="50" charset="-128"/>
                <a:ea typeface="メイリオ" panose="020B0604030504040204" pitchFamily="50" charset="-128"/>
                <a:cs typeface="メイリオ" pitchFamily="50" charset="-128"/>
              </a:rPr>
              <a:t>年度</a:t>
            </a:r>
            <a:r>
              <a:rPr lang="ja-JP" altLang="en-US" sz="2000" kern="0" dirty="0">
                <a:solidFill>
                  <a:srgbClr val="000000"/>
                </a:solidFill>
                <a:latin typeface="メイリオ" panose="020B0604030504040204" pitchFamily="50" charset="-128"/>
                <a:ea typeface="メイリオ" panose="020B0604030504040204" pitchFamily="50" charset="-128"/>
                <a:cs typeface="メイリオ" pitchFamily="50" charset="-128"/>
              </a:rPr>
              <a:t>予算案</a:t>
            </a:r>
            <a:r>
              <a:rPr lang="en-US" altLang="ja-JP" sz="2000" kern="0" dirty="0">
                <a:solidFill>
                  <a:srgbClr val="000000"/>
                </a:solidFill>
                <a:latin typeface="メイリオ" panose="020B0604030504040204" pitchFamily="50" charset="-128"/>
                <a:ea typeface="メイリオ" panose="020B0604030504040204" pitchFamily="50" charset="-128"/>
                <a:cs typeface="メイリオ" pitchFamily="50" charset="-128"/>
              </a:rPr>
              <a:t>54</a:t>
            </a:r>
            <a:r>
              <a:rPr lang="ja-JP" altLang="en-US" sz="2000" kern="0" dirty="0">
                <a:solidFill>
                  <a:srgbClr val="000000"/>
                </a:solidFill>
                <a:latin typeface="メイリオ" panose="020B0604030504040204" pitchFamily="50" charset="-128"/>
                <a:ea typeface="メイリオ" panose="020B0604030504040204" pitchFamily="50" charset="-128"/>
                <a:cs typeface="メイリオ" pitchFamily="50" charset="-128"/>
              </a:rPr>
              <a:t>億円の内数</a:t>
            </a:r>
            <a:r>
              <a:rPr lang="ja-JP" altLang="en-US" sz="1200" kern="0" dirty="0">
                <a:solidFill>
                  <a:srgbClr val="000000"/>
                </a:solidFill>
                <a:latin typeface="メイリオ" panose="020B0604030504040204" pitchFamily="50" charset="-128"/>
                <a:ea typeface="メイリオ" panose="020B0604030504040204" pitchFamily="50" charset="-128"/>
                <a:cs typeface="メイリオ" pitchFamily="50" charset="-128"/>
              </a:rPr>
              <a:t>（平成</a:t>
            </a:r>
            <a:r>
              <a:rPr lang="en-US" altLang="ja-JP" sz="1200" kern="0" dirty="0">
                <a:solidFill>
                  <a:srgbClr val="000000"/>
                </a:solidFill>
                <a:latin typeface="メイリオ" panose="020B0604030504040204" pitchFamily="50" charset="-128"/>
                <a:ea typeface="メイリオ" panose="020B0604030504040204" pitchFamily="50" charset="-128"/>
                <a:cs typeface="メイリオ" pitchFamily="50" charset="-128"/>
              </a:rPr>
              <a:t>30</a:t>
            </a:r>
            <a:r>
              <a:rPr lang="ja-JP" altLang="en-US" sz="1200" kern="0" dirty="0">
                <a:solidFill>
                  <a:srgbClr val="000000"/>
                </a:solidFill>
                <a:latin typeface="メイリオ" panose="020B0604030504040204" pitchFamily="50" charset="-128"/>
                <a:ea typeface="メイリオ" panose="020B0604030504040204" pitchFamily="50" charset="-128"/>
                <a:cs typeface="メイリオ" pitchFamily="50" charset="-128"/>
              </a:rPr>
              <a:t>年度からの新規事業）</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itchFamily="50" charset="-128"/>
            </a:endParaRPr>
          </a:p>
          <a:p>
            <a:pPr defTabSz="844062" eaLnBrk="1" hangingPunct="1">
              <a:spcBef>
                <a:spcPct val="0"/>
              </a:spcBef>
              <a:spcAft>
                <a:spcPts val="277"/>
              </a:spcAft>
              <a:buClr>
                <a:srgbClr val="6F6F6F"/>
              </a:buClr>
              <a:buNone/>
              <a:defRPr/>
            </a:pPr>
            <a:r>
              <a:rPr kumimoji="0" lang="zh-TW" altLang="en-US" sz="2000" kern="0" dirty="0">
                <a:solidFill>
                  <a:srgbClr val="000000"/>
                </a:solidFill>
                <a:latin typeface="メイリオ" panose="020B0604030504040204" pitchFamily="50" charset="-128"/>
                <a:ea typeface="メイリオ" pitchFamily="50" charset="-128"/>
                <a:cs typeface="メイリオ" pitchFamily="50" charset="-128"/>
                <a:sym typeface="Wingdings" panose="05000000000000000000" pitchFamily="2" charset="2"/>
              </a:rPr>
              <a:t>実施期間：平成</a:t>
            </a:r>
            <a:r>
              <a:rPr kumimoji="0" lang="en-US" altLang="zh-TW" sz="2000" kern="0" dirty="0">
                <a:solidFill>
                  <a:srgbClr val="000000"/>
                </a:solidFill>
                <a:latin typeface="メイリオ" panose="020B0604030504040204" pitchFamily="50" charset="-128"/>
                <a:ea typeface="メイリオ" pitchFamily="50" charset="-128"/>
                <a:cs typeface="メイリオ" pitchFamily="50" charset="-128"/>
                <a:sym typeface="Wingdings" panose="05000000000000000000" pitchFamily="2" charset="2"/>
              </a:rPr>
              <a:t>30</a:t>
            </a:r>
            <a:r>
              <a:rPr kumimoji="0" lang="zh-TW" altLang="en-US" sz="2000" kern="0" dirty="0">
                <a:solidFill>
                  <a:srgbClr val="000000"/>
                </a:solidFill>
                <a:latin typeface="メイリオ" panose="020B0604030504040204" pitchFamily="50" charset="-128"/>
                <a:ea typeface="メイリオ" pitchFamily="50" charset="-128"/>
                <a:cs typeface="メイリオ" pitchFamily="50" charset="-128"/>
                <a:sym typeface="Wingdings" panose="05000000000000000000" pitchFamily="2" charset="2"/>
              </a:rPr>
              <a:t>年度～平成</a:t>
            </a:r>
            <a:r>
              <a:rPr kumimoji="0" lang="en-US" altLang="ja-JP" sz="2000" kern="0" dirty="0">
                <a:solidFill>
                  <a:srgbClr val="000000"/>
                </a:solidFill>
                <a:latin typeface="メイリオ" panose="020B0604030504040204" pitchFamily="50" charset="-128"/>
                <a:ea typeface="メイリオ" pitchFamily="50" charset="-128"/>
                <a:cs typeface="メイリオ" pitchFamily="50" charset="-128"/>
                <a:sym typeface="Wingdings" panose="05000000000000000000" pitchFamily="2" charset="2"/>
              </a:rPr>
              <a:t>32</a:t>
            </a:r>
            <a:r>
              <a:rPr kumimoji="0" lang="zh-TW" altLang="en-US" sz="2000" kern="0" dirty="0">
                <a:solidFill>
                  <a:srgbClr val="000000"/>
                </a:solidFill>
                <a:latin typeface="メイリオ" panose="020B0604030504040204" pitchFamily="50" charset="-128"/>
                <a:ea typeface="メイリオ" pitchFamily="50" charset="-128"/>
                <a:cs typeface="メイリオ" pitchFamily="50" charset="-128"/>
                <a:sym typeface="Wingdings" panose="05000000000000000000" pitchFamily="2" charset="2"/>
              </a:rPr>
              <a:t>年度</a:t>
            </a:r>
            <a:endParaRPr kumimoji="0" lang="en-US" altLang="zh-TW" sz="2000" kern="0" dirty="0">
              <a:solidFill>
                <a:srgbClr val="000000"/>
              </a:solidFill>
              <a:latin typeface="メイリオ" panose="020B0604030504040204" pitchFamily="50" charset="-128"/>
              <a:ea typeface="メイリオ" pitchFamily="50" charset="-128"/>
              <a:cs typeface="メイリオ" pitchFamily="50" charset="-128"/>
              <a:sym typeface="Wingdings" panose="05000000000000000000" pitchFamily="2" charset="2"/>
            </a:endParaRPr>
          </a:p>
          <a:p>
            <a:pPr defTabSz="844062" eaLnBrk="1" hangingPunct="1">
              <a:spcBef>
                <a:spcPct val="0"/>
              </a:spcBef>
              <a:spcAft>
                <a:spcPts val="277"/>
              </a:spcAft>
              <a:buClr>
                <a:srgbClr val="6F6F6F"/>
              </a:buClr>
              <a:buNone/>
              <a:defRPr/>
            </a:pPr>
            <a:r>
              <a:rPr lang="ja-JP" altLang="en-US" sz="2000" kern="0" dirty="0">
                <a:solidFill>
                  <a:prstClr val="black"/>
                </a:solidFill>
                <a:latin typeface="メイリオ" pitchFamily="50" charset="-128"/>
                <a:ea typeface="メイリオ" pitchFamily="50" charset="-128"/>
                <a:cs typeface="メイリオ" pitchFamily="50" charset="-128"/>
              </a:rPr>
              <a:t>担当課：</a:t>
            </a:r>
            <a:r>
              <a:rPr kumimoji="0" lang="zh-TW" altLang="en-US" sz="2000" kern="0" dirty="0">
                <a:solidFill>
                  <a:prstClr val="black"/>
                </a:solidFill>
                <a:latin typeface="メイリオ" pitchFamily="50" charset="-128"/>
                <a:ea typeface="メイリオ" pitchFamily="50" charset="-128"/>
                <a:cs typeface="メイリオ" pitchFamily="50" charset="-128"/>
              </a:rPr>
              <a:t>地球局事業室技術</a:t>
            </a:r>
            <a:r>
              <a:rPr kumimoji="0" lang="en-US" altLang="zh-TW" sz="2000" kern="0" dirty="0">
                <a:solidFill>
                  <a:prstClr val="black"/>
                </a:solidFill>
                <a:latin typeface="メイリオ" pitchFamily="50" charset="-128"/>
                <a:ea typeface="メイリオ" pitchFamily="50" charset="-128"/>
                <a:cs typeface="メイリオ" pitchFamily="50" charset="-128"/>
              </a:rPr>
              <a:t>L</a:t>
            </a:r>
            <a:r>
              <a:rPr kumimoji="0" lang="en-US" altLang="zh-TW" sz="2000" b="1" kern="0" dirty="0">
                <a:solidFill>
                  <a:prstClr val="black"/>
                </a:solidFill>
                <a:latin typeface="メイリオ" pitchFamily="50" charset="-128"/>
                <a:ea typeface="メイリオ" pitchFamily="50" charset="-128"/>
                <a:cs typeface="メイリオ" pitchFamily="50" charset="-128"/>
              </a:rPr>
              <a:t> </a:t>
            </a:r>
            <a:r>
              <a:rPr kumimoji="0" lang="ja-JP" altLang="en-US" sz="1200" kern="0" dirty="0">
                <a:solidFill>
                  <a:prstClr val="black"/>
                </a:solidFill>
                <a:latin typeface="メイリオ" pitchFamily="50" charset="-128"/>
                <a:ea typeface="メイリオ" pitchFamily="50" charset="-128"/>
                <a:cs typeface="メイリオ" pitchFamily="50" charset="-128"/>
              </a:rPr>
              <a:t>（</a:t>
            </a:r>
            <a:r>
              <a:rPr kumimoji="0" lang="en-US" altLang="ja-JP" sz="1200" kern="0" dirty="0">
                <a:solidFill>
                  <a:prstClr val="black"/>
                </a:solidFill>
                <a:latin typeface="メイリオ" pitchFamily="50" charset="-128"/>
                <a:ea typeface="メイリオ" pitchFamily="50" charset="-128"/>
                <a:cs typeface="メイリオ" pitchFamily="50" charset="-128"/>
              </a:rPr>
              <a:t>03-5521-8339</a:t>
            </a:r>
            <a:r>
              <a:rPr kumimoji="0" lang="ja-JP" altLang="en-US" sz="1200" kern="0" dirty="0">
                <a:solidFill>
                  <a:prstClr val="black"/>
                </a:solidFill>
                <a:latin typeface="メイリオ" pitchFamily="50" charset="-128"/>
                <a:ea typeface="メイリオ" pitchFamily="50" charset="-128"/>
                <a:cs typeface="メイリオ" pitchFamily="50" charset="-128"/>
              </a:rPr>
              <a:t>）</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itchFamily="50" charset="-128"/>
            </a:endParaRPr>
          </a:p>
        </p:txBody>
      </p:sp>
      <p:sp>
        <p:nvSpPr>
          <p:cNvPr id="25" name="スライド番号プレースホルダー"/>
          <p:cNvSpPr>
            <a:spLocks noGrp="1"/>
          </p:cNvSpPr>
          <p:nvPr>
            <p:ph type="sldNum" sz="quarter" idx="12"/>
          </p:nvPr>
        </p:nvSpPr>
        <p:spPr>
          <a:xfrm>
            <a:off x="9221188"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1</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8707334" y="63312"/>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2799575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bwMode="auto">
          <a:xfrm>
            <a:off x="562100" y="0"/>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9pPr>
          </a:lstStyle>
          <a:p>
            <a:pPr>
              <a:defRPr/>
            </a:pPr>
            <a:r>
              <a:rPr lang="ja-JP" altLang="en-US" sz="4000" b="1" dirty="0">
                <a:latin typeface="メイリオ" panose="020B0604030504040204" pitchFamily="50" charset="-128"/>
                <a:ea typeface="メイリオ" panose="020B0604030504040204" pitchFamily="50" charset="-128"/>
              </a:rPr>
              <a:t>太陽光発電のタイムシフトイメージ</a:t>
            </a:r>
          </a:p>
        </p:txBody>
      </p:sp>
      <p:sp>
        <p:nvSpPr>
          <p:cNvPr id="45" name="正方形/長方形 44"/>
          <p:cNvSpPr/>
          <p:nvPr/>
        </p:nvSpPr>
        <p:spPr>
          <a:xfrm>
            <a:off x="572517" y="1140529"/>
            <a:ext cx="3156348" cy="1310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ja-JP" altLang="en-US" sz="2400" kern="0" dirty="0">
                <a:solidFill>
                  <a:schemeClr val="tx1"/>
                </a:solidFill>
                <a:latin typeface="メイリオ" pitchFamily="50" charset="-128"/>
                <a:ea typeface="メイリオ" pitchFamily="50" charset="-128"/>
                <a:cs typeface="メイリオ" pitchFamily="50" charset="-128"/>
              </a:rPr>
              <a:t>出社前の余剰分</a:t>
            </a:r>
            <a:endParaRPr kumimoji="0" lang="en-US" altLang="ja-JP" sz="2400" kern="0" dirty="0">
              <a:solidFill>
                <a:schemeClr val="tx1"/>
              </a:solidFill>
              <a:latin typeface="メイリオ" pitchFamily="50" charset="-128"/>
              <a:ea typeface="メイリオ" pitchFamily="50" charset="-128"/>
              <a:cs typeface="メイリオ" pitchFamily="50" charset="-128"/>
            </a:endParaRPr>
          </a:p>
          <a:p>
            <a:pPr algn="ctr">
              <a:defRPr/>
            </a:pPr>
            <a:r>
              <a:rPr lang="ja-JP" altLang="en-US" sz="2400" kern="0" dirty="0">
                <a:solidFill>
                  <a:schemeClr val="tx1"/>
                </a:solidFill>
                <a:latin typeface="メイリオ" pitchFamily="50" charset="-128"/>
                <a:ea typeface="メイリオ" pitchFamily="50" charset="-128"/>
                <a:cs typeface="メイリオ" pitchFamily="50" charset="-128"/>
              </a:rPr>
              <a:t>を昼間に</a:t>
            </a:r>
            <a:endParaRPr lang="en-US" altLang="ja-JP" sz="2400" kern="0" dirty="0">
              <a:solidFill>
                <a:schemeClr val="tx1"/>
              </a:solidFill>
              <a:latin typeface="メイリオ" pitchFamily="50" charset="-128"/>
              <a:ea typeface="メイリオ" pitchFamily="50" charset="-128"/>
              <a:cs typeface="メイリオ" pitchFamily="50" charset="-128"/>
            </a:endParaRPr>
          </a:p>
          <a:p>
            <a:pPr algn="ctr">
              <a:defRPr/>
            </a:pPr>
            <a:r>
              <a:rPr kumimoji="0" lang="ja-JP" altLang="en-US" sz="2400" kern="0" dirty="0">
                <a:solidFill>
                  <a:schemeClr val="tx1"/>
                </a:solidFill>
                <a:latin typeface="メイリオ" pitchFamily="50" charset="-128"/>
                <a:ea typeface="メイリオ" pitchFamily="50" charset="-128"/>
                <a:cs typeface="メイリオ" pitchFamily="50" charset="-128"/>
              </a:rPr>
              <a:t>タイムシフト</a:t>
            </a:r>
            <a:endParaRPr lang="ja-JP" altLang="en-US" sz="2400" kern="0" dirty="0">
              <a:solidFill>
                <a:schemeClr val="tx1"/>
              </a:solidFill>
              <a:latin typeface="メイリオ" pitchFamily="50" charset="-128"/>
              <a:ea typeface="メイリオ" pitchFamily="50" charset="-128"/>
              <a:cs typeface="メイリオ" pitchFamily="50" charset="-128"/>
            </a:endParaRPr>
          </a:p>
        </p:txBody>
      </p:sp>
      <p:sp>
        <p:nvSpPr>
          <p:cNvPr id="47" name="正方形/長方形 46"/>
          <p:cNvSpPr/>
          <p:nvPr/>
        </p:nvSpPr>
        <p:spPr>
          <a:xfrm>
            <a:off x="6202001" y="932796"/>
            <a:ext cx="3156348" cy="1311792"/>
          </a:xfrm>
          <a:prstGeom prst="rect">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0" lang="ja-JP" altLang="en-US" sz="2400" kern="0" dirty="0">
                <a:solidFill>
                  <a:schemeClr val="tx1"/>
                </a:solidFill>
                <a:latin typeface="メイリオ" pitchFamily="50" charset="-128"/>
                <a:ea typeface="メイリオ" pitchFamily="50" charset="-128"/>
                <a:cs typeface="メイリオ" pitchFamily="50" charset="-128"/>
              </a:rPr>
              <a:t>昼の余剰分を夕方に</a:t>
            </a:r>
            <a:endParaRPr kumimoji="0" lang="en-US" altLang="ja-JP" sz="2400" kern="0" dirty="0">
              <a:solidFill>
                <a:schemeClr val="tx1"/>
              </a:solidFill>
              <a:latin typeface="メイリオ" pitchFamily="50" charset="-128"/>
              <a:ea typeface="メイリオ" pitchFamily="50" charset="-128"/>
              <a:cs typeface="メイリオ" pitchFamily="50" charset="-128"/>
            </a:endParaRPr>
          </a:p>
          <a:p>
            <a:pPr algn="ctr">
              <a:defRPr/>
            </a:pPr>
            <a:r>
              <a:rPr lang="ja-JP" altLang="en-US" sz="2400" kern="0" dirty="0">
                <a:solidFill>
                  <a:schemeClr val="tx1"/>
                </a:solidFill>
                <a:latin typeface="メイリオ" pitchFamily="50" charset="-128"/>
                <a:ea typeface="メイリオ" pitchFamily="50" charset="-128"/>
                <a:cs typeface="メイリオ" pitchFamily="50" charset="-128"/>
              </a:rPr>
              <a:t>タイムシフト</a:t>
            </a:r>
          </a:p>
        </p:txBody>
      </p:sp>
      <p:cxnSp>
        <p:nvCxnSpPr>
          <p:cNvPr id="7" name="直線コネクタ 6"/>
          <p:cNvCxnSpPr/>
          <p:nvPr/>
        </p:nvCxnSpPr>
        <p:spPr>
          <a:xfrm>
            <a:off x="441055" y="1772823"/>
            <a:ext cx="0" cy="4379649"/>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H="1">
            <a:off x="408645" y="6152465"/>
            <a:ext cx="8081867" cy="0"/>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588" y="6156017"/>
            <a:ext cx="683200" cy="461665"/>
          </a:xfrm>
          <a:prstGeom prst="rect">
            <a:avLst/>
          </a:prstGeom>
          <a:noFill/>
        </p:spPr>
        <p:txBody>
          <a:bodyPr wrap="none" rtlCol="0">
            <a:spAutoFit/>
          </a:bodyPr>
          <a:lstStyle/>
          <a:p>
            <a:pPr>
              <a:defRPr/>
            </a:pPr>
            <a:r>
              <a:rPr lang="en-US" altLang="ja-JP" sz="2400" kern="0" dirty="0">
                <a:solidFill>
                  <a:sysClr val="windowText" lastClr="000000"/>
                </a:solidFill>
                <a:latin typeface="メイリオ" pitchFamily="50" charset="-128"/>
                <a:ea typeface="メイリオ" pitchFamily="50" charset="-128"/>
                <a:cs typeface="メイリオ" pitchFamily="50" charset="-128"/>
              </a:rPr>
              <a:t>0</a:t>
            </a:r>
            <a:r>
              <a:rPr lang="ja-JP" altLang="en-US" sz="2400" kern="0" dirty="0">
                <a:solidFill>
                  <a:sysClr val="windowText" lastClr="000000"/>
                </a:solidFill>
                <a:latin typeface="メイリオ" pitchFamily="50" charset="-128"/>
                <a:ea typeface="メイリオ" pitchFamily="50" charset="-128"/>
                <a:cs typeface="メイリオ" pitchFamily="50" charset="-128"/>
              </a:rPr>
              <a:t>時</a:t>
            </a:r>
          </a:p>
        </p:txBody>
      </p:sp>
      <p:sp>
        <p:nvSpPr>
          <p:cNvPr id="12" name="テキスト ボックス 11"/>
          <p:cNvSpPr txBox="1"/>
          <p:nvPr/>
        </p:nvSpPr>
        <p:spPr>
          <a:xfrm>
            <a:off x="7985386" y="6156019"/>
            <a:ext cx="873957" cy="461665"/>
          </a:xfrm>
          <a:prstGeom prst="rect">
            <a:avLst/>
          </a:prstGeom>
          <a:noFill/>
        </p:spPr>
        <p:txBody>
          <a:bodyPr wrap="none" rtlCol="0">
            <a:spAutoFit/>
          </a:bodyPr>
          <a:lstStyle/>
          <a:p>
            <a:pPr>
              <a:defRPr/>
            </a:pPr>
            <a:r>
              <a:rPr kumimoji="0" lang="en-US" altLang="ja-JP" sz="2400" kern="0" dirty="0">
                <a:solidFill>
                  <a:sysClr val="windowText" lastClr="000000"/>
                </a:solidFill>
                <a:latin typeface="メイリオ" pitchFamily="50" charset="-128"/>
                <a:ea typeface="メイリオ" pitchFamily="50" charset="-128"/>
                <a:cs typeface="メイリオ" pitchFamily="50" charset="-128"/>
              </a:rPr>
              <a:t>24</a:t>
            </a:r>
            <a:r>
              <a:rPr lang="ja-JP" altLang="en-US" sz="2400" kern="0" dirty="0">
                <a:solidFill>
                  <a:sysClr val="windowText" lastClr="000000"/>
                </a:solidFill>
                <a:latin typeface="メイリオ" pitchFamily="50" charset="-128"/>
                <a:ea typeface="メイリオ" pitchFamily="50" charset="-128"/>
                <a:cs typeface="メイリオ" pitchFamily="50" charset="-128"/>
              </a:rPr>
              <a:t>時</a:t>
            </a:r>
          </a:p>
        </p:txBody>
      </p:sp>
      <p:sp>
        <p:nvSpPr>
          <p:cNvPr id="13" name="テキスト ボックス 12"/>
          <p:cNvSpPr txBox="1"/>
          <p:nvPr/>
        </p:nvSpPr>
        <p:spPr>
          <a:xfrm>
            <a:off x="3972966" y="6156019"/>
            <a:ext cx="873957" cy="461665"/>
          </a:xfrm>
          <a:prstGeom prst="rect">
            <a:avLst/>
          </a:prstGeom>
          <a:noFill/>
        </p:spPr>
        <p:txBody>
          <a:bodyPr wrap="none" rtlCol="0">
            <a:spAutoFit/>
          </a:bodyPr>
          <a:lstStyle/>
          <a:p>
            <a:pPr>
              <a:defRPr/>
            </a:pPr>
            <a:r>
              <a:rPr kumimoji="0" lang="en-US" altLang="ja-JP" sz="2400" kern="0" dirty="0">
                <a:solidFill>
                  <a:sysClr val="windowText" lastClr="000000"/>
                </a:solidFill>
                <a:latin typeface="メイリオ" pitchFamily="50" charset="-128"/>
                <a:ea typeface="メイリオ" pitchFamily="50" charset="-128"/>
                <a:cs typeface="メイリオ" pitchFamily="50" charset="-128"/>
              </a:rPr>
              <a:t>12</a:t>
            </a:r>
            <a:r>
              <a:rPr lang="ja-JP" altLang="en-US" sz="2400" kern="0" dirty="0">
                <a:solidFill>
                  <a:sysClr val="windowText" lastClr="000000"/>
                </a:solidFill>
                <a:latin typeface="メイリオ" pitchFamily="50" charset="-128"/>
                <a:ea typeface="メイリオ" pitchFamily="50" charset="-128"/>
                <a:cs typeface="メイリオ" pitchFamily="50" charset="-128"/>
              </a:rPr>
              <a:t>時</a:t>
            </a:r>
          </a:p>
        </p:txBody>
      </p:sp>
      <p:sp>
        <p:nvSpPr>
          <p:cNvPr id="14" name="テキスト ボックス 13"/>
          <p:cNvSpPr txBox="1"/>
          <p:nvPr/>
        </p:nvSpPr>
        <p:spPr>
          <a:xfrm>
            <a:off x="2063323" y="6156019"/>
            <a:ext cx="683200" cy="461665"/>
          </a:xfrm>
          <a:prstGeom prst="rect">
            <a:avLst/>
          </a:prstGeom>
          <a:noFill/>
        </p:spPr>
        <p:txBody>
          <a:bodyPr wrap="none" rtlCol="0">
            <a:spAutoFit/>
          </a:bodyPr>
          <a:lstStyle/>
          <a:p>
            <a:pPr>
              <a:defRPr/>
            </a:pPr>
            <a:r>
              <a:rPr kumimoji="0" lang="en-US" altLang="ja-JP" sz="2400" kern="0" dirty="0">
                <a:solidFill>
                  <a:sysClr val="windowText" lastClr="000000"/>
                </a:solidFill>
                <a:latin typeface="メイリオ" pitchFamily="50" charset="-128"/>
                <a:ea typeface="メイリオ" pitchFamily="50" charset="-128"/>
                <a:cs typeface="メイリオ" pitchFamily="50" charset="-128"/>
              </a:rPr>
              <a:t>6</a:t>
            </a:r>
            <a:r>
              <a:rPr lang="ja-JP" altLang="en-US" sz="2400" kern="0" dirty="0">
                <a:solidFill>
                  <a:sysClr val="windowText" lastClr="000000"/>
                </a:solidFill>
                <a:latin typeface="メイリオ" pitchFamily="50" charset="-128"/>
                <a:ea typeface="メイリオ" pitchFamily="50" charset="-128"/>
                <a:cs typeface="メイリオ" pitchFamily="50" charset="-128"/>
              </a:rPr>
              <a:t>時</a:t>
            </a:r>
          </a:p>
        </p:txBody>
      </p:sp>
      <p:sp>
        <p:nvSpPr>
          <p:cNvPr id="15" name="テキスト ボックス 14"/>
          <p:cNvSpPr txBox="1"/>
          <p:nvPr/>
        </p:nvSpPr>
        <p:spPr>
          <a:xfrm>
            <a:off x="6220698" y="6156019"/>
            <a:ext cx="873957" cy="461665"/>
          </a:xfrm>
          <a:prstGeom prst="rect">
            <a:avLst/>
          </a:prstGeom>
          <a:noFill/>
        </p:spPr>
        <p:txBody>
          <a:bodyPr wrap="none" rtlCol="0">
            <a:spAutoFit/>
          </a:bodyPr>
          <a:lstStyle/>
          <a:p>
            <a:pPr>
              <a:defRPr/>
            </a:pPr>
            <a:r>
              <a:rPr kumimoji="0" lang="en-US" altLang="ja-JP" sz="2400" kern="0" dirty="0">
                <a:solidFill>
                  <a:sysClr val="windowText" lastClr="000000"/>
                </a:solidFill>
                <a:latin typeface="メイリオ" pitchFamily="50" charset="-128"/>
                <a:ea typeface="メイリオ" pitchFamily="50" charset="-128"/>
                <a:cs typeface="メイリオ" pitchFamily="50" charset="-128"/>
              </a:rPr>
              <a:t>18</a:t>
            </a:r>
            <a:r>
              <a:rPr lang="ja-JP" altLang="en-US" sz="2400" kern="0" dirty="0">
                <a:solidFill>
                  <a:sysClr val="windowText" lastClr="000000"/>
                </a:solidFill>
                <a:latin typeface="メイリオ" pitchFamily="50" charset="-128"/>
                <a:ea typeface="メイリオ" pitchFamily="50" charset="-128"/>
                <a:cs typeface="メイリオ" pitchFamily="50" charset="-128"/>
              </a:rPr>
              <a:t>時</a:t>
            </a:r>
          </a:p>
        </p:txBody>
      </p:sp>
      <p:sp>
        <p:nvSpPr>
          <p:cNvPr id="6" name="フリーフォーム 94"/>
          <p:cNvSpPr>
            <a:spLocks/>
          </p:cNvSpPr>
          <p:nvPr/>
        </p:nvSpPr>
        <p:spPr bwMode="auto">
          <a:xfrm>
            <a:off x="2160919" y="2060854"/>
            <a:ext cx="4881373" cy="4091619"/>
          </a:xfrm>
          <a:custGeom>
            <a:avLst/>
            <a:gdLst>
              <a:gd name="T0" fmla="*/ 0 w 1681162"/>
              <a:gd name="T1" fmla="*/ 254743125 h 628650"/>
              <a:gd name="T2" fmla="*/ 385762 w 1681162"/>
              <a:gd name="T3" fmla="*/ 153623499 h 628650"/>
              <a:gd name="T4" fmla="*/ 828675 w 1681162"/>
              <a:gd name="T5" fmla="*/ 0 h 628650"/>
              <a:gd name="T6" fmla="*/ 1290637 w 1681162"/>
              <a:gd name="T7" fmla="*/ 163346901 h 628650"/>
              <a:gd name="T8" fmla="*/ 1681162 w 1681162"/>
              <a:gd name="T9" fmla="*/ 256688243 h 628650"/>
              <a:gd name="T10" fmla="*/ 0 w 1681162"/>
              <a:gd name="T11" fmla="*/ 254743125 h 628650"/>
              <a:gd name="T12" fmla="*/ 0 60000 65536"/>
              <a:gd name="T13" fmla="*/ 0 60000 65536"/>
              <a:gd name="T14" fmla="*/ 0 60000 65536"/>
              <a:gd name="T15" fmla="*/ 0 60000 65536"/>
              <a:gd name="T16" fmla="*/ 0 60000 65536"/>
              <a:gd name="T17" fmla="*/ 0 60000 65536"/>
              <a:gd name="connsiteX0" fmla="*/ 0 w 1681162"/>
              <a:gd name="connsiteY0" fmla="*/ 623887 h 628650"/>
              <a:gd name="connsiteX1" fmla="*/ 385762 w 1681162"/>
              <a:gd name="connsiteY1" fmla="*/ 376237 h 628650"/>
              <a:gd name="connsiteX2" fmla="*/ 828675 w 1681162"/>
              <a:gd name="connsiteY2" fmla="*/ 0 h 628650"/>
              <a:gd name="connsiteX3" fmla="*/ 1290637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28675 w 1681162"/>
              <a:gd name="connsiteY2" fmla="*/ 0 h 628650"/>
              <a:gd name="connsiteX3" fmla="*/ 1290637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28675 w 1681162"/>
              <a:gd name="connsiteY2" fmla="*/ 0 h 628650"/>
              <a:gd name="connsiteX3" fmla="*/ 1290637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28675 w 1681162"/>
              <a:gd name="connsiteY2" fmla="*/ 0 h 628650"/>
              <a:gd name="connsiteX3" fmla="*/ 1290637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28675 w 1681162"/>
              <a:gd name="connsiteY2" fmla="*/ 0 h 628650"/>
              <a:gd name="connsiteX3" fmla="*/ 1290637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28675 w 1681162"/>
              <a:gd name="connsiteY2" fmla="*/ 0 h 628650"/>
              <a:gd name="connsiteX3" fmla="*/ 1290637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28675 w 1681162"/>
              <a:gd name="connsiteY2" fmla="*/ 0 h 628650"/>
              <a:gd name="connsiteX3" fmla="*/ 1290637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28675 w 1681162"/>
              <a:gd name="connsiteY2" fmla="*/ 0 h 628650"/>
              <a:gd name="connsiteX3" fmla="*/ 1290637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28675 w 1681162"/>
              <a:gd name="connsiteY2" fmla="*/ 0 h 628650"/>
              <a:gd name="connsiteX3" fmla="*/ 1290637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28675 w 1681162"/>
              <a:gd name="connsiteY2" fmla="*/ 0 h 628650"/>
              <a:gd name="connsiteX3" fmla="*/ 1271490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28675 w 1681162"/>
              <a:gd name="connsiteY2" fmla="*/ 0 h 628650"/>
              <a:gd name="connsiteX3" fmla="*/ 1271490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13357 w 1681162"/>
              <a:gd name="connsiteY2" fmla="*/ 0 h 628650"/>
              <a:gd name="connsiteX3" fmla="*/ 1271490 w 1681162"/>
              <a:gd name="connsiteY3" fmla="*/ 400050 h 628650"/>
              <a:gd name="connsiteX4" fmla="*/ 1681162 w 1681162"/>
              <a:gd name="connsiteY4" fmla="*/ 628650 h 628650"/>
              <a:gd name="connsiteX5" fmla="*/ 0 w 1681162"/>
              <a:gd name="connsiteY5" fmla="*/ 623887 h 628650"/>
              <a:gd name="connsiteX0" fmla="*/ 0 w 1681162"/>
              <a:gd name="connsiteY0" fmla="*/ 623887 h 628650"/>
              <a:gd name="connsiteX1" fmla="*/ 385762 w 1681162"/>
              <a:gd name="connsiteY1" fmla="*/ 376237 h 628650"/>
              <a:gd name="connsiteX2" fmla="*/ 813357 w 1681162"/>
              <a:gd name="connsiteY2" fmla="*/ 0 h 628650"/>
              <a:gd name="connsiteX3" fmla="*/ 1271490 w 1681162"/>
              <a:gd name="connsiteY3" fmla="*/ 400050 h 628650"/>
              <a:gd name="connsiteX4" fmla="*/ 1681162 w 1681162"/>
              <a:gd name="connsiteY4" fmla="*/ 628650 h 628650"/>
              <a:gd name="connsiteX5" fmla="*/ 0 w 1681162"/>
              <a:gd name="connsiteY5" fmla="*/ 623887 h 628650"/>
              <a:gd name="connsiteX0" fmla="*/ 0 w 1681162"/>
              <a:gd name="connsiteY0" fmla="*/ 623892 h 628655"/>
              <a:gd name="connsiteX1" fmla="*/ 385762 w 1681162"/>
              <a:gd name="connsiteY1" fmla="*/ 376242 h 628655"/>
              <a:gd name="connsiteX2" fmla="*/ 813357 w 1681162"/>
              <a:gd name="connsiteY2" fmla="*/ 5 h 628655"/>
              <a:gd name="connsiteX3" fmla="*/ 1271490 w 1681162"/>
              <a:gd name="connsiteY3" fmla="*/ 400055 h 628655"/>
              <a:gd name="connsiteX4" fmla="*/ 1681162 w 1681162"/>
              <a:gd name="connsiteY4" fmla="*/ 628655 h 628655"/>
              <a:gd name="connsiteX5" fmla="*/ 0 w 1681162"/>
              <a:gd name="connsiteY5" fmla="*/ 623892 h 628655"/>
              <a:gd name="connsiteX0" fmla="*/ 0 w 1681162"/>
              <a:gd name="connsiteY0" fmla="*/ 623892 h 628655"/>
              <a:gd name="connsiteX1" fmla="*/ 385762 w 1681162"/>
              <a:gd name="connsiteY1" fmla="*/ 376242 h 628655"/>
              <a:gd name="connsiteX2" fmla="*/ 813357 w 1681162"/>
              <a:gd name="connsiteY2" fmla="*/ 5 h 628655"/>
              <a:gd name="connsiteX3" fmla="*/ 1271490 w 1681162"/>
              <a:gd name="connsiteY3" fmla="*/ 400055 h 628655"/>
              <a:gd name="connsiteX4" fmla="*/ 1681162 w 1681162"/>
              <a:gd name="connsiteY4" fmla="*/ 628655 h 628655"/>
              <a:gd name="connsiteX5" fmla="*/ 0 w 1681162"/>
              <a:gd name="connsiteY5" fmla="*/ 623892 h 628655"/>
              <a:gd name="connsiteX0" fmla="*/ 0 w 1681162"/>
              <a:gd name="connsiteY0" fmla="*/ 623892 h 628655"/>
              <a:gd name="connsiteX1" fmla="*/ 385762 w 1681162"/>
              <a:gd name="connsiteY1" fmla="*/ 372366 h 628655"/>
              <a:gd name="connsiteX2" fmla="*/ 813357 w 1681162"/>
              <a:gd name="connsiteY2" fmla="*/ 5 h 628655"/>
              <a:gd name="connsiteX3" fmla="*/ 1271490 w 1681162"/>
              <a:gd name="connsiteY3" fmla="*/ 400055 h 628655"/>
              <a:gd name="connsiteX4" fmla="*/ 1681162 w 1681162"/>
              <a:gd name="connsiteY4" fmla="*/ 628655 h 628655"/>
              <a:gd name="connsiteX5" fmla="*/ 0 w 1681162"/>
              <a:gd name="connsiteY5" fmla="*/ 623892 h 628655"/>
              <a:gd name="connsiteX0" fmla="*/ 0 w 1681162"/>
              <a:gd name="connsiteY0" fmla="*/ 623892 h 628655"/>
              <a:gd name="connsiteX1" fmla="*/ 385762 w 1681162"/>
              <a:gd name="connsiteY1" fmla="*/ 372366 h 628655"/>
              <a:gd name="connsiteX2" fmla="*/ 813357 w 1681162"/>
              <a:gd name="connsiteY2" fmla="*/ 5 h 628655"/>
              <a:gd name="connsiteX3" fmla="*/ 1271490 w 1681162"/>
              <a:gd name="connsiteY3" fmla="*/ 400055 h 628655"/>
              <a:gd name="connsiteX4" fmla="*/ 1681162 w 1681162"/>
              <a:gd name="connsiteY4" fmla="*/ 628655 h 628655"/>
              <a:gd name="connsiteX5" fmla="*/ 0 w 1681162"/>
              <a:gd name="connsiteY5" fmla="*/ 623892 h 628655"/>
              <a:gd name="connsiteX0" fmla="*/ 0 w 1681162"/>
              <a:gd name="connsiteY0" fmla="*/ 623892 h 628655"/>
              <a:gd name="connsiteX1" fmla="*/ 385762 w 1681162"/>
              <a:gd name="connsiteY1" fmla="*/ 372366 h 628655"/>
              <a:gd name="connsiteX2" fmla="*/ 813357 w 1681162"/>
              <a:gd name="connsiteY2" fmla="*/ 5 h 628655"/>
              <a:gd name="connsiteX3" fmla="*/ 1271490 w 1681162"/>
              <a:gd name="connsiteY3" fmla="*/ 400055 h 628655"/>
              <a:gd name="connsiteX4" fmla="*/ 1681162 w 1681162"/>
              <a:gd name="connsiteY4" fmla="*/ 628655 h 628655"/>
              <a:gd name="connsiteX5" fmla="*/ 0 w 1681162"/>
              <a:gd name="connsiteY5" fmla="*/ 623892 h 628655"/>
              <a:gd name="connsiteX0" fmla="*/ 0 w 1681162"/>
              <a:gd name="connsiteY0" fmla="*/ 623892 h 628655"/>
              <a:gd name="connsiteX1" fmla="*/ 389592 w 1681162"/>
              <a:gd name="connsiteY1" fmla="*/ 364613 h 628655"/>
              <a:gd name="connsiteX2" fmla="*/ 813357 w 1681162"/>
              <a:gd name="connsiteY2" fmla="*/ 5 h 628655"/>
              <a:gd name="connsiteX3" fmla="*/ 1271490 w 1681162"/>
              <a:gd name="connsiteY3" fmla="*/ 400055 h 628655"/>
              <a:gd name="connsiteX4" fmla="*/ 1681162 w 1681162"/>
              <a:gd name="connsiteY4" fmla="*/ 628655 h 628655"/>
              <a:gd name="connsiteX5" fmla="*/ 0 w 1681162"/>
              <a:gd name="connsiteY5" fmla="*/ 623892 h 628655"/>
              <a:gd name="connsiteX0" fmla="*/ 0 w 1681162"/>
              <a:gd name="connsiteY0" fmla="*/ 623892 h 628655"/>
              <a:gd name="connsiteX1" fmla="*/ 389592 w 1681162"/>
              <a:gd name="connsiteY1" fmla="*/ 364613 h 628655"/>
              <a:gd name="connsiteX2" fmla="*/ 813357 w 1681162"/>
              <a:gd name="connsiteY2" fmla="*/ 5 h 628655"/>
              <a:gd name="connsiteX3" fmla="*/ 1271490 w 1681162"/>
              <a:gd name="connsiteY3" fmla="*/ 400055 h 628655"/>
              <a:gd name="connsiteX4" fmla="*/ 1681162 w 1681162"/>
              <a:gd name="connsiteY4" fmla="*/ 628655 h 628655"/>
              <a:gd name="connsiteX5" fmla="*/ 0 w 1681162"/>
              <a:gd name="connsiteY5" fmla="*/ 623892 h 628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81162" h="628655">
                <a:moveTo>
                  <a:pt x="0" y="623892"/>
                </a:moveTo>
                <a:cubicBezTo>
                  <a:pt x="176212" y="579442"/>
                  <a:pt x="264087" y="480530"/>
                  <a:pt x="389592" y="364613"/>
                </a:cubicBezTo>
                <a:cubicBezTo>
                  <a:pt x="502174" y="260632"/>
                  <a:pt x="601390" y="1592"/>
                  <a:pt x="813357" y="5"/>
                </a:cubicBezTo>
                <a:cubicBezTo>
                  <a:pt x="1017938" y="-1214"/>
                  <a:pt x="1063667" y="193830"/>
                  <a:pt x="1271490" y="400055"/>
                </a:cubicBezTo>
                <a:cubicBezTo>
                  <a:pt x="1330228" y="457205"/>
                  <a:pt x="1512887" y="595317"/>
                  <a:pt x="1681162" y="628655"/>
                </a:cubicBezTo>
                <a:lnTo>
                  <a:pt x="0" y="623892"/>
                </a:lnTo>
                <a:close/>
              </a:path>
            </a:pathLst>
          </a:custGeom>
          <a:solidFill>
            <a:srgbClr val="FFD54F"/>
          </a:solidFill>
          <a:ln w="25400">
            <a:noFill/>
          </a:ln>
          <a:extLst/>
        </p:spPr>
        <p:txBody>
          <a:bodyPr tIns="46800" anchor="ctr">
            <a:noAutofit/>
          </a:bodyPr>
          <a:lstStyle/>
          <a:p>
            <a:pPr>
              <a:defRPr/>
            </a:pPr>
            <a:endParaRPr kumimoji="0" lang="ja-JP" altLang="en-US"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フリーフォーム: 図形 45"/>
          <p:cNvSpPr>
            <a:spLocks/>
          </p:cNvSpPr>
          <p:nvPr/>
        </p:nvSpPr>
        <p:spPr bwMode="auto">
          <a:xfrm>
            <a:off x="3778378" y="2066071"/>
            <a:ext cx="1488823" cy="1010925"/>
          </a:xfrm>
          <a:custGeom>
            <a:avLst/>
            <a:gdLst>
              <a:gd name="connsiteX0" fmla="*/ 453995 w 902030"/>
              <a:gd name="connsiteY0" fmla="*/ 36 h 1010925"/>
              <a:gd name="connsiteX1" fmla="*/ 896546 w 902030"/>
              <a:gd name="connsiteY1" fmla="*/ 984768 h 1010925"/>
              <a:gd name="connsiteX2" fmla="*/ 902030 w 902030"/>
              <a:gd name="connsiteY2" fmla="*/ 1010925 h 1010925"/>
              <a:gd name="connsiteX3" fmla="*/ 0 w 902030"/>
              <a:gd name="connsiteY3" fmla="*/ 1010925 h 1010925"/>
              <a:gd name="connsiteX4" fmla="*/ 15692 w 902030"/>
              <a:gd name="connsiteY4" fmla="*/ 936653 h 1010925"/>
              <a:gd name="connsiteX5" fmla="*/ 453995 w 902030"/>
              <a:gd name="connsiteY5" fmla="*/ 36 h 1010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2030" h="1010925">
                <a:moveTo>
                  <a:pt x="453995" y="36"/>
                </a:moveTo>
                <a:cubicBezTo>
                  <a:pt x="656436" y="-4427"/>
                  <a:pt x="770457" y="395282"/>
                  <a:pt x="896546" y="984768"/>
                </a:cubicBezTo>
                <a:lnTo>
                  <a:pt x="902030" y="1010925"/>
                </a:lnTo>
                <a:lnTo>
                  <a:pt x="0" y="1010925"/>
                </a:lnTo>
                <a:lnTo>
                  <a:pt x="15692" y="936653"/>
                </a:lnTo>
                <a:cubicBezTo>
                  <a:pt x="130694" y="429275"/>
                  <a:pt x="267551" y="5200"/>
                  <a:pt x="453995" y="36"/>
                </a:cubicBezTo>
                <a:close/>
              </a:path>
            </a:pathLst>
          </a:custGeom>
          <a:solidFill>
            <a:srgbClr val="FFC000"/>
          </a:solidFill>
          <a:ln w="25400">
            <a:solidFill>
              <a:srgbClr val="FF643C"/>
            </a:solidFill>
          </a:ln>
          <a:extLst/>
        </p:spPr>
        <p:txBody>
          <a:bodyPr wrap="square" tIns="46800" anchor="ctr">
            <a:noAutofit/>
          </a:bodyPr>
          <a:lstStyle/>
          <a:p>
            <a:pPr>
              <a:defRPr/>
            </a:pPr>
            <a:endParaRPr kumimoji="0" lang="ja-JP" altLang="en-US"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フリーフォーム: 図形 55"/>
          <p:cNvSpPr/>
          <p:nvPr/>
        </p:nvSpPr>
        <p:spPr>
          <a:xfrm>
            <a:off x="3247969" y="3098587"/>
            <a:ext cx="523717" cy="1446351"/>
          </a:xfrm>
          <a:custGeom>
            <a:avLst/>
            <a:gdLst>
              <a:gd name="connsiteX0" fmla="*/ 0 w 317303"/>
              <a:gd name="connsiteY0" fmla="*/ 0 h 1446351"/>
              <a:gd name="connsiteX1" fmla="*/ 317303 w 317303"/>
              <a:gd name="connsiteY1" fmla="*/ 0 h 1446351"/>
              <a:gd name="connsiteX2" fmla="*/ 254461 w 317303"/>
              <a:gd name="connsiteY2" fmla="*/ 297450 h 1446351"/>
              <a:gd name="connsiteX3" fmla="*/ 29873 w 317303"/>
              <a:gd name="connsiteY3" fmla="*/ 1342984 h 1446351"/>
              <a:gd name="connsiteX4" fmla="*/ 0 w 317303"/>
              <a:gd name="connsiteY4" fmla="*/ 1446351 h 1446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303" h="1446351">
                <a:moveTo>
                  <a:pt x="0" y="0"/>
                </a:moveTo>
                <a:lnTo>
                  <a:pt x="317303" y="0"/>
                </a:lnTo>
                <a:lnTo>
                  <a:pt x="254461" y="297450"/>
                </a:lnTo>
                <a:cubicBezTo>
                  <a:pt x="175105" y="693492"/>
                  <a:pt x="104142" y="1089198"/>
                  <a:pt x="29873" y="1342984"/>
                </a:cubicBezTo>
                <a:lnTo>
                  <a:pt x="0" y="1446351"/>
                </a:lnTo>
                <a:close/>
              </a:path>
            </a:pathLst>
          </a:custGeom>
          <a:solidFill>
            <a:srgbClr val="DBB6DC"/>
          </a:solidFill>
          <a:ln>
            <a:solidFill>
              <a:srgbClr val="FF64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フリーフォーム: 図形 68"/>
          <p:cNvSpPr>
            <a:spLocks/>
          </p:cNvSpPr>
          <p:nvPr/>
        </p:nvSpPr>
        <p:spPr bwMode="auto">
          <a:xfrm>
            <a:off x="2451975" y="4509120"/>
            <a:ext cx="805152" cy="1372632"/>
          </a:xfrm>
          <a:custGeom>
            <a:avLst/>
            <a:gdLst>
              <a:gd name="connsiteX0" fmla="*/ 487816 w 487816"/>
              <a:gd name="connsiteY0" fmla="*/ 0 h 1372632"/>
              <a:gd name="connsiteX1" fmla="*/ 487816 w 487816"/>
              <a:gd name="connsiteY1" fmla="*/ 1372632 h 1372632"/>
              <a:gd name="connsiteX2" fmla="*/ 0 w 487816"/>
              <a:gd name="connsiteY2" fmla="*/ 1372632 h 1372632"/>
              <a:gd name="connsiteX3" fmla="*/ 36024 w 487816"/>
              <a:gd name="connsiteY3" fmla="*/ 1315318 h 1372632"/>
              <a:gd name="connsiteX4" fmla="*/ 434445 w 487816"/>
              <a:gd name="connsiteY4" fmla="*/ 184679 h 13726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7816" h="1372632">
                <a:moveTo>
                  <a:pt x="487816" y="0"/>
                </a:moveTo>
                <a:lnTo>
                  <a:pt x="487816" y="1372632"/>
                </a:lnTo>
                <a:lnTo>
                  <a:pt x="0" y="1372632"/>
                </a:lnTo>
                <a:lnTo>
                  <a:pt x="36024" y="1315318"/>
                </a:lnTo>
                <a:cubicBezTo>
                  <a:pt x="189860" y="1033255"/>
                  <a:pt x="304633" y="636535"/>
                  <a:pt x="434445" y="184679"/>
                </a:cubicBezTo>
                <a:close/>
              </a:path>
            </a:pathLst>
          </a:custGeom>
          <a:solidFill>
            <a:srgbClr val="FFC000"/>
          </a:solidFill>
          <a:ln w="25400">
            <a:solidFill>
              <a:srgbClr val="FF643C"/>
            </a:solidFill>
          </a:ln>
          <a:extLst/>
        </p:spPr>
        <p:txBody>
          <a:bodyPr wrap="square" tIns="46800" anchor="ctr">
            <a:noAutofit/>
          </a:bodyPr>
          <a:lstStyle/>
          <a:p>
            <a:pPr>
              <a:defRPr/>
            </a:pPr>
            <a:endParaRPr kumimoji="0" lang="ja-JP" altLang="en-US"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フリーフォーム: 図形 16"/>
          <p:cNvSpPr/>
          <p:nvPr/>
        </p:nvSpPr>
        <p:spPr>
          <a:xfrm>
            <a:off x="451861" y="3092451"/>
            <a:ext cx="7996875" cy="2806700"/>
          </a:xfrm>
          <a:custGeom>
            <a:avLst/>
            <a:gdLst>
              <a:gd name="connsiteX0" fmla="*/ 0 w 4845050"/>
              <a:gd name="connsiteY0" fmla="*/ 2781300 h 2806700"/>
              <a:gd name="connsiteX1" fmla="*/ 1689100 w 4845050"/>
              <a:gd name="connsiteY1" fmla="*/ 2781300 h 2806700"/>
              <a:gd name="connsiteX2" fmla="*/ 1689100 w 4845050"/>
              <a:gd name="connsiteY2" fmla="*/ 0 h 2806700"/>
              <a:gd name="connsiteX3" fmla="*/ 3924300 w 4845050"/>
              <a:gd name="connsiteY3" fmla="*/ 0 h 2806700"/>
              <a:gd name="connsiteX4" fmla="*/ 3924300 w 4845050"/>
              <a:gd name="connsiteY4" fmla="*/ 2806700 h 2806700"/>
              <a:gd name="connsiteX5" fmla="*/ 4845050 w 4845050"/>
              <a:gd name="connsiteY5" fmla="*/ 2806700 h 280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5050" h="2806700">
                <a:moveTo>
                  <a:pt x="0" y="2781300"/>
                </a:moveTo>
                <a:lnTo>
                  <a:pt x="1689100" y="2781300"/>
                </a:lnTo>
                <a:lnTo>
                  <a:pt x="1689100" y="0"/>
                </a:lnTo>
                <a:lnTo>
                  <a:pt x="3924300" y="0"/>
                </a:lnTo>
                <a:lnTo>
                  <a:pt x="3924300" y="2806700"/>
                </a:lnTo>
                <a:lnTo>
                  <a:pt x="4845050" y="2806700"/>
                </a:lnTo>
              </a:path>
            </a:pathLst>
          </a:cu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矢印: 右カーブ 40"/>
          <p:cNvSpPr/>
          <p:nvPr/>
        </p:nvSpPr>
        <p:spPr>
          <a:xfrm rot="12535442" flipH="1">
            <a:off x="2287179" y="3275440"/>
            <a:ext cx="903600" cy="184304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ker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8" name="直線コネクタ 47"/>
          <p:cNvCxnSpPr>
            <a:stCxn id="45" idx="2"/>
          </p:cNvCxnSpPr>
          <p:nvPr/>
        </p:nvCxnSpPr>
        <p:spPr>
          <a:xfrm>
            <a:off x="2150691" y="2450934"/>
            <a:ext cx="438584" cy="1083467"/>
          </a:xfrm>
          <a:prstGeom prst="line">
            <a:avLst/>
          </a:prstGeom>
          <a:ln w="57150">
            <a:tailEnd type="oval"/>
          </a:ln>
        </p:spPr>
        <p:style>
          <a:lnRef idx="1">
            <a:schemeClr val="dk1"/>
          </a:lnRef>
          <a:fillRef idx="0">
            <a:schemeClr val="dk1"/>
          </a:fillRef>
          <a:effectRef idx="0">
            <a:schemeClr val="dk1"/>
          </a:effectRef>
          <a:fontRef idx="minor">
            <a:schemeClr val="tx1"/>
          </a:fontRef>
        </p:style>
      </p:cxnSp>
      <p:cxnSp>
        <p:nvCxnSpPr>
          <p:cNvPr id="44" name="直線コネクタ 43"/>
          <p:cNvCxnSpPr>
            <a:stCxn id="47" idx="1"/>
          </p:cNvCxnSpPr>
          <p:nvPr/>
        </p:nvCxnSpPr>
        <p:spPr>
          <a:xfrm flipH="1">
            <a:off x="5599418" y="1588699"/>
            <a:ext cx="602587" cy="671357"/>
          </a:xfrm>
          <a:prstGeom prst="line">
            <a:avLst/>
          </a:prstGeom>
          <a:ln w="57150">
            <a:tailEnd type="oval"/>
          </a:ln>
        </p:spPr>
        <p:style>
          <a:lnRef idx="1">
            <a:schemeClr val="dk1"/>
          </a:lnRef>
          <a:fillRef idx="0">
            <a:schemeClr val="dk1"/>
          </a:fillRef>
          <a:effectRef idx="0">
            <a:schemeClr val="dk1"/>
          </a:effectRef>
          <a:fontRef idx="minor">
            <a:schemeClr val="tx1"/>
          </a:fontRef>
        </p:style>
      </p:cxnSp>
      <p:sp>
        <p:nvSpPr>
          <p:cNvPr id="82" name="テキスト ボックス 81"/>
          <p:cNvSpPr txBox="1"/>
          <p:nvPr/>
        </p:nvSpPr>
        <p:spPr>
          <a:xfrm>
            <a:off x="7085507" y="5314382"/>
            <a:ext cx="1826141" cy="584775"/>
          </a:xfrm>
          <a:prstGeom prst="rect">
            <a:avLst/>
          </a:prstGeom>
          <a:noFill/>
        </p:spPr>
        <p:txBody>
          <a:bodyPr wrap="none" rtlCol="0">
            <a:spAutoFit/>
          </a:bodyPr>
          <a:lstStyle/>
          <a:p>
            <a:pPr>
              <a:defRPr/>
            </a:pPr>
            <a:r>
              <a:rPr lang="ja-JP" altLang="en-US" sz="3200"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電力需要</a:t>
            </a:r>
          </a:p>
        </p:txBody>
      </p:sp>
      <p:sp>
        <p:nvSpPr>
          <p:cNvPr id="83" name="テキスト ボックス 82"/>
          <p:cNvSpPr txBox="1"/>
          <p:nvPr/>
        </p:nvSpPr>
        <p:spPr>
          <a:xfrm>
            <a:off x="3814896" y="4341064"/>
            <a:ext cx="1415772" cy="1077218"/>
          </a:xfrm>
          <a:prstGeom prst="rect">
            <a:avLst/>
          </a:prstGeom>
          <a:noFill/>
        </p:spPr>
        <p:txBody>
          <a:bodyPr wrap="none" rtlCol="0">
            <a:spAutoFit/>
          </a:bodyPr>
          <a:lstStyle/>
          <a:p>
            <a:pPr algn="ctr">
              <a:defRPr/>
            </a:pPr>
            <a:r>
              <a:rPr lang="ja-JP" altLang="en-US" sz="3200" kern="0" dirty="0">
                <a:solidFill>
                  <a:sysClr val="windowText" lastClr="000000"/>
                </a:solidFill>
                <a:latin typeface="メイリオ" pitchFamily="50" charset="-128"/>
                <a:ea typeface="メイリオ" pitchFamily="50" charset="-128"/>
                <a:cs typeface="メイリオ" pitchFamily="50" charset="-128"/>
              </a:rPr>
              <a:t>太陽光</a:t>
            </a:r>
            <a:endParaRPr lang="en-US" altLang="ja-JP" sz="3200" kern="0" dirty="0">
              <a:solidFill>
                <a:sysClr val="windowText" lastClr="000000"/>
              </a:solidFill>
              <a:latin typeface="メイリオ" pitchFamily="50" charset="-128"/>
              <a:ea typeface="メイリオ" pitchFamily="50" charset="-128"/>
              <a:cs typeface="メイリオ" pitchFamily="50" charset="-128"/>
            </a:endParaRPr>
          </a:p>
          <a:p>
            <a:pPr algn="ctr">
              <a:defRPr/>
            </a:pPr>
            <a:r>
              <a:rPr lang="ja-JP" altLang="en-US" sz="3200" kern="0" dirty="0">
                <a:solidFill>
                  <a:sysClr val="windowText" lastClr="000000"/>
                </a:solidFill>
                <a:latin typeface="メイリオ" pitchFamily="50" charset="-128"/>
                <a:ea typeface="メイリオ" pitchFamily="50" charset="-128"/>
                <a:cs typeface="メイリオ" pitchFamily="50" charset="-128"/>
              </a:rPr>
              <a:t>発電</a:t>
            </a:r>
          </a:p>
        </p:txBody>
      </p:sp>
      <p:sp>
        <p:nvSpPr>
          <p:cNvPr id="97" name="フリーフォーム: 図形 96"/>
          <p:cNvSpPr/>
          <p:nvPr/>
        </p:nvSpPr>
        <p:spPr>
          <a:xfrm>
            <a:off x="5289923" y="3151978"/>
            <a:ext cx="1622663" cy="681129"/>
          </a:xfrm>
          <a:custGeom>
            <a:avLst/>
            <a:gdLst>
              <a:gd name="connsiteX0" fmla="*/ 0 w 1622663"/>
              <a:gd name="connsiteY0" fmla="*/ 0 h 681129"/>
              <a:gd name="connsiteX1" fmla="*/ 1622663 w 1622663"/>
              <a:gd name="connsiteY1" fmla="*/ 0 h 681129"/>
              <a:gd name="connsiteX2" fmla="*/ 1622663 w 1622663"/>
              <a:gd name="connsiteY2" fmla="*/ 681129 h 681129"/>
              <a:gd name="connsiteX3" fmla="*/ 234174 w 1622663"/>
              <a:gd name="connsiteY3" fmla="*/ 681129 h 681129"/>
              <a:gd name="connsiteX4" fmla="*/ 199335 w 1622663"/>
              <a:gd name="connsiteY4" fmla="*/ 582509 h 681129"/>
              <a:gd name="connsiteX5" fmla="*/ 48776 w 1622663"/>
              <a:gd name="connsiteY5" fmla="*/ 140934 h 681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2663" h="681129">
                <a:moveTo>
                  <a:pt x="0" y="0"/>
                </a:moveTo>
                <a:lnTo>
                  <a:pt x="1622663" y="0"/>
                </a:lnTo>
                <a:lnTo>
                  <a:pt x="1622663" y="681129"/>
                </a:lnTo>
                <a:lnTo>
                  <a:pt x="234174" y="681129"/>
                </a:lnTo>
                <a:lnTo>
                  <a:pt x="199335" y="582509"/>
                </a:lnTo>
                <a:cubicBezTo>
                  <a:pt x="146042" y="428691"/>
                  <a:pt x="96462" y="280715"/>
                  <a:pt x="48776" y="140934"/>
                </a:cubicBezTo>
                <a:close/>
              </a:path>
            </a:pathLst>
          </a:custGeom>
          <a:solidFill>
            <a:srgbClr val="99FF99"/>
          </a:solidFill>
          <a:ln>
            <a:solidFill>
              <a:srgbClr val="FF64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矢印: 右カーブ 97"/>
          <p:cNvSpPr/>
          <p:nvPr/>
        </p:nvSpPr>
        <p:spPr>
          <a:xfrm rot="18000000" flipH="1">
            <a:off x="5076531" y="1879282"/>
            <a:ext cx="903600" cy="184304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ker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12853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bwMode="auto">
          <a:xfrm>
            <a:off x="562100" y="0"/>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Cambria" pitchFamily="18" charset="0"/>
                <a:ea typeface="メイリオ" pitchFamily="50" charset="-128"/>
                <a:cs typeface="メイリオ" pitchFamily="50" charset="-128"/>
              </a:defRPr>
            </a:lvl9pPr>
          </a:lstStyle>
          <a:p>
            <a:pPr>
              <a:defRPr/>
            </a:pPr>
            <a:r>
              <a:rPr lang="zh-TW" altLang="en-US" sz="4000" b="1" dirty="0">
                <a:latin typeface="メイリオ" panose="020B0604030504040204" pitchFamily="50" charset="-128"/>
                <a:ea typeface="メイリオ" panose="020B0604030504040204" pitchFamily="50" charset="-128"/>
              </a:rPr>
              <a:t>補助</a:t>
            </a:r>
            <a:r>
              <a:rPr lang="ja-JP" altLang="en-US" sz="4000" b="1" dirty="0">
                <a:latin typeface="メイリオ" panose="020B0604030504040204" pitchFamily="50" charset="-128"/>
                <a:ea typeface="メイリオ" panose="020B0604030504040204" pitchFamily="50" charset="-128"/>
              </a:rPr>
              <a:t>金の使い道と補助度合い</a:t>
            </a:r>
          </a:p>
        </p:txBody>
      </p:sp>
      <p:sp>
        <p:nvSpPr>
          <p:cNvPr id="6" name="テキスト ボックス 5"/>
          <p:cNvSpPr txBox="1"/>
          <p:nvPr/>
        </p:nvSpPr>
        <p:spPr>
          <a:xfrm>
            <a:off x="274068" y="1628801"/>
            <a:ext cx="9073008" cy="3539430"/>
          </a:xfrm>
          <a:prstGeom prst="rect">
            <a:avLst/>
          </a:prstGeom>
          <a:noFill/>
        </p:spPr>
        <p:txBody>
          <a:bodyPr wrap="square" rtlCol="0">
            <a:spAutoFit/>
          </a:bodyPr>
          <a:lstStyle/>
          <a:p>
            <a:pPr marL="287993" indent="-457189" defTabSz="1090791">
              <a:buClr>
                <a:srgbClr val="6F6F6F"/>
              </a:buClr>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○対象者</a:t>
            </a:r>
            <a:r>
              <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自治体・民間企業等</a:t>
            </a:r>
            <a:endPar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7993" indent="-457189" defTabSz="1090791">
              <a:buClr>
                <a:srgbClr val="6F6F6F"/>
              </a:buClr>
              <a:defRPr/>
            </a:pPr>
            <a:endPar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7993" indent="-457189" defTabSz="1090791">
              <a:buClr>
                <a:srgbClr val="6F6F6F"/>
              </a:buClr>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○補助率</a:t>
            </a:r>
            <a:r>
              <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p>
          <a:p>
            <a:pPr marL="287993" indent="-457189" defTabSz="1090791">
              <a:buClr>
                <a:srgbClr val="6F6F6F"/>
              </a:buClr>
              <a:defRPr/>
            </a:pPr>
            <a:endPar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7993" indent="-457189">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○対象設備：既存又は改修時の建築物に設置する業務用  蓄熱設備（</a:t>
            </a:r>
            <a:r>
              <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HP</a:t>
            </a: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給湯器、冷熱・温熱蓄熱設備等）、</a:t>
            </a:r>
            <a:endPar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7993" indent="-457189">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蓄電設備（新設又は改修）、エネマネシステム、</a:t>
            </a:r>
            <a:endPar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87993" indent="-457189">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EV</a:t>
            </a: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充電設備</a:t>
            </a:r>
            <a:endPar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77672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p:cNvGrpSpPr/>
          <p:nvPr/>
        </p:nvGrpSpPr>
        <p:grpSpPr>
          <a:xfrm>
            <a:off x="128592" y="97229"/>
            <a:ext cx="9648949" cy="2432091"/>
            <a:chOff x="156016" y="-648821"/>
            <a:chExt cx="9648949" cy="2432090"/>
          </a:xfrm>
        </p:grpSpPr>
        <p:sp>
          <p:nvSpPr>
            <p:cNvPr id="11" name="角丸四角形 3"/>
            <p:cNvSpPr/>
            <p:nvPr/>
          </p:nvSpPr>
          <p:spPr>
            <a:xfrm>
              <a:off x="156016" y="90667"/>
              <a:ext cx="9648949" cy="1692602"/>
            </a:xfrm>
            <a:prstGeom prst="roundRect">
              <a:avLst>
                <a:gd name="adj" fmla="val 11444"/>
              </a:avLst>
            </a:prstGeom>
            <a:solidFill>
              <a:sysClr val="window" lastClr="FFFFFF"/>
            </a:solidFill>
            <a:ln w="25400" cap="flat" cmpd="sng" algn="ctr">
              <a:solidFill>
                <a:srgbClr val="4F81BD">
                  <a:lumMod val="50000"/>
                </a:srgbClr>
              </a:solidFill>
              <a:prstDash val="solid"/>
            </a:ln>
            <a:effectLst/>
          </p:spPr>
          <p:txBody>
            <a:bodyPr anchor="ctr"/>
            <a:lstStyle/>
            <a:p>
              <a:pPr algn="just" defTabSz="844062">
                <a:buClr>
                  <a:srgbClr val="6F6F6F"/>
                </a:buClr>
                <a:defRPr/>
              </a:pPr>
              <a:r>
                <a:rPr kumimoji="0" lang="ja-JP" altLang="en-US"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送配電系統に空きがない、天気による出力変動に対応できないなどの系統制約が広く全国各地で発生しており、再エネ普及により今後もさらに拡大する見込み。</a:t>
              </a:r>
              <a:endParaRPr kumimoji="0" lang="en-US" altLang="ja-JP" sz="28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2"/>
            <p:cNvSpPr>
              <a:spLocks noChangeArrowheads="1"/>
            </p:cNvSpPr>
            <p:nvPr/>
          </p:nvSpPr>
          <p:spPr bwMode="auto">
            <a:xfrm>
              <a:off x="1524045" y="-648821"/>
              <a:ext cx="691596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844083" eaLnBrk="1" hangingPunct="1">
                <a:spcBef>
                  <a:spcPct val="0"/>
                </a:spcBef>
                <a:spcAft>
                  <a:spcPts val="277"/>
                </a:spcAft>
                <a:buClr>
                  <a:srgbClr val="6F6F6F"/>
                </a:buClr>
                <a:buNone/>
                <a:defRPr/>
              </a:pPr>
              <a:r>
                <a:rPr lang="ja-JP" altLang="en-US" sz="4000" b="1" kern="0" dirty="0">
                  <a:solidFill>
                    <a:srgbClr val="000000"/>
                  </a:solidFill>
                  <a:latin typeface="メイリオ" pitchFamily="50" charset="-128"/>
                  <a:ea typeface="メイリオ" pitchFamily="50" charset="-128"/>
                  <a:cs typeface="メイリオ" pitchFamily="50" charset="-128"/>
                </a:rPr>
                <a:t>送配電系統の制約の状況</a:t>
              </a:r>
              <a:endParaRPr lang="en-US" altLang="ja-JP" sz="4000" b="1" kern="0" dirty="0">
                <a:solidFill>
                  <a:srgbClr val="000000"/>
                </a:solidFill>
                <a:latin typeface="メイリオ" pitchFamily="50" charset="-128"/>
                <a:ea typeface="メイリオ" pitchFamily="50" charset="-128"/>
                <a:cs typeface="メイリオ" pitchFamily="50" charset="-128"/>
              </a:endParaRPr>
            </a:p>
          </p:txBody>
        </p:sp>
      </p:grpSp>
      <p:grpSp>
        <p:nvGrpSpPr>
          <p:cNvPr id="13" name="グループ化 12"/>
          <p:cNvGrpSpPr/>
          <p:nvPr/>
        </p:nvGrpSpPr>
        <p:grpSpPr>
          <a:xfrm>
            <a:off x="5029000" y="3068968"/>
            <a:ext cx="4878595" cy="3024335"/>
            <a:chOff x="5385047" y="2863093"/>
            <a:chExt cx="4520954" cy="2853934"/>
          </a:xfrm>
        </p:grpSpPr>
        <p:pic>
          <p:nvPicPr>
            <p:cNvPr id="14" name="図 13"/>
            <p:cNvPicPr>
              <a:picLocks noChangeAspect="1"/>
            </p:cNvPicPr>
            <p:nvPr/>
          </p:nvPicPr>
          <p:blipFill rotWithShape="1">
            <a:blip r:embed="rId3"/>
            <a:srcRect l="55203" t="56877" b="621"/>
            <a:stretch/>
          </p:blipFill>
          <p:spPr>
            <a:xfrm>
              <a:off x="5385047" y="2863093"/>
              <a:ext cx="4520953" cy="2582131"/>
            </a:xfrm>
            <a:prstGeom prst="rect">
              <a:avLst/>
            </a:prstGeom>
          </p:spPr>
        </p:pic>
        <p:sp>
          <p:nvSpPr>
            <p:cNvPr id="15" name="正方形/長方形 14"/>
            <p:cNvSpPr/>
            <p:nvPr/>
          </p:nvSpPr>
          <p:spPr>
            <a:xfrm>
              <a:off x="5581542" y="5173420"/>
              <a:ext cx="4324459" cy="543607"/>
            </a:xfrm>
            <a:prstGeom prst="rect">
              <a:avLst/>
            </a:prstGeom>
            <a:solidFill>
              <a:sysClr val="window" lastClr="FFFFFF"/>
            </a:solidFill>
            <a:ln w="25400" cap="flat" cmpd="sng" algn="ctr">
              <a:noFill/>
              <a:prstDash val="solid"/>
            </a:ln>
            <a:effectLst/>
          </p:spPr>
          <p:txBody>
            <a:bodyPr rtlCol="0" anchor="ctr"/>
            <a:lstStyle/>
            <a:p>
              <a:pPr algn="r">
                <a:defRPr/>
              </a:pP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資源エネルギー庁</a:t>
              </a:r>
              <a:r>
                <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HP</a:t>
              </a:r>
            </a:p>
            <a:p>
              <a:pPr algn="r">
                <a:defRPr/>
              </a:pP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「再生可能エネルギーの導入促進に向けた制度の現状と課題」</a:t>
              </a:r>
            </a:p>
            <a:p>
              <a:pPr algn="r">
                <a:defRPr/>
              </a:pPr>
              <a:r>
                <a:rPr kumimoji="0" lang="ja-JP" altLang="en-US"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平成２７年６月２４日</a:t>
              </a:r>
            </a:p>
            <a:p>
              <a:pPr algn="r">
                <a:defRPr/>
              </a:pPr>
              <a:r>
                <a:rPr kumimoji="0" lang="en-US" altLang="ja-JP"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hlinkClick r:id="rId4"/>
                </a:rPr>
                <a:t>http://www.meti.go.jp/committee/sougouenergy/kihonseisaku/saisei_kanou/pdf/001_s01_03.pdf</a:t>
              </a:r>
              <a:endParaRPr kumimoji="0" lang="en-US" altLang="ja-JP" sz="7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pic>
        <p:nvPicPr>
          <p:cNvPr id="16" name="図 15"/>
          <p:cNvPicPr>
            <a:picLocks noChangeAspect="1"/>
          </p:cNvPicPr>
          <p:nvPr/>
        </p:nvPicPr>
        <p:blipFill rotWithShape="1">
          <a:blip r:embed="rId3"/>
          <a:srcRect l="1689" t="56877" r="51302" b="621"/>
          <a:stretch/>
        </p:blipFill>
        <p:spPr>
          <a:xfrm>
            <a:off x="1593" y="3068960"/>
            <a:ext cx="5027405" cy="2736304"/>
          </a:xfrm>
          <a:prstGeom prst="rect">
            <a:avLst/>
          </a:prstGeom>
        </p:spPr>
      </p:pic>
      <p:sp>
        <p:nvSpPr>
          <p:cNvPr id="17"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602589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349</Words>
  <Application>Microsoft Office PowerPoint</Application>
  <PresentationFormat>A4 210 x 297 mm</PresentationFormat>
  <Paragraphs>53</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メイリオ</vt:lpstr>
      <vt:lpstr>游ゴシック</vt:lpstr>
      <vt:lpstr>游ゴシック Light</vt:lpstr>
      <vt:lpstr>Arial</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2018-04-13T06:57:13Z</dcterms:created>
  <dcterms:modified xsi:type="dcterms:W3CDTF">2018-05-15T01:39:30Z</dcterms:modified>
</cp:coreProperties>
</file>