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54" r:id="rId16"/>
  </p:sldMasterIdLst>
  <p:notesMasterIdLst>
    <p:notesMasterId r:id="rId21"/>
  </p:notesMasterIdLst>
  <p:sldIdLst>
    <p:sldId id="655" r:id="rId17"/>
    <p:sldId id="656" r:id="rId18"/>
    <p:sldId id="657" r:id="rId19"/>
    <p:sldId id="658"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CECFF"/>
    <a:srgbClr val="FFFFCC"/>
    <a:srgbClr val="C6D9F1"/>
    <a:srgbClr val="4F81BD"/>
    <a:srgbClr val="FF0066"/>
    <a:srgbClr val="FFFFFF"/>
    <a:srgbClr val="CC0000"/>
    <a:srgbClr val="FF643C"/>
    <a:srgbClr val="FF8C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67" d="100"/>
          <a:sy n="67" d="100"/>
        </p:scale>
        <p:origin x="696" y="48"/>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4053146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2040403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299105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1442616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8713288-6D8F-4DE7-A70B-70B05ED26AB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EEF61D2-EF62-44A2-B323-3EA64630D52F}" type="slidenum">
              <a:rPr lang="ja-JP" altLang="en-US" smtClean="0"/>
              <a:pPr>
                <a:defRPr/>
              </a:pPr>
              <a:t>‹#›</a:t>
            </a:fld>
            <a:endParaRPr lang="ja-JP" altLang="en-US"/>
          </a:p>
        </p:txBody>
      </p:sp>
    </p:spTree>
    <p:extLst>
      <p:ext uri="{BB962C8B-B14F-4D97-AF65-F5344CB8AC3E}">
        <p14:creationId xmlns:p14="http://schemas.microsoft.com/office/powerpoint/2010/main" val="23018490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A0304D48-F88D-4110-BF58-635568D1A4B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8EF4C852-168C-42B7-98E1-F8683309BC08}" type="slidenum">
              <a:rPr lang="ja-JP" altLang="en-US" smtClean="0"/>
              <a:pPr>
                <a:defRPr/>
              </a:pPr>
              <a:t>‹#›</a:t>
            </a:fld>
            <a:endParaRPr lang="ja-JP" altLang="en-US"/>
          </a:p>
        </p:txBody>
      </p:sp>
    </p:spTree>
    <p:extLst>
      <p:ext uri="{BB962C8B-B14F-4D97-AF65-F5344CB8AC3E}">
        <p14:creationId xmlns:p14="http://schemas.microsoft.com/office/powerpoint/2010/main" val="385081598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5BBDF4D-D1DB-424D-B8EA-A475D0F4572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374A1C6-0BC3-4A56-B3FB-3A32DC72A8CA}" type="slidenum">
              <a:rPr lang="ja-JP" altLang="en-US" smtClean="0"/>
              <a:pPr>
                <a:defRPr/>
              </a:pPr>
              <a:t>‹#›</a:t>
            </a:fld>
            <a:endParaRPr lang="ja-JP" altLang="en-US"/>
          </a:p>
        </p:txBody>
      </p:sp>
    </p:spTree>
    <p:extLst>
      <p:ext uri="{BB962C8B-B14F-4D97-AF65-F5344CB8AC3E}">
        <p14:creationId xmlns:p14="http://schemas.microsoft.com/office/powerpoint/2010/main" val="37859514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A04BA16-625E-48FF-899C-1C354A174508}"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67493DF-A9FE-49A2-A2E5-22CD36ADF385}" type="slidenum">
              <a:rPr lang="ja-JP" altLang="en-US" smtClean="0"/>
              <a:pPr>
                <a:defRPr/>
              </a:pPr>
              <a:t>‹#›</a:t>
            </a:fld>
            <a:endParaRPr lang="ja-JP" altLang="en-US"/>
          </a:p>
        </p:txBody>
      </p:sp>
    </p:spTree>
    <p:extLst>
      <p:ext uri="{BB962C8B-B14F-4D97-AF65-F5344CB8AC3E}">
        <p14:creationId xmlns:p14="http://schemas.microsoft.com/office/powerpoint/2010/main" val="170493995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E0FEB2F-8013-4F57-91FD-E08DC88FAEF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91077ED5-0FC1-4EAA-9F49-42C4DA40E6FB}" type="slidenum">
              <a:rPr lang="ja-JP" altLang="en-US" smtClean="0"/>
              <a:pPr>
                <a:defRPr/>
              </a:pPr>
              <a:t>‹#›</a:t>
            </a:fld>
            <a:endParaRPr lang="ja-JP" altLang="en-US"/>
          </a:p>
        </p:txBody>
      </p:sp>
    </p:spTree>
    <p:extLst>
      <p:ext uri="{BB962C8B-B14F-4D97-AF65-F5344CB8AC3E}">
        <p14:creationId xmlns:p14="http://schemas.microsoft.com/office/powerpoint/2010/main" val="932265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06CEFF7-168C-43F9-A3A5-020BB5F8ACF9}"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C3C5136-6C9D-4AF4-BC0E-B0985625882A}" type="slidenum">
              <a:rPr lang="ja-JP" altLang="en-US" smtClean="0"/>
              <a:pPr>
                <a:defRPr/>
              </a:pPr>
              <a:t>‹#›</a:t>
            </a:fld>
            <a:endParaRPr lang="ja-JP" altLang="en-US"/>
          </a:p>
        </p:txBody>
      </p:sp>
    </p:spTree>
    <p:extLst>
      <p:ext uri="{BB962C8B-B14F-4D97-AF65-F5344CB8AC3E}">
        <p14:creationId xmlns:p14="http://schemas.microsoft.com/office/powerpoint/2010/main" val="127266467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C064ECC-F4EC-43DF-9F74-0AEE4A7D6906}"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3E04400-A135-423E-B7CA-7B8F2810DE91}" type="slidenum">
              <a:rPr lang="ja-JP" altLang="en-US" smtClean="0"/>
              <a:pPr>
                <a:defRPr/>
              </a:pPr>
              <a:t>‹#›</a:t>
            </a:fld>
            <a:endParaRPr lang="ja-JP" altLang="en-US"/>
          </a:p>
        </p:txBody>
      </p:sp>
    </p:spTree>
    <p:extLst>
      <p:ext uri="{BB962C8B-B14F-4D97-AF65-F5344CB8AC3E}">
        <p14:creationId xmlns:p14="http://schemas.microsoft.com/office/powerpoint/2010/main" val="138449300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D350FD4-8C91-4C0A-972A-42AD7297071D}"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BF4AF21-7605-4D57-B276-6C98A2372DAB}" type="slidenum">
              <a:rPr lang="ja-JP" altLang="en-US" smtClean="0"/>
              <a:pPr>
                <a:defRPr/>
              </a:pPr>
              <a:t>‹#›</a:t>
            </a:fld>
            <a:endParaRPr lang="ja-JP" altLang="en-US"/>
          </a:p>
        </p:txBody>
      </p:sp>
    </p:spTree>
    <p:extLst>
      <p:ext uri="{BB962C8B-B14F-4D97-AF65-F5344CB8AC3E}">
        <p14:creationId xmlns:p14="http://schemas.microsoft.com/office/powerpoint/2010/main" val="380880888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5269FB4-135E-498B-B39C-C0055769A91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8DD45ED-F825-4339-9CC8-8EBF0A29039B}" type="slidenum">
              <a:rPr lang="ja-JP" altLang="en-US" smtClean="0"/>
              <a:pPr>
                <a:defRPr/>
              </a:pPr>
              <a:t>‹#›</a:t>
            </a:fld>
            <a:endParaRPr lang="ja-JP" altLang="en-US"/>
          </a:p>
        </p:txBody>
      </p:sp>
    </p:spTree>
    <p:extLst>
      <p:ext uri="{BB962C8B-B14F-4D97-AF65-F5344CB8AC3E}">
        <p14:creationId xmlns:p14="http://schemas.microsoft.com/office/powerpoint/2010/main" val="211657695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A60620F-9074-49F6-99EF-252B37D347F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2127834-EA66-4EFB-B43D-A4128E2AF31F}" type="slidenum">
              <a:rPr lang="ja-JP" altLang="en-US" smtClean="0"/>
              <a:pPr>
                <a:defRPr/>
              </a:pPr>
              <a:t>‹#›</a:t>
            </a:fld>
            <a:endParaRPr lang="ja-JP" altLang="en-US"/>
          </a:p>
        </p:txBody>
      </p:sp>
    </p:spTree>
    <p:extLst>
      <p:ext uri="{BB962C8B-B14F-4D97-AF65-F5344CB8AC3E}">
        <p14:creationId xmlns:p14="http://schemas.microsoft.com/office/powerpoint/2010/main" val="218142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D95794F3-F671-47A1-AA0A-6DE8F2249B58}"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63DC139-53EE-4F92-9111-7766080FA843}" type="slidenum">
              <a:rPr lang="ja-JP" altLang="en-US" smtClean="0"/>
              <a:pPr>
                <a:defRPr/>
              </a:pPr>
              <a:t>‹#›</a:t>
            </a:fld>
            <a:endParaRPr lang="ja-JP" altLang="en-US"/>
          </a:p>
        </p:txBody>
      </p:sp>
    </p:spTree>
    <p:extLst>
      <p:ext uri="{BB962C8B-B14F-4D97-AF65-F5344CB8AC3E}">
        <p14:creationId xmlns:p14="http://schemas.microsoft.com/office/powerpoint/2010/main" val="142582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4010849713"/>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12112" y="124253"/>
            <a:ext cx="647116" cy="397352"/>
          </a:xfrm>
          <a:prstGeom prst="rect">
            <a:avLst/>
          </a:prstGeom>
        </p:spPr>
      </p:pic>
      <p:sp>
        <p:nvSpPr>
          <p:cNvPr id="38" name="テキスト ボックス 37"/>
          <p:cNvSpPr txBox="1"/>
          <p:nvPr/>
        </p:nvSpPr>
        <p:spPr>
          <a:xfrm>
            <a:off x="7658583" y="294091"/>
            <a:ext cx="1851653" cy="40485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3809">
              <a:defRPr/>
            </a:pPr>
            <a:r>
              <a:rPr lang="ja-JP" altLang="en-US" sz="1016" dirty="0">
                <a:solidFill>
                  <a:prstClr val="white"/>
                </a:solidFill>
                <a:latin typeface="メイリオ" pitchFamily="50" charset="-128"/>
                <a:ea typeface="メイリオ" pitchFamily="50" charset="-128"/>
                <a:cs typeface="メイリオ" pitchFamily="50" charset="-128"/>
              </a:rPr>
              <a:t>平成</a:t>
            </a:r>
            <a:r>
              <a:rPr lang="en-US" altLang="ja-JP" sz="1016" dirty="0">
                <a:solidFill>
                  <a:prstClr val="white"/>
                </a:solidFill>
                <a:latin typeface="メイリオ" pitchFamily="50" charset="-128"/>
                <a:ea typeface="メイリオ" pitchFamily="50" charset="-128"/>
                <a:cs typeface="メイリオ" pitchFamily="50" charset="-128"/>
              </a:rPr>
              <a:t>28</a:t>
            </a:r>
            <a:r>
              <a:rPr lang="ja-JP" altLang="en-US" sz="1016" dirty="0">
                <a:solidFill>
                  <a:prstClr val="white"/>
                </a:solidFill>
                <a:latin typeface="メイリオ" pitchFamily="50" charset="-128"/>
                <a:ea typeface="メイリオ" pitchFamily="50" charset="-128"/>
                <a:cs typeface="メイリオ" pitchFamily="50" charset="-128"/>
              </a:rPr>
              <a:t>年度予算</a:t>
            </a:r>
            <a:endParaRPr lang="en-US" altLang="ja-JP" sz="1016" dirty="0">
              <a:solidFill>
                <a:prstClr val="white"/>
              </a:solidFill>
              <a:latin typeface="メイリオ" pitchFamily="50" charset="-128"/>
              <a:ea typeface="メイリオ" pitchFamily="50" charset="-128"/>
              <a:cs typeface="メイリオ" pitchFamily="50" charset="-128"/>
            </a:endParaRPr>
          </a:p>
          <a:p>
            <a:pPr defTabSz="843809">
              <a:defRPr/>
            </a:pPr>
            <a:r>
              <a:rPr lang="en-US" altLang="ja-JP" sz="1016" dirty="0">
                <a:solidFill>
                  <a:prstClr val="white"/>
                </a:solidFill>
                <a:latin typeface="メイリオ" pitchFamily="50" charset="-128"/>
                <a:ea typeface="メイリオ" pitchFamily="50" charset="-128"/>
                <a:cs typeface="メイリオ" pitchFamily="50" charset="-128"/>
              </a:rPr>
              <a:t>2,550</a:t>
            </a:r>
            <a:r>
              <a:rPr lang="ja-JP" altLang="en-US" sz="1016" dirty="0">
                <a:solidFill>
                  <a:prstClr val="white"/>
                </a:solidFill>
                <a:latin typeface="メイリオ" pitchFamily="50" charset="-128"/>
                <a:ea typeface="メイリオ" pitchFamily="50" charset="-128"/>
                <a:cs typeface="メイリオ" pitchFamily="50" charset="-128"/>
              </a:rPr>
              <a:t>百万円（新規）</a:t>
            </a:r>
          </a:p>
        </p:txBody>
      </p:sp>
      <p:pic>
        <p:nvPicPr>
          <p:cNvPr id="46" name="図 45"/>
          <p:cNvPicPr>
            <a:picLocks noChangeAspect="1"/>
          </p:cNvPicPr>
          <p:nvPr/>
        </p:nvPicPr>
        <p:blipFill>
          <a:blip r:embed="rId3"/>
          <a:stretch>
            <a:fillRect/>
          </a:stretch>
        </p:blipFill>
        <p:spPr>
          <a:xfrm>
            <a:off x="112112" y="124253"/>
            <a:ext cx="647116" cy="397352"/>
          </a:xfrm>
          <a:prstGeom prst="rect">
            <a:avLst/>
          </a:prstGeom>
        </p:spPr>
      </p:pic>
      <p:sp>
        <p:nvSpPr>
          <p:cNvPr id="30" name="正方形/長方形 29"/>
          <p:cNvSpPr/>
          <p:nvPr/>
        </p:nvSpPr>
        <p:spPr>
          <a:xfrm>
            <a:off x="8704543" y="64391"/>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
        <p:nvSpPr>
          <p:cNvPr id="37" name="正方形/長方形 36"/>
          <p:cNvSpPr/>
          <p:nvPr/>
        </p:nvSpPr>
        <p:spPr>
          <a:xfrm>
            <a:off x="776287" y="621596"/>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3"/>
          <p:cNvSpPr/>
          <p:nvPr/>
        </p:nvSpPr>
        <p:spPr>
          <a:xfrm>
            <a:off x="135497" y="1875582"/>
            <a:ext cx="9638906" cy="2219208"/>
          </a:xfrm>
          <a:prstGeom prst="roundRect">
            <a:avLst/>
          </a:prstGeom>
          <a:noFill/>
          <a:ln w="25400" cap="flat" cmpd="sng" algn="ctr">
            <a:solidFill>
              <a:srgbClr val="53548A">
                <a:lumMod val="50000"/>
              </a:srgbClr>
            </a:solidFill>
            <a:prstDash val="solid"/>
          </a:ln>
          <a:effectLst/>
        </p:spPr>
        <p:txBody>
          <a:bodyPr anchor="t"/>
          <a:lstStyle/>
          <a:p>
            <a:pPr>
              <a:buClr>
                <a:srgbClr val="DEDEDE">
                  <a:lumMod val="50000"/>
                </a:srgbClr>
              </a:buClr>
              <a:defRPr/>
            </a:pPr>
            <a:r>
              <a:rPr kumimoji="0" lang="ja-JP" altLang="en-US" kern="0" dirty="0">
                <a:solidFill>
                  <a:prstClr val="black"/>
                </a:solidFill>
                <a:latin typeface="メイリオ" pitchFamily="50" charset="-128"/>
                <a:ea typeface="メイリオ" pitchFamily="50" charset="-128"/>
                <a:cs typeface="メイリオ" pitchFamily="50" charset="-128"/>
              </a:rPr>
              <a:t>オーナーとテナントが環境負荷を低減する取組に関する契約や覚書（グリーンリース（</a:t>
            </a:r>
            <a:r>
              <a:rPr kumimoji="0" lang="en-US" altLang="ja-JP" kern="0" dirty="0">
                <a:solidFill>
                  <a:prstClr val="black"/>
                </a:solidFill>
                <a:latin typeface="メイリオ" pitchFamily="50" charset="-128"/>
                <a:ea typeface="メイリオ" pitchFamily="50" charset="-128"/>
                <a:cs typeface="メイリオ" pitchFamily="50" charset="-128"/>
              </a:rPr>
              <a:t>GL</a:t>
            </a:r>
            <a:r>
              <a:rPr kumimoji="0" lang="ja-JP" altLang="en-US" kern="0" dirty="0">
                <a:solidFill>
                  <a:prstClr val="black"/>
                </a:solidFill>
                <a:latin typeface="メイリオ" pitchFamily="50" charset="-128"/>
                <a:ea typeface="メイリオ" pitchFamily="50" charset="-128"/>
                <a:cs typeface="メイリオ" pitchFamily="50" charset="-128"/>
              </a:rPr>
              <a:t>）契約等）を結び、協働して省</a:t>
            </a:r>
            <a:r>
              <a:rPr kumimoji="0" lang="en-US" altLang="ja-JP" kern="0" dirty="0">
                <a:solidFill>
                  <a:prstClr val="black"/>
                </a:solidFill>
                <a:latin typeface="メイリオ" pitchFamily="50" charset="-128"/>
                <a:ea typeface="メイリオ" pitchFamily="50" charset="-128"/>
                <a:cs typeface="メイリオ" pitchFamily="50" charset="-128"/>
              </a:rPr>
              <a:t>CO2</a:t>
            </a:r>
            <a:r>
              <a:rPr kumimoji="0" lang="ja-JP" altLang="en-US" kern="0" dirty="0">
                <a:solidFill>
                  <a:prstClr val="black"/>
                </a:solidFill>
                <a:latin typeface="メイリオ" pitchFamily="50" charset="-128"/>
                <a:ea typeface="メイリオ" pitchFamily="50" charset="-128"/>
                <a:cs typeface="メイリオ" pitchFamily="50" charset="-128"/>
              </a:rPr>
              <a:t>化を図る事業を支援。</a:t>
            </a:r>
            <a:endParaRPr kumimoji="0" lang="en-US" altLang="ja-JP"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en-US" altLang="ja-JP" kern="0" dirty="0">
                <a:solidFill>
                  <a:prstClr val="black"/>
                </a:solidFill>
                <a:latin typeface="メイリオ" pitchFamily="50" charset="-128"/>
                <a:ea typeface="メイリオ" pitchFamily="50" charset="-128"/>
                <a:cs typeface="メイリオ" pitchFamily="50" charset="-128"/>
              </a:rPr>
              <a:t>1</a:t>
            </a:r>
            <a:r>
              <a:rPr kumimoji="0" lang="ja-JP" altLang="en-US" kern="0" dirty="0" err="1">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補助を受ける主体</a:t>
            </a: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　テナントビルを所有する法人、地方公共団体等</a:t>
            </a:r>
            <a:endParaRPr kumimoji="0" lang="en-US" altLang="ja-JP"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en-US" altLang="ja-JP" kern="0" dirty="0">
                <a:solidFill>
                  <a:prstClr val="black"/>
                </a:solidFill>
                <a:latin typeface="メイリオ" pitchFamily="50" charset="-128"/>
                <a:ea typeface="メイリオ" pitchFamily="50" charset="-128"/>
                <a:cs typeface="メイリオ" pitchFamily="50" charset="-128"/>
              </a:rPr>
              <a:t>2</a:t>
            </a:r>
            <a:r>
              <a:rPr kumimoji="0" lang="ja-JP" altLang="en-US" kern="0" dirty="0" err="1">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必要な要件</a:t>
            </a: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　環境負荷を低減する取組について、オーナーとテナントの協働を契約や</a:t>
            </a:r>
            <a:endParaRPr kumimoji="0" lang="en-US" altLang="ja-JP"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ja-JP" altLang="en-US" kern="0" dirty="0">
                <a:solidFill>
                  <a:prstClr val="black"/>
                </a:solidFill>
                <a:latin typeface="メイリオ" pitchFamily="50" charset="-128"/>
                <a:ea typeface="メイリオ" pitchFamily="50" charset="-128"/>
                <a:cs typeface="メイリオ" pitchFamily="50" charset="-128"/>
              </a:rPr>
              <a:t>　　　　　　　　覚書等（グリーンリース契約等）を締結</a:t>
            </a:r>
            <a:endParaRPr kumimoji="0" lang="en-US" altLang="ja-JP"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en-US" altLang="ja-JP" kern="0" dirty="0">
                <a:solidFill>
                  <a:prstClr val="black"/>
                </a:solidFill>
                <a:latin typeface="メイリオ" pitchFamily="50" charset="-128"/>
                <a:ea typeface="メイリオ" pitchFamily="50" charset="-128"/>
                <a:cs typeface="メイリオ" pitchFamily="50" charset="-128"/>
              </a:rPr>
              <a:t>3</a:t>
            </a:r>
            <a:r>
              <a:rPr lang="ja-JP" altLang="en-US" dirty="0" err="1">
                <a:solidFill>
                  <a:prstClr val="black"/>
                </a:solidFill>
                <a:latin typeface="メイリオ" pitchFamily="50" charset="-128"/>
                <a:ea typeface="メイリオ" pitchFamily="50" charset="-128"/>
                <a:cs typeface="メイリオ" pitchFamily="50" charset="-128"/>
              </a:rPr>
              <a:t>．</a:t>
            </a:r>
            <a:r>
              <a:rPr lang="ja-JP" altLang="en-US" dirty="0">
                <a:solidFill>
                  <a:prstClr val="black"/>
                </a:solidFill>
                <a:latin typeface="メイリオ" pitchFamily="50" charset="-128"/>
                <a:ea typeface="メイリオ" pitchFamily="50" charset="-128"/>
                <a:cs typeface="メイリオ" pitchFamily="50" charset="-128"/>
              </a:rPr>
              <a:t>使い道</a:t>
            </a:r>
            <a:r>
              <a:rPr lang="en-US" altLang="ja-JP" dirty="0">
                <a:solidFill>
                  <a:prstClr val="black"/>
                </a:solidFill>
                <a:latin typeface="メイリオ" pitchFamily="50" charset="-128"/>
                <a:ea typeface="メイリオ" pitchFamily="50" charset="-128"/>
                <a:cs typeface="メイリオ" pitchFamily="50" charset="-128"/>
              </a:rPr>
              <a:t>:</a:t>
            </a:r>
            <a:r>
              <a:rPr lang="ja-JP" altLang="en-US" dirty="0">
                <a:solidFill>
                  <a:prstClr val="black"/>
                </a:solidFill>
                <a:latin typeface="メイリオ" pitchFamily="50" charset="-128"/>
                <a:ea typeface="メイリオ" pitchFamily="50" charset="-128"/>
                <a:cs typeface="メイリオ" pitchFamily="50" charset="-128"/>
              </a:rPr>
              <a:t>　</a:t>
            </a:r>
            <a:r>
              <a:rPr kumimoji="0" lang="en-US" altLang="ja-JP" kern="0" dirty="0">
                <a:solidFill>
                  <a:prstClr val="black"/>
                </a:solidFill>
                <a:latin typeface="メイリオ" pitchFamily="50" charset="-128"/>
                <a:ea typeface="メイリオ" pitchFamily="50" charset="-128"/>
                <a:cs typeface="メイリオ" pitchFamily="50" charset="-128"/>
              </a:rPr>
              <a:t>GL</a:t>
            </a:r>
            <a:r>
              <a:rPr kumimoji="0" lang="ja-JP" altLang="en-US" kern="0" dirty="0">
                <a:solidFill>
                  <a:prstClr val="black"/>
                </a:solidFill>
                <a:latin typeface="メイリオ" pitchFamily="50" charset="-128"/>
                <a:ea typeface="メイリオ" pitchFamily="50" charset="-128"/>
                <a:cs typeface="メイリオ" pitchFamily="50" charset="-128"/>
              </a:rPr>
              <a:t>契約締結に向けた調査・省</a:t>
            </a:r>
            <a:r>
              <a:rPr kumimoji="0" lang="en-US" altLang="ja-JP" kern="0" dirty="0">
                <a:solidFill>
                  <a:prstClr val="black"/>
                </a:solidFill>
                <a:latin typeface="メイリオ" pitchFamily="50" charset="-128"/>
                <a:ea typeface="メイリオ" pitchFamily="50" charset="-128"/>
                <a:cs typeface="メイリオ" pitchFamily="50" charset="-128"/>
              </a:rPr>
              <a:t>CO2</a:t>
            </a:r>
            <a:r>
              <a:rPr kumimoji="0" lang="ja-JP" altLang="en-US" kern="0" dirty="0">
                <a:solidFill>
                  <a:prstClr val="black"/>
                </a:solidFill>
                <a:latin typeface="メイリオ" pitchFamily="50" charset="-128"/>
                <a:ea typeface="メイリオ" pitchFamily="50" charset="-128"/>
                <a:cs typeface="メイリオ" pitchFamily="50" charset="-128"/>
              </a:rPr>
              <a:t>改修費用（設備費等）等</a:t>
            </a:r>
            <a:endParaRPr kumimoji="0" lang="en-US" altLang="ja-JP" kern="0" dirty="0">
              <a:solidFill>
                <a:prstClr val="black"/>
              </a:solidFill>
              <a:latin typeface="メイリオ" pitchFamily="50" charset="-128"/>
              <a:ea typeface="メイリオ" pitchFamily="50" charset="-128"/>
              <a:cs typeface="メイリオ" pitchFamily="50" charset="-128"/>
            </a:endParaRPr>
          </a:p>
          <a:p>
            <a:pPr>
              <a:buClr>
                <a:srgbClr val="DEDEDE">
                  <a:lumMod val="50000"/>
                </a:srgbClr>
              </a:buClr>
              <a:defRPr/>
            </a:pPr>
            <a:r>
              <a:rPr kumimoji="0" lang="en-US" altLang="ja-JP" kern="0" dirty="0">
                <a:solidFill>
                  <a:prstClr val="black"/>
                </a:solidFill>
                <a:latin typeface="メイリオ" pitchFamily="50" charset="-128"/>
                <a:ea typeface="メイリオ" pitchFamily="50" charset="-128"/>
                <a:cs typeface="メイリオ" pitchFamily="50" charset="-128"/>
              </a:rPr>
              <a:t>4</a:t>
            </a:r>
            <a:r>
              <a:rPr kumimoji="0" lang="ja-JP" altLang="en-US" kern="0" dirty="0" err="1">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補助金額・率</a:t>
            </a: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　調査費：定額（上限</a:t>
            </a:r>
            <a:r>
              <a:rPr kumimoji="0" lang="en-US" altLang="ja-JP" kern="0" dirty="0">
                <a:solidFill>
                  <a:prstClr val="black"/>
                </a:solidFill>
                <a:latin typeface="メイリオ" pitchFamily="50" charset="-128"/>
                <a:ea typeface="メイリオ" pitchFamily="50" charset="-128"/>
                <a:cs typeface="メイリオ" pitchFamily="50" charset="-128"/>
              </a:rPr>
              <a:t>50</a:t>
            </a:r>
            <a:r>
              <a:rPr kumimoji="0" lang="ja-JP" altLang="en-US" kern="0" dirty="0">
                <a:solidFill>
                  <a:prstClr val="black"/>
                </a:solidFill>
                <a:latin typeface="メイリオ" pitchFamily="50" charset="-128"/>
                <a:ea typeface="メイリオ" pitchFamily="50" charset="-128"/>
                <a:cs typeface="メイリオ" pitchFamily="50" charset="-128"/>
              </a:rPr>
              <a:t>万円）、設備導入費：</a:t>
            </a:r>
            <a:r>
              <a:rPr kumimoji="0" lang="en-US" altLang="ja-JP" kern="0" dirty="0">
                <a:solidFill>
                  <a:prstClr val="black"/>
                </a:solidFill>
                <a:latin typeface="メイリオ" pitchFamily="50" charset="-128"/>
                <a:ea typeface="メイリオ" pitchFamily="50" charset="-128"/>
                <a:cs typeface="メイリオ" pitchFamily="50" charset="-128"/>
              </a:rPr>
              <a:t>1/2</a:t>
            </a:r>
            <a:r>
              <a:rPr kumimoji="0" lang="ja-JP" altLang="en-US" kern="0" dirty="0">
                <a:solidFill>
                  <a:prstClr val="black"/>
                </a:solidFill>
                <a:latin typeface="メイリオ" pitchFamily="50" charset="-128"/>
                <a:ea typeface="メイリオ" pitchFamily="50" charset="-128"/>
                <a:cs typeface="メイリオ" pitchFamily="50" charset="-128"/>
              </a:rPr>
              <a:t>（上限</a:t>
            </a:r>
            <a:r>
              <a:rPr kumimoji="0" lang="en-US" altLang="ja-JP" kern="0" dirty="0">
                <a:solidFill>
                  <a:prstClr val="black"/>
                </a:solidFill>
                <a:latin typeface="メイリオ" pitchFamily="50" charset="-128"/>
                <a:ea typeface="メイリオ" pitchFamily="50" charset="-128"/>
                <a:cs typeface="メイリオ" pitchFamily="50" charset="-128"/>
              </a:rPr>
              <a:t>5,000</a:t>
            </a:r>
            <a:r>
              <a:rPr kumimoji="0" lang="ja-JP" altLang="en-US" kern="0" dirty="0">
                <a:solidFill>
                  <a:prstClr val="black"/>
                </a:solidFill>
                <a:latin typeface="メイリオ" pitchFamily="50" charset="-128"/>
                <a:ea typeface="メイリオ" pitchFamily="50" charset="-128"/>
                <a:cs typeface="メイリオ" pitchFamily="50" charset="-128"/>
              </a:rPr>
              <a:t>万円）</a:t>
            </a:r>
          </a:p>
        </p:txBody>
      </p:sp>
      <p:sp>
        <p:nvSpPr>
          <p:cNvPr id="9" name="正方形/長方形 6"/>
          <p:cNvSpPr>
            <a:spLocks noChangeArrowheads="1"/>
          </p:cNvSpPr>
          <p:nvPr/>
        </p:nvSpPr>
        <p:spPr bwMode="auto">
          <a:xfrm>
            <a:off x="112109" y="7221550"/>
            <a:ext cx="4210050" cy="62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779172" eaLnBrk="1" hangingPunct="1">
              <a:spcBef>
                <a:spcPct val="0"/>
              </a:spcBef>
              <a:spcAft>
                <a:spcPts val="256"/>
              </a:spcAft>
              <a:buClr>
                <a:srgbClr val="6F6F6F"/>
              </a:buClr>
              <a:buNone/>
              <a:defRPr/>
            </a:pP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999"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年度予算案　</a:t>
            </a:r>
            <a:r>
              <a:rPr lang="en-US" altLang="ja-JP" sz="1999" dirty="0">
                <a:solidFill>
                  <a:srgbClr val="000000"/>
                </a:solidFill>
                <a:latin typeface="メイリオ" panose="020B0604030504040204" pitchFamily="50" charset="-128"/>
                <a:ea typeface="メイリオ" panose="020B0604030504040204" pitchFamily="50" charset="-128"/>
                <a:cs typeface="メイリオ" pitchFamily="50" charset="-128"/>
              </a:rPr>
              <a:t>50</a:t>
            </a: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endParaRPr lang="en-US" altLang="ja-JP" sz="1999" dirty="0">
              <a:solidFill>
                <a:srgbClr val="000000"/>
              </a:solidFill>
              <a:latin typeface="メイリオ" panose="020B0604030504040204" pitchFamily="50" charset="-128"/>
              <a:ea typeface="メイリオ" panose="020B0604030504040204" pitchFamily="50" charset="-128"/>
              <a:cs typeface="メイリオ" pitchFamily="50" charset="-128"/>
            </a:endParaRPr>
          </a:p>
          <a:p>
            <a:pPr algn="r" defTabSz="779172" eaLnBrk="1" hangingPunct="1">
              <a:spcBef>
                <a:spcPct val="0"/>
              </a:spcBef>
              <a:spcAft>
                <a:spcPts val="256"/>
              </a:spcAft>
              <a:buClr>
                <a:srgbClr val="6F6F6F"/>
              </a:buClr>
              <a:buNone/>
              <a:defRPr/>
            </a:pP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年度予算　</a:t>
            </a:r>
            <a:r>
              <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rPr>
              <a:t>50</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10" name="タイトル 1"/>
          <p:cNvSpPr txBox="1">
            <a:spLocks/>
          </p:cNvSpPr>
          <p:nvPr/>
        </p:nvSpPr>
        <p:spPr>
          <a:xfrm>
            <a:off x="675026" y="59699"/>
            <a:ext cx="7659683" cy="503547"/>
          </a:xfrm>
          <a:prstGeom prst="rect">
            <a:avLst/>
          </a:prstGeom>
          <a:noFill/>
          <a:ln w="9525" cap="flat" cmpd="sng" algn="ctr">
            <a:noFill/>
            <a:prstDash val="solid"/>
          </a:ln>
          <a:effectLst/>
        </p:spPr>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19487">
              <a:defRPr/>
            </a:pPr>
            <a:r>
              <a:rPr kumimoji="0" lang="ja-JP" altLang="en-US" sz="1000" b="1" kern="0" dirty="0">
                <a:ln w="0">
                  <a:noFill/>
                </a:ln>
              </a:rPr>
              <a:t>業務用施設等におけるネット・ゼロ・エネルギー・ビル（</a:t>
            </a:r>
            <a:r>
              <a:rPr kumimoji="0" lang="en-US" altLang="ja-JP" sz="1000" b="1" kern="0" dirty="0">
                <a:ln w="0">
                  <a:noFill/>
                </a:ln>
              </a:rPr>
              <a:t>ZEB</a:t>
            </a:r>
            <a:r>
              <a:rPr kumimoji="0" lang="ja-JP" altLang="en-US" sz="1000" b="1" kern="0" dirty="0">
                <a:ln w="0">
                  <a:noFill/>
                </a:ln>
              </a:rPr>
              <a:t>）化・省</a:t>
            </a:r>
            <a:r>
              <a:rPr kumimoji="0" lang="en-US" altLang="ja-JP" sz="1000" b="1" kern="0" dirty="0">
                <a:ln w="0">
                  <a:noFill/>
                </a:ln>
              </a:rPr>
              <a:t>CO2</a:t>
            </a:r>
            <a:r>
              <a:rPr kumimoji="0" lang="ja-JP" altLang="en-US" sz="1000" b="1" kern="0" dirty="0">
                <a:ln w="0">
                  <a:noFill/>
                </a:ln>
              </a:rPr>
              <a:t>促進事業のうち</a:t>
            </a:r>
          </a:p>
          <a:p>
            <a:pPr algn="l" defTabSz="719487">
              <a:defRPr/>
            </a:pPr>
            <a:r>
              <a:rPr lang="ja-JP" altLang="ja-JP" b="1" dirty="0"/>
              <a:t>テナントビルの省</a:t>
            </a:r>
            <a:r>
              <a:rPr lang="en-US" altLang="ja-JP" b="1" dirty="0"/>
              <a:t>CO2</a:t>
            </a:r>
            <a:r>
              <a:rPr lang="ja-JP" altLang="ja-JP" b="1" dirty="0"/>
              <a:t>促進事業</a:t>
            </a:r>
            <a:r>
              <a:rPr kumimoji="0" lang="ja-JP" altLang="en-US" sz="1200" b="1" kern="0" dirty="0">
                <a:ln w="0">
                  <a:noFill/>
                </a:ln>
              </a:rPr>
              <a:t>　</a:t>
            </a:r>
            <a:endParaRPr kumimoji="0" lang="ja-JP" altLang="en-US" sz="2215" b="1" kern="0" dirty="0">
              <a:ln w="0">
                <a:noFill/>
              </a:ln>
            </a:endParaRPr>
          </a:p>
        </p:txBody>
      </p:sp>
      <p:sp>
        <p:nvSpPr>
          <p:cNvPr id="11" name="正方形/長方形 6"/>
          <p:cNvSpPr>
            <a:spLocks noChangeArrowheads="1"/>
          </p:cNvSpPr>
          <p:nvPr/>
        </p:nvSpPr>
        <p:spPr bwMode="auto">
          <a:xfrm>
            <a:off x="1335851" y="7867340"/>
            <a:ext cx="2879397" cy="476901"/>
          </a:xfrm>
          <a:prstGeom prst="rect">
            <a:avLst/>
          </a:prstGeom>
          <a:solidFill>
            <a:srgbClr val="C6D9F1"/>
          </a:solidFill>
          <a:ln>
            <a:solidFill>
              <a:sysClr val="windowText" lastClr="000000"/>
            </a:solidFill>
          </a:ln>
          <a:extLst/>
        </p:spPr>
        <p:txBody>
          <a:bodyPr wrap="square">
            <a:spAutoFit/>
          </a:bodyPr>
          <a:lstStyle/>
          <a:p>
            <a:pPr defTabSz="779172">
              <a:lnSpc>
                <a:spcPts val="1000"/>
              </a:lnSpc>
              <a:defRPr/>
            </a:pPr>
            <a:r>
              <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defTabSz="779172">
              <a:lnSpc>
                <a:spcPts val="1000"/>
              </a:lnSpc>
              <a:defRPr/>
            </a:pP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補助率：（調査費）定額、（設備導入費）</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1/2</a:t>
            </a:r>
            <a:endPar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779172">
              <a:lnSpc>
                <a:spcPts val="1000"/>
              </a:lnSpc>
              <a:defRPr/>
            </a:pP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担当：地球局事業室見える化</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L</a:t>
            </a: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03-5521-8355</a:t>
            </a:r>
            <a:r>
              <a:rPr kumimoji="0" lang="ja-JP" altLang="en-US" sz="9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p>
        </p:txBody>
      </p:sp>
      <p:grpSp>
        <p:nvGrpSpPr>
          <p:cNvPr id="12" name="グループ化 11"/>
          <p:cNvGrpSpPr/>
          <p:nvPr/>
        </p:nvGrpSpPr>
        <p:grpSpPr>
          <a:xfrm>
            <a:off x="128428" y="4286501"/>
            <a:ext cx="3640862" cy="2214591"/>
            <a:chOff x="1693987" y="4725144"/>
            <a:chExt cx="3454574" cy="1855261"/>
          </a:xfrm>
        </p:grpSpPr>
        <p:sp>
          <p:nvSpPr>
            <p:cNvPr id="15" name="正方形/長方形 14"/>
            <p:cNvSpPr/>
            <p:nvPr/>
          </p:nvSpPr>
          <p:spPr bwMode="auto">
            <a:xfrm>
              <a:off x="1693987" y="5583891"/>
              <a:ext cx="3454574" cy="346071"/>
            </a:xfrm>
            <a:prstGeom prst="rect">
              <a:avLst/>
            </a:prstGeom>
            <a:noFill/>
            <a:ln w="25400" cap="flat" cmpd="sng" algn="ctr">
              <a:noFill/>
              <a:prstDash val="solid"/>
            </a:ln>
            <a:effectLst/>
          </p:spPr>
          <p:txBody>
            <a:bodyPr anchor="ctr"/>
            <a:lstStyle/>
            <a:p>
              <a:pPr algn="ctr">
                <a:defRPr/>
              </a:pPr>
              <a:r>
                <a:rPr kumimoji="0" lang="ja-JP" altLang="en-US" sz="1999" b="1" kern="0" dirty="0">
                  <a:solidFill>
                    <a:prstClr val="black"/>
                  </a:solidFill>
                  <a:latin typeface="メイリオ" pitchFamily="50" charset="-128"/>
                  <a:ea typeface="メイリオ" pitchFamily="50" charset="-128"/>
                  <a:cs typeface="メイリオ" pitchFamily="50" charset="-128"/>
                </a:rPr>
                <a:t>オーナー　　　テナント</a:t>
              </a:r>
            </a:p>
          </p:txBody>
        </p:sp>
        <p:sp>
          <p:nvSpPr>
            <p:cNvPr id="13" name="下矢印 78"/>
            <p:cNvSpPr/>
            <p:nvPr/>
          </p:nvSpPr>
          <p:spPr bwMode="auto">
            <a:xfrm>
              <a:off x="3252291" y="5674765"/>
              <a:ext cx="303213" cy="220886"/>
            </a:xfrm>
            <a:prstGeom prst="downArrow">
              <a:avLst>
                <a:gd name="adj1" fmla="val 58783"/>
                <a:gd name="adj2" fmla="val 50000"/>
              </a:avLst>
            </a:prstGeom>
            <a:solidFill>
              <a:sysClr val="windowText" lastClr="000000"/>
            </a:solidFill>
            <a:ln w="25400" cap="flat" cmpd="sng" algn="ctr">
              <a:noFill/>
              <a:prstDash val="solid"/>
            </a:ln>
            <a:effectLst/>
          </p:spPr>
          <p:txBody>
            <a:bodyPr anchor="ctr"/>
            <a:lstStyle/>
            <a:p>
              <a:pPr algn="ctr">
                <a:defRPr/>
              </a:pPr>
              <a:endParaRPr kumimoji="0" lang="ja-JP" altLang="en-US" sz="1999" kern="0">
                <a:solidFill>
                  <a:prstClr val="white"/>
                </a:solidFill>
                <a:latin typeface="メイリオ" pitchFamily="50" charset="-128"/>
                <a:ea typeface="メイリオ" pitchFamily="50" charset="-128"/>
                <a:cs typeface="メイリオ" pitchFamily="50" charset="-128"/>
              </a:endParaRPr>
            </a:p>
          </p:txBody>
        </p:sp>
        <p:pic>
          <p:nvPicPr>
            <p:cNvPr id="14"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2321" y="5115669"/>
              <a:ext cx="1550432" cy="52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10" descr="http://ord.yahoo.co.jp/o/image/SIG=1242dftjk/EXP=1321090696;_ylc=X3IDMgRmc3QDMARpZHgDMARvaWQDQU5kOUdjVDJoMHNLTDRMb3FxY01CYmdud2lJcXowV2ZBU2hMdGFnVW1lR3FBTEF2WEhwT0w5aTNLZjFOU0EEcAM0NEtrNDRPcDQ0SzU0NE9JSU9lRW9lYVdtZU9BZ09PRGsuT0Rxdy0tBHBvcwMzOARzZWMDc2h3BHNsawNyaQ--/*-http%3A/illustsozai.up.seesaa.net/image/bld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7674" y="5904854"/>
              <a:ext cx="544074" cy="675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正方形/長方形 16"/>
            <p:cNvSpPr/>
            <p:nvPr/>
          </p:nvSpPr>
          <p:spPr bwMode="auto">
            <a:xfrm>
              <a:off x="2035496" y="4725144"/>
              <a:ext cx="2769324" cy="390525"/>
            </a:xfrm>
            <a:prstGeom prst="rect">
              <a:avLst/>
            </a:prstGeom>
            <a:noFill/>
            <a:ln w="25400" cap="flat" cmpd="sng" algn="ctr">
              <a:noFill/>
              <a:prstDash val="solid"/>
            </a:ln>
            <a:effectLst/>
          </p:spPr>
          <p:txBody>
            <a:bodyPr anchor="ctr"/>
            <a:lstStyle/>
            <a:p>
              <a:pPr algn="ctr">
                <a:defRPr/>
              </a:pPr>
              <a:r>
                <a:rPr kumimoji="0" lang="ja-JP" altLang="en-US" sz="1999" b="1" kern="0" dirty="0">
                  <a:solidFill>
                    <a:prstClr val="black"/>
                  </a:solidFill>
                  <a:latin typeface="メイリオ" pitchFamily="50" charset="-128"/>
                  <a:ea typeface="メイリオ" pitchFamily="50" charset="-128"/>
                  <a:cs typeface="メイリオ" pitchFamily="50" charset="-128"/>
                </a:rPr>
                <a:t>オーナーとテナントが</a:t>
              </a:r>
              <a:endParaRPr kumimoji="0" lang="en-US" altLang="ja-JP" sz="1999" b="1" kern="0" dirty="0">
                <a:solidFill>
                  <a:prstClr val="black"/>
                </a:solidFill>
                <a:latin typeface="メイリオ" pitchFamily="50" charset="-128"/>
                <a:ea typeface="メイリオ" pitchFamily="50" charset="-128"/>
                <a:cs typeface="メイリオ" pitchFamily="50" charset="-128"/>
              </a:endParaRPr>
            </a:p>
            <a:p>
              <a:pPr algn="ctr">
                <a:defRPr/>
              </a:pPr>
              <a:r>
                <a:rPr kumimoji="0" lang="ja-JP" altLang="en-US" sz="1999" b="1" kern="0" dirty="0">
                  <a:solidFill>
                    <a:prstClr val="black"/>
                  </a:solidFill>
                  <a:latin typeface="メイリオ" pitchFamily="50" charset="-128"/>
                  <a:ea typeface="メイリオ" pitchFamily="50" charset="-128"/>
                  <a:cs typeface="メイリオ" pitchFamily="50" charset="-128"/>
                </a:rPr>
                <a:t>協働で低炭素化を促進</a:t>
              </a:r>
            </a:p>
          </p:txBody>
        </p:sp>
        <p:sp>
          <p:nvSpPr>
            <p:cNvPr id="18" name="星 4 83"/>
            <p:cNvSpPr/>
            <p:nvPr/>
          </p:nvSpPr>
          <p:spPr bwMode="auto">
            <a:xfrm>
              <a:off x="2780287" y="6315104"/>
              <a:ext cx="152400" cy="204787"/>
            </a:xfrm>
            <a:prstGeom prst="star4">
              <a:avLst/>
            </a:prstGeom>
            <a:solidFill>
              <a:srgbClr val="FFFF00"/>
            </a:solidFill>
            <a:ln w="25400" cap="flat" cmpd="sng" algn="ctr">
              <a:solidFill>
                <a:srgbClr val="FFFF00"/>
              </a:solidFill>
              <a:prstDash val="solid"/>
            </a:ln>
            <a:effectLst/>
          </p:spPr>
          <p:txBody>
            <a:bodyPr/>
            <a:lstStyle/>
            <a:p>
              <a:pPr algn="ctr">
                <a:defRPr/>
              </a:pPr>
              <a:endParaRPr kumimoji="0" lang="ja-JP" altLang="en-US" sz="1999" kern="0">
                <a:solidFill>
                  <a:prstClr val="white"/>
                </a:solidFill>
                <a:latin typeface="メイリオ" pitchFamily="50" charset="-128"/>
                <a:ea typeface="メイリオ" pitchFamily="50" charset="-128"/>
                <a:cs typeface="メイリオ" pitchFamily="50" charset="-128"/>
              </a:endParaRPr>
            </a:p>
          </p:txBody>
        </p:sp>
        <p:sp>
          <p:nvSpPr>
            <p:cNvPr id="19" name="星 4 95"/>
            <p:cNvSpPr/>
            <p:nvPr/>
          </p:nvSpPr>
          <p:spPr bwMode="auto">
            <a:xfrm>
              <a:off x="3787322" y="5904854"/>
              <a:ext cx="152400" cy="204787"/>
            </a:xfrm>
            <a:prstGeom prst="star4">
              <a:avLst/>
            </a:prstGeom>
            <a:solidFill>
              <a:srgbClr val="FFFF00"/>
            </a:solidFill>
            <a:ln w="25400" cap="flat" cmpd="sng" algn="ctr">
              <a:solidFill>
                <a:srgbClr val="FFFF00"/>
              </a:solidFill>
              <a:prstDash val="solid"/>
            </a:ln>
            <a:effectLst/>
          </p:spPr>
          <p:txBody>
            <a:bodyPr/>
            <a:lstStyle/>
            <a:p>
              <a:pPr algn="ctr">
                <a:defRPr/>
              </a:pPr>
              <a:endParaRPr kumimoji="0" lang="ja-JP" altLang="en-US" sz="1999" kern="0">
                <a:solidFill>
                  <a:prstClr val="white"/>
                </a:solidFill>
                <a:latin typeface="メイリオ" pitchFamily="50" charset="-128"/>
                <a:ea typeface="メイリオ" pitchFamily="50" charset="-128"/>
                <a:cs typeface="メイリオ" pitchFamily="50" charset="-128"/>
              </a:endParaRPr>
            </a:p>
          </p:txBody>
        </p:sp>
      </p:grpSp>
      <p:sp>
        <p:nvSpPr>
          <p:cNvPr id="20" name="テキスト ボックス 19"/>
          <p:cNvSpPr txBox="1"/>
          <p:nvPr/>
        </p:nvSpPr>
        <p:spPr>
          <a:xfrm>
            <a:off x="149532" y="1120489"/>
            <a:ext cx="4799775" cy="830731"/>
          </a:xfrm>
          <a:prstGeom prst="rect">
            <a:avLst/>
          </a:prstGeom>
          <a:noFill/>
        </p:spPr>
        <p:txBody>
          <a:bodyPr wrap="none" rtlCol="0">
            <a:spAutoFit/>
          </a:bodyPr>
          <a:lstStyle/>
          <a:p>
            <a:r>
              <a:rPr lang="ja-JP" altLang="en-US" sz="2399" b="1" dirty="0">
                <a:latin typeface="メイリオ" pitchFamily="50" charset="-128"/>
                <a:ea typeface="メイリオ" pitchFamily="50" charset="-128"/>
                <a:cs typeface="メイリオ" pitchFamily="50" charset="-128"/>
              </a:rPr>
              <a:t>低炭素化により</a:t>
            </a:r>
            <a:endParaRPr lang="en-US" altLang="ja-JP" sz="2399" b="1" dirty="0">
              <a:latin typeface="メイリオ" pitchFamily="50" charset="-128"/>
              <a:ea typeface="メイリオ" pitchFamily="50" charset="-128"/>
              <a:cs typeface="メイリオ" pitchFamily="50" charset="-128"/>
            </a:endParaRPr>
          </a:p>
          <a:p>
            <a:r>
              <a:rPr lang="ja-JP" altLang="en-US" sz="2399" b="1" dirty="0">
                <a:latin typeface="メイリオ" pitchFamily="50" charset="-128"/>
                <a:ea typeface="メイリオ" pitchFamily="50" charset="-128"/>
                <a:cs typeface="メイリオ" pitchFamily="50" charset="-128"/>
              </a:rPr>
              <a:t>オーナー・テナントの利益拡大！</a:t>
            </a:r>
          </a:p>
        </p:txBody>
      </p:sp>
      <p:sp>
        <p:nvSpPr>
          <p:cNvPr id="4" name="正方形/長方形 3"/>
          <p:cNvSpPr/>
          <p:nvPr/>
        </p:nvSpPr>
        <p:spPr>
          <a:xfrm>
            <a:off x="3596901" y="4191776"/>
            <a:ext cx="6048049" cy="2399888"/>
          </a:xfrm>
          <a:prstGeom prst="rect">
            <a:avLst/>
          </a:prstGeom>
        </p:spPr>
        <p:txBody>
          <a:bodyPr wrap="square">
            <a:spAutoFit/>
          </a:bodyPr>
          <a:lstStyle/>
          <a:p>
            <a:pPr>
              <a:lnSpc>
                <a:spcPts val="2099"/>
              </a:lnSpc>
              <a:spcBef>
                <a:spcPts val="600"/>
              </a:spcBef>
              <a:defRPr/>
            </a:pPr>
            <a:r>
              <a:rPr lang="ja-JP" altLang="en-US"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●グリーンリースの類型</a:t>
            </a:r>
            <a:endParaRPr lang="en-US" altLang="ja-JP" sz="23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99"/>
              </a:lnSpc>
              <a:spcBef>
                <a:spcPts val="600"/>
              </a:spcBef>
              <a:defRPr/>
            </a:pPr>
            <a:r>
              <a:rPr lang="ja-JP" altLang="en-US"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・運用改善のグリーンリース</a:t>
            </a:r>
            <a:endPar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1853">
              <a:lnSpc>
                <a:spcPts val="2099"/>
              </a:lnSpc>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ビルオーナーとテナント間の省エネにおける協力に関する取組。</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99"/>
              </a:lnSpc>
              <a:spcBef>
                <a:spcPts val="600"/>
              </a:spcBef>
              <a:defRPr/>
            </a:pPr>
            <a:r>
              <a:rPr lang="ja-JP" altLang="en-US"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・改修を伴うグリーンリース</a:t>
            </a:r>
            <a:endPar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1853">
              <a:lnSpc>
                <a:spcPts val="2099"/>
              </a:lnSpc>
              <a:defRPr/>
            </a:pP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ビルオーナーが実施する省エネ改修投資のメリットがテナントに帰属する場合に、テナントがビルオーナーへ金銭的なメリットを還元する取組</a:t>
            </a:r>
          </a:p>
        </p:txBody>
      </p:sp>
      <p:sp>
        <p:nvSpPr>
          <p:cNvPr id="22" name="正方形/長方形 6"/>
          <p:cNvSpPr>
            <a:spLocks noChangeArrowheads="1"/>
          </p:cNvSpPr>
          <p:nvPr/>
        </p:nvSpPr>
        <p:spPr bwMode="auto">
          <a:xfrm>
            <a:off x="3407013" y="678920"/>
            <a:ext cx="7447169" cy="1156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lnSpc>
                <a:spcPts val="1999"/>
              </a:lnSpc>
              <a:spcBef>
                <a:spcPct val="0"/>
              </a:spcBef>
              <a:spcAft>
                <a:spcPts val="277"/>
              </a:spcAft>
              <a:buClr>
                <a:srgbClr val="6F6F6F"/>
              </a:buClr>
              <a:buNone/>
              <a:defRPr/>
            </a:pP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999"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年度予算案</a:t>
            </a:r>
            <a:r>
              <a:rPr lang="en-US" altLang="ja-JP" sz="1999" dirty="0">
                <a:solidFill>
                  <a:srgbClr val="000000"/>
                </a:solidFill>
                <a:latin typeface="メイリオ" panose="020B0604030504040204" pitchFamily="50" charset="-128"/>
                <a:ea typeface="メイリオ" panose="020B0604030504040204" pitchFamily="50" charset="-128"/>
                <a:cs typeface="メイリオ" pitchFamily="50" charset="-128"/>
              </a:rPr>
              <a:t>50</a:t>
            </a: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rPr>
              <a:t>50</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a:p>
            <a:pPr defTabSz="843809" eaLnBrk="1" hangingPunct="1">
              <a:lnSpc>
                <a:spcPts val="19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19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地球局事業室見える化</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L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03-5521-8355</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a:t>
            </a:r>
            <a:r>
              <a:rPr lang="ja-JP" altLang="en-US" sz="1799" dirty="0">
                <a:solidFill>
                  <a:srgbClr val="000000"/>
                </a:solidFill>
                <a:latin typeface="メイリオ" pitchFamily="50" charset="-128"/>
                <a:ea typeface="メイリオ" pitchFamily="50" charset="-128"/>
                <a:cs typeface="メイリオ" pitchFamily="50" charset="-128"/>
              </a:rPr>
              <a:t>　</a:t>
            </a:r>
            <a:endParaRPr lang="zh-TW" altLang="en-US" sz="1799" dirty="0">
              <a:solidFill>
                <a:srgbClr val="000000"/>
              </a:solidFill>
              <a:latin typeface="メイリオ" pitchFamily="50" charset="-128"/>
              <a:ea typeface="メイリオ" pitchFamily="50" charset="-128"/>
              <a:cs typeface="メイリオ" pitchFamily="50" charset="-128"/>
            </a:endParaRPr>
          </a:p>
          <a:p>
            <a:pPr defTabSz="843809" eaLnBrk="1" hangingPunct="1">
              <a:lnSpc>
                <a:spcPts val="1999"/>
              </a:lnSpc>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23"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799"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98326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827590" y="90669"/>
            <a:ext cx="8226962" cy="489910"/>
          </a:xfrm>
        </p:spPr>
        <p:txBody>
          <a:bodyPr>
            <a:normAutofit fontScale="90000"/>
          </a:bodyPr>
          <a:lstStyle/>
          <a:p>
            <a:r>
              <a:rPr lang="ja-JP" altLang="en-US" sz="3599" b="1" dirty="0">
                <a:latin typeface="メイリオ" pitchFamily="50" charset="-128"/>
                <a:ea typeface="メイリオ" pitchFamily="50" charset="-128"/>
              </a:rPr>
              <a:t>グリーンリース契約とは？</a:t>
            </a:r>
          </a:p>
        </p:txBody>
      </p:sp>
      <p:sp>
        <p:nvSpPr>
          <p:cNvPr id="63"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6" name="正方形/長方形 5"/>
          <p:cNvSpPr/>
          <p:nvPr/>
        </p:nvSpPr>
        <p:spPr>
          <a:xfrm>
            <a:off x="257526" y="3117010"/>
            <a:ext cx="1814493" cy="237413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999" b="1" dirty="0">
                <a:solidFill>
                  <a:schemeClr val="bg1"/>
                </a:solidFill>
                <a:latin typeface="メイリオ" pitchFamily="50" charset="-128"/>
                <a:ea typeface="メイリオ" pitchFamily="50" charset="-128"/>
                <a:cs typeface="メイリオ" pitchFamily="50" charset="-128"/>
              </a:rPr>
              <a:t>光熱費</a:t>
            </a:r>
          </a:p>
        </p:txBody>
      </p:sp>
      <p:sp>
        <p:nvSpPr>
          <p:cNvPr id="7" name="正方形/長方形 6"/>
          <p:cNvSpPr/>
          <p:nvPr/>
        </p:nvSpPr>
        <p:spPr>
          <a:xfrm>
            <a:off x="2768303" y="4554824"/>
            <a:ext cx="1814493" cy="9633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999" b="1" dirty="0">
                <a:solidFill>
                  <a:schemeClr val="bg1"/>
                </a:solidFill>
                <a:latin typeface="メイリオ" pitchFamily="50" charset="-128"/>
                <a:ea typeface="メイリオ" pitchFamily="50" charset="-128"/>
                <a:cs typeface="メイリオ" pitchFamily="50" charset="-128"/>
              </a:rPr>
              <a:t>光熱費</a:t>
            </a:r>
          </a:p>
        </p:txBody>
      </p:sp>
      <p:sp>
        <p:nvSpPr>
          <p:cNvPr id="8" name="正方形/長方形 7"/>
          <p:cNvSpPr/>
          <p:nvPr/>
        </p:nvSpPr>
        <p:spPr>
          <a:xfrm>
            <a:off x="2768303" y="3120190"/>
            <a:ext cx="1814493" cy="71732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テナントの</a:t>
            </a:r>
            <a:endPar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費用削減効果</a:t>
            </a:r>
          </a:p>
        </p:txBody>
      </p:sp>
      <p:sp>
        <p:nvSpPr>
          <p:cNvPr id="9" name="正方形/長方形 8"/>
          <p:cNvSpPr/>
          <p:nvPr/>
        </p:nvSpPr>
        <p:spPr>
          <a:xfrm>
            <a:off x="2768303" y="3837509"/>
            <a:ext cx="1814493" cy="717321"/>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テナントが</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負担する</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グリーンリース料</a:t>
            </a:r>
          </a:p>
        </p:txBody>
      </p:sp>
      <p:sp>
        <p:nvSpPr>
          <p:cNvPr id="10" name="角丸四角形 35"/>
          <p:cNvSpPr/>
          <p:nvPr/>
        </p:nvSpPr>
        <p:spPr>
          <a:xfrm>
            <a:off x="4951412" y="2637166"/>
            <a:ext cx="4570535" cy="1691458"/>
          </a:xfrm>
          <a:prstGeom prst="roundRect">
            <a:avLst>
              <a:gd name="adj" fmla="val 6938"/>
            </a:avLst>
          </a:prstGeom>
          <a:solidFill>
            <a:srgbClr val="CCECFF"/>
          </a:solidFill>
          <a:ln>
            <a:noFill/>
          </a:ln>
          <a:effectLst/>
        </p:spPr>
        <p:style>
          <a:lnRef idx="1">
            <a:schemeClr val="accent5"/>
          </a:lnRef>
          <a:fillRef idx="2">
            <a:schemeClr val="accent5"/>
          </a:fillRef>
          <a:effectRef idx="1">
            <a:schemeClr val="accent5"/>
          </a:effectRef>
          <a:fontRef idx="minor">
            <a:schemeClr val="dk1"/>
          </a:fontRef>
        </p:style>
        <p:txBody>
          <a:bodyPr wrap="none">
            <a:noAutofit/>
          </a:bodyPr>
          <a:lstStyle/>
          <a:p>
            <a:pPr algn="ctr">
              <a:defRPr/>
            </a:pPr>
            <a:r>
              <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テナントのメリット</a:t>
            </a:r>
            <a:r>
              <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■光熱費・メンテナンスコストの節約</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■オフィスの執務環境の改善</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■企業の社会的責任への貢献</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■企業イメージの向上</a:t>
            </a:r>
          </a:p>
        </p:txBody>
      </p:sp>
      <p:sp>
        <p:nvSpPr>
          <p:cNvPr id="11" name="角丸四角形 36"/>
          <p:cNvSpPr/>
          <p:nvPr/>
        </p:nvSpPr>
        <p:spPr>
          <a:xfrm>
            <a:off x="4951412" y="4436789"/>
            <a:ext cx="4570535" cy="1691458"/>
          </a:xfrm>
          <a:prstGeom prst="roundRect">
            <a:avLst>
              <a:gd name="adj" fmla="val 8060"/>
            </a:avLst>
          </a:prstGeom>
          <a:solidFill>
            <a:srgbClr val="FFCCCC"/>
          </a:solidFill>
          <a:ln>
            <a:noFill/>
          </a:ln>
          <a:effectLst/>
        </p:spPr>
        <p:style>
          <a:lnRef idx="1">
            <a:schemeClr val="accent4"/>
          </a:lnRef>
          <a:fillRef idx="2">
            <a:schemeClr val="accent4"/>
          </a:fillRef>
          <a:effectRef idx="1">
            <a:schemeClr val="accent4"/>
          </a:effectRef>
          <a:fontRef idx="minor">
            <a:schemeClr val="dk1"/>
          </a:fontRef>
        </p:style>
        <p:txBody>
          <a:bodyPr wrap="none">
            <a:noAutofit/>
          </a:bodyPr>
          <a:lstStyle/>
          <a:p>
            <a:pPr algn="ctr">
              <a:defRPr/>
            </a:pPr>
            <a:r>
              <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ビルオーナーのメリット</a:t>
            </a:r>
            <a:r>
              <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■メンテナンスコストの削減</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■省エネ投資による物件の価値向上</a:t>
            </a:r>
            <a:endPar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■グリーンリース料の受領</a:t>
            </a:r>
          </a:p>
        </p:txBody>
      </p:sp>
      <p:cxnSp>
        <p:nvCxnSpPr>
          <p:cNvPr id="12" name="直線矢印コネクタ 11"/>
          <p:cNvCxnSpPr/>
          <p:nvPr/>
        </p:nvCxnSpPr>
        <p:spPr>
          <a:xfrm>
            <a:off x="2061914" y="3157304"/>
            <a:ext cx="706389" cy="1379169"/>
          </a:xfrm>
          <a:prstGeom prst="straightConnector1">
            <a:avLst/>
          </a:prstGeom>
          <a:ln>
            <a:solidFill>
              <a:srgbClr val="FF0000"/>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28427" y="5491148"/>
            <a:ext cx="1979394" cy="707659"/>
          </a:xfrm>
          <a:prstGeom prst="rect">
            <a:avLst/>
          </a:prstGeom>
          <a:noFill/>
        </p:spPr>
        <p:txBody>
          <a:bodyPr wrap="none" rtlCol="0">
            <a:spAutoFit/>
          </a:bodyPr>
          <a:lstStyle/>
          <a:p>
            <a:pPr algn="ct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グリーンリース</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導入前</a:t>
            </a:r>
          </a:p>
        </p:txBody>
      </p:sp>
      <p:sp>
        <p:nvSpPr>
          <p:cNvPr id="14" name="テキスト ボックス 13"/>
          <p:cNvSpPr txBox="1"/>
          <p:nvPr/>
        </p:nvSpPr>
        <p:spPr>
          <a:xfrm>
            <a:off x="2700520" y="5496824"/>
            <a:ext cx="1979394" cy="707659"/>
          </a:xfrm>
          <a:prstGeom prst="rect">
            <a:avLst/>
          </a:prstGeom>
          <a:noFill/>
        </p:spPr>
        <p:txBody>
          <a:bodyPr wrap="none" rtlCol="0">
            <a:spAutoFit/>
          </a:bodyPr>
          <a:lstStyle/>
          <a:p>
            <a:pPr algn="ct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グリーンリース</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導入後</a:t>
            </a:r>
          </a:p>
        </p:txBody>
      </p:sp>
      <p:sp>
        <p:nvSpPr>
          <p:cNvPr id="15" name="テキスト ボックス 14"/>
          <p:cNvSpPr txBox="1"/>
          <p:nvPr/>
        </p:nvSpPr>
        <p:spPr>
          <a:xfrm>
            <a:off x="1537476" y="2486734"/>
            <a:ext cx="1830274" cy="399982"/>
          </a:xfrm>
          <a:prstGeom prst="rect">
            <a:avLst/>
          </a:prstGeom>
          <a:noFill/>
          <a:ln>
            <a:solidFill>
              <a:schemeClr val="tx1"/>
            </a:solidFill>
          </a:ln>
        </p:spPr>
        <p:txBody>
          <a:bodyPr wrap="square" rtlCol="0">
            <a:spAutoFit/>
          </a:bodyPr>
          <a:lstStyle/>
          <a:p>
            <a:pPr algn="ctr"/>
            <a:r>
              <a:rPr lang="ja-JP" altLang="en-US" sz="1999" dirty="0">
                <a:latin typeface="メイリオ" pitchFamily="50" charset="-128"/>
                <a:ea typeface="メイリオ" pitchFamily="50" charset="-128"/>
                <a:cs typeface="メイリオ" pitchFamily="50" charset="-128"/>
              </a:rPr>
              <a:t>光熱費削減</a:t>
            </a:r>
          </a:p>
        </p:txBody>
      </p:sp>
      <p:sp>
        <p:nvSpPr>
          <p:cNvPr id="18" name="正方形/長方形 17"/>
          <p:cNvSpPr/>
          <p:nvPr/>
        </p:nvSpPr>
        <p:spPr>
          <a:xfrm>
            <a:off x="106563" y="6300278"/>
            <a:ext cx="9349766" cy="348701"/>
          </a:xfrm>
          <a:prstGeom prst="rect">
            <a:avLst/>
          </a:prstGeom>
        </p:spPr>
        <p:txBody>
          <a:bodyPr wrap="square">
            <a:spAutoFit/>
          </a:bodyPr>
          <a:lstStyle/>
          <a:p>
            <a:pPr>
              <a:lnSpc>
                <a:spcPts val="1999"/>
              </a:lnSpc>
              <a:defRPr/>
            </a:pPr>
            <a:r>
              <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rPr>
              <a:t>参照：</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『グリーンリースガイド』（</a:t>
            </a:r>
            <a:r>
              <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rPr>
              <a:t>国交省　</a:t>
            </a:r>
            <a:r>
              <a:rPr lang="en-US" altLang="ja-JP" sz="1600" kern="100" dirty="0">
                <a:latin typeface="メイリオ" panose="020B0604030504040204" pitchFamily="50" charset="-128"/>
                <a:ea typeface="メイリオ" panose="020B0604030504040204" pitchFamily="50" charset="-128"/>
                <a:cs typeface="メイリオ" panose="020B0604030504040204" pitchFamily="50" charset="-128"/>
              </a:rPr>
              <a:t>http://tochi.mlit.go.jp/kankyo/greenlease</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 name="正方形/長方形 1"/>
          <p:cNvSpPr/>
          <p:nvPr/>
        </p:nvSpPr>
        <p:spPr>
          <a:xfrm>
            <a:off x="200411" y="621593"/>
            <a:ext cx="9429932" cy="1199944"/>
          </a:xfrm>
          <a:prstGeom prst="rect">
            <a:avLst/>
          </a:prstGeom>
        </p:spPr>
        <p:txBody>
          <a:bodyPr wrap="square">
            <a:spAutoFit/>
          </a:bodyPr>
          <a:lstStyle/>
          <a:p>
            <a:pPr>
              <a:defRPr/>
            </a:pPr>
            <a:r>
              <a:rPr lang="ja-JP" altLang="en-US" sz="2399"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ビルオーナーとテナントが協働</a:t>
            </a: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し、契約や覚書等で</a:t>
            </a:r>
            <a:r>
              <a:rPr lang="ja-JP" altLang="en-US" sz="2399"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環境負荷を低減する取組</a:t>
            </a: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について自主的に取決め、双方が光熱費削減等の恩恵を受ける</a:t>
            </a:r>
            <a:r>
              <a:rPr lang="en-US" altLang="ja-JP"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Win-Win</a:t>
            </a: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を実現するための取組。</a:t>
            </a:r>
            <a:endParaRPr lang="en-US" altLang="ja-JP"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 name="直線矢印コネクタ 21"/>
          <p:cNvCxnSpPr>
            <a:stCxn id="15" idx="2"/>
          </p:cNvCxnSpPr>
          <p:nvPr/>
        </p:nvCxnSpPr>
        <p:spPr>
          <a:xfrm flipH="1">
            <a:off x="2451942" y="2886716"/>
            <a:ext cx="666" cy="665205"/>
          </a:xfrm>
          <a:prstGeom prst="straightConnector1">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10" idx="1"/>
            <a:endCxn id="8" idx="3"/>
          </p:cNvCxnSpPr>
          <p:nvPr/>
        </p:nvCxnSpPr>
        <p:spPr>
          <a:xfrm flipH="1" flipV="1">
            <a:off x="4582791" y="3478847"/>
            <a:ext cx="368622" cy="4054"/>
          </a:xfrm>
          <a:prstGeom prst="straightConnector1">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11" idx="1"/>
            <a:endCxn id="9" idx="3"/>
          </p:cNvCxnSpPr>
          <p:nvPr/>
        </p:nvCxnSpPr>
        <p:spPr>
          <a:xfrm flipH="1" flipV="1">
            <a:off x="4582796" y="4196170"/>
            <a:ext cx="368623" cy="1086355"/>
          </a:xfrm>
          <a:prstGeom prst="straightConnector1">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82766" y="1848015"/>
            <a:ext cx="9372815" cy="646124"/>
          </a:xfrm>
          <a:prstGeom prst="rect">
            <a:avLst/>
          </a:prstGeom>
        </p:spPr>
        <p:txBody>
          <a:bodyPr wrap="square">
            <a:spAutoFit/>
          </a:bodyPr>
          <a:lstStyle/>
          <a:p>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a:t>
            </a:r>
            <a:r>
              <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ビルオーナーがテナント専用部分の照明を</a:t>
            </a:r>
            <a:r>
              <a:rPr lang="en-US" altLang="ja-JP"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LED</a:t>
            </a:r>
            <a:r>
              <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化。テナントが軽減した光熱費の一部</a:t>
            </a:r>
            <a:endParaRPr lang="en-US" altLang="ja-JP"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をオーナーに還元</a:t>
            </a:r>
            <a:endParaRPr lang="ja-JP" altLang="en-US"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46654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827590" y="38565"/>
            <a:ext cx="8226962" cy="561895"/>
          </a:xfrm>
        </p:spPr>
        <p:txBody>
          <a:bodyPr>
            <a:normAutofit fontScale="90000"/>
          </a:bodyPr>
          <a:lstStyle/>
          <a:p>
            <a:r>
              <a:rPr lang="zh-TW" altLang="en-US" sz="3599" b="1" u="sng" dirty="0">
                <a:latin typeface="メイリオ" panose="020B0604030504040204" pitchFamily="50" charset="-128"/>
                <a:ea typeface="メイリオ" panose="020B0604030504040204" pitchFamily="50" charset="-128"/>
              </a:rPr>
              <a:t>補助</a:t>
            </a:r>
            <a:r>
              <a:rPr lang="ja-JP" altLang="en-US" sz="3599" b="1" u="sng" dirty="0">
                <a:latin typeface="メイリオ" panose="020B0604030504040204" pitchFamily="50" charset="-128"/>
                <a:ea typeface="メイリオ" panose="020B0604030504040204" pitchFamily="50" charset="-128"/>
              </a:rPr>
              <a:t>金の使い道と補助度合い</a:t>
            </a:r>
            <a:endParaRPr lang="ja-JP" altLang="en-US" sz="3599" u="sng" dirty="0">
              <a:latin typeface="メイリオ" panose="020B0604030504040204" pitchFamily="50" charset="-128"/>
              <a:ea typeface="メイリオ" panose="020B0604030504040204" pitchFamily="50" charset="-128"/>
            </a:endParaRPr>
          </a:p>
        </p:txBody>
      </p:sp>
      <p:sp>
        <p:nvSpPr>
          <p:cNvPr id="4" name="コンテンツ プレースホルダー 2"/>
          <p:cNvSpPr>
            <a:spLocks noGrp="1"/>
          </p:cNvSpPr>
          <p:nvPr>
            <p:ph idx="1"/>
          </p:nvPr>
        </p:nvSpPr>
        <p:spPr>
          <a:xfrm>
            <a:off x="56438" y="621589"/>
            <a:ext cx="9791593" cy="6187564"/>
          </a:xfrm>
        </p:spPr>
        <p:txBody>
          <a:bodyPr vert="horz" wrap="square" lIns="35988" tIns="45705" rIns="35988" bIns="45705" numCol="1" rtlCol="0" anchor="t" anchorCtr="0" compatLnSpc="1">
            <a:prstTxWarp prst="textNoShape">
              <a:avLst/>
            </a:prstTxWarp>
            <a:normAutofit/>
          </a:bodyPr>
          <a:lstStyle/>
          <a:p>
            <a:pPr marL="0" indent="0">
              <a:lnSpc>
                <a:spcPts val="2099"/>
              </a:lnSpc>
              <a:spcBef>
                <a:spcPts val="0"/>
              </a:spcBef>
              <a:buNone/>
            </a:pPr>
            <a:r>
              <a:rPr kumimoji="0" lang="en-US" altLang="ja-JP" sz="2399" b="1" kern="0" dirty="0">
                <a:solidFill>
                  <a:prstClr val="black"/>
                </a:solidFill>
                <a:latin typeface="メイリオ" pitchFamily="50" charset="-128"/>
                <a:ea typeface="メイリオ" pitchFamily="50" charset="-128"/>
              </a:rPr>
              <a:t>1</a:t>
            </a:r>
            <a:r>
              <a:rPr kumimoji="0" lang="ja-JP" altLang="en-US" sz="2399" b="1" kern="0" dirty="0" err="1">
                <a:solidFill>
                  <a:prstClr val="black"/>
                </a:solidFill>
                <a:latin typeface="メイリオ" pitchFamily="50" charset="-128"/>
                <a:ea typeface="メイリオ" pitchFamily="50" charset="-128"/>
              </a:rPr>
              <a:t>．</a:t>
            </a:r>
            <a:r>
              <a:rPr kumimoji="0" lang="ja-JP" altLang="en-US" sz="2399" b="1" kern="0" dirty="0">
                <a:solidFill>
                  <a:prstClr val="black"/>
                </a:solidFill>
                <a:latin typeface="メイリオ" pitchFamily="50" charset="-128"/>
                <a:ea typeface="メイリオ" pitchFamily="50" charset="-128"/>
              </a:rPr>
              <a:t>補助を受ける主体</a:t>
            </a:r>
            <a:endParaRPr kumimoji="0" lang="en-US" altLang="ja-JP" sz="2399" b="1" kern="0" dirty="0">
              <a:solidFill>
                <a:prstClr val="black"/>
              </a:solidFill>
              <a:latin typeface="メイリオ" pitchFamily="50" charset="-128"/>
              <a:ea typeface="メイリオ" pitchFamily="50" charset="-128"/>
            </a:endParaRPr>
          </a:p>
          <a:p>
            <a:pPr marL="0" indent="0">
              <a:lnSpc>
                <a:spcPts val="2099"/>
              </a:lnSpc>
              <a:spcBef>
                <a:spcPts val="0"/>
              </a:spcBef>
              <a:buNone/>
            </a:pPr>
            <a:r>
              <a:rPr kumimoji="0" lang="ja-JP" altLang="en-US" sz="1999" kern="0" dirty="0">
                <a:solidFill>
                  <a:prstClr val="black"/>
                </a:solidFill>
                <a:latin typeface="メイリオ" pitchFamily="50" charset="-128"/>
                <a:ea typeface="メイリオ" pitchFamily="50" charset="-128"/>
              </a:rPr>
              <a:t>　建築物等を所有・管理・運営する法人、地方公共団体、協同組合等</a:t>
            </a:r>
            <a:endParaRPr kumimoji="0" lang="en-US" altLang="ja-JP" sz="800" b="1" kern="0" dirty="0">
              <a:solidFill>
                <a:prstClr val="black"/>
              </a:solidFill>
              <a:latin typeface="メイリオ" pitchFamily="50" charset="-128"/>
              <a:ea typeface="メイリオ" pitchFamily="50" charset="-128"/>
            </a:endParaRPr>
          </a:p>
          <a:p>
            <a:pPr marL="0" indent="0">
              <a:lnSpc>
                <a:spcPts val="2099"/>
              </a:lnSpc>
              <a:spcBef>
                <a:spcPts val="1200"/>
              </a:spcBef>
              <a:buNone/>
            </a:pPr>
            <a:r>
              <a:rPr kumimoji="0" lang="en-US" altLang="ja-JP" sz="2399" b="1" kern="0" dirty="0">
                <a:solidFill>
                  <a:prstClr val="black"/>
                </a:solidFill>
                <a:latin typeface="メイリオ" pitchFamily="50" charset="-128"/>
                <a:ea typeface="メイリオ" pitchFamily="50" charset="-128"/>
              </a:rPr>
              <a:t>2</a:t>
            </a:r>
            <a:r>
              <a:rPr kumimoji="0" lang="ja-JP" altLang="en-US" sz="2399" b="1" kern="0" dirty="0" err="1">
                <a:solidFill>
                  <a:prstClr val="black"/>
                </a:solidFill>
                <a:latin typeface="メイリオ" pitchFamily="50" charset="-128"/>
                <a:ea typeface="メイリオ" pitchFamily="50" charset="-128"/>
              </a:rPr>
              <a:t>．</a:t>
            </a:r>
            <a:r>
              <a:rPr kumimoji="0" lang="ja-JP" altLang="en-US" sz="2399" b="1" kern="0" dirty="0">
                <a:solidFill>
                  <a:prstClr val="black"/>
                </a:solidFill>
                <a:latin typeface="メイリオ" pitchFamily="50" charset="-128"/>
                <a:ea typeface="メイリオ" pitchFamily="50" charset="-128"/>
              </a:rPr>
              <a:t>必要な要件</a:t>
            </a:r>
            <a:r>
              <a:rPr kumimoji="0" lang="ja-JP" altLang="en-US" sz="2399" kern="0" dirty="0">
                <a:solidFill>
                  <a:prstClr val="black"/>
                </a:solidFill>
                <a:latin typeface="メイリオ" pitchFamily="50" charset="-128"/>
                <a:ea typeface="メイリオ" pitchFamily="50" charset="-128"/>
              </a:rPr>
              <a:t>　</a:t>
            </a:r>
            <a:endParaRPr kumimoji="0" lang="en-US" altLang="ja-JP" sz="2399" kern="0" dirty="0">
              <a:solidFill>
                <a:prstClr val="black"/>
              </a:solidFill>
              <a:latin typeface="メイリオ" pitchFamily="50" charset="-128"/>
              <a:ea typeface="メイリオ" pitchFamily="50" charset="-128"/>
            </a:endParaRPr>
          </a:p>
          <a:p>
            <a:pPr marL="261853" indent="-261853">
              <a:lnSpc>
                <a:spcPts val="2099"/>
              </a:lnSpc>
              <a:spcBef>
                <a:spcPts val="0"/>
              </a:spcBef>
              <a:buNone/>
            </a:pPr>
            <a:r>
              <a:rPr kumimoji="0" lang="ja-JP" altLang="en-US" sz="1999" kern="0" dirty="0">
                <a:solidFill>
                  <a:prstClr val="black"/>
                </a:solidFill>
                <a:latin typeface="メイリオ" pitchFamily="50" charset="-128"/>
                <a:ea typeface="メイリオ" pitchFamily="50" charset="-128"/>
              </a:rPr>
              <a:t>　既存のテナントビルにおいて、ビルオーナーとテナントの協働を契約書や覚書等で取り決めを結び（以下「グリーンリース契約等」という。）、テナントビルの低炭素化に取り組む事</a:t>
            </a:r>
            <a:r>
              <a:rPr lang="ja-JP" altLang="en-US" sz="1999" dirty="0">
                <a:latin typeface="メイリオ" panose="020B0604030504040204" pitchFamily="50" charset="-128"/>
                <a:ea typeface="メイリオ" panose="020B0604030504040204" pitchFamily="50" charset="-128"/>
              </a:rPr>
              <a:t>（①調査事業／②低炭素化に係る運用改善事業／③低炭素型設備導入事業）</a:t>
            </a:r>
            <a:endParaRPr lang="en-US" altLang="ja-JP" sz="800" b="1" dirty="0">
              <a:latin typeface="メイリオ" panose="020B0604030504040204" pitchFamily="50" charset="-128"/>
              <a:ea typeface="メイリオ" panose="020B0604030504040204" pitchFamily="50" charset="-128"/>
            </a:endParaRPr>
          </a:p>
          <a:p>
            <a:pPr marL="0" indent="0">
              <a:lnSpc>
                <a:spcPts val="2099"/>
              </a:lnSpc>
              <a:spcBef>
                <a:spcPts val="1200"/>
              </a:spcBef>
              <a:buNone/>
            </a:pPr>
            <a:r>
              <a:rPr lang="en-US" altLang="ja-JP" sz="2399" b="1" dirty="0">
                <a:latin typeface="メイリオ" panose="020B0604030504040204" pitchFamily="50" charset="-128"/>
                <a:ea typeface="メイリオ" panose="020B0604030504040204" pitchFamily="50" charset="-128"/>
              </a:rPr>
              <a:t>3</a:t>
            </a:r>
            <a:r>
              <a:rPr lang="ja-JP" altLang="en-US" sz="2399" b="1" dirty="0" err="1">
                <a:latin typeface="メイリオ" panose="020B0604030504040204" pitchFamily="50" charset="-128"/>
                <a:ea typeface="メイリオ" panose="020B0604030504040204" pitchFamily="50" charset="-128"/>
              </a:rPr>
              <a:t>．</a:t>
            </a:r>
            <a:r>
              <a:rPr lang="ja-JP" altLang="en-US" sz="2399" b="1" dirty="0">
                <a:latin typeface="メイリオ" panose="020B0604030504040204" pitchFamily="50" charset="-128"/>
                <a:ea typeface="メイリオ" panose="020B0604030504040204" pitchFamily="50" charset="-128"/>
              </a:rPr>
              <a:t>使い道</a:t>
            </a:r>
            <a:endParaRPr lang="en-US" altLang="ja-JP" sz="2399" b="1" dirty="0">
              <a:latin typeface="メイリオ" panose="020B0604030504040204" pitchFamily="50" charset="-128"/>
              <a:ea typeface="メイリオ" panose="020B0604030504040204" pitchFamily="50" charset="-128"/>
            </a:endParaRPr>
          </a:p>
          <a:p>
            <a:pPr marL="537988" indent="-276135">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・原則、テナントが賃貸借契約上で使用する専用部において、グリーンリース契約等に基づいて行う低炭素化の取組の範囲</a:t>
            </a:r>
          </a:p>
          <a:p>
            <a:pPr marL="537988" indent="-276135">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・テナントビルの延床面積のうち、グリーンリース締約等を締結している延床面積の割合（床面積割合）が</a:t>
            </a:r>
            <a:r>
              <a:rPr lang="en-US" altLang="ja-JP" sz="1999" dirty="0">
                <a:latin typeface="メイリオ" panose="020B0604030504040204" pitchFamily="50" charset="-128"/>
                <a:ea typeface="メイリオ" panose="020B0604030504040204" pitchFamily="50" charset="-128"/>
              </a:rPr>
              <a:t>15</a:t>
            </a:r>
            <a:r>
              <a:rPr lang="ja-JP" altLang="en-US" sz="1999" dirty="0">
                <a:latin typeface="メイリオ" panose="020B0604030504040204" pitchFamily="50" charset="-128"/>
                <a:ea typeface="メイリオ" panose="020B0604030504040204" pitchFamily="50" charset="-128"/>
              </a:rPr>
              <a:t>％以上を占める場合は、共用部及び集合設備の低炭素化改修</a:t>
            </a:r>
            <a:endParaRPr lang="en-US" altLang="ja-JP" sz="1999" dirty="0">
              <a:latin typeface="メイリオ" panose="020B0604030504040204" pitchFamily="50" charset="-128"/>
              <a:ea typeface="メイリオ" panose="020B0604030504040204" pitchFamily="50" charset="-128"/>
            </a:endParaRPr>
          </a:p>
          <a:p>
            <a:pPr marL="537988" indent="-276135">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・調査費、機器及び設備の導入費（付帯工事費を含む）</a:t>
            </a:r>
            <a:endParaRPr lang="en-US" altLang="ja-JP" sz="800" b="1" dirty="0">
              <a:latin typeface="メイリオ" panose="020B0604030504040204" pitchFamily="50" charset="-128"/>
              <a:ea typeface="メイリオ" panose="020B0604030504040204" pitchFamily="50" charset="-128"/>
            </a:endParaRPr>
          </a:p>
          <a:p>
            <a:pPr marL="0" indent="0">
              <a:lnSpc>
                <a:spcPts val="2099"/>
              </a:lnSpc>
              <a:spcBef>
                <a:spcPts val="1200"/>
              </a:spcBef>
              <a:buNone/>
            </a:pPr>
            <a:r>
              <a:rPr lang="en-US" altLang="ja-JP" sz="2399" b="1" dirty="0">
                <a:latin typeface="メイリオ" panose="020B0604030504040204" pitchFamily="50" charset="-128"/>
                <a:ea typeface="メイリオ" panose="020B0604030504040204" pitchFamily="50" charset="-128"/>
              </a:rPr>
              <a:t>4</a:t>
            </a:r>
            <a:r>
              <a:rPr lang="ja-JP" altLang="en-US" sz="2399" b="1" dirty="0" err="1">
                <a:latin typeface="メイリオ" panose="020B0604030504040204" pitchFamily="50" charset="-128"/>
                <a:ea typeface="メイリオ" panose="020B0604030504040204" pitchFamily="50" charset="-128"/>
              </a:rPr>
              <a:t>．</a:t>
            </a:r>
            <a:r>
              <a:rPr lang="ja-JP" altLang="en-US" sz="2399" b="1" dirty="0">
                <a:latin typeface="メイリオ" panose="020B0604030504040204" pitchFamily="50" charset="-128"/>
                <a:ea typeface="メイリオ" panose="020B0604030504040204" pitchFamily="50" charset="-128"/>
              </a:rPr>
              <a:t>補助金額・率</a:t>
            </a:r>
            <a:endParaRPr lang="en-US" altLang="ja-JP" sz="2399" b="1" dirty="0">
              <a:latin typeface="メイリオ" panose="020B0604030504040204" pitchFamily="50" charset="-128"/>
              <a:ea typeface="メイリオ" panose="020B0604030504040204" pitchFamily="50" charset="-128"/>
            </a:endParaRPr>
          </a:p>
          <a:p>
            <a:pPr marL="0" indent="0">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　・調査事業：</a:t>
            </a:r>
            <a:r>
              <a:rPr lang="en-US" altLang="ja-JP" sz="1999" dirty="0">
                <a:latin typeface="メイリオ" panose="020B0604030504040204" pitchFamily="50" charset="-128"/>
                <a:ea typeface="メイリオ" panose="020B0604030504040204" pitchFamily="50" charset="-128"/>
              </a:rPr>
              <a:t>1/2</a:t>
            </a:r>
            <a:r>
              <a:rPr lang="ja-JP" altLang="en-US" sz="1999" dirty="0">
                <a:latin typeface="メイリオ" panose="020B0604030504040204" pitchFamily="50" charset="-128"/>
                <a:ea typeface="メイリオ" panose="020B0604030504040204" pitchFamily="50" charset="-128"/>
              </a:rPr>
              <a:t>（上限額：</a:t>
            </a:r>
            <a:r>
              <a:rPr lang="en-US" altLang="ja-JP" sz="1999" dirty="0">
                <a:latin typeface="メイリオ" panose="020B0604030504040204" pitchFamily="50" charset="-128"/>
                <a:ea typeface="メイリオ" panose="020B0604030504040204" pitchFamily="50" charset="-128"/>
              </a:rPr>
              <a:t>50</a:t>
            </a:r>
            <a:r>
              <a:rPr lang="ja-JP" altLang="en-US" sz="1999" dirty="0">
                <a:latin typeface="メイリオ" panose="020B0604030504040204" pitchFamily="50" charset="-128"/>
                <a:ea typeface="メイリオ" panose="020B0604030504040204" pitchFamily="50" charset="-128"/>
              </a:rPr>
              <a:t>万円）</a:t>
            </a:r>
            <a:endParaRPr lang="en-US" altLang="ja-JP" sz="1999" dirty="0">
              <a:latin typeface="メイリオ" panose="020B0604030504040204" pitchFamily="50" charset="-128"/>
              <a:ea typeface="メイリオ" panose="020B0604030504040204" pitchFamily="50" charset="-128"/>
            </a:endParaRPr>
          </a:p>
          <a:p>
            <a:pPr marL="0" indent="0">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　・運用改善事業：</a:t>
            </a:r>
            <a:r>
              <a:rPr lang="en-US" altLang="ja-JP" sz="1999" dirty="0">
                <a:latin typeface="メイリオ" panose="020B0604030504040204" pitchFamily="50" charset="-128"/>
                <a:ea typeface="メイリオ" panose="020B0604030504040204" pitchFamily="50" charset="-128"/>
              </a:rPr>
              <a:t>1/2</a:t>
            </a:r>
            <a:r>
              <a:rPr lang="ja-JP" altLang="en-US" sz="1999" dirty="0">
                <a:latin typeface="メイリオ" panose="020B0604030504040204" pitchFamily="50" charset="-128"/>
                <a:ea typeface="メイリオ" panose="020B0604030504040204" pitchFamily="50" charset="-128"/>
              </a:rPr>
              <a:t>（上限額：</a:t>
            </a:r>
            <a:r>
              <a:rPr lang="en-US" altLang="ja-JP" sz="1999" dirty="0">
                <a:latin typeface="メイリオ" panose="020B0604030504040204" pitchFamily="50" charset="-128"/>
                <a:ea typeface="メイリオ" panose="020B0604030504040204" pitchFamily="50" charset="-128"/>
              </a:rPr>
              <a:t>50</a:t>
            </a:r>
            <a:r>
              <a:rPr lang="ja-JP" altLang="en-US" sz="1999" dirty="0">
                <a:latin typeface="メイリオ" panose="020B0604030504040204" pitchFamily="50" charset="-128"/>
                <a:ea typeface="メイリオ" panose="020B0604030504040204" pitchFamily="50" charset="-128"/>
              </a:rPr>
              <a:t>万円）</a:t>
            </a:r>
            <a:endParaRPr lang="en-US" altLang="ja-JP" sz="1999" dirty="0">
              <a:latin typeface="メイリオ" panose="020B0604030504040204" pitchFamily="50" charset="-128"/>
              <a:ea typeface="メイリオ" panose="020B0604030504040204" pitchFamily="50" charset="-128"/>
            </a:endParaRPr>
          </a:p>
          <a:p>
            <a:pPr marL="0" indent="0">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　・低炭素型設備導入事業</a:t>
            </a:r>
            <a:r>
              <a:rPr lang="ja-JP" altLang="en-US" sz="1999" dirty="0">
                <a:latin typeface="メイリオ" panose="020B0604030504040204" pitchFamily="50" charset="-128"/>
                <a:ea typeface="メイリオ" panose="020B0604030504040204" pitchFamily="50" charset="-128"/>
                <a:sym typeface="Wingdings" panose="05000000000000000000" pitchFamily="2" charset="2"/>
              </a:rPr>
              <a:t>：（上限額：①②を合算し</a:t>
            </a:r>
            <a:r>
              <a:rPr lang="en-US" altLang="ja-JP" sz="1999" dirty="0">
                <a:latin typeface="メイリオ" panose="020B0604030504040204" pitchFamily="50" charset="-128"/>
                <a:ea typeface="メイリオ" panose="020B0604030504040204" pitchFamily="50" charset="-128"/>
                <a:sym typeface="Wingdings" panose="05000000000000000000" pitchFamily="2" charset="2"/>
              </a:rPr>
              <a:t>5000</a:t>
            </a:r>
            <a:r>
              <a:rPr lang="ja-JP" altLang="en-US" sz="1999" dirty="0">
                <a:latin typeface="メイリオ" panose="020B0604030504040204" pitchFamily="50" charset="-128"/>
                <a:ea typeface="メイリオ" panose="020B0604030504040204" pitchFamily="50" charset="-128"/>
                <a:sym typeface="Wingdings" panose="05000000000000000000" pitchFamily="2" charset="2"/>
              </a:rPr>
              <a:t>万円）</a:t>
            </a:r>
            <a:endParaRPr lang="en-US" altLang="ja-JP" sz="1999" dirty="0">
              <a:latin typeface="メイリオ" panose="020B0604030504040204" pitchFamily="50" charset="-128"/>
              <a:ea typeface="メイリオ" panose="020B0604030504040204" pitchFamily="50" charset="-128"/>
              <a:sym typeface="Wingdings" panose="05000000000000000000" pitchFamily="2" charset="2"/>
            </a:endParaRPr>
          </a:p>
          <a:p>
            <a:pPr marL="0" indent="0">
              <a:lnSpc>
                <a:spcPts val="2099"/>
              </a:lnSpc>
              <a:spcBef>
                <a:spcPts val="0"/>
              </a:spcBef>
              <a:buNone/>
            </a:pPr>
            <a:r>
              <a:rPr lang="ja-JP" altLang="en-US" sz="1999" dirty="0">
                <a:latin typeface="メイリオ" panose="020B0604030504040204" pitchFamily="50" charset="-128"/>
                <a:ea typeface="メイリオ" panose="020B0604030504040204" pitchFamily="50" charset="-128"/>
                <a:sym typeface="Wingdings" panose="05000000000000000000" pitchFamily="2" charset="2"/>
              </a:rPr>
              <a:t>　　①テナント専用部：</a:t>
            </a:r>
            <a:r>
              <a:rPr lang="en-US" altLang="ja-JP" sz="1999" dirty="0">
                <a:latin typeface="メイリオ" panose="020B0604030504040204" pitchFamily="50" charset="-128"/>
                <a:ea typeface="メイリオ" panose="020B0604030504040204" pitchFamily="50" charset="-128"/>
              </a:rPr>
              <a:t>1/2</a:t>
            </a:r>
          </a:p>
          <a:p>
            <a:pPr marL="0" indent="0">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　　②共用部又は集合設備</a:t>
            </a:r>
            <a:r>
              <a:rPr lang="ja-JP" altLang="en-US" sz="1999" dirty="0">
                <a:latin typeface="メイリオ" panose="020B0604030504040204" pitchFamily="50" charset="-128"/>
                <a:ea typeface="メイリオ" panose="020B0604030504040204" pitchFamily="50" charset="-128"/>
                <a:sym typeface="Wingdings" panose="05000000000000000000" pitchFamily="2" charset="2"/>
              </a:rPr>
              <a:t>：（床面積割合が</a:t>
            </a:r>
            <a:r>
              <a:rPr lang="en-US" altLang="ja-JP" sz="1999" dirty="0">
                <a:latin typeface="メイリオ" panose="020B0604030504040204" pitchFamily="50" charset="-128"/>
                <a:ea typeface="メイリオ" panose="020B0604030504040204" pitchFamily="50" charset="-128"/>
                <a:sym typeface="Wingdings" panose="05000000000000000000" pitchFamily="2" charset="2"/>
              </a:rPr>
              <a:t>15</a:t>
            </a:r>
            <a:r>
              <a:rPr lang="ja-JP" altLang="en-US" sz="1999" dirty="0">
                <a:latin typeface="メイリオ" panose="020B0604030504040204" pitchFamily="50" charset="-128"/>
                <a:ea typeface="メイリオ" panose="020B0604030504040204" pitchFamily="50" charset="-128"/>
                <a:sym typeface="Wingdings" panose="05000000000000000000" pitchFamily="2" charset="2"/>
              </a:rPr>
              <a:t>％以上</a:t>
            </a:r>
            <a:r>
              <a:rPr lang="ja-JP" altLang="en-US" sz="1999" dirty="0">
                <a:latin typeface="メイリオ" panose="020B0604030504040204" pitchFamily="50" charset="-128"/>
                <a:ea typeface="メイリオ" panose="020B0604030504040204" pitchFamily="50" charset="-128"/>
              </a:rPr>
              <a:t>）</a:t>
            </a:r>
            <a:r>
              <a:rPr lang="en-US" altLang="ja-JP" sz="1999" dirty="0">
                <a:latin typeface="メイリオ" panose="020B0604030504040204" pitchFamily="50" charset="-128"/>
                <a:ea typeface="メイリオ" panose="020B0604030504040204" pitchFamily="50" charset="-128"/>
              </a:rPr>
              <a:t>1/3</a:t>
            </a:r>
            <a:r>
              <a:rPr lang="ja-JP" altLang="en-US" sz="1999" dirty="0" err="1">
                <a:latin typeface="メイリオ" panose="020B0604030504040204" pitchFamily="50" charset="-128"/>
                <a:ea typeface="メイリオ" panose="020B0604030504040204" pitchFamily="50" charset="-128"/>
              </a:rPr>
              <a:t>、</a:t>
            </a:r>
            <a:endParaRPr lang="en-US" altLang="ja-JP" sz="1999" dirty="0">
              <a:latin typeface="メイリオ" panose="020B0604030504040204" pitchFamily="50" charset="-128"/>
              <a:ea typeface="メイリオ" panose="020B0604030504040204" pitchFamily="50" charset="-128"/>
            </a:endParaRPr>
          </a:p>
          <a:p>
            <a:pPr marL="3313623" indent="0">
              <a:lnSpc>
                <a:spcPts val="2099"/>
              </a:lnSpc>
              <a:spcBef>
                <a:spcPts val="0"/>
              </a:spcBef>
              <a:buNone/>
            </a:pPr>
            <a:r>
              <a:rPr lang="ja-JP" altLang="en-US" sz="1999" dirty="0">
                <a:latin typeface="メイリオ" panose="020B0604030504040204" pitchFamily="50" charset="-128"/>
                <a:ea typeface="メイリオ" panose="020B0604030504040204" pitchFamily="50" charset="-128"/>
              </a:rPr>
              <a:t>（床面積割合が</a:t>
            </a:r>
            <a:r>
              <a:rPr lang="en-US" altLang="ja-JP" sz="1999" dirty="0">
                <a:latin typeface="メイリオ" panose="020B0604030504040204" pitchFamily="50" charset="-128"/>
                <a:ea typeface="メイリオ" panose="020B0604030504040204" pitchFamily="50" charset="-128"/>
              </a:rPr>
              <a:t>30</a:t>
            </a:r>
            <a:r>
              <a:rPr lang="ja-JP" altLang="en-US" sz="1999" dirty="0">
                <a:latin typeface="メイリオ" panose="020B0604030504040204" pitchFamily="50" charset="-128"/>
                <a:ea typeface="メイリオ" panose="020B0604030504040204" pitchFamily="50" charset="-128"/>
              </a:rPr>
              <a:t>％以上）</a:t>
            </a:r>
            <a:r>
              <a:rPr lang="en-US" altLang="ja-JP" sz="1999" dirty="0">
                <a:latin typeface="メイリオ" panose="020B0604030504040204" pitchFamily="50" charset="-128"/>
                <a:ea typeface="メイリオ" panose="020B0604030504040204" pitchFamily="50" charset="-128"/>
              </a:rPr>
              <a:t>1/2</a:t>
            </a:r>
            <a:endParaRPr lang="ja-JP" altLang="en-US" sz="2399" dirty="0">
              <a:latin typeface="メイリオ" panose="020B0604030504040204" pitchFamily="50" charset="-128"/>
              <a:ea typeface="メイリオ" panose="020B0604030504040204" pitchFamily="50" charset="-128"/>
            </a:endParaRPr>
          </a:p>
          <a:p>
            <a:pPr marL="0" indent="0">
              <a:lnSpc>
                <a:spcPts val="2099"/>
              </a:lnSpc>
              <a:spcBef>
                <a:spcPts val="0"/>
              </a:spcBef>
              <a:buNone/>
            </a:pPr>
            <a:endParaRPr lang="ja-JP" altLang="en-US" sz="2399" dirty="0">
              <a:latin typeface="メイリオ" panose="020B0604030504040204" pitchFamily="50" charset="-128"/>
              <a:ea typeface="メイリオ" panose="020B0604030504040204" pitchFamily="50" charset="-128"/>
            </a:endParaRPr>
          </a:p>
        </p:txBody>
      </p:sp>
      <p:sp>
        <p:nvSpPr>
          <p:cNvPr id="6"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799"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bwMode="auto">
          <a:xfrm>
            <a:off x="1496136" y="437784"/>
            <a:ext cx="8226962" cy="54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39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5pPr>
            <a:lvl6pPr marL="457063"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6pPr>
            <a:lvl7pPr marL="914126"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7pPr>
            <a:lvl8pPr marL="1371189"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8pPr>
            <a:lvl9pPr marL="1828251" algn="ctr" rtl="0" fontAlgn="base">
              <a:spcBef>
                <a:spcPct val="0"/>
              </a:spcBef>
              <a:spcAft>
                <a:spcPct val="0"/>
              </a:spcAft>
              <a:defRPr kumimoji="1" sz="4399">
                <a:solidFill>
                  <a:schemeClr val="tx1"/>
                </a:solidFill>
                <a:latin typeface="Cambria" pitchFamily="18" charset="0"/>
                <a:ea typeface="メイリオ" pitchFamily="50" charset="-128"/>
                <a:cs typeface="メイリオ" pitchFamily="50" charset="-128"/>
              </a:defRPr>
            </a:lvl9pPr>
          </a:lstStyle>
          <a:p>
            <a:pPr algn="r"/>
            <a:r>
              <a:rPr lang="en-US" altLang="ja-JP" sz="1999" b="1" dirty="0">
                <a:latin typeface="メイリオ" panose="020B0604030504040204" pitchFamily="50" charset="-128"/>
                <a:ea typeface="メイリオ" panose="020B0604030504040204" pitchFamily="50" charset="-128"/>
              </a:rPr>
              <a:t>※</a:t>
            </a:r>
            <a:r>
              <a:rPr lang="ja-JP" altLang="en-US" sz="1999" b="1" dirty="0">
                <a:latin typeface="メイリオ" panose="020B0604030504040204" pitchFamily="50" charset="-128"/>
                <a:ea typeface="メイリオ" panose="020B0604030504040204" pitchFamily="50" charset="-128"/>
              </a:rPr>
              <a:t>平成</a:t>
            </a:r>
            <a:r>
              <a:rPr lang="en-US" altLang="ja-JP" sz="1999" b="1" dirty="0">
                <a:latin typeface="メイリオ" panose="020B0604030504040204" pitchFamily="50" charset="-128"/>
                <a:ea typeface="メイリオ" panose="020B0604030504040204" pitchFamily="50" charset="-128"/>
              </a:rPr>
              <a:t>29</a:t>
            </a:r>
            <a:r>
              <a:rPr lang="ja-JP" altLang="en-US" sz="1999" b="1" dirty="0">
                <a:latin typeface="メイリオ" panose="020B0604030504040204" pitchFamily="50" charset="-128"/>
                <a:ea typeface="メイリオ" panose="020B0604030504040204" pitchFamily="50" charset="-128"/>
              </a:rPr>
              <a:t>年度の情報です</a:t>
            </a:r>
            <a:endParaRPr lang="ja-JP" altLang="en-US" sz="1999"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7982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848272" y="45709"/>
            <a:ext cx="8226962" cy="575879"/>
          </a:xfrm>
        </p:spPr>
        <p:txBody>
          <a:bodyPr>
            <a:normAutofit fontScale="90000"/>
          </a:bodyPr>
          <a:lstStyle/>
          <a:p>
            <a:r>
              <a:rPr lang="ja-JP" altLang="en-US" sz="3599" b="1" dirty="0">
                <a:latin typeface="メイリオ" panose="020B0604030504040204" pitchFamily="50" charset="-128"/>
                <a:ea typeface="メイリオ" panose="020B0604030504040204" pitchFamily="50" charset="-128"/>
              </a:rPr>
              <a:t>平成</a:t>
            </a:r>
            <a:r>
              <a:rPr lang="en-US" altLang="ja-JP" sz="3599" b="1" dirty="0">
                <a:latin typeface="メイリオ" panose="020B0604030504040204" pitchFamily="50" charset="-128"/>
                <a:ea typeface="メイリオ" panose="020B0604030504040204" pitchFamily="50" charset="-128"/>
              </a:rPr>
              <a:t>28</a:t>
            </a:r>
            <a:r>
              <a:rPr lang="ja-JP" altLang="en-US" sz="3599" b="1" dirty="0">
                <a:latin typeface="メイリオ" panose="020B0604030504040204" pitchFamily="50" charset="-128"/>
                <a:ea typeface="メイリオ" panose="020B0604030504040204" pitchFamily="50" charset="-128"/>
              </a:rPr>
              <a:t>年度採択事例（未来工業）</a:t>
            </a:r>
          </a:p>
        </p:txBody>
      </p:sp>
      <p:sp>
        <p:nvSpPr>
          <p:cNvPr id="63"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427" y="866925"/>
            <a:ext cx="2711778" cy="5297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2733425" y="1701369"/>
            <a:ext cx="1210200" cy="4476714"/>
          </a:xfrm>
          <a:prstGeom prst="rect">
            <a:avLst/>
          </a:prstGeom>
          <a:noFill/>
        </p:spPr>
        <p:txBody>
          <a:bodyPr wrap="none" rtlCol="0">
            <a:spAutoFit/>
          </a:bodyPr>
          <a:lstStyle/>
          <a:p>
            <a:pPr>
              <a:lnSpc>
                <a:spcPts val="1799"/>
              </a:lnSpc>
            </a:pP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自社使用</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自社使用</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事務所</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99"/>
              </a:lnSpc>
            </a:pPr>
            <a:r>
              <a:rPr lang="ja-JP" altLang="en-US" sz="1999" dirty="0">
                <a:latin typeface="メイリオ" panose="020B0604030504040204" pitchFamily="50" charset="-128"/>
                <a:ea typeface="メイリオ" panose="020B0604030504040204" pitchFamily="50" charset="-128"/>
                <a:cs typeface="メイリオ" panose="020B0604030504040204" pitchFamily="50" charset="-128"/>
              </a:rPr>
              <a:t>店舗</a:t>
            </a:r>
            <a:endParaRPr lang="en-US" altLang="ja-JP" sz="1999"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フリーフォーム 4"/>
          <p:cNvSpPr/>
          <p:nvPr/>
        </p:nvSpPr>
        <p:spPr>
          <a:xfrm>
            <a:off x="3727668" y="2565183"/>
            <a:ext cx="185381" cy="3035903"/>
          </a:xfrm>
          <a:custGeom>
            <a:avLst/>
            <a:gdLst>
              <a:gd name="connsiteX0" fmla="*/ 0 w 218364"/>
              <a:gd name="connsiteY0" fmla="*/ 0 h 2197289"/>
              <a:gd name="connsiteX1" fmla="*/ 204716 w 218364"/>
              <a:gd name="connsiteY1" fmla="*/ 0 h 2197289"/>
              <a:gd name="connsiteX2" fmla="*/ 218364 w 218364"/>
              <a:gd name="connsiteY2" fmla="*/ 2183641 h 2197289"/>
              <a:gd name="connsiteX3" fmla="*/ 68238 w 218364"/>
              <a:gd name="connsiteY3" fmla="*/ 2197289 h 2197289"/>
            </a:gdLst>
            <a:ahLst/>
            <a:cxnLst>
              <a:cxn ang="0">
                <a:pos x="connsiteX0" y="connsiteY0"/>
              </a:cxn>
              <a:cxn ang="0">
                <a:pos x="connsiteX1" y="connsiteY1"/>
              </a:cxn>
              <a:cxn ang="0">
                <a:pos x="connsiteX2" y="connsiteY2"/>
              </a:cxn>
              <a:cxn ang="0">
                <a:pos x="connsiteX3" y="connsiteY3"/>
              </a:cxn>
            </a:cxnLst>
            <a:rect l="l" t="t" r="r" b="b"/>
            <a:pathLst>
              <a:path w="218364" h="2197289">
                <a:moveTo>
                  <a:pt x="0" y="0"/>
                </a:moveTo>
                <a:lnTo>
                  <a:pt x="204716" y="0"/>
                </a:lnTo>
                <a:cubicBezTo>
                  <a:pt x="209265" y="727880"/>
                  <a:pt x="213815" y="1455761"/>
                  <a:pt x="218364" y="2183641"/>
                </a:cubicBezTo>
                <a:lnTo>
                  <a:pt x="68238" y="219728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7" name="フリーフォーム 9"/>
          <p:cNvSpPr/>
          <p:nvPr/>
        </p:nvSpPr>
        <p:spPr>
          <a:xfrm>
            <a:off x="4375540" y="2565188"/>
            <a:ext cx="135046" cy="3560573"/>
          </a:xfrm>
          <a:custGeom>
            <a:avLst/>
            <a:gdLst>
              <a:gd name="connsiteX0" fmla="*/ 0 w 218364"/>
              <a:gd name="connsiteY0" fmla="*/ 0 h 2197289"/>
              <a:gd name="connsiteX1" fmla="*/ 204716 w 218364"/>
              <a:gd name="connsiteY1" fmla="*/ 0 h 2197289"/>
              <a:gd name="connsiteX2" fmla="*/ 218364 w 218364"/>
              <a:gd name="connsiteY2" fmla="*/ 2183641 h 2197289"/>
              <a:gd name="connsiteX3" fmla="*/ 68238 w 218364"/>
              <a:gd name="connsiteY3" fmla="*/ 2197289 h 2197289"/>
            </a:gdLst>
            <a:ahLst/>
            <a:cxnLst>
              <a:cxn ang="0">
                <a:pos x="connsiteX0" y="connsiteY0"/>
              </a:cxn>
              <a:cxn ang="0">
                <a:pos x="connsiteX1" y="connsiteY1"/>
              </a:cxn>
              <a:cxn ang="0">
                <a:pos x="connsiteX2" y="connsiteY2"/>
              </a:cxn>
              <a:cxn ang="0">
                <a:pos x="connsiteX3" y="connsiteY3"/>
              </a:cxn>
            </a:cxnLst>
            <a:rect l="l" t="t" r="r" b="b"/>
            <a:pathLst>
              <a:path w="218364" h="2197289">
                <a:moveTo>
                  <a:pt x="0" y="0"/>
                </a:moveTo>
                <a:lnTo>
                  <a:pt x="204716" y="0"/>
                </a:lnTo>
                <a:cubicBezTo>
                  <a:pt x="209265" y="727880"/>
                  <a:pt x="213815" y="1455761"/>
                  <a:pt x="218364" y="2183641"/>
                </a:cubicBezTo>
                <a:lnTo>
                  <a:pt x="68238" y="219728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itchFamily="50" charset="-128"/>
              <a:ea typeface="メイリオ" pitchFamily="50" charset="-128"/>
              <a:cs typeface="メイリオ" pitchFamily="50" charset="-128"/>
            </a:endParaRPr>
          </a:p>
        </p:txBody>
      </p:sp>
      <p:sp>
        <p:nvSpPr>
          <p:cNvPr id="8" name="正方形/長方形 7"/>
          <p:cNvSpPr/>
          <p:nvPr/>
        </p:nvSpPr>
        <p:spPr>
          <a:xfrm>
            <a:off x="3727668" y="3467752"/>
            <a:ext cx="365355" cy="132645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999" dirty="0">
                <a:solidFill>
                  <a:srgbClr val="FF0000"/>
                </a:solidFill>
                <a:latin typeface="メイリオ" pitchFamily="50" charset="-128"/>
                <a:ea typeface="メイリオ" pitchFamily="50" charset="-128"/>
                <a:cs typeface="メイリオ" pitchFamily="50" charset="-128"/>
              </a:rPr>
              <a:t>補助対象</a:t>
            </a:r>
          </a:p>
        </p:txBody>
      </p:sp>
      <p:sp>
        <p:nvSpPr>
          <p:cNvPr id="9" name="正方形/長方形 8"/>
          <p:cNvSpPr/>
          <p:nvPr/>
        </p:nvSpPr>
        <p:spPr>
          <a:xfrm>
            <a:off x="4231564" y="2941867"/>
            <a:ext cx="640095" cy="28670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グリーンリース契約を</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締結したテナント</a:t>
            </a:r>
            <a:endParaRPr lang="en-US" altLang="ja-JP" sz="1999"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28428" y="6231206"/>
            <a:ext cx="4107500" cy="369214"/>
          </a:xfrm>
          <a:prstGeom prst="rect">
            <a:avLst/>
          </a:prstGeom>
          <a:noFill/>
        </p:spPr>
        <p:txBody>
          <a:bodyPr wrap="none" rtlCol="0">
            <a:spAutoFit/>
          </a:bodyPr>
          <a:lstStyle/>
          <a:p>
            <a:r>
              <a:rPr lang="ja-JP" altLang="en-US" dirty="0">
                <a:latin typeface="メイリオ" pitchFamily="50" charset="-128"/>
                <a:ea typeface="メイリオ" pitchFamily="50" charset="-128"/>
                <a:cs typeface="メイリオ" pitchFamily="50" charset="-128"/>
              </a:rPr>
              <a:t>図　協同ビルグリーンリース締結状況</a:t>
            </a:r>
          </a:p>
        </p:txBody>
      </p:sp>
      <p:sp>
        <p:nvSpPr>
          <p:cNvPr id="11" name="テキスト ボックス 10"/>
          <p:cNvSpPr txBox="1"/>
          <p:nvPr/>
        </p:nvSpPr>
        <p:spPr>
          <a:xfrm>
            <a:off x="4942488" y="621596"/>
            <a:ext cx="5326884" cy="2348608"/>
          </a:xfrm>
          <a:prstGeom prst="rect">
            <a:avLst/>
          </a:prstGeom>
          <a:noFill/>
        </p:spPr>
        <p:txBody>
          <a:bodyPr wrap="square" rtlCol="0">
            <a:spAutoFit/>
          </a:bodyPr>
          <a:lstStyle/>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latin typeface="メイリオ" panose="020B0604030504040204" pitchFamily="50" charset="-128"/>
                <a:ea typeface="メイリオ" panose="020B0604030504040204" pitchFamily="50" charset="-128"/>
                <a:cs typeface="メイリオ" panose="020B0604030504040204" pitchFamily="50" charset="-128"/>
              </a:rPr>
              <a:t>事業概要</a:t>
            </a:r>
            <a:endParaRPr lang="en-US" altLang="ja-JP" sz="23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・申請者　：未来工業株式会社</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・建物名称：協同ビル（日銀前）</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・所在地　：東京都中央区</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・竣工年　：</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1973</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・構造　　：</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RC</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造</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・階数　　：</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階</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・建物用途：事務所、店舗等</a:t>
            </a:r>
          </a:p>
        </p:txBody>
      </p:sp>
      <p:sp>
        <p:nvSpPr>
          <p:cNvPr id="12" name="テキスト ボックス 11"/>
          <p:cNvSpPr txBox="1"/>
          <p:nvPr/>
        </p:nvSpPr>
        <p:spPr>
          <a:xfrm>
            <a:off x="4942489" y="2970197"/>
            <a:ext cx="4472868" cy="2630647"/>
          </a:xfrm>
          <a:prstGeom prst="rect">
            <a:avLst/>
          </a:prstGeom>
          <a:noFill/>
        </p:spPr>
        <p:txBody>
          <a:bodyPr wrap="none" rtlCol="0">
            <a:spAutoFit/>
          </a:bodyPr>
          <a:lstStyle/>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latin typeface="メイリオ" panose="020B0604030504040204" pitchFamily="50" charset="-128"/>
                <a:ea typeface="メイリオ" panose="020B0604030504040204" pitchFamily="50" charset="-128"/>
                <a:cs typeface="メイリオ" panose="020B0604030504040204" pitchFamily="50" charset="-128"/>
              </a:rPr>
              <a:t>導入機器（補助対象）</a:t>
            </a:r>
            <a:endParaRPr lang="en-US" altLang="ja-JP" sz="23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・高効率空調機</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－室外機</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（冷房能力：</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61.5kW/</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（暖房能力：</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69.0kW/</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－室内機</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63</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LED</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照明</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－テナント専有部</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447</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199"/>
              </a:lnSpc>
            </a:pP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　　－共用部</a:t>
            </a:r>
            <a:r>
              <a:rPr lang="en-US" altLang="ja-JP" sz="2199"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2199"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2199"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4944829" y="5516570"/>
            <a:ext cx="4590051" cy="108385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r>
              <a:rPr lang="ja-JP" altLang="en-US"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・エネルギー消費量：</a:t>
            </a:r>
            <a:r>
              <a:rPr lang="en-US" altLang="ja-JP" sz="23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640,969MJ</a:t>
            </a:r>
          </a:p>
          <a:p>
            <a:r>
              <a:rPr lang="ja-JP" altLang="en-US"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排出量：</a:t>
            </a:r>
            <a:r>
              <a:rPr lang="en-US" altLang="ja-JP" sz="23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37.2t</a:t>
            </a:r>
          </a:p>
          <a:p>
            <a:r>
              <a:rPr lang="ja-JP" altLang="en-US"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3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削減</a:t>
            </a:r>
            <a:r>
              <a:rPr lang="ja-JP" altLang="en-US"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（改修前比</a:t>
            </a:r>
            <a:r>
              <a:rPr lang="en-US" altLang="ja-JP"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a:t>
            </a:r>
            <a:r>
              <a:rPr lang="ja-JP" altLang="en-US" sz="19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2160293323"/>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016C3-762D-4C2B-B01F-C588F121C331}">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3.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17088</TotalTime>
  <Words>464</Words>
  <Application>Microsoft Office PowerPoint</Application>
  <PresentationFormat>ユーザー設定</PresentationFormat>
  <Paragraphs>125</Paragraphs>
  <Slides>4</Slides>
  <Notes>4</Notes>
  <HiddenSlides>0</HiddenSlides>
  <MMClips>0</MMClips>
  <ScaleCrop>false</ScaleCrop>
  <HeadingPairs>
    <vt:vector size="6" baseType="variant">
      <vt:variant>
        <vt:lpstr>使用されているフォント</vt:lpstr>
      </vt:variant>
      <vt:variant>
        <vt:i4>16</vt:i4>
      </vt:variant>
      <vt:variant>
        <vt:lpstr>テーマ</vt:lpstr>
      </vt:variant>
      <vt:variant>
        <vt:i4>13</vt:i4>
      </vt:variant>
      <vt:variant>
        <vt:lpstr>スライド タイトル</vt:lpstr>
      </vt:variant>
      <vt:variant>
        <vt:i4>4</vt:i4>
      </vt:variant>
    </vt:vector>
  </HeadingPairs>
  <TitlesOfParts>
    <vt:vector size="33" baseType="lpstr">
      <vt:lpstr>HGPｺﾞｼｯｸE</vt:lpstr>
      <vt:lpstr>HGPｺﾞｼｯｸM</vt:lpstr>
      <vt:lpstr>HGP創英角ｺﾞｼｯｸUB</vt:lpstr>
      <vt:lpstr>HG丸ｺﾞｼｯｸM-PRO</vt:lpstr>
      <vt:lpstr>Meiryo UI</vt:lpstr>
      <vt:lpstr>ＭＳ Ｐゴシック</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グリーンリース契約とは？</vt:lpstr>
      <vt:lpstr>補助金の使い道と補助度合い</vt:lpstr>
      <vt:lpstr>平成28年度採択事例（未来工業）</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1928</cp:revision>
  <cp:lastPrinted>2018-01-12T08:13:42Z</cp:lastPrinted>
  <dcterms:created xsi:type="dcterms:W3CDTF">2013-11-01T02:12:51Z</dcterms:created>
  <dcterms:modified xsi:type="dcterms:W3CDTF">2018-05-15T05:54:56Z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