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6"/>
  </p:notesMasterIdLst>
  <p:sldIdLst>
    <p:sldId id="593" r:id="rId2"/>
    <p:sldId id="594" r:id="rId3"/>
    <p:sldId id="595" r:id="rId4"/>
    <p:sldId id="596" r:id="rId5"/>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ED1"/>
    <a:srgbClr val="EDEDED"/>
    <a:srgbClr val="D0D0D0"/>
    <a:srgbClr val="BCB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31" autoAdjust="0"/>
    <p:restoredTop sz="94689" autoAdjust="0"/>
  </p:normalViewPr>
  <p:slideViewPr>
    <p:cSldViewPr snapToGrid="0">
      <p:cViewPr>
        <p:scale>
          <a:sx n="70" d="100"/>
          <a:sy n="70" d="100"/>
        </p:scale>
        <p:origin x="612" y="6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536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7F39A99-7129-460D-8004-D2D1AFFF3393}" type="datetimeFigureOut">
              <a:rPr kumimoji="1" lang="ja-JP" altLang="en-US" smtClean="0"/>
              <a:t>2018/5/15</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652A2C8-8CE1-4092-B184-6CC0F68B8BF5}" type="slidenum">
              <a:rPr kumimoji="1" lang="ja-JP" altLang="en-US" smtClean="0"/>
              <a:t>‹#›</a:t>
            </a:fld>
            <a:endParaRPr kumimoji="1" lang="ja-JP" altLang="en-US"/>
          </a:p>
        </p:txBody>
      </p:sp>
    </p:spTree>
    <p:extLst>
      <p:ext uri="{BB962C8B-B14F-4D97-AF65-F5344CB8AC3E}">
        <p14:creationId xmlns:p14="http://schemas.microsoft.com/office/powerpoint/2010/main" val="1593134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11FF324-9E74-4029-9597-CA99579B89FD}"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1252134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1FF324-9E74-4029-9597-CA99579B89FD}"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2220680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1FF324-9E74-4029-9597-CA99579B89FD}"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1104284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599"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95" y="6572250"/>
            <a:ext cx="5584825" cy="285750"/>
          </a:xfrm>
        </p:spPr>
        <p:txBody>
          <a:bodyPr/>
          <a:lstStyle>
            <a:lvl1pPr marL="0" marR="0" indent="0" algn="l" defTabSz="914104"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922" y="6572250"/>
            <a:ext cx="619126" cy="285750"/>
          </a:xfrm>
        </p:spPr>
        <p:txBody>
          <a:bodyPr/>
          <a:lstStyle>
            <a:lvl1pPr fontAlgn="auto">
              <a:spcBef>
                <a:spcPts val="0"/>
              </a:spcBef>
              <a:spcAft>
                <a:spcPts val="0"/>
              </a:spcAft>
              <a:defRPr sz="1200">
                <a:latin typeface="MS Reference Sans Serif" pitchFamily="34" charset="0"/>
                <a:cs typeface="Segoe UI" pitchFamily="34" charset="0"/>
              </a:defRPr>
            </a:lvl1pPr>
          </a:lstStyle>
          <a:p>
            <a:pPr>
              <a:defRPr/>
            </a:pPr>
            <a:fld id="{1C65D525-D4FE-4E1E-B55B-C2C0EFD70FE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520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1FF324-9E74-4029-9597-CA99579B89FD}"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112367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11FF324-9E74-4029-9597-CA99579B89FD}" type="datetimeFigureOut">
              <a:rPr kumimoji="1" lang="ja-JP" altLang="en-US" smtClean="0"/>
              <a:t>2018/5/15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387560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1FF324-9E74-4029-9597-CA99579B89FD}" type="datetimeFigureOut">
              <a:rPr kumimoji="1" lang="ja-JP" altLang="en-US" smtClean="0"/>
              <a:t>2018/5/15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3560709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11FF324-9E74-4029-9597-CA99579B89FD}" type="datetimeFigureOut">
              <a:rPr kumimoji="1" lang="ja-JP" altLang="en-US" smtClean="0"/>
              <a:t>2018/5/15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283474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1FF324-9E74-4029-9597-CA99579B89FD}" type="datetimeFigureOut">
              <a:rPr kumimoji="1" lang="ja-JP" altLang="en-US" smtClean="0"/>
              <a:t>2018/5/15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265580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FF324-9E74-4029-9597-CA99579B89FD}" type="datetimeFigureOut">
              <a:rPr kumimoji="1" lang="ja-JP" altLang="en-US" smtClean="0"/>
              <a:t>2018/5/15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214975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1FF324-9E74-4029-9597-CA99579B89FD}" type="datetimeFigureOut">
              <a:rPr kumimoji="1" lang="ja-JP" altLang="en-US" smtClean="0"/>
              <a:t>2018/5/15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160686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1FF324-9E74-4029-9597-CA99579B89FD}" type="datetimeFigureOut">
              <a:rPr kumimoji="1" lang="ja-JP" altLang="en-US" smtClean="0"/>
              <a:t>2018/5/15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294978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FF324-9E74-4029-9597-CA99579B89FD}" type="datetimeFigureOut">
              <a:rPr kumimoji="1" lang="ja-JP" altLang="en-US" smtClean="0"/>
              <a:t>2018/5/15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6409490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64"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 y="86720"/>
            <a:ext cx="75565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3"/>
          <p:cNvSpPr>
            <a:spLocks noChangeArrowheads="1"/>
          </p:cNvSpPr>
          <p:nvPr/>
        </p:nvSpPr>
        <p:spPr bwMode="auto">
          <a:xfrm>
            <a:off x="679308" y="52695"/>
            <a:ext cx="9124951" cy="532007"/>
          </a:xfrm>
          <a:prstGeom prst="rect">
            <a:avLst/>
          </a:prstGeom>
          <a:noFill/>
          <a:ln w="9525">
            <a:noFill/>
            <a:miter lim="800000"/>
            <a:headEnd/>
            <a:tailEnd/>
          </a:ln>
          <a:effectLst/>
        </p:spPr>
        <p:txBody>
          <a:bodyPr anchor="ctr"/>
          <a:lstStyle/>
          <a:p>
            <a:pPr fontAlgn="base">
              <a:spcBef>
                <a:spcPct val="0"/>
              </a:spcBef>
              <a:spcAft>
                <a:spcPct val="0"/>
              </a:spcAft>
              <a:defRPr/>
            </a:pPr>
            <a:r>
              <a:rPr lang="ja-JP" altLang="en-US" sz="2400" b="1" dirty="0">
                <a:latin typeface="メイリオ" pitchFamily="50" charset="-128"/>
                <a:ea typeface="メイリオ" pitchFamily="50" charset="-128"/>
                <a:cs typeface="メイリオ" pitchFamily="50" charset="-128"/>
              </a:rPr>
              <a:t>風力発電等に係るゾーニング導入可能性検討モデル事業</a:t>
            </a:r>
          </a:p>
        </p:txBody>
      </p:sp>
      <p:sp>
        <p:nvSpPr>
          <p:cNvPr id="53" name="正方形/長方形 6"/>
          <p:cNvSpPr>
            <a:spLocks noChangeArrowheads="1"/>
          </p:cNvSpPr>
          <p:nvPr/>
        </p:nvSpPr>
        <p:spPr bwMode="auto">
          <a:xfrm>
            <a:off x="174486" y="7146823"/>
            <a:ext cx="426421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844062" eaLnBrk="1" hangingPunct="1">
              <a:lnSpc>
                <a:spcPts val="1500"/>
              </a:lnSpc>
              <a:spcBef>
                <a:spcPct val="0"/>
              </a:spcBef>
              <a:spcAft>
                <a:spcPts val="277"/>
              </a:spcAft>
              <a:buClr>
                <a:srgbClr val="6F6F6F"/>
              </a:buClr>
              <a:buNone/>
              <a:defRPr/>
            </a:pPr>
            <a:r>
              <a:rPr lang="ja-JP" altLang="en-US" sz="2000" dirty="0">
                <a:solidFill>
                  <a:srgbClr val="000000"/>
                </a:solidFill>
                <a:latin typeface="メイリオ" panose="020B0604030504040204" pitchFamily="50" charset="-128"/>
                <a:ea typeface="メイリオ" panose="020B0604030504040204" pitchFamily="50" charset="-128"/>
              </a:rPr>
              <a:t>平成</a:t>
            </a:r>
            <a:r>
              <a:rPr lang="en-US" altLang="ja-JP" sz="2000" dirty="0">
                <a:solidFill>
                  <a:srgbClr val="000000"/>
                </a:solidFill>
                <a:latin typeface="メイリオ" panose="020B0604030504040204" pitchFamily="50" charset="-128"/>
                <a:ea typeface="メイリオ" panose="020B0604030504040204" pitchFamily="50" charset="-128"/>
              </a:rPr>
              <a:t>30</a:t>
            </a:r>
            <a:r>
              <a:rPr lang="ja-JP" altLang="en-US" sz="2000" dirty="0">
                <a:solidFill>
                  <a:srgbClr val="000000"/>
                </a:solidFill>
                <a:latin typeface="メイリオ" panose="020B0604030504040204" pitchFamily="50" charset="-128"/>
                <a:ea typeface="メイリオ" panose="020B0604030504040204" pitchFamily="50" charset="-128"/>
              </a:rPr>
              <a:t>年度予算案</a:t>
            </a:r>
            <a:r>
              <a:rPr lang="en-US" altLang="ja-JP" sz="2000" dirty="0">
                <a:solidFill>
                  <a:srgbClr val="000000"/>
                </a:solidFill>
                <a:latin typeface="メイリオ" panose="020B0604030504040204" pitchFamily="50" charset="-128"/>
                <a:ea typeface="メイリオ" panose="020B0604030504040204" pitchFamily="50" charset="-128"/>
              </a:rPr>
              <a:t>4</a:t>
            </a:r>
            <a:r>
              <a:rPr lang="ja-JP" altLang="en-US" sz="2000" dirty="0">
                <a:solidFill>
                  <a:srgbClr val="000000"/>
                </a:solidFill>
                <a:latin typeface="メイリオ" panose="020B0604030504040204" pitchFamily="50" charset="-128"/>
                <a:ea typeface="メイリオ" panose="020B0604030504040204" pitchFamily="50" charset="-128"/>
              </a:rPr>
              <a:t>億円</a:t>
            </a:r>
            <a:endParaRPr lang="en-US" altLang="ja-JP" sz="2000" dirty="0">
              <a:solidFill>
                <a:srgbClr val="000000"/>
              </a:solidFill>
              <a:latin typeface="メイリオ" panose="020B0604030504040204" pitchFamily="50" charset="-128"/>
              <a:ea typeface="メイリオ" panose="020B0604030504040204" pitchFamily="50" charset="-128"/>
            </a:endParaRPr>
          </a:p>
          <a:p>
            <a:pPr algn="r" defTabSz="844062" eaLnBrk="1" hangingPunct="1">
              <a:lnSpc>
                <a:spcPts val="1500"/>
              </a:lnSpc>
              <a:spcBef>
                <a:spcPct val="0"/>
              </a:spcBef>
              <a:spcAft>
                <a:spcPts val="277"/>
              </a:spcAft>
              <a:buClr>
                <a:srgbClr val="6F6F6F"/>
              </a:buClr>
              <a:buNone/>
              <a:defRPr/>
            </a:pPr>
            <a:r>
              <a:rPr lang="ja-JP" altLang="en-US" sz="1200" dirty="0">
                <a:solidFill>
                  <a:srgbClr val="000000"/>
                </a:solidFill>
                <a:latin typeface="メイリオ" panose="020B0604030504040204" pitchFamily="50" charset="-128"/>
                <a:ea typeface="メイリオ" panose="020B0604030504040204" pitchFamily="50" charset="-128"/>
              </a:rPr>
              <a:t>（平成</a:t>
            </a:r>
            <a:r>
              <a:rPr lang="en-US" altLang="ja-JP" sz="1200" dirty="0">
                <a:solidFill>
                  <a:srgbClr val="000000"/>
                </a:solidFill>
                <a:latin typeface="メイリオ" panose="020B0604030504040204" pitchFamily="50" charset="-128"/>
                <a:ea typeface="メイリオ" panose="020B0604030504040204" pitchFamily="50" charset="-128"/>
              </a:rPr>
              <a:t>29</a:t>
            </a:r>
            <a:r>
              <a:rPr lang="ja-JP" altLang="en-US" sz="1200" dirty="0">
                <a:solidFill>
                  <a:srgbClr val="000000"/>
                </a:solidFill>
                <a:latin typeface="メイリオ" panose="020B0604030504040204" pitchFamily="50" charset="-128"/>
                <a:ea typeface="メイリオ" panose="020B0604030504040204" pitchFamily="50" charset="-128"/>
              </a:rPr>
              <a:t>年度予算額</a:t>
            </a:r>
            <a:r>
              <a:rPr lang="en-US" altLang="ja-JP" sz="1200" dirty="0">
                <a:solidFill>
                  <a:srgbClr val="000000"/>
                </a:solidFill>
                <a:latin typeface="メイリオ" panose="020B0604030504040204" pitchFamily="50" charset="-128"/>
                <a:ea typeface="メイリオ" panose="020B0604030504040204" pitchFamily="50" charset="-128"/>
              </a:rPr>
              <a:t>3</a:t>
            </a:r>
            <a:r>
              <a:rPr lang="ja-JP" altLang="en-US" sz="1200" dirty="0">
                <a:solidFill>
                  <a:srgbClr val="000000"/>
                </a:solidFill>
                <a:latin typeface="メイリオ" panose="020B0604030504040204" pitchFamily="50" charset="-128"/>
                <a:ea typeface="メイリオ" panose="020B0604030504040204" pitchFamily="50" charset="-128"/>
              </a:rPr>
              <a:t>億円）</a:t>
            </a:r>
            <a:endParaRPr lang="en-US" altLang="ja-JP" sz="1200" dirty="0">
              <a:solidFill>
                <a:srgbClr val="000000"/>
              </a:solidFill>
              <a:latin typeface="メイリオ" panose="020B0604030504040204" pitchFamily="50" charset="-128"/>
              <a:ea typeface="メイリオ" panose="020B0604030504040204" pitchFamily="50" charset="-128"/>
            </a:endParaRPr>
          </a:p>
        </p:txBody>
      </p:sp>
      <p:sp>
        <p:nvSpPr>
          <p:cNvPr id="54" name="正方形/長方形 53"/>
          <p:cNvSpPr/>
          <p:nvPr/>
        </p:nvSpPr>
        <p:spPr>
          <a:xfrm>
            <a:off x="8686262" y="74075"/>
            <a:ext cx="1129651" cy="315591"/>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t"/>
          <a:lstStyle/>
          <a:p>
            <a:pPr algn="ctr" defTabSz="844314">
              <a:defRPr/>
            </a:pPr>
            <a:r>
              <a:rPr kumimoji="0" lang="ja-JP" altLang="en-US" kern="0" dirty="0">
                <a:solidFill>
                  <a:prstClr val="black"/>
                </a:solidFill>
                <a:latin typeface="Cambria"/>
                <a:ea typeface="メイリオ"/>
              </a:rPr>
              <a:t>委託</a:t>
            </a:r>
          </a:p>
        </p:txBody>
      </p:sp>
      <p:sp>
        <p:nvSpPr>
          <p:cNvPr id="70" name="正方形/長方形 69"/>
          <p:cNvSpPr/>
          <p:nvPr/>
        </p:nvSpPr>
        <p:spPr>
          <a:xfrm>
            <a:off x="1600453" y="7667467"/>
            <a:ext cx="2713488" cy="369332"/>
          </a:xfrm>
          <a:prstGeom prst="rect">
            <a:avLst/>
          </a:prstGeom>
          <a:solidFill>
            <a:srgbClr val="C6D9F1"/>
          </a:solidFill>
          <a:ln>
            <a:solidFill>
              <a:sysClr val="windowText" lastClr="000000"/>
            </a:solidFill>
          </a:ln>
        </p:spPr>
        <p:txBody>
          <a:bodyPr wrap="square">
            <a:spAutoFit/>
          </a:bodyPr>
          <a:lstStyle/>
          <a:p>
            <a:pPr defTabSz="844314">
              <a:defRPr/>
            </a:pPr>
            <a:r>
              <a:rPr kumimoji="0" lang="ja-JP" altLang="en-US"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実施期間：平成</a:t>
            </a:r>
            <a:r>
              <a:rPr kumimoji="0" lang="en-US" altLang="ja-JP"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28</a:t>
            </a:r>
            <a:r>
              <a:rPr kumimoji="0" lang="ja-JP" altLang="en-US"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年度～平成</a:t>
            </a:r>
            <a:r>
              <a:rPr kumimoji="0" lang="en-US" altLang="ja-JP"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32</a:t>
            </a:r>
            <a:r>
              <a:rPr kumimoji="0" lang="ja-JP" altLang="en-US"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a:t>
            </a:r>
            <a:endParaRPr kumimoji="0" lang="en-US" altLang="ja-JP"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4314">
              <a:defRPr/>
            </a:pPr>
            <a:r>
              <a:rPr kumimoji="0" lang="ja-JP" altLang="en-US" sz="9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担当課：総政</a:t>
            </a:r>
            <a:r>
              <a:rPr kumimoji="0" lang="en-US" altLang="ja-JP" sz="9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G</a:t>
            </a:r>
            <a:r>
              <a:rPr kumimoji="0" lang="ja-JP" altLang="en-US" sz="9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アセス課（</a:t>
            </a:r>
            <a:r>
              <a:rPr kumimoji="0" lang="en-US" altLang="ja-JP" sz="9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03-5521-8236</a:t>
            </a:r>
            <a:r>
              <a:rPr kumimoji="0" lang="ja-JP" altLang="en-US" sz="9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0" lang="zh-TW" altLang="en-US" sz="9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763404" y="504387"/>
            <a:ext cx="1816071" cy="339335"/>
          </a:xfrm>
          <a:prstGeom prst="rect">
            <a:avLst/>
          </a:prstGeom>
          <a:solidFill>
            <a:srgbClr val="FFFF00"/>
          </a:solidFill>
          <a:ln w="25400" cap="flat" cmpd="sng" algn="ctr">
            <a:solidFill>
              <a:sysClr val="windowText" lastClr="000000"/>
            </a:solidFill>
            <a:prstDash val="solid"/>
          </a:ln>
          <a:effectLst/>
        </p:spPr>
        <p:txBody>
          <a:bodyPr rtlCol="0" anchor="ctr"/>
          <a:lstStyle/>
          <a:p>
            <a:pPr>
              <a:defRPr/>
            </a:pPr>
            <a:r>
              <a:rPr lang="ja-JP" altLang="en-US"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施策番号：</a:t>
            </a:r>
            <a:r>
              <a:rPr lang="en-US" altLang="ja-JP"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70</a:t>
            </a:r>
            <a:endParaRPr lang="ja-JP" altLang="en-US"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6"/>
          <p:cNvSpPr>
            <a:spLocks noChangeArrowheads="1"/>
          </p:cNvSpPr>
          <p:nvPr/>
        </p:nvSpPr>
        <p:spPr bwMode="auto">
          <a:xfrm>
            <a:off x="4438696" y="476673"/>
            <a:ext cx="608584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62" eaLnBrk="1" hangingPunct="1">
              <a:lnSpc>
                <a:spcPts val="2000"/>
              </a:lnSpc>
              <a:spcBef>
                <a:spcPct val="0"/>
              </a:spcBef>
              <a:spcAft>
                <a:spcPts val="277"/>
              </a:spcAft>
              <a:buClr>
                <a:srgbClr val="6F6F6F"/>
              </a:buClr>
              <a:buNone/>
              <a:defRPr/>
            </a:pPr>
            <a:r>
              <a:rPr lang="ja-JP" altLang="en-US" sz="2000" dirty="0">
                <a:solidFill>
                  <a:srgbClr val="000000"/>
                </a:solidFill>
                <a:latin typeface="メイリオ" panose="020B0604030504040204" pitchFamily="50" charset="-128"/>
                <a:ea typeface="メイリオ" panose="020B0604030504040204" pitchFamily="50" charset="-128"/>
              </a:rPr>
              <a:t>平成</a:t>
            </a:r>
            <a:r>
              <a:rPr lang="en-US" altLang="ja-JP" sz="2000" dirty="0">
                <a:solidFill>
                  <a:srgbClr val="000000"/>
                </a:solidFill>
                <a:latin typeface="メイリオ" panose="020B0604030504040204" pitchFamily="50" charset="-128"/>
                <a:ea typeface="メイリオ" panose="020B0604030504040204" pitchFamily="50" charset="-128"/>
              </a:rPr>
              <a:t>30</a:t>
            </a:r>
            <a:r>
              <a:rPr lang="ja-JP" altLang="en-US" sz="2000" dirty="0">
                <a:solidFill>
                  <a:srgbClr val="000000"/>
                </a:solidFill>
                <a:latin typeface="メイリオ" panose="020B0604030504040204" pitchFamily="50" charset="-128"/>
                <a:ea typeface="メイリオ" panose="020B0604030504040204" pitchFamily="50" charset="-128"/>
              </a:rPr>
              <a:t>年度予算案</a:t>
            </a:r>
            <a:r>
              <a:rPr lang="en-US" altLang="ja-JP" sz="2000" dirty="0">
                <a:solidFill>
                  <a:srgbClr val="000000"/>
                </a:solidFill>
                <a:latin typeface="メイリオ" panose="020B0604030504040204" pitchFamily="50" charset="-128"/>
                <a:ea typeface="メイリオ" panose="020B0604030504040204" pitchFamily="50" charset="-128"/>
              </a:rPr>
              <a:t>4</a:t>
            </a:r>
            <a:r>
              <a:rPr lang="ja-JP" altLang="en-US" sz="2000" dirty="0">
                <a:solidFill>
                  <a:srgbClr val="000000"/>
                </a:solidFill>
                <a:latin typeface="メイリオ" panose="020B0604030504040204" pitchFamily="50" charset="-128"/>
                <a:ea typeface="メイリオ" panose="020B0604030504040204" pitchFamily="50" charset="-128"/>
              </a:rPr>
              <a:t>億円</a:t>
            </a:r>
            <a:r>
              <a:rPr lang="ja-JP" altLang="en-US" sz="1200" dirty="0">
                <a:solidFill>
                  <a:srgbClr val="000000"/>
                </a:solidFill>
                <a:latin typeface="メイリオ" panose="020B0604030504040204" pitchFamily="50" charset="-128"/>
                <a:ea typeface="メイリオ" panose="020B0604030504040204" pitchFamily="50" charset="-128"/>
              </a:rPr>
              <a:t>（平成</a:t>
            </a:r>
            <a:r>
              <a:rPr lang="en-US" altLang="ja-JP" sz="1200" dirty="0">
                <a:solidFill>
                  <a:srgbClr val="000000"/>
                </a:solidFill>
                <a:latin typeface="メイリオ" panose="020B0604030504040204" pitchFamily="50" charset="-128"/>
                <a:ea typeface="メイリオ" panose="020B0604030504040204" pitchFamily="50" charset="-128"/>
              </a:rPr>
              <a:t>29</a:t>
            </a:r>
            <a:r>
              <a:rPr lang="ja-JP" altLang="en-US" sz="1200" dirty="0">
                <a:solidFill>
                  <a:srgbClr val="000000"/>
                </a:solidFill>
                <a:latin typeface="メイリオ" panose="020B0604030504040204" pitchFamily="50" charset="-128"/>
                <a:ea typeface="メイリオ" panose="020B0604030504040204" pitchFamily="50" charset="-128"/>
              </a:rPr>
              <a:t>年度予算額</a:t>
            </a:r>
            <a:r>
              <a:rPr lang="en-US" altLang="ja-JP" sz="1200" dirty="0">
                <a:solidFill>
                  <a:srgbClr val="000000"/>
                </a:solidFill>
                <a:latin typeface="メイリオ" panose="020B0604030504040204" pitchFamily="50" charset="-128"/>
                <a:ea typeface="メイリオ" panose="020B0604030504040204" pitchFamily="50" charset="-128"/>
              </a:rPr>
              <a:t>3</a:t>
            </a:r>
            <a:r>
              <a:rPr lang="ja-JP" altLang="en-US" sz="1200" dirty="0">
                <a:solidFill>
                  <a:srgbClr val="000000"/>
                </a:solidFill>
                <a:latin typeface="メイリオ" panose="020B0604030504040204" pitchFamily="50" charset="-128"/>
                <a:ea typeface="メイリオ" panose="020B0604030504040204" pitchFamily="50" charset="-128"/>
              </a:rPr>
              <a:t>億円）</a:t>
            </a:r>
            <a:endParaRPr lang="en-US" altLang="ja-JP" sz="1200" dirty="0">
              <a:solidFill>
                <a:srgbClr val="000000"/>
              </a:solidFill>
              <a:latin typeface="メイリオ" panose="020B0604030504040204" pitchFamily="50" charset="-128"/>
              <a:ea typeface="メイリオ" panose="020B0604030504040204" pitchFamily="50" charset="-128"/>
            </a:endParaRPr>
          </a:p>
          <a:p>
            <a:pPr defTabSz="844062" eaLnBrk="1" hangingPunct="1">
              <a:lnSpc>
                <a:spcPts val="2000"/>
              </a:lnSpc>
              <a:spcBef>
                <a:spcPct val="0"/>
              </a:spcBef>
              <a:buNone/>
              <a:defRPr/>
            </a:pPr>
            <a:r>
              <a:rPr kumimoji="0" lang="zh-TW" altLang="en-US" sz="2000" kern="0" dirty="0">
                <a:solidFill>
                  <a:srgbClr val="000000"/>
                </a:solidFill>
                <a:latin typeface="メイリオ"/>
                <a:ea typeface="メイリオ"/>
                <a:sym typeface="Wingdings" panose="05000000000000000000" pitchFamily="2" charset="2"/>
              </a:rPr>
              <a:t>実施期間：</a:t>
            </a:r>
            <a:r>
              <a:rPr kumimoji="0" lang="ja-JP"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0" lang="en-US" altLang="ja-JP"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28</a:t>
            </a:r>
            <a:r>
              <a:rPr kumimoji="0" lang="ja-JP"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年度～平成</a:t>
            </a:r>
            <a:r>
              <a:rPr kumimoji="0" lang="en-US" altLang="ja-JP"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32</a:t>
            </a:r>
            <a:r>
              <a:rPr kumimoji="0" lang="ja-JP" altLang="en-US" sz="20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a:t>
            </a:r>
            <a:endParaRPr kumimoji="0" lang="zh-TW" altLang="en-US" sz="2000" kern="0" dirty="0">
              <a:solidFill>
                <a:srgbClr val="000000"/>
              </a:solidFill>
              <a:latin typeface="メイリオ"/>
              <a:ea typeface="メイリオ"/>
              <a:sym typeface="Wingdings" panose="05000000000000000000" pitchFamily="2" charset="2"/>
            </a:endParaRPr>
          </a:p>
          <a:p>
            <a:pPr eaLnBrk="1" hangingPunct="1">
              <a:lnSpc>
                <a:spcPts val="2000"/>
              </a:lnSpc>
              <a:spcBef>
                <a:spcPct val="0"/>
              </a:spcBef>
              <a:buNone/>
            </a:pPr>
            <a:r>
              <a:rPr lang="ja-JP" altLang="en-US" sz="2000" dirty="0">
                <a:solidFill>
                  <a:prstClr val="black"/>
                </a:solidFill>
                <a:latin typeface="メイリオ"/>
                <a:ea typeface="メイリオ"/>
                <a:cs typeface="Meiryo UI" pitchFamily="50" charset="-128"/>
              </a:rPr>
              <a:t>担当課：</a:t>
            </a:r>
            <a:r>
              <a:rPr kumimoji="0" lang="zh-TW" altLang="en-US" sz="20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大臣官房環境影響評価課</a:t>
            </a: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03-5521-8236</a:t>
            </a: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2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srgbClr val="000000"/>
              </a:solidFill>
              <a:latin typeface="メイリオ" panose="020B0604030504040204" pitchFamily="50" charset="-128"/>
              <a:ea typeface="メイリオ" panose="020B0604030504040204" pitchFamily="50" charset="-128"/>
            </a:endParaRPr>
          </a:p>
        </p:txBody>
      </p:sp>
      <p:sp>
        <p:nvSpPr>
          <p:cNvPr id="40" name="下矢印 70"/>
          <p:cNvSpPr/>
          <p:nvPr/>
        </p:nvSpPr>
        <p:spPr>
          <a:xfrm rot="16200000">
            <a:off x="1754800" y="3106506"/>
            <a:ext cx="576000" cy="3314063"/>
          </a:xfrm>
          <a:prstGeom prst="downArrow">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下矢印 97"/>
          <p:cNvSpPr/>
          <p:nvPr/>
        </p:nvSpPr>
        <p:spPr>
          <a:xfrm rot="16200000">
            <a:off x="6104397" y="2071231"/>
            <a:ext cx="1109181" cy="5084984"/>
          </a:xfrm>
          <a:prstGeom prst="downArrow">
            <a:avLst>
              <a:gd name="adj1" fmla="val 45241"/>
              <a:gd name="adj2" fmla="val 50000"/>
            </a:avLst>
          </a:prstGeom>
          <a:solidFill>
            <a:schemeClr val="accent5">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下矢印 88"/>
          <p:cNvSpPr/>
          <p:nvPr/>
        </p:nvSpPr>
        <p:spPr>
          <a:xfrm rot="16200000">
            <a:off x="4528080" y="1245055"/>
            <a:ext cx="748800" cy="8539913"/>
          </a:xfrm>
          <a:prstGeom prst="downArrow">
            <a:avLst>
              <a:gd name="adj1" fmla="val 45241"/>
              <a:gd name="adj2" fmla="val 50000"/>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27733" y="4581936"/>
            <a:ext cx="2268231" cy="538609"/>
          </a:xfrm>
          <a:prstGeom prst="rect">
            <a:avLst/>
          </a:prstGeom>
          <a:solidFill>
            <a:schemeClr val="accent6">
              <a:lumMod val="20000"/>
              <a:lumOff val="80000"/>
            </a:schemeClr>
          </a:solidFill>
          <a:ln w="12700">
            <a:solidFill>
              <a:srgbClr val="002060"/>
            </a:solidFill>
          </a:ln>
        </p:spPr>
        <p:txBody>
          <a:bodyPr wrap="square" rtlCol="0">
            <a:spAutoFit/>
          </a:bodyPr>
          <a:lstStyle/>
          <a:p>
            <a:pPr algn="ctr" fontAlgn="base">
              <a:spcBef>
                <a:spcPct val="0"/>
              </a:spcBef>
              <a:spcAft>
                <a:spcPct val="0"/>
              </a:spcAft>
              <a:defRPr/>
            </a:pPr>
            <a:r>
              <a:rPr lang="ja-JP" altLang="en-US" dirty="0">
                <a:solidFill>
                  <a:prstClr val="black"/>
                </a:solidFill>
                <a:latin typeface="メイリオ" pitchFamily="50" charset="-128"/>
                <a:ea typeface="メイリオ" pitchFamily="50" charset="-128"/>
                <a:cs typeface="メイリオ" pitchFamily="50" charset="-128"/>
              </a:rPr>
              <a:t>モデル地域での実践</a:t>
            </a:r>
            <a:endParaRPr lang="en-US" altLang="ja-JP" dirty="0">
              <a:solidFill>
                <a:prstClr val="black"/>
              </a:solidFill>
              <a:latin typeface="メイリオ" pitchFamily="50" charset="-128"/>
              <a:ea typeface="メイリオ" pitchFamily="50" charset="-128"/>
              <a:cs typeface="メイリオ" pitchFamily="50" charset="-128"/>
            </a:endParaRPr>
          </a:p>
          <a:p>
            <a:pPr algn="ctr" fontAlgn="base">
              <a:spcBef>
                <a:spcPct val="0"/>
              </a:spcBef>
              <a:spcAft>
                <a:spcPct val="0"/>
              </a:spcAft>
              <a:defRPr/>
            </a:pPr>
            <a:r>
              <a:rPr lang="ja-JP" altLang="en-US" sz="1100" dirty="0">
                <a:solidFill>
                  <a:prstClr val="black"/>
                </a:solidFill>
                <a:latin typeface="メイリオ" pitchFamily="50" charset="-128"/>
                <a:ea typeface="メイリオ" pitchFamily="50" charset="-128"/>
                <a:cs typeface="メイリオ" pitchFamily="50" charset="-128"/>
              </a:rPr>
              <a:t>（地方公共団体）</a:t>
            </a:r>
            <a:endParaRPr lang="en-US" altLang="ja-JP" sz="1100" dirty="0">
              <a:solidFill>
                <a:prstClr val="black"/>
              </a:solidFill>
              <a:latin typeface="メイリオ" pitchFamily="50" charset="-128"/>
              <a:ea typeface="メイリオ" pitchFamily="50" charset="-128"/>
              <a:cs typeface="メイリオ" pitchFamily="50" charset="-128"/>
            </a:endParaRPr>
          </a:p>
        </p:txBody>
      </p:sp>
      <p:grpSp>
        <p:nvGrpSpPr>
          <p:cNvPr id="44" name="グループ化 43"/>
          <p:cNvGrpSpPr/>
          <p:nvPr/>
        </p:nvGrpSpPr>
        <p:grpSpPr>
          <a:xfrm>
            <a:off x="179397" y="3781417"/>
            <a:ext cx="9598025" cy="155745"/>
            <a:chOff x="179390" y="4100639"/>
            <a:chExt cx="9598025" cy="155745"/>
          </a:xfrm>
        </p:grpSpPr>
        <p:cxnSp>
          <p:nvCxnSpPr>
            <p:cNvPr id="45" name="直線矢印コネクタ 44"/>
            <p:cNvCxnSpPr/>
            <p:nvPr/>
          </p:nvCxnSpPr>
          <p:spPr>
            <a:xfrm flipV="1">
              <a:off x="179390" y="4176837"/>
              <a:ext cx="959802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直線コネクタ 45"/>
            <p:cNvCxnSpPr/>
            <p:nvPr/>
          </p:nvCxnSpPr>
          <p:spPr>
            <a:xfrm>
              <a:off x="4304928" y="4100639"/>
              <a:ext cx="0" cy="149225"/>
            </a:xfrm>
            <a:prstGeom prst="line">
              <a:avLst/>
            </a:prstGeom>
          </p:spPr>
          <p:style>
            <a:lnRef idx="2">
              <a:schemeClr val="dk1"/>
            </a:lnRef>
            <a:fillRef idx="0">
              <a:schemeClr val="dk1"/>
            </a:fillRef>
            <a:effectRef idx="1">
              <a:schemeClr val="dk1"/>
            </a:effectRef>
            <a:fontRef idx="minor">
              <a:schemeClr val="tx1"/>
            </a:fontRef>
          </p:style>
        </p:cxnSp>
        <p:cxnSp>
          <p:nvCxnSpPr>
            <p:cNvPr id="47" name="直線コネクタ 46"/>
            <p:cNvCxnSpPr/>
            <p:nvPr/>
          </p:nvCxnSpPr>
          <p:spPr>
            <a:xfrm>
              <a:off x="7113240" y="4107159"/>
              <a:ext cx="0" cy="149225"/>
            </a:xfrm>
            <a:prstGeom prst="line">
              <a:avLst/>
            </a:prstGeom>
          </p:spPr>
          <p:style>
            <a:lnRef idx="2">
              <a:schemeClr val="dk1"/>
            </a:lnRef>
            <a:fillRef idx="0">
              <a:schemeClr val="dk1"/>
            </a:fillRef>
            <a:effectRef idx="1">
              <a:schemeClr val="dk1"/>
            </a:effectRef>
            <a:fontRef idx="minor">
              <a:schemeClr val="tx1"/>
            </a:fontRef>
          </p:style>
        </p:cxnSp>
      </p:grpSp>
      <p:cxnSp>
        <p:nvCxnSpPr>
          <p:cNvPr id="48" name="直線コネクタ 47"/>
          <p:cNvCxnSpPr/>
          <p:nvPr/>
        </p:nvCxnSpPr>
        <p:spPr>
          <a:xfrm>
            <a:off x="9489504" y="3781417"/>
            <a:ext cx="0" cy="149225"/>
          </a:xfrm>
          <a:prstGeom prst="line">
            <a:avLst/>
          </a:prstGeom>
        </p:spPr>
        <p:style>
          <a:lnRef idx="2">
            <a:schemeClr val="dk1"/>
          </a:lnRef>
          <a:fillRef idx="0">
            <a:schemeClr val="dk1"/>
          </a:fillRef>
          <a:effectRef idx="1">
            <a:schemeClr val="dk1"/>
          </a:effectRef>
          <a:fontRef idx="minor">
            <a:schemeClr val="tx1"/>
          </a:fontRef>
        </p:style>
      </p:cxnSp>
      <p:sp>
        <p:nvSpPr>
          <p:cNvPr id="49" name="テキスト ボックス 205"/>
          <p:cNvSpPr txBox="1">
            <a:spLocks noChangeArrowheads="1"/>
          </p:cNvSpPr>
          <p:nvPr/>
        </p:nvSpPr>
        <p:spPr bwMode="auto">
          <a:xfrm>
            <a:off x="8121408" y="3581663"/>
            <a:ext cx="408766" cy="246221"/>
          </a:xfrm>
          <a:prstGeom prst="rect">
            <a:avLst/>
          </a:prstGeom>
          <a:noFill/>
          <a:ln>
            <a:noFill/>
          </a:ln>
          <a:extLst/>
        </p:spPr>
        <p:txBody>
          <a:bodyPr wrap="none" lIns="0" tIns="0" rIns="0" bIns="0" anchor="ctr" anchorCtr="1">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defRPr/>
            </a:pP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H32</a:t>
            </a:r>
          </a:p>
        </p:txBody>
      </p:sp>
      <p:sp>
        <p:nvSpPr>
          <p:cNvPr id="50" name="テキスト ボックス 205"/>
          <p:cNvSpPr txBox="1">
            <a:spLocks noChangeArrowheads="1"/>
          </p:cNvSpPr>
          <p:nvPr/>
        </p:nvSpPr>
        <p:spPr bwMode="auto">
          <a:xfrm>
            <a:off x="5385048" y="3581663"/>
            <a:ext cx="504000" cy="246221"/>
          </a:xfrm>
          <a:prstGeom prst="rect">
            <a:avLst/>
          </a:prstGeom>
          <a:noFill/>
          <a:ln>
            <a:noFill/>
          </a:ln>
          <a:extLst/>
        </p:spPr>
        <p:txBody>
          <a:bodyPr wrap="square" lIns="0" tIns="0" rIns="0" bIns="0" anchor="ctr" anchorCtr="1">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defRPr/>
            </a:pPr>
            <a:r>
              <a:rPr lang="en-US" altLang="ja-JP" sz="1600" dirty="0">
                <a:solidFill>
                  <a:prstClr val="black"/>
                </a:solidFill>
                <a:latin typeface="メイリオ" pitchFamily="50" charset="-128"/>
                <a:ea typeface="メイリオ" pitchFamily="50" charset="-128"/>
                <a:cs typeface="メイリオ" pitchFamily="50" charset="-128"/>
              </a:rPr>
              <a:t>H31</a:t>
            </a:r>
            <a:endParaRPr lang="ja-JP" altLang="en-US" sz="1600" dirty="0">
              <a:solidFill>
                <a:prstClr val="black"/>
              </a:solidFill>
              <a:latin typeface="メイリオ" pitchFamily="50" charset="-128"/>
              <a:ea typeface="メイリオ" pitchFamily="50" charset="-128"/>
              <a:cs typeface="メイリオ" pitchFamily="50" charset="-128"/>
            </a:endParaRPr>
          </a:p>
        </p:txBody>
      </p:sp>
      <p:sp>
        <p:nvSpPr>
          <p:cNvPr id="51" name="テキスト ボックス 67"/>
          <p:cNvSpPr txBox="1">
            <a:spLocks noChangeArrowheads="1"/>
          </p:cNvSpPr>
          <p:nvPr/>
        </p:nvSpPr>
        <p:spPr bwMode="auto">
          <a:xfrm>
            <a:off x="1496616" y="3581663"/>
            <a:ext cx="408766" cy="246221"/>
          </a:xfrm>
          <a:prstGeom prst="rect">
            <a:avLst/>
          </a:prstGeom>
          <a:noFill/>
          <a:ln>
            <a:noFill/>
          </a:ln>
          <a:extLst/>
        </p:spPr>
        <p:txBody>
          <a:bodyPr wrap="none" lIns="0" tIns="0" rIns="0" bIns="0" anchor="ctr" anchorCtr="1">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defRPr/>
            </a:pPr>
            <a:r>
              <a:rPr lang="en-US" altLang="ja-JP" sz="1600" dirty="0">
                <a:solidFill>
                  <a:prstClr val="black"/>
                </a:solidFill>
                <a:latin typeface="メイリオ" pitchFamily="50" charset="-128"/>
                <a:ea typeface="メイリオ" pitchFamily="50" charset="-128"/>
                <a:cs typeface="メイリオ" pitchFamily="50" charset="-128"/>
              </a:rPr>
              <a:t>H30</a:t>
            </a:r>
            <a:endParaRPr lang="ja-JP" altLang="en-US" sz="1600" dirty="0">
              <a:solidFill>
                <a:prstClr val="black"/>
              </a:solidFill>
              <a:latin typeface="メイリオ" pitchFamily="50" charset="-128"/>
              <a:ea typeface="メイリオ" pitchFamily="50" charset="-128"/>
              <a:cs typeface="メイリオ" pitchFamily="50" charset="-128"/>
            </a:endParaRPr>
          </a:p>
        </p:txBody>
      </p:sp>
      <p:sp>
        <p:nvSpPr>
          <p:cNvPr id="52" name="下矢印 112"/>
          <p:cNvSpPr/>
          <p:nvPr/>
        </p:nvSpPr>
        <p:spPr>
          <a:xfrm rot="16200000">
            <a:off x="1754799" y="2544774"/>
            <a:ext cx="576000" cy="3314063"/>
          </a:xfrm>
          <a:prstGeom prst="downArrow">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17240" y="3925428"/>
            <a:ext cx="1364361" cy="538609"/>
          </a:xfrm>
          <a:prstGeom prst="rect">
            <a:avLst/>
          </a:prstGeom>
          <a:solidFill>
            <a:schemeClr val="accent1">
              <a:lumMod val="20000"/>
              <a:lumOff val="80000"/>
            </a:schemeClr>
          </a:solidFill>
          <a:ln w="12700">
            <a:solidFill>
              <a:srgbClr val="002060"/>
            </a:solidFill>
          </a:ln>
        </p:spPr>
        <p:txBody>
          <a:bodyPr wrap="square" rtlCol="0">
            <a:spAutoFit/>
          </a:bodyPr>
          <a:lstStyle/>
          <a:p>
            <a:pPr algn="ctr" fontAlgn="base">
              <a:spcBef>
                <a:spcPct val="0"/>
              </a:spcBef>
              <a:spcAft>
                <a:spcPct val="0"/>
              </a:spcAft>
              <a:defRPr/>
            </a:pPr>
            <a:r>
              <a:rPr lang="ja-JP" altLang="en-US" dirty="0">
                <a:solidFill>
                  <a:prstClr val="black"/>
                </a:solidFill>
                <a:latin typeface="メイリオ" pitchFamily="50" charset="-128"/>
                <a:ea typeface="メイリオ" pitchFamily="50" charset="-128"/>
                <a:cs typeface="メイリオ" pitchFamily="50" charset="-128"/>
              </a:rPr>
              <a:t>支援／関与</a:t>
            </a:r>
            <a:endParaRPr lang="en-US" altLang="ja-JP" dirty="0">
              <a:solidFill>
                <a:prstClr val="black"/>
              </a:solidFill>
              <a:latin typeface="メイリオ" pitchFamily="50" charset="-128"/>
              <a:ea typeface="メイリオ" pitchFamily="50" charset="-128"/>
              <a:cs typeface="メイリオ" pitchFamily="50" charset="-128"/>
            </a:endParaRPr>
          </a:p>
          <a:p>
            <a:pPr algn="ctr" fontAlgn="base">
              <a:spcBef>
                <a:spcPct val="0"/>
              </a:spcBef>
              <a:spcAft>
                <a:spcPct val="0"/>
              </a:spcAf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a:t>
            </a:r>
          </a:p>
        </p:txBody>
      </p:sp>
      <p:sp>
        <p:nvSpPr>
          <p:cNvPr id="59" name="テキスト ボックス 58"/>
          <p:cNvSpPr txBox="1"/>
          <p:nvPr/>
        </p:nvSpPr>
        <p:spPr>
          <a:xfrm>
            <a:off x="3699828" y="3988384"/>
            <a:ext cx="677108" cy="1281091"/>
          </a:xfrm>
          <a:prstGeom prst="rect">
            <a:avLst/>
          </a:prstGeom>
          <a:ln w="12700"/>
        </p:spPr>
        <p:style>
          <a:lnRef idx="2">
            <a:schemeClr val="dk1"/>
          </a:lnRef>
          <a:fillRef idx="1">
            <a:schemeClr val="lt1"/>
          </a:fillRef>
          <a:effectRef idx="0">
            <a:schemeClr val="dk1"/>
          </a:effectRef>
          <a:fontRef idx="minor">
            <a:schemeClr val="dk1"/>
          </a:fontRef>
        </p:style>
        <p:txBody>
          <a:bodyPr vert="eaVert" wrap="square" rtlCol="0">
            <a:spAutoFit/>
          </a:bodyPr>
          <a:lstStyle/>
          <a:p>
            <a:pPr algn="ctr" fontAlgn="base">
              <a:spcBef>
                <a:spcPct val="0"/>
              </a:spcBef>
              <a:spcAft>
                <a:spcPct val="0"/>
              </a:spcAft>
              <a:defRPr/>
            </a:pPr>
            <a:r>
              <a:rPr lang="ja-JP" altLang="en-US" sz="1600" dirty="0">
                <a:solidFill>
                  <a:prstClr val="black"/>
                </a:solidFill>
                <a:latin typeface="メイリオ" pitchFamily="50" charset="-128"/>
                <a:ea typeface="メイリオ" pitchFamily="50" charset="-128"/>
                <a:cs typeface="メイリオ" pitchFamily="50" charset="-128"/>
              </a:rPr>
              <a:t>マニュアル</a:t>
            </a:r>
            <a:endParaRPr lang="en-US" altLang="ja-JP" sz="1600" dirty="0">
              <a:solidFill>
                <a:prstClr val="black"/>
              </a:solidFill>
              <a:latin typeface="メイリオ" pitchFamily="50" charset="-128"/>
              <a:ea typeface="メイリオ" pitchFamily="50" charset="-128"/>
              <a:cs typeface="メイリオ" pitchFamily="50" charset="-128"/>
            </a:endParaRPr>
          </a:p>
          <a:p>
            <a:pPr algn="ctr" fontAlgn="base">
              <a:spcBef>
                <a:spcPct val="0"/>
              </a:spcBef>
              <a:spcAft>
                <a:spcPct val="0"/>
              </a:spcAft>
              <a:defRPr/>
            </a:pPr>
            <a:r>
              <a:rPr lang="ja-JP" altLang="en-US" sz="1600" dirty="0">
                <a:solidFill>
                  <a:prstClr val="black"/>
                </a:solidFill>
                <a:latin typeface="メイリオ" pitchFamily="50" charset="-128"/>
                <a:ea typeface="メイリオ" pitchFamily="50" charset="-128"/>
                <a:cs typeface="メイリオ" pitchFamily="50" charset="-128"/>
              </a:rPr>
              <a:t>の確定</a:t>
            </a:r>
          </a:p>
        </p:txBody>
      </p:sp>
      <p:sp>
        <p:nvSpPr>
          <p:cNvPr id="60" name="下矢印 123"/>
          <p:cNvSpPr/>
          <p:nvPr/>
        </p:nvSpPr>
        <p:spPr>
          <a:xfrm rot="10800000">
            <a:off x="2432726" y="4367521"/>
            <a:ext cx="469107" cy="223741"/>
          </a:xfrm>
          <a:prstGeom prst="downArrow">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テキスト ボックス 65"/>
          <p:cNvSpPr txBox="1"/>
          <p:nvPr/>
        </p:nvSpPr>
        <p:spPr>
          <a:xfrm>
            <a:off x="1747737" y="4042094"/>
            <a:ext cx="1261053" cy="338554"/>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知見の集約</a:t>
            </a:r>
          </a:p>
        </p:txBody>
      </p:sp>
      <p:sp>
        <p:nvSpPr>
          <p:cNvPr id="74" name="テキスト ボックス 73"/>
          <p:cNvSpPr txBox="1"/>
          <p:nvPr/>
        </p:nvSpPr>
        <p:spPr>
          <a:xfrm>
            <a:off x="4376936" y="4356400"/>
            <a:ext cx="4824536" cy="584775"/>
          </a:xfrm>
          <a:prstGeom prst="rect">
            <a:avLst/>
          </a:prstGeom>
          <a:noFill/>
          <a:ln>
            <a:noFill/>
          </a:ln>
        </p:spPr>
        <p:txBody>
          <a:bodyPr vert="horz" wrap="square" rtlCol="0">
            <a:spAutoFit/>
          </a:bodyPr>
          <a:lstStyle/>
          <a:p>
            <a:pPr algn="ctr" fontAlgn="base">
              <a:spcBef>
                <a:spcPct val="0"/>
              </a:spcBef>
              <a:spcAft>
                <a:spcPct val="0"/>
              </a:spcAft>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地方公共団体向けゾーニングマニュアルの</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spcBef>
                <a:spcPct val="0"/>
              </a:spcBef>
              <a:spcAft>
                <a:spcPct val="0"/>
              </a:spcAft>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普及・向上</a:t>
            </a:r>
          </a:p>
        </p:txBody>
      </p:sp>
      <p:sp>
        <p:nvSpPr>
          <p:cNvPr id="76" name="下矢印 66"/>
          <p:cNvSpPr/>
          <p:nvPr/>
        </p:nvSpPr>
        <p:spPr>
          <a:xfrm rot="16200000">
            <a:off x="4898981" y="2551048"/>
            <a:ext cx="748800" cy="7798111"/>
          </a:xfrm>
          <a:prstGeom prst="downArrow">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下矢印 72"/>
          <p:cNvSpPr/>
          <p:nvPr/>
        </p:nvSpPr>
        <p:spPr>
          <a:xfrm>
            <a:off x="2288952" y="5948558"/>
            <a:ext cx="431800" cy="216467"/>
          </a:xfrm>
          <a:prstGeom prst="downArrow">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テキスト ボックス 118"/>
          <p:cNvSpPr txBox="1">
            <a:spLocks noChangeArrowheads="1"/>
          </p:cNvSpPr>
          <p:nvPr/>
        </p:nvSpPr>
        <p:spPr bwMode="auto">
          <a:xfrm>
            <a:off x="1424608" y="5068950"/>
            <a:ext cx="2088232" cy="913070"/>
          </a:xfrm>
          <a:prstGeom prst="rect">
            <a:avLst/>
          </a:prstGeom>
          <a:solidFill>
            <a:schemeClr val="bg1"/>
          </a:solidFill>
          <a:ln w="9525">
            <a:solidFill>
              <a:srgbClr val="002060"/>
            </a:solidFill>
            <a:miter lim="800000"/>
            <a:headEnd/>
            <a:tailEnd/>
          </a:ln>
        </p:spPr>
        <p:txBody>
          <a:bodyPr wrap="square" anchor="ct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base" hangingPunct="1">
              <a:lnSpc>
                <a:spcPts val="1600"/>
              </a:lnSpc>
              <a:spcBef>
                <a:spcPct val="0"/>
              </a:spcBef>
              <a:spcAft>
                <a:spcPct val="0"/>
              </a:spcAft>
              <a:buNone/>
              <a:defRPr/>
            </a:pPr>
            <a:r>
              <a:rPr lang="ja-JP" altLang="en-US" sz="1400" dirty="0">
                <a:solidFill>
                  <a:srgbClr val="000000"/>
                </a:solidFill>
                <a:latin typeface="メイリオ" pitchFamily="50" charset="-128"/>
                <a:ea typeface="メイリオ" pitchFamily="50" charset="-128"/>
                <a:cs typeface="メイリオ" pitchFamily="50" charset="-128"/>
              </a:rPr>
              <a:t>・ゾーニングの制度化</a:t>
            </a:r>
            <a:endParaRPr lang="en-US" altLang="ja-JP" sz="1400" dirty="0">
              <a:solidFill>
                <a:srgbClr val="000000"/>
              </a:solidFill>
              <a:latin typeface="メイリオ" pitchFamily="50" charset="-128"/>
              <a:ea typeface="メイリオ" pitchFamily="50" charset="-128"/>
              <a:cs typeface="メイリオ" pitchFamily="50" charset="-128"/>
            </a:endParaRPr>
          </a:p>
          <a:p>
            <a:pPr eaLnBrk="1" fontAlgn="base" hangingPunct="1">
              <a:lnSpc>
                <a:spcPts val="1600"/>
              </a:lnSpc>
              <a:spcBef>
                <a:spcPct val="0"/>
              </a:spcBef>
              <a:spcAft>
                <a:spcPct val="0"/>
              </a:spcAft>
              <a:buNone/>
              <a:defRPr/>
            </a:pPr>
            <a:r>
              <a:rPr lang="ja-JP" altLang="en-US" sz="1400" dirty="0">
                <a:solidFill>
                  <a:srgbClr val="000000"/>
                </a:solidFill>
                <a:latin typeface="メイリオ" pitchFamily="50" charset="-128"/>
                <a:ea typeface="メイリオ" pitchFamily="50" charset="-128"/>
                <a:cs typeface="メイリオ" pitchFamily="50" charset="-128"/>
              </a:rPr>
              <a:t>　を見据えた検討</a:t>
            </a:r>
            <a:endParaRPr lang="en-US" altLang="ja-JP" sz="1400" dirty="0">
              <a:solidFill>
                <a:srgbClr val="000000"/>
              </a:solidFill>
              <a:latin typeface="メイリオ" pitchFamily="50" charset="-128"/>
              <a:ea typeface="メイリオ" pitchFamily="50" charset="-128"/>
              <a:cs typeface="メイリオ" pitchFamily="50" charset="-128"/>
            </a:endParaRPr>
          </a:p>
          <a:p>
            <a:pPr eaLnBrk="1" fontAlgn="base" hangingPunct="1">
              <a:lnSpc>
                <a:spcPts val="1600"/>
              </a:lnSpc>
              <a:spcBef>
                <a:spcPct val="0"/>
              </a:spcBef>
              <a:spcAft>
                <a:spcPct val="0"/>
              </a:spcAft>
              <a:buNone/>
              <a:defRPr/>
            </a:pPr>
            <a:r>
              <a:rPr lang="ja-JP" altLang="en-US" sz="1400" dirty="0">
                <a:solidFill>
                  <a:srgbClr val="000000"/>
                </a:solidFill>
                <a:latin typeface="メイリオ" pitchFamily="50" charset="-128"/>
                <a:ea typeface="メイリオ" pitchFamily="50" charset="-128"/>
                <a:cs typeface="メイリオ" pitchFamily="50" charset="-128"/>
              </a:rPr>
              <a:t>・累積的影響に係る</a:t>
            </a:r>
            <a:endParaRPr lang="en-US" altLang="ja-JP" sz="1400" dirty="0">
              <a:solidFill>
                <a:srgbClr val="000000"/>
              </a:solidFill>
              <a:latin typeface="メイリオ" pitchFamily="50" charset="-128"/>
              <a:ea typeface="メイリオ" pitchFamily="50" charset="-128"/>
              <a:cs typeface="メイリオ" pitchFamily="50" charset="-128"/>
            </a:endParaRPr>
          </a:p>
          <a:p>
            <a:pPr eaLnBrk="1" fontAlgn="base" hangingPunct="1">
              <a:lnSpc>
                <a:spcPts val="1600"/>
              </a:lnSpc>
              <a:spcBef>
                <a:spcPct val="0"/>
              </a:spcBef>
              <a:spcAft>
                <a:spcPct val="0"/>
              </a:spcAft>
              <a:buNone/>
              <a:defRPr/>
            </a:pPr>
            <a:r>
              <a:rPr lang="ja-JP" altLang="en-US" sz="1400" dirty="0">
                <a:solidFill>
                  <a:srgbClr val="000000"/>
                </a:solidFill>
                <a:latin typeface="メイリオ" pitchFamily="50" charset="-128"/>
                <a:ea typeface="メイリオ" pitchFamily="50" charset="-128"/>
                <a:cs typeface="メイリオ" pitchFamily="50" charset="-128"/>
              </a:rPr>
              <a:t>　技術手法の検討</a:t>
            </a:r>
          </a:p>
        </p:txBody>
      </p:sp>
      <p:sp>
        <p:nvSpPr>
          <p:cNvPr id="79" name="テキスト ボックス 78"/>
          <p:cNvSpPr txBox="1"/>
          <p:nvPr/>
        </p:nvSpPr>
        <p:spPr>
          <a:xfrm>
            <a:off x="3381009" y="5362603"/>
            <a:ext cx="5731868" cy="338554"/>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ゾーニング実証事業における課題等も踏まえた制度化検討</a:t>
            </a:r>
          </a:p>
        </p:txBody>
      </p:sp>
      <p:sp>
        <p:nvSpPr>
          <p:cNvPr id="86" name="テキスト ボックス 85"/>
          <p:cNvSpPr txBox="1"/>
          <p:nvPr/>
        </p:nvSpPr>
        <p:spPr>
          <a:xfrm>
            <a:off x="920559" y="6170585"/>
            <a:ext cx="4078399" cy="584775"/>
          </a:xfrm>
          <a:prstGeom prst="rect">
            <a:avLst/>
          </a:prstGeom>
          <a:solidFill>
            <a:schemeClr val="accent6">
              <a:lumMod val="20000"/>
              <a:lumOff val="80000"/>
            </a:schemeClr>
          </a:solidFill>
          <a:ln w="12700">
            <a:solidFill>
              <a:srgbClr val="002060"/>
            </a:solidFill>
          </a:ln>
        </p:spPr>
        <p:txBody>
          <a:bodyPr wrap="square">
            <a:spAutoFit/>
          </a:bodyPr>
          <a:lstStyle/>
          <a:p>
            <a:pPr fontAlgn="base">
              <a:spcBef>
                <a:spcPct val="0"/>
              </a:spcBef>
              <a:spcAft>
                <a:spcPct val="0"/>
              </a:spcAft>
              <a:defRPr/>
            </a:pPr>
            <a:r>
              <a:rPr lang="ja-JP" altLang="en-US" sz="1600" dirty="0">
                <a:solidFill>
                  <a:prstClr val="black"/>
                </a:solidFill>
                <a:latin typeface="メイリオ" pitchFamily="50" charset="-128"/>
                <a:ea typeface="メイリオ" pitchFamily="50" charset="-128"/>
                <a:cs typeface="メイリオ" pitchFamily="50" charset="-128"/>
              </a:rPr>
              <a:t>地方公共団体　・実証事業の実施</a:t>
            </a:r>
            <a:endParaRPr lang="en-US" altLang="ja-JP" sz="1600" dirty="0">
              <a:solidFill>
                <a:prstClr val="black"/>
              </a:solidFill>
              <a:latin typeface="メイリオ" pitchFamily="50" charset="-128"/>
              <a:ea typeface="メイリオ" pitchFamily="50" charset="-128"/>
              <a:cs typeface="メイリオ" pitchFamily="50" charset="-128"/>
            </a:endParaRPr>
          </a:p>
          <a:p>
            <a:pPr fontAlgn="base">
              <a:spcBef>
                <a:spcPct val="0"/>
              </a:spcBef>
              <a:spcAft>
                <a:spcPct val="0"/>
              </a:spcAft>
              <a:defRPr/>
            </a:pPr>
            <a:r>
              <a:rPr lang="ja-JP" altLang="en-US" sz="1600" dirty="0">
                <a:solidFill>
                  <a:prstClr val="black"/>
                </a:solidFill>
                <a:latin typeface="メイリオ" pitchFamily="50" charset="-128"/>
                <a:ea typeface="メイリオ" pitchFamily="50" charset="-128"/>
                <a:cs typeface="メイリオ" pitchFamily="50" charset="-128"/>
              </a:rPr>
              <a:t>　　　　　　　・関係者との調整　等</a:t>
            </a:r>
          </a:p>
        </p:txBody>
      </p:sp>
      <p:sp>
        <p:nvSpPr>
          <p:cNvPr id="87" name="下矢印 83"/>
          <p:cNvSpPr/>
          <p:nvPr/>
        </p:nvSpPr>
        <p:spPr>
          <a:xfrm rot="10800000">
            <a:off x="6823872" y="5687306"/>
            <a:ext cx="433387" cy="575275"/>
          </a:xfrm>
          <a:prstGeom prst="downArrow">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テキスト ボックス 87"/>
          <p:cNvSpPr txBox="1"/>
          <p:nvPr/>
        </p:nvSpPr>
        <p:spPr>
          <a:xfrm>
            <a:off x="5283488" y="6276433"/>
            <a:ext cx="3557944" cy="338554"/>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知見の集約／課題の抽出　等</a:t>
            </a:r>
          </a:p>
        </p:txBody>
      </p:sp>
      <p:sp>
        <p:nvSpPr>
          <p:cNvPr id="90" name="テキスト ボックス 125"/>
          <p:cNvSpPr txBox="1">
            <a:spLocks noChangeArrowheads="1"/>
          </p:cNvSpPr>
          <p:nvPr/>
        </p:nvSpPr>
        <p:spPr bwMode="auto">
          <a:xfrm>
            <a:off x="9225573" y="4066715"/>
            <a:ext cx="461665" cy="2688645"/>
          </a:xfrm>
          <a:prstGeom prst="rect">
            <a:avLst/>
          </a:prstGeom>
          <a:solidFill>
            <a:schemeClr val="bg1"/>
          </a:solidFill>
          <a:ln w="9525">
            <a:solidFill>
              <a:schemeClr val="tx1"/>
            </a:solidFill>
            <a:miter lim="800000"/>
            <a:headEnd/>
            <a:tailEnd/>
          </a:ln>
        </p:spPr>
        <p:txBody>
          <a:bodyPr vert="eaVert" wrap="square" anchor="ct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fontAlgn="base" hangingPunct="1">
              <a:spcBef>
                <a:spcPct val="0"/>
              </a:spcBef>
              <a:spcAft>
                <a:spcPct val="0"/>
              </a:spcAft>
              <a:buNone/>
              <a:defRPr/>
            </a:pPr>
            <a:r>
              <a:rPr lang="ja-JP" altLang="en-US" sz="1800" dirty="0">
                <a:solidFill>
                  <a:prstClr val="black"/>
                </a:solidFill>
                <a:latin typeface="メイリオ" pitchFamily="50" charset="-128"/>
                <a:ea typeface="メイリオ" pitchFamily="50" charset="-128"/>
                <a:cs typeface="メイリオ" pitchFamily="50" charset="-128"/>
              </a:rPr>
              <a:t>ゾーニングの制度化</a:t>
            </a:r>
            <a:endParaRPr lang="en-US" altLang="ja-JP" sz="1800" dirty="0">
              <a:solidFill>
                <a:prstClr val="black"/>
              </a:solidFill>
              <a:latin typeface="メイリオ" pitchFamily="50" charset="-128"/>
              <a:ea typeface="メイリオ" pitchFamily="50" charset="-128"/>
              <a:cs typeface="メイリオ" pitchFamily="50" charset="-128"/>
            </a:endParaRPr>
          </a:p>
        </p:txBody>
      </p:sp>
      <p:sp>
        <p:nvSpPr>
          <p:cNvPr id="91" name="角丸四角形 60"/>
          <p:cNvSpPr/>
          <p:nvPr/>
        </p:nvSpPr>
        <p:spPr>
          <a:xfrm>
            <a:off x="174493" y="1916839"/>
            <a:ext cx="9571079" cy="1543897"/>
          </a:xfrm>
          <a:prstGeom prst="roundRect">
            <a:avLst>
              <a:gd name="adj" fmla="val 10084"/>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62">
              <a:defRPr/>
            </a:pPr>
            <a:endParaRPr lang="ja-JP" altLang="en-US" sz="166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正方形/長方形 91"/>
          <p:cNvSpPr/>
          <p:nvPr/>
        </p:nvSpPr>
        <p:spPr>
          <a:xfrm>
            <a:off x="252344" y="1700814"/>
            <a:ext cx="9493227" cy="177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7663" indent="-447663" defTabSz="844314">
              <a:lnSpc>
                <a:spcPts val="2200"/>
              </a:lnSpc>
              <a:defRPr/>
            </a:pPr>
            <a:endParaRPr kumimoji="0" lang="en-US" altLang="ja-JP" kern="0" dirty="0">
              <a:solidFill>
                <a:schemeClr val="tx1"/>
              </a:solidFill>
              <a:latin typeface="メイリオ" pitchFamily="50" charset="-128"/>
              <a:ea typeface="メイリオ" pitchFamily="50" charset="-128"/>
              <a:cs typeface="メイリオ" pitchFamily="50" charset="-128"/>
            </a:endParaRPr>
          </a:p>
          <a:p>
            <a:pPr marL="447663" indent="-447663" defTabSz="844314">
              <a:lnSpc>
                <a:spcPts val="2200"/>
              </a:lnSpc>
              <a:defRPr/>
            </a:pPr>
            <a:r>
              <a:rPr kumimoji="0" lang="en-US" altLang="ja-JP" sz="2000" kern="0" dirty="0">
                <a:solidFill>
                  <a:schemeClr val="tx1"/>
                </a:solidFill>
                <a:latin typeface="メイリオ" pitchFamily="50" charset="-128"/>
                <a:ea typeface="メイリオ" pitchFamily="50" charset="-128"/>
                <a:cs typeface="メイリオ" pitchFamily="50" charset="-128"/>
              </a:rPr>
              <a:t>1</a:t>
            </a:r>
            <a:r>
              <a:rPr kumimoji="0" lang="ja-JP" altLang="en-US" sz="2000" kern="0" dirty="0" err="1">
                <a:solidFill>
                  <a:schemeClr val="tx1"/>
                </a:solidFill>
                <a:latin typeface="メイリオ" pitchFamily="50" charset="-128"/>
                <a:ea typeface="メイリオ" pitchFamily="50" charset="-128"/>
                <a:cs typeface="メイリオ" pitchFamily="50" charset="-128"/>
              </a:rPr>
              <a:t>．</a:t>
            </a:r>
            <a:r>
              <a:rPr kumimoji="0" lang="ja-JP" altLang="en-US" sz="2000" kern="0" dirty="0">
                <a:solidFill>
                  <a:schemeClr val="tx1"/>
                </a:solidFill>
                <a:latin typeface="メイリオ" pitchFamily="50" charset="-128"/>
                <a:ea typeface="メイリオ" pitchFamily="50" charset="-128"/>
                <a:cs typeface="メイリオ" pitchFamily="50" charset="-128"/>
              </a:rPr>
              <a:t>委託を受ける主体</a:t>
            </a:r>
            <a:r>
              <a:rPr kumimoji="0" lang="en-US" altLang="ja-JP" sz="2000" kern="0" dirty="0">
                <a:solidFill>
                  <a:schemeClr val="tx1"/>
                </a:solidFill>
                <a:latin typeface="メイリオ" pitchFamily="50" charset="-128"/>
                <a:ea typeface="メイリオ" pitchFamily="50" charset="-128"/>
                <a:cs typeface="メイリオ" pitchFamily="50" charset="-128"/>
              </a:rPr>
              <a:t>:</a:t>
            </a:r>
            <a:r>
              <a:rPr kumimoji="0" lang="ja-JP" altLang="en-US" sz="2000" kern="0" dirty="0">
                <a:solidFill>
                  <a:schemeClr val="tx1"/>
                </a:solidFill>
                <a:latin typeface="メイリオ" pitchFamily="50" charset="-128"/>
                <a:ea typeface="メイリオ" pitchFamily="50" charset="-128"/>
                <a:cs typeface="メイリオ" pitchFamily="50" charset="-128"/>
              </a:rPr>
              <a:t>　地方公共団体、民間団体</a:t>
            </a:r>
            <a:endParaRPr kumimoji="0" lang="en-US" altLang="ja-JP" sz="2000" kern="0" dirty="0">
              <a:solidFill>
                <a:schemeClr val="tx1"/>
              </a:solidFill>
              <a:latin typeface="メイリオ" pitchFamily="50" charset="-128"/>
              <a:ea typeface="メイリオ" pitchFamily="50" charset="-128"/>
              <a:cs typeface="メイリオ" pitchFamily="50" charset="-128"/>
            </a:endParaRPr>
          </a:p>
          <a:p>
            <a:pPr marL="447663" indent="-447663" defTabSz="844314">
              <a:lnSpc>
                <a:spcPts val="2200"/>
              </a:lnSpc>
              <a:defRPr/>
            </a:pPr>
            <a:r>
              <a:rPr kumimoji="0" lang="en-US" altLang="ja-JP" sz="2000" kern="0" dirty="0">
                <a:solidFill>
                  <a:schemeClr val="tx1"/>
                </a:solidFill>
                <a:latin typeface="メイリオ" pitchFamily="50" charset="-128"/>
                <a:ea typeface="メイリオ" pitchFamily="50" charset="-128"/>
                <a:cs typeface="メイリオ" pitchFamily="50" charset="-128"/>
              </a:rPr>
              <a:t>2</a:t>
            </a:r>
            <a:r>
              <a:rPr kumimoji="0" lang="ja-JP" altLang="en-US" sz="2000" kern="0" dirty="0" err="1">
                <a:solidFill>
                  <a:schemeClr val="tx1"/>
                </a:solidFill>
                <a:latin typeface="メイリオ" pitchFamily="50" charset="-128"/>
                <a:ea typeface="メイリオ" pitchFamily="50" charset="-128"/>
                <a:cs typeface="メイリオ" pitchFamily="50" charset="-128"/>
              </a:rPr>
              <a:t>．</a:t>
            </a:r>
            <a:r>
              <a:rPr kumimoji="0" lang="ja-JP" altLang="en-US" sz="2000" kern="0" dirty="0">
                <a:solidFill>
                  <a:schemeClr val="tx1"/>
                </a:solidFill>
                <a:latin typeface="メイリオ" pitchFamily="50" charset="-128"/>
                <a:ea typeface="メイリオ" pitchFamily="50" charset="-128"/>
                <a:cs typeface="メイリオ" pitchFamily="50" charset="-128"/>
              </a:rPr>
              <a:t>委託内容</a:t>
            </a:r>
            <a:r>
              <a:rPr kumimoji="0" lang="en-US" altLang="ja-JP" sz="2000" kern="0" dirty="0">
                <a:solidFill>
                  <a:schemeClr val="tx1"/>
                </a:solidFill>
                <a:latin typeface="メイリオ" pitchFamily="50" charset="-128"/>
                <a:ea typeface="メイリオ" pitchFamily="50" charset="-128"/>
                <a:cs typeface="メイリオ" pitchFamily="50" charset="-128"/>
              </a:rPr>
              <a:t>:</a:t>
            </a:r>
            <a:r>
              <a:rPr kumimoji="0" lang="ja-JP" altLang="en-US" sz="2000" kern="0" dirty="0">
                <a:solidFill>
                  <a:schemeClr val="tx1"/>
                </a:solidFill>
                <a:latin typeface="メイリオ" pitchFamily="50" charset="-128"/>
                <a:ea typeface="メイリオ" pitchFamily="50" charset="-128"/>
                <a:cs typeface="メイリオ" pitchFamily="50" charset="-128"/>
              </a:rPr>
              <a:t>　</a:t>
            </a:r>
            <a:endParaRPr kumimoji="0" lang="en-US" altLang="ja-JP" sz="2000" kern="0" dirty="0">
              <a:solidFill>
                <a:schemeClr val="tx1"/>
              </a:solidFill>
              <a:latin typeface="メイリオ" pitchFamily="50" charset="-128"/>
              <a:ea typeface="メイリオ" pitchFamily="50" charset="-128"/>
              <a:cs typeface="メイリオ" pitchFamily="50" charset="-128"/>
            </a:endParaRPr>
          </a:p>
          <a:p>
            <a:pPr defTabSz="844314">
              <a:lnSpc>
                <a:spcPts val="2200"/>
              </a:lnSpc>
              <a:defRPr/>
            </a:pPr>
            <a:r>
              <a:rPr kumimoji="0" lang="ja-JP" altLang="en-US" sz="2000" kern="0" dirty="0">
                <a:solidFill>
                  <a:schemeClr val="tx1"/>
                </a:solidFill>
                <a:latin typeface="メイリオ" pitchFamily="50" charset="-128"/>
                <a:ea typeface="メイリオ" pitchFamily="50" charset="-128"/>
                <a:cs typeface="メイリオ" pitchFamily="50" charset="-128"/>
              </a:rPr>
              <a:t>　・ゾーニング手法の検討、普及促進</a:t>
            </a:r>
            <a:endParaRPr kumimoji="0" lang="en-US" altLang="ja-JP" sz="2000" kern="0" dirty="0">
              <a:solidFill>
                <a:schemeClr val="tx1"/>
              </a:solidFill>
              <a:latin typeface="メイリオ" pitchFamily="50" charset="-128"/>
              <a:ea typeface="メイリオ" pitchFamily="50" charset="-128"/>
              <a:cs typeface="メイリオ" pitchFamily="50" charset="-128"/>
            </a:endParaRPr>
          </a:p>
          <a:p>
            <a:pPr defTabSz="844314">
              <a:lnSpc>
                <a:spcPts val="2200"/>
              </a:lnSpc>
              <a:defRPr/>
            </a:pPr>
            <a:r>
              <a:rPr kumimoji="0" lang="ja-JP" altLang="en-US" sz="2000" kern="0" dirty="0">
                <a:solidFill>
                  <a:schemeClr val="tx1"/>
                </a:solidFill>
                <a:latin typeface="メイリオ" pitchFamily="50" charset="-128"/>
                <a:ea typeface="メイリオ" pitchFamily="50" charset="-128"/>
                <a:cs typeface="メイリオ" pitchFamily="50" charset="-128"/>
              </a:rPr>
              <a:t>　・環境影響評価に係るゾーニングの制度化のあり方等に関する検討</a:t>
            </a:r>
            <a:endParaRPr kumimoji="0" lang="en-US" altLang="ja-JP" sz="2000" kern="0" dirty="0">
              <a:solidFill>
                <a:schemeClr val="tx1"/>
              </a:solidFill>
              <a:latin typeface="メイリオ" pitchFamily="50" charset="-128"/>
              <a:ea typeface="メイリオ" pitchFamily="50" charset="-128"/>
              <a:cs typeface="メイリオ" pitchFamily="50" charset="-128"/>
            </a:endParaRPr>
          </a:p>
          <a:p>
            <a:pPr marL="449251" indent="-449251" defTabSz="844314">
              <a:lnSpc>
                <a:spcPts val="2200"/>
              </a:lnSpc>
              <a:defRPr/>
            </a:pPr>
            <a:r>
              <a:rPr kumimoji="0" lang="ja-JP" altLang="en-US" sz="2000" kern="0" dirty="0">
                <a:solidFill>
                  <a:schemeClr val="tx1"/>
                </a:solidFill>
                <a:latin typeface="メイリオ" pitchFamily="50" charset="-128"/>
                <a:ea typeface="メイリオ" pitchFamily="50" charset="-128"/>
                <a:cs typeface="メイリオ" pitchFamily="50" charset="-128"/>
              </a:rPr>
              <a:t>　・ゾーニングの実効性を確保し具体化する取組の実践</a:t>
            </a:r>
            <a:endParaRPr kumimoji="0" lang="en-US" altLang="ja-JP" sz="2000" kern="0" dirty="0">
              <a:solidFill>
                <a:schemeClr val="tx1"/>
              </a:solidFill>
              <a:latin typeface="メイリオ" pitchFamily="50" charset="-128"/>
              <a:ea typeface="メイリオ" pitchFamily="50" charset="-128"/>
              <a:cs typeface="メイリオ" pitchFamily="50" charset="-128"/>
            </a:endParaRPr>
          </a:p>
        </p:txBody>
      </p:sp>
      <p:sp>
        <p:nvSpPr>
          <p:cNvPr id="93" name="テキスト ボックス 92"/>
          <p:cNvSpPr txBox="1"/>
          <p:nvPr/>
        </p:nvSpPr>
        <p:spPr>
          <a:xfrm>
            <a:off x="-17240" y="5256441"/>
            <a:ext cx="1364361" cy="538609"/>
          </a:xfrm>
          <a:prstGeom prst="rect">
            <a:avLst/>
          </a:prstGeom>
          <a:solidFill>
            <a:schemeClr val="accent1">
              <a:lumMod val="20000"/>
              <a:lumOff val="80000"/>
            </a:schemeClr>
          </a:solidFill>
          <a:ln w="12700">
            <a:solidFill>
              <a:srgbClr val="002060"/>
            </a:solidFill>
          </a:ln>
        </p:spPr>
        <p:txBody>
          <a:bodyPr wrap="square" rtlCol="0">
            <a:spAutoFit/>
          </a:bodyPr>
          <a:lstStyle/>
          <a:p>
            <a:pPr lvl="0" algn="ctr" fontAlgn="base">
              <a:spcBef>
                <a:spcPct val="0"/>
              </a:spcBef>
              <a:spcAft>
                <a:spcPct val="0"/>
              </a:spcAft>
              <a:defRPr/>
            </a:pPr>
            <a:r>
              <a:rPr lang="ja-JP" altLang="en-US" dirty="0">
                <a:solidFill>
                  <a:prstClr val="black"/>
                </a:solidFill>
                <a:latin typeface="メイリオ" pitchFamily="50" charset="-128"/>
                <a:ea typeface="メイリオ" pitchFamily="50" charset="-128"/>
                <a:cs typeface="メイリオ" pitchFamily="50" charset="-128"/>
              </a:rPr>
              <a:t>検討／公募</a:t>
            </a:r>
            <a:endParaRPr lang="en-US" altLang="ja-JP" dirty="0">
              <a:solidFill>
                <a:prstClr val="black"/>
              </a:solidFill>
              <a:latin typeface="メイリオ" pitchFamily="50" charset="-128"/>
              <a:ea typeface="メイリオ" pitchFamily="50" charset="-128"/>
              <a:cs typeface="メイリオ" pitchFamily="50" charset="-128"/>
            </a:endParaRPr>
          </a:p>
          <a:p>
            <a:pPr algn="ctr" fontAlgn="base">
              <a:spcBef>
                <a:spcPct val="0"/>
              </a:spcBef>
              <a:spcAft>
                <a:spcPct val="0"/>
              </a:spcAf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a:t>
            </a:r>
          </a:p>
        </p:txBody>
      </p:sp>
      <p:sp>
        <p:nvSpPr>
          <p:cNvPr id="94" name="正方形/長方形 2"/>
          <p:cNvSpPr>
            <a:spLocks noChangeArrowheads="1"/>
          </p:cNvSpPr>
          <p:nvPr/>
        </p:nvSpPr>
        <p:spPr bwMode="auto">
          <a:xfrm>
            <a:off x="128464" y="1268761"/>
            <a:ext cx="6882728"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62" eaLnBrk="1" hangingPunct="1">
              <a:lnSpc>
                <a:spcPts val="2400"/>
              </a:lnSpc>
              <a:spcBef>
                <a:spcPct val="0"/>
              </a:spcBef>
              <a:spcAft>
                <a:spcPts val="277"/>
              </a:spcAft>
              <a:buClr>
                <a:srgbClr val="6F6F6F"/>
              </a:buClr>
              <a:buNone/>
              <a:defRPr/>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環境保全と両立した風力発電の円滑な導入を</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defTabSz="844062" eaLnBrk="1" hangingPunct="1">
              <a:lnSpc>
                <a:spcPts val="2400"/>
              </a:lnSpc>
              <a:spcBef>
                <a:spcPct val="0"/>
              </a:spcBef>
              <a:spcAft>
                <a:spcPts val="277"/>
              </a:spcAft>
              <a:buClr>
                <a:srgbClr val="6F6F6F"/>
              </a:buClr>
              <a:buNone/>
              <a:defRPr/>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目指し、ゾーニングの制度化のあり方等を検討</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テキスト ボックス 94"/>
          <p:cNvSpPr txBox="1"/>
          <p:nvPr/>
        </p:nvSpPr>
        <p:spPr>
          <a:xfrm>
            <a:off x="9514530" y="6605632"/>
            <a:ext cx="630731" cy="369204"/>
          </a:xfrm>
          <a:prstGeom prst="rect">
            <a:avLst/>
          </a:prstGeom>
          <a:noFill/>
        </p:spPr>
        <p:txBody>
          <a:bodyPr wrap="square" rtlCol="0">
            <a:spAutoFit/>
          </a:bodyPr>
          <a:lstStyle/>
          <a:p>
            <a:pPr algn="ctr" defTabSz="914104">
              <a:defRPr/>
            </a:pPr>
            <a:r>
              <a:rPr kumimoji="0" lang="ja-JP" altLang="en-US" sz="1799" b="1" kern="0" dirty="0">
                <a:solidFill>
                  <a:sysClr val="window" lastClr="FFFFFF">
                    <a:lumMod val="50000"/>
                  </a:sysClr>
                </a:solidFill>
                <a:latin typeface="メイリオ" panose="020B0604030504040204" pitchFamily="50" charset="-128"/>
                <a:ea typeface="メイリオ" panose="020B0604030504040204" pitchFamily="50" charset="-128"/>
                <a:cs typeface="メイリオ" panose="020B0604030504040204" pitchFamily="50" charset="-128"/>
              </a:rPr>
              <a:t>１</a:t>
            </a:r>
            <a:endParaRPr lang="ja-JP" altLang="en-US" sz="1799" b="1" kern="0" dirty="0">
              <a:solidFill>
                <a:sysClr val="window" lastClr="FFFFFF">
                  <a:lumMod val="50000"/>
                </a:sys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473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p:cNvSpPr txBox="1"/>
          <p:nvPr/>
        </p:nvSpPr>
        <p:spPr>
          <a:xfrm>
            <a:off x="9470430" y="6510096"/>
            <a:ext cx="630731" cy="369204"/>
          </a:xfrm>
          <a:prstGeom prst="rect">
            <a:avLst/>
          </a:prstGeom>
          <a:noFill/>
        </p:spPr>
        <p:txBody>
          <a:bodyPr wrap="square" rtlCol="0">
            <a:spAutoFit/>
          </a:bodyPr>
          <a:lstStyle/>
          <a:p>
            <a:pPr algn="ctr" defTabSz="914104">
              <a:defRPr/>
            </a:pPr>
            <a:r>
              <a:rPr kumimoji="0" lang="en-US" altLang="ja-JP" sz="1799" b="1" kern="0" dirty="0">
                <a:solidFill>
                  <a:sysClr val="window" lastClr="FFFFFF">
                    <a:lumMod val="50000"/>
                  </a:sysClr>
                </a:solidFill>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sz="1799" b="1" kern="0" dirty="0">
              <a:solidFill>
                <a:sysClr val="window" lastClr="FFFFFF">
                  <a:lumMod val="50000"/>
                </a:sys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3"/>
          <p:cNvSpPr txBox="1">
            <a:spLocks noChangeArrowheads="1"/>
          </p:cNvSpPr>
          <p:nvPr/>
        </p:nvSpPr>
        <p:spPr bwMode="auto">
          <a:xfrm>
            <a:off x="0" y="3"/>
            <a:ext cx="9906000" cy="540000"/>
          </a:xfrm>
          <a:prstGeom prst="rect">
            <a:avLst/>
          </a:prstGeom>
          <a:noFill/>
          <a:ln>
            <a:noFill/>
          </a:ln>
          <a:extLst/>
        </p:spPr>
        <p:txBody>
          <a:bodyPr lIns="91431" tIns="45715" rIns="91431" bIns="45715"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fontAlgn="base">
              <a:spcBef>
                <a:spcPct val="0"/>
              </a:spcBef>
              <a:spcAft>
                <a:spcPct val="0"/>
              </a:spcAft>
              <a:buNone/>
              <a:defRPr/>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風力発電に係るゾーニング</a:t>
            </a:r>
          </a:p>
        </p:txBody>
      </p:sp>
      <p:sp>
        <p:nvSpPr>
          <p:cNvPr id="57" name="正方形/長方形 56"/>
          <p:cNvSpPr/>
          <p:nvPr/>
        </p:nvSpPr>
        <p:spPr>
          <a:xfrm>
            <a:off x="123096" y="404666"/>
            <a:ext cx="9630567" cy="2669962"/>
          </a:xfrm>
          <a:prstGeom prst="rect">
            <a:avLst/>
          </a:prstGeom>
        </p:spPr>
        <p:txBody>
          <a:bodyPr wrap="square">
            <a:spAutoFit/>
          </a:bodyPr>
          <a:lstStyle/>
          <a:p>
            <a:pPr algn="just">
              <a:lnSpc>
                <a:spcPts val="1500"/>
              </a:lnSpc>
            </a:pPr>
            <a:r>
              <a:rPr lang="ja-JP" altLang="ja-JP" sz="1400" b="1" u="sng" kern="100" dirty="0">
                <a:latin typeface="メイリオ" panose="020B0604030504040204" pitchFamily="50" charset="-128"/>
                <a:ea typeface="メイリオ" panose="020B0604030504040204" pitchFamily="50" charset="-128"/>
                <a:cs typeface="メイリオ" panose="020B0604030504040204" pitchFamily="50" charset="-128"/>
              </a:rPr>
              <a:t>「風力発電に係るゾーニング」とは</a:t>
            </a:r>
            <a:endParaRPr lang="en-US" altLang="ja-JP" sz="1400" b="1" u="sng"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1500"/>
              </a:lnSpc>
            </a:pPr>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環境保全と風力発電の導入促進を両立するため、関係者間で協議しながら、</a:t>
            </a:r>
            <a:r>
              <a:rPr lang="ja-JP" altLang="ja-JP" sz="1400" b="1" kern="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環境保全、事業性、社会的調整に係る情報の重ね合わせを行い総合的に評価した上で、以下の区域を設定</a:t>
            </a:r>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し活用する取組</a:t>
            </a:r>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pPr lvl="1" algn="just">
              <a:lnSpc>
                <a:spcPts val="1500"/>
              </a:lnSpc>
            </a:pPr>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①法令等により立地困難又は重大な環境影響が懸念される等により環境保全を優先することが考えられるエリア</a:t>
            </a:r>
            <a:b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（保全エリア）</a:t>
            </a:r>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pPr lvl="1" algn="just">
              <a:lnSpc>
                <a:spcPts val="1500"/>
              </a:lnSpc>
            </a:pPr>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②立地に当たって調整が必要なエリア（調整エリア）</a:t>
            </a:r>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pPr lvl="1" algn="just">
              <a:lnSpc>
                <a:spcPts val="1500"/>
              </a:lnSpc>
            </a:pPr>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③環境・社会面からは風力発電の導入を促進しうるエリア（促進エリア）等</a:t>
            </a:r>
          </a:p>
          <a:p>
            <a:pPr algn="just">
              <a:lnSpc>
                <a:spcPts val="1500"/>
              </a:lnSpc>
              <a:spcBef>
                <a:spcPts val="600"/>
              </a:spcBef>
            </a:pPr>
            <a:r>
              <a:rPr lang="ja-JP" altLang="ja-JP" sz="1400" b="1" u="sng" kern="100" dirty="0">
                <a:latin typeface="メイリオ" panose="020B0604030504040204" pitchFamily="50" charset="-128"/>
                <a:ea typeface="メイリオ" panose="020B0604030504040204" pitchFamily="50" charset="-128"/>
                <a:cs typeface="メイリオ" panose="020B0604030504040204" pitchFamily="50" charset="-128"/>
              </a:rPr>
              <a:t>経緯・目的</a:t>
            </a:r>
            <a:endParaRPr lang="en-US" altLang="ja-JP" sz="1400" b="1" u="sng"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1500"/>
              </a:lnSpc>
            </a:pPr>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東日本大震災や固定価格買取制度導入等により、風力発電の導入が加速。風力発電は地球温暖化対策推進の上で重要であるものの、騒音等の生活環境、バードストライク等の自然環境への影響や、住民等の反対が顕在化</a:t>
            </a:r>
          </a:p>
          <a:p>
            <a:pPr indent="-89532" algn="just">
              <a:lnSpc>
                <a:spcPts val="1500"/>
              </a:lnSpc>
            </a:pPr>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b="1" kern="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風力発電の導入促進と環境保全の両立した適地抽出が必要</a:t>
            </a:r>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。環境省では、平成</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年度から、地方公共団体の協力を得て、風力発電に係るゾーニング導入可能性検討モデル事業を実施</a:t>
            </a:r>
          </a:p>
          <a:p>
            <a:pPr indent="-89532" algn="just">
              <a:lnSpc>
                <a:spcPts val="1500"/>
              </a:lnSpc>
            </a:pPr>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⇒本年３月、モデル事業の成果を踏まえ、「風力発電に係る地方公共団体によるゾーニングマニュアル」を取りまとめ</a:t>
            </a:r>
          </a:p>
        </p:txBody>
      </p:sp>
      <p:grpSp>
        <p:nvGrpSpPr>
          <p:cNvPr id="58" name="グループ化 57"/>
          <p:cNvGrpSpPr/>
          <p:nvPr/>
        </p:nvGrpSpPr>
        <p:grpSpPr>
          <a:xfrm>
            <a:off x="200478" y="2996959"/>
            <a:ext cx="9553185" cy="3803723"/>
            <a:chOff x="617530" y="2305783"/>
            <a:chExt cx="8740044" cy="4423168"/>
          </a:xfrm>
        </p:grpSpPr>
        <p:grpSp>
          <p:nvGrpSpPr>
            <p:cNvPr id="59" name="グループ化 55"/>
            <p:cNvGrpSpPr>
              <a:grpSpLocks/>
            </p:cNvGrpSpPr>
            <p:nvPr/>
          </p:nvGrpSpPr>
          <p:grpSpPr bwMode="auto">
            <a:xfrm>
              <a:off x="4920930" y="4785598"/>
              <a:ext cx="4321176" cy="891858"/>
              <a:chOff x="4427538" y="4600982"/>
              <a:chExt cx="4321175" cy="866207"/>
            </a:xfrm>
          </p:grpSpPr>
          <p:sp>
            <p:nvSpPr>
              <p:cNvPr id="184" name="正方形/長方形 183"/>
              <p:cNvSpPr/>
              <p:nvPr/>
            </p:nvSpPr>
            <p:spPr>
              <a:xfrm>
                <a:off x="4427538" y="4745456"/>
                <a:ext cx="4321174" cy="652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1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5" name="角丸四角形 181"/>
              <p:cNvSpPr/>
              <p:nvPr/>
            </p:nvSpPr>
            <p:spPr>
              <a:xfrm>
                <a:off x="4571997" y="4600982"/>
                <a:ext cx="2808286" cy="28417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関係者・関係機関との調整</a:t>
                </a:r>
              </a:p>
            </p:txBody>
          </p:sp>
          <p:sp>
            <p:nvSpPr>
              <p:cNvPr id="186" name="テキスト ボックス 11"/>
              <p:cNvSpPr txBox="1">
                <a:spLocks noChangeArrowheads="1"/>
              </p:cNvSpPr>
              <p:nvPr/>
            </p:nvSpPr>
            <p:spPr bwMode="auto">
              <a:xfrm>
                <a:off x="4572000" y="4876261"/>
                <a:ext cx="4176713" cy="59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・協議会、検討会等に関係者・関係機関が参画</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・個別ヒアリング、パブコメ　</a:t>
                </a:r>
                <a:r>
                  <a:rPr lang="en-US" altLang="ja-JP" sz="14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etc</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0" name="グループ化 59"/>
            <p:cNvGrpSpPr/>
            <p:nvPr/>
          </p:nvGrpSpPr>
          <p:grpSpPr>
            <a:xfrm>
              <a:off x="4920925" y="5693028"/>
              <a:ext cx="4436649" cy="760308"/>
              <a:chOff x="4797102" y="6368309"/>
              <a:chExt cx="4574509" cy="823667"/>
            </a:xfrm>
          </p:grpSpPr>
          <p:sp>
            <p:nvSpPr>
              <p:cNvPr id="181" name="正方形/長方形 22"/>
              <p:cNvSpPr/>
              <p:nvPr/>
            </p:nvSpPr>
            <p:spPr bwMode="auto">
              <a:xfrm>
                <a:off x="4797102" y="6535630"/>
                <a:ext cx="4455452" cy="65634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2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2" name="角丸四角形 178"/>
              <p:cNvSpPr/>
              <p:nvPr/>
            </p:nvSpPr>
            <p:spPr bwMode="auto">
              <a:xfrm>
                <a:off x="4947400" y="6368309"/>
                <a:ext cx="1793743" cy="27622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成果の活用法</a:t>
                </a:r>
              </a:p>
            </p:txBody>
          </p:sp>
          <p:sp>
            <p:nvSpPr>
              <p:cNvPr id="183" name="テキスト ボックス 24"/>
              <p:cNvSpPr txBox="1">
                <a:spLocks noChangeArrowheads="1"/>
              </p:cNvSpPr>
              <p:nvPr/>
            </p:nvSpPr>
            <p:spPr bwMode="auto">
              <a:xfrm>
                <a:off x="4869512" y="6678150"/>
                <a:ext cx="4502099" cy="38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・マップの公開、事業者説明会等による誘致促進</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etc</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1" name="正方形/長方形 60"/>
            <p:cNvSpPr/>
            <p:nvPr/>
          </p:nvSpPr>
          <p:spPr bwMode="auto">
            <a:xfrm>
              <a:off x="4920929" y="2556987"/>
              <a:ext cx="4346596" cy="213939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2" name="グループ化 31"/>
            <p:cNvGrpSpPr>
              <a:grpSpLocks/>
            </p:cNvGrpSpPr>
            <p:nvPr/>
          </p:nvGrpSpPr>
          <p:grpSpPr bwMode="auto">
            <a:xfrm>
              <a:off x="4965536" y="2473252"/>
              <a:ext cx="4301989" cy="2267367"/>
              <a:chOff x="3550892" y="1211112"/>
              <a:chExt cx="3679332" cy="2456317"/>
            </a:xfrm>
          </p:grpSpPr>
          <p:sp>
            <p:nvSpPr>
              <p:cNvPr id="179" name="角丸四角形 175"/>
              <p:cNvSpPr/>
              <p:nvPr/>
            </p:nvSpPr>
            <p:spPr>
              <a:xfrm>
                <a:off x="3636292" y="1211112"/>
                <a:ext cx="1368423" cy="2921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扱う情報</a:t>
                </a:r>
              </a:p>
            </p:txBody>
          </p:sp>
          <p:sp>
            <p:nvSpPr>
              <p:cNvPr id="180" name="テキスト ボックス 25"/>
              <p:cNvSpPr txBox="1">
                <a:spLocks noChangeArrowheads="1"/>
              </p:cNvSpPr>
              <p:nvPr/>
            </p:nvSpPr>
            <p:spPr bwMode="auto">
              <a:xfrm>
                <a:off x="3550892" y="1483250"/>
                <a:ext cx="3679332" cy="218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600"/>
                  </a:lnSpc>
                  <a:spcBef>
                    <a:spcPct val="0"/>
                  </a:spcBef>
                  <a:buNone/>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事業性</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lnSpc>
                    <a:spcPts val="1600"/>
                  </a:lnSpc>
                  <a:spcBef>
                    <a:spcPct val="0"/>
                  </a:spcBef>
                  <a:buNone/>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・風況、地形情報（標高、傾斜等）</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ts val="1600"/>
                  </a:lnSpc>
                  <a:spcBef>
                    <a:spcPct val="0"/>
                  </a:spcBef>
                  <a:buNone/>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・アクセス性（道路網、送電網）　</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etc</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ts val="1600"/>
                  </a:lnSpc>
                  <a:spcBef>
                    <a:spcPct val="0"/>
                  </a:spcBef>
                  <a:buNone/>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環境配慮事項</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lnSpc>
                    <a:spcPts val="1600"/>
                  </a:lnSpc>
                  <a:spcBef>
                    <a:spcPct val="0"/>
                  </a:spcBef>
                  <a:buNone/>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・環境保全、国土保全、農業振興等に関する法規制</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ts val="1600"/>
                  </a:lnSpc>
                  <a:spcBef>
                    <a:spcPct val="0"/>
                  </a:spcBef>
                  <a:buNone/>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・鳥類の営巣地、渡り等の情報</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ts val="1600"/>
                  </a:lnSpc>
                  <a:spcBef>
                    <a:spcPct val="0"/>
                  </a:spcBef>
                  <a:buNone/>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・景観（観光地からの見え方等）</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ts val="1600"/>
                  </a:lnSpc>
                  <a:spcBef>
                    <a:spcPct val="0"/>
                  </a:spcBef>
                  <a:buNone/>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・住宅集合地からの距離　</a:t>
                </a:r>
                <a:r>
                  <a:rPr lang="en-US" altLang="ja-JP" sz="14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etc</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63" name="直線コネクタ 62"/>
            <p:cNvCxnSpPr/>
            <p:nvPr/>
          </p:nvCxnSpPr>
          <p:spPr>
            <a:xfrm>
              <a:off x="4451336" y="2798423"/>
              <a:ext cx="680521" cy="2342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4503684" y="3311771"/>
              <a:ext cx="577565" cy="272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右中かっこ 64"/>
            <p:cNvSpPr/>
            <p:nvPr/>
          </p:nvSpPr>
          <p:spPr bwMode="auto">
            <a:xfrm>
              <a:off x="3768277" y="2854347"/>
              <a:ext cx="254414" cy="1459217"/>
            </a:xfrm>
            <a:prstGeom prst="rightBrace">
              <a:avLst>
                <a:gd name="adj1" fmla="val 8333"/>
                <a:gd name="adj2" fmla="val 6097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テキスト ボックス 39"/>
            <p:cNvSpPr txBox="1">
              <a:spLocks noChangeArrowheads="1"/>
            </p:cNvSpPr>
            <p:nvPr/>
          </p:nvSpPr>
          <p:spPr bwMode="auto">
            <a:xfrm>
              <a:off x="3998607" y="3535994"/>
              <a:ext cx="1046794" cy="53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レイヤー</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情報の整理</a:t>
              </a:r>
            </a:p>
          </p:txBody>
        </p:sp>
        <p:sp>
          <p:nvSpPr>
            <p:cNvPr id="69" name="円/楕円 80"/>
            <p:cNvSpPr/>
            <p:nvPr/>
          </p:nvSpPr>
          <p:spPr bwMode="auto">
            <a:xfrm>
              <a:off x="3837985" y="4688746"/>
              <a:ext cx="989814" cy="417100"/>
            </a:xfrm>
            <a:prstGeom prst="ellipse">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テキスト ボックス 49"/>
            <p:cNvSpPr txBox="1">
              <a:spLocks noChangeArrowheads="1"/>
            </p:cNvSpPr>
            <p:nvPr/>
          </p:nvSpPr>
          <p:spPr bwMode="auto">
            <a:xfrm>
              <a:off x="3824376" y="4680044"/>
              <a:ext cx="1050298" cy="53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関係者・</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spcBef>
                  <a:spcPct val="0"/>
                </a:spcBef>
                <a:buFontTx/>
                <a:buNone/>
              </a:pPr>
              <a:r>
                <a:rPr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関係機関協議</a:t>
              </a:r>
            </a:p>
          </p:txBody>
        </p:sp>
        <p:grpSp>
          <p:nvGrpSpPr>
            <p:cNvPr id="76" name="グループ化 56"/>
            <p:cNvGrpSpPr>
              <a:grpSpLocks/>
            </p:cNvGrpSpPr>
            <p:nvPr/>
          </p:nvGrpSpPr>
          <p:grpSpPr bwMode="auto">
            <a:xfrm flipH="1">
              <a:off x="3399157" y="4942698"/>
              <a:ext cx="405029" cy="138717"/>
              <a:chOff x="2411760" y="4581128"/>
              <a:chExt cx="504056" cy="216024"/>
            </a:xfrm>
          </p:grpSpPr>
          <p:sp>
            <p:nvSpPr>
              <p:cNvPr id="176" name="山形 172"/>
              <p:cNvSpPr/>
              <p:nvPr/>
            </p:nvSpPr>
            <p:spPr>
              <a:xfrm>
                <a:off x="2411351" y="4581729"/>
                <a:ext cx="215438" cy="215861"/>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7" name="山形 173"/>
              <p:cNvSpPr/>
              <p:nvPr/>
            </p:nvSpPr>
            <p:spPr>
              <a:xfrm>
                <a:off x="2555556" y="4581729"/>
                <a:ext cx="215438" cy="215861"/>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8" name="山形 174"/>
              <p:cNvSpPr/>
              <p:nvPr/>
            </p:nvSpPr>
            <p:spPr>
              <a:xfrm>
                <a:off x="2699760" y="4581729"/>
                <a:ext cx="215438" cy="215861"/>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7" name="テキスト ボックス 60"/>
            <p:cNvSpPr txBox="1">
              <a:spLocks noChangeArrowheads="1"/>
            </p:cNvSpPr>
            <p:nvPr/>
          </p:nvSpPr>
          <p:spPr bwMode="auto">
            <a:xfrm>
              <a:off x="3329445" y="4408680"/>
              <a:ext cx="1338231" cy="322109"/>
            </a:xfrm>
            <a:prstGeom prst="rect">
              <a:avLst/>
            </a:prstGeom>
            <a:solidFill>
              <a:srgbClr val="FFFFFF">
                <a:alpha val="74118"/>
              </a:srgbClr>
            </a:solidFill>
            <a:ln>
              <a:noFill/>
            </a:ln>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意見の反映・調整</a:t>
              </a:r>
              <a:endParaRPr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テキスト ボックス 55"/>
            <p:cNvSpPr txBox="1">
              <a:spLocks noChangeArrowheads="1"/>
            </p:cNvSpPr>
            <p:nvPr/>
          </p:nvSpPr>
          <p:spPr bwMode="auto">
            <a:xfrm>
              <a:off x="7010080" y="2556987"/>
              <a:ext cx="2303462" cy="30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spcBef>
                  <a:spcPct val="0"/>
                </a:spcBef>
                <a:buFontTx/>
                <a:buNone/>
              </a:pPr>
              <a:r>
                <a:rPr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注：陸上風力の場合</a:t>
              </a:r>
            </a:p>
          </p:txBody>
        </p:sp>
        <p:sp>
          <p:nvSpPr>
            <p:cNvPr id="79" name="正方形/長方形 78"/>
            <p:cNvSpPr/>
            <p:nvPr/>
          </p:nvSpPr>
          <p:spPr bwMode="auto">
            <a:xfrm>
              <a:off x="661562" y="2454272"/>
              <a:ext cx="8651980" cy="42746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AutoShape 465"/>
            <p:cNvSpPr>
              <a:spLocks noChangeArrowheads="1"/>
            </p:cNvSpPr>
            <p:nvPr/>
          </p:nvSpPr>
          <p:spPr bwMode="auto">
            <a:xfrm>
              <a:off x="1326717" y="3343188"/>
              <a:ext cx="2148976" cy="557839"/>
            </a:xfrm>
            <a:prstGeom prst="parallelogram">
              <a:avLst>
                <a:gd name="adj" fmla="val 98542"/>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63305" tIns="7575" rIns="63305" bIns="7575"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Freeform 466"/>
            <p:cNvSpPr>
              <a:spLocks/>
            </p:cNvSpPr>
            <p:nvPr/>
          </p:nvSpPr>
          <p:spPr bwMode="auto">
            <a:xfrm rot="13569573">
              <a:off x="2348330" y="3158688"/>
              <a:ext cx="437638" cy="930960"/>
            </a:xfrm>
            <a:custGeom>
              <a:avLst/>
              <a:gdLst>
                <a:gd name="T0" fmla="*/ 14 w 1537"/>
                <a:gd name="T1" fmla="*/ 611 h 674"/>
                <a:gd name="T2" fmla="*/ 69 w 1537"/>
                <a:gd name="T3" fmla="*/ 515 h 674"/>
                <a:gd name="T4" fmla="*/ 166 w 1537"/>
                <a:gd name="T5" fmla="*/ 404 h 674"/>
                <a:gd name="T6" fmla="*/ 567 w 1537"/>
                <a:gd name="T7" fmla="*/ 238 h 674"/>
                <a:gd name="T8" fmla="*/ 651 w 1537"/>
                <a:gd name="T9" fmla="*/ 182 h 674"/>
                <a:gd name="T10" fmla="*/ 678 w 1537"/>
                <a:gd name="T11" fmla="*/ 141 h 674"/>
                <a:gd name="T12" fmla="*/ 817 w 1537"/>
                <a:gd name="T13" fmla="*/ 58 h 674"/>
                <a:gd name="T14" fmla="*/ 858 w 1537"/>
                <a:gd name="T15" fmla="*/ 30 h 674"/>
                <a:gd name="T16" fmla="*/ 941 w 1537"/>
                <a:gd name="T17" fmla="*/ 2 h 674"/>
                <a:gd name="T18" fmla="*/ 1287 w 1537"/>
                <a:gd name="T19" fmla="*/ 30 h 674"/>
                <a:gd name="T20" fmla="*/ 1371 w 1537"/>
                <a:gd name="T21" fmla="*/ 58 h 674"/>
                <a:gd name="T22" fmla="*/ 1412 w 1537"/>
                <a:gd name="T23" fmla="*/ 71 h 674"/>
                <a:gd name="T24" fmla="*/ 1495 w 1537"/>
                <a:gd name="T25" fmla="*/ 127 h 674"/>
                <a:gd name="T26" fmla="*/ 1537 w 1537"/>
                <a:gd name="T27" fmla="*/ 155 h 674"/>
                <a:gd name="T28" fmla="*/ 886 w 1537"/>
                <a:gd name="T29" fmla="*/ 293 h 674"/>
                <a:gd name="T30" fmla="*/ 720 w 1537"/>
                <a:gd name="T31" fmla="*/ 362 h 674"/>
                <a:gd name="T32" fmla="*/ 678 w 1537"/>
                <a:gd name="T33" fmla="*/ 390 h 674"/>
                <a:gd name="T34" fmla="*/ 554 w 1537"/>
                <a:gd name="T35" fmla="*/ 431 h 674"/>
                <a:gd name="T36" fmla="*/ 512 w 1537"/>
                <a:gd name="T37" fmla="*/ 445 h 674"/>
                <a:gd name="T38" fmla="*/ 346 w 1537"/>
                <a:gd name="T39" fmla="*/ 528 h 674"/>
                <a:gd name="T40" fmla="*/ 332 w 1537"/>
                <a:gd name="T41" fmla="*/ 570 h 674"/>
                <a:gd name="T42" fmla="*/ 291 w 1537"/>
                <a:gd name="T43" fmla="*/ 584 h 674"/>
                <a:gd name="T44" fmla="*/ 249 w 1537"/>
                <a:gd name="T45" fmla="*/ 611 h 674"/>
                <a:gd name="T46" fmla="*/ 124 w 1537"/>
                <a:gd name="T47" fmla="*/ 667 h 674"/>
                <a:gd name="T48" fmla="*/ 14 w 1537"/>
                <a:gd name="T49" fmla="*/ 653 h 674"/>
                <a:gd name="T50" fmla="*/ 0 w 1537"/>
                <a:gd name="T51" fmla="*/ 611 h 674"/>
                <a:gd name="T52" fmla="*/ 14 w 1537"/>
                <a:gd name="T53" fmla="*/ 61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7" h="674">
                  <a:moveTo>
                    <a:pt x="14" y="611"/>
                  </a:moveTo>
                  <a:cubicBezTo>
                    <a:pt x="36" y="541"/>
                    <a:pt x="15" y="593"/>
                    <a:pt x="69" y="515"/>
                  </a:cubicBezTo>
                  <a:cubicBezTo>
                    <a:pt x="141" y="412"/>
                    <a:pt x="92" y="452"/>
                    <a:pt x="166" y="404"/>
                  </a:cubicBezTo>
                  <a:cubicBezTo>
                    <a:pt x="257" y="268"/>
                    <a:pt x="424" y="272"/>
                    <a:pt x="567" y="238"/>
                  </a:cubicBezTo>
                  <a:cubicBezTo>
                    <a:pt x="595" y="219"/>
                    <a:pt x="632" y="210"/>
                    <a:pt x="651" y="182"/>
                  </a:cubicBezTo>
                  <a:cubicBezTo>
                    <a:pt x="660" y="168"/>
                    <a:pt x="666" y="152"/>
                    <a:pt x="678" y="141"/>
                  </a:cubicBezTo>
                  <a:cubicBezTo>
                    <a:pt x="750" y="78"/>
                    <a:pt x="749" y="97"/>
                    <a:pt x="817" y="58"/>
                  </a:cubicBezTo>
                  <a:cubicBezTo>
                    <a:pt x="831" y="50"/>
                    <a:pt x="843" y="37"/>
                    <a:pt x="858" y="30"/>
                  </a:cubicBezTo>
                  <a:cubicBezTo>
                    <a:pt x="885" y="18"/>
                    <a:pt x="941" y="2"/>
                    <a:pt x="941" y="2"/>
                  </a:cubicBezTo>
                  <a:cubicBezTo>
                    <a:pt x="1040" y="7"/>
                    <a:pt x="1178" y="0"/>
                    <a:pt x="1287" y="30"/>
                  </a:cubicBezTo>
                  <a:cubicBezTo>
                    <a:pt x="1315" y="38"/>
                    <a:pt x="1343" y="49"/>
                    <a:pt x="1371" y="58"/>
                  </a:cubicBezTo>
                  <a:cubicBezTo>
                    <a:pt x="1385" y="62"/>
                    <a:pt x="1412" y="71"/>
                    <a:pt x="1412" y="71"/>
                  </a:cubicBezTo>
                  <a:cubicBezTo>
                    <a:pt x="1440" y="90"/>
                    <a:pt x="1467" y="108"/>
                    <a:pt x="1495" y="127"/>
                  </a:cubicBezTo>
                  <a:cubicBezTo>
                    <a:pt x="1509" y="136"/>
                    <a:pt x="1537" y="155"/>
                    <a:pt x="1537" y="155"/>
                  </a:cubicBezTo>
                  <a:cubicBezTo>
                    <a:pt x="1478" y="386"/>
                    <a:pt x="955" y="291"/>
                    <a:pt x="886" y="293"/>
                  </a:cubicBezTo>
                  <a:cubicBezTo>
                    <a:pt x="826" y="313"/>
                    <a:pt x="775" y="334"/>
                    <a:pt x="720" y="362"/>
                  </a:cubicBezTo>
                  <a:cubicBezTo>
                    <a:pt x="705" y="370"/>
                    <a:pt x="693" y="383"/>
                    <a:pt x="678" y="390"/>
                  </a:cubicBezTo>
                  <a:cubicBezTo>
                    <a:pt x="659" y="398"/>
                    <a:pt x="585" y="421"/>
                    <a:pt x="554" y="431"/>
                  </a:cubicBezTo>
                  <a:cubicBezTo>
                    <a:pt x="540" y="436"/>
                    <a:pt x="512" y="445"/>
                    <a:pt x="512" y="445"/>
                  </a:cubicBezTo>
                  <a:cubicBezTo>
                    <a:pt x="462" y="479"/>
                    <a:pt x="403" y="510"/>
                    <a:pt x="346" y="528"/>
                  </a:cubicBezTo>
                  <a:cubicBezTo>
                    <a:pt x="341" y="542"/>
                    <a:pt x="342" y="559"/>
                    <a:pt x="332" y="570"/>
                  </a:cubicBezTo>
                  <a:cubicBezTo>
                    <a:pt x="322" y="580"/>
                    <a:pt x="304" y="578"/>
                    <a:pt x="291" y="584"/>
                  </a:cubicBezTo>
                  <a:cubicBezTo>
                    <a:pt x="276" y="591"/>
                    <a:pt x="264" y="604"/>
                    <a:pt x="249" y="611"/>
                  </a:cubicBezTo>
                  <a:cubicBezTo>
                    <a:pt x="105" y="674"/>
                    <a:pt x="216" y="606"/>
                    <a:pt x="124" y="667"/>
                  </a:cubicBezTo>
                  <a:cubicBezTo>
                    <a:pt x="87" y="662"/>
                    <a:pt x="48" y="668"/>
                    <a:pt x="14" y="653"/>
                  </a:cubicBezTo>
                  <a:cubicBezTo>
                    <a:pt x="1" y="647"/>
                    <a:pt x="0" y="626"/>
                    <a:pt x="0" y="611"/>
                  </a:cubicBezTo>
                  <a:cubicBezTo>
                    <a:pt x="0" y="606"/>
                    <a:pt x="9" y="611"/>
                    <a:pt x="14" y="611"/>
                  </a:cubicBezTo>
                  <a:close/>
                </a:path>
              </a:pathLst>
            </a:custGeom>
            <a:solidFill>
              <a:schemeClr val="accent2">
                <a:lumMod val="40000"/>
                <a:lumOff val="60000"/>
              </a:schemeClr>
            </a:solidFill>
            <a:ln w="9525">
              <a:solidFill>
                <a:schemeClr val="accent2">
                  <a:lumMod val="60000"/>
                  <a:lumOff val="40000"/>
                </a:schemeClr>
              </a:solidFill>
              <a:round/>
              <a:headEnd/>
              <a:tailEnd/>
            </a:ln>
          </p:spPr>
          <p:txBody>
            <a:bodyPr rot="0" vert="horz" wrap="square" lIns="77913" tIns="38957" rIns="77913" bIns="38957"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6" name="Group 467"/>
            <p:cNvGrpSpPr>
              <a:grpSpLocks/>
            </p:cNvGrpSpPr>
            <p:nvPr/>
          </p:nvGrpSpPr>
          <p:grpSpPr bwMode="auto">
            <a:xfrm>
              <a:off x="1326717" y="3198648"/>
              <a:ext cx="2148976" cy="557839"/>
              <a:chOff x="7949" y="8324"/>
              <a:chExt cx="2643" cy="1031"/>
            </a:xfrm>
            <a:effectLst>
              <a:outerShdw blurRad="50800" dist="38100" dir="2700000" algn="tl" rotWithShape="0">
                <a:prstClr val="black">
                  <a:alpha val="40000"/>
                </a:prstClr>
              </a:outerShdw>
            </a:effectLst>
          </p:grpSpPr>
          <p:sp>
            <p:nvSpPr>
              <p:cNvPr id="172" name="AutoShape 468"/>
              <p:cNvSpPr>
                <a:spLocks noChangeArrowheads="1"/>
              </p:cNvSpPr>
              <p:nvPr/>
            </p:nvSpPr>
            <p:spPr bwMode="auto">
              <a:xfrm>
                <a:off x="7949" y="8324"/>
                <a:ext cx="2643" cy="1031"/>
              </a:xfrm>
              <a:prstGeom prst="parallelogram">
                <a:avLst>
                  <a:gd name="adj" fmla="val 98542"/>
                </a:avLst>
              </a:prstGeom>
              <a:solidFill>
                <a:srgbClr val="FFFFFF"/>
              </a:solidFill>
              <a:ln w="9525">
                <a:solidFill>
                  <a:srgbClr val="000000"/>
                </a:solidFill>
                <a:miter lim="800000"/>
                <a:headEnd/>
                <a:tailEnd/>
              </a:ln>
            </p:spPr>
            <p:txBody>
              <a:bodyPr rot="0" vert="horz" wrap="square" lIns="63305" tIns="7575" rIns="63305" bIns="7575"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3" name="Oval 469"/>
              <p:cNvSpPr>
                <a:spLocks noChangeArrowheads="1"/>
              </p:cNvSpPr>
              <p:nvPr/>
            </p:nvSpPr>
            <p:spPr bwMode="auto">
              <a:xfrm>
                <a:off x="8471" y="9048"/>
                <a:ext cx="250" cy="155"/>
              </a:xfrm>
              <a:prstGeom prst="ellipse">
                <a:avLst/>
              </a:prstGeom>
              <a:solidFill>
                <a:schemeClr val="accent4">
                  <a:lumMod val="20000"/>
                  <a:lumOff val="80000"/>
                </a:schemeClr>
              </a:solidFill>
              <a:ln w="9525">
                <a:solidFill>
                  <a:schemeClr val="accent4">
                    <a:lumMod val="60000"/>
                    <a:lumOff val="40000"/>
                  </a:schemeClr>
                </a:solidFill>
                <a:round/>
                <a:headEnd/>
                <a:tailEnd/>
              </a:ln>
            </p:spPr>
            <p:txBody>
              <a:bodyPr rot="0" vert="horz" wrap="square" lIns="63305" tIns="7575" rIns="63305" bIns="7575"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4" name="Oval 470"/>
              <p:cNvSpPr>
                <a:spLocks noChangeArrowheads="1"/>
              </p:cNvSpPr>
              <p:nvPr/>
            </p:nvSpPr>
            <p:spPr bwMode="auto">
              <a:xfrm>
                <a:off x="9350" y="8673"/>
                <a:ext cx="250" cy="155"/>
              </a:xfrm>
              <a:prstGeom prst="ellipse">
                <a:avLst/>
              </a:prstGeom>
              <a:solidFill>
                <a:schemeClr val="accent4">
                  <a:lumMod val="20000"/>
                  <a:lumOff val="80000"/>
                </a:schemeClr>
              </a:solidFill>
              <a:ln w="9525">
                <a:solidFill>
                  <a:schemeClr val="accent4">
                    <a:lumMod val="60000"/>
                    <a:lumOff val="40000"/>
                  </a:schemeClr>
                </a:solidFill>
                <a:round/>
                <a:headEnd/>
                <a:tailEnd/>
              </a:ln>
            </p:spPr>
            <p:txBody>
              <a:bodyPr rot="0" vert="horz" wrap="square" lIns="63305" tIns="7575" rIns="63305" bIns="7575"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5" name="Freeform 471"/>
              <p:cNvSpPr>
                <a:spLocks/>
              </p:cNvSpPr>
              <p:nvPr/>
            </p:nvSpPr>
            <p:spPr bwMode="auto">
              <a:xfrm>
                <a:off x="8988" y="8970"/>
                <a:ext cx="566" cy="291"/>
              </a:xfrm>
              <a:custGeom>
                <a:avLst/>
                <a:gdLst>
                  <a:gd name="T0" fmla="*/ 30 w 566"/>
                  <a:gd name="T1" fmla="*/ 66 h 291"/>
                  <a:gd name="T2" fmla="*/ 155 w 566"/>
                  <a:gd name="T3" fmla="*/ 10 h 291"/>
                  <a:gd name="T4" fmla="*/ 446 w 566"/>
                  <a:gd name="T5" fmla="*/ 80 h 291"/>
                  <a:gd name="T6" fmla="*/ 501 w 566"/>
                  <a:gd name="T7" fmla="*/ 135 h 291"/>
                  <a:gd name="T8" fmla="*/ 529 w 566"/>
                  <a:gd name="T9" fmla="*/ 177 h 291"/>
                  <a:gd name="T10" fmla="*/ 543 w 566"/>
                  <a:gd name="T11" fmla="*/ 246 h 291"/>
                  <a:gd name="T12" fmla="*/ 169 w 566"/>
                  <a:gd name="T13" fmla="*/ 204 h 291"/>
                  <a:gd name="T14" fmla="*/ 141 w 566"/>
                  <a:gd name="T15" fmla="*/ 121 h 291"/>
                  <a:gd name="T16" fmla="*/ 58 w 566"/>
                  <a:gd name="T17" fmla="*/ 94 h 291"/>
                  <a:gd name="T18" fmla="*/ 30 w 566"/>
                  <a:gd name="T19" fmla="*/ 6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6" h="291">
                    <a:moveTo>
                      <a:pt x="30" y="66"/>
                    </a:moveTo>
                    <a:cubicBezTo>
                      <a:pt x="75" y="51"/>
                      <a:pt x="110" y="25"/>
                      <a:pt x="155" y="10"/>
                    </a:cubicBezTo>
                    <a:cubicBezTo>
                      <a:pt x="269" y="19"/>
                      <a:pt x="366" y="0"/>
                      <a:pt x="446" y="80"/>
                    </a:cubicBezTo>
                    <a:cubicBezTo>
                      <a:pt x="477" y="170"/>
                      <a:pt x="434" y="81"/>
                      <a:pt x="501" y="135"/>
                    </a:cubicBezTo>
                    <a:cubicBezTo>
                      <a:pt x="514" y="146"/>
                      <a:pt x="520" y="163"/>
                      <a:pt x="529" y="177"/>
                    </a:cubicBezTo>
                    <a:cubicBezTo>
                      <a:pt x="534" y="200"/>
                      <a:pt x="566" y="242"/>
                      <a:pt x="543" y="246"/>
                    </a:cubicBezTo>
                    <a:cubicBezTo>
                      <a:pt x="281" y="291"/>
                      <a:pt x="289" y="286"/>
                      <a:pt x="169" y="204"/>
                    </a:cubicBezTo>
                    <a:cubicBezTo>
                      <a:pt x="160" y="176"/>
                      <a:pt x="150" y="149"/>
                      <a:pt x="141" y="121"/>
                    </a:cubicBezTo>
                    <a:cubicBezTo>
                      <a:pt x="132" y="93"/>
                      <a:pt x="58" y="94"/>
                      <a:pt x="58" y="94"/>
                    </a:cubicBezTo>
                    <a:cubicBezTo>
                      <a:pt x="13" y="64"/>
                      <a:pt x="0" y="66"/>
                      <a:pt x="30" y="66"/>
                    </a:cubicBezTo>
                    <a:close/>
                  </a:path>
                </a:pathLst>
              </a:custGeom>
              <a:solidFill>
                <a:schemeClr val="accent1">
                  <a:lumMod val="20000"/>
                  <a:lumOff val="80000"/>
                </a:schemeClr>
              </a:solidFill>
              <a:ln w="9525">
                <a:solidFill>
                  <a:schemeClr val="accent1">
                    <a:lumMod val="60000"/>
                    <a:lumOff val="40000"/>
                  </a:schemeClr>
                </a:solidFill>
                <a:round/>
                <a:headEnd/>
                <a:tailEnd/>
              </a:ln>
            </p:spPr>
            <p:txBody>
              <a:bodyPr rot="0" vert="horz" wrap="square" lIns="77913" tIns="38957" rIns="77913" bIns="38957"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88" name="Group 472"/>
            <p:cNvGrpSpPr>
              <a:grpSpLocks/>
            </p:cNvGrpSpPr>
            <p:nvPr/>
          </p:nvGrpSpPr>
          <p:grpSpPr bwMode="auto">
            <a:xfrm>
              <a:off x="1326717" y="3071916"/>
              <a:ext cx="2148976" cy="557839"/>
              <a:chOff x="6122" y="7980"/>
              <a:chExt cx="2643" cy="1031"/>
            </a:xfrm>
            <a:effectLst>
              <a:outerShdw blurRad="50800" dist="38100" dir="2700000" algn="tl" rotWithShape="0">
                <a:prstClr val="black">
                  <a:alpha val="40000"/>
                </a:prstClr>
              </a:outerShdw>
            </a:effectLst>
          </p:grpSpPr>
          <p:sp>
            <p:nvSpPr>
              <p:cNvPr id="170" name="AutoShape 473"/>
              <p:cNvSpPr>
                <a:spLocks noChangeArrowheads="1"/>
              </p:cNvSpPr>
              <p:nvPr/>
            </p:nvSpPr>
            <p:spPr bwMode="auto">
              <a:xfrm>
                <a:off x="6122" y="7980"/>
                <a:ext cx="2643" cy="1031"/>
              </a:xfrm>
              <a:prstGeom prst="parallelogram">
                <a:avLst>
                  <a:gd name="adj" fmla="val 98542"/>
                </a:avLst>
              </a:prstGeom>
              <a:solidFill>
                <a:srgbClr val="FFFFFF"/>
              </a:solidFill>
              <a:ln w="9525">
                <a:solidFill>
                  <a:srgbClr val="000000"/>
                </a:solidFill>
                <a:miter lim="800000"/>
                <a:headEnd/>
                <a:tailEnd/>
              </a:ln>
            </p:spPr>
            <p:txBody>
              <a:bodyPr rot="0" vert="horz" wrap="square" lIns="63305" tIns="7575" rIns="63305" bIns="7575"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1" name="Freeform 474"/>
              <p:cNvSpPr>
                <a:spLocks/>
              </p:cNvSpPr>
              <p:nvPr/>
            </p:nvSpPr>
            <p:spPr bwMode="auto">
              <a:xfrm>
                <a:off x="6591" y="8167"/>
                <a:ext cx="1537" cy="674"/>
              </a:xfrm>
              <a:custGeom>
                <a:avLst/>
                <a:gdLst>
                  <a:gd name="T0" fmla="*/ 14 w 1537"/>
                  <a:gd name="T1" fmla="*/ 611 h 674"/>
                  <a:gd name="T2" fmla="*/ 69 w 1537"/>
                  <a:gd name="T3" fmla="*/ 515 h 674"/>
                  <a:gd name="T4" fmla="*/ 166 w 1537"/>
                  <a:gd name="T5" fmla="*/ 404 h 674"/>
                  <a:gd name="T6" fmla="*/ 567 w 1537"/>
                  <a:gd name="T7" fmla="*/ 238 h 674"/>
                  <a:gd name="T8" fmla="*/ 651 w 1537"/>
                  <a:gd name="T9" fmla="*/ 182 h 674"/>
                  <a:gd name="T10" fmla="*/ 678 w 1537"/>
                  <a:gd name="T11" fmla="*/ 141 h 674"/>
                  <a:gd name="T12" fmla="*/ 817 w 1537"/>
                  <a:gd name="T13" fmla="*/ 58 h 674"/>
                  <a:gd name="T14" fmla="*/ 858 w 1537"/>
                  <a:gd name="T15" fmla="*/ 30 h 674"/>
                  <a:gd name="T16" fmla="*/ 941 w 1537"/>
                  <a:gd name="T17" fmla="*/ 2 h 674"/>
                  <a:gd name="T18" fmla="*/ 1287 w 1537"/>
                  <a:gd name="T19" fmla="*/ 30 h 674"/>
                  <a:gd name="T20" fmla="*/ 1371 w 1537"/>
                  <a:gd name="T21" fmla="*/ 58 h 674"/>
                  <a:gd name="T22" fmla="*/ 1412 w 1537"/>
                  <a:gd name="T23" fmla="*/ 71 h 674"/>
                  <a:gd name="T24" fmla="*/ 1495 w 1537"/>
                  <a:gd name="T25" fmla="*/ 127 h 674"/>
                  <a:gd name="T26" fmla="*/ 1537 w 1537"/>
                  <a:gd name="T27" fmla="*/ 155 h 674"/>
                  <a:gd name="T28" fmla="*/ 886 w 1537"/>
                  <a:gd name="T29" fmla="*/ 293 h 674"/>
                  <a:gd name="T30" fmla="*/ 720 w 1537"/>
                  <a:gd name="T31" fmla="*/ 362 h 674"/>
                  <a:gd name="T32" fmla="*/ 678 w 1537"/>
                  <a:gd name="T33" fmla="*/ 390 h 674"/>
                  <a:gd name="T34" fmla="*/ 554 w 1537"/>
                  <a:gd name="T35" fmla="*/ 431 h 674"/>
                  <a:gd name="T36" fmla="*/ 512 w 1537"/>
                  <a:gd name="T37" fmla="*/ 445 h 674"/>
                  <a:gd name="T38" fmla="*/ 346 w 1537"/>
                  <a:gd name="T39" fmla="*/ 528 h 674"/>
                  <a:gd name="T40" fmla="*/ 332 w 1537"/>
                  <a:gd name="T41" fmla="*/ 570 h 674"/>
                  <a:gd name="T42" fmla="*/ 291 w 1537"/>
                  <a:gd name="T43" fmla="*/ 584 h 674"/>
                  <a:gd name="T44" fmla="*/ 249 w 1537"/>
                  <a:gd name="T45" fmla="*/ 611 h 674"/>
                  <a:gd name="T46" fmla="*/ 124 w 1537"/>
                  <a:gd name="T47" fmla="*/ 667 h 674"/>
                  <a:gd name="T48" fmla="*/ 14 w 1537"/>
                  <a:gd name="T49" fmla="*/ 653 h 674"/>
                  <a:gd name="T50" fmla="*/ 0 w 1537"/>
                  <a:gd name="T51" fmla="*/ 611 h 674"/>
                  <a:gd name="T52" fmla="*/ 14 w 1537"/>
                  <a:gd name="T53" fmla="*/ 61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7" h="674">
                    <a:moveTo>
                      <a:pt x="14" y="611"/>
                    </a:moveTo>
                    <a:cubicBezTo>
                      <a:pt x="36" y="541"/>
                      <a:pt x="15" y="593"/>
                      <a:pt x="69" y="515"/>
                    </a:cubicBezTo>
                    <a:cubicBezTo>
                      <a:pt x="141" y="412"/>
                      <a:pt x="92" y="452"/>
                      <a:pt x="166" y="404"/>
                    </a:cubicBezTo>
                    <a:cubicBezTo>
                      <a:pt x="257" y="268"/>
                      <a:pt x="424" y="272"/>
                      <a:pt x="567" y="238"/>
                    </a:cubicBezTo>
                    <a:cubicBezTo>
                      <a:pt x="595" y="219"/>
                      <a:pt x="632" y="210"/>
                      <a:pt x="651" y="182"/>
                    </a:cubicBezTo>
                    <a:cubicBezTo>
                      <a:pt x="660" y="168"/>
                      <a:pt x="666" y="152"/>
                      <a:pt x="678" y="141"/>
                    </a:cubicBezTo>
                    <a:cubicBezTo>
                      <a:pt x="750" y="78"/>
                      <a:pt x="749" y="97"/>
                      <a:pt x="817" y="58"/>
                    </a:cubicBezTo>
                    <a:cubicBezTo>
                      <a:pt x="831" y="50"/>
                      <a:pt x="843" y="37"/>
                      <a:pt x="858" y="30"/>
                    </a:cubicBezTo>
                    <a:cubicBezTo>
                      <a:pt x="885" y="18"/>
                      <a:pt x="941" y="2"/>
                      <a:pt x="941" y="2"/>
                    </a:cubicBezTo>
                    <a:cubicBezTo>
                      <a:pt x="1040" y="7"/>
                      <a:pt x="1178" y="0"/>
                      <a:pt x="1287" y="30"/>
                    </a:cubicBezTo>
                    <a:cubicBezTo>
                      <a:pt x="1315" y="38"/>
                      <a:pt x="1343" y="49"/>
                      <a:pt x="1371" y="58"/>
                    </a:cubicBezTo>
                    <a:cubicBezTo>
                      <a:pt x="1385" y="62"/>
                      <a:pt x="1412" y="71"/>
                      <a:pt x="1412" y="71"/>
                    </a:cubicBezTo>
                    <a:cubicBezTo>
                      <a:pt x="1440" y="90"/>
                      <a:pt x="1467" y="108"/>
                      <a:pt x="1495" y="127"/>
                    </a:cubicBezTo>
                    <a:cubicBezTo>
                      <a:pt x="1509" y="136"/>
                      <a:pt x="1537" y="155"/>
                      <a:pt x="1537" y="155"/>
                    </a:cubicBezTo>
                    <a:cubicBezTo>
                      <a:pt x="1478" y="386"/>
                      <a:pt x="955" y="291"/>
                      <a:pt x="886" y="293"/>
                    </a:cubicBezTo>
                    <a:cubicBezTo>
                      <a:pt x="826" y="313"/>
                      <a:pt x="775" y="334"/>
                      <a:pt x="720" y="362"/>
                    </a:cubicBezTo>
                    <a:cubicBezTo>
                      <a:pt x="705" y="370"/>
                      <a:pt x="693" y="383"/>
                      <a:pt x="678" y="390"/>
                    </a:cubicBezTo>
                    <a:cubicBezTo>
                      <a:pt x="659" y="398"/>
                      <a:pt x="585" y="421"/>
                      <a:pt x="554" y="431"/>
                    </a:cubicBezTo>
                    <a:cubicBezTo>
                      <a:pt x="540" y="436"/>
                      <a:pt x="512" y="445"/>
                      <a:pt x="512" y="445"/>
                    </a:cubicBezTo>
                    <a:cubicBezTo>
                      <a:pt x="462" y="479"/>
                      <a:pt x="403" y="510"/>
                      <a:pt x="346" y="528"/>
                    </a:cubicBezTo>
                    <a:cubicBezTo>
                      <a:pt x="341" y="542"/>
                      <a:pt x="342" y="559"/>
                      <a:pt x="332" y="570"/>
                    </a:cubicBezTo>
                    <a:cubicBezTo>
                      <a:pt x="322" y="580"/>
                      <a:pt x="304" y="578"/>
                      <a:pt x="291" y="584"/>
                    </a:cubicBezTo>
                    <a:cubicBezTo>
                      <a:pt x="276" y="591"/>
                      <a:pt x="264" y="604"/>
                      <a:pt x="249" y="611"/>
                    </a:cubicBezTo>
                    <a:cubicBezTo>
                      <a:pt x="105" y="674"/>
                      <a:pt x="216" y="606"/>
                      <a:pt x="124" y="667"/>
                    </a:cubicBezTo>
                    <a:cubicBezTo>
                      <a:pt x="87" y="662"/>
                      <a:pt x="48" y="668"/>
                      <a:pt x="14" y="653"/>
                    </a:cubicBezTo>
                    <a:cubicBezTo>
                      <a:pt x="1" y="647"/>
                      <a:pt x="0" y="626"/>
                      <a:pt x="0" y="611"/>
                    </a:cubicBezTo>
                    <a:cubicBezTo>
                      <a:pt x="0" y="606"/>
                      <a:pt x="9" y="611"/>
                      <a:pt x="14" y="611"/>
                    </a:cubicBezTo>
                    <a:close/>
                  </a:path>
                </a:pathLst>
              </a:custGeom>
              <a:solidFill>
                <a:schemeClr val="accent3">
                  <a:lumMod val="20000"/>
                  <a:lumOff val="80000"/>
                </a:schemeClr>
              </a:solidFill>
              <a:ln w="9525">
                <a:solidFill>
                  <a:schemeClr val="accent3">
                    <a:lumMod val="60000"/>
                    <a:lumOff val="40000"/>
                  </a:schemeClr>
                </a:solidFill>
                <a:round/>
                <a:headEnd/>
                <a:tailEnd/>
              </a:ln>
            </p:spPr>
            <p:txBody>
              <a:bodyPr rot="0" vert="horz" wrap="square" lIns="77913" tIns="38957" rIns="77913" bIns="38957"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90" name="楕円 89"/>
            <p:cNvSpPr/>
            <p:nvPr/>
          </p:nvSpPr>
          <p:spPr>
            <a:xfrm>
              <a:off x="3204257" y="3559782"/>
              <a:ext cx="566994" cy="898322"/>
            </a:xfrm>
            <a:prstGeom prst="ellipse">
              <a:avLst/>
            </a:prstGeom>
            <a:solidFill>
              <a:schemeClr val="accent2">
                <a:lumMod val="20000"/>
                <a:lumOff val="8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0675" tIns="30675" rIns="30675" bIns="30675" rtlCol="0" anchor="ctr"/>
            <a:lstStyle/>
            <a:p>
              <a:pPr algn="ctr" defTabSz="779154">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環境配慮事項</a:t>
              </a:r>
            </a:p>
          </p:txBody>
        </p:sp>
        <p:sp>
          <p:nvSpPr>
            <p:cNvPr id="91" name="AutoShape 488"/>
            <p:cNvSpPr>
              <a:spLocks noChangeArrowheads="1"/>
            </p:cNvSpPr>
            <p:nvPr/>
          </p:nvSpPr>
          <p:spPr bwMode="auto">
            <a:xfrm>
              <a:off x="1336733" y="2935276"/>
              <a:ext cx="2144478" cy="557838"/>
            </a:xfrm>
            <a:prstGeom prst="parallelogram">
              <a:avLst>
                <a:gd name="adj" fmla="val 98542"/>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63305" tIns="7575" rIns="63305" bIns="7575"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AutoShape 489"/>
            <p:cNvSpPr>
              <a:spLocks noChangeArrowheads="1"/>
            </p:cNvSpPr>
            <p:nvPr/>
          </p:nvSpPr>
          <p:spPr bwMode="auto">
            <a:xfrm rot="10800000">
              <a:off x="1618782" y="3401310"/>
              <a:ext cx="365932" cy="77372"/>
            </a:xfrm>
            <a:custGeom>
              <a:avLst/>
              <a:gdLst>
                <a:gd name="T0" fmla="*/ 3322424 w 21600"/>
                <a:gd name="T1" fmla="*/ 190871 h 21600"/>
                <a:gd name="T2" fmla="*/ 1898534 w 21600"/>
                <a:gd name="T3" fmla="*/ 381738 h 21600"/>
                <a:gd name="T4" fmla="*/ 474630 w 21600"/>
                <a:gd name="T5" fmla="*/ 190871 h 21600"/>
                <a:gd name="T6" fmla="*/ 189853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lumMod val="40000"/>
                <a:lumOff val="60000"/>
              </a:schemeClr>
            </a:solidFill>
            <a:ln w="9525">
              <a:solidFill>
                <a:schemeClr val="accent1">
                  <a:lumMod val="60000"/>
                  <a:lumOff val="40000"/>
                </a:schemeClr>
              </a:solidFill>
              <a:miter lim="800000"/>
              <a:headEnd/>
              <a:tailEnd/>
            </a:ln>
          </p:spPr>
          <p:txBody>
            <a:bodyPr rot="0" vert="horz" wrap="square" lIns="77913" tIns="38957" rIns="77913" bIns="38957"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AutoShape 490"/>
            <p:cNvSpPr>
              <a:spLocks noChangeArrowheads="1"/>
            </p:cNvSpPr>
            <p:nvPr/>
          </p:nvSpPr>
          <p:spPr bwMode="auto">
            <a:xfrm rot="10800000">
              <a:off x="2022653" y="3267308"/>
              <a:ext cx="535700" cy="222506"/>
            </a:xfrm>
            <a:custGeom>
              <a:avLst/>
              <a:gdLst>
                <a:gd name="T0" fmla="*/ 1681027 w 21600"/>
                <a:gd name="T1" fmla="*/ 152927 h 21600"/>
                <a:gd name="T2" fmla="*/ 991971 w 21600"/>
                <a:gd name="T3" fmla="*/ 305854 h 21600"/>
                <a:gd name="T4" fmla="*/ 302915 w 21600"/>
                <a:gd name="T5" fmla="*/ 152927 h 21600"/>
                <a:gd name="T6" fmla="*/ 991971 w 21600"/>
                <a:gd name="T7" fmla="*/ 0 h 21600"/>
                <a:gd name="T8" fmla="*/ 0 60000 65536"/>
                <a:gd name="T9" fmla="*/ 0 60000 65536"/>
                <a:gd name="T10" fmla="*/ 0 60000 65536"/>
                <a:gd name="T11" fmla="*/ 0 60000 65536"/>
                <a:gd name="T12" fmla="*/ 5098 w 21600"/>
                <a:gd name="T13" fmla="*/ 5098 h 21600"/>
                <a:gd name="T14" fmla="*/ 16502 w 21600"/>
                <a:gd name="T15" fmla="*/ 16502 h 21600"/>
              </a:gdLst>
              <a:ahLst/>
              <a:cxnLst>
                <a:cxn ang="T8">
                  <a:pos x="T0" y="T1"/>
                </a:cxn>
                <a:cxn ang="T9">
                  <a:pos x="T2" y="T3"/>
                </a:cxn>
                <a:cxn ang="T10">
                  <a:pos x="T4" y="T5"/>
                </a:cxn>
                <a:cxn ang="T11">
                  <a:pos x="T6" y="T7"/>
                </a:cxn>
              </a:cxnLst>
              <a:rect l="T12" t="T13" r="T14" b="T15"/>
              <a:pathLst>
                <a:path w="21600" h="21600">
                  <a:moveTo>
                    <a:pt x="0" y="0"/>
                  </a:moveTo>
                  <a:lnTo>
                    <a:pt x="6596" y="21600"/>
                  </a:lnTo>
                  <a:lnTo>
                    <a:pt x="15004" y="21600"/>
                  </a:lnTo>
                  <a:lnTo>
                    <a:pt x="21600" y="0"/>
                  </a:lnTo>
                  <a:lnTo>
                    <a:pt x="0" y="0"/>
                  </a:lnTo>
                  <a:close/>
                </a:path>
              </a:pathLst>
            </a:custGeom>
            <a:solidFill>
              <a:schemeClr val="accent1">
                <a:lumMod val="40000"/>
                <a:lumOff val="60000"/>
              </a:schemeClr>
            </a:solidFill>
            <a:ln w="9525">
              <a:solidFill>
                <a:schemeClr val="accent1">
                  <a:lumMod val="60000"/>
                  <a:lumOff val="40000"/>
                </a:schemeClr>
              </a:solidFill>
              <a:miter lim="800000"/>
              <a:headEnd/>
              <a:tailEnd/>
            </a:ln>
          </p:spPr>
          <p:txBody>
            <a:bodyPr rot="0" vert="horz" wrap="square" lIns="77913" tIns="38957" rIns="77913" bIns="38957"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 name="AutoShape 493"/>
            <p:cNvSpPr>
              <a:spLocks noChangeArrowheads="1"/>
            </p:cNvSpPr>
            <p:nvPr/>
          </p:nvSpPr>
          <p:spPr bwMode="auto">
            <a:xfrm>
              <a:off x="1336733" y="2799154"/>
              <a:ext cx="2144478" cy="557838"/>
            </a:xfrm>
            <a:prstGeom prst="parallelogram">
              <a:avLst>
                <a:gd name="adj" fmla="val 98542"/>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63305" tIns="7575" rIns="63305" bIns="7575"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0" name="Freeform 494"/>
            <p:cNvSpPr>
              <a:spLocks/>
            </p:cNvSpPr>
            <p:nvPr/>
          </p:nvSpPr>
          <p:spPr bwMode="auto">
            <a:xfrm>
              <a:off x="1691306" y="2817196"/>
              <a:ext cx="1549736" cy="557838"/>
            </a:xfrm>
            <a:custGeom>
              <a:avLst/>
              <a:gdLst>
                <a:gd name="T0" fmla="*/ 0 w 1758"/>
                <a:gd name="T1" fmla="*/ 734 h 734"/>
                <a:gd name="T2" fmla="*/ 69 w 1758"/>
                <a:gd name="T3" fmla="*/ 609 h 734"/>
                <a:gd name="T4" fmla="*/ 97 w 1758"/>
                <a:gd name="T5" fmla="*/ 568 h 734"/>
                <a:gd name="T6" fmla="*/ 152 w 1758"/>
                <a:gd name="T7" fmla="*/ 499 h 734"/>
                <a:gd name="T8" fmla="*/ 208 w 1758"/>
                <a:gd name="T9" fmla="*/ 416 h 734"/>
                <a:gd name="T10" fmla="*/ 249 w 1758"/>
                <a:gd name="T11" fmla="*/ 374 h 734"/>
                <a:gd name="T12" fmla="*/ 429 w 1758"/>
                <a:gd name="T13" fmla="*/ 249 h 734"/>
                <a:gd name="T14" fmla="*/ 554 w 1758"/>
                <a:gd name="T15" fmla="*/ 166 h 734"/>
                <a:gd name="T16" fmla="*/ 1343 w 1758"/>
                <a:gd name="T17" fmla="*/ 125 h 734"/>
                <a:gd name="T18" fmla="*/ 1606 w 1758"/>
                <a:gd name="T19" fmla="*/ 56 h 734"/>
                <a:gd name="T20" fmla="*/ 1758 w 1758"/>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8" h="734">
                  <a:moveTo>
                    <a:pt x="0" y="734"/>
                  </a:moveTo>
                  <a:cubicBezTo>
                    <a:pt x="24" y="663"/>
                    <a:pt x="7" y="702"/>
                    <a:pt x="69" y="609"/>
                  </a:cubicBezTo>
                  <a:cubicBezTo>
                    <a:pt x="78" y="595"/>
                    <a:pt x="97" y="568"/>
                    <a:pt x="97" y="568"/>
                  </a:cubicBezTo>
                  <a:cubicBezTo>
                    <a:pt x="128" y="474"/>
                    <a:pt x="85" y="575"/>
                    <a:pt x="152" y="499"/>
                  </a:cubicBezTo>
                  <a:cubicBezTo>
                    <a:pt x="174" y="474"/>
                    <a:pt x="185" y="440"/>
                    <a:pt x="208" y="416"/>
                  </a:cubicBezTo>
                  <a:cubicBezTo>
                    <a:pt x="222" y="402"/>
                    <a:pt x="235" y="388"/>
                    <a:pt x="249" y="374"/>
                  </a:cubicBezTo>
                  <a:cubicBezTo>
                    <a:pt x="273" y="303"/>
                    <a:pt x="365" y="285"/>
                    <a:pt x="429" y="249"/>
                  </a:cubicBezTo>
                  <a:cubicBezTo>
                    <a:pt x="473" y="225"/>
                    <a:pt x="506" y="181"/>
                    <a:pt x="554" y="166"/>
                  </a:cubicBezTo>
                  <a:cubicBezTo>
                    <a:pt x="861" y="66"/>
                    <a:pt x="608" y="140"/>
                    <a:pt x="1343" y="125"/>
                  </a:cubicBezTo>
                  <a:cubicBezTo>
                    <a:pt x="1429" y="96"/>
                    <a:pt x="1519" y="85"/>
                    <a:pt x="1606" y="56"/>
                  </a:cubicBezTo>
                  <a:cubicBezTo>
                    <a:pt x="1644" y="44"/>
                    <a:pt x="1725" y="0"/>
                    <a:pt x="1758" y="0"/>
                  </a:cubicBezTo>
                </a:path>
              </a:pathLst>
            </a:custGeom>
            <a:noFill/>
            <a:ln w="28575">
              <a:solidFill>
                <a:schemeClr val="tx1">
                  <a:lumMod val="100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77913" tIns="38957" rIns="77913" bIns="38957"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3" name="Freeform 495"/>
            <p:cNvSpPr>
              <a:spLocks/>
            </p:cNvSpPr>
            <p:nvPr/>
          </p:nvSpPr>
          <p:spPr bwMode="auto">
            <a:xfrm>
              <a:off x="1916058" y="3034629"/>
              <a:ext cx="594742" cy="180175"/>
            </a:xfrm>
            <a:custGeom>
              <a:avLst/>
              <a:gdLst>
                <a:gd name="T0" fmla="*/ 0 w 858"/>
                <a:gd name="T1" fmla="*/ 0 h 194"/>
                <a:gd name="T2" fmla="*/ 166 w 858"/>
                <a:gd name="T3" fmla="*/ 70 h 194"/>
                <a:gd name="T4" fmla="*/ 276 w 858"/>
                <a:gd name="T5" fmla="*/ 167 h 194"/>
                <a:gd name="T6" fmla="*/ 318 w 858"/>
                <a:gd name="T7" fmla="*/ 194 h 194"/>
                <a:gd name="T8" fmla="*/ 761 w 858"/>
                <a:gd name="T9" fmla="*/ 153 h 194"/>
                <a:gd name="T10" fmla="*/ 858 w 858"/>
                <a:gd name="T11" fmla="*/ 194 h 194"/>
              </a:gdLst>
              <a:ahLst/>
              <a:cxnLst>
                <a:cxn ang="0">
                  <a:pos x="T0" y="T1"/>
                </a:cxn>
                <a:cxn ang="0">
                  <a:pos x="T2" y="T3"/>
                </a:cxn>
                <a:cxn ang="0">
                  <a:pos x="T4" y="T5"/>
                </a:cxn>
                <a:cxn ang="0">
                  <a:pos x="T6" y="T7"/>
                </a:cxn>
                <a:cxn ang="0">
                  <a:pos x="T8" y="T9"/>
                </a:cxn>
                <a:cxn ang="0">
                  <a:pos x="T10" y="T11"/>
                </a:cxn>
              </a:cxnLst>
              <a:rect l="0" t="0" r="r" b="b"/>
              <a:pathLst>
                <a:path w="858" h="194">
                  <a:moveTo>
                    <a:pt x="0" y="0"/>
                  </a:moveTo>
                  <a:cubicBezTo>
                    <a:pt x="65" y="22"/>
                    <a:pt x="111" y="34"/>
                    <a:pt x="166" y="70"/>
                  </a:cubicBezTo>
                  <a:cubicBezTo>
                    <a:pt x="211" y="138"/>
                    <a:pt x="181" y="104"/>
                    <a:pt x="276" y="167"/>
                  </a:cubicBezTo>
                  <a:cubicBezTo>
                    <a:pt x="290" y="176"/>
                    <a:pt x="318" y="194"/>
                    <a:pt x="318" y="194"/>
                  </a:cubicBezTo>
                  <a:cubicBezTo>
                    <a:pt x="464" y="157"/>
                    <a:pt x="615" y="190"/>
                    <a:pt x="761" y="153"/>
                  </a:cubicBezTo>
                  <a:cubicBezTo>
                    <a:pt x="854" y="169"/>
                    <a:pt x="831" y="142"/>
                    <a:pt x="858" y="19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7913" tIns="38957" rIns="77913" bIns="38957"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4" name="AutoShape 501"/>
            <p:cNvSpPr>
              <a:spLocks noChangeArrowheads="1"/>
            </p:cNvSpPr>
            <p:nvPr/>
          </p:nvSpPr>
          <p:spPr bwMode="auto">
            <a:xfrm>
              <a:off x="1336733" y="2693757"/>
              <a:ext cx="2144478" cy="557838"/>
            </a:xfrm>
            <a:prstGeom prst="parallelogram">
              <a:avLst>
                <a:gd name="adj" fmla="val 98542"/>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63305" tIns="7575" rIns="63305" bIns="7575"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5" name="AutoShape 497"/>
            <p:cNvCxnSpPr>
              <a:cxnSpLocks noChangeShapeType="1"/>
            </p:cNvCxnSpPr>
            <p:nvPr/>
          </p:nvCxnSpPr>
          <p:spPr bwMode="auto">
            <a:xfrm flipH="1">
              <a:off x="2558354" y="2817196"/>
              <a:ext cx="307768" cy="215520"/>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26" name="AutoShape 498"/>
            <p:cNvCxnSpPr>
              <a:cxnSpLocks noChangeShapeType="1"/>
            </p:cNvCxnSpPr>
            <p:nvPr/>
          </p:nvCxnSpPr>
          <p:spPr bwMode="auto">
            <a:xfrm rot="10800000" flipV="1">
              <a:off x="2444722" y="3067248"/>
              <a:ext cx="105726" cy="96745"/>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27" name="AutoShape 499"/>
            <p:cNvCxnSpPr>
              <a:cxnSpLocks noChangeShapeType="1"/>
            </p:cNvCxnSpPr>
            <p:nvPr/>
          </p:nvCxnSpPr>
          <p:spPr bwMode="auto">
            <a:xfrm rot="10800000" flipV="1">
              <a:off x="2171597" y="3163994"/>
              <a:ext cx="273123" cy="37002"/>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28" name="AutoShape 500"/>
            <p:cNvCxnSpPr>
              <a:cxnSpLocks noChangeShapeType="1"/>
            </p:cNvCxnSpPr>
            <p:nvPr/>
          </p:nvCxnSpPr>
          <p:spPr bwMode="auto">
            <a:xfrm flipH="1">
              <a:off x="1600383" y="3200995"/>
              <a:ext cx="571216" cy="48931"/>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29" name="AutoShape 498"/>
            <p:cNvCxnSpPr>
              <a:cxnSpLocks noChangeShapeType="1"/>
            </p:cNvCxnSpPr>
            <p:nvPr/>
          </p:nvCxnSpPr>
          <p:spPr bwMode="auto">
            <a:xfrm flipH="1">
              <a:off x="1895346" y="3104539"/>
              <a:ext cx="120190" cy="113114"/>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30" name="AutoShape 497"/>
            <p:cNvCxnSpPr>
              <a:cxnSpLocks noChangeShapeType="1"/>
            </p:cNvCxnSpPr>
            <p:nvPr/>
          </p:nvCxnSpPr>
          <p:spPr bwMode="auto">
            <a:xfrm>
              <a:off x="2187336" y="2973720"/>
              <a:ext cx="108554" cy="206008"/>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sp>
          <p:nvSpPr>
            <p:cNvPr id="131" name="楕円 130"/>
            <p:cNvSpPr/>
            <p:nvPr/>
          </p:nvSpPr>
          <p:spPr>
            <a:xfrm>
              <a:off x="3162301" y="2524888"/>
              <a:ext cx="573708" cy="1259954"/>
            </a:xfrm>
            <a:prstGeom prst="ellipse">
              <a:avLst/>
            </a:prstGeom>
            <a:solidFill>
              <a:schemeClr val="accent2">
                <a:lumMod val="20000"/>
                <a:lumOff val="8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0675" tIns="30675" rIns="30675" bIns="30675" rtlCol="0" anchor="ctr"/>
            <a:lstStyle/>
            <a:p>
              <a:pPr algn="ctr" defTabSz="779154">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事業性等に係る情報</a:t>
              </a:r>
            </a:p>
          </p:txBody>
        </p:sp>
        <p:cxnSp>
          <p:nvCxnSpPr>
            <p:cNvPr id="132" name="直線コネクタ 131"/>
            <p:cNvCxnSpPr/>
            <p:nvPr/>
          </p:nvCxnSpPr>
          <p:spPr bwMode="auto">
            <a:xfrm flipV="1">
              <a:off x="3669445" y="2797642"/>
              <a:ext cx="777152" cy="217756"/>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a:stCxn id="90" idx="7"/>
            </p:cNvCxnSpPr>
            <p:nvPr/>
          </p:nvCxnSpPr>
          <p:spPr bwMode="auto">
            <a:xfrm flipV="1">
              <a:off x="3688216" y="3311771"/>
              <a:ext cx="822601" cy="379567"/>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34" name="角丸四角形 130"/>
            <p:cNvSpPr/>
            <p:nvPr/>
          </p:nvSpPr>
          <p:spPr bwMode="auto">
            <a:xfrm>
              <a:off x="617530" y="2305783"/>
              <a:ext cx="2623512" cy="33827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ゾーニング</a:t>
              </a:r>
              <a:r>
                <a:rPr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のイメージ</a:t>
              </a:r>
            </a:p>
          </p:txBody>
        </p:sp>
        <p:grpSp>
          <p:nvGrpSpPr>
            <p:cNvPr id="135" name="グループ化 134"/>
            <p:cNvGrpSpPr/>
            <p:nvPr/>
          </p:nvGrpSpPr>
          <p:grpSpPr>
            <a:xfrm>
              <a:off x="1144449" y="4221088"/>
              <a:ext cx="2196022" cy="568753"/>
              <a:chOff x="-1908720" y="4930289"/>
              <a:chExt cx="2196022" cy="568753"/>
            </a:xfrm>
            <a:effectLst>
              <a:outerShdw blurRad="50800" dist="38100" dir="2700000" algn="tl" rotWithShape="0">
                <a:prstClr val="black">
                  <a:alpha val="40000"/>
                </a:prstClr>
              </a:outerShdw>
            </a:effectLst>
          </p:grpSpPr>
          <p:sp>
            <p:nvSpPr>
              <p:cNvPr id="152" name="平行四辺形 151"/>
              <p:cNvSpPr/>
              <p:nvPr/>
            </p:nvSpPr>
            <p:spPr bwMode="auto">
              <a:xfrm>
                <a:off x="-1908720" y="4930289"/>
                <a:ext cx="2196022" cy="555713"/>
              </a:xfrm>
              <a:prstGeom prst="parallelogram">
                <a:avLst>
                  <a:gd name="adj" fmla="val 9927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3" name="Freeform 466"/>
              <p:cNvSpPr>
                <a:spLocks/>
              </p:cNvSpPr>
              <p:nvPr/>
            </p:nvSpPr>
            <p:spPr bwMode="auto">
              <a:xfrm rot="13569573">
                <a:off x="-842608" y="4739908"/>
                <a:ext cx="437638" cy="930960"/>
              </a:xfrm>
              <a:custGeom>
                <a:avLst/>
                <a:gdLst>
                  <a:gd name="T0" fmla="*/ 14 w 1537"/>
                  <a:gd name="T1" fmla="*/ 611 h 674"/>
                  <a:gd name="T2" fmla="*/ 69 w 1537"/>
                  <a:gd name="T3" fmla="*/ 515 h 674"/>
                  <a:gd name="T4" fmla="*/ 166 w 1537"/>
                  <a:gd name="T5" fmla="*/ 404 h 674"/>
                  <a:gd name="T6" fmla="*/ 567 w 1537"/>
                  <a:gd name="T7" fmla="*/ 238 h 674"/>
                  <a:gd name="T8" fmla="*/ 651 w 1537"/>
                  <a:gd name="T9" fmla="*/ 182 h 674"/>
                  <a:gd name="T10" fmla="*/ 678 w 1537"/>
                  <a:gd name="T11" fmla="*/ 141 h 674"/>
                  <a:gd name="T12" fmla="*/ 817 w 1537"/>
                  <a:gd name="T13" fmla="*/ 58 h 674"/>
                  <a:gd name="T14" fmla="*/ 858 w 1537"/>
                  <a:gd name="T15" fmla="*/ 30 h 674"/>
                  <a:gd name="T16" fmla="*/ 941 w 1537"/>
                  <a:gd name="T17" fmla="*/ 2 h 674"/>
                  <a:gd name="T18" fmla="*/ 1287 w 1537"/>
                  <a:gd name="T19" fmla="*/ 30 h 674"/>
                  <a:gd name="T20" fmla="*/ 1371 w 1537"/>
                  <a:gd name="T21" fmla="*/ 58 h 674"/>
                  <a:gd name="T22" fmla="*/ 1412 w 1537"/>
                  <a:gd name="T23" fmla="*/ 71 h 674"/>
                  <a:gd name="T24" fmla="*/ 1495 w 1537"/>
                  <a:gd name="T25" fmla="*/ 127 h 674"/>
                  <a:gd name="T26" fmla="*/ 1537 w 1537"/>
                  <a:gd name="T27" fmla="*/ 155 h 674"/>
                  <a:gd name="T28" fmla="*/ 886 w 1537"/>
                  <a:gd name="T29" fmla="*/ 293 h 674"/>
                  <a:gd name="T30" fmla="*/ 720 w 1537"/>
                  <a:gd name="T31" fmla="*/ 362 h 674"/>
                  <a:gd name="T32" fmla="*/ 678 w 1537"/>
                  <a:gd name="T33" fmla="*/ 390 h 674"/>
                  <a:gd name="T34" fmla="*/ 554 w 1537"/>
                  <a:gd name="T35" fmla="*/ 431 h 674"/>
                  <a:gd name="T36" fmla="*/ 512 w 1537"/>
                  <a:gd name="T37" fmla="*/ 445 h 674"/>
                  <a:gd name="T38" fmla="*/ 346 w 1537"/>
                  <a:gd name="T39" fmla="*/ 528 h 674"/>
                  <a:gd name="T40" fmla="*/ 332 w 1537"/>
                  <a:gd name="T41" fmla="*/ 570 h 674"/>
                  <a:gd name="T42" fmla="*/ 291 w 1537"/>
                  <a:gd name="T43" fmla="*/ 584 h 674"/>
                  <a:gd name="T44" fmla="*/ 249 w 1537"/>
                  <a:gd name="T45" fmla="*/ 611 h 674"/>
                  <a:gd name="T46" fmla="*/ 124 w 1537"/>
                  <a:gd name="T47" fmla="*/ 667 h 674"/>
                  <a:gd name="T48" fmla="*/ 14 w 1537"/>
                  <a:gd name="T49" fmla="*/ 653 h 674"/>
                  <a:gd name="T50" fmla="*/ 0 w 1537"/>
                  <a:gd name="T51" fmla="*/ 611 h 674"/>
                  <a:gd name="T52" fmla="*/ 14 w 1537"/>
                  <a:gd name="T53" fmla="*/ 61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7" h="674">
                    <a:moveTo>
                      <a:pt x="14" y="611"/>
                    </a:moveTo>
                    <a:cubicBezTo>
                      <a:pt x="36" y="541"/>
                      <a:pt x="15" y="593"/>
                      <a:pt x="69" y="515"/>
                    </a:cubicBezTo>
                    <a:cubicBezTo>
                      <a:pt x="141" y="412"/>
                      <a:pt x="92" y="452"/>
                      <a:pt x="166" y="404"/>
                    </a:cubicBezTo>
                    <a:cubicBezTo>
                      <a:pt x="257" y="268"/>
                      <a:pt x="424" y="272"/>
                      <a:pt x="567" y="238"/>
                    </a:cubicBezTo>
                    <a:cubicBezTo>
                      <a:pt x="595" y="219"/>
                      <a:pt x="632" y="210"/>
                      <a:pt x="651" y="182"/>
                    </a:cubicBezTo>
                    <a:cubicBezTo>
                      <a:pt x="660" y="168"/>
                      <a:pt x="666" y="152"/>
                      <a:pt x="678" y="141"/>
                    </a:cubicBezTo>
                    <a:cubicBezTo>
                      <a:pt x="750" y="78"/>
                      <a:pt x="749" y="97"/>
                      <a:pt x="817" y="58"/>
                    </a:cubicBezTo>
                    <a:cubicBezTo>
                      <a:pt x="831" y="50"/>
                      <a:pt x="843" y="37"/>
                      <a:pt x="858" y="30"/>
                    </a:cubicBezTo>
                    <a:cubicBezTo>
                      <a:pt x="885" y="18"/>
                      <a:pt x="941" y="2"/>
                      <a:pt x="941" y="2"/>
                    </a:cubicBezTo>
                    <a:cubicBezTo>
                      <a:pt x="1040" y="7"/>
                      <a:pt x="1178" y="0"/>
                      <a:pt x="1287" y="30"/>
                    </a:cubicBezTo>
                    <a:cubicBezTo>
                      <a:pt x="1315" y="38"/>
                      <a:pt x="1343" y="49"/>
                      <a:pt x="1371" y="58"/>
                    </a:cubicBezTo>
                    <a:cubicBezTo>
                      <a:pt x="1385" y="62"/>
                      <a:pt x="1412" y="71"/>
                      <a:pt x="1412" y="71"/>
                    </a:cubicBezTo>
                    <a:cubicBezTo>
                      <a:pt x="1440" y="90"/>
                      <a:pt x="1467" y="108"/>
                      <a:pt x="1495" y="127"/>
                    </a:cubicBezTo>
                    <a:cubicBezTo>
                      <a:pt x="1509" y="136"/>
                      <a:pt x="1537" y="155"/>
                      <a:pt x="1537" y="155"/>
                    </a:cubicBezTo>
                    <a:cubicBezTo>
                      <a:pt x="1478" y="386"/>
                      <a:pt x="955" y="291"/>
                      <a:pt x="886" y="293"/>
                    </a:cubicBezTo>
                    <a:cubicBezTo>
                      <a:pt x="826" y="313"/>
                      <a:pt x="775" y="334"/>
                      <a:pt x="720" y="362"/>
                    </a:cubicBezTo>
                    <a:cubicBezTo>
                      <a:pt x="705" y="370"/>
                      <a:pt x="693" y="383"/>
                      <a:pt x="678" y="390"/>
                    </a:cubicBezTo>
                    <a:cubicBezTo>
                      <a:pt x="659" y="398"/>
                      <a:pt x="585" y="421"/>
                      <a:pt x="554" y="431"/>
                    </a:cubicBezTo>
                    <a:cubicBezTo>
                      <a:pt x="540" y="436"/>
                      <a:pt x="512" y="445"/>
                      <a:pt x="512" y="445"/>
                    </a:cubicBezTo>
                    <a:cubicBezTo>
                      <a:pt x="462" y="479"/>
                      <a:pt x="403" y="510"/>
                      <a:pt x="346" y="528"/>
                    </a:cubicBezTo>
                    <a:cubicBezTo>
                      <a:pt x="341" y="542"/>
                      <a:pt x="342" y="559"/>
                      <a:pt x="332" y="570"/>
                    </a:cubicBezTo>
                    <a:cubicBezTo>
                      <a:pt x="322" y="580"/>
                      <a:pt x="304" y="578"/>
                      <a:pt x="291" y="584"/>
                    </a:cubicBezTo>
                    <a:cubicBezTo>
                      <a:pt x="276" y="591"/>
                      <a:pt x="264" y="604"/>
                      <a:pt x="249" y="611"/>
                    </a:cubicBezTo>
                    <a:cubicBezTo>
                      <a:pt x="105" y="674"/>
                      <a:pt x="216" y="606"/>
                      <a:pt x="124" y="667"/>
                    </a:cubicBezTo>
                    <a:cubicBezTo>
                      <a:pt x="87" y="662"/>
                      <a:pt x="48" y="668"/>
                      <a:pt x="14" y="653"/>
                    </a:cubicBezTo>
                    <a:cubicBezTo>
                      <a:pt x="1" y="647"/>
                      <a:pt x="0" y="626"/>
                      <a:pt x="0" y="611"/>
                    </a:cubicBezTo>
                    <a:cubicBezTo>
                      <a:pt x="0" y="606"/>
                      <a:pt x="9" y="611"/>
                      <a:pt x="14" y="611"/>
                    </a:cubicBezTo>
                    <a:close/>
                  </a:path>
                </a:pathLst>
              </a:custGeom>
              <a:solidFill>
                <a:schemeClr val="accent2">
                  <a:lumMod val="40000"/>
                  <a:lumOff val="60000"/>
                </a:schemeClr>
              </a:solidFill>
              <a:ln w="9525">
                <a:solidFill>
                  <a:schemeClr val="accent2">
                    <a:lumMod val="60000"/>
                    <a:lumOff val="40000"/>
                  </a:schemeClr>
                </a:solidFill>
                <a:round/>
                <a:headEnd/>
                <a:tailEnd/>
              </a:ln>
            </p:spPr>
            <p:txBody>
              <a:bodyPr rot="0" vert="horz" wrap="square" lIns="77913" tIns="38957" rIns="77913" bIns="38957"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4" name="Freeform 474"/>
              <p:cNvSpPr>
                <a:spLocks/>
              </p:cNvSpPr>
              <p:nvPr/>
            </p:nvSpPr>
            <p:spPr bwMode="auto">
              <a:xfrm>
                <a:off x="-1482885" y="4978558"/>
                <a:ext cx="1249707" cy="364678"/>
              </a:xfrm>
              <a:custGeom>
                <a:avLst/>
                <a:gdLst>
                  <a:gd name="T0" fmla="*/ 14 w 1537"/>
                  <a:gd name="T1" fmla="*/ 611 h 674"/>
                  <a:gd name="T2" fmla="*/ 69 w 1537"/>
                  <a:gd name="T3" fmla="*/ 515 h 674"/>
                  <a:gd name="T4" fmla="*/ 166 w 1537"/>
                  <a:gd name="T5" fmla="*/ 404 h 674"/>
                  <a:gd name="T6" fmla="*/ 567 w 1537"/>
                  <a:gd name="T7" fmla="*/ 238 h 674"/>
                  <a:gd name="T8" fmla="*/ 651 w 1537"/>
                  <a:gd name="T9" fmla="*/ 182 h 674"/>
                  <a:gd name="T10" fmla="*/ 678 w 1537"/>
                  <a:gd name="T11" fmla="*/ 141 h 674"/>
                  <a:gd name="T12" fmla="*/ 817 w 1537"/>
                  <a:gd name="T13" fmla="*/ 58 h 674"/>
                  <a:gd name="T14" fmla="*/ 858 w 1537"/>
                  <a:gd name="T15" fmla="*/ 30 h 674"/>
                  <a:gd name="T16" fmla="*/ 941 w 1537"/>
                  <a:gd name="T17" fmla="*/ 2 h 674"/>
                  <a:gd name="T18" fmla="*/ 1287 w 1537"/>
                  <a:gd name="T19" fmla="*/ 30 h 674"/>
                  <a:gd name="T20" fmla="*/ 1371 w 1537"/>
                  <a:gd name="T21" fmla="*/ 58 h 674"/>
                  <a:gd name="T22" fmla="*/ 1412 w 1537"/>
                  <a:gd name="T23" fmla="*/ 71 h 674"/>
                  <a:gd name="T24" fmla="*/ 1495 w 1537"/>
                  <a:gd name="T25" fmla="*/ 127 h 674"/>
                  <a:gd name="T26" fmla="*/ 1537 w 1537"/>
                  <a:gd name="T27" fmla="*/ 155 h 674"/>
                  <a:gd name="T28" fmla="*/ 886 w 1537"/>
                  <a:gd name="T29" fmla="*/ 293 h 674"/>
                  <a:gd name="T30" fmla="*/ 720 w 1537"/>
                  <a:gd name="T31" fmla="*/ 362 h 674"/>
                  <a:gd name="T32" fmla="*/ 678 w 1537"/>
                  <a:gd name="T33" fmla="*/ 390 h 674"/>
                  <a:gd name="T34" fmla="*/ 554 w 1537"/>
                  <a:gd name="T35" fmla="*/ 431 h 674"/>
                  <a:gd name="T36" fmla="*/ 512 w 1537"/>
                  <a:gd name="T37" fmla="*/ 445 h 674"/>
                  <a:gd name="T38" fmla="*/ 346 w 1537"/>
                  <a:gd name="T39" fmla="*/ 528 h 674"/>
                  <a:gd name="T40" fmla="*/ 332 w 1537"/>
                  <a:gd name="T41" fmla="*/ 570 h 674"/>
                  <a:gd name="T42" fmla="*/ 291 w 1537"/>
                  <a:gd name="T43" fmla="*/ 584 h 674"/>
                  <a:gd name="T44" fmla="*/ 249 w 1537"/>
                  <a:gd name="T45" fmla="*/ 611 h 674"/>
                  <a:gd name="T46" fmla="*/ 124 w 1537"/>
                  <a:gd name="T47" fmla="*/ 667 h 674"/>
                  <a:gd name="T48" fmla="*/ 14 w 1537"/>
                  <a:gd name="T49" fmla="*/ 653 h 674"/>
                  <a:gd name="T50" fmla="*/ 0 w 1537"/>
                  <a:gd name="T51" fmla="*/ 611 h 674"/>
                  <a:gd name="T52" fmla="*/ 14 w 1537"/>
                  <a:gd name="T53" fmla="*/ 61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7" h="674">
                    <a:moveTo>
                      <a:pt x="14" y="611"/>
                    </a:moveTo>
                    <a:cubicBezTo>
                      <a:pt x="36" y="541"/>
                      <a:pt x="15" y="593"/>
                      <a:pt x="69" y="515"/>
                    </a:cubicBezTo>
                    <a:cubicBezTo>
                      <a:pt x="141" y="412"/>
                      <a:pt x="92" y="452"/>
                      <a:pt x="166" y="404"/>
                    </a:cubicBezTo>
                    <a:cubicBezTo>
                      <a:pt x="257" y="268"/>
                      <a:pt x="424" y="272"/>
                      <a:pt x="567" y="238"/>
                    </a:cubicBezTo>
                    <a:cubicBezTo>
                      <a:pt x="595" y="219"/>
                      <a:pt x="632" y="210"/>
                      <a:pt x="651" y="182"/>
                    </a:cubicBezTo>
                    <a:cubicBezTo>
                      <a:pt x="660" y="168"/>
                      <a:pt x="666" y="152"/>
                      <a:pt x="678" y="141"/>
                    </a:cubicBezTo>
                    <a:cubicBezTo>
                      <a:pt x="750" y="78"/>
                      <a:pt x="749" y="97"/>
                      <a:pt x="817" y="58"/>
                    </a:cubicBezTo>
                    <a:cubicBezTo>
                      <a:pt x="831" y="50"/>
                      <a:pt x="843" y="37"/>
                      <a:pt x="858" y="30"/>
                    </a:cubicBezTo>
                    <a:cubicBezTo>
                      <a:pt x="885" y="18"/>
                      <a:pt x="941" y="2"/>
                      <a:pt x="941" y="2"/>
                    </a:cubicBezTo>
                    <a:cubicBezTo>
                      <a:pt x="1040" y="7"/>
                      <a:pt x="1178" y="0"/>
                      <a:pt x="1287" y="30"/>
                    </a:cubicBezTo>
                    <a:cubicBezTo>
                      <a:pt x="1315" y="38"/>
                      <a:pt x="1343" y="49"/>
                      <a:pt x="1371" y="58"/>
                    </a:cubicBezTo>
                    <a:cubicBezTo>
                      <a:pt x="1385" y="62"/>
                      <a:pt x="1412" y="71"/>
                      <a:pt x="1412" y="71"/>
                    </a:cubicBezTo>
                    <a:cubicBezTo>
                      <a:pt x="1440" y="90"/>
                      <a:pt x="1467" y="108"/>
                      <a:pt x="1495" y="127"/>
                    </a:cubicBezTo>
                    <a:cubicBezTo>
                      <a:pt x="1509" y="136"/>
                      <a:pt x="1537" y="155"/>
                      <a:pt x="1537" y="155"/>
                    </a:cubicBezTo>
                    <a:cubicBezTo>
                      <a:pt x="1478" y="386"/>
                      <a:pt x="955" y="291"/>
                      <a:pt x="886" y="293"/>
                    </a:cubicBezTo>
                    <a:cubicBezTo>
                      <a:pt x="826" y="313"/>
                      <a:pt x="775" y="334"/>
                      <a:pt x="720" y="362"/>
                    </a:cubicBezTo>
                    <a:cubicBezTo>
                      <a:pt x="705" y="370"/>
                      <a:pt x="693" y="383"/>
                      <a:pt x="678" y="390"/>
                    </a:cubicBezTo>
                    <a:cubicBezTo>
                      <a:pt x="659" y="398"/>
                      <a:pt x="585" y="421"/>
                      <a:pt x="554" y="431"/>
                    </a:cubicBezTo>
                    <a:cubicBezTo>
                      <a:pt x="540" y="436"/>
                      <a:pt x="512" y="445"/>
                      <a:pt x="512" y="445"/>
                    </a:cubicBezTo>
                    <a:cubicBezTo>
                      <a:pt x="462" y="479"/>
                      <a:pt x="403" y="510"/>
                      <a:pt x="346" y="528"/>
                    </a:cubicBezTo>
                    <a:cubicBezTo>
                      <a:pt x="341" y="542"/>
                      <a:pt x="342" y="559"/>
                      <a:pt x="332" y="570"/>
                    </a:cubicBezTo>
                    <a:cubicBezTo>
                      <a:pt x="322" y="580"/>
                      <a:pt x="304" y="578"/>
                      <a:pt x="291" y="584"/>
                    </a:cubicBezTo>
                    <a:cubicBezTo>
                      <a:pt x="276" y="591"/>
                      <a:pt x="264" y="604"/>
                      <a:pt x="249" y="611"/>
                    </a:cubicBezTo>
                    <a:cubicBezTo>
                      <a:pt x="105" y="674"/>
                      <a:pt x="216" y="606"/>
                      <a:pt x="124" y="667"/>
                    </a:cubicBezTo>
                    <a:cubicBezTo>
                      <a:pt x="87" y="662"/>
                      <a:pt x="48" y="668"/>
                      <a:pt x="14" y="653"/>
                    </a:cubicBezTo>
                    <a:cubicBezTo>
                      <a:pt x="1" y="647"/>
                      <a:pt x="0" y="626"/>
                      <a:pt x="0" y="611"/>
                    </a:cubicBezTo>
                    <a:cubicBezTo>
                      <a:pt x="0" y="606"/>
                      <a:pt x="9" y="611"/>
                      <a:pt x="14" y="611"/>
                    </a:cubicBezTo>
                    <a:close/>
                  </a:path>
                </a:pathLst>
              </a:custGeom>
              <a:solidFill>
                <a:schemeClr val="accent3">
                  <a:lumMod val="20000"/>
                  <a:lumOff val="80000"/>
                </a:schemeClr>
              </a:solidFill>
              <a:ln w="9525">
                <a:solidFill>
                  <a:schemeClr val="accent3">
                    <a:lumMod val="60000"/>
                    <a:lumOff val="40000"/>
                  </a:schemeClr>
                </a:solidFill>
                <a:round/>
                <a:headEnd/>
                <a:tailEnd/>
              </a:ln>
            </p:spPr>
            <p:txBody>
              <a:bodyPr rot="0" vert="horz" wrap="square" lIns="77913" tIns="38957" rIns="77913" bIns="38957"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5" name="AutoShape 489"/>
              <p:cNvSpPr>
                <a:spLocks noChangeArrowheads="1"/>
              </p:cNvSpPr>
              <p:nvPr/>
            </p:nvSpPr>
            <p:spPr bwMode="auto">
              <a:xfrm rot="10800000">
                <a:off x="-1572156" y="5400129"/>
                <a:ext cx="365932" cy="77372"/>
              </a:xfrm>
              <a:custGeom>
                <a:avLst/>
                <a:gdLst>
                  <a:gd name="T0" fmla="*/ 3322424 w 21600"/>
                  <a:gd name="T1" fmla="*/ 190871 h 21600"/>
                  <a:gd name="T2" fmla="*/ 1898534 w 21600"/>
                  <a:gd name="T3" fmla="*/ 381738 h 21600"/>
                  <a:gd name="T4" fmla="*/ 474630 w 21600"/>
                  <a:gd name="T5" fmla="*/ 190871 h 21600"/>
                  <a:gd name="T6" fmla="*/ 189853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lumMod val="40000"/>
                  <a:lumOff val="60000"/>
                </a:schemeClr>
              </a:solidFill>
              <a:ln w="9525">
                <a:solidFill>
                  <a:schemeClr val="accent1">
                    <a:lumMod val="60000"/>
                    <a:lumOff val="40000"/>
                  </a:schemeClr>
                </a:solidFill>
                <a:miter lim="800000"/>
                <a:headEnd/>
                <a:tailEnd/>
              </a:ln>
            </p:spPr>
            <p:txBody>
              <a:bodyPr rot="0" vert="horz" wrap="square" lIns="77913" tIns="38957" rIns="77913" bIns="38957"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6" name="AutoShape 490"/>
              <p:cNvSpPr>
                <a:spLocks noChangeArrowheads="1"/>
              </p:cNvSpPr>
              <p:nvPr/>
            </p:nvSpPr>
            <p:spPr bwMode="auto">
              <a:xfrm rot="10800000">
                <a:off x="-1168285" y="5257251"/>
                <a:ext cx="535700" cy="222506"/>
              </a:xfrm>
              <a:custGeom>
                <a:avLst/>
                <a:gdLst>
                  <a:gd name="T0" fmla="*/ 1681027 w 21600"/>
                  <a:gd name="T1" fmla="*/ 152927 h 21600"/>
                  <a:gd name="T2" fmla="*/ 991971 w 21600"/>
                  <a:gd name="T3" fmla="*/ 305854 h 21600"/>
                  <a:gd name="T4" fmla="*/ 302915 w 21600"/>
                  <a:gd name="T5" fmla="*/ 152927 h 21600"/>
                  <a:gd name="T6" fmla="*/ 991971 w 21600"/>
                  <a:gd name="T7" fmla="*/ 0 h 21600"/>
                  <a:gd name="T8" fmla="*/ 0 60000 65536"/>
                  <a:gd name="T9" fmla="*/ 0 60000 65536"/>
                  <a:gd name="T10" fmla="*/ 0 60000 65536"/>
                  <a:gd name="T11" fmla="*/ 0 60000 65536"/>
                  <a:gd name="T12" fmla="*/ 5098 w 21600"/>
                  <a:gd name="T13" fmla="*/ 5098 h 21600"/>
                  <a:gd name="T14" fmla="*/ 16502 w 21600"/>
                  <a:gd name="T15" fmla="*/ 16502 h 21600"/>
                </a:gdLst>
                <a:ahLst/>
                <a:cxnLst>
                  <a:cxn ang="T8">
                    <a:pos x="T0" y="T1"/>
                  </a:cxn>
                  <a:cxn ang="T9">
                    <a:pos x="T2" y="T3"/>
                  </a:cxn>
                  <a:cxn ang="T10">
                    <a:pos x="T4" y="T5"/>
                  </a:cxn>
                  <a:cxn ang="T11">
                    <a:pos x="T6" y="T7"/>
                  </a:cxn>
                </a:cxnLst>
                <a:rect l="T12" t="T13" r="T14" b="T15"/>
                <a:pathLst>
                  <a:path w="21600" h="21600">
                    <a:moveTo>
                      <a:pt x="0" y="0"/>
                    </a:moveTo>
                    <a:lnTo>
                      <a:pt x="6596" y="21600"/>
                    </a:lnTo>
                    <a:lnTo>
                      <a:pt x="15004" y="21600"/>
                    </a:lnTo>
                    <a:lnTo>
                      <a:pt x="21600" y="0"/>
                    </a:lnTo>
                    <a:lnTo>
                      <a:pt x="0" y="0"/>
                    </a:lnTo>
                    <a:close/>
                  </a:path>
                </a:pathLst>
              </a:custGeom>
              <a:solidFill>
                <a:schemeClr val="accent1">
                  <a:lumMod val="40000"/>
                  <a:lumOff val="60000"/>
                </a:schemeClr>
              </a:solidFill>
              <a:ln w="9525">
                <a:solidFill>
                  <a:schemeClr val="accent1">
                    <a:lumMod val="60000"/>
                    <a:lumOff val="40000"/>
                  </a:schemeClr>
                </a:solidFill>
                <a:miter lim="800000"/>
                <a:headEnd/>
                <a:tailEnd/>
              </a:ln>
            </p:spPr>
            <p:txBody>
              <a:bodyPr rot="0" vert="horz" wrap="square" lIns="77913" tIns="38957" rIns="77913" bIns="38957"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57" name="Group 492"/>
              <p:cNvGrpSpPr>
                <a:grpSpLocks/>
              </p:cNvGrpSpPr>
              <p:nvPr/>
            </p:nvGrpSpPr>
            <p:grpSpPr bwMode="auto">
              <a:xfrm>
                <a:off x="-1499633" y="4941204"/>
                <a:ext cx="1549736" cy="557838"/>
                <a:chOff x="7865" y="9135"/>
                <a:chExt cx="1910" cy="1031"/>
              </a:xfrm>
            </p:grpSpPr>
            <p:sp>
              <p:nvSpPr>
                <p:cNvPr id="168" name="Freeform 494"/>
                <p:cNvSpPr>
                  <a:spLocks/>
                </p:cNvSpPr>
                <p:nvPr/>
              </p:nvSpPr>
              <p:spPr bwMode="auto">
                <a:xfrm>
                  <a:off x="7865" y="9135"/>
                  <a:ext cx="1910" cy="1031"/>
                </a:xfrm>
                <a:custGeom>
                  <a:avLst/>
                  <a:gdLst>
                    <a:gd name="T0" fmla="*/ 0 w 1758"/>
                    <a:gd name="T1" fmla="*/ 734 h 734"/>
                    <a:gd name="T2" fmla="*/ 69 w 1758"/>
                    <a:gd name="T3" fmla="*/ 609 h 734"/>
                    <a:gd name="T4" fmla="*/ 97 w 1758"/>
                    <a:gd name="T5" fmla="*/ 568 h 734"/>
                    <a:gd name="T6" fmla="*/ 152 w 1758"/>
                    <a:gd name="T7" fmla="*/ 499 h 734"/>
                    <a:gd name="T8" fmla="*/ 208 w 1758"/>
                    <a:gd name="T9" fmla="*/ 416 h 734"/>
                    <a:gd name="T10" fmla="*/ 249 w 1758"/>
                    <a:gd name="T11" fmla="*/ 374 h 734"/>
                    <a:gd name="T12" fmla="*/ 429 w 1758"/>
                    <a:gd name="T13" fmla="*/ 249 h 734"/>
                    <a:gd name="T14" fmla="*/ 554 w 1758"/>
                    <a:gd name="T15" fmla="*/ 166 h 734"/>
                    <a:gd name="T16" fmla="*/ 1343 w 1758"/>
                    <a:gd name="T17" fmla="*/ 125 h 734"/>
                    <a:gd name="T18" fmla="*/ 1606 w 1758"/>
                    <a:gd name="T19" fmla="*/ 56 h 734"/>
                    <a:gd name="T20" fmla="*/ 1758 w 1758"/>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8" h="734">
                      <a:moveTo>
                        <a:pt x="0" y="734"/>
                      </a:moveTo>
                      <a:cubicBezTo>
                        <a:pt x="24" y="663"/>
                        <a:pt x="7" y="702"/>
                        <a:pt x="69" y="609"/>
                      </a:cubicBezTo>
                      <a:cubicBezTo>
                        <a:pt x="78" y="595"/>
                        <a:pt x="97" y="568"/>
                        <a:pt x="97" y="568"/>
                      </a:cubicBezTo>
                      <a:cubicBezTo>
                        <a:pt x="128" y="474"/>
                        <a:pt x="85" y="575"/>
                        <a:pt x="152" y="499"/>
                      </a:cubicBezTo>
                      <a:cubicBezTo>
                        <a:pt x="174" y="474"/>
                        <a:pt x="185" y="440"/>
                        <a:pt x="208" y="416"/>
                      </a:cubicBezTo>
                      <a:cubicBezTo>
                        <a:pt x="222" y="402"/>
                        <a:pt x="235" y="388"/>
                        <a:pt x="249" y="374"/>
                      </a:cubicBezTo>
                      <a:cubicBezTo>
                        <a:pt x="273" y="303"/>
                        <a:pt x="365" y="285"/>
                        <a:pt x="429" y="249"/>
                      </a:cubicBezTo>
                      <a:cubicBezTo>
                        <a:pt x="473" y="225"/>
                        <a:pt x="506" y="181"/>
                        <a:pt x="554" y="166"/>
                      </a:cubicBezTo>
                      <a:cubicBezTo>
                        <a:pt x="861" y="66"/>
                        <a:pt x="608" y="140"/>
                        <a:pt x="1343" y="125"/>
                      </a:cubicBezTo>
                      <a:cubicBezTo>
                        <a:pt x="1429" y="96"/>
                        <a:pt x="1519" y="85"/>
                        <a:pt x="1606" y="56"/>
                      </a:cubicBezTo>
                      <a:cubicBezTo>
                        <a:pt x="1644" y="44"/>
                        <a:pt x="1725" y="0"/>
                        <a:pt x="1758" y="0"/>
                      </a:cubicBezTo>
                    </a:path>
                  </a:pathLst>
                </a:custGeom>
                <a:noFill/>
                <a:ln w="28575">
                  <a:solidFill>
                    <a:schemeClr val="tx1">
                      <a:lumMod val="100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77913" tIns="38957" rIns="77913" bIns="38957"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9" name="Freeform 495"/>
                <p:cNvSpPr>
                  <a:spLocks/>
                </p:cNvSpPr>
                <p:nvPr/>
              </p:nvSpPr>
              <p:spPr bwMode="auto">
                <a:xfrm>
                  <a:off x="8142" y="9422"/>
                  <a:ext cx="733" cy="333"/>
                </a:xfrm>
                <a:custGeom>
                  <a:avLst/>
                  <a:gdLst>
                    <a:gd name="T0" fmla="*/ 0 w 858"/>
                    <a:gd name="T1" fmla="*/ 0 h 194"/>
                    <a:gd name="T2" fmla="*/ 166 w 858"/>
                    <a:gd name="T3" fmla="*/ 70 h 194"/>
                    <a:gd name="T4" fmla="*/ 276 w 858"/>
                    <a:gd name="T5" fmla="*/ 167 h 194"/>
                    <a:gd name="T6" fmla="*/ 318 w 858"/>
                    <a:gd name="T7" fmla="*/ 194 h 194"/>
                    <a:gd name="T8" fmla="*/ 761 w 858"/>
                    <a:gd name="T9" fmla="*/ 153 h 194"/>
                    <a:gd name="T10" fmla="*/ 858 w 858"/>
                    <a:gd name="T11" fmla="*/ 194 h 194"/>
                  </a:gdLst>
                  <a:ahLst/>
                  <a:cxnLst>
                    <a:cxn ang="0">
                      <a:pos x="T0" y="T1"/>
                    </a:cxn>
                    <a:cxn ang="0">
                      <a:pos x="T2" y="T3"/>
                    </a:cxn>
                    <a:cxn ang="0">
                      <a:pos x="T4" y="T5"/>
                    </a:cxn>
                    <a:cxn ang="0">
                      <a:pos x="T6" y="T7"/>
                    </a:cxn>
                    <a:cxn ang="0">
                      <a:pos x="T8" y="T9"/>
                    </a:cxn>
                    <a:cxn ang="0">
                      <a:pos x="T10" y="T11"/>
                    </a:cxn>
                  </a:cxnLst>
                  <a:rect l="0" t="0" r="r" b="b"/>
                  <a:pathLst>
                    <a:path w="858" h="194">
                      <a:moveTo>
                        <a:pt x="0" y="0"/>
                      </a:moveTo>
                      <a:cubicBezTo>
                        <a:pt x="65" y="22"/>
                        <a:pt x="111" y="34"/>
                        <a:pt x="166" y="70"/>
                      </a:cubicBezTo>
                      <a:cubicBezTo>
                        <a:pt x="211" y="138"/>
                        <a:pt x="181" y="104"/>
                        <a:pt x="276" y="167"/>
                      </a:cubicBezTo>
                      <a:cubicBezTo>
                        <a:pt x="290" y="176"/>
                        <a:pt x="318" y="194"/>
                        <a:pt x="318" y="194"/>
                      </a:cubicBezTo>
                      <a:cubicBezTo>
                        <a:pt x="464" y="157"/>
                        <a:pt x="615" y="190"/>
                        <a:pt x="761" y="153"/>
                      </a:cubicBezTo>
                      <a:cubicBezTo>
                        <a:pt x="854" y="169"/>
                        <a:pt x="831" y="142"/>
                        <a:pt x="858" y="19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7913" tIns="38957" rIns="77913" bIns="38957"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58" name="グループ化 157"/>
              <p:cNvGrpSpPr/>
              <p:nvPr/>
            </p:nvGrpSpPr>
            <p:grpSpPr>
              <a:xfrm>
                <a:off x="-1590555" y="4934031"/>
                <a:ext cx="1220757" cy="556163"/>
                <a:chOff x="6239457" y="3803480"/>
                <a:chExt cx="955385" cy="652719"/>
              </a:xfrm>
            </p:grpSpPr>
            <p:cxnSp>
              <p:nvCxnSpPr>
                <p:cNvPr id="162" name="AutoShape 497"/>
                <p:cNvCxnSpPr>
                  <a:cxnSpLocks noChangeShapeType="1"/>
                </p:cNvCxnSpPr>
                <p:nvPr/>
              </p:nvCxnSpPr>
              <p:spPr bwMode="auto">
                <a:xfrm flipH="1">
                  <a:off x="6976211" y="3803480"/>
                  <a:ext cx="218631" cy="295642"/>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63" name="AutoShape 498"/>
                <p:cNvCxnSpPr>
                  <a:cxnSpLocks noChangeShapeType="1"/>
                </p:cNvCxnSpPr>
                <p:nvPr/>
              </p:nvCxnSpPr>
              <p:spPr bwMode="auto">
                <a:xfrm rot="10800000" flipV="1">
                  <a:off x="6900251" y="4085486"/>
                  <a:ext cx="82743" cy="196327"/>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64" name="AutoShape 499"/>
                <p:cNvCxnSpPr>
                  <a:cxnSpLocks noChangeShapeType="1"/>
                </p:cNvCxnSpPr>
                <p:nvPr/>
              </p:nvCxnSpPr>
              <p:spPr bwMode="auto">
                <a:xfrm rot="10800000" flipV="1">
                  <a:off x="6686499" y="4281814"/>
                  <a:ext cx="213751" cy="75089"/>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65" name="AutoShape 500"/>
                <p:cNvCxnSpPr>
                  <a:cxnSpLocks noChangeShapeType="1"/>
                </p:cNvCxnSpPr>
                <p:nvPr/>
              </p:nvCxnSpPr>
              <p:spPr bwMode="auto">
                <a:xfrm flipH="1">
                  <a:off x="6239457" y="4356903"/>
                  <a:ext cx="447043" cy="99296"/>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66" name="AutoShape 498"/>
                <p:cNvCxnSpPr>
                  <a:cxnSpLocks noChangeShapeType="1"/>
                </p:cNvCxnSpPr>
                <p:nvPr/>
              </p:nvCxnSpPr>
              <p:spPr bwMode="auto">
                <a:xfrm flipH="1">
                  <a:off x="6470300" y="4161162"/>
                  <a:ext cx="94063" cy="229546"/>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167" name="AutoShape 497"/>
                <p:cNvCxnSpPr>
                  <a:cxnSpLocks noChangeShapeType="1"/>
                </p:cNvCxnSpPr>
                <p:nvPr/>
              </p:nvCxnSpPr>
              <p:spPr bwMode="auto">
                <a:xfrm>
                  <a:off x="6698816" y="3895686"/>
                  <a:ext cx="84956" cy="418057"/>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grpSp>
          <p:sp>
            <p:nvSpPr>
              <p:cNvPr id="159" name="Oval 469"/>
              <p:cNvSpPr>
                <a:spLocks noChangeArrowheads="1"/>
              </p:cNvSpPr>
              <p:nvPr/>
            </p:nvSpPr>
            <p:spPr bwMode="auto">
              <a:xfrm>
                <a:off x="-1439792" y="5216076"/>
                <a:ext cx="203271" cy="83865"/>
              </a:xfrm>
              <a:prstGeom prst="ellipse">
                <a:avLst/>
              </a:prstGeom>
              <a:solidFill>
                <a:schemeClr val="accent4">
                  <a:lumMod val="20000"/>
                  <a:lumOff val="80000"/>
                </a:schemeClr>
              </a:solidFill>
              <a:ln w="9525">
                <a:solidFill>
                  <a:schemeClr val="accent4">
                    <a:lumMod val="60000"/>
                    <a:lumOff val="40000"/>
                  </a:schemeClr>
                </a:solidFill>
                <a:round/>
                <a:headEnd/>
                <a:tailEnd/>
              </a:ln>
            </p:spPr>
            <p:txBody>
              <a:bodyPr rot="0" vert="horz" wrap="square" lIns="63305" tIns="7575" rIns="63305" bIns="7575"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0" name="Oval 470"/>
              <p:cNvSpPr>
                <a:spLocks noChangeArrowheads="1"/>
              </p:cNvSpPr>
              <p:nvPr/>
            </p:nvSpPr>
            <p:spPr bwMode="auto">
              <a:xfrm>
                <a:off x="-725093" y="5013176"/>
                <a:ext cx="203271" cy="83865"/>
              </a:xfrm>
              <a:prstGeom prst="ellipse">
                <a:avLst/>
              </a:prstGeom>
              <a:solidFill>
                <a:schemeClr val="accent4">
                  <a:lumMod val="20000"/>
                  <a:lumOff val="80000"/>
                </a:schemeClr>
              </a:solidFill>
              <a:ln w="9525">
                <a:solidFill>
                  <a:schemeClr val="accent4">
                    <a:lumMod val="60000"/>
                    <a:lumOff val="40000"/>
                  </a:schemeClr>
                </a:solidFill>
                <a:round/>
                <a:headEnd/>
                <a:tailEnd/>
              </a:ln>
            </p:spPr>
            <p:txBody>
              <a:bodyPr rot="0" vert="horz" wrap="square" lIns="63305" tIns="7575" rIns="63305" bIns="7575"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1" name="Freeform 471"/>
              <p:cNvSpPr>
                <a:spLocks/>
              </p:cNvSpPr>
              <p:nvPr/>
            </p:nvSpPr>
            <p:spPr bwMode="auto">
              <a:xfrm>
                <a:off x="-1019429" y="5173873"/>
                <a:ext cx="460204" cy="157450"/>
              </a:xfrm>
              <a:custGeom>
                <a:avLst/>
                <a:gdLst>
                  <a:gd name="T0" fmla="*/ 30 w 566"/>
                  <a:gd name="T1" fmla="*/ 66 h 291"/>
                  <a:gd name="T2" fmla="*/ 155 w 566"/>
                  <a:gd name="T3" fmla="*/ 10 h 291"/>
                  <a:gd name="T4" fmla="*/ 446 w 566"/>
                  <a:gd name="T5" fmla="*/ 80 h 291"/>
                  <a:gd name="T6" fmla="*/ 501 w 566"/>
                  <a:gd name="T7" fmla="*/ 135 h 291"/>
                  <a:gd name="T8" fmla="*/ 529 w 566"/>
                  <a:gd name="T9" fmla="*/ 177 h 291"/>
                  <a:gd name="T10" fmla="*/ 543 w 566"/>
                  <a:gd name="T11" fmla="*/ 246 h 291"/>
                  <a:gd name="T12" fmla="*/ 169 w 566"/>
                  <a:gd name="T13" fmla="*/ 204 h 291"/>
                  <a:gd name="T14" fmla="*/ 141 w 566"/>
                  <a:gd name="T15" fmla="*/ 121 h 291"/>
                  <a:gd name="T16" fmla="*/ 58 w 566"/>
                  <a:gd name="T17" fmla="*/ 94 h 291"/>
                  <a:gd name="T18" fmla="*/ 30 w 566"/>
                  <a:gd name="T19" fmla="*/ 6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6" h="291">
                    <a:moveTo>
                      <a:pt x="30" y="66"/>
                    </a:moveTo>
                    <a:cubicBezTo>
                      <a:pt x="75" y="51"/>
                      <a:pt x="110" y="25"/>
                      <a:pt x="155" y="10"/>
                    </a:cubicBezTo>
                    <a:cubicBezTo>
                      <a:pt x="269" y="19"/>
                      <a:pt x="366" y="0"/>
                      <a:pt x="446" y="80"/>
                    </a:cubicBezTo>
                    <a:cubicBezTo>
                      <a:pt x="477" y="170"/>
                      <a:pt x="434" y="81"/>
                      <a:pt x="501" y="135"/>
                    </a:cubicBezTo>
                    <a:cubicBezTo>
                      <a:pt x="514" y="146"/>
                      <a:pt x="520" y="163"/>
                      <a:pt x="529" y="177"/>
                    </a:cubicBezTo>
                    <a:cubicBezTo>
                      <a:pt x="534" y="200"/>
                      <a:pt x="566" y="242"/>
                      <a:pt x="543" y="246"/>
                    </a:cubicBezTo>
                    <a:cubicBezTo>
                      <a:pt x="281" y="291"/>
                      <a:pt x="289" y="286"/>
                      <a:pt x="169" y="204"/>
                    </a:cubicBezTo>
                    <a:cubicBezTo>
                      <a:pt x="160" y="176"/>
                      <a:pt x="150" y="149"/>
                      <a:pt x="141" y="121"/>
                    </a:cubicBezTo>
                    <a:cubicBezTo>
                      <a:pt x="132" y="93"/>
                      <a:pt x="58" y="94"/>
                      <a:pt x="58" y="94"/>
                    </a:cubicBezTo>
                    <a:cubicBezTo>
                      <a:pt x="13" y="64"/>
                      <a:pt x="0" y="66"/>
                      <a:pt x="30" y="66"/>
                    </a:cubicBezTo>
                    <a:close/>
                  </a:path>
                </a:pathLst>
              </a:custGeom>
              <a:solidFill>
                <a:schemeClr val="accent1">
                  <a:lumMod val="20000"/>
                  <a:lumOff val="80000"/>
                </a:schemeClr>
              </a:solidFill>
              <a:ln w="9525">
                <a:solidFill>
                  <a:schemeClr val="accent1">
                    <a:lumMod val="60000"/>
                    <a:lumOff val="40000"/>
                  </a:schemeClr>
                </a:solidFill>
                <a:round/>
                <a:headEnd/>
                <a:tailEnd/>
              </a:ln>
            </p:spPr>
            <p:txBody>
              <a:bodyPr rot="0" vert="horz" wrap="square" lIns="77913" tIns="38957" rIns="77913" bIns="38957" anchor="t" anchorCtr="0" upright="1">
                <a:noAutofit/>
              </a:bodyPr>
              <a:lstStyle/>
              <a:p>
                <a:pPr defTabSz="779154">
                  <a:defRPr/>
                </a:pPr>
                <a:endParaRPr lang="ja-JP" altLang="en-US" sz="105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6" name="ストライプ矢印 132"/>
            <p:cNvSpPr/>
            <p:nvPr/>
          </p:nvSpPr>
          <p:spPr bwMode="auto">
            <a:xfrm rot="5400000">
              <a:off x="2160349" y="3925381"/>
              <a:ext cx="184013" cy="326538"/>
            </a:xfrm>
            <a:prstGeom prst="stripedRightArrow">
              <a:avLst/>
            </a:prstGeom>
            <a:solidFill>
              <a:srgbClr val="00B0F0"/>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7" name="テキスト ボックス 40"/>
            <p:cNvSpPr txBox="1">
              <a:spLocks noChangeArrowheads="1"/>
            </p:cNvSpPr>
            <p:nvPr/>
          </p:nvSpPr>
          <p:spPr bwMode="auto">
            <a:xfrm>
              <a:off x="2408972" y="3960212"/>
              <a:ext cx="905964" cy="322109"/>
            </a:xfrm>
            <a:prstGeom prst="rect">
              <a:avLst/>
            </a:prstGeom>
            <a:noFill/>
            <a:ln>
              <a:noFill/>
            </a:ln>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重ね合わせ</a:t>
              </a:r>
            </a:p>
          </p:txBody>
        </p:sp>
        <p:grpSp>
          <p:nvGrpSpPr>
            <p:cNvPr id="138" name="グループ化 55"/>
            <p:cNvGrpSpPr>
              <a:grpSpLocks/>
            </p:cNvGrpSpPr>
            <p:nvPr/>
          </p:nvGrpSpPr>
          <p:grpSpPr bwMode="auto">
            <a:xfrm>
              <a:off x="3397883" y="4741486"/>
              <a:ext cx="405029" cy="138717"/>
              <a:chOff x="2411760" y="4581128"/>
              <a:chExt cx="504056" cy="216024"/>
            </a:xfrm>
          </p:grpSpPr>
          <p:sp>
            <p:nvSpPr>
              <p:cNvPr id="149" name="山形 145"/>
              <p:cNvSpPr/>
              <p:nvPr/>
            </p:nvSpPr>
            <p:spPr>
              <a:xfrm>
                <a:off x="2412224" y="4581222"/>
                <a:ext cx="215438" cy="215861"/>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0" name="山形 146"/>
              <p:cNvSpPr/>
              <p:nvPr/>
            </p:nvSpPr>
            <p:spPr>
              <a:xfrm>
                <a:off x="2556429" y="4581222"/>
                <a:ext cx="215438" cy="215861"/>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1" name="山形 147"/>
              <p:cNvSpPr/>
              <p:nvPr/>
            </p:nvSpPr>
            <p:spPr>
              <a:xfrm>
                <a:off x="2700633" y="4581222"/>
                <a:ext cx="215438" cy="215861"/>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139" name="図 138"/>
            <p:cNvPicPr>
              <a:picLocks noChangeAspect="1"/>
            </p:cNvPicPr>
            <p:nvPr/>
          </p:nvPicPr>
          <p:blipFill>
            <a:blip r:embed="rId2"/>
            <a:stretch>
              <a:fillRect/>
            </a:stretch>
          </p:blipFill>
          <p:spPr>
            <a:xfrm>
              <a:off x="830749" y="5108415"/>
              <a:ext cx="2473742" cy="1604964"/>
            </a:xfrm>
            <a:prstGeom prst="rect">
              <a:avLst/>
            </a:prstGeom>
          </p:spPr>
        </p:pic>
        <p:sp>
          <p:nvSpPr>
            <p:cNvPr id="140" name="ストライプ矢印 136"/>
            <p:cNvSpPr/>
            <p:nvPr/>
          </p:nvSpPr>
          <p:spPr bwMode="auto">
            <a:xfrm rot="5400000">
              <a:off x="2105002" y="4824232"/>
              <a:ext cx="184013" cy="326538"/>
            </a:xfrm>
            <a:prstGeom prst="stripedRightArrow">
              <a:avLst/>
            </a:prstGeom>
            <a:solidFill>
              <a:srgbClr val="00B0F0"/>
            </a:solid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1" name="正方形/長方形 140"/>
            <p:cNvSpPr/>
            <p:nvPr/>
          </p:nvSpPr>
          <p:spPr>
            <a:xfrm>
              <a:off x="2916683" y="5213047"/>
              <a:ext cx="1286049" cy="822085"/>
            </a:xfrm>
            <a:prstGeom prst="rect">
              <a:avLst/>
            </a:prstGeom>
            <a:solidFill>
              <a:schemeClr val="bg1">
                <a:alpha val="56000"/>
              </a:schemeClr>
            </a:solidFill>
            <a:ln w="3175">
              <a:solidFill>
                <a:schemeClr val="tx1">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2" name="正方形/長方形 141"/>
            <p:cNvSpPr/>
            <p:nvPr/>
          </p:nvSpPr>
          <p:spPr>
            <a:xfrm>
              <a:off x="3016172" y="5272605"/>
              <a:ext cx="197615" cy="209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3" name="正方形/長方形 142"/>
            <p:cNvSpPr/>
            <p:nvPr/>
          </p:nvSpPr>
          <p:spPr>
            <a:xfrm>
              <a:off x="3012178" y="5464886"/>
              <a:ext cx="197615" cy="2093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 name="正方形/長方形 143"/>
            <p:cNvSpPr/>
            <p:nvPr/>
          </p:nvSpPr>
          <p:spPr>
            <a:xfrm>
              <a:off x="3010213" y="5710816"/>
              <a:ext cx="197615" cy="209313"/>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 name="テキスト ボックス 61"/>
            <p:cNvSpPr txBox="1">
              <a:spLocks noChangeArrowheads="1"/>
            </p:cNvSpPr>
            <p:nvPr/>
          </p:nvSpPr>
          <p:spPr bwMode="auto">
            <a:xfrm>
              <a:off x="1529012" y="5047292"/>
              <a:ext cx="1223238" cy="322109"/>
            </a:xfrm>
            <a:prstGeom prst="rect">
              <a:avLst/>
            </a:prstGeom>
            <a:solidFill>
              <a:schemeClr val="bg1"/>
            </a:solidFill>
            <a:ln>
              <a:solidFill>
                <a:schemeClr val="tx1"/>
              </a:solidFill>
            </a:ln>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ゾーニング結果</a:t>
              </a:r>
              <a:endParaRPr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 name="テキスト ボックス 145"/>
            <p:cNvSpPr txBox="1"/>
            <p:nvPr/>
          </p:nvSpPr>
          <p:spPr>
            <a:xfrm>
              <a:off x="3220436" y="5217136"/>
              <a:ext cx="872896" cy="322109"/>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促進エリア</a:t>
              </a:r>
            </a:p>
          </p:txBody>
        </p:sp>
        <p:sp>
          <p:nvSpPr>
            <p:cNvPr id="147" name="テキスト ボックス 146"/>
            <p:cNvSpPr txBox="1"/>
            <p:nvPr/>
          </p:nvSpPr>
          <p:spPr>
            <a:xfrm>
              <a:off x="3232223" y="5433268"/>
              <a:ext cx="934928" cy="32210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調整エリア</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 name="テキスト ボックス 147"/>
            <p:cNvSpPr txBox="1"/>
            <p:nvPr/>
          </p:nvSpPr>
          <p:spPr>
            <a:xfrm>
              <a:off x="3229314" y="5700577"/>
              <a:ext cx="872896" cy="322109"/>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保全エリア</a:t>
              </a:r>
            </a:p>
          </p:txBody>
        </p:sp>
      </p:grpSp>
    </p:spTree>
    <p:extLst>
      <p:ext uri="{BB962C8B-B14F-4D97-AF65-F5344CB8AC3E}">
        <p14:creationId xmlns:p14="http://schemas.microsoft.com/office/powerpoint/2010/main" val="238347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
          <p:cNvGrpSpPr>
            <a:grpSpLocks/>
          </p:cNvGrpSpPr>
          <p:nvPr/>
        </p:nvGrpSpPr>
        <p:grpSpPr bwMode="auto">
          <a:xfrm>
            <a:off x="1940560" y="899770"/>
            <a:ext cx="6249527" cy="5846763"/>
            <a:chOff x="1747047" y="1039753"/>
            <a:chExt cx="5768115" cy="5845631"/>
          </a:xfrm>
        </p:grpSpPr>
        <p:pic>
          <p:nvPicPr>
            <p:cNvPr id="67" name="図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3688" y="1039753"/>
              <a:ext cx="5751474" cy="584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円/楕円 5"/>
            <p:cNvSpPr>
              <a:spLocks noChangeAspect="1"/>
            </p:cNvSpPr>
            <p:nvPr/>
          </p:nvSpPr>
          <p:spPr>
            <a:xfrm rot="1271980">
              <a:off x="5056389" y="3695695"/>
              <a:ext cx="563474" cy="64794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prstClr val="white"/>
                </a:solidFill>
                <a:latin typeface="メイリオ" pitchFamily="50" charset="-128"/>
                <a:ea typeface="メイリオ" pitchFamily="50" charset="-128"/>
                <a:cs typeface="メイリオ" pitchFamily="50" charset="-128"/>
              </a:endParaRPr>
            </a:p>
          </p:txBody>
        </p:sp>
        <p:sp>
          <p:nvSpPr>
            <p:cNvPr id="76" name="円/楕円 7"/>
            <p:cNvSpPr>
              <a:spLocks noChangeAspect="1"/>
            </p:cNvSpPr>
            <p:nvPr/>
          </p:nvSpPr>
          <p:spPr>
            <a:xfrm>
              <a:off x="1747047" y="6033406"/>
              <a:ext cx="144445" cy="14284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solidFill>
                  <a:prstClr val="white"/>
                </a:solidFill>
                <a:latin typeface="メイリオ" pitchFamily="50" charset="-128"/>
                <a:ea typeface="メイリオ" pitchFamily="50" charset="-128"/>
                <a:cs typeface="メイリオ" pitchFamily="50" charset="-128"/>
              </a:endParaRPr>
            </a:p>
          </p:txBody>
        </p:sp>
      </p:grpSp>
      <p:sp>
        <p:nvSpPr>
          <p:cNvPr id="77" name="正方形/長方形 76"/>
          <p:cNvSpPr/>
          <p:nvPr/>
        </p:nvSpPr>
        <p:spPr bwMode="auto">
          <a:xfrm>
            <a:off x="5975226" y="4936214"/>
            <a:ext cx="2741348" cy="181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chemeClr val="tx1"/>
              </a:solidFill>
              <a:latin typeface="メイリオ" pitchFamily="50" charset="-128"/>
              <a:ea typeface="メイリオ" pitchFamily="50" charset="-128"/>
              <a:cs typeface="メイリオ" pitchFamily="50" charset="-128"/>
            </a:endParaRPr>
          </a:p>
        </p:txBody>
      </p:sp>
      <p:sp>
        <p:nvSpPr>
          <p:cNvPr id="79" name="テキスト ボックス 19"/>
          <p:cNvSpPr txBox="1">
            <a:spLocks noChangeArrowheads="1"/>
          </p:cNvSpPr>
          <p:nvPr/>
        </p:nvSpPr>
        <p:spPr bwMode="auto">
          <a:xfrm>
            <a:off x="6247099" y="4045840"/>
            <a:ext cx="180049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dirty="0">
                <a:solidFill>
                  <a:prstClr val="black"/>
                </a:solidFill>
                <a:latin typeface="メイリオ" pitchFamily="50" charset="-128"/>
                <a:ea typeface="メイリオ" pitchFamily="50" charset="-128"/>
                <a:cs typeface="メイリオ" pitchFamily="50" charset="-128"/>
              </a:rPr>
              <a:t>陸上・洋上風力</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81" name="テキスト ボックス 27"/>
          <p:cNvSpPr txBox="1">
            <a:spLocks noChangeArrowheads="1"/>
          </p:cNvSpPr>
          <p:nvPr/>
        </p:nvSpPr>
        <p:spPr bwMode="auto">
          <a:xfrm>
            <a:off x="196219" y="5254909"/>
            <a:ext cx="153092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600" b="1" dirty="0">
                <a:solidFill>
                  <a:srgbClr val="0070C0"/>
                </a:solidFill>
                <a:latin typeface="メイリオ" pitchFamily="50" charset="-128"/>
                <a:ea typeface="メイリオ" pitchFamily="50" charset="-128"/>
                <a:cs typeface="メイリオ" pitchFamily="50" charset="-128"/>
              </a:rPr>
              <a:t>長崎県</a:t>
            </a:r>
            <a:r>
              <a:rPr lang="zh-TW" altLang="en-US" sz="1600" b="1" dirty="0">
                <a:solidFill>
                  <a:srgbClr val="0070C0"/>
                </a:solidFill>
                <a:latin typeface="メイリオ" pitchFamily="50" charset="-128"/>
                <a:ea typeface="メイリオ" pitchFamily="50" charset="-128"/>
                <a:cs typeface="メイリオ" pitchFamily="50" charset="-128"/>
              </a:rPr>
              <a:t>西海市</a:t>
            </a:r>
            <a:endParaRPr lang="en-US" altLang="ja-JP" sz="1600" b="1" dirty="0">
              <a:solidFill>
                <a:srgbClr val="0070C0"/>
              </a:solidFill>
              <a:latin typeface="メイリオ" pitchFamily="50" charset="-128"/>
              <a:ea typeface="メイリオ" pitchFamily="50" charset="-128"/>
              <a:cs typeface="メイリオ" pitchFamily="50" charset="-128"/>
            </a:endParaRPr>
          </a:p>
        </p:txBody>
      </p:sp>
      <p:sp>
        <p:nvSpPr>
          <p:cNvPr id="82" name="テキスト ボックス 28"/>
          <p:cNvSpPr txBox="1">
            <a:spLocks noChangeArrowheads="1"/>
          </p:cNvSpPr>
          <p:nvPr/>
        </p:nvSpPr>
        <p:spPr bwMode="auto">
          <a:xfrm>
            <a:off x="7296776" y="814676"/>
            <a:ext cx="2714915" cy="1215717"/>
          </a:xfrm>
          <a:prstGeom prst="rect">
            <a:avLst/>
          </a:prstGeom>
          <a:noFill/>
          <a:ln w="9525">
            <a:noFill/>
            <a:miter lim="800000"/>
            <a:headEnd/>
            <a:tailEnd/>
          </a:ln>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600" dirty="0">
                <a:solidFill>
                  <a:srgbClr val="0070C0"/>
                </a:solidFill>
                <a:latin typeface="メイリオ" pitchFamily="50" charset="-128"/>
                <a:ea typeface="メイリオ" pitchFamily="50" charset="-128"/>
                <a:cs typeface="メイリオ" pitchFamily="50" charset="-128"/>
              </a:rPr>
              <a:t>○</a:t>
            </a:r>
            <a:r>
              <a:rPr lang="en-US" altLang="ja-JP" sz="1600" dirty="0">
                <a:solidFill>
                  <a:srgbClr val="0070C0"/>
                </a:solidFill>
                <a:latin typeface="メイリオ" pitchFamily="50" charset="-128"/>
                <a:ea typeface="メイリオ" pitchFamily="50" charset="-128"/>
                <a:cs typeface="メイリオ" pitchFamily="50" charset="-128"/>
              </a:rPr>
              <a:t>H28</a:t>
            </a:r>
            <a:r>
              <a:rPr lang="ja-JP" altLang="en-US" sz="1600" dirty="0">
                <a:solidFill>
                  <a:srgbClr val="0070C0"/>
                </a:solidFill>
                <a:latin typeface="メイリオ" pitchFamily="50" charset="-128"/>
                <a:ea typeface="メイリオ" pitchFamily="50" charset="-128"/>
                <a:cs typeface="メイリオ" pitchFamily="50" charset="-128"/>
              </a:rPr>
              <a:t>採択地方公共団体</a:t>
            </a:r>
            <a:endParaRPr lang="en-US" altLang="ja-JP" sz="1600" dirty="0">
              <a:solidFill>
                <a:srgbClr val="0070C0"/>
              </a:solidFill>
              <a:latin typeface="メイリオ" pitchFamily="50" charset="-128"/>
              <a:ea typeface="メイリオ" pitchFamily="50" charset="-128"/>
              <a:cs typeface="メイリオ" pitchFamily="50" charset="-128"/>
            </a:endParaRPr>
          </a:p>
          <a:p>
            <a:pPr eaLnBrk="1" hangingPunct="1">
              <a:defRPr/>
            </a:pPr>
            <a:r>
              <a:rPr lang="ja-JP" altLang="en-US" sz="1600" dirty="0">
                <a:solidFill>
                  <a:srgbClr val="0070C0"/>
                </a:solidFill>
                <a:latin typeface="メイリオ" pitchFamily="50" charset="-128"/>
                <a:ea typeface="メイリオ" pitchFamily="50" charset="-128"/>
                <a:cs typeface="メイリオ" pitchFamily="50" charset="-128"/>
              </a:rPr>
              <a:t>（共同提案者）</a:t>
            </a:r>
            <a:endParaRPr lang="en-US" altLang="ja-JP" sz="1600" dirty="0">
              <a:solidFill>
                <a:srgbClr val="0070C0"/>
              </a:solidFill>
              <a:latin typeface="メイリオ" pitchFamily="50" charset="-128"/>
              <a:ea typeface="メイリオ" pitchFamily="50" charset="-128"/>
              <a:cs typeface="メイリオ" pitchFamily="50" charset="-128"/>
            </a:endParaRPr>
          </a:p>
          <a:p>
            <a:pPr eaLnBrk="1" hangingPunct="1">
              <a:defRPr/>
            </a:pPr>
            <a:endParaRPr lang="en-US" altLang="ja-JP" sz="900" dirty="0">
              <a:solidFill>
                <a:srgbClr val="0070C0"/>
              </a:solidFill>
              <a:latin typeface="メイリオ" pitchFamily="50" charset="-128"/>
              <a:ea typeface="メイリオ" pitchFamily="50" charset="-128"/>
              <a:cs typeface="メイリオ" pitchFamily="50" charset="-128"/>
            </a:endParaRPr>
          </a:p>
          <a:p>
            <a:pPr eaLnBrk="1" hangingPunct="1">
              <a:defRPr/>
            </a:pPr>
            <a:r>
              <a:rPr lang="ja-JP" altLang="en-US" sz="1600" dirty="0">
                <a:solidFill>
                  <a:srgbClr val="FF0000"/>
                </a:solidFill>
                <a:latin typeface="メイリオ" pitchFamily="50" charset="-128"/>
                <a:ea typeface="メイリオ" pitchFamily="50" charset="-128"/>
                <a:cs typeface="メイリオ" pitchFamily="50" charset="-128"/>
              </a:rPr>
              <a:t>○</a:t>
            </a:r>
            <a:r>
              <a:rPr lang="en-US" altLang="ja-JP" sz="1600" dirty="0">
                <a:solidFill>
                  <a:srgbClr val="FF0000"/>
                </a:solidFill>
                <a:latin typeface="メイリオ" pitchFamily="50" charset="-128"/>
                <a:ea typeface="メイリオ" pitchFamily="50" charset="-128"/>
                <a:cs typeface="メイリオ" pitchFamily="50" charset="-128"/>
              </a:rPr>
              <a:t>H29</a:t>
            </a:r>
            <a:r>
              <a:rPr lang="ja-JP" altLang="en-US" sz="1600" dirty="0">
                <a:solidFill>
                  <a:srgbClr val="FF0000"/>
                </a:solidFill>
                <a:latin typeface="メイリオ" pitchFamily="50" charset="-128"/>
                <a:ea typeface="メイリオ" pitchFamily="50" charset="-128"/>
                <a:cs typeface="メイリオ" pitchFamily="50" charset="-128"/>
              </a:rPr>
              <a:t>採択地方公共団体</a:t>
            </a:r>
            <a:endParaRPr lang="en-US" altLang="ja-JP" sz="1600" dirty="0">
              <a:solidFill>
                <a:srgbClr val="FF0000"/>
              </a:solidFill>
              <a:latin typeface="メイリオ" pitchFamily="50" charset="-128"/>
              <a:ea typeface="メイリオ" pitchFamily="50" charset="-128"/>
              <a:cs typeface="メイリオ" pitchFamily="50" charset="-128"/>
            </a:endParaRPr>
          </a:p>
          <a:p>
            <a:pPr eaLnBrk="1" hangingPunct="1">
              <a:defRPr/>
            </a:pPr>
            <a:r>
              <a:rPr lang="ja-JP" altLang="en-US" sz="1600" dirty="0">
                <a:solidFill>
                  <a:srgbClr val="FF0000"/>
                </a:solidFill>
                <a:latin typeface="メイリオ" pitchFamily="50" charset="-128"/>
                <a:ea typeface="メイリオ" pitchFamily="50" charset="-128"/>
                <a:cs typeface="メイリオ" pitchFamily="50" charset="-128"/>
              </a:rPr>
              <a:t>（共同提案者）</a:t>
            </a:r>
            <a:endParaRPr lang="en-US" altLang="ja-JP" sz="1600" dirty="0">
              <a:solidFill>
                <a:srgbClr val="0070C0"/>
              </a:solidFill>
              <a:latin typeface="メイリオ" pitchFamily="50" charset="-128"/>
              <a:ea typeface="メイリオ" pitchFamily="50" charset="-128"/>
              <a:cs typeface="メイリオ" pitchFamily="50" charset="-128"/>
            </a:endParaRPr>
          </a:p>
        </p:txBody>
      </p:sp>
      <p:sp>
        <p:nvSpPr>
          <p:cNvPr id="84" name="円/楕円 30"/>
          <p:cNvSpPr>
            <a:spLocks noChangeAspect="1"/>
          </p:cNvSpPr>
          <p:nvPr/>
        </p:nvSpPr>
        <p:spPr bwMode="auto">
          <a:xfrm>
            <a:off x="3611883" y="5484456"/>
            <a:ext cx="156503" cy="14446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latin typeface="メイリオ" pitchFamily="50" charset="-128"/>
              <a:ea typeface="メイリオ" pitchFamily="50" charset="-128"/>
              <a:cs typeface="メイリオ" pitchFamily="50" charset="-128"/>
            </a:endParaRPr>
          </a:p>
        </p:txBody>
      </p:sp>
      <p:sp>
        <p:nvSpPr>
          <p:cNvPr id="85" name="テキスト ボックス 26"/>
          <p:cNvSpPr txBox="1">
            <a:spLocks noChangeArrowheads="1"/>
          </p:cNvSpPr>
          <p:nvPr/>
        </p:nvSpPr>
        <p:spPr bwMode="auto">
          <a:xfrm>
            <a:off x="3646121" y="6021288"/>
            <a:ext cx="54125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600" b="1" dirty="0">
                <a:solidFill>
                  <a:srgbClr val="0070C0"/>
                </a:solidFill>
                <a:latin typeface="メイリオ" pitchFamily="50" charset="-128"/>
                <a:ea typeface="メイリオ" pitchFamily="50" charset="-128"/>
                <a:cs typeface="メイリオ" pitchFamily="50" charset="-128"/>
              </a:rPr>
              <a:t>鳴門市</a:t>
            </a:r>
            <a:endParaRPr lang="en-US" altLang="ja-JP" sz="1600" b="1" dirty="0">
              <a:solidFill>
                <a:srgbClr val="0070C0"/>
              </a:solidFill>
              <a:latin typeface="メイリオ" pitchFamily="50" charset="-128"/>
              <a:ea typeface="メイリオ" pitchFamily="50" charset="-128"/>
              <a:cs typeface="メイリオ" pitchFamily="50" charset="-128"/>
            </a:endParaRPr>
          </a:p>
          <a:p>
            <a:pPr eaLnBrk="1" hangingPunct="1">
              <a:defRPr/>
            </a:pPr>
            <a:r>
              <a:rPr lang="en-US" altLang="ja-JP" sz="1600" b="1" dirty="0">
                <a:solidFill>
                  <a:srgbClr val="0070C0"/>
                </a:solidFill>
                <a:latin typeface="メイリオ" pitchFamily="50" charset="-128"/>
                <a:ea typeface="メイリオ" pitchFamily="50" charset="-128"/>
                <a:cs typeface="メイリオ" pitchFamily="50" charset="-128"/>
              </a:rPr>
              <a:t>(</a:t>
            </a:r>
            <a:r>
              <a:rPr lang="ja-JP" altLang="en-US" sz="1200" b="1" dirty="0">
                <a:solidFill>
                  <a:srgbClr val="0070C0"/>
                </a:solidFill>
                <a:latin typeface="メイリオ" pitchFamily="50" charset="-128"/>
                <a:ea typeface="メイリオ" pitchFamily="50" charset="-128"/>
                <a:cs typeface="メイリオ" pitchFamily="50" charset="-128"/>
              </a:rPr>
              <a:t>（一社）</a:t>
            </a:r>
            <a:r>
              <a:rPr lang="ja-JP" altLang="en-US" sz="1600" b="1" dirty="0">
                <a:solidFill>
                  <a:srgbClr val="0070C0"/>
                </a:solidFill>
                <a:latin typeface="メイリオ" pitchFamily="50" charset="-128"/>
                <a:ea typeface="メイリオ" pitchFamily="50" charset="-128"/>
                <a:cs typeface="メイリオ" pitchFamily="50" charset="-128"/>
              </a:rPr>
              <a:t>徳島地域エネルギー、自然電力株式会社）</a:t>
            </a:r>
            <a:endParaRPr lang="en-US" altLang="ja-JP" sz="1600" b="1" dirty="0">
              <a:solidFill>
                <a:srgbClr val="0070C0"/>
              </a:solidFill>
              <a:latin typeface="メイリオ" pitchFamily="50" charset="-128"/>
              <a:ea typeface="メイリオ" pitchFamily="50" charset="-128"/>
              <a:cs typeface="メイリオ" pitchFamily="50" charset="-128"/>
            </a:endParaRPr>
          </a:p>
        </p:txBody>
      </p:sp>
      <p:sp>
        <p:nvSpPr>
          <p:cNvPr id="87" name="テキスト ボックス 26"/>
          <p:cNvSpPr txBox="1">
            <a:spLocks noChangeArrowheads="1"/>
          </p:cNvSpPr>
          <p:nvPr/>
        </p:nvSpPr>
        <p:spPr bwMode="auto">
          <a:xfrm>
            <a:off x="3661225" y="6525344"/>
            <a:ext cx="110799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dirty="0">
                <a:solidFill>
                  <a:prstClr val="black"/>
                </a:solidFill>
                <a:latin typeface="メイリオ" pitchFamily="50" charset="-128"/>
                <a:ea typeface="メイリオ" pitchFamily="50" charset="-128"/>
                <a:cs typeface="メイリオ" pitchFamily="50" charset="-128"/>
              </a:rPr>
              <a:t>洋上風力</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88" name="円/楕円 48"/>
          <p:cNvSpPr>
            <a:spLocks noChangeAspect="1"/>
          </p:cNvSpPr>
          <p:nvPr/>
        </p:nvSpPr>
        <p:spPr bwMode="auto">
          <a:xfrm>
            <a:off x="5456319" y="2275396"/>
            <a:ext cx="156503" cy="14446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0070C0"/>
              </a:solidFill>
              <a:latin typeface="メイリオ" pitchFamily="50" charset="-128"/>
              <a:ea typeface="メイリオ" pitchFamily="50" charset="-128"/>
              <a:cs typeface="メイリオ" pitchFamily="50" charset="-128"/>
            </a:endParaRPr>
          </a:p>
        </p:txBody>
      </p:sp>
      <p:sp>
        <p:nvSpPr>
          <p:cNvPr id="89" name="テキスト ボックス 26"/>
          <p:cNvSpPr txBox="1">
            <a:spLocks noChangeArrowheads="1"/>
          </p:cNvSpPr>
          <p:nvPr/>
        </p:nvSpPr>
        <p:spPr bwMode="auto">
          <a:xfrm>
            <a:off x="733237" y="2360968"/>
            <a:ext cx="5249301"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600" b="1" dirty="0">
                <a:solidFill>
                  <a:srgbClr val="0070C0"/>
                </a:solidFill>
                <a:latin typeface="メイリオ" pitchFamily="50" charset="-128"/>
                <a:ea typeface="メイリオ" pitchFamily="50" charset="-128"/>
                <a:cs typeface="メイリオ" pitchFamily="50" charset="-128"/>
              </a:rPr>
              <a:t>北海道八雲町</a:t>
            </a:r>
          </a:p>
          <a:p>
            <a:pPr eaLnBrk="1" hangingPunct="1">
              <a:defRPr/>
            </a:pPr>
            <a:r>
              <a:rPr lang="ja-JP" altLang="en-US" sz="1600" b="1" dirty="0">
                <a:solidFill>
                  <a:srgbClr val="0070C0"/>
                </a:solidFill>
                <a:latin typeface="メイリオ" pitchFamily="50" charset="-128"/>
                <a:ea typeface="メイリオ" pitchFamily="50" charset="-128"/>
                <a:cs typeface="メイリオ" pitchFamily="50" charset="-128"/>
              </a:rPr>
              <a:t>（一社）北海道再生可能エネルギー振興機構</a:t>
            </a:r>
            <a:endParaRPr lang="en-US" altLang="ja-JP" sz="1600" b="1" dirty="0">
              <a:solidFill>
                <a:srgbClr val="0070C0"/>
              </a:solidFill>
              <a:latin typeface="メイリオ" pitchFamily="50" charset="-128"/>
              <a:ea typeface="メイリオ" pitchFamily="50" charset="-128"/>
              <a:cs typeface="メイリオ" pitchFamily="50" charset="-128"/>
            </a:endParaRPr>
          </a:p>
        </p:txBody>
      </p:sp>
      <p:sp>
        <p:nvSpPr>
          <p:cNvPr id="90" name="テキスト ボックス 26"/>
          <p:cNvSpPr txBox="1">
            <a:spLocks noChangeArrowheads="1"/>
          </p:cNvSpPr>
          <p:nvPr/>
        </p:nvSpPr>
        <p:spPr bwMode="auto">
          <a:xfrm>
            <a:off x="1090033" y="2833191"/>
            <a:ext cx="110799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dirty="0">
                <a:solidFill>
                  <a:prstClr val="black"/>
                </a:solidFill>
                <a:latin typeface="メイリオ" pitchFamily="50" charset="-128"/>
                <a:ea typeface="メイリオ" pitchFamily="50" charset="-128"/>
                <a:cs typeface="メイリオ" pitchFamily="50" charset="-128"/>
              </a:rPr>
              <a:t>陸上風力</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93" name="テキスト ボックス 27"/>
          <p:cNvSpPr txBox="1">
            <a:spLocks noChangeArrowheads="1"/>
          </p:cNvSpPr>
          <p:nvPr/>
        </p:nvSpPr>
        <p:spPr bwMode="auto">
          <a:xfrm>
            <a:off x="45252" y="5543005"/>
            <a:ext cx="1784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dirty="0">
                <a:solidFill>
                  <a:prstClr val="black"/>
                </a:solidFill>
                <a:latin typeface="メイリオ" pitchFamily="50" charset="-128"/>
                <a:ea typeface="メイリオ" pitchFamily="50" charset="-128"/>
                <a:cs typeface="メイリオ" pitchFamily="50" charset="-128"/>
              </a:rPr>
              <a:t>陸上・洋上風力</a:t>
            </a:r>
            <a:endParaRPr lang="zh-TW" altLang="en-US" dirty="0">
              <a:solidFill>
                <a:prstClr val="black"/>
              </a:solidFill>
              <a:latin typeface="メイリオ" pitchFamily="50" charset="-128"/>
              <a:ea typeface="メイリオ" pitchFamily="50" charset="-128"/>
              <a:cs typeface="メイリオ" pitchFamily="50" charset="-128"/>
            </a:endParaRPr>
          </a:p>
        </p:txBody>
      </p:sp>
      <p:sp>
        <p:nvSpPr>
          <p:cNvPr id="94" name="テキスト ボックス 26"/>
          <p:cNvSpPr txBox="1">
            <a:spLocks noChangeArrowheads="1"/>
          </p:cNvSpPr>
          <p:nvPr/>
        </p:nvSpPr>
        <p:spPr bwMode="auto">
          <a:xfrm>
            <a:off x="6129920" y="3763188"/>
            <a:ext cx="800219"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600" b="1" dirty="0">
                <a:solidFill>
                  <a:srgbClr val="0070C0"/>
                </a:solidFill>
                <a:latin typeface="メイリオ" pitchFamily="50" charset="-128"/>
                <a:ea typeface="メイリオ" pitchFamily="50" charset="-128"/>
                <a:cs typeface="メイリオ" pitchFamily="50" charset="-128"/>
              </a:rPr>
              <a:t>宮城県</a:t>
            </a:r>
            <a:endParaRPr lang="en-US" altLang="ja-JP" sz="1600" b="1" dirty="0">
              <a:solidFill>
                <a:srgbClr val="0070C0"/>
              </a:solidFill>
              <a:latin typeface="メイリオ" pitchFamily="50" charset="-128"/>
              <a:ea typeface="メイリオ" pitchFamily="50" charset="-128"/>
              <a:cs typeface="メイリオ" pitchFamily="50" charset="-128"/>
            </a:endParaRPr>
          </a:p>
        </p:txBody>
      </p:sp>
      <p:sp>
        <p:nvSpPr>
          <p:cNvPr id="96" name="円/楕円 48"/>
          <p:cNvSpPr>
            <a:spLocks noChangeAspect="1"/>
          </p:cNvSpPr>
          <p:nvPr/>
        </p:nvSpPr>
        <p:spPr bwMode="auto">
          <a:xfrm>
            <a:off x="5487048" y="1976912"/>
            <a:ext cx="125203" cy="1155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0070C0"/>
              </a:solidFill>
              <a:latin typeface="メイリオ" pitchFamily="50" charset="-128"/>
              <a:ea typeface="メイリオ" pitchFamily="50" charset="-128"/>
              <a:cs typeface="メイリオ" pitchFamily="50" charset="-128"/>
            </a:endParaRPr>
          </a:p>
        </p:txBody>
      </p:sp>
      <p:sp>
        <p:nvSpPr>
          <p:cNvPr id="97" name="円/楕円 48"/>
          <p:cNvSpPr>
            <a:spLocks noChangeAspect="1"/>
          </p:cNvSpPr>
          <p:nvPr/>
        </p:nvSpPr>
        <p:spPr bwMode="auto">
          <a:xfrm rot="653578">
            <a:off x="5808488" y="1721795"/>
            <a:ext cx="195579" cy="245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0070C0"/>
              </a:solidFill>
              <a:latin typeface="メイリオ" pitchFamily="50" charset="-128"/>
              <a:ea typeface="メイリオ" pitchFamily="50" charset="-128"/>
              <a:cs typeface="メイリオ" pitchFamily="50" charset="-128"/>
            </a:endParaRPr>
          </a:p>
        </p:txBody>
      </p:sp>
      <p:sp>
        <p:nvSpPr>
          <p:cNvPr id="100" name="円/楕円 5"/>
          <p:cNvSpPr>
            <a:spLocks noChangeAspect="1"/>
          </p:cNvSpPr>
          <p:nvPr/>
        </p:nvSpPr>
        <p:spPr bwMode="auto">
          <a:xfrm rot="5400000">
            <a:off x="5514074" y="2443170"/>
            <a:ext cx="483775" cy="806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latin typeface="メイリオ" pitchFamily="50" charset="-128"/>
              <a:ea typeface="メイリオ" pitchFamily="50" charset="-128"/>
              <a:cs typeface="メイリオ" pitchFamily="50" charset="-128"/>
            </a:endParaRPr>
          </a:p>
        </p:txBody>
      </p:sp>
      <p:sp>
        <p:nvSpPr>
          <p:cNvPr id="101" name="円/楕円 48"/>
          <p:cNvSpPr>
            <a:spLocks noChangeAspect="1"/>
          </p:cNvSpPr>
          <p:nvPr/>
        </p:nvSpPr>
        <p:spPr bwMode="auto">
          <a:xfrm rot="1049425">
            <a:off x="4621602" y="5197633"/>
            <a:ext cx="152327" cy="2022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0070C0"/>
              </a:solidFill>
              <a:latin typeface="メイリオ" pitchFamily="50" charset="-128"/>
              <a:ea typeface="メイリオ" pitchFamily="50" charset="-128"/>
              <a:cs typeface="メイリオ" pitchFamily="50" charset="-128"/>
            </a:endParaRPr>
          </a:p>
        </p:txBody>
      </p:sp>
      <p:sp>
        <p:nvSpPr>
          <p:cNvPr id="102" name="円/楕円 48"/>
          <p:cNvSpPr>
            <a:spLocks noChangeAspect="1"/>
          </p:cNvSpPr>
          <p:nvPr/>
        </p:nvSpPr>
        <p:spPr bwMode="auto">
          <a:xfrm>
            <a:off x="2186202" y="5499163"/>
            <a:ext cx="156503" cy="144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0070C0"/>
              </a:solidFill>
              <a:latin typeface="メイリオ" pitchFamily="50" charset="-128"/>
              <a:ea typeface="メイリオ" pitchFamily="50" charset="-128"/>
              <a:cs typeface="メイリオ" pitchFamily="50" charset="-128"/>
            </a:endParaRPr>
          </a:p>
        </p:txBody>
      </p:sp>
      <p:sp>
        <p:nvSpPr>
          <p:cNvPr id="103" name="円/楕円 48"/>
          <p:cNvSpPr>
            <a:spLocks noChangeAspect="1"/>
          </p:cNvSpPr>
          <p:nvPr/>
        </p:nvSpPr>
        <p:spPr bwMode="auto">
          <a:xfrm>
            <a:off x="1752787" y="6045406"/>
            <a:ext cx="152400" cy="1406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0070C0"/>
              </a:solidFill>
              <a:latin typeface="メイリオ" pitchFamily="50" charset="-128"/>
              <a:ea typeface="メイリオ" pitchFamily="50" charset="-128"/>
              <a:cs typeface="メイリオ" pitchFamily="50" charset="-128"/>
            </a:endParaRPr>
          </a:p>
        </p:txBody>
      </p:sp>
      <p:sp>
        <p:nvSpPr>
          <p:cNvPr id="104" name="テキスト ボックス 27"/>
          <p:cNvSpPr txBox="1">
            <a:spLocks noChangeArrowheads="1"/>
          </p:cNvSpPr>
          <p:nvPr/>
        </p:nvSpPr>
        <p:spPr bwMode="auto">
          <a:xfrm>
            <a:off x="56461" y="6201119"/>
            <a:ext cx="1826141"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600" b="1" dirty="0">
                <a:solidFill>
                  <a:srgbClr val="FF0000"/>
                </a:solidFill>
                <a:latin typeface="メイリオ" pitchFamily="50" charset="-128"/>
                <a:ea typeface="メイリオ" pitchFamily="50" charset="-128"/>
                <a:cs typeface="メイリオ" pitchFamily="50" charset="-128"/>
              </a:rPr>
              <a:t>長崎県新上五島町</a:t>
            </a:r>
            <a:endParaRPr lang="en-US" altLang="ja-JP" sz="1600" b="1" dirty="0">
              <a:solidFill>
                <a:srgbClr val="FF0000"/>
              </a:solidFill>
              <a:latin typeface="メイリオ" pitchFamily="50" charset="-128"/>
              <a:ea typeface="メイリオ" pitchFamily="50" charset="-128"/>
              <a:cs typeface="メイリオ" pitchFamily="50" charset="-128"/>
            </a:endParaRPr>
          </a:p>
        </p:txBody>
      </p:sp>
      <p:sp>
        <p:nvSpPr>
          <p:cNvPr id="105" name="テキスト ボックス 27"/>
          <p:cNvSpPr txBox="1">
            <a:spLocks noChangeArrowheads="1"/>
          </p:cNvSpPr>
          <p:nvPr/>
        </p:nvSpPr>
        <p:spPr bwMode="auto">
          <a:xfrm>
            <a:off x="164138" y="6469533"/>
            <a:ext cx="1941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dirty="0">
                <a:solidFill>
                  <a:prstClr val="black"/>
                </a:solidFill>
                <a:latin typeface="メイリオ" pitchFamily="50" charset="-128"/>
                <a:ea typeface="メイリオ" pitchFamily="50" charset="-128"/>
                <a:cs typeface="メイリオ" pitchFamily="50" charset="-128"/>
              </a:rPr>
              <a:t>陸上・洋上風力</a:t>
            </a:r>
            <a:endParaRPr lang="zh-TW" altLang="en-US" dirty="0">
              <a:solidFill>
                <a:prstClr val="black"/>
              </a:solidFill>
              <a:latin typeface="メイリオ" pitchFamily="50" charset="-128"/>
              <a:ea typeface="メイリオ" pitchFamily="50" charset="-128"/>
              <a:cs typeface="メイリオ" pitchFamily="50" charset="-128"/>
            </a:endParaRPr>
          </a:p>
        </p:txBody>
      </p:sp>
      <p:sp>
        <p:nvSpPr>
          <p:cNvPr id="106" name="テキスト ボックス 27"/>
          <p:cNvSpPr txBox="1">
            <a:spLocks noChangeArrowheads="1"/>
          </p:cNvSpPr>
          <p:nvPr/>
        </p:nvSpPr>
        <p:spPr bwMode="auto">
          <a:xfrm>
            <a:off x="223138" y="4359694"/>
            <a:ext cx="1620957"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600" b="1" dirty="0">
                <a:solidFill>
                  <a:srgbClr val="FF0000"/>
                </a:solidFill>
                <a:latin typeface="メイリオ" pitchFamily="50" charset="-128"/>
                <a:ea typeface="メイリオ" pitchFamily="50" charset="-128"/>
                <a:cs typeface="メイリオ" pitchFamily="50" charset="-128"/>
              </a:rPr>
              <a:t>福岡県北九州市</a:t>
            </a:r>
            <a:endParaRPr lang="en-US" altLang="ja-JP" sz="1600" b="1" dirty="0">
              <a:solidFill>
                <a:srgbClr val="FF0000"/>
              </a:solidFill>
              <a:latin typeface="メイリオ" pitchFamily="50" charset="-128"/>
              <a:ea typeface="メイリオ" pitchFamily="50" charset="-128"/>
              <a:cs typeface="メイリオ" pitchFamily="50" charset="-128"/>
            </a:endParaRPr>
          </a:p>
        </p:txBody>
      </p:sp>
      <p:sp>
        <p:nvSpPr>
          <p:cNvPr id="107" name="テキスト ボックス 27"/>
          <p:cNvSpPr txBox="1">
            <a:spLocks noChangeArrowheads="1"/>
          </p:cNvSpPr>
          <p:nvPr/>
        </p:nvSpPr>
        <p:spPr bwMode="auto">
          <a:xfrm>
            <a:off x="304423" y="4619746"/>
            <a:ext cx="14246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dirty="0">
                <a:solidFill>
                  <a:prstClr val="black"/>
                </a:solidFill>
                <a:latin typeface="メイリオ" pitchFamily="50" charset="-128"/>
                <a:ea typeface="メイリオ" pitchFamily="50" charset="-128"/>
                <a:cs typeface="メイリオ" pitchFamily="50" charset="-128"/>
              </a:rPr>
              <a:t>洋上風力</a:t>
            </a:r>
            <a:endParaRPr lang="zh-TW" altLang="en-US" dirty="0">
              <a:solidFill>
                <a:prstClr val="black"/>
              </a:solidFill>
              <a:latin typeface="メイリオ" pitchFamily="50" charset="-128"/>
              <a:ea typeface="メイリオ" pitchFamily="50" charset="-128"/>
              <a:cs typeface="メイリオ" pitchFamily="50" charset="-128"/>
            </a:endParaRPr>
          </a:p>
        </p:txBody>
      </p:sp>
      <p:sp>
        <p:nvSpPr>
          <p:cNvPr id="108" name="テキスト ボックス 27"/>
          <p:cNvSpPr txBox="1">
            <a:spLocks noChangeArrowheads="1"/>
          </p:cNvSpPr>
          <p:nvPr/>
        </p:nvSpPr>
        <p:spPr bwMode="auto">
          <a:xfrm>
            <a:off x="5136531" y="5266667"/>
            <a:ext cx="1415772"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600" b="1" dirty="0">
                <a:solidFill>
                  <a:srgbClr val="FF0000"/>
                </a:solidFill>
                <a:latin typeface="メイリオ" pitchFamily="50" charset="-128"/>
                <a:ea typeface="メイリオ" pitchFamily="50" charset="-128"/>
                <a:cs typeface="メイリオ" pitchFamily="50" charset="-128"/>
              </a:rPr>
              <a:t>静岡県浜松市</a:t>
            </a:r>
            <a:endParaRPr lang="en-US" altLang="ja-JP" sz="1600" b="1" dirty="0">
              <a:solidFill>
                <a:srgbClr val="FF0000"/>
              </a:solidFill>
              <a:latin typeface="メイリオ" pitchFamily="50" charset="-128"/>
              <a:ea typeface="メイリオ" pitchFamily="50" charset="-128"/>
              <a:cs typeface="メイリオ" pitchFamily="50" charset="-128"/>
            </a:endParaRPr>
          </a:p>
        </p:txBody>
      </p:sp>
      <p:sp>
        <p:nvSpPr>
          <p:cNvPr id="109" name="テキスト ボックス 27"/>
          <p:cNvSpPr txBox="1">
            <a:spLocks noChangeArrowheads="1"/>
          </p:cNvSpPr>
          <p:nvPr/>
        </p:nvSpPr>
        <p:spPr bwMode="auto">
          <a:xfrm>
            <a:off x="5166754" y="5527661"/>
            <a:ext cx="31718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dirty="0">
                <a:solidFill>
                  <a:prstClr val="black"/>
                </a:solidFill>
                <a:latin typeface="メイリオ" pitchFamily="50" charset="-128"/>
                <a:ea typeface="メイリオ" pitchFamily="50" charset="-128"/>
                <a:cs typeface="メイリオ" pitchFamily="50" charset="-128"/>
              </a:rPr>
              <a:t>陸上・洋上風力</a:t>
            </a:r>
            <a:endParaRPr lang="zh-TW" altLang="en-US" dirty="0">
              <a:solidFill>
                <a:prstClr val="black"/>
              </a:solidFill>
              <a:latin typeface="メイリオ" pitchFamily="50" charset="-128"/>
              <a:ea typeface="メイリオ" pitchFamily="50" charset="-128"/>
              <a:cs typeface="メイリオ" pitchFamily="50" charset="-128"/>
            </a:endParaRPr>
          </a:p>
        </p:txBody>
      </p:sp>
      <p:sp>
        <p:nvSpPr>
          <p:cNvPr id="110" name="テキスト ボックス 19"/>
          <p:cNvSpPr txBox="1">
            <a:spLocks noChangeArrowheads="1"/>
          </p:cNvSpPr>
          <p:nvPr/>
        </p:nvSpPr>
        <p:spPr bwMode="auto">
          <a:xfrm>
            <a:off x="6375361" y="3136037"/>
            <a:ext cx="110799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dirty="0">
                <a:solidFill>
                  <a:prstClr val="black"/>
                </a:solidFill>
                <a:latin typeface="メイリオ" pitchFamily="50" charset="-128"/>
                <a:ea typeface="メイリオ" pitchFamily="50" charset="-128"/>
                <a:cs typeface="メイリオ" pitchFamily="50" charset="-128"/>
              </a:rPr>
              <a:t>洋上風力</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111" name="テキスト ボックス 26"/>
          <p:cNvSpPr txBox="1">
            <a:spLocks noChangeArrowheads="1"/>
          </p:cNvSpPr>
          <p:nvPr/>
        </p:nvSpPr>
        <p:spPr bwMode="auto">
          <a:xfrm>
            <a:off x="6321152" y="2586971"/>
            <a:ext cx="3584848" cy="8925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600" b="1" dirty="0">
                <a:solidFill>
                  <a:srgbClr val="FF0000"/>
                </a:solidFill>
                <a:latin typeface="メイリオ" pitchFamily="50" charset="-128"/>
                <a:ea typeface="メイリオ" pitchFamily="50" charset="-128"/>
                <a:cs typeface="メイリオ" pitchFamily="50" charset="-128"/>
              </a:rPr>
              <a:t>青森県</a:t>
            </a:r>
            <a:endParaRPr lang="en-US" altLang="ja-JP" sz="1600" b="1" dirty="0">
              <a:solidFill>
                <a:srgbClr val="FF0000"/>
              </a:solidFill>
              <a:latin typeface="メイリオ" pitchFamily="50" charset="-128"/>
              <a:ea typeface="メイリオ" pitchFamily="50" charset="-128"/>
              <a:cs typeface="メイリオ" pitchFamily="50" charset="-128"/>
            </a:endParaRPr>
          </a:p>
          <a:p>
            <a:pPr eaLnBrk="1" hangingPunct="1">
              <a:defRPr/>
            </a:pPr>
            <a:r>
              <a:rPr lang="ja-JP" altLang="en-US" b="1" dirty="0">
                <a:solidFill>
                  <a:srgbClr val="FF0000"/>
                </a:solidFill>
                <a:latin typeface="メイリオ" pitchFamily="50" charset="-128"/>
                <a:ea typeface="メイリオ" pitchFamily="50" charset="-128"/>
                <a:cs typeface="メイリオ" pitchFamily="50" charset="-128"/>
              </a:rPr>
              <a:t>（弘前大学　北日本新エネルギー研究所）</a:t>
            </a:r>
            <a:endParaRPr lang="en-US" altLang="ja-JP" b="1" dirty="0">
              <a:solidFill>
                <a:srgbClr val="FF0000"/>
              </a:solidFill>
              <a:latin typeface="メイリオ" pitchFamily="50" charset="-128"/>
              <a:ea typeface="メイリオ" pitchFamily="50" charset="-128"/>
              <a:cs typeface="メイリオ" pitchFamily="50" charset="-128"/>
            </a:endParaRPr>
          </a:p>
        </p:txBody>
      </p:sp>
      <p:sp>
        <p:nvSpPr>
          <p:cNvPr id="112" name="テキスト ボックス 26"/>
          <p:cNvSpPr txBox="1">
            <a:spLocks noChangeArrowheads="1"/>
          </p:cNvSpPr>
          <p:nvPr/>
        </p:nvSpPr>
        <p:spPr bwMode="auto">
          <a:xfrm>
            <a:off x="2864044" y="1680568"/>
            <a:ext cx="1415772" cy="3385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600" b="1" dirty="0">
                <a:solidFill>
                  <a:srgbClr val="FF0000"/>
                </a:solidFill>
                <a:latin typeface="メイリオ" pitchFamily="50" charset="-128"/>
                <a:ea typeface="メイリオ" pitchFamily="50" charset="-128"/>
                <a:cs typeface="メイリオ" pitchFamily="50" charset="-128"/>
              </a:rPr>
              <a:t>北海道寿都町</a:t>
            </a:r>
            <a:endParaRPr lang="en-US" altLang="ja-JP" sz="1600" b="1" dirty="0">
              <a:solidFill>
                <a:srgbClr val="FF0000"/>
              </a:solidFill>
              <a:latin typeface="メイリオ" pitchFamily="50" charset="-128"/>
              <a:ea typeface="メイリオ" pitchFamily="50" charset="-128"/>
              <a:cs typeface="メイリオ" pitchFamily="50" charset="-128"/>
            </a:endParaRPr>
          </a:p>
        </p:txBody>
      </p:sp>
      <p:sp>
        <p:nvSpPr>
          <p:cNvPr id="113" name="テキスト ボックス 26"/>
          <p:cNvSpPr txBox="1">
            <a:spLocks noChangeArrowheads="1"/>
          </p:cNvSpPr>
          <p:nvPr/>
        </p:nvSpPr>
        <p:spPr bwMode="auto">
          <a:xfrm>
            <a:off x="2914354" y="1918217"/>
            <a:ext cx="180049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dirty="0">
                <a:solidFill>
                  <a:prstClr val="black"/>
                </a:solidFill>
                <a:latin typeface="メイリオ" pitchFamily="50" charset="-128"/>
                <a:ea typeface="メイリオ" pitchFamily="50" charset="-128"/>
                <a:cs typeface="メイリオ" pitchFamily="50" charset="-128"/>
              </a:rPr>
              <a:t>陸上・洋上風力</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114" name="テキスト ボックス 26"/>
          <p:cNvSpPr txBox="1">
            <a:spLocks noChangeArrowheads="1"/>
          </p:cNvSpPr>
          <p:nvPr/>
        </p:nvSpPr>
        <p:spPr bwMode="auto">
          <a:xfrm>
            <a:off x="3751308" y="955784"/>
            <a:ext cx="1415772" cy="3385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sz="1600" b="1" dirty="0">
                <a:solidFill>
                  <a:srgbClr val="FF0000"/>
                </a:solidFill>
                <a:latin typeface="メイリオ" pitchFamily="50" charset="-128"/>
                <a:ea typeface="メイリオ" pitchFamily="50" charset="-128"/>
                <a:cs typeface="メイリオ" pitchFamily="50" charset="-128"/>
              </a:rPr>
              <a:t>北海道石狩市</a:t>
            </a:r>
            <a:endParaRPr lang="en-US" altLang="ja-JP" sz="1600" b="1" dirty="0">
              <a:solidFill>
                <a:srgbClr val="FF0000"/>
              </a:solidFill>
              <a:latin typeface="メイリオ" pitchFamily="50" charset="-128"/>
              <a:ea typeface="メイリオ" pitchFamily="50" charset="-128"/>
              <a:cs typeface="メイリオ" pitchFamily="50" charset="-128"/>
            </a:endParaRPr>
          </a:p>
        </p:txBody>
      </p:sp>
      <p:sp>
        <p:nvSpPr>
          <p:cNvPr id="115" name="テキスト ボックス 26"/>
          <p:cNvSpPr txBox="1">
            <a:spLocks noChangeArrowheads="1"/>
          </p:cNvSpPr>
          <p:nvPr/>
        </p:nvSpPr>
        <p:spPr bwMode="auto">
          <a:xfrm>
            <a:off x="3603735" y="1200680"/>
            <a:ext cx="1800493" cy="369332"/>
          </a:xfrm>
          <a:prstGeom prst="rect">
            <a:avLst/>
          </a:prstGeom>
          <a:noFill/>
          <a:ln>
            <a:noFill/>
          </a:ln>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ja-JP" altLang="en-US" dirty="0">
                <a:solidFill>
                  <a:prstClr val="black"/>
                </a:solidFill>
                <a:latin typeface="メイリオ" pitchFamily="50" charset="-128"/>
                <a:ea typeface="メイリオ" pitchFamily="50" charset="-128"/>
                <a:cs typeface="メイリオ" pitchFamily="50" charset="-128"/>
              </a:rPr>
              <a:t>陸上・洋上風力</a:t>
            </a:r>
            <a:endParaRPr lang="en-US" altLang="ja-JP" dirty="0">
              <a:solidFill>
                <a:prstClr val="black"/>
              </a:solidFill>
              <a:latin typeface="メイリオ" pitchFamily="50" charset="-128"/>
              <a:ea typeface="メイリオ" pitchFamily="50" charset="-128"/>
              <a:cs typeface="メイリオ" pitchFamily="50" charset="-128"/>
            </a:endParaRPr>
          </a:p>
        </p:txBody>
      </p:sp>
      <p:cxnSp>
        <p:nvCxnSpPr>
          <p:cNvPr id="116" name="直線コネクタ 115"/>
          <p:cNvCxnSpPr>
            <a:stCxn id="128" idx="3"/>
            <a:endCxn id="96" idx="2"/>
          </p:cNvCxnSpPr>
          <p:nvPr/>
        </p:nvCxnSpPr>
        <p:spPr>
          <a:xfrm>
            <a:off x="4656788" y="1924294"/>
            <a:ext cx="830260" cy="1104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a:endCxn id="97" idx="2"/>
          </p:cNvCxnSpPr>
          <p:nvPr/>
        </p:nvCxnSpPr>
        <p:spPr>
          <a:xfrm>
            <a:off x="5352562" y="1462115"/>
            <a:ext cx="457689" cy="3637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a:endCxn id="100" idx="0"/>
          </p:cNvCxnSpPr>
          <p:nvPr/>
        </p:nvCxnSpPr>
        <p:spPr>
          <a:xfrm flipH="1">
            <a:off x="6159361" y="2792019"/>
            <a:ext cx="129307" cy="132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a:endCxn id="101" idx="6"/>
          </p:cNvCxnSpPr>
          <p:nvPr/>
        </p:nvCxnSpPr>
        <p:spPr>
          <a:xfrm flipH="1" flipV="1">
            <a:off x="4770401" y="5321665"/>
            <a:ext cx="323772" cy="19865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a:stCxn id="131" idx="3"/>
            <a:endCxn id="102" idx="1"/>
          </p:cNvCxnSpPr>
          <p:nvPr/>
        </p:nvCxnSpPr>
        <p:spPr>
          <a:xfrm>
            <a:off x="1847163" y="4609847"/>
            <a:ext cx="361952" cy="9104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04" idx="0"/>
          </p:cNvCxnSpPr>
          <p:nvPr/>
        </p:nvCxnSpPr>
        <p:spPr>
          <a:xfrm flipV="1">
            <a:off x="969534" y="6070653"/>
            <a:ext cx="733569" cy="13046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135" idx="3"/>
            <a:endCxn id="76" idx="1"/>
          </p:cNvCxnSpPr>
          <p:nvPr/>
        </p:nvCxnSpPr>
        <p:spPr>
          <a:xfrm>
            <a:off x="1752787" y="5533155"/>
            <a:ext cx="210688" cy="38215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a:stCxn id="84" idx="5"/>
          </p:cNvCxnSpPr>
          <p:nvPr/>
        </p:nvCxnSpPr>
        <p:spPr>
          <a:xfrm>
            <a:off x="3745467" y="5607762"/>
            <a:ext cx="248237" cy="46059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a:stCxn id="75" idx="6"/>
          </p:cNvCxnSpPr>
          <p:nvPr/>
        </p:nvCxnSpPr>
        <p:spPr>
          <a:xfrm flipV="1">
            <a:off x="6115947" y="3940511"/>
            <a:ext cx="175591" cy="5013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a:stCxn id="88" idx="3"/>
            <a:endCxn id="137" idx="3"/>
          </p:cNvCxnSpPr>
          <p:nvPr/>
        </p:nvCxnSpPr>
        <p:spPr>
          <a:xfrm flipH="1">
            <a:off x="4918251" y="2398703"/>
            <a:ext cx="560987" cy="34068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27" name="正方形/長方形 126"/>
          <p:cNvSpPr/>
          <p:nvPr/>
        </p:nvSpPr>
        <p:spPr>
          <a:xfrm>
            <a:off x="3512846" y="932588"/>
            <a:ext cx="1839715" cy="55062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noFill/>
              <a:latin typeface="メイリオ" pitchFamily="50" charset="-128"/>
              <a:ea typeface="メイリオ" pitchFamily="50" charset="-128"/>
              <a:cs typeface="メイリオ" pitchFamily="50" charset="-128"/>
            </a:endParaRPr>
          </a:p>
        </p:txBody>
      </p:sp>
      <p:sp>
        <p:nvSpPr>
          <p:cNvPr id="128" name="正方形/長方形 127"/>
          <p:cNvSpPr/>
          <p:nvPr/>
        </p:nvSpPr>
        <p:spPr>
          <a:xfrm>
            <a:off x="2799824" y="1637629"/>
            <a:ext cx="1856964" cy="57332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noFill/>
              <a:latin typeface="メイリオ" pitchFamily="50" charset="-128"/>
              <a:ea typeface="メイリオ" pitchFamily="50" charset="-128"/>
              <a:cs typeface="メイリオ" pitchFamily="50" charset="-128"/>
            </a:endParaRPr>
          </a:p>
        </p:txBody>
      </p:sp>
      <p:sp>
        <p:nvSpPr>
          <p:cNvPr id="129" name="正方形/長方形 128"/>
          <p:cNvSpPr/>
          <p:nvPr/>
        </p:nvSpPr>
        <p:spPr>
          <a:xfrm>
            <a:off x="6321157" y="2570639"/>
            <a:ext cx="3551027" cy="89261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noFill/>
              <a:latin typeface="メイリオ" pitchFamily="50" charset="-128"/>
              <a:ea typeface="メイリオ" pitchFamily="50" charset="-128"/>
              <a:cs typeface="メイリオ" pitchFamily="50" charset="-128"/>
            </a:endParaRPr>
          </a:p>
        </p:txBody>
      </p:sp>
      <p:sp>
        <p:nvSpPr>
          <p:cNvPr id="130" name="正方形/長方形 129"/>
          <p:cNvSpPr/>
          <p:nvPr/>
        </p:nvSpPr>
        <p:spPr>
          <a:xfrm>
            <a:off x="5097016" y="5281410"/>
            <a:ext cx="2239480" cy="49520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noFill/>
              <a:latin typeface="メイリオ" pitchFamily="50" charset="-128"/>
              <a:ea typeface="メイリオ" pitchFamily="50" charset="-128"/>
              <a:cs typeface="メイリオ" pitchFamily="50" charset="-128"/>
            </a:endParaRPr>
          </a:p>
        </p:txBody>
      </p:sp>
      <p:sp>
        <p:nvSpPr>
          <p:cNvPr id="131" name="正方形/長方形 130"/>
          <p:cNvSpPr/>
          <p:nvPr/>
        </p:nvSpPr>
        <p:spPr>
          <a:xfrm>
            <a:off x="128468" y="4322951"/>
            <a:ext cx="1718699" cy="57379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noFill/>
              <a:latin typeface="メイリオ" pitchFamily="50" charset="-128"/>
              <a:ea typeface="メイリオ" pitchFamily="50" charset="-128"/>
              <a:cs typeface="メイリオ" pitchFamily="50" charset="-128"/>
            </a:endParaRPr>
          </a:p>
        </p:txBody>
      </p:sp>
      <p:sp>
        <p:nvSpPr>
          <p:cNvPr id="132" name="正方形/長方形 131"/>
          <p:cNvSpPr/>
          <p:nvPr/>
        </p:nvSpPr>
        <p:spPr>
          <a:xfrm>
            <a:off x="5264" y="6225256"/>
            <a:ext cx="1908943" cy="5212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noFill/>
              <a:latin typeface="メイリオ" pitchFamily="50" charset="-128"/>
              <a:ea typeface="メイリオ" pitchFamily="50" charset="-128"/>
              <a:cs typeface="メイリオ" pitchFamily="50" charset="-128"/>
            </a:endParaRPr>
          </a:p>
        </p:txBody>
      </p:sp>
      <p:sp>
        <p:nvSpPr>
          <p:cNvPr id="133" name="正方形/長方形 132"/>
          <p:cNvSpPr/>
          <p:nvPr/>
        </p:nvSpPr>
        <p:spPr>
          <a:xfrm>
            <a:off x="6882117" y="1045696"/>
            <a:ext cx="2643261" cy="35854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noFill/>
              <a:latin typeface="メイリオ" pitchFamily="50" charset="-128"/>
              <a:ea typeface="メイリオ" pitchFamily="50" charset="-128"/>
              <a:cs typeface="メイリオ" pitchFamily="50" charset="-128"/>
            </a:endParaRPr>
          </a:p>
        </p:txBody>
      </p:sp>
      <p:sp>
        <p:nvSpPr>
          <p:cNvPr id="134" name="正方形/長方形 133"/>
          <p:cNvSpPr/>
          <p:nvPr/>
        </p:nvSpPr>
        <p:spPr>
          <a:xfrm>
            <a:off x="-15012" y="119368"/>
            <a:ext cx="9906000" cy="620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anchor="ctr"/>
          <a:lstStyle/>
          <a:p>
            <a:pPr algn="ctr">
              <a:defRPr/>
            </a:pPr>
            <a:r>
              <a:rPr lang="ja-JP" altLang="en-US" sz="2800" b="1" dirty="0">
                <a:solidFill>
                  <a:schemeClr val="tx1"/>
                </a:solidFill>
                <a:latin typeface="メイリオ"/>
                <a:ea typeface="メイリオ"/>
              </a:rPr>
              <a:t>風力発電等に係るゾーニング導入可能性検討モデル事業</a:t>
            </a:r>
            <a:endParaRPr lang="en-US" altLang="ja-JP" sz="2800" b="1" dirty="0">
              <a:solidFill>
                <a:schemeClr val="tx1"/>
              </a:solidFill>
              <a:latin typeface="メイリオ"/>
              <a:ea typeface="メイリオ"/>
            </a:endParaRPr>
          </a:p>
          <a:p>
            <a:pPr algn="ctr">
              <a:defRPr/>
            </a:pPr>
            <a:r>
              <a:rPr lang="ja-JP" altLang="en-US" sz="2800" b="1" dirty="0">
                <a:solidFill>
                  <a:schemeClr val="tx1"/>
                </a:solidFill>
                <a:latin typeface="メイリオ"/>
                <a:ea typeface="メイリオ"/>
              </a:rPr>
              <a:t>モデル地域</a:t>
            </a:r>
          </a:p>
        </p:txBody>
      </p:sp>
      <p:sp>
        <p:nvSpPr>
          <p:cNvPr id="135" name="正方形/長方形 134"/>
          <p:cNvSpPr/>
          <p:nvPr/>
        </p:nvSpPr>
        <p:spPr>
          <a:xfrm>
            <a:off x="89479" y="5246301"/>
            <a:ext cx="1663308" cy="5737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noFill/>
              <a:latin typeface="メイリオ" pitchFamily="50" charset="-128"/>
              <a:ea typeface="メイリオ" pitchFamily="50" charset="-128"/>
              <a:cs typeface="メイリオ" pitchFamily="50" charset="-128"/>
            </a:endParaRPr>
          </a:p>
        </p:txBody>
      </p:sp>
      <p:sp>
        <p:nvSpPr>
          <p:cNvPr id="136" name="正方形/長方形 135"/>
          <p:cNvSpPr/>
          <p:nvPr/>
        </p:nvSpPr>
        <p:spPr>
          <a:xfrm>
            <a:off x="6105128" y="3763189"/>
            <a:ext cx="1919960" cy="55367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noFill/>
              <a:latin typeface="メイリオ" pitchFamily="50" charset="-128"/>
              <a:ea typeface="メイリオ" pitchFamily="50" charset="-128"/>
              <a:cs typeface="メイリオ" pitchFamily="50" charset="-128"/>
            </a:endParaRPr>
          </a:p>
        </p:txBody>
      </p:sp>
      <p:sp>
        <p:nvSpPr>
          <p:cNvPr id="137" name="正方形/長方形 136"/>
          <p:cNvSpPr/>
          <p:nvPr/>
        </p:nvSpPr>
        <p:spPr>
          <a:xfrm>
            <a:off x="733237" y="2355165"/>
            <a:ext cx="4185014" cy="76845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noFill/>
              <a:latin typeface="メイリオ" pitchFamily="50" charset="-128"/>
              <a:ea typeface="メイリオ" pitchFamily="50" charset="-128"/>
              <a:cs typeface="メイリオ" pitchFamily="50" charset="-128"/>
            </a:endParaRPr>
          </a:p>
        </p:txBody>
      </p:sp>
      <p:sp>
        <p:nvSpPr>
          <p:cNvPr id="138" name="正方形/長方形 137"/>
          <p:cNvSpPr/>
          <p:nvPr/>
        </p:nvSpPr>
        <p:spPr>
          <a:xfrm>
            <a:off x="3611878" y="6030454"/>
            <a:ext cx="4707083" cy="7414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00">
              <a:noFill/>
              <a:latin typeface="メイリオ" pitchFamily="50" charset="-128"/>
              <a:ea typeface="メイリオ" pitchFamily="50" charset="-128"/>
              <a:cs typeface="メイリオ" pitchFamily="50" charset="-128"/>
            </a:endParaRPr>
          </a:p>
        </p:txBody>
      </p:sp>
      <p:sp>
        <p:nvSpPr>
          <p:cNvPr id="139" name="テキスト ボックス 138"/>
          <p:cNvSpPr txBox="1"/>
          <p:nvPr/>
        </p:nvSpPr>
        <p:spPr>
          <a:xfrm>
            <a:off x="9227925" y="6482800"/>
            <a:ext cx="630731" cy="369204"/>
          </a:xfrm>
          <a:prstGeom prst="rect">
            <a:avLst/>
          </a:prstGeom>
          <a:noFill/>
        </p:spPr>
        <p:txBody>
          <a:bodyPr wrap="square" rtlCol="0">
            <a:spAutoFit/>
          </a:bodyPr>
          <a:lstStyle/>
          <a:p>
            <a:pPr algn="ctr" defTabSz="914104">
              <a:defRPr/>
            </a:pPr>
            <a:r>
              <a:rPr kumimoji="0" lang="en-US" altLang="ja-JP" sz="1799" b="1" kern="0" dirty="0">
                <a:solidFill>
                  <a:sysClr val="window" lastClr="FFFFFF">
                    <a:lumMod val="50000"/>
                  </a:sysClr>
                </a:solidFill>
                <a:latin typeface="メイリオ"/>
                <a:ea typeface="メイリオ"/>
              </a:rPr>
              <a:t>3</a:t>
            </a:r>
            <a:endParaRPr lang="ja-JP" altLang="en-US" sz="1799" b="1" kern="0" dirty="0">
              <a:solidFill>
                <a:sysClr val="window" lastClr="FFFFFF">
                  <a:lumMod val="50000"/>
                </a:sysClr>
              </a:solidFill>
              <a:latin typeface="メイリオ"/>
              <a:ea typeface="メイリオ"/>
            </a:endParaRPr>
          </a:p>
        </p:txBody>
      </p:sp>
    </p:spTree>
    <p:extLst>
      <p:ext uri="{BB962C8B-B14F-4D97-AF65-F5344CB8AC3E}">
        <p14:creationId xmlns:p14="http://schemas.microsoft.com/office/powerpoint/2010/main" val="4272876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正方形/長方形 96"/>
          <p:cNvSpPr/>
          <p:nvPr/>
        </p:nvSpPr>
        <p:spPr>
          <a:xfrm>
            <a:off x="0" y="8"/>
            <a:ext cx="9906000" cy="509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anchor="ctr"/>
          <a:lstStyle/>
          <a:p>
            <a:pPr algn="ctr">
              <a:defRPr/>
            </a:pPr>
            <a:r>
              <a:rPr lang="ja-JP" altLang="en-US" sz="2800" b="1" dirty="0">
                <a:solidFill>
                  <a:schemeClr val="tx1">
                    <a:lumMod val="95000"/>
                    <a:lumOff val="5000"/>
                  </a:schemeClr>
                </a:solidFill>
                <a:latin typeface="メイリオ"/>
                <a:ea typeface="メイリオ"/>
              </a:rPr>
              <a:t>ゾーニングマニュアルの概要</a:t>
            </a:r>
          </a:p>
        </p:txBody>
      </p:sp>
      <p:sp>
        <p:nvSpPr>
          <p:cNvPr id="98" name="テキスト ボックス 97"/>
          <p:cNvSpPr txBox="1"/>
          <p:nvPr/>
        </p:nvSpPr>
        <p:spPr>
          <a:xfrm>
            <a:off x="9275274" y="6488785"/>
            <a:ext cx="630731" cy="369204"/>
          </a:xfrm>
          <a:prstGeom prst="rect">
            <a:avLst/>
          </a:prstGeom>
          <a:noFill/>
        </p:spPr>
        <p:txBody>
          <a:bodyPr wrap="square" rtlCol="0">
            <a:spAutoFit/>
          </a:bodyPr>
          <a:lstStyle/>
          <a:p>
            <a:pPr algn="ctr" defTabSz="914104">
              <a:defRPr/>
            </a:pPr>
            <a:r>
              <a:rPr lang="en-US" altLang="ja-JP" sz="1799" b="1" kern="0">
                <a:solidFill>
                  <a:sysClr val="window" lastClr="FFFFFF">
                    <a:lumMod val="50000"/>
                  </a:sysClr>
                </a:solidFill>
                <a:latin typeface="メイリオ"/>
                <a:ea typeface="メイリオ"/>
              </a:rPr>
              <a:t>4</a:t>
            </a:r>
            <a:endParaRPr lang="ja-JP" altLang="en-US" sz="1799" b="1" kern="0" dirty="0">
              <a:solidFill>
                <a:sysClr val="window" lastClr="FFFFFF">
                  <a:lumMod val="50000"/>
                </a:sysClr>
              </a:solidFill>
              <a:latin typeface="メイリオ"/>
              <a:ea typeface="メイリオ"/>
            </a:endParaRPr>
          </a:p>
        </p:txBody>
      </p:sp>
      <p:sp>
        <p:nvSpPr>
          <p:cNvPr id="99" name="正方形/長方形 98"/>
          <p:cNvSpPr/>
          <p:nvPr/>
        </p:nvSpPr>
        <p:spPr>
          <a:xfrm>
            <a:off x="5241031" y="404671"/>
            <a:ext cx="4560225" cy="6555641"/>
          </a:xfrm>
          <a:prstGeom prst="rect">
            <a:avLst/>
          </a:prstGeom>
        </p:spPr>
        <p:txBody>
          <a:bodyPr wrap="square">
            <a:spAutoFit/>
          </a:bodyPr>
          <a:lstStyle/>
          <a:p>
            <a:pPr algn="just"/>
            <a:r>
              <a:rPr lang="ja-JP" altLang="ja-JP" sz="1400" u="sng" kern="100" dirty="0">
                <a:latin typeface="メイリオ" panose="020B0604030504040204" pitchFamily="50" charset="-128"/>
                <a:ea typeface="メイリオ" panose="020B0604030504040204" pitchFamily="50" charset="-128"/>
                <a:cs typeface="メイリオ" panose="020B0604030504040204" pitchFamily="50" charset="-128"/>
              </a:rPr>
              <a:t>実施主体</a:t>
            </a:r>
          </a:p>
          <a:p>
            <a:pPr indent="266693" algn="just"/>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地方公共団体（都道府県、市町</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区</a:t>
            </a:r>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村）</a:t>
            </a:r>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pPr indent="266693" algn="just"/>
            <a:endPar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ja-JP" sz="1400" u="sng" kern="100" dirty="0">
                <a:latin typeface="メイリオ" panose="020B0604030504040204" pitchFamily="50" charset="-128"/>
                <a:ea typeface="メイリオ" panose="020B0604030504040204" pitchFamily="50" charset="-128"/>
                <a:cs typeface="メイリオ" panose="020B0604030504040204" pitchFamily="50" charset="-128"/>
              </a:rPr>
              <a:t>実施計画</a:t>
            </a:r>
          </a:p>
          <a:p>
            <a:pPr indent="266693" algn="just"/>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ゾーニング着手にあたっての基本的・全体的な計画を作成</a:t>
            </a:r>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pPr indent="266693" algn="just"/>
            <a:endPar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ja-JP" sz="1400" u="sng" kern="100" dirty="0">
                <a:latin typeface="メイリオ" panose="020B0604030504040204" pitchFamily="50" charset="-128"/>
                <a:ea typeface="メイリオ" panose="020B0604030504040204" pitchFamily="50" charset="-128"/>
                <a:cs typeface="メイリオ" panose="020B0604030504040204" pitchFamily="50" charset="-128"/>
              </a:rPr>
              <a:t>情報収集等</a:t>
            </a:r>
          </a:p>
          <a:p>
            <a:pPr marL="270504" algn="just"/>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環境保全に係る情報、社会的調整が必要な地域に係る情報、事業性に係る情報を収集</a:t>
            </a:r>
          </a:p>
          <a:p>
            <a:pPr algn="just"/>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ja-JP" sz="1400" u="sng" kern="100" dirty="0">
                <a:latin typeface="メイリオ" panose="020B0604030504040204" pitchFamily="50" charset="-128"/>
                <a:ea typeface="メイリオ" panose="020B0604030504040204" pitchFamily="50" charset="-128"/>
                <a:cs typeface="メイリオ" panose="020B0604030504040204" pitchFamily="50" charset="-128"/>
              </a:rPr>
              <a:t>ゾーニングマップ案の作成</a:t>
            </a:r>
          </a:p>
          <a:p>
            <a:pPr marL="270504" algn="just"/>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収集した情報毎に地図を作成し、それらを重ね合わせ、エリア設定。促進エリア又は調整エリアから風力発電の適地を抽出（さらに合意形成を図る中で適宜見直し）</a:t>
            </a:r>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pPr marL="270504" algn="just"/>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ja-JP" sz="1400" u="sng" kern="100" dirty="0">
                <a:latin typeface="メイリオ" panose="020B0604030504040204" pitchFamily="50" charset="-128"/>
                <a:ea typeface="メイリオ" panose="020B0604030504040204" pitchFamily="50" charset="-128"/>
                <a:cs typeface="メイリオ" panose="020B0604030504040204" pitchFamily="50" charset="-128"/>
              </a:rPr>
              <a:t>合意形成の手法</a:t>
            </a:r>
          </a:p>
          <a:p>
            <a:pPr marL="270504" algn="just"/>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関係者等を抽出し、協議会等の設置、個別調整、有識者等ヒアリング、パブコメ等を実施し、合意形成を図る</a:t>
            </a:r>
          </a:p>
          <a:p>
            <a:pPr algn="just"/>
            <a:endParaRPr lang="en-US" altLang="ja-JP" sz="1400" u="sng"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ja-JP" sz="1400" u="sng" kern="100" dirty="0">
                <a:latin typeface="メイリオ" panose="020B0604030504040204" pitchFamily="50" charset="-128"/>
                <a:ea typeface="メイリオ" panose="020B0604030504040204" pitchFamily="50" charset="-128"/>
                <a:cs typeface="メイリオ" panose="020B0604030504040204" pitchFamily="50" charset="-128"/>
              </a:rPr>
              <a:t>ゾーニング結果の取りまとめ・公表</a:t>
            </a:r>
          </a:p>
          <a:p>
            <a:pPr marL="270504" algn="just"/>
            <a:r>
              <a:rPr lang="ja-JP" altLang="ja-JP" sz="1400" kern="100" dirty="0">
                <a:latin typeface="メイリオ" panose="020B0604030504040204" pitchFamily="50" charset="-128"/>
                <a:ea typeface="メイリオ" panose="020B0604030504040204" pitchFamily="50" charset="-128"/>
                <a:cs typeface="メイリオ" panose="020B0604030504040204" pitchFamily="50" charset="-128"/>
              </a:rPr>
              <a:t>ゾーニングマップ、エリア毎の課題、合意形成の経緯、ゾーニングマップの活用方針について取りまとめ、公表。定期的なフォローアップ等により見直しを実施</a:t>
            </a:r>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pPr marL="270504" algn="just"/>
            <a:endPar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endParaRPr>
          </a:p>
          <a:p>
            <a:pPr marL="269868" indent="-269868" algn="just"/>
            <a:r>
              <a:rPr lang="ja-JP" altLang="en-US" sz="1400" u="sng" kern="1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ゾーニングマップの活用</a:t>
            </a:r>
            <a:endParaRPr lang="en-US" altLang="ja-JP" sz="1400" u="sng" kern="1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70504" algn="just"/>
            <a:r>
              <a:rPr lang="ja-JP" altLang="en-US" sz="1400" kern="1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適地での事業化に対する支援　等</a:t>
            </a:r>
            <a:endParaRPr lang="en-US" altLang="ja-JP" sz="1400" kern="1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0" name="正方形/長方形 99">
            <a:extLst/>
          </p:cNvPr>
          <p:cNvSpPr>
            <a:spLocks noChangeArrowheads="1"/>
          </p:cNvSpPr>
          <p:nvPr/>
        </p:nvSpPr>
        <p:spPr bwMode="auto">
          <a:xfrm>
            <a:off x="381702" y="6541764"/>
            <a:ext cx="4771527" cy="181875"/>
          </a:xfrm>
          <a:prstGeom prst="rect">
            <a:avLst/>
          </a:prstGeom>
          <a:solidFill>
            <a:schemeClr val="accent5">
              <a:lumMod val="60000"/>
              <a:lumOff val="40000"/>
            </a:schemeClr>
          </a:solidFill>
          <a:ln>
            <a:noFill/>
          </a:ln>
          <a:extLst/>
        </p:spPr>
        <p:txBody>
          <a:bodyPr rot="0" vert="horz" wrap="square" lIns="91440" tIns="45720" rIns="91440" bIns="45720" anchor="ctr" anchorCtr="0" upright="1">
            <a:noAutofit/>
          </a:bodyPr>
          <a:lstStyle/>
          <a:p>
            <a:pPr algn="ctr"/>
            <a:r>
              <a:rPr lang="en-US" altLang="ja-JP" sz="10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ゾーニングマップの活用</a:t>
            </a:r>
          </a:p>
        </p:txBody>
      </p:sp>
      <p:sp>
        <p:nvSpPr>
          <p:cNvPr id="101" name="AutoShape 475">
            <a:extLst/>
          </p:cNvPr>
          <p:cNvSpPr>
            <a:spLocks noChangeArrowheads="1"/>
          </p:cNvSpPr>
          <p:nvPr/>
        </p:nvSpPr>
        <p:spPr bwMode="auto">
          <a:xfrm>
            <a:off x="2249567" y="6354480"/>
            <a:ext cx="1299100" cy="204343"/>
          </a:xfrm>
          <a:prstGeom prst="downArrow">
            <a:avLst>
              <a:gd name="adj1" fmla="val 46620"/>
              <a:gd name="adj2" fmla="val 44366"/>
            </a:avLst>
          </a:prstGeom>
          <a:solidFill>
            <a:srgbClr val="FFFFFF"/>
          </a:solidFill>
          <a:ln w="9525">
            <a:solidFill>
              <a:srgbClr val="000000"/>
            </a:solidFill>
            <a:miter lim="800000"/>
            <a:headEnd/>
            <a:tailEnd/>
          </a:ln>
        </p:spPr>
        <p:txBody>
          <a:bodyPr rot="0" vert="eaVert" wrap="square" lIns="74295" tIns="8891" rIns="74295" bIns="8891"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2" name="Rectangle 459"/>
          <p:cNvSpPr>
            <a:spLocks noChangeArrowheads="1"/>
          </p:cNvSpPr>
          <p:nvPr/>
        </p:nvSpPr>
        <p:spPr bwMode="auto">
          <a:xfrm>
            <a:off x="385166" y="2074716"/>
            <a:ext cx="2382707" cy="2426115"/>
          </a:xfrm>
          <a:prstGeom prst="rect">
            <a:avLst/>
          </a:prstGeom>
          <a:solidFill>
            <a:srgbClr val="FFFFFF"/>
          </a:solidFill>
          <a:ln w="9525">
            <a:solidFill>
              <a:srgbClr val="000000"/>
            </a:solidFill>
            <a:miter lim="800000"/>
            <a:headEnd/>
            <a:tailEnd/>
          </a:ln>
        </p:spPr>
        <p:txBody>
          <a:bodyPr rot="0" vert="horz" wrap="square" lIns="74295" tIns="8891" rIns="74295" bIns="8891" anchor="t" anchorCtr="0" upright="1">
            <a:noAutofit/>
          </a:bodyPr>
          <a:lstStyle/>
          <a:p>
            <a:pPr algn="just"/>
            <a:r>
              <a:rPr lang="en-US" sz="700" kern="10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700" kern="1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 name="正方形/長方形 18"/>
          <p:cNvSpPr>
            <a:spLocks noChangeArrowheads="1"/>
          </p:cNvSpPr>
          <p:nvPr/>
        </p:nvSpPr>
        <p:spPr bwMode="auto">
          <a:xfrm>
            <a:off x="381699" y="1877072"/>
            <a:ext cx="2386168" cy="221904"/>
          </a:xfrm>
          <a:prstGeom prst="rect">
            <a:avLst/>
          </a:prstGeom>
          <a:solidFill>
            <a:srgbClr val="92D05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kumimoji="0" lang="en-US" altLang="ja-JP" sz="1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3.1</a:t>
            </a:r>
            <a:r>
              <a:rPr kumimoji="0" lang="ja-JP" altLang="en-US" sz="1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ゾーニングに係る情報収集等</a:t>
            </a:r>
            <a:endParaRPr kumimoji="0" lang="ja-JP"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AutoShape 475"/>
          <p:cNvSpPr>
            <a:spLocks noChangeArrowheads="1"/>
          </p:cNvSpPr>
          <p:nvPr/>
        </p:nvSpPr>
        <p:spPr bwMode="auto">
          <a:xfrm>
            <a:off x="3472638" y="1710470"/>
            <a:ext cx="1144545" cy="167257"/>
          </a:xfrm>
          <a:prstGeom prst="downArrow">
            <a:avLst>
              <a:gd name="adj1" fmla="val 46620"/>
              <a:gd name="adj2" fmla="val 44366"/>
            </a:avLst>
          </a:prstGeom>
          <a:solidFill>
            <a:srgbClr val="FFFFFF"/>
          </a:solidFill>
          <a:ln w="9525">
            <a:solidFill>
              <a:srgbClr val="000000"/>
            </a:solidFill>
            <a:miter lim="800000"/>
            <a:headEnd/>
            <a:tailEnd/>
          </a:ln>
        </p:spPr>
        <p:txBody>
          <a:bodyPr rot="0" vert="eaVert" wrap="square" lIns="74295" tIns="8891" rIns="74295" bIns="8891"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AutoShape 475"/>
          <p:cNvSpPr>
            <a:spLocks noChangeArrowheads="1"/>
          </p:cNvSpPr>
          <p:nvPr/>
        </p:nvSpPr>
        <p:spPr bwMode="auto">
          <a:xfrm>
            <a:off x="1033070" y="1710470"/>
            <a:ext cx="1144545" cy="167537"/>
          </a:xfrm>
          <a:prstGeom prst="downArrow">
            <a:avLst>
              <a:gd name="adj1" fmla="val 46620"/>
              <a:gd name="adj2" fmla="val 44366"/>
            </a:avLst>
          </a:prstGeom>
          <a:solidFill>
            <a:srgbClr val="FFFFFF"/>
          </a:solidFill>
          <a:ln w="9525">
            <a:solidFill>
              <a:srgbClr val="000000"/>
            </a:solidFill>
            <a:miter lim="800000"/>
            <a:headEnd/>
            <a:tailEnd/>
          </a:ln>
        </p:spPr>
        <p:txBody>
          <a:bodyPr rot="0" vert="eaVert" wrap="square" lIns="74295" tIns="8891" rIns="74295" bIns="8891"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Rectangle 459"/>
          <p:cNvSpPr>
            <a:spLocks noChangeArrowheads="1"/>
          </p:cNvSpPr>
          <p:nvPr/>
        </p:nvSpPr>
        <p:spPr bwMode="auto">
          <a:xfrm>
            <a:off x="381705" y="4557836"/>
            <a:ext cx="2403317" cy="1383523"/>
          </a:xfrm>
          <a:prstGeom prst="rect">
            <a:avLst/>
          </a:prstGeom>
          <a:solidFill>
            <a:srgbClr val="FFFFFF"/>
          </a:solidFill>
          <a:ln w="9525">
            <a:solidFill>
              <a:srgbClr val="000000"/>
            </a:solidFill>
            <a:miter lim="800000"/>
            <a:headEnd/>
            <a:tailEnd/>
          </a:ln>
        </p:spPr>
        <p:txBody>
          <a:bodyPr rot="0" vert="horz" wrap="square" lIns="74295" tIns="8891" rIns="74295" bIns="8891" anchor="t" anchorCtr="0" upright="1">
            <a:noAutofit/>
          </a:bodyPr>
          <a:lstStyle/>
          <a:p>
            <a:pPr algn="just"/>
            <a:r>
              <a:rPr lang="en-US" sz="700" kern="10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700" kern="1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Rectangle 318"/>
          <p:cNvSpPr>
            <a:spLocks noChangeArrowheads="1"/>
          </p:cNvSpPr>
          <p:nvPr/>
        </p:nvSpPr>
        <p:spPr bwMode="auto">
          <a:xfrm>
            <a:off x="3016719" y="1967161"/>
            <a:ext cx="2136504" cy="3948357"/>
          </a:xfrm>
          <a:prstGeom prst="rect">
            <a:avLst/>
          </a:prstGeom>
          <a:solidFill>
            <a:schemeClr val="bg1">
              <a:lumMod val="85000"/>
              <a:lumOff val="0"/>
            </a:schemeClr>
          </a:solidFill>
          <a:ln w="9525">
            <a:solidFill>
              <a:srgbClr val="000000"/>
            </a:solidFill>
            <a:miter lim="800000"/>
            <a:headEnd/>
            <a:tailEnd/>
          </a:ln>
        </p:spPr>
        <p:txBody>
          <a:bodyPr rot="0" vert="horz" wrap="square" lIns="74295" tIns="8891" rIns="74295" bIns="8891" anchor="t" anchorCtr="0" upright="1">
            <a:noAutofit/>
          </a:bodyPr>
          <a:lstStyle/>
          <a:p>
            <a:endParaRPr lang="ja-JP" altLang="en-US" sz="7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8" name="Text Box 461"/>
          <p:cNvSpPr txBox="1">
            <a:spLocks noChangeArrowheads="1"/>
          </p:cNvSpPr>
          <p:nvPr/>
        </p:nvSpPr>
        <p:spPr bwMode="auto">
          <a:xfrm>
            <a:off x="1784655" y="3359374"/>
            <a:ext cx="681253" cy="13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1" rIns="74295" bIns="8891" numCol="1" anchor="t" anchorCtr="0" compatLnSpc="1">
            <a:prstTxWarp prst="textNoShape">
              <a:avLst/>
            </a:prstTxWarp>
          </a:bodyPr>
          <a:lstStyle/>
          <a:p>
            <a:pPr eaLnBrk="0" fontAlgn="base" hangingPunct="0">
              <a:spcBef>
                <a:spcPct val="0"/>
              </a:spcBef>
              <a:spcAft>
                <a:spcPct val="0"/>
              </a:spcAft>
            </a:pPr>
            <a:r>
              <a:rPr kumimoji="0" lang="ja-JP" altLang="en-US" sz="700" dirty="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ja-JP" sz="700" dirty="0">
                <a:latin typeface="メイリオ" panose="020B0604030504040204" pitchFamily="50" charset="-128"/>
                <a:ea typeface="メイリオ" panose="020B0604030504040204" pitchFamily="50" charset="-128"/>
                <a:cs typeface="メイリオ" panose="020B0604030504040204" pitchFamily="50" charset="-128"/>
              </a:rPr>
              <a:t>風況</a:t>
            </a:r>
            <a:endParaRPr kumimoji="0" lang="ja-JP"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Text Box 462"/>
          <p:cNvSpPr txBox="1">
            <a:spLocks noChangeArrowheads="1"/>
          </p:cNvSpPr>
          <p:nvPr/>
        </p:nvSpPr>
        <p:spPr bwMode="auto">
          <a:xfrm>
            <a:off x="1784654" y="3511429"/>
            <a:ext cx="835639" cy="34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1" rIns="74295" bIns="8891" numCol="1" anchor="t" anchorCtr="0" compatLnSpc="1">
            <a:prstTxWarp prst="textNoShape">
              <a:avLst/>
            </a:prstTxWarp>
          </a:bodyPr>
          <a:lstStyle/>
          <a:p>
            <a:pPr eaLnBrk="0" fontAlgn="base" hangingPunct="0">
              <a:spcBef>
                <a:spcPct val="0"/>
              </a:spcBef>
              <a:spcAft>
                <a:spcPct val="0"/>
              </a:spcAft>
            </a:pPr>
            <a:r>
              <a:rPr kumimoji="0" lang="ja-JP" altLang="en-US" sz="700" dirty="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ja-JP" sz="700" dirty="0">
                <a:latin typeface="メイリオ" panose="020B0604030504040204" pitchFamily="50" charset="-128"/>
                <a:ea typeface="メイリオ" panose="020B0604030504040204" pitchFamily="50" charset="-128"/>
                <a:cs typeface="メイリオ" panose="020B0604030504040204" pitchFamily="50" charset="-128"/>
              </a:rPr>
              <a:t>インフラ等</a:t>
            </a:r>
            <a:endParaRPr kumimoji="0" lang="ja-JP" altLang="ja-JP" sz="3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700"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ja-JP" sz="700" dirty="0">
                <a:latin typeface="メイリオ" panose="020B0604030504040204" pitchFamily="50" charset="-128"/>
                <a:ea typeface="メイリオ" panose="020B0604030504040204" pitchFamily="50" charset="-128"/>
                <a:cs typeface="メイリオ" panose="020B0604030504040204" pitchFamily="50" charset="-128"/>
              </a:rPr>
              <a:t>道路、</a:t>
            </a:r>
            <a:r>
              <a:rPr kumimoji="0" lang="ja-JP" altLang="en-US" sz="700" dirty="0">
                <a:latin typeface="メイリオ" panose="020B0604030504040204" pitchFamily="50" charset="-128"/>
                <a:ea typeface="メイリオ" panose="020B0604030504040204" pitchFamily="50" charset="-128"/>
                <a:cs typeface="メイリオ" panose="020B0604030504040204" pitchFamily="50" charset="-128"/>
              </a:rPr>
              <a:t>港湾</a:t>
            </a:r>
            <a:endParaRPr kumimoji="0"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700"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ja-JP" sz="700" dirty="0">
                <a:latin typeface="メイリオ" panose="020B0604030504040204" pitchFamily="50" charset="-128"/>
                <a:ea typeface="メイリオ" panose="020B0604030504040204" pitchFamily="50" charset="-128"/>
                <a:cs typeface="メイリオ" panose="020B0604030504040204" pitchFamily="50" charset="-128"/>
              </a:rPr>
              <a:t>送電網</a:t>
            </a:r>
            <a:r>
              <a:rPr kumimoji="0" lang="ja-JP" altLang="en-US" sz="700"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ja-JP" sz="700" dirty="0">
                <a:latin typeface="メイリオ" panose="020B0604030504040204" pitchFamily="50" charset="-128"/>
                <a:ea typeface="メイリオ" panose="020B0604030504040204" pitchFamily="50" charset="-128"/>
                <a:cs typeface="メイリオ" panose="020B0604030504040204" pitchFamily="50" charset="-128"/>
              </a:rPr>
              <a:t>等</a:t>
            </a:r>
            <a:endParaRPr kumimoji="0" lang="ja-JP" altLang="ja-JP" sz="4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endParaRPr kumimoji="0" lang="ja-JP"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0" name="Group 464"/>
          <p:cNvGrpSpPr>
            <a:grpSpLocks/>
          </p:cNvGrpSpPr>
          <p:nvPr/>
        </p:nvGrpSpPr>
        <p:grpSpPr bwMode="auto">
          <a:xfrm>
            <a:off x="537354" y="2717048"/>
            <a:ext cx="1263545" cy="449227"/>
            <a:chOff x="1851" y="9558"/>
            <a:chExt cx="2643" cy="1031"/>
          </a:xfrm>
        </p:grpSpPr>
        <p:sp>
          <p:nvSpPr>
            <p:cNvPr id="111" name="AutoShape 465"/>
            <p:cNvSpPr>
              <a:spLocks noChangeArrowheads="1"/>
            </p:cNvSpPr>
            <p:nvPr/>
          </p:nvSpPr>
          <p:spPr bwMode="auto">
            <a:xfrm>
              <a:off x="1851" y="9558"/>
              <a:ext cx="2643" cy="1031"/>
            </a:xfrm>
            <a:prstGeom prst="parallelogram">
              <a:avLst>
                <a:gd name="adj" fmla="val 98542"/>
              </a:avLst>
            </a:prstGeom>
            <a:solidFill>
              <a:srgbClr val="FFFFFF"/>
            </a:solidFill>
            <a:ln w="9525">
              <a:solidFill>
                <a:srgbClr val="000000"/>
              </a:solidFill>
              <a:miter lim="800000"/>
              <a:headEnd/>
              <a:tailEnd/>
            </a:ln>
          </p:spPr>
          <p:txBody>
            <a:bodyPr rot="0" vert="horz" wrap="square" lIns="74295" tIns="8891" rIns="74295" bIns="8891"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Freeform 466"/>
            <p:cNvSpPr>
              <a:spLocks/>
            </p:cNvSpPr>
            <p:nvPr/>
          </p:nvSpPr>
          <p:spPr bwMode="auto">
            <a:xfrm rot="13569573">
              <a:off x="3169" y="9610"/>
              <a:ext cx="379" cy="1145"/>
            </a:xfrm>
            <a:custGeom>
              <a:avLst/>
              <a:gdLst>
                <a:gd name="T0" fmla="*/ 14 w 1537"/>
                <a:gd name="T1" fmla="*/ 611 h 674"/>
                <a:gd name="T2" fmla="*/ 69 w 1537"/>
                <a:gd name="T3" fmla="*/ 515 h 674"/>
                <a:gd name="T4" fmla="*/ 166 w 1537"/>
                <a:gd name="T5" fmla="*/ 404 h 674"/>
                <a:gd name="T6" fmla="*/ 567 w 1537"/>
                <a:gd name="T7" fmla="*/ 238 h 674"/>
                <a:gd name="T8" fmla="*/ 651 w 1537"/>
                <a:gd name="T9" fmla="*/ 182 h 674"/>
                <a:gd name="T10" fmla="*/ 678 w 1537"/>
                <a:gd name="T11" fmla="*/ 141 h 674"/>
                <a:gd name="T12" fmla="*/ 817 w 1537"/>
                <a:gd name="T13" fmla="*/ 58 h 674"/>
                <a:gd name="T14" fmla="*/ 858 w 1537"/>
                <a:gd name="T15" fmla="*/ 30 h 674"/>
                <a:gd name="T16" fmla="*/ 941 w 1537"/>
                <a:gd name="T17" fmla="*/ 2 h 674"/>
                <a:gd name="T18" fmla="*/ 1287 w 1537"/>
                <a:gd name="T19" fmla="*/ 30 h 674"/>
                <a:gd name="T20" fmla="*/ 1371 w 1537"/>
                <a:gd name="T21" fmla="*/ 58 h 674"/>
                <a:gd name="T22" fmla="*/ 1412 w 1537"/>
                <a:gd name="T23" fmla="*/ 71 h 674"/>
                <a:gd name="T24" fmla="*/ 1495 w 1537"/>
                <a:gd name="T25" fmla="*/ 127 h 674"/>
                <a:gd name="T26" fmla="*/ 1537 w 1537"/>
                <a:gd name="T27" fmla="*/ 155 h 674"/>
                <a:gd name="T28" fmla="*/ 886 w 1537"/>
                <a:gd name="T29" fmla="*/ 293 h 674"/>
                <a:gd name="T30" fmla="*/ 720 w 1537"/>
                <a:gd name="T31" fmla="*/ 362 h 674"/>
                <a:gd name="T32" fmla="*/ 678 w 1537"/>
                <a:gd name="T33" fmla="*/ 390 h 674"/>
                <a:gd name="T34" fmla="*/ 554 w 1537"/>
                <a:gd name="T35" fmla="*/ 431 h 674"/>
                <a:gd name="T36" fmla="*/ 512 w 1537"/>
                <a:gd name="T37" fmla="*/ 445 h 674"/>
                <a:gd name="T38" fmla="*/ 346 w 1537"/>
                <a:gd name="T39" fmla="*/ 528 h 674"/>
                <a:gd name="T40" fmla="*/ 332 w 1537"/>
                <a:gd name="T41" fmla="*/ 570 h 674"/>
                <a:gd name="T42" fmla="*/ 291 w 1537"/>
                <a:gd name="T43" fmla="*/ 584 h 674"/>
                <a:gd name="T44" fmla="*/ 249 w 1537"/>
                <a:gd name="T45" fmla="*/ 611 h 674"/>
                <a:gd name="T46" fmla="*/ 124 w 1537"/>
                <a:gd name="T47" fmla="*/ 667 h 674"/>
                <a:gd name="T48" fmla="*/ 14 w 1537"/>
                <a:gd name="T49" fmla="*/ 653 h 674"/>
                <a:gd name="T50" fmla="*/ 0 w 1537"/>
                <a:gd name="T51" fmla="*/ 611 h 674"/>
                <a:gd name="T52" fmla="*/ 14 w 1537"/>
                <a:gd name="T53" fmla="*/ 61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7" h="674">
                  <a:moveTo>
                    <a:pt x="14" y="611"/>
                  </a:moveTo>
                  <a:cubicBezTo>
                    <a:pt x="36" y="541"/>
                    <a:pt x="15" y="593"/>
                    <a:pt x="69" y="515"/>
                  </a:cubicBezTo>
                  <a:cubicBezTo>
                    <a:pt x="141" y="412"/>
                    <a:pt x="92" y="452"/>
                    <a:pt x="166" y="404"/>
                  </a:cubicBezTo>
                  <a:cubicBezTo>
                    <a:pt x="257" y="268"/>
                    <a:pt x="424" y="272"/>
                    <a:pt x="567" y="238"/>
                  </a:cubicBezTo>
                  <a:cubicBezTo>
                    <a:pt x="595" y="219"/>
                    <a:pt x="632" y="210"/>
                    <a:pt x="651" y="182"/>
                  </a:cubicBezTo>
                  <a:cubicBezTo>
                    <a:pt x="660" y="168"/>
                    <a:pt x="666" y="152"/>
                    <a:pt x="678" y="141"/>
                  </a:cubicBezTo>
                  <a:cubicBezTo>
                    <a:pt x="750" y="78"/>
                    <a:pt x="749" y="97"/>
                    <a:pt x="817" y="58"/>
                  </a:cubicBezTo>
                  <a:cubicBezTo>
                    <a:pt x="831" y="50"/>
                    <a:pt x="843" y="37"/>
                    <a:pt x="858" y="30"/>
                  </a:cubicBezTo>
                  <a:cubicBezTo>
                    <a:pt x="885" y="18"/>
                    <a:pt x="941" y="2"/>
                    <a:pt x="941" y="2"/>
                  </a:cubicBezTo>
                  <a:cubicBezTo>
                    <a:pt x="1040" y="7"/>
                    <a:pt x="1178" y="0"/>
                    <a:pt x="1287" y="30"/>
                  </a:cubicBezTo>
                  <a:cubicBezTo>
                    <a:pt x="1315" y="38"/>
                    <a:pt x="1343" y="49"/>
                    <a:pt x="1371" y="58"/>
                  </a:cubicBezTo>
                  <a:cubicBezTo>
                    <a:pt x="1385" y="62"/>
                    <a:pt x="1412" y="71"/>
                    <a:pt x="1412" y="71"/>
                  </a:cubicBezTo>
                  <a:cubicBezTo>
                    <a:pt x="1440" y="90"/>
                    <a:pt x="1467" y="108"/>
                    <a:pt x="1495" y="127"/>
                  </a:cubicBezTo>
                  <a:cubicBezTo>
                    <a:pt x="1509" y="136"/>
                    <a:pt x="1537" y="155"/>
                    <a:pt x="1537" y="155"/>
                  </a:cubicBezTo>
                  <a:cubicBezTo>
                    <a:pt x="1478" y="386"/>
                    <a:pt x="955" y="291"/>
                    <a:pt x="886" y="293"/>
                  </a:cubicBezTo>
                  <a:cubicBezTo>
                    <a:pt x="826" y="313"/>
                    <a:pt x="775" y="334"/>
                    <a:pt x="720" y="362"/>
                  </a:cubicBezTo>
                  <a:cubicBezTo>
                    <a:pt x="705" y="370"/>
                    <a:pt x="693" y="383"/>
                    <a:pt x="678" y="390"/>
                  </a:cubicBezTo>
                  <a:cubicBezTo>
                    <a:pt x="659" y="398"/>
                    <a:pt x="585" y="421"/>
                    <a:pt x="554" y="431"/>
                  </a:cubicBezTo>
                  <a:cubicBezTo>
                    <a:pt x="540" y="436"/>
                    <a:pt x="512" y="445"/>
                    <a:pt x="512" y="445"/>
                  </a:cubicBezTo>
                  <a:cubicBezTo>
                    <a:pt x="462" y="479"/>
                    <a:pt x="403" y="510"/>
                    <a:pt x="346" y="528"/>
                  </a:cubicBezTo>
                  <a:cubicBezTo>
                    <a:pt x="341" y="542"/>
                    <a:pt x="342" y="559"/>
                    <a:pt x="332" y="570"/>
                  </a:cubicBezTo>
                  <a:cubicBezTo>
                    <a:pt x="322" y="580"/>
                    <a:pt x="304" y="578"/>
                    <a:pt x="291" y="584"/>
                  </a:cubicBezTo>
                  <a:cubicBezTo>
                    <a:pt x="276" y="591"/>
                    <a:pt x="264" y="604"/>
                    <a:pt x="249" y="611"/>
                  </a:cubicBezTo>
                  <a:cubicBezTo>
                    <a:pt x="105" y="674"/>
                    <a:pt x="216" y="606"/>
                    <a:pt x="124" y="667"/>
                  </a:cubicBezTo>
                  <a:cubicBezTo>
                    <a:pt x="87" y="662"/>
                    <a:pt x="48" y="668"/>
                    <a:pt x="14" y="653"/>
                  </a:cubicBezTo>
                  <a:cubicBezTo>
                    <a:pt x="1" y="647"/>
                    <a:pt x="0" y="626"/>
                    <a:pt x="0" y="611"/>
                  </a:cubicBezTo>
                  <a:cubicBezTo>
                    <a:pt x="0" y="606"/>
                    <a:pt x="9" y="611"/>
                    <a:pt x="14" y="611"/>
                  </a:cubicBezTo>
                  <a:close/>
                </a:path>
              </a:pathLst>
            </a:custGeom>
            <a:solidFill>
              <a:schemeClr val="accent2">
                <a:lumMod val="40000"/>
                <a:lumOff val="60000"/>
              </a:schemeClr>
            </a:solidFill>
            <a:ln w="9525">
              <a:solidFill>
                <a:schemeClr val="accent2">
                  <a:lumMod val="60000"/>
                  <a:lumOff val="40000"/>
                </a:schemeClr>
              </a:solidFill>
              <a:round/>
              <a:headEnd/>
              <a:tailEnd/>
            </a:ln>
          </p:spPr>
          <p:txBody>
            <a:bodyPr rot="0" vert="horz" wrap="square" lIns="91440" tIns="45720" rIns="91440" bIns="45720"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14" name="Group 467"/>
          <p:cNvGrpSpPr>
            <a:grpSpLocks/>
          </p:cNvGrpSpPr>
          <p:nvPr/>
        </p:nvGrpSpPr>
        <p:grpSpPr bwMode="auto">
          <a:xfrm>
            <a:off x="508669" y="2534886"/>
            <a:ext cx="1263545" cy="449227"/>
            <a:chOff x="7949" y="8324"/>
            <a:chExt cx="2643" cy="1031"/>
          </a:xfrm>
        </p:grpSpPr>
        <p:sp>
          <p:nvSpPr>
            <p:cNvPr id="207" name="AutoShape 468"/>
            <p:cNvSpPr>
              <a:spLocks noChangeArrowheads="1"/>
            </p:cNvSpPr>
            <p:nvPr/>
          </p:nvSpPr>
          <p:spPr bwMode="auto">
            <a:xfrm>
              <a:off x="7949" y="8324"/>
              <a:ext cx="2643" cy="1031"/>
            </a:xfrm>
            <a:prstGeom prst="parallelogram">
              <a:avLst>
                <a:gd name="adj" fmla="val 98542"/>
              </a:avLst>
            </a:prstGeom>
            <a:solidFill>
              <a:srgbClr val="FFFFFF"/>
            </a:solidFill>
            <a:ln w="9525">
              <a:solidFill>
                <a:srgbClr val="000000"/>
              </a:solidFill>
              <a:miter lim="800000"/>
              <a:headEnd/>
              <a:tailEnd/>
            </a:ln>
          </p:spPr>
          <p:txBody>
            <a:bodyPr rot="0" vert="horz" wrap="square" lIns="74295" tIns="8891" rIns="74295" bIns="8891"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8" name="Oval 469"/>
            <p:cNvSpPr>
              <a:spLocks noChangeArrowheads="1"/>
            </p:cNvSpPr>
            <p:nvPr/>
          </p:nvSpPr>
          <p:spPr bwMode="auto">
            <a:xfrm>
              <a:off x="8471" y="9048"/>
              <a:ext cx="250" cy="155"/>
            </a:xfrm>
            <a:prstGeom prst="ellipse">
              <a:avLst/>
            </a:prstGeom>
            <a:solidFill>
              <a:schemeClr val="accent4">
                <a:lumMod val="20000"/>
                <a:lumOff val="80000"/>
              </a:schemeClr>
            </a:solidFill>
            <a:ln w="9525">
              <a:solidFill>
                <a:schemeClr val="accent4">
                  <a:lumMod val="60000"/>
                  <a:lumOff val="40000"/>
                </a:schemeClr>
              </a:solidFill>
              <a:round/>
              <a:headEnd/>
              <a:tailEnd/>
            </a:ln>
          </p:spPr>
          <p:txBody>
            <a:bodyPr rot="0" vert="horz" wrap="square" lIns="74295" tIns="8891" rIns="74295" bIns="8891"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9" name="Oval 470"/>
            <p:cNvSpPr>
              <a:spLocks noChangeArrowheads="1"/>
            </p:cNvSpPr>
            <p:nvPr/>
          </p:nvSpPr>
          <p:spPr bwMode="auto">
            <a:xfrm>
              <a:off x="9350" y="8673"/>
              <a:ext cx="250" cy="155"/>
            </a:xfrm>
            <a:prstGeom prst="ellipse">
              <a:avLst/>
            </a:prstGeom>
            <a:solidFill>
              <a:schemeClr val="accent4">
                <a:lumMod val="20000"/>
                <a:lumOff val="80000"/>
              </a:schemeClr>
            </a:solidFill>
            <a:ln w="9525">
              <a:solidFill>
                <a:schemeClr val="accent4">
                  <a:lumMod val="60000"/>
                  <a:lumOff val="40000"/>
                </a:schemeClr>
              </a:solidFill>
              <a:round/>
              <a:headEnd/>
              <a:tailEnd/>
            </a:ln>
          </p:spPr>
          <p:txBody>
            <a:bodyPr rot="0" vert="horz" wrap="square" lIns="74295" tIns="8891" rIns="74295" bIns="8891"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0" name="Freeform 471"/>
            <p:cNvSpPr>
              <a:spLocks/>
            </p:cNvSpPr>
            <p:nvPr/>
          </p:nvSpPr>
          <p:spPr bwMode="auto">
            <a:xfrm>
              <a:off x="8988" y="8970"/>
              <a:ext cx="566" cy="291"/>
            </a:xfrm>
            <a:custGeom>
              <a:avLst/>
              <a:gdLst>
                <a:gd name="T0" fmla="*/ 30 w 566"/>
                <a:gd name="T1" fmla="*/ 66 h 291"/>
                <a:gd name="T2" fmla="*/ 155 w 566"/>
                <a:gd name="T3" fmla="*/ 10 h 291"/>
                <a:gd name="T4" fmla="*/ 446 w 566"/>
                <a:gd name="T5" fmla="*/ 80 h 291"/>
                <a:gd name="T6" fmla="*/ 501 w 566"/>
                <a:gd name="T7" fmla="*/ 135 h 291"/>
                <a:gd name="T8" fmla="*/ 529 w 566"/>
                <a:gd name="T9" fmla="*/ 177 h 291"/>
                <a:gd name="T10" fmla="*/ 543 w 566"/>
                <a:gd name="T11" fmla="*/ 246 h 291"/>
                <a:gd name="T12" fmla="*/ 169 w 566"/>
                <a:gd name="T13" fmla="*/ 204 h 291"/>
                <a:gd name="T14" fmla="*/ 141 w 566"/>
                <a:gd name="T15" fmla="*/ 121 h 291"/>
                <a:gd name="T16" fmla="*/ 58 w 566"/>
                <a:gd name="T17" fmla="*/ 94 h 291"/>
                <a:gd name="T18" fmla="*/ 30 w 566"/>
                <a:gd name="T19" fmla="*/ 6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6" h="291">
                  <a:moveTo>
                    <a:pt x="30" y="66"/>
                  </a:moveTo>
                  <a:cubicBezTo>
                    <a:pt x="75" y="51"/>
                    <a:pt x="110" y="25"/>
                    <a:pt x="155" y="10"/>
                  </a:cubicBezTo>
                  <a:cubicBezTo>
                    <a:pt x="269" y="19"/>
                    <a:pt x="366" y="0"/>
                    <a:pt x="446" y="80"/>
                  </a:cubicBezTo>
                  <a:cubicBezTo>
                    <a:pt x="477" y="170"/>
                    <a:pt x="434" y="81"/>
                    <a:pt x="501" y="135"/>
                  </a:cubicBezTo>
                  <a:cubicBezTo>
                    <a:pt x="514" y="146"/>
                    <a:pt x="520" y="163"/>
                    <a:pt x="529" y="177"/>
                  </a:cubicBezTo>
                  <a:cubicBezTo>
                    <a:pt x="534" y="200"/>
                    <a:pt x="566" y="242"/>
                    <a:pt x="543" y="246"/>
                  </a:cubicBezTo>
                  <a:cubicBezTo>
                    <a:pt x="281" y="291"/>
                    <a:pt x="289" y="286"/>
                    <a:pt x="169" y="204"/>
                  </a:cubicBezTo>
                  <a:cubicBezTo>
                    <a:pt x="160" y="176"/>
                    <a:pt x="150" y="149"/>
                    <a:pt x="141" y="121"/>
                  </a:cubicBezTo>
                  <a:cubicBezTo>
                    <a:pt x="132" y="93"/>
                    <a:pt x="58" y="94"/>
                    <a:pt x="58" y="94"/>
                  </a:cubicBezTo>
                  <a:cubicBezTo>
                    <a:pt x="13" y="64"/>
                    <a:pt x="0" y="66"/>
                    <a:pt x="30" y="66"/>
                  </a:cubicBezTo>
                  <a:close/>
                </a:path>
              </a:pathLst>
            </a:custGeom>
            <a:solidFill>
              <a:schemeClr val="accent1">
                <a:lumMod val="20000"/>
                <a:lumOff val="80000"/>
              </a:schemeClr>
            </a:solidFill>
            <a:ln w="9525">
              <a:solidFill>
                <a:schemeClr val="accent1">
                  <a:lumMod val="60000"/>
                  <a:lumOff val="40000"/>
                </a:schemeClr>
              </a:solidFill>
              <a:round/>
              <a:headEnd/>
              <a:tailEnd/>
            </a:ln>
          </p:spPr>
          <p:txBody>
            <a:bodyPr rot="0" vert="horz" wrap="square" lIns="91440" tIns="45720" rIns="91440" bIns="45720"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11" name="Group 472"/>
          <p:cNvGrpSpPr>
            <a:grpSpLocks/>
          </p:cNvGrpSpPr>
          <p:nvPr/>
        </p:nvGrpSpPr>
        <p:grpSpPr bwMode="auto">
          <a:xfrm>
            <a:off x="507713" y="2337246"/>
            <a:ext cx="1263545" cy="449227"/>
            <a:chOff x="6122" y="7980"/>
            <a:chExt cx="2643" cy="1031"/>
          </a:xfrm>
        </p:grpSpPr>
        <p:sp>
          <p:nvSpPr>
            <p:cNvPr id="212" name="AutoShape 473"/>
            <p:cNvSpPr>
              <a:spLocks noChangeArrowheads="1"/>
            </p:cNvSpPr>
            <p:nvPr/>
          </p:nvSpPr>
          <p:spPr bwMode="auto">
            <a:xfrm>
              <a:off x="6122" y="7980"/>
              <a:ext cx="2643" cy="1031"/>
            </a:xfrm>
            <a:prstGeom prst="parallelogram">
              <a:avLst>
                <a:gd name="adj" fmla="val 98542"/>
              </a:avLst>
            </a:prstGeom>
            <a:solidFill>
              <a:srgbClr val="FFFFFF"/>
            </a:solidFill>
            <a:ln w="9525">
              <a:solidFill>
                <a:srgbClr val="000000"/>
              </a:solidFill>
              <a:miter lim="800000"/>
              <a:headEnd/>
              <a:tailEnd/>
            </a:ln>
          </p:spPr>
          <p:txBody>
            <a:bodyPr rot="0" vert="horz" wrap="square" lIns="74295" tIns="8891" rIns="74295" bIns="8891"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3" name="Freeform 474"/>
            <p:cNvSpPr>
              <a:spLocks/>
            </p:cNvSpPr>
            <p:nvPr/>
          </p:nvSpPr>
          <p:spPr bwMode="auto">
            <a:xfrm>
              <a:off x="6591" y="8167"/>
              <a:ext cx="1537" cy="674"/>
            </a:xfrm>
            <a:custGeom>
              <a:avLst/>
              <a:gdLst>
                <a:gd name="T0" fmla="*/ 14 w 1537"/>
                <a:gd name="T1" fmla="*/ 611 h 674"/>
                <a:gd name="T2" fmla="*/ 69 w 1537"/>
                <a:gd name="T3" fmla="*/ 515 h 674"/>
                <a:gd name="T4" fmla="*/ 166 w 1537"/>
                <a:gd name="T5" fmla="*/ 404 h 674"/>
                <a:gd name="T6" fmla="*/ 567 w 1537"/>
                <a:gd name="T7" fmla="*/ 238 h 674"/>
                <a:gd name="T8" fmla="*/ 651 w 1537"/>
                <a:gd name="T9" fmla="*/ 182 h 674"/>
                <a:gd name="T10" fmla="*/ 678 w 1537"/>
                <a:gd name="T11" fmla="*/ 141 h 674"/>
                <a:gd name="T12" fmla="*/ 817 w 1537"/>
                <a:gd name="T13" fmla="*/ 58 h 674"/>
                <a:gd name="T14" fmla="*/ 858 w 1537"/>
                <a:gd name="T15" fmla="*/ 30 h 674"/>
                <a:gd name="T16" fmla="*/ 941 w 1537"/>
                <a:gd name="T17" fmla="*/ 2 h 674"/>
                <a:gd name="T18" fmla="*/ 1287 w 1537"/>
                <a:gd name="T19" fmla="*/ 30 h 674"/>
                <a:gd name="T20" fmla="*/ 1371 w 1537"/>
                <a:gd name="T21" fmla="*/ 58 h 674"/>
                <a:gd name="T22" fmla="*/ 1412 w 1537"/>
                <a:gd name="T23" fmla="*/ 71 h 674"/>
                <a:gd name="T24" fmla="*/ 1495 w 1537"/>
                <a:gd name="T25" fmla="*/ 127 h 674"/>
                <a:gd name="T26" fmla="*/ 1537 w 1537"/>
                <a:gd name="T27" fmla="*/ 155 h 674"/>
                <a:gd name="T28" fmla="*/ 886 w 1537"/>
                <a:gd name="T29" fmla="*/ 293 h 674"/>
                <a:gd name="T30" fmla="*/ 720 w 1537"/>
                <a:gd name="T31" fmla="*/ 362 h 674"/>
                <a:gd name="T32" fmla="*/ 678 w 1537"/>
                <a:gd name="T33" fmla="*/ 390 h 674"/>
                <a:gd name="T34" fmla="*/ 554 w 1537"/>
                <a:gd name="T35" fmla="*/ 431 h 674"/>
                <a:gd name="T36" fmla="*/ 512 w 1537"/>
                <a:gd name="T37" fmla="*/ 445 h 674"/>
                <a:gd name="T38" fmla="*/ 346 w 1537"/>
                <a:gd name="T39" fmla="*/ 528 h 674"/>
                <a:gd name="T40" fmla="*/ 332 w 1537"/>
                <a:gd name="T41" fmla="*/ 570 h 674"/>
                <a:gd name="T42" fmla="*/ 291 w 1537"/>
                <a:gd name="T43" fmla="*/ 584 h 674"/>
                <a:gd name="T44" fmla="*/ 249 w 1537"/>
                <a:gd name="T45" fmla="*/ 611 h 674"/>
                <a:gd name="T46" fmla="*/ 124 w 1537"/>
                <a:gd name="T47" fmla="*/ 667 h 674"/>
                <a:gd name="T48" fmla="*/ 14 w 1537"/>
                <a:gd name="T49" fmla="*/ 653 h 674"/>
                <a:gd name="T50" fmla="*/ 0 w 1537"/>
                <a:gd name="T51" fmla="*/ 611 h 674"/>
                <a:gd name="T52" fmla="*/ 14 w 1537"/>
                <a:gd name="T53" fmla="*/ 61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7" h="674">
                  <a:moveTo>
                    <a:pt x="14" y="611"/>
                  </a:moveTo>
                  <a:cubicBezTo>
                    <a:pt x="36" y="541"/>
                    <a:pt x="15" y="593"/>
                    <a:pt x="69" y="515"/>
                  </a:cubicBezTo>
                  <a:cubicBezTo>
                    <a:pt x="141" y="412"/>
                    <a:pt x="92" y="452"/>
                    <a:pt x="166" y="404"/>
                  </a:cubicBezTo>
                  <a:cubicBezTo>
                    <a:pt x="257" y="268"/>
                    <a:pt x="424" y="272"/>
                    <a:pt x="567" y="238"/>
                  </a:cubicBezTo>
                  <a:cubicBezTo>
                    <a:pt x="595" y="219"/>
                    <a:pt x="632" y="210"/>
                    <a:pt x="651" y="182"/>
                  </a:cubicBezTo>
                  <a:cubicBezTo>
                    <a:pt x="660" y="168"/>
                    <a:pt x="666" y="152"/>
                    <a:pt x="678" y="141"/>
                  </a:cubicBezTo>
                  <a:cubicBezTo>
                    <a:pt x="750" y="78"/>
                    <a:pt x="749" y="97"/>
                    <a:pt x="817" y="58"/>
                  </a:cubicBezTo>
                  <a:cubicBezTo>
                    <a:pt x="831" y="50"/>
                    <a:pt x="843" y="37"/>
                    <a:pt x="858" y="30"/>
                  </a:cubicBezTo>
                  <a:cubicBezTo>
                    <a:pt x="885" y="18"/>
                    <a:pt x="941" y="2"/>
                    <a:pt x="941" y="2"/>
                  </a:cubicBezTo>
                  <a:cubicBezTo>
                    <a:pt x="1040" y="7"/>
                    <a:pt x="1178" y="0"/>
                    <a:pt x="1287" y="30"/>
                  </a:cubicBezTo>
                  <a:cubicBezTo>
                    <a:pt x="1315" y="38"/>
                    <a:pt x="1343" y="49"/>
                    <a:pt x="1371" y="58"/>
                  </a:cubicBezTo>
                  <a:cubicBezTo>
                    <a:pt x="1385" y="62"/>
                    <a:pt x="1412" y="71"/>
                    <a:pt x="1412" y="71"/>
                  </a:cubicBezTo>
                  <a:cubicBezTo>
                    <a:pt x="1440" y="90"/>
                    <a:pt x="1467" y="108"/>
                    <a:pt x="1495" y="127"/>
                  </a:cubicBezTo>
                  <a:cubicBezTo>
                    <a:pt x="1509" y="136"/>
                    <a:pt x="1537" y="155"/>
                    <a:pt x="1537" y="155"/>
                  </a:cubicBezTo>
                  <a:cubicBezTo>
                    <a:pt x="1478" y="386"/>
                    <a:pt x="955" y="291"/>
                    <a:pt x="886" y="293"/>
                  </a:cubicBezTo>
                  <a:cubicBezTo>
                    <a:pt x="826" y="313"/>
                    <a:pt x="775" y="334"/>
                    <a:pt x="720" y="362"/>
                  </a:cubicBezTo>
                  <a:cubicBezTo>
                    <a:pt x="705" y="370"/>
                    <a:pt x="693" y="383"/>
                    <a:pt x="678" y="390"/>
                  </a:cubicBezTo>
                  <a:cubicBezTo>
                    <a:pt x="659" y="398"/>
                    <a:pt x="585" y="421"/>
                    <a:pt x="554" y="431"/>
                  </a:cubicBezTo>
                  <a:cubicBezTo>
                    <a:pt x="540" y="436"/>
                    <a:pt x="512" y="445"/>
                    <a:pt x="512" y="445"/>
                  </a:cubicBezTo>
                  <a:cubicBezTo>
                    <a:pt x="462" y="479"/>
                    <a:pt x="403" y="510"/>
                    <a:pt x="346" y="528"/>
                  </a:cubicBezTo>
                  <a:cubicBezTo>
                    <a:pt x="341" y="542"/>
                    <a:pt x="342" y="559"/>
                    <a:pt x="332" y="570"/>
                  </a:cubicBezTo>
                  <a:cubicBezTo>
                    <a:pt x="322" y="580"/>
                    <a:pt x="304" y="578"/>
                    <a:pt x="291" y="584"/>
                  </a:cubicBezTo>
                  <a:cubicBezTo>
                    <a:pt x="276" y="591"/>
                    <a:pt x="264" y="604"/>
                    <a:pt x="249" y="611"/>
                  </a:cubicBezTo>
                  <a:cubicBezTo>
                    <a:pt x="105" y="674"/>
                    <a:pt x="216" y="606"/>
                    <a:pt x="124" y="667"/>
                  </a:cubicBezTo>
                  <a:cubicBezTo>
                    <a:pt x="87" y="662"/>
                    <a:pt x="48" y="668"/>
                    <a:pt x="14" y="653"/>
                  </a:cubicBezTo>
                  <a:cubicBezTo>
                    <a:pt x="1" y="647"/>
                    <a:pt x="0" y="626"/>
                    <a:pt x="0" y="611"/>
                  </a:cubicBezTo>
                  <a:cubicBezTo>
                    <a:pt x="0" y="606"/>
                    <a:pt x="9" y="611"/>
                    <a:pt x="14" y="611"/>
                  </a:cubicBezTo>
                  <a:close/>
                </a:path>
              </a:pathLst>
            </a:custGeom>
            <a:solidFill>
              <a:schemeClr val="accent3">
                <a:lumMod val="20000"/>
                <a:lumOff val="80000"/>
              </a:schemeClr>
            </a:solidFill>
            <a:ln w="9525">
              <a:solidFill>
                <a:schemeClr val="accent3">
                  <a:lumMod val="60000"/>
                  <a:lumOff val="40000"/>
                </a:schemeClr>
              </a:solidFill>
              <a:round/>
              <a:headEnd/>
              <a:tailEnd/>
            </a:ln>
          </p:spPr>
          <p:txBody>
            <a:bodyPr rot="0" vert="horz" wrap="square" lIns="91440" tIns="45720" rIns="91440" bIns="45720"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14" name="Group 483"/>
          <p:cNvGrpSpPr>
            <a:grpSpLocks/>
          </p:cNvGrpSpPr>
          <p:nvPr/>
        </p:nvGrpSpPr>
        <p:grpSpPr bwMode="auto">
          <a:xfrm rot="10800000">
            <a:off x="906001" y="3762765"/>
            <a:ext cx="850491" cy="449227"/>
            <a:chOff x="8502" y="8031"/>
            <a:chExt cx="1966" cy="837"/>
          </a:xfrm>
        </p:grpSpPr>
        <p:cxnSp>
          <p:nvCxnSpPr>
            <p:cNvPr id="215" name="AutoShape 484"/>
            <p:cNvCxnSpPr>
              <a:cxnSpLocks noChangeShapeType="1"/>
            </p:cNvCxnSpPr>
            <p:nvPr/>
          </p:nvCxnSpPr>
          <p:spPr bwMode="auto">
            <a:xfrm flipV="1">
              <a:off x="8502" y="8489"/>
              <a:ext cx="581" cy="379"/>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216" name="AutoShape 485"/>
            <p:cNvCxnSpPr>
              <a:cxnSpLocks noChangeShapeType="1"/>
            </p:cNvCxnSpPr>
            <p:nvPr/>
          </p:nvCxnSpPr>
          <p:spPr bwMode="auto">
            <a:xfrm flipV="1">
              <a:off x="9091" y="8238"/>
              <a:ext cx="144" cy="251"/>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217" name="AutoShape 486"/>
            <p:cNvCxnSpPr>
              <a:cxnSpLocks noChangeShapeType="1"/>
            </p:cNvCxnSpPr>
            <p:nvPr/>
          </p:nvCxnSpPr>
          <p:spPr bwMode="auto">
            <a:xfrm flipV="1">
              <a:off x="9235" y="8142"/>
              <a:ext cx="372" cy="96"/>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218" name="AutoShape 487"/>
            <p:cNvCxnSpPr>
              <a:cxnSpLocks noChangeShapeType="1"/>
            </p:cNvCxnSpPr>
            <p:nvPr/>
          </p:nvCxnSpPr>
          <p:spPr bwMode="auto">
            <a:xfrm flipV="1">
              <a:off x="9607" y="8031"/>
              <a:ext cx="861" cy="111"/>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grpSp>
      <p:sp>
        <p:nvSpPr>
          <p:cNvPr id="219" name="AutoShape 488"/>
          <p:cNvSpPr>
            <a:spLocks noChangeArrowheads="1"/>
          </p:cNvSpPr>
          <p:nvPr/>
        </p:nvSpPr>
        <p:spPr bwMode="auto">
          <a:xfrm>
            <a:off x="549629" y="3762765"/>
            <a:ext cx="1263545" cy="449227"/>
          </a:xfrm>
          <a:prstGeom prst="parallelogram">
            <a:avLst>
              <a:gd name="adj" fmla="val 98542"/>
            </a:avLst>
          </a:prstGeom>
          <a:solidFill>
            <a:srgbClr val="FFFFFF"/>
          </a:solidFill>
          <a:ln w="9525">
            <a:solidFill>
              <a:srgbClr val="000000"/>
            </a:solidFill>
            <a:miter lim="800000"/>
            <a:headEnd/>
            <a:tailEnd/>
          </a:ln>
        </p:spPr>
        <p:txBody>
          <a:bodyPr rot="0" vert="horz" wrap="square" lIns="74295" tIns="8891" rIns="74295" bIns="8891"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0" name="AutoShape 489"/>
          <p:cNvSpPr>
            <a:spLocks noChangeArrowheads="1"/>
          </p:cNvSpPr>
          <p:nvPr/>
        </p:nvSpPr>
        <p:spPr bwMode="auto">
          <a:xfrm rot="8040000">
            <a:off x="1307019" y="4072235"/>
            <a:ext cx="196511" cy="68364"/>
          </a:xfrm>
          <a:custGeom>
            <a:avLst/>
            <a:gdLst>
              <a:gd name="T0" fmla="*/ 3322424 w 21600"/>
              <a:gd name="T1" fmla="*/ 190871 h 21600"/>
              <a:gd name="T2" fmla="*/ 1898534 w 21600"/>
              <a:gd name="T3" fmla="*/ 381738 h 21600"/>
              <a:gd name="T4" fmla="*/ 474630 w 21600"/>
              <a:gd name="T5" fmla="*/ 190871 h 21600"/>
              <a:gd name="T6" fmla="*/ 189853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lumMod val="40000"/>
              <a:lumOff val="60000"/>
            </a:schemeClr>
          </a:solidFill>
          <a:ln w="9525">
            <a:solidFill>
              <a:schemeClr val="accent1">
                <a:lumMod val="60000"/>
                <a:lumOff val="40000"/>
              </a:schemeClr>
            </a:solidFill>
            <a:miter lim="800000"/>
            <a:headEnd/>
            <a:tailEnd/>
          </a:ln>
        </p:spPr>
        <p:txBody>
          <a:bodyPr rot="0" vert="horz" wrap="square" lIns="91440" tIns="45720" rIns="91440" bIns="45720"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1" name="AutoShape 490"/>
          <p:cNvSpPr>
            <a:spLocks noChangeArrowheads="1"/>
          </p:cNvSpPr>
          <p:nvPr/>
        </p:nvSpPr>
        <p:spPr bwMode="auto">
          <a:xfrm rot="8018200">
            <a:off x="1515753" y="3907765"/>
            <a:ext cx="142045" cy="61193"/>
          </a:xfrm>
          <a:custGeom>
            <a:avLst/>
            <a:gdLst>
              <a:gd name="T0" fmla="*/ 1681027 w 21600"/>
              <a:gd name="T1" fmla="*/ 152927 h 21600"/>
              <a:gd name="T2" fmla="*/ 991971 w 21600"/>
              <a:gd name="T3" fmla="*/ 305854 h 21600"/>
              <a:gd name="T4" fmla="*/ 302915 w 21600"/>
              <a:gd name="T5" fmla="*/ 152927 h 21600"/>
              <a:gd name="T6" fmla="*/ 991971 w 21600"/>
              <a:gd name="T7" fmla="*/ 0 h 21600"/>
              <a:gd name="T8" fmla="*/ 0 60000 65536"/>
              <a:gd name="T9" fmla="*/ 0 60000 65536"/>
              <a:gd name="T10" fmla="*/ 0 60000 65536"/>
              <a:gd name="T11" fmla="*/ 0 60000 65536"/>
              <a:gd name="T12" fmla="*/ 5098 w 21600"/>
              <a:gd name="T13" fmla="*/ 5098 h 21600"/>
              <a:gd name="T14" fmla="*/ 16502 w 21600"/>
              <a:gd name="T15" fmla="*/ 16502 h 21600"/>
            </a:gdLst>
            <a:ahLst/>
            <a:cxnLst>
              <a:cxn ang="T8">
                <a:pos x="T0" y="T1"/>
              </a:cxn>
              <a:cxn ang="T9">
                <a:pos x="T2" y="T3"/>
              </a:cxn>
              <a:cxn ang="T10">
                <a:pos x="T4" y="T5"/>
              </a:cxn>
              <a:cxn ang="T11">
                <a:pos x="T6" y="T7"/>
              </a:cxn>
            </a:cxnLst>
            <a:rect l="T12" t="T13" r="T14" b="T15"/>
            <a:pathLst>
              <a:path w="21600" h="21600">
                <a:moveTo>
                  <a:pt x="0" y="0"/>
                </a:moveTo>
                <a:lnTo>
                  <a:pt x="6596" y="21600"/>
                </a:lnTo>
                <a:lnTo>
                  <a:pt x="15004" y="21600"/>
                </a:lnTo>
                <a:lnTo>
                  <a:pt x="21600" y="0"/>
                </a:lnTo>
                <a:lnTo>
                  <a:pt x="0" y="0"/>
                </a:lnTo>
                <a:close/>
              </a:path>
            </a:pathLst>
          </a:custGeom>
          <a:solidFill>
            <a:schemeClr val="accent1">
              <a:lumMod val="40000"/>
              <a:lumOff val="60000"/>
            </a:schemeClr>
          </a:solidFill>
          <a:ln w="9525">
            <a:solidFill>
              <a:schemeClr val="accent1">
                <a:lumMod val="60000"/>
                <a:lumOff val="40000"/>
              </a:schemeClr>
            </a:solidFill>
            <a:miter lim="800000"/>
            <a:headEnd/>
            <a:tailEnd/>
          </a:ln>
        </p:spPr>
        <p:txBody>
          <a:bodyPr rot="0" vert="horz" wrap="square" lIns="91440" tIns="45720" rIns="91440" bIns="45720"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22" name="Group 491"/>
          <p:cNvGrpSpPr>
            <a:grpSpLocks/>
          </p:cNvGrpSpPr>
          <p:nvPr/>
        </p:nvGrpSpPr>
        <p:grpSpPr bwMode="auto">
          <a:xfrm>
            <a:off x="491034" y="3627256"/>
            <a:ext cx="1263545" cy="449227"/>
            <a:chOff x="7325" y="6703"/>
            <a:chExt cx="2643" cy="1031"/>
          </a:xfrm>
        </p:grpSpPr>
        <p:grpSp>
          <p:nvGrpSpPr>
            <p:cNvPr id="223" name="Group 492"/>
            <p:cNvGrpSpPr>
              <a:grpSpLocks/>
            </p:cNvGrpSpPr>
            <p:nvPr/>
          </p:nvGrpSpPr>
          <p:grpSpPr bwMode="auto">
            <a:xfrm>
              <a:off x="7325" y="6703"/>
              <a:ext cx="2643" cy="1031"/>
              <a:chOff x="7428" y="6248"/>
              <a:chExt cx="2643" cy="1031"/>
            </a:xfrm>
          </p:grpSpPr>
          <p:sp>
            <p:nvSpPr>
              <p:cNvPr id="229" name="AutoShape 493"/>
              <p:cNvSpPr>
                <a:spLocks noChangeArrowheads="1"/>
              </p:cNvSpPr>
              <p:nvPr/>
            </p:nvSpPr>
            <p:spPr bwMode="auto">
              <a:xfrm>
                <a:off x="7428" y="6248"/>
                <a:ext cx="2643" cy="1031"/>
              </a:xfrm>
              <a:prstGeom prst="parallelogram">
                <a:avLst>
                  <a:gd name="adj" fmla="val 98542"/>
                </a:avLst>
              </a:prstGeom>
              <a:solidFill>
                <a:srgbClr val="FFFFFF"/>
              </a:solidFill>
              <a:ln w="9525">
                <a:solidFill>
                  <a:srgbClr val="000000"/>
                </a:solidFill>
                <a:miter lim="800000"/>
                <a:headEnd/>
                <a:tailEnd/>
              </a:ln>
            </p:spPr>
            <p:txBody>
              <a:bodyPr rot="0" vert="horz" wrap="square" lIns="74295" tIns="8891" rIns="74295" bIns="8891"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0" name="Freeform 494"/>
              <p:cNvSpPr>
                <a:spLocks/>
              </p:cNvSpPr>
              <p:nvPr/>
            </p:nvSpPr>
            <p:spPr bwMode="auto">
              <a:xfrm>
                <a:off x="7865" y="6248"/>
                <a:ext cx="1910" cy="1031"/>
              </a:xfrm>
              <a:custGeom>
                <a:avLst/>
                <a:gdLst>
                  <a:gd name="T0" fmla="*/ 0 w 1758"/>
                  <a:gd name="T1" fmla="*/ 734 h 734"/>
                  <a:gd name="T2" fmla="*/ 69 w 1758"/>
                  <a:gd name="T3" fmla="*/ 609 h 734"/>
                  <a:gd name="T4" fmla="*/ 97 w 1758"/>
                  <a:gd name="T5" fmla="*/ 568 h 734"/>
                  <a:gd name="T6" fmla="*/ 152 w 1758"/>
                  <a:gd name="T7" fmla="*/ 499 h 734"/>
                  <a:gd name="T8" fmla="*/ 208 w 1758"/>
                  <a:gd name="T9" fmla="*/ 416 h 734"/>
                  <a:gd name="T10" fmla="*/ 249 w 1758"/>
                  <a:gd name="T11" fmla="*/ 374 h 734"/>
                  <a:gd name="T12" fmla="*/ 429 w 1758"/>
                  <a:gd name="T13" fmla="*/ 249 h 734"/>
                  <a:gd name="T14" fmla="*/ 554 w 1758"/>
                  <a:gd name="T15" fmla="*/ 166 h 734"/>
                  <a:gd name="T16" fmla="*/ 1343 w 1758"/>
                  <a:gd name="T17" fmla="*/ 125 h 734"/>
                  <a:gd name="T18" fmla="*/ 1606 w 1758"/>
                  <a:gd name="T19" fmla="*/ 56 h 734"/>
                  <a:gd name="T20" fmla="*/ 1758 w 1758"/>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8" h="734">
                    <a:moveTo>
                      <a:pt x="0" y="734"/>
                    </a:moveTo>
                    <a:cubicBezTo>
                      <a:pt x="24" y="663"/>
                      <a:pt x="7" y="702"/>
                      <a:pt x="69" y="609"/>
                    </a:cubicBezTo>
                    <a:cubicBezTo>
                      <a:pt x="78" y="595"/>
                      <a:pt x="97" y="568"/>
                      <a:pt x="97" y="568"/>
                    </a:cubicBezTo>
                    <a:cubicBezTo>
                      <a:pt x="128" y="474"/>
                      <a:pt x="85" y="575"/>
                      <a:pt x="152" y="499"/>
                    </a:cubicBezTo>
                    <a:cubicBezTo>
                      <a:pt x="174" y="474"/>
                      <a:pt x="185" y="440"/>
                      <a:pt x="208" y="416"/>
                    </a:cubicBezTo>
                    <a:cubicBezTo>
                      <a:pt x="222" y="402"/>
                      <a:pt x="235" y="388"/>
                      <a:pt x="249" y="374"/>
                    </a:cubicBezTo>
                    <a:cubicBezTo>
                      <a:pt x="273" y="303"/>
                      <a:pt x="365" y="285"/>
                      <a:pt x="429" y="249"/>
                    </a:cubicBezTo>
                    <a:cubicBezTo>
                      <a:pt x="473" y="225"/>
                      <a:pt x="506" y="181"/>
                      <a:pt x="554" y="166"/>
                    </a:cubicBezTo>
                    <a:cubicBezTo>
                      <a:pt x="861" y="66"/>
                      <a:pt x="608" y="140"/>
                      <a:pt x="1343" y="125"/>
                    </a:cubicBezTo>
                    <a:cubicBezTo>
                      <a:pt x="1429" y="96"/>
                      <a:pt x="1519" y="85"/>
                      <a:pt x="1606" y="56"/>
                    </a:cubicBezTo>
                    <a:cubicBezTo>
                      <a:pt x="1644" y="44"/>
                      <a:pt x="1725" y="0"/>
                      <a:pt x="1758" y="0"/>
                    </a:cubicBezTo>
                  </a:path>
                </a:pathLst>
              </a:custGeom>
              <a:noFill/>
              <a:ln w="28575">
                <a:solidFill>
                  <a:schemeClr val="tx1">
                    <a:lumMod val="100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1" name="Freeform 495"/>
              <p:cNvSpPr>
                <a:spLocks/>
              </p:cNvSpPr>
              <p:nvPr/>
            </p:nvSpPr>
            <p:spPr bwMode="auto">
              <a:xfrm>
                <a:off x="8142" y="6535"/>
                <a:ext cx="733" cy="333"/>
              </a:xfrm>
              <a:custGeom>
                <a:avLst/>
                <a:gdLst>
                  <a:gd name="T0" fmla="*/ 0 w 858"/>
                  <a:gd name="T1" fmla="*/ 0 h 194"/>
                  <a:gd name="T2" fmla="*/ 166 w 858"/>
                  <a:gd name="T3" fmla="*/ 70 h 194"/>
                  <a:gd name="T4" fmla="*/ 276 w 858"/>
                  <a:gd name="T5" fmla="*/ 167 h 194"/>
                  <a:gd name="T6" fmla="*/ 318 w 858"/>
                  <a:gd name="T7" fmla="*/ 194 h 194"/>
                  <a:gd name="T8" fmla="*/ 761 w 858"/>
                  <a:gd name="T9" fmla="*/ 153 h 194"/>
                  <a:gd name="T10" fmla="*/ 858 w 858"/>
                  <a:gd name="T11" fmla="*/ 194 h 194"/>
                </a:gdLst>
                <a:ahLst/>
                <a:cxnLst>
                  <a:cxn ang="0">
                    <a:pos x="T0" y="T1"/>
                  </a:cxn>
                  <a:cxn ang="0">
                    <a:pos x="T2" y="T3"/>
                  </a:cxn>
                  <a:cxn ang="0">
                    <a:pos x="T4" y="T5"/>
                  </a:cxn>
                  <a:cxn ang="0">
                    <a:pos x="T6" y="T7"/>
                  </a:cxn>
                  <a:cxn ang="0">
                    <a:pos x="T8" y="T9"/>
                  </a:cxn>
                  <a:cxn ang="0">
                    <a:pos x="T10" y="T11"/>
                  </a:cxn>
                </a:cxnLst>
                <a:rect l="0" t="0" r="r" b="b"/>
                <a:pathLst>
                  <a:path w="858" h="194">
                    <a:moveTo>
                      <a:pt x="0" y="0"/>
                    </a:moveTo>
                    <a:cubicBezTo>
                      <a:pt x="65" y="22"/>
                      <a:pt x="111" y="34"/>
                      <a:pt x="166" y="70"/>
                    </a:cubicBezTo>
                    <a:cubicBezTo>
                      <a:pt x="211" y="138"/>
                      <a:pt x="181" y="104"/>
                      <a:pt x="276" y="167"/>
                    </a:cubicBezTo>
                    <a:cubicBezTo>
                      <a:pt x="290" y="176"/>
                      <a:pt x="318" y="194"/>
                      <a:pt x="318" y="194"/>
                    </a:cubicBezTo>
                    <a:cubicBezTo>
                      <a:pt x="464" y="157"/>
                      <a:pt x="615" y="190"/>
                      <a:pt x="761" y="153"/>
                    </a:cubicBezTo>
                    <a:cubicBezTo>
                      <a:pt x="854" y="169"/>
                      <a:pt x="831" y="142"/>
                      <a:pt x="858" y="19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24" name="Group 496"/>
            <p:cNvGrpSpPr>
              <a:grpSpLocks/>
            </p:cNvGrpSpPr>
            <p:nvPr/>
          </p:nvGrpSpPr>
          <p:grpSpPr bwMode="auto">
            <a:xfrm rot="10800000">
              <a:off x="8039" y="6703"/>
              <a:ext cx="1779" cy="1031"/>
              <a:chOff x="8502" y="8031"/>
              <a:chExt cx="1966" cy="837"/>
            </a:xfrm>
          </p:grpSpPr>
          <p:cxnSp>
            <p:nvCxnSpPr>
              <p:cNvPr id="225" name="AutoShape 497"/>
              <p:cNvCxnSpPr>
                <a:cxnSpLocks noChangeShapeType="1"/>
              </p:cNvCxnSpPr>
              <p:nvPr/>
            </p:nvCxnSpPr>
            <p:spPr bwMode="auto">
              <a:xfrm flipV="1">
                <a:off x="8502" y="8489"/>
                <a:ext cx="581" cy="379"/>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226" name="AutoShape 498"/>
              <p:cNvCxnSpPr>
                <a:cxnSpLocks noChangeShapeType="1"/>
              </p:cNvCxnSpPr>
              <p:nvPr/>
            </p:nvCxnSpPr>
            <p:spPr bwMode="auto">
              <a:xfrm flipV="1">
                <a:off x="9091" y="8238"/>
                <a:ext cx="144" cy="251"/>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227" name="AutoShape 499"/>
              <p:cNvCxnSpPr>
                <a:cxnSpLocks noChangeShapeType="1"/>
              </p:cNvCxnSpPr>
              <p:nvPr/>
            </p:nvCxnSpPr>
            <p:spPr bwMode="auto">
              <a:xfrm flipV="1">
                <a:off x="9235" y="8142"/>
                <a:ext cx="372" cy="96"/>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cxnSp>
            <p:nvCxnSpPr>
              <p:cNvPr id="228" name="AutoShape 500"/>
              <p:cNvCxnSpPr>
                <a:cxnSpLocks noChangeShapeType="1"/>
              </p:cNvCxnSpPr>
              <p:nvPr/>
            </p:nvCxnSpPr>
            <p:spPr bwMode="auto">
              <a:xfrm flipV="1">
                <a:off x="9607" y="8031"/>
                <a:ext cx="861" cy="111"/>
              </a:xfrm>
              <a:prstGeom prst="straightConnector1">
                <a:avLst/>
              </a:prstGeom>
              <a:noFill/>
              <a:ln w="9525">
                <a:solidFill>
                  <a:schemeClr val="accent6">
                    <a:lumMod val="75000"/>
                    <a:lumOff val="0"/>
                  </a:schemeClr>
                </a:solidFill>
                <a:round/>
                <a:headEnd/>
                <a:tailEnd/>
              </a:ln>
              <a:extLst>
                <a:ext uri="{909E8E84-426E-40DD-AFC4-6F175D3DCCD1}">
                  <a14:hiddenFill xmlns:a14="http://schemas.microsoft.com/office/drawing/2010/main">
                    <a:noFill/>
                  </a14:hiddenFill>
                </a:ext>
              </a:extLst>
            </p:spPr>
          </p:cxnSp>
        </p:grpSp>
      </p:grpSp>
      <p:sp>
        <p:nvSpPr>
          <p:cNvPr id="232" name="AutoShape 501"/>
          <p:cNvSpPr>
            <a:spLocks noChangeArrowheads="1"/>
          </p:cNvSpPr>
          <p:nvPr/>
        </p:nvSpPr>
        <p:spPr bwMode="auto">
          <a:xfrm>
            <a:off x="481474" y="3458197"/>
            <a:ext cx="1263545" cy="449227"/>
          </a:xfrm>
          <a:prstGeom prst="parallelogram">
            <a:avLst>
              <a:gd name="adj" fmla="val 98542"/>
            </a:avLst>
          </a:prstGeom>
          <a:solidFill>
            <a:srgbClr val="FFFFFF"/>
          </a:solidFill>
          <a:ln w="9525">
            <a:solidFill>
              <a:srgbClr val="000000"/>
            </a:solidFill>
            <a:miter lim="800000"/>
            <a:headEnd/>
            <a:tailEnd/>
          </a:ln>
        </p:spPr>
        <p:txBody>
          <a:bodyPr rot="0" vert="horz" wrap="square" lIns="74295" tIns="8891" rIns="74295" bIns="8891"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3" name="Text Box 504"/>
          <p:cNvSpPr txBox="1">
            <a:spLocks noChangeArrowheads="1"/>
          </p:cNvSpPr>
          <p:nvPr/>
        </p:nvSpPr>
        <p:spPr bwMode="auto">
          <a:xfrm>
            <a:off x="381704" y="6106702"/>
            <a:ext cx="4771527" cy="350635"/>
          </a:xfrm>
          <a:prstGeom prst="rect">
            <a:avLst/>
          </a:prstGeom>
          <a:solidFill>
            <a:srgbClr val="FFFFFF"/>
          </a:solidFill>
          <a:ln w="9525">
            <a:solidFill>
              <a:srgbClr val="000000"/>
            </a:solidFill>
            <a:miter lim="800000"/>
            <a:headEnd/>
            <a:tailEnd/>
          </a:ln>
        </p:spPr>
        <p:txBody>
          <a:bodyPr vert="horz" wrap="square" lIns="74295" tIns="8891" rIns="74295" bIns="8891" numCol="1" anchor="t" anchorCtr="0" compatLnSpc="1">
            <a:prstTxWarp prst="textNoShape">
              <a:avLst/>
            </a:prstTxWarp>
          </a:bodyPr>
          <a:lstStyle/>
          <a:p>
            <a:pPr eaLnBrk="0" fontAlgn="base" hangingPunct="0">
              <a:spcBef>
                <a:spcPct val="0"/>
              </a:spcBef>
              <a:spcAft>
                <a:spcPct val="0"/>
              </a:spcAft>
            </a:pPr>
            <a:endParaRPr kumimoji="0" lang="ja-JP" altLang="en-US" sz="105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4" name="テキスト ボックス 8"/>
          <p:cNvSpPr txBox="1">
            <a:spLocks noChangeArrowheads="1"/>
          </p:cNvSpPr>
          <p:nvPr/>
        </p:nvSpPr>
        <p:spPr bwMode="auto">
          <a:xfrm>
            <a:off x="2537721" y="2177655"/>
            <a:ext cx="230153" cy="2184301"/>
          </a:xfrm>
          <a:prstGeom prst="rect">
            <a:avLst/>
          </a:prstGeom>
          <a:solidFill>
            <a:srgbClr val="FFFFFF"/>
          </a:solidFill>
          <a:ln w="6350">
            <a:solidFill>
              <a:srgbClr val="000000"/>
            </a:solidFill>
            <a:miter lim="800000"/>
            <a:headEnd/>
            <a:tailEnd/>
          </a:ln>
        </p:spPr>
        <p:txBody>
          <a:bodyPr vert="eaVert" wrap="square" lIns="0" tIns="72000" rIns="0" bIns="0" numCol="1" anchor="ctr" anchorCtr="0" compatLnSpc="1">
            <a:prstTxWarp prst="textNoShape">
              <a:avLst/>
            </a:prstTxWarp>
          </a:bodyPr>
          <a:lstStyle/>
          <a:p>
            <a:pPr eaLnBrk="0" fontAlgn="base" hangingPunct="0">
              <a:spcBef>
                <a:spcPct val="0"/>
              </a:spcBef>
              <a:spcAft>
                <a:spcPct val="0"/>
              </a:spcAft>
            </a:pPr>
            <a:r>
              <a:rPr kumimoji="0" lang="ja-JP" altLang="ja-JP" sz="800" dirty="0">
                <a:latin typeface="メイリオ" panose="020B0604030504040204" pitchFamily="50" charset="-128"/>
                <a:ea typeface="メイリオ" panose="020B0604030504040204" pitchFamily="50" charset="-128"/>
                <a:cs typeface="メイリオ" panose="020B0604030504040204" pitchFamily="50" charset="-128"/>
              </a:rPr>
              <a:t>環境アセスメントデータベース</a:t>
            </a:r>
            <a:r>
              <a:rPr kumimoji="0"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800" dirty="0">
                <a:latin typeface="メイリオ" panose="020B0604030504040204" pitchFamily="50" charset="-128"/>
                <a:ea typeface="メイリオ" panose="020B0604030504040204" pitchFamily="50" charset="-128"/>
                <a:cs typeface="メイリオ" panose="020B0604030504040204" pitchFamily="50" charset="-128"/>
              </a:rPr>
              <a:t>EADAS)</a:t>
            </a:r>
            <a:endParaRPr kumimoji="0" lang="ja-JP"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5" name="Text Box 521"/>
          <p:cNvSpPr txBox="1">
            <a:spLocks noChangeArrowheads="1"/>
          </p:cNvSpPr>
          <p:nvPr/>
        </p:nvSpPr>
        <p:spPr bwMode="auto">
          <a:xfrm>
            <a:off x="1784655" y="2180340"/>
            <a:ext cx="889213" cy="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1" rIns="74295" bIns="8891" numCol="1" anchor="t" anchorCtr="0" compatLnSpc="1">
            <a:prstTxWarp prst="textNoShape">
              <a:avLst/>
            </a:prstTxWarp>
          </a:bodyPr>
          <a:lstStyle/>
          <a:p>
            <a:pPr eaLnBrk="0" fontAlgn="base" hangingPunct="0">
              <a:spcBef>
                <a:spcPct val="0"/>
              </a:spcBef>
              <a:spcAft>
                <a:spcPct val="0"/>
              </a:spcAft>
            </a:pPr>
            <a:r>
              <a:rPr kumimoji="0" lang="ja-JP" altLang="en-US" sz="700" dirty="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ja-JP" sz="700" dirty="0">
                <a:latin typeface="メイリオ" panose="020B0604030504040204" pitchFamily="50" charset="-128"/>
                <a:ea typeface="メイリオ" panose="020B0604030504040204" pitchFamily="50" charset="-128"/>
                <a:cs typeface="メイリオ" panose="020B0604030504040204" pitchFamily="50" charset="-128"/>
              </a:rPr>
              <a:t>法令等</a:t>
            </a:r>
            <a:endParaRPr kumimoji="0" lang="ja-JP" altLang="ja-JP" sz="3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ja-JP" sz="700" dirty="0">
                <a:latin typeface="メイリオ" panose="020B0604030504040204" pitchFamily="50" charset="-128"/>
                <a:ea typeface="メイリオ" panose="020B0604030504040204" pitchFamily="50" charset="-128"/>
                <a:cs typeface="メイリオ" panose="020B0604030504040204" pitchFamily="50" charset="-128"/>
              </a:rPr>
              <a:t>・環境保全</a:t>
            </a:r>
            <a:endParaRPr kumimoji="0" lang="ja-JP" altLang="ja-JP" sz="4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ja-JP" sz="700" dirty="0">
                <a:latin typeface="メイリオ" panose="020B0604030504040204" pitchFamily="50" charset="-128"/>
                <a:ea typeface="メイリオ" panose="020B0604030504040204" pitchFamily="50" charset="-128"/>
                <a:cs typeface="メイリオ" panose="020B0604030504040204" pitchFamily="50" charset="-128"/>
              </a:rPr>
              <a:t>・国土保全　等</a:t>
            </a:r>
            <a:endParaRPr kumimoji="0" lang="ja-JP"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6" name="Text Box 522"/>
          <p:cNvSpPr txBox="1">
            <a:spLocks noChangeArrowheads="1"/>
          </p:cNvSpPr>
          <p:nvPr/>
        </p:nvSpPr>
        <p:spPr bwMode="auto">
          <a:xfrm>
            <a:off x="1784655" y="2662211"/>
            <a:ext cx="889401" cy="56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1" rIns="74295" bIns="8891" numCol="1" anchor="t" anchorCtr="0" compatLnSpc="1">
            <a:prstTxWarp prst="textNoShape">
              <a:avLst/>
            </a:prstTxWarp>
          </a:bodyPr>
          <a:lstStyle/>
          <a:p>
            <a:pPr eaLnBrk="0" fontAlgn="base" hangingPunct="0">
              <a:spcBef>
                <a:spcPct val="0"/>
              </a:spcBef>
              <a:spcAft>
                <a:spcPct val="0"/>
              </a:spcAft>
            </a:pPr>
            <a:r>
              <a:rPr kumimoji="0" lang="ja-JP" altLang="en-US" sz="700" dirty="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ja-JP" sz="700" dirty="0">
                <a:latin typeface="メイリオ" panose="020B0604030504040204" pitchFamily="50" charset="-128"/>
                <a:ea typeface="メイリオ" panose="020B0604030504040204" pitchFamily="50" charset="-128"/>
                <a:cs typeface="メイリオ" panose="020B0604030504040204" pitchFamily="50" charset="-128"/>
              </a:rPr>
              <a:t>法令外の配慮</a:t>
            </a:r>
            <a:endParaRPr kumimoji="0"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700"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ja-JP" sz="700" dirty="0">
                <a:latin typeface="メイリオ" panose="020B0604030504040204" pitchFamily="50" charset="-128"/>
                <a:ea typeface="メイリオ" panose="020B0604030504040204" pitchFamily="50" charset="-128"/>
                <a:cs typeface="メイリオ" panose="020B0604030504040204" pitchFamily="50" charset="-128"/>
              </a:rPr>
              <a:t>事項／その他</a:t>
            </a:r>
            <a:endParaRPr kumimoji="0" lang="ja-JP" altLang="ja-JP" sz="3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ja-JP" sz="700" dirty="0">
                <a:latin typeface="メイリオ" panose="020B0604030504040204" pitchFamily="50" charset="-128"/>
                <a:ea typeface="メイリオ" panose="020B0604030504040204" pitchFamily="50" charset="-128"/>
                <a:cs typeface="メイリオ" panose="020B0604030504040204" pitchFamily="50" charset="-128"/>
              </a:rPr>
              <a:t>・重要種の</a:t>
            </a:r>
            <a:endParaRPr kumimoji="0"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700"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ja-JP" sz="700" dirty="0">
                <a:latin typeface="メイリオ" panose="020B0604030504040204" pitchFamily="50" charset="-128"/>
                <a:ea typeface="メイリオ" panose="020B0604030504040204" pitchFamily="50" charset="-128"/>
                <a:cs typeface="メイリオ" panose="020B0604030504040204" pitchFamily="50" charset="-128"/>
              </a:rPr>
              <a:t>生息地</a:t>
            </a:r>
            <a:r>
              <a:rPr kumimoji="0" lang="ja-JP" altLang="en-US" sz="700" dirty="0">
                <a:latin typeface="メイリオ" panose="020B0604030504040204" pitchFamily="50" charset="-128"/>
                <a:ea typeface="メイリオ" panose="020B0604030504040204" pitchFamily="50" charset="-128"/>
                <a:cs typeface="メイリオ" panose="020B0604030504040204" pitchFamily="50" charset="-128"/>
              </a:rPr>
              <a:t>等</a:t>
            </a:r>
            <a:endParaRPr kumimoji="0" lang="ja-JP" altLang="ja-JP" sz="4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ja-JP" sz="700" dirty="0">
                <a:latin typeface="メイリオ" panose="020B0604030504040204" pitchFamily="50" charset="-128"/>
                <a:ea typeface="メイリオ" panose="020B0604030504040204" pitchFamily="50" charset="-128"/>
                <a:cs typeface="メイリオ" panose="020B0604030504040204" pitchFamily="50" charset="-128"/>
              </a:rPr>
              <a:t>・渡り鳥の</a:t>
            </a:r>
            <a:endParaRPr kumimoji="0"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700"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ja-JP" sz="700" dirty="0">
                <a:latin typeface="メイリオ" panose="020B0604030504040204" pitchFamily="50" charset="-128"/>
                <a:ea typeface="メイリオ" panose="020B0604030504040204" pitchFamily="50" charset="-128"/>
                <a:cs typeface="メイリオ" panose="020B0604030504040204" pitchFamily="50" charset="-128"/>
              </a:rPr>
              <a:t>渡りﾙｰﾄ</a:t>
            </a:r>
            <a:endParaRPr kumimoji="0" lang="ja-JP"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7" name="Rectangle 12"/>
          <p:cNvSpPr>
            <a:spLocks noChangeArrowheads="1"/>
          </p:cNvSpPr>
          <p:nvPr/>
        </p:nvSpPr>
        <p:spPr bwMode="auto">
          <a:xfrm>
            <a:off x="141796" y="1073842"/>
            <a:ext cx="5065643" cy="681363"/>
          </a:xfrm>
          <a:prstGeom prst="rect">
            <a:avLst/>
          </a:prstGeom>
          <a:solidFill>
            <a:srgbClr val="FFFFFF"/>
          </a:solidFill>
          <a:ln w="9525">
            <a:solidFill>
              <a:srgbClr val="000000"/>
            </a:solidFill>
            <a:miter lim="800000"/>
            <a:headEnd/>
            <a:tailEnd/>
          </a:ln>
        </p:spPr>
        <p:txBody>
          <a:bodyPr vert="horz" wrap="square" lIns="74295" tIns="8891" rIns="74295" bIns="8891" numCol="1" anchor="t" anchorCtr="0" compatLnSpc="1">
            <a:prstTxWarp prst="textNoShape">
              <a:avLst/>
            </a:prstTxWarp>
          </a:bodyPr>
          <a:lstStyle/>
          <a:p>
            <a:pPr eaLnBrk="0" fontAlgn="base" hangingPunct="0">
              <a:lnSpc>
                <a:spcPct val="150000"/>
              </a:lnSpc>
              <a:spcBef>
                <a:spcPct val="0"/>
              </a:spcBef>
              <a:spcAft>
                <a:spcPct val="0"/>
              </a:spcAft>
            </a:pPr>
            <a:r>
              <a:rPr kumimoji="0" lang="ja-JP" altLang="en-US" sz="800" dirty="0">
                <a:latin typeface="メイリオ" panose="020B0604030504040204" pitchFamily="50" charset="-128"/>
                <a:ea typeface="メイリオ" panose="020B0604030504040204" pitchFamily="50" charset="-128"/>
                <a:cs typeface="メイリオ" panose="020B0604030504040204" pitchFamily="50" charset="-128"/>
              </a:rPr>
              <a:t>ゾーニングに着手するにあたり、基本的・全体的な計画を作成する。</a:t>
            </a:r>
            <a:endParaRPr kumimoji="0" lang="ja-JP" altLang="ja-JP" sz="800"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8" name="Text Box 10"/>
          <p:cNvSpPr txBox="1">
            <a:spLocks noChangeArrowheads="1"/>
          </p:cNvSpPr>
          <p:nvPr/>
        </p:nvSpPr>
        <p:spPr bwMode="auto">
          <a:xfrm>
            <a:off x="1784655" y="3850390"/>
            <a:ext cx="678863" cy="15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1" rIns="74295" bIns="8891" numCol="1" anchor="t" anchorCtr="0" compatLnSpc="1">
            <a:prstTxWarp prst="textNoShape">
              <a:avLst/>
            </a:prstTxWarp>
          </a:bodyPr>
          <a:lstStyle/>
          <a:p>
            <a:pPr eaLnBrk="0" fontAlgn="base" hangingPunct="0">
              <a:spcBef>
                <a:spcPct val="0"/>
              </a:spcBef>
              <a:spcAft>
                <a:spcPct val="0"/>
              </a:spcAft>
            </a:pPr>
            <a:r>
              <a:rPr kumimoji="0" lang="ja-JP" altLang="en-US" sz="700" dirty="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ja-JP" sz="700" dirty="0">
                <a:latin typeface="メイリオ" panose="020B0604030504040204" pitchFamily="50" charset="-128"/>
                <a:ea typeface="メイリオ" panose="020B0604030504040204" pitchFamily="50" charset="-128"/>
                <a:cs typeface="メイリオ" panose="020B0604030504040204" pitchFamily="50" charset="-128"/>
              </a:rPr>
              <a:t>地形等</a:t>
            </a:r>
            <a:endParaRPr kumimoji="0" lang="ja-JP"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9" name="Text Box 8"/>
          <p:cNvSpPr txBox="1">
            <a:spLocks noChangeArrowheads="1"/>
          </p:cNvSpPr>
          <p:nvPr/>
        </p:nvSpPr>
        <p:spPr bwMode="auto">
          <a:xfrm>
            <a:off x="382518" y="4303183"/>
            <a:ext cx="1931729" cy="1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8891" rIns="36000" bIns="8891" numCol="1" anchor="t" anchorCtr="0" compatLnSpc="1">
            <a:prstTxWarp prst="textNoShape">
              <a:avLst/>
            </a:prstTxWarp>
          </a:bodyPr>
          <a:lstStyle/>
          <a:p>
            <a:pPr eaLnBrk="0" fontAlgn="base" hangingPunct="0">
              <a:spcBef>
                <a:spcPct val="0"/>
              </a:spcBef>
              <a:spcAft>
                <a:spcPct val="0"/>
              </a:spcAft>
            </a:pPr>
            <a:r>
              <a:rPr kumimoji="0" lang="ja-JP" altLang="ja-JP" sz="900" u="sng" dirty="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3.1.2 </a:t>
            </a:r>
            <a:r>
              <a:rPr kumimoji="0" lang="ja-JP" altLang="ja-JP" sz="900" u="sng" dirty="0">
                <a:latin typeface="メイリオ" panose="020B0604030504040204" pitchFamily="50" charset="-128"/>
                <a:ea typeface="メイリオ" panose="020B0604030504040204" pitchFamily="50" charset="-128"/>
                <a:cs typeface="メイリオ" panose="020B0604030504040204" pitchFamily="50" charset="-128"/>
              </a:rPr>
              <a:t>現地調査</a:t>
            </a:r>
            <a:r>
              <a:rPr kumimoji="0" lang="ja-JP" altLang="en-US" sz="900" u="sng" dirty="0">
                <a:latin typeface="メイリオ" panose="020B0604030504040204" pitchFamily="50" charset="-128"/>
                <a:ea typeface="メイリオ" panose="020B0604030504040204" pitchFamily="50" charset="-128"/>
                <a:cs typeface="メイリオ" panose="020B0604030504040204" pitchFamily="50" charset="-128"/>
              </a:rPr>
              <a:t>の実施</a:t>
            </a:r>
            <a:r>
              <a:rPr kumimoji="0" lang="ja-JP" altLang="ja-JP" sz="900" u="sng"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40" name="Text Box 5"/>
          <p:cNvSpPr txBox="1">
            <a:spLocks noChangeArrowheads="1"/>
          </p:cNvSpPr>
          <p:nvPr/>
        </p:nvSpPr>
        <p:spPr bwMode="auto">
          <a:xfrm>
            <a:off x="1144947" y="6198263"/>
            <a:ext cx="3917229" cy="25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1" rIns="74295" bIns="8891" numCol="1" anchor="t" anchorCtr="0" compatLnSpc="1">
            <a:prstTxWarp prst="textNoShape">
              <a:avLst/>
            </a:prstTxWarp>
          </a:bodyPr>
          <a:lstStyle/>
          <a:p>
            <a:pPr lvl="0" eaLnBrk="0" fontAlgn="base" hangingPunct="0">
              <a:spcBef>
                <a:spcPct val="0"/>
              </a:spcBef>
              <a:spcAft>
                <a:spcPct val="0"/>
              </a:spcAft>
            </a:pPr>
            <a:r>
              <a:rPr kumimoji="0" lang="ja-JP"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3.4.1 </a:t>
            </a:r>
            <a:r>
              <a:rPr kumimoji="0" lang="ja-JP" altLang="en-US" sz="900" u="sng" dirty="0">
                <a:latin typeface="メイリオ" panose="020B0604030504040204" pitchFamily="50" charset="-128"/>
                <a:ea typeface="メイリオ" panose="020B0604030504040204" pitchFamily="50" charset="-128"/>
                <a:cs typeface="メイリオ" panose="020B0604030504040204" pitchFamily="50" charset="-128"/>
              </a:rPr>
              <a:t>ゾーニングマップの取りまとめ</a:t>
            </a:r>
            <a:r>
              <a:rPr kumimoji="0" lang="ja-JP"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3.4.2 </a:t>
            </a:r>
            <a:r>
              <a:rPr kumimoji="0" lang="ja-JP" altLang="ja-JP" sz="900" u="sng" dirty="0">
                <a:latin typeface="メイリオ" panose="020B0604030504040204" pitchFamily="50" charset="-128"/>
                <a:ea typeface="メイリオ" panose="020B0604030504040204" pitchFamily="50" charset="-128"/>
                <a:cs typeface="メイリオ" panose="020B0604030504040204" pitchFamily="50" charset="-128"/>
              </a:rPr>
              <a:t>公表</a:t>
            </a:r>
            <a:r>
              <a:rPr kumimoji="0" lang="ja-JP" altLang="ja-JP" sz="900" dirty="0">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3.4.3</a:t>
            </a:r>
            <a:r>
              <a:rPr kumimoji="0" lang="ja-JP" altLang="en-US" sz="900" u="sng" dirty="0">
                <a:latin typeface="メイリオ" panose="020B0604030504040204" pitchFamily="50" charset="-128"/>
                <a:ea typeface="メイリオ" panose="020B0604030504040204" pitchFamily="50" charset="-128"/>
                <a:cs typeface="メイリオ" panose="020B0604030504040204" pitchFamily="50" charset="-128"/>
              </a:rPr>
              <a:t> ゾーニングマップ策定後の見直しについて</a:t>
            </a:r>
            <a:r>
              <a:rPr kumimoji="0" lang="ja-JP" altLang="ja-JP" sz="900" dirty="0">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lvl="0" eaLnBrk="0" fontAlgn="base" hangingPunct="0">
              <a:spcBef>
                <a:spcPct val="0"/>
              </a:spcBef>
              <a:spcAft>
                <a:spcPct val="0"/>
              </a:spcAft>
            </a:pPr>
            <a:endParaRPr kumimoji="0" lang="ja-JP"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1" name="正方形/長方形 17"/>
          <p:cNvSpPr>
            <a:spLocks noChangeArrowheads="1"/>
          </p:cNvSpPr>
          <p:nvPr/>
        </p:nvSpPr>
        <p:spPr bwMode="auto">
          <a:xfrm>
            <a:off x="140002" y="836268"/>
            <a:ext cx="5076999" cy="227119"/>
          </a:xfrm>
          <a:prstGeom prst="rect">
            <a:avLst/>
          </a:prstGeom>
          <a:solidFill>
            <a:schemeClr val="accent2">
              <a:lumMod val="60000"/>
              <a:lumOff val="40000"/>
            </a:schemeClr>
          </a:solidFill>
          <a:ln>
            <a:noFill/>
          </a:ln>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kumimoji="0" lang="en-US" altLang="ja-JP" sz="12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en-US" sz="12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ゾーニングの実施計画の作成</a:t>
            </a:r>
            <a:endParaRPr kumimoji="0" lang="ja-JP"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2" name="Rectangle 92"/>
          <p:cNvSpPr>
            <a:spLocks noChangeArrowheads="1"/>
          </p:cNvSpPr>
          <p:nvPr/>
        </p:nvSpPr>
        <p:spPr bwMode="auto">
          <a:xfrm>
            <a:off x="77856" y="1865541"/>
            <a:ext cx="1847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3" name="正方形/長方形 242"/>
          <p:cNvSpPr>
            <a:spLocks noChangeArrowheads="1"/>
          </p:cNvSpPr>
          <p:nvPr/>
        </p:nvSpPr>
        <p:spPr bwMode="auto">
          <a:xfrm>
            <a:off x="77855" y="509455"/>
            <a:ext cx="5163181" cy="285091"/>
          </a:xfrm>
          <a:prstGeom prst="rect">
            <a:avLst/>
          </a:prstGeom>
          <a:solidFill>
            <a:srgbClr val="92D050"/>
          </a:solidFill>
          <a:ln>
            <a:noFill/>
          </a:ln>
          <a:extLst>
            <a:ext uri="{91240B29-F687-4F45-9708-019B960494DF}">
              <a14:hiddenLine xmlns:a14="http://schemas.microsoft.com/office/drawing/2010/main" w="12700">
                <a:solidFill>
                  <a:schemeClr val="tx1">
                    <a:lumMod val="100000"/>
                    <a:lumOff val="0"/>
                  </a:schemeClr>
                </a:solidFill>
                <a:miter lim="800000"/>
                <a:headEnd/>
                <a:tailEnd/>
              </a14:hiddenLine>
            </a:ext>
          </a:extLst>
        </p:spPr>
        <p:txBody>
          <a:bodyPr rot="0" vert="horz" wrap="square" lIns="91440" tIns="45720" rIns="91440" bIns="45720" anchor="ctr" anchorCtr="0" upright="1">
            <a:noAutofit/>
          </a:bodyPr>
          <a:lstStyle/>
          <a:p>
            <a:pPr algn="ctr"/>
            <a:r>
              <a:rPr lang="ja-JP" altLang="en-US" sz="1600" b="1" kern="10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ゾーニングの検討フロー</a:t>
            </a:r>
            <a:endParaRPr lang="ja-JP" altLang="en-US" sz="1000"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4" name="正方形/長方形 243"/>
          <p:cNvSpPr>
            <a:spLocks noChangeArrowheads="1"/>
          </p:cNvSpPr>
          <p:nvPr/>
        </p:nvSpPr>
        <p:spPr bwMode="auto">
          <a:xfrm>
            <a:off x="381703" y="6026910"/>
            <a:ext cx="4771527" cy="181875"/>
          </a:xfrm>
          <a:prstGeom prst="rect">
            <a:avLst/>
          </a:prstGeom>
          <a:solidFill>
            <a:srgbClr val="92D050"/>
          </a:solidFill>
          <a:ln>
            <a:noFill/>
          </a:ln>
          <a:extLst>
            <a:ext uri="{91240B29-F687-4F45-9708-019B960494DF}">
              <a14:hiddenLine xmlns:a14="http://schemas.microsoft.com/office/drawing/2010/main" w="12700">
                <a:solidFill>
                  <a:schemeClr val="tx1">
                    <a:lumMod val="100000"/>
                    <a:lumOff val="0"/>
                  </a:schemeClr>
                </a:solidFill>
                <a:miter lim="800000"/>
                <a:headEnd/>
                <a:tailEnd/>
              </a14:hiddenLine>
            </a:ext>
          </a:extLst>
        </p:spPr>
        <p:txBody>
          <a:bodyPr rot="0" vert="horz" wrap="square" lIns="91440" tIns="45720" rIns="91440" bIns="45720" anchor="ctr" anchorCtr="0" upright="1">
            <a:noAutofit/>
          </a:bodyPr>
          <a:lstStyle/>
          <a:p>
            <a:pPr algn="ctr"/>
            <a:r>
              <a:rPr lang="en-US" altLang="ja-JP" sz="1000" b="1" kern="10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3.4</a:t>
            </a:r>
            <a:r>
              <a:rPr lang="ja-JP" altLang="en-US" sz="1000" b="1" kern="10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ゾーニング結果の取りまとめ・公表</a:t>
            </a:r>
            <a:endParaRPr lang="ja-JP" altLang="en-US" sz="800"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5" name="楕円 244"/>
          <p:cNvSpPr/>
          <p:nvPr/>
        </p:nvSpPr>
        <p:spPr>
          <a:xfrm>
            <a:off x="884704" y="3334601"/>
            <a:ext cx="542127" cy="859457"/>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事業性等に係る情報</a:t>
            </a:r>
          </a:p>
        </p:txBody>
      </p:sp>
      <p:sp>
        <p:nvSpPr>
          <p:cNvPr id="246" name="楕円 245"/>
          <p:cNvSpPr/>
          <p:nvPr/>
        </p:nvSpPr>
        <p:spPr>
          <a:xfrm>
            <a:off x="833819" y="2440604"/>
            <a:ext cx="542127" cy="698715"/>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環境配慮事項</a:t>
            </a:r>
          </a:p>
        </p:txBody>
      </p:sp>
      <p:sp>
        <p:nvSpPr>
          <p:cNvPr id="247" name="AutoShape 507"/>
          <p:cNvSpPr>
            <a:spLocks noChangeArrowheads="1"/>
          </p:cNvSpPr>
          <p:nvPr/>
        </p:nvSpPr>
        <p:spPr bwMode="auto">
          <a:xfrm>
            <a:off x="549045" y="4834914"/>
            <a:ext cx="1263545" cy="449227"/>
          </a:xfrm>
          <a:prstGeom prst="parallelogram">
            <a:avLst>
              <a:gd name="adj" fmla="val 98542"/>
            </a:avLst>
          </a:prstGeom>
          <a:solidFill>
            <a:srgbClr val="FFFFFF"/>
          </a:solidFill>
          <a:ln w="9525">
            <a:solidFill>
              <a:srgbClr val="000000"/>
            </a:solidFill>
            <a:miter lim="800000"/>
            <a:headEnd/>
            <a:tailEnd/>
          </a:ln>
        </p:spPr>
        <p:txBody>
          <a:bodyPr rot="0" vert="horz" wrap="square" lIns="74295" tIns="8891" rIns="74295" bIns="8891" anchor="t" anchorCtr="0" upright="1">
            <a:noAutofit/>
          </a:bodyPr>
          <a:lstStyle/>
          <a:p>
            <a:endParaRPr lang="ja-JP" altLang="en-US" sz="700" u="sng">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8" name="AutoShape 514"/>
          <p:cNvSpPr>
            <a:spLocks noChangeArrowheads="1"/>
          </p:cNvSpPr>
          <p:nvPr/>
        </p:nvSpPr>
        <p:spPr bwMode="auto">
          <a:xfrm rot="5400000">
            <a:off x="2079983" y="3617227"/>
            <a:ext cx="189100" cy="760415"/>
          </a:xfrm>
          <a:prstGeom prst="downArrow">
            <a:avLst>
              <a:gd name="adj1" fmla="val 46620"/>
              <a:gd name="adj2" fmla="val 44366"/>
            </a:avLst>
          </a:prstGeom>
          <a:solidFill>
            <a:schemeClr val="bg1">
              <a:lumMod val="75000"/>
            </a:schemeClr>
          </a:solidFill>
          <a:ln w="9525">
            <a:noFill/>
            <a:miter lim="800000"/>
            <a:headEnd/>
            <a:tailEnd/>
          </a:ln>
        </p:spPr>
        <p:txBody>
          <a:bodyPr rot="0" vert="eaVert" wrap="square" lIns="74295" tIns="8891" rIns="74295" bIns="8891"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9" name="AutoShape 514"/>
          <p:cNvSpPr>
            <a:spLocks noChangeArrowheads="1"/>
          </p:cNvSpPr>
          <p:nvPr/>
        </p:nvSpPr>
        <p:spPr bwMode="auto">
          <a:xfrm rot="5400000">
            <a:off x="2081407" y="2174296"/>
            <a:ext cx="180367" cy="730063"/>
          </a:xfrm>
          <a:prstGeom prst="downArrow">
            <a:avLst>
              <a:gd name="adj1" fmla="val 46620"/>
              <a:gd name="adj2" fmla="val 44366"/>
            </a:avLst>
          </a:prstGeom>
          <a:solidFill>
            <a:schemeClr val="bg1">
              <a:lumMod val="75000"/>
            </a:schemeClr>
          </a:solidFill>
          <a:ln w="9525">
            <a:noFill/>
            <a:miter lim="800000"/>
            <a:headEnd/>
            <a:tailEnd/>
          </a:ln>
        </p:spPr>
        <p:txBody>
          <a:bodyPr rot="0" vert="eaVert" wrap="square" lIns="74295" tIns="8891" rIns="74295" bIns="8891"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0" name="Text Box 8"/>
          <p:cNvSpPr txBox="1">
            <a:spLocks noChangeArrowheads="1"/>
          </p:cNvSpPr>
          <p:nvPr/>
        </p:nvSpPr>
        <p:spPr bwMode="auto">
          <a:xfrm>
            <a:off x="381699" y="2133598"/>
            <a:ext cx="1697956" cy="30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8891" rIns="36000" bIns="8891" numCol="1" anchor="t" anchorCtr="0" compatLnSpc="1">
            <a:prstTxWarp prst="textNoShape">
              <a:avLst/>
            </a:prstTxWarp>
          </a:bodyPr>
          <a:lstStyle/>
          <a:p>
            <a:pPr eaLnBrk="0" fontAlgn="base" hangingPunct="0">
              <a:spcBef>
                <a:spcPct val="0"/>
              </a:spcBef>
              <a:spcAft>
                <a:spcPct val="0"/>
              </a:spcAft>
            </a:pPr>
            <a:r>
              <a:rPr kumimoji="0" lang="ja-JP" altLang="ja-JP" sz="900" u="sng" dirty="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3.1.1 </a:t>
            </a:r>
            <a:r>
              <a:rPr kumimoji="0" lang="ja-JP" altLang="en-US" sz="900" u="sng" dirty="0">
                <a:latin typeface="メイリオ" panose="020B0604030504040204" pitchFamily="50" charset="-128"/>
                <a:ea typeface="メイリオ" panose="020B0604030504040204" pitchFamily="50" charset="-128"/>
                <a:cs typeface="メイリオ" panose="020B0604030504040204" pitchFamily="50" charset="-128"/>
              </a:rPr>
              <a:t>既存情報の収集</a:t>
            </a:r>
            <a:r>
              <a:rPr kumimoji="0" lang="ja-JP" altLang="ja-JP" sz="900" u="sng"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51" name="フリーフォーム 1"/>
          <p:cNvSpPr/>
          <p:nvPr/>
        </p:nvSpPr>
        <p:spPr>
          <a:xfrm>
            <a:off x="200237" y="1719650"/>
            <a:ext cx="846112" cy="3437263"/>
          </a:xfrm>
          <a:custGeom>
            <a:avLst/>
            <a:gdLst>
              <a:gd name="connsiteX0" fmla="*/ 364067 w 440267"/>
              <a:gd name="connsiteY0" fmla="*/ 4030133 h 4038600"/>
              <a:gd name="connsiteX1" fmla="*/ 0 w 440267"/>
              <a:gd name="connsiteY1" fmla="*/ 4038600 h 4038600"/>
              <a:gd name="connsiteX2" fmla="*/ 33867 w 440267"/>
              <a:gd name="connsiteY2" fmla="*/ 16933 h 4038600"/>
              <a:gd name="connsiteX3" fmla="*/ 440267 w 440267"/>
              <a:gd name="connsiteY3" fmla="*/ 0 h 4038600"/>
              <a:gd name="connsiteX0" fmla="*/ 360892 w 440267"/>
              <a:gd name="connsiteY0" fmla="*/ 4042833 h 4042833"/>
              <a:gd name="connsiteX1" fmla="*/ 0 w 440267"/>
              <a:gd name="connsiteY1" fmla="*/ 4038600 h 4042833"/>
              <a:gd name="connsiteX2" fmla="*/ 33867 w 440267"/>
              <a:gd name="connsiteY2" fmla="*/ 16933 h 4042833"/>
              <a:gd name="connsiteX3" fmla="*/ 440267 w 440267"/>
              <a:gd name="connsiteY3" fmla="*/ 0 h 4042833"/>
              <a:gd name="connsiteX0" fmla="*/ 371475 w 450850"/>
              <a:gd name="connsiteY0" fmla="*/ 4042833 h 4042833"/>
              <a:gd name="connsiteX1" fmla="*/ 10583 w 450850"/>
              <a:gd name="connsiteY1" fmla="*/ 4038600 h 4042833"/>
              <a:gd name="connsiteX2" fmla="*/ 0 w 450850"/>
              <a:gd name="connsiteY2" fmla="*/ 4233 h 4042833"/>
              <a:gd name="connsiteX3" fmla="*/ 450850 w 450850"/>
              <a:gd name="connsiteY3" fmla="*/ 0 h 4042833"/>
              <a:gd name="connsiteX0" fmla="*/ 2353218 w 2353218"/>
              <a:gd name="connsiteY0" fmla="*/ 4036944 h 4038878"/>
              <a:gd name="connsiteX1" fmla="*/ 10583 w 2353218"/>
              <a:gd name="connsiteY1" fmla="*/ 4038600 h 4038878"/>
              <a:gd name="connsiteX2" fmla="*/ 0 w 2353218"/>
              <a:gd name="connsiteY2" fmla="*/ 4233 h 4038878"/>
              <a:gd name="connsiteX3" fmla="*/ 450850 w 2353218"/>
              <a:gd name="connsiteY3" fmla="*/ 0 h 4038878"/>
              <a:gd name="connsiteX0" fmla="*/ 2103860 w 2103860"/>
              <a:gd name="connsiteY0" fmla="*/ 4036945 h 4038878"/>
              <a:gd name="connsiteX1" fmla="*/ 10583 w 2103860"/>
              <a:gd name="connsiteY1" fmla="*/ 4038600 h 4038878"/>
              <a:gd name="connsiteX2" fmla="*/ 0 w 2103860"/>
              <a:gd name="connsiteY2" fmla="*/ 4233 h 4038878"/>
              <a:gd name="connsiteX3" fmla="*/ 450850 w 2103860"/>
              <a:gd name="connsiteY3" fmla="*/ 0 h 4038878"/>
              <a:gd name="connsiteX0" fmla="*/ 2103860 w 2103860"/>
              <a:gd name="connsiteY0" fmla="*/ 4042851 h 4042851"/>
              <a:gd name="connsiteX1" fmla="*/ 10583 w 2103860"/>
              <a:gd name="connsiteY1" fmla="*/ 4038600 h 4042851"/>
              <a:gd name="connsiteX2" fmla="*/ 0 w 2103860"/>
              <a:gd name="connsiteY2" fmla="*/ 4233 h 4042851"/>
              <a:gd name="connsiteX3" fmla="*/ 450850 w 2103860"/>
              <a:gd name="connsiteY3" fmla="*/ 0 h 4042851"/>
              <a:gd name="connsiteX0" fmla="*/ 2103860 w 2103860"/>
              <a:gd name="connsiteY0" fmla="*/ 4052301 h 4052301"/>
              <a:gd name="connsiteX1" fmla="*/ 10583 w 2103860"/>
              <a:gd name="connsiteY1" fmla="*/ 4048050 h 4052301"/>
              <a:gd name="connsiteX2" fmla="*/ 0 w 2103860"/>
              <a:gd name="connsiteY2" fmla="*/ 13683 h 4052301"/>
              <a:gd name="connsiteX3" fmla="*/ 320510 w 2103860"/>
              <a:gd name="connsiteY3" fmla="*/ 0 h 4052301"/>
              <a:gd name="connsiteX0" fmla="*/ 2103860 w 2103860"/>
              <a:gd name="connsiteY0" fmla="*/ 4038931 h 4038931"/>
              <a:gd name="connsiteX1" fmla="*/ 10583 w 2103860"/>
              <a:gd name="connsiteY1" fmla="*/ 4034680 h 4038931"/>
              <a:gd name="connsiteX2" fmla="*/ 0 w 2103860"/>
              <a:gd name="connsiteY2" fmla="*/ 313 h 4038931"/>
              <a:gd name="connsiteX3" fmla="*/ 306933 w 2103860"/>
              <a:gd name="connsiteY3" fmla="*/ 1395 h 4038931"/>
              <a:gd name="connsiteX0" fmla="*/ 2103860 w 2103860"/>
              <a:gd name="connsiteY0" fmla="*/ 4038931 h 4038931"/>
              <a:gd name="connsiteX1" fmla="*/ 10583 w 2103860"/>
              <a:gd name="connsiteY1" fmla="*/ 4034680 h 4038931"/>
              <a:gd name="connsiteX2" fmla="*/ 0 w 2103860"/>
              <a:gd name="connsiteY2" fmla="*/ 313 h 4038931"/>
              <a:gd name="connsiteX3" fmla="*/ 210233 w 2103860"/>
              <a:gd name="connsiteY3" fmla="*/ 1395 h 4038931"/>
              <a:gd name="connsiteX0" fmla="*/ 2497263 w 2497263"/>
              <a:gd name="connsiteY0" fmla="*/ 4054297 h 4054297"/>
              <a:gd name="connsiteX1" fmla="*/ 10583 w 2497263"/>
              <a:gd name="connsiteY1" fmla="*/ 4034680 h 4054297"/>
              <a:gd name="connsiteX2" fmla="*/ 0 w 2497263"/>
              <a:gd name="connsiteY2" fmla="*/ 313 h 4054297"/>
              <a:gd name="connsiteX3" fmla="*/ 210233 w 2497263"/>
              <a:gd name="connsiteY3" fmla="*/ 1395 h 4054297"/>
              <a:gd name="connsiteX0" fmla="*/ 1455274 w 1455274"/>
              <a:gd name="connsiteY0" fmla="*/ 4031248 h 4034680"/>
              <a:gd name="connsiteX1" fmla="*/ 10583 w 1455274"/>
              <a:gd name="connsiteY1" fmla="*/ 4034680 h 4034680"/>
              <a:gd name="connsiteX2" fmla="*/ 0 w 1455274"/>
              <a:gd name="connsiteY2" fmla="*/ 313 h 4034680"/>
              <a:gd name="connsiteX3" fmla="*/ 210233 w 1455274"/>
              <a:gd name="connsiteY3" fmla="*/ 1395 h 4034680"/>
            </a:gdLst>
            <a:ahLst/>
            <a:cxnLst>
              <a:cxn ang="0">
                <a:pos x="connsiteX0" y="connsiteY0"/>
              </a:cxn>
              <a:cxn ang="0">
                <a:pos x="connsiteX1" y="connsiteY1"/>
              </a:cxn>
              <a:cxn ang="0">
                <a:pos x="connsiteX2" y="connsiteY2"/>
              </a:cxn>
              <a:cxn ang="0">
                <a:pos x="connsiteX3" y="connsiteY3"/>
              </a:cxn>
            </a:cxnLst>
            <a:rect l="l" t="t" r="r" b="b"/>
            <a:pathLst>
              <a:path w="1455274" h="4034680">
                <a:moveTo>
                  <a:pt x="1455274" y="4031248"/>
                </a:moveTo>
                <a:lnTo>
                  <a:pt x="10583" y="4034680"/>
                </a:lnTo>
                <a:cubicBezTo>
                  <a:pt x="7055" y="2689891"/>
                  <a:pt x="3528" y="1345102"/>
                  <a:pt x="0" y="313"/>
                </a:cubicBezTo>
                <a:cubicBezTo>
                  <a:pt x="150283" y="-1098"/>
                  <a:pt x="59950" y="2806"/>
                  <a:pt x="210233" y="1395"/>
                </a:cubicBezTo>
              </a:path>
            </a:pathLst>
          </a:custGeom>
          <a:noFill/>
          <a:ln w="9525">
            <a:solidFill>
              <a:schemeClr val="tx1"/>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2" name="テキスト ボックス 8"/>
          <p:cNvSpPr txBox="1">
            <a:spLocks noChangeArrowheads="1"/>
          </p:cNvSpPr>
          <p:nvPr/>
        </p:nvSpPr>
        <p:spPr bwMode="auto">
          <a:xfrm>
            <a:off x="-15550" y="2775728"/>
            <a:ext cx="217781" cy="1229336"/>
          </a:xfrm>
          <a:prstGeom prst="rect">
            <a:avLst/>
          </a:prstGeom>
          <a:noFill/>
          <a:ln w="6350">
            <a:noFill/>
            <a:miter lim="800000"/>
            <a:headEnd/>
            <a:tailEnd/>
          </a:ln>
        </p:spPr>
        <p:txBody>
          <a:bodyPr vert="eaVert" wrap="square" lIns="0" tIns="72000" rIns="0" bIns="0" numCol="1" anchor="ctr" anchorCtr="0" compatLnSpc="1">
            <a:prstTxWarp prst="textNoShape">
              <a:avLst/>
            </a:prstTxWarp>
          </a:bodyPr>
          <a:lstStyle/>
          <a:p>
            <a:pPr eaLnBrk="0" fontAlgn="base" hangingPunct="0">
              <a:spcBef>
                <a:spcPct val="0"/>
              </a:spcBef>
              <a:spcAft>
                <a:spcPct val="0"/>
              </a:spcAft>
            </a:pPr>
            <a:r>
              <a:rPr kumimoji="0" lang="ja-JP" altLang="en-US" sz="800" dirty="0">
                <a:latin typeface="メイリオ" panose="020B0604030504040204" pitchFamily="50" charset="-128"/>
                <a:ea typeface="メイリオ" panose="020B0604030504040204" pitchFamily="50" charset="-128"/>
                <a:cs typeface="メイリオ" panose="020B0604030504040204" pitchFamily="50" charset="-128"/>
              </a:rPr>
              <a:t>導入目標との整合性確認</a:t>
            </a:r>
            <a:endParaRPr kumimoji="0" lang="ja-JP"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3" name="十字形 252"/>
          <p:cNvSpPr/>
          <p:nvPr/>
        </p:nvSpPr>
        <p:spPr>
          <a:xfrm>
            <a:off x="1062201" y="3179410"/>
            <a:ext cx="268257" cy="229377"/>
          </a:xfrm>
          <a:prstGeom prst="plus">
            <a:avLst>
              <a:gd name="adj" fmla="val 37346"/>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4" name="Text Box 8"/>
          <p:cNvSpPr txBox="1">
            <a:spLocks noChangeArrowheads="1"/>
          </p:cNvSpPr>
          <p:nvPr/>
        </p:nvSpPr>
        <p:spPr bwMode="auto">
          <a:xfrm>
            <a:off x="490935" y="4598043"/>
            <a:ext cx="662104" cy="30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8891" rIns="36000" bIns="8891" numCol="1" anchor="t" anchorCtr="0" compatLnSpc="1">
            <a:prstTxWarp prst="textNoShape">
              <a:avLst/>
            </a:prstTxWarp>
          </a:bodyPr>
          <a:lstStyle/>
          <a:p>
            <a:pPr eaLnBrk="0" fontAlgn="base" hangingPunct="0">
              <a:spcBef>
                <a:spcPct val="0"/>
              </a:spcBef>
              <a:spcAft>
                <a:spcPct val="0"/>
              </a:spcAft>
            </a:pPr>
            <a:r>
              <a:rPr kumimoji="0" lang="ja-JP" altLang="en-US" sz="800" dirty="0">
                <a:latin typeface="メイリオ" panose="020B0604030504040204" pitchFamily="50" charset="-128"/>
                <a:ea typeface="メイリオ" panose="020B0604030504040204" pitchFamily="50" charset="-128"/>
                <a:cs typeface="メイリオ" panose="020B0604030504040204" pitchFamily="50" charset="-128"/>
              </a:rPr>
              <a:t>レイヤーの</a:t>
            </a:r>
            <a:endParaRPr kumimoji="0"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800" dirty="0">
                <a:latin typeface="メイリオ" panose="020B0604030504040204" pitchFamily="50" charset="-128"/>
                <a:ea typeface="メイリオ" panose="020B0604030504040204" pitchFamily="50" charset="-128"/>
                <a:cs typeface="メイリオ" panose="020B0604030504040204" pitchFamily="50" charset="-128"/>
              </a:rPr>
              <a:t>重ね合わせ</a:t>
            </a:r>
            <a:endParaRPr kumimoji="0" lang="ja-JP"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5" name="テキスト ボックス 8"/>
          <p:cNvSpPr txBox="1">
            <a:spLocks noChangeArrowheads="1"/>
          </p:cNvSpPr>
          <p:nvPr/>
        </p:nvSpPr>
        <p:spPr bwMode="auto">
          <a:xfrm>
            <a:off x="2837451" y="3130627"/>
            <a:ext cx="169236" cy="1292927"/>
          </a:xfrm>
          <a:prstGeom prst="rect">
            <a:avLst/>
          </a:prstGeom>
          <a:noFill/>
          <a:ln w="6350">
            <a:noFill/>
            <a:miter lim="800000"/>
            <a:headEnd/>
            <a:tailEnd/>
          </a:ln>
        </p:spPr>
        <p:txBody>
          <a:bodyPr vert="eaVert" wrap="square" lIns="0" tIns="72000" rIns="0" bIns="0" numCol="1" anchor="ctr" anchorCtr="0" compatLnSpc="1">
            <a:prstTxWarp prst="textNoShape">
              <a:avLst/>
            </a:prstTxWarp>
          </a:bodyPr>
          <a:lstStyle/>
          <a:p>
            <a:pPr eaLnBrk="0" fontAlgn="base" hangingPunct="0">
              <a:spcBef>
                <a:spcPct val="0"/>
              </a:spcBef>
              <a:spcAft>
                <a:spcPct val="0"/>
              </a:spcAft>
            </a:pPr>
            <a:r>
              <a:rPr kumimoji="0" lang="ja-JP" altLang="en-US" sz="500" dirty="0">
                <a:latin typeface="メイリオ" panose="020B0604030504040204" pitchFamily="50" charset="-128"/>
                <a:ea typeface="メイリオ" panose="020B0604030504040204" pitchFamily="50" charset="-128"/>
                <a:cs typeface="メイリオ" panose="020B0604030504040204" pitchFamily="50" charset="-128"/>
              </a:rPr>
              <a:t>適宜調整</a:t>
            </a:r>
            <a:endParaRPr kumimoji="0" lang="ja-JP" altLang="ja-JP" sz="105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6" name="AutoShape 505"/>
          <p:cNvSpPr>
            <a:spLocks noChangeArrowheads="1"/>
          </p:cNvSpPr>
          <p:nvPr/>
        </p:nvSpPr>
        <p:spPr bwMode="auto">
          <a:xfrm>
            <a:off x="2731855" y="1759878"/>
            <a:ext cx="334524" cy="3646283"/>
          </a:xfrm>
          <a:prstGeom prst="leftRightArrow">
            <a:avLst>
              <a:gd name="adj1" fmla="val 58310"/>
              <a:gd name="adj2" fmla="val 33544"/>
            </a:avLst>
          </a:prstGeom>
          <a:solidFill>
            <a:srgbClr val="FFFF00"/>
          </a:solidFill>
          <a:ln w="9525">
            <a:solidFill>
              <a:srgbClr val="000000"/>
            </a:solidFill>
            <a:miter lim="800000"/>
            <a:headEnd/>
            <a:tailEnd/>
          </a:ln>
        </p:spPr>
        <p:txBody>
          <a:bodyPr rot="0" vert="horz" wrap="square" lIns="74295" tIns="8891" rIns="74295" bIns="8891" anchor="ctr" anchorCtr="1" upright="1">
            <a:no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調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整</a:t>
            </a:r>
          </a:p>
        </p:txBody>
      </p:sp>
      <p:grpSp>
        <p:nvGrpSpPr>
          <p:cNvPr id="257" name="グループ化 256"/>
          <p:cNvGrpSpPr/>
          <p:nvPr/>
        </p:nvGrpSpPr>
        <p:grpSpPr>
          <a:xfrm>
            <a:off x="3111739" y="3207867"/>
            <a:ext cx="1978453" cy="1148816"/>
            <a:chOff x="4041478" y="4331749"/>
            <a:chExt cx="2627882" cy="1946049"/>
          </a:xfrm>
        </p:grpSpPr>
        <p:sp>
          <p:nvSpPr>
            <p:cNvPr id="258" name="Rectangle 12"/>
            <p:cNvSpPr>
              <a:spLocks noChangeArrowheads="1"/>
            </p:cNvSpPr>
            <p:nvPr/>
          </p:nvSpPr>
          <p:spPr bwMode="auto">
            <a:xfrm>
              <a:off x="4041478" y="4331749"/>
              <a:ext cx="2627882" cy="1946049"/>
            </a:xfrm>
            <a:prstGeom prst="rect">
              <a:avLst/>
            </a:prstGeom>
            <a:solidFill>
              <a:srgbClr val="FFFFFF"/>
            </a:solidFill>
            <a:ln w="9525">
              <a:solidFill>
                <a:srgbClr val="000000"/>
              </a:solidFill>
              <a:miter lim="800000"/>
              <a:headEnd/>
              <a:tailEnd/>
            </a:ln>
          </p:spPr>
          <p:txBody>
            <a:bodyPr vert="horz" wrap="square" lIns="74295" tIns="8891" rIns="74295" bIns="8891" numCol="1" anchor="t" anchorCtr="0" compatLnSpc="1">
              <a:prstTxWarp prst="textNoShape">
                <a:avLst/>
              </a:prstTxWarp>
            </a:bodyPr>
            <a:lstStyle/>
            <a:p>
              <a:pPr eaLnBrk="0" fontAlgn="base" hangingPunct="0">
                <a:spcBef>
                  <a:spcPct val="0"/>
                </a:spcBef>
                <a:spcAft>
                  <a:spcPct val="0"/>
                </a:spcAft>
              </a:pPr>
              <a:r>
                <a:rPr kumimoji="0"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【3.3.3</a:t>
              </a:r>
              <a:r>
                <a:rPr kumimoji="0" lang="ja-JP" altLang="en-US" sz="900" u="sng" dirty="0">
                  <a:latin typeface="メイリオ" panose="020B0604030504040204" pitchFamily="50" charset="-128"/>
                  <a:ea typeface="メイリオ" panose="020B0604030504040204" pitchFamily="50" charset="-128"/>
                  <a:cs typeface="メイリオ" panose="020B0604030504040204" pitchFamily="50" charset="-128"/>
                </a:rPr>
                <a:t>　協議会等</a:t>
              </a:r>
              <a:r>
                <a:rPr kumimoji="0"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a:t>
              </a:r>
            </a:p>
            <a:p>
              <a:pPr eaLnBrk="0" fontAlgn="base" hangingPunct="0">
                <a:spcBef>
                  <a:spcPct val="0"/>
                </a:spcBef>
                <a:spcAft>
                  <a:spcPct val="0"/>
                </a:spcAft>
              </a:pP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○構成ﾒﾝﾊﾞｰ</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○構造</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○設置時期</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○協議内容</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endParaRPr kumimoji="0" lang="ja-JP"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59" name="グループ化 258"/>
            <p:cNvGrpSpPr/>
            <p:nvPr/>
          </p:nvGrpSpPr>
          <p:grpSpPr>
            <a:xfrm>
              <a:off x="4121848" y="4779557"/>
              <a:ext cx="2421982" cy="806604"/>
              <a:chOff x="4121848" y="5069186"/>
              <a:chExt cx="2421982" cy="806604"/>
            </a:xfrm>
          </p:grpSpPr>
          <p:sp>
            <p:nvSpPr>
              <p:cNvPr id="260" name="正方形/長方形 259"/>
              <p:cNvSpPr/>
              <p:nvPr/>
            </p:nvSpPr>
            <p:spPr>
              <a:xfrm>
                <a:off x="4904012" y="5069186"/>
                <a:ext cx="851358" cy="2906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協議会等</a:t>
                </a:r>
              </a:p>
            </p:txBody>
          </p:sp>
          <p:sp>
            <p:nvSpPr>
              <p:cNvPr id="261" name="正方形/長方形 260"/>
              <p:cNvSpPr/>
              <p:nvPr/>
            </p:nvSpPr>
            <p:spPr>
              <a:xfrm>
                <a:off x="4121848" y="5606097"/>
                <a:ext cx="1150525" cy="26969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分科会、</a:t>
                </a:r>
                <a:r>
                  <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WG</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p>
            </p:txBody>
          </p:sp>
          <p:sp>
            <p:nvSpPr>
              <p:cNvPr id="262" name="正方形/長方形 261"/>
              <p:cNvSpPr/>
              <p:nvPr/>
            </p:nvSpPr>
            <p:spPr>
              <a:xfrm>
                <a:off x="5393305" y="5593990"/>
                <a:ext cx="1150525" cy="26969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分科会、</a:t>
                </a:r>
                <a:r>
                  <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WG</a:t>
                </a:r>
                <a:r>
                  <a:rPr lang="ja-JP" altLang="en-US"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p>
            </p:txBody>
          </p:sp>
          <p:sp>
            <p:nvSpPr>
              <p:cNvPr id="263" name="フリーフォーム 5"/>
              <p:cNvSpPr/>
              <p:nvPr/>
            </p:nvSpPr>
            <p:spPr>
              <a:xfrm>
                <a:off x="4677879" y="5464760"/>
                <a:ext cx="1292760" cy="141204"/>
              </a:xfrm>
              <a:custGeom>
                <a:avLst/>
                <a:gdLst>
                  <a:gd name="connsiteX0" fmla="*/ 9625 w 1299410"/>
                  <a:gd name="connsiteY0" fmla="*/ 144379 h 625642"/>
                  <a:gd name="connsiteX1" fmla="*/ 0 w 1299410"/>
                  <a:gd name="connsiteY1" fmla="*/ 0 h 625642"/>
                  <a:gd name="connsiteX2" fmla="*/ 1280160 w 1299410"/>
                  <a:gd name="connsiteY2" fmla="*/ 9625 h 625642"/>
                  <a:gd name="connsiteX3" fmla="*/ 1299410 w 1299410"/>
                  <a:gd name="connsiteY3" fmla="*/ 144379 h 625642"/>
                  <a:gd name="connsiteX4" fmla="*/ 1299410 w 1299410"/>
                  <a:gd name="connsiteY4" fmla="*/ 144379 h 625642"/>
                  <a:gd name="connsiteX5" fmla="*/ 1280160 w 1299410"/>
                  <a:gd name="connsiteY5" fmla="*/ 625642 h 625642"/>
                  <a:gd name="connsiteX0" fmla="*/ 9625 w 1299410"/>
                  <a:gd name="connsiteY0" fmla="*/ 144379 h 144379"/>
                  <a:gd name="connsiteX1" fmla="*/ 0 w 1299410"/>
                  <a:gd name="connsiteY1" fmla="*/ 0 h 144379"/>
                  <a:gd name="connsiteX2" fmla="*/ 1280160 w 1299410"/>
                  <a:gd name="connsiteY2" fmla="*/ 9625 h 144379"/>
                  <a:gd name="connsiteX3" fmla="*/ 1299410 w 1299410"/>
                  <a:gd name="connsiteY3" fmla="*/ 144379 h 144379"/>
                  <a:gd name="connsiteX4" fmla="*/ 1299410 w 1299410"/>
                  <a:gd name="connsiteY4" fmla="*/ 144379 h 144379"/>
                  <a:gd name="connsiteX0" fmla="*/ 9625 w 1302385"/>
                  <a:gd name="connsiteY0" fmla="*/ 144379 h 144379"/>
                  <a:gd name="connsiteX1" fmla="*/ 0 w 1302385"/>
                  <a:gd name="connsiteY1" fmla="*/ 0 h 144379"/>
                  <a:gd name="connsiteX2" fmla="*/ 1302385 w 1302385"/>
                  <a:gd name="connsiteY2" fmla="*/ 8038 h 144379"/>
                  <a:gd name="connsiteX3" fmla="*/ 1299410 w 1302385"/>
                  <a:gd name="connsiteY3" fmla="*/ 144379 h 144379"/>
                  <a:gd name="connsiteX4" fmla="*/ 1299410 w 1302385"/>
                  <a:gd name="connsiteY4" fmla="*/ 144379 h 144379"/>
                  <a:gd name="connsiteX0" fmla="*/ 0 w 1292760"/>
                  <a:gd name="connsiteY0" fmla="*/ 141204 h 141204"/>
                  <a:gd name="connsiteX1" fmla="*/ 1488 w 1292760"/>
                  <a:gd name="connsiteY1" fmla="*/ 0 h 141204"/>
                  <a:gd name="connsiteX2" fmla="*/ 1292760 w 1292760"/>
                  <a:gd name="connsiteY2" fmla="*/ 4863 h 141204"/>
                  <a:gd name="connsiteX3" fmla="*/ 1289785 w 1292760"/>
                  <a:gd name="connsiteY3" fmla="*/ 141204 h 141204"/>
                  <a:gd name="connsiteX4" fmla="*/ 1289785 w 1292760"/>
                  <a:gd name="connsiteY4" fmla="*/ 141204 h 14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760" h="141204">
                    <a:moveTo>
                      <a:pt x="0" y="141204"/>
                    </a:moveTo>
                    <a:lnTo>
                      <a:pt x="1488" y="0"/>
                    </a:lnTo>
                    <a:lnTo>
                      <a:pt x="1292760" y="4863"/>
                    </a:lnTo>
                    <a:cubicBezTo>
                      <a:pt x="1291768" y="50310"/>
                      <a:pt x="1290281" y="118481"/>
                      <a:pt x="1289785" y="141204"/>
                    </a:cubicBezTo>
                    <a:lnTo>
                      <a:pt x="1289785" y="141204"/>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64" name="直線コネクタ 263"/>
              <p:cNvCxnSpPr/>
              <p:nvPr/>
            </p:nvCxnSpPr>
            <p:spPr>
              <a:xfrm flipV="1">
                <a:off x="5320465" y="5356687"/>
                <a:ext cx="0" cy="1093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65" name="Text Box 8"/>
          <p:cNvSpPr txBox="1">
            <a:spLocks noChangeArrowheads="1"/>
          </p:cNvSpPr>
          <p:nvPr/>
        </p:nvSpPr>
        <p:spPr bwMode="auto">
          <a:xfrm>
            <a:off x="1933440" y="4598042"/>
            <a:ext cx="784851" cy="30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8891" rIns="36000" bIns="8891" numCol="1" anchor="t" anchorCtr="0" compatLnSpc="1">
            <a:prstTxWarp prst="textNoShape">
              <a:avLst/>
            </a:prstTxWarp>
          </a:bodyPr>
          <a:lstStyle/>
          <a:p>
            <a:pPr eaLnBrk="0" fontAlgn="base" hangingPunct="0">
              <a:spcBef>
                <a:spcPct val="0"/>
              </a:spcBef>
              <a:spcAft>
                <a:spcPct val="0"/>
              </a:spcAft>
            </a:pPr>
            <a:r>
              <a:rPr kumimoji="0" lang="ja-JP" altLang="en-US" sz="800" dirty="0">
                <a:latin typeface="メイリオ" panose="020B0604030504040204" pitchFamily="50" charset="-128"/>
                <a:ea typeface="メイリオ" panose="020B0604030504040204" pitchFamily="50" charset="-128"/>
                <a:cs typeface="メイリオ" panose="020B0604030504040204" pitchFamily="50" charset="-128"/>
              </a:rPr>
              <a:t>必要に応じ</a:t>
            </a:r>
            <a:endParaRPr kumimoji="0"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800" dirty="0">
                <a:latin typeface="メイリオ" panose="020B0604030504040204" pitchFamily="50" charset="-128"/>
                <a:ea typeface="メイリオ" panose="020B0604030504040204" pitchFamily="50" charset="-128"/>
                <a:cs typeface="メイリオ" panose="020B0604030504040204" pitchFamily="50" charset="-128"/>
              </a:rPr>
              <a:t>調整・見直し</a:t>
            </a:r>
            <a:endParaRPr kumimoji="0" lang="ja-JP"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6" name="Text Box 461"/>
          <p:cNvSpPr txBox="1">
            <a:spLocks noChangeArrowheads="1"/>
          </p:cNvSpPr>
          <p:nvPr/>
        </p:nvSpPr>
        <p:spPr bwMode="auto">
          <a:xfrm>
            <a:off x="1784655" y="4065142"/>
            <a:ext cx="681253" cy="13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1" rIns="74295" bIns="8891" numCol="1" anchor="t" anchorCtr="0" compatLnSpc="1">
            <a:prstTxWarp prst="textNoShape">
              <a:avLst/>
            </a:prstTxWarp>
          </a:bodyPr>
          <a:lstStyle/>
          <a:p>
            <a:pPr eaLnBrk="0" fontAlgn="base" hangingPunct="0">
              <a:spcBef>
                <a:spcPct val="0"/>
              </a:spcBef>
              <a:spcAft>
                <a:spcPct val="0"/>
              </a:spcAft>
            </a:pPr>
            <a:r>
              <a:rPr kumimoji="0" lang="ja-JP" altLang="en-US" sz="700" dirty="0">
                <a:latin typeface="メイリオ" panose="020B0604030504040204" pitchFamily="50" charset="-128"/>
                <a:ea typeface="メイリオ" panose="020B0604030504040204" pitchFamily="50" charset="-128"/>
                <a:cs typeface="メイリオ" panose="020B0604030504040204" pitchFamily="50" charset="-128"/>
              </a:rPr>
              <a:t>○社会性に関する情報</a:t>
            </a:r>
            <a:endParaRPr kumimoji="0" lang="ja-JP"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7" name="正方形/長方形 19"/>
          <p:cNvSpPr>
            <a:spLocks noChangeArrowheads="1"/>
          </p:cNvSpPr>
          <p:nvPr/>
        </p:nvSpPr>
        <p:spPr bwMode="auto">
          <a:xfrm>
            <a:off x="3016726" y="1877078"/>
            <a:ext cx="2136505" cy="229579"/>
          </a:xfrm>
          <a:prstGeom prst="rect">
            <a:avLst/>
          </a:prstGeom>
          <a:solidFill>
            <a:srgbClr val="92D05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kumimoji="0" lang="en-US" altLang="ja-JP" sz="1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3.3</a:t>
            </a:r>
            <a:r>
              <a:rPr kumimoji="0" lang="ja-JP" altLang="en-US" sz="1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ja-JP" sz="1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合意形成</a:t>
            </a:r>
            <a:r>
              <a:rPr kumimoji="0" lang="ja-JP" altLang="en-US" sz="1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の手法</a:t>
            </a:r>
            <a:endParaRPr kumimoji="0" lang="ja-JP"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8" name="AutoShape 514"/>
          <p:cNvSpPr>
            <a:spLocks noChangeArrowheads="1"/>
          </p:cNvSpPr>
          <p:nvPr/>
        </p:nvSpPr>
        <p:spPr bwMode="auto">
          <a:xfrm>
            <a:off x="1105453" y="4498656"/>
            <a:ext cx="410187" cy="388827"/>
          </a:xfrm>
          <a:prstGeom prst="downArrow">
            <a:avLst>
              <a:gd name="adj1" fmla="val 46620"/>
              <a:gd name="adj2" fmla="val 44366"/>
            </a:avLst>
          </a:prstGeom>
          <a:solidFill>
            <a:srgbClr val="FFFFFF"/>
          </a:solidFill>
          <a:ln w="9525">
            <a:solidFill>
              <a:srgbClr val="000000"/>
            </a:solidFill>
            <a:miter lim="800000"/>
            <a:headEnd/>
            <a:tailEnd/>
          </a:ln>
        </p:spPr>
        <p:txBody>
          <a:bodyPr rot="0" vert="eaVert" wrap="square" lIns="74295" tIns="8891" rIns="74295" bIns="8891"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9" name="フリーフォーム 81"/>
          <p:cNvSpPr/>
          <p:nvPr/>
        </p:nvSpPr>
        <p:spPr>
          <a:xfrm>
            <a:off x="199654" y="5156915"/>
            <a:ext cx="978788" cy="1209363"/>
          </a:xfrm>
          <a:custGeom>
            <a:avLst/>
            <a:gdLst>
              <a:gd name="connsiteX0" fmla="*/ 364067 w 440267"/>
              <a:gd name="connsiteY0" fmla="*/ 4030133 h 4038600"/>
              <a:gd name="connsiteX1" fmla="*/ 0 w 440267"/>
              <a:gd name="connsiteY1" fmla="*/ 4038600 h 4038600"/>
              <a:gd name="connsiteX2" fmla="*/ 33867 w 440267"/>
              <a:gd name="connsiteY2" fmla="*/ 16933 h 4038600"/>
              <a:gd name="connsiteX3" fmla="*/ 440267 w 440267"/>
              <a:gd name="connsiteY3" fmla="*/ 0 h 4038600"/>
              <a:gd name="connsiteX0" fmla="*/ 360892 w 440267"/>
              <a:gd name="connsiteY0" fmla="*/ 4042833 h 4042833"/>
              <a:gd name="connsiteX1" fmla="*/ 0 w 440267"/>
              <a:gd name="connsiteY1" fmla="*/ 4038600 h 4042833"/>
              <a:gd name="connsiteX2" fmla="*/ 33867 w 440267"/>
              <a:gd name="connsiteY2" fmla="*/ 16933 h 4042833"/>
              <a:gd name="connsiteX3" fmla="*/ 440267 w 440267"/>
              <a:gd name="connsiteY3" fmla="*/ 0 h 4042833"/>
              <a:gd name="connsiteX0" fmla="*/ 371475 w 450850"/>
              <a:gd name="connsiteY0" fmla="*/ 4042833 h 4042833"/>
              <a:gd name="connsiteX1" fmla="*/ 10583 w 450850"/>
              <a:gd name="connsiteY1" fmla="*/ 4038600 h 4042833"/>
              <a:gd name="connsiteX2" fmla="*/ 0 w 450850"/>
              <a:gd name="connsiteY2" fmla="*/ 4233 h 4042833"/>
              <a:gd name="connsiteX3" fmla="*/ 450850 w 450850"/>
              <a:gd name="connsiteY3" fmla="*/ 0 h 4042833"/>
              <a:gd name="connsiteX0" fmla="*/ 2353218 w 2353218"/>
              <a:gd name="connsiteY0" fmla="*/ 4036944 h 4038878"/>
              <a:gd name="connsiteX1" fmla="*/ 10583 w 2353218"/>
              <a:gd name="connsiteY1" fmla="*/ 4038600 h 4038878"/>
              <a:gd name="connsiteX2" fmla="*/ 0 w 2353218"/>
              <a:gd name="connsiteY2" fmla="*/ 4233 h 4038878"/>
              <a:gd name="connsiteX3" fmla="*/ 450850 w 2353218"/>
              <a:gd name="connsiteY3" fmla="*/ 0 h 4038878"/>
              <a:gd name="connsiteX0" fmla="*/ 2103860 w 2103860"/>
              <a:gd name="connsiteY0" fmla="*/ 4036945 h 4038878"/>
              <a:gd name="connsiteX1" fmla="*/ 10583 w 2103860"/>
              <a:gd name="connsiteY1" fmla="*/ 4038600 h 4038878"/>
              <a:gd name="connsiteX2" fmla="*/ 0 w 2103860"/>
              <a:gd name="connsiteY2" fmla="*/ 4233 h 4038878"/>
              <a:gd name="connsiteX3" fmla="*/ 450850 w 2103860"/>
              <a:gd name="connsiteY3" fmla="*/ 0 h 4038878"/>
              <a:gd name="connsiteX0" fmla="*/ 2103860 w 2103860"/>
              <a:gd name="connsiteY0" fmla="*/ 4042851 h 4042851"/>
              <a:gd name="connsiteX1" fmla="*/ 10583 w 2103860"/>
              <a:gd name="connsiteY1" fmla="*/ 4038600 h 4042851"/>
              <a:gd name="connsiteX2" fmla="*/ 0 w 2103860"/>
              <a:gd name="connsiteY2" fmla="*/ 4233 h 4042851"/>
              <a:gd name="connsiteX3" fmla="*/ 450850 w 2103860"/>
              <a:gd name="connsiteY3" fmla="*/ 0 h 4042851"/>
              <a:gd name="connsiteX0" fmla="*/ 2103860 w 2103860"/>
              <a:gd name="connsiteY0" fmla="*/ 4038618 h 4038618"/>
              <a:gd name="connsiteX1" fmla="*/ 10583 w 2103860"/>
              <a:gd name="connsiteY1" fmla="*/ 4034367 h 4038618"/>
              <a:gd name="connsiteX2" fmla="*/ 0 w 2103860"/>
              <a:gd name="connsiteY2" fmla="*/ 0 h 4038618"/>
              <a:gd name="connsiteX0" fmla="*/ 2093314 w 2093314"/>
              <a:gd name="connsiteY0" fmla="*/ 2585730 h 2585730"/>
              <a:gd name="connsiteX1" fmla="*/ 37 w 2093314"/>
              <a:gd name="connsiteY1" fmla="*/ 2581479 h 2585730"/>
              <a:gd name="connsiteX2" fmla="*/ 295603 w 2093314"/>
              <a:gd name="connsiteY2" fmla="*/ 0 h 2585730"/>
              <a:gd name="connsiteX0" fmla="*/ 1838342 w 1838342"/>
              <a:gd name="connsiteY0" fmla="*/ 2585730 h 2585730"/>
              <a:gd name="connsiteX1" fmla="*/ 193 w 1838342"/>
              <a:gd name="connsiteY1" fmla="*/ 2577542 h 2585730"/>
              <a:gd name="connsiteX2" fmla="*/ 40631 w 1838342"/>
              <a:gd name="connsiteY2" fmla="*/ 0 h 2585730"/>
              <a:gd name="connsiteX0" fmla="*/ 1787321 w 1787321"/>
              <a:gd name="connsiteY0" fmla="*/ 2573918 h 2577542"/>
              <a:gd name="connsiteX1" fmla="*/ 193 w 1787321"/>
              <a:gd name="connsiteY1" fmla="*/ 2577542 h 2577542"/>
              <a:gd name="connsiteX2" fmla="*/ 40631 w 1787321"/>
              <a:gd name="connsiteY2" fmla="*/ 0 h 2577542"/>
              <a:gd name="connsiteX0" fmla="*/ 1787388 w 1787388"/>
              <a:gd name="connsiteY0" fmla="*/ 2589663 h 2593287"/>
              <a:gd name="connsiteX1" fmla="*/ 260 w 1787388"/>
              <a:gd name="connsiteY1" fmla="*/ 2593287 h 2593287"/>
              <a:gd name="connsiteX2" fmla="*/ 26722 w 1787388"/>
              <a:gd name="connsiteY2" fmla="*/ 0 h 2593287"/>
              <a:gd name="connsiteX0" fmla="*/ 1788617 w 1788617"/>
              <a:gd name="connsiteY0" fmla="*/ 2589663 h 2593287"/>
              <a:gd name="connsiteX1" fmla="*/ 1489 w 1788617"/>
              <a:gd name="connsiteY1" fmla="*/ 2593287 h 2593287"/>
              <a:gd name="connsiteX2" fmla="*/ 0 w 1788617"/>
              <a:gd name="connsiteY2" fmla="*/ 0 h 2593287"/>
            </a:gdLst>
            <a:ahLst/>
            <a:cxnLst>
              <a:cxn ang="0">
                <a:pos x="connsiteX0" y="connsiteY0"/>
              </a:cxn>
              <a:cxn ang="0">
                <a:pos x="connsiteX1" y="connsiteY1"/>
              </a:cxn>
              <a:cxn ang="0">
                <a:pos x="connsiteX2" y="connsiteY2"/>
              </a:cxn>
            </a:cxnLst>
            <a:rect l="l" t="t" r="r" b="b"/>
            <a:pathLst>
              <a:path w="1788617" h="2593287">
                <a:moveTo>
                  <a:pt x="1788617" y="2589663"/>
                </a:moveTo>
                <a:lnTo>
                  <a:pt x="1489" y="2593287"/>
                </a:lnTo>
                <a:cubicBezTo>
                  <a:pt x="-2039" y="1248498"/>
                  <a:pt x="3528" y="1344789"/>
                  <a:pt x="0" y="0"/>
                </a:cubicBezTo>
              </a:path>
            </a:pathLst>
          </a:custGeom>
          <a:noFill/>
          <a:ln w="9525">
            <a:solidFill>
              <a:schemeClr val="tx1"/>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0" name="テキスト ボックス 8"/>
          <p:cNvSpPr txBox="1">
            <a:spLocks noChangeArrowheads="1"/>
          </p:cNvSpPr>
          <p:nvPr/>
        </p:nvSpPr>
        <p:spPr bwMode="auto">
          <a:xfrm>
            <a:off x="-87558" y="5418370"/>
            <a:ext cx="316447" cy="617171"/>
          </a:xfrm>
          <a:prstGeom prst="rect">
            <a:avLst/>
          </a:prstGeom>
          <a:noFill/>
          <a:ln w="6350">
            <a:noFill/>
            <a:miter lim="800000"/>
            <a:headEnd/>
            <a:tailEnd/>
          </a:ln>
        </p:spPr>
        <p:txBody>
          <a:bodyPr vert="eaVert" wrap="square" lIns="0" tIns="72000" rIns="0" bIns="0" numCol="1" anchor="ctr" anchorCtr="0" compatLnSpc="1">
            <a:prstTxWarp prst="textNoShape">
              <a:avLst/>
            </a:prstTxWarp>
          </a:bodyPr>
          <a:lstStyle/>
          <a:p>
            <a:pPr eaLnBrk="0" fontAlgn="base" hangingPunct="0">
              <a:spcBef>
                <a:spcPct val="0"/>
              </a:spcBef>
              <a:spcAft>
                <a:spcPct val="0"/>
              </a:spcAft>
            </a:pPr>
            <a:r>
              <a:rPr kumimoji="0" lang="ja-JP" altLang="en-US" sz="800" dirty="0">
                <a:latin typeface="メイリオ" panose="020B0604030504040204" pitchFamily="50" charset="-128"/>
                <a:ea typeface="メイリオ" panose="020B0604030504040204" pitchFamily="50" charset="-128"/>
                <a:cs typeface="メイリオ" panose="020B0604030504040204" pitchFamily="50" charset="-128"/>
              </a:rPr>
              <a:t>適宜見直し</a:t>
            </a:r>
            <a:endParaRPr kumimoji="0" lang="ja-JP"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1" name="Text Box 8"/>
          <p:cNvSpPr txBox="1">
            <a:spLocks noChangeArrowheads="1"/>
          </p:cNvSpPr>
          <p:nvPr/>
        </p:nvSpPr>
        <p:spPr bwMode="auto">
          <a:xfrm>
            <a:off x="1825389" y="1217791"/>
            <a:ext cx="2080949" cy="62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8891" rIns="36000" bIns="8891" numCol="1" anchor="t" anchorCtr="0" compatLnSpc="1">
            <a:prstTxWarp prst="textNoShape">
              <a:avLst/>
            </a:prstTxWarp>
          </a:bodyPr>
          <a:lstStyle/>
          <a:p>
            <a:pPr eaLnBrk="0" fontAlgn="base" hangingPunct="0">
              <a:spcBef>
                <a:spcPct val="0"/>
              </a:spcBef>
              <a:spcAft>
                <a:spcPct val="0"/>
              </a:spcAft>
            </a:pPr>
            <a:r>
              <a:rPr kumimoji="0" lang="ja-JP" altLang="ja-JP" sz="700" u="sng" dirty="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2.5 </a:t>
            </a:r>
            <a:r>
              <a:rPr kumimoji="0" lang="ja-JP" altLang="en-US" sz="700" u="sng" dirty="0">
                <a:latin typeface="メイリオ" panose="020B0604030504040204" pitchFamily="50" charset="-128"/>
                <a:ea typeface="メイリオ" panose="020B0604030504040204" pitchFamily="50" charset="-128"/>
                <a:cs typeface="メイリオ" panose="020B0604030504040204" pitchFamily="50" charset="-128"/>
              </a:rPr>
              <a:t>風力発電の導入見通し</a:t>
            </a:r>
            <a:r>
              <a:rPr kumimoji="0" lang="ja-JP" altLang="ja-JP" sz="700" u="sng" dirty="0">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ja-JP" sz="700" u="sng" dirty="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2.6 </a:t>
            </a:r>
            <a:r>
              <a:rPr kumimoji="0" lang="ja-JP" altLang="en-US" sz="700" u="sng" dirty="0">
                <a:latin typeface="メイリオ" panose="020B0604030504040204" pitchFamily="50" charset="-128"/>
                <a:ea typeface="メイリオ" panose="020B0604030504040204" pitchFamily="50" charset="-128"/>
                <a:cs typeface="メイリオ" panose="020B0604030504040204" pitchFamily="50" charset="-128"/>
              </a:rPr>
              <a:t>ｿﾞｰﾆﾝｸﾞﾏｯﾌﾟ案の作成手順</a:t>
            </a:r>
            <a:r>
              <a:rPr kumimoji="0" lang="ja-JP" altLang="ja-JP" sz="700" u="sng" dirty="0">
                <a:latin typeface="メイリオ" panose="020B0604030504040204" pitchFamily="50" charset="-128"/>
                <a:ea typeface="メイリオ" panose="020B0604030504040204" pitchFamily="50" charset="-128"/>
                <a:cs typeface="メイリオ" panose="020B0604030504040204" pitchFamily="50" charset="-128"/>
              </a:rPr>
              <a:t>】</a:t>
            </a:r>
          </a:p>
          <a:p>
            <a:pPr eaLnBrk="0" fontAlgn="base" hangingPunct="0">
              <a:spcBef>
                <a:spcPct val="0"/>
              </a:spcBef>
              <a:spcAft>
                <a:spcPct val="0"/>
              </a:spcAft>
            </a:pP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【2.7 </a:t>
            </a:r>
            <a:r>
              <a:rPr kumimoji="0" lang="ja-JP" altLang="en-US" sz="700" u="sng" dirty="0">
                <a:latin typeface="メイリオ" panose="020B0604030504040204" pitchFamily="50" charset="-128"/>
                <a:ea typeface="メイリオ" panose="020B0604030504040204" pitchFamily="50" charset="-128"/>
                <a:cs typeface="メイリオ" panose="020B0604030504040204" pitchFamily="50" charset="-128"/>
              </a:rPr>
              <a:t>ゾーニング対象範囲の概況と</a:t>
            </a:r>
            <a:endPar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700" u="sng" dirty="0">
                <a:latin typeface="メイリオ" panose="020B0604030504040204" pitchFamily="50" charset="-128"/>
                <a:ea typeface="メイリオ" panose="020B0604030504040204" pitchFamily="50" charset="-128"/>
                <a:cs typeface="メイリオ" panose="020B0604030504040204" pitchFamily="50" charset="-128"/>
              </a:rPr>
              <a:t>　ゾーニングに用いる情報</a:t>
            </a: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a:t>
            </a:r>
          </a:p>
          <a:p>
            <a:pPr eaLnBrk="0" fontAlgn="base" hangingPunct="0">
              <a:spcBef>
                <a:spcPct val="0"/>
              </a:spcBef>
              <a:spcAft>
                <a:spcPct val="0"/>
              </a:spcAft>
            </a:pPr>
            <a:endParaRPr kumimoji="0" lang="ja-JP" altLang="ja-JP" sz="700" u="sng"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endPar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endParaRPr kumimoji="0" lang="ja-JP" altLang="ja-JP" sz="7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2" name="Text Box 8"/>
          <p:cNvSpPr txBox="1">
            <a:spLocks noChangeArrowheads="1"/>
          </p:cNvSpPr>
          <p:nvPr/>
        </p:nvSpPr>
        <p:spPr bwMode="auto">
          <a:xfrm>
            <a:off x="225640" y="1224135"/>
            <a:ext cx="2025273" cy="40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8891" rIns="36000" bIns="8891" numCol="1" anchor="t" anchorCtr="0" compatLnSpc="1">
            <a:prstTxWarp prst="textNoShape">
              <a:avLst/>
            </a:prstTxWarp>
          </a:bodyPr>
          <a:lstStyle/>
          <a:p>
            <a:pPr lvl="0" eaLnBrk="0" fontAlgn="base" hangingPunct="0">
              <a:spcBef>
                <a:spcPct val="0"/>
              </a:spcBef>
              <a:spcAft>
                <a:spcPct val="0"/>
              </a:spcAft>
            </a:pP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【2.1 </a:t>
            </a:r>
            <a:r>
              <a:rPr kumimoji="0" lang="ja-JP" altLang="en-US" sz="700" u="sng" dirty="0">
                <a:latin typeface="メイリオ" panose="020B0604030504040204" pitchFamily="50" charset="-128"/>
                <a:ea typeface="メイリオ" panose="020B0604030504040204" pitchFamily="50" charset="-128"/>
                <a:cs typeface="メイリオ" panose="020B0604030504040204" pitchFamily="50" charset="-128"/>
              </a:rPr>
              <a:t>目的</a:t>
            </a: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a:t>
            </a:r>
          </a:p>
          <a:p>
            <a:pPr lvl="0" eaLnBrk="0" fontAlgn="base" hangingPunct="0">
              <a:spcBef>
                <a:spcPct val="0"/>
              </a:spcBef>
              <a:spcAft>
                <a:spcPct val="0"/>
              </a:spcAft>
            </a:pP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【2.2 </a:t>
            </a:r>
            <a:r>
              <a:rPr kumimoji="0" lang="ja-JP" altLang="en-US" sz="700" u="sng" dirty="0">
                <a:latin typeface="メイリオ" panose="020B0604030504040204" pitchFamily="50" charset="-128"/>
                <a:ea typeface="メイリオ" panose="020B0604030504040204" pitchFamily="50" charset="-128"/>
                <a:cs typeface="メイリオ" panose="020B0604030504040204" pitchFamily="50" charset="-128"/>
              </a:rPr>
              <a:t>上位計画・関連計画</a:t>
            </a: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a:t>
            </a:r>
          </a:p>
          <a:p>
            <a:pPr lvl="0" eaLnBrk="0" fontAlgn="base" hangingPunct="0">
              <a:spcBef>
                <a:spcPct val="0"/>
              </a:spcBef>
              <a:spcAft>
                <a:spcPct val="0"/>
              </a:spcAft>
            </a:pP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【2.3 </a:t>
            </a:r>
            <a:r>
              <a:rPr kumimoji="0" lang="ja-JP" altLang="en-US" sz="700" u="sng" dirty="0">
                <a:latin typeface="メイリオ" panose="020B0604030504040204" pitchFamily="50" charset="-128"/>
                <a:ea typeface="メイリオ" panose="020B0604030504040204" pitchFamily="50" charset="-128"/>
                <a:cs typeface="メイリオ" panose="020B0604030504040204" pitchFamily="50" charset="-128"/>
              </a:rPr>
              <a:t>ゾーニング対象範囲</a:t>
            </a: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a:t>
            </a:r>
          </a:p>
          <a:p>
            <a:pPr eaLnBrk="0" fontAlgn="base" hangingPunct="0">
              <a:spcBef>
                <a:spcPct val="0"/>
              </a:spcBef>
              <a:spcAft>
                <a:spcPct val="0"/>
              </a:spcAft>
            </a:pPr>
            <a:r>
              <a:rPr kumimoji="0" lang="ja-JP" altLang="ja-JP" sz="700" u="sng" dirty="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2.4 </a:t>
            </a:r>
            <a:r>
              <a:rPr kumimoji="0" lang="ja-JP" altLang="en-US" sz="700" u="sng" dirty="0">
                <a:latin typeface="メイリオ" panose="020B0604030504040204" pitchFamily="50" charset="-128"/>
                <a:ea typeface="メイリオ" panose="020B0604030504040204" pitchFamily="50" charset="-128"/>
                <a:cs typeface="メイリオ" panose="020B0604030504040204" pitchFamily="50" charset="-128"/>
              </a:rPr>
              <a:t>ｿﾞｰﾆﾝｸﾞﾏｯﾌﾟの作成ｽｹｼﾞｭｰﾙ</a:t>
            </a:r>
            <a:r>
              <a:rPr kumimoji="0" lang="ja-JP" altLang="ja-JP" sz="700" u="sng" dirty="0">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3" name="Text Box 8"/>
          <p:cNvSpPr txBox="1">
            <a:spLocks noChangeArrowheads="1"/>
          </p:cNvSpPr>
          <p:nvPr/>
        </p:nvSpPr>
        <p:spPr bwMode="auto">
          <a:xfrm>
            <a:off x="3508696" y="1214835"/>
            <a:ext cx="1692667" cy="41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8891" rIns="36000" bIns="8891" numCol="1" anchor="t" anchorCtr="0" compatLnSpc="1">
            <a:prstTxWarp prst="textNoShape">
              <a:avLst/>
            </a:prstTxWarp>
          </a:bodyPr>
          <a:lstStyle/>
          <a:p>
            <a:pPr eaLnBrk="0" fontAlgn="base" hangingPunct="0">
              <a:spcBef>
                <a:spcPct val="0"/>
              </a:spcBef>
              <a:spcAft>
                <a:spcPct val="0"/>
              </a:spcAft>
            </a:pP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【2.8</a:t>
            </a:r>
            <a:r>
              <a:rPr kumimoji="0" lang="ja-JP" altLang="en-US" sz="700" u="sng" dirty="0">
                <a:latin typeface="メイリオ" panose="020B0604030504040204" pitchFamily="50" charset="-128"/>
                <a:ea typeface="メイリオ" panose="020B0604030504040204" pitchFamily="50" charset="-128"/>
                <a:cs typeface="メイリオ" panose="020B0604030504040204" pitchFamily="50" charset="-128"/>
              </a:rPr>
              <a:t>　関係者・関係機関の抽出</a:t>
            </a: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a:t>
            </a:r>
          </a:p>
          <a:p>
            <a:pPr eaLnBrk="0" fontAlgn="base" hangingPunct="0">
              <a:spcBef>
                <a:spcPct val="0"/>
              </a:spcBef>
              <a:spcAft>
                <a:spcPct val="0"/>
              </a:spcAft>
            </a:pP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【2.9</a:t>
            </a:r>
            <a:r>
              <a:rPr kumimoji="0" lang="ja-JP" altLang="en-US" sz="700" u="sng" dirty="0">
                <a:latin typeface="メイリオ" panose="020B0604030504040204" pitchFamily="50" charset="-128"/>
                <a:ea typeface="メイリオ" panose="020B0604030504040204" pitchFamily="50" charset="-128"/>
                <a:cs typeface="メイリオ" panose="020B0604030504040204" pitchFamily="50" charset="-128"/>
              </a:rPr>
              <a:t>　合意形成の進め方</a:t>
            </a: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a:t>
            </a:r>
          </a:p>
          <a:p>
            <a:pPr eaLnBrk="0" fontAlgn="base" hangingPunct="0">
              <a:spcBef>
                <a:spcPct val="0"/>
              </a:spcBef>
              <a:spcAft>
                <a:spcPct val="0"/>
              </a:spcAft>
            </a:pP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【2.10</a:t>
            </a:r>
            <a:r>
              <a:rPr kumimoji="0" lang="ja-JP" altLang="en-US" sz="700" u="sng" dirty="0">
                <a:latin typeface="メイリオ" panose="020B0604030504040204" pitchFamily="50" charset="-128"/>
                <a:ea typeface="メイリオ" panose="020B0604030504040204" pitchFamily="50" charset="-128"/>
                <a:cs typeface="メイリオ" panose="020B0604030504040204" pitchFamily="50" charset="-128"/>
              </a:rPr>
              <a:t> ｿﾞｰﾆﾝｸﾞﾏｯﾌﾟの策定後の見直</a:t>
            </a:r>
            <a:endPar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700" u="sng" dirty="0">
                <a:latin typeface="メイリオ" panose="020B0604030504040204" pitchFamily="50" charset="-128"/>
                <a:ea typeface="メイリオ" panose="020B0604030504040204" pitchFamily="50" charset="-128"/>
                <a:cs typeface="メイリオ" panose="020B0604030504040204" pitchFamily="50" charset="-128"/>
              </a:rPr>
              <a:t>　し・公表</a:t>
            </a: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a:t>
            </a:r>
          </a:p>
          <a:p>
            <a:pPr eaLnBrk="0" fontAlgn="base" hangingPunct="0">
              <a:spcBef>
                <a:spcPct val="0"/>
              </a:spcBef>
              <a:spcAft>
                <a:spcPct val="0"/>
              </a:spcAft>
            </a:pP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【2.11</a:t>
            </a:r>
            <a:r>
              <a:rPr kumimoji="0" lang="ja-JP" altLang="en-US" sz="700" u="sng" dirty="0">
                <a:latin typeface="メイリオ" panose="020B0604030504040204" pitchFamily="50" charset="-128"/>
                <a:ea typeface="メイリオ" panose="020B0604030504040204" pitchFamily="50" charset="-128"/>
                <a:cs typeface="メイリオ" panose="020B0604030504040204" pitchFamily="50" charset="-128"/>
              </a:rPr>
              <a:t> ｿﾞｰﾆﾝｸﾞﾏｯﾌﾟの活用</a:t>
            </a:r>
            <a:r>
              <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rPr>
              <a:t>】</a:t>
            </a:r>
          </a:p>
          <a:p>
            <a:pPr lvl="0" eaLnBrk="0" fontAlgn="base" hangingPunct="0">
              <a:spcBef>
                <a:spcPct val="0"/>
              </a:spcBef>
              <a:spcAft>
                <a:spcPct val="0"/>
              </a:spcAft>
            </a:pPr>
            <a:endParaRPr kumimoji="0" lang="ja-JP" altLang="ja-JP" sz="700" u="sng"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endParaRPr kumimoji="0" lang="ja-JP" altLang="ja-JP" sz="700" u="sng"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endParaRPr kumimoji="0" lang="en-US" altLang="ja-JP" sz="700" u="sng"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endParaRPr kumimoji="0" lang="ja-JP" altLang="ja-JP" sz="7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4" name="Rectangle 12"/>
          <p:cNvSpPr>
            <a:spLocks noChangeArrowheads="1"/>
          </p:cNvSpPr>
          <p:nvPr/>
        </p:nvSpPr>
        <p:spPr bwMode="auto">
          <a:xfrm>
            <a:off x="3120564" y="4426191"/>
            <a:ext cx="1978453" cy="431501"/>
          </a:xfrm>
          <a:prstGeom prst="rect">
            <a:avLst/>
          </a:prstGeom>
          <a:solidFill>
            <a:srgbClr val="FFFFFF"/>
          </a:solidFill>
          <a:ln w="9525">
            <a:solidFill>
              <a:srgbClr val="000000"/>
            </a:solidFill>
            <a:miter lim="800000"/>
            <a:headEnd/>
            <a:tailEnd/>
          </a:ln>
        </p:spPr>
        <p:txBody>
          <a:bodyPr vert="horz" wrap="square" lIns="74295" tIns="8891" rIns="74295" bIns="8891" numCol="1" anchor="t" anchorCtr="0" compatLnSpc="1">
            <a:prstTxWarp prst="textNoShape">
              <a:avLst/>
            </a:prstTxWarp>
          </a:bodyPr>
          <a:lstStyle/>
          <a:p>
            <a:pPr eaLnBrk="0" fontAlgn="base" hangingPunct="0">
              <a:spcBef>
                <a:spcPct val="0"/>
              </a:spcBef>
              <a:spcAft>
                <a:spcPct val="0"/>
              </a:spcAft>
            </a:pPr>
            <a:r>
              <a:rPr kumimoji="0"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【3.3.4 </a:t>
            </a:r>
            <a:r>
              <a:rPr kumimoji="0" lang="ja-JP" altLang="en-US" sz="900" u="sng" dirty="0">
                <a:latin typeface="メイリオ" panose="020B0604030504040204" pitchFamily="50" charset="-128"/>
                <a:ea typeface="メイリオ" panose="020B0604030504040204" pitchFamily="50" charset="-128"/>
                <a:cs typeface="メイリオ" panose="020B0604030504040204" pitchFamily="50" charset="-128"/>
              </a:rPr>
              <a:t>個別ヒアリング・調整</a:t>
            </a:r>
            <a:r>
              <a:rPr kumimoji="0"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a:t>
            </a:r>
          </a:p>
          <a:p>
            <a:pPr eaLnBrk="0" fontAlgn="base" hangingPunct="0">
              <a:spcBef>
                <a:spcPct val="0"/>
              </a:spcBef>
              <a:spcAft>
                <a:spcPct val="0"/>
              </a:spcAft>
            </a:pP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○個別ヒアリング・個別調整</a:t>
            </a:r>
            <a:endParaRPr kumimoji="0"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800" dirty="0">
                <a:latin typeface="メイリオ" panose="020B0604030504040204" pitchFamily="50" charset="-128"/>
                <a:ea typeface="メイリオ" panose="020B0604030504040204" pitchFamily="50" charset="-128"/>
                <a:cs typeface="メイリオ" panose="020B0604030504040204" pitchFamily="50" charset="-128"/>
              </a:rPr>
              <a:t>住民団体、保護団体、先行利用者等</a:t>
            </a:r>
            <a:r>
              <a:rPr kumimoji="0"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75" name="Rectangle 12"/>
          <p:cNvSpPr>
            <a:spLocks noChangeArrowheads="1"/>
          </p:cNvSpPr>
          <p:nvPr/>
        </p:nvSpPr>
        <p:spPr bwMode="auto">
          <a:xfrm>
            <a:off x="3120564" y="5310218"/>
            <a:ext cx="1978453" cy="567555"/>
          </a:xfrm>
          <a:prstGeom prst="rect">
            <a:avLst/>
          </a:prstGeom>
          <a:solidFill>
            <a:srgbClr val="FFFFFF"/>
          </a:solidFill>
          <a:ln w="9525">
            <a:solidFill>
              <a:srgbClr val="000000"/>
            </a:solidFill>
            <a:miter lim="800000"/>
            <a:headEnd/>
            <a:tailEnd/>
          </a:ln>
        </p:spPr>
        <p:txBody>
          <a:bodyPr vert="horz" wrap="square" lIns="74295" tIns="8891" rIns="74295" bIns="8891" numCol="1" anchor="t" anchorCtr="0" compatLnSpc="1">
            <a:prstTxWarp prst="textNoShape">
              <a:avLst/>
            </a:prstTxWarp>
          </a:bodyPr>
          <a:lstStyle/>
          <a:p>
            <a:pPr eaLnBrk="0" fontAlgn="base" hangingPunct="0">
              <a:spcBef>
                <a:spcPct val="0"/>
              </a:spcBef>
              <a:spcAft>
                <a:spcPct val="0"/>
              </a:spcAft>
            </a:pPr>
            <a:r>
              <a:rPr kumimoji="0"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【3.3.6 </a:t>
            </a:r>
            <a:r>
              <a:rPr kumimoji="0" lang="ja-JP" altLang="en-US" sz="900" u="sng" dirty="0">
                <a:latin typeface="メイリオ" panose="020B0604030504040204" pitchFamily="50" charset="-128"/>
                <a:ea typeface="メイリオ" panose="020B0604030504040204" pitchFamily="50" charset="-128"/>
                <a:cs typeface="メイリオ" panose="020B0604030504040204" pitchFamily="50" charset="-128"/>
              </a:rPr>
              <a:t>その他の手法</a:t>
            </a:r>
            <a:r>
              <a:rPr kumimoji="0"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a:t>
            </a:r>
          </a:p>
          <a:p>
            <a:pPr eaLnBrk="0" fontAlgn="base" hangingPunct="0">
              <a:spcBef>
                <a:spcPct val="0"/>
              </a:spcBef>
              <a:spcAft>
                <a:spcPct val="0"/>
              </a:spcAft>
            </a:pP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○説明会</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○アンケート</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○パブリックコメント　等</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endParaRPr kumimoji="0" lang="ja-JP"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6" name="Rectangle 12"/>
          <p:cNvSpPr>
            <a:spLocks noChangeArrowheads="1"/>
          </p:cNvSpPr>
          <p:nvPr/>
        </p:nvSpPr>
        <p:spPr bwMode="auto">
          <a:xfrm>
            <a:off x="3119232" y="4955597"/>
            <a:ext cx="1978453" cy="287485"/>
          </a:xfrm>
          <a:prstGeom prst="rect">
            <a:avLst/>
          </a:prstGeom>
          <a:solidFill>
            <a:srgbClr val="FFFFFF"/>
          </a:solidFill>
          <a:ln w="9525">
            <a:solidFill>
              <a:srgbClr val="000000"/>
            </a:solidFill>
            <a:miter lim="800000"/>
            <a:headEnd/>
            <a:tailEnd/>
          </a:ln>
        </p:spPr>
        <p:txBody>
          <a:bodyPr vert="horz" wrap="square" lIns="74295" tIns="8891" rIns="74295" bIns="8891" numCol="1" anchor="t" anchorCtr="0" compatLnSpc="1">
            <a:prstTxWarp prst="textNoShape">
              <a:avLst/>
            </a:prstTxWarp>
          </a:bodyPr>
          <a:lstStyle/>
          <a:p>
            <a:pPr eaLnBrk="0" fontAlgn="base" hangingPunct="0">
              <a:spcBef>
                <a:spcPct val="0"/>
              </a:spcBef>
              <a:spcAft>
                <a:spcPct val="0"/>
              </a:spcAft>
            </a:pPr>
            <a:r>
              <a:rPr kumimoji="0"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【3.3.5 </a:t>
            </a:r>
            <a:r>
              <a:rPr kumimoji="0" lang="ja-JP" altLang="en-US" sz="900" u="sng" dirty="0">
                <a:latin typeface="メイリオ" panose="020B0604030504040204" pitchFamily="50" charset="-128"/>
                <a:ea typeface="メイリオ" panose="020B0604030504040204" pitchFamily="50" charset="-128"/>
                <a:cs typeface="メイリオ" panose="020B0604030504040204" pitchFamily="50" charset="-128"/>
              </a:rPr>
              <a:t>有識者等ヒアリング</a:t>
            </a:r>
            <a:r>
              <a:rPr kumimoji="0"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a:t>
            </a:r>
          </a:p>
          <a:p>
            <a:pPr eaLnBrk="0" fontAlgn="base" hangingPunct="0">
              <a:spcBef>
                <a:spcPct val="0"/>
              </a:spcBef>
              <a:spcAft>
                <a:spcPct val="0"/>
              </a:spcAft>
            </a:pP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○有識者等ヒアリング</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endParaRPr kumimoji="0" lang="ja-JP"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7" name="AutoShape 475"/>
          <p:cNvSpPr>
            <a:spLocks noChangeArrowheads="1"/>
          </p:cNvSpPr>
          <p:nvPr/>
        </p:nvSpPr>
        <p:spPr bwMode="auto">
          <a:xfrm rot="10800000">
            <a:off x="1476172" y="4485918"/>
            <a:ext cx="410187" cy="401567"/>
          </a:xfrm>
          <a:prstGeom prst="downArrow">
            <a:avLst>
              <a:gd name="adj1" fmla="val 46620"/>
              <a:gd name="adj2" fmla="val 44366"/>
            </a:avLst>
          </a:prstGeom>
          <a:solidFill>
            <a:srgbClr val="FFFFFF"/>
          </a:solidFill>
          <a:ln w="9525">
            <a:solidFill>
              <a:srgbClr val="000000"/>
            </a:solidFill>
            <a:miter lim="800000"/>
            <a:headEnd/>
            <a:tailEnd/>
          </a:ln>
        </p:spPr>
        <p:txBody>
          <a:bodyPr rot="0" vert="eaVert" wrap="square" lIns="74295" tIns="8891" rIns="74295" bIns="8891"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8" name="Text Box 5"/>
          <p:cNvSpPr txBox="1">
            <a:spLocks noChangeArrowheads="1"/>
          </p:cNvSpPr>
          <p:nvPr/>
        </p:nvSpPr>
        <p:spPr bwMode="auto">
          <a:xfrm>
            <a:off x="331168" y="5459716"/>
            <a:ext cx="2597747" cy="33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1" rIns="74295" bIns="8891" numCol="1" anchor="t" anchorCtr="0" compatLnSpc="1">
            <a:prstTxWarp prst="textNoShape">
              <a:avLst/>
            </a:prstTxWarp>
          </a:bodyPr>
          <a:lstStyle/>
          <a:p>
            <a:pPr eaLnBrk="0" fontAlgn="base" hangingPunct="0">
              <a:spcBef>
                <a:spcPct val="0"/>
              </a:spcBef>
              <a:spcAft>
                <a:spcPct val="0"/>
              </a:spcAft>
            </a:pPr>
            <a:r>
              <a:rPr kumimoji="0" lang="ja-JP"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800" u="sng" dirty="0">
                <a:latin typeface="メイリオ" panose="020B0604030504040204" pitchFamily="50" charset="-128"/>
                <a:ea typeface="メイリオ" panose="020B0604030504040204" pitchFamily="50" charset="-128"/>
                <a:cs typeface="メイリオ" panose="020B0604030504040204" pitchFamily="50" charset="-128"/>
              </a:rPr>
              <a:t>3.2.9</a:t>
            </a:r>
            <a:r>
              <a:rPr kumimoji="0" lang="ja-JP" altLang="en-US" sz="800" u="sng" dirty="0">
                <a:latin typeface="メイリオ" panose="020B0604030504040204" pitchFamily="50" charset="-128"/>
                <a:ea typeface="メイリオ" panose="020B0604030504040204" pitchFamily="50" charset="-128"/>
                <a:cs typeface="メイリオ" panose="020B0604030504040204" pitchFamily="50" charset="-128"/>
              </a:rPr>
              <a:t> 導入見通しに応じたゾーニングの見直し</a:t>
            </a:r>
            <a:r>
              <a:rPr kumimoji="0" lang="ja-JP"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eaLnBrk="0" fontAlgn="base" hangingPunct="0">
              <a:spcBef>
                <a:spcPct val="0"/>
              </a:spcBef>
              <a:spcAft>
                <a:spcPct val="0"/>
              </a:spcAft>
            </a:pPr>
            <a:endParaRPr kumimoji="0" lang="ja-JP"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9" name="Text Box 5"/>
          <p:cNvSpPr txBox="1">
            <a:spLocks noChangeArrowheads="1"/>
          </p:cNvSpPr>
          <p:nvPr/>
        </p:nvSpPr>
        <p:spPr bwMode="auto">
          <a:xfrm>
            <a:off x="1251597" y="5321002"/>
            <a:ext cx="1894693" cy="20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1" rIns="74295" bIns="8891" numCol="1" anchor="t" anchorCtr="0" compatLnSpc="1">
            <a:prstTxWarp prst="textNoShape">
              <a:avLst/>
            </a:prstTxWarp>
          </a:bodyPr>
          <a:lstStyle/>
          <a:p>
            <a:pPr eaLnBrk="0" fontAlgn="base" hangingPunct="0">
              <a:spcBef>
                <a:spcPct val="0"/>
              </a:spcBef>
              <a:spcAft>
                <a:spcPct val="0"/>
              </a:spcAft>
            </a:pPr>
            <a:r>
              <a:rPr kumimoji="0" lang="ja-JP"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800" u="sng" dirty="0">
                <a:latin typeface="メイリオ" panose="020B0604030504040204" pitchFamily="50" charset="-128"/>
                <a:ea typeface="メイリオ" panose="020B0604030504040204" pitchFamily="50" charset="-128"/>
                <a:cs typeface="メイリオ" panose="020B0604030504040204" pitchFamily="50" charset="-128"/>
              </a:rPr>
              <a:t>3.2.8 </a:t>
            </a:r>
            <a:r>
              <a:rPr kumimoji="0" lang="ja-JP" altLang="en-US" sz="800" u="sng" dirty="0">
                <a:latin typeface="メイリオ" panose="020B0604030504040204" pitchFamily="50" charset="-128"/>
                <a:ea typeface="メイリオ" panose="020B0604030504040204" pitchFamily="50" charset="-128"/>
                <a:cs typeface="メイリオ" panose="020B0604030504040204" pitchFamily="50" charset="-128"/>
              </a:rPr>
              <a:t>ﾚｲﾔｰの重ね合わせ等</a:t>
            </a:r>
            <a:r>
              <a:rPr kumimoji="0" lang="ja-JP"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lvl="0" eaLnBrk="0" fontAlgn="base" hangingPunct="0">
              <a:spcBef>
                <a:spcPct val="0"/>
              </a:spcBef>
              <a:spcAft>
                <a:spcPct val="0"/>
              </a:spcAft>
            </a:pPr>
            <a:endParaRPr kumimoji="0" lang="ja-JP"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0" name="Text Box 5"/>
          <p:cNvSpPr txBox="1">
            <a:spLocks noChangeArrowheads="1"/>
          </p:cNvSpPr>
          <p:nvPr/>
        </p:nvSpPr>
        <p:spPr bwMode="auto">
          <a:xfrm>
            <a:off x="1592594" y="4976927"/>
            <a:ext cx="1285763" cy="39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1" rIns="74295" bIns="8891" numCol="1" anchor="t" anchorCtr="0" compatLnSpc="1">
            <a:prstTxWarp prst="textNoShape">
              <a:avLst/>
            </a:prstTxWarp>
          </a:bodyPr>
          <a:lstStyle/>
          <a:p>
            <a:pPr lvl="0" eaLnBrk="0" fontAlgn="base" hangingPunct="0">
              <a:spcBef>
                <a:spcPct val="0"/>
              </a:spcBef>
              <a:spcAft>
                <a:spcPct val="0"/>
              </a:spcAft>
            </a:pPr>
            <a:r>
              <a:rPr kumimoji="0" lang="en-US" altLang="ja-JP" sz="800" dirty="0">
                <a:latin typeface="メイリオ" panose="020B0604030504040204" pitchFamily="50" charset="-128"/>
                <a:ea typeface="メイリオ" panose="020B0604030504040204" pitchFamily="50" charset="-128"/>
                <a:cs typeface="メイリオ" panose="020B0604030504040204" pitchFamily="50" charset="-128"/>
              </a:rPr>
              <a:t>【3.2.1</a:t>
            </a:r>
            <a:r>
              <a:rPr kumimoji="0" lang="ja-JP" altLang="en-US" sz="800" dirty="0">
                <a:latin typeface="メイリオ" panose="020B0604030504040204" pitchFamily="50" charset="-128"/>
                <a:ea typeface="メイリオ" panose="020B0604030504040204" pitchFamily="50" charset="-128"/>
                <a:cs typeface="メイリオ" panose="020B0604030504040204" pitchFamily="50" charset="-128"/>
              </a:rPr>
              <a:t> ｴﾘｱの種類</a:t>
            </a:r>
            <a:r>
              <a:rPr kumimoji="0"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p>
            <a:pPr lvl="0" eaLnBrk="0" fontAlgn="base" hangingPunct="0">
              <a:spcBef>
                <a:spcPct val="0"/>
              </a:spcBef>
              <a:spcAft>
                <a:spcPct val="0"/>
              </a:spcAft>
            </a:pPr>
            <a:r>
              <a:rPr kumimoji="0" lang="ja-JP"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800" u="sng" dirty="0">
                <a:latin typeface="メイリオ" panose="020B0604030504040204" pitchFamily="50" charset="-128"/>
                <a:ea typeface="メイリオ" panose="020B0604030504040204" pitchFamily="50" charset="-128"/>
                <a:cs typeface="メイリオ" panose="020B0604030504040204" pitchFamily="50" charset="-128"/>
              </a:rPr>
              <a:t>3.2.2 </a:t>
            </a:r>
            <a:r>
              <a:rPr kumimoji="0" lang="ja-JP" altLang="en-US" sz="800" u="sng" dirty="0">
                <a:latin typeface="メイリオ" panose="020B0604030504040204" pitchFamily="50" charset="-128"/>
                <a:ea typeface="メイリオ" panose="020B0604030504040204" pitchFamily="50" charset="-128"/>
                <a:cs typeface="メイリオ" panose="020B0604030504040204" pitchFamily="50" charset="-128"/>
              </a:rPr>
              <a:t>ﾚｲﾔｰの作成</a:t>
            </a:r>
            <a:endParaRPr kumimoji="0" lang="en-US" altLang="ja-JP" sz="800" u="sng" dirty="0">
              <a:latin typeface="メイリオ" panose="020B0604030504040204" pitchFamily="50" charset="-128"/>
              <a:ea typeface="メイリオ" panose="020B0604030504040204" pitchFamily="50" charset="-128"/>
              <a:cs typeface="メイリオ" panose="020B0604030504040204" pitchFamily="50" charset="-128"/>
            </a:endParaRPr>
          </a:p>
          <a:p>
            <a:pPr lvl="0" eaLnBrk="0" fontAlgn="base" hangingPunct="0">
              <a:spcBef>
                <a:spcPct val="0"/>
              </a:spcBef>
              <a:spcAft>
                <a:spcPct val="0"/>
              </a:spcAft>
            </a:pPr>
            <a:r>
              <a:rPr kumimoji="0"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u="sng" dirty="0">
                <a:latin typeface="メイリオ" panose="020B0604030504040204" pitchFamily="50" charset="-128"/>
                <a:ea typeface="メイリオ" panose="020B0604030504040204" pitchFamily="50" charset="-128"/>
                <a:cs typeface="メイリオ" panose="020B0604030504040204" pitchFamily="50" charset="-128"/>
              </a:rPr>
              <a:t>・ｴﾘｱの設定方法</a:t>
            </a:r>
            <a:r>
              <a:rPr kumimoji="0" lang="ja-JP"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1" name="正方形/長方形 18"/>
          <p:cNvSpPr>
            <a:spLocks noChangeArrowheads="1"/>
          </p:cNvSpPr>
          <p:nvPr/>
        </p:nvSpPr>
        <p:spPr bwMode="auto">
          <a:xfrm>
            <a:off x="383380" y="5588317"/>
            <a:ext cx="2402735" cy="357844"/>
          </a:xfrm>
          <a:prstGeom prst="rect">
            <a:avLst/>
          </a:prstGeom>
          <a:solidFill>
            <a:srgbClr val="92D05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kumimoji="0" lang="en-US" altLang="ja-JP" sz="1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3.2</a:t>
            </a:r>
            <a:r>
              <a:rPr kumimoji="0" lang="ja-JP" altLang="en-US" sz="1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ゾーニングマップ案の作成</a:t>
            </a:r>
            <a:endParaRPr kumimoji="0" lang="en-US" altLang="ja-JP" sz="1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r>
              <a:rPr kumimoji="0" lang="ja-JP" altLang="en-US" sz="1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（レイヤーの重ね合わせ）</a:t>
            </a:r>
            <a:endParaRPr kumimoji="0" lang="ja-JP"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2" name="AutoShape 475"/>
          <p:cNvSpPr>
            <a:spLocks noChangeArrowheads="1"/>
          </p:cNvSpPr>
          <p:nvPr/>
        </p:nvSpPr>
        <p:spPr bwMode="auto">
          <a:xfrm>
            <a:off x="2272518" y="5831204"/>
            <a:ext cx="1299100" cy="204343"/>
          </a:xfrm>
          <a:prstGeom prst="downArrow">
            <a:avLst>
              <a:gd name="adj1" fmla="val 46620"/>
              <a:gd name="adj2" fmla="val 44366"/>
            </a:avLst>
          </a:prstGeom>
          <a:solidFill>
            <a:srgbClr val="FFFFFF"/>
          </a:solidFill>
          <a:ln w="9525">
            <a:solidFill>
              <a:srgbClr val="000000"/>
            </a:solidFill>
            <a:miter lim="800000"/>
            <a:headEnd/>
            <a:tailEnd/>
          </a:ln>
        </p:spPr>
        <p:txBody>
          <a:bodyPr rot="0" vert="eaVert" wrap="square" lIns="74295" tIns="8891" rIns="74295" bIns="8891" anchor="t" anchorCtr="0" upright="1">
            <a:noAutofit/>
          </a:bodyPr>
          <a:lstStyle/>
          <a:p>
            <a:endParaRPr lang="ja-JP" altLang="en-US" sz="9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3" name="Rectangle 12">
            <a:extLst/>
          </p:cNvPr>
          <p:cNvSpPr>
            <a:spLocks noChangeArrowheads="1"/>
          </p:cNvSpPr>
          <p:nvPr/>
        </p:nvSpPr>
        <p:spPr bwMode="auto">
          <a:xfrm>
            <a:off x="3114128" y="2172753"/>
            <a:ext cx="1978453" cy="431501"/>
          </a:xfrm>
          <a:prstGeom prst="rect">
            <a:avLst/>
          </a:prstGeom>
          <a:solidFill>
            <a:srgbClr val="FFFFFF"/>
          </a:solidFill>
          <a:ln w="9525">
            <a:solidFill>
              <a:srgbClr val="000000"/>
            </a:solidFill>
            <a:miter lim="800000"/>
            <a:headEnd/>
            <a:tailEnd/>
          </a:ln>
        </p:spPr>
        <p:txBody>
          <a:bodyPr vert="horz" wrap="square" lIns="74295" tIns="8891" rIns="74295" bIns="8891" numCol="1" anchor="t" anchorCtr="0" compatLnSpc="1">
            <a:prstTxWarp prst="textNoShape">
              <a:avLst/>
            </a:prstTxWarp>
          </a:bodyPr>
          <a:lstStyle/>
          <a:p>
            <a:pPr eaLnBrk="0" fontAlgn="base" hangingPunct="0">
              <a:spcBef>
                <a:spcPct val="0"/>
              </a:spcBef>
              <a:spcAft>
                <a:spcPct val="0"/>
              </a:spcAft>
            </a:pPr>
            <a:r>
              <a:rPr kumimoji="0"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【3.3.1 </a:t>
            </a:r>
            <a:r>
              <a:rPr kumimoji="0" lang="ja-JP" altLang="en-US" sz="900" u="sng" dirty="0">
                <a:latin typeface="メイリオ" panose="020B0604030504040204" pitchFamily="50" charset="-128"/>
                <a:ea typeface="メイリオ" panose="020B0604030504040204" pitchFamily="50" charset="-128"/>
                <a:cs typeface="メイリオ" panose="020B0604030504040204" pitchFamily="50" charset="-128"/>
              </a:rPr>
              <a:t>関係者・関係機関の抽出</a:t>
            </a:r>
            <a:r>
              <a:rPr kumimoji="0"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a:t>
            </a:r>
          </a:p>
          <a:p>
            <a:pPr eaLnBrk="0" fontAlgn="base" hangingPunct="0">
              <a:spcBef>
                <a:spcPct val="0"/>
              </a:spcBef>
              <a:spcAft>
                <a:spcPct val="0"/>
              </a:spcAft>
            </a:pP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○実施体制の整備</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○関係者・関係機関の抽出</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4" name="Rectangle 12">
            <a:extLst/>
          </p:cNvPr>
          <p:cNvSpPr>
            <a:spLocks noChangeArrowheads="1"/>
          </p:cNvSpPr>
          <p:nvPr/>
        </p:nvSpPr>
        <p:spPr bwMode="auto">
          <a:xfrm>
            <a:off x="3101397" y="2696581"/>
            <a:ext cx="1978453" cy="431501"/>
          </a:xfrm>
          <a:prstGeom prst="rect">
            <a:avLst/>
          </a:prstGeom>
          <a:solidFill>
            <a:srgbClr val="FFFFFF"/>
          </a:solidFill>
          <a:ln w="9525">
            <a:solidFill>
              <a:srgbClr val="000000"/>
            </a:solidFill>
            <a:miter lim="800000"/>
            <a:headEnd/>
            <a:tailEnd/>
          </a:ln>
        </p:spPr>
        <p:txBody>
          <a:bodyPr vert="horz" wrap="square" lIns="74295" tIns="8891" rIns="74295" bIns="8891" numCol="1" anchor="t" anchorCtr="0" compatLnSpc="1">
            <a:prstTxWarp prst="textNoShape">
              <a:avLst/>
            </a:prstTxWarp>
          </a:bodyPr>
          <a:lstStyle/>
          <a:p>
            <a:pPr eaLnBrk="0" fontAlgn="base" hangingPunct="0">
              <a:spcBef>
                <a:spcPct val="0"/>
              </a:spcBef>
              <a:spcAft>
                <a:spcPct val="0"/>
              </a:spcAft>
            </a:pPr>
            <a:r>
              <a:rPr kumimoji="0"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【3.3.2 </a:t>
            </a:r>
            <a:r>
              <a:rPr kumimoji="0" lang="ja-JP" altLang="en-US" sz="900" u="sng" dirty="0">
                <a:latin typeface="メイリオ" panose="020B0604030504040204" pitchFamily="50" charset="-128"/>
                <a:ea typeface="メイリオ" panose="020B0604030504040204" pitchFamily="50" charset="-128"/>
                <a:cs typeface="メイリオ" panose="020B0604030504040204" pitchFamily="50" charset="-128"/>
              </a:rPr>
              <a:t>意見調整方法の検討</a:t>
            </a:r>
            <a:r>
              <a:rPr kumimoji="0" lang="en-US" altLang="ja-JP" sz="900" u="sng" dirty="0">
                <a:latin typeface="メイリオ" panose="020B0604030504040204" pitchFamily="50" charset="-128"/>
                <a:ea typeface="メイリオ" panose="020B0604030504040204" pitchFamily="50" charset="-128"/>
                <a:cs typeface="メイリオ" panose="020B0604030504040204" pitchFamily="50" charset="-128"/>
              </a:rPr>
              <a:t>】</a:t>
            </a:r>
          </a:p>
          <a:p>
            <a:pPr eaLnBrk="0" fontAlgn="base" hangingPunct="0">
              <a:spcBef>
                <a:spcPct val="0"/>
              </a:spcBef>
              <a:spcAft>
                <a:spcPct val="0"/>
              </a:spcAft>
            </a:pP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○意見調整方法の検討</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○運営方法等についての協議</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868487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977</TotalTime>
  <Words>903</Words>
  <Application>Microsoft Office PowerPoint</Application>
  <PresentationFormat>A4 210 x 297 mm</PresentationFormat>
  <Paragraphs>225</Paragraphs>
  <Slides>4</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vt:i4>
      </vt:variant>
    </vt:vector>
  </HeadingPairs>
  <TitlesOfParts>
    <vt:vector size="16" baseType="lpstr">
      <vt:lpstr>Meiryo UI</vt:lpstr>
      <vt:lpstr>メイリオ</vt:lpstr>
      <vt:lpstr>游ゴシック</vt:lpstr>
      <vt:lpstr>游ゴシック Light</vt:lpstr>
      <vt:lpstr>Arial</vt:lpstr>
      <vt:lpstr>Calibri</vt:lpstr>
      <vt:lpstr>Calibri Light</vt:lpstr>
      <vt:lpstr>Cambria</vt:lpstr>
      <vt:lpstr>MS Reference Sans Serif</vt:lpstr>
      <vt:lpstr>Segoe UI</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曽根 拓人</dc:creator>
  <cp:lastModifiedBy>稲 佳奈／リサーチ・コンサル／JRI (ina kana)</cp:lastModifiedBy>
  <cp:revision>97</cp:revision>
  <cp:lastPrinted>2018-05-10T09:12:56Z</cp:lastPrinted>
  <dcterms:created xsi:type="dcterms:W3CDTF">2018-04-13T07:21:07Z</dcterms:created>
  <dcterms:modified xsi:type="dcterms:W3CDTF">2018-05-15T05:33:37Z</dcterms:modified>
</cp:coreProperties>
</file>