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6" r:id="rId3"/>
    <p:sldId id="267" r:id="rId4"/>
    <p:sldId id="268"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AEB"/>
    <a:srgbClr val="CB0BC2"/>
    <a:srgbClr val="DEEBF7"/>
    <a:srgbClr val="F4B183"/>
    <a:srgbClr val="FEBA32"/>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143184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41799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158181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13971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249914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366497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38032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333626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397160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90631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42625B-5B91-4321-883F-6203BB7DAA47}"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420479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2625B-5B91-4321-883F-6203BB7DAA47}"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63E77-6A56-4015-B65D-996D8B9E075F}" type="slidenum">
              <a:rPr kumimoji="1" lang="ja-JP" altLang="en-US" smtClean="0"/>
              <a:t>‹#›</a:t>
            </a:fld>
            <a:endParaRPr kumimoji="1" lang="ja-JP" altLang="en-US"/>
          </a:p>
        </p:txBody>
      </p:sp>
    </p:spTree>
    <p:extLst>
      <p:ext uri="{BB962C8B-B14F-4D97-AF65-F5344CB8AC3E}">
        <p14:creationId xmlns:p14="http://schemas.microsoft.com/office/powerpoint/2010/main" val="20164097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7"/>
          <p:cNvSpPr txBox="1">
            <a:spLocks/>
          </p:cNvSpPr>
          <p:nvPr/>
        </p:nvSpPr>
        <p:spPr>
          <a:xfrm>
            <a:off x="112111" y="2008627"/>
            <a:ext cx="9645732" cy="4449966"/>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vert="horz" wrap="square" lIns="215931" tIns="107965" rIns="215931" bIns="107965" rtlCol="0">
            <a:spAutoFit/>
          </a:bodyPr>
          <a:lstStyle>
            <a:lvl1pPr marL="342797" indent="-342797" algn="l" defTabSz="914126" rtl="0" eaLnBrk="1" latinLnBrk="0" hangingPunct="1">
              <a:spcBef>
                <a:spcPts val="600"/>
              </a:spcBef>
              <a:spcAft>
                <a:spcPts val="600"/>
              </a:spcAft>
              <a:buClr>
                <a:srgbClr val="002060"/>
              </a:buClr>
              <a:buFont typeface="Wingdings" panose="05000000000000000000" pitchFamily="2" charset="2"/>
              <a:buChar char="l"/>
              <a:defRPr kumimoji="1" sz="1999" kern="1200">
                <a:solidFill>
                  <a:schemeClr val="dk1"/>
                </a:solidFill>
                <a:latin typeface="+mn-lt"/>
                <a:ea typeface="+mn-ea"/>
                <a:cs typeface="+mn-cs"/>
              </a:defRPr>
            </a:lvl1pPr>
            <a:lvl2pPr marL="742727" indent="-285664" algn="l" defTabSz="914126" rtl="0" eaLnBrk="1" latinLnBrk="0" hangingPunct="1">
              <a:spcBef>
                <a:spcPts val="600"/>
              </a:spcBef>
              <a:spcAft>
                <a:spcPts val="600"/>
              </a:spcAft>
              <a:buFont typeface="Arial" pitchFamily="34" charset="0"/>
              <a:buChar char="–"/>
              <a:defRPr kumimoji="1" sz="1400" kern="1200">
                <a:solidFill>
                  <a:schemeClr val="dk1"/>
                </a:solidFill>
                <a:latin typeface="+mn-lt"/>
                <a:ea typeface="+mn-ea"/>
                <a:cs typeface="+mn-cs"/>
              </a:defRPr>
            </a:lvl2pPr>
            <a:lvl3pPr marL="1142657" indent="-228531" algn="l" defTabSz="914126" rtl="0" eaLnBrk="1" latinLnBrk="0" hangingPunct="1">
              <a:spcBef>
                <a:spcPts val="600"/>
              </a:spcBef>
              <a:spcAft>
                <a:spcPts val="600"/>
              </a:spcAft>
              <a:buFont typeface="Arial" pitchFamily="34" charset="0"/>
              <a:buChar char="•"/>
              <a:defRPr kumimoji="1" sz="1050" kern="1200">
                <a:solidFill>
                  <a:schemeClr val="dk1"/>
                </a:solidFill>
                <a:latin typeface="+mn-lt"/>
                <a:ea typeface="+mn-ea"/>
                <a:cs typeface="+mn-cs"/>
              </a:defRPr>
            </a:lvl3pPr>
            <a:lvl4pPr marL="1599720"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4pPr>
            <a:lvl5pPr marL="2056783"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9pPr>
          </a:lstStyle>
          <a:p>
            <a:pPr>
              <a:lnSpc>
                <a:spcPts val="3400"/>
              </a:lnSpc>
              <a:buClr>
                <a:sysClr val="windowText" lastClr="000000"/>
              </a:buClr>
              <a:buFont typeface="Wingdings" panose="05000000000000000000" pitchFamily="2" charset="2"/>
              <a:buChar char="n"/>
              <a:defRPr/>
            </a:pP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の普及のため、</a:t>
            </a: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の実事例又は</a:t>
            </a: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の建築に係る具体的な計画を有し、</a:t>
            </a: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の普及に向けた取組み計画を有するオーナーを</a:t>
            </a:r>
            <a:r>
              <a:rPr lang="ja-JP" altLang="en-US" sz="2800" b="1" u="sng" dirty="0">
                <a:solidFill>
                  <a:srgbClr val="FF0000"/>
                </a:solidFill>
                <a:latin typeface="メイリオ"/>
                <a:ea typeface="メイリオ"/>
                <a:cs typeface="メイリオ" panose="020B0604030504040204" pitchFamily="50" charset="-128"/>
              </a:rPr>
              <a:t>「</a:t>
            </a:r>
            <a:r>
              <a:rPr lang="en-US" altLang="ja-JP" sz="2800" b="1" u="sng" dirty="0">
                <a:solidFill>
                  <a:srgbClr val="FF0000"/>
                </a:solidFill>
                <a:latin typeface="メイリオ"/>
                <a:ea typeface="メイリオ"/>
                <a:cs typeface="メイリオ" panose="020B0604030504040204" pitchFamily="50" charset="-128"/>
              </a:rPr>
              <a:t>ZEB</a:t>
            </a:r>
            <a:r>
              <a:rPr lang="ja-JP" altLang="en-US" sz="2800" b="1" u="sng" dirty="0">
                <a:solidFill>
                  <a:srgbClr val="FF0000"/>
                </a:solidFill>
                <a:latin typeface="メイリオ"/>
                <a:ea typeface="メイリオ"/>
                <a:cs typeface="メイリオ" panose="020B0604030504040204" pitchFamily="50" charset="-128"/>
              </a:rPr>
              <a:t>リーディング・オーナー」</a:t>
            </a:r>
            <a:r>
              <a:rPr lang="ja-JP" altLang="en-US" sz="2800" dirty="0">
                <a:solidFill>
                  <a:schemeClr val="tx1"/>
                </a:solidFill>
                <a:latin typeface="メイリオ"/>
                <a:ea typeface="メイリオ"/>
                <a:cs typeface="メイリオ" panose="020B0604030504040204" pitchFamily="50" charset="-128"/>
              </a:rPr>
              <a:t>として登録し、</a:t>
            </a:r>
            <a:r>
              <a:rPr lang="en-US" altLang="ja-JP" sz="2800" b="1" u="sng" dirty="0">
                <a:solidFill>
                  <a:srgbClr val="FF0000"/>
                </a:solidFill>
                <a:latin typeface="メイリオ"/>
                <a:ea typeface="メイリオ"/>
                <a:cs typeface="メイリオ" panose="020B0604030504040204" pitchFamily="50" charset="-128"/>
              </a:rPr>
              <a:t>ZEB</a:t>
            </a:r>
            <a:r>
              <a:rPr lang="ja-JP" altLang="en-US" sz="2800" b="1" u="sng" dirty="0">
                <a:solidFill>
                  <a:srgbClr val="FF0000"/>
                </a:solidFill>
                <a:latin typeface="メイリオ"/>
                <a:ea typeface="メイリオ"/>
                <a:cs typeface="メイリオ" panose="020B0604030504040204" pitchFamily="50" charset="-128"/>
              </a:rPr>
              <a:t>の建築事例を集約して公表</a:t>
            </a:r>
            <a:r>
              <a:rPr lang="ja-JP" altLang="en-US" sz="2800" dirty="0">
                <a:solidFill>
                  <a:schemeClr val="tx1"/>
                </a:solidFill>
                <a:latin typeface="メイリオ"/>
                <a:ea typeface="メイリオ"/>
                <a:cs typeface="メイリオ" panose="020B0604030504040204" pitchFamily="50" charset="-128"/>
              </a:rPr>
              <a:t>。</a:t>
            </a:r>
            <a:endParaRPr lang="en-US" altLang="ja-JP" sz="2800" dirty="0">
              <a:solidFill>
                <a:schemeClr val="tx1"/>
              </a:solidFill>
              <a:latin typeface="メイリオ"/>
              <a:ea typeface="メイリオ"/>
              <a:cs typeface="メイリオ" panose="020B0604030504040204" pitchFamily="50" charset="-128"/>
            </a:endParaRPr>
          </a:p>
          <a:p>
            <a:pPr>
              <a:lnSpc>
                <a:spcPts val="3400"/>
              </a:lnSpc>
              <a:buClr>
                <a:sysClr val="windowText" lastClr="000000"/>
              </a:buClr>
              <a:buFont typeface="Wingdings" panose="05000000000000000000" pitchFamily="2" charset="2"/>
              <a:buChar char="n"/>
              <a:defRPr/>
            </a:pPr>
            <a:r>
              <a:rPr lang="ja-JP" altLang="en-US" sz="2800" dirty="0">
                <a:solidFill>
                  <a:schemeClr val="tx1"/>
                </a:solidFill>
                <a:latin typeface="メイリオ"/>
                <a:ea typeface="メイリオ"/>
                <a:cs typeface="メイリオ" panose="020B0604030504040204" pitchFamily="50" charset="-128"/>
              </a:rPr>
              <a:t>平成</a:t>
            </a:r>
            <a:r>
              <a:rPr lang="en-US" altLang="ja-JP" sz="2800" dirty="0">
                <a:solidFill>
                  <a:schemeClr val="tx1"/>
                </a:solidFill>
                <a:latin typeface="メイリオ"/>
                <a:ea typeface="メイリオ"/>
                <a:cs typeface="メイリオ" panose="020B0604030504040204" pitchFamily="50" charset="-128"/>
              </a:rPr>
              <a:t>29</a:t>
            </a:r>
            <a:r>
              <a:rPr lang="ja-JP" altLang="en-US" sz="2800" dirty="0">
                <a:solidFill>
                  <a:schemeClr val="tx1"/>
                </a:solidFill>
                <a:latin typeface="メイリオ"/>
                <a:ea typeface="メイリオ"/>
                <a:cs typeface="メイリオ" panose="020B0604030504040204" pitchFamily="50" charset="-128"/>
              </a:rPr>
              <a:t>年度</a:t>
            </a: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補助事業では、採択後に「</a:t>
            </a: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リーディング・オーナー」への登録が必要。</a:t>
            </a:r>
            <a:endParaRPr lang="en-US" altLang="ja-JP" sz="2800" dirty="0">
              <a:solidFill>
                <a:schemeClr val="tx1"/>
              </a:solidFill>
              <a:latin typeface="メイリオ"/>
              <a:ea typeface="メイリオ"/>
              <a:cs typeface="メイリオ" panose="020B0604030504040204" pitchFamily="50" charset="-128"/>
            </a:endParaRPr>
          </a:p>
          <a:p>
            <a:pPr>
              <a:lnSpc>
                <a:spcPts val="3400"/>
              </a:lnSpc>
              <a:buClr>
                <a:sysClr val="windowText" lastClr="000000"/>
              </a:buClr>
              <a:buFont typeface="Wingdings" panose="05000000000000000000" pitchFamily="2" charset="2"/>
              <a:buChar char="n"/>
              <a:defRPr/>
            </a:pPr>
            <a:r>
              <a:rPr lang="en-US" altLang="ja-JP" sz="2800" b="1" u="sng" dirty="0">
                <a:solidFill>
                  <a:schemeClr val="tx1"/>
                </a:solidFill>
                <a:latin typeface="メイリオ"/>
                <a:ea typeface="メイリオ"/>
                <a:cs typeface="メイリオ" panose="020B0604030504040204" pitchFamily="50" charset="-128"/>
              </a:rPr>
              <a:t>ZEB</a:t>
            </a:r>
            <a:r>
              <a:rPr lang="ja-JP" altLang="en-US" sz="2800" b="1" u="sng" dirty="0">
                <a:solidFill>
                  <a:schemeClr val="tx1"/>
                </a:solidFill>
                <a:latin typeface="メイリオ"/>
                <a:ea typeface="メイリオ"/>
                <a:cs typeface="メイリオ" panose="020B0604030504040204" pitchFamily="50" charset="-128"/>
              </a:rPr>
              <a:t>リーディング・オーナー一覧と</a:t>
            </a:r>
            <a:r>
              <a:rPr lang="en-US" altLang="ja-JP" sz="2800" b="1" u="sng" dirty="0">
                <a:solidFill>
                  <a:schemeClr val="tx1"/>
                </a:solidFill>
                <a:latin typeface="メイリオ"/>
                <a:ea typeface="メイリオ"/>
                <a:cs typeface="メイリオ" panose="020B0604030504040204" pitchFamily="50" charset="-128"/>
              </a:rPr>
              <a:t>ZEB</a:t>
            </a:r>
            <a:r>
              <a:rPr lang="ja-JP" altLang="en-US" sz="2800" b="1" u="sng" dirty="0">
                <a:solidFill>
                  <a:schemeClr val="tx1"/>
                </a:solidFill>
                <a:latin typeface="メイリオ"/>
                <a:ea typeface="メイリオ"/>
                <a:cs typeface="メイリオ" panose="020B0604030504040204" pitchFamily="50" charset="-128"/>
              </a:rPr>
              <a:t>事例は、補助金執行団体の</a:t>
            </a:r>
            <a:r>
              <a:rPr lang="en-US" altLang="ja-JP" sz="2800" b="1" u="sng" dirty="0">
                <a:solidFill>
                  <a:schemeClr val="tx1"/>
                </a:solidFill>
                <a:latin typeface="メイリオ"/>
                <a:ea typeface="メイリオ"/>
                <a:cs typeface="メイリオ" panose="020B0604030504040204" pitchFamily="50" charset="-128"/>
              </a:rPr>
              <a:t>HP</a:t>
            </a:r>
            <a:r>
              <a:rPr lang="ja-JP" altLang="en-US" sz="2800" b="1" u="sng" dirty="0">
                <a:solidFill>
                  <a:schemeClr val="tx1"/>
                </a:solidFill>
                <a:latin typeface="メイリオ"/>
                <a:ea typeface="メイリオ"/>
                <a:cs typeface="メイリオ" panose="020B0604030504040204" pitchFamily="50" charset="-128"/>
              </a:rPr>
              <a:t>で公開</a:t>
            </a:r>
            <a:r>
              <a:rPr lang="ja-JP" altLang="en-US" sz="2800" dirty="0">
                <a:solidFill>
                  <a:schemeClr val="tx1"/>
                </a:solidFill>
                <a:latin typeface="メイリオ"/>
                <a:ea typeface="メイリオ"/>
                <a:cs typeface="メイリオ" panose="020B0604030504040204" pitchFamily="50" charset="-128"/>
              </a:rPr>
              <a:t>。登録された情報を基に、</a:t>
            </a:r>
            <a:r>
              <a:rPr lang="en-US" altLang="ja-JP" sz="2800" dirty="0">
                <a:solidFill>
                  <a:schemeClr val="tx1"/>
                </a:solidFill>
                <a:latin typeface="メイリオ"/>
                <a:ea typeface="メイリオ"/>
                <a:cs typeface="メイリオ" panose="020B0604030504040204" pitchFamily="50" charset="-128"/>
              </a:rPr>
              <a:t>ZEB</a:t>
            </a:r>
            <a:r>
              <a:rPr lang="ja-JP" altLang="en-US" sz="2800" dirty="0">
                <a:solidFill>
                  <a:schemeClr val="tx1"/>
                </a:solidFill>
                <a:latin typeface="メイリオ"/>
                <a:ea typeface="メイリオ"/>
                <a:cs typeface="メイリオ" panose="020B0604030504040204" pitchFamily="50" charset="-128"/>
              </a:rPr>
              <a:t>の普及に向けてさらなる施策を検討予定。</a:t>
            </a:r>
            <a:endParaRPr lang="en-US" altLang="ja-JP" sz="2800" dirty="0">
              <a:solidFill>
                <a:schemeClr val="tx1"/>
              </a:solidFill>
              <a:latin typeface="メイリオ"/>
              <a:ea typeface="メイリオ"/>
              <a:cs typeface="メイリオ" panose="020B0604030504040204" pitchFamily="50" charset="-128"/>
            </a:endParaRPr>
          </a:p>
        </p:txBody>
      </p:sp>
      <p:sp>
        <p:nvSpPr>
          <p:cNvPr id="6" name="タイトル 1"/>
          <p:cNvSpPr txBox="1">
            <a:spLocks/>
          </p:cNvSpPr>
          <p:nvPr/>
        </p:nvSpPr>
        <p:spPr>
          <a:xfrm>
            <a:off x="131727" y="1268134"/>
            <a:ext cx="9774279" cy="879241"/>
          </a:xfrm>
          <a:prstGeom prst="rect">
            <a:avLst/>
          </a:prstGeom>
          <a:noFill/>
          <a:ln w="9525" cap="flat" cmpd="sng" algn="ctr">
            <a:noFill/>
            <a:prstDash val="solid"/>
          </a:ln>
          <a:effectLst/>
        </p:spPr>
        <p:txBody>
          <a:bodyPr anchor="t"/>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3830">
              <a:defRPr/>
            </a:pPr>
            <a:r>
              <a:rPr lang="en-US" altLang="ja-JP" sz="2399" dirty="0">
                <a:solidFill>
                  <a:prstClr val="black"/>
                </a:solidFill>
                <a:latin typeface="メイリオ"/>
                <a:ea typeface="メイリオ"/>
                <a:cs typeface="メイリオ" pitchFamily="50" charset="-128"/>
              </a:rPr>
              <a:t>ZEB</a:t>
            </a:r>
            <a:r>
              <a:rPr lang="ja-JP" altLang="en-US" sz="2399" dirty="0">
                <a:solidFill>
                  <a:prstClr val="black"/>
                </a:solidFill>
                <a:latin typeface="メイリオ"/>
                <a:ea typeface="メイリオ"/>
                <a:cs typeface="メイリオ" pitchFamily="50" charset="-128"/>
              </a:rPr>
              <a:t>リーディング・オーナー登録制度</a:t>
            </a:r>
            <a:endParaRPr lang="en-US" altLang="ja-JP" sz="2399" dirty="0">
              <a:solidFill>
                <a:prstClr val="black"/>
              </a:solidFill>
              <a:latin typeface="メイリオ"/>
              <a:ea typeface="メイリオ"/>
              <a:cs typeface="メイリオ" pitchFamily="50" charset="-128"/>
            </a:endParaRPr>
          </a:p>
          <a:p>
            <a:pPr algn="l" defTabSz="843830">
              <a:defRPr/>
            </a:pPr>
            <a:r>
              <a:rPr lang="ja-JP" altLang="en-US" sz="1999" dirty="0">
                <a:solidFill>
                  <a:prstClr val="black"/>
                </a:solidFill>
                <a:latin typeface="メイリオ"/>
                <a:ea typeface="メイリオ"/>
                <a:cs typeface="メイリオ" pitchFamily="50" charset="-128"/>
              </a:rPr>
              <a:t>（</a:t>
            </a:r>
            <a:r>
              <a:rPr lang="en-US" altLang="ja-JP" sz="1999" dirty="0">
                <a:solidFill>
                  <a:prstClr val="black"/>
                </a:solidFill>
                <a:latin typeface="メイリオ"/>
                <a:ea typeface="メイリオ"/>
                <a:cs typeface="メイリオ" pitchFamily="50" charset="-128"/>
              </a:rPr>
              <a:t>ZEB</a:t>
            </a:r>
            <a:r>
              <a:rPr lang="ja-JP" altLang="en-US" sz="1999" dirty="0">
                <a:solidFill>
                  <a:prstClr val="black"/>
                </a:solidFill>
                <a:latin typeface="メイリオ"/>
                <a:ea typeface="メイリオ"/>
                <a:cs typeface="メイリオ" pitchFamily="50" charset="-128"/>
              </a:rPr>
              <a:t>の広報・ブランド化、新築公共建築物での率先した取組）</a:t>
            </a:r>
          </a:p>
        </p:txBody>
      </p:sp>
      <p:sp>
        <p:nvSpPr>
          <p:cNvPr id="8" name="タイトル 1"/>
          <p:cNvSpPr txBox="1">
            <a:spLocks/>
          </p:cNvSpPr>
          <p:nvPr/>
        </p:nvSpPr>
        <p:spPr>
          <a:xfrm>
            <a:off x="784518" y="61042"/>
            <a:ext cx="8589175" cy="734284"/>
          </a:xfrm>
          <a:prstGeom prst="rect">
            <a:avLst/>
          </a:prstGeom>
          <a:noFill/>
          <a:ln w="9525" cap="flat" cmpd="sng" algn="ctr">
            <a:noFill/>
            <a:prstDash val="solid"/>
          </a:ln>
          <a:effectLst/>
        </p:spPr>
        <p:txBody>
          <a:bodyPr anchor="t"/>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3830">
              <a:defRPr/>
            </a:pPr>
            <a:r>
              <a:rPr lang="ja-JP" altLang="en-US" sz="2399" dirty="0">
                <a:solidFill>
                  <a:prstClr val="black"/>
                </a:solidFill>
                <a:latin typeface="メイリオ"/>
                <a:ea typeface="メイリオ"/>
                <a:cs typeface="メイリオ" pitchFamily="50" charset="-128"/>
              </a:rPr>
              <a:t>地方公共団体の</a:t>
            </a:r>
            <a:r>
              <a:rPr lang="en-US" altLang="ja-JP" sz="2399" dirty="0">
                <a:solidFill>
                  <a:prstClr val="black"/>
                </a:solidFill>
                <a:latin typeface="メイリオ"/>
                <a:ea typeface="メイリオ"/>
                <a:cs typeface="メイリオ" pitchFamily="50" charset="-128"/>
              </a:rPr>
              <a:t>ZEB</a:t>
            </a:r>
            <a:r>
              <a:rPr lang="ja-JP" altLang="en-US" sz="2399" dirty="0">
                <a:solidFill>
                  <a:prstClr val="black"/>
                </a:solidFill>
                <a:latin typeface="メイリオ"/>
                <a:ea typeface="メイリオ"/>
                <a:cs typeface="メイリオ" pitchFamily="50" charset="-128"/>
              </a:rPr>
              <a:t>リーディングオーナーへの</a:t>
            </a:r>
            <a:endParaRPr lang="en-US" altLang="ja-JP" sz="2399" dirty="0">
              <a:solidFill>
                <a:prstClr val="black"/>
              </a:solidFill>
              <a:latin typeface="メイリオ"/>
              <a:ea typeface="メイリオ"/>
              <a:cs typeface="メイリオ" pitchFamily="50" charset="-128"/>
            </a:endParaRPr>
          </a:p>
          <a:p>
            <a:pPr algn="l" defTabSz="843830">
              <a:defRPr/>
            </a:pPr>
            <a:r>
              <a:rPr lang="ja-JP" altLang="en-US" sz="2399" dirty="0">
                <a:solidFill>
                  <a:prstClr val="black"/>
                </a:solidFill>
                <a:latin typeface="メイリオ"/>
                <a:ea typeface="メイリオ"/>
                <a:cs typeface="メイリオ" pitchFamily="50" charset="-128"/>
              </a:rPr>
              <a:t>積極的な登録の促進</a:t>
            </a:r>
            <a:endParaRPr lang="ja-JP" altLang="en-US" sz="1999" dirty="0">
              <a:solidFill>
                <a:prstClr val="black"/>
              </a:solidFill>
              <a:latin typeface="メイリオ"/>
              <a:ea typeface="メイリオ"/>
              <a:cs typeface="メイリオ" pitchFamily="50" charset="-128"/>
            </a:endParaRPr>
          </a:p>
        </p:txBody>
      </p:sp>
      <p:sp>
        <p:nvSpPr>
          <p:cNvPr id="9" name="正方形/長方形 8"/>
          <p:cNvSpPr/>
          <p:nvPr/>
        </p:nvSpPr>
        <p:spPr>
          <a:xfrm>
            <a:off x="8662934" y="112698"/>
            <a:ext cx="1129289" cy="3154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062">
              <a:defRPr/>
            </a:pPr>
            <a:r>
              <a:rPr lang="ja-JP" altLang="en-US" kern="0" dirty="0">
                <a:solidFill>
                  <a:prstClr val="black"/>
                </a:solidFill>
                <a:latin typeface="メイリオ"/>
                <a:ea typeface="メイリオ"/>
              </a:rPr>
              <a:t>制度</a:t>
            </a:r>
          </a:p>
        </p:txBody>
      </p:sp>
      <p:pic>
        <p:nvPicPr>
          <p:cNvPr id="11" name="図 10"/>
          <p:cNvPicPr>
            <a:picLocks noChangeAspect="1"/>
          </p:cNvPicPr>
          <p:nvPr/>
        </p:nvPicPr>
        <p:blipFill>
          <a:blip r:embed="rId2"/>
          <a:stretch>
            <a:fillRect/>
          </a:stretch>
        </p:blipFill>
        <p:spPr>
          <a:xfrm>
            <a:off x="112115" y="124247"/>
            <a:ext cx="647115" cy="397352"/>
          </a:xfrm>
          <a:prstGeom prst="rect">
            <a:avLst/>
          </a:prstGeom>
        </p:spPr>
      </p:pic>
      <p:sp>
        <p:nvSpPr>
          <p:cNvPr id="12" name="正方形/長方形 6"/>
          <p:cNvSpPr>
            <a:spLocks noChangeArrowheads="1"/>
          </p:cNvSpPr>
          <p:nvPr/>
        </p:nvSpPr>
        <p:spPr bwMode="auto">
          <a:xfrm>
            <a:off x="4633692" y="222073"/>
            <a:ext cx="537862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400"/>
              </a:lnSpc>
              <a:spcBef>
                <a:spcPct val="0"/>
              </a:spcBef>
              <a:buNone/>
              <a:defRPr/>
            </a:pPr>
            <a:endParaRPr kumimoji="0" lang="en-US" altLang="zh-TW" sz="2000" kern="0" dirty="0">
              <a:solidFill>
                <a:srgbClr val="000000"/>
              </a:solidFill>
              <a:latin typeface="メイリオ"/>
              <a:ea typeface="メイリオ"/>
              <a:sym typeface="Wingdings" panose="05000000000000000000" pitchFamily="2" charset="2"/>
            </a:endParaRPr>
          </a:p>
          <a:p>
            <a:pPr eaLnBrk="1" hangingPunct="1">
              <a:lnSpc>
                <a:spcPts val="2400"/>
              </a:lnSpc>
              <a:spcBef>
                <a:spcPct val="0"/>
              </a:spcBef>
              <a:buNone/>
            </a:pPr>
            <a:r>
              <a:rPr lang="ja-JP" altLang="en-US" sz="2000" dirty="0">
                <a:solidFill>
                  <a:prstClr val="black"/>
                </a:solidFill>
                <a:latin typeface="メイリオ"/>
                <a:ea typeface="メイリオ"/>
                <a:cs typeface="Meiryo UI" pitchFamily="50" charset="-128"/>
              </a:rPr>
              <a:t>担当課：</a:t>
            </a:r>
            <a:r>
              <a:rPr lang="ja-JP" altLang="en-US"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地球局事業室見える化</a:t>
            </a:r>
            <a:r>
              <a:rPr lang="en-US" altLang="ja-JP" sz="2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L </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03-5521-8355</a:t>
            </a:r>
            <a:r>
              <a:rPr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rgbClr val="000000"/>
                </a:solidFill>
                <a:latin typeface="メイリオ"/>
                <a:ea typeface="メイリオ"/>
              </a:rPr>
              <a:t>　</a:t>
            </a:r>
            <a:endParaRPr lang="zh-TW" altLang="en-US" sz="1200" dirty="0">
              <a:solidFill>
                <a:srgbClr val="000000"/>
              </a:solidFill>
              <a:latin typeface="メイリオ"/>
              <a:ea typeface="メイリオ"/>
            </a:endParaRPr>
          </a:p>
          <a:p>
            <a:pPr defTabSz="844062"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894756" y="832173"/>
            <a:ext cx="1825539" cy="336517"/>
          </a:xfrm>
          <a:prstGeom prst="rect">
            <a:avLst/>
          </a:prstGeom>
          <a:solidFill>
            <a:srgbClr val="FFFF00"/>
          </a:solidFill>
          <a:ln w="25400" cap="flat" cmpd="sng" algn="ctr">
            <a:solidFill>
              <a:sysClr val="windowText" lastClr="000000"/>
            </a:solidFill>
            <a:prstDash val="solid"/>
          </a:ln>
          <a:effectLst/>
        </p:spPr>
        <p:txBody>
          <a:bodyPr rtlCol="0" anchor="ctr"/>
          <a:lstStyle/>
          <a:p>
            <a:pPr defTabSz="914104">
              <a:defRPr/>
            </a:pPr>
            <a:r>
              <a:rPr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a:t>
            </a:r>
            <a:endParaRPr lang="ja-JP" altLang="en-US"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p:cNvSpPr>
            <a:spLocks noGrp="1"/>
          </p:cNvSpPr>
          <p:nvPr>
            <p:ph type="sldNum" sz="quarter" idx="12"/>
          </p:nvPr>
        </p:nvSpPr>
        <p:spPr>
          <a:xfrm>
            <a:off x="9221188" y="6523200"/>
            <a:ext cx="630000" cy="370800"/>
          </a:xfrm>
        </p:spPr>
        <p:txBody>
          <a:bodyPr/>
          <a:lstStyle/>
          <a:p>
            <a:pPr algn="ctr">
              <a:defRPr/>
            </a:pP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１</a:t>
            </a:r>
          </a:p>
        </p:txBody>
      </p:sp>
    </p:spTree>
    <p:extLst>
      <p:ext uri="{BB962C8B-B14F-4D97-AF65-F5344CB8AC3E}">
        <p14:creationId xmlns:p14="http://schemas.microsoft.com/office/powerpoint/2010/main" val="414868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7407" y="5542520"/>
            <a:ext cx="10637183" cy="1661993"/>
          </a:xfrm>
          <a:prstGeom prst="rect">
            <a:avLst/>
          </a:prstGeom>
          <a:noFill/>
        </p:spPr>
        <p:txBody>
          <a:bodyPr wrap="square" rtlCol="0">
            <a:spAutoFit/>
          </a:bodyPr>
          <a:lstStyle/>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東京都：都有施設の</a:t>
            </a:r>
            <a:r>
              <a:rPr lang="en-US" altLang="ja-JP" sz="1200" dirty="0">
                <a:latin typeface="メイリオ" panose="020B0604030504040204" pitchFamily="50" charset="-128"/>
                <a:ea typeface="メイリオ" panose="020B0604030504040204" pitchFamily="50" charset="-128"/>
              </a:rPr>
              <a:t>ZEB</a:t>
            </a:r>
            <a:r>
              <a:rPr lang="ja-JP" altLang="en-US" sz="1200" dirty="0">
                <a:latin typeface="メイリオ" panose="020B0604030504040204" pitchFamily="50" charset="-128"/>
                <a:ea typeface="メイリオ" panose="020B0604030504040204" pitchFamily="50" charset="-128"/>
              </a:rPr>
              <a:t>化に東京都のグリーンボンド充当を決定</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神奈川県：</a:t>
            </a:r>
            <a:r>
              <a:rPr lang="en-US" altLang="ja-JP" sz="1200" dirty="0">
                <a:latin typeface="メイリオ" panose="020B0604030504040204" pitchFamily="50" charset="-128"/>
                <a:ea typeface="メイリオ" panose="020B0604030504040204" pitchFamily="50" charset="-128"/>
              </a:rPr>
              <a:t>ZEB</a:t>
            </a:r>
            <a:r>
              <a:rPr lang="ja-JP" altLang="en-US" sz="1200" dirty="0">
                <a:latin typeface="メイリオ" panose="020B0604030504040204" pitchFamily="50" charset="-128"/>
                <a:ea typeface="メイリオ" panose="020B0604030504040204" pitchFamily="50" charset="-128"/>
              </a:rPr>
              <a:t>セミナーの開催、独自の</a:t>
            </a:r>
            <a:r>
              <a:rPr lang="en-US" altLang="ja-JP" sz="1200" dirty="0">
                <a:latin typeface="メイリオ" panose="020B0604030504040204" pitchFamily="50" charset="-128"/>
                <a:ea typeface="メイリオ" panose="020B0604030504040204" pitchFamily="50" charset="-128"/>
              </a:rPr>
              <a:t>ZEB</a:t>
            </a:r>
            <a:r>
              <a:rPr lang="ja-JP" altLang="en-US" sz="1200" dirty="0" err="1">
                <a:latin typeface="メイリオ" panose="020B0604030504040204" pitchFamily="50" charset="-128"/>
                <a:ea typeface="メイリオ" panose="020B0604030504040204" pitchFamily="50" charset="-128"/>
              </a:rPr>
              <a:t>への</a:t>
            </a:r>
            <a:r>
              <a:rPr lang="ja-JP" altLang="en-US" sz="1200" dirty="0">
                <a:latin typeface="メイリオ" panose="020B0604030504040204" pitchFamily="50" charset="-128"/>
                <a:ea typeface="メイリオ" panose="020B0604030504040204" pitchFamily="50" charset="-128"/>
              </a:rPr>
              <a:t>補助</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静岡県：</a:t>
            </a:r>
            <a:r>
              <a:rPr lang="en-US" altLang="ja-JP" sz="1200" dirty="0">
                <a:latin typeface="メイリオ" panose="020B0604030504040204" pitchFamily="50" charset="-128"/>
                <a:ea typeface="メイリオ" panose="020B0604030504040204" pitchFamily="50" charset="-128"/>
              </a:rPr>
              <a:t>ZEB</a:t>
            </a:r>
            <a:r>
              <a:rPr lang="ja-JP" altLang="en-US" sz="1200" dirty="0">
                <a:latin typeface="メイリオ" panose="020B0604030504040204" pitchFamily="50" charset="-128"/>
                <a:ea typeface="メイリオ" panose="020B0604030504040204" pitchFamily="50" charset="-128"/>
              </a:rPr>
              <a:t>セミナー、事例見学会の開催</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公益社団法人空気調和・衛生工学会：１００周年シンポジウムで</a:t>
            </a:r>
            <a:r>
              <a:rPr lang="en-US" altLang="ja-JP" sz="1200" dirty="0">
                <a:latin typeface="メイリオ" panose="020B0604030504040204" pitchFamily="50" charset="-128"/>
                <a:ea typeface="メイリオ" panose="020B0604030504040204" pitchFamily="50" charset="-128"/>
              </a:rPr>
              <a:t>ZEB</a:t>
            </a:r>
            <a:r>
              <a:rPr lang="ja-JP" altLang="en-US" sz="1200" dirty="0">
                <a:latin typeface="メイリオ" panose="020B0604030504040204" pitchFamily="50" charset="-128"/>
                <a:ea typeface="メイリオ" panose="020B0604030504040204" pitchFamily="50" charset="-128"/>
              </a:rPr>
              <a:t>の先進事例をまとめたパンフレット等を紹介</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信州大学：技術者向け社会人教育コースにおいて、</a:t>
            </a:r>
            <a:r>
              <a:rPr lang="en-US" altLang="ja-JP" sz="1200" dirty="0">
                <a:latin typeface="メイリオ" panose="020B0604030504040204" pitchFamily="50" charset="-128"/>
                <a:ea typeface="メイリオ" panose="020B0604030504040204" pitchFamily="50" charset="-128"/>
              </a:rPr>
              <a:t>ZEB</a:t>
            </a:r>
            <a:r>
              <a:rPr lang="ja-JP" altLang="en-US" sz="1200" dirty="0">
                <a:latin typeface="メイリオ" panose="020B0604030504040204" pitchFamily="50" charset="-128"/>
                <a:ea typeface="メイリオ" panose="020B0604030504040204" pitchFamily="50" charset="-128"/>
              </a:rPr>
              <a:t>の設計手法取得プログラムを解説</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公益社団法人日本建築家協会：</a:t>
            </a:r>
            <a:r>
              <a:rPr lang="en-US" altLang="ja-JP" sz="1200" dirty="0">
                <a:latin typeface="メイリオ" panose="020B0604030504040204" pitchFamily="50" charset="-128"/>
                <a:ea typeface="メイリオ" panose="020B0604030504040204" pitchFamily="50" charset="-128"/>
              </a:rPr>
              <a:t>BIM</a:t>
            </a:r>
            <a:r>
              <a:rPr lang="ja-JP" altLang="en-US" sz="1200" dirty="0">
                <a:latin typeface="メイリオ" panose="020B0604030504040204" pitchFamily="50" charset="-128"/>
                <a:ea typeface="メイリオ" panose="020B0604030504040204" pitchFamily="50" charset="-128"/>
              </a:rPr>
              <a:t>の</a:t>
            </a:r>
            <a:r>
              <a:rPr lang="en-US" altLang="ja-JP" sz="1200" dirty="0">
                <a:latin typeface="メイリオ" panose="020B0604030504040204" pitchFamily="50" charset="-128"/>
                <a:ea typeface="メイリオ" panose="020B0604030504040204" pitchFamily="50" charset="-128"/>
              </a:rPr>
              <a:t>ZEB/ZEH</a:t>
            </a:r>
            <a:r>
              <a:rPr lang="ja-JP" altLang="en-US" sz="1200" dirty="0" err="1">
                <a:latin typeface="メイリオ" panose="020B0604030504040204" pitchFamily="50" charset="-128"/>
                <a:ea typeface="メイリオ" panose="020B0604030504040204" pitchFamily="50" charset="-128"/>
              </a:rPr>
              <a:t>への</a:t>
            </a:r>
            <a:r>
              <a:rPr lang="ja-JP" altLang="en-US" sz="1200" dirty="0">
                <a:latin typeface="メイリオ" panose="020B0604030504040204" pitchFamily="50" charset="-128"/>
                <a:ea typeface="メイリオ" panose="020B0604030504040204" pitchFamily="50" charset="-128"/>
              </a:rPr>
              <a:t>活用についてセミナーを開催</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r>
              <a:rPr lang="ja-JP" altLang="en-US" sz="1200" dirty="0">
                <a:latin typeface="メイリオ" panose="020B0604030504040204" pitchFamily="50" charset="-128"/>
                <a:ea typeface="メイリオ" panose="020B0604030504040204" pitchFamily="50" charset="-128"/>
              </a:rPr>
              <a:t>名称</a:t>
            </a:r>
            <a:r>
              <a:rPr lang="en-US" altLang="ja-JP" sz="1200" dirty="0">
                <a:latin typeface="メイリオ" panose="020B0604030504040204" pitchFamily="50" charset="-128"/>
                <a:ea typeface="メイリオ" panose="020B0604030504040204" pitchFamily="50" charset="-128"/>
              </a:rPr>
              <a:t>eco</a:t>
            </a:r>
            <a:r>
              <a:rPr lang="ja-JP" altLang="en-US" sz="1200" dirty="0">
                <a:latin typeface="メイリオ" panose="020B0604030504040204" pitchFamily="50" charset="-128"/>
                <a:ea typeface="メイリオ" panose="020B0604030504040204" pitchFamily="50" charset="-128"/>
              </a:rPr>
              <a:t>クラブ：</a:t>
            </a:r>
            <a:r>
              <a:rPr lang="en-US" altLang="ja-JP" sz="1200" dirty="0">
                <a:latin typeface="メイリオ" panose="020B0604030504040204" pitchFamily="50" charset="-128"/>
                <a:ea typeface="メイリオ" panose="020B0604030504040204" pitchFamily="50" charset="-128"/>
              </a:rPr>
              <a:t>ZEB</a:t>
            </a:r>
            <a:r>
              <a:rPr lang="ja-JP" altLang="en-US" sz="1200" dirty="0">
                <a:latin typeface="メイリオ" panose="020B0604030504040204" pitchFamily="50" charset="-128"/>
                <a:ea typeface="メイリオ" panose="020B0604030504040204" pitchFamily="50" charset="-128"/>
              </a:rPr>
              <a:t>セミナーの開催、事例紹介</a:t>
            </a:r>
            <a:endParaRPr lang="en-US" altLang="ja-JP" sz="1200" dirty="0">
              <a:latin typeface="メイリオ" panose="020B0604030504040204" pitchFamily="50" charset="-128"/>
              <a:ea typeface="メイリオ" panose="020B0604030504040204" pitchFamily="50" charset="-128"/>
            </a:endParaRPr>
          </a:p>
          <a:p>
            <a:pPr marL="285744" indent="-285744">
              <a:buFont typeface="Wingdings" panose="05000000000000000000" pitchFamily="2" charset="2"/>
              <a:buChar char="l"/>
            </a:pPr>
            <a:endParaRPr lang="ja-JP" altLang="en-US" dirty="0"/>
          </a:p>
        </p:txBody>
      </p:sp>
      <p:sp>
        <p:nvSpPr>
          <p:cNvPr id="13" name="正方形/長方形 12"/>
          <p:cNvSpPr/>
          <p:nvPr/>
        </p:nvSpPr>
        <p:spPr>
          <a:xfrm>
            <a:off x="8158008" y="6565769"/>
            <a:ext cx="874453" cy="291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1" tIns="45705" rIns="91411" bIns="45705" numCol="1" spcCol="0" rtlCol="0" fromWordArt="0" anchor="ctr" anchorCtr="0" forceAA="0" compatLnSpc="1">
            <a:prstTxWarp prst="textNoShape">
              <a:avLst/>
            </a:prstTxWarp>
            <a:noAutofit/>
          </a:bodyPr>
          <a:lstStyle/>
          <a:p>
            <a:pPr algn="ctr"/>
            <a:endParaRPr lang="ja-JP" altLang="en-US"/>
          </a:p>
        </p:txBody>
      </p:sp>
      <p:sp>
        <p:nvSpPr>
          <p:cNvPr id="14"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371628" y="988826"/>
            <a:ext cx="9190096" cy="4209539"/>
            <a:chOff x="410131" y="1700606"/>
            <a:chExt cx="9190096" cy="3886652"/>
          </a:xfrm>
        </p:grpSpPr>
        <p:pic>
          <p:nvPicPr>
            <p:cNvPr id="4" name="図 3"/>
            <p:cNvPicPr>
              <a:picLocks noChangeAspect="1"/>
            </p:cNvPicPr>
            <p:nvPr/>
          </p:nvPicPr>
          <p:blipFill rotWithShape="1">
            <a:blip r:embed="rId2"/>
            <a:srcRect l="14791" t="36963" r="15104" b="10220"/>
            <a:stretch/>
          </p:blipFill>
          <p:spPr>
            <a:xfrm>
              <a:off x="410131" y="1700606"/>
              <a:ext cx="9164560" cy="3883891"/>
            </a:xfrm>
            <a:prstGeom prst="rect">
              <a:avLst/>
            </a:prstGeom>
          </p:spPr>
        </p:pic>
        <p:sp>
          <p:nvSpPr>
            <p:cNvPr id="2" name="テキスト ボックス 1"/>
            <p:cNvSpPr txBox="1"/>
            <p:nvPr/>
          </p:nvSpPr>
          <p:spPr>
            <a:xfrm>
              <a:off x="8783782" y="5246255"/>
              <a:ext cx="816445" cy="341003"/>
            </a:xfrm>
            <a:prstGeom prst="rect">
              <a:avLst/>
            </a:prstGeom>
            <a:solidFill>
              <a:schemeClr val="bg1"/>
            </a:solidFill>
          </p:spPr>
          <p:txBody>
            <a:bodyPr wrap="square" rtlCol="0">
              <a:spAutoFit/>
            </a:bodyPr>
            <a:lstStyle/>
            <a:p>
              <a:endParaRPr lang="ja-JP" altLang="en-US" dirty="0"/>
            </a:p>
          </p:txBody>
        </p:sp>
      </p:grpSp>
      <p:sp>
        <p:nvSpPr>
          <p:cNvPr id="16" name="タイトル 1"/>
          <p:cNvSpPr txBox="1">
            <a:spLocks/>
          </p:cNvSpPr>
          <p:nvPr/>
        </p:nvSpPr>
        <p:spPr>
          <a:xfrm>
            <a:off x="131727" y="99434"/>
            <a:ext cx="9774279" cy="796403"/>
          </a:xfrm>
          <a:prstGeom prst="rect">
            <a:avLst/>
          </a:prstGeom>
          <a:solidFill>
            <a:schemeClr val="bg1"/>
          </a:solidFill>
          <a:ln w="9525" cap="flat" cmpd="sng" algn="ctr">
            <a:noFill/>
            <a:prstDash val="solid"/>
          </a:ln>
          <a:effectLst/>
        </p:spPr>
        <p:txBody>
          <a:bodyPr anchor="t"/>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3830">
              <a:defRPr/>
            </a:pPr>
            <a:r>
              <a:rPr lang="en-US" altLang="ja-JP" sz="2800" dirty="0">
                <a:solidFill>
                  <a:prstClr val="black"/>
                </a:solidFill>
                <a:latin typeface="メイリオ"/>
                <a:ea typeface="メイリオ"/>
                <a:cs typeface="メイリオ" pitchFamily="50" charset="-128"/>
              </a:rPr>
              <a:t>ZEB</a:t>
            </a:r>
            <a:r>
              <a:rPr lang="ja-JP" altLang="en-US" sz="2800" dirty="0">
                <a:solidFill>
                  <a:prstClr val="black"/>
                </a:solidFill>
                <a:latin typeface="メイリオ"/>
                <a:ea typeface="メイリオ"/>
                <a:cs typeface="メイリオ" pitchFamily="50" charset="-128"/>
              </a:rPr>
              <a:t>リーディング・オーナー登録制度の概要</a:t>
            </a:r>
            <a:endParaRPr lang="en-US" altLang="ja-JP" sz="2800" dirty="0">
              <a:solidFill>
                <a:prstClr val="black"/>
              </a:solidFill>
              <a:latin typeface="メイリオ"/>
              <a:ea typeface="メイリオ"/>
              <a:cs typeface="メイリオ" pitchFamily="50" charset="-128"/>
            </a:endParaRPr>
          </a:p>
          <a:p>
            <a:pPr defTabSz="843830">
              <a:defRPr/>
            </a:pPr>
            <a:r>
              <a:rPr lang="ja-JP" altLang="en-US" sz="2400" dirty="0">
                <a:solidFill>
                  <a:prstClr val="black"/>
                </a:solidFill>
                <a:latin typeface="メイリオ"/>
                <a:ea typeface="メイリオ"/>
                <a:cs typeface="メイリオ" pitchFamily="50" charset="-128"/>
              </a:rPr>
              <a:t>（</a:t>
            </a:r>
            <a:r>
              <a:rPr lang="en-US" altLang="ja-JP" sz="2400" dirty="0">
                <a:solidFill>
                  <a:prstClr val="black"/>
                </a:solidFill>
                <a:latin typeface="メイリオ"/>
                <a:ea typeface="メイリオ"/>
                <a:cs typeface="メイリオ" pitchFamily="50" charset="-128"/>
              </a:rPr>
              <a:t>ZEB</a:t>
            </a:r>
            <a:r>
              <a:rPr lang="ja-JP" altLang="en-US" sz="2400" dirty="0">
                <a:solidFill>
                  <a:prstClr val="black"/>
                </a:solidFill>
                <a:latin typeface="メイリオ"/>
                <a:ea typeface="メイリオ"/>
                <a:cs typeface="メイリオ" pitchFamily="50" charset="-128"/>
              </a:rPr>
              <a:t>の広報・ブランド化、新築公共建築物での率先した取組）</a:t>
            </a:r>
          </a:p>
        </p:txBody>
      </p:sp>
      <p:sp>
        <p:nvSpPr>
          <p:cNvPr id="9" name="タイトル 1"/>
          <p:cNvSpPr txBox="1">
            <a:spLocks/>
          </p:cNvSpPr>
          <p:nvPr/>
        </p:nvSpPr>
        <p:spPr>
          <a:xfrm>
            <a:off x="86460" y="5281752"/>
            <a:ext cx="3254275" cy="238979"/>
          </a:xfrm>
          <a:prstGeom prst="rect">
            <a:avLst/>
          </a:prstGeom>
          <a:solidFill>
            <a:schemeClr val="bg1"/>
          </a:solidFill>
          <a:ln w="9525" cap="flat" cmpd="sng" algn="ctr">
            <a:noFill/>
            <a:prstDash val="solid"/>
          </a:ln>
          <a:effectLst/>
        </p:spPr>
        <p:txBody>
          <a:bodyPr anchor="t"/>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l" defTabSz="843830">
              <a:defRPr/>
            </a:pPr>
            <a:r>
              <a:rPr lang="ja-JP" altLang="en-US" sz="1400" dirty="0">
                <a:solidFill>
                  <a:prstClr val="black"/>
                </a:solidFill>
                <a:latin typeface="メイリオ"/>
                <a:ea typeface="メイリオ"/>
                <a:cs typeface="メイリオ" pitchFamily="50" charset="-128"/>
              </a:rPr>
              <a:t>地方公共団体等における取組（例）</a:t>
            </a:r>
          </a:p>
        </p:txBody>
      </p:sp>
    </p:spTree>
    <p:extLst>
      <p:ext uri="{BB962C8B-B14F-4D97-AF65-F5344CB8AC3E}">
        <p14:creationId xmlns:p14="http://schemas.microsoft.com/office/powerpoint/2010/main" val="219058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9535" y="5792201"/>
            <a:ext cx="9722293" cy="11713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※ZEB</a:t>
            </a:r>
            <a:r>
              <a:rPr lang="ja-JP" altLang="en-US" sz="1400" dirty="0">
                <a:solidFill>
                  <a:schemeClr val="tx1"/>
                </a:solidFill>
                <a:latin typeface="メイリオ" panose="020B0604030504040204" pitchFamily="50" charset="-128"/>
                <a:ea typeface="メイリオ" panose="020B0604030504040204" pitchFamily="50" charset="-128"/>
              </a:rPr>
              <a:t>リーディング・オーナーの登録は、原則として</a:t>
            </a:r>
            <a:r>
              <a:rPr lang="en-US" altLang="ja-JP" sz="1400" dirty="0">
                <a:solidFill>
                  <a:schemeClr val="tx1"/>
                </a:solidFill>
                <a:latin typeface="メイリオ" panose="020B0604030504040204" pitchFamily="50" charset="-128"/>
                <a:ea typeface="メイリオ" panose="020B0604030504040204" pitchFamily="50" charset="-128"/>
              </a:rPr>
              <a:t>1</a:t>
            </a:r>
            <a:r>
              <a:rPr lang="ja-JP" altLang="en-US" sz="1400" dirty="0">
                <a:solidFill>
                  <a:schemeClr val="tx1"/>
                </a:solidFill>
                <a:latin typeface="メイリオ" panose="020B0604030504040204" pitchFamily="50" charset="-128"/>
                <a:ea typeface="メイリオ" panose="020B0604030504040204" pitchFamily="50" charset="-128"/>
              </a:rPr>
              <a:t>事業者につき</a:t>
            </a:r>
            <a:r>
              <a:rPr lang="en-US" altLang="ja-JP" sz="1400" dirty="0">
                <a:solidFill>
                  <a:schemeClr val="tx1"/>
                </a:solidFill>
                <a:latin typeface="メイリオ" panose="020B0604030504040204" pitchFamily="50" charset="-128"/>
                <a:ea typeface="メイリオ" panose="020B0604030504040204" pitchFamily="50" charset="-128"/>
              </a:rPr>
              <a:t>1</a:t>
            </a:r>
            <a:r>
              <a:rPr lang="ja-JP" altLang="en-US" sz="1400" dirty="0">
                <a:solidFill>
                  <a:schemeClr val="tx1"/>
                </a:solidFill>
                <a:latin typeface="メイリオ" panose="020B0604030504040204" pitchFamily="50" charset="-128"/>
                <a:ea typeface="メイリオ" panose="020B0604030504040204" pitchFamily="50" charset="-128"/>
              </a:rPr>
              <a:t>登録とします。</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en-US" altLang="ja-JP" sz="1400" dirty="0">
                <a:solidFill>
                  <a:schemeClr val="tx1"/>
                </a:solidFill>
                <a:latin typeface="メイリオ" panose="020B0604030504040204" pitchFamily="50" charset="-128"/>
                <a:ea typeface="メイリオ" panose="020B0604030504040204" pitchFamily="50" charset="-128"/>
              </a:rPr>
              <a:t>※ZEB</a:t>
            </a:r>
            <a:r>
              <a:rPr lang="ja-JP" altLang="en-US" sz="1400" dirty="0">
                <a:solidFill>
                  <a:schemeClr val="tx1"/>
                </a:solidFill>
                <a:latin typeface="メイリオ" panose="020B0604030504040204" pitchFamily="50" charset="-128"/>
                <a:ea typeface="メイリオ" panose="020B0604030504040204" pitchFamily="50" charset="-128"/>
              </a:rPr>
              <a:t>リーディング・オーナーの登録対象は法人</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地方公共団体を除く</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err="1">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個人等です。</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地方公共団体は環境省</a:t>
            </a:r>
            <a:r>
              <a:rPr lang="en-US" altLang="ja-JP" sz="1400" dirty="0">
                <a:solidFill>
                  <a:schemeClr val="tx1"/>
                </a:solidFill>
                <a:latin typeface="メイリオ" panose="020B0604030504040204" pitchFamily="50" charset="-128"/>
                <a:ea typeface="メイリオ" panose="020B0604030504040204" pitchFamily="50" charset="-128"/>
              </a:rPr>
              <a:t>ZEB</a:t>
            </a:r>
            <a:r>
              <a:rPr lang="ja-JP" altLang="en-US" sz="1400" dirty="0">
                <a:solidFill>
                  <a:schemeClr val="tx1"/>
                </a:solidFill>
                <a:latin typeface="メイリオ" panose="020B0604030504040204" pitchFamily="50" charset="-128"/>
                <a:ea typeface="メイリオ" panose="020B0604030504040204" pitchFamily="50" charset="-128"/>
              </a:rPr>
              <a:t>事業の対象であるため、環境省</a:t>
            </a:r>
            <a:r>
              <a:rPr lang="en-US" altLang="ja-JP" sz="1400" dirty="0">
                <a:solidFill>
                  <a:schemeClr val="tx1"/>
                </a:solidFill>
                <a:latin typeface="メイリオ" panose="020B0604030504040204" pitchFamily="50" charset="-128"/>
                <a:ea typeface="メイリオ" panose="020B0604030504040204" pitchFamily="50" charset="-128"/>
              </a:rPr>
              <a:t>ZEB</a:t>
            </a:r>
            <a:r>
              <a:rPr lang="ja-JP" altLang="en-US" sz="1400" dirty="0">
                <a:solidFill>
                  <a:schemeClr val="tx1"/>
                </a:solidFill>
                <a:latin typeface="メイリオ" panose="020B0604030504040204" pitchFamily="50" charset="-128"/>
                <a:ea typeface="メイリオ" panose="020B0604030504040204" pitchFamily="50" charset="-128"/>
              </a:rPr>
              <a:t>事業の執行団体にて</a:t>
            </a:r>
            <a:endParaRPr lang="en-US" altLang="ja-JP" sz="1400" dirty="0">
              <a:solidFill>
                <a:schemeClr val="tx1"/>
              </a:solidFill>
              <a:latin typeface="メイリオ" panose="020B0604030504040204" pitchFamily="50" charset="-128"/>
              <a:ea typeface="メイリオ" panose="020B0604030504040204" pitchFamily="50" charset="-128"/>
            </a:endParaRPr>
          </a:p>
          <a:p>
            <a:pPr>
              <a:lnSpc>
                <a:spcPct val="120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ZEB</a:t>
            </a:r>
            <a:r>
              <a:rPr lang="ja-JP" altLang="en-US" sz="1400" dirty="0">
                <a:solidFill>
                  <a:schemeClr val="tx1"/>
                </a:solidFill>
                <a:latin typeface="メイリオ" panose="020B0604030504040204" pitchFamily="50" charset="-128"/>
                <a:ea typeface="メイリオ" panose="020B0604030504040204" pitchFamily="50" charset="-128"/>
              </a:rPr>
              <a:t>リーディング・オーナー登録申請」を行ってください。</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6" name="タイトル 1"/>
          <p:cNvSpPr txBox="1">
            <a:spLocks/>
          </p:cNvSpPr>
          <p:nvPr/>
        </p:nvSpPr>
        <p:spPr>
          <a:xfrm>
            <a:off x="131727" y="64270"/>
            <a:ext cx="9774279" cy="516041"/>
          </a:xfrm>
          <a:prstGeom prst="rect">
            <a:avLst/>
          </a:prstGeom>
          <a:solidFill>
            <a:schemeClr val="bg1"/>
          </a:solidFill>
          <a:ln w="9525" cap="flat" cmpd="sng" algn="ctr">
            <a:noFill/>
            <a:prstDash val="solid"/>
          </a:ln>
          <a:effectLst/>
        </p:spPr>
        <p:txBody>
          <a:bodyPr anchor="t"/>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3830">
              <a:defRPr/>
            </a:pPr>
            <a:r>
              <a:rPr lang="en-US" altLang="ja-JP" sz="2800" dirty="0">
                <a:solidFill>
                  <a:prstClr val="black"/>
                </a:solidFill>
                <a:latin typeface="メイリオ"/>
                <a:ea typeface="メイリオ"/>
                <a:cs typeface="メイリオ" pitchFamily="50" charset="-128"/>
              </a:rPr>
              <a:t>ZEB</a:t>
            </a:r>
            <a:r>
              <a:rPr lang="ja-JP" altLang="en-US" sz="2800" dirty="0">
                <a:solidFill>
                  <a:prstClr val="black"/>
                </a:solidFill>
                <a:latin typeface="メイリオ"/>
                <a:ea typeface="メイリオ"/>
                <a:cs typeface="メイリオ" pitchFamily="50" charset="-128"/>
              </a:rPr>
              <a:t>リーディング・オーナーの登録要件</a:t>
            </a:r>
            <a:endParaRPr lang="en-US" altLang="ja-JP" sz="2800" dirty="0">
              <a:solidFill>
                <a:prstClr val="black"/>
              </a:solidFill>
              <a:latin typeface="メイリオ"/>
              <a:ea typeface="メイリオ"/>
              <a:cs typeface="メイリオ" pitchFamily="50" charset="-128"/>
            </a:endParaRPr>
          </a:p>
        </p:txBody>
      </p:sp>
      <p:sp>
        <p:nvSpPr>
          <p:cNvPr id="15" name="テキスト プレースホルダー 7"/>
          <p:cNvSpPr txBox="1">
            <a:spLocks/>
          </p:cNvSpPr>
          <p:nvPr/>
        </p:nvSpPr>
        <p:spPr>
          <a:xfrm>
            <a:off x="61387" y="513938"/>
            <a:ext cx="9774273" cy="5313151"/>
          </a:xfrm>
          <a:prstGeom prst="rect">
            <a:avLst/>
          </a:prstGeom>
          <a:solidFill>
            <a:schemeClr val="accent1">
              <a:lumMod val="20000"/>
              <a:lumOff val="80000"/>
            </a:schemeClr>
          </a:soli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vert="horz" wrap="square" lIns="215931" tIns="107965" rIns="215931" bIns="107965" rtlCol="0">
            <a:spAutoFit/>
          </a:bodyPr>
          <a:lstStyle>
            <a:lvl1pPr marL="342797" indent="-342797" algn="l" defTabSz="914126" rtl="0" eaLnBrk="1" latinLnBrk="0" hangingPunct="1">
              <a:spcBef>
                <a:spcPts val="600"/>
              </a:spcBef>
              <a:spcAft>
                <a:spcPts val="600"/>
              </a:spcAft>
              <a:buClr>
                <a:srgbClr val="002060"/>
              </a:buClr>
              <a:buFont typeface="Wingdings" panose="05000000000000000000" pitchFamily="2" charset="2"/>
              <a:buChar char="l"/>
              <a:defRPr kumimoji="1" sz="1999" kern="1200">
                <a:solidFill>
                  <a:schemeClr val="dk1"/>
                </a:solidFill>
                <a:latin typeface="+mn-lt"/>
                <a:ea typeface="+mn-ea"/>
                <a:cs typeface="+mn-cs"/>
              </a:defRPr>
            </a:lvl1pPr>
            <a:lvl2pPr marL="742727" indent="-285664" algn="l" defTabSz="914126" rtl="0" eaLnBrk="1" latinLnBrk="0" hangingPunct="1">
              <a:spcBef>
                <a:spcPts val="600"/>
              </a:spcBef>
              <a:spcAft>
                <a:spcPts val="600"/>
              </a:spcAft>
              <a:buFont typeface="Arial" pitchFamily="34" charset="0"/>
              <a:buChar char="–"/>
              <a:defRPr kumimoji="1" sz="1400" kern="1200">
                <a:solidFill>
                  <a:schemeClr val="dk1"/>
                </a:solidFill>
                <a:latin typeface="+mn-lt"/>
                <a:ea typeface="+mn-ea"/>
                <a:cs typeface="+mn-cs"/>
              </a:defRPr>
            </a:lvl2pPr>
            <a:lvl3pPr marL="1142657" indent="-228531" algn="l" defTabSz="914126" rtl="0" eaLnBrk="1" latinLnBrk="0" hangingPunct="1">
              <a:spcBef>
                <a:spcPts val="600"/>
              </a:spcBef>
              <a:spcAft>
                <a:spcPts val="600"/>
              </a:spcAft>
              <a:buFont typeface="Arial" pitchFamily="34" charset="0"/>
              <a:buChar char="•"/>
              <a:defRPr kumimoji="1" sz="1050" kern="1200">
                <a:solidFill>
                  <a:schemeClr val="dk1"/>
                </a:solidFill>
                <a:latin typeface="+mn-lt"/>
                <a:ea typeface="+mn-ea"/>
                <a:cs typeface="+mn-cs"/>
              </a:defRPr>
            </a:lvl3pPr>
            <a:lvl4pPr marL="1599720"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4pPr>
            <a:lvl5pPr marL="2056783"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dk1"/>
                </a:solidFill>
                <a:latin typeface="+mn-lt"/>
                <a:ea typeface="+mn-ea"/>
                <a:cs typeface="+mn-cs"/>
              </a:defRPr>
            </a:lvl9pPr>
          </a:lstStyle>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ＺＥＢリーディング・オーナーに登録さ、以下の要件を満たす必要があります。</a:t>
            </a:r>
            <a:endParaRPr lang="en-US" altLang="ja-JP" sz="1751" dirty="0">
              <a:solidFill>
                <a:schemeClr val="tx1"/>
              </a:solidFill>
              <a:latin typeface="メイリオ" panose="020B0604030504040204" pitchFamily="50" charset="-128"/>
              <a:ea typeface="メイリオ" panose="020B0604030504040204" pitchFamily="50" charset="-128"/>
            </a:endParaRP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① ＺＥＢに係わる実績または具体計画を有してれるためにはいること。</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　・ＺＥＢ導入実績（１件以上）または具体的なＺＥＢ導入計画（１件以上）</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② 中長期のＺＥＢ導入計画または導入目標を有していること。</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　・２０３０年までの中長期的なＺＥＢ導入計画、導入目標。</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③ ＺＥＢ導入実績、計画、目標を自ら公表していること。</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④ 自らのＺＥＢに係わる計画、目標の実施状況を２０１９年４月に報告し、</a:t>
            </a:r>
            <a:endParaRPr lang="en-US" altLang="ja-JP" sz="1751" dirty="0">
              <a:solidFill>
                <a:schemeClr val="tx1"/>
              </a:solidFill>
              <a:latin typeface="メイリオ" panose="020B0604030504040204" pitchFamily="50" charset="-128"/>
              <a:ea typeface="メイリオ" panose="020B0604030504040204" pitchFamily="50" charset="-128"/>
            </a:endParaRP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　 以降新規のＺＥＢ実績が追加された場合は都度報告を行うこと。</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⑤ 日本国内にある建築物のオーナーであること。</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⑥ 「暴力団排除に関する誓約事項」に記載されている事項に該当しないこと。</a:t>
            </a:r>
          </a:p>
          <a:p>
            <a:pPr marL="0" indent="0">
              <a:lnSpc>
                <a:spcPct val="120000"/>
              </a:lnSpc>
              <a:buNone/>
            </a:pPr>
            <a:r>
              <a:rPr lang="ja-JP" altLang="en-US" sz="1751" dirty="0">
                <a:solidFill>
                  <a:schemeClr val="tx1"/>
                </a:solidFill>
                <a:latin typeface="メイリオ" panose="020B0604030504040204" pitchFamily="50" charset="-128"/>
                <a:ea typeface="メイリオ" panose="020B0604030504040204" pitchFamily="50" charset="-128"/>
              </a:rPr>
              <a:t>⑦ 経済産業省の所管補助金交付等の停止及び契約に係わる指名停止措置を受けていないこと。</a:t>
            </a:r>
            <a:endParaRPr lang="en-US" altLang="ja-JP" sz="1751" dirty="0">
              <a:solidFill>
                <a:schemeClr val="tx1"/>
              </a:solidFill>
              <a:latin typeface="メイリオ" panose="020B0604030504040204" pitchFamily="50" charset="-128"/>
              <a:ea typeface="メイリオ" panose="020B0604030504040204" pitchFamily="50" charset="-128"/>
            </a:endParaRPr>
          </a:p>
        </p:txBody>
      </p:sp>
      <p:sp>
        <p:nvSpPr>
          <p:cNvPr id="8"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11948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78975" y="125814"/>
            <a:ext cx="9774279" cy="516041"/>
          </a:xfrm>
          <a:prstGeom prst="rect">
            <a:avLst/>
          </a:prstGeom>
          <a:solidFill>
            <a:schemeClr val="bg1"/>
          </a:solidFill>
          <a:ln w="9525" cap="flat" cmpd="sng" algn="ctr">
            <a:noFill/>
            <a:prstDash val="solid"/>
          </a:ln>
          <a:effectLst/>
        </p:spPr>
        <p:txBody>
          <a:bodyPr anchor="t"/>
          <a:lstStyle>
            <a:lvl1pPr algn="ctr" defTabSz="914400" rtl="0" eaLnBrk="1" latinLnBrk="0" hangingPunct="1">
              <a:spcBef>
                <a:spcPct val="0"/>
              </a:spcBef>
              <a:buNone/>
              <a:defRPr kumimoji="1" sz="4000" b="1"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defTabSz="843830">
              <a:defRPr/>
            </a:pPr>
            <a:r>
              <a:rPr lang="en-US" altLang="ja-JP" sz="2800" dirty="0">
                <a:solidFill>
                  <a:prstClr val="black"/>
                </a:solidFill>
                <a:latin typeface="メイリオ"/>
                <a:ea typeface="メイリオ"/>
                <a:cs typeface="メイリオ" pitchFamily="50" charset="-128"/>
              </a:rPr>
              <a:t>ZEB</a:t>
            </a:r>
            <a:r>
              <a:rPr lang="ja-JP" altLang="en-US" sz="2800" dirty="0">
                <a:solidFill>
                  <a:prstClr val="black"/>
                </a:solidFill>
                <a:latin typeface="メイリオ"/>
                <a:ea typeface="メイリオ"/>
                <a:cs typeface="メイリオ" pitchFamily="50" charset="-128"/>
              </a:rPr>
              <a:t>リーディング・オーナーの公募～公表</a:t>
            </a:r>
            <a:endParaRPr lang="en-US" altLang="ja-JP" sz="2800" dirty="0">
              <a:solidFill>
                <a:prstClr val="black"/>
              </a:solidFill>
              <a:latin typeface="メイリオ"/>
              <a:ea typeface="メイリオ"/>
              <a:cs typeface="メイリオ" pitchFamily="50" charset="-128"/>
            </a:endParaRPr>
          </a:p>
        </p:txBody>
      </p:sp>
      <p:sp>
        <p:nvSpPr>
          <p:cNvPr id="5" name="正方形/長方形 4"/>
          <p:cNvSpPr/>
          <p:nvPr/>
        </p:nvSpPr>
        <p:spPr>
          <a:xfrm>
            <a:off x="246190" y="893296"/>
            <a:ext cx="2579077" cy="4185139"/>
          </a:xfrm>
          <a:prstGeom prst="rect">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一般社団法人</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環境共創イニシアチブ</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(SII)</a:t>
            </a: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095395" y="893298"/>
            <a:ext cx="2579077" cy="4185139"/>
          </a:xfrm>
          <a:prstGeom prst="rect">
            <a:avLst/>
          </a:prstGeom>
          <a:gradFill flip="none" rotWithShape="1">
            <a:gsLst>
              <a:gs pos="0">
                <a:srgbClr val="FEBA32">
                  <a:tint val="66000"/>
                  <a:satMod val="160000"/>
                </a:srgbClr>
              </a:gs>
              <a:gs pos="50000">
                <a:srgbClr val="FEBA32">
                  <a:tint val="44500"/>
                  <a:satMod val="160000"/>
                </a:srgbClr>
              </a:gs>
              <a:gs pos="100000">
                <a:srgbClr val="FEBA32">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リーディング・オーナー</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668215" y="2968275"/>
            <a:ext cx="1696916" cy="1740880"/>
          </a:xfrm>
          <a:prstGeom prst="rect">
            <a:avLst/>
          </a:prstGeom>
          <a:solidFill>
            <a:srgbClr val="F43A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p>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内容の確認</a:t>
            </a:r>
          </a:p>
        </p:txBody>
      </p:sp>
      <p:sp>
        <p:nvSpPr>
          <p:cNvPr id="8" name="屈折矢印 7"/>
          <p:cNvSpPr/>
          <p:nvPr/>
        </p:nvSpPr>
        <p:spPr>
          <a:xfrm rot="5400000">
            <a:off x="1465387" y="4589003"/>
            <a:ext cx="1204544" cy="1480039"/>
          </a:xfrm>
          <a:prstGeom prst="bentUpArrow">
            <a:avLst>
              <a:gd name="adj1" fmla="val 30839"/>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2954215" y="5236702"/>
            <a:ext cx="3991708" cy="88802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(6)ZEB</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リーディング・オーナー</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の公表</a:t>
            </a:r>
          </a:p>
        </p:txBody>
      </p:sp>
      <p:sp>
        <p:nvSpPr>
          <p:cNvPr id="12" name="右矢印 11"/>
          <p:cNvSpPr/>
          <p:nvPr/>
        </p:nvSpPr>
        <p:spPr>
          <a:xfrm>
            <a:off x="2866301" y="858141"/>
            <a:ext cx="4229093" cy="586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3922843" y="916743"/>
            <a:ext cx="1660277" cy="4542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公募</a:t>
            </a:r>
          </a:p>
        </p:txBody>
      </p:sp>
      <p:sp>
        <p:nvSpPr>
          <p:cNvPr id="21" name="右矢印 20"/>
          <p:cNvSpPr/>
          <p:nvPr/>
        </p:nvSpPr>
        <p:spPr>
          <a:xfrm>
            <a:off x="2851648" y="2294219"/>
            <a:ext cx="4229093" cy="586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右矢印 21"/>
          <p:cNvSpPr/>
          <p:nvPr/>
        </p:nvSpPr>
        <p:spPr>
          <a:xfrm>
            <a:off x="2845787" y="4504020"/>
            <a:ext cx="4229093" cy="586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右矢印 22"/>
          <p:cNvSpPr/>
          <p:nvPr/>
        </p:nvSpPr>
        <p:spPr>
          <a:xfrm rot="10800000">
            <a:off x="2831133" y="3038620"/>
            <a:ext cx="4229093" cy="586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右矢印 24"/>
          <p:cNvSpPr/>
          <p:nvPr/>
        </p:nvSpPr>
        <p:spPr>
          <a:xfrm rot="10800000">
            <a:off x="2842857" y="3815277"/>
            <a:ext cx="4229093" cy="586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右矢印 25"/>
          <p:cNvSpPr/>
          <p:nvPr/>
        </p:nvSpPr>
        <p:spPr>
          <a:xfrm rot="10800000">
            <a:off x="2828201" y="1576169"/>
            <a:ext cx="4229093" cy="586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2803290" y="1467733"/>
            <a:ext cx="4412260" cy="779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ポータルサイト・アカウント取得申込</a:t>
            </a:r>
          </a:p>
        </p:txBody>
      </p:sp>
      <p:sp>
        <p:nvSpPr>
          <p:cNvPr id="28" name="正方形/長方形 27"/>
          <p:cNvSpPr/>
          <p:nvPr/>
        </p:nvSpPr>
        <p:spPr>
          <a:xfrm rot="10800000" flipV="1">
            <a:off x="2800365" y="2420240"/>
            <a:ext cx="3969723"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ポータルサイト・アカウント付与</a:t>
            </a:r>
          </a:p>
        </p:txBody>
      </p:sp>
      <p:sp>
        <p:nvSpPr>
          <p:cNvPr id="29" name="正方形/長方形 28"/>
          <p:cNvSpPr/>
          <p:nvPr/>
        </p:nvSpPr>
        <p:spPr>
          <a:xfrm rot="10800000" flipV="1">
            <a:off x="2926389" y="4709172"/>
            <a:ext cx="3969723"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rot="10800000" flipV="1">
            <a:off x="2709516" y="3164656"/>
            <a:ext cx="3969723"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ポータルサイトへの情報入力</a:t>
            </a:r>
          </a:p>
        </p:txBody>
      </p:sp>
      <p:sp>
        <p:nvSpPr>
          <p:cNvPr id="31" name="正方形/長方形 30"/>
          <p:cNvSpPr/>
          <p:nvPr/>
        </p:nvSpPr>
        <p:spPr>
          <a:xfrm rot="10800000" flipV="1">
            <a:off x="2897084" y="3941310"/>
            <a:ext cx="4215899"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(4)ZEB</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リーディングオーナー登録申請</a:t>
            </a:r>
          </a:p>
        </p:txBody>
      </p:sp>
      <p:sp>
        <p:nvSpPr>
          <p:cNvPr id="32" name="正方形/長方形 31"/>
          <p:cNvSpPr/>
          <p:nvPr/>
        </p:nvSpPr>
        <p:spPr>
          <a:xfrm rot="10800000" flipV="1">
            <a:off x="2765200" y="4688656"/>
            <a:ext cx="3969723"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rot="10800000" flipV="1">
            <a:off x="2609866" y="4630046"/>
            <a:ext cx="4722923"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(5)ZEB</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リーディングオーナー登録証の交付</a:t>
            </a:r>
          </a:p>
        </p:txBody>
      </p:sp>
      <p:sp>
        <p:nvSpPr>
          <p:cNvPr id="34" name="正方形/長方形 33"/>
          <p:cNvSpPr/>
          <p:nvPr/>
        </p:nvSpPr>
        <p:spPr>
          <a:xfrm rot="10800000" flipV="1">
            <a:off x="147429" y="6285933"/>
            <a:ext cx="10021755" cy="331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詳細は「平成</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年度ネット・ゼロ・エネルギー・ビル</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実証事業　</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ZEB</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リーディング・オーナー登録公募要領」参照</a:t>
            </a:r>
          </a:p>
        </p:txBody>
      </p:sp>
      <p:sp>
        <p:nvSpPr>
          <p:cNvPr id="24"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454014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485</Words>
  <Application>Microsoft Office PowerPoint</Application>
  <PresentationFormat>A4 210 x 297 mm</PresentationFormat>
  <Paragraphs>68</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館村 宥紀</dc:creator>
  <cp:lastModifiedBy>稲 佳奈／リサーチ・コンサル／JRI (ina kana)</cp:lastModifiedBy>
  <cp:revision>33</cp:revision>
  <dcterms:created xsi:type="dcterms:W3CDTF">2018-03-07T10:15:47Z</dcterms:created>
  <dcterms:modified xsi:type="dcterms:W3CDTF">2018-05-15T01:34:12Z</dcterms:modified>
</cp:coreProperties>
</file>