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
  </p:notesMasterIdLst>
  <p:sldIdLst>
    <p:sldId id="261" r:id="rId2"/>
    <p:sldId id="262" r:id="rId3"/>
    <p:sldId id="263" r:id="rId4"/>
    <p:sldId id="264" r:id="rId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3" autoAdjust="0"/>
    <p:restoredTop sz="94660"/>
  </p:normalViewPr>
  <p:slideViewPr>
    <p:cSldViewPr>
      <p:cViewPr varScale="1">
        <p:scale>
          <a:sx n="72" d="100"/>
          <a:sy n="72" d="100"/>
        </p:scale>
        <p:origin x="1290"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D3DA9-22F7-4C66-A23E-C9938F1843E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kumimoji="1" lang="ja-JP" altLang="en-US"/>
        </a:p>
      </dgm:t>
    </dgm:pt>
    <dgm:pt modelId="{9F2CE20A-8E40-454C-A883-ADE2AFA2DEC4}">
      <dgm:prSet phldrT="[テキスト]" custT="1"/>
      <dgm:spPr>
        <a:xfrm>
          <a:off x="601109" y="1607487"/>
          <a:ext cx="730187" cy="215999"/>
        </a:xfrm>
        <a:noFill/>
        <a:ln>
          <a:noFill/>
        </a:ln>
        <a:effectLst/>
      </dgm:spPr>
      <dgm:t>
        <a:bodyPr/>
        <a:lstStyle/>
        <a:p>
          <a:r>
            <a:rPr kumimoji="1" lang="ja-JP" altLang="en-US" sz="1000" dirty="0">
              <a:solidFill>
                <a:sysClr val="windowText" lastClr="000000">
                  <a:hueOff val="0"/>
                  <a:satOff val="0"/>
                  <a:lumOff val="0"/>
                  <a:alphaOff val="0"/>
                </a:sysClr>
              </a:solidFill>
              <a:latin typeface="Cambria"/>
              <a:ea typeface="メイリオ"/>
              <a:cs typeface="+mn-cs"/>
            </a:rPr>
            <a:t>基礎研究</a:t>
          </a:r>
        </a:p>
      </dgm:t>
    </dgm:pt>
    <dgm:pt modelId="{7D49C771-AB45-4FFE-AB5B-0C02295BA815}" type="parTrans" cxnId="{463282BB-8347-4458-B88F-4A213BB59A43}">
      <dgm:prSet/>
      <dgm:spPr/>
      <dgm:t>
        <a:bodyPr/>
        <a:lstStyle/>
        <a:p>
          <a:endParaRPr kumimoji="1" lang="ja-JP" altLang="en-US"/>
        </a:p>
      </dgm:t>
    </dgm:pt>
    <dgm:pt modelId="{278C2E4A-A189-40EE-8807-9A194E845014}" type="sibTrans" cxnId="{463282BB-8347-4458-B88F-4A213BB59A43}">
      <dgm:prSet/>
      <dgm:spPr/>
      <dgm:t>
        <a:bodyPr/>
        <a:lstStyle/>
        <a:p>
          <a:endParaRPr kumimoji="1" lang="ja-JP" altLang="en-US"/>
        </a:p>
      </dgm:t>
    </dgm:pt>
    <dgm:pt modelId="{AB4A1947-255E-42D9-B10D-13F8A8EDAE74}">
      <dgm:prSet phldrT="[テキスト]" custT="1"/>
      <dgm:spPr>
        <a:xfrm>
          <a:off x="1193755" y="1053031"/>
          <a:ext cx="689022" cy="504000"/>
        </a:xfrm>
        <a:noFill/>
        <a:ln>
          <a:noFill/>
        </a:ln>
        <a:effectLst/>
      </dgm:spPr>
      <dgm:t>
        <a:bodyPr/>
        <a:lstStyle/>
        <a:p>
          <a:r>
            <a:rPr kumimoji="1" lang="ja-JP" altLang="en-US" sz="1100" dirty="0">
              <a:solidFill>
                <a:sysClr val="windowText" lastClr="000000">
                  <a:hueOff val="0"/>
                  <a:satOff val="0"/>
                  <a:lumOff val="0"/>
                  <a:alphaOff val="0"/>
                </a:sysClr>
              </a:solidFill>
              <a:latin typeface="Cambria"/>
              <a:ea typeface="メイリオ"/>
              <a:cs typeface="+mn-cs"/>
            </a:rPr>
            <a:t>応用研究</a:t>
          </a:r>
        </a:p>
      </dgm:t>
    </dgm:pt>
    <dgm:pt modelId="{747AF1C6-D1D7-4B9B-B0D5-F510DD72CAA3}" type="parTrans" cxnId="{DD1EC5E5-827B-408B-87B7-576AEF4ECFED}">
      <dgm:prSet/>
      <dgm:spPr/>
      <dgm:t>
        <a:bodyPr/>
        <a:lstStyle/>
        <a:p>
          <a:endParaRPr kumimoji="1" lang="ja-JP" altLang="en-US"/>
        </a:p>
      </dgm:t>
    </dgm:pt>
    <dgm:pt modelId="{58EF221B-8342-4C06-9C31-1B633F49D388}" type="sibTrans" cxnId="{DD1EC5E5-827B-408B-87B7-576AEF4ECFED}">
      <dgm:prSet/>
      <dgm:spPr/>
      <dgm:t>
        <a:bodyPr/>
        <a:lstStyle/>
        <a:p>
          <a:endParaRPr kumimoji="1" lang="ja-JP" altLang="en-US"/>
        </a:p>
      </dgm:t>
    </dgm:pt>
    <dgm:pt modelId="{8F05CED6-B0F9-4861-B882-06807880AEFD}">
      <dgm:prSet phldrT="[テキスト]" custT="1"/>
      <dgm:spPr>
        <a:xfrm>
          <a:off x="1882775" y="781232"/>
          <a:ext cx="1198884" cy="469436"/>
        </a:xfrm>
        <a:noFill/>
        <a:ln>
          <a:noFill/>
        </a:ln>
        <a:effectLst/>
      </dgm:spPr>
      <dgm:t>
        <a:bodyPr/>
        <a:lstStyle/>
        <a:p>
          <a:r>
            <a:rPr kumimoji="1" lang="ja-JP" altLang="en-US" sz="1300" dirty="0">
              <a:solidFill>
                <a:sysClr val="windowText" lastClr="000000">
                  <a:hueOff val="0"/>
                  <a:satOff val="0"/>
                  <a:lumOff val="0"/>
                  <a:alphaOff val="0"/>
                </a:sysClr>
              </a:solidFill>
              <a:latin typeface="Cambria"/>
              <a:ea typeface="メイリオ"/>
              <a:cs typeface="+mn-cs"/>
            </a:rPr>
            <a:t>技術開発</a:t>
          </a:r>
        </a:p>
      </dgm:t>
    </dgm:pt>
    <dgm:pt modelId="{B1EE203C-80F8-4B77-A436-99D1F98EB1ED}" type="parTrans" cxnId="{54088588-2B2E-43FA-B058-FE06471AD2BF}">
      <dgm:prSet/>
      <dgm:spPr/>
      <dgm:t>
        <a:bodyPr/>
        <a:lstStyle/>
        <a:p>
          <a:endParaRPr kumimoji="1" lang="ja-JP" altLang="en-US"/>
        </a:p>
      </dgm:t>
    </dgm:pt>
    <dgm:pt modelId="{6B10A2AB-C0FB-4114-AE04-591E84B3A669}" type="sibTrans" cxnId="{54088588-2B2E-43FA-B058-FE06471AD2BF}">
      <dgm:prSet/>
      <dgm:spPr/>
      <dgm:t>
        <a:bodyPr/>
        <a:lstStyle/>
        <a:p>
          <a:endParaRPr kumimoji="1" lang="ja-JP" altLang="en-US"/>
        </a:p>
      </dgm:t>
    </dgm:pt>
    <dgm:pt modelId="{F6546CBE-2048-47C0-818A-611992B60E20}">
      <dgm:prSet custT="1"/>
      <dgm:spPr>
        <a:xfrm>
          <a:off x="2632133" y="544937"/>
          <a:ext cx="689022" cy="1470323"/>
        </a:xfrm>
        <a:noFill/>
        <a:ln>
          <a:noFill/>
        </a:ln>
        <a:effectLst/>
      </dgm:spPr>
      <dgm:t>
        <a:bodyPr/>
        <a:lstStyle/>
        <a:p>
          <a:r>
            <a:rPr kumimoji="1" lang="ja-JP" altLang="en-US" sz="1400" dirty="0">
              <a:solidFill>
                <a:sysClr val="windowText" lastClr="000000">
                  <a:hueOff val="0"/>
                  <a:satOff val="0"/>
                  <a:lumOff val="0"/>
                  <a:alphaOff val="0"/>
                </a:sysClr>
              </a:solidFill>
              <a:latin typeface="Cambria"/>
              <a:ea typeface="メイリオ"/>
              <a:cs typeface="+mn-cs"/>
            </a:rPr>
            <a:t>実証</a:t>
          </a:r>
        </a:p>
      </dgm:t>
    </dgm:pt>
    <dgm:pt modelId="{D638C8E8-868C-40E6-87F6-40EDDA628425}" type="parTrans" cxnId="{257315B2-491A-460F-855E-A6BA7F164A9B}">
      <dgm:prSet/>
      <dgm:spPr/>
      <dgm:t>
        <a:bodyPr/>
        <a:lstStyle/>
        <a:p>
          <a:endParaRPr kumimoji="1" lang="ja-JP" altLang="en-US"/>
        </a:p>
      </dgm:t>
    </dgm:pt>
    <dgm:pt modelId="{339BAC61-180B-42E8-AC1F-3C2FFA55B239}" type="sibTrans" cxnId="{257315B2-491A-460F-855E-A6BA7F164A9B}">
      <dgm:prSet/>
      <dgm:spPr/>
      <dgm:t>
        <a:bodyPr/>
        <a:lstStyle/>
        <a:p>
          <a:endParaRPr kumimoji="1" lang="ja-JP" altLang="en-US"/>
        </a:p>
      </dgm:t>
    </dgm:pt>
    <dgm:pt modelId="{F206F858-1F5C-49F8-B50C-8A1EE88ABB90}" type="pres">
      <dgm:prSet presAssocID="{9AED3DA9-22F7-4C66-A23E-C9938F1843E0}" presName="arrowDiagram" presStyleCnt="0">
        <dgm:presLayoutVars>
          <dgm:chMax val="5"/>
          <dgm:dir/>
          <dgm:resizeHandles val="exact"/>
        </dgm:presLayoutVars>
      </dgm:prSet>
      <dgm:spPr/>
    </dgm:pt>
    <dgm:pt modelId="{59241B57-169B-47B2-9612-0F2D92CCD3E2}" type="pres">
      <dgm:prSet presAssocID="{9AED3DA9-22F7-4C66-A23E-C9938F1843E0}" presName="arrow" presStyleLbl="bgShp" presStyleIdx="0" presStyleCnt="1" custAng="0" custScaleX="100406" custScaleY="93095" custLinFactNeighborX="3670" custLinFactNeighborY="8690"/>
      <dgm:spPr>
        <a:xfrm>
          <a:off x="350715" y="35399"/>
          <a:ext cx="3294378" cy="1909062"/>
        </a:xfrm>
        <a:prstGeom prst="swooshArrow">
          <a:avLst>
            <a:gd name="adj1" fmla="val 25000"/>
            <a:gd name="adj2" fmla="val 25000"/>
          </a:avLst>
        </a:prstGeom>
        <a:solidFill>
          <a:srgbClr val="53548A">
            <a:lumMod val="40000"/>
            <a:lumOff val="60000"/>
          </a:srgbClr>
        </a:solidFill>
        <a:ln>
          <a:solidFill>
            <a:srgbClr val="424456">
              <a:lumMod val="50000"/>
            </a:srgbClr>
          </a:solidFill>
        </a:ln>
        <a:effectLst/>
      </dgm:spPr>
    </dgm:pt>
    <dgm:pt modelId="{BF2D026E-A04A-49F9-A64B-61A471C77788}" type="pres">
      <dgm:prSet presAssocID="{9AED3DA9-22F7-4C66-A23E-C9938F1843E0}" presName="arrowDiagram4" presStyleCnt="0"/>
      <dgm:spPr/>
    </dgm:pt>
    <dgm:pt modelId="{E585ACEB-01EA-4B9D-9F22-92EE7339B1DD}" type="pres">
      <dgm:prSet presAssocID="{9F2CE20A-8E40-454C-A883-ADE2AFA2DEC4}" presName="bullet4a" presStyleLbl="node1" presStyleIdx="0" presStyleCnt="4" custLinFactNeighborX="49254" custLinFactNeighborY="89621"/>
      <dgm:spPr>
        <a:xfrm>
          <a:off x="597315" y="1557103"/>
          <a:ext cx="75464" cy="75464"/>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18A401D8-1FC8-4700-96C9-0E738CD9CA99}" type="pres">
      <dgm:prSet presAssocID="{9F2CE20A-8E40-454C-A883-ADE2AFA2DEC4}" presName="textBox4a" presStyleLbl="revTx" presStyleIdx="0" presStyleCnt="4" custScaleX="130144" custScaleY="44257" custLinFactNeighborX="15648" custLinFactNeighborY="-11422">
        <dgm:presLayoutVars>
          <dgm:bulletEnabled val="1"/>
        </dgm:presLayoutVars>
      </dgm:prSet>
      <dgm:spPr>
        <a:prstGeom prst="rect">
          <a:avLst/>
        </a:prstGeom>
      </dgm:spPr>
    </dgm:pt>
    <dgm:pt modelId="{8AD63999-98EA-43F2-AAF7-5CAD61B5C171}" type="pres">
      <dgm:prSet presAssocID="{AB4A1947-255E-42D9-B10D-13F8A8EDAE74}" presName="bullet4b" presStyleLbl="node1" presStyleIdx="1" presStyleCnt="4" custLinFactNeighborX="29780" custLinFactNeighborY="40552"/>
      <dgm:spPr>
        <a:xfrm>
          <a:off x="1132401" y="1065709"/>
          <a:ext cx="131242" cy="131242"/>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76C6EA3-303C-47ED-9272-81765A70D08C}" type="pres">
      <dgm:prSet presAssocID="{AB4A1947-255E-42D9-B10D-13F8A8EDAE74}" presName="textBox4b" presStyleLbl="revTx" presStyleIdx="1" presStyleCnt="4" custScaleY="53780" custLinFactNeighborX="5053" custLinFactNeighborY="-25786">
        <dgm:presLayoutVars>
          <dgm:bulletEnabled val="1"/>
        </dgm:presLayoutVars>
      </dgm:prSet>
      <dgm:spPr>
        <a:prstGeom prst="rect">
          <a:avLst/>
        </a:prstGeom>
      </dgm:spPr>
    </dgm:pt>
    <dgm:pt modelId="{285655BA-9C00-4FBD-B4C0-19D2FCAFF342}" type="pres">
      <dgm:prSet presAssocID="{8F05CED6-B0F9-4861-B882-06807880AEFD}" presName="bullet4c" presStyleLbl="node1" presStyleIdx="2" presStyleCnt="4" custLinFactNeighborX="21063" custLinFactNeighborY="26874"/>
      <dgm:spPr>
        <a:xfrm>
          <a:off x="1810764" y="707737"/>
          <a:ext cx="173896" cy="173896"/>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8E2B28A-D799-4135-A5C8-4E8B2EEA8825}" type="pres">
      <dgm:prSet presAssocID="{8F05CED6-B0F9-4861-B882-06807880AEFD}" presName="textBox4c" presStyleLbl="revTx" presStyleIdx="2" presStyleCnt="4" custScaleX="173998" custScaleY="37042" custLinFactNeighborX="40147" custLinFactNeighborY="-28853">
        <dgm:presLayoutVars>
          <dgm:bulletEnabled val="1"/>
        </dgm:presLayoutVars>
      </dgm:prSet>
      <dgm:spPr>
        <a:prstGeom prst="rect">
          <a:avLst/>
        </a:prstGeom>
      </dgm:spPr>
    </dgm:pt>
    <dgm:pt modelId="{1F51DD0D-200B-498C-B728-BD19402B30AD}" type="pres">
      <dgm:prSet presAssocID="{F6546CBE-2048-47C0-818A-611992B60E20}" presName="bullet4d" presStyleLbl="node1" presStyleIdx="3" presStyleCnt="4" custLinFactNeighborX="3863" custLinFactNeighborY="20998"/>
      <dgm:spPr>
        <a:xfrm>
          <a:off x="2524655" y="477375"/>
          <a:ext cx="232955" cy="232955"/>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CEA929E7-9292-421B-93E8-027E93629283}" type="pres">
      <dgm:prSet presAssocID="{F6546CBE-2048-47C0-818A-611992B60E20}" presName="textBox4d" presStyleLbl="revTx" presStyleIdx="3" presStyleCnt="4">
        <dgm:presLayoutVars>
          <dgm:bulletEnabled val="1"/>
        </dgm:presLayoutVars>
      </dgm:prSet>
      <dgm:spPr>
        <a:prstGeom prst="rect">
          <a:avLst/>
        </a:prstGeom>
      </dgm:spPr>
    </dgm:pt>
  </dgm:ptLst>
  <dgm:cxnLst>
    <dgm:cxn modelId="{54088588-2B2E-43FA-B058-FE06471AD2BF}" srcId="{9AED3DA9-22F7-4C66-A23E-C9938F1843E0}" destId="{8F05CED6-B0F9-4861-B882-06807880AEFD}" srcOrd="2" destOrd="0" parTransId="{B1EE203C-80F8-4B77-A436-99D1F98EB1ED}" sibTransId="{6B10A2AB-C0FB-4114-AE04-591E84B3A669}"/>
    <dgm:cxn modelId="{172D09CD-8601-4DA6-90E5-B94989094DCC}" type="presOf" srcId="{8F05CED6-B0F9-4861-B882-06807880AEFD}" destId="{E8E2B28A-D799-4135-A5C8-4E8B2EEA8825}" srcOrd="0" destOrd="0" presId="urn:microsoft.com/office/officeart/2005/8/layout/arrow2"/>
    <dgm:cxn modelId="{7838C2F9-A674-4989-818B-595FF282603D}" type="presOf" srcId="{9F2CE20A-8E40-454C-A883-ADE2AFA2DEC4}" destId="{18A401D8-1FC8-4700-96C9-0E738CD9CA99}" srcOrd="0" destOrd="0" presId="urn:microsoft.com/office/officeart/2005/8/layout/arrow2"/>
    <dgm:cxn modelId="{DD1EC5E5-827B-408B-87B7-576AEF4ECFED}" srcId="{9AED3DA9-22F7-4C66-A23E-C9938F1843E0}" destId="{AB4A1947-255E-42D9-B10D-13F8A8EDAE74}" srcOrd="1" destOrd="0" parTransId="{747AF1C6-D1D7-4B9B-B0D5-F510DD72CAA3}" sibTransId="{58EF221B-8342-4C06-9C31-1B633F49D388}"/>
    <dgm:cxn modelId="{64C5369C-1736-4532-BE91-1BBCC938B2DA}" type="presOf" srcId="{F6546CBE-2048-47C0-818A-611992B60E20}" destId="{CEA929E7-9292-421B-93E8-027E93629283}" srcOrd="0" destOrd="0" presId="urn:microsoft.com/office/officeart/2005/8/layout/arrow2"/>
    <dgm:cxn modelId="{7083D617-2C50-4223-AF39-1228B60A4616}" type="presOf" srcId="{AB4A1947-255E-42D9-B10D-13F8A8EDAE74}" destId="{076C6EA3-303C-47ED-9272-81765A70D08C}" srcOrd="0" destOrd="0" presId="urn:microsoft.com/office/officeart/2005/8/layout/arrow2"/>
    <dgm:cxn modelId="{463282BB-8347-4458-B88F-4A213BB59A43}" srcId="{9AED3DA9-22F7-4C66-A23E-C9938F1843E0}" destId="{9F2CE20A-8E40-454C-A883-ADE2AFA2DEC4}" srcOrd="0" destOrd="0" parTransId="{7D49C771-AB45-4FFE-AB5B-0C02295BA815}" sibTransId="{278C2E4A-A189-40EE-8807-9A194E845014}"/>
    <dgm:cxn modelId="{257315B2-491A-460F-855E-A6BA7F164A9B}" srcId="{9AED3DA9-22F7-4C66-A23E-C9938F1843E0}" destId="{F6546CBE-2048-47C0-818A-611992B60E20}" srcOrd="3" destOrd="0" parTransId="{D638C8E8-868C-40E6-87F6-40EDDA628425}" sibTransId="{339BAC61-180B-42E8-AC1F-3C2FFA55B239}"/>
    <dgm:cxn modelId="{CC6D6036-51F3-4333-A6FC-A04F0EB1D04F}" type="presOf" srcId="{9AED3DA9-22F7-4C66-A23E-C9938F1843E0}" destId="{F206F858-1F5C-49F8-B50C-8A1EE88ABB90}" srcOrd="0" destOrd="0" presId="urn:microsoft.com/office/officeart/2005/8/layout/arrow2"/>
    <dgm:cxn modelId="{AE8B68CF-143C-4195-8C82-E754EE30F633}" type="presParOf" srcId="{F206F858-1F5C-49F8-B50C-8A1EE88ABB90}" destId="{59241B57-169B-47B2-9612-0F2D92CCD3E2}" srcOrd="0" destOrd="0" presId="urn:microsoft.com/office/officeart/2005/8/layout/arrow2"/>
    <dgm:cxn modelId="{207FB726-25FC-45F9-8BC3-FE4A597FE77F}" type="presParOf" srcId="{F206F858-1F5C-49F8-B50C-8A1EE88ABB90}" destId="{BF2D026E-A04A-49F9-A64B-61A471C77788}" srcOrd="1" destOrd="0" presId="urn:microsoft.com/office/officeart/2005/8/layout/arrow2"/>
    <dgm:cxn modelId="{2478D054-82BF-41E5-B5D4-B1FF94F626D7}" type="presParOf" srcId="{BF2D026E-A04A-49F9-A64B-61A471C77788}" destId="{E585ACEB-01EA-4B9D-9F22-92EE7339B1DD}" srcOrd="0" destOrd="0" presId="urn:microsoft.com/office/officeart/2005/8/layout/arrow2"/>
    <dgm:cxn modelId="{2BC9555C-2A4C-4918-96B0-97ED8F50D697}" type="presParOf" srcId="{BF2D026E-A04A-49F9-A64B-61A471C77788}" destId="{18A401D8-1FC8-4700-96C9-0E738CD9CA99}" srcOrd="1" destOrd="0" presId="urn:microsoft.com/office/officeart/2005/8/layout/arrow2"/>
    <dgm:cxn modelId="{25EB7BA0-6569-43F3-ADAB-2438EE77255D}" type="presParOf" srcId="{BF2D026E-A04A-49F9-A64B-61A471C77788}" destId="{8AD63999-98EA-43F2-AAF7-5CAD61B5C171}" srcOrd="2" destOrd="0" presId="urn:microsoft.com/office/officeart/2005/8/layout/arrow2"/>
    <dgm:cxn modelId="{E90FEAEF-C78A-44BA-B7D3-813DB817E99D}" type="presParOf" srcId="{BF2D026E-A04A-49F9-A64B-61A471C77788}" destId="{076C6EA3-303C-47ED-9272-81765A70D08C}" srcOrd="3" destOrd="0" presId="urn:microsoft.com/office/officeart/2005/8/layout/arrow2"/>
    <dgm:cxn modelId="{3E80568F-856A-4114-B61F-4C1DA6D07A96}" type="presParOf" srcId="{BF2D026E-A04A-49F9-A64B-61A471C77788}" destId="{285655BA-9C00-4FBD-B4C0-19D2FCAFF342}" srcOrd="4" destOrd="0" presId="urn:microsoft.com/office/officeart/2005/8/layout/arrow2"/>
    <dgm:cxn modelId="{E0329D97-C0CD-4B4A-8A53-6795562C4862}" type="presParOf" srcId="{BF2D026E-A04A-49F9-A64B-61A471C77788}" destId="{E8E2B28A-D799-4135-A5C8-4E8B2EEA8825}" srcOrd="5" destOrd="0" presId="urn:microsoft.com/office/officeart/2005/8/layout/arrow2"/>
    <dgm:cxn modelId="{3082E116-1B48-4604-A0CA-859860204AA3}" type="presParOf" srcId="{BF2D026E-A04A-49F9-A64B-61A471C77788}" destId="{1F51DD0D-200B-498C-B728-BD19402B30AD}" srcOrd="6" destOrd="0" presId="urn:microsoft.com/office/officeart/2005/8/layout/arrow2"/>
    <dgm:cxn modelId="{8C6BDBC8-67E3-46E9-AAA8-352B43B73EDC}" type="presParOf" srcId="{BF2D026E-A04A-49F9-A64B-61A471C77788}" destId="{CEA929E7-9292-421B-93E8-027E93629283}"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41B57-169B-47B2-9612-0F2D92CCD3E2}">
      <dsp:nvSpPr>
        <dsp:cNvPr id="0" name=""/>
        <dsp:cNvSpPr/>
      </dsp:nvSpPr>
      <dsp:spPr>
        <a:xfrm>
          <a:off x="-7622" y="288821"/>
          <a:ext cx="3770046" cy="2184708"/>
        </a:xfrm>
        <a:prstGeom prst="swooshArrow">
          <a:avLst>
            <a:gd name="adj1" fmla="val 25000"/>
            <a:gd name="adj2" fmla="val 25000"/>
          </a:avLst>
        </a:prstGeom>
        <a:solidFill>
          <a:srgbClr val="53548A">
            <a:lumMod val="40000"/>
            <a:lumOff val="60000"/>
          </a:srgbClr>
        </a:solidFill>
        <a:ln>
          <a:solidFill>
            <a:srgbClr val="424456">
              <a:lumMod val="50000"/>
            </a:srgbClr>
          </a:solidFill>
        </a:ln>
        <a:effectLst/>
      </dsp:spPr>
      <dsp:style>
        <a:lnRef idx="0">
          <a:scrgbClr r="0" g="0" b="0"/>
        </a:lnRef>
        <a:fillRef idx="1">
          <a:scrgbClr r="0" g="0" b="0"/>
        </a:fillRef>
        <a:effectRef idx="0">
          <a:scrgbClr r="0" g="0" b="0"/>
        </a:effectRef>
        <a:fontRef idx="minor"/>
      </dsp:style>
    </dsp:sp>
    <dsp:sp modelId="{E585ACEB-01EA-4B9D-9F22-92EE7339B1DD}">
      <dsp:nvSpPr>
        <dsp:cNvPr id="0" name=""/>
        <dsp:cNvSpPr/>
      </dsp:nvSpPr>
      <dsp:spPr>
        <a:xfrm>
          <a:off x="412383" y="1845319"/>
          <a:ext cx="86360" cy="86360"/>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401D8-1FC8-4700-96C9-0E738CD9CA99}">
      <dsp:nvSpPr>
        <dsp:cNvPr id="0" name=""/>
        <dsp:cNvSpPr/>
      </dsp:nvSpPr>
      <dsp:spPr>
        <a:xfrm>
          <a:off x="416726" y="1902977"/>
          <a:ext cx="835617" cy="2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61" tIns="0" rIns="0" bIns="0" numCol="1" spcCol="1270" anchor="t" anchorCtr="0">
          <a:noAutofit/>
        </a:bodyPr>
        <a:lstStyle/>
        <a:p>
          <a:pPr marL="0" lvl="0" indent="0" algn="l" defTabSz="444500">
            <a:lnSpc>
              <a:spcPct val="90000"/>
            </a:lnSpc>
            <a:spcBef>
              <a:spcPct val="0"/>
            </a:spcBef>
            <a:spcAft>
              <a:spcPct val="35000"/>
            </a:spcAft>
            <a:buNone/>
          </a:pPr>
          <a:r>
            <a:rPr kumimoji="1" lang="ja-JP" altLang="en-US" sz="1000" kern="1200" dirty="0">
              <a:solidFill>
                <a:sysClr val="windowText" lastClr="000000">
                  <a:hueOff val="0"/>
                  <a:satOff val="0"/>
                  <a:lumOff val="0"/>
                  <a:alphaOff val="0"/>
                </a:sysClr>
              </a:solidFill>
              <a:latin typeface="Cambria"/>
              <a:ea typeface="メイリオ"/>
              <a:cs typeface="+mn-cs"/>
            </a:rPr>
            <a:t>基礎研究</a:t>
          </a:r>
        </a:p>
      </dsp:txBody>
      <dsp:txXfrm>
        <a:off x="416726" y="1902977"/>
        <a:ext cx="835617" cy="247187"/>
      </dsp:txXfrm>
    </dsp:sp>
    <dsp:sp modelId="{8AD63999-98EA-43F2-AAF7-5CAD61B5C171}">
      <dsp:nvSpPr>
        <dsp:cNvPr id="0" name=""/>
        <dsp:cNvSpPr/>
      </dsp:nvSpPr>
      <dsp:spPr>
        <a:xfrm>
          <a:off x="1024730" y="1282974"/>
          <a:ext cx="150192" cy="150192"/>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6EA3-303C-47ED-9272-81765A70D08C}">
      <dsp:nvSpPr>
        <dsp:cNvPr id="0" name=""/>
        <dsp:cNvSpPr/>
      </dsp:nvSpPr>
      <dsp:spPr>
        <a:xfrm>
          <a:off x="1094942" y="1268465"/>
          <a:ext cx="788508" cy="57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84" tIns="0" rIns="0" bIns="0" numCol="1" spcCol="1270" anchor="t" anchorCtr="0">
          <a:noAutofit/>
        </a:bodyPr>
        <a:lstStyle/>
        <a:p>
          <a:pPr marL="0" lvl="0" indent="0" algn="l" defTabSz="488950">
            <a:lnSpc>
              <a:spcPct val="90000"/>
            </a:lnSpc>
            <a:spcBef>
              <a:spcPct val="0"/>
            </a:spcBef>
            <a:spcAft>
              <a:spcPct val="35000"/>
            </a:spcAft>
            <a:buNone/>
          </a:pPr>
          <a:r>
            <a:rPr kumimoji="1" lang="ja-JP" altLang="en-US" sz="1100" kern="1200" dirty="0">
              <a:solidFill>
                <a:sysClr val="windowText" lastClr="000000">
                  <a:hueOff val="0"/>
                  <a:satOff val="0"/>
                  <a:lumOff val="0"/>
                  <a:alphaOff val="0"/>
                </a:sysClr>
              </a:solidFill>
              <a:latin typeface="Cambria"/>
              <a:ea typeface="メイリオ"/>
              <a:cs typeface="+mn-cs"/>
            </a:rPr>
            <a:t>応用研究</a:t>
          </a:r>
        </a:p>
      </dsp:txBody>
      <dsp:txXfrm>
        <a:off x="1094942" y="1268465"/>
        <a:ext cx="788508" cy="576771"/>
      </dsp:txXfrm>
    </dsp:sp>
    <dsp:sp modelId="{285655BA-9C00-4FBD-B4C0-19D2FCAFF342}">
      <dsp:nvSpPr>
        <dsp:cNvPr id="0" name=""/>
        <dsp:cNvSpPr/>
      </dsp:nvSpPr>
      <dsp:spPr>
        <a:xfrm>
          <a:off x="1801041" y="873315"/>
          <a:ext cx="199004" cy="199004"/>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2B28A-D799-4135-A5C8-4E8B2EEA8825}">
      <dsp:nvSpPr>
        <dsp:cNvPr id="0" name=""/>
        <dsp:cNvSpPr/>
      </dsp:nvSpPr>
      <dsp:spPr>
        <a:xfrm>
          <a:off x="1883449" y="957422"/>
          <a:ext cx="1371988" cy="53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48" tIns="0" rIns="0" bIns="0" numCol="1" spcCol="1270" anchor="t" anchorCtr="0">
          <a:noAutofit/>
        </a:bodyPr>
        <a:lstStyle/>
        <a:p>
          <a:pPr marL="0" lvl="0" indent="0" algn="l" defTabSz="577850">
            <a:lnSpc>
              <a:spcPct val="90000"/>
            </a:lnSpc>
            <a:spcBef>
              <a:spcPct val="0"/>
            </a:spcBef>
            <a:spcAft>
              <a:spcPct val="35000"/>
            </a:spcAft>
            <a:buNone/>
          </a:pPr>
          <a:r>
            <a:rPr kumimoji="1" lang="ja-JP" altLang="en-US" sz="1300" kern="1200" dirty="0">
              <a:solidFill>
                <a:sysClr val="windowText" lastClr="000000">
                  <a:hueOff val="0"/>
                  <a:satOff val="0"/>
                  <a:lumOff val="0"/>
                  <a:alphaOff val="0"/>
                </a:sysClr>
              </a:solidFill>
              <a:latin typeface="Cambria"/>
              <a:ea typeface="メイリオ"/>
              <a:cs typeface="+mn-cs"/>
            </a:rPr>
            <a:t>技術開発</a:t>
          </a:r>
        </a:p>
      </dsp:txBody>
      <dsp:txXfrm>
        <a:off x="1883449" y="957422"/>
        <a:ext cx="1371988" cy="537217"/>
      </dsp:txXfrm>
    </dsp:sp>
    <dsp:sp modelId="{1F51DD0D-200B-498C-B728-BD19402B30AD}">
      <dsp:nvSpPr>
        <dsp:cNvPr id="0" name=""/>
        <dsp:cNvSpPr/>
      </dsp:nvSpPr>
      <dsp:spPr>
        <a:xfrm>
          <a:off x="2618008" y="609692"/>
          <a:ext cx="266590" cy="266590"/>
        </a:xfrm>
        <a:prstGeom prst="ellipse">
          <a:avLst/>
        </a:prstGeom>
        <a:solidFill>
          <a:srgbClr val="53548A">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929E7-9292-421B-93E8-027E93629283}">
      <dsp:nvSpPr>
        <dsp:cNvPr id="0" name=""/>
        <dsp:cNvSpPr/>
      </dsp:nvSpPr>
      <dsp:spPr>
        <a:xfrm>
          <a:off x="2741005" y="687009"/>
          <a:ext cx="788508" cy="168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61" tIns="0" rIns="0" bIns="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solidFill>
                <a:sysClr val="windowText" lastClr="000000">
                  <a:hueOff val="0"/>
                  <a:satOff val="0"/>
                  <a:lumOff val="0"/>
                  <a:alphaOff val="0"/>
                </a:sysClr>
              </a:solidFill>
              <a:latin typeface="Cambria"/>
              <a:ea typeface="メイリオ"/>
              <a:cs typeface="+mn-cs"/>
            </a:rPr>
            <a:t>実証</a:t>
          </a:r>
        </a:p>
      </dsp:txBody>
      <dsp:txXfrm>
        <a:off x="2741005" y="687009"/>
        <a:ext cx="788508" cy="16826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smtClean="0">
                <a:cs typeface="+mn-cs"/>
              </a:defRPr>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smtClean="0">
                <a:cs typeface="+mn-cs"/>
              </a:defRPr>
            </a:lvl1pPr>
          </a:lstStyle>
          <a:p>
            <a:pPr>
              <a:defRPr/>
            </a:pPr>
            <a:fld id="{3BFB1D11-58D2-4D64-8185-8B6F772D7F87}"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smtClean="0">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smtClean="0">
                <a:cs typeface="+mn-cs"/>
              </a:defRPr>
            </a:lvl1pPr>
          </a:lstStyle>
          <a:p>
            <a:pPr>
              <a:defRPr/>
            </a:pPr>
            <a:fld id="{9D3FF0B1-629A-4A40-AEBB-18D6F0AF2B4D}" type="slidenum">
              <a:rPr lang="ja-JP" altLang="en-US"/>
              <a:pPr>
                <a:defRPr/>
              </a:pPr>
              <a:t>‹#›</a:t>
            </a:fld>
            <a:endParaRPr lang="ja-JP" altLang="en-US"/>
          </a:p>
        </p:txBody>
      </p:sp>
    </p:spTree>
    <p:extLst>
      <p:ext uri="{BB962C8B-B14F-4D97-AF65-F5344CB8AC3E}">
        <p14:creationId xmlns:p14="http://schemas.microsoft.com/office/powerpoint/2010/main" val="7105940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xfrm>
            <a:off x="439738" y="804863"/>
            <a:ext cx="5808662"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t>・施設全体を地域全体に修正</a:t>
            </a:r>
            <a:endParaRPr lang="en-US" altLang="ja-JP"/>
          </a:p>
          <a:p>
            <a:pPr>
              <a:spcBef>
                <a:spcPct val="0"/>
              </a:spcBef>
            </a:pPr>
            <a:r>
              <a:rPr lang="ja-JP" altLang="en-US"/>
              <a:t>・補助率を</a:t>
            </a:r>
            <a:r>
              <a:rPr lang="en-US" altLang="ja-JP"/>
              <a:t>2/3</a:t>
            </a:r>
            <a:r>
              <a:rPr lang="ja-JP" altLang="en-US"/>
              <a:t>に修正</a:t>
            </a:r>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fld id="{D432663F-E322-482F-A596-D5D4F674560B}" type="slidenum">
              <a:rPr lang="ja-JP" altLang="en-US">
                <a:solidFill>
                  <a:srgbClr val="000000"/>
                </a:solidFill>
              </a:rPr>
              <a:pPr eaLnBrk="1" hangingPunct="1"/>
              <a:t>1</a:t>
            </a:fld>
            <a:endParaRPr lang="ja-JP" altLang="en-US">
              <a:solidFill>
                <a:srgbClr val="000000"/>
              </a:solidFill>
            </a:endParaRPr>
          </a:p>
        </p:txBody>
      </p:sp>
    </p:spTree>
    <p:extLst>
      <p:ext uri="{BB962C8B-B14F-4D97-AF65-F5344CB8AC3E}">
        <p14:creationId xmlns:p14="http://schemas.microsoft.com/office/powerpoint/2010/main" val="87066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AFCEC5E9-0886-48BA-B76F-5E4DEBF51546}" type="datetime1">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4CD0032B-D07D-4D03-9CA7-FA0C9F0655C1}" type="slidenum">
              <a:rPr lang="ja-JP" altLang="en-US" smtClean="0"/>
              <a:pPr>
                <a:defRPr/>
              </a:pPr>
              <a:t>‹#›</a:t>
            </a:fld>
            <a:endParaRPr lang="ja-JP" altLang="en-US"/>
          </a:p>
        </p:txBody>
      </p:sp>
    </p:spTree>
    <p:extLst>
      <p:ext uri="{BB962C8B-B14F-4D97-AF65-F5344CB8AC3E}">
        <p14:creationId xmlns:p14="http://schemas.microsoft.com/office/powerpoint/2010/main" val="99002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1EA98E3-7710-4949-B337-8A8DE9C1686D}" type="datetime1">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D447DA45-C050-4D87-9207-1900B553849D}" type="slidenum">
              <a:rPr lang="ja-JP" altLang="en-US" smtClean="0"/>
              <a:pPr>
                <a:defRPr/>
              </a:pPr>
              <a:t>‹#›</a:t>
            </a:fld>
            <a:endParaRPr lang="ja-JP" altLang="en-US"/>
          </a:p>
        </p:txBody>
      </p:sp>
    </p:spTree>
    <p:extLst>
      <p:ext uri="{BB962C8B-B14F-4D97-AF65-F5344CB8AC3E}">
        <p14:creationId xmlns:p14="http://schemas.microsoft.com/office/powerpoint/2010/main" val="159828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CA05B8B2-2C8E-41C5-8D8F-A018547F99ED}" type="datetime1">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D0A0D77D-D09F-4DEF-AD19-7228D271F90F}" type="slidenum">
              <a:rPr lang="ja-JP" altLang="en-US" smtClean="0"/>
              <a:pPr>
                <a:defRPr/>
              </a:pPr>
              <a:t>‹#›</a:t>
            </a:fld>
            <a:endParaRPr lang="ja-JP" altLang="en-US"/>
          </a:p>
        </p:txBody>
      </p:sp>
    </p:spTree>
    <p:extLst>
      <p:ext uri="{BB962C8B-B14F-4D97-AF65-F5344CB8AC3E}">
        <p14:creationId xmlns:p14="http://schemas.microsoft.com/office/powerpoint/2010/main" val="168626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94" y="765185"/>
            <a:ext cx="9648825" cy="1007641"/>
          </a:xfrm>
          <a:prstGeom prst="roundRect">
            <a:avLst/>
          </a:prstGeom>
          <a:solidFill>
            <a:srgbClr val="CCECFF"/>
          </a:solidFill>
          <a:ln w="28575">
            <a:solidFill>
              <a:srgbClr val="00B0F0"/>
            </a:solidFill>
          </a:ln>
        </p:spPr>
        <p:txBody>
          <a:bodyPr/>
          <a:lstStyle>
            <a:lvl1pPr marL="316531" indent="-316531">
              <a:buFont typeface="Wingdings" panose="05000000000000000000" pitchFamily="2" charset="2"/>
              <a:buChar char="n"/>
              <a:defRPr sz="1846">
                <a:latin typeface="Segoe UI" panose="020B0502040204020203" pitchFamily="34" charset="0"/>
                <a:cs typeface="Segoe UI" panose="020B0502040204020203" pitchFamily="34" charset="0"/>
              </a:defRPr>
            </a:lvl1pPr>
            <a:lvl2pPr>
              <a:defRPr sz="1293">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4" name="ページ番号"/>
          <p:cNvSpPr>
            <a:spLocks noGrp="1" noChangeArrowheads="1"/>
          </p:cNvSpPr>
          <p:nvPr>
            <p:ph type="sldNum" sz="quarter" idx="12"/>
          </p:nvPr>
        </p:nvSpPr>
        <p:spPr>
          <a:xfrm>
            <a:off x="9004300" y="6308725"/>
            <a:ext cx="917575" cy="549275"/>
          </a:xfrm>
        </p:spPr>
        <p:txBody>
          <a:bodyPr/>
          <a:lstStyle>
            <a:lvl1pPr>
              <a:defRPr sz="2584" baseline="0" smtClean="0">
                <a:solidFill>
                  <a:prstClr val="black"/>
                </a:solidFill>
                <a:latin typeface="Segoe UI" panose="020B0502040204020203" pitchFamily="34" charset="0"/>
                <a:ea typeface="メイリオ" panose="020B0604030504040204" pitchFamily="50" charset="-128"/>
              </a:defRPr>
            </a:lvl1pPr>
          </a:lstStyle>
          <a:p>
            <a:pPr>
              <a:defRPr/>
            </a:pPr>
            <a:fld id="{2E5C79D8-BA0A-464F-9EBD-E724FFF7554D}" type="slidenum">
              <a:rPr lang="en-US" altLang="ja-JP"/>
              <a:pPr>
                <a:defRPr/>
              </a:pPr>
              <a:t>‹#›</a:t>
            </a:fld>
            <a:endParaRPr lang="en-US" altLang="ja-JP" dirty="0"/>
          </a:p>
        </p:txBody>
      </p:sp>
    </p:spTree>
    <p:extLst>
      <p:ext uri="{BB962C8B-B14F-4D97-AF65-F5344CB8AC3E}">
        <p14:creationId xmlns:p14="http://schemas.microsoft.com/office/powerpoint/2010/main" val="148007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01F4BEAC-6E72-4008-A974-D2F91561BC1E}" type="datetime1">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391984EF-2A76-4574-AFAB-629B47059E52}" type="slidenum">
              <a:rPr lang="ja-JP" altLang="en-US" smtClean="0"/>
              <a:pPr>
                <a:defRPr/>
              </a:pPr>
              <a:t>‹#›</a:t>
            </a:fld>
            <a:endParaRPr lang="ja-JP" altLang="en-US"/>
          </a:p>
        </p:txBody>
      </p:sp>
    </p:spTree>
    <p:extLst>
      <p:ext uri="{BB962C8B-B14F-4D97-AF65-F5344CB8AC3E}">
        <p14:creationId xmlns:p14="http://schemas.microsoft.com/office/powerpoint/2010/main" val="68718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DE345E66-2E48-49BA-90C4-53D34AAEB596}" type="datetime1">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4CFADD90-DE1A-4223-A82E-169B46544E5A}" type="slidenum">
              <a:rPr lang="ja-JP" altLang="en-US" smtClean="0"/>
              <a:pPr>
                <a:defRPr/>
              </a:pPr>
              <a:t>‹#›</a:t>
            </a:fld>
            <a:endParaRPr lang="ja-JP" altLang="en-US"/>
          </a:p>
        </p:txBody>
      </p:sp>
    </p:spTree>
    <p:extLst>
      <p:ext uri="{BB962C8B-B14F-4D97-AF65-F5344CB8AC3E}">
        <p14:creationId xmlns:p14="http://schemas.microsoft.com/office/powerpoint/2010/main" val="110277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B1069929-767B-449D-9F8D-3A9D3903B89E}" type="datetime1">
              <a:rPr lang="ja-JP" altLang="en-US" smtClean="0"/>
              <a:pPr>
                <a:defRPr/>
              </a:pPr>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CE130B6F-5D0B-4670-BC54-10B6A49E12B0}" type="slidenum">
              <a:rPr lang="ja-JP" altLang="en-US" smtClean="0"/>
              <a:pPr>
                <a:defRPr/>
              </a:pPr>
              <a:t>‹#›</a:t>
            </a:fld>
            <a:endParaRPr lang="ja-JP" altLang="en-US"/>
          </a:p>
        </p:txBody>
      </p:sp>
    </p:spTree>
    <p:extLst>
      <p:ext uri="{BB962C8B-B14F-4D97-AF65-F5344CB8AC3E}">
        <p14:creationId xmlns:p14="http://schemas.microsoft.com/office/powerpoint/2010/main" val="400717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A7307EFF-9CFE-46BB-810A-03DD6C7885C6}" type="datetime1">
              <a:rPr lang="ja-JP" altLang="en-US" smtClean="0"/>
              <a:pPr>
                <a:defRPr/>
              </a:pPr>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13B34117-7877-493D-913A-3E96957528F6}" type="slidenum">
              <a:rPr lang="ja-JP" altLang="en-US" smtClean="0"/>
              <a:pPr>
                <a:defRPr/>
              </a:pPr>
              <a:t>‹#›</a:t>
            </a:fld>
            <a:endParaRPr lang="ja-JP" altLang="en-US"/>
          </a:p>
        </p:txBody>
      </p:sp>
    </p:spTree>
    <p:extLst>
      <p:ext uri="{BB962C8B-B14F-4D97-AF65-F5344CB8AC3E}">
        <p14:creationId xmlns:p14="http://schemas.microsoft.com/office/powerpoint/2010/main" val="80746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B0F258E6-BCA6-4171-B6DF-234473DF16D3}" type="datetime1">
              <a:rPr lang="ja-JP" altLang="en-US" smtClean="0"/>
              <a:pPr>
                <a:defRPr/>
              </a:pPr>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255846FD-DB4B-445C-B3E6-3C90A2683269}" type="slidenum">
              <a:rPr lang="ja-JP" altLang="en-US" smtClean="0"/>
              <a:pPr>
                <a:defRPr/>
              </a:pPr>
              <a:t>‹#›</a:t>
            </a:fld>
            <a:endParaRPr lang="ja-JP" altLang="en-US"/>
          </a:p>
        </p:txBody>
      </p:sp>
    </p:spTree>
    <p:extLst>
      <p:ext uri="{BB962C8B-B14F-4D97-AF65-F5344CB8AC3E}">
        <p14:creationId xmlns:p14="http://schemas.microsoft.com/office/powerpoint/2010/main" val="121601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5116402-0775-4299-9D93-B24421A0BA90}" type="datetime1">
              <a:rPr lang="ja-JP" altLang="en-US" smtClean="0"/>
              <a:pPr>
                <a:defRPr/>
              </a:pPr>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1F94A13D-6622-47B7-B5AA-D45C043F05D3}" type="slidenum">
              <a:rPr lang="ja-JP" altLang="en-US" smtClean="0"/>
              <a:pPr>
                <a:defRPr/>
              </a:pPr>
              <a:t>‹#›</a:t>
            </a:fld>
            <a:endParaRPr lang="ja-JP" altLang="en-US"/>
          </a:p>
        </p:txBody>
      </p:sp>
    </p:spTree>
    <p:extLst>
      <p:ext uri="{BB962C8B-B14F-4D97-AF65-F5344CB8AC3E}">
        <p14:creationId xmlns:p14="http://schemas.microsoft.com/office/powerpoint/2010/main" val="36681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B1206B1A-6A19-4934-AE03-B491F986E5A7}" type="datetime1">
              <a:rPr lang="ja-JP" altLang="en-US" smtClean="0"/>
              <a:pPr>
                <a:defRPr/>
              </a:pPr>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DBB721CC-07A4-41CA-A289-DFD9C8A67D3A}" type="slidenum">
              <a:rPr lang="ja-JP" altLang="en-US" smtClean="0"/>
              <a:pPr>
                <a:defRPr/>
              </a:pPr>
              <a:t>‹#›</a:t>
            </a:fld>
            <a:endParaRPr lang="ja-JP" altLang="en-US"/>
          </a:p>
        </p:txBody>
      </p:sp>
    </p:spTree>
    <p:extLst>
      <p:ext uri="{BB962C8B-B14F-4D97-AF65-F5344CB8AC3E}">
        <p14:creationId xmlns:p14="http://schemas.microsoft.com/office/powerpoint/2010/main" val="156614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5924BC1A-7C79-4278-B33F-FC2C4E2941C8}" type="datetime1">
              <a:rPr lang="ja-JP" altLang="en-US" smtClean="0"/>
              <a:pPr>
                <a:defRPr/>
              </a:pPr>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BFCFB01E-9BA6-43B4-820A-6DD682B66DBF}" type="slidenum">
              <a:rPr lang="ja-JP" altLang="en-US" smtClean="0"/>
              <a:pPr>
                <a:defRPr/>
              </a:pPr>
              <a:t>‹#›</a:t>
            </a:fld>
            <a:endParaRPr lang="ja-JP" altLang="en-US"/>
          </a:p>
        </p:txBody>
      </p:sp>
    </p:spTree>
    <p:extLst>
      <p:ext uri="{BB962C8B-B14F-4D97-AF65-F5344CB8AC3E}">
        <p14:creationId xmlns:p14="http://schemas.microsoft.com/office/powerpoint/2010/main" val="113151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7AECCB90-E16E-4A80-8055-D420F05089DE}" type="datetime1">
              <a:rPr lang="ja-JP" altLang="en-US" smtClean="0"/>
              <a:pPr>
                <a:defRPr/>
              </a:pPr>
              <a:t>2018/5/15</a:t>
            </a:fld>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BE85213E-A17F-45D6-AC65-21A4A8D40F6F}" type="slidenum">
              <a:rPr lang="ja-JP" altLang="en-US" smtClean="0"/>
              <a:pPr>
                <a:defRPr/>
              </a:pPr>
              <a:t>‹#›</a:t>
            </a:fld>
            <a:endParaRPr lang="ja-JP" altLang="en-US"/>
          </a:p>
        </p:txBody>
      </p:sp>
    </p:spTree>
    <p:extLst>
      <p:ext uri="{BB962C8B-B14F-4D97-AF65-F5344CB8AC3E}">
        <p14:creationId xmlns:p14="http://schemas.microsoft.com/office/powerpoint/2010/main" val="16788899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5" r:id="rId1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jpe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正方形/長方形 2"/>
          <p:cNvSpPr>
            <a:spLocks noChangeArrowheads="1"/>
          </p:cNvSpPr>
          <p:nvPr/>
        </p:nvSpPr>
        <p:spPr bwMode="auto">
          <a:xfrm>
            <a:off x="101605" y="852493"/>
            <a:ext cx="5788025"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spcBef>
                <a:spcPct val="20000"/>
              </a:spcBef>
              <a:buFont typeface="Arial" panose="020B0604020202020204" pitchFamily="34" charset="0"/>
              <a:buChar char="•"/>
              <a:defRPr kumimoji="1" sz="29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842963">
              <a:spcBef>
                <a:spcPct val="20000"/>
              </a:spcBef>
              <a:buFont typeface="Arial" panose="020B0604020202020204" pitchFamily="34" charset="0"/>
              <a:buChar char="–"/>
              <a:defRPr kumimoji="1" sz="25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842963">
              <a:spcBef>
                <a:spcPct val="20000"/>
              </a:spcBef>
              <a:buFont typeface="Arial" panose="020B0604020202020204" pitchFamily="34" charset="0"/>
              <a:buChar char="•"/>
              <a:defRPr kumimoji="1" sz="2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842963">
              <a:spcBef>
                <a:spcPct val="20000"/>
              </a:spcBef>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842963">
              <a:spcBef>
                <a:spcPct val="20000"/>
              </a:spcBef>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spcBef>
                <a:spcPct val="0"/>
              </a:spcBef>
              <a:spcAft>
                <a:spcPts val="275"/>
              </a:spcAft>
              <a:buClr>
                <a:srgbClr val="6F6F6F"/>
              </a:buClr>
              <a:buNone/>
            </a:pPr>
            <a:r>
              <a:rPr lang="ja-JP" altLang="en-US" sz="2400" b="1" dirty="0">
                <a:solidFill>
                  <a:srgbClr val="000000"/>
                </a:solidFill>
                <a:latin typeface="メイリオ" panose="020B0604030504040204" pitchFamily="50" charset="-128"/>
              </a:rPr>
              <a:t>優れた環境技術の開発・実証で</a:t>
            </a:r>
            <a:endParaRPr lang="en-US" altLang="ja-JP" sz="2400" b="1" dirty="0">
              <a:solidFill>
                <a:srgbClr val="000000"/>
              </a:solidFill>
              <a:latin typeface="メイリオ" panose="020B0604030504040204" pitchFamily="50" charset="-128"/>
            </a:endParaRPr>
          </a:p>
          <a:p>
            <a:pPr>
              <a:spcBef>
                <a:spcPct val="0"/>
              </a:spcBef>
              <a:spcAft>
                <a:spcPts val="275"/>
              </a:spcAft>
              <a:buClr>
                <a:srgbClr val="6F6F6F"/>
              </a:buClr>
              <a:buNone/>
            </a:pPr>
            <a:r>
              <a:rPr lang="ja-JP" altLang="en-US" sz="2400" b="1" dirty="0">
                <a:solidFill>
                  <a:srgbClr val="000000"/>
                </a:solidFill>
                <a:latin typeface="メイリオ" panose="020B0604030504040204" pitchFamily="50" charset="-128"/>
              </a:rPr>
              <a:t>イノベーションを引き起こす！</a:t>
            </a:r>
            <a:endParaRPr lang="en-US" altLang="ja-JP" sz="2400" b="1" dirty="0">
              <a:solidFill>
                <a:srgbClr val="000000"/>
              </a:solidFill>
              <a:latin typeface="メイリオ" panose="020B0604030504040204" pitchFamily="50" charset="-128"/>
            </a:endParaRPr>
          </a:p>
        </p:txBody>
      </p:sp>
      <p:grpSp>
        <p:nvGrpSpPr>
          <p:cNvPr id="4099" name="グループ化 6"/>
          <p:cNvGrpSpPr>
            <a:grpSpLocks/>
          </p:cNvGrpSpPr>
          <p:nvPr/>
        </p:nvGrpSpPr>
        <p:grpSpPr bwMode="auto">
          <a:xfrm>
            <a:off x="101605" y="1670055"/>
            <a:ext cx="9650413" cy="2031325"/>
            <a:chOff x="92057" y="1402611"/>
            <a:chExt cx="9753648" cy="2361456"/>
          </a:xfrm>
        </p:grpSpPr>
        <p:sp>
          <p:nvSpPr>
            <p:cNvPr id="2055" name="テキスト ボックス 19"/>
            <p:cNvSpPr txBox="1">
              <a:spLocks noChangeArrowheads="1"/>
            </p:cNvSpPr>
            <p:nvPr/>
          </p:nvSpPr>
          <p:spPr bwMode="auto">
            <a:xfrm>
              <a:off x="207580" y="1402611"/>
              <a:ext cx="9638125" cy="2361456"/>
            </a:xfrm>
            <a:prstGeom prst="rect">
              <a:avLst/>
            </a:prstGeom>
            <a:ln>
              <a:noFill/>
            </a:ln>
            <a:extLst/>
          </p:spPr>
          <p:style>
            <a:lnRef idx="2">
              <a:schemeClr val="accent1"/>
            </a:lnRef>
            <a:fillRef idx="1">
              <a:schemeClr val="lt1"/>
            </a:fillRef>
            <a:effectRef idx="0">
              <a:schemeClr val="accent1"/>
            </a:effectRef>
            <a:fontRef idx="minor">
              <a:schemeClr val="dk1"/>
            </a:fontRef>
          </p:style>
          <p:txBody>
            <a:bodyPr lIns="33231" rIns="33231">
              <a:spAutoFit/>
            </a:bodyPr>
            <a:lstStyle>
              <a:lvl1pPr marL="179388" indent="-179388"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79996" indent="-457189" eaLnBrk="1" hangingPunct="1">
                <a:buClr>
                  <a:srgbClr val="6F6F6F"/>
                </a:buClr>
                <a:defRPr/>
              </a:pPr>
              <a:r>
                <a:rPr lang="ja-JP" altLang="en-US" kern="0" dirty="0">
                  <a:solidFill>
                    <a:prstClr val="black"/>
                  </a:solidFill>
                  <a:latin typeface="メイリオ" panose="020B0604030504040204" pitchFamily="50" charset="-128"/>
                </a:rPr>
                <a:t>１．</a:t>
              </a:r>
              <a:r>
                <a:rPr lang="ja-JP" altLang="ja-JP" dirty="0">
                  <a:solidFill>
                    <a:srgbClr val="000000"/>
                  </a:solidFill>
                  <a:latin typeface="メイリオ" panose="020B0604030504040204" pitchFamily="50" charset="-128"/>
                </a:rPr>
                <a:t>将来</a:t>
              </a:r>
              <a:r>
                <a:rPr lang="ja-JP" altLang="en-US" dirty="0">
                  <a:solidFill>
                    <a:srgbClr val="000000"/>
                  </a:solidFill>
                  <a:latin typeface="メイリオ" panose="020B0604030504040204" pitchFamily="50" charset="-128"/>
                </a:rPr>
                <a:t>的な</a:t>
              </a:r>
              <a:r>
                <a:rPr lang="ja-JP" altLang="ja-JP" u="sng" dirty="0">
                  <a:solidFill>
                    <a:srgbClr val="000000"/>
                  </a:solidFill>
                  <a:latin typeface="メイリオ" panose="020B0604030504040204" pitchFamily="50" charset="-128"/>
                </a:rPr>
                <a:t>対策強化</a:t>
              </a:r>
              <a:r>
                <a:rPr lang="ja-JP" altLang="en-US" u="sng" dirty="0">
                  <a:solidFill>
                    <a:srgbClr val="000000"/>
                  </a:solidFill>
                  <a:latin typeface="メイリオ" panose="020B0604030504040204" pitchFamily="50" charset="-128"/>
                </a:rPr>
                <a:t>が政策的に必要となる分野のうち、現行の対策が十分でない、または更なる対策の深掘りが可能な技術やシステムの内容及び性能等の要件</a:t>
              </a:r>
              <a:r>
                <a:rPr lang="ja-JP" altLang="en-US" dirty="0">
                  <a:solidFill>
                    <a:srgbClr val="000000"/>
                  </a:solidFill>
                  <a:latin typeface="メイリオ" panose="020B0604030504040204" pitchFamily="50" charset="-128"/>
                </a:rPr>
                <a:t>を示した上で、早期の社会実装を目指した技術開発・実証を行う。</a:t>
              </a:r>
              <a:endParaRPr lang="en-US" altLang="ja-JP" dirty="0">
                <a:solidFill>
                  <a:srgbClr val="000000"/>
                </a:solidFill>
                <a:latin typeface="メイリオ" panose="020B0604030504040204" pitchFamily="50" charset="-128"/>
              </a:endParaRPr>
            </a:p>
            <a:p>
              <a:pPr marL="179996" indent="-457189" eaLnBrk="1" hangingPunct="1">
                <a:buClr>
                  <a:srgbClr val="6F6F6F"/>
                </a:buClr>
                <a:defRPr/>
              </a:pPr>
              <a:r>
                <a:rPr lang="ja-JP" altLang="en-US" dirty="0">
                  <a:solidFill>
                    <a:srgbClr val="000000"/>
                  </a:solidFill>
                  <a:latin typeface="メイリオ" panose="020B0604030504040204" pitchFamily="50" charset="-128"/>
                </a:rPr>
                <a:t>２．技術開発の必要性、実施体制・計画、開発目標、</a:t>
              </a:r>
              <a:r>
                <a:rPr lang="en-US" altLang="ja-JP" dirty="0">
                  <a:solidFill>
                    <a:srgbClr val="000000"/>
                  </a:solidFill>
                  <a:latin typeface="メイリオ" panose="020B0604030504040204" pitchFamily="50" charset="-128"/>
                </a:rPr>
                <a:t>CO2</a:t>
              </a:r>
              <a:r>
                <a:rPr lang="ja-JP" altLang="en-US" dirty="0">
                  <a:solidFill>
                    <a:srgbClr val="000000"/>
                  </a:solidFill>
                  <a:latin typeface="メイリオ" panose="020B0604030504040204" pitchFamily="50" charset="-128"/>
                </a:rPr>
                <a:t>削減効果等を外部専門家により審査し、事業実施主体を選定。</a:t>
              </a:r>
              <a:r>
                <a:rPr lang="ja-JP" altLang="en-US" u="sng" dirty="0">
                  <a:solidFill>
                    <a:srgbClr val="000000"/>
                  </a:solidFill>
                  <a:latin typeface="メイリオ" panose="020B0604030504040204" pitchFamily="50" charset="-128"/>
                </a:rPr>
                <a:t>進捗管理を強化し技術目標到達の確度を高める</a:t>
              </a:r>
              <a:r>
                <a:rPr lang="ja-JP" altLang="en-US" dirty="0">
                  <a:solidFill>
                    <a:srgbClr val="000000"/>
                  </a:solidFill>
                  <a:latin typeface="メイリオ" panose="020B0604030504040204" pitchFamily="50" charset="-128"/>
                </a:rPr>
                <a:t>ため、開発の各段階で</a:t>
              </a:r>
              <a:r>
                <a:rPr lang="ja-JP" altLang="en-US" u="sng" dirty="0">
                  <a:solidFill>
                    <a:srgbClr val="000000"/>
                  </a:solidFill>
                  <a:latin typeface="メイリオ" panose="020B0604030504040204" pitchFamily="50" charset="-128"/>
                </a:rPr>
                <a:t>技術成熟レベルを判定</a:t>
              </a:r>
              <a:r>
                <a:rPr lang="ja-JP" altLang="en-US" dirty="0">
                  <a:solidFill>
                    <a:srgbClr val="000000"/>
                  </a:solidFill>
                  <a:latin typeface="メイリオ" panose="020B0604030504040204" pitchFamily="50" charset="-128"/>
                </a:rPr>
                <a:t>し、改善点等があれば指導助言、計画の変更等を行うことにより、効果的・効率的な執行を図る。</a:t>
              </a:r>
              <a:endParaRPr lang="en-US" altLang="ja-JP" dirty="0">
                <a:solidFill>
                  <a:srgbClr val="000000"/>
                </a:solidFill>
                <a:latin typeface="メイリオ" panose="020B0604030504040204" pitchFamily="50" charset="-128"/>
              </a:endParaRPr>
            </a:p>
          </p:txBody>
        </p:sp>
        <p:sp>
          <p:nvSpPr>
            <p:cNvPr id="4" name="角丸四角形 3"/>
            <p:cNvSpPr/>
            <p:nvPr/>
          </p:nvSpPr>
          <p:spPr>
            <a:xfrm>
              <a:off x="92057" y="1413684"/>
              <a:ext cx="9753648" cy="234194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62">
                <a:defRPr/>
              </a:pPr>
              <a:endParaRPr lang="ja-JP" altLang="en-US" sz="166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4" name="タイトル 1"/>
          <p:cNvSpPr txBox="1">
            <a:spLocks/>
          </p:cNvSpPr>
          <p:nvPr/>
        </p:nvSpPr>
        <p:spPr>
          <a:xfrm>
            <a:off x="758832" y="80968"/>
            <a:ext cx="8297863" cy="3857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defPPr>
              <a:defRPr lang="ja-JP"/>
            </a:defPPr>
            <a:lvl1pPr algn="ctr" defTabSz="844104" eaLnBrk="1" fontAlgn="auto" latinLnBrk="0" hangingPunct="1">
              <a:spcAft>
                <a:spcPts val="0"/>
              </a:spcAft>
              <a:buNone/>
              <a:defRPr sz="2586" b="0">
                <a:solidFill>
                  <a:prstClr val="black"/>
                </a:solidFill>
                <a:latin typeface="メイリオ" pitchFamily="50" charset="-128"/>
                <a:ea typeface="メイリオ" pitchFamily="50" charset="-128"/>
                <a:cs typeface="メイリオ" pitchFamily="50" charset="-128"/>
              </a:defRPr>
            </a:lvl1pPr>
          </a:lstStyle>
          <a:p>
            <a:pPr algn="l" defTabSz="779406">
              <a:defRPr/>
            </a:pPr>
            <a:r>
              <a:rPr lang="en-US" altLang="ja-JP" sz="2400" b="1" dirty="0">
                <a:ln w="0">
                  <a:noFill/>
                </a:ln>
              </a:rPr>
              <a:t>CO2</a:t>
            </a:r>
            <a:r>
              <a:rPr lang="ja-JP" altLang="en-US" sz="2400" b="1" dirty="0">
                <a:ln w="0">
                  <a:noFill/>
                </a:ln>
              </a:rPr>
              <a:t>排出削減対策強化誘導型技術開発・実証事業</a:t>
            </a:r>
          </a:p>
        </p:txBody>
      </p:sp>
      <p:pic>
        <p:nvPicPr>
          <p:cNvPr id="4103"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3830"/>
            <a:ext cx="646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グループ化 4"/>
          <p:cNvGrpSpPr>
            <a:grpSpLocks/>
          </p:cNvGrpSpPr>
          <p:nvPr/>
        </p:nvGrpSpPr>
        <p:grpSpPr bwMode="auto">
          <a:xfrm>
            <a:off x="5296691" y="3825882"/>
            <a:ext cx="4640263" cy="2744589"/>
            <a:chOff x="5065491" y="4437112"/>
            <a:chExt cx="4640484" cy="2275380"/>
          </a:xfrm>
        </p:grpSpPr>
        <p:sp>
          <p:nvSpPr>
            <p:cNvPr id="76" name="正方形/長方形 75"/>
            <p:cNvSpPr/>
            <p:nvPr/>
          </p:nvSpPr>
          <p:spPr>
            <a:xfrm>
              <a:off x="5632255" y="6457332"/>
              <a:ext cx="3961001" cy="255160"/>
            </a:xfrm>
            <a:prstGeom prst="rect">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spAutoFit/>
            </a:bodyPr>
            <a:lstStyle/>
            <a:p>
              <a:pPr algn="ctr">
                <a:defRPr/>
              </a:pPr>
              <a:r>
                <a:rPr kumimoji="0" lang="en-US" altLang="ja-JP" sz="14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CO2</a:t>
              </a:r>
              <a:r>
                <a:rPr kumimoji="0" lang="ja-JP" altLang="en-US" sz="14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排出大幅削減を通じた低炭素社会の実現</a:t>
              </a:r>
            </a:p>
          </p:txBody>
        </p:sp>
        <p:graphicFrame>
          <p:nvGraphicFramePr>
            <p:cNvPr id="77" name="図表 76"/>
            <p:cNvGraphicFramePr/>
            <p:nvPr/>
          </p:nvGraphicFramePr>
          <p:xfrm>
            <a:off x="5065491" y="4437112"/>
            <a:ext cx="3754981" cy="2050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8" name="角丸四角形 77"/>
            <p:cNvSpPr/>
            <p:nvPr/>
          </p:nvSpPr>
          <p:spPr>
            <a:xfrm>
              <a:off x="6876915" y="4799040"/>
              <a:ext cx="1568525" cy="648840"/>
            </a:xfrm>
            <a:prstGeom prst="roundRect">
              <a:avLst/>
            </a:prstGeom>
            <a:noFill/>
            <a:ln w="28575" cap="flat" cmpd="sng" algn="ctr">
              <a:solidFill>
                <a:srgbClr val="5C92B5"/>
              </a:solidFill>
              <a:prstDash val="solid"/>
            </a:ln>
            <a:effectLst/>
          </p:spPr>
          <p:txBody>
            <a:bodyPr anchor="ctr"/>
            <a:lstStyle/>
            <a:p>
              <a:pPr algn="ctr">
                <a:defRPr/>
              </a:pPr>
              <a:endParaRPr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6248235" y="5908517"/>
              <a:ext cx="2786196" cy="255160"/>
            </a:xfrm>
            <a:prstGeom prst="rect">
              <a:avLst/>
            </a:prstGeom>
            <a:noFill/>
            <a:ln>
              <a:noFill/>
            </a:ln>
          </p:spPr>
          <p:txBody>
            <a:bodyPr>
              <a:spAutoFit/>
            </a:bodyPr>
            <a:lstStyle/>
            <a:p>
              <a:pPr algn="ctr" eaLnBrk="1" hangingPunct="1">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地球温暖化対策を強化</a:t>
              </a:r>
            </a:p>
          </p:txBody>
        </p:sp>
        <p:sp>
          <p:nvSpPr>
            <p:cNvPr id="80" name="二等辺三角形 79"/>
            <p:cNvSpPr/>
            <p:nvPr/>
          </p:nvSpPr>
          <p:spPr>
            <a:xfrm flipV="1">
              <a:off x="6794361" y="5662405"/>
              <a:ext cx="1651079" cy="252692"/>
            </a:xfrm>
            <a:prstGeom prst="triangle">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二等辺三角形 80"/>
            <p:cNvSpPr/>
            <p:nvPr/>
          </p:nvSpPr>
          <p:spPr>
            <a:xfrm flipV="1">
              <a:off x="6816587" y="6171738"/>
              <a:ext cx="1652666" cy="252692"/>
            </a:xfrm>
            <a:prstGeom prst="triangle">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四角形吹き出し 31"/>
            <p:cNvSpPr/>
            <p:nvPr/>
          </p:nvSpPr>
          <p:spPr>
            <a:xfrm>
              <a:off x="5273464" y="4760874"/>
              <a:ext cx="1474857" cy="252692"/>
            </a:xfrm>
            <a:prstGeom prst="wedgeRectCallout">
              <a:avLst>
                <a:gd name="adj1" fmla="val 57945"/>
                <a:gd name="adj2" fmla="val 43067"/>
              </a:avLst>
            </a:prstGeom>
            <a:solidFill>
              <a:sysClr val="window" lastClr="FFFFFF"/>
            </a:solidFill>
            <a:ln w="25400" cap="flat" cmpd="sng" algn="ctr">
              <a:solidFill>
                <a:srgbClr val="5C92B5"/>
              </a:solidFill>
              <a:prstDash val="solid"/>
            </a:ln>
            <a:effectLst/>
          </p:spPr>
          <p:txBody>
            <a:bodyPr anchor="ctr"/>
            <a:lstStyle/>
            <a:p>
              <a:pP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対象の技術レベル領域</a:t>
              </a:r>
            </a:p>
          </p:txBody>
        </p:sp>
        <p:sp>
          <p:nvSpPr>
            <p:cNvPr id="83" name="四角形吹き出し 31"/>
            <p:cNvSpPr/>
            <p:nvPr/>
          </p:nvSpPr>
          <p:spPr>
            <a:xfrm>
              <a:off x="8805819" y="4724023"/>
              <a:ext cx="900156" cy="431682"/>
            </a:xfrm>
            <a:prstGeom prst="roundRect">
              <a:avLst/>
            </a:prstGeom>
            <a:gradFill rotWithShape="1">
              <a:gsLst>
                <a:gs pos="0">
                  <a:srgbClr val="53548A">
                    <a:shade val="51000"/>
                    <a:satMod val="130000"/>
                  </a:srgbClr>
                </a:gs>
                <a:gs pos="80000">
                  <a:srgbClr val="53548A">
                    <a:shade val="93000"/>
                    <a:satMod val="130000"/>
                  </a:srgbClr>
                </a:gs>
                <a:gs pos="100000">
                  <a:srgbClr val="53548A">
                    <a:shade val="94000"/>
                    <a:satMod val="135000"/>
                  </a:srgbClr>
                </a:gs>
              </a:gsLst>
              <a:lin ang="16200000" scaled="0"/>
            </a:gradFill>
            <a:ln w="9525" cap="flat" cmpd="sng" algn="ctr">
              <a:solidFill>
                <a:srgbClr val="53548A">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kumimoji="0" lang="ja-JP" altLang="en-US" sz="13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実用化</a:t>
              </a:r>
              <a:endParaRPr kumimoji="0" lang="en-US" altLang="ja-JP" sz="13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13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社会実装</a:t>
              </a:r>
            </a:p>
          </p:txBody>
        </p:sp>
      </p:grpSp>
      <p:grpSp>
        <p:nvGrpSpPr>
          <p:cNvPr id="4106" name="グループ化 5"/>
          <p:cNvGrpSpPr>
            <a:grpSpLocks/>
          </p:cNvGrpSpPr>
          <p:nvPr/>
        </p:nvGrpSpPr>
        <p:grpSpPr bwMode="auto">
          <a:xfrm>
            <a:off x="215905" y="4978781"/>
            <a:ext cx="4916877" cy="1879223"/>
            <a:chOff x="30158" y="5333189"/>
            <a:chExt cx="4679602" cy="2050670"/>
          </a:xfrm>
        </p:grpSpPr>
        <p:pic>
          <p:nvPicPr>
            <p:cNvPr id="4111"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58" y="5604492"/>
              <a:ext cx="1221542" cy="155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3753" y="5333189"/>
              <a:ext cx="1486007" cy="205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descr="C:\Users\Morito\Desktop\環境省\ATRデータセンタ写真\IMG_046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gray">
            <a:xfrm>
              <a:off x="1522153" y="5836194"/>
              <a:ext cx="1569088" cy="1232163"/>
            </a:xfrm>
            <a:prstGeom prst="rect">
              <a:avLst/>
            </a:prstGeom>
            <a:solidFill>
              <a:srgbClr val="FFFFFF">
                <a:shade val="85000"/>
              </a:srgbClr>
            </a:solidFill>
            <a:ln w="9525">
              <a:solidFill>
                <a:srgbClr val="0000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4107" name="テキスト ボックス 7"/>
          <p:cNvSpPr txBox="1">
            <a:spLocks noChangeArrowheads="1"/>
          </p:cNvSpPr>
          <p:nvPr/>
        </p:nvSpPr>
        <p:spPr bwMode="auto">
          <a:xfrm>
            <a:off x="3699536" y="4561411"/>
            <a:ext cx="1338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r>
              <a:rPr lang="ja-JP" altLang="en-US" dirty="0">
                <a:latin typeface="メイリオ" panose="020B0604030504040204" pitchFamily="50" charset="-128"/>
              </a:rPr>
              <a:t>高効率</a:t>
            </a:r>
            <a:endParaRPr lang="en-US" altLang="ja-JP" dirty="0">
              <a:latin typeface="メイリオ" panose="020B0604030504040204" pitchFamily="50" charset="-128"/>
            </a:endParaRPr>
          </a:p>
          <a:p>
            <a:pPr algn="ctr"/>
            <a:r>
              <a:rPr lang="ja-JP" altLang="en-US" dirty="0">
                <a:latin typeface="メイリオ" panose="020B0604030504040204" pitchFamily="50" charset="-128"/>
              </a:rPr>
              <a:t>小水力発電</a:t>
            </a:r>
          </a:p>
        </p:txBody>
      </p:sp>
      <p:sp>
        <p:nvSpPr>
          <p:cNvPr id="4109" name="テキスト ボックス 88"/>
          <p:cNvSpPr txBox="1">
            <a:spLocks noChangeArrowheads="1"/>
          </p:cNvSpPr>
          <p:nvPr/>
        </p:nvSpPr>
        <p:spPr bwMode="auto">
          <a:xfrm>
            <a:off x="1709103" y="4715210"/>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r>
              <a:rPr lang="ja-JP" altLang="en-US" dirty="0">
                <a:latin typeface="メイリオ" panose="020B0604030504040204" pitchFamily="50" charset="-128"/>
              </a:rPr>
              <a:t>データセンタの</a:t>
            </a:r>
            <a:endParaRPr lang="en-US" altLang="ja-JP" dirty="0">
              <a:latin typeface="メイリオ" panose="020B0604030504040204" pitchFamily="50" charset="-128"/>
            </a:endParaRPr>
          </a:p>
          <a:p>
            <a:pPr algn="ctr"/>
            <a:r>
              <a:rPr lang="ja-JP" altLang="en-US" dirty="0">
                <a:latin typeface="メイリオ" panose="020B0604030504040204" pitchFamily="50" charset="-128"/>
              </a:rPr>
              <a:t>動力最小限化</a:t>
            </a:r>
          </a:p>
        </p:txBody>
      </p:sp>
      <p:sp>
        <p:nvSpPr>
          <p:cNvPr id="4110" name="テキスト ボックス 89"/>
          <p:cNvSpPr txBox="1">
            <a:spLocks noChangeArrowheads="1"/>
          </p:cNvSpPr>
          <p:nvPr/>
        </p:nvSpPr>
        <p:spPr bwMode="auto">
          <a:xfrm>
            <a:off x="73997" y="4529142"/>
            <a:ext cx="1569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r>
              <a:rPr lang="ja-JP" altLang="en-US">
                <a:latin typeface="メイリオ" panose="020B0604030504040204" pitchFamily="50" charset="-128"/>
              </a:rPr>
              <a:t>小型水素</a:t>
            </a:r>
            <a:endParaRPr lang="en-US" altLang="ja-JP">
              <a:latin typeface="メイリオ" panose="020B0604030504040204" pitchFamily="50" charset="-128"/>
            </a:endParaRPr>
          </a:p>
          <a:p>
            <a:pPr algn="ctr"/>
            <a:r>
              <a:rPr lang="ja-JP" altLang="en-US">
                <a:latin typeface="メイリオ" panose="020B0604030504040204" pitchFamily="50" charset="-128"/>
              </a:rPr>
              <a:t>ステーション</a:t>
            </a:r>
          </a:p>
        </p:txBody>
      </p:sp>
      <p:sp>
        <p:nvSpPr>
          <p:cNvPr id="3" name="正方形/長方形 2"/>
          <p:cNvSpPr/>
          <p:nvPr/>
        </p:nvSpPr>
        <p:spPr>
          <a:xfrm>
            <a:off x="127512" y="3861048"/>
            <a:ext cx="5185531" cy="553998"/>
          </a:xfrm>
          <a:prstGeom prst="rect">
            <a:avLst/>
          </a:prstGeom>
          <a:ln w="38100">
            <a:solidFill>
              <a:schemeClr val="tx1"/>
            </a:solidFill>
          </a:ln>
        </p:spPr>
        <p:txBody>
          <a:bodyPr wrap="square">
            <a:spAutoFit/>
          </a:bodyPr>
          <a:lstStyle/>
          <a:p>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実施事業一覧</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https://www.env.go.jp/earth/ondanka/cpttv_funds/products.html</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821871" y="526504"/>
            <a:ext cx="1816071" cy="33933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67</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9217025" y="6525344"/>
            <a:ext cx="630932" cy="369332"/>
          </a:xfrm>
          <a:prstGeom prst="rect">
            <a:avLst/>
          </a:prstGeom>
          <a:noFill/>
        </p:spPr>
        <p:txBody>
          <a:bodyPr wrap="square" rtlCol="0">
            <a:spAutoFit/>
          </a:bodyPr>
          <a:lstStyle/>
          <a:p>
            <a:pPr algn="ctr"/>
            <a:r>
              <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33" name="正方形/長方形 6"/>
          <p:cNvSpPr>
            <a:spLocks noChangeArrowheads="1"/>
          </p:cNvSpPr>
          <p:nvPr/>
        </p:nvSpPr>
        <p:spPr bwMode="auto">
          <a:xfrm>
            <a:off x="-1030609" y="7131254"/>
            <a:ext cx="636111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spcBef>
                <a:spcPct val="20000"/>
              </a:spcBef>
              <a:buFont typeface="Arial" panose="020B0604020202020204" pitchFamily="34" charset="0"/>
              <a:buChar char="•"/>
              <a:defRPr kumimoji="1" sz="29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842963">
              <a:spcBef>
                <a:spcPct val="20000"/>
              </a:spcBef>
              <a:buFont typeface="Arial" panose="020B0604020202020204" pitchFamily="34" charset="0"/>
              <a:buChar char="–"/>
              <a:defRPr kumimoji="1" sz="25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842963">
              <a:spcBef>
                <a:spcPct val="20000"/>
              </a:spcBef>
              <a:buFont typeface="Arial" panose="020B0604020202020204" pitchFamily="34" charset="0"/>
              <a:buChar char="•"/>
              <a:defRPr kumimoji="1" sz="2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842963">
              <a:spcBef>
                <a:spcPct val="20000"/>
              </a:spcBef>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842963">
              <a:spcBef>
                <a:spcPct val="20000"/>
              </a:spcBef>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842963" eaLnBrk="0" fontAlgn="base" hangingPunct="0">
              <a:spcBef>
                <a:spcPct val="20000"/>
              </a:spcBef>
              <a:spcAft>
                <a:spcPct val="0"/>
              </a:spcAft>
              <a:buFont typeface="Arial" panose="020B0604020202020204" pitchFamily="34" charset="0"/>
              <a:buChar cha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r">
              <a:spcBef>
                <a:spcPct val="0"/>
              </a:spcBef>
              <a:spcAft>
                <a:spcPts val="275"/>
              </a:spcAft>
              <a:buClr>
                <a:srgbClr val="6F6F6F"/>
              </a:buClr>
              <a:buNone/>
            </a:pPr>
            <a:r>
              <a:rPr lang="ja-JP" altLang="en-US" sz="2000" dirty="0">
                <a:solidFill>
                  <a:srgbClr val="000000"/>
                </a:solidFill>
                <a:latin typeface="メイリオ" panose="020B0604030504040204" pitchFamily="50" charset="-128"/>
              </a:rPr>
              <a:t>平成</a:t>
            </a:r>
            <a:r>
              <a:rPr lang="en-US" altLang="ja-JP" sz="2000" dirty="0">
                <a:solidFill>
                  <a:srgbClr val="000000"/>
                </a:solidFill>
                <a:latin typeface="メイリオ" panose="020B0604030504040204" pitchFamily="50" charset="-128"/>
              </a:rPr>
              <a:t>30</a:t>
            </a:r>
            <a:r>
              <a:rPr lang="ja-JP" altLang="en-US" sz="2000" dirty="0">
                <a:solidFill>
                  <a:srgbClr val="000000"/>
                </a:solidFill>
                <a:latin typeface="メイリオ" panose="020B0604030504040204" pitchFamily="50" charset="-128"/>
              </a:rPr>
              <a:t>年度予算案</a:t>
            </a:r>
            <a:r>
              <a:rPr lang="en-US" altLang="ja-JP" sz="2000" dirty="0">
                <a:solidFill>
                  <a:srgbClr val="000000"/>
                </a:solidFill>
                <a:latin typeface="メイリオ" panose="020B0604030504040204" pitchFamily="50" charset="-128"/>
              </a:rPr>
              <a:t>65</a:t>
            </a:r>
            <a:r>
              <a:rPr lang="ja-JP" altLang="en-US" sz="2000" dirty="0">
                <a:solidFill>
                  <a:srgbClr val="000000"/>
                </a:solidFill>
                <a:latin typeface="メイリオ" panose="020B0604030504040204" pitchFamily="50" charset="-128"/>
              </a:rPr>
              <a:t>億円</a:t>
            </a:r>
            <a:endParaRPr lang="en-US" altLang="ja-JP" sz="2000" dirty="0">
              <a:solidFill>
                <a:srgbClr val="000000"/>
              </a:solidFill>
              <a:latin typeface="メイリオ" panose="020B0604030504040204" pitchFamily="50" charset="-128"/>
            </a:endParaRPr>
          </a:p>
          <a:p>
            <a:pPr algn="r">
              <a:spcBef>
                <a:spcPct val="0"/>
              </a:spcBef>
              <a:spcAft>
                <a:spcPts val="275"/>
              </a:spcAft>
              <a:buClr>
                <a:srgbClr val="6F6F6F"/>
              </a:buClr>
              <a:buNone/>
            </a:pPr>
            <a:r>
              <a:rPr lang="ja-JP" altLang="en-US" sz="1200" dirty="0">
                <a:solidFill>
                  <a:srgbClr val="000000"/>
                </a:solidFill>
                <a:latin typeface="メイリオ" panose="020B0604030504040204" pitchFamily="50" charset="-128"/>
              </a:rPr>
              <a:t>（平成</a:t>
            </a:r>
            <a:r>
              <a:rPr lang="en-US" altLang="ja-JP" sz="1200" dirty="0">
                <a:solidFill>
                  <a:srgbClr val="000000"/>
                </a:solidFill>
                <a:latin typeface="メイリオ" panose="020B0604030504040204" pitchFamily="50" charset="-128"/>
              </a:rPr>
              <a:t>29</a:t>
            </a:r>
            <a:r>
              <a:rPr lang="ja-JP" altLang="en-US" sz="1200" dirty="0">
                <a:solidFill>
                  <a:srgbClr val="000000"/>
                </a:solidFill>
                <a:latin typeface="メイリオ" panose="020B0604030504040204" pitchFamily="50" charset="-128"/>
              </a:rPr>
              <a:t>年度予算額</a:t>
            </a:r>
            <a:r>
              <a:rPr lang="en-US" altLang="ja-JP" sz="1200" dirty="0">
                <a:solidFill>
                  <a:srgbClr val="000000"/>
                </a:solidFill>
                <a:latin typeface="メイリオ" panose="020B0604030504040204" pitchFamily="50" charset="-128"/>
              </a:rPr>
              <a:t>65</a:t>
            </a:r>
            <a:r>
              <a:rPr lang="ja-JP" altLang="en-US" sz="1200" dirty="0">
                <a:solidFill>
                  <a:srgbClr val="000000"/>
                </a:solidFill>
                <a:latin typeface="メイリオ" panose="020B0604030504040204" pitchFamily="50" charset="-128"/>
              </a:rPr>
              <a:t>億円）</a:t>
            </a:r>
            <a:endParaRPr lang="en-US" altLang="ja-JP" sz="1200" dirty="0">
              <a:solidFill>
                <a:srgbClr val="000000"/>
              </a:solidFill>
              <a:latin typeface="メイリオ" panose="020B0604030504040204" pitchFamily="50" charset="-128"/>
            </a:endParaRPr>
          </a:p>
        </p:txBody>
      </p:sp>
      <p:sp>
        <p:nvSpPr>
          <p:cNvPr id="34" name="正方形/長方形 6"/>
          <p:cNvSpPr>
            <a:spLocks noChangeArrowheads="1"/>
          </p:cNvSpPr>
          <p:nvPr/>
        </p:nvSpPr>
        <p:spPr bwMode="auto">
          <a:xfrm>
            <a:off x="2317975" y="7688466"/>
            <a:ext cx="2995067" cy="630942"/>
          </a:xfrm>
          <a:prstGeom prst="rect">
            <a:avLst/>
          </a:prstGeom>
          <a:solidFill>
            <a:srgbClr val="C6D9F1"/>
          </a:solidFill>
          <a:ln>
            <a:solidFill>
              <a:schemeClr val="tx1"/>
            </a:solidFill>
          </a:ln>
          <a:extLst/>
        </p:spPr>
        <p:txBody>
          <a:bodyPr wrap="square">
            <a:spAutoFit/>
          </a:bodyPr>
          <a:lstStyle/>
          <a:p>
            <a:pPr defTabSz="844062">
              <a:lnSpc>
                <a:spcPts val="1385"/>
              </a:lnSpc>
              <a:defRPr/>
            </a:pPr>
            <a:r>
              <a:rPr kumimoji="0" lang="ja-JP" altLang="en-US" sz="900" b="1" kern="0" dirty="0">
                <a:solidFill>
                  <a:srgbClr val="000000"/>
                </a:solidFill>
                <a:latin typeface="メイリオ" panose="020B0604030504040204" pitchFamily="50" charset="-128"/>
                <a:sym typeface="Wingdings" panose="05000000000000000000" pitchFamily="2" charset="2"/>
              </a:rPr>
              <a:t>実施期間：平成</a:t>
            </a:r>
            <a:r>
              <a:rPr kumimoji="0" lang="en-US" altLang="ja-JP" sz="900" b="1" kern="0" dirty="0">
                <a:solidFill>
                  <a:srgbClr val="000000"/>
                </a:solidFill>
                <a:latin typeface="メイリオ" panose="020B0604030504040204" pitchFamily="50" charset="-128"/>
                <a:sym typeface="Wingdings" panose="05000000000000000000" pitchFamily="2" charset="2"/>
              </a:rPr>
              <a:t>25</a:t>
            </a:r>
            <a:r>
              <a:rPr kumimoji="0" lang="ja-JP" altLang="en-US" sz="900" b="1" kern="0" dirty="0">
                <a:solidFill>
                  <a:srgbClr val="000000"/>
                </a:solidFill>
                <a:latin typeface="メイリオ" panose="020B0604030504040204" pitchFamily="50" charset="-128"/>
                <a:sym typeface="Wingdings" panose="05000000000000000000" pitchFamily="2" charset="2"/>
              </a:rPr>
              <a:t>年度～平成</a:t>
            </a:r>
            <a:r>
              <a:rPr kumimoji="0" lang="en-US" altLang="ja-JP" sz="900" b="1" kern="0" dirty="0">
                <a:solidFill>
                  <a:srgbClr val="000000"/>
                </a:solidFill>
                <a:latin typeface="メイリオ" panose="020B0604030504040204" pitchFamily="50" charset="-128"/>
                <a:sym typeface="Wingdings" panose="05000000000000000000" pitchFamily="2" charset="2"/>
              </a:rPr>
              <a:t>34</a:t>
            </a:r>
            <a:r>
              <a:rPr kumimoji="0" lang="ja-JP" altLang="en-US" sz="900" b="1" kern="0" dirty="0">
                <a:solidFill>
                  <a:srgbClr val="000000"/>
                </a:solidFill>
                <a:latin typeface="メイリオ" panose="020B0604030504040204" pitchFamily="50" charset="-128"/>
                <a:sym typeface="Wingdings" panose="05000000000000000000" pitchFamily="2" charset="2"/>
              </a:rPr>
              <a:t>年度</a:t>
            </a:r>
          </a:p>
          <a:p>
            <a:pPr defTabSz="844062">
              <a:lnSpc>
                <a:spcPts val="1385"/>
              </a:lnSpc>
              <a:defRPr/>
            </a:pPr>
            <a:r>
              <a:rPr kumimoji="0" lang="ja-JP" altLang="en-US" sz="900" b="1" kern="0" dirty="0">
                <a:solidFill>
                  <a:srgbClr val="000000"/>
                </a:solidFill>
                <a:latin typeface="メイリオ" panose="020B0604030504040204" pitchFamily="50" charset="-128"/>
                <a:sym typeface="Wingdings" panose="05000000000000000000" pitchFamily="2" charset="2"/>
              </a:rPr>
              <a:t>補助率：最大１／２</a:t>
            </a:r>
            <a:endParaRPr kumimoji="0" lang="en-US" altLang="ja-JP" sz="900" b="1" kern="0" dirty="0">
              <a:solidFill>
                <a:srgbClr val="000000"/>
              </a:solidFill>
              <a:latin typeface="メイリオ" panose="020B0604030504040204" pitchFamily="50" charset="-128"/>
              <a:sym typeface="Wingdings" panose="05000000000000000000" pitchFamily="2" charset="2"/>
            </a:endParaRPr>
          </a:p>
          <a:p>
            <a:pPr defTabSz="844062">
              <a:lnSpc>
                <a:spcPts val="1385"/>
              </a:lnSpc>
              <a:defRPr/>
            </a:pPr>
            <a:r>
              <a:rPr lang="ja-JP" altLang="en-US" sz="900" b="1" dirty="0">
                <a:solidFill>
                  <a:prstClr val="black"/>
                </a:solidFill>
                <a:latin typeface="メイリオ" panose="020B0604030504040204" pitchFamily="50" charset="-128"/>
              </a:rPr>
              <a:t>担当課：地球局事業室技術</a:t>
            </a:r>
            <a:r>
              <a:rPr lang="en-US" altLang="ja-JP" sz="900" b="1" dirty="0">
                <a:solidFill>
                  <a:prstClr val="black"/>
                </a:solidFill>
                <a:latin typeface="メイリオ" panose="020B0604030504040204" pitchFamily="50" charset="-128"/>
              </a:rPr>
              <a:t>L</a:t>
            </a:r>
            <a:r>
              <a:rPr lang="ja-JP" altLang="en-US" sz="900" b="1" dirty="0">
                <a:solidFill>
                  <a:prstClr val="black"/>
                </a:solidFill>
                <a:latin typeface="メイリオ" panose="020B0604030504040204" pitchFamily="50" charset="-128"/>
              </a:rPr>
              <a:t>（</a:t>
            </a:r>
            <a:r>
              <a:rPr kumimoji="0" lang="en-US" altLang="ja-JP" sz="900" b="1" kern="0" dirty="0">
                <a:solidFill>
                  <a:prstClr val="black"/>
                </a:solidFill>
                <a:latin typeface="メイリオ" panose="020B0604030504040204" pitchFamily="50" charset="-128"/>
              </a:rPr>
              <a:t>03-5521-8339</a:t>
            </a:r>
            <a:r>
              <a:rPr kumimoji="0" lang="ja-JP" altLang="en-US" sz="900" b="1" kern="0" dirty="0">
                <a:solidFill>
                  <a:prstClr val="black"/>
                </a:solidFill>
                <a:latin typeface="メイリオ" panose="020B0604030504040204" pitchFamily="50" charset="-128"/>
              </a:rPr>
              <a:t>） </a:t>
            </a:r>
            <a:r>
              <a:rPr kumimoji="0" lang="ja-JP" altLang="en-US" sz="900" b="1" kern="0" dirty="0">
                <a:solidFill>
                  <a:srgbClr val="000000"/>
                </a:solidFill>
                <a:latin typeface="メイリオ" panose="020B0604030504040204" pitchFamily="50" charset="-128"/>
                <a:sym typeface="Wingdings" panose="05000000000000000000" pitchFamily="2" charset="2"/>
              </a:rPr>
              <a:t>　</a:t>
            </a:r>
          </a:p>
        </p:txBody>
      </p:sp>
      <p:sp>
        <p:nvSpPr>
          <p:cNvPr id="35" name="正方形/長方形 6"/>
          <p:cNvSpPr>
            <a:spLocks noChangeArrowheads="1"/>
          </p:cNvSpPr>
          <p:nvPr/>
        </p:nvSpPr>
        <p:spPr bwMode="auto">
          <a:xfrm>
            <a:off x="4866924" y="584537"/>
            <a:ext cx="537862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000"/>
              </a:lnSpc>
              <a:spcBef>
                <a:spcPct val="0"/>
              </a:spcBef>
              <a:spcAft>
                <a:spcPts val="275"/>
              </a:spcAft>
              <a:buClr>
                <a:srgbClr val="6F6F6F"/>
              </a:buClr>
              <a:buNone/>
            </a:pPr>
            <a:r>
              <a:rPr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000"/>
              </a:lnSpc>
              <a:spcBef>
                <a:spcPct val="0"/>
              </a:spcBef>
              <a:buNone/>
              <a:defRPr/>
            </a:pPr>
            <a:r>
              <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25</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34</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2000"/>
              </a:lnSpc>
              <a:spcBef>
                <a:spcPct val="0"/>
              </a:spcBef>
              <a:buNone/>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担当課：地球局事業室技術</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03-5521-8339</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8412172" y="89098"/>
            <a:ext cx="1450602" cy="31680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委託・補助</a:t>
            </a:r>
          </a:p>
        </p:txBody>
      </p:sp>
    </p:spTree>
    <p:extLst>
      <p:ext uri="{BB962C8B-B14F-4D97-AF65-F5344CB8AC3E}">
        <p14:creationId xmlns:p14="http://schemas.microsoft.com/office/powerpoint/2010/main" val="400944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正方形/長方形 11"/>
          <p:cNvSpPr>
            <a:spLocks noChangeArrowheads="1"/>
          </p:cNvSpPr>
          <p:nvPr/>
        </p:nvSpPr>
        <p:spPr bwMode="auto">
          <a:xfrm>
            <a:off x="631831" y="171456"/>
            <a:ext cx="85804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r>
              <a:rPr lang="ja-JP" altLang="en-US" sz="2800" b="1" dirty="0">
                <a:latin typeface="メイリオ" panose="020B0604030504040204" pitchFamily="50" charset="-128"/>
              </a:rPr>
              <a:t>事例①小型ソーラー水素ステーションと燃料電池車を組み合わせた</a:t>
            </a:r>
            <a:r>
              <a:rPr lang="en-US" altLang="ja-JP" sz="2800" b="1" dirty="0">
                <a:latin typeface="メイリオ" panose="020B0604030504040204" pitchFamily="50" charset="-128"/>
              </a:rPr>
              <a:t>CO2</a:t>
            </a:r>
            <a:r>
              <a:rPr lang="ja-JP" altLang="en-US" sz="2800" b="1" dirty="0">
                <a:latin typeface="メイリオ" panose="020B0604030504040204" pitchFamily="50" charset="-128"/>
              </a:rPr>
              <a:t>排出ゼロシステム開発　</a:t>
            </a:r>
          </a:p>
        </p:txBody>
      </p:sp>
      <p:sp>
        <p:nvSpPr>
          <p:cNvPr id="2" name="正方形/長方形 1"/>
          <p:cNvSpPr/>
          <p:nvPr/>
        </p:nvSpPr>
        <p:spPr>
          <a:xfrm>
            <a:off x="5295135" y="1044257"/>
            <a:ext cx="5019824" cy="451406"/>
          </a:xfrm>
          <a:prstGeom prst="rect">
            <a:avLst/>
          </a:prstGeom>
          <a:ln>
            <a:noFill/>
          </a:ln>
        </p:spPr>
        <p:txBody>
          <a:bodyPr wrap="square" anchor="ctr">
            <a:spAutoFit/>
          </a:bodyPr>
          <a:lstStyle/>
          <a:p>
            <a:pPr defTabSz="844062">
              <a:lnSpc>
                <a:spcPts val="1385"/>
              </a:lnSpc>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23</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26</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844062">
              <a:lnSpc>
                <a:spcPts val="1385"/>
              </a:lnSpc>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実施者：</a:t>
            </a:r>
            <a:r>
              <a:rPr kumimoji="0" lang="zh-TW"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本田技研工業（株）</a:t>
            </a:r>
            <a:r>
              <a:rPr kumimoji="0" lang="ja-JP" altLang="en-US" sz="1400" b="1" kern="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zh-TW"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岩谷産業</a:t>
            </a:r>
            <a:r>
              <a:rPr kumimoji="0" lang="en-US" altLang="zh-TW"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zh-TW"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株</a:t>
            </a:r>
            <a:r>
              <a:rPr kumimoji="0" lang="en-US" altLang="zh-TW"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ja-JP" altLang="en-US" sz="1400" b="1" kern="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埼玉県</a:t>
            </a:r>
          </a:p>
        </p:txBody>
      </p:sp>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226" y="2690872"/>
            <a:ext cx="4579331" cy="2106287"/>
          </a:xfrm>
          <a:prstGeom prst="rect">
            <a:avLst/>
          </a:prstGeom>
        </p:spPr>
      </p:pic>
      <p:grpSp>
        <p:nvGrpSpPr>
          <p:cNvPr id="10" name="グループ化 9"/>
          <p:cNvGrpSpPr/>
          <p:nvPr/>
        </p:nvGrpSpPr>
        <p:grpSpPr>
          <a:xfrm>
            <a:off x="-118869" y="3060664"/>
            <a:ext cx="5414005" cy="1100320"/>
            <a:chOff x="-79428" y="2419234"/>
            <a:chExt cx="5841548" cy="110032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8" y="2419234"/>
              <a:ext cx="5256584" cy="1083594"/>
            </a:xfrm>
            <a:prstGeom prst="rect">
              <a:avLst/>
            </a:prstGeom>
          </p:spPr>
        </p:pic>
        <p:sp>
          <p:nvSpPr>
            <p:cNvPr id="9" name="正方形/長方形 8"/>
            <p:cNvSpPr/>
            <p:nvPr/>
          </p:nvSpPr>
          <p:spPr>
            <a:xfrm>
              <a:off x="-79428" y="2862694"/>
              <a:ext cx="1476031" cy="288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CIGS</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薄膜太陽電池</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1042078" y="3339659"/>
              <a:ext cx="1965252" cy="17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高圧水電解ユニット</a:t>
              </a:r>
            </a:p>
          </p:txBody>
        </p:sp>
        <p:sp>
          <p:nvSpPr>
            <p:cNvPr id="20" name="正方形/長方形 19"/>
            <p:cNvSpPr/>
            <p:nvPr/>
          </p:nvSpPr>
          <p:spPr>
            <a:xfrm>
              <a:off x="2884285" y="3251204"/>
              <a:ext cx="1514874" cy="163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高圧水素タンク</a:t>
              </a:r>
            </a:p>
          </p:txBody>
        </p:sp>
        <p:sp>
          <p:nvSpPr>
            <p:cNvPr id="21" name="正方形/長方形 20"/>
            <p:cNvSpPr/>
            <p:nvPr/>
          </p:nvSpPr>
          <p:spPr>
            <a:xfrm>
              <a:off x="4202727" y="3323210"/>
              <a:ext cx="1398345" cy="18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ディスペンサー</a:t>
              </a:r>
            </a:p>
          </p:txBody>
        </p:sp>
        <p:sp>
          <p:nvSpPr>
            <p:cNvPr id="22" name="正方形/長方形 21"/>
            <p:cNvSpPr/>
            <p:nvPr/>
          </p:nvSpPr>
          <p:spPr>
            <a:xfrm>
              <a:off x="4837525" y="2732119"/>
              <a:ext cx="924595" cy="32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車両充填</a:t>
              </a:r>
            </a:p>
          </p:txBody>
        </p:sp>
      </p:grpSp>
      <p:sp>
        <p:nvSpPr>
          <p:cNvPr id="13" name="テキスト ボックス 12"/>
          <p:cNvSpPr txBox="1"/>
          <p:nvPr/>
        </p:nvSpPr>
        <p:spPr>
          <a:xfrm>
            <a:off x="373815" y="2708921"/>
            <a:ext cx="4598301"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埼玉県庁に導入した水素ステーション概要</a:t>
            </a:r>
          </a:p>
        </p:txBody>
      </p:sp>
      <p:sp>
        <p:nvSpPr>
          <p:cNvPr id="14" name="テキスト ボックス 13"/>
          <p:cNvSpPr txBox="1"/>
          <p:nvPr/>
        </p:nvSpPr>
        <p:spPr>
          <a:xfrm>
            <a:off x="5342004" y="4635133"/>
            <a:ext cx="4505952" cy="1077218"/>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燃料電池電気自動車に搭載されている</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FC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スタック（発電装置・最大出力</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100kW</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）を用い、外部へ電源出力できる機能を開発・搭載し、</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「移動可能な発電機」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として有効に活用する</a:t>
            </a:r>
          </a:p>
        </p:txBody>
      </p:sp>
      <p:sp>
        <p:nvSpPr>
          <p:cNvPr id="26" name="テキスト ボックス 25"/>
          <p:cNvSpPr txBox="1"/>
          <p:nvPr/>
        </p:nvSpPr>
        <p:spPr>
          <a:xfrm>
            <a:off x="6081801" y="2699628"/>
            <a:ext cx="2700033"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非常給電イメージ</a:t>
            </a:r>
          </a:p>
        </p:txBody>
      </p:sp>
      <p:sp>
        <p:nvSpPr>
          <p:cNvPr id="28" name="テキスト ボックス 27"/>
          <p:cNvSpPr txBox="1"/>
          <p:nvPr/>
        </p:nvSpPr>
        <p:spPr>
          <a:xfrm>
            <a:off x="5295138" y="5589246"/>
            <a:ext cx="4626419" cy="1323439"/>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○量産化・販売計画</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44" indent="-285744">
              <a:buFont typeface="Arial" panose="020B0604020202020204" pitchFamily="34" charset="0"/>
              <a:buChar char="•"/>
            </a:pP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日本再興戦略</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に明記された、</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年度までに全国</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ヶ所の再エネ由来水素ステーションの整備を行う計画に合わせ、システム導入予定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1" y="4380524"/>
            <a:ext cx="5211544" cy="2283323"/>
          </a:xfrm>
          <a:prstGeom prst="rect">
            <a:avLst/>
          </a:prstGeom>
        </p:spPr>
      </p:pic>
      <p:sp>
        <p:nvSpPr>
          <p:cNvPr id="31" name="テキスト プレースホルダー 2"/>
          <p:cNvSpPr txBox="1">
            <a:spLocks/>
          </p:cNvSpPr>
          <p:nvPr/>
        </p:nvSpPr>
        <p:spPr bwMode="auto">
          <a:xfrm>
            <a:off x="166689" y="1484786"/>
            <a:ext cx="9610848" cy="117570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vert="horz" wrap="square" lIns="91440" tIns="45720" rIns="91440" bIns="45720" numCol="1" anchor="t" anchorCtr="0" compatLnSpc="1">
            <a:prstTxWarp prst="textNoShape">
              <a:avLst/>
            </a:prstTxWarp>
            <a:spAutoFit/>
          </a:bodyPr>
          <a:lstStyle>
            <a:lvl1pPr marL="443134" indent="-443134" algn="l" rtl="0" eaLnBrk="1" fontAlgn="base" hangingPunct="1">
              <a:spcBef>
                <a:spcPct val="20000"/>
              </a:spcBef>
              <a:spcAft>
                <a:spcPct val="0"/>
              </a:spcAft>
              <a:defRPr kumimoji="0" lang="ja-JP" altLang="en-US" sz="2800" b="0" i="0" u="none" strike="noStrike" kern="0" cap="none" spc="0" normalizeH="0" baseline="0" dirty="0" smtClean="0">
                <a:ln>
                  <a:noFill/>
                </a:ln>
                <a:solidFill>
                  <a:prstClr val="black"/>
                </a:solidFill>
                <a:effectLst/>
                <a:uLnTx/>
                <a:uFillTx/>
                <a:latin typeface="+mn-lt"/>
                <a:ea typeface="+mn-ea"/>
                <a:cs typeface="+mn-cs"/>
              </a:defRPr>
            </a:lvl1pPr>
            <a:lvl2pPr marL="576485" indent="-227722" algn="l" rtl="0" eaLnBrk="1" fontAlgn="base" hangingPunct="1">
              <a:lnSpc>
                <a:spcPct val="110000"/>
              </a:lnSpc>
              <a:spcBef>
                <a:spcPct val="0"/>
              </a:spcBef>
              <a:spcAft>
                <a:spcPct val="0"/>
              </a:spcAft>
              <a:buChar char="–"/>
              <a:defRPr kumimoji="1" lang="ja-JP" altLang="en-US" sz="2520" kern="1200" dirty="0" smtClean="0">
                <a:solidFill>
                  <a:schemeClr val="tx1"/>
                </a:solidFill>
                <a:latin typeface="+mn-lt"/>
                <a:ea typeface="+mn-ea"/>
                <a:cs typeface="+mn-cs"/>
              </a:defRPr>
            </a:lvl2pPr>
            <a:lvl3pPr marL="1044238" indent="-235928" algn="l" rtl="0" eaLnBrk="1" fontAlgn="base" hangingPunct="1">
              <a:lnSpc>
                <a:spcPct val="110000"/>
              </a:lnSpc>
              <a:spcBef>
                <a:spcPct val="0"/>
              </a:spcBef>
              <a:spcAft>
                <a:spcPct val="0"/>
              </a:spcAft>
              <a:buChar char="•"/>
              <a:defRPr kumimoji="1" sz="2068">
                <a:solidFill>
                  <a:schemeClr val="tx1"/>
                </a:solidFill>
                <a:latin typeface="Times New Roman" pitchFamily="18" charset="0"/>
                <a:ea typeface="+mn-ea"/>
              </a:defRPr>
            </a:lvl3pPr>
            <a:lvl4pPr marL="1503784" indent="-227722" algn="l" rtl="0" eaLnBrk="1" fontAlgn="base" hangingPunct="1">
              <a:lnSpc>
                <a:spcPct val="110000"/>
              </a:lnSpc>
              <a:spcBef>
                <a:spcPct val="0"/>
              </a:spcBef>
              <a:spcAft>
                <a:spcPct val="0"/>
              </a:spcAft>
              <a:buFont typeface="Arial" charset="0"/>
              <a:buChar char="»"/>
              <a:defRPr kumimoji="1" sz="2068">
                <a:solidFill>
                  <a:schemeClr val="tx1"/>
                </a:solidFill>
                <a:latin typeface="Times New Roman" pitchFamily="18" charset="0"/>
                <a:ea typeface="+mn-ea"/>
              </a:defRPr>
            </a:lvl4pPr>
            <a:lvl5pPr marL="197153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5pPr>
            <a:lvl6pPr marL="2562381"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6pPr>
            <a:lvl7pPr marL="315322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7pPr>
            <a:lvl8pPr marL="3744072"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8pPr>
            <a:lvl9pPr marL="4334917"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9pPr>
          </a:lstStyle>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ソーラーパネルで発電された電力を元に、高圧水電解システムにて水素を生成し、得られた水素を用いて燃料電池電気自動車を運用するシステムを開発。</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埼玉県のイベントで</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 FCV</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から周辺の電気機器への給電を</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日で約５０時間行った実績を誇る。</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今後も全国に拡大する水素ステーションにシステム導入する予定。</a:t>
            </a:r>
          </a:p>
        </p:txBody>
      </p:sp>
      <p:sp>
        <p:nvSpPr>
          <p:cNvPr id="25" name="正方形/長方形 24"/>
          <p:cNvSpPr/>
          <p:nvPr/>
        </p:nvSpPr>
        <p:spPr>
          <a:xfrm>
            <a:off x="89020" y="6663844"/>
            <a:ext cx="4991199" cy="230832"/>
          </a:xfrm>
          <a:prstGeom prst="rect">
            <a:avLst/>
          </a:prstGeom>
        </p:spPr>
        <p:txBody>
          <a:bodyPr wrap="square">
            <a:spAutoFit/>
          </a:bodyPr>
          <a:lstStyle/>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https://www.env.go.jp/earth/ondanka/cpttv_funds/pdf/prod2015/p20150106.pdf</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9217025"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2093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正方形/長方形 11"/>
          <p:cNvSpPr>
            <a:spLocks noChangeArrowheads="1"/>
          </p:cNvSpPr>
          <p:nvPr/>
        </p:nvSpPr>
        <p:spPr bwMode="auto">
          <a:xfrm>
            <a:off x="631831" y="44631"/>
            <a:ext cx="85804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r>
              <a:rPr lang="ja-JP" altLang="en-US" sz="2800" b="1" dirty="0">
                <a:latin typeface="メイリオ" panose="020B0604030504040204" pitchFamily="50" charset="-128"/>
              </a:rPr>
              <a:t>事例②都市部における中小規模建物の超低炭素化（</a:t>
            </a:r>
            <a:r>
              <a:rPr lang="en-US" altLang="ja-JP" sz="2800" b="1" dirty="0">
                <a:latin typeface="メイリオ" panose="020B0604030504040204" pitchFamily="50" charset="-128"/>
              </a:rPr>
              <a:t>ZEB</a:t>
            </a:r>
            <a:r>
              <a:rPr lang="ja-JP" altLang="en-US" sz="2800" b="1" dirty="0">
                <a:latin typeface="メイリオ" panose="020B0604030504040204" pitchFamily="50" charset="-128"/>
              </a:rPr>
              <a:t>化）に関する実証　</a:t>
            </a:r>
          </a:p>
        </p:txBody>
      </p:sp>
      <p:sp>
        <p:nvSpPr>
          <p:cNvPr id="2" name="正方形/長方形 1"/>
          <p:cNvSpPr/>
          <p:nvPr/>
        </p:nvSpPr>
        <p:spPr>
          <a:xfrm>
            <a:off x="6630527" y="841201"/>
            <a:ext cx="3185487" cy="451406"/>
          </a:xfrm>
          <a:prstGeom prst="rect">
            <a:avLst/>
          </a:prstGeom>
          <a:ln>
            <a:noFill/>
          </a:ln>
        </p:spPr>
        <p:txBody>
          <a:bodyPr wrap="none" anchor="ctr">
            <a:spAutoFit/>
          </a:bodyPr>
          <a:lstStyle/>
          <a:p>
            <a:pPr defTabSz="844062">
              <a:lnSpc>
                <a:spcPts val="1385"/>
              </a:lnSpc>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25</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27</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844062">
              <a:lnSpc>
                <a:spcPts val="1385"/>
              </a:lnSpc>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実施者：大成建設㈱</a:t>
            </a:r>
          </a:p>
        </p:txBody>
      </p:sp>
      <p:sp>
        <p:nvSpPr>
          <p:cNvPr id="31" name="テキスト プレースホルダー 2"/>
          <p:cNvSpPr txBox="1">
            <a:spLocks/>
          </p:cNvSpPr>
          <p:nvPr/>
        </p:nvSpPr>
        <p:spPr bwMode="auto">
          <a:xfrm>
            <a:off x="166689" y="1268762"/>
            <a:ext cx="9610848" cy="142192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vert="horz" wrap="square" lIns="91440" tIns="45720" rIns="91440" bIns="45720" numCol="1" anchor="t" anchorCtr="0" compatLnSpc="1">
            <a:prstTxWarp prst="textNoShape">
              <a:avLst/>
            </a:prstTxWarp>
            <a:spAutoFit/>
          </a:bodyPr>
          <a:lstStyle>
            <a:lvl1pPr marL="443134" indent="-443134" algn="l" rtl="0" eaLnBrk="1" fontAlgn="base" hangingPunct="1">
              <a:spcBef>
                <a:spcPct val="20000"/>
              </a:spcBef>
              <a:spcAft>
                <a:spcPct val="0"/>
              </a:spcAft>
              <a:defRPr kumimoji="0" lang="ja-JP" altLang="en-US" sz="2800" b="0" i="0" u="none" strike="noStrike" kern="0" cap="none" spc="0" normalizeH="0" baseline="0" dirty="0" smtClean="0">
                <a:ln>
                  <a:noFill/>
                </a:ln>
                <a:solidFill>
                  <a:prstClr val="black"/>
                </a:solidFill>
                <a:effectLst/>
                <a:uLnTx/>
                <a:uFillTx/>
                <a:latin typeface="+mn-lt"/>
                <a:ea typeface="+mn-ea"/>
                <a:cs typeface="+mn-cs"/>
              </a:defRPr>
            </a:lvl1pPr>
            <a:lvl2pPr marL="576485" indent="-227722" algn="l" rtl="0" eaLnBrk="1" fontAlgn="base" hangingPunct="1">
              <a:lnSpc>
                <a:spcPct val="110000"/>
              </a:lnSpc>
              <a:spcBef>
                <a:spcPct val="0"/>
              </a:spcBef>
              <a:spcAft>
                <a:spcPct val="0"/>
              </a:spcAft>
              <a:buChar char="–"/>
              <a:defRPr kumimoji="1" lang="ja-JP" altLang="en-US" sz="2520" kern="1200" dirty="0" smtClean="0">
                <a:solidFill>
                  <a:schemeClr val="tx1"/>
                </a:solidFill>
                <a:latin typeface="+mn-lt"/>
                <a:ea typeface="+mn-ea"/>
                <a:cs typeface="+mn-cs"/>
              </a:defRPr>
            </a:lvl2pPr>
            <a:lvl3pPr marL="1044238" indent="-235928" algn="l" rtl="0" eaLnBrk="1" fontAlgn="base" hangingPunct="1">
              <a:lnSpc>
                <a:spcPct val="110000"/>
              </a:lnSpc>
              <a:spcBef>
                <a:spcPct val="0"/>
              </a:spcBef>
              <a:spcAft>
                <a:spcPct val="0"/>
              </a:spcAft>
              <a:buChar char="•"/>
              <a:defRPr kumimoji="1" sz="2068">
                <a:solidFill>
                  <a:schemeClr val="tx1"/>
                </a:solidFill>
                <a:latin typeface="Times New Roman" pitchFamily="18" charset="0"/>
                <a:ea typeface="+mn-ea"/>
              </a:defRPr>
            </a:lvl3pPr>
            <a:lvl4pPr marL="1503784" indent="-227722" algn="l" rtl="0" eaLnBrk="1" fontAlgn="base" hangingPunct="1">
              <a:lnSpc>
                <a:spcPct val="110000"/>
              </a:lnSpc>
              <a:spcBef>
                <a:spcPct val="0"/>
              </a:spcBef>
              <a:spcAft>
                <a:spcPct val="0"/>
              </a:spcAft>
              <a:buFont typeface="Arial" charset="0"/>
              <a:buChar char="»"/>
              <a:defRPr kumimoji="1" sz="2068">
                <a:solidFill>
                  <a:schemeClr val="tx1"/>
                </a:solidFill>
                <a:latin typeface="Times New Roman" pitchFamily="18" charset="0"/>
                <a:ea typeface="+mn-ea"/>
              </a:defRPr>
            </a:lvl4pPr>
            <a:lvl5pPr marL="197153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5pPr>
            <a:lvl6pPr marL="2562381"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6pPr>
            <a:lvl7pPr marL="315322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7pPr>
            <a:lvl8pPr marL="3744072"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8pPr>
            <a:lvl9pPr marL="4334917"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9pPr>
          </a:lstStyle>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従来技術に加え、先進のエネルギー低減システムを開発導入し、施設利用者の快適性・生産性を損なわず、運用エネルギー削減</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％を目指した検証。</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457189" indent="-457189">
              <a:buFont typeface="Wingdings" panose="05000000000000000000" pitchFamily="2" charset="2"/>
              <a:buChar char="n"/>
            </a:pP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年に横浜市にある大成建設事務所において実証が開始され、１年間で</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77</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％の運用エネルギー削減に成功。</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今後は新築への導入促進および既築ストックへのリニューアル提案を推進し、一般普及を図る予定。</a:t>
            </a:r>
          </a:p>
        </p:txBody>
      </p:sp>
      <p:grpSp>
        <p:nvGrpSpPr>
          <p:cNvPr id="11" name="グループ化 10"/>
          <p:cNvGrpSpPr/>
          <p:nvPr/>
        </p:nvGrpSpPr>
        <p:grpSpPr>
          <a:xfrm>
            <a:off x="146868" y="2996955"/>
            <a:ext cx="6423121" cy="3791045"/>
            <a:chOff x="553396" y="2636912"/>
            <a:chExt cx="8527808" cy="4090354"/>
          </a:xfrm>
        </p:grpSpPr>
        <p:pic>
          <p:nvPicPr>
            <p:cNvPr id="6" name="図 5"/>
            <p:cNvPicPr>
              <a:picLocks noChangeAspect="1"/>
            </p:cNvPicPr>
            <p:nvPr/>
          </p:nvPicPr>
          <p:blipFill>
            <a:blip r:embed="rId2"/>
            <a:stretch>
              <a:fillRect/>
            </a:stretch>
          </p:blipFill>
          <p:spPr>
            <a:xfrm>
              <a:off x="3368824" y="2636912"/>
              <a:ext cx="5712380" cy="3925372"/>
            </a:xfrm>
            <a:prstGeom prst="rect">
              <a:avLst/>
            </a:prstGeom>
          </p:spPr>
        </p:pic>
        <p:pic>
          <p:nvPicPr>
            <p:cNvPr id="7" name="図 6"/>
            <p:cNvPicPr>
              <a:picLocks noChangeAspect="1"/>
            </p:cNvPicPr>
            <p:nvPr/>
          </p:nvPicPr>
          <p:blipFill>
            <a:blip r:embed="rId3"/>
            <a:stretch>
              <a:fillRect/>
            </a:stretch>
          </p:blipFill>
          <p:spPr>
            <a:xfrm>
              <a:off x="553396" y="3491538"/>
              <a:ext cx="2815427" cy="3235728"/>
            </a:xfrm>
            <a:prstGeom prst="rect">
              <a:avLst/>
            </a:prstGeom>
          </p:spPr>
        </p:pic>
      </p:grpSp>
      <p:grpSp>
        <p:nvGrpSpPr>
          <p:cNvPr id="16" name="グループ化 15"/>
          <p:cNvGrpSpPr/>
          <p:nvPr/>
        </p:nvGrpSpPr>
        <p:grpSpPr>
          <a:xfrm>
            <a:off x="6630527" y="3079420"/>
            <a:ext cx="3177831" cy="3681293"/>
            <a:chOff x="6825208" y="2996952"/>
            <a:chExt cx="2967064" cy="3370274"/>
          </a:xfrm>
        </p:grpSpPr>
        <p:pic>
          <p:nvPicPr>
            <p:cNvPr id="12" name="図 1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391" y="2996952"/>
              <a:ext cx="2839881" cy="3326718"/>
            </a:xfrm>
            <a:prstGeom prst="rect">
              <a:avLst/>
            </a:prstGeom>
          </p:spPr>
        </p:pic>
        <p:sp>
          <p:nvSpPr>
            <p:cNvPr id="15" name="正方形/長方形 14"/>
            <p:cNvSpPr/>
            <p:nvPr/>
          </p:nvSpPr>
          <p:spPr>
            <a:xfrm>
              <a:off x="6825208" y="6021288"/>
              <a:ext cx="504056" cy="34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テキスト ボックス 28"/>
          <p:cNvSpPr txBox="1"/>
          <p:nvPr/>
        </p:nvSpPr>
        <p:spPr>
          <a:xfrm>
            <a:off x="2222018" y="2780929"/>
            <a:ext cx="2700033"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実証システムイメージ</a:t>
            </a:r>
          </a:p>
        </p:txBody>
      </p:sp>
      <p:sp>
        <p:nvSpPr>
          <p:cNvPr id="30" name="テキスト ボックス 29"/>
          <p:cNvSpPr txBox="1"/>
          <p:nvPr/>
        </p:nvSpPr>
        <p:spPr>
          <a:xfrm>
            <a:off x="6826173" y="2780929"/>
            <a:ext cx="2827216"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実証実績（</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年時点）</a:t>
            </a:r>
          </a:p>
        </p:txBody>
      </p:sp>
      <p:sp>
        <p:nvSpPr>
          <p:cNvPr id="3" name="正方形/長方形 2"/>
          <p:cNvSpPr/>
          <p:nvPr/>
        </p:nvSpPr>
        <p:spPr>
          <a:xfrm>
            <a:off x="272480" y="6654552"/>
            <a:ext cx="4953000" cy="230832"/>
          </a:xfrm>
          <a:prstGeom prst="rect">
            <a:avLst/>
          </a:prstGeom>
        </p:spPr>
        <p:txBody>
          <a:bodyPr>
            <a:spAutoFit/>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https://www.env.go.jp/earth/ondanka/cpttv_funds/pdf/prod2015/p20150206.pdf</a:t>
            </a:r>
          </a:p>
        </p:txBody>
      </p:sp>
      <p:sp>
        <p:nvSpPr>
          <p:cNvPr id="17" name="テキスト ボックス 16"/>
          <p:cNvSpPr txBox="1"/>
          <p:nvPr/>
        </p:nvSpPr>
        <p:spPr>
          <a:xfrm>
            <a:off x="9217025"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722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正方形/長方形 11"/>
          <p:cNvSpPr>
            <a:spLocks noChangeArrowheads="1"/>
          </p:cNvSpPr>
          <p:nvPr/>
        </p:nvSpPr>
        <p:spPr bwMode="auto">
          <a:xfrm>
            <a:off x="631831" y="44630"/>
            <a:ext cx="85804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r>
              <a:rPr lang="ja-JP" altLang="en-US" sz="2800" b="1" dirty="0">
                <a:latin typeface="メイリオ" panose="020B0604030504040204" pitchFamily="50" charset="-128"/>
              </a:rPr>
              <a:t>事例③管水路用マイクロ水力発電の高効率化、</a:t>
            </a:r>
            <a:endParaRPr lang="en-US" altLang="ja-JP" sz="2800" b="1" dirty="0">
              <a:latin typeface="メイリオ" panose="020B0604030504040204" pitchFamily="50" charset="-128"/>
            </a:endParaRPr>
          </a:p>
          <a:p>
            <a:pPr algn="ctr" eaLnBrk="1" hangingPunct="1"/>
            <a:r>
              <a:rPr lang="ja-JP" altLang="en-US" sz="2800" b="1" dirty="0">
                <a:latin typeface="メイリオ" panose="020B0604030504040204" pitchFamily="50" charset="-128"/>
              </a:rPr>
              <a:t>低コスト化、パッケージ化に関する技術開発</a:t>
            </a:r>
          </a:p>
        </p:txBody>
      </p:sp>
      <p:sp>
        <p:nvSpPr>
          <p:cNvPr id="2" name="正方形/長方形 1"/>
          <p:cNvSpPr/>
          <p:nvPr/>
        </p:nvSpPr>
        <p:spPr>
          <a:xfrm>
            <a:off x="5457063" y="908721"/>
            <a:ext cx="4448945" cy="451406"/>
          </a:xfrm>
          <a:prstGeom prst="rect">
            <a:avLst/>
          </a:prstGeom>
          <a:ln>
            <a:noFill/>
          </a:ln>
        </p:spPr>
        <p:txBody>
          <a:bodyPr wrap="square" anchor="ctr">
            <a:spAutoFit/>
          </a:bodyPr>
          <a:lstStyle/>
          <a:p>
            <a:pPr defTabSz="844062">
              <a:lnSpc>
                <a:spcPts val="1385"/>
              </a:lnSpc>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25</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27</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844062">
              <a:lnSpc>
                <a:spcPts val="1385"/>
              </a:lnSpc>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実施者：ダイキン工業</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株</a:t>
            </a:r>
            <a:r>
              <a:rPr kumimoji="0"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ja-JP" altLang="en-US" sz="1400" b="1" kern="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zh-TW"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環境技術研究所</a:t>
            </a:r>
            <a:endParaRPr kumimoji="0"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p:txBody>
      </p:sp>
      <p:sp>
        <p:nvSpPr>
          <p:cNvPr id="31" name="テキスト プレースホルダー 2"/>
          <p:cNvSpPr txBox="1">
            <a:spLocks/>
          </p:cNvSpPr>
          <p:nvPr/>
        </p:nvSpPr>
        <p:spPr bwMode="auto">
          <a:xfrm>
            <a:off x="166689" y="1340775"/>
            <a:ext cx="9610848" cy="92948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vert="horz" wrap="square" lIns="91440" tIns="45720" rIns="91440" bIns="45720" numCol="1" anchor="t" anchorCtr="0" compatLnSpc="1">
            <a:prstTxWarp prst="textNoShape">
              <a:avLst/>
            </a:prstTxWarp>
            <a:spAutoFit/>
          </a:bodyPr>
          <a:lstStyle>
            <a:lvl1pPr marL="443134" indent="-443134" algn="l" rtl="0" eaLnBrk="1" fontAlgn="base" hangingPunct="1">
              <a:spcBef>
                <a:spcPct val="20000"/>
              </a:spcBef>
              <a:spcAft>
                <a:spcPct val="0"/>
              </a:spcAft>
              <a:defRPr kumimoji="0" lang="ja-JP" altLang="en-US" sz="2800" b="0" i="0" u="none" strike="noStrike" kern="0" cap="none" spc="0" normalizeH="0" baseline="0" dirty="0" smtClean="0">
                <a:ln>
                  <a:noFill/>
                </a:ln>
                <a:solidFill>
                  <a:prstClr val="black"/>
                </a:solidFill>
                <a:effectLst/>
                <a:uLnTx/>
                <a:uFillTx/>
                <a:latin typeface="+mn-lt"/>
                <a:ea typeface="+mn-ea"/>
                <a:cs typeface="+mn-cs"/>
              </a:defRPr>
            </a:lvl1pPr>
            <a:lvl2pPr marL="576485" indent="-227722" algn="l" rtl="0" eaLnBrk="1" fontAlgn="base" hangingPunct="1">
              <a:lnSpc>
                <a:spcPct val="110000"/>
              </a:lnSpc>
              <a:spcBef>
                <a:spcPct val="0"/>
              </a:spcBef>
              <a:spcAft>
                <a:spcPct val="0"/>
              </a:spcAft>
              <a:buChar char="–"/>
              <a:defRPr kumimoji="1" lang="ja-JP" altLang="en-US" sz="2520" kern="1200" dirty="0" smtClean="0">
                <a:solidFill>
                  <a:schemeClr val="tx1"/>
                </a:solidFill>
                <a:latin typeface="+mn-lt"/>
                <a:ea typeface="+mn-ea"/>
                <a:cs typeface="+mn-cs"/>
              </a:defRPr>
            </a:lvl2pPr>
            <a:lvl3pPr marL="1044238" indent="-235928" algn="l" rtl="0" eaLnBrk="1" fontAlgn="base" hangingPunct="1">
              <a:lnSpc>
                <a:spcPct val="110000"/>
              </a:lnSpc>
              <a:spcBef>
                <a:spcPct val="0"/>
              </a:spcBef>
              <a:spcAft>
                <a:spcPct val="0"/>
              </a:spcAft>
              <a:buChar char="•"/>
              <a:defRPr kumimoji="1" sz="2068">
                <a:solidFill>
                  <a:schemeClr val="tx1"/>
                </a:solidFill>
                <a:latin typeface="Times New Roman" pitchFamily="18" charset="0"/>
                <a:ea typeface="+mn-ea"/>
              </a:defRPr>
            </a:lvl3pPr>
            <a:lvl4pPr marL="1503784" indent="-227722" algn="l" rtl="0" eaLnBrk="1" fontAlgn="base" hangingPunct="1">
              <a:lnSpc>
                <a:spcPct val="110000"/>
              </a:lnSpc>
              <a:spcBef>
                <a:spcPct val="0"/>
              </a:spcBef>
              <a:spcAft>
                <a:spcPct val="0"/>
              </a:spcAft>
              <a:buFont typeface="Arial" charset="0"/>
              <a:buChar char="»"/>
              <a:defRPr kumimoji="1" sz="2068">
                <a:solidFill>
                  <a:schemeClr val="tx1"/>
                </a:solidFill>
                <a:latin typeface="Times New Roman" pitchFamily="18" charset="0"/>
                <a:ea typeface="+mn-ea"/>
              </a:defRPr>
            </a:lvl4pPr>
            <a:lvl5pPr marL="197153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5pPr>
            <a:lvl6pPr marL="2562381"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6pPr>
            <a:lvl7pPr marL="315322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7pPr>
            <a:lvl8pPr marL="3744072"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8pPr>
            <a:lvl9pPr marL="4334917"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9pPr>
          </a:lstStyle>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上水道施設等の余剰水力を最大限に活用できる管水路用マイクロ水力発電システムの技術開発。</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既に水力発電システムの各要素技術・全体システムの開発は完了し、各種実証試験もクリア済み。</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457189" indent="-457189">
              <a:buFont typeface="Wingdings" panose="05000000000000000000" pitchFamily="2" charset="2"/>
              <a:buChar char="n"/>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今後は事業化に向け、販売・供給体制の構築と、低コスト化・ラインナップ拡充を図る予定。</a:t>
            </a:r>
          </a:p>
        </p:txBody>
      </p:sp>
      <p:pic>
        <p:nvPicPr>
          <p:cNvPr id="17" name="図 16"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 y="2468279"/>
            <a:ext cx="5676379" cy="4057069"/>
          </a:xfrm>
          <a:prstGeom prst="rect">
            <a:avLst/>
          </a:prstGeom>
        </p:spPr>
      </p:pic>
      <p:pic>
        <p:nvPicPr>
          <p:cNvPr id="18" name="図 1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584" y="2636917"/>
            <a:ext cx="4076959" cy="2167683"/>
          </a:xfrm>
          <a:prstGeom prst="rect">
            <a:avLst/>
          </a:prstGeom>
        </p:spPr>
      </p:pic>
      <p:pic>
        <p:nvPicPr>
          <p:cNvPr id="6145" name="図 6144"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098" y="4804598"/>
            <a:ext cx="4275907" cy="1864603"/>
          </a:xfrm>
          <a:prstGeom prst="rect">
            <a:avLst/>
          </a:prstGeom>
        </p:spPr>
      </p:pic>
      <p:sp>
        <p:nvSpPr>
          <p:cNvPr id="35" name="テキスト ボックス 34"/>
          <p:cNvSpPr txBox="1"/>
          <p:nvPr/>
        </p:nvSpPr>
        <p:spPr>
          <a:xfrm>
            <a:off x="6198299" y="2352713"/>
            <a:ext cx="2700033"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事業シナリオ</a:t>
            </a:r>
          </a:p>
        </p:txBody>
      </p:sp>
      <p:sp>
        <p:nvSpPr>
          <p:cNvPr id="36" name="テキスト ボックス 35"/>
          <p:cNvSpPr txBox="1"/>
          <p:nvPr/>
        </p:nvSpPr>
        <p:spPr>
          <a:xfrm>
            <a:off x="1496623" y="2332969"/>
            <a:ext cx="2700033"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システム構成</a:t>
            </a:r>
          </a:p>
        </p:txBody>
      </p:sp>
      <p:sp>
        <p:nvSpPr>
          <p:cNvPr id="6146" name="正方形/長方形 6145"/>
          <p:cNvSpPr/>
          <p:nvPr/>
        </p:nvSpPr>
        <p:spPr>
          <a:xfrm>
            <a:off x="0" y="6574937"/>
            <a:ext cx="4953000" cy="230832"/>
          </a:xfrm>
          <a:prstGeom prst="rect">
            <a:avLst/>
          </a:prstGeom>
        </p:spPr>
        <p:txBody>
          <a:bodyPr>
            <a:spAutoFit/>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https://www.env.go.jp/earth/ondanka/cpttv_funds/pdf/prod2015/p20150301.pdf</a:t>
            </a:r>
          </a:p>
        </p:txBody>
      </p:sp>
      <p:sp>
        <p:nvSpPr>
          <p:cNvPr id="12" name="テキスト ボックス 11"/>
          <p:cNvSpPr txBox="1"/>
          <p:nvPr/>
        </p:nvSpPr>
        <p:spPr>
          <a:xfrm>
            <a:off x="9217025"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75957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3305</TotalTime>
  <Words>828</Words>
  <Application>Microsoft Office PowerPoint</Application>
  <PresentationFormat>A4 210 x 297 mm</PresentationFormat>
  <Paragraphs>75</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メイリオ</vt:lpstr>
      <vt:lpstr>游ゴシック</vt:lpstr>
      <vt:lpstr>游ゴシック Light</vt:lpstr>
      <vt:lpstr>Arial</vt:lpstr>
      <vt:lpstr>Cambria</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予算名 平成26年度概算要求額○○（○○）</dc:title>
  <dc:creator>豊島　健太</dc:creator>
  <cp:lastModifiedBy>稲 佳奈／リサーチ・コンサル／JRI (ina kana)</cp:lastModifiedBy>
  <cp:revision>197</cp:revision>
  <cp:lastPrinted>2014-12-11T05:58:01Z</cp:lastPrinted>
  <dcterms:created xsi:type="dcterms:W3CDTF">2012-11-02T13:24:31Z</dcterms:created>
  <dcterms:modified xsi:type="dcterms:W3CDTF">2018-05-15T05:25:01Z</dcterms:modified>
</cp:coreProperties>
</file>