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
  </p:notesMasterIdLst>
  <p:sldIdLst>
    <p:sldId id="257" r:id="rId2"/>
    <p:sldId id="258" r:id="rId3"/>
    <p:sldId id="259" r:id="rId4"/>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424563-63E5-4D96-912F-B474C8BB6C1A}"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173060-CC35-4940-8101-C28C24692A4A}" type="slidenum">
              <a:rPr kumimoji="1" lang="ja-JP" altLang="en-US" smtClean="0"/>
              <a:t>‹#›</a:t>
            </a:fld>
            <a:endParaRPr kumimoji="1" lang="ja-JP" altLang="en-US"/>
          </a:p>
        </p:txBody>
      </p:sp>
    </p:spTree>
    <p:extLst>
      <p:ext uri="{BB962C8B-B14F-4D97-AF65-F5344CB8AC3E}">
        <p14:creationId xmlns:p14="http://schemas.microsoft.com/office/powerpoint/2010/main" val="37382625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xfrm>
            <a:off x="765175" y="762000"/>
            <a:ext cx="5505450" cy="38115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bwMode="auto">
          <a:xfrm>
            <a:off x="935428" y="4828790"/>
            <a:ext cx="5153946" cy="140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ＭＳ Ｐゴシック" charset="-128"/>
            </a:endParaRPr>
          </a:p>
        </p:txBody>
      </p:sp>
    </p:spTree>
    <p:extLst>
      <p:ext uri="{BB962C8B-B14F-4D97-AF65-F5344CB8AC3E}">
        <p14:creationId xmlns:p14="http://schemas.microsoft.com/office/powerpoint/2010/main" val="3653768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030288" y="706438"/>
            <a:ext cx="5102225" cy="3532187"/>
          </a:xfrm>
          <a:ln/>
        </p:spPr>
      </p:sp>
      <p:sp>
        <p:nvSpPr>
          <p:cNvPr id="24579" name="Rectangle 3"/>
          <p:cNvSpPr>
            <a:spLocks noGrp="1" noChangeArrowheads="1"/>
          </p:cNvSpPr>
          <p:nvPr>
            <p:ph type="body" idx="1"/>
          </p:nvPr>
        </p:nvSpPr>
        <p:spPr>
          <a:xfrm>
            <a:off x="952872" y="4475928"/>
            <a:ext cx="5246539" cy="130039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ja-JP" altLang="en-US">
              <a:latin typeface="ＭＳ Ｐゴシック" charset="-128"/>
              <a:ea typeface="ＭＳ Ｐゴシック" charset="-128"/>
            </a:endParaRPr>
          </a:p>
        </p:txBody>
      </p:sp>
    </p:spTree>
    <p:extLst>
      <p:ext uri="{BB962C8B-B14F-4D97-AF65-F5344CB8AC3E}">
        <p14:creationId xmlns:p14="http://schemas.microsoft.com/office/powerpoint/2010/main" val="3406234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030288" y="706438"/>
            <a:ext cx="5102225" cy="3532187"/>
          </a:xfrm>
          <a:ln/>
        </p:spPr>
      </p:sp>
      <p:sp>
        <p:nvSpPr>
          <p:cNvPr id="24579" name="Rectangle 3"/>
          <p:cNvSpPr>
            <a:spLocks noGrp="1" noChangeArrowheads="1"/>
          </p:cNvSpPr>
          <p:nvPr>
            <p:ph type="body" idx="1"/>
          </p:nvPr>
        </p:nvSpPr>
        <p:spPr>
          <a:xfrm>
            <a:off x="952872" y="4475928"/>
            <a:ext cx="5246539" cy="130039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ja-JP" altLang="en-US">
              <a:latin typeface="ＭＳ Ｐゴシック" charset="-128"/>
              <a:ea typeface="ＭＳ Ｐゴシック" charset="-128"/>
            </a:endParaRPr>
          </a:p>
        </p:txBody>
      </p:sp>
    </p:spTree>
    <p:extLst>
      <p:ext uri="{BB962C8B-B14F-4D97-AF65-F5344CB8AC3E}">
        <p14:creationId xmlns:p14="http://schemas.microsoft.com/office/powerpoint/2010/main" val="38652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375618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413724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808785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178510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401064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2034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809339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1035955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106695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3890814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ADB6BED-A957-4599-BCC5-10A075202A87}"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990654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9ADB6BED-A957-4599-BCC5-10A075202A87}"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205F513-002F-487A-989C-FF7443D158E5}" type="slidenum">
              <a:rPr kumimoji="1" lang="ja-JP" altLang="en-US" smtClean="0"/>
              <a:t>‹#›</a:t>
            </a:fld>
            <a:endParaRPr kumimoji="1" lang="ja-JP" altLang="en-US"/>
          </a:p>
        </p:txBody>
      </p:sp>
    </p:spTree>
    <p:extLst>
      <p:ext uri="{BB962C8B-B14F-4D97-AF65-F5344CB8AC3E}">
        <p14:creationId xmlns:p14="http://schemas.microsoft.com/office/powerpoint/2010/main" val="1443301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2.emf"/><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81777" y="45711"/>
            <a:ext cx="6334673" cy="830740"/>
          </a:xfrm>
          <a:prstGeom prst="rect">
            <a:avLst/>
          </a:prstGeom>
          <a:noFill/>
        </p:spPr>
        <p:txBody>
          <a:bodyPr wrap="square" rtlCol="0">
            <a:spAutoFit/>
          </a:bodyPr>
          <a:lstStyle/>
          <a:p>
            <a:pPr defTabSz="914104"/>
            <a:r>
              <a:rPr kumimoji="0" lang="ja-JP" altLang="en-US" sz="23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太陽光発電のリユース・リサイクル適正処分システムのあり方の検討</a:t>
            </a: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256" y="20151"/>
            <a:ext cx="926803" cy="499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正方形/長方形 9"/>
          <p:cNvSpPr/>
          <p:nvPr/>
        </p:nvSpPr>
        <p:spPr>
          <a:xfrm>
            <a:off x="8358770" y="64390"/>
            <a:ext cx="1129289" cy="31549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062" eaLnBrk="0" hangingPunct="0">
              <a:defRPr/>
            </a:pPr>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制度</a:t>
            </a:r>
          </a:p>
        </p:txBody>
      </p:sp>
      <p:sp>
        <p:nvSpPr>
          <p:cNvPr id="12" name="正方形/長方形 11"/>
          <p:cNvSpPr/>
          <p:nvPr/>
        </p:nvSpPr>
        <p:spPr>
          <a:xfrm>
            <a:off x="485129" y="811547"/>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r>
              <a:rPr kumimoji="0"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66</a:t>
            </a:r>
            <a:endParaRPr kumimoji="0"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6"/>
          <p:cNvSpPr>
            <a:spLocks noChangeArrowheads="1"/>
          </p:cNvSpPr>
          <p:nvPr/>
        </p:nvSpPr>
        <p:spPr bwMode="auto">
          <a:xfrm>
            <a:off x="2310668" y="811539"/>
            <a:ext cx="75373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8" eaLnBrk="1" hangingPunct="1">
              <a:lnSpc>
                <a:spcPts val="2399"/>
              </a:lnSpc>
              <a:spcBef>
                <a:spcPct val="0"/>
              </a:spcBef>
              <a:buNone/>
              <a:defRPr/>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環境再生・資源循環局リサイクル推進室</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03-5501-3153</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953" y="2421219"/>
            <a:ext cx="8520556" cy="4262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テキスト ボックス 15"/>
          <p:cNvSpPr txBox="1"/>
          <p:nvPr/>
        </p:nvSpPr>
        <p:spPr>
          <a:xfrm>
            <a:off x="485130" y="1221268"/>
            <a:ext cx="8930943" cy="119981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defTabSz="914104"/>
            <a:r>
              <a:rPr kumimoji="0" lang="ja-JP" altLang="ja-JP"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ＣＯ</a:t>
            </a:r>
            <a:r>
              <a:rPr kumimoji="0" lang="ja-JP" altLang="ja-JP" sz="1799" kern="0" baseline="-250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２</a:t>
            </a:r>
            <a:r>
              <a:rPr kumimoji="0" lang="ja-JP" altLang="ja-JP"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削減だけでなく、エネルギー自給率の向上、地域活性化など</a:t>
            </a:r>
            <a:r>
              <a:rPr kumimoji="0"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の観点から、太陽光発電の拡大は今後とも重要である一方、耐用年数の経過や</a:t>
            </a:r>
            <a:r>
              <a:rPr kumimoji="0" lang="en-US" altLang="ja-JP"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FIT</a:t>
            </a:r>
            <a:r>
              <a:rPr kumimoji="0"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期間終了に伴う事業終了により廃棄することになる太陽光パネルなどの発電設備の処理については、様々な課題が存在している。</a:t>
            </a:r>
            <a:endParaRPr kumimoji="0" lang="en-US" altLang="ja-JP"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9159626" y="6515061"/>
            <a:ext cx="358337" cy="369204"/>
          </a:xfrm>
          <a:prstGeom prst="rect">
            <a:avLst/>
          </a:prstGeom>
          <a:noFill/>
        </p:spPr>
        <p:txBody>
          <a:bodyPr wrap="square" rtlCol="0">
            <a:spAutoFit/>
          </a:bodyPr>
          <a:lstStyle/>
          <a:p>
            <a:pPr algn="ctr" defTabSz="914104"/>
            <a:r>
              <a:rPr kumimoji="0"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Tree>
    <p:custDataLst>
      <p:tags r:id="rId1"/>
    </p:custDataLst>
    <p:extLst>
      <p:ext uri="{BB962C8B-B14F-4D97-AF65-F5344CB8AC3E}">
        <p14:creationId xmlns:p14="http://schemas.microsoft.com/office/powerpoint/2010/main" val="3286726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直線コネクタ 58"/>
          <p:cNvCxnSpPr>
            <a:stCxn id="74" idx="3"/>
            <a:endCxn id="88" idx="3"/>
          </p:cNvCxnSpPr>
          <p:nvPr/>
        </p:nvCxnSpPr>
        <p:spPr>
          <a:xfrm flipV="1">
            <a:off x="2336775" y="5203739"/>
            <a:ext cx="567276" cy="194956"/>
          </a:xfrm>
          <a:prstGeom prst="line">
            <a:avLst/>
          </a:prstGeom>
          <a:ln w="222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a:stCxn id="74" idx="3"/>
            <a:endCxn id="85" idx="3"/>
          </p:cNvCxnSpPr>
          <p:nvPr/>
        </p:nvCxnSpPr>
        <p:spPr>
          <a:xfrm flipV="1">
            <a:off x="2336781" y="3951521"/>
            <a:ext cx="567275" cy="1447181"/>
          </a:xfrm>
          <a:prstGeom prst="line">
            <a:avLst/>
          </a:prstGeom>
          <a:ln w="222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72" idx="3"/>
            <a:endCxn id="86" idx="3"/>
          </p:cNvCxnSpPr>
          <p:nvPr/>
        </p:nvCxnSpPr>
        <p:spPr>
          <a:xfrm flipV="1">
            <a:off x="2336779" y="1736939"/>
            <a:ext cx="555087" cy="798959"/>
          </a:xfrm>
          <a:prstGeom prst="line">
            <a:avLst/>
          </a:prstGeom>
          <a:ln w="28575">
            <a:solidFill>
              <a:srgbClr val="2D6C7B"/>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a:stCxn id="71" idx="3"/>
            <a:endCxn id="89" idx="3"/>
          </p:cNvCxnSpPr>
          <p:nvPr/>
        </p:nvCxnSpPr>
        <p:spPr>
          <a:xfrm>
            <a:off x="2336779" y="1621254"/>
            <a:ext cx="555087" cy="1209879"/>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grpSp>
        <p:nvGrpSpPr>
          <p:cNvPr id="64" name="グループ化 63"/>
          <p:cNvGrpSpPr/>
          <p:nvPr/>
        </p:nvGrpSpPr>
        <p:grpSpPr>
          <a:xfrm>
            <a:off x="746275" y="717922"/>
            <a:ext cx="8579471" cy="5951851"/>
            <a:chOff x="1603932" y="3727661"/>
            <a:chExt cx="6878813" cy="4392548"/>
          </a:xfrm>
        </p:grpSpPr>
        <p:sp>
          <p:nvSpPr>
            <p:cNvPr id="65" name="テキスト ボックス 64"/>
            <p:cNvSpPr txBox="1"/>
            <p:nvPr/>
          </p:nvSpPr>
          <p:spPr>
            <a:xfrm>
              <a:off x="5222469" y="3727661"/>
              <a:ext cx="3260276" cy="954002"/>
            </a:xfrm>
            <a:prstGeom prst="rect">
              <a:avLst/>
            </a:prstGeom>
            <a:noFill/>
            <a:ln>
              <a:solidFill>
                <a:schemeClr val="tx1"/>
              </a:solidFill>
              <a:prstDash val="dash"/>
            </a:ln>
          </p:spPr>
          <p:txBody>
            <a:bodyPr wrap="square" lIns="0" tIns="0" rIns="0" bIns="0" rtlCol="0">
              <a:spAutoFit/>
            </a:bodyPr>
            <a:lstStyle/>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①廃掃法の広域認定制度の活用等、関連事業者による回収・適正処理・リサイクルシステムを構築</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準備期間として３年程度</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②リサイクルを促進・円滑化するための制度的支援・義務的リサイクルの必要性を検討</a:t>
              </a:r>
            </a:p>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（自主回収スキームの運用状況、欧州動向等を見ながら継続的に実施）</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テキスト ボックス 65"/>
            <p:cNvSpPr txBox="1"/>
            <p:nvPr/>
          </p:nvSpPr>
          <p:spPr>
            <a:xfrm>
              <a:off x="5222469" y="5746207"/>
              <a:ext cx="3260276" cy="272572"/>
            </a:xfrm>
            <a:prstGeom prst="rect">
              <a:avLst/>
            </a:prstGeom>
            <a:noFill/>
            <a:ln>
              <a:solidFill>
                <a:schemeClr val="tx1"/>
              </a:solidFill>
              <a:prstDash val="dash"/>
            </a:ln>
          </p:spPr>
          <p:txBody>
            <a:bodyPr wrap="square" lIns="0" tIns="0" rIns="0" bIns="0" rtlCol="0">
              <a:spAutoFit/>
            </a:bodyPr>
            <a:lstStyle/>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④環境省・ＮＥＤＯによるリユース・リサイクル技術開発の支援・実証事業</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p:cNvSpPr txBox="1"/>
            <p:nvPr/>
          </p:nvSpPr>
          <p:spPr>
            <a:xfrm>
              <a:off x="5222469" y="6751818"/>
              <a:ext cx="3260276" cy="408858"/>
            </a:xfrm>
            <a:prstGeom prst="rect">
              <a:avLst/>
            </a:prstGeom>
            <a:noFill/>
            <a:ln>
              <a:solidFill>
                <a:schemeClr val="tx1"/>
              </a:solidFill>
              <a:prstDash val="dash"/>
            </a:ln>
          </p:spPr>
          <p:txBody>
            <a:bodyPr wrap="square" lIns="0" tIns="0" rIns="0" bIns="0" rtlCol="0">
              <a:spAutoFit/>
            </a:bodyPr>
            <a:lstStyle/>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⑥撤去・運搬・処理に関する方法・留意事項に関するガイドラインの作成、関係者への周知</a:t>
              </a:r>
            </a:p>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テキスト ボックス 67"/>
            <p:cNvSpPr txBox="1"/>
            <p:nvPr/>
          </p:nvSpPr>
          <p:spPr>
            <a:xfrm>
              <a:off x="5222469" y="7428841"/>
              <a:ext cx="3260276" cy="545144"/>
            </a:xfrm>
            <a:prstGeom prst="rect">
              <a:avLst/>
            </a:prstGeom>
            <a:noFill/>
            <a:ln>
              <a:solidFill>
                <a:schemeClr val="tx1"/>
              </a:solidFill>
              <a:prstDash val="dash"/>
            </a:ln>
          </p:spPr>
          <p:txBody>
            <a:bodyPr wrap="square" lIns="0" tIns="0" rIns="0" bIns="0" rtlCol="0">
              <a:spAutoFit/>
            </a:bodyPr>
            <a:lstStyle/>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⑦住宅用ユーザー・発電事業者等に対する適切な費用負担、処理費用の積立て等によるリサイクルの確保に向けた周知・仕組み作り等を実施</a:t>
              </a:r>
            </a:p>
            <a:p>
              <a:pP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テキスト ボックス 68"/>
            <p:cNvSpPr txBox="1"/>
            <p:nvPr/>
          </p:nvSpPr>
          <p:spPr>
            <a:xfrm>
              <a:off x="5222469" y="5017029"/>
              <a:ext cx="3260276" cy="408858"/>
            </a:xfrm>
            <a:prstGeom prst="rect">
              <a:avLst/>
            </a:prstGeom>
            <a:noFill/>
            <a:ln>
              <a:solidFill>
                <a:schemeClr val="tx1"/>
              </a:solidFill>
              <a:prstDash val="dash"/>
            </a:ln>
          </p:spPr>
          <p:txBody>
            <a:bodyPr wrap="square" lIns="0" tIns="0" rIns="0" bIns="0" rtlCol="0">
              <a:spAutoFit/>
            </a:bodyPr>
            <a:lstStyle/>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③発電事業継続のためのメンテナンス・設備更新支援や、ＦＩＴ期間終了後の事業継続に向けた検討を実施</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テキスト ボックス 69"/>
            <p:cNvSpPr txBox="1"/>
            <p:nvPr/>
          </p:nvSpPr>
          <p:spPr>
            <a:xfrm>
              <a:off x="5222469" y="6172809"/>
              <a:ext cx="3260276" cy="272572"/>
            </a:xfrm>
            <a:prstGeom prst="rect">
              <a:avLst/>
            </a:prstGeom>
            <a:noFill/>
            <a:ln>
              <a:solidFill>
                <a:schemeClr val="tx1"/>
              </a:solidFill>
              <a:prstDash val="dash"/>
            </a:ln>
          </p:spPr>
          <p:txBody>
            <a:bodyPr wrap="square" lIns="0" tIns="0" rIns="0" bIns="0" rtlCol="0">
              <a:spAutoFit/>
            </a:bodyPr>
            <a:lstStyle/>
            <a:p>
              <a:pPr marL="180917" indent="-180917"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⑤関連メーカーにおける自主的な環境配慮設計ガイドラインの策定・フォローアップ</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8"/>
            <p:cNvSpPr/>
            <p:nvPr/>
          </p:nvSpPr>
          <p:spPr>
            <a:xfrm>
              <a:off x="1623976" y="4124459"/>
              <a:ext cx="1255185" cy="539743"/>
            </a:xfrm>
            <a:prstGeom prst="roundRect">
              <a:avLst/>
            </a:prstGeom>
            <a:solidFill>
              <a:srgbClr val="D7929F">
                <a:alpha val="61000"/>
              </a:srgbClr>
            </a:solidFill>
            <a:ln w="25400" cap="flat" cmpd="sng" algn="ctr">
              <a:solidFill>
                <a:srgbClr val="A92C1D"/>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不法投棄の</a:t>
              </a: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極小化</a:t>
              </a:r>
            </a:p>
          </p:txBody>
        </p:sp>
        <p:sp>
          <p:nvSpPr>
            <p:cNvPr id="72" name="角丸四角形 9"/>
            <p:cNvSpPr/>
            <p:nvPr/>
          </p:nvSpPr>
          <p:spPr>
            <a:xfrm>
              <a:off x="1623976" y="4799480"/>
              <a:ext cx="1255185" cy="539743"/>
            </a:xfrm>
            <a:prstGeom prst="roundRect">
              <a:avLst/>
            </a:prstGeom>
            <a:solidFill>
              <a:srgbClr val="CCE7ED"/>
            </a:solidFill>
            <a:ln w="25400" cap="flat" cmpd="sng" algn="ctr">
              <a:solidFill>
                <a:srgbClr val="2D6C7B"/>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最終処分負荷と有害物質負荷の</a:t>
              </a: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削減</a:t>
              </a:r>
            </a:p>
          </p:txBody>
        </p:sp>
        <p:sp>
          <p:nvSpPr>
            <p:cNvPr id="73" name="角丸四角形 10"/>
            <p:cNvSpPr/>
            <p:nvPr/>
          </p:nvSpPr>
          <p:spPr>
            <a:xfrm>
              <a:off x="1623976" y="6212691"/>
              <a:ext cx="1255185" cy="539743"/>
            </a:xfrm>
            <a:prstGeom prst="roundRect">
              <a:avLst/>
            </a:prstGeom>
            <a:solidFill>
              <a:srgbClr val="DDD5E5"/>
            </a:solidFill>
            <a:ln w="25400" cap="flat" cmpd="sng" algn="ctr">
              <a:solidFill>
                <a:srgbClr val="5C527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リサイクルの推進</a:t>
              </a:r>
            </a:p>
          </p:txBody>
        </p:sp>
        <p:sp>
          <p:nvSpPr>
            <p:cNvPr id="74" name="角丸四角形 11"/>
            <p:cNvSpPr/>
            <p:nvPr/>
          </p:nvSpPr>
          <p:spPr>
            <a:xfrm>
              <a:off x="1623976" y="6912269"/>
              <a:ext cx="1255185" cy="539743"/>
            </a:xfrm>
            <a:prstGeom prst="roundRect">
              <a:avLst/>
            </a:prstGeom>
            <a:solidFill>
              <a:srgbClr val="F1DB9D"/>
            </a:solidFill>
            <a:ln w="25400" cap="flat" cmpd="sng" algn="ctr">
              <a:solidFill>
                <a:srgbClr val="876B1B"/>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経済的・効率的なリユース・リサイクルビジネスの展開</a:t>
              </a:r>
            </a:p>
          </p:txBody>
        </p:sp>
        <p:sp>
          <p:nvSpPr>
            <p:cNvPr id="75" name="角丸四角形 12"/>
            <p:cNvSpPr/>
            <p:nvPr/>
          </p:nvSpPr>
          <p:spPr>
            <a:xfrm>
              <a:off x="1623975" y="7580466"/>
              <a:ext cx="1255185" cy="539743"/>
            </a:xfrm>
            <a:prstGeom prst="roundRect">
              <a:avLst/>
            </a:prstGeom>
            <a:solidFill>
              <a:srgbClr val="E1E1E1"/>
            </a:solidFill>
            <a:ln w="25400" cap="flat" cmpd="sng" algn="ctr">
              <a:solidFill>
                <a:srgbClr val="5C5C5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撤去・運搬・処理コストの</a:t>
              </a: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適切な負担</a:t>
              </a:r>
            </a:p>
          </p:txBody>
        </p:sp>
        <p:sp>
          <p:nvSpPr>
            <p:cNvPr id="76" name="正方形/長方形 75"/>
            <p:cNvSpPr/>
            <p:nvPr/>
          </p:nvSpPr>
          <p:spPr>
            <a:xfrm>
              <a:off x="3458542" y="5759936"/>
              <a:ext cx="1569961" cy="323219"/>
            </a:xfrm>
            <a:prstGeom prst="rect">
              <a:avLst/>
            </a:prstGeom>
            <a:solidFill>
              <a:srgbClr val="E9EDF3"/>
            </a:solidFill>
            <a:ln w="25400" cap="flat" cmpd="sng" algn="ctr">
              <a:solidFill>
                <a:srgbClr val="3E5E8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技術開発等の支援</a:t>
              </a:r>
            </a:p>
          </p:txBody>
        </p:sp>
        <p:sp>
          <p:nvSpPr>
            <p:cNvPr id="77" name="正方形/長方形 76"/>
            <p:cNvSpPr/>
            <p:nvPr/>
          </p:nvSpPr>
          <p:spPr>
            <a:xfrm>
              <a:off x="3458542" y="4208174"/>
              <a:ext cx="1569962" cy="539743"/>
            </a:xfrm>
            <a:prstGeom prst="rect">
              <a:avLst/>
            </a:prstGeom>
            <a:solidFill>
              <a:srgbClr val="E9EDF3"/>
            </a:solidFill>
            <a:ln w="25400" cap="flat" cmpd="sng" algn="ctr">
              <a:solidFill>
                <a:srgbClr val="3E5E8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回収・適正処理・</a:t>
              </a: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リサイクルシステムの</a:t>
              </a: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構築・強化</a:t>
              </a:r>
            </a:p>
          </p:txBody>
        </p:sp>
        <p:sp>
          <p:nvSpPr>
            <p:cNvPr id="78" name="正方形/長方形 77"/>
            <p:cNvSpPr/>
            <p:nvPr/>
          </p:nvSpPr>
          <p:spPr>
            <a:xfrm>
              <a:off x="3457973" y="7436570"/>
              <a:ext cx="1570531" cy="540000"/>
            </a:xfrm>
            <a:prstGeom prst="rect">
              <a:avLst/>
            </a:prstGeom>
            <a:solidFill>
              <a:srgbClr val="E9EDF3"/>
            </a:solidFill>
            <a:ln w="25400" cap="flat" cmpd="sng" algn="ctr">
              <a:solidFill>
                <a:srgbClr val="3E5E8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住宅用ユーザー・</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発電事業者等への周知</a:t>
              </a:r>
            </a:p>
          </p:txBody>
        </p:sp>
        <p:sp>
          <p:nvSpPr>
            <p:cNvPr id="79" name="正方形/長方形 78"/>
            <p:cNvSpPr/>
            <p:nvPr/>
          </p:nvSpPr>
          <p:spPr>
            <a:xfrm>
              <a:off x="3457973" y="6751818"/>
              <a:ext cx="1570531" cy="539743"/>
            </a:xfrm>
            <a:prstGeom prst="rect">
              <a:avLst/>
            </a:prstGeom>
            <a:solidFill>
              <a:srgbClr val="E9EDF3"/>
            </a:solidFill>
            <a:ln w="25400" cap="flat" cmpd="sng" algn="ctr">
              <a:solidFill>
                <a:srgbClr val="3E5E8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撤去・運搬・処理方法に関するガイドライン作成</a:t>
              </a:r>
            </a:p>
          </p:txBody>
        </p:sp>
        <p:sp>
          <p:nvSpPr>
            <p:cNvPr id="80" name="正方形/長方形 79"/>
            <p:cNvSpPr/>
            <p:nvPr/>
          </p:nvSpPr>
          <p:spPr>
            <a:xfrm>
              <a:off x="3458542" y="5017789"/>
              <a:ext cx="1569961" cy="539743"/>
            </a:xfrm>
            <a:prstGeom prst="rect">
              <a:avLst/>
            </a:prstGeom>
            <a:solidFill>
              <a:srgbClr val="E9EDF3"/>
            </a:solidFill>
            <a:ln w="25400" cap="flat" cmpd="sng" algn="ctr">
              <a:solidFill>
                <a:srgbClr val="3E5E8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35988" rIns="0"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ＦＩＴ期間終了後の発電事業継続に向けた検討</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（リユース含む）</a:t>
              </a:r>
            </a:p>
          </p:txBody>
        </p:sp>
        <p:sp>
          <p:nvSpPr>
            <p:cNvPr id="81" name="正方形/長方形 80"/>
            <p:cNvSpPr/>
            <p:nvPr/>
          </p:nvSpPr>
          <p:spPr>
            <a:xfrm>
              <a:off x="3457973" y="6162162"/>
              <a:ext cx="1570530" cy="323219"/>
            </a:xfrm>
            <a:prstGeom prst="rect">
              <a:avLst/>
            </a:prstGeom>
            <a:solidFill>
              <a:srgbClr val="E9EDF3"/>
            </a:solidFill>
            <a:ln w="25400" cap="flat" cmpd="sng" algn="ctr">
              <a:solidFill>
                <a:srgbClr val="3E5E8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35988" rIns="0"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環境配慮設計の推進</a:t>
              </a:r>
            </a:p>
          </p:txBody>
        </p:sp>
        <p:sp>
          <p:nvSpPr>
            <p:cNvPr id="82" name="角丸四角形 29"/>
            <p:cNvSpPr/>
            <p:nvPr/>
          </p:nvSpPr>
          <p:spPr>
            <a:xfrm>
              <a:off x="1603932" y="5492611"/>
              <a:ext cx="1255185" cy="539743"/>
            </a:xfrm>
            <a:prstGeom prst="roundRect">
              <a:avLst/>
            </a:prstGeom>
            <a:solidFill>
              <a:srgbClr val="CCE6C6"/>
            </a:solidFill>
            <a:ln w="25400" cap="flat" cmpd="sng" algn="ctr">
              <a:solidFill>
                <a:srgbClr val="2E6D39"/>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35988" tIns="35988" rIns="35988" bIns="35988" rtlCol="0" anchor="ctr"/>
            <a:lstStyle/>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長期使用や</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リユースによる</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排出の先延ばし</a:t>
              </a:r>
            </a:p>
          </p:txBody>
        </p:sp>
        <p:sp>
          <p:nvSpPr>
            <p:cNvPr id="83" name="テキスト ボックス 82"/>
            <p:cNvSpPr txBox="1"/>
            <p:nvPr/>
          </p:nvSpPr>
          <p:spPr>
            <a:xfrm>
              <a:off x="3570155" y="3939020"/>
              <a:ext cx="987071" cy="136286"/>
            </a:xfrm>
            <a:prstGeom prst="rect">
              <a:avLst/>
            </a:prstGeom>
            <a:noFill/>
            <a:ln>
              <a:noFill/>
            </a:ln>
          </p:spPr>
          <p:txBody>
            <a:bodyPr wrap="none" lIns="0" tIns="0" rIns="0" bIns="0" rtlCol="0">
              <a:spAutoFit/>
            </a:bodyPr>
            <a:lstStyle/>
            <a:p>
              <a:pP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＜対策メニュー＞</a:t>
              </a:r>
            </a:p>
          </p:txBody>
        </p:sp>
        <p:sp>
          <p:nvSpPr>
            <p:cNvPr id="84" name="テキスト ボックス 83"/>
            <p:cNvSpPr txBox="1"/>
            <p:nvPr/>
          </p:nvSpPr>
          <p:spPr>
            <a:xfrm>
              <a:off x="1623976" y="3939020"/>
              <a:ext cx="493536" cy="136286"/>
            </a:xfrm>
            <a:prstGeom prst="rect">
              <a:avLst/>
            </a:prstGeom>
            <a:noFill/>
            <a:ln>
              <a:noFill/>
            </a:ln>
          </p:spPr>
          <p:txBody>
            <a:bodyPr wrap="none" lIns="0" tIns="0" rIns="0" bIns="0" rtlCol="0">
              <a:spAutoFit/>
            </a:bodyPr>
            <a:lstStyle/>
            <a:p>
              <a:pPr defTabSz="914104">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＜課題＞</a:t>
              </a:r>
            </a:p>
          </p:txBody>
        </p:sp>
        <p:sp>
          <p:nvSpPr>
            <p:cNvPr id="85" name="二等辺三角形 84"/>
            <p:cNvSpPr/>
            <p:nvPr/>
          </p:nvSpPr>
          <p:spPr>
            <a:xfrm rot="16200000" flipV="1">
              <a:off x="3262394" y="6056257"/>
              <a:ext cx="258878" cy="115689"/>
            </a:xfrm>
            <a:prstGeom prst="triangle">
              <a:avLst/>
            </a:prstGeom>
            <a:solidFill>
              <a:srgbClr val="5C5C5C"/>
            </a:solidFill>
            <a:ln w="25400" cap="flat" cmpd="sng" algn="ctr">
              <a:solidFill>
                <a:srgbClr val="5C5C5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00" kern="1200">
                  <a:solidFill>
                    <a:schemeClr val="lt1"/>
                  </a:solidFill>
                  <a:latin typeface="+mn-lt"/>
                  <a:ea typeface="+mn-ea"/>
                  <a:cs typeface="+mn-cs"/>
                </a:defRPr>
              </a:lvl1pPr>
              <a:lvl2pPr marL="640080" algn="l" defTabSz="1280160" rtl="0" eaLnBrk="1" latinLnBrk="0" hangingPunct="1">
                <a:defRPr kumimoji="1" sz="2500" kern="1200">
                  <a:solidFill>
                    <a:schemeClr val="lt1"/>
                  </a:solidFill>
                  <a:latin typeface="+mn-lt"/>
                  <a:ea typeface="+mn-ea"/>
                  <a:cs typeface="+mn-cs"/>
                </a:defRPr>
              </a:lvl2pPr>
              <a:lvl3pPr marL="1280160" algn="l" defTabSz="1280160" rtl="0" eaLnBrk="1" latinLnBrk="0" hangingPunct="1">
                <a:defRPr kumimoji="1" sz="2500" kern="1200">
                  <a:solidFill>
                    <a:schemeClr val="lt1"/>
                  </a:solidFill>
                  <a:latin typeface="+mn-lt"/>
                  <a:ea typeface="+mn-ea"/>
                  <a:cs typeface="+mn-cs"/>
                </a:defRPr>
              </a:lvl3pPr>
              <a:lvl4pPr marL="1920240" algn="l" defTabSz="1280160" rtl="0" eaLnBrk="1" latinLnBrk="0" hangingPunct="1">
                <a:defRPr kumimoji="1" sz="2500" kern="1200">
                  <a:solidFill>
                    <a:schemeClr val="lt1"/>
                  </a:solidFill>
                  <a:latin typeface="+mn-lt"/>
                  <a:ea typeface="+mn-ea"/>
                  <a:cs typeface="+mn-cs"/>
                </a:defRPr>
              </a:lvl4pPr>
              <a:lvl5pPr marL="2560320" algn="l" defTabSz="1280160" rtl="0" eaLnBrk="1" latinLnBrk="0" hangingPunct="1">
                <a:defRPr kumimoji="1" sz="2500" kern="1200">
                  <a:solidFill>
                    <a:schemeClr val="lt1"/>
                  </a:solidFill>
                  <a:latin typeface="+mn-lt"/>
                  <a:ea typeface="+mn-ea"/>
                  <a:cs typeface="+mn-cs"/>
                </a:defRPr>
              </a:lvl5pPr>
              <a:lvl6pPr marL="3200400" algn="l" defTabSz="1280160" rtl="0" eaLnBrk="1" latinLnBrk="0" hangingPunct="1">
                <a:defRPr kumimoji="1" sz="2500" kern="1200">
                  <a:solidFill>
                    <a:schemeClr val="lt1"/>
                  </a:solidFill>
                  <a:latin typeface="+mn-lt"/>
                  <a:ea typeface="+mn-ea"/>
                  <a:cs typeface="+mn-cs"/>
                </a:defRPr>
              </a:lvl6pPr>
              <a:lvl7pPr marL="3840480" algn="l" defTabSz="1280160" rtl="0" eaLnBrk="1" latinLnBrk="0" hangingPunct="1">
                <a:defRPr kumimoji="1" sz="2500" kern="1200">
                  <a:solidFill>
                    <a:schemeClr val="lt1"/>
                  </a:solidFill>
                  <a:latin typeface="+mn-lt"/>
                  <a:ea typeface="+mn-ea"/>
                  <a:cs typeface="+mn-cs"/>
                </a:defRPr>
              </a:lvl7pPr>
              <a:lvl8pPr marL="4480560" algn="l" defTabSz="1280160" rtl="0" eaLnBrk="1" latinLnBrk="0" hangingPunct="1">
                <a:defRPr kumimoji="1" sz="2500" kern="1200">
                  <a:solidFill>
                    <a:schemeClr val="lt1"/>
                  </a:solidFill>
                  <a:latin typeface="+mn-lt"/>
                  <a:ea typeface="+mn-ea"/>
                  <a:cs typeface="+mn-cs"/>
                </a:defRPr>
              </a:lvl8pPr>
              <a:lvl9pPr marL="5120640" algn="l" defTabSz="1280160" rtl="0" eaLnBrk="1" latinLnBrk="0" hangingPunct="1">
                <a:defRPr kumimoji="1" sz="2500" kern="1200">
                  <a:solidFill>
                    <a:schemeClr val="lt1"/>
                  </a:solidFill>
                  <a:latin typeface="+mn-lt"/>
                  <a:ea typeface="+mn-ea"/>
                  <a:cs typeface="+mn-cs"/>
                </a:defRPr>
              </a:lvl9pPr>
            </a:lstStyle>
            <a:p>
              <a:pPr algn="ctr" defTabSz="1279744">
                <a:defRPr/>
              </a:pPr>
              <a:endParaRPr lang="ja-JP" altLang="en-US" sz="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二等辺三角形 85"/>
            <p:cNvSpPr/>
            <p:nvPr/>
          </p:nvSpPr>
          <p:spPr>
            <a:xfrm rot="16200000" flipV="1">
              <a:off x="3252621" y="4421865"/>
              <a:ext cx="258878" cy="115689"/>
            </a:xfrm>
            <a:prstGeom prst="triangle">
              <a:avLst/>
            </a:prstGeom>
            <a:solidFill>
              <a:srgbClr val="5C5C5C"/>
            </a:solidFill>
            <a:ln w="25400" cap="flat" cmpd="sng" algn="ctr">
              <a:solidFill>
                <a:srgbClr val="5C5C5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00" kern="1200">
                  <a:solidFill>
                    <a:schemeClr val="lt1"/>
                  </a:solidFill>
                  <a:latin typeface="+mn-lt"/>
                  <a:ea typeface="+mn-ea"/>
                  <a:cs typeface="+mn-cs"/>
                </a:defRPr>
              </a:lvl1pPr>
              <a:lvl2pPr marL="640080" algn="l" defTabSz="1280160" rtl="0" eaLnBrk="1" latinLnBrk="0" hangingPunct="1">
                <a:defRPr kumimoji="1" sz="2500" kern="1200">
                  <a:solidFill>
                    <a:schemeClr val="lt1"/>
                  </a:solidFill>
                  <a:latin typeface="+mn-lt"/>
                  <a:ea typeface="+mn-ea"/>
                  <a:cs typeface="+mn-cs"/>
                </a:defRPr>
              </a:lvl2pPr>
              <a:lvl3pPr marL="1280160" algn="l" defTabSz="1280160" rtl="0" eaLnBrk="1" latinLnBrk="0" hangingPunct="1">
                <a:defRPr kumimoji="1" sz="2500" kern="1200">
                  <a:solidFill>
                    <a:schemeClr val="lt1"/>
                  </a:solidFill>
                  <a:latin typeface="+mn-lt"/>
                  <a:ea typeface="+mn-ea"/>
                  <a:cs typeface="+mn-cs"/>
                </a:defRPr>
              </a:lvl3pPr>
              <a:lvl4pPr marL="1920240" algn="l" defTabSz="1280160" rtl="0" eaLnBrk="1" latinLnBrk="0" hangingPunct="1">
                <a:defRPr kumimoji="1" sz="2500" kern="1200">
                  <a:solidFill>
                    <a:schemeClr val="lt1"/>
                  </a:solidFill>
                  <a:latin typeface="+mn-lt"/>
                  <a:ea typeface="+mn-ea"/>
                  <a:cs typeface="+mn-cs"/>
                </a:defRPr>
              </a:lvl4pPr>
              <a:lvl5pPr marL="2560320" algn="l" defTabSz="1280160" rtl="0" eaLnBrk="1" latinLnBrk="0" hangingPunct="1">
                <a:defRPr kumimoji="1" sz="2500" kern="1200">
                  <a:solidFill>
                    <a:schemeClr val="lt1"/>
                  </a:solidFill>
                  <a:latin typeface="+mn-lt"/>
                  <a:ea typeface="+mn-ea"/>
                  <a:cs typeface="+mn-cs"/>
                </a:defRPr>
              </a:lvl5pPr>
              <a:lvl6pPr marL="3200400" algn="l" defTabSz="1280160" rtl="0" eaLnBrk="1" latinLnBrk="0" hangingPunct="1">
                <a:defRPr kumimoji="1" sz="2500" kern="1200">
                  <a:solidFill>
                    <a:schemeClr val="lt1"/>
                  </a:solidFill>
                  <a:latin typeface="+mn-lt"/>
                  <a:ea typeface="+mn-ea"/>
                  <a:cs typeface="+mn-cs"/>
                </a:defRPr>
              </a:lvl6pPr>
              <a:lvl7pPr marL="3840480" algn="l" defTabSz="1280160" rtl="0" eaLnBrk="1" latinLnBrk="0" hangingPunct="1">
                <a:defRPr kumimoji="1" sz="2500" kern="1200">
                  <a:solidFill>
                    <a:schemeClr val="lt1"/>
                  </a:solidFill>
                  <a:latin typeface="+mn-lt"/>
                  <a:ea typeface="+mn-ea"/>
                  <a:cs typeface="+mn-cs"/>
                </a:defRPr>
              </a:lvl7pPr>
              <a:lvl8pPr marL="4480560" algn="l" defTabSz="1280160" rtl="0" eaLnBrk="1" latinLnBrk="0" hangingPunct="1">
                <a:defRPr kumimoji="1" sz="2500" kern="1200">
                  <a:solidFill>
                    <a:schemeClr val="lt1"/>
                  </a:solidFill>
                  <a:latin typeface="+mn-lt"/>
                  <a:ea typeface="+mn-ea"/>
                  <a:cs typeface="+mn-cs"/>
                </a:defRPr>
              </a:lvl8pPr>
              <a:lvl9pPr marL="5120640" algn="l" defTabSz="1280160" rtl="0" eaLnBrk="1" latinLnBrk="0" hangingPunct="1">
                <a:defRPr kumimoji="1" sz="2500" kern="1200">
                  <a:solidFill>
                    <a:schemeClr val="lt1"/>
                  </a:solidFill>
                  <a:latin typeface="+mn-lt"/>
                  <a:ea typeface="+mn-ea"/>
                  <a:cs typeface="+mn-cs"/>
                </a:defRPr>
              </a:lvl9pPr>
            </a:lstStyle>
            <a:p>
              <a:pPr algn="ctr" defTabSz="1279744">
                <a:defRPr/>
              </a:pPr>
              <a:endParaRPr lang="ja-JP" altLang="en-US" sz="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二等辺三角形 86"/>
            <p:cNvSpPr/>
            <p:nvPr/>
          </p:nvSpPr>
          <p:spPr>
            <a:xfrm rot="16200000" flipV="1">
              <a:off x="3252620" y="7659683"/>
              <a:ext cx="258878" cy="115689"/>
            </a:xfrm>
            <a:prstGeom prst="triangle">
              <a:avLst/>
            </a:prstGeom>
            <a:solidFill>
              <a:srgbClr val="5C5C5C"/>
            </a:solidFill>
            <a:ln w="25400" cap="flat" cmpd="sng" algn="ctr">
              <a:solidFill>
                <a:srgbClr val="5C5C5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00" kern="1200">
                  <a:solidFill>
                    <a:schemeClr val="lt1"/>
                  </a:solidFill>
                  <a:latin typeface="+mn-lt"/>
                  <a:ea typeface="+mn-ea"/>
                  <a:cs typeface="+mn-cs"/>
                </a:defRPr>
              </a:lvl1pPr>
              <a:lvl2pPr marL="640080" algn="l" defTabSz="1280160" rtl="0" eaLnBrk="1" latinLnBrk="0" hangingPunct="1">
                <a:defRPr kumimoji="1" sz="2500" kern="1200">
                  <a:solidFill>
                    <a:schemeClr val="lt1"/>
                  </a:solidFill>
                  <a:latin typeface="+mn-lt"/>
                  <a:ea typeface="+mn-ea"/>
                  <a:cs typeface="+mn-cs"/>
                </a:defRPr>
              </a:lvl2pPr>
              <a:lvl3pPr marL="1280160" algn="l" defTabSz="1280160" rtl="0" eaLnBrk="1" latinLnBrk="0" hangingPunct="1">
                <a:defRPr kumimoji="1" sz="2500" kern="1200">
                  <a:solidFill>
                    <a:schemeClr val="lt1"/>
                  </a:solidFill>
                  <a:latin typeface="+mn-lt"/>
                  <a:ea typeface="+mn-ea"/>
                  <a:cs typeface="+mn-cs"/>
                </a:defRPr>
              </a:lvl3pPr>
              <a:lvl4pPr marL="1920240" algn="l" defTabSz="1280160" rtl="0" eaLnBrk="1" latinLnBrk="0" hangingPunct="1">
                <a:defRPr kumimoji="1" sz="2500" kern="1200">
                  <a:solidFill>
                    <a:schemeClr val="lt1"/>
                  </a:solidFill>
                  <a:latin typeface="+mn-lt"/>
                  <a:ea typeface="+mn-ea"/>
                  <a:cs typeface="+mn-cs"/>
                </a:defRPr>
              </a:lvl4pPr>
              <a:lvl5pPr marL="2560320" algn="l" defTabSz="1280160" rtl="0" eaLnBrk="1" latinLnBrk="0" hangingPunct="1">
                <a:defRPr kumimoji="1" sz="2500" kern="1200">
                  <a:solidFill>
                    <a:schemeClr val="lt1"/>
                  </a:solidFill>
                  <a:latin typeface="+mn-lt"/>
                  <a:ea typeface="+mn-ea"/>
                  <a:cs typeface="+mn-cs"/>
                </a:defRPr>
              </a:lvl5pPr>
              <a:lvl6pPr marL="3200400" algn="l" defTabSz="1280160" rtl="0" eaLnBrk="1" latinLnBrk="0" hangingPunct="1">
                <a:defRPr kumimoji="1" sz="2500" kern="1200">
                  <a:solidFill>
                    <a:schemeClr val="lt1"/>
                  </a:solidFill>
                  <a:latin typeface="+mn-lt"/>
                  <a:ea typeface="+mn-ea"/>
                  <a:cs typeface="+mn-cs"/>
                </a:defRPr>
              </a:lvl6pPr>
              <a:lvl7pPr marL="3840480" algn="l" defTabSz="1280160" rtl="0" eaLnBrk="1" latinLnBrk="0" hangingPunct="1">
                <a:defRPr kumimoji="1" sz="2500" kern="1200">
                  <a:solidFill>
                    <a:schemeClr val="lt1"/>
                  </a:solidFill>
                  <a:latin typeface="+mn-lt"/>
                  <a:ea typeface="+mn-ea"/>
                  <a:cs typeface="+mn-cs"/>
                </a:defRPr>
              </a:lvl7pPr>
              <a:lvl8pPr marL="4480560" algn="l" defTabSz="1280160" rtl="0" eaLnBrk="1" latinLnBrk="0" hangingPunct="1">
                <a:defRPr kumimoji="1" sz="2500" kern="1200">
                  <a:solidFill>
                    <a:schemeClr val="lt1"/>
                  </a:solidFill>
                  <a:latin typeface="+mn-lt"/>
                  <a:ea typeface="+mn-ea"/>
                  <a:cs typeface="+mn-cs"/>
                </a:defRPr>
              </a:lvl8pPr>
              <a:lvl9pPr marL="5120640" algn="l" defTabSz="1280160" rtl="0" eaLnBrk="1" latinLnBrk="0" hangingPunct="1">
                <a:defRPr kumimoji="1" sz="2500" kern="1200">
                  <a:solidFill>
                    <a:schemeClr val="lt1"/>
                  </a:solidFill>
                  <a:latin typeface="+mn-lt"/>
                  <a:ea typeface="+mn-ea"/>
                  <a:cs typeface="+mn-cs"/>
                </a:defRPr>
              </a:lvl9pPr>
            </a:lstStyle>
            <a:p>
              <a:pPr algn="ctr" defTabSz="1279744">
                <a:defRPr/>
              </a:pPr>
              <a:endParaRPr lang="ja-JP" altLang="en-US" sz="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二等辺三角形 87"/>
            <p:cNvSpPr/>
            <p:nvPr/>
          </p:nvSpPr>
          <p:spPr>
            <a:xfrm rot="16200000" flipV="1">
              <a:off x="3262395" y="6980416"/>
              <a:ext cx="258878" cy="115689"/>
            </a:xfrm>
            <a:prstGeom prst="triangle">
              <a:avLst/>
            </a:prstGeom>
            <a:solidFill>
              <a:srgbClr val="5C5C5C"/>
            </a:solidFill>
            <a:ln w="25400" cap="flat" cmpd="sng" algn="ctr">
              <a:solidFill>
                <a:srgbClr val="5C5C5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00" kern="1200">
                  <a:solidFill>
                    <a:schemeClr val="lt1"/>
                  </a:solidFill>
                  <a:latin typeface="+mn-lt"/>
                  <a:ea typeface="+mn-ea"/>
                  <a:cs typeface="+mn-cs"/>
                </a:defRPr>
              </a:lvl1pPr>
              <a:lvl2pPr marL="640080" algn="l" defTabSz="1280160" rtl="0" eaLnBrk="1" latinLnBrk="0" hangingPunct="1">
                <a:defRPr kumimoji="1" sz="2500" kern="1200">
                  <a:solidFill>
                    <a:schemeClr val="lt1"/>
                  </a:solidFill>
                  <a:latin typeface="+mn-lt"/>
                  <a:ea typeface="+mn-ea"/>
                  <a:cs typeface="+mn-cs"/>
                </a:defRPr>
              </a:lvl2pPr>
              <a:lvl3pPr marL="1280160" algn="l" defTabSz="1280160" rtl="0" eaLnBrk="1" latinLnBrk="0" hangingPunct="1">
                <a:defRPr kumimoji="1" sz="2500" kern="1200">
                  <a:solidFill>
                    <a:schemeClr val="lt1"/>
                  </a:solidFill>
                  <a:latin typeface="+mn-lt"/>
                  <a:ea typeface="+mn-ea"/>
                  <a:cs typeface="+mn-cs"/>
                </a:defRPr>
              </a:lvl3pPr>
              <a:lvl4pPr marL="1920240" algn="l" defTabSz="1280160" rtl="0" eaLnBrk="1" latinLnBrk="0" hangingPunct="1">
                <a:defRPr kumimoji="1" sz="2500" kern="1200">
                  <a:solidFill>
                    <a:schemeClr val="lt1"/>
                  </a:solidFill>
                  <a:latin typeface="+mn-lt"/>
                  <a:ea typeface="+mn-ea"/>
                  <a:cs typeface="+mn-cs"/>
                </a:defRPr>
              </a:lvl4pPr>
              <a:lvl5pPr marL="2560320" algn="l" defTabSz="1280160" rtl="0" eaLnBrk="1" latinLnBrk="0" hangingPunct="1">
                <a:defRPr kumimoji="1" sz="2500" kern="1200">
                  <a:solidFill>
                    <a:schemeClr val="lt1"/>
                  </a:solidFill>
                  <a:latin typeface="+mn-lt"/>
                  <a:ea typeface="+mn-ea"/>
                  <a:cs typeface="+mn-cs"/>
                </a:defRPr>
              </a:lvl5pPr>
              <a:lvl6pPr marL="3200400" algn="l" defTabSz="1280160" rtl="0" eaLnBrk="1" latinLnBrk="0" hangingPunct="1">
                <a:defRPr kumimoji="1" sz="2500" kern="1200">
                  <a:solidFill>
                    <a:schemeClr val="lt1"/>
                  </a:solidFill>
                  <a:latin typeface="+mn-lt"/>
                  <a:ea typeface="+mn-ea"/>
                  <a:cs typeface="+mn-cs"/>
                </a:defRPr>
              </a:lvl6pPr>
              <a:lvl7pPr marL="3840480" algn="l" defTabSz="1280160" rtl="0" eaLnBrk="1" latinLnBrk="0" hangingPunct="1">
                <a:defRPr kumimoji="1" sz="2500" kern="1200">
                  <a:solidFill>
                    <a:schemeClr val="lt1"/>
                  </a:solidFill>
                  <a:latin typeface="+mn-lt"/>
                  <a:ea typeface="+mn-ea"/>
                  <a:cs typeface="+mn-cs"/>
                </a:defRPr>
              </a:lvl7pPr>
              <a:lvl8pPr marL="4480560" algn="l" defTabSz="1280160" rtl="0" eaLnBrk="1" latinLnBrk="0" hangingPunct="1">
                <a:defRPr kumimoji="1" sz="2500" kern="1200">
                  <a:solidFill>
                    <a:schemeClr val="lt1"/>
                  </a:solidFill>
                  <a:latin typeface="+mn-lt"/>
                  <a:ea typeface="+mn-ea"/>
                  <a:cs typeface="+mn-cs"/>
                </a:defRPr>
              </a:lvl8pPr>
              <a:lvl9pPr marL="5120640" algn="l" defTabSz="1280160" rtl="0" eaLnBrk="1" latinLnBrk="0" hangingPunct="1">
                <a:defRPr kumimoji="1" sz="2500" kern="1200">
                  <a:solidFill>
                    <a:schemeClr val="lt1"/>
                  </a:solidFill>
                  <a:latin typeface="+mn-lt"/>
                  <a:ea typeface="+mn-ea"/>
                  <a:cs typeface="+mn-cs"/>
                </a:defRPr>
              </a:lvl9pPr>
            </a:lstStyle>
            <a:p>
              <a:pPr algn="ctr" defTabSz="1279744">
                <a:defRPr/>
              </a:pPr>
              <a:endParaRPr lang="ja-JP" altLang="en-US" sz="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二等辺三角形 88"/>
            <p:cNvSpPr/>
            <p:nvPr/>
          </p:nvSpPr>
          <p:spPr>
            <a:xfrm rot="16200000" flipV="1">
              <a:off x="3252621" y="5229394"/>
              <a:ext cx="258878" cy="115689"/>
            </a:xfrm>
            <a:prstGeom prst="triangle">
              <a:avLst/>
            </a:prstGeom>
            <a:solidFill>
              <a:srgbClr val="5C5C5C"/>
            </a:solidFill>
            <a:ln w="25400" cap="flat" cmpd="sng" algn="ctr">
              <a:solidFill>
                <a:srgbClr val="5C5C5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00" kern="1200">
                  <a:solidFill>
                    <a:schemeClr val="lt1"/>
                  </a:solidFill>
                  <a:latin typeface="+mn-lt"/>
                  <a:ea typeface="+mn-ea"/>
                  <a:cs typeface="+mn-cs"/>
                </a:defRPr>
              </a:lvl1pPr>
              <a:lvl2pPr marL="640080" algn="l" defTabSz="1280160" rtl="0" eaLnBrk="1" latinLnBrk="0" hangingPunct="1">
                <a:defRPr kumimoji="1" sz="2500" kern="1200">
                  <a:solidFill>
                    <a:schemeClr val="lt1"/>
                  </a:solidFill>
                  <a:latin typeface="+mn-lt"/>
                  <a:ea typeface="+mn-ea"/>
                  <a:cs typeface="+mn-cs"/>
                </a:defRPr>
              </a:lvl2pPr>
              <a:lvl3pPr marL="1280160" algn="l" defTabSz="1280160" rtl="0" eaLnBrk="1" latinLnBrk="0" hangingPunct="1">
                <a:defRPr kumimoji="1" sz="2500" kern="1200">
                  <a:solidFill>
                    <a:schemeClr val="lt1"/>
                  </a:solidFill>
                  <a:latin typeface="+mn-lt"/>
                  <a:ea typeface="+mn-ea"/>
                  <a:cs typeface="+mn-cs"/>
                </a:defRPr>
              </a:lvl3pPr>
              <a:lvl4pPr marL="1920240" algn="l" defTabSz="1280160" rtl="0" eaLnBrk="1" latinLnBrk="0" hangingPunct="1">
                <a:defRPr kumimoji="1" sz="2500" kern="1200">
                  <a:solidFill>
                    <a:schemeClr val="lt1"/>
                  </a:solidFill>
                  <a:latin typeface="+mn-lt"/>
                  <a:ea typeface="+mn-ea"/>
                  <a:cs typeface="+mn-cs"/>
                </a:defRPr>
              </a:lvl4pPr>
              <a:lvl5pPr marL="2560320" algn="l" defTabSz="1280160" rtl="0" eaLnBrk="1" latinLnBrk="0" hangingPunct="1">
                <a:defRPr kumimoji="1" sz="2500" kern="1200">
                  <a:solidFill>
                    <a:schemeClr val="lt1"/>
                  </a:solidFill>
                  <a:latin typeface="+mn-lt"/>
                  <a:ea typeface="+mn-ea"/>
                  <a:cs typeface="+mn-cs"/>
                </a:defRPr>
              </a:lvl5pPr>
              <a:lvl6pPr marL="3200400" algn="l" defTabSz="1280160" rtl="0" eaLnBrk="1" latinLnBrk="0" hangingPunct="1">
                <a:defRPr kumimoji="1" sz="2500" kern="1200">
                  <a:solidFill>
                    <a:schemeClr val="lt1"/>
                  </a:solidFill>
                  <a:latin typeface="+mn-lt"/>
                  <a:ea typeface="+mn-ea"/>
                  <a:cs typeface="+mn-cs"/>
                </a:defRPr>
              </a:lvl6pPr>
              <a:lvl7pPr marL="3840480" algn="l" defTabSz="1280160" rtl="0" eaLnBrk="1" latinLnBrk="0" hangingPunct="1">
                <a:defRPr kumimoji="1" sz="2500" kern="1200">
                  <a:solidFill>
                    <a:schemeClr val="lt1"/>
                  </a:solidFill>
                  <a:latin typeface="+mn-lt"/>
                  <a:ea typeface="+mn-ea"/>
                  <a:cs typeface="+mn-cs"/>
                </a:defRPr>
              </a:lvl7pPr>
              <a:lvl8pPr marL="4480560" algn="l" defTabSz="1280160" rtl="0" eaLnBrk="1" latinLnBrk="0" hangingPunct="1">
                <a:defRPr kumimoji="1" sz="2500" kern="1200">
                  <a:solidFill>
                    <a:schemeClr val="lt1"/>
                  </a:solidFill>
                  <a:latin typeface="+mn-lt"/>
                  <a:ea typeface="+mn-ea"/>
                  <a:cs typeface="+mn-cs"/>
                </a:defRPr>
              </a:lvl8pPr>
              <a:lvl9pPr marL="5120640" algn="l" defTabSz="1280160" rtl="0" eaLnBrk="1" latinLnBrk="0" hangingPunct="1">
                <a:defRPr kumimoji="1" sz="2500" kern="1200">
                  <a:solidFill>
                    <a:schemeClr val="lt1"/>
                  </a:solidFill>
                  <a:latin typeface="+mn-lt"/>
                  <a:ea typeface="+mn-ea"/>
                  <a:cs typeface="+mn-cs"/>
                </a:defRPr>
              </a:lvl9pPr>
            </a:lstStyle>
            <a:p>
              <a:pPr algn="ctr" defTabSz="1279744">
                <a:defRPr/>
              </a:pPr>
              <a:endParaRPr lang="ja-JP" altLang="en-US" sz="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91" name="直線コネクタ 90"/>
          <p:cNvCxnSpPr>
            <a:stCxn id="71" idx="3"/>
            <a:endCxn id="86" idx="3"/>
          </p:cNvCxnSpPr>
          <p:nvPr/>
        </p:nvCxnSpPr>
        <p:spPr>
          <a:xfrm>
            <a:off x="2336779" y="1621251"/>
            <a:ext cx="555087" cy="1156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直線コネクタ 91"/>
          <p:cNvCxnSpPr>
            <a:stCxn id="71" idx="3"/>
            <a:endCxn id="86" idx="3"/>
          </p:cNvCxnSpPr>
          <p:nvPr/>
        </p:nvCxnSpPr>
        <p:spPr>
          <a:xfrm>
            <a:off x="2336779" y="1621251"/>
            <a:ext cx="555087" cy="115687"/>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cxnSp>
        <p:nvCxnSpPr>
          <p:cNvPr id="93" name="直線コネクタ 92"/>
          <p:cNvCxnSpPr>
            <a:stCxn id="72" idx="3"/>
            <a:endCxn id="89" idx="3"/>
          </p:cNvCxnSpPr>
          <p:nvPr/>
        </p:nvCxnSpPr>
        <p:spPr>
          <a:xfrm>
            <a:off x="2336779" y="2535896"/>
            <a:ext cx="555087" cy="295235"/>
          </a:xfrm>
          <a:prstGeom prst="line">
            <a:avLst/>
          </a:prstGeom>
          <a:ln w="22225">
            <a:solidFill>
              <a:srgbClr val="2D6C7B"/>
            </a:solidFill>
          </a:ln>
        </p:spPr>
        <p:style>
          <a:lnRef idx="1">
            <a:schemeClr val="dk1"/>
          </a:lnRef>
          <a:fillRef idx="0">
            <a:schemeClr val="dk1"/>
          </a:fillRef>
          <a:effectRef idx="0">
            <a:schemeClr val="dk1"/>
          </a:effectRef>
          <a:fontRef idx="minor">
            <a:schemeClr val="tx1"/>
          </a:fontRef>
        </p:style>
      </p:cxnSp>
      <p:cxnSp>
        <p:nvCxnSpPr>
          <p:cNvPr id="94" name="直線コネクタ 93"/>
          <p:cNvCxnSpPr>
            <a:stCxn id="72" idx="3"/>
            <a:endCxn id="85" idx="3"/>
          </p:cNvCxnSpPr>
          <p:nvPr/>
        </p:nvCxnSpPr>
        <p:spPr>
          <a:xfrm>
            <a:off x="2336781" y="2535899"/>
            <a:ext cx="567275" cy="1415623"/>
          </a:xfrm>
          <a:prstGeom prst="line">
            <a:avLst/>
          </a:prstGeom>
          <a:ln w="22225">
            <a:solidFill>
              <a:srgbClr val="2D6C7B"/>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a:stCxn id="82" idx="3"/>
            <a:endCxn id="89" idx="3"/>
          </p:cNvCxnSpPr>
          <p:nvPr/>
        </p:nvCxnSpPr>
        <p:spPr>
          <a:xfrm flipV="1">
            <a:off x="2311779" y="2831132"/>
            <a:ext cx="580087" cy="643951"/>
          </a:xfrm>
          <a:prstGeom prst="line">
            <a:avLst/>
          </a:prstGeom>
          <a:ln w="22225">
            <a:solidFill>
              <a:srgbClr val="38783A"/>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a:stCxn id="75" idx="3"/>
            <a:endCxn id="88" idx="3"/>
          </p:cNvCxnSpPr>
          <p:nvPr/>
        </p:nvCxnSpPr>
        <p:spPr>
          <a:xfrm flipV="1">
            <a:off x="2336778" y="5203739"/>
            <a:ext cx="567279" cy="1100356"/>
          </a:xfrm>
          <a:prstGeom prst="line">
            <a:avLst/>
          </a:prstGeom>
          <a:ln w="222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a:stCxn id="73" idx="3"/>
            <a:endCxn id="85" idx="3"/>
          </p:cNvCxnSpPr>
          <p:nvPr/>
        </p:nvCxnSpPr>
        <p:spPr>
          <a:xfrm flipV="1">
            <a:off x="2336781" y="3951521"/>
            <a:ext cx="567275" cy="499261"/>
          </a:xfrm>
          <a:prstGeom prst="line">
            <a:avLst/>
          </a:prstGeom>
          <a:ln w="2222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75" idx="3"/>
            <a:endCxn id="87" idx="3"/>
          </p:cNvCxnSpPr>
          <p:nvPr/>
        </p:nvCxnSpPr>
        <p:spPr>
          <a:xfrm flipV="1">
            <a:off x="2336778" y="6124145"/>
            <a:ext cx="555087" cy="179957"/>
          </a:xfrm>
          <a:prstGeom prst="line">
            <a:avLst/>
          </a:prstGeom>
          <a:ln w="222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9" name="右矢印 1"/>
          <p:cNvSpPr/>
          <p:nvPr/>
        </p:nvSpPr>
        <p:spPr>
          <a:xfrm>
            <a:off x="4903522" y="5878121"/>
            <a:ext cx="215955" cy="2409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6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右矢印 42"/>
          <p:cNvSpPr/>
          <p:nvPr/>
        </p:nvSpPr>
        <p:spPr>
          <a:xfrm>
            <a:off x="4903522" y="5074867"/>
            <a:ext cx="215955" cy="2409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6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右矢印 44"/>
          <p:cNvSpPr/>
          <p:nvPr/>
        </p:nvSpPr>
        <p:spPr>
          <a:xfrm>
            <a:off x="4910944" y="4054323"/>
            <a:ext cx="215955" cy="2409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6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右矢印 47"/>
          <p:cNvSpPr/>
          <p:nvPr/>
        </p:nvSpPr>
        <p:spPr>
          <a:xfrm>
            <a:off x="4867429" y="3521172"/>
            <a:ext cx="215955" cy="2409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6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右矢印 50"/>
          <p:cNvSpPr/>
          <p:nvPr/>
        </p:nvSpPr>
        <p:spPr>
          <a:xfrm>
            <a:off x="4894725" y="2700792"/>
            <a:ext cx="215955" cy="2409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6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右矢印 54"/>
          <p:cNvSpPr/>
          <p:nvPr/>
        </p:nvSpPr>
        <p:spPr>
          <a:xfrm>
            <a:off x="4903522" y="1587149"/>
            <a:ext cx="215955" cy="2409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6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テキスト ボックス 104"/>
          <p:cNvSpPr txBox="1"/>
          <p:nvPr/>
        </p:nvSpPr>
        <p:spPr>
          <a:xfrm>
            <a:off x="9159626" y="6515061"/>
            <a:ext cx="358337" cy="369204"/>
          </a:xfrm>
          <a:prstGeom prst="rect">
            <a:avLst/>
          </a:prstGeom>
          <a:noFill/>
        </p:spPr>
        <p:txBody>
          <a:bodyPr wrap="square" rtlCol="0">
            <a:spAutoFit/>
          </a:bodyPr>
          <a:lstStyle/>
          <a:p>
            <a:pPr algn="ctr" defTabSz="914104"/>
            <a:r>
              <a:rPr kumimoji="0" lang="en-US" altLang="ja-JP"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a:t>
            </a:r>
            <a:endParaRPr kumimoji="0"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Rectangle 2"/>
          <p:cNvSpPr txBox="1">
            <a:spLocks noChangeArrowheads="1"/>
          </p:cNvSpPr>
          <p:nvPr/>
        </p:nvSpPr>
        <p:spPr bwMode="gray">
          <a:xfrm>
            <a:off x="738319" y="115156"/>
            <a:ext cx="8352945" cy="4872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rgbClr val="777777"/>
                  </a:outerShdw>
                </a:effectLst>
              </a14:hiddenEffects>
            </a:ext>
          </a:extLst>
        </p:spPr>
        <p:txBody>
          <a:bodyPr vert="horz" wrap="square" lIns="143955" tIns="0" rIns="0" bIns="53983" numCol="1" rtlCol="0" anchor="b" anchorCtr="0" compatLnSpc="1">
            <a:prstTxWarp prst="textNoShape">
              <a:avLst/>
            </a:prstTxWarp>
            <a:normAutofit fontScale="62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buClr>
                <a:srgbClr val="5F5F5F"/>
              </a:buClr>
            </a:pPr>
            <a:r>
              <a:rPr lang="ja-JP" altLang="en-US"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太陽光パネルのリサイクル等の推進に向けた対策</a:t>
            </a:r>
          </a:p>
        </p:txBody>
      </p:sp>
    </p:spTree>
    <p:custDataLst>
      <p:tags r:id="rId1"/>
    </p:custDataLst>
    <p:extLst>
      <p:ext uri="{BB962C8B-B14F-4D97-AF65-F5344CB8AC3E}">
        <p14:creationId xmlns:p14="http://schemas.microsoft.com/office/powerpoint/2010/main" val="2488341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 name="Group 2"/>
          <p:cNvGraphicFramePr>
            <a:graphicFrameLocks noGrp="1"/>
          </p:cNvGraphicFramePr>
          <p:nvPr>
            <p:extLst/>
          </p:nvPr>
        </p:nvGraphicFramePr>
        <p:xfrm>
          <a:off x="734435" y="1629379"/>
          <a:ext cx="8518119" cy="5175723"/>
        </p:xfrm>
        <a:graphic>
          <a:graphicData uri="http://schemas.openxmlformats.org/drawingml/2006/table">
            <a:tbl>
              <a:tblPr bandRow="1"/>
              <a:tblGrid>
                <a:gridCol w="1295729">
                  <a:extLst>
                    <a:ext uri="{9D8B030D-6E8A-4147-A177-3AD203B41FA5}">
                      <a16:colId xmlns:a16="http://schemas.microsoft.com/office/drawing/2014/main" val="20000"/>
                    </a:ext>
                  </a:extLst>
                </a:gridCol>
                <a:gridCol w="722239">
                  <a:extLst>
                    <a:ext uri="{9D8B030D-6E8A-4147-A177-3AD203B41FA5}">
                      <a16:colId xmlns:a16="http://schemas.microsoft.com/office/drawing/2014/main" val="20001"/>
                    </a:ext>
                  </a:extLst>
                </a:gridCol>
                <a:gridCol w="722239">
                  <a:extLst>
                    <a:ext uri="{9D8B030D-6E8A-4147-A177-3AD203B41FA5}">
                      <a16:colId xmlns:a16="http://schemas.microsoft.com/office/drawing/2014/main" val="20002"/>
                    </a:ext>
                  </a:extLst>
                </a:gridCol>
                <a:gridCol w="722239">
                  <a:extLst>
                    <a:ext uri="{9D8B030D-6E8A-4147-A177-3AD203B41FA5}">
                      <a16:colId xmlns:a16="http://schemas.microsoft.com/office/drawing/2014/main" val="20003"/>
                    </a:ext>
                  </a:extLst>
                </a:gridCol>
                <a:gridCol w="722239">
                  <a:extLst>
                    <a:ext uri="{9D8B030D-6E8A-4147-A177-3AD203B41FA5}">
                      <a16:colId xmlns:a16="http://schemas.microsoft.com/office/drawing/2014/main" val="20004"/>
                    </a:ext>
                  </a:extLst>
                </a:gridCol>
                <a:gridCol w="722239">
                  <a:extLst>
                    <a:ext uri="{9D8B030D-6E8A-4147-A177-3AD203B41FA5}">
                      <a16:colId xmlns:a16="http://schemas.microsoft.com/office/drawing/2014/main" val="20005"/>
                    </a:ext>
                  </a:extLst>
                </a:gridCol>
                <a:gridCol w="722239">
                  <a:extLst>
                    <a:ext uri="{9D8B030D-6E8A-4147-A177-3AD203B41FA5}">
                      <a16:colId xmlns:a16="http://schemas.microsoft.com/office/drawing/2014/main" val="20006"/>
                    </a:ext>
                  </a:extLst>
                </a:gridCol>
                <a:gridCol w="722239">
                  <a:extLst>
                    <a:ext uri="{9D8B030D-6E8A-4147-A177-3AD203B41FA5}">
                      <a16:colId xmlns:a16="http://schemas.microsoft.com/office/drawing/2014/main" val="20007"/>
                    </a:ext>
                  </a:extLst>
                </a:gridCol>
                <a:gridCol w="722239">
                  <a:extLst>
                    <a:ext uri="{9D8B030D-6E8A-4147-A177-3AD203B41FA5}">
                      <a16:colId xmlns:a16="http://schemas.microsoft.com/office/drawing/2014/main" val="20008"/>
                    </a:ext>
                  </a:extLst>
                </a:gridCol>
                <a:gridCol w="722239">
                  <a:extLst>
                    <a:ext uri="{9D8B030D-6E8A-4147-A177-3AD203B41FA5}">
                      <a16:colId xmlns:a16="http://schemas.microsoft.com/office/drawing/2014/main" val="20009"/>
                    </a:ext>
                  </a:extLst>
                </a:gridCol>
                <a:gridCol w="722239">
                  <a:extLst>
                    <a:ext uri="{9D8B030D-6E8A-4147-A177-3AD203B41FA5}">
                      <a16:colId xmlns:a16="http://schemas.microsoft.com/office/drawing/2014/main" val="20010"/>
                    </a:ext>
                  </a:extLst>
                </a:gridCol>
              </a:tblGrid>
              <a:tr h="182880">
                <a:tc rowSpan="2">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cap="flat">
                      <a:noFill/>
                    </a:lnL>
                    <a:lnR w="76200" cap="flat" cmpd="sng" algn="ctr">
                      <a:solidFill>
                        <a:schemeClr val="bg1"/>
                      </a:solidFill>
                      <a:prstDash val="solid"/>
                      <a:round/>
                      <a:headEnd type="none" w="med" len="med"/>
                      <a:tailEnd type="none" w="med" len="med"/>
                    </a:lnR>
                    <a:lnT cap="flat">
                      <a:noFill/>
                    </a:lnT>
                    <a:lnB w="76200" cap="flat" cmpd="sng" algn="ctr">
                      <a:solidFill>
                        <a:schemeClr val="bg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フェーズ</a:t>
                      </a:r>
                      <a:r>
                        <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3DC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フェーズ</a:t>
                      </a:r>
                      <a:r>
                        <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CE7ED"/>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en-US" sz="1200" b="0" i="0" u="none" strike="noStrike" cap="none" normalizeH="0" baseline="0" dirty="0">
                        <a:ln>
                          <a:noFill/>
                        </a:ln>
                        <a:solidFill>
                          <a:srgbClr val="000000"/>
                        </a:solidFill>
                        <a:effectLst/>
                        <a:latin typeface="ＭＳ Ｐゴシック" charset="-128"/>
                        <a:ea typeface="ＭＳ Ｐゴシック" charset="-128"/>
                      </a:endParaRPr>
                    </a:p>
                  </a:txBody>
                  <a:tcPr marL="0" marR="0" marT="0" marB="0" anchor="ctr" horzOverflow="overflow">
                    <a:lnL w="9525"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ACACAC"/>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en-US" sz="1200" b="0" i="0" u="none" strike="noStrike" cap="none" normalizeH="0" baseline="0" dirty="0">
                        <a:ln>
                          <a:noFill/>
                        </a:ln>
                        <a:solidFill>
                          <a:srgbClr val="000000"/>
                        </a:solidFill>
                        <a:effectLst/>
                        <a:latin typeface="ＭＳ Ｐゴシック" charset="-128"/>
                        <a:ea typeface="ＭＳ Ｐゴシック" charset="-128"/>
                      </a:endParaRPr>
                    </a:p>
                  </a:txBody>
                  <a:tcPr marL="0" marR="0" marT="0" marB="0" anchor="ctr" horzOverflow="overflow">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ACACAC"/>
                    </a:solid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defRPr/>
                      </a:pPr>
                      <a:r>
                        <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フェーズ</a:t>
                      </a:r>
                      <a:r>
                        <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DE7D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8288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en-US"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2015</a:t>
                      </a:r>
                      <a:endPar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D3DCE8"/>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D3DCE8"/>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en-US"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2020</a:t>
                      </a:r>
                      <a:endPar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D3DCE8"/>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en-US"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2021</a:t>
                      </a:r>
                      <a:endPar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CE7ED"/>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952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CE7ED"/>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2025</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CE7ED"/>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defRPr/>
                      </a:pPr>
                      <a:r>
                        <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2026</a:t>
                      </a:r>
                    </a:p>
                  </a:txBody>
                  <a:tcPr marL="0" marR="0" marT="0" marB="0" anchor="ctr"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DE7DA"/>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DE7DA"/>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2035</a:t>
                      </a:r>
                    </a:p>
                  </a:txBody>
                  <a:tcPr marL="0" marR="0" marT="0" marB="0"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DE7DA"/>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defRPr/>
                      </a:pPr>
                      <a:r>
                        <a:rPr kumimoji="1" lang="ja-JP" altLang="en-US"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DE7DA"/>
                    </a:solidFill>
                  </a:tcPr>
                </a:tc>
                <a:extLst>
                  <a:ext uri="{0D108BD9-81ED-4DB2-BD59-A6C34878D82A}">
                    <a16:rowId xmlns:a16="http://schemas.microsoft.com/office/drawing/2014/main" val="10001"/>
                  </a:ext>
                </a:extLst>
              </a:tr>
              <a:tr h="118098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回収・適正処理・リサイクルシステムの強化・構築</a:t>
                      </a:r>
                    </a:p>
                  </a:txBody>
                  <a:tcPr marL="0" marR="0" marT="17995" marB="17995" anchor="ctr" horzOverflow="overflow">
                    <a:lnL w="952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BBC8D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296423">
                <a:tc>
                  <a:txBody>
                    <a:bodyPr/>
                    <a:lstStyle/>
                    <a:p>
                      <a:pPr algn="ctr">
                        <a:lnSpc>
                          <a:spcPts val="1200"/>
                        </a:lnSpc>
                      </a:pP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技術開発支援</a:t>
                      </a:r>
                    </a:p>
                  </a:txBody>
                  <a:tcPr marL="0" marR="0" marT="17995" marB="17995" anchor="ctr" horzOverflow="overflow">
                    <a:lnL w="952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BBC8D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r h="296423">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環境配慮設計の推進</a:t>
                      </a:r>
                    </a:p>
                  </a:txBody>
                  <a:tcPr marL="0" marR="0" marT="17995" marB="17995" anchor="ctr" horzOverflow="overflow">
                    <a:lnL w="952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BBC8D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645589">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撤去・運搬・処理に関するガイドライン作成</a:t>
                      </a:r>
                    </a:p>
                  </a:txBody>
                  <a:tcPr marL="0" marR="0" marT="17995" marB="17995" anchor="ctr" horzOverflow="overflow">
                    <a:lnL w="952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BBC8D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5"/>
                  </a:ext>
                </a:extLst>
              </a:tr>
              <a:tr h="442389">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住宅用ユーザー・発電事業者等への周知</a:t>
                      </a:r>
                    </a:p>
                  </a:txBody>
                  <a:tcPr marL="0" marR="0" marT="17995" marB="17995" anchor="ctr" horzOverflow="overflow">
                    <a:lnL w="952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BBC8D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6"/>
                  </a:ext>
                </a:extLst>
              </a:tr>
              <a:tr h="848789">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FIT</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期間終了後の発電事業継続に向けた検討（リユース含む）</a:t>
                      </a:r>
                    </a:p>
                  </a:txBody>
                  <a:tcPr marL="0" marR="0" marT="17995" marB="17995" anchor="ctr" horzOverflow="overflow">
                    <a:lnL w="952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BBC8D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7"/>
                  </a:ext>
                </a:extLst>
              </a:tr>
              <a:tr h="44912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取組の進捗状況の</a:t>
                      </a:r>
                      <a:endPar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フォローアップ</a:t>
                      </a:r>
                      <a:endParaRPr kumimoji="1" lang="en-US" altLang="ja-JP"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17995" marB="17995" anchor="ctr" horzOverflow="overflow">
                    <a:lnL w="952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9C4A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EDEDE"/>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8"/>
                  </a:ext>
                </a:extLst>
              </a:tr>
              <a:tr h="65024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ﾓｼﾞｭｰﾙの排出見込量</a:t>
                      </a:r>
                      <a:endParaRPr kumimoji="1" lang="en-US" altLang="ja-JP"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ja-JP" altLang="en-US"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（寿命</a:t>
                      </a:r>
                      <a:r>
                        <a:rPr kumimoji="1" lang="en-US" altLang="ja-JP"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endParaRPr kumimoji="1" lang="en-US" altLang="ja-JP" sz="11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17995" marB="17995" anchor="ctr" horzOverflow="overflow">
                    <a:lnL w="952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gridSpan="3">
                  <a:txBody>
                    <a:bodyPr/>
                    <a:lstStyle/>
                    <a:p>
                      <a:pPr algn="ctr" fontAlgn="base">
                        <a:lnSpc>
                          <a:spcPct val="100000"/>
                        </a:lnSpc>
                        <a:spcBef>
                          <a:spcPts val="0"/>
                        </a:spcBef>
                        <a:spcAft>
                          <a:spcPts val="0"/>
                        </a:spcAft>
                        <a:buFontTx/>
                        <a:buNone/>
                      </a:pP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0.2</a:t>
                      </a:r>
                      <a:r>
                        <a:rPr lang="ja-JP" altLang="en-US"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a:t>
                      </a:r>
                      <a:r>
                        <a:rPr lang="ja-JP" altLang="en-US"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t</a:t>
                      </a:r>
                    </a:p>
                    <a:p>
                      <a:pPr marL="266700" lvl="2" indent="0" algn="l" fontAlgn="base">
                        <a:lnSpc>
                          <a:spcPct val="100000"/>
                        </a:lnSpc>
                        <a:spcBef>
                          <a:spcPts val="0"/>
                        </a:spcBef>
                        <a:spcAft>
                          <a:spcPts val="0"/>
                        </a:spcAft>
                        <a:buFontTx/>
                        <a:buNone/>
                      </a:pP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住宅用：</a:t>
                      </a: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0.04</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0.6</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t</a:t>
                      </a:r>
                    </a:p>
                    <a:p>
                      <a:pPr marL="266700" lvl="2" indent="0" algn="l" fontAlgn="base">
                        <a:lnSpc>
                          <a:spcPct val="100000"/>
                        </a:lnSpc>
                        <a:spcBef>
                          <a:spcPts val="0"/>
                        </a:spcBef>
                        <a:spcAft>
                          <a:spcPts val="0"/>
                        </a:spcAft>
                        <a:buFontTx/>
                        <a:buNone/>
                      </a:pP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非住宅：</a:t>
                      </a: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0.2 </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0.2</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0.5</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t</a:t>
                      </a:r>
                    </a:p>
                  </a:txBody>
                  <a:tcPr marL="0" marR="0" marT="0" marB="0" anchor="ctr" horzOverflow="overflow">
                    <a:lnL w="762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D3DCE8"/>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800" b="0" i="0" u="none" strike="noStrike" cap="none" normalizeH="0" baseline="0" dirty="0">
                        <a:ln>
                          <a:noFill/>
                        </a:ln>
                        <a:solidFill>
                          <a:schemeClr val="tx1"/>
                        </a:solidFill>
                        <a:effectLst/>
                        <a:latin typeface="ＭＳ Ｐゴシック" charset="-128"/>
                        <a:ea typeface="ＭＳ Ｐゴシック"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800" b="0" i="0" u="none" strike="noStrike" cap="none" normalizeH="0" baseline="0" dirty="0">
                        <a:ln>
                          <a:noFill/>
                        </a:ln>
                        <a:solidFill>
                          <a:schemeClr val="tx1"/>
                        </a:solidFill>
                        <a:effectLst/>
                        <a:latin typeface="ＭＳ Ｐゴシック" charset="-128"/>
                        <a:ea typeface="ＭＳ Ｐゴシック"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gridSpan="3">
                  <a:txBody>
                    <a:bodyPr/>
                    <a:lstStyle/>
                    <a:p>
                      <a:pPr marL="0" marR="0" lvl="0" indent="0" algn="ctr" defTabSz="914400" rtl="0" eaLnBrk="1" fontAlgn="base" latinLnBrk="0" hangingPunct="1">
                        <a:lnSpc>
                          <a:spcPct val="100000"/>
                        </a:lnSpc>
                        <a:spcBef>
                          <a:spcPts val="0"/>
                        </a:spcBef>
                        <a:spcAft>
                          <a:spcPts val="0"/>
                        </a:spcAft>
                        <a:buClr>
                          <a:schemeClr val="tx2"/>
                        </a:buClr>
                        <a:buSzTx/>
                        <a:buFont typeface="Wingdings" pitchFamily="2" charset="2"/>
                        <a:buNone/>
                        <a:tabLst/>
                      </a:pP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2025</a:t>
                      </a:r>
                      <a:r>
                        <a:rPr kumimoji="1" lang="ja-JP" altLang="en-US"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0.2</a:t>
                      </a:r>
                      <a:r>
                        <a:rPr kumimoji="1" lang="ja-JP" altLang="en-US"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endPar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ts val="0"/>
                        </a:spcBef>
                        <a:spcAft>
                          <a:spcPts val="0"/>
                        </a:spcAft>
                        <a:buClr>
                          <a:schemeClr val="tx2"/>
                        </a:buClr>
                        <a:buSzTx/>
                        <a:buFont typeface="Wingdings" pitchFamily="2" charset="2"/>
                        <a:buNone/>
                        <a:tabLst/>
                      </a:pP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住宅用：</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0.05</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0.6</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t</a:t>
                      </a:r>
                    </a:p>
                    <a:p>
                      <a:pPr marL="0" marR="0" lvl="0" indent="0" algn="l" defTabSz="914400" rtl="0" eaLnBrk="1" fontAlgn="base" latinLnBrk="0" hangingPunct="1">
                        <a:lnSpc>
                          <a:spcPct val="100000"/>
                        </a:lnSpc>
                        <a:spcBef>
                          <a:spcPts val="0"/>
                        </a:spcBef>
                        <a:spcAft>
                          <a:spcPts val="0"/>
                        </a:spcAft>
                        <a:buClr>
                          <a:schemeClr val="tx2"/>
                        </a:buClr>
                        <a:buSzTx/>
                        <a:buFont typeface="Wingdings" pitchFamily="2" charset="2"/>
                        <a:buNone/>
                        <a:tabLst/>
                      </a:pP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非住宅：</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0.1</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0.8</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t</a:t>
                      </a:r>
                    </a:p>
                  </a:txBody>
                  <a:tcPr marL="0" marR="0" marT="0" marB="0"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CE7ED"/>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800" b="0" i="0" u="none" strike="noStrike" cap="none" normalizeH="0" baseline="0" dirty="0">
                        <a:ln>
                          <a:noFill/>
                        </a:ln>
                        <a:solidFill>
                          <a:schemeClr val="tx1"/>
                        </a:solidFill>
                        <a:effectLst/>
                        <a:latin typeface="ＭＳ Ｐゴシック" charset="-128"/>
                        <a:ea typeface="ＭＳ Ｐゴシック"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800" b="0" i="0" u="none" strike="noStrike" cap="none" normalizeH="0" baseline="0" dirty="0">
                        <a:ln>
                          <a:noFill/>
                        </a:ln>
                        <a:solidFill>
                          <a:schemeClr val="tx1"/>
                        </a:solidFill>
                        <a:effectLst/>
                        <a:latin typeface="ＭＳ Ｐゴシック" charset="-128"/>
                        <a:ea typeface="ＭＳ Ｐゴシック"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gridSpan="4">
                  <a:txBody>
                    <a:bodyPr/>
                    <a:lstStyle/>
                    <a:p>
                      <a:pPr marL="0" marR="0" lvl="0" indent="0" algn="ctr" defTabSz="914400" rtl="0" eaLnBrk="1" fontAlgn="base" latinLnBrk="0" hangingPunct="1">
                        <a:lnSpc>
                          <a:spcPct val="100000"/>
                        </a:lnSpc>
                        <a:spcBef>
                          <a:spcPts val="0"/>
                        </a:spcBef>
                        <a:spcAft>
                          <a:spcPts val="0"/>
                        </a:spcAft>
                        <a:buClr>
                          <a:schemeClr val="tx2"/>
                        </a:buClr>
                        <a:buSzTx/>
                        <a:buFont typeface="Wingdings" pitchFamily="2" charset="2"/>
                        <a:buNone/>
                        <a:tabLst/>
                      </a:pP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2035</a:t>
                      </a:r>
                      <a:r>
                        <a:rPr kumimoji="1" lang="ja-JP" altLang="en-US"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6.1</a:t>
                      </a:r>
                      <a:r>
                        <a:rPr kumimoji="1" lang="ja-JP" altLang="en-US"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77</a:t>
                      </a:r>
                      <a:r>
                        <a:rPr kumimoji="1" lang="ja-JP" altLang="en-US"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r>
                        <a:rPr kumimoji="1" lang="en-US" altLang="ja-JP" sz="1100" b="1"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t</a:t>
                      </a:r>
                    </a:p>
                    <a:p>
                      <a:pPr marL="400050" marR="0" lvl="1" indent="0" algn="l" defTabSz="914400" rtl="0" eaLnBrk="1" fontAlgn="base" latinLnBrk="0" hangingPunct="1">
                        <a:lnSpc>
                          <a:spcPct val="100000"/>
                        </a:lnSpc>
                        <a:spcBef>
                          <a:spcPts val="0"/>
                        </a:spcBef>
                        <a:spcAft>
                          <a:spcPts val="0"/>
                        </a:spcAft>
                        <a:buClr>
                          <a:schemeClr val="tx2"/>
                        </a:buClr>
                        <a:buSzTx/>
                        <a:buFont typeface="Wingdings" pitchFamily="2" charset="2"/>
                        <a:buNone/>
                        <a:tabLst/>
                      </a:pP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住宅用：</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3.9</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t</a:t>
                      </a:r>
                    </a:p>
                    <a:p>
                      <a:pPr marL="400050" marR="0" lvl="1" indent="0" algn="l" defTabSz="914400" rtl="0" eaLnBrk="1" fontAlgn="base" latinLnBrk="0" hangingPunct="1">
                        <a:lnSpc>
                          <a:spcPct val="100000"/>
                        </a:lnSpc>
                        <a:spcBef>
                          <a:spcPts val="0"/>
                        </a:spcBef>
                        <a:spcAft>
                          <a:spcPts val="0"/>
                        </a:spcAft>
                        <a:buClr>
                          <a:schemeClr val="tx2"/>
                        </a:buClr>
                        <a:buSzTx/>
                        <a:buFont typeface="Wingdings" pitchFamily="2" charset="2"/>
                        <a:buNone/>
                        <a:tabLst/>
                      </a:pP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非住宅：</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0.8</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2.2</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64</a:t>
                      </a:r>
                      <a:r>
                        <a:rPr kumimoji="1" lang="ja-JP" altLang="en-US"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a:t>
                      </a:r>
                      <a:r>
                        <a:rPr kumimoji="1" lang="en-US" altLang="ja-JP" sz="1100" kern="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t</a:t>
                      </a:r>
                    </a:p>
                  </a:txBody>
                  <a:tcPr marL="0" marR="0" marT="0" marB="0"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DE7DA"/>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800" b="0" i="0" u="none" strike="noStrike" cap="none" normalizeH="0" baseline="0" dirty="0">
                        <a:ln>
                          <a:noFill/>
                        </a:ln>
                        <a:solidFill>
                          <a:schemeClr val="tx1"/>
                        </a:solidFill>
                        <a:effectLst/>
                        <a:latin typeface="ＭＳ Ｐゴシック" charset="-128"/>
                        <a:ea typeface="ＭＳ Ｐゴシック"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800" b="0" i="0" u="none" strike="noStrike" cap="none" normalizeH="0" baseline="0" dirty="0">
                        <a:ln>
                          <a:noFill/>
                        </a:ln>
                        <a:solidFill>
                          <a:schemeClr val="tx1"/>
                        </a:solidFill>
                        <a:effectLst/>
                        <a:latin typeface="ＭＳ Ｐゴシック" charset="-128"/>
                        <a:ea typeface="ＭＳ Ｐゴシック"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0F0F0"/>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ja-JP" altLang="ja-JP" sz="1800" b="0" i="0" u="none" strike="noStrike" cap="none" normalizeH="0" baseline="0" dirty="0">
                        <a:ln>
                          <a:noFill/>
                        </a:ln>
                        <a:solidFill>
                          <a:schemeClr val="tx1"/>
                        </a:solidFill>
                        <a:effectLst/>
                        <a:latin typeface="ＭＳ Ｐゴシック" charset="-128"/>
                        <a:ea typeface="ＭＳ Ｐゴシック" charset="-128"/>
                      </a:endParaRPr>
                    </a:p>
                  </a:txBody>
                  <a:tcPr marL="0" marR="0" marT="0" marB="0"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E1E1E1"/>
                    </a:solidFill>
                  </a:tcPr>
                </a:tc>
                <a:extLst>
                  <a:ext uri="{0D108BD9-81ED-4DB2-BD59-A6C34878D82A}">
                    <a16:rowId xmlns:a16="http://schemas.microsoft.com/office/drawing/2014/main" val="10009"/>
                  </a:ext>
                </a:extLst>
              </a:tr>
            </a:tbl>
          </a:graphicData>
        </a:graphic>
      </p:graphicFrame>
      <p:sp>
        <p:nvSpPr>
          <p:cNvPr id="52" name="AutoShape 106"/>
          <p:cNvSpPr>
            <a:spLocks noChangeArrowheads="1"/>
          </p:cNvSpPr>
          <p:nvPr/>
        </p:nvSpPr>
        <p:spPr bwMode="gray">
          <a:xfrm>
            <a:off x="4587374" y="6331740"/>
            <a:ext cx="1599300" cy="336587"/>
          </a:xfrm>
          <a:prstGeom prst="roundRect">
            <a:avLst>
              <a:gd name="adj" fmla="val 14690"/>
            </a:avLst>
          </a:prstGeom>
          <a:solidFill>
            <a:srgbClr val="E4BB46"/>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77" tIns="21593" rIns="71977" bIns="28791" anchor="ctr"/>
          <a:lstStyle/>
          <a:p>
            <a:pPr algn="ctr" defTabSz="914104">
              <a:lnSpc>
                <a:spcPct val="90000"/>
              </a:lnSpc>
              <a:buClr>
                <a:schemeClr val="accent2"/>
              </a:buClr>
            </a:pP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AutoShape 106"/>
          <p:cNvSpPr>
            <a:spLocks noChangeArrowheads="1"/>
          </p:cNvSpPr>
          <p:nvPr/>
        </p:nvSpPr>
        <p:spPr bwMode="gray">
          <a:xfrm>
            <a:off x="6642776" y="6346169"/>
            <a:ext cx="1687819" cy="322161"/>
          </a:xfrm>
          <a:prstGeom prst="roundRect">
            <a:avLst>
              <a:gd name="adj" fmla="val 14690"/>
            </a:avLst>
          </a:prstGeom>
          <a:solidFill>
            <a:srgbClr val="E4BB46"/>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77" tIns="21593" rIns="71977" bIns="28791" anchor="ctr"/>
          <a:lstStyle/>
          <a:p>
            <a:pPr algn="ctr" defTabSz="914104">
              <a:lnSpc>
                <a:spcPct val="90000"/>
              </a:lnSpc>
              <a:buClr>
                <a:schemeClr val="accent2"/>
              </a:buClr>
            </a:pP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AutoShape 106"/>
          <p:cNvSpPr>
            <a:spLocks noChangeArrowheads="1"/>
          </p:cNvSpPr>
          <p:nvPr/>
        </p:nvSpPr>
        <p:spPr bwMode="gray">
          <a:xfrm>
            <a:off x="2283860" y="6346169"/>
            <a:ext cx="1687819" cy="322161"/>
          </a:xfrm>
          <a:prstGeom prst="roundRect">
            <a:avLst>
              <a:gd name="adj" fmla="val 14690"/>
            </a:avLst>
          </a:prstGeom>
          <a:solidFill>
            <a:srgbClr val="E4BB46"/>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77" tIns="21593" rIns="71977" bIns="28791" anchor="ctr"/>
          <a:lstStyle/>
          <a:p>
            <a:pPr algn="ctr" defTabSz="914104">
              <a:lnSpc>
                <a:spcPct val="90000"/>
              </a:lnSpc>
              <a:buClr>
                <a:schemeClr val="accent2"/>
              </a:buClr>
            </a:pP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AutoShape 106"/>
          <p:cNvSpPr>
            <a:spLocks noChangeArrowheads="1"/>
          </p:cNvSpPr>
          <p:nvPr/>
        </p:nvSpPr>
        <p:spPr bwMode="gray">
          <a:xfrm>
            <a:off x="2890935" y="2721906"/>
            <a:ext cx="844564" cy="308172"/>
          </a:xfrm>
          <a:prstGeom prst="roundRect">
            <a:avLst>
              <a:gd name="adj" fmla="val 14690"/>
            </a:avLst>
          </a:prstGeom>
          <a:solidFill>
            <a:srgbClr val="E4BB46"/>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77" tIns="21593" rIns="71977" bIns="28791" anchor="ctr"/>
          <a:lstStyle/>
          <a:p>
            <a:pPr algn="ctr" defTabSz="914104">
              <a:lnSpc>
                <a:spcPct val="90000"/>
              </a:lnSpc>
              <a:buClr>
                <a:schemeClr val="accent2"/>
              </a:buClr>
            </a:pP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6" name="グループ化 55"/>
          <p:cNvGrpSpPr/>
          <p:nvPr/>
        </p:nvGrpSpPr>
        <p:grpSpPr>
          <a:xfrm>
            <a:off x="2029884" y="1989307"/>
            <a:ext cx="7234575" cy="4823123"/>
            <a:chOff x="1647938" y="1700808"/>
            <a:chExt cx="7236895" cy="5570914"/>
          </a:xfrm>
        </p:grpSpPr>
        <p:sp>
          <p:nvSpPr>
            <p:cNvPr id="57" name="テキスト ボックス 56"/>
            <p:cNvSpPr txBox="1"/>
            <p:nvPr/>
          </p:nvSpPr>
          <p:spPr>
            <a:xfrm>
              <a:off x="3924901" y="2038516"/>
              <a:ext cx="2024042" cy="177747"/>
            </a:xfrm>
            <a:prstGeom prst="rect">
              <a:avLst/>
            </a:prstGeom>
            <a:noFill/>
            <a:ln>
              <a:noFill/>
            </a:ln>
          </p:spPr>
          <p:txBody>
            <a:bodyPr wrap="square" lIns="0" tIns="0" rIns="0" bIns="0" rtlCol="0">
              <a:spAutoFit/>
            </a:bodyPr>
            <a:lstStyle/>
            <a:p>
              <a:pPr algn="ctr" defTabSz="914104">
                <a:buSzPct val="80000"/>
              </a:pPr>
              <a:r>
                <a:rPr kumimoji="0" lang="ja-JP" altLang="en-US"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リサイクルシステムの運営</a:t>
              </a:r>
            </a:p>
          </p:txBody>
        </p:sp>
        <p:grpSp>
          <p:nvGrpSpPr>
            <p:cNvPr id="98" name="グループ化 97"/>
            <p:cNvGrpSpPr/>
            <p:nvPr/>
          </p:nvGrpSpPr>
          <p:grpSpPr>
            <a:xfrm>
              <a:off x="1647938" y="1700808"/>
              <a:ext cx="7236895" cy="5570914"/>
              <a:chOff x="1647938" y="1737830"/>
              <a:chExt cx="7236895" cy="5529314"/>
            </a:xfrm>
          </p:grpSpPr>
          <p:sp>
            <p:nvSpPr>
              <p:cNvPr id="99" name="AutoShape 105"/>
              <p:cNvSpPr>
                <a:spLocks noChangeArrowheads="1"/>
              </p:cNvSpPr>
              <p:nvPr/>
            </p:nvSpPr>
            <p:spPr bwMode="gray">
              <a:xfrm>
                <a:off x="2752301" y="1951974"/>
                <a:ext cx="179388" cy="150813"/>
              </a:xfrm>
              <a:prstGeom prst="triangle">
                <a:avLst>
                  <a:gd name="adj" fmla="val 50000"/>
                </a:avLst>
              </a:prstGeom>
              <a:solidFill>
                <a:srgbClr val="AA8622"/>
              </a:solidFill>
              <a:ln w="1905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0" name="グループ化 99"/>
              <p:cNvGrpSpPr/>
              <p:nvPr/>
            </p:nvGrpSpPr>
            <p:grpSpPr>
              <a:xfrm>
                <a:off x="1647938" y="1737830"/>
                <a:ext cx="7236895" cy="5529314"/>
                <a:chOff x="1647938" y="1700808"/>
                <a:chExt cx="7236895" cy="5570915"/>
              </a:xfrm>
            </p:grpSpPr>
            <p:sp>
              <p:nvSpPr>
                <p:cNvPr id="101" name="Line 156"/>
                <p:cNvSpPr>
                  <a:spLocks noChangeShapeType="1"/>
                </p:cNvSpPr>
                <p:nvPr/>
              </p:nvSpPr>
              <p:spPr bwMode="gray">
                <a:xfrm rot="5400000">
                  <a:off x="1196197" y="2549555"/>
                  <a:ext cx="1134984" cy="0"/>
                </a:xfrm>
                <a:prstGeom prst="line">
                  <a:avLst/>
                </a:prstGeom>
                <a:noFill/>
                <a:ln w="38100" cap="flat" cmpd="sng" algn="ctr">
                  <a:solidFill>
                    <a:srgbClr val="876B1B"/>
                  </a:solidFill>
                  <a:prstDash val="sys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Line 156"/>
                <p:cNvSpPr>
                  <a:spLocks noChangeShapeType="1"/>
                </p:cNvSpPr>
                <p:nvPr/>
              </p:nvSpPr>
              <p:spPr bwMode="gray">
                <a:xfrm rot="16200000" flipV="1">
                  <a:off x="3232650" y="4113966"/>
                  <a:ext cx="2118820" cy="0"/>
                </a:xfrm>
                <a:prstGeom prst="line">
                  <a:avLst/>
                </a:prstGeom>
                <a:noFill/>
                <a:ln w="38100" cap="flat" cmpd="sng" algn="ctr">
                  <a:solidFill>
                    <a:srgbClr val="876B1B"/>
                  </a:solidFill>
                  <a:prstDash val="sysDot"/>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3" name="グループ化 102"/>
                <p:cNvGrpSpPr/>
                <p:nvPr/>
              </p:nvGrpSpPr>
              <p:grpSpPr>
                <a:xfrm>
                  <a:off x="1647938" y="1700808"/>
                  <a:ext cx="7236895" cy="5570915"/>
                  <a:chOff x="1647938" y="1700808"/>
                  <a:chExt cx="7236895" cy="5570915"/>
                </a:xfrm>
              </p:grpSpPr>
              <p:sp>
                <p:nvSpPr>
                  <p:cNvPr id="104" name="Line 26"/>
                  <p:cNvSpPr>
                    <a:spLocks noChangeShapeType="1"/>
                  </p:cNvSpPr>
                  <p:nvPr/>
                </p:nvSpPr>
                <p:spPr bwMode="gray">
                  <a:xfrm>
                    <a:off x="1651220" y="2534901"/>
                    <a:ext cx="7096801" cy="0"/>
                  </a:xfrm>
                  <a:prstGeom prst="line">
                    <a:avLst/>
                  </a:prstGeom>
                  <a:noFill/>
                  <a:ln w="57150" cap="flat" cmpd="sng" algn="ctr">
                    <a:solidFill>
                      <a:srgbClr val="2E6D39"/>
                    </a:solidFill>
                    <a:prstDash val="solid"/>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Line 26"/>
                  <p:cNvSpPr>
                    <a:spLocks noChangeShapeType="1"/>
                  </p:cNvSpPr>
                  <p:nvPr/>
                </p:nvSpPr>
                <p:spPr bwMode="gray">
                  <a:xfrm>
                    <a:off x="1669265" y="1927289"/>
                    <a:ext cx="1174543" cy="0"/>
                  </a:xfrm>
                  <a:prstGeom prst="line">
                    <a:avLst/>
                  </a:prstGeom>
                  <a:noFill/>
                  <a:ln w="57150" cap="flat" cmpd="sng" algn="ctr">
                    <a:solidFill>
                      <a:srgbClr val="A92C1D"/>
                    </a:solidFill>
                    <a:prstDash val="solid"/>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1895371" y="2576706"/>
                    <a:ext cx="6989462" cy="533243"/>
                  </a:xfrm>
                  <a:prstGeom prst="rect">
                    <a:avLst/>
                  </a:prstGeom>
                  <a:noFill/>
                  <a:ln>
                    <a:noFill/>
                  </a:ln>
                </p:spPr>
                <p:txBody>
                  <a:bodyPr wrap="square" lIns="0" tIns="0" rIns="0" bIns="0" rtlCol="0">
                    <a:spAutoFit/>
                  </a:bodyPr>
                  <a:lstStyle/>
                  <a:p>
                    <a:pPr defTabSz="914104"/>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リサイクルを促進・円滑化するための制度的支援もしくは義務的リサイクル等の活用検討</a:t>
                    </a:r>
                    <a:endParaRPr kumimoji="0" lang="en-US" altLang="ja-JP"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（自主回収スキームの運用状況を見ながら必要に応じて）</a:t>
                    </a:r>
                    <a:endParaRPr kumimoji="0" lang="en-US" altLang="ja-JP"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リサイクルシステムの強化・構築に資する調査・研究（先行して義務的リサイクル制度が導入された欧州動向等の調査等）</a:t>
                    </a:r>
                  </a:p>
                </p:txBody>
              </p:sp>
              <p:sp>
                <p:nvSpPr>
                  <p:cNvPr id="107" name="テキスト ボックス 106"/>
                  <p:cNvSpPr txBox="1"/>
                  <p:nvPr/>
                </p:nvSpPr>
                <p:spPr>
                  <a:xfrm>
                    <a:off x="1895372" y="1700808"/>
                    <a:ext cx="6493053" cy="177747"/>
                  </a:xfrm>
                  <a:prstGeom prst="rect">
                    <a:avLst/>
                  </a:prstGeom>
                  <a:noFill/>
                  <a:ln>
                    <a:noFill/>
                  </a:ln>
                </p:spPr>
                <p:txBody>
                  <a:bodyPr wrap="square" lIns="0" tIns="0" rIns="0" bIns="0" rtlCol="0">
                    <a:spAutoFit/>
                  </a:bodyPr>
                  <a:lstStyle/>
                  <a:p>
                    <a:pPr defTabSz="914104"/>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関連事業者による自主的な回収・適正処理・リサイクルシステムの強化・構築（広域認定制度等の活用を含む）</a:t>
                    </a:r>
                  </a:p>
                </p:txBody>
              </p:sp>
              <p:sp>
                <p:nvSpPr>
                  <p:cNvPr id="108" name="テキスト ボックス 107"/>
                  <p:cNvSpPr txBox="1"/>
                  <p:nvPr/>
                </p:nvSpPr>
                <p:spPr>
                  <a:xfrm>
                    <a:off x="1895372" y="3242744"/>
                    <a:ext cx="2532612" cy="177747"/>
                  </a:xfrm>
                  <a:prstGeom prst="rect">
                    <a:avLst/>
                  </a:prstGeom>
                  <a:noFill/>
                  <a:ln>
                    <a:noFill/>
                  </a:ln>
                </p:spPr>
                <p:txBody>
                  <a:bodyPr wrap="square" lIns="0" tIns="0" rIns="0" bIns="0" rtlCol="0">
                    <a:spAutoFit/>
                  </a:bodyPr>
                  <a:lstStyle/>
                  <a:p>
                    <a:pPr defTabSz="914104"/>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技術開発支援→リユース・リサイクル実証</a:t>
                    </a:r>
                  </a:p>
                </p:txBody>
              </p:sp>
              <p:sp>
                <p:nvSpPr>
                  <p:cNvPr id="109" name="テキスト ボックス 108"/>
                  <p:cNvSpPr txBox="1"/>
                  <p:nvPr/>
                </p:nvSpPr>
                <p:spPr>
                  <a:xfrm>
                    <a:off x="1879188" y="4337266"/>
                    <a:ext cx="2055864" cy="533243"/>
                  </a:xfrm>
                  <a:prstGeom prst="rect">
                    <a:avLst/>
                  </a:prstGeom>
                  <a:noFill/>
                  <a:ln>
                    <a:noFill/>
                  </a:ln>
                </p:spPr>
                <p:txBody>
                  <a:bodyPr wrap="square" lIns="0" tIns="0" rIns="0" bIns="0" rtlCol="0">
                    <a:spAutoFit/>
                  </a:bodyPr>
                  <a:lstStyle/>
                  <a:p>
                    <a:pPr defTabSz="914104">
                      <a:defRPr/>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撤去・回収・リサイクルに関する住宅用ユーザー・発電事業者等への周知</a:t>
                    </a:r>
                  </a:p>
                </p:txBody>
              </p:sp>
              <p:sp>
                <p:nvSpPr>
                  <p:cNvPr id="110" name="Line 156"/>
                  <p:cNvSpPr>
                    <a:spLocks noChangeShapeType="1"/>
                  </p:cNvSpPr>
                  <p:nvPr/>
                </p:nvSpPr>
                <p:spPr bwMode="gray">
                  <a:xfrm>
                    <a:off x="1660728" y="3183091"/>
                    <a:ext cx="1183080" cy="0"/>
                  </a:xfrm>
                  <a:prstGeom prst="line">
                    <a:avLst/>
                  </a:prstGeom>
                  <a:noFill/>
                  <a:ln w="57150" cap="flat" cmpd="sng" algn="ctr">
                    <a:solidFill>
                      <a:srgbClr val="A92C1D"/>
                    </a:solidFill>
                    <a:prstDash val="solid"/>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Line 26"/>
                  <p:cNvSpPr>
                    <a:spLocks noChangeShapeType="1"/>
                  </p:cNvSpPr>
                  <p:nvPr/>
                </p:nvSpPr>
                <p:spPr bwMode="gray">
                  <a:xfrm>
                    <a:off x="2966123" y="4293096"/>
                    <a:ext cx="5790059" cy="0"/>
                  </a:xfrm>
                  <a:prstGeom prst="line">
                    <a:avLst/>
                  </a:prstGeom>
                  <a:noFill/>
                  <a:ln w="57150">
                    <a:solidFill>
                      <a:srgbClr val="3E5E84"/>
                    </a:solidFill>
                    <a:prstDash val="sysDot"/>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テキスト ボックス 111"/>
                  <p:cNvSpPr txBox="1"/>
                  <p:nvPr/>
                </p:nvSpPr>
                <p:spPr>
                  <a:xfrm>
                    <a:off x="1895372" y="3938604"/>
                    <a:ext cx="1984626" cy="533243"/>
                  </a:xfrm>
                  <a:prstGeom prst="rect">
                    <a:avLst/>
                  </a:prstGeom>
                  <a:noFill/>
                  <a:ln>
                    <a:noFill/>
                  </a:ln>
                </p:spPr>
                <p:txBody>
                  <a:bodyPr wrap="square" lIns="0" tIns="0" rIns="0" bIns="0" rtlCol="0">
                    <a:spAutoFit/>
                  </a:bodyPr>
                  <a:lstStyle/>
                  <a:p>
                    <a:pPr defTabSz="914104">
                      <a:buSzPct val="80000"/>
                    </a:pPr>
                    <a:r>
                      <a:rPr kumimoji="0" lang="ja-JP" altLang="en-US"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撤去・運搬・処理方法に関するガイドラインの作成と関係者への周知</a:t>
                    </a:r>
                  </a:p>
                </p:txBody>
              </p:sp>
              <p:sp>
                <p:nvSpPr>
                  <p:cNvPr id="113" name="Line 156"/>
                  <p:cNvSpPr>
                    <a:spLocks noChangeShapeType="1"/>
                  </p:cNvSpPr>
                  <p:nvPr/>
                </p:nvSpPr>
                <p:spPr bwMode="gray">
                  <a:xfrm>
                    <a:off x="1669264" y="3573016"/>
                    <a:ext cx="1174544" cy="0"/>
                  </a:xfrm>
                  <a:prstGeom prst="line">
                    <a:avLst/>
                  </a:prstGeom>
                  <a:noFill/>
                  <a:ln w="57150" cap="flat" cmpd="sng" algn="ctr">
                    <a:solidFill>
                      <a:srgbClr val="A92C1D"/>
                    </a:solidFill>
                    <a:prstDash val="solid"/>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Line 26"/>
                  <p:cNvSpPr>
                    <a:spLocks noChangeShapeType="1"/>
                  </p:cNvSpPr>
                  <p:nvPr/>
                </p:nvSpPr>
                <p:spPr bwMode="gray">
                  <a:xfrm>
                    <a:off x="2982307" y="3573016"/>
                    <a:ext cx="5765685" cy="0"/>
                  </a:xfrm>
                  <a:prstGeom prst="line">
                    <a:avLst/>
                  </a:prstGeom>
                  <a:noFill/>
                  <a:ln w="57150">
                    <a:solidFill>
                      <a:srgbClr val="3E5E84"/>
                    </a:solidFill>
                    <a:prstDash val="sysDot"/>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Line 156"/>
                  <p:cNvSpPr>
                    <a:spLocks noChangeShapeType="1"/>
                  </p:cNvSpPr>
                  <p:nvPr/>
                </p:nvSpPr>
                <p:spPr bwMode="gray">
                  <a:xfrm>
                    <a:off x="1661644" y="3885324"/>
                    <a:ext cx="1182164" cy="0"/>
                  </a:xfrm>
                  <a:prstGeom prst="line">
                    <a:avLst/>
                  </a:prstGeom>
                  <a:noFill/>
                  <a:ln w="57150" cap="flat" cmpd="sng" algn="ctr">
                    <a:solidFill>
                      <a:srgbClr val="A92C1D"/>
                    </a:solidFill>
                    <a:prstDash val="solid"/>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Line 26"/>
                  <p:cNvSpPr>
                    <a:spLocks noChangeShapeType="1"/>
                  </p:cNvSpPr>
                  <p:nvPr/>
                </p:nvSpPr>
                <p:spPr bwMode="gray">
                  <a:xfrm>
                    <a:off x="2982307" y="3916792"/>
                    <a:ext cx="5766157" cy="0"/>
                  </a:xfrm>
                  <a:prstGeom prst="line">
                    <a:avLst/>
                  </a:prstGeom>
                  <a:noFill/>
                  <a:ln w="57150">
                    <a:solidFill>
                      <a:srgbClr val="3E5E84"/>
                    </a:solidFill>
                    <a:prstDash val="sysDot"/>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Line 156"/>
                  <p:cNvSpPr>
                    <a:spLocks noChangeShapeType="1"/>
                  </p:cNvSpPr>
                  <p:nvPr/>
                </p:nvSpPr>
                <p:spPr bwMode="gray">
                  <a:xfrm>
                    <a:off x="1652636" y="4685504"/>
                    <a:ext cx="7074302" cy="0"/>
                  </a:xfrm>
                  <a:prstGeom prst="line">
                    <a:avLst/>
                  </a:prstGeom>
                  <a:noFill/>
                  <a:ln w="57150" cap="flat" cmpd="sng" algn="ctr">
                    <a:solidFill>
                      <a:srgbClr val="2E6D39"/>
                    </a:solidFill>
                    <a:prstDash val="solid"/>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テキスト ボックス 117"/>
                  <p:cNvSpPr txBox="1"/>
                  <p:nvPr/>
                </p:nvSpPr>
                <p:spPr>
                  <a:xfrm>
                    <a:off x="1895372" y="3629285"/>
                    <a:ext cx="1901776" cy="177747"/>
                  </a:xfrm>
                  <a:prstGeom prst="rect">
                    <a:avLst/>
                  </a:prstGeom>
                  <a:noFill/>
                  <a:ln>
                    <a:noFill/>
                  </a:ln>
                </p:spPr>
                <p:txBody>
                  <a:bodyPr wrap="square" lIns="0" tIns="0" rIns="0" bIns="0" rtlCol="0">
                    <a:spAutoFit/>
                  </a:bodyPr>
                  <a:lstStyle/>
                  <a:p>
                    <a:pPr defTabSz="914104">
                      <a:defRPr/>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業界ガイドラインの策定</a:t>
                    </a:r>
                  </a:p>
                </p:txBody>
              </p:sp>
              <p:sp>
                <p:nvSpPr>
                  <p:cNvPr id="119" name="テキスト ボックス 118"/>
                  <p:cNvSpPr txBox="1"/>
                  <p:nvPr/>
                </p:nvSpPr>
                <p:spPr>
                  <a:xfrm>
                    <a:off x="1879188" y="4771096"/>
                    <a:ext cx="4129297" cy="177747"/>
                  </a:xfrm>
                  <a:prstGeom prst="rect">
                    <a:avLst/>
                  </a:prstGeom>
                  <a:noFill/>
                  <a:ln>
                    <a:noFill/>
                  </a:ln>
                </p:spPr>
                <p:txBody>
                  <a:bodyPr wrap="square" lIns="0" tIns="0" rIns="0" bIns="0" rtlCol="0">
                    <a:spAutoFit/>
                  </a:bodyPr>
                  <a:lstStyle/>
                  <a:p>
                    <a:pPr defTabSz="914104">
                      <a:buSzPct val="80000"/>
                    </a:pPr>
                    <a:r>
                      <a:rPr kumimoji="0" lang="en-US" altLang="ja-JP"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FIT</a:t>
                    </a:r>
                    <a:r>
                      <a:rPr kumimoji="0" lang="ja-JP" altLang="en-US"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期間終了後の発電事業継続の可能性（リユース含む）を検討</a:t>
                    </a:r>
                  </a:p>
                </p:txBody>
              </p:sp>
              <p:sp>
                <p:nvSpPr>
                  <p:cNvPr id="120" name="AutoShape 105"/>
                  <p:cNvSpPr>
                    <a:spLocks noChangeArrowheads="1"/>
                  </p:cNvSpPr>
                  <p:nvPr/>
                </p:nvSpPr>
                <p:spPr bwMode="gray">
                  <a:xfrm>
                    <a:off x="5489886" y="6599911"/>
                    <a:ext cx="179388" cy="141688"/>
                  </a:xfrm>
                  <a:prstGeom prst="triangle">
                    <a:avLst>
                      <a:gd name="adj" fmla="val 50000"/>
                    </a:avLst>
                  </a:prstGeom>
                  <a:solidFill>
                    <a:srgbClr val="AA8622"/>
                  </a:solidFill>
                  <a:ln w="1905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テキスト ボックス 120"/>
                  <p:cNvSpPr txBox="1"/>
                  <p:nvPr/>
                </p:nvSpPr>
                <p:spPr>
                  <a:xfrm>
                    <a:off x="4270642" y="6780686"/>
                    <a:ext cx="1515827" cy="319946"/>
                  </a:xfrm>
                  <a:prstGeom prst="rect">
                    <a:avLst/>
                  </a:prstGeom>
                  <a:noFill/>
                  <a:ln>
                    <a:noFill/>
                  </a:ln>
                </p:spPr>
                <p:txBody>
                  <a:bodyPr wrap="square" lIns="0" tIns="0" rIns="0" bIns="0" rtlCol="0">
                    <a:spAutoFit/>
                  </a:bodyPr>
                  <a:lstStyle/>
                  <a:p>
                    <a:pPr defTabSz="914104"/>
                    <a:r>
                      <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FIT</a:t>
                    </a:r>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導入より</a:t>
                    </a:r>
                    <a:r>
                      <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13</a:t>
                    </a:r>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年経過。住宅用が買取期間終了を迎える</a:t>
                    </a: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AutoShape 105"/>
                  <p:cNvSpPr>
                    <a:spLocks noChangeArrowheads="1"/>
                  </p:cNvSpPr>
                  <p:nvPr/>
                </p:nvSpPr>
                <p:spPr bwMode="gray">
                  <a:xfrm>
                    <a:off x="7634489" y="6611854"/>
                    <a:ext cx="179388" cy="141688"/>
                  </a:xfrm>
                  <a:prstGeom prst="triangle">
                    <a:avLst>
                      <a:gd name="adj" fmla="val 50000"/>
                    </a:avLst>
                  </a:prstGeom>
                  <a:solidFill>
                    <a:srgbClr val="AA8622"/>
                  </a:solidFill>
                  <a:ln w="1905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テキスト ボックス 122"/>
                  <p:cNvSpPr txBox="1"/>
                  <p:nvPr/>
                </p:nvSpPr>
                <p:spPr>
                  <a:xfrm>
                    <a:off x="6324123" y="6791805"/>
                    <a:ext cx="1632254" cy="479918"/>
                  </a:xfrm>
                  <a:prstGeom prst="rect">
                    <a:avLst/>
                  </a:prstGeom>
                  <a:noFill/>
                  <a:ln>
                    <a:noFill/>
                  </a:ln>
                </p:spPr>
                <p:txBody>
                  <a:bodyPr wrap="square" lIns="0" tIns="0" rIns="0" bIns="0" rtlCol="0">
                    <a:spAutoFit/>
                  </a:bodyPr>
                  <a:lstStyle/>
                  <a:p>
                    <a:pPr defTabSz="914104"/>
                    <a:r>
                      <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FIT</a:t>
                    </a:r>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導入より</a:t>
                    </a:r>
                    <a:r>
                      <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23</a:t>
                    </a:r>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年経過。非住宅用も買取期間終了を迎える</a:t>
                    </a: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7742" indent="-177742" algn="ctr" defTabSz="914104"/>
                    <a:endParaRPr kumimoji="0" lang="ja-JP" altLang="en-US" sz="9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Line 26"/>
                  <p:cNvSpPr>
                    <a:spLocks noChangeShapeType="1"/>
                  </p:cNvSpPr>
                  <p:nvPr/>
                </p:nvSpPr>
                <p:spPr bwMode="gray">
                  <a:xfrm>
                    <a:off x="2923304" y="1927404"/>
                    <a:ext cx="5819818" cy="1773"/>
                  </a:xfrm>
                  <a:prstGeom prst="line">
                    <a:avLst/>
                  </a:prstGeom>
                  <a:noFill/>
                  <a:ln w="57150">
                    <a:solidFill>
                      <a:srgbClr val="3E5E84"/>
                    </a:solidFill>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5" name="テキスト ボックス 124"/>
                  <p:cNvSpPr txBox="1"/>
                  <p:nvPr/>
                </p:nvSpPr>
                <p:spPr>
                  <a:xfrm>
                    <a:off x="1881101" y="1982059"/>
                    <a:ext cx="587304" cy="533243"/>
                  </a:xfrm>
                  <a:prstGeom prst="rect">
                    <a:avLst/>
                  </a:prstGeom>
                  <a:noFill/>
                  <a:ln>
                    <a:noFill/>
                  </a:ln>
                </p:spPr>
                <p:txBody>
                  <a:bodyPr wrap="square" lIns="0" tIns="0" rIns="0" bIns="0" rtlCol="0">
                    <a:spAutoFit/>
                  </a:bodyPr>
                  <a:lstStyle/>
                  <a:p>
                    <a:pPr defTabSz="914104">
                      <a:buSzPct val="80000"/>
                    </a:pPr>
                    <a:r>
                      <a:rPr kumimoji="0" lang="ja-JP" altLang="en-US"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強化・構築体制整備</a:t>
                    </a:r>
                  </a:p>
                </p:txBody>
              </p:sp>
              <p:sp>
                <p:nvSpPr>
                  <p:cNvPr id="126" name="テキスト ボックス 125"/>
                  <p:cNvSpPr txBox="1"/>
                  <p:nvPr/>
                </p:nvSpPr>
                <p:spPr>
                  <a:xfrm>
                    <a:off x="5063825" y="3628569"/>
                    <a:ext cx="2391048" cy="177747"/>
                  </a:xfrm>
                  <a:prstGeom prst="rect">
                    <a:avLst/>
                  </a:prstGeom>
                  <a:noFill/>
                  <a:ln>
                    <a:noFill/>
                  </a:ln>
                </p:spPr>
                <p:txBody>
                  <a:bodyPr wrap="square" lIns="0" tIns="0" rIns="0" bIns="0" rtlCol="0">
                    <a:spAutoFit/>
                  </a:bodyPr>
                  <a:lstStyle/>
                  <a:p>
                    <a:pPr algn="ctr" defTabSz="914104">
                      <a:defRPr/>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実施状況のフォローアップ</a:t>
                    </a:r>
                  </a:p>
                </p:txBody>
              </p:sp>
              <p:sp>
                <p:nvSpPr>
                  <p:cNvPr id="127" name="テキスト ボックス 126"/>
                  <p:cNvSpPr txBox="1"/>
                  <p:nvPr/>
                </p:nvSpPr>
                <p:spPr>
                  <a:xfrm>
                    <a:off x="5059872" y="3988674"/>
                    <a:ext cx="2391048" cy="177747"/>
                  </a:xfrm>
                  <a:prstGeom prst="rect">
                    <a:avLst/>
                  </a:prstGeom>
                  <a:noFill/>
                  <a:ln>
                    <a:noFill/>
                  </a:ln>
                </p:spPr>
                <p:txBody>
                  <a:bodyPr wrap="square" lIns="0" tIns="0" rIns="0" bIns="0" rtlCol="0">
                    <a:spAutoFit/>
                  </a:bodyPr>
                  <a:lstStyle/>
                  <a:p>
                    <a:pPr algn="ctr" defTabSz="914104">
                      <a:defRPr/>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実施状況のフォローアップ</a:t>
                    </a:r>
                  </a:p>
                </p:txBody>
              </p:sp>
              <p:sp>
                <p:nvSpPr>
                  <p:cNvPr id="128" name="Line 156"/>
                  <p:cNvSpPr>
                    <a:spLocks noChangeShapeType="1"/>
                  </p:cNvSpPr>
                  <p:nvPr/>
                </p:nvSpPr>
                <p:spPr bwMode="gray">
                  <a:xfrm>
                    <a:off x="1647938" y="4276912"/>
                    <a:ext cx="1179686" cy="0"/>
                  </a:xfrm>
                  <a:prstGeom prst="line">
                    <a:avLst/>
                  </a:prstGeom>
                  <a:noFill/>
                  <a:ln w="57150" cap="flat" cmpd="sng" algn="ctr">
                    <a:solidFill>
                      <a:srgbClr val="A92C1D"/>
                    </a:solidFill>
                    <a:prstDash val="solid"/>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9" name="テキスト ボックス 128"/>
                  <p:cNvSpPr txBox="1"/>
                  <p:nvPr/>
                </p:nvSpPr>
                <p:spPr>
                  <a:xfrm>
                    <a:off x="5036416" y="4369822"/>
                    <a:ext cx="2391048" cy="177747"/>
                  </a:xfrm>
                  <a:prstGeom prst="rect">
                    <a:avLst/>
                  </a:prstGeom>
                  <a:noFill/>
                  <a:ln>
                    <a:noFill/>
                  </a:ln>
                </p:spPr>
                <p:txBody>
                  <a:bodyPr wrap="square" lIns="0" tIns="0" rIns="0" bIns="0" rtlCol="0">
                    <a:spAutoFit/>
                  </a:bodyPr>
                  <a:lstStyle/>
                  <a:p>
                    <a:pPr algn="ctr" defTabSz="914104">
                      <a:defRPr/>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実施状況のフォローアップ</a:t>
                    </a:r>
                  </a:p>
                </p:txBody>
              </p:sp>
              <p:sp>
                <p:nvSpPr>
                  <p:cNvPr id="130" name="Line 156"/>
                  <p:cNvSpPr>
                    <a:spLocks noChangeShapeType="1"/>
                  </p:cNvSpPr>
                  <p:nvPr/>
                </p:nvSpPr>
                <p:spPr bwMode="gray">
                  <a:xfrm>
                    <a:off x="1660132" y="5189560"/>
                    <a:ext cx="7082990" cy="0"/>
                  </a:xfrm>
                  <a:prstGeom prst="line">
                    <a:avLst/>
                  </a:prstGeom>
                  <a:noFill/>
                  <a:ln w="57150" cap="flat" cmpd="sng" algn="ctr">
                    <a:solidFill>
                      <a:srgbClr val="876B1B"/>
                    </a:solidFill>
                    <a:prstDash val="solid"/>
                    <a:round/>
                    <a:headEnd type="oval"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1" name="テキスト ボックス 130"/>
                  <p:cNvSpPr txBox="1"/>
                  <p:nvPr/>
                </p:nvSpPr>
                <p:spPr>
                  <a:xfrm>
                    <a:off x="1882863" y="5229200"/>
                    <a:ext cx="5569456" cy="355496"/>
                  </a:xfrm>
                  <a:prstGeom prst="rect">
                    <a:avLst/>
                  </a:prstGeom>
                  <a:noFill/>
                  <a:ln>
                    <a:noFill/>
                  </a:ln>
                </p:spPr>
                <p:txBody>
                  <a:bodyPr wrap="square" lIns="0" tIns="0" rIns="0" bIns="0" rtlCol="0">
                    <a:spAutoFit/>
                  </a:bodyPr>
                  <a:lstStyle/>
                  <a:p>
                    <a:pPr defTabSz="914104">
                      <a:buSzPct val="80000"/>
                    </a:pPr>
                    <a:r>
                      <a:rPr kumimoji="0" lang="ja-JP" altLang="en-US"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取組の進捗状況をフォローアップ（原則</a:t>
                    </a:r>
                    <a:r>
                      <a:rPr kumimoji="0" lang="en-US" altLang="ja-JP"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年毎）</a:t>
                    </a:r>
                    <a:endParaRPr kumimoji="0" lang="en-US" altLang="ja-JP"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buSzPct val="80000"/>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排出見込量やリサイクル技術の動向等についても最新動向をフォローアップ</a:t>
                    </a:r>
                    <a:endParaRPr kumimoji="0" lang="ja-JP" altLang="en-US" sz="1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AutoShape 105"/>
                  <p:cNvSpPr>
                    <a:spLocks noChangeArrowheads="1"/>
                  </p:cNvSpPr>
                  <p:nvPr/>
                </p:nvSpPr>
                <p:spPr bwMode="gray">
                  <a:xfrm>
                    <a:off x="3274176" y="6603639"/>
                    <a:ext cx="179388" cy="141688"/>
                  </a:xfrm>
                  <a:prstGeom prst="triangle">
                    <a:avLst>
                      <a:gd name="adj" fmla="val 50000"/>
                    </a:avLst>
                  </a:prstGeom>
                  <a:solidFill>
                    <a:srgbClr val="AA8622"/>
                  </a:solidFill>
                  <a:ln w="1905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defTabSz="914104"/>
                    <a:endParaRPr kumimoji="0"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 name="テキスト ボックス 132"/>
                  <p:cNvSpPr txBox="1"/>
                  <p:nvPr/>
                </p:nvSpPr>
                <p:spPr>
                  <a:xfrm>
                    <a:off x="1963809" y="6783589"/>
                    <a:ext cx="1632254" cy="479918"/>
                  </a:xfrm>
                  <a:prstGeom prst="rect">
                    <a:avLst/>
                  </a:prstGeom>
                  <a:noFill/>
                  <a:ln>
                    <a:noFill/>
                  </a:ln>
                </p:spPr>
                <p:txBody>
                  <a:bodyPr wrap="square" lIns="0" tIns="0" rIns="0" bIns="0" rtlCol="0">
                    <a:spAutoFit/>
                  </a:bodyPr>
                  <a:lstStyle/>
                  <a:p>
                    <a:pPr defTabSz="914104"/>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寿命を迎えるのは</a:t>
                    </a:r>
                    <a:r>
                      <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FIT</a:t>
                    </a:r>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導入前に導入された機器のみ</a:t>
                    </a: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7742" indent="-177742" algn="ctr" defTabSz="914104"/>
                    <a:endParaRPr kumimoji="0" lang="ja-JP" altLang="en-US" sz="9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4" name="テキスト ボックス 133"/>
                  <p:cNvSpPr txBox="1"/>
                  <p:nvPr/>
                </p:nvSpPr>
                <p:spPr>
                  <a:xfrm>
                    <a:off x="2458497" y="2191630"/>
                    <a:ext cx="958555" cy="319946"/>
                  </a:xfrm>
                  <a:prstGeom prst="rect">
                    <a:avLst/>
                  </a:prstGeom>
                  <a:noFill/>
                  <a:ln>
                    <a:noFill/>
                  </a:ln>
                </p:spPr>
                <p:txBody>
                  <a:bodyPr vert="horz" wrap="square" lIns="0" tIns="0" rIns="0" bIns="0" rtlCol="0">
                    <a:spAutoFit/>
                  </a:bodyPr>
                  <a:lstStyle/>
                  <a:p>
                    <a:pPr algn="ctr" defTabSz="914104"/>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リサイクル</a:t>
                    </a: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システム構築</a:t>
                    </a:r>
                  </a:p>
                </p:txBody>
              </p:sp>
            </p:grpSp>
          </p:grpSp>
        </p:grpSp>
      </p:grpSp>
      <p:sp>
        <p:nvSpPr>
          <p:cNvPr id="135" name="テキスト ボックス 134"/>
          <p:cNvSpPr txBox="1"/>
          <p:nvPr/>
        </p:nvSpPr>
        <p:spPr>
          <a:xfrm>
            <a:off x="633910" y="542246"/>
            <a:ext cx="8630547" cy="10152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defTabSz="914104"/>
            <a:r>
              <a:rPr kumimoji="0"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太陽光パネルのリサイクルを含む適正処理に関しては、現在</a:t>
            </a:r>
            <a:r>
              <a:rPr kumimoji="0"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2015</a:t>
            </a:r>
            <a:r>
              <a:rPr kumimoji="0"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2035</a:t>
            </a:r>
            <a:r>
              <a:rPr kumimoji="0"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年という期間でロードマップを組み、その中で大きく３つのフェーズ（横軸）に分けて、８つの取組（縦軸）を進めている。</a:t>
            </a:r>
            <a:endParaRPr kumimoji="0"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6" name="テキスト ボックス 135"/>
          <p:cNvSpPr txBox="1"/>
          <p:nvPr/>
        </p:nvSpPr>
        <p:spPr>
          <a:xfrm>
            <a:off x="9159626" y="6515061"/>
            <a:ext cx="358337" cy="369204"/>
          </a:xfrm>
          <a:prstGeom prst="rect">
            <a:avLst/>
          </a:prstGeom>
          <a:noFill/>
        </p:spPr>
        <p:txBody>
          <a:bodyPr wrap="square" rtlCol="0">
            <a:spAutoFit/>
          </a:bodyPr>
          <a:lstStyle/>
          <a:p>
            <a:pPr algn="ctr" defTabSz="914104"/>
            <a:r>
              <a:rPr kumimoji="0" lang="en-US" altLang="ja-JP"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3</a:t>
            </a:r>
            <a:endParaRPr kumimoji="0"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タイトル 1"/>
          <p:cNvSpPr txBox="1">
            <a:spLocks/>
          </p:cNvSpPr>
          <p:nvPr/>
        </p:nvSpPr>
        <p:spPr>
          <a:xfrm>
            <a:off x="665850" y="89979"/>
            <a:ext cx="8557299" cy="4872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rgbClr val="777777"/>
                  </a:outerShdw>
                </a:effectLst>
              </a14:hiddenEffects>
            </a:ext>
          </a:extLst>
        </p:spPr>
        <p:txBody>
          <a:bodyPr vert="horz" wrap="square" lIns="143955" tIns="0" rIns="0" bIns="53983" numCol="1" rtlCol="0" anchor="b" anchorCtr="0" compatLnSpc="1">
            <a:prstTxWarp prst="textNoShape">
              <a:avLst/>
            </a:prstTxWarp>
            <a:normAutofit fontScale="55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リサイクルを含む適正処理の推進に向けたロードマップ</a:t>
            </a:r>
            <a:endParaRPr lang="ja-JP" altLang="en-US"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custDataLst>
      <p:tags r:id="rId1"/>
    </p:custDataLst>
    <p:extLst>
      <p:ext uri="{BB962C8B-B14F-4D97-AF65-F5344CB8AC3E}">
        <p14:creationId xmlns:p14="http://schemas.microsoft.com/office/powerpoint/2010/main" val="32767220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OKUJI" val="NO_1"/>
</p:tagLst>
</file>

<file path=ppt/tags/tag2.xml><?xml version="1.0" encoding="utf-8"?>
<p:tagLst xmlns:a="http://schemas.openxmlformats.org/drawingml/2006/main" xmlns:r="http://schemas.openxmlformats.org/officeDocument/2006/relationships" xmlns:p="http://schemas.openxmlformats.org/presentationml/2006/main">
  <p:tag name="MOKUJI" val="NO_1"/>
</p:tagLst>
</file>

<file path=ppt/tags/tag3.xml><?xml version="1.0" encoding="utf-8"?>
<p:tagLst xmlns:a="http://schemas.openxmlformats.org/drawingml/2006/main" xmlns:r="http://schemas.openxmlformats.org/officeDocument/2006/relationships" xmlns:p="http://schemas.openxmlformats.org/presentationml/2006/main">
  <p:tag name="MOKUJI" val="NO_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TotalTime>
  <Words>823</Words>
  <Application>Microsoft Office PowerPoint</Application>
  <PresentationFormat>A4 210 x 297 mm</PresentationFormat>
  <Paragraphs>97</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3</cp:revision>
  <dcterms:created xsi:type="dcterms:W3CDTF">2018-04-13T07:19:16Z</dcterms:created>
  <dcterms:modified xsi:type="dcterms:W3CDTF">2018-05-15T05:23:42Z</dcterms:modified>
</cp:coreProperties>
</file>