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59B18A-320B-4CB3-A13E-D5D067B8DBF9}" type="datetimeFigureOut">
              <a:rPr kumimoji="1" lang="ja-JP" altLang="en-US" smtClean="0"/>
              <a:t>2018/5/15</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547AF-CBD9-4767-BD18-6A7EB8AF0380}" type="slidenum">
              <a:rPr kumimoji="1" lang="ja-JP" altLang="en-US" smtClean="0"/>
              <a:t>‹#›</a:t>
            </a:fld>
            <a:endParaRPr kumimoji="1" lang="ja-JP" altLang="en-US"/>
          </a:p>
        </p:txBody>
      </p:sp>
    </p:spTree>
    <p:extLst>
      <p:ext uri="{BB962C8B-B14F-4D97-AF65-F5344CB8AC3E}">
        <p14:creationId xmlns:p14="http://schemas.microsoft.com/office/powerpoint/2010/main" val="9783636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xfrm>
            <a:off x="963613" y="1233488"/>
            <a:ext cx="4808537"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38914465" indent="-38444587">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82910" indent="-236582">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56074" indent="-236582">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129239" indent="-236582">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602403" indent="-236582"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3075567" indent="-236582"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548731" indent="-236582"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4021895" indent="-236582"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defTabSz="946329">
              <a:defRPr/>
            </a:pPr>
            <a:fld id="{E0C5F958-6E95-4D3F-8032-2EBB534250BD}" type="slidenum">
              <a:rPr lang="ja-JP" altLang="en-US" sz="1900" kern="0"/>
              <a:pPr defTabSz="946329">
                <a:defRPr/>
              </a:pPr>
              <a:t>1</a:t>
            </a:fld>
            <a:endParaRPr lang="ja-JP" altLang="en-US" sz="1900" kern="0"/>
          </a:p>
        </p:txBody>
      </p:sp>
    </p:spTree>
    <p:extLst>
      <p:ext uri="{BB962C8B-B14F-4D97-AF65-F5344CB8AC3E}">
        <p14:creationId xmlns:p14="http://schemas.microsoft.com/office/powerpoint/2010/main" val="1479568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78BFCA8-CCEF-42C6-8DEF-F44A3B224276}" type="datetimeFigureOut">
              <a:rPr kumimoji="1" lang="ja-JP" altLang="en-US" smtClean="0"/>
              <a:t>2018/5/15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B83096-7B9D-4B32-9366-93694054108C}" type="slidenum">
              <a:rPr kumimoji="1" lang="ja-JP" altLang="en-US" smtClean="0"/>
              <a:t>‹#›</a:t>
            </a:fld>
            <a:endParaRPr kumimoji="1" lang="ja-JP" altLang="en-US"/>
          </a:p>
        </p:txBody>
      </p:sp>
    </p:spTree>
    <p:extLst>
      <p:ext uri="{BB962C8B-B14F-4D97-AF65-F5344CB8AC3E}">
        <p14:creationId xmlns:p14="http://schemas.microsoft.com/office/powerpoint/2010/main" val="692449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78BFCA8-CCEF-42C6-8DEF-F44A3B224276}" type="datetimeFigureOut">
              <a:rPr kumimoji="1" lang="ja-JP" altLang="en-US" smtClean="0"/>
              <a:t>2018/5/15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B83096-7B9D-4B32-9366-93694054108C}" type="slidenum">
              <a:rPr kumimoji="1" lang="ja-JP" altLang="en-US" smtClean="0"/>
              <a:t>‹#›</a:t>
            </a:fld>
            <a:endParaRPr kumimoji="1" lang="ja-JP" altLang="en-US"/>
          </a:p>
        </p:txBody>
      </p:sp>
    </p:spTree>
    <p:extLst>
      <p:ext uri="{BB962C8B-B14F-4D97-AF65-F5344CB8AC3E}">
        <p14:creationId xmlns:p14="http://schemas.microsoft.com/office/powerpoint/2010/main" val="231394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78BFCA8-CCEF-42C6-8DEF-F44A3B224276}" type="datetimeFigureOut">
              <a:rPr kumimoji="1" lang="ja-JP" altLang="en-US" smtClean="0"/>
              <a:t>2018/5/15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B83096-7B9D-4B32-9366-93694054108C}" type="slidenum">
              <a:rPr kumimoji="1" lang="ja-JP" altLang="en-US" smtClean="0"/>
              <a:t>‹#›</a:t>
            </a:fld>
            <a:endParaRPr kumimoji="1" lang="ja-JP" altLang="en-US"/>
          </a:p>
        </p:txBody>
      </p:sp>
    </p:spTree>
    <p:extLst>
      <p:ext uri="{BB962C8B-B14F-4D97-AF65-F5344CB8AC3E}">
        <p14:creationId xmlns:p14="http://schemas.microsoft.com/office/powerpoint/2010/main" val="2862646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78BFCA8-CCEF-42C6-8DEF-F44A3B224276}" type="datetimeFigureOut">
              <a:rPr kumimoji="1" lang="ja-JP" altLang="en-US" smtClean="0"/>
              <a:t>2018/5/15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B83096-7B9D-4B32-9366-93694054108C}" type="slidenum">
              <a:rPr kumimoji="1" lang="ja-JP" altLang="en-US" smtClean="0"/>
              <a:t>‹#›</a:t>
            </a:fld>
            <a:endParaRPr kumimoji="1" lang="ja-JP" altLang="en-US"/>
          </a:p>
        </p:txBody>
      </p:sp>
    </p:spTree>
    <p:extLst>
      <p:ext uri="{BB962C8B-B14F-4D97-AF65-F5344CB8AC3E}">
        <p14:creationId xmlns:p14="http://schemas.microsoft.com/office/powerpoint/2010/main" val="1581748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78BFCA8-CCEF-42C6-8DEF-F44A3B224276}" type="datetimeFigureOut">
              <a:rPr kumimoji="1" lang="ja-JP" altLang="en-US" smtClean="0"/>
              <a:t>2018/5/15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B83096-7B9D-4B32-9366-93694054108C}" type="slidenum">
              <a:rPr kumimoji="1" lang="ja-JP" altLang="en-US" smtClean="0"/>
              <a:t>‹#›</a:t>
            </a:fld>
            <a:endParaRPr kumimoji="1" lang="ja-JP" altLang="en-US"/>
          </a:p>
        </p:txBody>
      </p:sp>
    </p:spTree>
    <p:extLst>
      <p:ext uri="{BB962C8B-B14F-4D97-AF65-F5344CB8AC3E}">
        <p14:creationId xmlns:p14="http://schemas.microsoft.com/office/powerpoint/2010/main" val="325316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78BFCA8-CCEF-42C6-8DEF-F44A3B224276}" type="datetimeFigureOut">
              <a:rPr kumimoji="1" lang="ja-JP" altLang="en-US" smtClean="0"/>
              <a:t>2018/5/15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2B83096-7B9D-4B32-9366-93694054108C}" type="slidenum">
              <a:rPr kumimoji="1" lang="ja-JP" altLang="en-US" smtClean="0"/>
              <a:t>‹#›</a:t>
            </a:fld>
            <a:endParaRPr kumimoji="1" lang="ja-JP" altLang="en-US"/>
          </a:p>
        </p:txBody>
      </p:sp>
    </p:spTree>
    <p:extLst>
      <p:ext uri="{BB962C8B-B14F-4D97-AF65-F5344CB8AC3E}">
        <p14:creationId xmlns:p14="http://schemas.microsoft.com/office/powerpoint/2010/main" val="3710292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78BFCA8-CCEF-42C6-8DEF-F44A3B224276}" type="datetimeFigureOut">
              <a:rPr kumimoji="1" lang="ja-JP" altLang="en-US" smtClean="0"/>
              <a:t>2018/5/15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2B83096-7B9D-4B32-9366-93694054108C}" type="slidenum">
              <a:rPr kumimoji="1" lang="ja-JP" altLang="en-US" smtClean="0"/>
              <a:t>‹#›</a:t>
            </a:fld>
            <a:endParaRPr kumimoji="1" lang="ja-JP" altLang="en-US"/>
          </a:p>
        </p:txBody>
      </p:sp>
    </p:spTree>
    <p:extLst>
      <p:ext uri="{BB962C8B-B14F-4D97-AF65-F5344CB8AC3E}">
        <p14:creationId xmlns:p14="http://schemas.microsoft.com/office/powerpoint/2010/main" val="2726871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78BFCA8-CCEF-42C6-8DEF-F44A3B224276}" type="datetimeFigureOut">
              <a:rPr kumimoji="1" lang="ja-JP" altLang="en-US" smtClean="0"/>
              <a:t>2018/5/15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2B83096-7B9D-4B32-9366-93694054108C}" type="slidenum">
              <a:rPr kumimoji="1" lang="ja-JP" altLang="en-US" smtClean="0"/>
              <a:t>‹#›</a:t>
            </a:fld>
            <a:endParaRPr kumimoji="1" lang="ja-JP" altLang="en-US"/>
          </a:p>
        </p:txBody>
      </p:sp>
    </p:spTree>
    <p:extLst>
      <p:ext uri="{BB962C8B-B14F-4D97-AF65-F5344CB8AC3E}">
        <p14:creationId xmlns:p14="http://schemas.microsoft.com/office/powerpoint/2010/main" val="70372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BFCA8-CCEF-42C6-8DEF-F44A3B224276}" type="datetimeFigureOut">
              <a:rPr kumimoji="1" lang="ja-JP" altLang="en-US" smtClean="0"/>
              <a:t>2018/5/15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2B83096-7B9D-4B32-9366-93694054108C}" type="slidenum">
              <a:rPr kumimoji="1" lang="ja-JP" altLang="en-US" smtClean="0"/>
              <a:t>‹#›</a:t>
            </a:fld>
            <a:endParaRPr kumimoji="1" lang="ja-JP" altLang="en-US"/>
          </a:p>
        </p:txBody>
      </p:sp>
    </p:spTree>
    <p:extLst>
      <p:ext uri="{BB962C8B-B14F-4D97-AF65-F5344CB8AC3E}">
        <p14:creationId xmlns:p14="http://schemas.microsoft.com/office/powerpoint/2010/main" val="175004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78BFCA8-CCEF-42C6-8DEF-F44A3B224276}" type="datetimeFigureOut">
              <a:rPr kumimoji="1" lang="ja-JP" altLang="en-US" smtClean="0"/>
              <a:t>2018/5/15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2B83096-7B9D-4B32-9366-93694054108C}" type="slidenum">
              <a:rPr kumimoji="1" lang="ja-JP" altLang="en-US" smtClean="0"/>
              <a:t>‹#›</a:t>
            </a:fld>
            <a:endParaRPr kumimoji="1" lang="ja-JP" altLang="en-US"/>
          </a:p>
        </p:txBody>
      </p:sp>
    </p:spTree>
    <p:extLst>
      <p:ext uri="{BB962C8B-B14F-4D97-AF65-F5344CB8AC3E}">
        <p14:creationId xmlns:p14="http://schemas.microsoft.com/office/powerpoint/2010/main" val="459364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78BFCA8-CCEF-42C6-8DEF-F44A3B224276}" type="datetimeFigureOut">
              <a:rPr kumimoji="1" lang="ja-JP" altLang="en-US" smtClean="0"/>
              <a:t>2018/5/15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2B83096-7B9D-4B32-9366-93694054108C}" type="slidenum">
              <a:rPr kumimoji="1" lang="ja-JP" altLang="en-US" smtClean="0"/>
              <a:t>‹#›</a:t>
            </a:fld>
            <a:endParaRPr kumimoji="1" lang="ja-JP" altLang="en-US"/>
          </a:p>
        </p:txBody>
      </p:sp>
    </p:spTree>
    <p:extLst>
      <p:ext uri="{BB962C8B-B14F-4D97-AF65-F5344CB8AC3E}">
        <p14:creationId xmlns:p14="http://schemas.microsoft.com/office/powerpoint/2010/main" val="2236678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BFCA8-CCEF-42C6-8DEF-F44A3B224276}" type="datetimeFigureOut">
              <a:rPr kumimoji="1" lang="ja-JP" altLang="en-US" smtClean="0"/>
              <a:t>2018/5/15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B83096-7B9D-4B32-9366-93694054108C}" type="slidenum">
              <a:rPr kumimoji="1" lang="ja-JP" altLang="en-US" smtClean="0"/>
              <a:t>‹#›</a:t>
            </a:fld>
            <a:endParaRPr kumimoji="1" lang="ja-JP" altLang="en-US"/>
          </a:p>
        </p:txBody>
      </p:sp>
    </p:spTree>
    <p:extLst>
      <p:ext uri="{BB962C8B-B14F-4D97-AF65-F5344CB8AC3E}">
        <p14:creationId xmlns:p14="http://schemas.microsoft.com/office/powerpoint/2010/main" val="3150545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3" y="88388"/>
            <a:ext cx="755408" cy="46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テキスト ボックス 22"/>
          <p:cNvSpPr txBox="1"/>
          <p:nvPr/>
        </p:nvSpPr>
        <p:spPr>
          <a:xfrm>
            <a:off x="8295205" y="29673"/>
            <a:ext cx="1300356" cy="461665"/>
          </a:xfrm>
          <a:prstGeom prst="rect">
            <a:avLst/>
          </a:prstGeom>
          <a:noFill/>
          <a:ln w="9525">
            <a:solidFill>
              <a:schemeClr val="bg1"/>
            </a:solidFill>
          </a:ln>
        </p:spPr>
        <p:style>
          <a:lnRef idx="2">
            <a:schemeClr val="accent6"/>
          </a:lnRef>
          <a:fillRef idx="1">
            <a:schemeClr val="lt1"/>
          </a:fillRef>
          <a:effectRef idx="0">
            <a:schemeClr val="accent6"/>
          </a:effectRef>
          <a:fontRef idx="minor">
            <a:schemeClr val="dk1"/>
          </a:fontRef>
        </p:style>
        <p:txBody>
          <a:bodyPr wrap="none">
            <a:spAutoFit/>
          </a:bodyPr>
          <a:lstStyle>
            <a:lvl1pPr>
              <a:defRPr kumimoji="1" sz="2400">
                <a:solidFill>
                  <a:schemeClr val="tx1"/>
                </a:solidFill>
                <a:latin typeface="Cambria" panose="02040503050406030204" pitchFamily="18" charset="0"/>
                <a:ea typeface="メイリオ" panose="020B0604030504040204" pitchFamily="50" charset="-128"/>
              </a:defRPr>
            </a:lvl1pPr>
            <a:lvl2pPr marL="37931725" indent="-37474525">
              <a:defRPr kumimoji="1" sz="2400">
                <a:solidFill>
                  <a:schemeClr val="tx1"/>
                </a:solidFill>
                <a:latin typeface="Cambria" panose="02040503050406030204" pitchFamily="18" charset="0"/>
                <a:ea typeface="メイリオ" panose="020B0604030504040204" pitchFamily="50" charset="-128"/>
              </a:defRPr>
            </a:lvl2pPr>
            <a:lvl3pPr>
              <a:defRPr kumimoji="1" sz="2400">
                <a:solidFill>
                  <a:schemeClr val="tx1"/>
                </a:solidFill>
                <a:latin typeface="Cambria" panose="02040503050406030204" pitchFamily="18" charset="0"/>
                <a:ea typeface="メイリオ" panose="020B0604030504040204" pitchFamily="50" charset="-128"/>
              </a:defRPr>
            </a:lvl3pPr>
            <a:lvl4pPr>
              <a:defRPr kumimoji="1" sz="2400">
                <a:solidFill>
                  <a:schemeClr val="tx1"/>
                </a:solidFill>
                <a:latin typeface="Cambria" panose="02040503050406030204" pitchFamily="18" charset="0"/>
                <a:ea typeface="メイリオ" panose="020B0604030504040204" pitchFamily="50" charset="-128"/>
              </a:defRPr>
            </a:lvl4pPr>
            <a:lvl5pPr>
              <a:defRPr kumimoji="1" sz="2400">
                <a:solidFill>
                  <a:schemeClr val="tx1"/>
                </a:solidFill>
                <a:latin typeface="Cambria" panose="02040503050406030204" pitchFamily="18" charset="0"/>
                <a:ea typeface="メイリオ" panose="020B0604030504040204" pitchFamily="50" charset="-128"/>
              </a:defRPr>
            </a:lvl5pPr>
            <a:lvl6pPr marL="4572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6pPr>
            <a:lvl7pPr marL="9144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7pPr>
            <a:lvl8pPr marL="13716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8pPr>
            <a:lvl9pPr marL="18288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9pPr>
          </a:lstStyle>
          <a:p>
            <a:pPr defTabSz="914104">
              <a:defRPr/>
            </a:pPr>
            <a:r>
              <a:rPr lang="ja-JP" altLang="en-US" sz="1200" kern="0">
                <a:solidFill>
                  <a:schemeClr val="bg1"/>
                </a:solidFill>
                <a:latin typeface="メイリオ" panose="020B0604030504040204" pitchFamily="50" charset="-128"/>
                <a:cs typeface="メイリオ" panose="020B0604030504040204" pitchFamily="50" charset="-128"/>
              </a:rPr>
              <a:t>平成</a:t>
            </a:r>
            <a:r>
              <a:rPr lang="en-US" altLang="ja-JP" sz="1200" kern="0">
                <a:solidFill>
                  <a:schemeClr val="bg1"/>
                </a:solidFill>
                <a:latin typeface="メイリオ" panose="020B0604030504040204" pitchFamily="50" charset="-128"/>
                <a:cs typeface="メイリオ" panose="020B0604030504040204" pitchFamily="50" charset="-128"/>
              </a:rPr>
              <a:t>25</a:t>
            </a:r>
            <a:r>
              <a:rPr lang="ja-JP" altLang="en-US" sz="1200" kern="0">
                <a:solidFill>
                  <a:schemeClr val="bg1"/>
                </a:solidFill>
                <a:latin typeface="メイリオ" panose="020B0604030504040204" pitchFamily="50" charset="-128"/>
                <a:cs typeface="メイリオ" panose="020B0604030504040204" pitchFamily="50" charset="-128"/>
              </a:rPr>
              <a:t>年度予算</a:t>
            </a:r>
            <a:endParaRPr lang="en-US" altLang="ja-JP" sz="1200" kern="0">
              <a:solidFill>
                <a:schemeClr val="bg1"/>
              </a:solidFill>
              <a:latin typeface="メイリオ" panose="020B0604030504040204" pitchFamily="50" charset="-128"/>
              <a:cs typeface="メイリオ" panose="020B0604030504040204" pitchFamily="50" charset="-128"/>
            </a:endParaRPr>
          </a:p>
          <a:p>
            <a:pPr defTabSz="914104">
              <a:defRPr/>
            </a:pPr>
            <a:r>
              <a:rPr lang="ja-JP" altLang="en-US" sz="1200" kern="0">
                <a:solidFill>
                  <a:schemeClr val="bg1"/>
                </a:solidFill>
                <a:latin typeface="メイリオ" panose="020B0604030504040204" pitchFamily="50" charset="-128"/>
                <a:cs typeface="メイリオ" panose="020B0604030504040204" pitchFamily="50" charset="-128"/>
              </a:rPr>
              <a:t>○○百万円</a:t>
            </a:r>
          </a:p>
        </p:txBody>
      </p:sp>
      <p:sp>
        <p:nvSpPr>
          <p:cNvPr id="3081" name="AutoShape 38" descr="クリックすると新しいウィンドウで開きます"/>
          <p:cNvSpPr>
            <a:spLocks noChangeAspect="1" noChangeArrowheads="1"/>
          </p:cNvSpPr>
          <p:nvPr/>
        </p:nvSpPr>
        <p:spPr bwMode="auto">
          <a:xfrm>
            <a:off x="52372" y="-135382"/>
            <a:ext cx="304703" cy="30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37931725" indent="-37474525">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defTabSz="914104">
              <a:spcBef>
                <a:spcPct val="0"/>
              </a:spcBef>
              <a:buNone/>
              <a:defRPr/>
            </a:pPr>
            <a:endParaRPr lang="ja-JP" altLang="en-US" sz="1799" kern="0">
              <a:latin typeface="メイリオ" panose="020B0604030504040204" pitchFamily="50" charset="-128"/>
            </a:endParaRPr>
          </a:p>
        </p:txBody>
      </p:sp>
      <p:sp>
        <p:nvSpPr>
          <p:cNvPr id="3082" name="AutoShape 40" descr="http://ord.yahoo.co.jp/o/image/SIG=12b3dpciv/EXP=1429771533;_ylc=X3IDMgRmc3QDMARpZHgDMARvaWQDQU5kOUdjVHNfMnlQdE9rcDJIcE9PYUhGM09ickt3V0NMTThuODE0Sml0QmJhOVBxY1FieGxHN29aQ3ZwTFEEcAM1NEt0NTdTZzU3bUs1N2F0BHBvcwM1OARzZWMDc2h3BHNsawNyaQ--/**http%3a/www.nikkan.co.jp/news/images/nkx20131031hhah.png"/>
          <p:cNvSpPr>
            <a:spLocks noChangeAspect="1" noChangeArrowheads="1"/>
          </p:cNvSpPr>
          <p:nvPr/>
        </p:nvSpPr>
        <p:spPr bwMode="auto">
          <a:xfrm>
            <a:off x="204726" y="16973"/>
            <a:ext cx="304703" cy="30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37931725" indent="-37474525">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defTabSz="914104">
              <a:spcBef>
                <a:spcPct val="0"/>
              </a:spcBef>
              <a:buNone/>
              <a:defRPr/>
            </a:pPr>
            <a:endParaRPr lang="ja-JP" altLang="en-US" sz="1799" kern="0">
              <a:latin typeface="メイリオ" panose="020B0604030504040204" pitchFamily="50" charset="-128"/>
            </a:endParaRPr>
          </a:p>
        </p:txBody>
      </p:sp>
      <p:sp>
        <p:nvSpPr>
          <p:cNvPr id="3083" name="AutoShape 43" descr="クリックすると新しいウィンドウで開きます"/>
          <p:cNvSpPr>
            <a:spLocks noChangeAspect="1" noChangeArrowheads="1"/>
          </p:cNvSpPr>
          <p:nvPr/>
        </p:nvSpPr>
        <p:spPr bwMode="auto">
          <a:xfrm>
            <a:off x="357077" y="169324"/>
            <a:ext cx="304703" cy="30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37931725" indent="-37474525">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defTabSz="914104">
              <a:spcBef>
                <a:spcPct val="0"/>
              </a:spcBef>
              <a:buNone/>
              <a:defRPr/>
            </a:pPr>
            <a:endParaRPr lang="ja-JP" altLang="en-US" sz="1799" kern="0">
              <a:latin typeface="メイリオ" panose="020B0604030504040204" pitchFamily="50" charset="-128"/>
            </a:endParaRPr>
          </a:p>
        </p:txBody>
      </p:sp>
      <p:sp>
        <p:nvSpPr>
          <p:cNvPr id="3084" name="AutoShape 45" descr="クリックすると新しいウィンドウで開きます"/>
          <p:cNvSpPr>
            <a:spLocks noChangeAspect="1" noChangeArrowheads="1"/>
          </p:cNvSpPr>
          <p:nvPr/>
        </p:nvSpPr>
        <p:spPr bwMode="auto">
          <a:xfrm>
            <a:off x="509431" y="321676"/>
            <a:ext cx="304703" cy="30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37931725" indent="-37474525">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defTabSz="914104">
              <a:spcBef>
                <a:spcPct val="0"/>
              </a:spcBef>
              <a:buNone/>
              <a:defRPr/>
            </a:pPr>
            <a:endParaRPr lang="ja-JP" altLang="en-US" sz="1799" kern="0">
              <a:latin typeface="メイリオ" panose="020B0604030504040204" pitchFamily="50" charset="-128"/>
            </a:endParaRPr>
          </a:p>
        </p:txBody>
      </p:sp>
      <p:sp>
        <p:nvSpPr>
          <p:cNvPr id="60" name="テキスト ボックス 59"/>
          <p:cNvSpPr txBox="1"/>
          <p:nvPr/>
        </p:nvSpPr>
        <p:spPr>
          <a:xfrm>
            <a:off x="9993532" y="2871251"/>
            <a:ext cx="2154093" cy="430887"/>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914104">
              <a:defRPr/>
            </a:pPr>
            <a:r>
              <a:rPr kumimoji="0" lang="ja-JP" altLang="en-US" sz="1100"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平成</a:t>
            </a:r>
            <a:r>
              <a:rPr kumimoji="0" lang="en-US" altLang="ja-JP" sz="1100"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a:t>
            </a:r>
            <a:r>
              <a:rPr kumimoji="0" lang="ja-JP" altLang="en-US" sz="1100"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年度予算（案）</a:t>
            </a:r>
            <a:endParaRPr kumimoji="0" lang="en-US" altLang="ja-JP" sz="1100"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914104">
              <a:defRPr/>
            </a:pPr>
            <a:r>
              <a:rPr kumimoji="0" lang="en-US" altLang="ja-JP" sz="1100"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1,500</a:t>
            </a:r>
            <a:r>
              <a:rPr kumimoji="0" lang="ja-JP" altLang="en-US" sz="1100"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百万円（</a:t>
            </a:r>
            <a:r>
              <a:rPr kumimoji="0" lang="en-US" altLang="ja-JP" sz="1100"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1,500</a:t>
            </a:r>
            <a:r>
              <a:rPr kumimoji="0" lang="ja-JP" altLang="en-US" sz="1100"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百万円）</a:t>
            </a:r>
          </a:p>
        </p:txBody>
      </p:sp>
      <p:sp>
        <p:nvSpPr>
          <p:cNvPr id="34" name="テキスト ボックス 33"/>
          <p:cNvSpPr txBox="1"/>
          <p:nvPr/>
        </p:nvSpPr>
        <p:spPr>
          <a:xfrm>
            <a:off x="764938" y="86480"/>
            <a:ext cx="6893889" cy="461537"/>
          </a:xfrm>
          <a:prstGeom prst="rect">
            <a:avLst/>
          </a:prstGeom>
          <a:noFill/>
        </p:spPr>
        <p:txBody>
          <a:bodyPr wrap="square" rtlCol="0">
            <a:spAutoFit/>
          </a:bodyPr>
          <a:lstStyle/>
          <a:p>
            <a:pPr defTabSz="914104">
              <a:defRPr/>
            </a:pPr>
            <a:r>
              <a:rPr kumimoji="0" lang="ja-JP" altLang="en-US" sz="2399"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省</a:t>
            </a:r>
            <a:r>
              <a:rPr kumimoji="0" lang="en-US" altLang="ja-JP" sz="2399"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CO₂</a:t>
            </a:r>
            <a:r>
              <a:rPr kumimoji="0" lang="ja-JP" altLang="en-US" sz="2399"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型リサイクル等高度化設備導入促進事業　</a:t>
            </a:r>
          </a:p>
        </p:txBody>
      </p:sp>
      <p:sp>
        <p:nvSpPr>
          <p:cNvPr id="38" name="正方形/長方形 37"/>
          <p:cNvSpPr/>
          <p:nvPr/>
        </p:nvSpPr>
        <p:spPr>
          <a:xfrm>
            <a:off x="104248" y="624029"/>
            <a:ext cx="1825539" cy="33651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04">
              <a:defRPr/>
            </a:pPr>
            <a:r>
              <a:rPr lang="ja-JP" altLang="en-US" sz="1799" b="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施策番号：</a:t>
            </a:r>
            <a:r>
              <a:rPr kumimoji="0" lang="en-US" altLang="ja-JP" sz="1799" b="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65</a:t>
            </a:r>
            <a:endParaRPr lang="ja-JP" altLang="en-US" sz="1799" b="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正方形/長方形 6"/>
          <p:cNvSpPr>
            <a:spLocks noChangeArrowheads="1"/>
          </p:cNvSpPr>
          <p:nvPr/>
        </p:nvSpPr>
        <p:spPr bwMode="auto">
          <a:xfrm>
            <a:off x="2691539" y="551925"/>
            <a:ext cx="731658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104" eaLnBrk="1" hangingPunct="1">
              <a:lnSpc>
                <a:spcPts val="1999"/>
              </a:lnSpc>
              <a:spcBef>
                <a:spcPts val="0"/>
              </a:spcBef>
              <a:buNone/>
              <a:defRPr/>
            </a:pPr>
            <a:r>
              <a:rPr lang="ja-JP" altLang="en-US" sz="1999" kern="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999" kern="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999" kern="0" dirty="0">
                <a:latin typeface="メイリオ" panose="020B0604030504040204" pitchFamily="50" charset="-128"/>
                <a:ea typeface="メイリオ" panose="020B0604030504040204" pitchFamily="50" charset="-128"/>
                <a:cs typeface="メイリオ" panose="020B0604030504040204" pitchFamily="50" charset="-128"/>
              </a:rPr>
              <a:t>年度予算案</a:t>
            </a:r>
            <a:r>
              <a:rPr lang="en-US" altLang="ja-JP" sz="1999" kern="0" dirty="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999" kern="0" dirty="0">
                <a:latin typeface="メイリオ" panose="020B0604030504040204" pitchFamily="50" charset="-128"/>
                <a:ea typeface="メイリオ" panose="020B0604030504040204" pitchFamily="50" charset="-128"/>
                <a:cs typeface="メイリオ" panose="020B0604030504040204" pitchFamily="50" charset="-128"/>
              </a:rPr>
              <a:t>億円</a:t>
            </a:r>
            <a:r>
              <a:rPr lang="en-US" altLang="ja-JP" sz="12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kern="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kern="0" dirty="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00" kern="0" dirty="0">
                <a:latin typeface="メイリオ" panose="020B0604030504040204" pitchFamily="50" charset="-128"/>
                <a:ea typeface="メイリオ" panose="020B0604030504040204" pitchFamily="50" charset="-128"/>
                <a:cs typeface="メイリオ" panose="020B0604030504040204" pitchFamily="50" charset="-128"/>
              </a:rPr>
              <a:t>年度予算額</a:t>
            </a:r>
            <a:r>
              <a:rPr lang="en-US" altLang="ja-JP" sz="1200" kern="0" dirty="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200" kern="0" dirty="0">
                <a:latin typeface="メイリオ" panose="020B0604030504040204" pitchFamily="50" charset="-128"/>
                <a:ea typeface="メイリオ" panose="020B0604030504040204" pitchFamily="50" charset="-128"/>
                <a:cs typeface="メイリオ" panose="020B0604030504040204" pitchFamily="50" charset="-128"/>
              </a:rPr>
              <a:t>億円</a:t>
            </a:r>
            <a:r>
              <a:rPr lang="en-US" altLang="ja-JP" sz="1200" kern="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kern="0" dirty="0">
              <a:latin typeface="メイリオ" panose="020B0604030504040204" pitchFamily="50" charset="-128"/>
              <a:ea typeface="メイリオ" panose="020B0604030504040204" pitchFamily="50" charset="-128"/>
              <a:cs typeface="メイリオ" panose="020B0604030504040204" pitchFamily="50" charset="-128"/>
            </a:endParaRPr>
          </a:p>
          <a:p>
            <a:pPr defTabSz="843808" eaLnBrk="1" hangingPunct="1">
              <a:lnSpc>
                <a:spcPts val="1999"/>
              </a:lnSpc>
              <a:spcBef>
                <a:spcPct val="0"/>
              </a:spcBef>
              <a:buNone/>
              <a:defRPr/>
            </a:pPr>
            <a:r>
              <a:rPr kumimoji="0" lang="zh-TW"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実施期間：平成</a:t>
            </a:r>
            <a:r>
              <a:rPr kumimoji="0" lang="en-US" altLang="zh-TW"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30</a:t>
            </a:r>
            <a:r>
              <a:rPr kumimoji="0" lang="zh-TW"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年度～平成</a:t>
            </a:r>
            <a:r>
              <a:rPr kumimoji="0" lang="en-US" altLang="zh-TW"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32</a:t>
            </a:r>
            <a:r>
              <a:rPr kumimoji="0" lang="zh-TW"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年度</a:t>
            </a:r>
          </a:p>
          <a:p>
            <a:pPr defTabSz="914104" eaLnBrk="1" hangingPunct="1">
              <a:lnSpc>
                <a:spcPts val="1999"/>
              </a:lnSpc>
              <a:spcBef>
                <a:spcPct val="0"/>
              </a:spcBef>
              <a:buNone/>
              <a:defRPr/>
            </a:pPr>
            <a:r>
              <a:rPr lang="ja-JP" altLang="en-US"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担当課：</a:t>
            </a:r>
            <a:r>
              <a:rPr lang="ja-JP"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環境再生・資源循環局リサイクル推進室</a:t>
            </a: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03-5501-3153</a:t>
            </a: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p:cNvSpPr/>
          <p:nvPr/>
        </p:nvSpPr>
        <p:spPr>
          <a:xfrm>
            <a:off x="53959" y="1407618"/>
            <a:ext cx="9792434" cy="5392326"/>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lvl1pPr>
              <a:defRPr kumimoji="1" sz="2400">
                <a:solidFill>
                  <a:schemeClr val="tx1"/>
                </a:solidFill>
                <a:latin typeface="Cambria" panose="02040503050406030204" pitchFamily="18" charset="0"/>
                <a:ea typeface="メイリオ" panose="020B0604030504040204" pitchFamily="50" charset="-128"/>
              </a:defRPr>
            </a:lvl1pPr>
            <a:lvl2pPr marL="37931725" indent="-37474525">
              <a:defRPr kumimoji="1" sz="2400">
                <a:solidFill>
                  <a:schemeClr val="tx1"/>
                </a:solidFill>
                <a:latin typeface="Cambria" panose="02040503050406030204" pitchFamily="18" charset="0"/>
                <a:ea typeface="メイリオ" panose="020B0604030504040204" pitchFamily="50" charset="-128"/>
              </a:defRPr>
            </a:lvl2pPr>
            <a:lvl3pPr>
              <a:defRPr kumimoji="1" sz="2400">
                <a:solidFill>
                  <a:schemeClr val="tx1"/>
                </a:solidFill>
                <a:latin typeface="Cambria" panose="02040503050406030204" pitchFamily="18" charset="0"/>
                <a:ea typeface="メイリオ" panose="020B0604030504040204" pitchFamily="50" charset="-128"/>
              </a:defRPr>
            </a:lvl3pPr>
            <a:lvl4pPr>
              <a:defRPr kumimoji="1" sz="2400">
                <a:solidFill>
                  <a:schemeClr val="tx1"/>
                </a:solidFill>
                <a:latin typeface="Cambria" panose="02040503050406030204" pitchFamily="18" charset="0"/>
                <a:ea typeface="メイリオ" panose="020B0604030504040204" pitchFamily="50" charset="-128"/>
              </a:defRPr>
            </a:lvl4pPr>
            <a:lvl5pPr>
              <a:defRPr kumimoji="1" sz="2400">
                <a:solidFill>
                  <a:schemeClr val="tx1"/>
                </a:solidFill>
                <a:latin typeface="Cambria" panose="02040503050406030204" pitchFamily="18" charset="0"/>
                <a:ea typeface="メイリオ" panose="020B0604030504040204" pitchFamily="50" charset="-128"/>
              </a:defRPr>
            </a:lvl5pPr>
            <a:lvl6pPr marL="4572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6pPr>
            <a:lvl7pPr marL="9144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7pPr>
            <a:lvl8pPr marL="13716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8pPr>
            <a:lvl9pPr marL="18288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9pPr>
          </a:lstStyle>
          <a:p>
            <a:pPr algn="ctr" defTabSz="914104">
              <a:defRPr/>
            </a:pPr>
            <a:endParaRPr lang="ja-JP" altLang="en-US" sz="1799" kern="0">
              <a:solidFill>
                <a:srgbClr val="000000"/>
              </a:solidFill>
              <a:latin typeface="メイリオ" panose="020B0604030504040204" pitchFamily="50" charset="-128"/>
              <a:cs typeface="メイリオ" panose="020B0604030504040204" pitchFamily="50" charset="-128"/>
            </a:endParaRPr>
          </a:p>
        </p:txBody>
      </p:sp>
      <p:sp>
        <p:nvSpPr>
          <p:cNvPr id="55" name="テキスト ボックス 54"/>
          <p:cNvSpPr txBox="1"/>
          <p:nvPr/>
        </p:nvSpPr>
        <p:spPr>
          <a:xfrm>
            <a:off x="57135" y="1407617"/>
            <a:ext cx="1082348" cy="30777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lvl1pPr>
              <a:defRPr kumimoji="1" sz="2400">
                <a:solidFill>
                  <a:schemeClr val="tx1"/>
                </a:solidFill>
                <a:latin typeface="Cambria" panose="02040503050406030204" pitchFamily="18" charset="0"/>
                <a:ea typeface="メイリオ" panose="020B0604030504040204" pitchFamily="50" charset="-128"/>
              </a:defRPr>
            </a:lvl1pPr>
            <a:lvl2pPr marL="37931725" indent="-37474525">
              <a:defRPr kumimoji="1" sz="2400">
                <a:solidFill>
                  <a:schemeClr val="tx1"/>
                </a:solidFill>
                <a:latin typeface="Cambria" panose="02040503050406030204" pitchFamily="18" charset="0"/>
                <a:ea typeface="メイリオ" panose="020B0604030504040204" pitchFamily="50" charset="-128"/>
              </a:defRPr>
            </a:lvl2pPr>
            <a:lvl3pPr>
              <a:defRPr kumimoji="1" sz="2400">
                <a:solidFill>
                  <a:schemeClr val="tx1"/>
                </a:solidFill>
                <a:latin typeface="Cambria" panose="02040503050406030204" pitchFamily="18" charset="0"/>
                <a:ea typeface="メイリオ" panose="020B0604030504040204" pitchFamily="50" charset="-128"/>
              </a:defRPr>
            </a:lvl3pPr>
            <a:lvl4pPr>
              <a:defRPr kumimoji="1" sz="2400">
                <a:solidFill>
                  <a:schemeClr val="tx1"/>
                </a:solidFill>
                <a:latin typeface="Cambria" panose="02040503050406030204" pitchFamily="18" charset="0"/>
                <a:ea typeface="メイリオ" panose="020B0604030504040204" pitchFamily="50" charset="-128"/>
              </a:defRPr>
            </a:lvl4pPr>
            <a:lvl5pPr>
              <a:defRPr kumimoji="1" sz="2400">
                <a:solidFill>
                  <a:schemeClr val="tx1"/>
                </a:solidFill>
                <a:latin typeface="Cambria" panose="02040503050406030204" pitchFamily="18" charset="0"/>
                <a:ea typeface="メイリオ" panose="020B0604030504040204" pitchFamily="50" charset="-128"/>
              </a:defRPr>
            </a:lvl5pPr>
            <a:lvl6pPr marL="4572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6pPr>
            <a:lvl7pPr marL="9144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7pPr>
            <a:lvl8pPr marL="13716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8pPr>
            <a:lvl9pPr marL="18288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9pPr>
          </a:lstStyle>
          <a:p>
            <a:pPr defTabSz="914104">
              <a:defRPr/>
            </a:pPr>
            <a:r>
              <a:rPr lang="ja-JP" altLang="en-US" sz="1400" kern="0" dirty="0">
                <a:solidFill>
                  <a:srgbClr val="000000"/>
                </a:solidFill>
                <a:latin typeface="メイリオ" panose="020B0604030504040204" pitchFamily="50" charset="-128"/>
                <a:cs typeface="メイリオ" panose="020B0604030504040204" pitchFamily="50" charset="-128"/>
              </a:rPr>
              <a:t>背景・目的</a:t>
            </a:r>
          </a:p>
        </p:txBody>
      </p:sp>
      <p:sp>
        <p:nvSpPr>
          <p:cNvPr id="57" name="テキスト ボックス 56"/>
          <p:cNvSpPr txBox="1"/>
          <p:nvPr/>
        </p:nvSpPr>
        <p:spPr>
          <a:xfrm>
            <a:off x="57137" y="3250399"/>
            <a:ext cx="902811" cy="30777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lvl1pPr>
              <a:defRPr kumimoji="1" sz="2400">
                <a:solidFill>
                  <a:schemeClr val="tx1"/>
                </a:solidFill>
                <a:latin typeface="Cambria" panose="02040503050406030204" pitchFamily="18" charset="0"/>
                <a:ea typeface="メイリオ" panose="020B0604030504040204" pitchFamily="50" charset="-128"/>
              </a:defRPr>
            </a:lvl1pPr>
            <a:lvl2pPr marL="37931725" indent="-37474525">
              <a:defRPr kumimoji="1" sz="2400">
                <a:solidFill>
                  <a:schemeClr val="tx1"/>
                </a:solidFill>
                <a:latin typeface="Cambria" panose="02040503050406030204" pitchFamily="18" charset="0"/>
                <a:ea typeface="メイリオ" panose="020B0604030504040204" pitchFamily="50" charset="-128"/>
              </a:defRPr>
            </a:lvl2pPr>
            <a:lvl3pPr>
              <a:defRPr kumimoji="1" sz="2400">
                <a:solidFill>
                  <a:schemeClr val="tx1"/>
                </a:solidFill>
                <a:latin typeface="Cambria" panose="02040503050406030204" pitchFamily="18" charset="0"/>
                <a:ea typeface="メイリオ" panose="020B0604030504040204" pitchFamily="50" charset="-128"/>
              </a:defRPr>
            </a:lvl3pPr>
            <a:lvl4pPr>
              <a:defRPr kumimoji="1" sz="2400">
                <a:solidFill>
                  <a:schemeClr val="tx1"/>
                </a:solidFill>
                <a:latin typeface="Cambria" panose="02040503050406030204" pitchFamily="18" charset="0"/>
                <a:ea typeface="メイリオ" panose="020B0604030504040204" pitchFamily="50" charset="-128"/>
              </a:defRPr>
            </a:lvl4pPr>
            <a:lvl5pPr>
              <a:defRPr kumimoji="1" sz="2400">
                <a:solidFill>
                  <a:schemeClr val="tx1"/>
                </a:solidFill>
                <a:latin typeface="Cambria" panose="02040503050406030204" pitchFamily="18" charset="0"/>
                <a:ea typeface="メイリオ" panose="020B0604030504040204" pitchFamily="50" charset="-128"/>
              </a:defRPr>
            </a:lvl5pPr>
            <a:lvl6pPr marL="4572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6pPr>
            <a:lvl7pPr marL="9144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7pPr>
            <a:lvl8pPr marL="13716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8pPr>
            <a:lvl9pPr marL="18288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9pPr>
          </a:lstStyle>
          <a:p>
            <a:pPr defTabSz="914104">
              <a:defRPr/>
            </a:pPr>
            <a:r>
              <a:rPr lang="ja-JP" altLang="en-US" sz="1400" kern="0" dirty="0">
                <a:solidFill>
                  <a:srgbClr val="000000"/>
                </a:solidFill>
                <a:latin typeface="メイリオ" panose="020B0604030504040204" pitchFamily="50" charset="-128"/>
                <a:cs typeface="メイリオ" panose="020B0604030504040204" pitchFamily="50" charset="-128"/>
              </a:rPr>
              <a:t>事業概要</a:t>
            </a:r>
          </a:p>
        </p:txBody>
      </p:sp>
      <p:sp>
        <p:nvSpPr>
          <p:cNvPr id="58" name="テキスト ボックス 57"/>
          <p:cNvSpPr txBox="1"/>
          <p:nvPr/>
        </p:nvSpPr>
        <p:spPr>
          <a:xfrm>
            <a:off x="57133" y="5372599"/>
            <a:ext cx="1261884" cy="30777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lvl1pPr>
              <a:defRPr kumimoji="1" sz="2400">
                <a:solidFill>
                  <a:schemeClr val="tx1"/>
                </a:solidFill>
                <a:latin typeface="Cambria" panose="02040503050406030204" pitchFamily="18" charset="0"/>
                <a:ea typeface="メイリオ" panose="020B0604030504040204" pitchFamily="50" charset="-128"/>
              </a:defRPr>
            </a:lvl1pPr>
            <a:lvl2pPr marL="37931725" indent="-37474525">
              <a:defRPr kumimoji="1" sz="2400">
                <a:solidFill>
                  <a:schemeClr val="tx1"/>
                </a:solidFill>
                <a:latin typeface="Cambria" panose="02040503050406030204" pitchFamily="18" charset="0"/>
                <a:ea typeface="メイリオ" panose="020B0604030504040204" pitchFamily="50" charset="-128"/>
              </a:defRPr>
            </a:lvl2pPr>
            <a:lvl3pPr>
              <a:defRPr kumimoji="1" sz="2400">
                <a:solidFill>
                  <a:schemeClr val="tx1"/>
                </a:solidFill>
                <a:latin typeface="Cambria" panose="02040503050406030204" pitchFamily="18" charset="0"/>
                <a:ea typeface="メイリオ" panose="020B0604030504040204" pitchFamily="50" charset="-128"/>
              </a:defRPr>
            </a:lvl3pPr>
            <a:lvl4pPr>
              <a:defRPr kumimoji="1" sz="2400">
                <a:solidFill>
                  <a:schemeClr val="tx1"/>
                </a:solidFill>
                <a:latin typeface="Cambria" panose="02040503050406030204" pitchFamily="18" charset="0"/>
                <a:ea typeface="メイリオ" panose="020B0604030504040204" pitchFamily="50" charset="-128"/>
              </a:defRPr>
            </a:lvl4pPr>
            <a:lvl5pPr>
              <a:defRPr kumimoji="1" sz="2400">
                <a:solidFill>
                  <a:schemeClr val="tx1"/>
                </a:solidFill>
                <a:latin typeface="Cambria" panose="02040503050406030204" pitchFamily="18" charset="0"/>
                <a:ea typeface="メイリオ" panose="020B0604030504040204" pitchFamily="50" charset="-128"/>
              </a:defRPr>
            </a:lvl5pPr>
            <a:lvl6pPr marL="4572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6pPr>
            <a:lvl7pPr marL="9144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7pPr>
            <a:lvl8pPr marL="13716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8pPr>
            <a:lvl9pPr marL="18288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9pPr>
          </a:lstStyle>
          <a:p>
            <a:pPr defTabSz="914104">
              <a:defRPr/>
            </a:pPr>
            <a:r>
              <a:rPr lang="ja-JP" altLang="en-US" sz="1400" kern="0" dirty="0">
                <a:solidFill>
                  <a:srgbClr val="000000"/>
                </a:solidFill>
                <a:latin typeface="メイリオ" panose="020B0604030504040204" pitchFamily="50" charset="-128"/>
                <a:cs typeface="メイリオ" panose="020B0604030504040204" pitchFamily="50" charset="-128"/>
              </a:rPr>
              <a:t>事業スキーム</a:t>
            </a:r>
          </a:p>
        </p:txBody>
      </p:sp>
      <p:grpSp>
        <p:nvGrpSpPr>
          <p:cNvPr id="59" name="グループ化 2"/>
          <p:cNvGrpSpPr>
            <a:grpSpLocks/>
          </p:cNvGrpSpPr>
          <p:nvPr/>
        </p:nvGrpSpPr>
        <p:grpSpPr bwMode="auto">
          <a:xfrm>
            <a:off x="606238" y="5733232"/>
            <a:ext cx="4778431" cy="1151051"/>
            <a:chOff x="7755488" y="1886421"/>
            <a:chExt cx="4780211" cy="1224996"/>
          </a:xfrm>
        </p:grpSpPr>
        <p:sp>
          <p:nvSpPr>
            <p:cNvPr id="83" name="正方形/長方形 82"/>
            <p:cNvSpPr/>
            <p:nvPr/>
          </p:nvSpPr>
          <p:spPr>
            <a:xfrm>
              <a:off x="7757075" y="2552870"/>
              <a:ext cx="4778624" cy="55854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defTabSz="914104">
                <a:buClr>
                  <a:schemeClr val="bg2">
                    <a:lumMod val="50000"/>
                  </a:schemeClr>
                </a:buClr>
                <a:defRPr/>
              </a:pPr>
              <a:r>
                <a:rPr kumimoji="0" lang="ja-JP" altLang="en-US" sz="12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実施期間：</a:t>
              </a:r>
              <a:r>
                <a:rPr kumimoji="0" lang="en-US" altLang="ja-JP" sz="12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kumimoji="0" lang="ja-JP" altLang="en-US" sz="12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年間　（平成</a:t>
              </a:r>
              <a:r>
                <a:rPr kumimoji="0" lang="en-US" altLang="ja-JP" sz="12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kumimoji="0" lang="ja-JP" altLang="en-US" sz="12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年度～平成</a:t>
              </a:r>
              <a:r>
                <a:rPr kumimoji="0" lang="en-US" altLang="ja-JP" sz="12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32</a:t>
              </a:r>
              <a:r>
                <a:rPr kumimoji="0" lang="ja-JP" altLang="en-US" sz="12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endParaRPr kumimoji="0" lang="en-US" altLang="ja-JP" sz="12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4" name="正方形/長方形 83"/>
            <p:cNvSpPr/>
            <p:nvPr/>
          </p:nvSpPr>
          <p:spPr>
            <a:xfrm>
              <a:off x="7755488" y="2135546"/>
              <a:ext cx="503263" cy="34115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914104">
                <a:defRPr/>
              </a:pP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国</a:t>
              </a:r>
            </a:p>
          </p:txBody>
        </p:sp>
        <p:sp>
          <p:nvSpPr>
            <p:cNvPr id="85" name="正方形/長方形 84"/>
            <p:cNvSpPr/>
            <p:nvPr/>
          </p:nvSpPr>
          <p:spPr>
            <a:xfrm>
              <a:off x="10835398" y="2141893"/>
              <a:ext cx="1124009" cy="34115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914104">
                <a:defRPr/>
              </a:pPr>
              <a:r>
                <a:rPr kumimoji="0" lang="ja-JP" altLang="en-US" sz="105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民間団体等</a:t>
              </a:r>
              <a:endParaRPr kumimoji="0" lang="en-US" altLang="ja-JP" sz="105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6" name="正方形/長方形 85"/>
            <p:cNvSpPr/>
            <p:nvPr/>
          </p:nvSpPr>
          <p:spPr>
            <a:xfrm>
              <a:off x="9038255" y="2135546"/>
              <a:ext cx="863645" cy="34115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914104">
                <a:defRPr/>
              </a:pP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非営利法人</a:t>
              </a:r>
            </a:p>
          </p:txBody>
        </p:sp>
        <p:cxnSp>
          <p:nvCxnSpPr>
            <p:cNvPr id="87" name="直線矢印コネクタ 86"/>
            <p:cNvCxnSpPr>
              <a:stCxn id="86" idx="3"/>
              <a:endCxn id="85" idx="1"/>
            </p:cNvCxnSpPr>
            <p:nvPr/>
          </p:nvCxnSpPr>
          <p:spPr>
            <a:xfrm>
              <a:off x="9901900" y="2305332"/>
              <a:ext cx="933499" cy="63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8" name="テキスト ボックス 55"/>
            <p:cNvSpPr txBox="1">
              <a:spLocks noChangeArrowheads="1"/>
            </p:cNvSpPr>
            <p:nvPr/>
          </p:nvSpPr>
          <p:spPr bwMode="auto">
            <a:xfrm>
              <a:off x="9843159" y="1886421"/>
              <a:ext cx="1108133" cy="45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defTabSz="914104">
                <a:spcBef>
                  <a:spcPct val="0"/>
                </a:spcBef>
                <a:buNone/>
                <a:defRPr/>
              </a:pPr>
              <a:r>
                <a:rPr lang="ja-JP" altLang="en-US" sz="1100" kern="0" dirty="0">
                  <a:latin typeface="メイリオ" panose="020B0604030504040204" pitchFamily="50" charset="-128"/>
                </a:rPr>
                <a:t>（補助率）</a:t>
              </a:r>
              <a:endParaRPr lang="en-US" altLang="ja-JP" sz="1100" kern="0" dirty="0">
                <a:latin typeface="メイリオ" panose="020B0604030504040204" pitchFamily="50" charset="-128"/>
              </a:endParaRPr>
            </a:p>
            <a:p>
              <a:pPr algn="ctr" defTabSz="914104">
                <a:spcBef>
                  <a:spcPct val="0"/>
                </a:spcBef>
                <a:buNone/>
                <a:defRPr/>
              </a:pPr>
              <a:r>
                <a:rPr lang="en-US" altLang="ja-JP" sz="1100" kern="0" dirty="0">
                  <a:latin typeface="メイリオ" panose="020B0604030504040204" pitchFamily="50" charset="-128"/>
                </a:rPr>
                <a:t>1/2</a:t>
              </a:r>
              <a:endParaRPr lang="ja-JP" altLang="en-US" sz="1100" kern="0" dirty="0">
                <a:latin typeface="メイリオ" panose="020B0604030504040204" pitchFamily="50" charset="-128"/>
              </a:endParaRPr>
            </a:p>
          </p:txBody>
        </p:sp>
        <p:sp>
          <p:nvSpPr>
            <p:cNvPr id="89" name="テキスト ボックス 58"/>
            <p:cNvSpPr txBox="1">
              <a:spLocks noChangeArrowheads="1"/>
            </p:cNvSpPr>
            <p:nvPr/>
          </p:nvSpPr>
          <p:spPr bwMode="auto">
            <a:xfrm>
              <a:off x="8214299" y="1886421"/>
              <a:ext cx="925561" cy="45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defTabSz="914104">
                <a:spcBef>
                  <a:spcPct val="0"/>
                </a:spcBef>
                <a:buNone/>
                <a:defRPr/>
              </a:pPr>
              <a:r>
                <a:rPr lang="ja-JP" altLang="en-US" sz="1100" kern="0" dirty="0">
                  <a:latin typeface="メイリオ" panose="020B0604030504040204" pitchFamily="50" charset="-128"/>
                </a:rPr>
                <a:t>（補助率）定額</a:t>
              </a:r>
            </a:p>
          </p:txBody>
        </p:sp>
        <p:sp>
          <p:nvSpPr>
            <p:cNvPr id="90" name="テキスト ボックス 59"/>
            <p:cNvSpPr txBox="1">
              <a:spLocks noChangeArrowheads="1"/>
            </p:cNvSpPr>
            <p:nvPr/>
          </p:nvSpPr>
          <p:spPr bwMode="auto">
            <a:xfrm>
              <a:off x="9841572" y="2397365"/>
              <a:ext cx="965250" cy="29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defTabSz="914104">
                <a:spcBef>
                  <a:spcPct val="0"/>
                </a:spcBef>
                <a:buNone/>
                <a:defRPr/>
              </a:pPr>
              <a:r>
                <a:rPr lang="ja-JP" altLang="en-US" sz="1200" kern="0" dirty="0">
                  <a:latin typeface="メイリオ" panose="020B0604030504040204" pitchFamily="50" charset="-128"/>
                </a:rPr>
                <a:t>補助金</a:t>
              </a:r>
            </a:p>
          </p:txBody>
        </p:sp>
        <p:sp>
          <p:nvSpPr>
            <p:cNvPr id="91" name="テキスト ボックス 60"/>
            <p:cNvSpPr txBox="1">
              <a:spLocks noChangeArrowheads="1"/>
            </p:cNvSpPr>
            <p:nvPr/>
          </p:nvSpPr>
          <p:spPr bwMode="auto">
            <a:xfrm>
              <a:off x="8341306" y="2381496"/>
              <a:ext cx="646572" cy="29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defTabSz="914104">
                <a:spcBef>
                  <a:spcPct val="0"/>
                </a:spcBef>
                <a:buNone/>
                <a:defRPr/>
              </a:pPr>
              <a:r>
                <a:rPr lang="ja-JP" altLang="en-US" sz="1200" kern="0">
                  <a:latin typeface="メイリオ" panose="020B0604030504040204" pitchFamily="50" charset="-128"/>
                </a:rPr>
                <a:t>補助金</a:t>
              </a:r>
            </a:p>
          </p:txBody>
        </p:sp>
        <p:cxnSp>
          <p:nvCxnSpPr>
            <p:cNvPr id="92" name="直線矢印コネクタ 91"/>
            <p:cNvCxnSpPr>
              <a:stCxn id="84" idx="3"/>
              <a:endCxn id="86" idx="1"/>
            </p:cNvCxnSpPr>
            <p:nvPr/>
          </p:nvCxnSpPr>
          <p:spPr>
            <a:xfrm>
              <a:off x="8258751" y="2305332"/>
              <a:ext cx="77950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66" name="テキスト ボックス 65"/>
          <p:cNvSpPr txBox="1"/>
          <p:nvPr/>
        </p:nvSpPr>
        <p:spPr>
          <a:xfrm>
            <a:off x="5110119" y="5372600"/>
            <a:ext cx="1485169" cy="3077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eaLnBrk="1" hangingPunct="1">
              <a:defRPr sz="1400">
                <a:solidFill>
                  <a:srgbClr val="000000"/>
                </a:solidFill>
                <a:latin typeface="Cambria" panose="02040503050406030204" pitchFamily="18" charset="0"/>
                <a:ea typeface="メイリオ" panose="020B0604030504040204" pitchFamily="50" charset="-128"/>
              </a:defRPr>
            </a:lvl1pPr>
            <a:lvl2pPr marL="37931725" indent="-37474525">
              <a:defRPr sz="2400">
                <a:solidFill>
                  <a:schemeClr val="tx1"/>
                </a:solidFill>
                <a:latin typeface="Cambria" panose="02040503050406030204" pitchFamily="18" charset="0"/>
                <a:ea typeface="メイリオ" panose="020B0604030504040204" pitchFamily="50" charset="-128"/>
              </a:defRPr>
            </a:lvl2pPr>
            <a:lvl3pPr>
              <a:defRPr sz="2400">
                <a:solidFill>
                  <a:schemeClr val="tx1"/>
                </a:solidFill>
                <a:latin typeface="Cambria" panose="02040503050406030204" pitchFamily="18" charset="0"/>
                <a:ea typeface="メイリオ" panose="020B0604030504040204" pitchFamily="50" charset="-128"/>
              </a:defRPr>
            </a:lvl3pPr>
            <a:lvl4pPr>
              <a:defRPr sz="2400">
                <a:solidFill>
                  <a:schemeClr val="tx1"/>
                </a:solidFill>
                <a:latin typeface="Cambria" panose="02040503050406030204" pitchFamily="18" charset="0"/>
                <a:ea typeface="メイリオ" panose="020B0604030504040204" pitchFamily="50" charset="-128"/>
              </a:defRPr>
            </a:lvl4pPr>
            <a:lvl5pPr>
              <a:defRPr sz="2400">
                <a:solidFill>
                  <a:schemeClr val="tx1"/>
                </a:solidFill>
                <a:latin typeface="Cambria" panose="02040503050406030204" pitchFamily="18" charset="0"/>
                <a:ea typeface="メイリオ" panose="020B0604030504040204" pitchFamily="50" charset="-128"/>
              </a:defRPr>
            </a:lvl5pPr>
            <a:lvl6pPr marL="457200" eaLnBrk="0" fontAlgn="base" hangingPunct="0">
              <a:spcBef>
                <a:spcPct val="0"/>
              </a:spcBef>
              <a:spcAft>
                <a:spcPct val="0"/>
              </a:spcAft>
              <a:defRPr sz="2400">
                <a:solidFill>
                  <a:schemeClr val="tx1"/>
                </a:solidFill>
                <a:latin typeface="Cambria" panose="02040503050406030204" pitchFamily="18" charset="0"/>
                <a:ea typeface="メイリオ" panose="020B0604030504040204" pitchFamily="50" charset="-128"/>
              </a:defRPr>
            </a:lvl6pPr>
            <a:lvl7pPr marL="914400" eaLnBrk="0" fontAlgn="base" hangingPunct="0">
              <a:spcBef>
                <a:spcPct val="0"/>
              </a:spcBef>
              <a:spcAft>
                <a:spcPct val="0"/>
              </a:spcAft>
              <a:defRPr sz="2400">
                <a:solidFill>
                  <a:schemeClr val="tx1"/>
                </a:solidFill>
                <a:latin typeface="Cambria" panose="02040503050406030204" pitchFamily="18" charset="0"/>
                <a:ea typeface="メイリオ" panose="020B0604030504040204" pitchFamily="50" charset="-128"/>
              </a:defRPr>
            </a:lvl7pPr>
            <a:lvl8pPr marL="1371600" eaLnBrk="0" fontAlgn="base" hangingPunct="0">
              <a:spcBef>
                <a:spcPct val="0"/>
              </a:spcBef>
              <a:spcAft>
                <a:spcPct val="0"/>
              </a:spcAft>
              <a:defRPr sz="2400">
                <a:solidFill>
                  <a:schemeClr val="tx1"/>
                </a:solidFill>
                <a:latin typeface="Cambria" panose="02040503050406030204" pitchFamily="18" charset="0"/>
                <a:ea typeface="メイリオ" panose="020B0604030504040204" pitchFamily="50" charset="-128"/>
              </a:defRPr>
            </a:lvl8pPr>
            <a:lvl9pPr marL="1828800" eaLnBrk="0" fontAlgn="base" hangingPunct="0">
              <a:spcBef>
                <a:spcPct val="0"/>
              </a:spcBef>
              <a:spcAft>
                <a:spcPct val="0"/>
              </a:spcAft>
              <a:defRPr sz="2400">
                <a:solidFill>
                  <a:schemeClr val="tx1"/>
                </a:solidFill>
                <a:latin typeface="Cambria" panose="02040503050406030204" pitchFamily="18" charset="0"/>
                <a:ea typeface="メイリオ" panose="020B0604030504040204" pitchFamily="50" charset="-128"/>
              </a:defRPr>
            </a:lvl9pPr>
          </a:lstStyle>
          <a:p>
            <a:pPr defTabSz="914104">
              <a:defRPr/>
            </a:pPr>
            <a:r>
              <a:rPr kumimoji="0" lang="ja-JP" altLang="en-US" kern="0" dirty="0">
                <a:latin typeface="メイリオ" panose="020B0604030504040204" pitchFamily="50" charset="-128"/>
                <a:cs typeface="メイリオ" panose="020B0604030504040204" pitchFamily="50" charset="-128"/>
              </a:rPr>
              <a:t>期待される効果</a:t>
            </a:r>
          </a:p>
        </p:txBody>
      </p:sp>
      <p:sp>
        <p:nvSpPr>
          <p:cNvPr id="67" name="テキスト ボックス 66"/>
          <p:cNvSpPr txBox="1"/>
          <p:nvPr/>
        </p:nvSpPr>
        <p:spPr>
          <a:xfrm>
            <a:off x="5078378" y="5950219"/>
            <a:ext cx="4768015" cy="646331"/>
          </a:xfrm>
          <a:prstGeom prst="rect">
            <a:avLst/>
          </a:prstGeom>
          <a:noFill/>
        </p:spPr>
        <p:txBody>
          <a:bodyPr wrap="square">
            <a:spAutoFit/>
          </a:bodyPr>
          <a:lstStyle/>
          <a:p>
            <a:pPr marL="285657" indent="-285657" defTabSz="914104">
              <a:buClr>
                <a:schemeClr val="bg2">
                  <a:lumMod val="50000"/>
                </a:schemeClr>
              </a:buClr>
              <a:buFont typeface="Arial" panose="020B0604020202020204" pitchFamily="34" charset="0"/>
              <a:buChar char="•"/>
              <a:defRPr/>
            </a:pPr>
            <a:r>
              <a:rPr kumimoji="0" lang="ja-JP" altLang="en-US" sz="12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設備導入によるリユース・リサイクル段階での</a:t>
            </a:r>
            <a:r>
              <a:rPr kumimoji="0" lang="en-US" altLang="ja-JP" sz="12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CO</a:t>
            </a:r>
            <a:r>
              <a:rPr kumimoji="0" lang="en-US" altLang="ja-JP" sz="1200" kern="0" baseline="-25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a:t>
            </a:r>
            <a:r>
              <a:rPr kumimoji="0" lang="ja-JP" altLang="en-US" sz="12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削減の推進</a:t>
            </a:r>
            <a:endParaRPr kumimoji="0" lang="en-US" altLang="ja-JP" sz="12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104">
              <a:buClr>
                <a:schemeClr val="bg2">
                  <a:lumMod val="50000"/>
                </a:schemeClr>
              </a:buClr>
              <a:defRPr/>
            </a:pPr>
            <a:r>
              <a:rPr kumimoji="0" lang="ja-JP" altLang="en-US" sz="12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（平成</a:t>
            </a:r>
            <a:r>
              <a:rPr kumimoji="0" lang="en-US" altLang="ja-JP" sz="12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32</a:t>
            </a:r>
            <a:r>
              <a:rPr kumimoji="0" lang="ja-JP" altLang="en-US" sz="12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年度</a:t>
            </a:r>
            <a:r>
              <a:rPr kumimoji="0" lang="en-US" altLang="ja-JP" sz="12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76,000tCO</a:t>
            </a:r>
            <a:r>
              <a:rPr kumimoji="0" lang="ja-JP" altLang="en-US" sz="12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₂／年の削減効果）</a:t>
            </a:r>
            <a:endParaRPr kumimoji="0" lang="en-US" altLang="ja-JP" sz="12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657" indent="-285657" defTabSz="914104">
              <a:buClr>
                <a:schemeClr val="bg2">
                  <a:lumMod val="50000"/>
                </a:schemeClr>
              </a:buClr>
              <a:buFont typeface="Arial" panose="020B0604020202020204" pitchFamily="34" charset="0"/>
              <a:buChar char="•"/>
              <a:defRPr/>
            </a:pPr>
            <a:r>
              <a:rPr kumimoji="0" lang="ja-JP" altLang="en-US" sz="12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環境技術・システムの高度化による循環産業の競争力強化</a:t>
            </a:r>
            <a:endParaRPr kumimoji="0" lang="en-US" altLang="ja-JP" sz="12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9" name="グループ化 7"/>
          <p:cNvGrpSpPr>
            <a:grpSpLocks/>
          </p:cNvGrpSpPr>
          <p:nvPr/>
        </p:nvGrpSpPr>
        <p:grpSpPr bwMode="auto">
          <a:xfrm>
            <a:off x="5168831" y="4258983"/>
            <a:ext cx="1277528" cy="1033263"/>
            <a:chOff x="6219770" y="4025890"/>
            <a:chExt cx="1358956" cy="1169733"/>
          </a:xfrm>
        </p:grpSpPr>
        <p:pic>
          <p:nvPicPr>
            <p:cNvPr id="81" name="図 2"/>
            <p:cNvPicPr>
              <a:picLocks noChangeAspect="1"/>
            </p:cNvPicPr>
            <p:nvPr/>
          </p:nvPicPr>
          <p:blipFill>
            <a:blip r:embed="rId4" cstate="print">
              <a:extLst>
                <a:ext uri="{28A0092B-C50C-407E-A947-70E740481C1C}">
                  <a14:useLocalDpi xmlns:a14="http://schemas.microsoft.com/office/drawing/2010/main" val="0"/>
                </a:ext>
              </a:extLst>
            </a:blip>
            <a:srcRect l="27950" t="46500" r="51181" b="22000"/>
            <a:stretch>
              <a:fillRect/>
            </a:stretch>
          </p:blipFill>
          <p:spPr bwMode="auto">
            <a:xfrm>
              <a:off x="6219770" y="4025890"/>
              <a:ext cx="1358956" cy="115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正方形/長方形 81"/>
            <p:cNvSpPr/>
            <p:nvPr/>
          </p:nvSpPr>
          <p:spPr>
            <a:xfrm>
              <a:off x="6685698" y="5101099"/>
              <a:ext cx="577345" cy="94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04">
                <a:defRPr/>
              </a:pPr>
              <a:endParaRPr kumimoji="0" lang="ja-JP" altLang="en-US" sz="1799"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78" name="図 1"/>
          <p:cNvPicPr>
            <a:picLocks noChangeAspect="1"/>
          </p:cNvPicPr>
          <p:nvPr/>
        </p:nvPicPr>
        <p:blipFill>
          <a:blip r:embed="rId5">
            <a:extLst>
              <a:ext uri="{28A0092B-C50C-407E-A947-70E740481C1C}">
                <a14:useLocalDpi xmlns:a14="http://schemas.microsoft.com/office/drawing/2010/main" val="0"/>
              </a:ext>
            </a:extLst>
          </a:blip>
          <a:srcRect l="21701" t="49692" r="65118" b="35803"/>
          <a:stretch>
            <a:fillRect/>
          </a:stretch>
        </p:blipFill>
        <p:spPr bwMode="auto">
          <a:xfrm>
            <a:off x="752243" y="4312707"/>
            <a:ext cx="1688559" cy="98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図 2"/>
          <p:cNvPicPr>
            <a:picLocks noChangeAspect="1"/>
          </p:cNvPicPr>
          <p:nvPr/>
        </p:nvPicPr>
        <p:blipFill>
          <a:blip r:embed="rId6" cstate="print">
            <a:extLst>
              <a:ext uri="{28A0092B-C50C-407E-A947-70E740481C1C}">
                <a14:useLocalDpi xmlns:a14="http://schemas.microsoft.com/office/drawing/2010/main" val="0"/>
              </a:ext>
            </a:extLst>
          </a:blip>
          <a:srcRect l="29526" t="37399" r="46063" b="32500"/>
          <a:stretch>
            <a:fillRect/>
          </a:stretch>
        </p:blipFill>
        <p:spPr bwMode="auto">
          <a:xfrm>
            <a:off x="2913724" y="4312707"/>
            <a:ext cx="1542555" cy="100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テキスト ボックス 19"/>
          <p:cNvSpPr txBox="1">
            <a:spLocks noChangeArrowheads="1"/>
          </p:cNvSpPr>
          <p:nvPr/>
        </p:nvSpPr>
        <p:spPr bwMode="auto">
          <a:xfrm>
            <a:off x="104248" y="1800378"/>
            <a:ext cx="984410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37931725" indent="-37474525">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marL="285657" indent="-285657" defTabSz="914104">
              <a:lnSpc>
                <a:spcPts val="1200"/>
              </a:lnSpc>
              <a:spcBef>
                <a:spcPct val="0"/>
              </a:spcBef>
              <a:buClr>
                <a:srgbClr val="595959"/>
              </a:buClr>
              <a:buFont typeface="Wingdings" panose="05000000000000000000" pitchFamily="2" charset="2"/>
              <a:buChar char="l"/>
              <a:defRPr/>
            </a:pPr>
            <a:r>
              <a:rPr lang="ja-JP" altLang="en-US" sz="1200" kern="0" dirty="0">
                <a:latin typeface="メイリオ" panose="020B0604030504040204" pitchFamily="50" charset="-128"/>
                <a:cs typeface="メイリオ" panose="020B0604030504040204" pitchFamily="50" charset="-128"/>
              </a:rPr>
              <a:t>再生可能エネルギー設備等の地球温暖化対策に資する低炭素製品については、急速に導入が進んでおり、リユース・リサイクル段階での省</a:t>
            </a:r>
            <a:r>
              <a:rPr lang="en-US" altLang="ja-JP" sz="1200" kern="0" dirty="0">
                <a:latin typeface="メイリオ" panose="020B0604030504040204" pitchFamily="50" charset="-128"/>
                <a:cs typeface="メイリオ" panose="020B0604030504040204" pitchFamily="50" charset="-128"/>
              </a:rPr>
              <a:t>CO2</a:t>
            </a:r>
            <a:r>
              <a:rPr lang="ja-JP" altLang="en-US" sz="1200" kern="0" dirty="0">
                <a:latin typeface="メイリオ" panose="020B0604030504040204" pitchFamily="50" charset="-128"/>
                <a:cs typeface="メイリオ" panose="020B0604030504040204" pitchFamily="50" charset="-128"/>
              </a:rPr>
              <a:t>化を早期に推進する必要が生じている。</a:t>
            </a:r>
          </a:p>
          <a:p>
            <a:pPr marL="285657" indent="-285657" defTabSz="914104">
              <a:lnSpc>
                <a:spcPts val="1200"/>
              </a:lnSpc>
              <a:spcBef>
                <a:spcPct val="0"/>
              </a:spcBef>
              <a:buClr>
                <a:srgbClr val="595959"/>
              </a:buClr>
              <a:buFont typeface="Wingdings" panose="05000000000000000000" pitchFamily="2" charset="2"/>
              <a:buChar char="l"/>
              <a:defRPr/>
            </a:pPr>
            <a:r>
              <a:rPr lang="ja-JP" altLang="en-US" sz="1200" kern="0" dirty="0">
                <a:latin typeface="メイリオ" panose="020B0604030504040204" pitchFamily="50" charset="-128"/>
                <a:cs typeface="メイリオ" panose="020B0604030504040204" pitchFamily="50" charset="-128"/>
              </a:rPr>
              <a:t>また、平成</a:t>
            </a:r>
            <a:r>
              <a:rPr lang="en-US" altLang="ja-JP" sz="1200" kern="0" dirty="0">
                <a:latin typeface="メイリオ" panose="020B0604030504040204" pitchFamily="50" charset="-128"/>
                <a:cs typeface="メイリオ" panose="020B0604030504040204" pitchFamily="50" charset="-128"/>
              </a:rPr>
              <a:t>29</a:t>
            </a:r>
            <a:r>
              <a:rPr lang="ja-JP" altLang="en-US" sz="1200" kern="0" dirty="0">
                <a:latin typeface="メイリオ" panose="020B0604030504040204" pitchFamily="50" charset="-128"/>
                <a:cs typeface="メイリオ" panose="020B0604030504040204" pitchFamily="50" charset="-128"/>
              </a:rPr>
              <a:t>年</a:t>
            </a:r>
            <a:r>
              <a:rPr lang="en-US" altLang="ja-JP" sz="1200" kern="0" dirty="0">
                <a:latin typeface="メイリオ" panose="020B0604030504040204" pitchFamily="50" charset="-128"/>
                <a:cs typeface="メイリオ" panose="020B0604030504040204" pitchFamily="50" charset="-128"/>
              </a:rPr>
              <a:t>12</a:t>
            </a:r>
            <a:r>
              <a:rPr lang="ja-JP" altLang="en-US" sz="1200" kern="0" dirty="0">
                <a:latin typeface="メイリオ" panose="020B0604030504040204" pitchFamily="50" charset="-128"/>
                <a:cs typeface="メイリオ" panose="020B0604030504040204" pitchFamily="50" charset="-128"/>
              </a:rPr>
              <a:t>月末から中国が行うプラスチックの輸入規制により、早急に国内での資源循環体制を確保する必要があり、高効率で温暖化対策にも資する設備の導入を推進する必要がある。</a:t>
            </a:r>
          </a:p>
          <a:p>
            <a:pPr marL="285657" indent="-285657" defTabSz="914104">
              <a:lnSpc>
                <a:spcPts val="1200"/>
              </a:lnSpc>
              <a:spcBef>
                <a:spcPct val="0"/>
              </a:spcBef>
              <a:buClr>
                <a:srgbClr val="595959"/>
              </a:buClr>
              <a:buFont typeface="Wingdings" panose="05000000000000000000" pitchFamily="2" charset="2"/>
              <a:buChar char="l"/>
              <a:defRPr/>
            </a:pPr>
            <a:r>
              <a:rPr lang="ja-JP" altLang="en-US" sz="1200" kern="0" dirty="0">
                <a:latin typeface="メイリオ" panose="020B0604030504040204" pitchFamily="50" charset="-128"/>
                <a:cs typeface="メイリオ" panose="020B0604030504040204" pitchFamily="50" charset="-128"/>
              </a:rPr>
              <a:t>低炭素製品等に係るリユース、リサイクルについての「省</a:t>
            </a:r>
            <a:r>
              <a:rPr lang="en-US" altLang="ja-JP" sz="1200" kern="0" dirty="0">
                <a:latin typeface="メイリオ" panose="020B0604030504040204" pitchFamily="50" charset="-128"/>
                <a:cs typeface="メイリオ" panose="020B0604030504040204" pitchFamily="50" charset="-128"/>
              </a:rPr>
              <a:t>CO₂</a:t>
            </a:r>
            <a:r>
              <a:rPr lang="ja-JP" altLang="en-US" sz="1200" kern="0" dirty="0">
                <a:latin typeface="メイリオ" panose="020B0604030504040204" pitchFamily="50" charset="-128"/>
                <a:cs typeface="メイリオ" panose="020B0604030504040204" pitchFamily="50" charset="-128"/>
              </a:rPr>
              <a:t>型リサイクル等設備技術実証事業」等により実証された技術・システムやプラスチックの高度なリサイクルが可能なものを中心に、エネルギー消費の少ない省</a:t>
            </a:r>
            <a:r>
              <a:rPr lang="en-US" altLang="ja-JP" sz="1200" kern="0" dirty="0">
                <a:latin typeface="メイリオ" panose="020B0604030504040204" pitchFamily="50" charset="-128"/>
                <a:cs typeface="メイリオ" panose="020B0604030504040204" pitchFamily="50" charset="-128"/>
              </a:rPr>
              <a:t>CO₂</a:t>
            </a:r>
            <a:r>
              <a:rPr lang="ja-JP" altLang="en-US" sz="1200" kern="0" dirty="0">
                <a:latin typeface="メイリオ" panose="020B0604030504040204" pitchFamily="50" charset="-128"/>
                <a:cs typeface="メイリオ" panose="020B0604030504040204" pitchFamily="50" charset="-128"/>
              </a:rPr>
              <a:t>型の設備導入を進めることにより、低炭素化と資源循環の統合的実現を目指す。　</a:t>
            </a:r>
            <a:endParaRPr lang="en-US" altLang="ja-JP" sz="1200" kern="0" dirty="0">
              <a:latin typeface="メイリオ" panose="020B0604030504040204" pitchFamily="50" charset="-128"/>
              <a:cs typeface="メイリオ" panose="020B0604030504040204" pitchFamily="50" charset="-128"/>
            </a:endParaRPr>
          </a:p>
          <a:p>
            <a:pPr marL="0" indent="0" defTabSz="914104">
              <a:lnSpc>
                <a:spcPts val="1200"/>
              </a:lnSpc>
              <a:spcBef>
                <a:spcPct val="0"/>
              </a:spcBef>
              <a:buClr>
                <a:srgbClr val="595959"/>
              </a:buClr>
              <a:buNone/>
              <a:defRPr/>
            </a:pPr>
            <a:r>
              <a:rPr lang="ja-JP" altLang="en-US" sz="1200" kern="0" dirty="0">
                <a:latin typeface="メイリオ" panose="020B0604030504040204" pitchFamily="50" charset="-128"/>
                <a:cs typeface="メイリオ" panose="020B0604030504040204" pitchFamily="50" charset="-128"/>
              </a:rPr>
              <a:t>　（低炭素製品の例：太陽光パネル、炭素繊維強化プラスチック、次世代自動車、リチウムイオン電池等の各種電池、省エネ家電等用磁石、　</a:t>
            </a:r>
            <a:endParaRPr lang="en-US" altLang="ja-JP" sz="1200" kern="0" dirty="0">
              <a:latin typeface="メイリオ" panose="020B0604030504040204" pitchFamily="50" charset="-128"/>
              <a:cs typeface="メイリオ" panose="020B0604030504040204" pitchFamily="50" charset="-128"/>
            </a:endParaRPr>
          </a:p>
          <a:p>
            <a:pPr marL="0" indent="0" defTabSz="914104">
              <a:lnSpc>
                <a:spcPts val="1200"/>
              </a:lnSpc>
              <a:spcBef>
                <a:spcPct val="0"/>
              </a:spcBef>
              <a:buClr>
                <a:srgbClr val="595959"/>
              </a:buClr>
              <a:buNone/>
              <a:defRPr/>
            </a:pPr>
            <a:r>
              <a:rPr lang="ja-JP" altLang="en-US" sz="1200" kern="0" dirty="0">
                <a:latin typeface="メイリオ" panose="020B0604030504040204" pitchFamily="50" charset="-128"/>
                <a:cs typeface="メイリオ" panose="020B0604030504040204" pitchFamily="50" charset="-128"/>
              </a:rPr>
              <a:t>　　</a:t>
            </a:r>
            <a:r>
              <a:rPr lang="en-US" altLang="ja-JP" sz="1200" kern="0" dirty="0">
                <a:latin typeface="メイリオ" panose="020B0604030504040204" pitchFamily="50" charset="-128"/>
                <a:cs typeface="メイリオ" panose="020B0604030504040204" pitchFamily="50" charset="-128"/>
              </a:rPr>
              <a:t>LED</a:t>
            </a:r>
            <a:r>
              <a:rPr lang="ja-JP" altLang="en-US" sz="1200" kern="0" dirty="0">
                <a:latin typeface="メイリオ" panose="020B0604030504040204" pitchFamily="50" charset="-128"/>
                <a:cs typeface="メイリオ" panose="020B0604030504040204" pitchFamily="50" charset="-128"/>
              </a:rPr>
              <a:t>等）</a:t>
            </a:r>
            <a:endParaRPr lang="en-US" altLang="ja-JP" sz="1200" kern="0" dirty="0">
              <a:latin typeface="メイリオ" panose="020B0604030504040204" pitchFamily="50" charset="-128"/>
              <a:cs typeface="メイリオ" panose="020B0604030504040204" pitchFamily="50" charset="-128"/>
            </a:endParaRPr>
          </a:p>
          <a:p>
            <a:pPr marL="0" indent="0" defTabSz="914104">
              <a:lnSpc>
                <a:spcPts val="1200"/>
              </a:lnSpc>
              <a:spcBef>
                <a:spcPct val="0"/>
              </a:spcBef>
              <a:buClr>
                <a:srgbClr val="595959"/>
              </a:buClr>
              <a:buNone/>
              <a:defRPr/>
            </a:pPr>
            <a:endParaRPr lang="en-US" altLang="ja-JP" sz="1100" kern="0" dirty="0">
              <a:latin typeface="メイリオ" panose="020B0604030504040204" pitchFamily="50" charset="-128"/>
              <a:cs typeface="メイリオ" panose="020B0604030504040204" pitchFamily="50" charset="-128"/>
            </a:endParaRPr>
          </a:p>
          <a:p>
            <a:pPr marL="285657" indent="-285657" defTabSz="914104">
              <a:lnSpc>
                <a:spcPts val="1200"/>
              </a:lnSpc>
              <a:spcBef>
                <a:spcPct val="0"/>
              </a:spcBef>
              <a:buClr>
                <a:srgbClr val="595959"/>
              </a:buClr>
              <a:buNone/>
              <a:defRPr/>
            </a:pPr>
            <a:endParaRPr lang="en-US" altLang="ja-JP" sz="1100" kern="0" dirty="0">
              <a:latin typeface="メイリオ" panose="020B0604030504040204" pitchFamily="50" charset="-128"/>
              <a:cs typeface="メイリオ" panose="020B0604030504040204" pitchFamily="50" charset="-128"/>
            </a:endParaRPr>
          </a:p>
          <a:p>
            <a:pPr marL="285657" indent="-285657" defTabSz="914104">
              <a:lnSpc>
                <a:spcPts val="1200"/>
              </a:lnSpc>
              <a:spcBef>
                <a:spcPct val="0"/>
              </a:spcBef>
              <a:buClr>
                <a:srgbClr val="595959"/>
              </a:buClr>
              <a:buNone/>
              <a:defRPr/>
            </a:pPr>
            <a:endParaRPr lang="en-US" altLang="ja-JP" sz="1100" kern="0" dirty="0">
              <a:latin typeface="メイリオ" panose="020B0604030504040204" pitchFamily="50" charset="-128"/>
              <a:cs typeface="メイリオ" panose="020B0604030504040204" pitchFamily="50" charset="-128"/>
            </a:endParaRPr>
          </a:p>
          <a:p>
            <a:pPr marL="285657" indent="-285657" defTabSz="914104">
              <a:lnSpc>
                <a:spcPts val="1200"/>
              </a:lnSpc>
              <a:spcBef>
                <a:spcPct val="0"/>
              </a:spcBef>
              <a:buClr>
                <a:srgbClr val="595959"/>
              </a:buClr>
              <a:buFont typeface="Wingdings" panose="05000000000000000000" pitchFamily="2" charset="2"/>
              <a:buChar char="l"/>
              <a:defRPr/>
            </a:pPr>
            <a:r>
              <a:rPr lang="ja-JP" altLang="en-US" sz="1200" kern="0" dirty="0">
                <a:latin typeface="メイリオ" panose="020B0604030504040204" pitchFamily="50" charset="-128"/>
                <a:cs typeface="メイリオ" panose="020B0604030504040204" pitchFamily="50" charset="-128"/>
              </a:rPr>
              <a:t>低炭素製品等に係るリユース・リサイクルのための省</a:t>
            </a:r>
            <a:r>
              <a:rPr lang="en-US" altLang="ja-JP" sz="1200" kern="0" dirty="0">
                <a:latin typeface="メイリオ" panose="020B0604030504040204" pitchFamily="50" charset="-128"/>
                <a:cs typeface="メイリオ" panose="020B0604030504040204" pitchFamily="50" charset="-128"/>
              </a:rPr>
              <a:t>CO₂</a:t>
            </a:r>
            <a:r>
              <a:rPr lang="ja-JP" altLang="en-US" sz="1200" kern="0" dirty="0">
                <a:latin typeface="メイリオ" panose="020B0604030504040204" pitchFamily="50" charset="-128"/>
                <a:cs typeface="メイリオ" panose="020B0604030504040204" pitchFamily="50" charset="-128"/>
              </a:rPr>
              <a:t>型の設備導入費用及び省</a:t>
            </a:r>
            <a:r>
              <a:rPr lang="en-US" altLang="ja-JP" sz="1200" kern="0" dirty="0">
                <a:latin typeface="メイリオ" panose="020B0604030504040204" pitchFamily="50" charset="-128"/>
                <a:cs typeface="メイリオ" panose="020B0604030504040204" pitchFamily="50" charset="-128"/>
              </a:rPr>
              <a:t>CO2</a:t>
            </a:r>
            <a:r>
              <a:rPr lang="ja-JP" altLang="en-US" sz="1200" kern="0" dirty="0">
                <a:latin typeface="メイリオ" panose="020B0604030504040204" pitchFamily="50" charset="-128"/>
                <a:cs typeface="メイリオ" panose="020B0604030504040204" pitchFamily="50" charset="-128"/>
              </a:rPr>
              <a:t>型のリサイクル高度化設備の導入費用について、１／２を上限に補助。</a:t>
            </a:r>
          </a:p>
          <a:p>
            <a:pPr marL="0" indent="0" defTabSz="914104">
              <a:lnSpc>
                <a:spcPts val="1200"/>
              </a:lnSpc>
              <a:spcBef>
                <a:spcPct val="0"/>
              </a:spcBef>
              <a:buClr>
                <a:srgbClr val="595959"/>
              </a:buClr>
              <a:buNone/>
              <a:defRPr/>
            </a:pPr>
            <a:r>
              <a:rPr lang="ja-JP" altLang="en-US" sz="1200" kern="0" dirty="0">
                <a:latin typeface="メイリオ" panose="020B0604030504040204" pitchFamily="50" charset="-128"/>
                <a:cs typeface="メイリオ" panose="020B0604030504040204" pitchFamily="50" charset="-128"/>
              </a:rPr>
              <a:t>　（例：太陽光パネルリサイクル設備、太陽光パネルリユース診断設備、炭素繊維強化プラスチックリサイクル設備、樹脂の高度なリサイク</a:t>
            </a:r>
            <a:endParaRPr lang="en-US" altLang="ja-JP" sz="1200" kern="0" dirty="0">
              <a:latin typeface="メイリオ" panose="020B0604030504040204" pitchFamily="50" charset="-128"/>
              <a:cs typeface="メイリオ" panose="020B0604030504040204" pitchFamily="50" charset="-128"/>
            </a:endParaRPr>
          </a:p>
          <a:p>
            <a:pPr marL="0" indent="0" defTabSz="914104">
              <a:lnSpc>
                <a:spcPts val="1200"/>
              </a:lnSpc>
              <a:spcBef>
                <a:spcPct val="0"/>
              </a:spcBef>
              <a:buClr>
                <a:srgbClr val="595959"/>
              </a:buClr>
              <a:buNone/>
              <a:defRPr/>
            </a:pPr>
            <a:r>
              <a:rPr lang="ja-JP" altLang="en-US" sz="1200" kern="0" dirty="0">
                <a:latin typeface="メイリオ" panose="020B0604030504040204" pitchFamily="50" charset="-128"/>
                <a:cs typeface="メイリオ" panose="020B0604030504040204" pitchFamily="50" charset="-128"/>
              </a:rPr>
              <a:t>　　ルに資する異物除去、洗浄および原料化設備等</a:t>
            </a:r>
            <a:endParaRPr lang="en-US" altLang="ja-JP" sz="1051" kern="0" dirty="0">
              <a:latin typeface="メイリオ" panose="020B0604030504040204" pitchFamily="50" charset="-128"/>
              <a:cs typeface="メイリオ" panose="020B0604030504040204" pitchFamily="50" charset="-128"/>
            </a:endParaRPr>
          </a:p>
          <a:p>
            <a:pPr marL="285657" indent="-285657" defTabSz="914104">
              <a:lnSpc>
                <a:spcPts val="1200"/>
              </a:lnSpc>
              <a:spcBef>
                <a:spcPct val="0"/>
              </a:spcBef>
              <a:buClr>
                <a:srgbClr val="595959"/>
              </a:buClr>
              <a:buNone/>
              <a:defRPr/>
            </a:pPr>
            <a:endParaRPr lang="en-US" altLang="ja-JP" sz="1200" kern="0" dirty="0">
              <a:latin typeface="メイリオ" panose="020B0604030504040204" pitchFamily="50" charset="-128"/>
              <a:cs typeface="メイリオ" panose="020B0604030504040204" pitchFamily="50" charset="-128"/>
            </a:endParaRPr>
          </a:p>
          <a:p>
            <a:pPr marL="285657" indent="-285657" defTabSz="914104">
              <a:lnSpc>
                <a:spcPts val="1200"/>
              </a:lnSpc>
              <a:spcBef>
                <a:spcPct val="0"/>
              </a:spcBef>
              <a:buClr>
                <a:srgbClr val="595959"/>
              </a:buClr>
              <a:buNone/>
              <a:defRPr/>
            </a:pPr>
            <a:r>
              <a:rPr lang="ja-JP" altLang="en-US" sz="1200" kern="0" dirty="0">
                <a:latin typeface="メイリオ" panose="020B0604030504040204" pitchFamily="50" charset="-128"/>
                <a:cs typeface="メイリオ" panose="020B0604030504040204" pitchFamily="50" charset="-128"/>
              </a:rPr>
              <a:t>　　　　　　　　</a:t>
            </a:r>
            <a:endParaRPr lang="ja-JP" altLang="en-US" sz="1200" kern="0" dirty="0">
              <a:solidFill>
                <a:srgbClr val="FF0000"/>
              </a:solidFill>
              <a:latin typeface="メイリオ" panose="020B0604030504040204" pitchFamily="50" charset="-128"/>
              <a:cs typeface="メイリオ" panose="020B0604030504040204" pitchFamily="50" charset="-128"/>
            </a:endParaRPr>
          </a:p>
        </p:txBody>
      </p:sp>
      <p:sp>
        <p:nvSpPr>
          <p:cNvPr id="93" name="テキスト ボックス 92"/>
          <p:cNvSpPr txBox="1"/>
          <p:nvPr/>
        </p:nvSpPr>
        <p:spPr>
          <a:xfrm>
            <a:off x="9488058" y="6524351"/>
            <a:ext cx="358337" cy="369204"/>
          </a:xfrm>
          <a:prstGeom prst="rect">
            <a:avLst/>
          </a:prstGeom>
          <a:noFill/>
        </p:spPr>
        <p:txBody>
          <a:bodyPr wrap="square" rtlCol="0">
            <a:spAutoFit/>
          </a:bodyPr>
          <a:lstStyle/>
          <a:p>
            <a:pPr algn="ctr" defTabSz="914104">
              <a:defRPr/>
            </a:pPr>
            <a:r>
              <a:rPr kumimoji="0" lang="ja-JP" altLang="en-US" sz="1799" b="1" kern="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１</a:t>
            </a:r>
            <a:endParaRPr lang="ja-JP" altLang="en-US" sz="1799" b="1" kern="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4" name="図 3"/>
          <p:cNvPicPr>
            <a:picLocks noChangeAspect="1"/>
          </p:cNvPicPr>
          <p:nvPr/>
        </p:nvPicPr>
        <p:blipFill>
          <a:blip r:embed="rId7">
            <a:extLst>
              <a:ext uri="{28A0092B-C50C-407E-A947-70E740481C1C}">
                <a14:useLocalDpi xmlns:a14="http://schemas.microsoft.com/office/drawing/2010/main" val="0"/>
              </a:ext>
            </a:extLst>
          </a:blip>
          <a:srcRect l="9837" t="23750" r="19289"/>
          <a:stretch>
            <a:fillRect/>
          </a:stretch>
        </p:blipFill>
        <p:spPr bwMode="auto">
          <a:xfrm>
            <a:off x="8637999" y="4395820"/>
            <a:ext cx="966479" cy="7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テキスト ボックス 94"/>
          <p:cNvSpPr txBox="1"/>
          <p:nvPr/>
        </p:nvSpPr>
        <p:spPr>
          <a:xfrm>
            <a:off x="8457084" y="5205179"/>
            <a:ext cx="1329899" cy="230832"/>
          </a:xfrm>
          <a:prstGeom prst="rect">
            <a:avLst/>
          </a:prstGeom>
          <a:noFill/>
        </p:spPr>
        <p:txBody>
          <a:bodyPr>
            <a:spAutoFit/>
          </a:bodyPr>
          <a:lstStyle/>
          <a:p>
            <a:pPr algn="ctr" defTabSz="914104">
              <a:buClr>
                <a:schemeClr val="bg2">
                  <a:lumMod val="50000"/>
                </a:schemeClr>
              </a:buClr>
              <a:defRPr/>
            </a:pPr>
            <a:r>
              <a:rPr kumimoji="0" lang="ja-JP" altLang="en-US" sz="9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洗浄されたフレーク</a:t>
            </a:r>
            <a:endParaRPr kumimoji="0" lang="en-US" altLang="ja-JP" sz="9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6" name="図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76474" y="4230771"/>
            <a:ext cx="1661580" cy="105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正方形/長方形 40"/>
          <p:cNvSpPr/>
          <p:nvPr/>
        </p:nvSpPr>
        <p:spPr>
          <a:xfrm>
            <a:off x="8733122" y="74587"/>
            <a:ext cx="1129651" cy="315591"/>
          </a:xfrm>
          <a:prstGeom prst="rect">
            <a:avLst/>
          </a:prstGeom>
          <a:gradFill>
            <a:gsLst>
              <a:gs pos="0">
                <a:srgbClr val="BCBCBC"/>
              </a:gs>
              <a:gs pos="35000">
                <a:srgbClr val="D0D0D0"/>
              </a:gs>
              <a:gs pos="100000">
                <a:srgbClr val="EDEDED"/>
              </a:gs>
            </a:gsLst>
            <a:lin ang="16200000" scaled="0"/>
          </a:gradFill>
          <a:ln>
            <a:noFill/>
          </a:ln>
        </p:spPr>
        <p:style>
          <a:lnRef idx="1">
            <a:schemeClr val="dk1"/>
          </a:lnRef>
          <a:fillRef idx="2">
            <a:schemeClr val="dk1"/>
          </a:fillRef>
          <a:effectRef idx="1">
            <a:schemeClr val="dk1"/>
          </a:effectRef>
          <a:fontRef idx="minor">
            <a:schemeClr val="dk1"/>
          </a:fontRef>
        </p:style>
        <p:txBody>
          <a:bodyPr rtlCol="0" anchor="t"/>
          <a:lstStyle/>
          <a:p>
            <a:pPr algn="ctr" defTabSz="844314">
              <a:defRPr/>
            </a:pPr>
            <a:r>
              <a:rPr lang="ja-JP" altLang="en-US" dirty="0">
                <a:solidFill>
                  <a:prstClr val="black"/>
                </a:solidFill>
                <a:latin typeface="メイリオ" pitchFamily="50" charset="-128"/>
                <a:ea typeface="メイリオ" pitchFamily="50" charset="-128"/>
                <a:cs typeface="メイリオ" pitchFamily="50" charset="-128"/>
              </a:rPr>
              <a:t>補助</a:t>
            </a:r>
          </a:p>
        </p:txBody>
      </p:sp>
    </p:spTree>
    <p:extLst>
      <p:ext uri="{BB962C8B-B14F-4D97-AF65-F5344CB8AC3E}">
        <p14:creationId xmlns:p14="http://schemas.microsoft.com/office/powerpoint/2010/main" val="238996765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288</Words>
  <Application>Microsoft Office PowerPoint</Application>
  <PresentationFormat>A4 210 x 297 mm</PresentationFormat>
  <Paragraphs>42</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メイリオ</vt:lpstr>
      <vt:lpstr>游ゴシック</vt:lpstr>
      <vt:lpstr>游ゴシック Light</vt:lpstr>
      <vt:lpstr>Arial</vt:lpstr>
      <vt:lpstr>Calibri</vt:lpstr>
      <vt:lpstr>Calibri Light</vt:lpstr>
      <vt:lpstr>Cambria</vt:lpstr>
      <vt:lpstr>Wingdings</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曽根 拓人</dc:creator>
  <cp:lastModifiedBy>稲 佳奈／リサーチ・コンサル／JRI (ina kana)</cp:lastModifiedBy>
  <cp:revision>2</cp:revision>
  <dcterms:created xsi:type="dcterms:W3CDTF">2018-04-13T07:18:43Z</dcterms:created>
  <dcterms:modified xsi:type="dcterms:W3CDTF">2018-05-15T05:21:44Z</dcterms:modified>
</cp:coreProperties>
</file>