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9FF40-4212-4D47-AE2B-1153079F0082}"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84A7C-80D7-4C10-BA6C-4774670AB225}" type="slidenum">
              <a:rPr kumimoji="1" lang="ja-JP" altLang="en-US" smtClean="0"/>
              <a:t>‹#›</a:t>
            </a:fld>
            <a:endParaRPr kumimoji="1" lang="ja-JP" altLang="en-US"/>
          </a:p>
        </p:txBody>
      </p:sp>
    </p:spTree>
    <p:extLst>
      <p:ext uri="{BB962C8B-B14F-4D97-AF65-F5344CB8AC3E}">
        <p14:creationId xmlns:p14="http://schemas.microsoft.com/office/powerpoint/2010/main" val="1001811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963613" y="1233488"/>
            <a:ext cx="4808537"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7249" indent="-294085">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1268" indent="-23494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4432" indent="-23494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7596" indent="-23494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0761" indent="-234940"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3924" indent="-234940"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7089" indent="-234940"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0253" indent="-234940"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a:spcBef>
                <a:spcPct val="0"/>
              </a:spcBef>
              <a:defRPr/>
            </a:pPr>
            <a:fld id="{C2C63690-4F00-4111-95F4-B6D12B866489}" type="slidenum">
              <a:rPr lang="ja-JP" altLang="en-US" kern="0">
                <a:latin typeface="Cambria" panose="02040503050406030204" pitchFamily="18" charset="0"/>
                <a:ea typeface="メイリオ" panose="020B0604030504040204" pitchFamily="50" charset="-128"/>
                <a:cs typeface="メイリオ" panose="020B0604030504040204" pitchFamily="50" charset="-128"/>
              </a:rPr>
              <a:pPr defTabSz="946329">
                <a:spcBef>
                  <a:spcPct val="0"/>
                </a:spcBef>
                <a:defRPr/>
              </a:pPr>
              <a:t>1</a:t>
            </a:fld>
            <a:endParaRPr lang="ja-JP" altLang="en-US" kern="0">
              <a:latin typeface="Cambria" panose="02040503050406030204" pitchFamily="18"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1269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868303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3937244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379155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3590234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374016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95027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2232564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368190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64648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349374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382E77-C7C6-49F3-A84B-08B503B4895C}"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104364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82E77-C7C6-49F3-A84B-08B503B4895C}"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3201C-025C-4B7E-AF66-796FE61586FC}" type="slidenum">
              <a:rPr kumimoji="1" lang="ja-JP" altLang="en-US" smtClean="0"/>
              <a:t>‹#›</a:t>
            </a:fld>
            <a:endParaRPr kumimoji="1" lang="ja-JP" altLang="en-US"/>
          </a:p>
        </p:txBody>
      </p:sp>
    </p:spTree>
    <p:extLst>
      <p:ext uri="{BB962C8B-B14F-4D97-AF65-F5344CB8AC3E}">
        <p14:creationId xmlns:p14="http://schemas.microsoft.com/office/powerpoint/2010/main" val="1396323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3" y="29670"/>
            <a:ext cx="755408" cy="461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8295205" y="29673"/>
            <a:ext cx="1300356" cy="461665"/>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14104">
              <a:defRPr/>
            </a:pPr>
            <a:r>
              <a:rPr kumimoji="0" lang="ja-JP" altLang="en-US" sz="12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25</a:t>
            </a:r>
            <a:r>
              <a:rPr kumimoji="0" lang="ja-JP" altLang="en-US" sz="12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年度予算</a:t>
            </a:r>
            <a:endParaRPr kumimoji="0" lang="en-US" altLang="ja-JP" sz="12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2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○○百万円</a:t>
            </a:r>
          </a:p>
        </p:txBody>
      </p:sp>
      <p:sp>
        <p:nvSpPr>
          <p:cNvPr id="3087" name="AutoShape 38" descr="クリックすると新しいウィンドウで開きます"/>
          <p:cNvSpPr>
            <a:spLocks noChangeAspect="1" noChangeArrowheads="1"/>
          </p:cNvSpPr>
          <p:nvPr/>
        </p:nvSpPr>
        <p:spPr bwMode="auto">
          <a:xfrm>
            <a:off x="52372" y="-135382"/>
            <a:ext cx="304703" cy="304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endParaRPr lang="ja-JP" altLang="en-US" sz="1799" kern="0">
              <a:latin typeface="メイリオ" panose="020B0604030504040204" pitchFamily="50" charset="-128"/>
            </a:endParaRPr>
          </a:p>
        </p:txBody>
      </p:sp>
      <p:sp>
        <p:nvSpPr>
          <p:cNvPr id="3088" name="AutoShape 40" descr="http://ord.yahoo.co.jp/o/image/SIG=12b3dpciv/EXP=1429771533;_ylc=X3IDMgRmc3QDMARpZHgDMARvaWQDQU5kOUdjVHNfMnlQdE9rcDJIcE9PYUhGM09ickt3V0NMTThuODE0Sml0QmJhOVBxY1FieGxHN29aQ3ZwTFEEcAM1NEt0NTdTZzU3bUs1N2F0BHBvcwM1OARzZWMDc2h3BHNsawNyaQ--/**http%3a/www.nikkan.co.jp/news/images/nkx20131031hhah.png"/>
          <p:cNvSpPr>
            <a:spLocks noChangeAspect="1" noChangeArrowheads="1"/>
          </p:cNvSpPr>
          <p:nvPr/>
        </p:nvSpPr>
        <p:spPr bwMode="auto">
          <a:xfrm>
            <a:off x="204726" y="16973"/>
            <a:ext cx="304703" cy="304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endParaRPr lang="ja-JP" altLang="en-US" sz="1799" kern="0">
              <a:latin typeface="メイリオ" panose="020B0604030504040204" pitchFamily="50" charset="-128"/>
            </a:endParaRPr>
          </a:p>
        </p:txBody>
      </p:sp>
      <p:sp>
        <p:nvSpPr>
          <p:cNvPr id="3089" name="AutoShape 43" descr="クリックすると新しいウィンドウで開きます"/>
          <p:cNvSpPr>
            <a:spLocks noChangeAspect="1" noChangeArrowheads="1"/>
          </p:cNvSpPr>
          <p:nvPr/>
        </p:nvSpPr>
        <p:spPr bwMode="auto">
          <a:xfrm>
            <a:off x="357077" y="169324"/>
            <a:ext cx="304703" cy="304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endParaRPr lang="ja-JP" altLang="en-US" sz="1799" kern="0">
              <a:latin typeface="メイリオ" panose="020B0604030504040204" pitchFamily="50" charset="-128"/>
            </a:endParaRPr>
          </a:p>
        </p:txBody>
      </p:sp>
      <p:sp>
        <p:nvSpPr>
          <p:cNvPr id="3090" name="AutoShape 45" descr="クリックすると新しいウィンドウで開きます"/>
          <p:cNvSpPr>
            <a:spLocks noChangeAspect="1" noChangeArrowheads="1"/>
          </p:cNvSpPr>
          <p:nvPr/>
        </p:nvSpPr>
        <p:spPr bwMode="auto">
          <a:xfrm>
            <a:off x="509431" y="321676"/>
            <a:ext cx="304703" cy="304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endParaRPr lang="ja-JP" altLang="en-US" sz="1799" kern="0">
              <a:latin typeface="メイリオ" panose="020B0604030504040204" pitchFamily="50" charset="-128"/>
            </a:endParaRPr>
          </a:p>
        </p:txBody>
      </p:sp>
      <p:sp>
        <p:nvSpPr>
          <p:cNvPr id="44" name="テキスト ボックス 43"/>
          <p:cNvSpPr txBox="1"/>
          <p:nvPr/>
        </p:nvSpPr>
        <p:spPr>
          <a:xfrm>
            <a:off x="9986984" y="2654288"/>
            <a:ext cx="2048806" cy="430887"/>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14104">
              <a:defRPr/>
            </a:pP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平成</a:t>
            </a:r>
            <a:r>
              <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年度予算（案）</a:t>
            </a:r>
            <a:endPar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500</a:t>
            </a: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百万円（</a:t>
            </a:r>
            <a:r>
              <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500</a:t>
            </a: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百万円）</a:t>
            </a:r>
          </a:p>
        </p:txBody>
      </p:sp>
      <p:sp>
        <p:nvSpPr>
          <p:cNvPr id="45" name="テキスト ボックス 44"/>
          <p:cNvSpPr txBox="1"/>
          <p:nvPr/>
        </p:nvSpPr>
        <p:spPr>
          <a:xfrm>
            <a:off x="764938" y="86480"/>
            <a:ext cx="6893889" cy="461537"/>
          </a:xfrm>
          <a:prstGeom prst="rect">
            <a:avLst/>
          </a:prstGeom>
          <a:noFill/>
        </p:spPr>
        <p:txBody>
          <a:bodyPr wrap="square" rtlCol="0">
            <a:spAutoFit/>
          </a:bodyPr>
          <a:lstStyle/>
          <a:p>
            <a:pPr defTabSz="914104">
              <a:defRPr/>
            </a:pPr>
            <a:r>
              <a:rPr kumimoji="0" lang="ja-JP" altLang="en-US" sz="23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省ＣＯ２型リサイクル等設備技術実証事業　　</a:t>
            </a:r>
          </a:p>
        </p:txBody>
      </p:sp>
      <p:sp>
        <p:nvSpPr>
          <p:cNvPr id="49" name="正方形/長方形 48"/>
          <p:cNvSpPr/>
          <p:nvPr/>
        </p:nvSpPr>
        <p:spPr>
          <a:xfrm>
            <a:off x="104248" y="624029"/>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defRPr/>
            </a:pPr>
            <a:r>
              <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64</a:t>
            </a:r>
            <a:endPar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6"/>
          <p:cNvSpPr>
            <a:spLocks noChangeArrowheads="1"/>
          </p:cNvSpPr>
          <p:nvPr/>
        </p:nvSpPr>
        <p:spPr bwMode="auto">
          <a:xfrm>
            <a:off x="2649489" y="551925"/>
            <a:ext cx="722839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eaLnBrk="1" hangingPunct="1">
              <a:lnSpc>
                <a:spcPts val="1999"/>
              </a:lnSpc>
              <a:spcBef>
                <a:spcPts val="0"/>
              </a:spcBef>
              <a:buNone/>
              <a:defRPr/>
            </a:pP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kern="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kern="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lnSpc>
                <a:spcPts val="19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29</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914104" eaLnBrk="1" hangingPunct="1">
              <a:lnSpc>
                <a:spcPts val="1999"/>
              </a:lnSpc>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環境再生・資源循環局リサイクル推進室</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03-5501-3153</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ストライプ矢印 14"/>
          <p:cNvSpPr/>
          <p:nvPr/>
        </p:nvSpPr>
        <p:spPr>
          <a:xfrm rot="5400000">
            <a:off x="7137872" y="4733143"/>
            <a:ext cx="411877" cy="899824"/>
          </a:xfrm>
          <a:prstGeom prst="stripedRightArrow">
            <a:avLst>
              <a:gd name="adj1" fmla="val 58800"/>
              <a:gd name="adj2" fmla="val 57917"/>
            </a:avLst>
          </a:prstGeom>
          <a:solidFill>
            <a:schemeClr val="tx2">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defTabSz="914104">
              <a:defRPr/>
            </a:pPr>
            <a:endParaRPr kumimoji="0" lang="ja-JP" altLang="en-US" sz="11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p:cNvSpPr txBox="1"/>
          <p:nvPr/>
        </p:nvSpPr>
        <p:spPr>
          <a:xfrm>
            <a:off x="41268" y="1850020"/>
            <a:ext cx="4883171" cy="1631216"/>
          </a:xfrm>
          <a:prstGeom prst="rect">
            <a:avLst/>
          </a:prstGeom>
          <a:noFill/>
        </p:spPr>
        <p:txBody>
          <a:bodyPr>
            <a:spAutoFit/>
          </a:bodyPr>
          <a:lstStyle/>
          <a:p>
            <a:pPr marL="285657" indent="-285657" defTabSz="914104">
              <a:lnSpc>
                <a:spcPts val="1200"/>
              </a:lnSpc>
              <a:buClr>
                <a:schemeClr val="tx1">
                  <a:lumMod val="65000"/>
                  <a:lumOff val="35000"/>
                </a:schemeClr>
              </a:buClr>
              <a:buFont typeface="Wingdings" pitchFamily="2" charset="2"/>
              <a:buChar char="l"/>
              <a:defRPr/>
            </a:pPr>
            <a:r>
              <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2030</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年の温室効果ガス排出削減目標の達成に向けて、再エネ・省エネ製品（低炭素製品）の普及を進め、既存のエネルギー消費形態の転換を図ることが不可欠であるが、</a:t>
            </a:r>
            <a:r>
              <a:rPr kumimoji="0" lang="ja-JP" altLang="en-US" sz="11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急速な製品導入の結果、処理時のＣＯ</a:t>
            </a:r>
            <a:r>
              <a:rPr kumimoji="0" lang="ja-JP" altLang="en-US" sz="1100" u="sng" kern="0" baseline="-25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２</a:t>
            </a:r>
            <a:r>
              <a:rPr kumimoji="0" lang="ja-JP" altLang="en-US" sz="11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排出が増大</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する可能性がある。</a:t>
            </a:r>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lnSpc>
                <a:spcPts val="1200"/>
              </a:lnSpc>
              <a:buClr>
                <a:schemeClr val="tx1">
                  <a:lumMod val="65000"/>
                  <a:lumOff val="35000"/>
                </a:schemeClr>
              </a:buClr>
              <a:buFont typeface="Wingdings" pitchFamily="2" charset="2"/>
              <a:buChar char="l"/>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そのため、</a:t>
            </a:r>
            <a:r>
              <a:rPr kumimoji="0" lang="ja-JP" altLang="en-US" sz="11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低炭素製品のリユース・リサイクル段階での省ＣＯ</a:t>
            </a:r>
            <a:r>
              <a:rPr kumimoji="0" lang="ja-JP" altLang="en-US" sz="1100" u="sng" kern="0" baseline="-25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２</a:t>
            </a:r>
            <a:r>
              <a:rPr kumimoji="0" lang="ja-JP" altLang="en-US" sz="1100" kern="0" baseline="-25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1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化を図ること</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が不可欠であり、本事業において当該技術・システムについて実証・事業性評価を行う。</a:t>
            </a:r>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lnSpc>
                <a:spcPts val="1200"/>
              </a:lnSpc>
              <a:buClr>
                <a:schemeClr val="tx1">
                  <a:lumMod val="65000"/>
                  <a:lumOff val="35000"/>
                </a:schemeClr>
              </a:buClr>
              <a:buFont typeface="Wingdings" pitchFamily="2" charset="2"/>
              <a:buChar char="l"/>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評価された設備・システムについては、「省ＣＯ</a:t>
            </a:r>
            <a:r>
              <a:rPr kumimoji="0" lang="ja-JP" altLang="en-US" sz="1100" kern="0" baseline="-25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２</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型リサイクル等高度化設備導入促進事業」の対象とすることを検討し、社会実装を進める。</a:t>
            </a:r>
          </a:p>
        </p:txBody>
      </p:sp>
      <p:sp>
        <p:nvSpPr>
          <p:cNvPr id="65" name="正方形/長方形 64"/>
          <p:cNvSpPr/>
          <p:nvPr/>
        </p:nvSpPr>
        <p:spPr>
          <a:xfrm>
            <a:off x="53959" y="1537660"/>
            <a:ext cx="9815540" cy="5263703"/>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14104">
              <a:defRPr/>
            </a:pPr>
            <a:endPar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正方形/長方形 75"/>
          <p:cNvSpPr/>
          <p:nvPr/>
        </p:nvSpPr>
        <p:spPr>
          <a:xfrm>
            <a:off x="4981572" y="1898076"/>
            <a:ext cx="4892695" cy="4903287"/>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14104">
              <a:defRPr/>
            </a:pPr>
            <a:endPar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テキスト ボックス 76"/>
          <p:cNvSpPr txBox="1"/>
          <p:nvPr/>
        </p:nvSpPr>
        <p:spPr>
          <a:xfrm>
            <a:off x="57138" y="1546337"/>
            <a:ext cx="954107" cy="27699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背景・目的</a:t>
            </a:r>
          </a:p>
        </p:txBody>
      </p:sp>
      <p:sp>
        <p:nvSpPr>
          <p:cNvPr id="80" name="テキスト ボックス 79"/>
          <p:cNvSpPr txBox="1"/>
          <p:nvPr/>
        </p:nvSpPr>
        <p:spPr>
          <a:xfrm>
            <a:off x="58725" y="3450498"/>
            <a:ext cx="800219" cy="27699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86" name="テキスト ボックス 85"/>
          <p:cNvSpPr txBox="1"/>
          <p:nvPr/>
        </p:nvSpPr>
        <p:spPr>
          <a:xfrm>
            <a:off x="61895" y="5676562"/>
            <a:ext cx="1107996" cy="27699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事業スキーム</a:t>
            </a:r>
          </a:p>
        </p:txBody>
      </p:sp>
      <p:sp>
        <p:nvSpPr>
          <p:cNvPr id="94" name="正方形/長方形 93"/>
          <p:cNvSpPr/>
          <p:nvPr/>
        </p:nvSpPr>
        <p:spPr>
          <a:xfrm>
            <a:off x="99987" y="5968621"/>
            <a:ext cx="4945065" cy="47028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p>
            <a:pPr marL="171394" indent="-171394" defTabSz="914104">
              <a:buClr>
                <a:schemeClr val="tx1">
                  <a:lumMod val="65000"/>
                  <a:lumOff val="35000"/>
                </a:schemeClr>
              </a:buClr>
              <a:buFont typeface="Wingdings" panose="05000000000000000000" pitchFamily="2" charset="2"/>
              <a:buChar char="l"/>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実施期間：平成２９年度～（最大３年間）</a:t>
            </a:r>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394" indent="-171394" defTabSz="914104">
              <a:buClr>
                <a:schemeClr val="tx1">
                  <a:lumMod val="65000"/>
                  <a:lumOff val="35000"/>
                </a:schemeClr>
              </a:buClr>
              <a:buFont typeface="Wingdings" panose="05000000000000000000" pitchFamily="2" charset="2"/>
              <a:buChar char="l"/>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委託</a:t>
            </a:r>
            <a:r>
              <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対象：民間団体　　</a:t>
            </a:r>
            <a:endParaRPr kumimoji="0" lang="en-US" altLang="ja-JP" sz="11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テキスト ボックス 94"/>
          <p:cNvSpPr txBox="1"/>
          <p:nvPr/>
        </p:nvSpPr>
        <p:spPr>
          <a:xfrm>
            <a:off x="49202" y="3744057"/>
            <a:ext cx="4857781" cy="1015663"/>
          </a:xfrm>
          <a:prstGeom prst="rect">
            <a:avLst/>
          </a:prstGeom>
          <a:noFill/>
        </p:spPr>
        <p:txBody>
          <a:bodyPr>
            <a:spAutoFit/>
          </a:bodyPr>
          <a:lstStyle/>
          <a:p>
            <a:pPr marL="285657" indent="-285657" defTabSz="914104">
              <a:lnSpc>
                <a:spcPts val="1200"/>
              </a:lnSpc>
              <a:buClr>
                <a:schemeClr val="tx1">
                  <a:lumMod val="65000"/>
                  <a:lumOff val="35000"/>
                </a:schemeClr>
              </a:buClr>
              <a:buFont typeface="Wingdings" panose="05000000000000000000" pitchFamily="2" charset="2"/>
              <a:buChar char="l"/>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再生可能エネルギー設備や電気自動車など温暖化対策のための新製品・素材（低炭素製品）のリユース・リサイクルに係る技術・システムの実証・事業性評価を委託により実施し、リユース、リサイクル段階の省ＣＯ</a:t>
            </a:r>
            <a:r>
              <a:rPr kumimoji="0" lang="ja-JP" altLang="en-US" sz="1100" kern="0" baseline="-25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２</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化を進める。</a:t>
            </a:r>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lnSpc>
                <a:spcPts val="1200"/>
              </a:lnSpc>
              <a:buClr>
                <a:schemeClr val="tx1">
                  <a:lumMod val="65000"/>
                  <a:lumOff val="35000"/>
                </a:schemeClr>
              </a:buClr>
              <a:buFont typeface="Wingdings" panose="05000000000000000000" pitchFamily="2" charset="2"/>
              <a:buChar char="l"/>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低炭素製品のリユース・リサイクルに係る技術・システムの動向調査を実施。</a:t>
            </a:r>
          </a:p>
        </p:txBody>
      </p:sp>
      <p:sp>
        <p:nvSpPr>
          <p:cNvPr id="96" name="テキスト ボックス 95"/>
          <p:cNvSpPr txBox="1"/>
          <p:nvPr/>
        </p:nvSpPr>
        <p:spPr>
          <a:xfrm>
            <a:off x="66655" y="4720074"/>
            <a:ext cx="1261884" cy="27699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期待される効果</a:t>
            </a:r>
          </a:p>
        </p:txBody>
      </p:sp>
      <p:sp>
        <p:nvSpPr>
          <p:cNvPr id="97" name="正方形/長方形 96"/>
          <p:cNvSpPr/>
          <p:nvPr/>
        </p:nvSpPr>
        <p:spPr>
          <a:xfrm>
            <a:off x="8048359" y="1537661"/>
            <a:ext cx="1620957" cy="307777"/>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defTabSz="914104">
              <a:defRPr/>
            </a:pPr>
            <a:r>
              <a:rPr kumimoji="0" lang="ja-JP" altLang="en-US" sz="1400" b="1" kern="0" dirty="0">
                <a:solidFill>
                  <a:sysClr val="window" lastClr="FFFFFF"/>
                </a:solidFill>
                <a:latin typeface="メイリオ" panose="020B0604030504040204" pitchFamily="50" charset="-128"/>
                <a:ea typeface="メイリオ" panose="020B0604030504040204" pitchFamily="50" charset="-128"/>
                <a:cs typeface="メイリオ" panose="020B0604030504040204" pitchFamily="50" charset="-128"/>
              </a:rPr>
              <a:t>事業目的・概要等</a:t>
            </a:r>
          </a:p>
        </p:txBody>
      </p:sp>
      <p:sp>
        <p:nvSpPr>
          <p:cNvPr id="98" name="テキスト ボックス 97"/>
          <p:cNvSpPr txBox="1"/>
          <p:nvPr/>
        </p:nvSpPr>
        <p:spPr>
          <a:xfrm>
            <a:off x="8177773" y="2591225"/>
            <a:ext cx="893477" cy="26161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defTabSz="914104">
              <a:defRPr/>
            </a:pP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ガリウム</a:t>
            </a:r>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9" name="Picture 46" descr="C:\Users\YAMAGU16\Pictures\TOYOTA_MIRAI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8623" y="3028567"/>
            <a:ext cx="1052175" cy="641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テキスト ボックス 68"/>
          <p:cNvSpPr txBox="1">
            <a:spLocks noChangeArrowheads="1"/>
          </p:cNvSpPr>
          <p:nvPr/>
        </p:nvSpPr>
        <p:spPr bwMode="auto">
          <a:xfrm>
            <a:off x="5994073" y="2610694"/>
            <a:ext cx="83475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lang="ja-JP" altLang="en-US" sz="1100" kern="0">
                <a:latin typeface="メイリオ" panose="020B0604030504040204" pitchFamily="50" charset="-128"/>
              </a:rPr>
              <a:t>燃料電池</a:t>
            </a:r>
            <a:endParaRPr lang="en-US" altLang="ja-JP" sz="1100" kern="0">
              <a:latin typeface="メイリオ" panose="020B0604030504040204" pitchFamily="50" charset="-128"/>
            </a:endParaRPr>
          </a:p>
        </p:txBody>
      </p:sp>
      <p:sp>
        <p:nvSpPr>
          <p:cNvPr id="101" name="正方形/長方形 100"/>
          <p:cNvSpPr/>
          <p:nvPr/>
        </p:nvSpPr>
        <p:spPr>
          <a:xfrm>
            <a:off x="539579" y="6404462"/>
            <a:ext cx="503076" cy="271091"/>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104">
              <a:defRPr/>
            </a:pPr>
            <a:r>
              <a:rPr kumimoji="0" lang="ja-JP" altLang="en-US"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02" name="正方形/長方形 101"/>
          <p:cNvSpPr/>
          <p:nvPr/>
        </p:nvSpPr>
        <p:spPr>
          <a:xfrm>
            <a:off x="2378906" y="6404462"/>
            <a:ext cx="1123591" cy="271091"/>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民間団体等</a:t>
            </a:r>
            <a:endParaRPr kumimoji="0" lang="en-US" altLang="ja-JP"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58"/>
          <p:cNvSpPr txBox="1">
            <a:spLocks noChangeArrowheads="1"/>
          </p:cNvSpPr>
          <p:nvPr/>
        </p:nvSpPr>
        <p:spPr bwMode="auto">
          <a:xfrm>
            <a:off x="1214056" y="6308603"/>
            <a:ext cx="92680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914104">
              <a:spcBef>
                <a:spcPct val="0"/>
              </a:spcBef>
              <a:buNone/>
              <a:defRPr/>
            </a:pPr>
            <a:r>
              <a:rPr lang="ja-JP" altLang="en-US" sz="900" kern="0">
                <a:latin typeface="メイリオ" panose="020B0604030504040204" pitchFamily="50" charset="-128"/>
              </a:rPr>
              <a:t>委託</a:t>
            </a:r>
          </a:p>
        </p:txBody>
      </p:sp>
      <p:cxnSp>
        <p:nvCxnSpPr>
          <p:cNvPr id="104" name="直線矢印コネクタ 103"/>
          <p:cNvCxnSpPr/>
          <p:nvPr/>
        </p:nvCxnSpPr>
        <p:spPr>
          <a:xfrm flipH="1">
            <a:off x="1029959" y="6675552"/>
            <a:ext cx="1264832" cy="149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5" name="テキスト ボックス 58"/>
          <p:cNvSpPr txBox="1">
            <a:spLocks noChangeArrowheads="1"/>
          </p:cNvSpPr>
          <p:nvPr/>
        </p:nvSpPr>
        <p:spPr bwMode="auto">
          <a:xfrm>
            <a:off x="1256905" y="6494831"/>
            <a:ext cx="92680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914104">
              <a:spcBef>
                <a:spcPct val="0"/>
              </a:spcBef>
              <a:buNone/>
              <a:defRPr/>
            </a:pPr>
            <a:r>
              <a:rPr lang="ja-JP" altLang="en-US" sz="900" kern="0" dirty="0">
                <a:latin typeface="メイリオ" panose="020B0604030504040204" pitchFamily="50" charset="-128"/>
              </a:rPr>
              <a:t>成果の報告</a:t>
            </a:r>
          </a:p>
        </p:txBody>
      </p:sp>
      <p:cxnSp>
        <p:nvCxnSpPr>
          <p:cNvPr id="106" name="直線矢印コネクタ 105"/>
          <p:cNvCxnSpPr/>
          <p:nvPr/>
        </p:nvCxnSpPr>
        <p:spPr>
          <a:xfrm>
            <a:off x="1042661" y="6510796"/>
            <a:ext cx="1245789"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7" name="正方形/長方形 106"/>
          <p:cNvSpPr/>
          <p:nvPr/>
        </p:nvSpPr>
        <p:spPr>
          <a:xfrm>
            <a:off x="4969283" y="1902218"/>
            <a:ext cx="4912919" cy="261610"/>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spAutoFit/>
          </a:bodyPr>
          <a:lstStyle/>
          <a:p>
            <a:pPr defTabSz="914104">
              <a:defRPr/>
            </a:pPr>
            <a:r>
              <a:rPr kumimoji="0" lang="ja-JP" altLang="en-US" sz="1100" b="1" kern="0" dirty="0">
                <a:solidFill>
                  <a:sysClr val="window" lastClr="FFFFFF"/>
                </a:solidFill>
                <a:latin typeface="メイリオ" panose="020B0604030504040204" pitchFamily="50" charset="-128"/>
                <a:ea typeface="メイリオ" panose="020B0604030504040204" pitchFamily="50" charset="-128"/>
                <a:cs typeface="メイリオ" panose="020B0604030504040204" pitchFamily="50" charset="-128"/>
              </a:rPr>
              <a:t>低炭素製品のリユース・リサイクル段階の課題を実証事業により解決</a:t>
            </a:r>
          </a:p>
        </p:txBody>
      </p:sp>
      <p:sp>
        <p:nvSpPr>
          <p:cNvPr id="108" name="テキスト ボックス 107"/>
          <p:cNvSpPr txBox="1"/>
          <p:nvPr/>
        </p:nvSpPr>
        <p:spPr>
          <a:xfrm>
            <a:off x="6952618" y="4535283"/>
            <a:ext cx="2912129"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lIns="0" rIns="0">
            <a:spAutoFit/>
          </a:bodyPr>
          <a:lstStyle/>
          <a:p>
            <a:pPr algn="ctr" defTabSz="914104">
              <a:defRPr/>
            </a:pPr>
            <a:r>
              <a:rPr kumimoji="0" lang="ja-JP" altLang="en-US"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②低炭素製品の処理時の</a:t>
            </a:r>
            <a:r>
              <a:rPr kumimoji="0" lang="en-US" altLang="ja-JP"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sz="1100" b="1" kern="0" baseline="-25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排出が増大</a:t>
            </a:r>
            <a:endParaRPr kumimoji="0" lang="en-US" altLang="ja-JP"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テキスト ボックス 7"/>
          <p:cNvSpPr txBox="1">
            <a:spLocks noChangeArrowheads="1"/>
          </p:cNvSpPr>
          <p:nvPr/>
        </p:nvSpPr>
        <p:spPr bwMode="auto">
          <a:xfrm>
            <a:off x="5449730" y="2189830"/>
            <a:ext cx="108867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lang="ja-JP" altLang="en-US" sz="1100" b="1" u="sng" kern="0">
                <a:latin typeface="メイリオ" panose="020B0604030504040204" pitchFamily="50" charset="-128"/>
              </a:rPr>
              <a:t>導入段階</a:t>
            </a:r>
          </a:p>
        </p:txBody>
      </p:sp>
      <p:sp>
        <p:nvSpPr>
          <p:cNvPr id="110" name="テキスト ボックス 103"/>
          <p:cNvSpPr txBox="1">
            <a:spLocks noChangeArrowheads="1"/>
          </p:cNvSpPr>
          <p:nvPr/>
        </p:nvSpPr>
        <p:spPr bwMode="auto">
          <a:xfrm>
            <a:off x="5049814" y="4521806"/>
            <a:ext cx="20630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lang="ja-JP" altLang="en-US" sz="1100" b="1" u="sng" kern="0">
                <a:latin typeface="メイリオ" panose="020B0604030504040204" pitchFamily="50" charset="-128"/>
              </a:rPr>
              <a:t>リユース・リサイクル段階</a:t>
            </a:r>
          </a:p>
        </p:txBody>
      </p:sp>
      <p:sp>
        <p:nvSpPr>
          <p:cNvPr id="111" name="テキスト ボックス 68"/>
          <p:cNvSpPr txBox="1">
            <a:spLocks noChangeArrowheads="1"/>
          </p:cNvSpPr>
          <p:nvPr/>
        </p:nvSpPr>
        <p:spPr bwMode="auto">
          <a:xfrm>
            <a:off x="4902223" y="2526822"/>
            <a:ext cx="60785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defRPr/>
            </a:pPr>
            <a:r>
              <a:rPr lang="ja-JP" altLang="en-US" sz="1100" kern="0">
                <a:latin typeface="メイリオ" panose="020B0604030504040204" pitchFamily="50" charset="-128"/>
              </a:rPr>
              <a:t>（例）</a:t>
            </a:r>
          </a:p>
        </p:txBody>
      </p:sp>
      <p:sp>
        <p:nvSpPr>
          <p:cNvPr id="112" name="正方形/長方形 47"/>
          <p:cNvSpPr>
            <a:spLocks noChangeArrowheads="1"/>
          </p:cNvSpPr>
          <p:nvPr/>
        </p:nvSpPr>
        <p:spPr bwMode="auto">
          <a:xfrm>
            <a:off x="5168838" y="5929676"/>
            <a:ext cx="4541969" cy="600164"/>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14104" eaLnBrk="1" hangingPunct="1">
              <a:spcBef>
                <a:spcPct val="0"/>
              </a:spcBef>
              <a:buNone/>
              <a:defRPr/>
            </a:pPr>
            <a:r>
              <a:rPr lang="ja-JP" altLang="en-US" sz="1100" kern="0" dirty="0">
                <a:latin typeface="メイリオ" panose="020B0604030504040204" pitchFamily="50" charset="-128"/>
              </a:rPr>
              <a:t>・リユース・リサイクル段階の低炭素化</a:t>
            </a:r>
            <a:endParaRPr lang="en-US" altLang="ja-JP" sz="1100" kern="0" dirty="0">
              <a:latin typeface="メイリオ" panose="020B0604030504040204" pitchFamily="50" charset="-128"/>
            </a:endParaRPr>
          </a:p>
          <a:p>
            <a:pPr defTabSz="914104" eaLnBrk="1" hangingPunct="1">
              <a:spcBef>
                <a:spcPct val="0"/>
              </a:spcBef>
              <a:buNone/>
              <a:defRPr/>
            </a:pPr>
            <a:r>
              <a:rPr lang="ja-JP" altLang="en-US" sz="1100" kern="0" dirty="0">
                <a:latin typeface="メイリオ" panose="020B0604030504040204" pitchFamily="50" charset="-128"/>
              </a:rPr>
              <a:t>⇒リユース・リサイクル等の効率化を進めることで、</a:t>
            </a:r>
            <a:r>
              <a:rPr lang="ja-JP" altLang="en-US" sz="1100" u="sng" kern="0" dirty="0">
                <a:solidFill>
                  <a:srgbClr val="FF0000"/>
                </a:solidFill>
                <a:latin typeface="メイリオ" panose="020B0604030504040204" pitchFamily="50" charset="-128"/>
              </a:rPr>
              <a:t>処理段階</a:t>
            </a:r>
            <a:endParaRPr lang="en-US" altLang="ja-JP" sz="1100" u="sng" kern="0" dirty="0">
              <a:solidFill>
                <a:srgbClr val="FF0000"/>
              </a:solidFill>
              <a:latin typeface="メイリオ" panose="020B0604030504040204" pitchFamily="50" charset="-128"/>
            </a:endParaRPr>
          </a:p>
          <a:p>
            <a:pPr defTabSz="914104" eaLnBrk="1" hangingPunct="1">
              <a:spcBef>
                <a:spcPct val="0"/>
              </a:spcBef>
              <a:buNone/>
              <a:defRPr/>
            </a:pPr>
            <a:r>
              <a:rPr lang="ja-JP" altLang="en-US" sz="1100" kern="0" dirty="0">
                <a:solidFill>
                  <a:srgbClr val="FF0000"/>
                </a:solidFill>
                <a:latin typeface="メイリオ" panose="020B0604030504040204" pitchFamily="50" charset="-128"/>
              </a:rPr>
              <a:t>　</a:t>
            </a:r>
            <a:r>
              <a:rPr lang="ja-JP" altLang="en-US" sz="1100" u="sng" kern="0" dirty="0">
                <a:solidFill>
                  <a:srgbClr val="FF0000"/>
                </a:solidFill>
                <a:latin typeface="メイリオ" panose="020B0604030504040204" pitchFamily="50" charset="-128"/>
              </a:rPr>
              <a:t>における温室効果ガス排出を抑制</a:t>
            </a:r>
          </a:p>
        </p:txBody>
      </p:sp>
      <p:sp>
        <p:nvSpPr>
          <p:cNvPr id="113" name="テキスト ボックス 125"/>
          <p:cNvSpPr txBox="1">
            <a:spLocks noChangeArrowheads="1"/>
          </p:cNvSpPr>
          <p:nvPr/>
        </p:nvSpPr>
        <p:spPr bwMode="auto">
          <a:xfrm>
            <a:off x="5168838" y="5580703"/>
            <a:ext cx="4541969" cy="338554"/>
          </a:xfrm>
          <a:prstGeom prst="rect">
            <a:avLst/>
          </a:prstGeom>
          <a:ln/>
        </p:spPr>
        <p:style>
          <a:lnRef idx="1">
            <a:schemeClr val="accent6"/>
          </a:lnRef>
          <a:fillRef idx="2">
            <a:schemeClr val="accent6"/>
          </a:fillRef>
          <a:effectRef idx="1">
            <a:schemeClr val="accent6"/>
          </a:effectRef>
          <a:fontRef idx="minor">
            <a:schemeClr val="dk1"/>
          </a:fontRef>
        </p:style>
        <p:txBody>
          <a:bodyPr tIns="0" bIns="0">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algn="ctr" defTabSz="914104" eaLnBrk="1" hangingPunct="1">
              <a:spcBef>
                <a:spcPct val="0"/>
              </a:spcBef>
              <a:buNone/>
              <a:defRPr/>
            </a:pPr>
            <a:r>
              <a:rPr lang="ja-JP" altLang="en-US" sz="1100" b="1" kern="0" dirty="0">
                <a:latin typeface="メイリオ" panose="020B0604030504040204" pitchFamily="50" charset="-128"/>
              </a:rPr>
              <a:t>技術・システムの実証を進め、リユース・リサイクル段階の</a:t>
            </a:r>
            <a:endParaRPr lang="en-US" altLang="ja-JP" sz="1100" b="1" kern="0" dirty="0">
              <a:latin typeface="メイリオ" panose="020B0604030504040204" pitchFamily="50" charset="-128"/>
            </a:endParaRPr>
          </a:p>
          <a:p>
            <a:pPr algn="ctr" defTabSz="914104" eaLnBrk="1" hangingPunct="1">
              <a:spcBef>
                <a:spcPct val="0"/>
              </a:spcBef>
              <a:buNone/>
              <a:defRPr/>
            </a:pPr>
            <a:r>
              <a:rPr lang="ja-JP" altLang="en-US" sz="1100" b="1" kern="0" dirty="0">
                <a:latin typeface="メイリオ" panose="020B0604030504040204" pitchFamily="50" charset="-128"/>
              </a:rPr>
              <a:t>低炭素化を図り温暖化対策を推進</a:t>
            </a:r>
          </a:p>
        </p:txBody>
      </p:sp>
      <p:sp>
        <p:nvSpPr>
          <p:cNvPr id="114" name="テキスト ボックス 113"/>
          <p:cNvSpPr txBox="1"/>
          <p:nvPr/>
        </p:nvSpPr>
        <p:spPr>
          <a:xfrm>
            <a:off x="7627086" y="3617172"/>
            <a:ext cx="2161483" cy="553998"/>
          </a:xfrm>
          <a:prstGeom prst="rect">
            <a:avLst/>
          </a:prstGeom>
          <a:noFill/>
          <a:ln>
            <a:noFill/>
          </a:ln>
        </p:spPr>
        <p:style>
          <a:lnRef idx="2">
            <a:schemeClr val="dk1"/>
          </a:lnRef>
          <a:fillRef idx="1">
            <a:schemeClr val="lt1"/>
          </a:fillRef>
          <a:effectRef idx="0">
            <a:schemeClr val="dk1"/>
          </a:effectRef>
          <a:fontRef idx="minor">
            <a:schemeClr val="dk1"/>
          </a:fontRef>
        </p:style>
        <p:txBody>
          <a:bodyPr lIns="0" rIns="0">
            <a:spAutoFit/>
          </a:bodyPr>
          <a:lstStyle/>
          <a:p>
            <a:pP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ＬＥＤに含まれ、また特定の有害物質とともに一部の太陽光パネルに使用されており、埋立処分量増加のおそれ</a:t>
            </a:r>
          </a:p>
        </p:txBody>
      </p:sp>
      <p:sp>
        <p:nvSpPr>
          <p:cNvPr id="115" name="テキスト ボックス 114"/>
          <p:cNvSpPr txBox="1"/>
          <p:nvPr/>
        </p:nvSpPr>
        <p:spPr>
          <a:xfrm>
            <a:off x="5341821" y="3609683"/>
            <a:ext cx="1985325" cy="707886"/>
          </a:xfrm>
          <a:prstGeom prst="rect">
            <a:avLst/>
          </a:prstGeom>
          <a:noFill/>
          <a:ln>
            <a:noFill/>
          </a:ln>
        </p:spPr>
        <p:style>
          <a:lnRef idx="2">
            <a:schemeClr val="dk1"/>
          </a:lnRef>
          <a:fillRef idx="1">
            <a:schemeClr val="lt1"/>
          </a:fillRef>
          <a:effectRef idx="0">
            <a:schemeClr val="dk1"/>
          </a:effectRef>
          <a:fontRef idx="minor">
            <a:schemeClr val="dk1"/>
          </a:fontRef>
        </p:style>
        <p:txBody>
          <a:bodyPr lIns="0" rIns="0">
            <a:spAutoFit/>
          </a:bodyPr>
          <a:lstStyle/>
          <a:p>
            <a:pPr defTabSz="914104">
              <a:defRPr/>
            </a:pP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効率的なエネルギー利用に不可欠であるが、有害な触媒を含むため処理が高コスト、また感電の危険性があり留意が必要</a:t>
            </a:r>
          </a:p>
        </p:txBody>
      </p:sp>
      <p:sp>
        <p:nvSpPr>
          <p:cNvPr id="116" name="テキスト ボックス 115"/>
          <p:cNvSpPr txBox="1"/>
          <p:nvPr/>
        </p:nvSpPr>
        <p:spPr>
          <a:xfrm>
            <a:off x="6828831" y="2189830"/>
            <a:ext cx="2302725"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lIns="0" rIns="0">
            <a:spAutoFit/>
          </a:bodyPr>
          <a:lstStyle/>
          <a:p>
            <a:pPr algn="ctr" defTabSz="914104">
              <a:defRPr/>
            </a:pPr>
            <a:r>
              <a:rPr kumimoji="0" lang="ja-JP" altLang="en-US"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①低炭素製品が急速に普及</a:t>
            </a:r>
          </a:p>
        </p:txBody>
      </p:sp>
      <p:sp>
        <p:nvSpPr>
          <p:cNvPr id="117" name="テキスト ボックス 81"/>
          <p:cNvSpPr txBox="1">
            <a:spLocks noChangeArrowheads="1"/>
          </p:cNvSpPr>
          <p:nvPr/>
        </p:nvSpPr>
        <p:spPr bwMode="auto">
          <a:xfrm>
            <a:off x="53963" y="4994156"/>
            <a:ext cx="483714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285657" indent="-285657" defTabSz="914104">
              <a:lnSpc>
                <a:spcPts val="1200"/>
              </a:lnSpc>
              <a:spcBef>
                <a:spcPct val="0"/>
              </a:spcBef>
              <a:buClr>
                <a:srgbClr val="595959"/>
              </a:buClr>
              <a:buFont typeface="Wingdings" panose="05000000000000000000" pitchFamily="2" charset="2"/>
              <a:buChar char="l"/>
              <a:defRPr/>
            </a:pPr>
            <a:r>
              <a:rPr lang="ja-JP" altLang="en-US" sz="1100" kern="0" dirty="0">
                <a:latin typeface="メイリオ" panose="020B0604030504040204" pitchFamily="50" charset="-128"/>
              </a:rPr>
              <a:t>再生可能エネルギー設備等の低炭素製品のリユース・リサイクル段階における省ＣＯ</a:t>
            </a:r>
            <a:r>
              <a:rPr lang="ja-JP" altLang="en-US" sz="1100" kern="0" baseline="-25000" dirty="0">
                <a:latin typeface="メイリオ" panose="020B0604030504040204" pitchFamily="50" charset="-128"/>
              </a:rPr>
              <a:t>２</a:t>
            </a:r>
            <a:r>
              <a:rPr lang="ja-JP" altLang="en-US" sz="1100" kern="0" dirty="0">
                <a:latin typeface="メイリオ" panose="020B0604030504040204" pitchFamily="50" charset="-128"/>
              </a:rPr>
              <a:t>型の技術・システムの確立</a:t>
            </a:r>
            <a:endParaRPr lang="en-US" altLang="ja-JP" sz="1100" kern="0" dirty="0">
              <a:latin typeface="メイリオ" panose="020B0604030504040204" pitchFamily="50" charset="-128"/>
            </a:endParaRPr>
          </a:p>
          <a:p>
            <a:pPr marL="285657" indent="-285657" defTabSz="914104">
              <a:lnSpc>
                <a:spcPts val="1200"/>
              </a:lnSpc>
              <a:spcBef>
                <a:spcPct val="0"/>
              </a:spcBef>
              <a:buClr>
                <a:srgbClr val="595959"/>
              </a:buClr>
              <a:buFont typeface="Wingdings" panose="05000000000000000000" pitchFamily="2" charset="2"/>
              <a:buChar char="l"/>
              <a:defRPr/>
            </a:pPr>
            <a:r>
              <a:rPr lang="ja-JP" altLang="en-US" sz="1100" kern="0" dirty="0">
                <a:latin typeface="メイリオ" panose="020B0604030504040204" pitchFamily="50" charset="-128"/>
              </a:rPr>
              <a:t>上記技術・システムの社会実装によるＣＯ</a:t>
            </a:r>
            <a:r>
              <a:rPr lang="ja-JP" altLang="en-US" sz="1100" kern="0" baseline="-25000" dirty="0">
                <a:latin typeface="メイリオ" panose="020B0604030504040204" pitchFamily="50" charset="-128"/>
              </a:rPr>
              <a:t>２</a:t>
            </a:r>
            <a:r>
              <a:rPr lang="ja-JP" altLang="en-US" sz="1100" kern="0" dirty="0">
                <a:latin typeface="メイリオ" panose="020B0604030504040204" pitchFamily="50" charset="-128"/>
              </a:rPr>
              <a:t>削減</a:t>
            </a:r>
            <a:endParaRPr lang="en-US" altLang="ja-JP" sz="1100" kern="0" dirty="0">
              <a:latin typeface="メイリオ" panose="020B0604030504040204" pitchFamily="50" charset="-128"/>
            </a:endParaRPr>
          </a:p>
          <a:p>
            <a:pPr marL="285657" indent="-285657" defTabSz="914104">
              <a:lnSpc>
                <a:spcPts val="1200"/>
              </a:lnSpc>
              <a:spcBef>
                <a:spcPct val="0"/>
              </a:spcBef>
              <a:buClr>
                <a:srgbClr val="595959"/>
              </a:buClr>
              <a:buFont typeface="Wingdings" panose="05000000000000000000" pitchFamily="2" charset="2"/>
              <a:buChar char="l"/>
              <a:defRPr/>
            </a:pPr>
            <a:r>
              <a:rPr lang="ja-JP" altLang="en-US" sz="1100" kern="0" dirty="0">
                <a:latin typeface="メイリオ" panose="020B0604030504040204" pitchFamily="50" charset="-128"/>
              </a:rPr>
              <a:t>環境技術・システムの高度化による循環産業の競争力強化</a:t>
            </a:r>
            <a:endParaRPr lang="en-US" altLang="ja-JP" sz="1100" kern="0" dirty="0">
              <a:latin typeface="メイリオ" panose="020B0604030504040204" pitchFamily="50" charset="-128"/>
            </a:endParaRPr>
          </a:p>
        </p:txBody>
      </p:sp>
      <p:pic>
        <p:nvPicPr>
          <p:cNvPr id="118" name="図 2"/>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17371" y="3004604"/>
            <a:ext cx="907759" cy="527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 name="図 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50872" y="2944694"/>
            <a:ext cx="776039" cy="651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図 2"/>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3228" y="2871307"/>
            <a:ext cx="641144" cy="715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 name="テキスト ボックス 120"/>
          <p:cNvSpPr txBox="1"/>
          <p:nvPr/>
        </p:nvSpPr>
        <p:spPr>
          <a:xfrm>
            <a:off x="9488058" y="6524351"/>
            <a:ext cx="358337" cy="369204"/>
          </a:xfrm>
          <a:prstGeom prst="rect">
            <a:avLst/>
          </a:prstGeom>
          <a:noFill/>
        </p:spPr>
        <p:txBody>
          <a:bodyPr wrap="square" rtlCol="0">
            <a:spAutoFit/>
          </a:bodyPr>
          <a:lstStyle/>
          <a:p>
            <a:pPr algn="ctr" defTabSz="914104">
              <a:defRPr/>
            </a:pPr>
            <a:r>
              <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endParaRPr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8707827" y="75315"/>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委託</a:t>
            </a:r>
          </a:p>
        </p:txBody>
      </p:sp>
    </p:spTree>
    <p:extLst>
      <p:ext uri="{BB962C8B-B14F-4D97-AF65-F5344CB8AC3E}">
        <p14:creationId xmlns:p14="http://schemas.microsoft.com/office/powerpoint/2010/main" val="12863934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479</Words>
  <Application>Microsoft Office PowerPoint</Application>
  <PresentationFormat>A4 210 x 297 mm</PresentationFormat>
  <Paragraphs>46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2018-04-13T07:18:22Z</dcterms:created>
  <dcterms:modified xsi:type="dcterms:W3CDTF">2018-05-15T05:20:26Z</dcterms:modified>
</cp:coreProperties>
</file>