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6"/>
  </p:notesMasterIdLst>
  <p:sldIdLst>
    <p:sldId id="257" r:id="rId2"/>
    <p:sldId id="258" r:id="rId3"/>
    <p:sldId id="259" r:id="rId4"/>
    <p:sldId id="260" r:id="rId5"/>
  </p:sldIdLst>
  <p:sldSz cx="9906000" cy="6858000" type="A4"/>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128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2759C0F-D53E-4083-A8A9-38C13B65CA96}" type="datetimeFigureOut">
              <a:rPr kumimoji="1" lang="ja-JP" altLang="en-US" smtClean="0"/>
              <a:t>2018/5/15</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3CD1F3-4705-41C7-A769-9700FC3EBB5F}" type="slidenum">
              <a:rPr kumimoji="1" lang="ja-JP" altLang="en-US" smtClean="0"/>
              <a:t>‹#›</a:t>
            </a:fld>
            <a:endParaRPr kumimoji="1" lang="ja-JP" altLang="en-US"/>
          </a:p>
        </p:txBody>
      </p:sp>
    </p:spTree>
    <p:extLst>
      <p:ext uri="{BB962C8B-B14F-4D97-AF65-F5344CB8AC3E}">
        <p14:creationId xmlns:p14="http://schemas.microsoft.com/office/powerpoint/2010/main" val="28535203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1122363"/>
            <a:ext cx="7429500" cy="2387600"/>
          </a:xfrm>
        </p:spPr>
        <p:txBody>
          <a:bodyPr anchor="b"/>
          <a:lstStyle>
            <a:lvl1pPr algn="ctr">
              <a:defRPr sz="4875"/>
            </a:lvl1pPr>
          </a:lstStyle>
          <a:p>
            <a:r>
              <a:rPr kumimoji="1" lang="ja-JP" altLang="en-US"/>
              <a:t>マスター タイトルの書式設定</a:t>
            </a:r>
            <a:endParaRPr kumimoji="1" lang="ja-JP" altLang="en-US"/>
          </a:p>
        </p:txBody>
      </p:sp>
      <p:sp>
        <p:nvSpPr>
          <p:cNvPr id="3" name="サブタイトル 2"/>
          <p:cNvSpPr>
            <a:spLocks noGrp="1"/>
          </p:cNvSpPr>
          <p:nvPr>
            <p:ph type="subTitle" idx="1"/>
          </p:nvPr>
        </p:nvSpPr>
        <p:spPr>
          <a:xfrm>
            <a:off x="1238250" y="3602038"/>
            <a:ext cx="7429500" cy="1655762"/>
          </a:xfrm>
        </p:spPr>
        <p:txBody>
          <a:bodyPr/>
          <a:lstStyle>
            <a:lvl1pPr marL="0" indent="0" algn="ctr">
              <a:buNone/>
              <a:defRPr sz="1950"/>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r>
              <a:rPr kumimoji="1" lang="ja-JP" altLang="en-US"/>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C80661CF-5D9F-46B5-B1B1-57AF51299570}" type="datetimeFigureOut">
              <a:rPr kumimoji="1" lang="ja-JP" altLang="en-US" smtClean="0"/>
              <a:t>2018/5/15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CF98EF9-F320-4CEE-B2E0-D3298754D8FC}" type="slidenum">
              <a:rPr kumimoji="1" lang="ja-JP" altLang="en-US" smtClean="0"/>
              <a:t>‹#›</a:t>
            </a:fld>
            <a:endParaRPr kumimoji="1" lang="ja-JP" altLang="en-US"/>
          </a:p>
        </p:txBody>
      </p:sp>
    </p:spTree>
    <p:extLst>
      <p:ext uri="{BB962C8B-B14F-4D97-AF65-F5344CB8AC3E}">
        <p14:creationId xmlns:p14="http://schemas.microsoft.com/office/powerpoint/2010/main" val="22279297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日付プレースホルダー 3"/>
          <p:cNvSpPr>
            <a:spLocks noGrp="1"/>
          </p:cNvSpPr>
          <p:nvPr>
            <p:ph type="dt" sz="half" idx="10"/>
          </p:nvPr>
        </p:nvSpPr>
        <p:spPr/>
        <p:txBody>
          <a:bodyPr/>
          <a:lstStyle/>
          <a:p>
            <a:fld id="{C80661CF-5D9F-46B5-B1B1-57AF51299570}" type="datetimeFigureOut">
              <a:rPr kumimoji="1" lang="ja-JP" altLang="en-US" smtClean="0"/>
              <a:t>2018/5/15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CF98EF9-F320-4CEE-B2E0-D3298754D8FC}" type="slidenum">
              <a:rPr kumimoji="1" lang="ja-JP" altLang="en-US" smtClean="0"/>
              <a:t>‹#›</a:t>
            </a:fld>
            <a:endParaRPr kumimoji="1" lang="ja-JP" altLang="en-US"/>
          </a:p>
        </p:txBody>
      </p:sp>
    </p:spTree>
    <p:extLst>
      <p:ext uri="{BB962C8B-B14F-4D97-AF65-F5344CB8AC3E}">
        <p14:creationId xmlns:p14="http://schemas.microsoft.com/office/powerpoint/2010/main" val="35371310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8981" y="365125"/>
            <a:ext cx="2135981" cy="5811838"/>
          </a:xfrm>
        </p:spPr>
        <p:txBody>
          <a:bodyPr vert="eaVert"/>
          <a:lstStyle/>
          <a:p>
            <a:r>
              <a:rPr kumimoji="1" lang="ja-JP" altLang="en-US"/>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81037" y="365125"/>
            <a:ext cx="6284119"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日付プレースホルダー 3"/>
          <p:cNvSpPr>
            <a:spLocks noGrp="1"/>
          </p:cNvSpPr>
          <p:nvPr>
            <p:ph type="dt" sz="half" idx="10"/>
          </p:nvPr>
        </p:nvSpPr>
        <p:spPr/>
        <p:txBody>
          <a:bodyPr/>
          <a:lstStyle/>
          <a:p>
            <a:fld id="{C80661CF-5D9F-46B5-B1B1-57AF51299570}" type="datetimeFigureOut">
              <a:rPr kumimoji="1" lang="ja-JP" altLang="en-US" smtClean="0"/>
              <a:t>2018/5/15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CF98EF9-F320-4CEE-B2E0-D3298754D8FC}" type="slidenum">
              <a:rPr kumimoji="1" lang="ja-JP" altLang="en-US" smtClean="0"/>
              <a:t>‹#›</a:t>
            </a:fld>
            <a:endParaRPr kumimoji="1" lang="ja-JP" altLang="en-US"/>
          </a:p>
        </p:txBody>
      </p:sp>
    </p:spTree>
    <p:extLst>
      <p:ext uri="{BB962C8B-B14F-4D97-AF65-F5344CB8AC3E}">
        <p14:creationId xmlns:p14="http://schemas.microsoft.com/office/powerpoint/2010/main" val="2508104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日付プレースホルダー 3"/>
          <p:cNvSpPr>
            <a:spLocks noGrp="1"/>
          </p:cNvSpPr>
          <p:nvPr>
            <p:ph type="dt" sz="half" idx="10"/>
          </p:nvPr>
        </p:nvSpPr>
        <p:spPr/>
        <p:txBody>
          <a:bodyPr/>
          <a:lstStyle/>
          <a:p>
            <a:fld id="{C80661CF-5D9F-46B5-B1B1-57AF51299570}" type="datetimeFigureOut">
              <a:rPr kumimoji="1" lang="ja-JP" altLang="en-US" smtClean="0"/>
              <a:t>2018/5/15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CF98EF9-F320-4CEE-B2E0-D3298754D8FC}" type="slidenum">
              <a:rPr kumimoji="1" lang="ja-JP" altLang="en-US" smtClean="0"/>
              <a:t>‹#›</a:t>
            </a:fld>
            <a:endParaRPr kumimoji="1" lang="ja-JP" altLang="en-US"/>
          </a:p>
        </p:txBody>
      </p:sp>
    </p:spTree>
    <p:extLst>
      <p:ext uri="{BB962C8B-B14F-4D97-AF65-F5344CB8AC3E}">
        <p14:creationId xmlns:p14="http://schemas.microsoft.com/office/powerpoint/2010/main" val="10836018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5878" y="1709739"/>
            <a:ext cx="8543925" cy="2852737"/>
          </a:xfrm>
        </p:spPr>
        <p:txBody>
          <a:bodyPr anchor="b"/>
          <a:lstStyle>
            <a:lvl1pPr>
              <a:defRPr sz="4875"/>
            </a:lvl1pPr>
          </a:lstStyle>
          <a:p>
            <a:r>
              <a:rPr kumimoji="1" lang="ja-JP" altLang="en-US"/>
              <a:t>マスター タイトルの書式設定</a:t>
            </a:r>
            <a:endParaRPr kumimoji="1" lang="ja-JP" altLang="en-US"/>
          </a:p>
        </p:txBody>
      </p:sp>
      <p:sp>
        <p:nvSpPr>
          <p:cNvPr id="3" name="テキスト プレースホルダー 2"/>
          <p:cNvSpPr>
            <a:spLocks noGrp="1"/>
          </p:cNvSpPr>
          <p:nvPr>
            <p:ph type="body" idx="1"/>
          </p:nvPr>
        </p:nvSpPr>
        <p:spPr>
          <a:xfrm>
            <a:off x="675878" y="4589464"/>
            <a:ext cx="8543925" cy="1500187"/>
          </a:xfrm>
        </p:spPr>
        <p:txBody>
          <a:bodyPr/>
          <a:lstStyle>
            <a:lvl1pPr marL="0" indent="0">
              <a:buNone/>
              <a:defRPr sz="1950">
                <a:solidFill>
                  <a:schemeClr val="tx1">
                    <a:tint val="75000"/>
                  </a:schemeClr>
                </a:solidFill>
              </a:defRPr>
            </a:lvl1pPr>
            <a:lvl2pPr marL="371475" indent="0">
              <a:buNone/>
              <a:defRPr sz="1625">
                <a:solidFill>
                  <a:schemeClr val="tx1">
                    <a:tint val="75000"/>
                  </a:schemeClr>
                </a:solidFill>
              </a:defRPr>
            </a:lvl2pPr>
            <a:lvl3pPr marL="742950" indent="0">
              <a:buNone/>
              <a:defRPr sz="1463">
                <a:solidFill>
                  <a:schemeClr val="tx1">
                    <a:tint val="75000"/>
                  </a:schemeClr>
                </a:solidFill>
              </a:defRPr>
            </a:lvl3pPr>
            <a:lvl4pPr marL="1114425" indent="0">
              <a:buNone/>
              <a:defRPr sz="1300">
                <a:solidFill>
                  <a:schemeClr val="tx1">
                    <a:tint val="75000"/>
                  </a:schemeClr>
                </a:solidFill>
              </a:defRPr>
            </a:lvl4pPr>
            <a:lvl5pPr marL="1485900" indent="0">
              <a:buNone/>
              <a:defRPr sz="1300">
                <a:solidFill>
                  <a:schemeClr val="tx1">
                    <a:tint val="75000"/>
                  </a:schemeClr>
                </a:solidFill>
              </a:defRPr>
            </a:lvl5pPr>
            <a:lvl6pPr marL="1857375" indent="0">
              <a:buNone/>
              <a:defRPr sz="1300">
                <a:solidFill>
                  <a:schemeClr val="tx1">
                    <a:tint val="75000"/>
                  </a:schemeClr>
                </a:solidFill>
              </a:defRPr>
            </a:lvl6pPr>
            <a:lvl7pPr marL="2228850" indent="0">
              <a:buNone/>
              <a:defRPr sz="1300">
                <a:solidFill>
                  <a:schemeClr val="tx1">
                    <a:tint val="75000"/>
                  </a:schemeClr>
                </a:solidFill>
              </a:defRPr>
            </a:lvl7pPr>
            <a:lvl8pPr marL="2600325" indent="0">
              <a:buNone/>
              <a:defRPr sz="1300">
                <a:solidFill>
                  <a:schemeClr val="tx1">
                    <a:tint val="75000"/>
                  </a:schemeClr>
                </a:solidFill>
              </a:defRPr>
            </a:lvl8pPr>
            <a:lvl9pPr marL="2971800" indent="0">
              <a:buNone/>
              <a:defRPr sz="13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80661CF-5D9F-46B5-B1B1-57AF51299570}" type="datetimeFigureOut">
              <a:rPr kumimoji="1" lang="ja-JP" altLang="en-US" smtClean="0"/>
              <a:t>2018/5/15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CF98EF9-F320-4CEE-B2E0-D3298754D8FC}" type="slidenum">
              <a:rPr kumimoji="1" lang="ja-JP" altLang="en-US" smtClean="0"/>
              <a:t>‹#›</a:t>
            </a:fld>
            <a:endParaRPr kumimoji="1" lang="ja-JP" altLang="en-US"/>
          </a:p>
        </p:txBody>
      </p:sp>
    </p:spTree>
    <p:extLst>
      <p:ext uri="{BB962C8B-B14F-4D97-AF65-F5344CB8AC3E}">
        <p14:creationId xmlns:p14="http://schemas.microsoft.com/office/powerpoint/2010/main" val="6266928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endParaRPr kumimoji="1" lang="ja-JP" altLang="en-US"/>
          </a:p>
        </p:txBody>
      </p:sp>
      <p:sp>
        <p:nvSpPr>
          <p:cNvPr id="3" name="コンテンツ プレースホルダー 2"/>
          <p:cNvSpPr>
            <a:spLocks noGrp="1"/>
          </p:cNvSpPr>
          <p:nvPr>
            <p:ph sz="half" idx="1"/>
          </p:nvPr>
        </p:nvSpPr>
        <p:spPr>
          <a:xfrm>
            <a:off x="681038"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コンテンツ プレースホルダー 3"/>
          <p:cNvSpPr>
            <a:spLocks noGrp="1"/>
          </p:cNvSpPr>
          <p:nvPr>
            <p:ph sz="half" idx="2"/>
          </p:nvPr>
        </p:nvSpPr>
        <p:spPr>
          <a:xfrm>
            <a:off x="5014913"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5" name="日付プレースホルダー 4"/>
          <p:cNvSpPr>
            <a:spLocks noGrp="1"/>
          </p:cNvSpPr>
          <p:nvPr>
            <p:ph type="dt" sz="half" idx="10"/>
          </p:nvPr>
        </p:nvSpPr>
        <p:spPr/>
        <p:txBody>
          <a:bodyPr/>
          <a:lstStyle/>
          <a:p>
            <a:fld id="{C80661CF-5D9F-46B5-B1B1-57AF51299570}" type="datetimeFigureOut">
              <a:rPr kumimoji="1" lang="ja-JP" altLang="en-US" smtClean="0"/>
              <a:t>2018/5/15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CF98EF9-F320-4CEE-B2E0-D3298754D8FC}" type="slidenum">
              <a:rPr kumimoji="1" lang="ja-JP" altLang="en-US" smtClean="0"/>
              <a:t>‹#›</a:t>
            </a:fld>
            <a:endParaRPr kumimoji="1" lang="ja-JP" altLang="en-US"/>
          </a:p>
        </p:txBody>
      </p:sp>
    </p:spTree>
    <p:extLst>
      <p:ext uri="{BB962C8B-B14F-4D97-AF65-F5344CB8AC3E}">
        <p14:creationId xmlns:p14="http://schemas.microsoft.com/office/powerpoint/2010/main" val="42442982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365126"/>
            <a:ext cx="8543925" cy="1325563"/>
          </a:xfrm>
        </p:spPr>
        <p:txBody>
          <a:bodyPr/>
          <a:lstStyle/>
          <a:p>
            <a:r>
              <a:rPr kumimoji="1" lang="ja-JP" altLang="en-US"/>
              <a:t>マスター タイトルの書式設定</a:t>
            </a:r>
            <a:endParaRPr kumimoji="1" lang="ja-JP" altLang="en-US"/>
          </a:p>
        </p:txBody>
      </p:sp>
      <p:sp>
        <p:nvSpPr>
          <p:cNvPr id="3" name="テキスト プレースホルダー 2"/>
          <p:cNvSpPr>
            <a:spLocks noGrp="1"/>
          </p:cNvSpPr>
          <p:nvPr>
            <p:ph type="body" idx="1"/>
          </p:nvPr>
        </p:nvSpPr>
        <p:spPr>
          <a:xfrm>
            <a:off x="682328" y="1681163"/>
            <a:ext cx="4190702"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2328" y="2505075"/>
            <a:ext cx="4190702"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5" name="テキスト プレースホルダー 4"/>
          <p:cNvSpPr>
            <a:spLocks noGrp="1"/>
          </p:cNvSpPr>
          <p:nvPr>
            <p:ph type="body" sz="quarter" idx="3"/>
          </p:nvPr>
        </p:nvSpPr>
        <p:spPr>
          <a:xfrm>
            <a:off x="5014913" y="1681163"/>
            <a:ext cx="4211340"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14913" y="2505075"/>
            <a:ext cx="4211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7" name="日付プレースホルダー 6"/>
          <p:cNvSpPr>
            <a:spLocks noGrp="1"/>
          </p:cNvSpPr>
          <p:nvPr>
            <p:ph type="dt" sz="half" idx="10"/>
          </p:nvPr>
        </p:nvSpPr>
        <p:spPr/>
        <p:txBody>
          <a:bodyPr/>
          <a:lstStyle/>
          <a:p>
            <a:fld id="{C80661CF-5D9F-46B5-B1B1-57AF51299570}" type="datetimeFigureOut">
              <a:rPr kumimoji="1" lang="ja-JP" altLang="en-US" smtClean="0"/>
              <a:t>2018/5/15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7CF98EF9-F320-4CEE-B2E0-D3298754D8FC}" type="slidenum">
              <a:rPr kumimoji="1" lang="ja-JP" altLang="en-US" smtClean="0"/>
              <a:t>‹#›</a:t>
            </a:fld>
            <a:endParaRPr kumimoji="1" lang="ja-JP" altLang="en-US"/>
          </a:p>
        </p:txBody>
      </p:sp>
    </p:spTree>
    <p:extLst>
      <p:ext uri="{BB962C8B-B14F-4D97-AF65-F5344CB8AC3E}">
        <p14:creationId xmlns:p14="http://schemas.microsoft.com/office/powerpoint/2010/main" val="3582204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C80661CF-5D9F-46B5-B1B1-57AF51299570}" type="datetimeFigureOut">
              <a:rPr kumimoji="1" lang="ja-JP" altLang="en-US" smtClean="0"/>
              <a:t>2018/5/15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7CF98EF9-F320-4CEE-B2E0-D3298754D8FC}" type="slidenum">
              <a:rPr kumimoji="1" lang="ja-JP" altLang="en-US" smtClean="0"/>
              <a:t>‹#›</a:t>
            </a:fld>
            <a:endParaRPr kumimoji="1" lang="ja-JP" altLang="en-US"/>
          </a:p>
        </p:txBody>
      </p:sp>
    </p:spTree>
    <p:extLst>
      <p:ext uri="{BB962C8B-B14F-4D97-AF65-F5344CB8AC3E}">
        <p14:creationId xmlns:p14="http://schemas.microsoft.com/office/powerpoint/2010/main" val="3381502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80661CF-5D9F-46B5-B1B1-57AF51299570}" type="datetimeFigureOut">
              <a:rPr kumimoji="1" lang="ja-JP" altLang="en-US" smtClean="0"/>
              <a:t>2018/5/15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7CF98EF9-F320-4CEE-B2E0-D3298754D8FC}" type="slidenum">
              <a:rPr kumimoji="1" lang="ja-JP" altLang="en-US" smtClean="0"/>
              <a:t>‹#›</a:t>
            </a:fld>
            <a:endParaRPr kumimoji="1" lang="ja-JP" altLang="en-US"/>
          </a:p>
        </p:txBody>
      </p:sp>
    </p:spTree>
    <p:extLst>
      <p:ext uri="{BB962C8B-B14F-4D97-AF65-F5344CB8AC3E}">
        <p14:creationId xmlns:p14="http://schemas.microsoft.com/office/powerpoint/2010/main" val="22706442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endParaRPr kumimoji="1" lang="ja-JP" altLang="en-US"/>
          </a:p>
        </p:txBody>
      </p:sp>
      <p:sp>
        <p:nvSpPr>
          <p:cNvPr id="3" name="コンテンツ プレースホルダー 2"/>
          <p:cNvSpPr>
            <a:spLocks noGrp="1"/>
          </p:cNvSpPr>
          <p:nvPr>
            <p:ph idx="1"/>
          </p:nvPr>
        </p:nvSpPr>
        <p:spPr>
          <a:xfrm>
            <a:off x="4211340" y="987426"/>
            <a:ext cx="5014913" cy="4873625"/>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80661CF-5D9F-46B5-B1B1-57AF51299570}" type="datetimeFigureOut">
              <a:rPr kumimoji="1" lang="ja-JP" altLang="en-US" smtClean="0"/>
              <a:t>2018/5/15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CF98EF9-F320-4CEE-B2E0-D3298754D8FC}" type="slidenum">
              <a:rPr kumimoji="1" lang="ja-JP" altLang="en-US" smtClean="0"/>
              <a:t>‹#›</a:t>
            </a:fld>
            <a:endParaRPr kumimoji="1" lang="ja-JP" altLang="en-US"/>
          </a:p>
        </p:txBody>
      </p:sp>
    </p:spTree>
    <p:extLst>
      <p:ext uri="{BB962C8B-B14F-4D97-AF65-F5344CB8AC3E}">
        <p14:creationId xmlns:p14="http://schemas.microsoft.com/office/powerpoint/2010/main" val="4097575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endParaRPr kumimoji="1" lang="ja-JP" altLang="en-US"/>
          </a:p>
        </p:txBody>
      </p:sp>
      <p:sp>
        <p:nvSpPr>
          <p:cNvPr id="3" name="図プレースホルダー 2"/>
          <p:cNvSpPr>
            <a:spLocks noGrp="1"/>
          </p:cNvSpPr>
          <p:nvPr>
            <p:ph type="pic" idx="1"/>
          </p:nvPr>
        </p:nvSpPr>
        <p:spPr>
          <a:xfrm>
            <a:off x="4211340" y="987426"/>
            <a:ext cx="5014913" cy="4873625"/>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endParaRPr kumimoji="1" lang="ja-JP" altLang="en-US"/>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80661CF-5D9F-46B5-B1B1-57AF51299570}" type="datetimeFigureOut">
              <a:rPr kumimoji="1" lang="ja-JP" altLang="en-US" smtClean="0"/>
              <a:t>2018/5/15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CF98EF9-F320-4CEE-B2E0-D3298754D8FC}" type="slidenum">
              <a:rPr kumimoji="1" lang="ja-JP" altLang="en-US" smtClean="0"/>
              <a:t>‹#›</a:t>
            </a:fld>
            <a:endParaRPr kumimoji="1" lang="ja-JP" altLang="en-US"/>
          </a:p>
        </p:txBody>
      </p:sp>
    </p:spTree>
    <p:extLst>
      <p:ext uri="{BB962C8B-B14F-4D97-AF65-F5344CB8AC3E}">
        <p14:creationId xmlns:p14="http://schemas.microsoft.com/office/powerpoint/2010/main" val="28889694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kumimoji="1" lang="ja-JP" altLang="en-US"/>
              <a:t>マスター タイトルの書式設定</a:t>
            </a:r>
            <a:endParaRPr kumimoji="1" lang="ja-JP" altLang="en-US"/>
          </a:p>
        </p:txBody>
      </p:sp>
      <p:sp>
        <p:nvSpPr>
          <p:cNvPr id="3" name="テキスト プレースホルダー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日付プレースホルダー 3"/>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975">
                <a:solidFill>
                  <a:schemeClr val="tx1">
                    <a:tint val="75000"/>
                  </a:schemeClr>
                </a:solidFill>
              </a:defRPr>
            </a:lvl1pPr>
          </a:lstStyle>
          <a:p>
            <a:fld id="{C80661CF-5D9F-46B5-B1B1-57AF51299570}" type="datetimeFigureOut">
              <a:rPr kumimoji="1" lang="ja-JP" altLang="en-US" smtClean="0"/>
              <a:t>2018/5/15</a:t>
            </a:fld>
            <a:endParaRPr kumimoji="1" lang="ja-JP" altLang="en-US"/>
          </a:p>
        </p:txBody>
      </p:sp>
      <p:sp>
        <p:nvSpPr>
          <p:cNvPr id="5" name="フッター プレースホルダー 4"/>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975">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96113" y="6356351"/>
            <a:ext cx="2228850" cy="365125"/>
          </a:xfrm>
          <a:prstGeom prst="rect">
            <a:avLst/>
          </a:prstGeom>
        </p:spPr>
        <p:txBody>
          <a:bodyPr vert="horz" lIns="91440" tIns="45720" rIns="91440" bIns="45720" rtlCol="0" anchor="ctr"/>
          <a:lstStyle>
            <a:lvl1pPr algn="r">
              <a:defRPr sz="975">
                <a:solidFill>
                  <a:schemeClr val="tx1">
                    <a:tint val="75000"/>
                  </a:schemeClr>
                </a:solidFill>
              </a:defRPr>
            </a:lvl1pPr>
          </a:lstStyle>
          <a:p>
            <a:fld id="{7CF98EF9-F320-4CEE-B2E0-D3298754D8FC}" type="slidenum">
              <a:rPr kumimoji="1" lang="ja-JP" altLang="en-US" smtClean="0"/>
              <a:t>‹#›</a:t>
            </a:fld>
            <a:endParaRPr kumimoji="1" lang="ja-JP" altLang="en-US"/>
          </a:p>
        </p:txBody>
      </p:sp>
    </p:spTree>
    <p:extLst>
      <p:ext uri="{BB962C8B-B14F-4D97-AF65-F5344CB8AC3E}">
        <p14:creationId xmlns:p14="http://schemas.microsoft.com/office/powerpoint/2010/main" val="283721304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p:bodyStyle>
    <p:otherStyle>
      <a:defPPr>
        <a:defRPr lang="ja-JP"/>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slideLayout" Target="../slideLayouts/slideLayout7.xml"/><Relationship Id="rId4" Type="http://schemas.openxmlformats.org/officeDocument/2006/relationships/image" Target="../media/image4.wmf"/></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625481" y="1918674"/>
            <a:ext cx="8519477" cy="4692054"/>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defTabSz="914104"/>
            <a:endParaRPr kumimoji="0" lang="en-US" altLang="ja-JP" sz="11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defTabSz="914104"/>
            <a:r>
              <a:rPr kumimoji="0" lang="ja-JP" altLang="en-US" sz="2399"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４．⽔素社会実現に向けた基本戦略</a:t>
            </a:r>
            <a:endParaRPr kumimoji="0" lang="en-US" altLang="ja-JP" sz="2399"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defTabSz="914104"/>
            <a:r>
              <a:rPr kumimoji="0" lang="ja-JP" altLang="en-US" sz="2399"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４．４．電⼒分野での利⽤</a:t>
            </a:r>
            <a:endParaRPr kumimoji="0" lang="en-US" altLang="ja-JP" sz="2399"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defTabSz="914104"/>
            <a:r>
              <a:rPr kumimoji="0" lang="ja-JP" altLang="en-US" sz="2399"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水素発電の導入に当たっては、電力システム改革が進展する中での経済性確立に向けた制度設計等の検討を進める。また、水素発電が有する環境価値を顕在化し、評価・認定、取引可能にしていくことが重要であり、他の制度設計に係る議論を注視しつつ、省エネ法における水素利用の位置づけを明確化する、あるいは高度化法における非化石電源として水素発電を位置づける（注）といったことを含め、実態も踏まえながら検討を進める。</a:t>
            </a:r>
            <a:endParaRPr kumimoji="0" lang="en-US" altLang="ja-JP" sz="2399"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defTabSz="914104"/>
            <a:r>
              <a:rPr kumimoji="0" lang="ja-JP" altLang="en-US" sz="2399" b="1" u="sng"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（注）地球温暖化対策の推進に関する法律（平成</a:t>
            </a:r>
            <a:r>
              <a:rPr kumimoji="0" lang="en-US" altLang="ja-JP" sz="2399" b="1" u="sng"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10 </a:t>
            </a:r>
            <a:r>
              <a:rPr kumimoji="0" lang="ja-JP" altLang="en-US" sz="2399" b="1" u="sng"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年法律第</a:t>
            </a:r>
            <a:r>
              <a:rPr kumimoji="0" lang="en-US" altLang="ja-JP" sz="2399" b="1" u="sng"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117 </a:t>
            </a:r>
            <a:r>
              <a:rPr kumimoji="0" lang="ja-JP" altLang="en-US" sz="2399" b="1" u="sng"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号）における論点についても検討を進める。</a:t>
            </a:r>
          </a:p>
        </p:txBody>
      </p:sp>
      <p:sp>
        <p:nvSpPr>
          <p:cNvPr id="6" name="テキスト ボックス 5"/>
          <p:cNvSpPr txBox="1"/>
          <p:nvPr/>
        </p:nvSpPr>
        <p:spPr>
          <a:xfrm>
            <a:off x="1140108" y="91073"/>
            <a:ext cx="6735451" cy="523092"/>
          </a:xfrm>
          <a:prstGeom prst="rect">
            <a:avLst/>
          </a:prstGeom>
          <a:noFill/>
        </p:spPr>
        <p:txBody>
          <a:bodyPr wrap="square" rtlCol="0">
            <a:spAutoFit/>
          </a:bodyPr>
          <a:lstStyle/>
          <a:p>
            <a:pPr defTabSz="914104"/>
            <a:r>
              <a:rPr kumimoji="0" lang="ja-JP" altLang="en-US" sz="2799" b="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水素の環境価値の温対法上の扱いの検討</a:t>
            </a:r>
          </a:p>
        </p:txBody>
      </p:sp>
      <p:pic>
        <p:nvPicPr>
          <p:cNvPr id="7" name="図 6"/>
          <p:cNvPicPr>
            <a:picLocks noChangeAspect="1"/>
          </p:cNvPicPr>
          <p:nvPr/>
        </p:nvPicPr>
        <p:blipFill>
          <a:blip r:embed="rId2"/>
          <a:stretch>
            <a:fillRect/>
          </a:stretch>
        </p:blipFill>
        <p:spPr>
          <a:xfrm>
            <a:off x="492994" y="124248"/>
            <a:ext cx="647115" cy="397352"/>
          </a:xfrm>
          <a:prstGeom prst="rect">
            <a:avLst/>
          </a:prstGeom>
        </p:spPr>
      </p:pic>
      <p:sp>
        <p:nvSpPr>
          <p:cNvPr id="8" name="正方形/長方形 7"/>
          <p:cNvSpPr/>
          <p:nvPr/>
        </p:nvSpPr>
        <p:spPr>
          <a:xfrm>
            <a:off x="1204067" y="527437"/>
            <a:ext cx="1815488" cy="339225"/>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4104"/>
            <a:r>
              <a:rPr lang="ja-JP" altLang="en-US" sz="1799" b="1"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施策番号：</a:t>
            </a:r>
            <a:r>
              <a:rPr kumimoji="0" lang="en-US" altLang="ja-JP" sz="1799" b="1"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63</a:t>
            </a:r>
            <a:endParaRPr lang="ja-JP" altLang="en-US" sz="1799" b="1"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正方形/長方形 8"/>
          <p:cNvSpPr/>
          <p:nvPr/>
        </p:nvSpPr>
        <p:spPr>
          <a:xfrm>
            <a:off x="8320742" y="64390"/>
            <a:ext cx="1129289" cy="315491"/>
          </a:xfrm>
          <a:prstGeom prst="rect">
            <a:avLst/>
          </a:prstGeom>
          <a:gradFill rotWithShape="1">
            <a:gsLst>
              <a:gs pos="0">
                <a:sysClr val="windowText" lastClr="000000">
                  <a:tint val="50000"/>
                  <a:satMod val="300000"/>
                </a:sysClr>
              </a:gs>
              <a:gs pos="35000">
                <a:sysClr val="windowText" lastClr="000000">
                  <a:tint val="37000"/>
                  <a:satMod val="300000"/>
                </a:sysClr>
              </a:gs>
              <a:gs pos="100000">
                <a:sysClr val="windowText" lastClr="000000">
                  <a:tint val="15000"/>
                  <a:satMod val="350000"/>
                </a:sysClr>
              </a:gs>
            </a:gsLst>
            <a:lin ang="16200000" scaled="1"/>
          </a:gradFill>
          <a:ln w="9525" cap="flat" cmpd="sng" algn="ctr">
            <a:noFill/>
            <a:prstDash val="solid"/>
          </a:ln>
          <a:effectLst>
            <a:outerShdw blurRad="40000" dist="20000" dir="5400000" rotWithShape="0">
              <a:srgbClr val="000000">
                <a:alpha val="38000"/>
              </a:srgbClr>
            </a:outerShdw>
          </a:effectLst>
        </p:spPr>
        <p:txBody>
          <a:bodyPr rtlCol="0" anchor="t"/>
          <a:lstStyle/>
          <a:p>
            <a:pPr algn="ctr" defTabSz="844062">
              <a:defRPr/>
            </a:pPr>
            <a:r>
              <a:rPr lang="ja-JP" altLang="en-US" sz="1799"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制度</a:t>
            </a:r>
            <a:endParaRPr kumimoji="0" lang="ja-JP" altLang="en-US" sz="1799"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正方形/長方形 6"/>
          <p:cNvSpPr>
            <a:spLocks noChangeArrowheads="1"/>
          </p:cNvSpPr>
          <p:nvPr/>
        </p:nvSpPr>
        <p:spPr bwMode="auto">
          <a:xfrm>
            <a:off x="3484435" y="574368"/>
            <a:ext cx="60391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defTabSz="914104" eaLnBrk="1" hangingPunct="1">
              <a:lnSpc>
                <a:spcPts val="2399"/>
              </a:lnSpc>
              <a:spcBef>
                <a:spcPct val="0"/>
              </a:spcBef>
              <a:buNone/>
            </a:pPr>
            <a:r>
              <a:rPr lang="ja-JP" altLang="en-US" sz="1999"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担当課：</a:t>
            </a:r>
            <a:r>
              <a:rPr lang="zh-TW" altLang="en-US" sz="1999"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地球環境局地球温暖化対策課</a:t>
            </a:r>
            <a:r>
              <a:rPr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03-5521-8249</a:t>
            </a:r>
            <a:r>
              <a:rPr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799"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endParaRPr lang="zh-TW" altLang="en-US" sz="1799"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defTabSz="843808" eaLnBrk="1" hangingPunct="1">
              <a:spcBef>
                <a:spcPct val="0"/>
              </a:spcBef>
              <a:spcAft>
                <a:spcPts val="277"/>
              </a:spcAft>
              <a:buClr>
                <a:srgbClr val="6F6F6F"/>
              </a:buClr>
              <a:buNone/>
              <a:defRPr/>
            </a:pPr>
            <a:endParaRPr lang="en-US" altLang="ja-JP"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テキスト ボックス 11"/>
          <p:cNvSpPr txBox="1"/>
          <p:nvPr/>
        </p:nvSpPr>
        <p:spPr>
          <a:xfrm>
            <a:off x="9165206" y="6487687"/>
            <a:ext cx="358337" cy="369204"/>
          </a:xfrm>
          <a:prstGeom prst="rect">
            <a:avLst/>
          </a:prstGeom>
          <a:noFill/>
        </p:spPr>
        <p:txBody>
          <a:bodyPr wrap="square" rtlCol="0">
            <a:spAutoFit/>
          </a:bodyPr>
          <a:lstStyle/>
          <a:p>
            <a:pPr algn="ctr" defTabSz="914104" eaLnBrk="0" hangingPunct="0"/>
            <a:r>
              <a:rPr lang="ja-JP" altLang="en-US" sz="1799" b="1" kern="0" dirty="0">
                <a:solidFill>
                  <a:prstClr val="white">
                    <a:lumMod val="50000"/>
                  </a:prstClr>
                </a:solidFill>
                <a:latin typeface="メイリオ" panose="020B0604030504040204" pitchFamily="50" charset="-128"/>
                <a:ea typeface="メイリオ" panose="020B0604030504040204" pitchFamily="50" charset="-128"/>
                <a:cs typeface="メイリオ" panose="020B0604030504040204" pitchFamily="50" charset="-128"/>
              </a:rPr>
              <a:t>１</a:t>
            </a:r>
          </a:p>
        </p:txBody>
      </p:sp>
      <p:sp>
        <p:nvSpPr>
          <p:cNvPr id="2" name="正方形/長方形 1"/>
          <p:cNvSpPr/>
          <p:nvPr/>
        </p:nvSpPr>
        <p:spPr>
          <a:xfrm>
            <a:off x="605233" y="1097418"/>
            <a:ext cx="8739139" cy="82125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4104"/>
            <a:r>
              <a:rPr kumimoji="0" lang="ja-JP" altLang="en-US" sz="2799"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水素基本戦略</a:t>
            </a:r>
          </a:p>
          <a:p>
            <a:pPr defTabSz="914104"/>
            <a:r>
              <a:rPr kumimoji="0" lang="ja-JP" altLang="en-US" sz="1799"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（平成</a:t>
            </a:r>
            <a:r>
              <a:rPr kumimoji="0" lang="en-US" altLang="ja-JP" sz="1799"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29 </a:t>
            </a:r>
            <a:r>
              <a:rPr kumimoji="0" lang="ja-JP" altLang="en-US" sz="1799"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a:t>
            </a:r>
            <a:r>
              <a:rPr kumimoji="0" lang="en-US" altLang="ja-JP" sz="1799"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12 ⽉26 ⽇</a:t>
            </a:r>
            <a:r>
              <a:rPr kumimoji="0" lang="ja-JP" altLang="en-US" sz="1799"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再⽣可能エネルギー・⽔素等関係閣僚会議</a:t>
            </a:r>
            <a:endParaRPr lang="ja-JP" altLang="en-US" sz="1799"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8669780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p:cNvGrpSpPr/>
          <p:nvPr/>
        </p:nvGrpSpPr>
        <p:grpSpPr>
          <a:xfrm>
            <a:off x="382473" y="312646"/>
            <a:ext cx="9141069" cy="6473987"/>
            <a:chOff x="0" y="192649"/>
            <a:chExt cx="9144000" cy="6595055"/>
          </a:xfrm>
        </p:grpSpPr>
        <p:sp>
          <p:nvSpPr>
            <p:cNvPr id="6" name="Text Box 156"/>
            <p:cNvSpPr txBox="1">
              <a:spLocks noChangeArrowheads="1"/>
            </p:cNvSpPr>
            <p:nvPr/>
          </p:nvSpPr>
          <p:spPr bwMode="auto">
            <a:xfrm>
              <a:off x="341820" y="809413"/>
              <a:ext cx="8655050" cy="1562806"/>
            </a:xfrm>
            <a:prstGeom prst="rect">
              <a:avLst/>
            </a:prstGeom>
            <a:solidFill>
              <a:srgbClr val="FFFF99"/>
            </a:solidFill>
            <a:ln w="19050">
              <a:solidFill>
                <a:srgbClr val="000000"/>
              </a:solidFill>
              <a:miter lim="800000"/>
              <a:headEnd/>
              <a:tailEnd/>
            </a:ln>
            <a:effectLst>
              <a:outerShdw dist="35921" dir="2700000" algn="ctr" rotWithShape="0">
                <a:srgbClr val="808080"/>
              </a:outerShdw>
            </a:effectLst>
          </p:spPr>
          <p:txBody>
            <a:bodyPr lIns="74271" tIns="8887" rIns="74271" bIns="8887" anchor="ctr"/>
            <a:lstStyle/>
            <a:p>
              <a:pPr marL="285657" indent="-285657" algn="just" defTabSz="914104">
                <a:buFont typeface="Wingdings" pitchFamily="2" charset="2"/>
                <a:buChar char="l"/>
                <a:defRPr/>
              </a:pPr>
              <a:r>
                <a:rPr kumimoji="0" lang="ja-JP" altLang="en-US" sz="1999" kern="0" dirty="0">
                  <a:solidFill>
                    <a:prstClr val="black"/>
                  </a:solidFill>
                  <a:latin typeface="メイリオ" pitchFamily="50" charset="-128"/>
                  <a:ea typeface="メイリオ" pitchFamily="50" charset="-128"/>
                  <a:cs typeface="メイリオ" pitchFamily="50" charset="-128"/>
                </a:rPr>
                <a:t>平成１７年の地球温暖化対策の推進に関する法律の改正により導入</a:t>
              </a:r>
              <a:endParaRPr kumimoji="0" lang="en-US" altLang="ja-JP" sz="1999" kern="0" dirty="0">
                <a:solidFill>
                  <a:prstClr val="black"/>
                </a:solidFill>
                <a:latin typeface="メイリオ" pitchFamily="50" charset="-128"/>
                <a:ea typeface="メイリオ" pitchFamily="50" charset="-128"/>
                <a:cs typeface="メイリオ" pitchFamily="50" charset="-128"/>
              </a:endParaRPr>
            </a:p>
            <a:p>
              <a:pPr algn="just" defTabSz="914104">
                <a:defRPr/>
              </a:pPr>
              <a:r>
                <a:rPr kumimoji="0" lang="ja-JP" altLang="en-US" sz="1999" kern="0" dirty="0">
                  <a:solidFill>
                    <a:prstClr val="black"/>
                  </a:solidFill>
                  <a:latin typeface="メイリオ" pitchFamily="50" charset="-128"/>
                  <a:ea typeface="メイリオ" pitchFamily="50" charset="-128"/>
                  <a:cs typeface="メイリオ" pitchFamily="50" charset="-128"/>
                </a:rPr>
                <a:t>　（平成１８年４月施行）</a:t>
              </a:r>
              <a:endParaRPr kumimoji="0" lang="en-US" altLang="ja-JP" sz="1999" kern="0" dirty="0">
                <a:solidFill>
                  <a:prstClr val="black"/>
                </a:solidFill>
                <a:latin typeface="メイリオ" pitchFamily="50" charset="-128"/>
                <a:ea typeface="メイリオ" pitchFamily="50" charset="-128"/>
                <a:cs typeface="メイリオ" pitchFamily="50" charset="-128"/>
              </a:endParaRPr>
            </a:p>
            <a:p>
              <a:pPr marL="269788" indent="-269788" algn="just" defTabSz="914104">
                <a:buFont typeface="Wingdings" pitchFamily="2" charset="2"/>
                <a:buChar char="l"/>
                <a:defRPr/>
              </a:pPr>
              <a:r>
                <a:rPr kumimoji="0" lang="ja-JP" altLang="en-US" sz="1999" b="1" kern="0" dirty="0">
                  <a:solidFill>
                    <a:srgbClr val="FF0000"/>
                  </a:solidFill>
                  <a:latin typeface="メイリオ" pitchFamily="50" charset="-128"/>
                  <a:ea typeface="メイリオ" pitchFamily="50" charset="-128"/>
                  <a:cs typeface="メイリオ" pitchFamily="50" charset="-128"/>
                </a:rPr>
                <a:t>温室効果ガスを一定量以上排出する者に温室効果ガスの排出量の算定・国への報告を義務付け、国が報告されたデータを集計・公表する制度</a:t>
              </a:r>
              <a:endParaRPr kumimoji="0" lang="en-US" altLang="ja-JP" sz="1999" kern="0" dirty="0">
                <a:solidFill>
                  <a:prstClr val="black"/>
                </a:solidFill>
                <a:latin typeface="メイリオ" pitchFamily="50" charset="-128"/>
                <a:ea typeface="メイリオ" pitchFamily="50" charset="-128"/>
                <a:cs typeface="メイリオ" pitchFamily="50" charset="-128"/>
              </a:endParaRPr>
            </a:p>
          </p:txBody>
        </p:sp>
        <p:sp>
          <p:nvSpPr>
            <p:cNvPr id="7" name="AutoShape 157"/>
            <p:cNvSpPr>
              <a:spLocks noChangeArrowheads="1"/>
            </p:cNvSpPr>
            <p:nvPr/>
          </p:nvSpPr>
          <p:spPr bwMode="auto">
            <a:xfrm>
              <a:off x="0" y="192649"/>
              <a:ext cx="9144000" cy="425717"/>
            </a:xfrm>
            <a:prstGeom prst="roundRect">
              <a:avLst>
                <a:gd name="adj" fmla="val 16667"/>
              </a:avLst>
            </a:prstGeom>
            <a:ln>
              <a:noFill/>
              <a:headEnd/>
              <a:tailEnd/>
            </a:ln>
          </p:spPr>
          <p:style>
            <a:lnRef idx="2">
              <a:schemeClr val="dk1"/>
            </a:lnRef>
            <a:fillRef idx="1">
              <a:schemeClr val="lt1"/>
            </a:fillRef>
            <a:effectRef idx="0">
              <a:schemeClr val="dk1"/>
            </a:effectRef>
            <a:fontRef idx="minor">
              <a:schemeClr val="dk1"/>
            </a:fontRef>
          </p:style>
          <p:txBody>
            <a:bodyPr lIns="74271" tIns="8887" rIns="74271" bIns="8887"/>
            <a:lstStyle/>
            <a:p>
              <a:pPr algn="ctr" defTabSz="914104">
                <a:defRPr/>
              </a:pPr>
              <a:r>
                <a:rPr kumimoji="0" lang="ja-JP" altLang="en-US" sz="3199" b="1" u="sng" kern="0" dirty="0">
                  <a:solidFill>
                    <a:schemeClr val="tx1"/>
                  </a:solidFill>
                  <a:effectLst>
                    <a:outerShdw blurRad="38100" dist="38100" dir="2700000" algn="tl">
                      <a:srgbClr val="FFFFFF"/>
                    </a:outerShdw>
                  </a:effectLst>
                  <a:latin typeface="メイリオ" panose="020B0604030504040204" pitchFamily="50" charset="-128"/>
                  <a:ea typeface="メイリオ" panose="020B0604030504040204" pitchFamily="50" charset="-128"/>
                  <a:cs typeface="メイリオ" panose="020B0604030504040204" pitchFamily="50" charset="-128"/>
                </a:rPr>
                <a:t>温室効果ガス排出量　算定・報告・公表制度</a:t>
              </a:r>
            </a:p>
          </p:txBody>
        </p:sp>
        <p:sp>
          <p:nvSpPr>
            <p:cNvPr id="3076" name="AutoShape 171"/>
            <p:cNvSpPr>
              <a:spLocks noChangeArrowheads="1"/>
            </p:cNvSpPr>
            <p:nvPr/>
          </p:nvSpPr>
          <p:spPr bwMode="auto">
            <a:xfrm>
              <a:off x="388141" y="2792292"/>
              <a:ext cx="8643938" cy="785813"/>
            </a:xfrm>
            <a:prstGeom prst="roundRect">
              <a:avLst>
                <a:gd name="adj" fmla="val 16667"/>
              </a:avLst>
            </a:prstGeom>
            <a:solidFill>
              <a:srgbClr val="FFFF99"/>
            </a:solidFill>
            <a:ln w="9525">
              <a:solidFill>
                <a:schemeClr val="tx1"/>
              </a:solidFill>
              <a:round/>
              <a:headEnd/>
              <a:tailEnd/>
            </a:ln>
          </p:spPr>
          <p:txBody>
            <a:bodyPr wrap="none" anchor="ctr"/>
            <a:lstStyle/>
            <a:p>
              <a:pPr marL="88871" indent="-88871" defTabSz="914104">
                <a:defRPr/>
              </a:pPr>
              <a:r>
                <a:rPr kumimoji="0" lang="ja-JP" altLang="en-US" sz="1799" b="1" kern="0" dirty="0">
                  <a:solidFill>
                    <a:srgbClr val="FF0000"/>
                  </a:solidFill>
                  <a:latin typeface="メイリオ" pitchFamily="50" charset="-128"/>
                  <a:ea typeface="メイリオ" pitchFamily="50" charset="-128"/>
                  <a:cs typeface="メイリオ" pitchFamily="50" charset="-128"/>
                </a:rPr>
                <a:t>・排出者自らが排出量を算定することによる自主的取組のための基盤の確立</a:t>
              </a:r>
            </a:p>
            <a:p>
              <a:pPr marL="88871" indent="-88871" defTabSz="914104">
                <a:defRPr/>
              </a:pPr>
              <a:r>
                <a:rPr kumimoji="0" lang="ja-JP" altLang="en-US" sz="1799" b="1" kern="0" dirty="0">
                  <a:solidFill>
                    <a:srgbClr val="FF0000"/>
                  </a:solidFill>
                  <a:latin typeface="メイリオ" pitchFamily="50" charset="-128"/>
                  <a:ea typeface="メイリオ" pitchFamily="50" charset="-128"/>
                  <a:cs typeface="メイリオ" pitchFamily="50" charset="-128"/>
                </a:rPr>
                <a:t>・情報の公表・可視化による国民・事業者全般の自主的取組の促進・気運の醸成</a:t>
              </a:r>
            </a:p>
          </p:txBody>
        </p:sp>
        <p:sp>
          <p:nvSpPr>
            <p:cNvPr id="11" name="AutoShape 185"/>
            <p:cNvSpPr>
              <a:spLocks noChangeArrowheads="1"/>
            </p:cNvSpPr>
            <p:nvPr/>
          </p:nvSpPr>
          <p:spPr bwMode="auto">
            <a:xfrm>
              <a:off x="316704" y="2497780"/>
              <a:ext cx="1912937" cy="357187"/>
            </a:xfrm>
            <a:prstGeom prst="roundRect">
              <a:avLst>
                <a:gd name="adj" fmla="val 16667"/>
              </a:avLst>
            </a:prstGeom>
            <a:ln>
              <a:headEnd/>
              <a:tailEnd/>
            </a:ln>
          </p:spPr>
          <p:style>
            <a:lnRef idx="2">
              <a:schemeClr val="dk1"/>
            </a:lnRef>
            <a:fillRef idx="1">
              <a:schemeClr val="lt1"/>
            </a:fillRef>
            <a:effectRef idx="0">
              <a:schemeClr val="dk1"/>
            </a:effectRef>
            <a:fontRef idx="minor">
              <a:schemeClr val="dk1"/>
            </a:fontRef>
          </p:style>
          <p:txBody>
            <a:bodyPr lIns="74271" tIns="8887" rIns="74271" bIns="8887"/>
            <a:lstStyle/>
            <a:p>
              <a:pPr defTabSz="914104">
                <a:defRPr/>
              </a:pPr>
              <a:r>
                <a:rPr kumimoji="0" lang="ja-JP" altLang="en-US" sz="1999"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制度の趣旨</a:t>
              </a:r>
              <a:endParaRPr kumimoji="0" lang="ja-JP" altLang="en-US" sz="1999"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AutoShape 23"/>
            <p:cNvSpPr>
              <a:spLocks noChangeArrowheads="1"/>
            </p:cNvSpPr>
            <p:nvPr/>
          </p:nvSpPr>
          <p:spPr bwMode="auto">
            <a:xfrm>
              <a:off x="3601243" y="3833496"/>
              <a:ext cx="428625" cy="2286000"/>
            </a:xfrm>
            <a:prstGeom prst="roundRect">
              <a:avLst>
                <a:gd name="adj" fmla="val 16667"/>
              </a:avLst>
            </a:prstGeom>
            <a:solidFill>
              <a:schemeClr val="accent1"/>
            </a:solidFill>
            <a:ln w="19050">
              <a:solidFill>
                <a:schemeClr val="tx1"/>
              </a:solidFill>
              <a:round/>
              <a:headEnd/>
              <a:tailEnd/>
            </a:ln>
          </p:spPr>
          <p:txBody>
            <a:bodyPr vert="eaVert" wrap="none" anchor="ctr"/>
            <a:lstStyle/>
            <a:p>
              <a:pPr algn="ctr" defTabSz="717317">
                <a:defRPr/>
              </a:pPr>
              <a:r>
                <a:rPr kumimoji="0" lang="ja-JP" altLang="en-US" sz="1600"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事業所管大臣</a:t>
              </a:r>
            </a:p>
          </p:txBody>
        </p:sp>
        <p:sp>
          <p:nvSpPr>
            <p:cNvPr id="26" name="AutoShape 24"/>
            <p:cNvSpPr>
              <a:spLocks noChangeArrowheads="1"/>
            </p:cNvSpPr>
            <p:nvPr/>
          </p:nvSpPr>
          <p:spPr bwMode="auto">
            <a:xfrm>
              <a:off x="4873625" y="3779680"/>
              <a:ext cx="698500" cy="1857375"/>
            </a:xfrm>
            <a:prstGeom prst="roundRect">
              <a:avLst>
                <a:gd name="adj" fmla="val 16667"/>
              </a:avLst>
            </a:prstGeom>
            <a:solidFill>
              <a:schemeClr val="accent1"/>
            </a:solidFill>
            <a:ln w="19050">
              <a:solidFill>
                <a:schemeClr val="tx1"/>
              </a:solidFill>
              <a:round/>
              <a:headEnd/>
              <a:tailEnd/>
            </a:ln>
          </p:spPr>
          <p:txBody>
            <a:bodyPr vert="eaVert" wrap="none" anchor="ctr"/>
            <a:lstStyle/>
            <a:p>
              <a:pPr algn="ctr" defTabSz="717317">
                <a:defRPr/>
              </a:pPr>
              <a:r>
                <a:rPr kumimoji="0" lang="ja-JP" altLang="en-US" sz="1600" b="1" kern="0" dirty="0">
                  <a:solidFill>
                    <a:prstClr val="black"/>
                  </a:solidFill>
                  <a:latin typeface="メイリオ" pitchFamily="50" charset="-128"/>
                  <a:ea typeface="メイリオ" pitchFamily="50" charset="-128"/>
                  <a:cs typeface="メイリオ" pitchFamily="50" charset="-128"/>
                </a:rPr>
                <a:t>経済産業大臣</a:t>
              </a:r>
            </a:p>
            <a:p>
              <a:pPr algn="ctr" defTabSz="717317">
                <a:defRPr/>
              </a:pPr>
              <a:r>
                <a:rPr kumimoji="0" lang="ja-JP" altLang="en-US" sz="1600" b="1" kern="0" dirty="0">
                  <a:solidFill>
                    <a:prstClr val="black"/>
                  </a:solidFill>
                  <a:latin typeface="メイリオ" pitchFamily="50" charset="-128"/>
                  <a:ea typeface="メイリオ" pitchFamily="50" charset="-128"/>
                  <a:cs typeface="メイリオ" pitchFamily="50" charset="-128"/>
                </a:rPr>
                <a:t>環　境　大　臣</a:t>
              </a:r>
            </a:p>
          </p:txBody>
        </p:sp>
        <p:sp>
          <p:nvSpPr>
            <p:cNvPr id="27" name="AutoShape 25"/>
            <p:cNvSpPr>
              <a:spLocks noChangeArrowheads="1"/>
            </p:cNvSpPr>
            <p:nvPr/>
          </p:nvSpPr>
          <p:spPr bwMode="auto">
            <a:xfrm>
              <a:off x="8572500" y="3634264"/>
              <a:ext cx="428625" cy="2357438"/>
            </a:xfrm>
            <a:prstGeom prst="roundRect">
              <a:avLst>
                <a:gd name="adj" fmla="val 16667"/>
              </a:avLst>
            </a:prstGeom>
            <a:solidFill>
              <a:schemeClr val="accent1"/>
            </a:solidFill>
            <a:ln w="19050">
              <a:solidFill>
                <a:schemeClr val="tx1"/>
              </a:solidFill>
              <a:round/>
              <a:headEnd/>
              <a:tailEnd/>
            </a:ln>
          </p:spPr>
          <p:txBody>
            <a:bodyPr vert="eaVert" wrap="none" anchor="ctr"/>
            <a:lstStyle/>
            <a:p>
              <a:pPr algn="ctr" defTabSz="717317">
                <a:defRPr/>
              </a:pPr>
              <a:r>
                <a:rPr kumimoji="0" lang="ja-JP" altLang="en-US" sz="1600"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国　　民　・　事業者</a:t>
              </a:r>
            </a:p>
          </p:txBody>
        </p:sp>
        <p:sp>
          <p:nvSpPr>
            <p:cNvPr id="28" name="AutoShape 27"/>
            <p:cNvSpPr>
              <a:spLocks noChangeArrowheads="1"/>
            </p:cNvSpPr>
            <p:nvPr/>
          </p:nvSpPr>
          <p:spPr bwMode="auto">
            <a:xfrm>
              <a:off x="6173028" y="3669983"/>
              <a:ext cx="1612900" cy="1143000"/>
            </a:xfrm>
            <a:prstGeom prst="foldedCorner">
              <a:avLst>
                <a:gd name="adj" fmla="val 18023"/>
              </a:avLst>
            </a:prstGeom>
            <a:solidFill>
              <a:srgbClr val="FFFFCC"/>
            </a:solidFill>
            <a:ln w="19050">
              <a:solidFill>
                <a:schemeClr val="tx1"/>
              </a:solidFill>
              <a:round/>
              <a:headEnd/>
              <a:tailEnd/>
            </a:ln>
          </p:spPr>
          <p:txBody>
            <a:bodyPr anchor="ctr"/>
            <a:lstStyle/>
            <a:p>
              <a:pPr algn="ctr" defTabSz="717317">
                <a:defRPr/>
              </a:pPr>
              <a:endParaRPr kumimoji="0" lang="en-US" altLang="ja-JP" sz="1400" b="1" u="sng" kern="0" dirty="0">
                <a:solidFill>
                  <a:prstClr val="black"/>
                </a:solidFill>
                <a:latin typeface="メイリオ" pitchFamily="50" charset="-128"/>
                <a:ea typeface="メイリオ" pitchFamily="50" charset="-128"/>
                <a:cs typeface="メイリオ" pitchFamily="50" charset="-128"/>
              </a:endParaRPr>
            </a:p>
            <a:p>
              <a:pPr algn="ctr" defTabSz="717317">
                <a:defRPr/>
              </a:pPr>
              <a:r>
                <a:rPr kumimoji="0" lang="ja-JP" altLang="en-US" sz="1600" b="1" u="sng" kern="0" dirty="0">
                  <a:solidFill>
                    <a:prstClr val="black"/>
                  </a:solidFill>
                  <a:latin typeface="メイリオ" pitchFamily="50" charset="-128"/>
                  <a:ea typeface="メイリオ" pitchFamily="50" charset="-128"/>
                  <a:cs typeface="メイリオ" pitchFamily="50" charset="-128"/>
                </a:rPr>
                <a:t>公　　表</a:t>
              </a:r>
            </a:p>
            <a:p>
              <a:pPr defTabSz="717317">
                <a:defRPr/>
              </a:pPr>
              <a:r>
                <a:rPr kumimoji="0" lang="ja-JP" altLang="en-US" sz="1400" kern="0" dirty="0">
                  <a:solidFill>
                    <a:prstClr val="black"/>
                  </a:solidFill>
                  <a:latin typeface="メイリオ" pitchFamily="50" charset="-128"/>
                  <a:ea typeface="メイリオ" pitchFamily="50" charset="-128"/>
                  <a:cs typeface="メイリオ" pitchFamily="50" charset="-128"/>
                </a:rPr>
                <a:t>排出量情報等を、事業者別、業種別、都道府県別に集計して公表</a:t>
              </a:r>
            </a:p>
          </p:txBody>
        </p:sp>
        <p:sp>
          <p:nvSpPr>
            <p:cNvPr id="29" name="AutoShape 28"/>
            <p:cNvSpPr>
              <a:spLocks noChangeArrowheads="1"/>
            </p:cNvSpPr>
            <p:nvPr/>
          </p:nvSpPr>
          <p:spPr bwMode="auto">
            <a:xfrm>
              <a:off x="2931478" y="4598670"/>
              <a:ext cx="622300" cy="762000"/>
            </a:xfrm>
            <a:prstGeom prst="rightArrow">
              <a:avLst>
                <a:gd name="adj1" fmla="val 50000"/>
                <a:gd name="adj2" fmla="val 43751"/>
              </a:avLst>
            </a:prstGeom>
            <a:solidFill>
              <a:srgbClr val="FFFFCC"/>
            </a:solidFill>
            <a:ln w="19050">
              <a:solidFill>
                <a:schemeClr val="tx1"/>
              </a:solidFill>
              <a:miter lim="800000"/>
              <a:headEnd/>
              <a:tailEnd/>
            </a:ln>
          </p:spPr>
          <p:txBody>
            <a:bodyPr wrap="none" anchor="ctr"/>
            <a:lstStyle/>
            <a:p>
              <a:pPr algn="ctr" defTabSz="717317">
                <a:defRPr/>
              </a:pPr>
              <a:r>
                <a:rPr kumimoji="0" lang="ja-JP" altLang="en-US" sz="16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報告</a:t>
              </a:r>
            </a:p>
          </p:txBody>
        </p:sp>
        <p:sp>
          <p:nvSpPr>
            <p:cNvPr id="30" name="AutoShape 29"/>
            <p:cNvSpPr>
              <a:spLocks noChangeArrowheads="1"/>
            </p:cNvSpPr>
            <p:nvPr/>
          </p:nvSpPr>
          <p:spPr bwMode="auto">
            <a:xfrm>
              <a:off x="4107339" y="4050983"/>
              <a:ext cx="642938" cy="762000"/>
            </a:xfrm>
            <a:prstGeom prst="rightArrow">
              <a:avLst>
                <a:gd name="adj1" fmla="val 50000"/>
                <a:gd name="adj2" fmla="val 39737"/>
              </a:avLst>
            </a:prstGeom>
            <a:solidFill>
              <a:srgbClr val="FFFFCC"/>
            </a:solidFill>
            <a:ln w="19050">
              <a:solidFill>
                <a:schemeClr val="tx1"/>
              </a:solidFill>
              <a:miter lim="800000"/>
              <a:headEnd/>
              <a:tailEnd/>
            </a:ln>
          </p:spPr>
          <p:txBody>
            <a:bodyPr wrap="none" anchor="ctr"/>
            <a:lstStyle/>
            <a:p>
              <a:pPr algn="ctr" defTabSz="717317">
                <a:defRPr/>
              </a:pPr>
              <a:r>
                <a:rPr kumimoji="0" lang="ja-JP" altLang="en-US" sz="16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通知</a:t>
              </a:r>
            </a:p>
          </p:txBody>
        </p:sp>
        <p:sp>
          <p:nvSpPr>
            <p:cNvPr id="31" name="AutoShape 33"/>
            <p:cNvSpPr>
              <a:spLocks noChangeArrowheads="1"/>
            </p:cNvSpPr>
            <p:nvPr/>
          </p:nvSpPr>
          <p:spPr bwMode="auto">
            <a:xfrm>
              <a:off x="6170488" y="5004030"/>
              <a:ext cx="1630363" cy="1071563"/>
            </a:xfrm>
            <a:prstGeom prst="foldedCorner">
              <a:avLst>
                <a:gd name="adj" fmla="val 18023"/>
              </a:avLst>
            </a:prstGeom>
            <a:solidFill>
              <a:srgbClr val="FFFFCC"/>
            </a:solidFill>
            <a:ln w="19050">
              <a:solidFill>
                <a:schemeClr val="tx1"/>
              </a:solidFill>
              <a:round/>
              <a:headEnd/>
              <a:tailEnd/>
            </a:ln>
          </p:spPr>
          <p:txBody>
            <a:bodyPr anchor="ctr"/>
            <a:lstStyle/>
            <a:p>
              <a:pPr algn="ctr" defTabSz="717317">
                <a:defRPr/>
              </a:pPr>
              <a:endParaRPr kumimoji="0" lang="en-US" altLang="ja-JP" sz="1400" b="1" u="sng" kern="0" dirty="0">
                <a:solidFill>
                  <a:prstClr val="black"/>
                </a:solidFill>
                <a:latin typeface="メイリオ" pitchFamily="50" charset="-128"/>
                <a:ea typeface="メイリオ" pitchFamily="50" charset="-128"/>
                <a:cs typeface="メイリオ" pitchFamily="50" charset="-128"/>
              </a:endParaRPr>
            </a:p>
            <a:p>
              <a:pPr algn="ctr" defTabSz="717317">
                <a:defRPr/>
              </a:pPr>
              <a:r>
                <a:rPr kumimoji="0" lang="ja-JP" altLang="en-US" sz="1600" b="1" u="sng" kern="0" dirty="0">
                  <a:solidFill>
                    <a:prstClr val="black"/>
                  </a:solidFill>
                  <a:latin typeface="メイリオ" pitchFamily="50" charset="-128"/>
                  <a:ea typeface="メイリオ" pitchFamily="50" charset="-128"/>
                  <a:cs typeface="メイリオ" pitchFamily="50" charset="-128"/>
                </a:rPr>
                <a:t>開　　示</a:t>
              </a:r>
            </a:p>
            <a:p>
              <a:pPr defTabSz="717317">
                <a:defRPr/>
              </a:pPr>
              <a:r>
                <a:rPr kumimoji="0" lang="ja-JP" altLang="en-US" sz="1400" kern="0" dirty="0">
                  <a:solidFill>
                    <a:prstClr val="black"/>
                  </a:solidFill>
                  <a:latin typeface="メイリオ" pitchFamily="50" charset="-128"/>
                  <a:ea typeface="メイリオ" pitchFamily="50" charset="-128"/>
                  <a:cs typeface="メイリオ" pitchFamily="50" charset="-128"/>
                </a:rPr>
                <a:t>請求に応じて、事業所別の排出量情報等を開示</a:t>
              </a:r>
            </a:p>
          </p:txBody>
        </p:sp>
        <p:sp>
          <p:nvSpPr>
            <p:cNvPr id="32" name="AutoShape 39"/>
            <p:cNvSpPr>
              <a:spLocks noChangeArrowheads="1"/>
            </p:cNvSpPr>
            <p:nvPr/>
          </p:nvSpPr>
          <p:spPr bwMode="auto">
            <a:xfrm>
              <a:off x="5655628" y="4071937"/>
              <a:ext cx="441325" cy="357188"/>
            </a:xfrm>
            <a:prstGeom prst="rightArrow">
              <a:avLst>
                <a:gd name="adj1" fmla="val 58824"/>
                <a:gd name="adj2" fmla="val 51280"/>
              </a:avLst>
            </a:prstGeom>
            <a:solidFill>
              <a:srgbClr val="FFFFCC"/>
            </a:solidFill>
            <a:ln w="19050">
              <a:solidFill>
                <a:schemeClr val="tx1"/>
              </a:solidFill>
              <a:miter lim="800000"/>
              <a:headEnd/>
              <a:tailEnd/>
            </a:ln>
          </p:spPr>
          <p:txBody>
            <a:bodyPr wrap="none" anchor="ctr"/>
            <a:lstStyle/>
            <a:p>
              <a:pPr algn="ctr" defTabSz="717317">
                <a:defRPr/>
              </a:pPr>
              <a:endParaRPr kumimoji="0" lang="ja-JP" altLang="en-US" sz="16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3" name="AutoShape 40"/>
            <p:cNvSpPr>
              <a:spLocks noChangeArrowheads="1"/>
            </p:cNvSpPr>
            <p:nvPr/>
          </p:nvSpPr>
          <p:spPr bwMode="auto">
            <a:xfrm flipH="1">
              <a:off x="7868761" y="5197318"/>
              <a:ext cx="636588" cy="636587"/>
            </a:xfrm>
            <a:prstGeom prst="rightArrow">
              <a:avLst>
                <a:gd name="adj1" fmla="val 58824"/>
                <a:gd name="adj2" fmla="val 40968"/>
              </a:avLst>
            </a:prstGeom>
            <a:solidFill>
              <a:srgbClr val="FFFFCC"/>
            </a:solidFill>
            <a:ln w="19050">
              <a:solidFill>
                <a:schemeClr val="tx1"/>
              </a:solidFill>
              <a:miter lim="800000"/>
              <a:headEnd/>
              <a:tailEnd/>
            </a:ln>
          </p:spPr>
          <p:txBody>
            <a:bodyPr wrap="none" anchor="ctr"/>
            <a:lstStyle/>
            <a:p>
              <a:pPr algn="ctr" defTabSz="717317">
                <a:defRPr/>
              </a:pPr>
              <a:r>
                <a:rPr kumimoji="0" lang="ja-JP" altLang="en-US" sz="16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請求</a:t>
              </a:r>
            </a:p>
          </p:txBody>
        </p:sp>
        <p:sp>
          <p:nvSpPr>
            <p:cNvPr id="34" name="AutoShape 41"/>
            <p:cNvSpPr>
              <a:spLocks noChangeArrowheads="1"/>
            </p:cNvSpPr>
            <p:nvPr/>
          </p:nvSpPr>
          <p:spPr bwMode="auto">
            <a:xfrm flipH="1">
              <a:off x="7866856" y="3962083"/>
              <a:ext cx="636588" cy="636587"/>
            </a:xfrm>
            <a:prstGeom prst="rightArrow">
              <a:avLst>
                <a:gd name="adj1" fmla="val 58824"/>
                <a:gd name="adj2" fmla="val 40968"/>
              </a:avLst>
            </a:prstGeom>
            <a:solidFill>
              <a:srgbClr val="FFFFCC"/>
            </a:solidFill>
            <a:ln w="19050">
              <a:solidFill>
                <a:schemeClr val="tx1"/>
              </a:solidFill>
              <a:miter lim="800000"/>
              <a:headEnd/>
              <a:tailEnd/>
            </a:ln>
          </p:spPr>
          <p:txBody>
            <a:bodyPr wrap="none" anchor="ctr"/>
            <a:lstStyle/>
            <a:p>
              <a:pPr algn="ctr" defTabSz="717317">
                <a:defRPr/>
              </a:pPr>
              <a:r>
                <a:rPr kumimoji="0" lang="ja-JP" altLang="en-US" sz="16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閲覧</a:t>
              </a:r>
            </a:p>
          </p:txBody>
        </p:sp>
        <p:sp>
          <p:nvSpPr>
            <p:cNvPr id="35" name="AutoShape 37"/>
            <p:cNvSpPr>
              <a:spLocks noChangeArrowheads="1"/>
            </p:cNvSpPr>
            <p:nvPr/>
          </p:nvSpPr>
          <p:spPr bwMode="auto">
            <a:xfrm>
              <a:off x="4132823" y="5690871"/>
              <a:ext cx="1919288" cy="285750"/>
            </a:xfrm>
            <a:prstGeom prst="rightArrow">
              <a:avLst>
                <a:gd name="adj1" fmla="val 58824"/>
                <a:gd name="adj2" fmla="val 57568"/>
              </a:avLst>
            </a:prstGeom>
            <a:solidFill>
              <a:srgbClr val="FFFFCC"/>
            </a:solidFill>
            <a:ln w="19050">
              <a:solidFill>
                <a:schemeClr val="tx1"/>
              </a:solidFill>
              <a:miter lim="800000"/>
              <a:headEnd/>
              <a:tailEnd/>
            </a:ln>
          </p:spPr>
          <p:txBody>
            <a:bodyPr wrap="none" anchor="ctr"/>
            <a:lstStyle/>
            <a:p>
              <a:pPr algn="ctr" defTabSz="717317">
                <a:defRPr/>
              </a:pPr>
              <a:endParaRPr kumimoji="0" lang="ja-JP" altLang="en-US" sz="16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0" name="Picture 128" descr="MCj00892660000[1]"/>
            <p:cNvSpPr>
              <a:spLocks noChangeAspect="1" noChangeArrowheads="1"/>
            </p:cNvSpPr>
            <p:nvPr/>
          </p:nvSpPr>
          <p:spPr bwMode="auto">
            <a:xfrm>
              <a:off x="303213" y="4073525"/>
              <a:ext cx="839787" cy="712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14104">
                <a:defRPr/>
              </a:pPr>
              <a:endParaRPr kumimoji="0" lang="ja-JP" altLang="en-US" sz="1799"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5" name="Picture 68" descr="MCj02811490000[1]"/>
            <p:cNvSpPr>
              <a:spLocks noChangeAspect="1" noChangeArrowheads="1"/>
            </p:cNvSpPr>
            <p:nvPr/>
          </p:nvSpPr>
          <p:spPr bwMode="auto">
            <a:xfrm>
              <a:off x="1285875" y="3857625"/>
              <a:ext cx="498475" cy="785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14104">
                <a:defRPr/>
              </a:pPr>
              <a:endParaRPr kumimoji="0" lang="ja-JP" altLang="en-US" sz="1799"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6" name="Picture 180" descr="MCj03459350000[1]"/>
            <p:cNvSpPr>
              <a:spLocks noChangeAspect="1" noChangeArrowheads="1"/>
            </p:cNvSpPr>
            <p:nvPr/>
          </p:nvSpPr>
          <p:spPr bwMode="auto">
            <a:xfrm>
              <a:off x="2000250" y="4211638"/>
              <a:ext cx="500063" cy="50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14104">
                <a:defRPr/>
              </a:pPr>
              <a:endParaRPr kumimoji="0" lang="ja-JP" altLang="en-US" sz="1799"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8" name="AutoShape 39"/>
            <p:cNvSpPr>
              <a:spLocks noChangeArrowheads="1"/>
            </p:cNvSpPr>
            <p:nvPr/>
          </p:nvSpPr>
          <p:spPr bwMode="auto">
            <a:xfrm>
              <a:off x="5715000" y="5101274"/>
              <a:ext cx="441325" cy="357187"/>
            </a:xfrm>
            <a:prstGeom prst="rightArrow">
              <a:avLst>
                <a:gd name="adj1" fmla="val 58824"/>
                <a:gd name="adj2" fmla="val 51280"/>
              </a:avLst>
            </a:prstGeom>
            <a:solidFill>
              <a:srgbClr val="FFFFCC"/>
            </a:solidFill>
            <a:ln w="19050">
              <a:solidFill>
                <a:schemeClr val="tx1"/>
              </a:solidFill>
              <a:miter lim="800000"/>
              <a:headEnd/>
              <a:tailEnd/>
            </a:ln>
          </p:spPr>
          <p:txBody>
            <a:bodyPr wrap="none" anchor="ctr"/>
            <a:lstStyle/>
            <a:p>
              <a:pPr algn="ctr" defTabSz="717317">
                <a:defRPr/>
              </a:pPr>
              <a:endParaRPr kumimoji="0" lang="ja-JP" altLang="en-US" sz="16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9" name="AutoShape 22"/>
            <p:cNvSpPr>
              <a:spLocks noChangeArrowheads="1"/>
            </p:cNvSpPr>
            <p:nvPr/>
          </p:nvSpPr>
          <p:spPr bwMode="auto">
            <a:xfrm>
              <a:off x="232728" y="6237312"/>
              <a:ext cx="8643937" cy="550392"/>
            </a:xfrm>
            <a:prstGeom prst="roundRect">
              <a:avLst>
                <a:gd name="adj" fmla="val 16667"/>
              </a:avLst>
            </a:prstGeom>
            <a:solidFill>
              <a:srgbClr val="FFFFCC"/>
            </a:solidFill>
            <a:ln w="19050">
              <a:solidFill>
                <a:schemeClr val="tx1"/>
              </a:solidFill>
              <a:round/>
              <a:headEnd/>
              <a:tailEnd/>
            </a:ln>
          </p:spPr>
          <p:txBody>
            <a:bodyPr anchor="ctr"/>
            <a:lstStyle/>
            <a:p>
              <a:pPr defTabSz="717317">
                <a:defRPr/>
              </a:pPr>
              <a:r>
                <a:rPr kumimoji="0" lang="ja-JP" altLang="en-US" sz="1600" b="1" u="sng" kern="0" dirty="0">
                  <a:solidFill>
                    <a:prstClr val="black"/>
                  </a:solidFill>
                  <a:latin typeface="メイリオ" pitchFamily="50" charset="-128"/>
                  <a:ea typeface="メイリオ" pitchFamily="50" charset="-128"/>
                  <a:cs typeface="メイリオ" pitchFamily="50" charset="-128"/>
                </a:rPr>
                <a:t>エネルギー起源</a:t>
              </a:r>
              <a:r>
                <a:rPr kumimoji="0" lang="en-US" altLang="ja-JP" sz="1600" b="1" u="sng" kern="0" dirty="0">
                  <a:solidFill>
                    <a:prstClr val="black"/>
                  </a:solidFill>
                  <a:latin typeface="メイリオ" pitchFamily="50" charset="-128"/>
                  <a:ea typeface="メイリオ" pitchFamily="50" charset="-128"/>
                  <a:cs typeface="メイリオ" pitchFamily="50" charset="-128"/>
                </a:rPr>
                <a:t>CO</a:t>
              </a:r>
              <a:r>
                <a:rPr kumimoji="0" lang="en-US" altLang="ja-JP" sz="1600" b="1" u="sng" kern="0" baseline="-25000" dirty="0">
                  <a:solidFill>
                    <a:prstClr val="black"/>
                  </a:solidFill>
                  <a:latin typeface="メイリオ" pitchFamily="50" charset="-128"/>
                  <a:ea typeface="メイリオ" pitchFamily="50" charset="-128"/>
                  <a:cs typeface="メイリオ" pitchFamily="50" charset="-128"/>
                </a:rPr>
                <a:t>2</a:t>
              </a:r>
              <a:r>
                <a:rPr kumimoji="0" lang="ja-JP" altLang="en-US" sz="1600" b="1" u="sng" kern="0" dirty="0">
                  <a:solidFill>
                    <a:prstClr val="black"/>
                  </a:solidFill>
                  <a:latin typeface="メイリオ" pitchFamily="50" charset="-128"/>
                  <a:ea typeface="メイリオ" pitchFamily="50" charset="-128"/>
                  <a:cs typeface="メイリオ" pitchFamily="50" charset="-128"/>
                </a:rPr>
                <a:t>の報告については</a:t>
              </a:r>
              <a:r>
                <a:rPr kumimoji="0" lang="ja-JP" altLang="en-US" sz="1600" kern="0" dirty="0">
                  <a:solidFill>
                    <a:prstClr val="black"/>
                  </a:solidFill>
                  <a:latin typeface="メイリオ" pitchFamily="50" charset="-128"/>
                  <a:ea typeface="メイリオ" pitchFamily="50" charset="-128"/>
                  <a:cs typeface="メイリオ" pitchFamily="50" charset="-128"/>
                </a:rPr>
                <a:t>、省エネ法定期報告書を利用した報告を認めるなど、</a:t>
              </a:r>
              <a:r>
                <a:rPr kumimoji="0" lang="ja-JP" altLang="en-US" sz="1600" b="1" u="sng" kern="0" dirty="0">
                  <a:solidFill>
                    <a:prstClr val="black"/>
                  </a:solidFill>
                  <a:latin typeface="メイリオ" pitchFamily="50" charset="-128"/>
                  <a:ea typeface="メイリオ" pitchFamily="50" charset="-128"/>
                  <a:cs typeface="メイリオ" pitchFamily="50" charset="-128"/>
                </a:rPr>
                <a:t>省エネ法の枠組みを活用</a:t>
              </a:r>
            </a:p>
          </p:txBody>
        </p:sp>
        <p:grpSp>
          <p:nvGrpSpPr>
            <p:cNvPr id="51" name="グループ化 34"/>
            <p:cNvGrpSpPr>
              <a:grpSpLocks/>
            </p:cNvGrpSpPr>
            <p:nvPr/>
          </p:nvGrpSpPr>
          <p:grpSpPr bwMode="auto">
            <a:xfrm>
              <a:off x="177799" y="3846072"/>
              <a:ext cx="2714625" cy="2286000"/>
              <a:chOff x="71438" y="2571750"/>
              <a:chExt cx="2714625" cy="2286000"/>
            </a:xfrm>
          </p:grpSpPr>
          <p:sp>
            <p:nvSpPr>
              <p:cNvPr id="52" name="AutoShape 22"/>
              <p:cNvSpPr>
                <a:spLocks noChangeArrowheads="1"/>
              </p:cNvSpPr>
              <p:nvPr/>
            </p:nvSpPr>
            <p:spPr bwMode="auto">
              <a:xfrm>
                <a:off x="71438" y="2571750"/>
                <a:ext cx="2714625" cy="2286000"/>
              </a:xfrm>
              <a:prstGeom prst="roundRect">
                <a:avLst>
                  <a:gd name="adj" fmla="val 16667"/>
                </a:avLst>
              </a:prstGeom>
              <a:solidFill>
                <a:schemeClr val="accent1"/>
              </a:solidFill>
              <a:ln w="19050">
                <a:solidFill>
                  <a:schemeClr val="tx1"/>
                </a:solidFill>
                <a:round/>
                <a:headEnd/>
                <a:tailEnd/>
              </a:ln>
            </p:spPr>
            <p:txBody>
              <a:bodyPr wrap="none"/>
              <a:lstStyle/>
              <a:p>
                <a:pPr algn="ctr" defTabSz="717317">
                  <a:defRPr/>
                </a:pPr>
                <a:r>
                  <a:rPr kumimoji="0" lang="ja-JP" altLang="en-US" sz="1600"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特定排出者</a:t>
                </a:r>
              </a:p>
            </p:txBody>
          </p:sp>
          <p:sp>
            <p:nvSpPr>
              <p:cNvPr id="53" name="Picture 128" descr="MCj00892660000[1]"/>
              <p:cNvSpPr>
                <a:spLocks noChangeAspect="1" noChangeArrowheads="1"/>
              </p:cNvSpPr>
              <p:nvPr/>
            </p:nvSpPr>
            <p:spPr bwMode="auto">
              <a:xfrm>
                <a:off x="303213" y="4144963"/>
                <a:ext cx="839787" cy="712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14104">
                  <a:defRPr/>
                </a:pPr>
                <a:endParaRPr kumimoji="0" lang="ja-JP" altLang="en-US" sz="1799"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4" name="Picture 68" descr="MCj02811490000[1]"/>
              <p:cNvSpPr>
                <a:spLocks noChangeAspect="1" noChangeArrowheads="1"/>
              </p:cNvSpPr>
              <p:nvPr/>
            </p:nvSpPr>
            <p:spPr bwMode="auto">
              <a:xfrm>
                <a:off x="1285875" y="3929063"/>
                <a:ext cx="498475"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14104">
                  <a:defRPr/>
                </a:pPr>
                <a:endParaRPr kumimoji="0" lang="ja-JP" altLang="en-US" sz="1799"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55" name="Picture 180" descr="MCj0345935000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09776" y="4193065"/>
                <a:ext cx="500063"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6" name="Text Box 150"/>
              <p:cNvSpPr txBox="1">
                <a:spLocks noChangeArrowheads="1"/>
              </p:cNvSpPr>
              <p:nvPr/>
            </p:nvSpPr>
            <p:spPr bwMode="auto">
              <a:xfrm>
                <a:off x="142875" y="3016249"/>
                <a:ext cx="2571750" cy="785813"/>
              </a:xfrm>
              <a:prstGeom prst="rect">
                <a:avLst/>
              </a:prstGeom>
              <a:solidFill>
                <a:srgbClr val="FFFFFF"/>
              </a:solidFill>
              <a:ln w="19050" algn="ctr">
                <a:solidFill>
                  <a:srgbClr val="000000"/>
                </a:solidFill>
                <a:prstDash val="sysDot"/>
                <a:miter lim="800000"/>
                <a:headEnd/>
                <a:tailEnd/>
              </a:ln>
            </p:spPr>
            <p:txBody>
              <a:bodyPr lIns="74271" tIns="8887" rIns="74271" bIns="8887"/>
              <a:lstStyle/>
              <a:p>
                <a:pPr defTabSz="914104">
                  <a:defRPr/>
                </a:pPr>
                <a:r>
                  <a:rPr kumimoji="0" lang="ja-JP" altLang="en-US" sz="1400" kern="0" dirty="0">
                    <a:solidFill>
                      <a:srgbClr val="000000"/>
                    </a:solidFill>
                    <a:latin typeface="メイリオ" pitchFamily="50" charset="-128"/>
                    <a:ea typeface="メイリオ" pitchFamily="50" charset="-128"/>
                    <a:cs typeface="メイリオ" pitchFamily="50" charset="-128"/>
                  </a:rPr>
                  <a:t>一定以上の温室効果ガスを排出する事業者等が対象（公的部門を含む）</a:t>
                </a:r>
                <a:endParaRPr kumimoji="0" lang="en-US" altLang="ja-JP" sz="1400" kern="0" dirty="0">
                  <a:solidFill>
                    <a:srgbClr val="000000"/>
                  </a:solidFill>
                  <a:latin typeface="メイリオ" pitchFamily="50" charset="-128"/>
                  <a:ea typeface="メイリオ" pitchFamily="50" charset="-128"/>
                  <a:cs typeface="メイリオ" pitchFamily="50" charset="-128"/>
                </a:endParaRPr>
              </a:p>
              <a:p>
                <a:pPr defTabSz="914104">
                  <a:defRPr/>
                </a:pPr>
                <a:endParaRPr kumimoji="0" lang="en-US" altLang="ja-JP" sz="1400" kern="0" dirty="0">
                  <a:solidFill>
                    <a:prstClr val="black"/>
                  </a:solidFill>
                  <a:latin typeface="メイリオ" pitchFamily="50" charset="-128"/>
                  <a:ea typeface="メイリオ" pitchFamily="50" charset="-128"/>
                  <a:cs typeface="メイリオ" pitchFamily="50" charset="-128"/>
                </a:endParaRPr>
              </a:p>
            </p:txBody>
          </p:sp>
          <p:sp>
            <p:nvSpPr>
              <p:cNvPr id="57" name="AutoShape 28"/>
              <p:cNvSpPr>
                <a:spLocks noChangeArrowheads="1"/>
              </p:cNvSpPr>
              <p:nvPr/>
            </p:nvSpPr>
            <p:spPr bwMode="auto">
              <a:xfrm>
                <a:off x="2000251" y="3714750"/>
                <a:ext cx="642937" cy="428625"/>
              </a:xfrm>
              <a:prstGeom prst="rect">
                <a:avLst/>
              </a:prstGeom>
              <a:solidFill>
                <a:srgbClr val="FFFFCC"/>
              </a:solidFill>
              <a:ln w="19050">
                <a:solidFill>
                  <a:schemeClr val="tx1"/>
                </a:solidFill>
                <a:miter lim="800000"/>
                <a:headEnd/>
                <a:tailEnd/>
              </a:ln>
            </p:spPr>
            <p:txBody>
              <a:bodyPr wrap="none" anchor="ctr"/>
              <a:lstStyle/>
              <a:p>
                <a:pPr algn="ctr" defTabSz="717317">
                  <a:defRPr/>
                </a:pPr>
                <a:r>
                  <a:rPr kumimoji="0" lang="ja-JP" altLang="en-US" sz="16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算定</a:t>
                </a:r>
              </a:p>
            </p:txBody>
          </p:sp>
        </p:grpSp>
        <p:pic>
          <p:nvPicPr>
            <p:cNvPr id="59" name="Picture 128" descr="MCj0089266000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97546" y="5297965"/>
              <a:ext cx="839788" cy="712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0" name="Picture 68" descr="MCj02811490000[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262695" y="5244149"/>
              <a:ext cx="498475"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43" name="テキスト ボックス 42"/>
          <p:cNvSpPr txBox="1"/>
          <p:nvPr/>
        </p:nvSpPr>
        <p:spPr>
          <a:xfrm>
            <a:off x="9165206" y="6487687"/>
            <a:ext cx="358337" cy="369204"/>
          </a:xfrm>
          <a:prstGeom prst="rect">
            <a:avLst/>
          </a:prstGeom>
          <a:noFill/>
        </p:spPr>
        <p:txBody>
          <a:bodyPr wrap="square" rtlCol="0">
            <a:spAutoFit/>
          </a:bodyPr>
          <a:lstStyle/>
          <a:p>
            <a:pPr algn="ctr" defTabSz="914104" eaLnBrk="0" hangingPunct="0"/>
            <a:r>
              <a:rPr lang="en-US" altLang="ja-JP" sz="1799" b="1" kern="0" dirty="0">
                <a:solidFill>
                  <a:prstClr val="white">
                    <a:lumMod val="50000"/>
                  </a:prstClr>
                </a:solidFill>
                <a:latin typeface="メイリオ" panose="020B0604030504040204" pitchFamily="50" charset="-128"/>
                <a:ea typeface="メイリオ" panose="020B0604030504040204" pitchFamily="50" charset="-128"/>
                <a:cs typeface="メイリオ" panose="020B0604030504040204" pitchFamily="50" charset="-128"/>
              </a:rPr>
              <a:t>2</a:t>
            </a:r>
            <a:endParaRPr lang="ja-JP" altLang="en-US" sz="1799" b="1" kern="0" dirty="0">
              <a:solidFill>
                <a:prstClr val="white">
                  <a:lumMod val="50000"/>
                </a:prstClr>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4012593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2" name="図 3"/>
          <p:cNvPicPr>
            <a:picLocks noChangeAspect="1"/>
          </p:cNvPicPr>
          <p:nvPr/>
        </p:nvPicPr>
        <p:blipFill rotWithShape="1">
          <a:blip r:embed="rId2">
            <a:extLst>
              <a:ext uri="{28A0092B-C50C-407E-A947-70E740481C1C}">
                <a14:useLocalDpi xmlns:a14="http://schemas.microsoft.com/office/drawing/2010/main" val="0"/>
              </a:ext>
            </a:extLst>
          </a:blip>
          <a:srcRect l="10641" r="10641" b="1650"/>
          <a:stretch/>
        </p:blipFill>
        <p:spPr bwMode="auto">
          <a:xfrm>
            <a:off x="382473" y="70834"/>
            <a:ext cx="9141069" cy="64257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正方形/長方形 1"/>
          <p:cNvSpPr/>
          <p:nvPr/>
        </p:nvSpPr>
        <p:spPr>
          <a:xfrm>
            <a:off x="9295015" y="6373486"/>
            <a:ext cx="228527" cy="12305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104"/>
            <a:endParaRPr lang="ja-JP" altLang="en-US" sz="1799"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テキスト ボックス 4"/>
          <p:cNvSpPr txBox="1"/>
          <p:nvPr/>
        </p:nvSpPr>
        <p:spPr>
          <a:xfrm>
            <a:off x="9165206" y="6487687"/>
            <a:ext cx="358337" cy="369204"/>
          </a:xfrm>
          <a:prstGeom prst="rect">
            <a:avLst/>
          </a:prstGeom>
          <a:noFill/>
        </p:spPr>
        <p:txBody>
          <a:bodyPr wrap="square" rtlCol="0">
            <a:spAutoFit/>
          </a:bodyPr>
          <a:lstStyle/>
          <a:p>
            <a:pPr algn="ctr" defTabSz="914104" eaLnBrk="0" hangingPunct="0"/>
            <a:r>
              <a:rPr lang="en-US" altLang="ja-JP" sz="1799" b="1" kern="0" dirty="0">
                <a:solidFill>
                  <a:prstClr val="white">
                    <a:lumMod val="50000"/>
                  </a:prstClr>
                </a:solidFill>
                <a:latin typeface="メイリオ" panose="020B0604030504040204" pitchFamily="50" charset="-128"/>
                <a:ea typeface="メイリオ" panose="020B0604030504040204" pitchFamily="50" charset="-128"/>
                <a:cs typeface="メイリオ" panose="020B0604030504040204" pitchFamily="50" charset="-128"/>
              </a:rPr>
              <a:t>3</a:t>
            </a:r>
            <a:endParaRPr lang="ja-JP" altLang="en-US" sz="1799" b="1" kern="0" dirty="0">
              <a:solidFill>
                <a:prstClr val="white">
                  <a:lumMod val="50000"/>
                </a:prstClr>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3147948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コンテンツ プレースホルダー 2"/>
          <p:cNvSpPr>
            <a:spLocks noGrp="1"/>
          </p:cNvSpPr>
          <p:nvPr>
            <p:ph idx="1"/>
          </p:nvPr>
        </p:nvSpPr>
        <p:spPr>
          <a:xfrm>
            <a:off x="561805" y="1124695"/>
            <a:ext cx="8926825" cy="307679"/>
          </a:xfrm>
        </p:spPr>
        <p:txBody>
          <a:bodyPr>
            <a:normAutofit fontScale="85000" lnSpcReduction="20000"/>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28676" name="図 3"/>
          <p:cNvPicPr>
            <a:picLocks noChangeAspect="1"/>
          </p:cNvPicPr>
          <p:nvPr/>
        </p:nvPicPr>
        <p:blipFill rotWithShape="1">
          <a:blip r:embed="rId2">
            <a:extLst>
              <a:ext uri="{28A0092B-C50C-407E-A947-70E740481C1C}">
                <a14:useLocalDpi xmlns:a14="http://schemas.microsoft.com/office/drawing/2010/main" val="0"/>
              </a:ext>
            </a:extLst>
          </a:blip>
          <a:srcRect l="13591" t="7406" r="14746" b="5901"/>
          <a:stretch/>
        </p:blipFill>
        <p:spPr bwMode="auto">
          <a:xfrm>
            <a:off x="408841" y="396628"/>
            <a:ext cx="9105913" cy="61599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正方形/長方形 4"/>
          <p:cNvSpPr/>
          <p:nvPr/>
        </p:nvSpPr>
        <p:spPr>
          <a:xfrm>
            <a:off x="9295015" y="6373486"/>
            <a:ext cx="228527" cy="1831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104"/>
            <a:endParaRPr lang="ja-JP" altLang="en-US" sz="1799"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テキスト ボックス 5"/>
          <p:cNvSpPr txBox="1"/>
          <p:nvPr/>
        </p:nvSpPr>
        <p:spPr>
          <a:xfrm>
            <a:off x="9165206" y="6487687"/>
            <a:ext cx="358337" cy="369204"/>
          </a:xfrm>
          <a:prstGeom prst="rect">
            <a:avLst/>
          </a:prstGeom>
          <a:noFill/>
        </p:spPr>
        <p:txBody>
          <a:bodyPr wrap="square" rtlCol="0">
            <a:spAutoFit/>
          </a:bodyPr>
          <a:lstStyle/>
          <a:p>
            <a:pPr algn="ctr" defTabSz="914104" eaLnBrk="0" hangingPunct="0"/>
            <a:r>
              <a:rPr lang="en-US" altLang="ja-JP" sz="1799" b="1" kern="0" dirty="0">
                <a:solidFill>
                  <a:prstClr val="white">
                    <a:lumMod val="50000"/>
                  </a:prstClr>
                </a:solidFill>
                <a:latin typeface="メイリオ" panose="020B0604030504040204" pitchFamily="50" charset="-128"/>
                <a:ea typeface="メイリオ" panose="020B0604030504040204" pitchFamily="50" charset="-128"/>
                <a:cs typeface="メイリオ" panose="020B0604030504040204" pitchFamily="50" charset="-128"/>
              </a:rPr>
              <a:t>4</a:t>
            </a:r>
            <a:endParaRPr lang="ja-JP" altLang="en-US" sz="1799" b="1" kern="0" dirty="0">
              <a:solidFill>
                <a:prstClr val="white">
                  <a:lumMod val="50000"/>
                </a:prstClr>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94473463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TotalTime>
  <Words>328</Words>
  <Application>Microsoft Office PowerPoint</Application>
  <PresentationFormat>A4 210 x 297 mm</PresentationFormat>
  <Paragraphs>40</Paragraphs>
  <Slides>4</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4</vt:i4>
      </vt:variant>
    </vt:vector>
  </HeadingPairs>
  <TitlesOfParts>
    <vt:vector size="10" baseType="lpstr">
      <vt:lpstr>メイリオ</vt:lpstr>
      <vt:lpstr>游ゴシック</vt:lpstr>
      <vt:lpstr>游ゴシック Light</vt:lpstr>
      <vt:lpstr>Arial</vt:lpstr>
      <vt:lpstr>Wingdings</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曽根 拓人</dc:creator>
  <cp:lastModifiedBy>稲 佳奈／リサーチ・コンサル／JRI (ina kana)</cp:lastModifiedBy>
  <cp:revision>2</cp:revision>
  <dcterms:created xsi:type="dcterms:W3CDTF">2018-04-13T07:18:06Z</dcterms:created>
  <dcterms:modified xsi:type="dcterms:W3CDTF">2018-05-15T05:13:59Z</dcterms:modified>
</cp:coreProperties>
</file>