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  <p:sldMasterId id="2147484292" r:id="rId2"/>
    <p:sldMasterId id="2147484797" r:id="rId3"/>
    <p:sldMasterId id="2147484807" r:id="rId4"/>
  </p:sldMasterIdLst>
  <p:notesMasterIdLst>
    <p:notesMasterId r:id="rId8"/>
  </p:notesMasterIdLst>
  <p:sldIdLst>
    <p:sldId id="263" r:id="rId5"/>
    <p:sldId id="264" r:id="rId6"/>
    <p:sldId id="265" r:id="rId7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mbria" panose="02040503050406030204" pitchFamily="18" charset="0"/>
        <a:ea typeface="メイリオ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9"/>
    <a:srgbClr val="C6D9F1"/>
    <a:srgbClr val="4A9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56" autoAdjust="0"/>
    <p:restoredTop sz="94660"/>
  </p:normalViewPr>
  <p:slideViewPr>
    <p:cSldViewPr>
      <p:cViewPr varScale="1">
        <p:scale>
          <a:sx n="72" d="100"/>
          <a:sy n="72" d="100"/>
        </p:scale>
        <p:origin x="1290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fld id="{6A6C181E-A91A-4AF4-95FF-81A692926BA4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メイリオ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31F149-21EA-42B5-A772-A2A6A8F38E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8013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3613" y="1233488"/>
            <a:ext cx="48085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2150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fld id="{DBCCD3FF-3416-4E34-9E56-B00B99A4E8C6}" type="slidenum">
              <a:rPr lang="ja-JP" altLang="en-US" smtClean="0">
                <a:solidFill>
                  <a:srgbClr val="000000"/>
                </a:solidFill>
              </a:rPr>
              <a:pPr/>
              <a:t>1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85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5.xml"/><Relationship Id="rId7" Type="http://schemas.openxmlformats.org/officeDocument/2006/relationships/oleObject" Target="../embeddings/oleObject5.bin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メインタイトル"/>
          <p:cNvSpPr txBox="1">
            <a:spLocks noChangeArrowheads="1"/>
          </p:cNvSpPr>
          <p:nvPr userDrawn="1"/>
        </p:nvSpPr>
        <p:spPr bwMode="auto">
          <a:xfrm>
            <a:off x="742950" y="2130425"/>
            <a:ext cx="8420100" cy="230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2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 ロゴ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ja-JP" altLang="en-US" noProof="0"/>
              <a:t>図を追加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17600" y="5040000"/>
            <a:ext cx="4536000" cy="61555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/>
              <a:t>マスター タイトルの書式設定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/>
              <a:t>マスター サブタイトルの書式設定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lIns="0"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7279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中表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 bwMode="gray">
          <a:xfrm>
            <a:off x="968400" y="2124000"/>
            <a:ext cx="5176793" cy="667409"/>
          </a:xfrm>
          <a:prstGeom prst="rect">
            <a:avLst/>
          </a:prstGeom>
          <a:noFill/>
        </p:spPr>
        <p:txBody>
          <a:bodyPr wrap="none" rIns="73152" anchor="ctr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245DB-0C5D-43E0-AA1B-5AFF85277E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248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のみ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6"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5" hidden="1"/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7"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ー 2"/>
          <p:cNvSpPr>
            <a:spLocks noGrp="1"/>
          </p:cNvSpPr>
          <p:nvPr>
            <p:ph type="body" sz="quarter" idx="15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DE58-C9B1-4FCD-BB7D-8E976DFE1A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800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白紙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2"/>
          </p:nvPr>
        </p:nvSpPr>
        <p:spPr bwMode="gray">
          <a:xfrm>
            <a:off x="1902000" y="2367864"/>
            <a:ext cx="6102000" cy="248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スライド番号プレースホルダー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9B2B8-7B50-4F26-BE4F-F4D489044F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7621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（基本版） コンテンツ両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sz="quarter" idx="15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テキスト プレースホルダー 2"/>
          <p:cNvSpPr>
            <a:spLocks noGrp="1"/>
          </p:cNvSpPr>
          <p:nvPr>
            <p:ph type="body" sz="quarter" idx="16"/>
          </p:nvPr>
        </p:nvSpPr>
        <p:spPr bwMode="gray">
          <a:xfrm>
            <a:off x="5132388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2D3F-0A4C-460A-869C-5ACF50A70F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607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目次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tabLst>
                <a:tab pos="5448101" algn="r"/>
              </a:tabLst>
              <a:defRPr/>
            </a:lvl1pPr>
            <a:lvl2pPr>
              <a:tabLst>
                <a:tab pos="5448101" algn="r"/>
              </a:tabLst>
              <a:defRPr/>
            </a:lvl2pPr>
            <a:lvl3pPr>
              <a:tabLst>
                <a:tab pos="5448101" algn="r"/>
              </a:tabLst>
              <a:defRPr/>
            </a:lvl3pPr>
            <a:lvl4pPr>
              <a:tabLst>
                <a:tab pos="5448101" algn="r"/>
              </a:tabLst>
              <a:defRPr/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5" name="スライド番号プレースホルダ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D96FE-781E-4A84-943E-7C3F46A98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063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左サイド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marR="0" indent="-172800" algn="l" defTabSz="989013" rtl="0" eaLnBrk="1" fontAlgn="auto" latinLnBrk="0" hangingPunct="1">
              <a:lnSpc>
                <a:spcPct val="106000"/>
              </a:lnSpc>
              <a:spcBef>
                <a:spcPts val="24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894A6-D926-4141-9E2D-074BD117ED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620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コンテンツ全面_レベル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000" y="1476000"/>
            <a:ext cx="9072000" cy="482400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None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1pPr>
            <a:lvl2pPr marL="172800" indent="-172800">
              <a:lnSpc>
                <a:spcPct val="106000"/>
              </a:lnSpc>
              <a:spcBef>
                <a:spcPts val="1056"/>
              </a:spcBef>
              <a:buFont typeface="Wingdings" pitchFamily="2" charset="2"/>
              <a:buChar char="n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2pPr>
            <a:lvl3pPr marL="345600" indent="-172800">
              <a:lnSpc>
                <a:spcPct val="106000"/>
              </a:lnSpc>
              <a:spcBef>
                <a:spcPts val="480"/>
              </a:spcBef>
              <a:buFont typeface="Wingdings" pitchFamily="2" charset="2"/>
              <a:buChar char="Ø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3pPr>
            <a:lvl4pPr marL="518400" indent="-172800">
              <a:lnSpc>
                <a:spcPct val="106000"/>
              </a:lnSpc>
              <a:spcBef>
                <a:spcPts val="240"/>
              </a:spcBef>
              <a:buFont typeface="Arial" pitchFamily="34" charset="0"/>
              <a:buChar char="•"/>
              <a:defRPr sz="1200" baseline="0">
                <a:latin typeface="Arial" pitchFamily="34" charset="0"/>
                <a:ea typeface="+mn-ea"/>
                <a:cs typeface="Arial" pitchFamily="34" charset="0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sz="quarter" idx="15"/>
          </p:nvPr>
        </p:nvSpPr>
        <p:spPr bwMode="gray">
          <a:xfrm>
            <a:off x="417000" y="1016000"/>
            <a:ext cx="4356000" cy="432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 bwMode="gray">
          <a:xfrm>
            <a:off x="417000" y="136800"/>
            <a:ext cx="9072000" cy="6516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スライド番号プレースホルダ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7C84-34A1-4AAF-A4C7-3387BA25C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340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4E63-A42C-4016-90B5-254CF84C1306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133BF-13AD-44DC-9783-EC8178D700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2668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06C9-8C7A-4CB1-A699-C80CEDDF955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8AA0-379A-4BCD-BCB3-333EA4B32C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756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 userDrawn="1"/>
        </p:nvSpPr>
        <p:spPr bwMode="auto">
          <a:xfrm>
            <a:off x="4664075" y="4005263"/>
            <a:ext cx="5041900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7524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7" name="Picture 10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486" y="103189"/>
            <a:ext cx="3589206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89134" y="2083701"/>
            <a:ext cx="8127735" cy="1331913"/>
          </a:xfrm>
        </p:spPr>
        <p:txBody>
          <a:bodyPr anchor="ctr"/>
          <a:lstStyle>
            <a:lvl1pPr>
              <a:defRPr sz="38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89134" y="3704092"/>
            <a:ext cx="8127735" cy="1447800"/>
          </a:xfrm>
        </p:spPr>
        <p:txBody>
          <a:bodyPr/>
          <a:lstStyle>
            <a:lvl1pPr marL="0" indent="0">
              <a:spcAft>
                <a:spcPct val="0"/>
              </a:spcAft>
              <a:buFontTx/>
              <a:buNone/>
              <a:defRPr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dirty="0"/>
              <a:t>マスタ サブタイトルの書式設定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7214527" y="6534444"/>
            <a:ext cx="17809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eaLnBrk="0" hangingPunct="0"/>
            <a:r>
              <a:rPr kumimoji="0" lang="en-US" altLang="ja-JP" sz="11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© 2017 Toshiba Corporation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4324487" y="6488496"/>
            <a:ext cx="26100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（ＮＥＰＪ）</a:t>
            </a:r>
            <a:r>
              <a:rPr lang="en-US" altLang="zh-TW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</a:t>
            </a:r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　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期初方針説明会</a:t>
            </a:r>
            <a:endParaRPr lang="zh-TW" altLang="en-US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4257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2751" y="836613"/>
            <a:ext cx="9065022" cy="5472112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11032" y="1"/>
            <a:ext cx="9066742" cy="620713"/>
          </a:xfr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9441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032" y="1"/>
            <a:ext cx="9066742" cy="620713"/>
          </a:xfrm>
        </p:spPr>
        <p:txBody>
          <a:bodyPr/>
          <a:lstStyle>
            <a:lvl1pPr>
              <a:defRPr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9518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668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3388" y="171455"/>
            <a:ext cx="8915400" cy="561975"/>
          </a:xfrm>
          <a:prstGeom prst="rect">
            <a:avLst/>
          </a:prstGeom>
        </p:spPr>
        <p:txBody>
          <a:bodyPr lIns="91404" tIns="45703" rIns="91404" bIns="45703"/>
          <a:lstStyle>
            <a:lvl1pPr>
              <a:defRPr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92906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4D4E63-A42C-4016-90B5-254CF84C1306}" type="datetimeFigureOut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9133BF-13AD-44DC-9783-EC8178D7008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5890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906C9-8C7A-4CB1-A699-C80CEDDF9551}" type="datetimeFigureOut">
              <a:rPr lang="ja-JP" altLang="en-US" smtClean="0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88AA0-379A-4BCD-BCB3-333EA4B32CC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8235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1707220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7057490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5458424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94" y="765178"/>
            <a:ext cx="9648825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4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4300" y="6308725"/>
            <a:ext cx="917575" cy="549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76152226-66A2-4128-8316-6E71860EBB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10800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4847624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704068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4882863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8155156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003511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7B2C7F-F44E-468D-A880-FC0DE037A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046410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200026" y="116634"/>
            <a:ext cx="9505950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004300" y="6308725"/>
            <a:ext cx="917575" cy="549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000000"/>
                </a:solidFill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972193AF-E318-47C1-8E39-0958E63DB8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161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BA75CC60-36EB-4A64-9B35-64CD0EBC0930}" type="datetime1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4275" y="64325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262626"/>
                </a:solidFill>
              </a:defRPr>
            </a:lvl1pPr>
          </a:lstStyle>
          <a:p>
            <a:pPr>
              <a:defRPr/>
            </a:pPr>
            <a:fld id="{8974B088-4A46-4744-B06E-FB80A42557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745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559A821C-354C-485B-A3C4-7C159A7F152A}" type="datetime1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373737"/>
                </a:solidFill>
              </a:defRPr>
            </a:lvl1pPr>
          </a:lstStyle>
          <a:p>
            <a:pPr>
              <a:defRPr/>
            </a:pPr>
            <a:fld id="{5DEEF8A5-3EAA-4EE0-807C-2115299D0F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889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4E63-A42C-4016-90B5-254CF84C1306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133BF-13AD-44DC-9783-EC8178D700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77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06C9-8C7A-4CB1-A699-C80CEDDF955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88AA0-379A-4BCD-BCB3-333EA4B32C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732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（基本版） タイトル_ ロゴ入り_Propo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gray">
          <a:xfrm>
            <a:off x="417513" y="6191250"/>
            <a:ext cx="32750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ja-JP" altLang="ja-JP"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デロイト トーマツ コンサルティング</a:t>
            </a:r>
            <a:r>
              <a:rPr lang="ja-JP" altLang="en-US"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合同</a:t>
            </a:r>
            <a:r>
              <a:rPr lang="ja-JP" altLang="ja-JP"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会社</a:t>
            </a:r>
            <a:endParaRPr lang="en-US" altLang="ja-JP" sz="1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pic>
        <p:nvPicPr>
          <p:cNvPr id="8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15925" y="431800"/>
            <a:ext cx="1873250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 bwMode="gray">
          <a:xfrm>
            <a:off x="2523000" y="999000"/>
            <a:ext cx="4860000" cy="48600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ja-JP" altLang="en-US" noProof="0"/>
              <a:t>図を追加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17600" y="5040000"/>
            <a:ext cx="4536000" cy="615553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noProof="0"/>
              <a:t>マスター タイトルの書式設定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17600" y="5652000"/>
            <a:ext cx="4536000" cy="492443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95283" indent="0" algn="ctr">
              <a:buNone/>
              <a:defRPr sz="2167"/>
            </a:lvl2pPr>
            <a:lvl3pPr marL="990564" indent="0" algn="ctr">
              <a:buNone/>
              <a:defRPr sz="1950"/>
            </a:lvl3pPr>
            <a:lvl4pPr marL="1485846" indent="0" algn="ctr">
              <a:buNone/>
              <a:defRPr sz="1733"/>
            </a:lvl4pPr>
            <a:lvl5pPr marL="1981127" indent="0" algn="ctr">
              <a:buNone/>
              <a:defRPr sz="1733"/>
            </a:lvl5pPr>
            <a:lvl6pPr marL="2476410" indent="0" algn="ctr">
              <a:buNone/>
              <a:defRPr sz="1733"/>
            </a:lvl6pPr>
            <a:lvl7pPr marL="2971692" indent="0" algn="ctr">
              <a:buNone/>
              <a:defRPr sz="1733"/>
            </a:lvl7pPr>
            <a:lvl8pPr marL="3466973" indent="0" algn="ctr">
              <a:buNone/>
              <a:defRPr sz="1733"/>
            </a:lvl8pPr>
            <a:lvl9pPr marL="3962255" indent="0" algn="ctr">
              <a:buNone/>
              <a:defRPr sz="1733"/>
            </a:lvl9pPr>
          </a:lstStyle>
          <a:p>
            <a:r>
              <a:rPr lang="ja-JP" altLang="en-US" noProof="0"/>
              <a:t>マスター サブタイトルの書式設定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 bwMode="gray">
          <a:xfrm>
            <a:off x="417599" y="6408000"/>
            <a:ext cx="4536000" cy="215444"/>
          </a:xfrm>
          <a:prstGeom prst="rect">
            <a:avLst/>
          </a:prstGeom>
        </p:spPr>
        <p:txBody>
          <a:bodyPr lIns="0"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 bwMode="gray">
          <a:xfrm>
            <a:off x="4953000" y="396000"/>
            <a:ext cx="4536000" cy="676800"/>
          </a:xfrm>
          <a:prstGeom prst="rect">
            <a:avLst/>
          </a:prstGeom>
        </p:spPr>
        <p:txBody>
          <a:bodyPr lIns="0">
            <a:norm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0530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vmlDrawing" Target="../drawings/vmlDrawing8.v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5888"/>
            <a:ext cx="990600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413" y="693738"/>
            <a:ext cx="96520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grpSp>
        <p:nvGrpSpPr>
          <p:cNvPr id="2052" name="グループ化 4"/>
          <p:cNvGrpSpPr>
            <a:grpSpLocks/>
          </p:cNvGrpSpPr>
          <p:nvPr/>
        </p:nvGrpSpPr>
        <p:grpSpPr bwMode="auto">
          <a:xfrm>
            <a:off x="-2679700" y="3389313"/>
            <a:ext cx="2460625" cy="1514475"/>
            <a:chOff x="-2679700" y="3389313"/>
            <a:chExt cx="2460625" cy="1514475"/>
          </a:xfrm>
        </p:grpSpPr>
        <p:sp>
          <p:nvSpPr>
            <p:cNvPr id="3105" name="Rectangle 20"/>
            <p:cNvSpPr>
              <a:spLocks noChangeArrowheads="1"/>
            </p:cNvSpPr>
            <p:nvPr/>
          </p:nvSpPr>
          <p:spPr bwMode="auto">
            <a:xfrm>
              <a:off x="-2679700" y="3933825"/>
              <a:ext cx="2460625" cy="579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6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7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107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  <a:defRPr/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anose="02020603050405020304" pitchFamily="18" charset="0"/>
                  <a:ea typeface="HGPｺﾞｼｯｸE" panose="020B0900000000000000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  <a:defRPr/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anose="02020603050405020304" pitchFamily="18" charset="0"/>
                  <a:ea typeface="HGPｺﾞｼｯｸE" panose="020B0900000000000000" pitchFamily="50" charset="-128"/>
                </a:rPr>
                <a:t>RGB= 255,255,153</a:t>
              </a:r>
            </a:p>
          </p:txBody>
        </p:sp>
        <p:grpSp>
          <p:nvGrpSpPr>
            <p:cNvPr id="2084" name="グループ化 3"/>
            <p:cNvGrpSpPr>
              <a:grpSpLocks/>
            </p:cNvGrpSpPr>
            <p:nvPr userDrawn="1"/>
          </p:nvGrpSpPr>
          <p:grpSpPr bwMode="auto"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3113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7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>
                  <a:defRPr/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114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  <a:defRPr/>
                </a:pPr>
                <a:r>
                  <a:rPr kumimoji="0" lang="en-US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Sky blue</a:t>
                </a:r>
                <a:endParaRPr kumimoji="0" lang="en-GB" altLang="ja-JP" sz="1100">
                  <a:solidFill>
                    <a:srgbClr val="000000"/>
                  </a:solidFill>
                  <a:latin typeface="Times New Roman" panose="02020603050405020304" pitchFamily="18" charset="0"/>
                  <a:ea typeface="HGPｺﾞｼｯｸE" panose="020B0900000000000000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  <a:defRPr/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RGB= </a:t>
                </a:r>
                <a:r>
                  <a:rPr kumimoji="0" lang="en-US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00</a:t>
                </a:r>
                <a:r>
                  <a:rPr kumimoji="0" lang="en-GB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0,17</a:t>
                </a:r>
                <a:r>
                  <a:rPr kumimoji="0" lang="en-US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6</a:t>
                </a:r>
                <a:r>
                  <a:rPr kumimoji="0" lang="en-GB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,240</a:t>
                </a:r>
              </a:p>
            </p:txBody>
          </p:sp>
        </p:grpSp>
        <p:grpSp>
          <p:nvGrpSpPr>
            <p:cNvPr id="2085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3111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>
                  <a:defRPr/>
                </a:pPr>
                <a:endParaRPr lang="ja-JP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112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mbria" panose="02040503050406030204" pitchFamily="18" charset="0"/>
                    <a:ea typeface="メイリオ" panose="020B0604030504040204" pitchFamily="50" charset="-128"/>
                  </a:defRPr>
                </a:lvl9pPr>
              </a:lstStyle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  <a:defRPr/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  <a:defRPr/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anose="02020603050405020304" pitchFamily="18" charset="0"/>
                    <a:ea typeface="HGPｺﾞｼｯｸE" panose="020B0900000000000000" pitchFamily="50" charset="-128"/>
                  </a:rPr>
                  <a:t>RGB= 221,221,221</a:t>
                </a:r>
              </a:p>
            </p:txBody>
          </p:sp>
        </p:grpSp>
        <p:sp>
          <p:nvSpPr>
            <p:cNvPr id="3110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2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defRPr/>
              </a:pPr>
              <a:r>
                <a:rPr kumimoji="0" lang="en-US" altLang="ja-JP" sz="1200" b="1">
                  <a:solidFill>
                    <a:srgbClr val="000000"/>
                  </a:solidFill>
                  <a:latin typeface="Times New Roman" panose="02020603050405020304" pitchFamily="18" charset="0"/>
                  <a:ea typeface="HGPｺﾞｼｯｸE" panose="020B0900000000000000" pitchFamily="50" charset="-128"/>
                </a:rPr>
                <a:t>MOEJ</a:t>
              </a:r>
              <a:r>
                <a:rPr kumimoji="0" lang="en-GB" altLang="ja-JP" sz="1200" b="1">
                  <a:solidFill>
                    <a:srgbClr val="000000"/>
                  </a:solidFill>
                  <a:latin typeface="Times New Roman" panose="02020603050405020304" pitchFamily="18" charset="0"/>
                  <a:ea typeface="HGPｺﾞｼｯｸE" panose="020B0900000000000000" pitchFamily="50" charset="-128"/>
                </a:rPr>
                <a:t> colour balance</a:t>
              </a:r>
            </a:p>
          </p:txBody>
        </p:sp>
      </p:grpSp>
      <p:cxnSp>
        <p:nvCxnSpPr>
          <p:cNvPr id="2053" name="直線コネクタ 18"/>
          <p:cNvCxnSpPr>
            <a:cxnSpLocks noChangeShapeType="1"/>
          </p:cNvCxnSpPr>
          <p:nvPr/>
        </p:nvCxnSpPr>
        <p:spPr bwMode="auto">
          <a:xfrm>
            <a:off x="125413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4" name="直線コネクタ 19"/>
          <p:cNvCxnSpPr>
            <a:cxnSpLocks noChangeShapeType="1"/>
          </p:cNvCxnSpPr>
          <p:nvPr/>
        </p:nvCxnSpPr>
        <p:spPr bwMode="auto">
          <a:xfrm>
            <a:off x="273050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5" name="直線コネクタ 20"/>
          <p:cNvCxnSpPr>
            <a:cxnSpLocks noChangeShapeType="1"/>
          </p:cNvCxnSpPr>
          <p:nvPr/>
        </p:nvCxnSpPr>
        <p:spPr bwMode="auto">
          <a:xfrm>
            <a:off x="1065213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6" name="直線コネクタ 21"/>
          <p:cNvCxnSpPr>
            <a:cxnSpLocks noChangeShapeType="1"/>
          </p:cNvCxnSpPr>
          <p:nvPr/>
        </p:nvCxnSpPr>
        <p:spPr bwMode="auto">
          <a:xfrm>
            <a:off x="1279525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直線コネクタ 22"/>
          <p:cNvCxnSpPr>
            <a:cxnSpLocks noChangeShapeType="1"/>
          </p:cNvCxnSpPr>
          <p:nvPr/>
        </p:nvCxnSpPr>
        <p:spPr bwMode="auto">
          <a:xfrm>
            <a:off x="4806950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8" name="直線コネクタ 23"/>
          <p:cNvCxnSpPr>
            <a:cxnSpLocks noChangeShapeType="1"/>
          </p:cNvCxnSpPr>
          <p:nvPr/>
        </p:nvCxnSpPr>
        <p:spPr bwMode="auto">
          <a:xfrm>
            <a:off x="5097463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9" name="直線コネクタ 24"/>
          <p:cNvCxnSpPr>
            <a:cxnSpLocks noChangeShapeType="1"/>
          </p:cNvCxnSpPr>
          <p:nvPr/>
        </p:nvCxnSpPr>
        <p:spPr bwMode="auto">
          <a:xfrm>
            <a:off x="6032500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0" name="直線コネクタ 25"/>
          <p:cNvCxnSpPr>
            <a:cxnSpLocks noChangeShapeType="1"/>
          </p:cNvCxnSpPr>
          <p:nvPr/>
        </p:nvCxnSpPr>
        <p:spPr bwMode="auto">
          <a:xfrm>
            <a:off x="8624888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1" name="直線コネクタ 26"/>
          <p:cNvCxnSpPr>
            <a:cxnSpLocks noChangeShapeType="1"/>
          </p:cNvCxnSpPr>
          <p:nvPr/>
        </p:nvCxnSpPr>
        <p:spPr bwMode="auto">
          <a:xfrm>
            <a:off x="9777413" y="-1149350"/>
            <a:ext cx="0" cy="1081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2" name="直線コネクタ 27"/>
          <p:cNvCxnSpPr>
            <a:cxnSpLocks noChangeShapeType="1"/>
          </p:cNvCxnSpPr>
          <p:nvPr/>
        </p:nvCxnSpPr>
        <p:spPr bwMode="auto">
          <a:xfrm>
            <a:off x="9991725" y="762000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直線コネクタ 29"/>
          <p:cNvCxnSpPr>
            <a:cxnSpLocks noChangeShapeType="1"/>
          </p:cNvCxnSpPr>
          <p:nvPr/>
        </p:nvCxnSpPr>
        <p:spPr bwMode="auto">
          <a:xfrm>
            <a:off x="9991725" y="1265238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4" name="直線コネクタ 30"/>
          <p:cNvCxnSpPr>
            <a:cxnSpLocks noChangeShapeType="1"/>
          </p:cNvCxnSpPr>
          <p:nvPr/>
        </p:nvCxnSpPr>
        <p:spPr bwMode="auto">
          <a:xfrm>
            <a:off x="9991725" y="1408113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5" name="直線コネクタ 32"/>
          <p:cNvCxnSpPr>
            <a:cxnSpLocks noChangeShapeType="1"/>
          </p:cNvCxnSpPr>
          <p:nvPr/>
        </p:nvCxnSpPr>
        <p:spPr bwMode="auto">
          <a:xfrm>
            <a:off x="9991725" y="544512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6" name="直線コネクタ 33"/>
          <p:cNvCxnSpPr>
            <a:cxnSpLocks noChangeShapeType="1"/>
          </p:cNvCxnSpPr>
          <p:nvPr/>
        </p:nvCxnSpPr>
        <p:spPr bwMode="auto">
          <a:xfrm>
            <a:off x="9991725" y="6669088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1" name="テキスト ボックス 5"/>
          <p:cNvSpPr txBox="1">
            <a:spLocks noChangeArrowheads="1"/>
          </p:cNvSpPr>
          <p:nvPr/>
        </p:nvSpPr>
        <p:spPr bwMode="auto">
          <a:xfrm>
            <a:off x="-277813" y="-1436688"/>
            <a:ext cx="487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13.40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2" name="テキスト ボックス 35"/>
          <p:cNvSpPr txBox="1">
            <a:spLocks noChangeArrowheads="1"/>
          </p:cNvSpPr>
          <p:nvPr/>
        </p:nvSpPr>
        <p:spPr bwMode="auto">
          <a:xfrm>
            <a:off x="177800" y="-1436688"/>
            <a:ext cx="487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13.00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3" name="テキスト ボックス 36"/>
          <p:cNvSpPr txBox="1">
            <a:spLocks noChangeArrowheads="1"/>
          </p:cNvSpPr>
          <p:nvPr/>
        </p:nvSpPr>
        <p:spPr bwMode="auto">
          <a:xfrm>
            <a:off x="631825" y="-1436688"/>
            <a:ext cx="4889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10.80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4" name="テキスト ボックス 37"/>
          <p:cNvSpPr txBox="1">
            <a:spLocks noChangeArrowheads="1"/>
          </p:cNvSpPr>
          <p:nvPr/>
        </p:nvSpPr>
        <p:spPr bwMode="auto">
          <a:xfrm>
            <a:off x="1225550" y="-1436688"/>
            <a:ext cx="487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10.20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5" name="テキスト ボックス 38"/>
          <p:cNvSpPr txBox="1">
            <a:spLocks noChangeArrowheads="1"/>
          </p:cNvSpPr>
          <p:nvPr/>
        </p:nvSpPr>
        <p:spPr bwMode="auto">
          <a:xfrm>
            <a:off x="4437063" y="-1436688"/>
            <a:ext cx="419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0.40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6" name="テキスト ボックス 39"/>
          <p:cNvSpPr txBox="1">
            <a:spLocks noChangeArrowheads="1"/>
          </p:cNvSpPr>
          <p:nvPr/>
        </p:nvSpPr>
        <p:spPr bwMode="auto">
          <a:xfrm>
            <a:off x="5029200" y="-1436688"/>
            <a:ext cx="419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0.40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7" name="テキスト ボックス 40"/>
          <p:cNvSpPr txBox="1">
            <a:spLocks noChangeArrowheads="1"/>
          </p:cNvSpPr>
          <p:nvPr/>
        </p:nvSpPr>
        <p:spPr bwMode="auto">
          <a:xfrm>
            <a:off x="5961063" y="-1436688"/>
            <a:ext cx="419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3.00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8" name="テキスト ボックス 41"/>
          <p:cNvSpPr txBox="1">
            <a:spLocks noChangeArrowheads="1"/>
          </p:cNvSpPr>
          <p:nvPr/>
        </p:nvSpPr>
        <p:spPr bwMode="auto">
          <a:xfrm>
            <a:off x="8569325" y="-1436688"/>
            <a:ext cx="487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10.20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099" name="テキスト ボックス 42"/>
          <p:cNvSpPr txBox="1">
            <a:spLocks noChangeArrowheads="1"/>
          </p:cNvSpPr>
          <p:nvPr/>
        </p:nvSpPr>
        <p:spPr bwMode="auto">
          <a:xfrm>
            <a:off x="9721850" y="-1436688"/>
            <a:ext cx="4873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13.40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100" name="テキスト ボックス 43"/>
          <p:cNvSpPr txBox="1">
            <a:spLocks noChangeArrowheads="1"/>
          </p:cNvSpPr>
          <p:nvPr/>
        </p:nvSpPr>
        <p:spPr bwMode="auto">
          <a:xfrm>
            <a:off x="10874375" y="554038"/>
            <a:ext cx="4191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7.40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101" name="テキスト ボックス 44"/>
          <p:cNvSpPr txBox="1">
            <a:spLocks noChangeArrowheads="1"/>
          </p:cNvSpPr>
          <p:nvPr/>
        </p:nvSpPr>
        <p:spPr bwMode="auto">
          <a:xfrm>
            <a:off x="10874375" y="1022350"/>
            <a:ext cx="419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6.00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102" name="テキスト ボックス 45"/>
          <p:cNvSpPr txBox="1">
            <a:spLocks noChangeArrowheads="1"/>
          </p:cNvSpPr>
          <p:nvPr/>
        </p:nvSpPr>
        <p:spPr bwMode="auto">
          <a:xfrm>
            <a:off x="10874375" y="1420813"/>
            <a:ext cx="4191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5.60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103" name="テキスト ボックス 46"/>
          <p:cNvSpPr txBox="1">
            <a:spLocks noChangeArrowheads="1"/>
          </p:cNvSpPr>
          <p:nvPr/>
        </p:nvSpPr>
        <p:spPr bwMode="auto">
          <a:xfrm>
            <a:off x="10874375" y="5445125"/>
            <a:ext cx="4191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5.60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3104" name="テキスト ボックス 47"/>
          <p:cNvSpPr txBox="1">
            <a:spLocks noChangeArrowheads="1"/>
          </p:cNvSpPr>
          <p:nvPr/>
        </p:nvSpPr>
        <p:spPr bwMode="auto">
          <a:xfrm>
            <a:off x="10874375" y="6669088"/>
            <a:ext cx="4191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r">
              <a:defRPr/>
            </a:pPr>
            <a:r>
              <a:rPr lang="en-US" altLang="ja-JP" sz="1000">
                <a:solidFill>
                  <a:srgbClr val="000000"/>
                </a:solidFill>
                <a:latin typeface="Segoe UI" panose="020B0502040204020203" pitchFamily="34" charset="0"/>
              </a:rPr>
              <a:t>9.00</a:t>
            </a:r>
            <a:endParaRPr lang="ja-JP" altLang="en-US" sz="100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2" r:id="rId1"/>
    <p:sldLayoutId id="2147484783" r:id="rId2"/>
    <p:sldLayoutId id="2147484784" r:id="rId3"/>
    <p:sldLayoutId id="2147484785" r:id="rId4"/>
    <p:sldLayoutId id="2147484786" r:id="rId5"/>
    <p:sldLayoutId id="2147484787" r:id="rId6"/>
    <p:sldLayoutId id="2147484803" r:id="rId7"/>
    <p:sldLayoutId id="2147484804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  <a:cs typeface="メイリオ" panose="020B0604030504040204" pitchFamily="50" charset="-128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  <a:cs typeface="メイリオ" panose="020B0604030504040204" pitchFamily="50" charset="-128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anose="05000000000000000000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  <a:cs typeface="メイリオ" panose="020B0604030504040204" pitchFamily="50" charset="-128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オブジェクト 3" hidden="1"/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0" name="オブジェクト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gray">
          <a:xfrm>
            <a:off x="417513" y="136525"/>
            <a:ext cx="90709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キーメッセージを入力（本スライドで一番伝えたいこと＜名詞止め・体言止め不可＞）</a:t>
            </a:r>
            <a:endParaRPr lang="en-US" altLang="ja-JP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513" y="6588125"/>
            <a:ext cx="179387" cy="169863"/>
          </a:xfrm>
          <a:prstGeom prst="rect">
            <a:avLst/>
          </a:prstGeom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47B2C7F-F44E-468D-A880-FC0DE037AA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3077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513" y="1476375"/>
            <a:ext cx="4356100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1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92" r:id="rId5"/>
    <p:sldLayoutId id="2147484793" r:id="rId6"/>
    <p:sldLayoutId id="2147484794" r:id="rId7"/>
    <p:sldLayoutId id="2147484795" r:id="rId8"/>
    <p:sldLayoutId id="2147484796" r:id="rId9"/>
    <p:sldLayoutId id="2147484805" r:id="rId10"/>
    <p:sldLayoutId id="2147484806" r:id="rId11"/>
  </p:sldLayoutIdLst>
  <p:hf hdr="0" dt="0"/>
  <p:txStyles>
    <p:titleStyle>
      <a:lvl1pPr algn="l" defTabSz="989013" rtl="0" eaLnBrk="0" fontAlgn="base" hangingPunct="0">
        <a:spcBef>
          <a:spcPct val="0"/>
        </a:spcBef>
        <a:spcAft>
          <a:spcPct val="0"/>
        </a:spcAft>
        <a:defRPr kumimoji="1"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89013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defTabSz="989013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defTabSz="989013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defTabSz="989013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defTabSz="989013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defTabSz="989013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defTabSz="989013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defTabSz="989013" rtl="0" fontAlgn="base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989013" rtl="0" eaLnBrk="0" fontAlgn="base" hangingPunct="0">
        <a:lnSpc>
          <a:spcPct val="106000"/>
        </a:lnSpc>
        <a:spcBef>
          <a:spcPts val="1050"/>
        </a:spcBef>
        <a:spcAft>
          <a:spcPct val="0"/>
        </a:spcAft>
        <a:buSzPct val="100000"/>
        <a:buFont typeface="Arial" panose="020B0604020202020204" pitchFamily="34" charset="0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71450" algn="l" defTabSz="989013" rtl="0" eaLnBrk="0" fontAlgn="base" hangingPunct="0">
        <a:lnSpc>
          <a:spcPct val="106000"/>
        </a:lnSpc>
        <a:spcBef>
          <a:spcPts val="1050"/>
        </a:spcBef>
        <a:spcAft>
          <a:spcPct val="0"/>
        </a:spcAft>
        <a:buSzPct val="100000"/>
        <a:buFont typeface="Wingdings" panose="05000000000000000000" pitchFamily="2" charset="2"/>
        <a:buChar char="n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344488" indent="-171450" algn="l" defTabSz="989013" rtl="0" eaLnBrk="0" fontAlgn="base" hangingPunct="0">
        <a:lnSpc>
          <a:spcPct val="106000"/>
        </a:lnSpc>
        <a:spcBef>
          <a:spcPts val="475"/>
        </a:spcBef>
        <a:spcAft>
          <a:spcPct val="0"/>
        </a:spcAft>
        <a:buSzPct val="100000"/>
        <a:buFont typeface="Wingdings" panose="05000000000000000000" pitchFamily="2" charset="2"/>
        <a:buChar char="Ø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517525" indent="-171450" algn="l" defTabSz="989013" rtl="0" eaLnBrk="0" fontAlgn="base" hangingPunct="0">
        <a:lnSpc>
          <a:spcPct val="106000"/>
        </a:lnSpc>
        <a:spcBef>
          <a:spcPts val="238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576263" indent="-190500" algn="l" defTabSz="863600" rtl="0" eaLnBrk="0" fontAlgn="base" hangingPunct="0">
        <a:spcBef>
          <a:spcPct val="0"/>
        </a:spcBef>
        <a:spcAft>
          <a:spcPts val="1088"/>
        </a:spcAft>
        <a:buSzPct val="100000"/>
        <a:buFont typeface="Verdana" panose="020B0604030504040204" pitchFamily="34" charset="0"/>
        <a:buChar char="−"/>
        <a:defRPr kumimoji="1" lang="en-US" sz="11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157" y="6430964"/>
            <a:ext cx="132596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11031" y="1"/>
            <a:ext cx="9082219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836614"/>
            <a:ext cx="9080500" cy="533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0" y="6373813"/>
            <a:ext cx="9906000" cy="0"/>
          </a:xfrm>
          <a:prstGeom prst="line">
            <a:avLst/>
          </a:prstGeom>
          <a:noFill/>
          <a:ln w="1270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7214527" y="6534444"/>
            <a:ext cx="178093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eaLnBrk="0" hangingPunct="0"/>
            <a:r>
              <a:rPr kumimoji="0" lang="en-US" altLang="ja-JP" sz="11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© 2017 Toshiba Corporation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0" y="682625"/>
            <a:ext cx="99060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33" name="Rectangle 61"/>
          <p:cNvSpPr>
            <a:spLocks noChangeArrowheads="1"/>
          </p:cNvSpPr>
          <p:nvPr/>
        </p:nvSpPr>
        <p:spPr bwMode="auto">
          <a:xfrm>
            <a:off x="8886164" y="6467476"/>
            <a:ext cx="624284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>
              <a:tabLst>
                <a:tab pos="568325" algn="ctr"/>
                <a:tab pos="857250" algn="l"/>
                <a:tab pos="1089025" algn="l"/>
              </a:tabLst>
            </a:pPr>
            <a:fld id="{027ACA72-EB1A-40C5-BC55-79EB2A48FABF}" type="slidenum">
              <a:rPr kumimoji="0" lang="ja-JP" altLang="en-US" sz="1100" smtClean="0">
                <a:solidFill>
                  <a:srgbClr val="000000"/>
                </a:solidFill>
                <a:latin typeface="Myriad Pro" pitchFamily="34" charset="0"/>
                <a:ea typeface="Meiryo UI" pitchFamily="50" charset="-128"/>
                <a:cs typeface="Segoe UI" pitchFamily="34" charset="0"/>
              </a:rPr>
              <a:pPr algn="r" eaLnBrk="0" hangingPunct="0">
                <a:tabLst>
                  <a:tab pos="568325" algn="ctr"/>
                  <a:tab pos="857250" algn="l"/>
                  <a:tab pos="1089025" algn="l"/>
                </a:tabLst>
              </a:pPr>
              <a:t>‹#›</a:t>
            </a:fld>
            <a:endParaRPr kumimoji="0" lang="en-US" altLang="ja-JP" sz="1100" dirty="0">
              <a:solidFill>
                <a:srgbClr val="000000"/>
              </a:solidFill>
              <a:latin typeface="Myriad Pro" pitchFamily="34" charset="0"/>
              <a:ea typeface="Meiryo UI" pitchFamily="50" charset="-128"/>
              <a:cs typeface="Segoe UI" pitchFamily="34" charset="0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4324487" y="6488496"/>
            <a:ext cx="26100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（ＮＥＰＪ）</a:t>
            </a:r>
            <a:r>
              <a:rPr lang="en-US" altLang="zh-TW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</a:t>
            </a:r>
            <a:r>
              <a:rPr lang="zh-TW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　</a:t>
            </a:r>
            <a:r>
              <a:rPr lang="ja-JP" altLang="en-US" sz="1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期初方針説明会</a:t>
            </a:r>
            <a:endParaRPr lang="zh-TW" altLang="en-US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125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8" r:id="rId1"/>
    <p:sldLayoutId id="2147484799" r:id="rId2"/>
    <p:sldLayoutId id="2147484800" r:id="rId3"/>
    <p:sldLayoutId id="2147484801" r:id="rId4"/>
    <p:sldLayoutId id="2147484802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0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0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0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0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287338" indent="-287338" algn="l" rtl="0" eaLnBrk="0" fontAlgn="base" hangingPunct="0">
        <a:spcBef>
          <a:spcPct val="0"/>
        </a:spcBef>
        <a:spcAft>
          <a:spcPct val="25000"/>
        </a:spcAft>
        <a:buChar char="•"/>
        <a:defRPr kumimoji="1" sz="2400" b="1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573088" indent="-284163" algn="l" rtl="0" eaLnBrk="0" fontAlgn="base" hangingPunct="0">
        <a:spcBef>
          <a:spcPct val="0"/>
        </a:spcBef>
        <a:spcAft>
          <a:spcPct val="25000"/>
        </a:spcAft>
        <a:buChar char="–"/>
        <a:defRPr kumimoji="1" sz="20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857250" indent="-282575" algn="l" rtl="0" eaLnBrk="0" fontAlgn="base" hangingPunct="0">
        <a:spcBef>
          <a:spcPct val="0"/>
        </a:spcBef>
        <a:spcAft>
          <a:spcPct val="25000"/>
        </a:spcAft>
        <a:buFont typeface="Helvetica" pitchFamily="34" charset="0"/>
        <a:buChar char="•"/>
        <a:defRPr kumimoji="1" sz="20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138238" indent="-279400" algn="l" rtl="0" eaLnBrk="0" fontAlgn="base" hangingPunct="0">
        <a:spcBef>
          <a:spcPct val="0"/>
        </a:spcBef>
        <a:spcAft>
          <a:spcPct val="25000"/>
        </a:spcAft>
        <a:buChar char="–"/>
        <a:defRPr kumimoji="1" sz="20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1425575" indent="-284163" algn="l" rtl="0" eaLnBrk="0" fontAlgn="base" hangingPunct="0">
        <a:spcBef>
          <a:spcPct val="0"/>
        </a:spcBef>
        <a:spcAft>
          <a:spcPct val="25000"/>
        </a:spcAft>
        <a:buFont typeface="Arial" charset="0"/>
        <a:buChar char="•"/>
        <a:defRPr kumimoji="1" sz="20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1882775" indent="-284163" algn="l" rtl="0" fontAlgn="base">
        <a:spcBef>
          <a:spcPct val="0"/>
        </a:spcBef>
        <a:spcAft>
          <a:spcPct val="25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339975" indent="-284163" algn="l" rtl="0" fontAlgn="base">
        <a:spcBef>
          <a:spcPct val="0"/>
        </a:spcBef>
        <a:spcAft>
          <a:spcPct val="25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2797175" indent="-284163" algn="l" rtl="0" fontAlgn="base">
        <a:spcBef>
          <a:spcPct val="0"/>
        </a:spcBef>
        <a:spcAft>
          <a:spcPct val="25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254375" indent="-284163" algn="l" rtl="0" fontAlgn="base">
        <a:spcBef>
          <a:spcPct val="0"/>
        </a:spcBef>
        <a:spcAft>
          <a:spcPct val="2500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12CC1-C848-4AB9-BCC3-8DFDBA9EC3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1A726-C94B-419D-AB33-3ED000D7A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aphicFrame>
        <p:nvGraphicFramePr>
          <p:cNvPr id="7" name="オブジェクト 3" hidden="1"/>
          <p:cNvGraphicFramePr>
            <a:graphicFrameLocks noChangeAspect="1"/>
          </p:cNvGraphicFramePr>
          <p:nvPr userDrawn="1">
            <p:custDataLst>
              <p:tags r:id="rId1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3074" name="オブジェクト 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944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9" r:id="rId2"/>
    <p:sldLayoutId id="2147484810" r:id="rId3"/>
    <p:sldLayoutId id="2147484811" r:id="rId4"/>
    <p:sldLayoutId id="2147484812" r:id="rId5"/>
    <p:sldLayoutId id="2147484813" r:id="rId6"/>
    <p:sldLayoutId id="2147484814" r:id="rId7"/>
    <p:sldLayoutId id="2147484815" r:id="rId8"/>
    <p:sldLayoutId id="2147484816" r:id="rId9"/>
    <p:sldLayoutId id="2147484817" r:id="rId10"/>
    <p:sldLayoutId id="2147484818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グループ化 1"/>
          <p:cNvGrpSpPr>
            <a:grpSpLocks/>
          </p:cNvGrpSpPr>
          <p:nvPr/>
        </p:nvGrpSpPr>
        <p:grpSpPr bwMode="auto">
          <a:xfrm>
            <a:off x="5" y="908721"/>
            <a:ext cx="9839325" cy="2259012"/>
            <a:chOff x="-8479" y="-7797"/>
            <a:chExt cx="9834734" cy="2559209"/>
          </a:xfrm>
        </p:grpSpPr>
        <p:sp>
          <p:nvSpPr>
            <p:cNvPr id="61" name="角丸四角形 3"/>
            <p:cNvSpPr/>
            <p:nvPr/>
          </p:nvSpPr>
          <p:spPr>
            <a:xfrm>
              <a:off x="77206" y="756548"/>
              <a:ext cx="9749049" cy="1794864"/>
            </a:xfrm>
            <a:prstGeom prst="roundRect">
              <a:avLst>
                <a:gd name="adj" fmla="val 11444"/>
              </a:avLst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marL="251994" indent="-457189"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2000" dirty="0" err="1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．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補助を受ける主体</a:t>
              </a: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地方公共団体・民間企業等</a:t>
              </a:r>
              <a:endPara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479413" indent="-685783"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lang="ja-JP" altLang="en-US" sz="2000" dirty="0" err="1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．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対象事業</a:t>
              </a: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水素・蓄電池を活用して最エネを系統に依存せずに供給する事業（①自家消費モデル、②離島モデル）</a:t>
              </a:r>
              <a:endPara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479413" indent="-685783"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</a:t>
              </a:r>
              <a:r>
                <a:rPr lang="ja-JP" altLang="en-US" sz="2000" dirty="0" err="1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．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使い道</a:t>
              </a: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水電解装置、蓄電池、水素貯蔵タンク、燃料電池、給水タンク</a:t>
              </a:r>
              <a:endPara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251994" indent="-457189">
                <a:defRPr/>
              </a:pP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r>
                <a:rPr lang="ja-JP" altLang="en-US" sz="2000" dirty="0" err="1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．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補助金額・率</a:t>
              </a: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:3</a:t>
              </a:r>
              <a:r>
                <a:rPr lang="ja-JP" altLang="en-US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分の</a:t>
              </a:r>
              <a:r>
                <a:rPr lang="en-US" altLang="ja-JP" sz="2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</a:p>
          </p:txBody>
        </p:sp>
        <p:sp>
          <p:nvSpPr>
            <p:cNvPr id="20527" name="正方形/長方形 2"/>
            <p:cNvSpPr>
              <a:spLocks noChangeArrowheads="1"/>
            </p:cNvSpPr>
            <p:nvPr/>
          </p:nvSpPr>
          <p:spPr bwMode="auto">
            <a:xfrm>
              <a:off x="-8479" y="-7797"/>
              <a:ext cx="6605679" cy="845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42963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 defTabSz="842963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 defTabSz="842963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 defTabSz="842963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 defTabSz="842963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defTabSz="8429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defTabSz="8429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defTabSz="8429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defTabSz="8429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>
                <a:spcBef>
                  <a:spcPct val="0"/>
                </a:spcBef>
                <a:spcAft>
                  <a:spcPts val="275"/>
                </a:spcAft>
                <a:buClr>
                  <a:srgbClr val="6F6F6F"/>
                </a:buClr>
                <a:buNone/>
              </a:pPr>
              <a:r>
                <a:rPr lang="ja-JP" altLang="en-US" sz="2000" b="1" dirty="0">
                  <a:solidFill>
                    <a:srgbClr val="000000"/>
                  </a:solidFill>
                  <a:latin typeface="メイリオ" panose="020B0604030504040204" pitchFamily="50" charset="-128"/>
                  <a:cs typeface="メイリオ" panose="020B0604030504040204" pitchFamily="50" charset="-128"/>
                </a:rPr>
                <a:t>水素・蓄電技術を活用することで</a:t>
              </a:r>
              <a:endParaRPr lang="en-US" altLang="ja-JP" sz="20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spcBef>
                  <a:spcPct val="0"/>
                </a:spcBef>
                <a:spcAft>
                  <a:spcPts val="275"/>
                </a:spcAft>
                <a:buClr>
                  <a:srgbClr val="6F6F6F"/>
                </a:buClr>
                <a:buNone/>
              </a:pPr>
              <a:r>
                <a:rPr lang="ja-JP" altLang="en-US" sz="2000" b="1" dirty="0">
                  <a:solidFill>
                    <a:srgbClr val="000000"/>
                  </a:solidFill>
                  <a:latin typeface="メイリオ" panose="020B0604030504040204" pitchFamily="50" charset="-128"/>
                  <a:cs typeface="メイリオ" panose="020B0604030504040204" pitchFamily="50" charset="-128"/>
                </a:rPr>
                <a:t>系統制約を受けずに再エネを最大限導入！！</a:t>
              </a:r>
            </a:p>
          </p:txBody>
        </p:sp>
      </p:grpSp>
      <p:sp>
        <p:nvSpPr>
          <p:cNvPr id="64" name="タイトル 1"/>
          <p:cNvSpPr txBox="1">
            <a:spLocks/>
          </p:cNvSpPr>
          <p:nvPr/>
        </p:nvSpPr>
        <p:spPr>
          <a:xfrm>
            <a:off x="640191" y="33339"/>
            <a:ext cx="8273255" cy="55721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l" defTabSz="842942">
              <a:spcAft>
                <a:spcPts val="275"/>
              </a:spcAft>
              <a:buClr>
                <a:srgbClr val="6F6F6F"/>
              </a:buClr>
              <a:defRPr/>
            </a:pPr>
            <a:r>
              <a:rPr lang="ja-JP" altLang="en-US" sz="2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水素を活用した自立・分散型エネルギーシステム構築事業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1" y="68265"/>
            <a:ext cx="6985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正方形/長方形 6"/>
          <p:cNvSpPr>
            <a:spLocks noChangeArrowheads="1"/>
          </p:cNvSpPr>
          <p:nvPr/>
        </p:nvSpPr>
        <p:spPr bwMode="auto">
          <a:xfrm>
            <a:off x="1761041" y="7893323"/>
            <a:ext cx="3216275" cy="369332"/>
          </a:xfrm>
          <a:prstGeom prst="rect">
            <a:avLst/>
          </a:prstGeom>
          <a:solidFill>
            <a:srgbClr val="C6D9F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 defTabSz="842963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 defTabSz="842963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 defTabSz="842963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defTabSz="8429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～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32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lang="en-US" altLang="ja-JP" sz="900" b="1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担当課：地球局　事業室技術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　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03-5521-8339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zh-TW" altLang="en-US" sz="900" b="1" dirty="0">
              <a:solidFill>
                <a:srgbClr val="000000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4" name="円柱 203"/>
          <p:cNvSpPr/>
          <p:nvPr/>
        </p:nvSpPr>
        <p:spPr>
          <a:xfrm>
            <a:off x="10435647" y="2076637"/>
            <a:ext cx="767958" cy="1055067"/>
          </a:xfrm>
          <a:prstGeom prst="ca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蓄電池</a:t>
            </a:r>
          </a:p>
        </p:txBody>
      </p:sp>
      <p:sp>
        <p:nvSpPr>
          <p:cNvPr id="206" name="直方体 205"/>
          <p:cNvSpPr/>
          <p:nvPr/>
        </p:nvSpPr>
        <p:spPr>
          <a:xfrm>
            <a:off x="12521847" y="2094356"/>
            <a:ext cx="767958" cy="932320"/>
          </a:xfrm>
          <a:prstGeom prst="cub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dirty="0"/>
              <a:t>燃料</a:t>
            </a:r>
            <a:endParaRPr lang="en-US" altLang="ja-JP" dirty="0"/>
          </a:p>
          <a:p>
            <a:pPr algn="ctr"/>
            <a:r>
              <a:rPr lang="ja-JP" altLang="en-US" dirty="0"/>
              <a:t>電池</a:t>
            </a:r>
          </a:p>
        </p:txBody>
      </p:sp>
      <p:sp>
        <p:nvSpPr>
          <p:cNvPr id="207" name="直方体 206"/>
          <p:cNvSpPr/>
          <p:nvPr/>
        </p:nvSpPr>
        <p:spPr>
          <a:xfrm>
            <a:off x="11434185" y="2104426"/>
            <a:ext cx="469220" cy="496784"/>
          </a:xfrm>
          <a:prstGeom prst="cube">
            <a:avLst>
              <a:gd name="adj" fmla="val 397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11228821" y="2608482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水電解</a:t>
            </a:r>
            <a:endParaRPr lang="en-US" altLang="ja-JP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装置</a:t>
            </a:r>
          </a:p>
        </p:txBody>
      </p:sp>
      <p:cxnSp>
        <p:nvCxnSpPr>
          <p:cNvPr id="209" name="直線矢印コネクタ 208"/>
          <p:cNvCxnSpPr/>
          <p:nvPr/>
        </p:nvCxnSpPr>
        <p:spPr>
          <a:xfrm>
            <a:off x="11910355" y="2560516"/>
            <a:ext cx="562209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テキスト ボックス 209"/>
          <p:cNvSpPr txBox="1"/>
          <p:nvPr/>
        </p:nvSpPr>
        <p:spPr>
          <a:xfrm>
            <a:off x="11898764" y="2242347"/>
            <a:ext cx="543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水素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0187" y="3212976"/>
            <a:ext cx="9229323" cy="3656248"/>
            <a:chOff x="260184" y="2924944"/>
            <a:chExt cx="9229322" cy="3949787"/>
          </a:xfrm>
        </p:grpSpPr>
        <p:sp>
          <p:nvSpPr>
            <p:cNvPr id="2" name="正方形/長方形 1"/>
            <p:cNvSpPr/>
            <p:nvPr/>
          </p:nvSpPr>
          <p:spPr>
            <a:xfrm>
              <a:off x="331018" y="2924944"/>
              <a:ext cx="2058963" cy="3816424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2" name="正方形/長方形 71"/>
            <p:cNvSpPr>
              <a:spLocks noChangeArrowheads="1"/>
            </p:cNvSpPr>
            <p:nvPr/>
          </p:nvSpPr>
          <p:spPr bwMode="auto">
            <a:xfrm>
              <a:off x="260184" y="4688278"/>
              <a:ext cx="609279" cy="398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/>
              <a:r>
                <a:rPr lang="en-US" altLang="ja-JP" b="1" dirty="0">
                  <a:solidFill>
                    <a:srgbClr val="000000"/>
                  </a:solidFill>
                  <a:latin typeface="メイリオ" panose="020B0604030504040204" pitchFamily="50" charset="-128"/>
                  <a:cs typeface="メイリオ" panose="020B0604030504040204" pitchFamily="50" charset="-128"/>
                </a:rPr>
                <a:t>KW</a:t>
              </a:r>
              <a:endPara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93" name="グループ化 92"/>
            <p:cNvGrpSpPr/>
            <p:nvPr/>
          </p:nvGrpSpPr>
          <p:grpSpPr>
            <a:xfrm>
              <a:off x="466619" y="3573017"/>
              <a:ext cx="1787759" cy="979951"/>
              <a:chOff x="516956" y="3274019"/>
              <a:chExt cx="556453" cy="414187"/>
            </a:xfrm>
            <a:solidFill>
              <a:srgbClr val="EA8516"/>
            </a:solidFill>
          </p:grpSpPr>
          <p:sp>
            <p:nvSpPr>
              <p:cNvPr id="94" name="Freeform 30"/>
              <p:cNvSpPr>
                <a:spLocks noEditPoints="1"/>
              </p:cNvSpPr>
              <p:nvPr/>
            </p:nvSpPr>
            <p:spPr bwMode="auto">
              <a:xfrm>
                <a:off x="657420" y="3468507"/>
                <a:ext cx="415989" cy="219699"/>
              </a:xfrm>
              <a:custGeom>
                <a:avLst/>
                <a:gdLst>
                  <a:gd name="T0" fmla="*/ 221 w 227"/>
                  <a:gd name="T1" fmla="*/ 0 h 120"/>
                  <a:gd name="T2" fmla="*/ 30 w 227"/>
                  <a:gd name="T3" fmla="*/ 4 h 120"/>
                  <a:gd name="T4" fmla="*/ 1 w 227"/>
                  <a:gd name="T5" fmla="*/ 118 h 120"/>
                  <a:gd name="T6" fmla="*/ 191 w 227"/>
                  <a:gd name="T7" fmla="*/ 120 h 120"/>
                  <a:gd name="T8" fmla="*/ 227 w 227"/>
                  <a:gd name="T9" fmla="*/ 7 h 120"/>
                  <a:gd name="T10" fmla="*/ 160 w 227"/>
                  <a:gd name="T11" fmla="*/ 74 h 120"/>
                  <a:gd name="T12" fmla="*/ 138 w 227"/>
                  <a:gd name="T13" fmla="*/ 45 h 120"/>
                  <a:gd name="T14" fmla="*/ 160 w 227"/>
                  <a:gd name="T15" fmla="*/ 74 h 120"/>
                  <a:gd name="T16" fmla="*/ 204 w 227"/>
                  <a:gd name="T17" fmla="*/ 45 h 120"/>
                  <a:gd name="T18" fmla="*/ 167 w 227"/>
                  <a:gd name="T19" fmla="*/ 74 h 120"/>
                  <a:gd name="T20" fmla="*/ 63 w 227"/>
                  <a:gd name="T21" fmla="*/ 45 h 120"/>
                  <a:gd name="T22" fmla="*/ 86 w 227"/>
                  <a:gd name="T23" fmla="*/ 74 h 120"/>
                  <a:gd name="T24" fmla="*/ 63 w 227"/>
                  <a:gd name="T25" fmla="*/ 45 h 120"/>
                  <a:gd name="T26" fmla="*/ 23 w 227"/>
                  <a:gd name="T27" fmla="*/ 74 h 120"/>
                  <a:gd name="T28" fmla="*/ 56 w 227"/>
                  <a:gd name="T29" fmla="*/ 45 h 120"/>
                  <a:gd name="T30" fmla="*/ 102 w 227"/>
                  <a:gd name="T31" fmla="*/ 38 h 120"/>
                  <a:gd name="T32" fmla="*/ 140 w 227"/>
                  <a:gd name="T33" fmla="*/ 11 h 120"/>
                  <a:gd name="T34" fmla="*/ 102 w 227"/>
                  <a:gd name="T35" fmla="*/ 38 h 120"/>
                  <a:gd name="T36" fmla="*/ 123 w 227"/>
                  <a:gd name="T37" fmla="*/ 74 h 120"/>
                  <a:gd name="T38" fmla="*/ 101 w 227"/>
                  <a:gd name="T39" fmla="*/ 45 h 120"/>
                  <a:gd name="T40" fmla="*/ 95 w 227"/>
                  <a:gd name="T41" fmla="*/ 38 h 120"/>
                  <a:gd name="T42" fmla="*/ 73 w 227"/>
                  <a:gd name="T43" fmla="*/ 11 h 120"/>
                  <a:gd name="T44" fmla="*/ 95 w 227"/>
                  <a:gd name="T45" fmla="*/ 38 h 120"/>
                  <a:gd name="T46" fmla="*/ 76 w 227"/>
                  <a:gd name="T47" fmla="*/ 109 h 120"/>
                  <a:gd name="T48" fmla="*/ 53 w 227"/>
                  <a:gd name="T49" fmla="*/ 80 h 120"/>
                  <a:gd name="T50" fmla="*/ 91 w 227"/>
                  <a:gd name="T51" fmla="*/ 80 h 120"/>
                  <a:gd name="T52" fmla="*/ 113 w 227"/>
                  <a:gd name="T53" fmla="*/ 109 h 120"/>
                  <a:gd name="T54" fmla="*/ 91 w 227"/>
                  <a:gd name="T55" fmla="*/ 80 h 120"/>
                  <a:gd name="T56" fmla="*/ 158 w 227"/>
                  <a:gd name="T57" fmla="*/ 80 h 120"/>
                  <a:gd name="T58" fmla="*/ 120 w 227"/>
                  <a:gd name="T59" fmla="*/ 109 h 120"/>
                  <a:gd name="T60" fmla="*/ 139 w 227"/>
                  <a:gd name="T61" fmla="*/ 38 h 120"/>
                  <a:gd name="T62" fmla="*/ 177 w 227"/>
                  <a:gd name="T63" fmla="*/ 11 h 120"/>
                  <a:gd name="T64" fmla="*/ 139 w 227"/>
                  <a:gd name="T65" fmla="*/ 38 h 120"/>
                  <a:gd name="T66" fmla="*/ 66 w 227"/>
                  <a:gd name="T67" fmla="*/ 11 h 120"/>
                  <a:gd name="T68" fmla="*/ 32 w 227"/>
                  <a:gd name="T69" fmla="*/ 38 h 120"/>
                  <a:gd name="T70" fmla="*/ 21 w 227"/>
                  <a:gd name="T71" fmla="*/ 80 h 120"/>
                  <a:gd name="T72" fmla="*/ 39 w 227"/>
                  <a:gd name="T73" fmla="*/ 109 h 120"/>
                  <a:gd name="T74" fmla="*/ 21 w 227"/>
                  <a:gd name="T75" fmla="*/ 80 h 120"/>
                  <a:gd name="T76" fmla="*/ 157 w 227"/>
                  <a:gd name="T77" fmla="*/ 109 h 120"/>
                  <a:gd name="T78" fmla="*/ 195 w 227"/>
                  <a:gd name="T79" fmla="*/ 80 h 120"/>
                  <a:gd name="T80" fmla="*/ 206 w 227"/>
                  <a:gd name="T81" fmla="*/ 38 h 120"/>
                  <a:gd name="T82" fmla="*/ 184 w 227"/>
                  <a:gd name="T83" fmla="*/ 11 h 120"/>
                  <a:gd name="T84" fmla="*/ 206 w 227"/>
                  <a:gd name="T85" fmla="*/ 38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27" h="120">
                    <a:moveTo>
                      <a:pt x="226" y="2"/>
                    </a:moveTo>
                    <a:cubicBezTo>
                      <a:pt x="225" y="0"/>
                      <a:pt x="223" y="0"/>
                      <a:pt x="221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0"/>
                      <a:pt x="31" y="1"/>
                      <a:pt x="30" y="4"/>
                    </a:cubicBezTo>
                    <a:cubicBezTo>
                      <a:pt x="0" y="113"/>
                      <a:pt x="0" y="113"/>
                      <a:pt x="0" y="113"/>
                    </a:cubicBezTo>
                    <a:cubicBezTo>
                      <a:pt x="0" y="115"/>
                      <a:pt x="0" y="116"/>
                      <a:pt x="1" y="118"/>
                    </a:cubicBezTo>
                    <a:cubicBezTo>
                      <a:pt x="2" y="119"/>
                      <a:pt x="4" y="120"/>
                      <a:pt x="5" y="120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193" y="120"/>
                      <a:pt x="196" y="118"/>
                      <a:pt x="196" y="116"/>
                    </a:cubicBezTo>
                    <a:cubicBezTo>
                      <a:pt x="227" y="7"/>
                      <a:pt x="227" y="7"/>
                      <a:pt x="227" y="7"/>
                    </a:cubicBezTo>
                    <a:cubicBezTo>
                      <a:pt x="227" y="5"/>
                      <a:pt x="227" y="3"/>
                      <a:pt x="226" y="2"/>
                    </a:cubicBezTo>
                    <a:close/>
                    <a:moveTo>
                      <a:pt x="160" y="74"/>
                    </a:moveTo>
                    <a:cubicBezTo>
                      <a:pt x="130" y="74"/>
                      <a:pt x="130" y="74"/>
                      <a:pt x="130" y="74"/>
                    </a:cubicBezTo>
                    <a:cubicBezTo>
                      <a:pt x="138" y="45"/>
                      <a:pt x="138" y="45"/>
                      <a:pt x="138" y="45"/>
                    </a:cubicBezTo>
                    <a:cubicBezTo>
                      <a:pt x="168" y="45"/>
                      <a:pt x="168" y="45"/>
                      <a:pt x="168" y="45"/>
                    </a:cubicBezTo>
                    <a:lnTo>
                      <a:pt x="160" y="74"/>
                    </a:lnTo>
                    <a:close/>
                    <a:moveTo>
                      <a:pt x="175" y="45"/>
                    </a:moveTo>
                    <a:cubicBezTo>
                      <a:pt x="204" y="45"/>
                      <a:pt x="204" y="45"/>
                      <a:pt x="204" y="45"/>
                    </a:cubicBezTo>
                    <a:cubicBezTo>
                      <a:pt x="196" y="74"/>
                      <a:pt x="196" y="74"/>
                      <a:pt x="196" y="74"/>
                    </a:cubicBezTo>
                    <a:cubicBezTo>
                      <a:pt x="167" y="74"/>
                      <a:pt x="167" y="74"/>
                      <a:pt x="167" y="74"/>
                    </a:cubicBezTo>
                    <a:lnTo>
                      <a:pt x="175" y="45"/>
                    </a:lnTo>
                    <a:close/>
                    <a:moveTo>
                      <a:pt x="63" y="45"/>
                    </a:moveTo>
                    <a:cubicBezTo>
                      <a:pt x="94" y="45"/>
                      <a:pt x="94" y="45"/>
                      <a:pt x="94" y="45"/>
                    </a:cubicBezTo>
                    <a:cubicBezTo>
                      <a:pt x="86" y="74"/>
                      <a:pt x="86" y="74"/>
                      <a:pt x="86" y="74"/>
                    </a:cubicBezTo>
                    <a:cubicBezTo>
                      <a:pt x="55" y="74"/>
                      <a:pt x="55" y="74"/>
                      <a:pt x="55" y="74"/>
                    </a:cubicBezTo>
                    <a:lnTo>
                      <a:pt x="63" y="45"/>
                    </a:lnTo>
                    <a:close/>
                    <a:moveTo>
                      <a:pt x="48" y="74"/>
                    </a:moveTo>
                    <a:cubicBezTo>
                      <a:pt x="23" y="74"/>
                      <a:pt x="23" y="74"/>
                      <a:pt x="23" y="74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56" y="45"/>
                      <a:pt x="56" y="45"/>
                      <a:pt x="56" y="45"/>
                    </a:cubicBezTo>
                    <a:lnTo>
                      <a:pt x="48" y="74"/>
                    </a:lnTo>
                    <a:close/>
                    <a:moveTo>
                      <a:pt x="102" y="38"/>
                    </a:moveTo>
                    <a:cubicBezTo>
                      <a:pt x="110" y="11"/>
                      <a:pt x="110" y="11"/>
                      <a:pt x="110" y="11"/>
                    </a:cubicBezTo>
                    <a:cubicBezTo>
                      <a:pt x="140" y="11"/>
                      <a:pt x="140" y="11"/>
                      <a:pt x="140" y="11"/>
                    </a:cubicBezTo>
                    <a:cubicBezTo>
                      <a:pt x="133" y="38"/>
                      <a:pt x="133" y="38"/>
                      <a:pt x="133" y="38"/>
                    </a:cubicBezTo>
                    <a:lnTo>
                      <a:pt x="102" y="38"/>
                    </a:lnTo>
                    <a:close/>
                    <a:moveTo>
                      <a:pt x="131" y="45"/>
                    </a:moveTo>
                    <a:cubicBezTo>
                      <a:pt x="123" y="74"/>
                      <a:pt x="123" y="74"/>
                      <a:pt x="123" y="74"/>
                    </a:cubicBezTo>
                    <a:cubicBezTo>
                      <a:pt x="92" y="74"/>
                      <a:pt x="92" y="74"/>
                      <a:pt x="92" y="74"/>
                    </a:cubicBezTo>
                    <a:cubicBezTo>
                      <a:pt x="101" y="45"/>
                      <a:pt x="101" y="45"/>
                      <a:pt x="101" y="45"/>
                    </a:cubicBezTo>
                    <a:lnTo>
                      <a:pt x="131" y="45"/>
                    </a:lnTo>
                    <a:close/>
                    <a:moveTo>
                      <a:pt x="95" y="38"/>
                    </a:moveTo>
                    <a:cubicBezTo>
                      <a:pt x="65" y="38"/>
                      <a:pt x="65" y="38"/>
                      <a:pt x="65" y="38"/>
                    </a:cubicBezTo>
                    <a:cubicBezTo>
                      <a:pt x="73" y="11"/>
                      <a:pt x="73" y="11"/>
                      <a:pt x="73" y="11"/>
                    </a:cubicBezTo>
                    <a:cubicBezTo>
                      <a:pt x="103" y="11"/>
                      <a:pt x="103" y="11"/>
                      <a:pt x="103" y="11"/>
                    </a:cubicBezTo>
                    <a:lnTo>
                      <a:pt x="95" y="38"/>
                    </a:lnTo>
                    <a:close/>
                    <a:moveTo>
                      <a:pt x="84" y="80"/>
                    </a:moveTo>
                    <a:cubicBezTo>
                      <a:pt x="76" y="109"/>
                      <a:pt x="76" y="109"/>
                      <a:pt x="76" y="109"/>
                    </a:cubicBezTo>
                    <a:cubicBezTo>
                      <a:pt x="46" y="109"/>
                      <a:pt x="46" y="109"/>
                      <a:pt x="46" y="109"/>
                    </a:cubicBezTo>
                    <a:cubicBezTo>
                      <a:pt x="53" y="80"/>
                      <a:pt x="53" y="80"/>
                      <a:pt x="53" y="80"/>
                    </a:cubicBezTo>
                    <a:lnTo>
                      <a:pt x="84" y="80"/>
                    </a:lnTo>
                    <a:close/>
                    <a:moveTo>
                      <a:pt x="91" y="80"/>
                    </a:moveTo>
                    <a:cubicBezTo>
                      <a:pt x="121" y="80"/>
                      <a:pt x="121" y="80"/>
                      <a:pt x="121" y="80"/>
                    </a:cubicBezTo>
                    <a:cubicBezTo>
                      <a:pt x="113" y="109"/>
                      <a:pt x="113" y="109"/>
                      <a:pt x="113" y="109"/>
                    </a:cubicBezTo>
                    <a:cubicBezTo>
                      <a:pt x="83" y="109"/>
                      <a:pt x="83" y="109"/>
                      <a:pt x="83" y="109"/>
                    </a:cubicBezTo>
                    <a:lnTo>
                      <a:pt x="91" y="80"/>
                    </a:lnTo>
                    <a:close/>
                    <a:moveTo>
                      <a:pt x="128" y="80"/>
                    </a:moveTo>
                    <a:cubicBezTo>
                      <a:pt x="158" y="80"/>
                      <a:pt x="158" y="80"/>
                      <a:pt x="158" y="80"/>
                    </a:cubicBezTo>
                    <a:cubicBezTo>
                      <a:pt x="150" y="109"/>
                      <a:pt x="150" y="109"/>
                      <a:pt x="150" y="109"/>
                    </a:cubicBezTo>
                    <a:cubicBezTo>
                      <a:pt x="120" y="109"/>
                      <a:pt x="120" y="109"/>
                      <a:pt x="120" y="109"/>
                    </a:cubicBezTo>
                    <a:lnTo>
                      <a:pt x="128" y="80"/>
                    </a:lnTo>
                    <a:close/>
                    <a:moveTo>
                      <a:pt x="139" y="38"/>
                    </a:moveTo>
                    <a:cubicBezTo>
                      <a:pt x="147" y="11"/>
                      <a:pt x="147" y="11"/>
                      <a:pt x="147" y="11"/>
                    </a:cubicBezTo>
                    <a:cubicBezTo>
                      <a:pt x="177" y="11"/>
                      <a:pt x="177" y="11"/>
                      <a:pt x="177" y="11"/>
                    </a:cubicBezTo>
                    <a:cubicBezTo>
                      <a:pt x="170" y="38"/>
                      <a:pt x="170" y="38"/>
                      <a:pt x="170" y="38"/>
                    </a:cubicBezTo>
                    <a:lnTo>
                      <a:pt x="139" y="38"/>
                    </a:lnTo>
                    <a:close/>
                    <a:moveTo>
                      <a:pt x="40" y="11"/>
                    </a:moveTo>
                    <a:cubicBezTo>
                      <a:pt x="66" y="11"/>
                      <a:pt x="66" y="11"/>
                      <a:pt x="66" y="11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2" y="38"/>
                      <a:pt x="32" y="38"/>
                      <a:pt x="32" y="38"/>
                    </a:cubicBezTo>
                    <a:lnTo>
                      <a:pt x="40" y="11"/>
                    </a:lnTo>
                    <a:close/>
                    <a:moveTo>
                      <a:pt x="21" y="80"/>
                    </a:moveTo>
                    <a:cubicBezTo>
                      <a:pt x="47" y="80"/>
                      <a:pt x="47" y="80"/>
                      <a:pt x="47" y="80"/>
                    </a:cubicBezTo>
                    <a:cubicBezTo>
                      <a:pt x="39" y="109"/>
                      <a:pt x="39" y="109"/>
                      <a:pt x="39" y="109"/>
                    </a:cubicBezTo>
                    <a:cubicBezTo>
                      <a:pt x="13" y="109"/>
                      <a:pt x="13" y="109"/>
                      <a:pt x="13" y="109"/>
                    </a:cubicBezTo>
                    <a:lnTo>
                      <a:pt x="21" y="80"/>
                    </a:lnTo>
                    <a:close/>
                    <a:moveTo>
                      <a:pt x="187" y="109"/>
                    </a:moveTo>
                    <a:cubicBezTo>
                      <a:pt x="157" y="109"/>
                      <a:pt x="157" y="109"/>
                      <a:pt x="157" y="109"/>
                    </a:cubicBezTo>
                    <a:cubicBezTo>
                      <a:pt x="165" y="80"/>
                      <a:pt x="165" y="80"/>
                      <a:pt x="165" y="80"/>
                    </a:cubicBezTo>
                    <a:cubicBezTo>
                      <a:pt x="195" y="80"/>
                      <a:pt x="195" y="80"/>
                      <a:pt x="195" y="80"/>
                    </a:cubicBezTo>
                    <a:lnTo>
                      <a:pt x="187" y="109"/>
                    </a:lnTo>
                    <a:close/>
                    <a:moveTo>
                      <a:pt x="206" y="38"/>
                    </a:moveTo>
                    <a:cubicBezTo>
                      <a:pt x="177" y="38"/>
                      <a:pt x="177" y="38"/>
                      <a:pt x="177" y="38"/>
                    </a:cubicBezTo>
                    <a:cubicBezTo>
                      <a:pt x="184" y="11"/>
                      <a:pt x="184" y="11"/>
                      <a:pt x="184" y="11"/>
                    </a:cubicBezTo>
                    <a:cubicBezTo>
                      <a:pt x="214" y="11"/>
                      <a:pt x="214" y="11"/>
                      <a:pt x="214" y="11"/>
                    </a:cubicBezTo>
                    <a:lnTo>
                      <a:pt x="20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5" name="Oval 31"/>
              <p:cNvSpPr>
                <a:spLocks noChangeArrowheads="1"/>
              </p:cNvSpPr>
              <p:nvPr/>
            </p:nvSpPr>
            <p:spPr bwMode="auto">
              <a:xfrm>
                <a:off x="570980" y="3326243"/>
                <a:ext cx="151268" cy="15126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6" name="Freeform 32"/>
              <p:cNvSpPr>
                <a:spLocks/>
              </p:cNvSpPr>
              <p:nvPr/>
            </p:nvSpPr>
            <p:spPr bwMode="auto">
              <a:xfrm>
                <a:off x="626805" y="3274019"/>
                <a:ext cx="39618" cy="34216"/>
              </a:xfrm>
              <a:custGeom>
                <a:avLst/>
                <a:gdLst>
                  <a:gd name="T0" fmla="*/ 10 w 22"/>
                  <a:gd name="T1" fmla="*/ 0 h 19"/>
                  <a:gd name="T2" fmla="*/ 0 w 22"/>
                  <a:gd name="T3" fmla="*/ 19 h 19"/>
                  <a:gd name="T4" fmla="*/ 22 w 22"/>
                  <a:gd name="T5" fmla="*/ 19 h 19"/>
                  <a:gd name="T6" fmla="*/ 10 w 22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9">
                    <a:moveTo>
                      <a:pt x="10" y="0"/>
                    </a:moveTo>
                    <a:lnTo>
                      <a:pt x="0" y="19"/>
                    </a:lnTo>
                    <a:lnTo>
                      <a:pt x="22" y="19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7" name="Freeform 33"/>
              <p:cNvSpPr>
                <a:spLocks/>
              </p:cNvSpPr>
              <p:nvPr/>
            </p:nvSpPr>
            <p:spPr bwMode="auto">
              <a:xfrm>
                <a:off x="626805" y="3499121"/>
                <a:ext cx="39618" cy="32415"/>
              </a:xfrm>
              <a:custGeom>
                <a:avLst/>
                <a:gdLst>
                  <a:gd name="T0" fmla="*/ 10 w 22"/>
                  <a:gd name="T1" fmla="*/ 18 h 18"/>
                  <a:gd name="T2" fmla="*/ 22 w 22"/>
                  <a:gd name="T3" fmla="*/ 0 h 18"/>
                  <a:gd name="T4" fmla="*/ 0 w 22"/>
                  <a:gd name="T5" fmla="*/ 0 h 18"/>
                  <a:gd name="T6" fmla="*/ 10 w 22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8">
                    <a:moveTo>
                      <a:pt x="10" y="18"/>
                    </a:moveTo>
                    <a:lnTo>
                      <a:pt x="22" y="0"/>
                    </a:lnTo>
                    <a:lnTo>
                      <a:pt x="0" y="0"/>
                    </a:lnTo>
                    <a:lnTo>
                      <a:pt x="10" y="1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99" name="Freeform 34"/>
              <p:cNvSpPr>
                <a:spLocks/>
              </p:cNvSpPr>
              <p:nvPr/>
            </p:nvSpPr>
            <p:spPr bwMode="auto">
              <a:xfrm>
                <a:off x="583586" y="3292027"/>
                <a:ext cx="34216" cy="37818"/>
              </a:xfrm>
              <a:custGeom>
                <a:avLst/>
                <a:gdLst>
                  <a:gd name="T0" fmla="*/ 19 w 19"/>
                  <a:gd name="T1" fmla="*/ 11 h 21"/>
                  <a:gd name="T2" fmla="*/ 0 w 19"/>
                  <a:gd name="T3" fmla="*/ 0 h 21"/>
                  <a:gd name="T4" fmla="*/ 0 w 19"/>
                  <a:gd name="T5" fmla="*/ 21 h 21"/>
                  <a:gd name="T6" fmla="*/ 19 w 19"/>
                  <a:gd name="T7" fmla="*/ 1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1">
                    <a:moveTo>
                      <a:pt x="19" y="11"/>
                    </a:moveTo>
                    <a:lnTo>
                      <a:pt x="0" y="0"/>
                    </a:lnTo>
                    <a:lnTo>
                      <a:pt x="0" y="21"/>
                    </a:lnTo>
                    <a:lnTo>
                      <a:pt x="19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0" name="Freeform 35"/>
              <p:cNvSpPr>
                <a:spLocks/>
              </p:cNvSpPr>
              <p:nvPr/>
            </p:nvSpPr>
            <p:spPr bwMode="auto">
              <a:xfrm>
                <a:off x="534964" y="3340650"/>
                <a:ext cx="39618" cy="34216"/>
              </a:xfrm>
              <a:custGeom>
                <a:avLst/>
                <a:gdLst>
                  <a:gd name="T0" fmla="*/ 22 w 22"/>
                  <a:gd name="T1" fmla="*/ 0 h 19"/>
                  <a:gd name="T2" fmla="*/ 0 w 22"/>
                  <a:gd name="T3" fmla="*/ 0 h 19"/>
                  <a:gd name="T4" fmla="*/ 11 w 22"/>
                  <a:gd name="T5" fmla="*/ 19 h 19"/>
                  <a:gd name="T6" fmla="*/ 22 w 22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9">
                    <a:moveTo>
                      <a:pt x="22" y="0"/>
                    </a:moveTo>
                    <a:lnTo>
                      <a:pt x="0" y="0"/>
                    </a:lnTo>
                    <a:lnTo>
                      <a:pt x="11" y="19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1" name="Freeform 36"/>
              <p:cNvSpPr>
                <a:spLocks/>
              </p:cNvSpPr>
              <p:nvPr/>
            </p:nvSpPr>
            <p:spPr bwMode="auto">
              <a:xfrm>
                <a:off x="516956" y="3383869"/>
                <a:ext cx="32415" cy="37818"/>
              </a:xfrm>
              <a:custGeom>
                <a:avLst/>
                <a:gdLst>
                  <a:gd name="T0" fmla="*/ 18 w 18"/>
                  <a:gd name="T1" fmla="*/ 0 h 21"/>
                  <a:gd name="T2" fmla="*/ 0 w 18"/>
                  <a:gd name="T3" fmla="*/ 11 h 21"/>
                  <a:gd name="T4" fmla="*/ 18 w 18"/>
                  <a:gd name="T5" fmla="*/ 21 h 21"/>
                  <a:gd name="T6" fmla="*/ 18 w 18"/>
                  <a:gd name="T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1">
                    <a:moveTo>
                      <a:pt x="18" y="0"/>
                    </a:moveTo>
                    <a:lnTo>
                      <a:pt x="0" y="11"/>
                    </a:lnTo>
                    <a:lnTo>
                      <a:pt x="18" y="21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2" name="Freeform 37"/>
              <p:cNvSpPr>
                <a:spLocks/>
              </p:cNvSpPr>
              <p:nvPr/>
            </p:nvSpPr>
            <p:spPr bwMode="auto">
              <a:xfrm>
                <a:off x="742057" y="3383869"/>
                <a:ext cx="34216" cy="37818"/>
              </a:xfrm>
              <a:custGeom>
                <a:avLst/>
                <a:gdLst>
                  <a:gd name="T0" fmla="*/ 0 w 19"/>
                  <a:gd name="T1" fmla="*/ 21 h 21"/>
                  <a:gd name="T2" fmla="*/ 19 w 19"/>
                  <a:gd name="T3" fmla="*/ 11 h 21"/>
                  <a:gd name="T4" fmla="*/ 0 w 19"/>
                  <a:gd name="T5" fmla="*/ 0 h 21"/>
                  <a:gd name="T6" fmla="*/ 0 w 19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1">
                    <a:moveTo>
                      <a:pt x="0" y="21"/>
                    </a:moveTo>
                    <a:lnTo>
                      <a:pt x="19" y="11"/>
                    </a:lnTo>
                    <a:lnTo>
                      <a:pt x="0" y="0"/>
                    </a:lnTo>
                    <a:lnTo>
                      <a:pt x="0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3" name="Freeform 38"/>
              <p:cNvSpPr>
                <a:spLocks/>
              </p:cNvSpPr>
              <p:nvPr/>
            </p:nvSpPr>
            <p:spPr bwMode="auto">
              <a:xfrm>
                <a:off x="534964" y="3432491"/>
                <a:ext cx="39618" cy="34216"/>
              </a:xfrm>
              <a:custGeom>
                <a:avLst/>
                <a:gdLst>
                  <a:gd name="T0" fmla="*/ 0 w 22"/>
                  <a:gd name="T1" fmla="*/ 19 h 19"/>
                  <a:gd name="T2" fmla="*/ 22 w 22"/>
                  <a:gd name="T3" fmla="*/ 19 h 19"/>
                  <a:gd name="T4" fmla="*/ 11 w 22"/>
                  <a:gd name="T5" fmla="*/ 0 h 19"/>
                  <a:gd name="T6" fmla="*/ 0 w 22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9">
                    <a:moveTo>
                      <a:pt x="0" y="19"/>
                    </a:moveTo>
                    <a:lnTo>
                      <a:pt x="22" y="19"/>
                    </a:lnTo>
                    <a:lnTo>
                      <a:pt x="11" y="0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4" name="Freeform 39"/>
              <p:cNvSpPr>
                <a:spLocks/>
              </p:cNvSpPr>
              <p:nvPr/>
            </p:nvSpPr>
            <p:spPr bwMode="auto">
              <a:xfrm>
                <a:off x="718647" y="3340650"/>
                <a:ext cx="39618" cy="34216"/>
              </a:xfrm>
              <a:custGeom>
                <a:avLst/>
                <a:gdLst>
                  <a:gd name="T0" fmla="*/ 22 w 22"/>
                  <a:gd name="T1" fmla="*/ 0 h 19"/>
                  <a:gd name="T2" fmla="*/ 0 w 22"/>
                  <a:gd name="T3" fmla="*/ 0 h 19"/>
                  <a:gd name="T4" fmla="*/ 10 w 22"/>
                  <a:gd name="T5" fmla="*/ 19 h 19"/>
                  <a:gd name="T6" fmla="*/ 22 w 22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9">
                    <a:moveTo>
                      <a:pt x="22" y="0"/>
                    </a:moveTo>
                    <a:lnTo>
                      <a:pt x="0" y="0"/>
                    </a:lnTo>
                    <a:lnTo>
                      <a:pt x="10" y="19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5" name="Freeform 40"/>
              <p:cNvSpPr>
                <a:spLocks/>
              </p:cNvSpPr>
              <p:nvPr/>
            </p:nvSpPr>
            <p:spPr bwMode="auto">
              <a:xfrm>
                <a:off x="583586" y="3475710"/>
                <a:ext cx="34216" cy="37818"/>
              </a:xfrm>
              <a:custGeom>
                <a:avLst/>
                <a:gdLst>
                  <a:gd name="T0" fmla="*/ 0 w 19"/>
                  <a:gd name="T1" fmla="*/ 21 h 21"/>
                  <a:gd name="T2" fmla="*/ 19 w 19"/>
                  <a:gd name="T3" fmla="*/ 10 h 21"/>
                  <a:gd name="T4" fmla="*/ 0 w 19"/>
                  <a:gd name="T5" fmla="*/ 0 h 21"/>
                  <a:gd name="T6" fmla="*/ 0 w 19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1">
                    <a:moveTo>
                      <a:pt x="0" y="21"/>
                    </a:moveTo>
                    <a:lnTo>
                      <a:pt x="19" y="10"/>
                    </a:lnTo>
                    <a:lnTo>
                      <a:pt x="0" y="0"/>
                    </a:lnTo>
                    <a:lnTo>
                      <a:pt x="0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06" name="Freeform 41"/>
              <p:cNvSpPr>
                <a:spLocks/>
              </p:cNvSpPr>
              <p:nvPr/>
            </p:nvSpPr>
            <p:spPr bwMode="auto">
              <a:xfrm>
                <a:off x="675428" y="3292027"/>
                <a:ext cx="32415" cy="37818"/>
              </a:xfrm>
              <a:custGeom>
                <a:avLst/>
                <a:gdLst>
                  <a:gd name="T0" fmla="*/ 18 w 18"/>
                  <a:gd name="T1" fmla="*/ 0 h 21"/>
                  <a:gd name="T2" fmla="*/ 0 w 18"/>
                  <a:gd name="T3" fmla="*/ 11 h 21"/>
                  <a:gd name="T4" fmla="*/ 18 w 18"/>
                  <a:gd name="T5" fmla="*/ 21 h 21"/>
                  <a:gd name="T6" fmla="*/ 18 w 18"/>
                  <a:gd name="T7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21">
                    <a:moveTo>
                      <a:pt x="18" y="0"/>
                    </a:moveTo>
                    <a:lnTo>
                      <a:pt x="0" y="11"/>
                    </a:lnTo>
                    <a:lnTo>
                      <a:pt x="18" y="21"/>
                    </a:lnTo>
                    <a:lnTo>
                      <a:pt x="1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ja-JP" altLang="en-US" sz="2000">
                  <a:solidFill>
                    <a:srgbClr val="FFFFF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110" name="フリーフォーム 94"/>
            <p:cNvSpPr>
              <a:spLocks/>
            </p:cNvSpPr>
            <p:nvPr/>
          </p:nvSpPr>
          <p:spPr bwMode="auto">
            <a:xfrm>
              <a:off x="975754" y="5109447"/>
              <a:ext cx="766155" cy="695817"/>
            </a:xfrm>
            <a:custGeom>
              <a:avLst/>
              <a:gdLst>
                <a:gd name="T0" fmla="*/ 0 w 1681162"/>
                <a:gd name="T1" fmla="*/ 254743125 h 628650"/>
                <a:gd name="T2" fmla="*/ 385762 w 1681162"/>
                <a:gd name="T3" fmla="*/ 153623499 h 628650"/>
                <a:gd name="T4" fmla="*/ 828675 w 1681162"/>
                <a:gd name="T5" fmla="*/ 0 h 628650"/>
                <a:gd name="T6" fmla="*/ 1290637 w 1681162"/>
                <a:gd name="T7" fmla="*/ 163346901 h 628650"/>
                <a:gd name="T8" fmla="*/ 1681162 w 1681162"/>
                <a:gd name="T9" fmla="*/ 256688243 h 628650"/>
                <a:gd name="T10" fmla="*/ 0 w 1681162"/>
                <a:gd name="T11" fmla="*/ 254743125 h 6286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90637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71490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28675 w 1681162"/>
                <a:gd name="connsiteY2" fmla="*/ 0 h 628650"/>
                <a:gd name="connsiteX3" fmla="*/ 1271490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13357 w 1681162"/>
                <a:gd name="connsiteY2" fmla="*/ 0 h 628650"/>
                <a:gd name="connsiteX3" fmla="*/ 1271490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87 h 628650"/>
                <a:gd name="connsiteX1" fmla="*/ 385762 w 1681162"/>
                <a:gd name="connsiteY1" fmla="*/ 376237 h 628650"/>
                <a:gd name="connsiteX2" fmla="*/ 813357 w 1681162"/>
                <a:gd name="connsiteY2" fmla="*/ 0 h 628650"/>
                <a:gd name="connsiteX3" fmla="*/ 1271490 w 1681162"/>
                <a:gd name="connsiteY3" fmla="*/ 400050 h 628650"/>
                <a:gd name="connsiteX4" fmla="*/ 1681162 w 1681162"/>
                <a:gd name="connsiteY4" fmla="*/ 628650 h 628650"/>
                <a:gd name="connsiteX5" fmla="*/ 0 w 1681162"/>
                <a:gd name="connsiteY5" fmla="*/ 623887 h 628650"/>
                <a:gd name="connsiteX0" fmla="*/ 0 w 1681162"/>
                <a:gd name="connsiteY0" fmla="*/ 623892 h 628655"/>
                <a:gd name="connsiteX1" fmla="*/ 385762 w 1681162"/>
                <a:gd name="connsiteY1" fmla="*/ 376242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5762 w 1681162"/>
                <a:gd name="connsiteY1" fmla="*/ 376242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5762 w 1681162"/>
                <a:gd name="connsiteY1" fmla="*/ 372366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5762 w 1681162"/>
                <a:gd name="connsiteY1" fmla="*/ 372366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5762 w 1681162"/>
                <a:gd name="connsiteY1" fmla="*/ 372366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9592 w 1681162"/>
                <a:gd name="connsiteY1" fmla="*/ 364613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  <a:gd name="connsiteX0" fmla="*/ 0 w 1681162"/>
                <a:gd name="connsiteY0" fmla="*/ 623892 h 628655"/>
                <a:gd name="connsiteX1" fmla="*/ 389592 w 1681162"/>
                <a:gd name="connsiteY1" fmla="*/ 364613 h 628655"/>
                <a:gd name="connsiteX2" fmla="*/ 813357 w 1681162"/>
                <a:gd name="connsiteY2" fmla="*/ 5 h 628655"/>
                <a:gd name="connsiteX3" fmla="*/ 1271490 w 1681162"/>
                <a:gd name="connsiteY3" fmla="*/ 400055 h 628655"/>
                <a:gd name="connsiteX4" fmla="*/ 1681162 w 1681162"/>
                <a:gd name="connsiteY4" fmla="*/ 628655 h 628655"/>
                <a:gd name="connsiteX5" fmla="*/ 0 w 1681162"/>
                <a:gd name="connsiteY5" fmla="*/ 623892 h 628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81162" h="628655">
                  <a:moveTo>
                    <a:pt x="0" y="623892"/>
                  </a:moveTo>
                  <a:cubicBezTo>
                    <a:pt x="176212" y="579442"/>
                    <a:pt x="264087" y="480530"/>
                    <a:pt x="389592" y="364613"/>
                  </a:cubicBezTo>
                  <a:cubicBezTo>
                    <a:pt x="502174" y="260632"/>
                    <a:pt x="601390" y="1592"/>
                    <a:pt x="813357" y="5"/>
                  </a:cubicBezTo>
                  <a:cubicBezTo>
                    <a:pt x="1017938" y="-1214"/>
                    <a:pt x="1063667" y="193830"/>
                    <a:pt x="1271490" y="400055"/>
                  </a:cubicBezTo>
                  <a:cubicBezTo>
                    <a:pt x="1330228" y="457205"/>
                    <a:pt x="1512887" y="595317"/>
                    <a:pt x="1681162" y="628655"/>
                  </a:cubicBezTo>
                  <a:lnTo>
                    <a:pt x="0" y="623892"/>
                  </a:lnTo>
                  <a:close/>
                </a:path>
              </a:pathLst>
            </a:custGeom>
            <a:solidFill>
              <a:srgbClr val="FFD54F"/>
            </a:solidFill>
            <a:ln w="25400">
              <a:noFill/>
            </a:ln>
            <a:extLst/>
          </p:spPr>
          <p:txBody>
            <a:bodyPr tIns="46800" anchor="ctr">
              <a:noAutofit/>
            </a:bodyPr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9" name="フリーフォーム 108"/>
            <p:cNvSpPr/>
            <p:nvPr/>
          </p:nvSpPr>
          <p:spPr bwMode="auto">
            <a:xfrm>
              <a:off x="556777" y="5109448"/>
              <a:ext cx="1485937" cy="528724"/>
            </a:xfrm>
            <a:custGeom>
              <a:avLst/>
              <a:gdLst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19050 h 657225"/>
                <a:gd name="connsiteX5" fmla="*/ 2809875 w 7277100"/>
                <a:gd name="connsiteY5" fmla="*/ 19050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47700 h 657225"/>
                <a:gd name="connsiteX12" fmla="*/ 0 w 7277100"/>
                <a:gd name="connsiteY12" fmla="*/ 657225 h 657225"/>
                <a:gd name="connsiteX0" fmla="*/ 0 w 7277100"/>
                <a:gd name="connsiteY0" fmla="*/ 657225 h 666750"/>
                <a:gd name="connsiteX1" fmla="*/ 0 w 7277100"/>
                <a:gd name="connsiteY1" fmla="*/ 409575 h 666750"/>
                <a:gd name="connsiteX2" fmla="*/ 1381125 w 7277100"/>
                <a:gd name="connsiteY2" fmla="*/ 409575 h 666750"/>
                <a:gd name="connsiteX3" fmla="*/ 1885950 w 7277100"/>
                <a:gd name="connsiteY3" fmla="*/ 180975 h 666750"/>
                <a:gd name="connsiteX4" fmla="*/ 2057400 w 7277100"/>
                <a:gd name="connsiteY4" fmla="*/ 19050 h 666750"/>
                <a:gd name="connsiteX5" fmla="*/ 2809875 w 7277100"/>
                <a:gd name="connsiteY5" fmla="*/ 19050 h 666750"/>
                <a:gd name="connsiteX6" fmla="*/ 3171825 w 7277100"/>
                <a:gd name="connsiteY6" fmla="*/ 352425 h 666750"/>
                <a:gd name="connsiteX7" fmla="*/ 4572000 w 7277100"/>
                <a:gd name="connsiteY7" fmla="*/ 257175 h 666750"/>
                <a:gd name="connsiteX8" fmla="*/ 4991100 w 7277100"/>
                <a:gd name="connsiteY8" fmla="*/ 0 h 666750"/>
                <a:gd name="connsiteX9" fmla="*/ 6657975 w 7277100"/>
                <a:gd name="connsiteY9" fmla="*/ 0 h 666750"/>
                <a:gd name="connsiteX10" fmla="*/ 7277100 w 7277100"/>
                <a:gd name="connsiteY10" fmla="*/ 390525 h 666750"/>
                <a:gd name="connsiteX11" fmla="*/ 7277100 w 7277100"/>
                <a:gd name="connsiteY11" fmla="*/ 666750 h 666750"/>
                <a:gd name="connsiteX12" fmla="*/ 0 w 7277100"/>
                <a:gd name="connsiteY12" fmla="*/ 657225 h 666750"/>
                <a:gd name="connsiteX0" fmla="*/ 0 w 7277100"/>
                <a:gd name="connsiteY0" fmla="*/ 657225 h 666750"/>
                <a:gd name="connsiteX1" fmla="*/ 0 w 7277100"/>
                <a:gd name="connsiteY1" fmla="*/ 409575 h 666750"/>
                <a:gd name="connsiteX2" fmla="*/ 1381125 w 7277100"/>
                <a:gd name="connsiteY2" fmla="*/ 409575 h 666750"/>
                <a:gd name="connsiteX3" fmla="*/ 1885950 w 7277100"/>
                <a:gd name="connsiteY3" fmla="*/ 180975 h 666750"/>
                <a:gd name="connsiteX4" fmla="*/ 2057400 w 7277100"/>
                <a:gd name="connsiteY4" fmla="*/ 19050 h 666750"/>
                <a:gd name="connsiteX5" fmla="*/ 2809875 w 7277100"/>
                <a:gd name="connsiteY5" fmla="*/ 19050 h 666750"/>
                <a:gd name="connsiteX6" fmla="*/ 3171825 w 7277100"/>
                <a:gd name="connsiteY6" fmla="*/ 352425 h 666750"/>
                <a:gd name="connsiteX7" fmla="*/ 4572000 w 7277100"/>
                <a:gd name="connsiteY7" fmla="*/ 257175 h 666750"/>
                <a:gd name="connsiteX8" fmla="*/ 4991100 w 7277100"/>
                <a:gd name="connsiteY8" fmla="*/ 0 h 666750"/>
                <a:gd name="connsiteX9" fmla="*/ 6657975 w 7277100"/>
                <a:gd name="connsiteY9" fmla="*/ 0 h 666750"/>
                <a:gd name="connsiteX10" fmla="*/ 7277100 w 7277100"/>
                <a:gd name="connsiteY10" fmla="*/ 390525 h 666750"/>
                <a:gd name="connsiteX11" fmla="*/ 7277100 w 7277100"/>
                <a:gd name="connsiteY11" fmla="*/ 666750 h 666750"/>
                <a:gd name="connsiteX12" fmla="*/ 0 w 7277100"/>
                <a:gd name="connsiteY12" fmla="*/ 657225 h 666750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19050 h 657225"/>
                <a:gd name="connsiteX5" fmla="*/ 2809875 w 7277100"/>
                <a:gd name="connsiteY5" fmla="*/ 19050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19050 h 657225"/>
                <a:gd name="connsiteX5" fmla="*/ 2809875 w 7277100"/>
                <a:gd name="connsiteY5" fmla="*/ 19050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19050 h 657225"/>
                <a:gd name="connsiteX5" fmla="*/ 2809875 w 7277100"/>
                <a:gd name="connsiteY5" fmla="*/ 19050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9875 w 7277100"/>
                <a:gd name="connsiteY5" fmla="*/ 19050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71825 w 7277100"/>
                <a:gd name="connsiteY6" fmla="*/ 3524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91100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72025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12" fmla="*/ 0 w 7277100"/>
                <a:gd name="connsiteY12" fmla="*/ 657225 h 657225"/>
                <a:gd name="connsiteX0" fmla="*/ 0 w 7277100"/>
                <a:gd name="connsiteY0" fmla="*/ 657225 h 748665"/>
                <a:gd name="connsiteX1" fmla="*/ 0 w 7277100"/>
                <a:gd name="connsiteY1" fmla="*/ 409575 h 748665"/>
                <a:gd name="connsiteX2" fmla="*/ 1381125 w 7277100"/>
                <a:gd name="connsiteY2" fmla="*/ 409575 h 748665"/>
                <a:gd name="connsiteX3" fmla="*/ 1885950 w 7277100"/>
                <a:gd name="connsiteY3" fmla="*/ 180975 h 748665"/>
                <a:gd name="connsiteX4" fmla="*/ 2057400 w 7277100"/>
                <a:gd name="connsiteY4" fmla="*/ 9525 h 748665"/>
                <a:gd name="connsiteX5" fmla="*/ 2800337 w 7277100"/>
                <a:gd name="connsiteY5" fmla="*/ 9525 h 748665"/>
                <a:gd name="connsiteX6" fmla="*/ 3124137 w 7277100"/>
                <a:gd name="connsiteY6" fmla="*/ 314325 h 748665"/>
                <a:gd name="connsiteX7" fmla="*/ 4572000 w 7277100"/>
                <a:gd name="connsiteY7" fmla="*/ 257175 h 748665"/>
                <a:gd name="connsiteX8" fmla="*/ 4972025 w 7277100"/>
                <a:gd name="connsiteY8" fmla="*/ 0 h 748665"/>
                <a:gd name="connsiteX9" fmla="*/ 6657975 w 7277100"/>
                <a:gd name="connsiteY9" fmla="*/ 0 h 748665"/>
                <a:gd name="connsiteX10" fmla="*/ 7277100 w 7277100"/>
                <a:gd name="connsiteY10" fmla="*/ 390525 h 748665"/>
                <a:gd name="connsiteX11" fmla="*/ 7277100 w 7277100"/>
                <a:gd name="connsiteY11" fmla="*/ 657225 h 748665"/>
                <a:gd name="connsiteX12" fmla="*/ 91560 w 7277100"/>
                <a:gd name="connsiteY12" fmla="*/ 748665 h 748665"/>
                <a:gd name="connsiteX0" fmla="*/ 0 w 7277100"/>
                <a:gd name="connsiteY0" fmla="*/ 657225 h 657225"/>
                <a:gd name="connsiteX1" fmla="*/ 0 w 7277100"/>
                <a:gd name="connsiteY1" fmla="*/ 409575 h 657225"/>
                <a:gd name="connsiteX2" fmla="*/ 1381125 w 7277100"/>
                <a:gd name="connsiteY2" fmla="*/ 409575 h 657225"/>
                <a:gd name="connsiteX3" fmla="*/ 1885950 w 7277100"/>
                <a:gd name="connsiteY3" fmla="*/ 180975 h 657225"/>
                <a:gd name="connsiteX4" fmla="*/ 2057400 w 7277100"/>
                <a:gd name="connsiteY4" fmla="*/ 9525 h 657225"/>
                <a:gd name="connsiteX5" fmla="*/ 2800337 w 7277100"/>
                <a:gd name="connsiteY5" fmla="*/ 9525 h 657225"/>
                <a:gd name="connsiteX6" fmla="*/ 3124137 w 7277100"/>
                <a:gd name="connsiteY6" fmla="*/ 314325 h 657225"/>
                <a:gd name="connsiteX7" fmla="*/ 4572000 w 7277100"/>
                <a:gd name="connsiteY7" fmla="*/ 257175 h 657225"/>
                <a:gd name="connsiteX8" fmla="*/ 4972025 w 7277100"/>
                <a:gd name="connsiteY8" fmla="*/ 0 h 657225"/>
                <a:gd name="connsiteX9" fmla="*/ 6657975 w 7277100"/>
                <a:gd name="connsiteY9" fmla="*/ 0 h 657225"/>
                <a:gd name="connsiteX10" fmla="*/ 7277100 w 7277100"/>
                <a:gd name="connsiteY10" fmla="*/ 390525 h 657225"/>
                <a:gd name="connsiteX11" fmla="*/ 7277100 w 7277100"/>
                <a:gd name="connsiteY11" fmla="*/ 657225 h 657225"/>
                <a:gd name="connsiteX0" fmla="*/ 0 w 7277100"/>
                <a:gd name="connsiteY0" fmla="*/ 409575 h 657225"/>
                <a:gd name="connsiteX1" fmla="*/ 1381125 w 7277100"/>
                <a:gd name="connsiteY1" fmla="*/ 409575 h 657225"/>
                <a:gd name="connsiteX2" fmla="*/ 1885950 w 7277100"/>
                <a:gd name="connsiteY2" fmla="*/ 180975 h 657225"/>
                <a:gd name="connsiteX3" fmla="*/ 2057400 w 7277100"/>
                <a:gd name="connsiteY3" fmla="*/ 9525 h 657225"/>
                <a:gd name="connsiteX4" fmla="*/ 2800337 w 7277100"/>
                <a:gd name="connsiteY4" fmla="*/ 9525 h 657225"/>
                <a:gd name="connsiteX5" fmla="*/ 3124137 w 7277100"/>
                <a:gd name="connsiteY5" fmla="*/ 314325 h 657225"/>
                <a:gd name="connsiteX6" fmla="*/ 4572000 w 7277100"/>
                <a:gd name="connsiteY6" fmla="*/ 257175 h 657225"/>
                <a:gd name="connsiteX7" fmla="*/ 4972025 w 7277100"/>
                <a:gd name="connsiteY7" fmla="*/ 0 h 657225"/>
                <a:gd name="connsiteX8" fmla="*/ 6657975 w 7277100"/>
                <a:gd name="connsiteY8" fmla="*/ 0 h 657225"/>
                <a:gd name="connsiteX9" fmla="*/ 7277100 w 7277100"/>
                <a:gd name="connsiteY9" fmla="*/ 390525 h 657225"/>
                <a:gd name="connsiteX10" fmla="*/ 7277100 w 7277100"/>
                <a:gd name="connsiteY10" fmla="*/ 657225 h 657225"/>
                <a:gd name="connsiteX0" fmla="*/ 0 w 7277100"/>
                <a:gd name="connsiteY0" fmla="*/ 409575 h 467962"/>
                <a:gd name="connsiteX1" fmla="*/ 1381125 w 7277100"/>
                <a:gd name="connsiteY1" fmla="*/ 409575 h 467962"/>
                <a:gd name="connsiteX2" fmla="*/ 1885950 w 7277100"/>
                <a:gd name="connsiteY2" fmla="*/ 180975 h 467962"/>
                <a:gd name="connsiteX3" fmla="*/ 2057400 w 7277100"/>
                <a:gd name="connsiteY3" fmla="*/ 9525 h 467962"/>
                <a:gd name="connsiteX4" fmla="*/ 2800337 w 7277100"/>
                <a:gd name="connsiteY4" fmla="*/ 9525 h 467962"/>
                <a:gd name="connsiteX5" fmla="*/ 3124137 w 7277100"/>
                <a:gd name="connsiteY5" fmla="*/ 314325 h 467962"/>
                <a:gd name="connsiteX6" fmla="*/ 4572000 w 7277100"/>
                <a:gd name="connsiteY6" fmla="*/ 257175 h 467962"/>
                <a:gd name="connsiteX7" fmla="*/ 4972025 w 7277100"/>
                <a:gd name="connsiteY7" fmla="*/ 0 h 467962"/>
                <a:gd name="connsiteX8" fmla="*/ 6657975 w 7277100"/>
                <a:gd name="connsiteY8" fmla="*/ 0 h 467962"/>
                <a:gd name="connsiteX9" fmla="*/ 7277100 w 7277100"/>
                <a:gd name="connsiteY9" fmla="*/ 390525 h 467962"/>
                <a:gd name="connsiteX0" fmla="*/ 0 w 7277100"/>
                <a:gd name="connsiteY0" fmla="*/ 409575 h 447073"/>
                <a:gd name="connsiteX1" fmla="*/ 1381125 w 7277100"/>
                <a:gd name="connsiteY1" fmla="*/ 409575 h 447073"/>
                <a:gd name="connsiteX2" fmla="*/ 1885950 w 7277100"/>
                <a:gd name="connsiteY2" fmla="*/ 180975 h 447073"/>
                <a:gd name="connsiteX3" fmla="*/ 2057400 w 7277100"/>
                <a:gd name="connsiteY3" fmla="*/ 9525 h 447073"/>
                <a:gd name="connsiteX4" fmla="*/ 2800337 w 7277100"/>
                <a:gd name="connsiteY4" fmla="*/ 9525 h 447073"/>
                <a:gd name="connsiteX5" fmla="*/ 3047837 w 7277100"/>
                <a:gd name="connsiteY5" fmla="*/ 257175 h 447073"/>
                <a:gd name="connsiteX6" fmla="*/ 4572000 w 7277100"/>
                <a:gd name="connsiteY6" fmla="*/ 257175 h 447073"/>
                <a:gd name="connsiteX7" fmla="*/ 4972025 w 7277100"/>
                <a:gd name="connsiteY7" fmla="*/ 0 h 447073"/>
                <a:gd name="connsiteX8" fmla="*/ 6657975 w 7277100"/>
                <a:gd name="connsiteY8" fmla="*/ 0 h 447073"/>
                <a:gd name="connsiteX9" fmla="*/ 7277100 w 7277100"/>
                <a:gd name="connsiteY9" fmla="*/ 390525 h 447073"/>
                <a:gd name="connsiteX0" fmla="*/ 0 w 7277100"/>
                <a:gd name="connsiteY0" fmla="*/ 409575 h 463606"/>
                <a:gd name="connsiteX1" fmla="*/ 1381125 w 7277100"/>
                <a:gd name="connsiteY1" fmla="*/ 409575 h 463606"/>
                <a:gd name="connsiteX2" fmla="*/ 1885950 w 7277100"/>
                <a:gd name="connsiteY2" fmla="*/ 180975 h 463606"/>
                <a:gd name="connsiteX3" fmla="*/ 2057400 w 7277100"/>
                <a:gd name="connsiteY3" fmla="*/ 9525 h 463606"/>
                <a:gd name="connsiteX4" fmla="*/ 2800337 w 7277100"/>
                <a:gd name="connsiteY4" fmla="*/ 9525 h 463606"/>
                <a:gd name="connsiteX5" fmla="*/ 3047837 w 7277100"/>
                <a:gd name="connsiteY5" fmla="*/ 257175 h 463606"/>
                <a:gd name="connsiteX6" fmla="*/ 4572000 w 7277100"/>
                <a:gd name="connsiteY6" fmla="*/ 257175 h 463606"/>
                <a:gd name="connsiteX7" fmla="*/ 4972025 w 7277100"/>
                <a:gd name="connsiteY7" fmla="*/ 0 h 463606"/>
                <a:gd name="connsiteX8" fmla="*/ 6657975 w 7277100"/>
                <a:gd name="connsiteY8" fmla="*/ 0 h 463606"/>
                <a:gd name="connsiteX9" fmla="*/ 7277100 w 7277100"/>
                <a:gd name="connsiteY9" fmla="*/ 390525 h 463606"/>
                <a:gd name="connsiteX0" fmla="*/ 0 w 7277100"/>
                <a:gd name="connsiteY0" fmla="*/ 409575 h 446971"/>
                <a:gd name="connsiteX1" fmla="*/ 1381125 w 7277100"/>
                <a:gd name="connsiteY1" fmla="*/ 409575 h 446971"/>
                <a:gd name="connsiteX2" fmla="*/ 1885950 w 7277100"/>
                <a:gd name="connsiteY2" fmla="*/ 180975 h 446971"/>
                <a:gd name="connsiteX3" fmla="*/ 2057400 w 7277100"/>
                <a:gd name="connsiteY3" fmla="*/ 9525 h 446971"/>
                <a:gd name="connsiteX4" fmla="*/ 2800337 w 7277100"/>
                <a:gd name="connsiteY4" fmla="*/ 9525 h 446971"/>
                <a:gd name="connsiteX5" fmla="*/ 3009687 w 7277100"/>
                <a:gd name="connsiteY5" fmla="*/ 209550 h 446971"/>
                <a:gd name="connsiteX6" fmla="*/ 4572000 w 7277100"/>
                <a:gd name="connsiteY6" fmla="*/ 257175 h 446971"/>
                <a:gd name="connsiteX7" fmla="*/ 4972025 w 7277100"/>
                <a:gd name="connsiteY7" fmla="*/ 0 h 446971"/>
                <a:gd name="connsiteX8" fmla="*/ 6657975 w 7277100"/>
                <a:gd name="connsiteY8" fmla="*/ 0 h 446971"/>
                <a:gd name="connsiteX9" fmla="*/ 7277100 w 7277100"/>
                <a:gd name="connsiteY9" fmla="*/ 390525 h 446971"/>
                <a:gd name="connsiteX0" fmla="*/ 0 w 7277100"/>
                <a:gd name="connsiteY0" fmla="*/ 409575 h 465967"/>
                <a:gd name="connsiteX1" fmla="*/ 1381125 w 7277100"/>
                <a:gd name="connsiteY1" fmla="*/ 409575 h 465967"/>
                <a:gd name="connsiteX2" fmla="*/ 1885950 w 7277100"/>
                <a:gd name="connsiteY2" fmla="*/ 180975 h 465967"/>
                <a:gd name="connsiteX3" fmla="*/ 2057400 w 7277100"/>
                <a:gd name="connsiteY3" fmla="*/ 9525 h 465967"/>
                <a:gd name="connsiteX4" fmla="*/ 2800337 w 7277100"/>
                <a:gd name="connsiteY4" fmla="*/ 9525 h 465967"/>
                <a:gd name="connsiteX5" fmla="*/ 3009687 w 7277100"/>
                <a:gd name="connsiteY5" fmla="*/ 209550 h 465967"/>
                <a:gd name="connsiteX6" fmla="*/ 4572000 w 7277100"/>
                <a:gd name="connsiteY6" fmla="*/ 257175 h 465967"/>
                <a:gd name="connsiteX7" fmla="*/ 4972025 w 7277100"/>
                <a:gd name="connsiteY7" fmla="*/ 0 h 465967"/>
                <a:gd name="connsiteX8" fmla="*/ 6657975 w 7277100"/>
                <a:gd name="connsiteY8" fmla="*/ 0 h 465967"/>
                <a:gd name="connsiteX9" fmla="*/ 7277100 w 7277100"/>
                <a:gd name="connsiteY9" fmla="*/ 390525 h 465967"/>
                <a:gd name="connsiteX0" fmla="*/ 0 w 7277100"/>
                <a:gd name="connsiteY0" fmla="*/ 543983 h 600375"/>
                <a:gd name="connsiteX1" fmla="*/ 1381125 w 7277100"/>
                <a:gd name="connsiteY1" fmla="*/ 543983 h 600375"/>
                <a:gd name="connsiteX2" fmla="*/ 1885950 w 7277100"/>
                <a:gd name="connsiteY2" fmla="*/ 315383 h 600375"/>
                <a:gd name="connsiteX3" fmla="*/ 2057400 w 7277100"/>
                <a:gd name="connsiteY3" fmla="*/ 143933 h 600375"/>
                <a:gd name="connsiteX4" fmla="*/ 2800337 w 7277100"/>
                <a:gd name="connsiteY4" fmla="*/ 143933 h 600375"/>
                <a:gd name="connsiteX5" fmla="*/ 3009687 w 7277100"/>
                <a:gd name="connsiteY5" fmla="*/ 343958 h 600375"/>
                <a:gd name="connsiteX6" fmla="*/ 4572000 w 7277100"/>
                <a:gd name="connsiteY6" fmla="*/ 391583 h 600375"/>
                <a:gd name="connsiteX7" fmla="*/ 4972025 w 7277100"/>
                <a:gd name="connsiteY7" fmla="*/ 134408 h 600375"/>
                <a:gd name="connsiteX8" fmla="*/ 6657975 w 7277100"/>
                <a:gd name="connsiteY8" fmla="*/ 134408 h 600375"/>
                <a:gd name="connsiteX9" fmla="*/ 7277100 w 7277100"/>
                <a:gd name="connsiteY9" fmla="*/ 524933 h 600375"/>
                <a:gd name="connsiteX0" fmla="*/ 0 w 7277100"/>
                <a:gd name="connsiteY0" fmla="*/ 599174 h 655566"/>
                <a:gd name="connsiteX1" fmla="*/ 1381125 w 7277100"/>
                <a:gd name="connsiteY1" fmla="*/ 599174 h 655566"/>
                <a:gd name="connsiteX2" fmla="*/ 1885950 w 7277100"/>
                <a:gd name="connsiteY2" fmla="*/ 370574 h 655566"/>
                <a:gd name="connsiteX3" fmla="*/ 2057400 w 7277100"/>
                <a:gd name="connsiteY3" fmla="*/ 199124 h 655566"/>
                <a:gd name="connsiteX4" fmla="*/ 2800337 w 7277100"/>
                <a:gd name="connsiteY4" fmla="*/ 199124 h 655566"/>
                <a:gd name="connsiteX5" fmla="*/ 3009687 w 7277100"/>
                <a:gd name="connsiteY5" fmla="*/ 399149 h 655566"/>
                <a:gd name="connsiteX6" fmla="*/ 4572000 w 7277100"/>
                <a:gd name="connsiteY6" fmla="*/ 446774 h 655566"/>
                <a:gd name="connsiteX7" fmla="*/ 4972025 w 7277100"/>
                <a:gd name="connsiteY7" fmla="*/ 189599 h 655566"/>
                <a:gd name="connsiteX8" fmla="*/ 6657975 w 7277100"/>
                <a:gd name="connsiteY8" fmla="*/ 189599 h 655566"/>
                <a:gd name="connsiteX9" fmla="*/ 7277100 w 7277100"/>
                <a:gd name="connsiteY9" fmla="*/ 580124 h 655566"/>
                <a:gd name="connsiteX0" fmla="*/ 0 w 7277100"/>
                <a:gd name="connsiteY0" fmla="*/ 599174 h 655566"/>
                <a:gd name="connsiteX1" fmla="*/ 1381125 w 7277100"/>
                <a:gd name="connsiteY1" fmla="*/ 599174 h 655566"/>
                <a:gd name="connsiteX2" fmla="*/ 1885950 w 7277100"/>
                <a:gd name="connsiteY2" fmla="*/ 370574 h 655566"/>
                <a:gd name="connsiteX3" fmla="*/ 2057400 w 7277100"/>
                <a:gd name="connsiteY3" fmla="*/ 199124 h 655566"/>
                <a:gd name="connsiteX4" fmla="*/ 2800337 w 7277100"/>
                <a:gd name="connsiteY4" fmla="*/ 199124 h 655566"/>
                <a:gd name="connsiteX5" fmla="*/ 3009687 w 7277100"/>
                <a:gd name="connsiteY5" fmla="*/ 399149 h 655566"/>
                <a:gd name="connsiteX6" fmla="*/ 4572000 w 7277100"/>
                <a:gd name="connsiteY6" fmla="*/ 446774 h 655566"/>
                <a:gd name="connsiteX7" fmla="*/ 4972025 w 7277100"/>
                <a:gd name="connsiteY7" fmla="*/ 189599 h 655566"/>
                <a:gd name="connsiteX8" fmla="*/ 6657975 w 7277100"/>
                <a:gd name="connsiteY8" fmla="*/ 189599 h 655566"/>
                <a:gd name="connsiteX9" fmla="*/ 7277100 w 7277100"/>
                <a:gd name="connsiteY9" fmla="*/ 580124 h 655566"/>
                <a:gd name="connsiteX0" fmla="*/ 0 w 7277100"/>
                <a:gd name="connsiteY0" fmla="*/ 671534 h 727926"/>
                <a:gd name="connsiteX1" fmla="*/ 1381125 w 7277100"/>
                <a:gd name="connsiteY1" fmla="*/ 671534 h 727926"/>
                <a:gd name="connsiteX2" fmla="*/ 1885950 w 7277100"/>
                <a:gd name="connsiteY2" fmla="*/ 442934 h 727926"/>
                <a:gd name="connsiteX3" fmla="*/ 2057400 w 7277100"/>
                <a:gd name="connsiteY3" fmla="*/ 271484 h 727926"/>
                <a:gd name="connsiteX4" fmla="*/ 2800337 w 7277100"/>
                <a:gd name="connsiteY4" fmla="*/ 271484 h 727926"/>
                <a:gd name="connsiteX5" fmla="*/ 3009687 w 7277100"/>
                <a:gd name="connsiteY5" fmla="*/ 471509 h 727926"/>
                <a:gd name="connsiteX6" fmla="*/ 4572000 w 7277100"/>
                <a:gd name="connsiteY6" fmla="*/ 519134 h 727926"/>
                <a:gd name="connsiteX7" fmla="*/ 4972025 w 7277100"/>
                <a:gd name="connsiteY7" fmla="*/ 261959 h 727926"/>
                <a:gd name="connsiteX8" fmla="*/ 6657975 w 7277100"/>
                <a:gd name="connsiteY8" fmla="*/ 261959 h 727926"/>
                <a:gd name="connsiteX9" fmla="*/ 7277100 w 7277100"/>
                <a:gd name="connsiteY9" fmla="*/ 652484 h 727926"/>
                <a:gd name="connsiteX0" fmla="*/ 0 w 7277100"/>
                <a:gd name="connsiteY0" fmla="*/ 683495 h 739887"/>
                <a:gd name="connsiteX1" fmla="*/ 1381125 w 7277100"/>
                <a:gd name="connsiteY1" fmla="*/ 683495 h 739887"/>
                <a:gd name="connsiteX2" fmla="*/ 1885950 w 7277100"/>
                <a:gd name="connsiteY2" fmla="*/ 454895 h 739887"/>
                <a:gd name="connsiteX3" fmla="*/ 2057400 w 7277100"/>
                <a:gd name="connsiteY3" fmla="*/ 283445 h 739887"/>
                <a:gd name="connsiteX4" fmla="*/ 2800337 w 7277100"/>
                <a:gd name="connsiteY4" fmla="*/ 283445 h 739887"/>
                <a:gd name="connsiteX5" fmla="*/ 3009687 w 7277100"/>
                <a:gd name="connsiteY5" fmla="*/ 483470 h 739887"/>
                <a:gd name="connsiteX6" fmla="*/ 4572000 w 7277100"/>
                <a:gd name="connsiteY6" fmla="*/ 531095 h 739887"/>
                <a:gd name="connsiteX7" fmla="*/ 4972025 w 7277100"/>
                <a:gd name="connsiteY7" fmla="*/ 273920 h 739887"/>
                <a:gd name="connsiteX8" fmla="*/ 6657975 w 7277100"/>
                <a:gd name="connsiteY8" fmla="*/ 273920 h 739887"/>
                <a:gd name="connsiteX9" fmla="*/ 7277100 w 7277100"/>
                <a:gd name="connsiteY9" fmla="*/ 664445 h 7398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77100" h="739887">
                  <a:moveTo>
                    <a:pt x="0" y="683495"/>
                  </a:moveTo>
                  <a:lnTo>
                    <a:pt x="1381125" y="683495"/>
                  </a:lnTo>
                  <a:cubicBezTo>
                    <a:pt x="1616162" y="673970"/>
                    <a:pt x="1755825" y="578720"/>
                    <a:pt x="1885950" y="454895"/>
                  </a:cubicBezTo>
                  <a:lnTo>
                    <a:pt x="2057400" y="283445"/>
                  </a:lnTo>
                  <a:cubicBezTo>
                    <a:pt x="2352733" y="-40405"/>
                    <a:pt x="2676679" y="83420"/>
                    <a:pt x="2800337" y="283445"/>
                  </a:cubicBezTo>
                  <a:lnTo>
                    <a:pt x="3009687" y="483470"/>
                  </a:lnTo>
                  <a:cubicBezTo>
                    <a:pt x="3285664" y="718420"/>
                    <a:pt x="3990826" y="896220"/>
                    <a:pt x="4572000" y="531095"/>
                  </a:cubicBezTo>
                  <a:lnTo>
                    <a:pt x="4972025" y="273920"/>
                  </a:lnTo>
                  <a:cubicBezTo>
                    <a:pt x="5390946" y="26270"/>
                    <a:pt x="5972005" y="-192805"/>
                    <a:pt x="6657975" y="273920"/>
                  </a:cubicBezTo>
                  <a:cubicBezTo>
                    <a:pt x="6883425" y="461245"/>
                    <a:pt x="7147025" y="667620"/>
                    <a:pt x="7277100" y="664445"/>
                  </a:cubicBezTo>
                </a:path>
              </a:pathLst>
            </a:cu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538330" y="5013177"/>
              <a:ext cx="0" cy="792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 flipH="1">
              <a:off x="518690" y="5805264"/>
              <a:ext cx="16552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正方形/長方形 71"/>
            <p:cNvSpPr>
              <a:spLocks noChangeArrowheads="1"/>
            </p:cNvSpPr>
            <p:nvPr/>
          </p:nvSpPr>
          <p:spPr bwMode="auto">
            <a:xfrm>
              <a:off x="1677905" y="4797155"/>
              <a:ext cx="856092" cy="398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anose="02040503050406030204" pitchFamily="18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/>
              <a:r>
                <a:rPr lang="ja-JP" altLang="en-US" b="1" dirty="0">
                  <a:solidFill>
                    <a:schemeClr val="accent5">
                      <a:lumMod val="75000"/>
                    </a:schemeClr>
                  </a:solidFill>
                  <a:latin typeface="メイリオ" panose="020B0604030504040204" pitchFamily="50" charset="-128"/>
                  <a:cs typeface="メイリオ" panose="020B0604030504040204" pitchFamily="50" charset="-128"/>
                </a:rPr>
                <a:t>需要</a:t>
              </a:r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1355166" y="4580678"/>
              <a:ext cx="0" cy="460209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689499" y="2969241"/>
              <a:ext cx="1338828" cy="398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solidFill>
                    <a:schemeClr val="accent6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再エネのみ</a:t>
              </a: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31019" y="5877271"/>
              <a:ext cx="2058963" cy="99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0000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最安価</a:t>
              </a:r>
              <a:endParaRPr lang="en-US" altLang="ja-JP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電気が不安定</a:t>
              </a:r>
              <a:endParaRPr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熱供給できない</a:t>
              </a: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2503520" y="2924944"/>
              <a:ext cx="2058963" cy="381642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4694237" y="2924944"/>
              <a:ext cx="2058963" cy="381642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7385223" y="2924944"/>
              <a:ext cx="2058963" cy="38164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2650302" y="2969241"/>
              <a:ext cx="1762021" cy="398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再エネ</a:t>
              </a:r>
              <a:r>
                <a:rPr lang="en-US" altLang="ja-JP" b="1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+</a:t>
              </a:r>
              <a:r>
                <a:rPr lang="ja-JP" altLang="en-US" b="1" dirty="0">
                  <a:solidFill>
                    <a:schemeClr val="accent2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蓄電池</a:t>
              </a:r>
            </a:p>
          </p:txBody>
        </p:sp>
        <p:sp>
          <p:nvSpPr>
            <p:cNvPr id="127" name="Freeform 30"/>
            <p:cNvSpPr>
              <a:spLocks noEditPoints="1"/>
            </p:cNvSpPr>
            <p:nvPr/>
          </p:nvSpPr>
          <p:spPr bwMode="auto">
            <a:xfrm>
              <a:off x="3090400" y="4033168"/>
              <a:ext cx="1336480" cy="519800"/>
            </a:xfrm>
            <a:custGeom>
              <a:avLst/>
              <a:gdLst>
                <a:gd name="T0" fmla="*/ 221 w 227"/>
                <a:gd name="T1" fmla="*/ 0 h 120"/>
                <a:gd name="T2" fmla="*/ 30 w 227"/>
                <a:gd name="T3" fmla="*/ 4 h 120"/>
                <a:gd name="T4" fmla="*/ 1 w 227"/>
                <a:gd name="T5" fmla="*/ 118 h 120"/>
                <a:gd name="T6" fmla="*/ 191 w 227"/>
                <a:gd name="T7" fmla="*/ 120 h 120"/>
                <a:gd name="T8" fmla="*/ 227 w 227"/>
                <a:gd name="T9" fmla="*/ 7 h 120"/>
                <a:gd name="T10" fmla="*/ 160 w 227"/>
                <a:gd name="T11" fmla="*/ 74 h 120"/>
                <a:gd name="T12" fmla="*/ 138 w 227"/>
                <a:gd name="T13" fmla="*/ 45 h 120"/>
                <a:gd name="T14" fmla="*/ 160 w 227"/>
                <a:gd name="T15" fmla="*/ 74 h 120"/>
                <a:gd name="T16" fmla="*/ 204 w 227"/>
                <a:gd name="T17" fmla="*/ 45 h 120"/>
                <a:gd name="T18" fmla="*/ 167 w 227"/>
                <a:gd name="T19" fmla="*/ 74 h 120"/>
                <a:gd name="T20" fmla="*/ 63 w 227"/>
                <a:gd name="T21" fmla="*/ 45 h 120"/>
                <a:gd name="T22" fmla="*/ 86 w 227"/>
                <a:gd name="T23" fmla="*/ 74 h 120"/>
                <a:gd name="T24" fmla="*/ 63 w 227"/>
                <a:gd name="T25" fmla="*/ 45 h 120"/>
                <a:gd name="T26" fmla="*/ 23 w 227"/>
                <a:gd name="T27" fmla="*/ 74 h 120"/>
                <a:gd name="T28" fmla="*/ 56 w 227"/>
                <a:gd name="T29" fmla="*/ 45 h 120"/>
                <a:gd name="T30" fmla="*/ 102 w 227"/>
                <a:gd name="T31" fmla="*/ 38 h 120"/>
                <a:gd name="T32" fmla="*/ 140 w 227"/>
                <a:gd name="T33" fmla="*/ 11 h 120"/>
                <a:gd name="T34" fmla="*/ 102 w 227"/>
                <a:gd name="T35" fmla="*/ 38 h 120"/>
                <a:gd name="T36" fmla="*/ 123 w 227"/>
                <a:gd name="T37" fmla="*/ 74 h 120"/>
                <a:gd name="T38" fmla="*/ 101 w 227"/>
                <a:gd name="T39" fmla="*/ 45 h 120"/>
                <a:gd name="T40" fmla="*/ 95 w 227"/>
                <a:gd name="T41" fmla="*/ 38 h 120"/>
                <a:gd name="T42" fmla="*/ 73 w 227"/>
                <a:gd name="T43" fmla="*/ 11 h 120"/>
                <a:gd name="T44" fmla="*/ 95 w 227"/>
                <a:gd name="T45" fmla="*/ 38 h 120"/>
                <a:gd name="T46" fmla="*/ 76 w 227"/>
                <a:gd name="T47" fmla="*/ 109 h 120"/>
                <a:gd name="T48" fmla="*/ 53 w 227"/>
                <a:gd name="T49" fmla="*/ 80 h 120"/>
                <a:gd name="T50" fmla="*/ 91 w 227"/>
                <a:gd name="T51" fmla="*/ 80 h 120"/>
                <a:gd name="T52" fmla="*/ 113 w 227"/>
                <a:gd name="T53" fmla="*/ 109 h 120"/>
                <a:gd name="T54" fmla="*/ 91 w 227"/>
                <a:gd name="T55" fmla="*/ 80 h 120"/>
                <a:gd name="T56" fmla="*/ 158 w 227"/>
                <a:gd name="T57" fmla="*/ 80 h 120"/>
                <a:gd name="T58" fmla="*/ 120 w 227"/>
                <a:gd name="T59" fmla="*/ 109 h 120"/>
                <a:gd name="T60" fmla="*/ 139 w 227"/>
                <a:gd name="T61" fmla="*/ 38 h 120"/>
                <a:gd name="T62" fmla="*/ 177 w 227"/>
                <a:gd name="T63" fmla="*/ 11 h 120"/>
                <a:gd name="T64" fmla="*/ 139 w 227"/>
                <a:gd name="T65" fmla="*/ 38 h 120"/>
                <a:gd name="T66" fmla="*/ 66 w 227"/>
                <a:gd name="T67" fmla="*/ 11 h 120"/>
                <a:gd name="T68" fmla="*/ 32 w 227"/>
                <a:gd name="T69" fmla="*/ 38 h 120"/>
                <a:gd name="T70" fmla="*/ 21 w 227"/>
                <a:gd name="T71" fmla="*/ 80 h 120"/>
                <a:gd name="T72" fmla="*/ 39 w 227"/>
                <a:gd name="T73" fmla="*/ 109 h 120"/>
                <a:gd name="T74" fmla="*/ 21 w 227"/>
                <a:gd name="T75" fmla="*/ 80 h 120"/>
                <a:gd name="T76" fmla="*/ 157 w 227"/>
                <a:gd name="T77" fmla="*/ 109 h 120"/>
                <a:gd name="T78" fmla="*/ 195 w 227"/>
                <a:gd name="T79" fmla="*/ 80 h 120"/>
                <a:gd name="T80" fmla="*/ 206 w 227"/>
                <a:gd name="T81" fmla="*/ 38 h 120"/>
                <a:gd name="T82" fmla="*/ 184 w 227"/>
                <a:gd name="T83" fmla="*/ 11 h 120"/>
                <a:gd name="T84" fmla="*/ 206 w 227"/>
                <a:gd name="T85" fmla="*/ 3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7" h="120">
                  <a:moveTo>
                    <a:pt x="226" y="2"/>
                  </a:moveTo>
                  <a:cubicBezTo>
                    <a:pt x="225" y="0"/>
                    <a:pt x="223" y="0"/>
                    <a:pt x="221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3" y="0"/>
                    <a:pt x="31" y="1"/>
                    <a:pt x="30" y="4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6"/>
                    <a:pt x="1" y="118"/>
                  </a:cubicBezTo>
                  <a:cubicBezTo>
                    <a:pt x="2" y="119"/>
                    <a:pt x="4" y="120"/>
                    <a:pt x="5" y="120"/>
                  </a:cubicBezTo>
                  <a:cubicBezTo>
                    <a:pt x="191" y="120"/>
                    <a:pt x="191" y="120"/>
                    <a:pt x="191" y="120"/>
                  </a:cubicBezTo>
                  <a:cubicBezTo>
                    <a:pt x="193" y="120"/>
                    <a:pt x="196" y="118"/>
                    <a:pt x="196" y="116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7" y="5"/>
                    <a:pt x="227" y="3"/>
                    <a:pt x="226" y="2"/>
                  </a:cubicBezTo>
                  <a:close/>
                  <a:moveTo>
                    <a:pt x="160" y="74"/>
                  </a:moveTo>
                  <a:cubicBezTo>
                    <a:pt x="130" y="74"/>
                    <a:pt x="130" y="74"/>
                    <a:pt x="130" y="74"/>
                  </a:cubicBezTo>
                  <a:cubicBezTo>
                    <a:pt x="138" y="45"/>
                    <a:pt x="138" y="45"/>
                    <a:pt x="138" y="45"/>
                  </a:cubicBezTo>
                  <a:cubicBezTo>
                    <a:pt x="168" y="45"/>
                    <a:pt x="168" y="45"/>
                    <a:pt x="168" y="45"/>
                  </a:cubicBezTo>
                  <a:lnTo>
                    <a:pt x="160" y="74"/>
                  </a:lnTo>
                  <a:close/>
                  <a:moveTo>
                    <a:pt x="175" y="45"/>
                  </a:moveTo>
                  <a:cubicBezTo>
                    <a:pt x="204" y="45"/>
                    <a:pt x="204" y="45"/>
                    <a:pt x="204" y="45"/>
                  </a:cubicBezTo>
                  <a:cubicBezTo>
                    <a:pt x="196" y="74"/>
                    <a:pt x="196" y="74"/>
                    <a:pt x="196" y="74"/>
                  </a:cubicBezTo>
                  <a:cubicBezTo>
                    <a:pt x="167" y="74"/>
                    <a:pt x="167" y="74"/>
                    <a:pt x="167" y="74"/>
                  </a:cubicBezTo>
                  <a:lnTo>
                    <a:pt x="175" y="45"/>
                  </a:lnTo>
                  <a:close/>
                  <a:moveTo>
                    <a:pt x="63" y="45"/>
                  </a:moveTo>
                  <a:cubicBezTo>
                    <a:pt x="94" y="45"/>
                    <a:pt x="94" y="45"/>
                    <a:pt x="94" y="45"/>
                  </a:cubicBezTo>
                  <a:cubicBezTo>
                    <a:pt x="86" y="74"/>
                    <a:pt x="86" y="74"/>
                    <a:pt x="86" y="74"/>
                  </a:cubicBezTo>
                  <a:cubicBezTo>
                    <a:pt x="55" y="74"/>
                    <a:pt x="55" y="74"/>
                    <a:pt x="55" y="74"/>
                  </a:cubicBezTo>
                  <a:lnTo>
                    <a:pt x="63" y="45"/>
                  </a:lnTo>
                  <a:close/>
                  <a:moveTo>
                    <a:pt x="48" y="74"/>
                  </a:moveTo>
                  <a:cubicBezTo>
                    <a:pt x="23" y="74"/>
                    <a:pt x="23" y="74"/>
                    <a:pt x="23" y="74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56" y="45"/>
                    <a:pt x="56" y="45"/>
                    <a:pt x="56" y="45"/>
                  </a:cubicBezTo>
                  <a:lnTo>
                    <a:pt x="48" y="74"/>
                  </a:lnTo>
                  <a:close/>
                  <a:moveTo>
                    <a:pt x="102" y="38"/>
                  </a:moveTo>
                  <a:cubicBezTo>
                    <a:pt x="110" y="11"/>
                    <a:pt x="110" y="11"/>
                    <a:pt x="110" y="11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33" y="38"/>
                    <a:pt x="133" y="38"/>
                    <a:pt x="133" y="38"/>
                  </a:cubicBezTo>
                  <a:lnTo>
                    <a:pt x="102" y="38"/>
                  </a:lnTo>
                  <a:close/>
                  <a:moveTo>
                    <a:pt x="131" y="45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101" y="45"/>
                    <a:pt x="101" y="45"/>
                    <a:pt x="101" y="45"/>
                  </a:cubicBezTo>
                  <a:lnTo>
                    <a:pt x="131" y="45"/>
                  </a:lnTo>
                  <a:close/>
                  <a:moveTo>
                    <a:pt x="95" y="38"/>
                  </a:moveTo>
                  <a:cubicBezTo>
                    <a:pt x="65" y="38"/>
                    <a:pt x="65" y="38"/>
                    <a:pt x="65" y="38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103" y="11"/>
                    <a:pt x="103" y="11"/>
                    <a:pt x="103" y="11"/>
                  </a:cubicBezTo>
                  <a:lnTo>
                    <a:pt x="95" y="38"/>
                  </a:lnTo>
                  <a:close/>
                  <a:moveTo>
                    <a:pt x="84" y="80"/>
                  </a:moveTo>
                  <a:cubicBezTo>
                    <a:pt x="76" y="109"/>
                    <a:pt x="76" y="109"/>
                    <a:pt x="76" y="109"/>
                  </a:cubicBezTo>
                  <a:cubicBezTo>
                    <a:pt x="46" y="109"/>
                    <a:pt x="46" y="109"/>
                    <a:pt x="46" y="109"/>
                  </a:cubicBezTo>
                  <a:cubicBezTo>
                    <a:pt x="53" y="80"/>
                    <a:pt x="53" y="80"/>
                    <a:pt x="53" y="80"/>
                  </a:cubicBezTo>
                  <a:lnTo>
                    <a:pt x="84" y="80"/>
                  </a:lnTo>
                  <a:close/>
                  <a:moveTo>
                    <a:pt x="91" y="80"/>
                  </a:moveTo>
                  <a:cubicBezTo>
                    <a:pt x="121" y="80"/>
                    <a:pt x="121" y="80"/>
                    <a:pt x="121" y="80"/>
                  </a:cubicBezTo>
                  <a:cubicBezTo>
                    <a:pt x="113" y="109"/>
                    <a:pt x="113" y="109"/>
                    <a:pt x="113" y="109"/>
                  </a:cubicBezTo>
                  <a:cubicBezTo>
                    <a:pt x="83" y="109"/>
                    <a:pt x="83" y="109"/>
                    <a:pt x="83" y="109"/>
                  </a:cubicBezTo>
                  <a:lnTo>
                    <a:pt x="91" y="80"/>
                  </a:lnTo>
                  <a:close/>
                  <a:moveTo>
                    <a:pt x="128" y="80"/>
                  </a:moveTo>
                  <a:cubicBezTo>
                    <a:pt x="158" y="80"/>
                    <a:pt x="158" y="80"/>
                    <a:pt x="158" y="8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20" y="109"/>
                    <a:pt x="120" y="109"/>
                    <a:pt x="120" y="109"/>
                  </a:cubicBezTo>
                  <a:lnTo>
                    <a:pt x="128" y="80"/>
                  </a:lnTo>
                  <a:close/>
                  <a:moveTo>
                    <a:pt x="139" y="38"/>
                  </a:moveTo>
                  <a:cubicBezTo>
                    <a:pt x="147" y="11"/>
                    <a:pt x="147" y="11"/>
                    <a:pt x="147" y="11"/>
                  </a:cubicBezTo>
                  <a:cubicBezTo>
                    <a:pt x="177" y="11"/>
                    <a:pt x="177" y="11"/>
                    <a:pt x="177" y="11"/>
                  </a:cubicBezTo>
                  <a:cubicBezTo>
                    <a:pt x="170" y="38"/>
                    <a:pt x="170" y="38"/>
                    <a:pt x="170" y="38"/>
                  </a:cubicBezTo>
                  <a:lnTo>
                    <a:pt x="139" y="38"/>
                  </a:lnTo>
                  <a:close/>
                  <a:moveTo>
                    <a:pt x="40" y="11"/>
                  </a:moveTo>
                  <a:cubicBezTo>
                    <a:pt x="66" y="11"/>
                    <a:pt x="66" y="11"/>
                    <a:pt x="66" y="11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2" y="38"/>
                    <a:pt x="32" y="38"/>
                    <a:pt x="32" y="38"/>
                  </a:cubicBezTo>
                  <a:lnTo>
                    <a:pt x="40" y="11"/>
                  </a:lnTo>
                  <a:close/>
                  <a:moveTo>
                    <a:pt x="21" y="80"/>
                  </a:moveTo>
                  <a:cubicBezTo>
                    <a:pt x="47" y="80"/>
                    <a:pt x="47" y="80"/>
                    <a:pt x="47" y="80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13" y="109"/>
                    <a:pt x="13" y="109"/>
                    <a:pt x="13" y="109"/>
                  </a:cubicBezTo>
                  <a:lnTo>
                    <a:pt x="21" y="80"/>
                  </a:lnTo>
                  <a:close/>
                  <a:moveTo>
                    <a:pt x="187" y="109"/>
                  </a:moveTo>
                  <a:cubicBezTo>
                    <a:pt x="157" y="109"/>
                    <a:pt x="157" y="109"/>
                    <a:pt x="157" y="109"/>
                  </a:cubicBezTo>
                  <a:cubicBezTo>
                    <a:pt x="165" y="80"/>
                    <a:pt x="165" y="80"/>
                    <a:pt x="165" y="80"/>
                  </a:cubicBezTo>
                  <a:cubicBezTo>
                    <a:pt x="195" y="80"/>
                    <a:pt x="195" y="80"/>
                    <a:pt x="195" y="80"/>
                  </a:cubicBezTo>
                  <a:lnTo>
                    <a:pt x="187" y="109"/>
                  </a:lnTo>
                  <a:close/>
                  <a:moveTo>
                    <a:pt x="206" y="38"/>
                  </a:moveTo>
                  <a:cubicBezTo>
                    <a:pt x="177" y="38"/>
                    <a:pt x="177" y="38"/>
                    <a:pt x="177" y="38"/>
                  </a:cubicBezTo>
                  <a:cubicBezTo>
                    <a:pt x="184" y="11"/>
                    <a:pt x="184" y="11"/>
                    <a:pt x="184" y="11"/>
                  </a:cubicBezTo>
                  <a:cubicBezTo>
                    <a:pt x="214" y="11"/>
                    <a:pt x="214" y="11"/>
                    <a:pt x="214" y="11"/>
                  </a:cubicBezTo>
                  <a:lnTo>
                    <a:pt x="206" y="3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8" name="Oval 31"/>
            <p:cNvSpPr>
              <a:spLocks noChangeArrowheads="1"/>
            </p:cNvSpPr>
            <p:nvPr/>
          </p:nvSpPr>
          <p:spPr bwMode="auto">
            <a:xfrm>
              <a:off x="2812688" y="3696577"/>
              <a:ext cx="485990" cy="3578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9" name="Freeform 32"/>
            <p:cNvSpPr>
              <a:spLocks/>
            </p:cNvSpPr>
            <p:nvPr/>
          </p:nvSpPr>
          <p:spPr bwMode="auto">
            <a:xfrm>
              <a:off x="2992041" y="3573017"/>
              <a:ext cx="127284" cy="80954"/>
            </a:xfrm>
            <a:custGeom>
              <a:avLst/>
              <a:gdLst>
                <a:gd name="T0" fmla="*/ 10 w 22"/>
                <a:gd name="T1" fmla="*/ 0 h 19"/>
                <a:gd name="T2" fmla="*/ 0 w 22"/>
                <a:gd name="T3" fmla="*/ 19 h 19"/>
                <a:gd name="T4" fmla="*/ 22 w 22"/>
                <a:gd name="T5" fmla="*/ 19 h 19"/>
                <a:gd name="T6" fmla="*/ 10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10" y="0"/>
                  </a:moveTo>
                  <a:lnTo>
                    <a:pt x="0" y="19"/>
                  </a:lnTo>
                  <a:lnTo>
                    <a:pt x="22" y="1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0" name="Freeform 33"/>
            <p:cNvSpPr>
              <a:spLocks/>
            </p:cNvSpPr>
            <p:nvPr/>
          </p:nvSpPr>
          <p:spPr bwMode="auto">
            <a:xfrm>
              <a:off x="2992041" y="4105600"/>
              <a:ext cx="127284" cy="76693"/>
            </a:xfrm>
            <a:custGeom>
              <a:avLst/>
              <a:gdLst>
                <a:gd name="T0" fmla="*/ 10 w 22"/>
                <a:gd name="T1" fmla="*/ 18 h 18"/>
                <a:gd name="T2" fmla="*/ 22 w 22"/>
                <a:gd name="T3" fmla="*/ 0 h 18"/>
                <a:gd name="T4" fmla="*/ 0 w 22"/>
                <a:gd name="T5" fmla="*/ 0 h 18"/>
                <a:gd name="T6" fmla="*/ 10 w 22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8">
                  <a:moveTo>
                    <a:pt x="10" y="18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1" name="Freeform 34"/>
            <p:cNvSpPr>
              <a:spLocks/>
            </p:cNvSpPr>
            <p:nvPr/>
          </p:nvSpPr>
          <p:spPr bwMode="auto">
            <a:xfrm>
              <a:off x="2853188" y="3615623"/>
              <a:ext cx="109928" cy="89476"/>
            </a:xfrm>
            <a:custGeom>
              <a:avLst/>
              <a:gdLst>
                <a:gd name="T0" fmla="*/ 19 w 19"/>
                <a:gd name="T1" fmla="*/ 11 h 21"/>
                <a:gd name="T2" fmla="*/ 0 w 19"/>
                <a:gd name="T3" fmla="*/ 0 h 21"/>
                <a:gd name="T4" fmla="*/ 0 w 19"/>
                <a:gd name="T5" fmla="*/ 21 h 21"/>
                <a:gd name="T6" fmla="*/ 19 w 19"/>
                <a:gd name="T7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19" y="11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2" name="Freeform 35"/>
            <p:cNvSpPr>
              <a:spLocks/>
            </p:cNvSpPr>
            <p:nvPr/>
          </p:nvSpPr>
          <p:spPr bwMode="auto">
            <a:xfrm>
              <a:off x="2696977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1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1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3" name="Freeform 36"/>
            <p:cNvSpPr>
              <a:spLocks/>
            </p:cNvSpPr>
            <p:nvPr/>
          </p:nvSpPr>
          <p:spPr bwMode="auto">
            <a:xfrm>
              <a:off x="2639121" y="3832918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4" name="Freeform 37"/>
            <p:cNvSpPr>
              <a:spLocks/>
            </p:cNvSpPr>
            <p:nvPr/>
          </p:nvSpPr>
          <p:spPr bwMode="auto">
            <a:xfrm>
              <a:off x="3362320" y="3832918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1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1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5" name="Freeform 38"/>
            <p:cNvSpPr>
              <a:spLocks/>
            </p:cNvSpPr>
            <p:nvPr/>
          </p:nvSpPr>
          <p:spPr bwMode="auto">
            <a:xfrm>
              <a:off x="2696977" y="3947956"/>
              <a:ext cx="127284" cy="80954"/>
            </a:xfrm>
            <a:custGeom>
              <a:avLst/>
              <a:gdLst>
                <a:gd name="T0" fmla="*/ 0 w 22"/>
                <a:gd name="T1" fmla="*/ 19 h 19"/>
                <a:gd name="T2" fmla="*/ 22 w 22"/>
                <a:gd name="T3" fmla="*/ 19 h 19"/>
                <a:gd name="T4" fmla="*/ 11 w 22"/>
                <a:gd name="T5" fmla="*/ 0 h 19"/>
                <a:gd name="T6" fmla="*/ 0 w 22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0" y="19"/>
                  </a:moveTo>
                  <a:lnTo>
                    <a:pt x="22" y="19"/>
                  </a:lnTo>
                  <a:lnTo>
                    <a:pt x="1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6" name="Freeform 39"/>
            <p:cNvSpPr>
              <a:spLocks/>
            </p:cNvSpPr>
            <p:nvPr/>
          </p:nvSpPr>
          <p:spPr bwMode="auto">
            <a:xfrm>
              <a:off x="3287109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0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0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7" name="Freeform 40"/>
            <p:cNvSpPr>
              <a:spLocks/>
            </p:cNvSpPr>
            <p:nvPr/>
          </p:nvSpPr>
          <p:spPr bwMode="auto">
            <a:xfrm>
              <a:off x="2853188" y="4050210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0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0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8" name="Freeform 41"/>
            <p:cNvSpPr>
              <a:spLocks/>
            </p:cNvSpPr>
            <p:nvPr/>
          </p:nvSpPr>
          <p:spPr bwMode="auto">
            <a:xfrm>
              <a:off x="3148256" y="3615623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円柱 29"/>
            <p:cNvSpPr/>
            <p:nvPr/>
          </p:nvSpPr>
          <p:spPr>
            <a:xfrm>
              <a:off x="2963116" y="4912657"/>
              <a:ext cx="1167680" cy="892607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蓄電池</a:t>
              </a:r>
            </a:p>
          </p:txBody>
        </p:sp>
        <p:cxnSp>
          <p:nvCxnSpPr>
            <p:cNvPr id="146" name="直線矢印コネクタ 145"/>
            <p:cNvCxnSpPr/>
            <p:nvPr/>
          </p:nvCxnSpPr>
          <p:spPr>
            <a:xfrm>
              <a:off x="3551183" y="4580678"/>
              <a:ext cx="0" cy="460209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テキスト ボックス 147"/>
            <p:cNvSpPr txBox="1"/>
            <p:nvPr/>
          </p:nvSpPr>
          <p:spPr>
            <a:xfrm>
              <a:off x="2475811" y="5877272"/>
              <a:ext cx="2058963" cy="99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0000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電気の安定供給</a:t>
              </a:r>
              <a:endParaRPr lang="en-US" altLang="ja-JP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0000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高い充放電効率</a:t>
              </a:r>
              <a:endPara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熱供給できない</a:t>
              </a: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4919293" y="2969241"/>
              <a:ext cx="1531188" cy="698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再エネ</a:t>
              </a:r>
              <a:r>
                <a:rPr lang="en-US" altLang="ja-JP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+</a:t>
              </a:r>
              <a:r>
                <a:rPr lang="ja-JP" altLang="en-US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水素</a:t>
              </a:r>
              <a:endParaRPr lang="en-US" altLang="ja-JP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en-US" altLang="ja-JP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+</a:t>
              </a:r>
              <a:r>
                <a:rPr lang="ja-JP" altLang="en-US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燃料電池</a:t>
              </a:r>
            </a:p>
          </p:txBody>
        </p:sp>
        <p:sp>
          <p:nvSpPr>
            <p:cNvPr id="150" name="Freeform 30"/>
            <p:cNvSpPr>
              <a:spLocks noEditPoints="1"/>
            </p:cNvSpPr>
            <p:nvPr/>
          </p:nvSpPr>
          <p:spPr bwMode="auto">
            <a:xfrm>
              <a:off x="5243820" y="4033168"/>
              <a:ext cx="1336480" cy="519800"/>
            </a:xfrm>
            <a:custGeom>
              <a:avLst/>
              <a:gdLst>
                <a:gd name="T0" fmla="*/ 221 w 227"/>
                <a:gd name="T1" fmla="*/ 0 h 120"/>
                <a:gd name="T2" fmla="*/ 30 w 227"/>
                <a:gd name="T3" fmla="*/ 4 h 120"/>
                <a:gd name="T4" fmla="*/ 1 w 227"/>
                <a:gd name="T5" fmla="*/ 118 h 120"/>
                <a:gd name="T6" fmla="*/ 191 w 227"/>
                <a:gd name="T7" fmla="*/ 120 h 120"/>
                <a:gd name="T8" fmla="*/ 227 w 227"/>
                <a:gd name="T9" fmla="*/ 7 h 120"/>
                <a:gd name="T10" fmla="*/ 160 w 227"/>
                <a:gd name="T11" fmla="*/ 74 h 120"/>
                <a:gd name="T12" fmla="*/ 138 w 227"/>
                <a:gd name="T13" fmla="*/ 45 h 120"/>
                <a:gd name="T14" fmla="*/ 160 w 227"/>
                <a:gd name="T15" fmla="*/ 74 h 120"/>
                <a:gd name="T16" fmla="*/ 204 w 227"/>
                <a:gd name="T17" fmla="*/ 45 h 120"/>
                <a:gd name="T18" fmla="*/ 167 w 227"/>
                <a:gd name="T19" fmla="*/ 74 h 120"/>
                <a:gd name="T20" fmla="*/ 63 w 227"/>
                <a:gd name="T21" fmla="*/ 45 h 120"/>
                <a:gd name="T22" fmla="*/ 86 w 227"/>
                <a:gd name="T23" fmla="*/ 74 h 120"/>
                <a:gd name="T24" fmla="*/ 63 w 227"/>
                <a:gd name="T25" fmla="*/ 45 h 120"/>
                <a:gd name="T26" fmla="*/ 23 w 227"/>
                <a:gd name="T27" fmla="*/ 74 h 120"/>
                <a:gd name="T28" fmla="*/ 56 w 227"/>
                <a:gd name="T29" fmla="*/ 45 h 120"/>
                <a:gd name="T30" fmla="*/ 102 w 227"/>
                <a:gd name="T31" fmla="*/ 38 h 120"/>
                <a:gd name="T32" fmla="*/ 140 w 227"/>
                <a:gd name="T33" fmla="*/ 11 h 120"/>
                <a:gd name="T34" fmla="*/ 102 w 227"/>
                <a:gd name="T35" fmla="*/ 38 h 120"/>
                <a:gd name="T36" fmla="*/ 123 w 227"/>
                <a:gd name="T37" fmla="*/ 74 h 120"/>
                <a:gd name="T38" fmla="*/ 101 w 227"/>
                <a:gd name="T39" fmla="*/ 45 h 120"/>
                <a:gd name="T40" fmla="*/ 95 w 227"/>
                <a:gd name="T41" fmla="*/ 38 h 120"/>
                <a:gd name="T42" fmla="*/ 73 w 227"/>
                <a:gd name="T43" fmla="*/ 11 h 120"/>
                <a:gd name="T44" fmla="*/ 95 w 227"/>
                <a:gd name="T45" fmla="*/ 38 h 120"/>
                <a:gd name="T46" fmla="*/ 76 w 227"/>
                <a:gd name="T47" fmla="*/ 109 h 120"/>
                <a:gd name="T48" fmla="*/ 53 w 227"/>
                <a:gd name="T49" fmla="*/ 80 h 120"/>
                <a:gd name="T50" fmla="*/ 91 w 227"/>
                <a:gd name="T51" fmla="*/ 80 h 120"/>
                <a:gd name="T52" fmla="*/ 113 w 227"/>
                <a:gd name="T53" fmla="*/ 109 h 120"/>
                <a:gd name="T54" fmla="*/ 91 w 227"/>
                <a:gd name="T55" fmla="*/ 80 h 120"/>
                <a:gd name="T56" fmla="*/ 158 w 227"/>
                <a:gd name="T57" fmla="*/ 80 h 120"/>
                <a:gd name="T58" fmla="*/ 120 w 227"/>
                <a:gd name="T59" fmla="*/ 109 h 120"/>
                <a:gd name="T60" fmla="*/ 139 w 227"/>
                <a:gd name="T61" fmla="*/ 38 h 120"/>
                <a:gd name="T62" fmla="*/ 177 w 227"/>
                <a:gd name="T63" fmla="*/ 11 h 120"/>
                <a:gd name="T64" fmla="*/ 139 w 227"/>
                <a:gd name="T65" fmla="*/ 38 h 120"/>
                <a:gd name="T66" fmla="*/ 66 w 227"/>
                <a:gd name="T67" fmla="*/ 11 h 120"/>
                <a:gd name="T68" fmla="*/ 32 w 227"/>
                <a:gd name="T69" fmla="*/ 38 h 120"/>
                <a:gd name="T70" fmla="*/ 21 w 227"/>
                <a:gd name="T71" fmla="*/ 80 h 120"/>
                <a:gd name="T72" fmla="*/ 39 w 227"/>
                <a:gd name="T73" fmla="*/ 109 h 120"/>
                <a:gd name="T74" fmla="*/ 21 w 227"/>
                <a:gd name="T75" fmla="*/ 80 h 120"/>
                <a:gd name="T76" fmla="*/ 157 w 227"/>
                <a:gd name="T77" fmla="*/ 109 h 120"/>
                <a:gd name="T78" fmla="*/ 195 w 227"/>
                <a:gd name="T79" fmla="*/ 80 h 120"/>
                <a:gd name="T80" fmla="*/ 206 w 227"/>
                <a:gd name="T81" fmla="*/ 38 h 120"/>
                <a:gd name="T82" fmla="*/ 184 w 227"/>
                <a:gd name="T83" fmla="*/ 11 h 120"/>
                <a:gd name="T84" fmla="*/ 206 w 227"/>
                <a:gd name="T85" fmla="*/ 3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7" h="120">
                  <a:moveTo>
                    <a:pt x="226" y="2"/>
                  </a:moveTo>
                  <a:cubicBezTo>
                    <a:pt x="225" y="0"/>
                    <a:pt x="223" y="0"/>
                    <a:pt x="221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3" y="0"/>
                    <a:pt x="31" y="1"/>
                    <a:pt x="30" y="4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6"/>
                    <a:pt x="1" y="118"/>
                  </a:cubicBezTo>
                  <a:cubicBezTo>
                    <a:pt x="2" y="119"/>
                    <a:pt x="4" y="120"/>
                    <a:pt x="5" y="120"/>
                  </a:cubicBezTo>
                  <a:cubicBezTo>
                    <a:pt x="191" y="120"/>
                    <a:pt x="191" y="120"/>
                    <a:pt x="191" y="120"/>
                  </a:cubicBezTo>
                  <a:cubicBezTo>
                    <a:pt x="193" y="120"/>
                    <a:pt x="196" y="118"/>
                    <a:pt x="196" y="116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7" y="5"/>
                    <a:pt x="227" y="3"/>
                    <a:pt x="226" y="2"/>
                  </a:cubicBezTo>
                  <a:close/>
                  <a:moveTo>
                    <a:pt x="160" y="74"/>
                  </a:moveTo>
                  <a:cubicBezTo>
                    <a:pt x="130" y="74"/>
                    <a:pt x="130" y="74"/>
                    <a:pt x="130" y="74"/>
                  </a:cubicBezTo>
                  <a:cubicBezTo>
                    <a:pt x="138" y="45"/>
                    <a:pt x="138" y="45"/>
                    <a:pt x="138" y="45"/>
                  </a:cubicBezTo>
                  <a:cubicBezTo>
                    <a:pt x="168" y="45"/>
                    <a:pt x="168" y="45"/>
                    <a:pt x="168" y="45"/>
                  </a:cubicBezTo>
                  <a:lnTo>
                    <a:pt x="160" y="74"/>
                  </a:lnTo>
                  <a:close/>
                  <a:moveTo>
                    <a:pt x="175" y="45"/>
                  </a:moveTo>
                  <a:cubicBezTo>
                    <a:pt x="204" y="45"/>
                    <a:pt x="204" y="45"/>
                    <a:pt x="204" y="45"/>
                  </a:cubicBezTo>
                  <a:cubicBezTo>
                    <a:pt x="196" y="74"/>
                    <a:pt x="196" y="74"/>
                    <a:pt x="196" y="74"/>
                  </a:cubicBezTo>
                  <a:cubicBezTo>
                    <a:pt x="167" y="74"/>
                    <a:pt x="167" y="74"/>
                    <a:pt x="167" y="74"/>
                  </a:cubicBezTo>
                  <a:lnTo>
                    <a:pt x="175" y="45"/>
                  </a:lnTo>
                  <a:close/>
                  <a:moveTo>
                    <a:pt x="63" y="45"/>
                  </a:moveTo>
                  <a:cubicBezTo>
                    <a:pt x="94" y="45"/>
                    <a:pt x="94" y="45"/>
                    <a:pt x="94" y="45"/>
                  </a:cubicBezTo>
                  <a:cubicBezTo>
                    <a:pt x="86" y="74"/>
                    <a:pt x="86" y="74"/>
                    <a:pt x="86" y="74"/>
                  </a:cubicBezTo>
                  <a:cubicBezTo>
                    <a:pt x="55" y="74"/>
                    <a:pt x="55" y="74"/>
                    <a:pt x="55" y="74"/>
                  </a:cubicBezTo>
                  <a:lnTo>
                    <a:pt x="63" y="45"/>
                  </a:lnTo>
                  <a:close/>
                  <a:moveTo>
                    <a:pt x="48" y="74"/>
                  </a:moveTo>
                  <a:cubicBezTo>
                    <a:pt x="23" y="74"/>
                    <a:pt x="23" y="74"/>
                    <a:pt x="23" y="74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56" y="45"/>
                    <a:pt x="56" y="45"/>
                    <a:pt x="56" y="45"/>
                  </a:cubicBezTo>
                  <a:lnTo>
                    <a:pt x="48" y="74"/>
                  </a:lnTo>
                  <a:close/>
                  <a:moveTo>
                    <a:pt x="102" y="38"/>
                  </a:moveTo>
                  <a:cubicBezTo>
                    <a:pt x="110" y="11"/>
                    <a:pt x="110" y="11"/>
                    <a:pt x="110" y="11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33" y="38"/>
                    <a:pt x="133" y="38"/>
                    <a:pt x="133" y="38"/>
                  </a:cubicBezTo>
                  <a:lnTo>
                    <a:pt x="102" y="38"/>
                  </a:lnTo>
                  <a:close/>
                  <a:moveTo>
                    <a:pt x="131" y="45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101" y="45"/>
                    <a:pt x="101" y="45"/>
                    <a:pt x="101" y="45"/>
                  </a:cubicBezTo>
                  <a:lnTo>
                    <a:pt x="131" y="45"/>
                  </a:lnTo>
                  <a:close/>
                  <a:moveTo>
                    <a:pt x="95" y="38"/>
                  </a:moveTo>
                  <a:cubicBezTo>
                    <a:pt x="65" y="38"/>
                    <a:pt x="65" y="38"/>
                    <a:pt x="65" y="38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103" y="11"/>
                    <a:pt x="103" y="11"/>
                    <a:pt x="103" y="11"/>
                  </a:cubicBezTo>
                  <a:lnTo>
                    <a:pt x="95" y="38"/>
                  </a:lnTo>
                  <a:close/>
                  <a:moveTo>
                    <a:pt x="84" y="80"/>
                  </a:moveTo>
                  <a:cubicBezTo>
                    <a:pt x="76" y="109"/>
                    <a:pt x="76" y="109"/>
                    <a:pt x="76" y="109"/>
                  </a:cubicBezTo>
                  <a:cubicBezTo>
                    <a:pt x="46" y="109"/>
                    <a:pt x="46" y="109"/>
                    <a:pt x="46" y="109"/>
                  </a:cubicBezTo>
                  <a:cubicBezTo>
                    <a:pt x="53" y="80"/>
                    <a:pt x="53" y="80"/>
                    <a:pt x="53" y="80"/>
                  </a:cubicBezTo>
                  <a:lnTo>
                    <a:pt x="84" y="80"/>
                  </a:lnTo>
                  <a:close/>
                  <a:moveTo>
                    <a:pt x="91" y="80"/>
                  </a:moveTo>
                  <a:cubicBezTo>
                    <a:pt x="121" y="80"/>
                    <a:pt x="121" y="80"/>
                    <a:pt x="121" y="80"/>
                  </a:cubicBezTo>
                  <a:cubicBezTo>
                    <a:pt x="113" y="109"/>
                    <a:pt x="113" y="109"/>
                    <a:pt x="113" y="109"/>
                  </a:cubicBezTo>
                  <a:cubicBezTo>
                    <a:pt x="83" y="109"/>
                    <a:pt x="83" y="109"/>
                    <a:pt x="83" y="109"/>
                  </a:cubicBezTo>
                  <a:lnTo>
                    <a:pt x="91" y="80"/>
                  </a:lnTo>
                  <a:close/>
                  <a:moveTo>
                    <a:pt x="128" y="80"/>
                  </a:moveTo>
                  <a:cubicBezTo>
                    <a:pt x="158" y="80"/>
                    <a:pt x="158" y="80"/>
                    <a:pt x="158" y="8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20" y="109"/>
                    <a:pt x="120" y="109"/>
                    <a:pt x="120" y="109"/>
                  </a:cubicBezTo>
                  <a:lnTo>
                    <a:pt x="128" y="80"/>
                  </a:lnTo>
                  <a:close/>
                  <a:moveTo>
                    <a:pt x="139" y="38"/>
                  </a:moveTo>
                  <a:cubicBezTo>
                    <a:pt x="147" y="11"/>
                    <a:pt x="147" y="11"/>
                    <a:pt x="147" y="11"/>
                  </a:cubicBezTo>
                  <a:cubicBezTo>
                    <a:pt x="177" y="11"/>
                    <a:pt x="177" y="11"/>
                    <a:pt x="177" y="11"/>
                  </a:cubicBezTo>
                  <a:cubicBezTo>
                    <a:pt x="170" y="38"/>
                    <a:pt x="170" y="38"/>
                    <a:pt x="170" y="38"/>
                  </a:cubicBezTo>
                  <a:lnTo>
                    <a:pt x="139" y="38"/>
                  </a:lnTo>
                  <a:close/>
                  <a:moveTo>
                    <a:pt x="40" y="11"/>
                  </a:moveTo>
                  <a:cubicBezTo>
                    <a:pt x="66" y="11"/>
                    <a:pt x="66" y="11"/>
                    <a:pt x="66" y="11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2" y="38"/>
                    <a:pt x="32" y="38"/>
                    <a:pt x="32" y="38"/>
                  </a:cubicBezTo>
                  <a:lnTo>
                    <a:pt x="40" y="11"/>
                  </a:lnTo>
                  <a:close/>
                  <a:moveTo>
                    <a:pt x="21" y="80"/>
                  </a:moveTo>
                  <a:cubicBezTo>
                    <a:pt x="47" y="80"/>
                    <a:pt x="47" y="80"/>
                    <a:pt x="47" y="80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13" y="109"/>
                    <a:pt x="13" y="109"/>
                    <a:pt x="13" y="109"/>
                  </a:cubicBezTo>
                  <a:lnTo>
                    <a:pt x="21" y="80"/>
                  </a:lnTo>
                  <a:close/>
                  <a:moveTo>
                    <a:pt x="187" y="109"/>
                  </a:moveTo>
                  <a:cubicBezTo>
                    <a:pt x="157" y="109"/>
                    <a:pt x="157" y="109"/>
                    <a:pt x="157" y="109"/>
                  </a:cubicBezTo>
                  <a:cubicBezTo>
                    <a:pt x="165" y="80"/>
                    <a:pt x="165" y="80"/>
                    <a:pt x="165" y="80"/>
                  </a:cubicBezTo>
                  <a:cubicBezTo>
                    <a:pt x="195" y="80"/>
                    <a:pt x="195" y="80"/>
                    <a:pt x="195" y="80"/>
                  </a:cubicBezTo>
                  <a:lnTo>
                    <a:pt x="187" y="109"/>
                  </a:lnTo>
                  <a:close/>
                  <a:moveTo>
                    <a:pt x="206" y="38"/>
                  </a:moveTo>
                  <a:cubicBezTo>
                    <a:pt x="177" y="38"/>
                    <a:pt x="177" y="38"/>
                    <a:pt x="177" y="38"/>
                  </a:cubicBezTo>
                  <a:cubicBezTo>
                    <a:pt x="184" y="11"/>
                    <a:pt x="184" y="11"/>
                    <a:pt x="184" y="11"/>
                  </a:cubicBezTo>
                  <a:cubicBezTo>
                    <a:pt x="214" y="11"/>
                    <a:pt x="214" y="11"/>
                    <a:pt x="214" y="11"/>
                  </a:cubicBezTo>
                  <a:lnTo>
                    <a:pt x="206" y="3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1" name="Oval 31"/>
            <p:cNvSpPr>
              <a:spLocks noChangeArrowheads="1"/>
            </p:cNvSpPr>
            <p:nvPr/>
          </p:nvSpPr>
          <p:spPr bwMode="auto">
            <a:xfrm>
              <a:off x="4966108" y="3696577"/>
              <a:ext cx="485990" cy="35789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2" name="Freeform 32"/>
            <p:cNvSpPr>
              <a:spLocks/>
            </p:cNvSpPr>
            <p:nvPr/>
          </p:nvSpPr>
          <p:spPr bwMode="auto">
            <a:xfrm>
              <a:off x="5145461" y="3573017"/>
              <a:ext cx="127284" cy="80954"/>
            </a:xfrm>
            <a:custGeom>
              <a:avLst/>
              <a:gdLst>
                <a:gd name="T0" fmla="*/ 10 w 22"/>
                <a:gd name="T1" fmla="*/ 0 h 19"/>
                <a:gd name="T2" fmla="*/ 0 w 22"/>
                <a:gd name="T3" fmla="*/ 19 h 19"/>
                <a:gd name="T4" fmla="*/ 22 w 22"/>
                <a:gd name="T5" fmla="*/ 19 h 19"/>
                <a:gd name="T6" fmla="*/ 10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10" y="0"/>
                  </a:moveTo>
                  <a:lnTo>
                    <a:pt x="0" y="19"/>
                  </a:lnTo>
                  <a:lnTo>
                    <a:pt x="22" y="1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3" name="Freeform 33"/>
            <p:cNvSpPr>
              <a:spLocks/>
            </p:cNvSpPr>
            <p:nvPr/>
          </p:nvSpPr>
          <p:spPr bwMode="auto">
            <a:xfrm>
              <a:off x="5145461" y="4105600"/>
              <a:ext cx="127284" cy="76693"/>
            </a:xfrm>
            <a:custGeom>
              <a:avLst/>
              <a:gdLst>
                <a:gd name="T0" fmla="*/ 10 w 22"/>
                <a:gd name="T1" fmla="*/ 18 h 18"/>
                <a:gd name="T2" fmla="*/ 22 w 22"/>
                <a:gd name="T3" fmla="*/ 0 h 18"/>
                <a:gd name="T4" fmla="*/ 0 w 22"/>
                <a:gd name="T5" fmla="*/ 0 h 18"/>
                <a:gd name="T6" fmla="*/ 10 w 22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8">
                  <a:moveTo>
                    <a:pt x="10" y="18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4" name="Freeform 34"/>
            <p:cNvSpPr>
              <a:spLocks/>
            </p:cNvSpPr>
            <p:nvPr/>
          </p:nvSpPr>
          <p:spPr bwMode="auto">
            <a:xfrm>
              <a:off x="5006608" y="3615623"/>
              <a:ext cx="109928" cy="89476"/>
            </a:xfrm>
            <a:custGeom>
              <a:avLst/>
              <a:gdLst>
                <a:gd name="T0" fmla="*/ 19 w 19"/>
                <a:gd name="T1" fmla="*/ 11 h 21"/>
                <a:gd name="T2" fmla="*/ 0 w 19"/>
                <a:gd name="T3" fmla="*/ 0 h 21"/>
                <a:gd name="T4" fmla="*/ 0 w 19"/>
                <a:gd name="T5" fmla="*/ 21 h 21"/>
                <a:gd name="T6" fmla="*/ 19 w 19"/>
                <a:gd name="T7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19" y="11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5" name="Freeform 35"/>
            <p:cNvSpPr>
              <a:spLocks/>
            </p:cNvSpPr>
            <p:nvPr/>
          </p:nvSpPr>
          <p:spPr bwMode="auto">
            <a:xfrm>
              <a:off x="4850397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1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1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6" name="Freeform 36"/>
            <p:cNvSpPr>
              <a:spLocks/>
            </p:cNvSpPr>
            <p:nvPr/>
          </p:nvSpPr>
          <p:spPr bwMode="auto">
            <a:xfrm>
              <a:off x="4792541" y="3832918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7" name="Freeform 37"/>
            <p:cNvSpPr>
              <a:spLocks/>
            </p:cNvSpPr>
            <p:nvPr/>
          </p:nvSpPr>
          <p:spPr bwMode="auto">
            <a:xfrm>
              <a:off x="5515740" y="3832918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1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1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8" name="Freeform 38"/>
            <p:cNvSpPr>
              <a:spLocks/>
            </p:cNvSpPr>
            <p:nvPr/>
          </p:nvSpPr>
          <p:spPr bwMode="auto">
            <a:xfrm>
              <a:off x="4850397" y="3947956"/>
              <a:ext cx="127284" cy="80954"/>
            </a:xfrm>
            <a:custGeom>
              <a:avLst/>
              <a:gdLst>
                <a:gd name="T0" fmla="*/ 0 w 22"/>
                <a:gd name="T1" fmla="*/ 19 h 19"/>
                <a:gd name="T2" fmla="*/ 22 w 22"/>
                <a:gd name="T3" fmla="*/ 19 h 19"/>
                <a:gd name="T4" fmla="*/ 11 w 22"/>
                <a:gd name="T5" fmla="*/ 0 h 19"/>
                <a:gd name="T6" fmla="*/ 0 w 22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0" y="19"/>
                  </a:moveTo>
                  <a:lnTo>
                    <a:pt x="22" y="19"/>
                  </a:lnTo>
                  <a:lnTo>
                    <a:pt x="1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9" name="Freeform 39"/>
            <p:cNvSpPr>
              <a:spLocks/>
            </p:cNvSpPr>
            <p:nvPr/>
          </p:nvSpPr>
          <p:spPr bwMode="auto">
            <a:xfrm>
              <a:off x="5440529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0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0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0" name="Freeform 40"/>
            <p:cNvSpPr>
              <a:spLocks/>
            </p:cNvSpPr>
            <p:nvPr/>
          </p:nvSpPr>
          <p:spPr bwMode="auto">
            <a:xfrm>
              <a:off x="5006608" y="4050210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0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0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1" name="Freeform 41"/>
            <p:cNvSpPr>
              <a:spLocks/>
            </p:cNvSpPr>
            <p:nvPr/>
          </p:nvSpPr>
          <p:spPr bwMode="auto">
            <a:xfrm>
              <a:off x="5301676" y="3615623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" name="直方体 30"/>
            <p:cNvSpPr/>
            <p:nvPr/>
          </p:nvSpPr>
          <p:spPr>
            <a:xfrm>
              <a:off x="5912060" y="4859090"/>
              <a:ext cx="767958" cy="932320"/>
            </a:xfrm>
            <a:prstGeom prst="cub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燃料</a:t>
              </a:r>
              <a:endPara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電池</a:t>
              </a: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4655406" y="5877272"/>
              <a:ext cx="2058963" cy="99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0000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熱電併給可能</a:t>
              </a:r>
              <a:endParaRPr lang="en-US" altLang="ja-JP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74621" indent="-106360">
                <a:buFont typeface="Arial" pitchFamily="34" charset="0"/>
                <a:buChar char="•"/>
              </a:pPr>
              <a:r>
                <a:rPr lang="ja-JP" altLang="en-US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発電時は必ず熱が発生（ロス）</a:t>
              </a:r>
            </a:p>
          </p:txBody>
        </p:sp>
        <p:sp>
          <p:nvSpPr>
            <p:cNvPr id="165" name="直方体 164"/>
            <p:cNvSpPr/>
            <p:nvPr/>
          </p:nvSpPr>
          <p:spPr>
            <a:xfrm>
              <a:off x="4824398" y="4869160"/>
              <a:ext cx="469220" cy="496784"/>
            </a:xfrm>
            <a:prstGeom prst="cube">
              <a:avLst>
                <a:gd name="adj" fmla="val 39763"/>
              </a:avLst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6" name="テキスト ボックス 165"/>
            <p:cNvSpPr txBox="1"/>
            <p:nvPr/>
          </p:nvSpPr>
          <p:spPr>
            <a:xfrm>
              <a:off x="4619035" y="5373215"/>
              <a:ext cx="723275" cy="5652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水電解</a:t>
              </a:r>
              <a:endParaRPr lang="en-US" altLang="ja-JP" sz="14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400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装置</a:t>
              </a:r>
            </a:p>
          </p:txBody>
        </p:sp>
        <p:cxnSp>
          <p:nvCxnSpPr>
            <p:cNvPr id="167" name="直線矢印コネクタ 166"/>
            <p:cNvCxnSpPr/>
            <p:nvPr/>
          </p:nvCxnSpPr>
          <p:spPr>
            <a:xfrm>
              <a:off x="5075543" y="4365104"/>
              <a:ext cx="0" cy="432049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5075543" y="4381934"/>
              <a:ext cx="108000" cy="0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矢印コネクタ 173"/>
            <p:cNvCxnSpPr/>
            <p:nvPr/>
          </p:nvCxnSpPr>
          <p:spPr>
            <a:xfrm>
              <a:off x="5300568" y="5325250"/>
              <a:ext cx="562209" cy="0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6" name="テキスト ボックス 175"/>
            <p:cNvSpPr txBox="1"/>
            <p:nvPr/>
          </p:nvSpPr>
          <p:spPr>
            <a:xfrm>
              <a:off x="5288977" y="5007080"/>
              <a:ext cx="543739" cy="3324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chemeClr val="accent3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水素</a:t>
              </a:r>
            </a:p>
          </p:txBody>
        </p:sp>
        <p:sp>
          <p:nvSpPr>
            <p:cNvPr id="177" name="テキスト ボックス 176"/>
            <p:cNvSpPr txBox="1"/>
            <p:nvPr/>
          </p:nvSpPr>
          <p:spPr>
            <a:xfrm>
              <a:off x="7629875" y="2969241"/>
              <a:ext cx="1569660" cy="698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ミックスして</a:t>
              </a:r>
              <a:endParaRPr lang="en-US" altLang="ja-JP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利用</a:t>
              </a:r>
            </a:p>
          </p:txBody>
        </p:sp>
        <p:sp>
          <p:nvSpPr>
            <p:cNvPr id="178" name="Freeform 30"/>
            <p:cNvSpPr>
              <a:spLocks noEditPoints="1"/>
            </p:cNvSpPr>
            <p:nvPr/>
          </p:nvSpPr>
          <p:spPr bwMode="auto">
            <a:xfrm>
              <a:off x="7937695" y="4033168"/>
              <a:ext cx="1336480" cy="519800"/>
            </a:xfrm>
            <a:custGeom>
              <a:avLst/>
              <a:gdLst>
                <a:gd name="T0" fmla="*/ 221 w 227"/>
                <a:gd name="T1" fmla="*/ 0 h 120"/>
                <a:gd name="T2" fmla="*/ 30 w 227"/>
                <a:gd name="T3" fmla="*/ 4 h 120"/>
                <a:gd name="T4" fmla="*/ 1 w 227"/>
                <a:gd name="T5" fmla="*/ 118 h 120"/>
                <a:gd name="T6" fmla="*/ 191 w 227"/>
                <a:gd name="T7" fmla="*/ 120 h 120"/>
                <a:gd name="T8" fmla="*/ 227 w 227"/>
                <a:gd name="T9" fmla="*/ 7 h 120"/>
                <a:gd name="T10" fmla="*/ 160 w 227"/>
                <a:gd name="T11" fmla="*/ 74 h 120"/>
                <a:gd name="T12" fmla="*/ 138 w 227"/>
                <a:gd name="T13" fmla="*/ 45 h 120"/>
                <a:gd name="T14" fmla="*/ 160 w 227"/>
                <a:gd name="T15" fmla="*/ 74 h 120"/>
                <a:gd name="T16" fmla="*/ 204 w 227"/>
                <a:gd name="T17" fmla="*/ 45 h 120"/>
                <a:gd name="T18" fmla="*/ 167 w 227"/>
                <a:gd name="T19" fmla="*/ 74 h 120"/>
                <a:gd name="T20" fmla="*/ 63 w 227"/>
                <a:gd name="T21" fmla="*/ 45 h 120"/>
                <a:gd name="T22" fmla="*/ 86 w 227"/>
                <a:gd name="T23" fmla="*/ 74 h 120"/>
                <a:gd name="T24" fmla="*/ 63 w 227"/>
                <a:gd name="T25" fmla="*/ 45 h 120"/>
                <a:gd name="T26" fmla="*/ 23 w 227"/>
                <a:gd name="T27" fmla="*/ 74 h 120"/>
                <a:gd name="T28" fmla="*/ 56 w 227"/>
                <a:gd name="T29" fmla="*/ 45 h 120"/>
                <a:gd name="T30" fmla="*/ 102 w 227"/>
                <a:gd name="T31" fmla="*/ 38 h 120"/>
                <a:gd name="T32" fmla="*/ 140 w 227"/>
                <a:gd name="T33" fmla="*/ 11 h 120"/>
                <a:gd name="T34" fmla="*/ 102 w 227"/>
                <a:gd name="T35" fmla="*/ 38 h 120"/>
                <a:gd name="T36" fmla="*/ 123 w 227"/>
                <a:gd name="T37" fmla="*/ 74 h 120"/>
                <a:gd name="T38" fmla="*/ 101 w 227"/>
                <a:gd name="T39" fmla="*/ 45 h 120"/>
                <a:gd name="T40" fmla="*/ 95 w 227"/>
                <a:gd name="T41" fmla="*/ 38 h 120"/>
                <a:gd name="T42" fmla="*/ 73 w 227"/>
                <a:gd name="T43" fmla="*/ 11 h 120"/>
                <a:gd name="T44" fmla="*/ 95 w 227"/>
                <a:gd name="T45" fmla="*/ 38 h 120"/>
                <a:gd name="T46" fmla="*/ 76 w 227"/>
                <a:gd name="T47" fmla="*/ 109 h 120"/>
                <a:gd name="T48" fmla="*/ 53 w 227"/>
                <a:gd name="T49" fmla="*/ 80 h 120"/>
                <a:gd name="T50" fmla="*/ 91 w 227"/>
                <a:gd name="T51" fmla="*/ 80 h 120"/>
                <a:gd name="T52" fmla="*/ 113 w 227"/>
                <a:gd name="T53" fmla="*/ 109 h 120"/>
                <a:gd name="T54" fmla="*/ 91 w 227"/>
                <a:gd name="T55" fmla="*/ 80 h 120"/>
                <a:gd name="T56" fmla="*/ 158 w 227"/>
                <a:gd name="T57" fmla="*/ 80 h 120"/>
                <a:gd name="T58" fmla="*/ 120 w 227"/>
                <a:gd name="T59" fmla="*/ 109 h 120"/>
                <a:gd name="T60" fmla="*/ 139 w 227"/>
                <a:gd name="T61" fmla="*/ 38 h 120"/>
                <a:gd name="T62" fmla="*/ 177 w 227"/>
                <a:gd name="T63" fmla="*/ 11 h 120"/>
                <a:gd name="T64" fmla="*/ 139 w 227"/>
                <a:gd name="T65" fmla="*/ 38 h 120"/>
                <a:gd name="T66" fmla="*/ 66 w 227"/>
                <a:gd name="T67" fmla="*/ 11 h 120"/>
                <a:gd name="T68" fmla="*/ 32 w 227"/>
                <a:gd name="T69" fmla="*/ 38 h 120"/>
                <a:gd name="T70" fmla="*/ 21 w 227"/>
                <a:gd name="T71" fmla="*/ 80 h 120"/>
                <a:gd name="T72" fmla="*/ 39 w 227"/>
                <a:gd name="T73" fmla="*/ 109 h 120"/>
                <a:gd name="T74" fmla="*/ 21 w 227"/>
                <a:gd name="T75" fmla="*/ 80 h 120"/>
                <a:gd name="T76" fmla="*/ 157 w 227"/>
                <a:gd name="T77" fmla="*/ 109 h 120"/>
                <a:gd name="T78" fmla="*/ 195 w 227"/>
                <a:gd name="T79" fmla="*/ 80 h 120"/>
                <a:gd name="T80" fmla="*/ 206 w 227"/>
                <a:gd name="T81" fmla="*/ 38 h 120"/>
                <a:gd name="T82" fmla="*/ 184 w 227"/>
                <a:gd name="T83" fmla="*/ 11 h 120"/>
                <a:gd name="T84" fmla="*/ 206 w 227"/>
                <a:gd name="T85" fmla="*/ 3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7" h="120">
                  <a:moveTo>
                    <a:pt x="226" y="2"/>
                  </a:moveTo>
                  <a:cubicBezTo>
                    <a:pt x="225" y="0"/>
                    <a:pt x="223" y="0"/>
                    <a:pt x="221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3" y="0"/>
                    <a:pt x="31" y="1"/>
                    <a:pt x="30" y="4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6"/>
                    <a:pt x="1" y="118"/>
                  </a:cubicBezTo>
                  <a:cubicBezTo>
                    <a:pt x="2" y="119"/>
                    <a:pt x="4" y="120"/>
                    <a:pt x="5" y="120"/>
                  </a:cubicBezTo>
                  <a:cubicBezTo>
                    <a:pt x="191" y="120"/>
                    <a:pt x="191" y="120"/>
                    <a:pt x="191" y="120"/>
                  </a:cubicBezTo>
                  <a:cubicBezTo>
                    <a:pt x="193" y="120"/>
                    <a:pt x="196" y="118"/>
                    <a:pt x="196" y="116"/>
                  </a:cubicBezTo>
                  <a:cubicBezTo>
                    <a:pt x="227" y="7"/>
                    <a:pt x="227" y="7"/>
                    <a:pt x="227" y="7"/>
                  </a:cubicBezTo>
                  <a:cubicBezTo>
                    <a:pt x="227" y="5"/>
                    <a:pt x="227" y="3"/>
                    <a:pt x="226" y="2"/>
                  </a:cubicBezTo>
                  <a:close/>
                  <a:moveTo>
                    <a:pt x="160" y="74"/>
                  </a:moveTo>
                  <a:cubicBezTo>
                    <a:pt x="130" y="74"/>
                    <a:pt x="130" y="74"/>
                    <a:pt x="130" y="74"/>
                  </a:cubicBezTo>
                  <a:cubicBezTo>
                    <a:pt x="138" y="45"/>
                    <a:pt x="138" y="45"/>
                    <a:pt x="138" y="45"/>
                  </a:cubicBezTo>
                  <a:cubicBezTo>
                    <a:pt x="168" y="45"/>
                    <a:pt x="168" y="45"/>
                    <a:pt x="168" y="45"/>
                  </a:cubicBezTo>
                  <a:lnTo>
                    <a:pt x="160" y="74"/>
                  </a:lnTo>
                  <a:close/>
                  <a:moveTo>
                    <a:pt x="175" y="45"/>
                  </a:moveTo>
                  <a:cubicBezTo>
                    <a:pt x="204" y="45"/>
                    <a:pt x="204" y="45"/>
                    <a:pt x="204" y="45"/>
                  </a:cubicBezTo>
                  <a:cubicBezTo>
                    <a:pt x="196" y="74"/>
                    <a:pt x="196" y="74"/>
                    <a:pt x="196" y="74"/>
                  </a:cubicBezTo>
                  <a:cubicBezTo>
                    <a:pt x="167" y="74"/>
                    <a:pt x="167" y="74"/>
                    <a:pt x="167" y="74"/>
                  </a:cubicBezTo>
                  <a:lnTo>
                    <a:pt x="175" y="45"/>
                  </a:lnTo>
                  <a:close/>
                  <a:moveTo>
                    <a:pt x="63" y="45"/>
                  </a:moveTo>
                  <a:cubicBezTo>
                    <a:pt x="94" y="45"/>
                    <a:pt x="94" y="45"/>
                    <a:pt x="94" y="45"/>
                  </a:cubicBezTo>
                  <a:cubicBezTo>
                    <a:pt x="86" y="74"/>
                    <a:pt x="86" y="74"/>
                    <a:pt x="86" y="74"/>
                  </a:cubicBezTo>
                  <a:cubicBezTo>
                    <a:pt x="55" y="74"/>
                    <a:pt x="55" y="74"/>
                    <a:pt x="55" y="74"/>
                  </a:cubicBezTo>
                  <a:lnTo>
                    <a:pt x="63" y="45"/>
                  </a:lnTo>
                  <a:close/>
                  <a:moveTo>
                    <a:pt x="48" y="74"/>
                  </a:moveTo>
                  <a:cubicBezTo>
                    <a:pt x="23" y="74"/>
                    <a:pt x="23" y="74"/>
                    <a:pt x="23" y="74"/>
                  </a:cubicBezTo>
                  <a:cubicBezTo>
                    <a:pt x="31" y="45"/>
                    <a:pt x="31" y="45"/>
                    <a:pt x="31" y="45"/>
                  </a:cubicBezTo>
                  <a:cubicBezTo>
                    <a:pt x="56" y="45"/>
                    <a:pt x="56" y="45"/>
                    <a:pt x="56" y="45"/>
                  </a:cubicBezTo>
                  <a:lnTo>
                    <a:pt x="48" y="74"/>
                  </a:lnTo>
                  <a:close/>
                  <a:moveTo>
                    <a:pt x="102" y="38"/>
                  </a:moveTo>
                  <a:cubicBezTo>
                    <a:pt x="110" y="11"/>
                    <a:pt x="110" y="11"/>
                    <a:pt x="110" y="11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33" y="38"/>
                    <a:pt x="133" y="38"/>
                    <a:pt x="133" y="38"/>
                  </a:cubicBezTo>
                  <a:lnTo>
                    <a:pt x="102" y="38"/>
                  </a:lnTo>
                  <a:close/>
                  <a:moveTo>
                    <a:pt x="131" y="45"/>
                  </a:moveTo>
                  <a:cubicBezTo>
                    <a:pt x="123" y="74"/>
                    <a:pt x="123" y="74"/>
                    <a:pt x="123" y="74"/>
                  </a:cubicBezTo>
                  <a:cubicBezTo>
                    <a:pt x="92" y="74"/>
                    <a:pt x="92" y="74"/>
                    <a:pt x="92" y="74"/>
                  </a:cubicBezTo>
                  <a:cubicBezTo>
                    <a:pt x="101" y="45"/>
                    <a:pt x="101" y="45"/>
                    <a:pt x="101" y="45"/>
                  </a:cubicBezTo>
                  <a:lnTo>
                    <a:pt x="131" y="45"/>
                  </a:lnTo>
                  <a:close/>
                  <a:moveTo>
                    <a:pt x="95" y="38"/>
                  </a:moveTo>
                  <a:cubicBezTo>
                    <a:pt x="65" y="38"/>
                    <a:pt x="65" y="38"/>
                    <a:pt x="65" y="38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103" y="11"/>
                    <a:pt x="103" y="11"/>
                    <a:pt x="103" y="11"/>
                  </a:cubicBezTo>
                  <a:lnTo>
                    <a:pt x="95" y="38"/>
                  </a:lnTo>
                  <a:close/>
                  <a:moveTo>
                    <a:pt x="84" y="80"/>
                  </a:moveTo>
                  <a:cubicBezTo>
                    <a:pt x="76" y="109"/>
                    <a:pt x="76" y="109"/>
                    <a:pt x="76" y="109"/>
                  </a:cubicBezTo>
                  <a:cubicBezTo>
                    <a:pt x="46" y="109"/>
                    <a:pt x="46" y="109"/>
                    <a:pt x="46" y="109"/>
                  </a:cubicBezTo>
                  <a:cubicBezTo>
                    <a:pt x="53" y="80"/>
                    <a:pt x="53" y="80"/>
                    <a:pt x="53" y="80"/>
                  </a:cubicBezTo>
                  <a:lnTo>
                    <a:pt x="84" y="80"/>
                  </a:lnTo>
                  <a:close/>
                  <a:moveTo>
                    <a:pt x="91" y="80"/>
                  </a:moveTo>
                  <a:cubicBezTo>
                    <a:pt x="121" y="80"/>
                    <a:pt x="121" y="80"/>
                    <a:pt x="121" y="80"/>
                  </a:cubicBezTo>
                  <a:cubicBezTo>
                    <a:pt x="113" y="109"/>
                    <a:pt x="113" y="109"/>
                    <a:pt x="113" y="109"/>
                  </a:cubicBezTo>
                  <a:cubicBezTo>
                    <a:pt x="83" y="109"/>
                    <a:pt x="83" y="109"/>
                    <a:pt x="83" y="109"/>
                  </a:cubicBezTo>
                  <a:lnTo>
                    <a:pt x="91" y="80"/>
                  </a:lnTo>
                  <a:close/>
                  <a:moveTo>
                    <a:pt x="128" y="80"/>
                  </a:moveTo>
                  <a:cubicBezTo>
                    <a:pt x="158" y="80"/>
                    <a:pt x="158" y="80"/>
                    <a:pt x="158" y="80"/>
                  </a:cubicBezTo>
                  <a:cubicBezTo>
                    <a:pt x="150" y="109"/>
                    <a:pt x="150" y="109"/>
                    <a:pt x="150" y="109"/>
                  </a:cubicBezTo>
                  <a:cubicBezTo>
                    <a:pt x="120" y="109"/>
                    <a:pt x="120" y="109"/>
                    <a:pt x="120" y="109"/>
                  </a:cubicBezTo>
                  <a:lnTo>
                    <a:pt x="128" y="80"/>
                  </a:lnTo>
                  <a:close/>
                  <a:moveTo>
                    <a:pt x="139" y="38"/>
                  </a:moveTo>
                  <a:cubicBezTo>
                    <a:pt x="147" y="11"/>
                    <a:pt x="147" y="11"/>
                    <a:pt x="147" y="11"/>
                  </a:cubicBezTo>
                  <a:cubicBezTo>
                    <a:pt x="177" y="11"/>
                    <a:pt x="177" y="11"/>
                    <a:pt x="177" y="11"/>
                  </a:cubicBezTo>
                  <a:cubicBezTo>
                    <a:pt x="170" y="38"/>
                    <a:pt x="170" y="38"/>
                    <a:pt x="170" y="38"/>
                  </a:cubicBezTo>
                  <a:lnTo>
                    <a:pt x="139" y="38"/>
                  </a:lnTo>
                  <a:close/>
                  <a:moveTo>
                    <a:pt x="40" y="11"/>
                  </a:moveTo>
                  <a:cubicBezTo>
                    <a:pt x="66" y="11"/>
                    <a:pt x="66" y="11"/>
                    <a:pt x="66" y="11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2" y="38"/>
                    <a:pt x="32" y="38"/>
                    <a:pt x="32" y="38"/>
                  </a:cubicBezTo>
                  <a:lnTo>
                    <a:pt x="40" y="11"/>
                  </a:lnTo>
                  <a:close/>
                  <a:moveTo>
                    <a:pt x="21" y="80"/>
                  </a:moveTo>
                  <a:cubicBezTo>
                    <a:pt x="47" y="80"/>
                    <a:pt x="47" y="80"/>
                    <a:pt x="47" y="80"/>
                  </a:cubicBezTo>
                  <a:cubicBezTo>
                    <a:pt x="39" y="109"/>
                    <a:pt x="39" y="109"/>
                    <a:pt x="39" y="109"/>
                  </a:cubicBezTo>
                  <a:cubicBezTo>
                    <a:pt x="13" y="109"/>
                    <a:pt x="13" y="109"/>
                    <a:pt x="13" y="109"/>
                  </a:cubicBezTo>
                  <a:lnTo>
                    <a:pt x="21" y="80"/>
                  </a:lnTo>
                  <a:close/>
                  <a:moveTo>
                    <a:pt x="187" y="109"/>
                  </a:moveTo>
                  <a:cubicBezTo>
                    <a:pt x="157" y="109"/>
                    <a:pt x="157" y="109"/>
                    <a:pt x="157" y="109"/>
                  </a:cubicBezTo>
                  <a:cubicBezTo>
                    <a:pt x="165" y="80"/>
                    <a:pt x="165" y="80"/>
                    <a:pt x="165" y="80"/>
                  </a:cubicBezTo>
                  <a:cubicBezTo>
                    <a:pt x="195" y="80"/>
                    <a:pt x="195" y="80"/>
                    <a:pt x="195" y="80"/>
                  </a:cubicBezTo>
                  <a:lnTo>
                    <a:pt x="187" y="109"/>
                  </a:lnTo>
                  <a:close/>
                  <a:moveTo>
                    <a:pt x="206" y="38"/>
                  </a:moveTo>
                  <a:cubicBezTo>
                    <a:pt x="177" y="38"/>
                    <a:pt x="177" y="38"/>
                    <a:pt x="177" y="38"/>
                  </a:cubicBezTo>
                  <a:cubicBezTo>
                    <a:pt x="184" y="11"/>
                    <a:pt x="184" y="11"/>
                    <a:pt x="184" y="11"/>
                  </a:cubicBezTo>
                  <a:cubicBezTo>
                    <a:pt x="214" y="11"/>
                    <a:pt x="214" y="11"/>
                    <a:pt x="214" y="11"/>
                  </a:cubicBezTo>
                  <a:lnTo>
                    <a:pt x="206" y="3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9" name="Oval 31"/>
            <p:cNvSpPr>
              <a:spLocks noChangeArrowheads="1"/>
            </p:cNvSpPr>
            <p:nvPr/>
          </p:nvSpPr>
          <p:spPr bwMode="auto">
            <a:xfrm>
              <a:off x="7659983" y="3696577"/>
              <a:ext cx="485990" cy="35789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0" name="Freeform 32"/>
            <p:cNvSpPr>
              <a:spLocks/>
            </p:cNvSpPr>
            <p:nvPr/>
          </p:nvSpPr>
          <p:spPr bwMode="auto">
            <a:xfrm>
              <a:off x="7839336" y="3573017"/>
              <a:ext cx="127284" cy="80954"/>
            </a:xfrm>
            <a:custGeom>
              <a:avLst/>
              <a:gdLst>
                <a:gd name="T0" fmla="*/ 10 w 22"/>
                <a:gd name="T1" fmla="*/ 0 h 19"/>
                <a:gd name="T2" fmla="*/ 0 w 22"/>
                <a:gd name="T3" fmla="*/ 19 h 19"/>
                <a:gd name="T4" fmla="*/ 22 w 22"/>
                <a:gd name="T5" fmla="*/ 19 h 19"/>
                <a:gd name="T6" fmla="*/ 10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10" y="0"/>
                  </a:moveTo>
                  <a:lnTo>
                    <a:pt x="0" y="19"/>
                  </a:lnTo>
                  <a:lnTo>
                    <a:pt x="22" y="19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1" name="Freeform 33"/>
            <p:cNvSpPr>
              <a:spLocks/>
            </p:cNvSpPr>
            <p:nvPr/>
          </p:nvSpPr>
          <p:spPr bwMode="auto">
            <a:xfrm>
              <a:off x="7839336" y="4105600"/>
              <a:ext cx="127284" cy="76693"/>
            </a:xfrm>
            <a:custGeom>
              <a:avLst/>
              <a:gdLst>
                <a:gd name="T0" fmla="*/ 10 w 22"/>
                <a:gd name="T1" fmla="*/ 18 h 18"/>
                <a:gd name="T2" fmla="*/ 22 w 22"/>
                <a:gd name="T3" fmla="*/ 0 h 18"/>
                <a:gd name="T4" fmla="*/ 0 w 22"/>
                <a:gd name="T5" fmla="*/ 0 h 18"/>
                <a:gd name="T6" fmla="*/ 10 w 22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8">
                  <a:moveTo>
                    <a:pt x="10" y="18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10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2" name="Freeform 34"/>
            <p:cNvSpPr>
              <a:spLocks/>
            </p:cNvSpPr>
            <p:nvPr/>
          </p:nvSpPr>
          <p:spPr bwMode="auto">
            <a:xfrm>
              <a:off x="7700483" y="3615623"/>
              <a:ext cx="109928" cy="89476"/>
            </a:xfrm>
            <a:custGeom>
              <a:avLst/>
              <a:gdLst>
                <a:gd name="T0" fmla="*/ 19 w 19"/>
                <a:gd name="T1" fmla="*/ 11 h 21"/>
                <a:gd name="T2" fmla="*/ 0 w 19"/>
                <a:gd name="T3" fmla="*/ 0 h 21"/>
                <a:gd name="T4" fmla="*/ 0 w 19"/>
                <a:gd name="T5" fmla="*/ 21 h 21"/>
                <a:gd name="T6" fmla="*/ 19 w 19"/>
                <a:gd name="T7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19" y="11"/>
                  </a:moveTo>
                  <a:lnTo>
                    <a:pt x="0" y="0"/>
                  </a:lnTo>
                  <a:lnTo>
                    <a:pt x="0" y="21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3" name="Freeform 35"/>
            <p:cNvSpPr>
              <a:spLocks/>
            </p:cNvSpPr>
            <p:nvPr/>
          </p:nvSpPr>
          <p:spPr bwMode="auto">
            <a:xfrm>
              <a:off x="7544272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1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1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4" name="Freeform 36"/>
            <p:cNvSpPr>
              <a:spLocks/>
            </p:cNvSpPr>
            <p:nvPr/>
          </p:nvSpPr>
          <p:spPr bwMode="auto">
            <a:xfrm>
              <a:off x="7486416" y="3832918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5" name="Freeform 37"/>
            <p:cNvSpPr>
              <a:spLocks/>
            </p:cNvSpPr>
            <p:nvPr/>
          </p:nvSpPr>
          <p:spPr bwMode="auto">
            <a:xfrm>
              <a:off x="8209615" y="3832918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1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1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6" name="Freeform 38"/>
            <p:cNvSpPr>
              <a:spLocks/>
            </p:cNvSpPr>
            <p:nvPr/>
          </p:nvSpPr>
          <p:spPr bwMode="auto">
            <a:xfrm>
              <a:off x="7544272" y="3947956"/>
              <a:ext cx="127284" cy="80954"/>
            </a:xfrm>
            <a:custGeom>
              <a:avLst/>
              <a:gdLst>
                <a:gd name="T0" fmla="*/ 0 w 22"/>
                <a:gd name="T1" fmla="*/ 19 h 19"/>
                <a:gd name="T2" fmla="*/ 22 w 22"/>
                <a:gd name="T3" fmla="*/ 19 h 19"/>
                <a:gd name="T4" fmla="*/ 11 w 22"/>
                <a:gd name="T5" fmla="*/ 0 h 19"/>
                <a:gd name="T6" fmla="*/ 0 w 22"/>
                <a:gd name="T7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0" y="19"/>
                  </a:moveTo>
                  <a:lnTo>
                    <a:pt x="22" y="19"/>
                  </a:lnTo>
                  <a:lnTo>
                    <a:pt x="11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7" name="Freeform 39"/>
            <p:cNvSpPr>
              <a:spLocks/>
            </p:cNvSpPr>
            <p:nvPr/>
          </p:nvSpPr>
          <p:spPr bwMode="auto">
            <a:xfrm>
              <a:off x="8134404" y="3730663"/>
              <a:ext cx="127284" cy="80954"/>
            </a:xfrm>
            <a:custGeom>
              <a:avLst/>
              <a:gdLst>
                <a:gd name="T0" fmla="*/ 22 w 22"/>
                <a:gd name="T1" fmla="*/ 0 h 19"/>
                <a:gd name="T2" fmla="*/ 0 w 22"/>
                <a:gd name="T3" fmla="*/ 0 h 19"/>
                <a:gd name="T4" fmla="*/ 10 w 22"/>
                <a:gd name="T5" fmla="*/ 19 h 19"/>
                <a:gd name="T6" fmla="*/ 22 w 22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9">
                  <a:moveTo>
                    <a:pt x="22" y="0"/>
                  </a:moveTo>
                  <a:lnTo>
                    <a:pt x="0" y="0"/>
                  </a:lnTo>
                  <a:lnTo>
                    <a:pt x="10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8" name="Freeform 40"/>
            <p:cNvSpPr>
              <a:spLocks/>
            </p:cNvSpPr>
            <p:nvPr/>
          </p:nvSpPr>
          <p:spPr bwMode="auto">
            <a:xfrm>
              <a:off x="7700483" y="4050210"/>
              <a:ext cx="109928" cy="89476"/>
            </a:xfrm>
            <a:custGeom>
              <a:avLst/>
              <a:gdLst>
                <a:gd name="T0" fmla="*/ 0 w 19"/>
                <a:gd name="T1" fmla="*/ 21 h 21"/>
                <a:gd name="T2" fmla="*/ 19 w 19"/>
                <a:gd name="T3" fmla="*/ 10 h 21"/>
                <a:gd name="T4" fmla="*/ 0 w 19"/>
                <a:gd name="T5" fmla="*/ 0 h 21"/>
                <a:gd name="T6" fmla="*/ 0 w 19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1">
                  <a:moveTo>
                    <a:pt x="0" y="21"/>
                  </a:moveTo>
                  <a:lnTo>
                    <a:pt x="19" y="10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9" name="Freeform 41"/>
            <p:cNvSpPr>
              <a:spLocks/>
            </p:cNvSpPr>
            <p:nvPr/>
          </p:nvSpPr>
          <p:spPr bwMode="auto">
            <a:xfrm>
              <a:off x="7995551" y="3615623"/>
              <a:ext cx="104142" cy="89476"/>
            </a:xfrm>
            <a:custGeom>
              <a:avLst/>
              <a:gdLst>
                <a:gd name="T0" fmla="*/ 18 w 18"/>
                <a:gd name="T1" fmla="*/ 0 h 21"/>
                <a:gd name="T2" fmla="*/ 0 w 18"/>
                <a:gd name="T3" fmla="*/ 11 h 21"/>
                <a:gd name="T4" fmla="*/ 18 w 18"/>
                <a:gd name="T5" fmla="*/ 21 h 21"/>
                <a:gd name="T6" fmla="*/ 18 w 18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21">
                  <a:moveTo>
                    <a:pt x="18" y="0"/>
                  </a:moveTo>
                  <a:lnTo>
                    <a:pt x="0" y="11"/>
                  </a:lnTo>
                  <a:lnTo>
                    <a:pt x="18" y="2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ja-JP" altLang="en-US" sz="200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7430543" y="5877272"/>
              <a:ext cx="2058963" cy="99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8261"/>
              <a:r>
                <a:rPr lang="ja-JP" altLang="en-US" dirty="0">
                  <a:solidFill>
                    <a:srgbClr val="0000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合理的な量の電気と熱をタイムリーに供給可能</a:t>
              </a:r>
              <a:endPara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539" name="右矢印 21538"/>
            <p:cNvSpPr/>
            <p:nvPr/>
          </p:nvSpPr>
          <p:spPr>
            <a:xfrm>
              <a:off x="6840060" y="3154809"/>
              <a:ext cx="489204" cy="1151707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5529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80" y="5013176"/>
              <a:ext cx="1872903" cy="734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541" name="加算記号 21540"/>
            <p:cNvSpPr/>
            <p:nvPr/>
          </p:nvSpPr>
          <p:spPr>
            <a:xfrm>
              <a:off x="8268483" y="4611539"/>
              <a:ext cx="356925" cy="356925"/>
            </a:xfrm>
            <a:prstGeom prst="mathPlus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6795590" y="3981881"/>
              <a:ext cx="461665" cy="225543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b="1" dirty="0">
                  <a:solidFill>
                    <a:schemeClr val="accent1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当事業の目的</a:t>
              </a:r>
            </a:p>
          </p:txBody>
        </p:sp>
      </p:grpSp>
      <p:sp>
        <p:nvSpPr>
          <p:cNvPr id="107" name="正方形/長方形 6"/>
          <p:cNvSpPr>
            <a:spLocks noChangeArrowheads="1"/>
          </p:cNvSpPr>
          <p:nvPr/>
        </p:nvSpPr>
        <p:spPr bwMode="auto">
          <a:xfrm>
            <a:off x="-1310404" y="7270075"/>
            <a:ext cx="6360668" cy="62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億円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 defTabSz="844062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年度からの新規事業）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776542" y="526504"/>
            <a:ext cx="1816071" cy="3393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61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9217025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112" name="正方形/長方形 6"/>
          <p:cNvSpPr>
            <a:spLocks noChangeArrowheads="1"/>
          </p:cNvSpPr>
          <p:nvPr/>
        </p:nvSpPr>
        <p:spPr bwMode="auto">
          <a:xfrm>
            <a:off x="4802385" y="476678"/>
            <a:ext cx="5378624" cy="115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20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年度予算案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年度からの新規事業）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lnSpc>
                <a:spcPts val="2000"/>
              </a:lnSpc>
              <a:spcBef>
                <a:spcPct val="0"/>
              </a:spcBef>
              <a:buNone/>
              <a:defRPr/>
            </a:pP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平成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30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～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32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  <a:endParaRPr kumimoji="0" lang="zh-TW" altLang="en-US" sz="20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</a:t>
            </a: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　事業室技術</a:t>
            </a:r>
            <a:r>
              <a:rPr lang="en-US" altLang="ja-JP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03-5521-8339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　</a:t>
            </a:r>
            <a:endParaRPr lang="zh-TW" altLang="en-US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lnSpc>
                <a:spcPts val="20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8733122" y="74587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</a:p>
        </p:txBody>
      </p:sp>
    </p:spTree>
    <p:extLst>
      <p:ext uri="{BB962C8B-B14F-4D97-AF65-F5344CB8AC3E}">
        <p14:creationId xmlns:p14="http://schemas.microsoft.com/office/powerpoint/2010/main" val="261890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タイトル 1"/>
          <p:cNvSpPr txBox="1">
            <a:spLocks/>
          </p:cNvSpPr>
          <p:nvPr/>
        </p:nvSpPr>
        <p:spPr bwMode="auto">
          <a:xfrm>
            <a:off x="-1257178" y="530864"/>
            <a:ext cx="6833992" cy="43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0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0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0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0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0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defRPr/>
            </a:pPr>
            <a:endParaRPr lang="ja-JP" altLang="en-US" sz="1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0472" y="548687"/>
            <a:ext cx="9505056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○離島モデルの背景・意義</a:t>
            </a: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891" indent="-342891">
              <a:buFont typeface="Arial" pitchFamily="34" charset="0"/>
              <a:buChar char="•"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離島の多くは、ディーゼル発電機を使っており、電源の低炭素化が課題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42891" indent="-342891">
              <a:buFont typeface="Arial" pitchFamily="34" charset="0"/>
              <a:buChar char="•"/>
              <a:defRPr/>
            </a:pPr>
            <a:r>
              <a: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一方、系統が脆弱な離島では不安定な再エネ電気の導入には限界がある。</a:t>
            </a: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○取組内容</a:t>
            </a: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再エネを蓄電池・水素を組み合わせて安定的に利用することで、離島グリッドの再エネ導入拡大を実現するモデルを確立。</a:t>
            </a:r>
          </a:p>
        </p:txBody>
      </p:sp>
      <p:sp>
        <p:nvSpPr>
          <p:cNvPr id="99" name="タイトル 1"/>
          <p:cNvSpPr txBox="1">
            <a:spLocks/>
          </p:cNvSpPr>
          <p:nvPr/>
        </p:nvSpPr>
        <p:spPr>
          <a:xfrm>
            <a:off x="692155" y="33339"/>
            <a:ext cx="8148639" cy="55721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defTabSz="842942">
              <a:spcAft>
                <a:spcPts val="275"/>
              </a:spcAft>
              <a:buClr>
                <a:srgbClr val="6F6F6F"/>
              </a:buClr>
              <a:defRPr/>
            </a:pPr>
            <a:r>
              <a:rPr lang="ja-JP" altLang="en-US" sz="2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離島型モデル導入イメージ</a:t>
            </a:r>
          </a:p>
        </p:txBody>
      </p:sp>
      <p:sp>
        <p:nvSpPr>
          <p:cNvPr id="21" name="二等辺三角形 20"/>
          <p:cNvSpPr/>
          <p:nvPr/>
        </p:nvSpPr>
        <p:spPr>
          <a:xfrm flipV="1">
            <a:off x="3953596" y="1556792"/>
            <a:ext cx="1944216" cy="19800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Freeform 30"/>
          <p:cNvSpPr>
            <a:spLocks noEditPoints="1"/>
          </p:cNvSpPr>
          <p:nvPr/>
        </p:nvSpPr>
        <p:spPr bwMode="auto">
          <a:xfrm>
            <a:off x="723759" y="3552304"/>
            <a:ext cx="1336480" cy="519800"/>
          </a:xfrm>
          <a:custGeom>
            <a:avLst/>
            <a:gdLst>
              <a:gd name="T0" fmla="*/ 221 w 227"/>
              <a:gd name="T1" fmla="*/ 0 h 120"/>
              <a:gd name="T2" fmla="*/ 30 w 227"/>
              <a:gd name="T3" fmla="*/ 4 h 120"/>
              <a:gd name="T4" fmla="*/ 1 w 227"/>
              <a:gd name="T5" fmla="*/ 118 h 120"/>
              <a:gd name="T6" fmla="*/ 191 w 227"/>
              <a:gd name="T7" fmla="*/ 120 h 120"/>
              <a:gd name="T8" fmla="*/ 227 w 227"/>
              <a:gd name="T9" fmla="*/ 7 h 120"/>
              <a:gd name="T10" fmla="*/ 160 w 227"/>
              <a:gd name="T11" fmla="*/ 74 h 120"/>
              <a:gd name="T12" fmla="*/ 138 w 227"/>
              <a:gd name="T13" fmla="*/ 45 h 120"/>
              <a:gd name="T14" fmla="*/ 160 w 227"/>
              <a:gd name="T15" fmla="*/ 74 h 120"/>
              <a:gd name="T16" fmla="*/ 204 w 227"/>
              <a:gd name="T17" fmla="*/ 45 h 120"/>
              <a:gd name="T18" fmla="*/ 167 w 227"/>
              <a:gd name="T19" fmla="*/ 74 h 120"/>
              <a:gd name="T20" fmla="*/ 63 w 227"/>
              <a:gd name="T21" fmla="*/ 45 h 120"/>
              <a:gd name="T22" fmla="*/ 86 w 227"/>
              <a:gd name="T23" fmla="*/ 74 h 120"/>
              <a:gd name="T24" fmla="*/ 63 w 227"/>
              <a:gd name="T25" fmla="*/ 45 h 120"/>
              <a:gd name="T26" fmla="*/ 23 w 227"/>
              <a:gd name="T27" fmla="*/ 74 h 120"/>
              <a:gd name="T28" fmla="*/ 56 w 227"/>
              <a:gd name="T29" fmla="*/ 45 h 120"/>
              <a:gd name="T30" fmla="*/ 102 w 227"/>
              <a:gd name="T31" fmla="*/ 38 h 120"/>
              <a:gd name="T32" fmla="*/ 140 w 227"/>
              <a:gd name="T33" fmla="*/ 11 h 120"/>
              <a:gd name="T34" fmla="*/ 102 w 227"/>
              <a:gd name="T35" fmla="*/ 38 h 120"/>
              <a:gd name="T36" fmla="*/ 123 w 227"/>
              <a:gd name="T37" fmla="*/ 74 h 120"/>
              <a:gd name="T38" fmla="*/ 101 w 227"/>
              <a:gd name="T39" fmla="*/ 45 h 120"/>
              <a:gd name="T40" fmla="*/ 95 w 227"/>
              <a:gd name="T41" fmla="*/ 38 h 120"/>
              <a:gd name="T42" fmla="*/ 73 w 227"/>
              <a:gd name="T43" fmla="*/ 11 h 120"/>
              <a:gd name="T44" fmla="*/ 95 w 227"/>
              <a:gd name="T45" fmla="*/ 38 h 120"/>
              <a:gd name="T46" fmla="*/ 76 w 227"/>
              <a:gd name="T47" fmla="*/ 109 h 120"/>
              <a:gd name="T48" fmla="*/ 53 w 227"/>
              <a:gd name="T49" fmla="*/ 80 h 120"/>
              <a:gd name="T50" fmla="*/ 91 w 227"/>
              <a:gd name="T51" fmla="*/ 80 h 120"/>
              <a:gd name="T52" fmla="*/ 113 w 227"/>
              <a:gd name="T53" fmla="*/ 109 h 120"/>
              <a:gd name="T54" fmla="*/ 91 w 227"/>
              <a:gd name="T55" fmla="*/ 80 h 120"/>
              <a:gd name="T56" fmla="*/ 158 w 227"/>
              <a:gd name="T57" fmla="*/ 80 h 120"/>
              <a:gd name="T58" fmla="*/ 120 w 227"/>
              <a:gd name="T59" fmla="*/ 109 h 120"/>
              <a:gd name="T60" fmla="*/ 139 w 227"/>
              <a:gd name="T61" fmla="*/ 38 h 120"/>
              <a:gd name="T62" fmla="*/ 177 w 227"/>
              <a:gd name="T63" fmla="*/ 11 h 120"/>
              <a:gd name="T64" fmla="*/ 139 w 227"/>
              <a:gd name="T65" fmla="*/ 38 h 120"/>
              <a:gd name="T66" fmla="*/ 66 w 227"/>
              <a:gd name="T67" fmla="*/ 11 h 120"/>
              <a:gd name="T68" fmla="*/ 32 w 227"/>
              <a:gd name="T69" fmla="*/ 38 h 120"/>
              <a:gd name="T70" fmla="*/ 21 w 227"/>
              <a:gd name="T71" fmla="*/ 80 h 120"/>
              <a:gd name="T72" fmla="*/ 39 w 227"/>
              <a:gd name="T73" fmla="*/ 109 h 120"/>
              <a:gd name="T74" fmla="*/ 21 w 227"/>
              <a:gd name="T75" fmla="*/ 80 h 120"/>
              <a:gd name="T76" fmla="*/ 157 w 227"/>
              <a:gd name="T77" fmla="*/ 109 h 120"/>
              <a:gd name="T78" fmla="*/ 195 w 227"/>
              <a:gd name="T79" fmla="*/ 80 h 120"/>
              <a:gd name="T80" fmla="*/ 206 w 227"/>
              <a:gd name="T81" fmla="*/ 38 h 120"/>
              <a:gd name="T82" fmla="*/ 184 w 227"/>
              <a:gd name="T83" fmla="*/ 11 h 120"/>
              <a:gd name="T84" fmla="*/ 206 w 227"/>
              <a:gd name="T85" fmla="*/ 38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27" h="120">
                <a:moveTo>
                  <a:pt x="226" y="2"/>
                </a:moveTo>
                <a:cubicBezTo>
                  <a:pt x="225" y="0"/>
                  <a:pt x="223" y="0"/>
                  <a:pt x="22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3" y="0"/>
                  <a:pt x="31" y="1"/>
                  <a:pt x="30" y="4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15"/>
                  <a:pt x="0" y="116"/>
                  <a:pt x="1" y="118"/>
                </a:cubicBezTo>
                <a:cubicBezTo>
                  <a:pt x="2" y="119"/>
                  <a:pt x="4" y="120"/>
                  <a:pt x="5" y="120"/>
                </a:cubicBezTo>
                <a:cubicBezTo>
                  <a:pt x="191" y="120"/>
                  <a:pt x="191" y="120"/>
                  <a:pt x="191" y="120"/>
                </a:cubicBezTo>
                <a:cubicBezTo>
                  <a:pt x="193" y="120"/>
                  <a:pt x="196" y="118"/>
                  <a:pt x="196" y="116"/>
                </a:cubicBezTo>
                <a:cubicBezTo>
                  <a:pt x="227" y="7"/>
                  <a:pt x="227" y="7"/>
                  <a:pt x="227" y="7"/>
                </a:cubicBezTo>
                <a:cubicBezTo>
                  <a:pt x="227" y="5"/>
                  <a:pt x="227" y="3"/>
                  <a:pt x="226" y="2"/>
                </a:cubicBezTo>
                <a:close/>
                <a:moveTo>
                  <a:pt x="160" y="74"/>
                </a:moveTo>
                <a:cubicBezTo>
                  <a:pt x="130" y="74"/>
                  <a:pt x="130" y="74"/>
                  <a:pt x="130" y="74"/>
                </a:cubicBezTo>
                <a:cubicBezTo>
                  <a:pt x="138" y="45"/>
                  <a:pt x="138" y="45"/>
                  <a:pt x="138" y="45"/>
                </a:cubicBezTo>
                <a:cubicBezTo>
                  <a:pt x="168" y="45"/>
                  <a:pt x="168" y="45"/>
                  <a:pt x="168" y="45"/>
                </a:cubicBezTo>
                <a:lnTo>
                  <a:pt x="160" y="74"/>
                </a:lnTo>
                <a:close/>
                <a:moveTo>
                  <a:pt x="175" y="45"/>
                </a:moveTo>
                <a:cubicBezTo>
                  <a:pt x="204" y="45"/>
                  <a:pt x="204" y="45"/>
                  <a:pt x="204" y="45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67" y="74"/>
                  <a:pt x="167" y="74"/>
                  <a:pt x="167" y="74"/>
                </a:cubicBezTo>
                <a:lnTo>
                  <a:pt x="175" y="45"/>
                </a:lnTo>
                <a:close/>
                <a:moveTo>
                  <a:pt x="63" y="45"/>
                </a:moveTo>
                <a:cubicBezTo>
                  <a:pt x="94" y="45"/>
                  <a:pt x="94" y="45"/>
                  <a:pt x="94" y="45"/>
                </a:cubicBezTo>
                <a:cubicBezTo>
                  <a:pt x="86" y="74"/>
                  <a:pt x="86" y="74"/>
                  <a:pt x="86" y="74"/>
                </a:cubicBezTo>
                <a:cubicBezTo>
                  <a:pt x="55" y="74"/>
                  <a:pt x="55" y="74"/>
                  <a:pt x="55" y="74"/>
                </a:cubicBezTo>
                <a:lnTo>
                  <a:pt x="63" y="45"/>
                </a:lnTo>
                <a:close/>
                <a:moveTo>
                  <a:pt x="48" y="74"/>
                </a:moveTo>
                <a:cubicBezTo>
                  <a:pt x="23" y="74"/>
                  <a:pt x="23" y="74"/>
                  <a:pt x="23" y="74"/>
                </a:cubicBezTo>
                <a:cubicBezTo>
                  <a:pt x="31" y="45"/>
                  <a:pt x="31" y="45"/>
                  <a:pt x="31" y="45"/>
                </a:cubicBezTo>
                <a:cubicBezTo>
                  <a:pt x="56" y="45"/>
                  <a:pt x="56" y="45"/>
                  <a:pt x="56" y="45"/>
                </a:cubicBezTo>
                <a:lnTo>
                  <a:pt x="48" y="74"/>
                </a:lnTo>
                <a:close/>
                <a:moveTo>
                  <a:pt x="102" y="38"/>
                </a:moveTo>
                <a:cubicBezTo>
                  <a:pt x="110" y="11"/>
                  <a:pt x="110" y="11"/>
                  <a:pt x="110" y="11"/>
                </a:cubicBezTo>
                <a:cubicBezTo>
                  <a:pt x="140" y="11"/>
                  <a:pt x="140" y="11"/>
                  <a:pt x="140" y="11"/>
                </a:cubicBezTo>
                <a:cubicBezTo>
                  <a:pt x="133" y="38"/>
                  <a:pt x="133" y="38"/>
                  <a:pt x="133" y="38"/>
                </a:cubicBezTo>
                <a:lnTo>
                  <a:pt x="102" y="38"/>
                </a:lnTo>
                <a:close/>
                <a:moveTo>
                  <a:pt x="131" y="45"/>
                </a:moveTo>
                <a:cubicBezTo>
                  <a:pt x="123" y="74"/>
                  <a:pt x="123" y="74"/>
                  <a:pt x="123" y="74"/>
                </a:cubicBezTo>
                <a:cubicBezTo>
                  <a:pt x="92" y="74"/>
                  <a:pt x="92" y="74"/>
                  <a:pt x="92" y="74"/>
                </a:cubicBezTo>
                <a:cubicBezTo>
                  <a:pt x="101" y="45"/>
                  <a:pt x="101" y="45"/>
                  <a:pt x="101" y="45"/>
                </a:cubicBezTo>
                <a:lnTo>
                  <a:pt x="131" y="45"/>
                </a:lnTo>
                <a:close/>
                <a:moveTo>
                  <a:pt x="95" y="38"/>
                </a:moveTo>
                <a:cubicBezTo>
                  <a:pt x="65" y="38"/>
                  <a:pt x="65" y="38"/>
                  <a:pt x="65" y="38"/>
                </a:cubicBezTo>
                <a:cubicBezTo>
                  <a:pt x="73" y="11"/>
                  <a:pt x="73" y="11"/>
                  <a:pt x="73" y="11"/>
                </a:cubicBezTo>
                <a:cubicBezTo>
                  <a:pt x="103" y="11"/>
                  <a:pt x="103" y="11"/>
                  <a:pt x="103" y="11"/>
                </a:cubicBezTo>
                <a:lnTo>
                  <a:pt x="95" y="38"/>
                </a:lnTo>
                <a:close/>
                <a:moveTo>
                  <a:pt x="84" y="80"/>
                </a:moveTo>
                <a:cubicBezTo>
                  <a:pt x="76" y="109"/>
                  <a:pt x="76" y="109"/>
                  <a:pt x="76" y="109"/>
                </a:cubicBezTo>
                <a:cubicBezTo>
                  <a:pt x="46" y="109"/>
                  <a:pt x="46" y="109"/>
                  <a:pt x="46" y="109"/>
                </a:cubicBezTo>
                <a:cubicBezTo>
                  <a:pt x="53" y="80"/>
                  <a:pt x="53" y="80"/>
                  <a:pt x="53" y="80"/>
                </a:cubicBezTo>
                <a:lnTo>
                  <a:pt x="84" y="80"/>
                </a:lnTo>
                <a:close/>
                <a:moveTo>
                  <a:pt x="91" y="80"/>
                </a:moveTo>
                <a:cubicBezTo>
                  <a:pt x="121" y="80"/>
                  <a:pt x="121" y="80"/>
                  <a:pt x="121" y="80"/>
                </a:cubicBezTo>
                <a:cubicBezTo>
                  <a:pt x="113" y="109"/>
                  <a:pt x="113" y="109"/>
                  <a:pt x="113" y="109"/>
                </a:cubicBezTo>
                <a:cubicBezTo>
                  <a:pt x="83" y="109"/>
                  <a:pt x="83" y="109"/>
                  <a:pt x="83" y="109"/>
                </a:cubicBezTo>
                <a:lnTo>
                  <a:pt x="91" y="80"/>
                </a:lnTo>
                <a:close/>
                <a:moveTo>
                  <a:pt x="128" y="80"/>
                </a:moveTo>
                <a:cubicBezTo>
                  <a:pt x="158" y="80"/>
                  <a:pt x="158" y="80"/>
                  <a:pt x="158" y="80"/>
                </a:cubicBezTo>
                <a:cubicBezTo>
                  <a:pt x="150" y="109"/>
                  <a:pt x="150" y="109"/>
                  <a:pt x="150" y="109"/>
                </a:cubicBezTo>
                <a:cubicBezTo>
                  <a:pt x="120" y="109"/>
                  <a:pt x="120" y="109"/>
                  <a:pt x="120" y="109"/>
                </a:cubicBezTo>
                <a:lnTo>
                  <a:pt x="128" y="80"/>
                </a:lnTo>
                <a:close/>
                <a:moveTo>
                  <a:pt x="139" y="38"/>
                </a:moveTo>
                <a:cubicBezTo>
                  <a:pt x="147" y="11"/>
                  <a:pt x="147" y="11"/>
                  <a:pt x="147" y="11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70" y="38"/>
                  <a:pt x="170" y="38"/>
                  <a:pt x="170" y="38"/>
                </a:cubicBezTo>
                <a:lnTo>
                  <a:pt x="139" y="38"/>
                </a:lnTo>
                <a:close/>
                <a:moveTo>
                  <a:pt x="40" y="11"/>
                </a:moveTo>
                <a:cubicBezTo>
                  <a:pt x="66" y="11"/>
                  <a:pt x="66" y="11"/>
                  <a:pt x="66" y="11"/>
                </a:cubicBezTo>
                <a:cubicBezTo>
                  <a:pt x="58" y="38"/>
                  <a:pt x="58" y="38"/>
                  <a:pt x="58" y="38"/>
                </a:cubicBezTo>
                <a:cubicBezTo>
                  <a:pt x="32" y="38"/>
                  <a:pt x="32" y="38"/>
                  <a:pt x="32" y="38"/>
                </a:cubicBezTo>
                <a:lnTo>
                  <a:pt x="40" y="11"/>
                </a:lnTo>
                <a:close/>
                <a:moveTo>
                  <a:pt x="21" y="80"/>
                </a:moveTo>
                <a:cubicBezTo>
                  <a:pt x="47" y="80"/>
                  <a:pt x="47" y="80"/>
                  <a:pt x="47" y="80"/>
                </a:cubicBezTo>
                <a:cubicBezTo>
                  <a:pt x="39" y="109"/>
                  <a:pt x="39" y="109"/>
                  <a:pt x="39" y="109"/>
                </a:cubicBezTo>
                <a:cubicBezTo>
                  <a:pt x="13" y="109"/>
                  <a:pt x="13" y="109"/>
                  <a:pt x="13" y="109"/>
                </a:cubicBezTo>
                <a:lnTo>
                  <a:pt x="21" y="80"/>
                </a:lnTo>
                <a:close/>
                <a:moveTo>
                  <a:pt x="187" y="109"/>
                </a:moveTo>
                <a:cubicBezTo>
                  <a:pt x="157" y="109"/>
                  <a:pt x="157" y="109"/>
                  <a:pt x="157" y="109"/>
                </a:cubicBezTo>
                <a:cubicBezTo>
                  <a:pt x="165" y="80"/>
                  <a:pt x="165" y="80"/>
                  <a:pt x="165" y="80"/>
                </a:cubicBezTo>
                <a:cubicBezTo>
                  <a:pt x="195" y="80"/>
                  <a:pt x="195" y="80"/>
                  <a:pt x="195" y="80"/>
                </a:cubicBezTo>
                <a:lnTo>
                  <a:pt x="187" y="109"/>
                </a:lnTo>
                <a:close/>
                <a:moveTo>
                  <a:pt x="206" y="38"/>
                </a:moveTo>
                <a:cubicBezTo>
                  <a:pt x="177" y="38"/>
                  <a:pt x="177" y="38"/>
                  <a:pt x="177" y="38"/>
                </a:cubicBezTo>
                <a:cubicBezTo>
                  <a:pt x="184" y="11"/>
                  <a:pt x="184" y="11"/>
                  <a:pt x="184" y="11"/>
                </a:cubicBezTo>
                <a:cubicBezTo>
                  <a:pt x="214" y="11"/>
                  <a:pt x="214" y="11"/>
                  <a:pt x="214" y="11"/>
                </a:cubicBezTo>
                <a:lnTo>
                  <a:pt x="206" y="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" name="Oval 31"/>
          <p:cNvSpPr>
            <a:spLocks noChangeArrowheads="1"/>
          </p:cNvSpPr>
          <p:nvPr/>
        </p:nvSpPr>
        <p:spPr bwMode="auto">
          <a:xfrm>
            <a:off x="446052" y="3215719"/>
            <a:ext cx="485991" cy="35789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Freeform 32"/>
          <p:cNvSpPr>
            <a:spLocks/>
          </p:cNvSpPr>
          <p:nvPr/>
        </p:nvSpPr>
        <p:spPr bwMode="auto">
          <a:xfrm>
            <a:off x="625401" y="3092158"/>
            <a:ext cx="127284" cy="80955"/>
          </a:xfrm>
          <a:custGeom>
            <a:avLst/>
            <a:gdLst>
              <a:gd name="T0" fmla="*/ 10 w 22"/>
              <a:gd name="T1" fmla="*/ 0 h 19"/>
              <a:gd name="T2" fmla="*/ 0 w 22"/>
              <a:gd name="T3" fmla="*/ 19 h 19"/>
              <a:gd name="T4" fmla="*/ 22 w 22"/>
              <a:gd name="T5" fmla="*/ 19 h 19"/>
              <a:gd name="T6" fmla="*/ 10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10" y="0"/>
                </a:moveTo>
                <a:lnTo>
                  <a:pt x="0" y="19"/>
                </a:lnTo>
                <a:lnTo>
                  <a:pt x="22" y="19"/>
                </a:lnTo>
                <a:lnTo>
                  <a:pt x="1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6" name="Freeform 33"/>
          <p:cNvSpPr>
            <a:spLocks/>
          </p:cNvSpPr>
          <p:nvPr/>
        </p:nvSpPr>
        <p:spPr bwMode="auto">
          <a:xfrm>
            <a:off x="625401" y="3624743"/>
            <a:ext cx="127284" cy="76693"/>
          </a:xfrm>
          <a:custGeom>
            <a:avLst/>
            <a:gdLst>
              <a:gd name="T0" fmla="*/ 10 w 22"/>
              <a:gd name="T1" fmla="*/ 18 h 18"/>
              <a:gd name="T2" fmla="*/ 22 w 22"/>
              <a:gd name="T3" fmla="*/ 0 h 18"/>
              <a:gd name="T4" fmla="*/ 0 w 22"/>
              <a:gd name="T5" fmla="*/ 0 h 18"/>
              <a:gd name="T6" fmla="*/ 10 w 22"/>
              <a:gd name="T7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8">
                <a:moveTo>
                  <a:pt x="10" y="18"/>
                </a:moveTo>
                <a:lnTo>
                  <a:pt x="22" y="0"/>
                </a:lnTo>
                <a:lnTo>
                  <a:pt x="0" y="0"/>
                </a:lnTo>
                <a:lnTo>
                  <a:pt x="10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Freeform 34"/>
          <p:cNvSpPr>
            <a:spLocks/>
          </p:cNvSpPr>
          <p:nvPr/>
        </p:nvSpPr>
        <p:spPr bwMode="auto">
          <a:xfrm>
            <a:off x="486547" y="3134759"/>
            <a:ext cx="109928" cy="89476"/>
          </a:xfrm>
          <a:custGeom>
            <a:avLst/>
            <a:gdLst>
              <a:gd name="T0" fmla="*/ 19 w 19"/>
              <a:gd name="T1" fmla="*/ 11 h 21"/>
              <a:gd name="T2" fmla="*/ 0 w 19"/>
              <a:gd name="T3" fmla="*/ 0 h 21"/>
              <a:gd name="T4" fmla="*/ 0 w 19"/>
              <a:gd name="T5" fmla="*/ 21 h 21"/>
              <a:gd name="T6" fmla="*/ 19 w 19"/>
              <a:gd name="T7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19" y="11"/>
                </a:moveTo>
                <a:lnTo>
                  <a:pt x="0" y="0"/>
                </a:lnTo>
                <a:lnTo>
                  <a:pt x="0" y="21"/>
                </a:lnTo>
                <a:lnTo>
                  <a:pt x="19" y="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Freeform 35"/>
          <p:cNvSpPr>
            <a:spLocks/>
          </p:cNvSpPr>
          <p:nvPr/>
        </p:nvSpPr>
        <p:spPr bwMode="auto">
          <a:xfrm>
            <a:off x="330337" y="3249802"/>
            <a:ext cx="127284" cy="80955"/>
          </a:xfrm>
          <a:custGeom>
            <a:avLst/>
            <a:gdLst>
              <a:gd name="T0" fmla="*/ 22 w 22"/>
              <a:gd name="T1" fmla="*/ 0 h 19"/>
              <a:gd name="T2" fmla="*/ 0 w 22"/>
              <a:gd name="T3" fmla="*/ 0 h 19"/>
              <a:gd name="T4" fmla="*/ 11 w 22"/>
              <a:gd name="T5" fmla="*/ 19 h 19"/>
              <a:gd name="T6" fmla="*/ 22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22" y="0"/>
                </a:moveTo>
                <a:lnTo>
                  <a:pt x="0" y="0"/>
                </a:lnTo>
                <a:lnTo>
                  <a:pt x="11" y="19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9" name="Freeform 36"/>
          <p:cNvSpPr>
            <a:spLocks/>
          </p:cNvSpPr>
          <p:nvPr/>
        </p:nvSpPr>
        <p:spPr bwMode="auto">
          <a:xfrm>
            <a:off x="272484" y="3352055"/>
            <a:ext cx="104143" cy="89476"/>
          </a:xfrm>
          <a:custGeom>
            <a:avLst/>
            <a:gdLst>
              <a:gd name="T0" fmla="*/ 18 w 18"/>
              <a:gd name="T1" fmla="*/ 0 h 21"/>
              <a:gd name="T2" fmla="*/ 0 w 18"/>
              <a:gd name="T3" fmla="*/ 11 h 21"/>
              <a:gd name="T4" fmla="*/ 18 w 18"/>
              <a:gd name="T5" fmla="*/ 21 h 21"/>
              <a:gd name="T6" fmla="*/ 18 w 1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21">
                <a:moveTo>
                  <a:pt x="18" y="0"/>
                </a:moveTo>
                <a:lnTo>
                  <a:pt x="0" y="11"/>
                </a:lnTo>
                <a:lnTo>
                  <a:pt x="18" y="21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Freeform 37"/>
          <p:cNvSpPr>
            <a:spLocks/>
          </p:cNvSpPr>
          <p:nvPr/>
        </p:nvSpPr>
        <p:spPr bwMode="auto">
          <a:xfrm>
            <a:off x="995679" y="3352055"/>
            <a:ext cx="109928" cy="89476"/>
          </a:xfrm>
          <a:custGeom>
            <a:avLst/>
            <a:gdLst>
              <a:gd name="T0" fmla="*/ 0 w 19"/>
              <a:gd name="T1" fmla="*/ 21 h 21"/>
              <a:gd name="T2" fmla="*/ 19 w 19"/>
              <a:gd name="T3" fmla="*/ 11 h 21"/>
              <a:gd name="T4" fmla="*/ 0 w 19"/>
              <a:gd name="T5" fmla="*/ 0 h 21"/>
              <a:gd name="T6" fmla="*/ 0 w 19"/>
              <a:gd name="T7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0" y="21"/>
                </a:moveTo>
                <a:lnTo>
                  <a:pt x="19" y="11"/>
                </a:lnTo>
                <a:lnTo>
                  <a:pt x="0" y="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Freeform 38"/>
          <p:cNvSpPr>
            <a:spLocks/>
          </p:cNvSpPr>
          <p:nvPr/>
        </p:nvSpPr>
        <p:spPr bwMode="auto">
          <a:xfrm>
            <a:off x="330337" y="3467095"/>
            <a:ext cx="127284" cy="80955"/>
          </a:xfrm>
          <a:custGeom>
            <a:avLst/>
            <a:gdLst>
              <a:gd name="T0" fmla="*/ 0 w 22"/>
              <a:gd name="T1" fmla="*/ 19 h 19"/>
              <a:gd name="T2" fmla="*/ 22 w 22"/>
              <a:gd name="T3" fmla="*/ 19 h 19"/>
              <a:gd name="T4" fmla="*/ 11 w 22"/>
              <a:gd name="T5" fmla="*/ 0 h 19"/>
              <a:gd name="T6" fmla="*/ 0 w 22"/>
              <a:gd name="T7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0" y="19"/>
                </a:moveTo>
                <a:lnTo>
                  <a:pt x="22" y="19"/>
                </a:lnTo>
                <a:lnTo>
                  <a:pt x="11" y="0"/>
                </a:lnTo>
                <a:lnTo>
                  <a:pt x="0" y="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Freeform 39"/>
          <p:cNvSpPr>
            <a:spLocks/>
          </p:cNvSpPr>
          <p:nvPr/>
        </p:nvSpPr>
        <p:spPr bwMode="auto">
          <a:xfrm>
            <a:off x="920469" y="3249804"/>
            <a:ext cx="127284" cy="80955"/>
          </a:xfrm>
          <a:custGeom>
            <a:avLst/>
            <a:gdLst>
              <a:gd name="T0" fmla="*/ 22 w 22"/>
              <a:gd name="T1" fmla="*/ 0 h 19"/>
              <a:gd name="T2" fmla="*/ 0 w 22"/>
              <a:gd name="T3" fmla="*/ 0 h 19"/>
              <a:gd name="T4" fmla="*/ 10 w 22"/>
              <a:gd name="T5" fmla="*/ 19 h 19"/>
              <a:gd name="T6" fmla="*/ 22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22" y="0"/>
                </a:moveTo>
                <a:lnTo>
                  <a:pt x="0" y="0"/>
                </a:lnTo>
                <a:lnTo>
                  <a:pt x="10" y="19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Freeform 40"/>
          <p:cNvSpPr>
            <a:spLocks/>
          </p:cNvSpPr>
          <p:nvPr/>
        </p:nvSpPr>
        <p:spPr bwMode="auto">
          <a:xfrm>
            <a:off x="486547" y="3569347"/>
            <a:ext cx="109928" cy="89476"/>
          </a:xfrm>
          <a:custGeom>
            <a:avLst/>
            <a:gdLst>
              <a:gd name="T0" fmla="*/ 0 w 19"/>
              <a:gd name="T1" fmla="*/ 21 h 21"/>
              <a:gd name="T2" fmla="*/ 19 w 19"/>
              <a:gd name="T3" fmla="*/ 10 h 21"/>
              <a:gd name="T4" fmla="*/ 0 w 19"/>
              <a:gd name="T5" fmla="*/ 0 h 21"/>
              <a:gd name="T6" fmla="*/ 0 w 19"/>
              <a:gd name="T7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0" y="21"/>
                </a:moveTo>
                <a:lnTo>
                  <a:pt x="19" y="10"/>
                </a:lnTo>
                <a:lnTo>
                  <a:pt x="0" y="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Freeform 41"/>
          <p:cNvSpPr>
            <a:spLocks/>
          </p:cNvSpPr>
          <p:nvPr/>
        </p:nvSpPr>
        <p:spPr bwMode="auto">
          <a:xfrm>
            <a:off x="781620" y="3134759"/>
            <a:ext cx="104143" cy="89476"/>
          </a:xfrm>
          <a:custGeom>
            <a:avLst/>
            <a:gdLst>
              <a:gd name="T0" fmla="*/ 18 w 18"/>
              <a:gd name="T1" fmla="*/ 0 h 21"/>
              <a:gd name="T2" fmla="*/ 0 w 18"/>
              <a:gd name="T3" fmla="*/ 11 h 21"/>
              <a:gd name="T4" fmla="*/ 18 w 18"/>
              <a:gd name="T5" fmla="*/ 21 h 21"/>
              <a:gd name="T6" fmla="*/ 18 w 1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21">
                <a:moveTo>
                  <a:pt x="18" y="0"/>
                </a:moveTo>
                <a:lnTo>
                  <a:pt x="0" y="11"/>
                </a:lnTo>
                <a:lnTo>
                  <a:pt x="18" y="21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5" name="円柱 124"/>
          <p:cNvSpPr/>
          <p:nvPr/>
        </p:nvSpPr>
        <p:spPr>
          <a:xfrm>
            <a:off x="596475" y="4431800"/>
            <a:ext cx="1167680" cy="892607"/>
          </a:xfrm>
          <a:prstGeom prst="ca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</a:t>
            </a:r>
          </a:p>
        </p:txBody>
      </p:sp>
      <p:cxnSp>
        <p:nvCxnSpPr>
          <p:cNvPr id="128" name="直線矢印コネクタ 127"/>
          <p:cNvCxnSpPr/>
          <p:nvPr/>
        </p:nvCxnSpPr>
        <p:spPr>
          <a:xfrm>
            <a:off x="1184543" y="4099822"/>
            <a:ext cx="0" cy="46020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reeform 30"/>
          <p:cNvSpPr>
            <a:spLocks noEditPoints="1"/>
          </p:cNvSpPr>
          <p:nvPr/>
        </p:nvSpPr>
        <p:spPr bwMode="auto">
          <a:xfrm>
            <a:off x="2877179" y="3552304"/>
            <a:ext cx="1336480" cy="519800"/>
          </a:xfrm>
          <a:custGeom>
            <a:avLst/>
            <a:gdLst>
              <a:gd name="T0" fmla="*/ 221 w 227"/>
              <a:gd name="T1" fmla="*/ 0 h 120"/>
              <a:gd name="T2" fmla="*/ 30 w 227"/>
              <a:gd name="T3" fmla="*/ 4 h 120"/>
              <a:gd name="T4" fmla="*/ 1 w 227"/>
              <a:gd name="T5" fmla="*/ 118 h 120"/>
              <a:gd name="T6" fmla="*/ 191 w 227"/>
              <a:gd name="T7" fmla="*/ 120 h 120"/>
              <a:gd name="T8" fmla="*/ 227 w 227"/>
              <a:gd name="T9" fmla="*/ 7 h 120"/>
              <a:gd name="T10" fmla="*/ 160 w 227"/>
              <a:gd name="T11" fmla="*/ 74 h 120"/>
              <a:gd name="T12" fmla="*/ 138 w 227"/>
              <a:gd name="T13" fmla="*/ 45 h 120"/>
              <a:gd name="T14" fmla="*/ 160 w 227"/>
              <a:gd name="T15" fmla="*/ 74 h 120"/>
              <a:gd name="T16" fmla="*/ 204 w 227"/>
              <a:gd name="T17" fmla="*/ 45 h 120"/>
              <a:gd name="T18" fmla="*/ 167 w 227"/>
              <a:gd name="T19" fmla="*/ 74 h 120"/>
              <a:gd name="T20" fmla="*/ 63 w 227"/>
              <a:gd name="T21" fmla="*/ 45 h 120"/>
              <a:gd name="T22" fmla="*/ 86 w 227"/>
              <a:gd name="T23" fmla="*/ 74 h 120"/>
              <a:gd name="T24" fmla="*/ 63 w 227"/>
              <a:gd name="T25" fmla="*/ 45 h 120"/>
              <a:gd name="T26" fmla="*/ 23 w 227"/>
              <a:gd name="T27" fmla="*/ 74 h 120"/>
              <a:gd name="T28" fmla="*/ 56 w 227"/>
              <a:gd name="T29" fmla="*/ 45 h 120"/>
              <a:gd name="T30" fmla="*/ 102 w 227"/>
              <a:gd name="T31" fmla="*/ 38 h 120"/>
              <a:gd name="T32" fmla="*/ 140 w 227"/>
              <a:gd name="T33" fmla="*/ 11 h 120"/>
              <a:gd name="T34" fmla="*/ 102 w 227"/>
              <a:gd name="T35" fmla="*/ 38 h 120"/>
              <a:gd name="T36" fmla="*/ 123 w 227"/>
              <a:gd name="T37" fmla="*/ 74 h 120"/>
              <a:gd name="T38" fmla="*/ 101 w 227"/>
              <a:gd name="T39" fmla="*/ 45 h 120"/>
              <a:gd name="T40" fmla="*/ 95 w 227"/>
              <a:gd name="T41" fmla="*/ 38 h 120"/>
              <a:gd name="T42" fmla="*/ 73 w 227"/>
              <a:gd name="T43" fmla="*/ 11 h 120"/>
              <a:gd name="T44" fmla="*/ 95 w 227"/>
              <a:gd name="T45" fmla="*/ 38 h 120"/>
              <a:gd name="T46" fmla="*/ 76 w 227"/>
              <a:gd name="T47" fmla="*/ 109 h 120"/>
              <a:gd name="T48" fmla="*/ 53 w 227"/>
              <a:gd name="T49" fmla="*/ 80 h 120"/>
              <a:gd name="T50" fmla="*/ 91 w 227"/>
              <a:gd name="T51" fmla="*/ 80 h 120"/>
              <a:gd name="T52" fmla="*/ 113 w 227"/>
              <a:gd name="T53" fmla="*/ 109 h 120"/>
              <a:gd name="T54" fmla="*/ 91 w 227"/>
              <a:gd name="T55" fmla="*/ 80 h 120"/>
              <a:gd name="T56" fmla="*/ 158 w 227"/>
              <a:gd name="T57" fmla="*/ 80 h 120"/>
              <a:gd name="T58" fmla="*/ 120 w 227"/>
              <a:gd name="T59" fmla="*/ 109 h 120"/>
              <a:gd name="T60" fmla="*/ 139 w 227"/>
              <a:gd name="T61" fmla="*/ 38 h 120"/>
              <a:gd name="T62" fmla="*/ 177 w 227"/>
              <a:gd name="T63" fmla="*/ 11 h 120"/>
              <a:gd name="T64" fmla="*/ 139 w 227"/>
              <a:gd name="T65" fmla="*/ 38 h 120"/>
              <a:gd name="T66" fmla="*/ 66 w 227"/>
              <a:gd name="T67" fmla="*/ 11 h 120"/>
              <a:gd name="T68" fmla="*/ 32 w 227"/>
              <a:gd name="T69" fmla="*/ 38 h 120"/>
              <a:gd name="T70" fmla="*/ 21 w 227"/>
              <a:gd name="T71" fmla="*/ 80 h 120"/>
              <a:gd name="T72" fmla="*/ 39 w 227"/>
              <a:gd name="T73" fmla="*/ 109 h 120"/>
              <a:gd name="T74" fmla="*/ 21 w 227"/>
              <a:gd name="T75" fmla="*/ 80 h 120"/>
              <a:gd name="T76" fmla="*/ 157 w 227"/>
              <a:gd name="T77" fmla="*/ 109 h 120"/>
              <a:gd name="T78" fmla="*/ 195 w 227"/>
              <a:gd name="T79" fmla="*/ 80 h 120"/>
              <a:gd name="T80" fmla="*/ 206 w 227"/>
              <a:gd name="T81" fmla="*/ 38 h 120"/>
              <a:gd name="T82" fmla="*/ 184 w 227"/>
              <a:gd name="T83" fmla="*/ 11 h 120"/>
              <a:gd name="T84" fmla="*/ 206 w 227"/>
              <a:gd name="T85" fmla="*/ 38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27" h="120">
                <a:moveTo>
                  <a:pt x="226" y="2"/>
                </a:moveTo>
                <a:cubicBezTo>
                  <a:pt x="225" y="0"/>
                  <a:pt x="223" y="0"/>
                  <a:pt x="22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3" y="0"/>
                  <a:pt x="31" y="1"/>
                  <a:pt x="30" y="4"/>
                </a:cubicBezTo>
                <a:cubicBezTo>
                  <a:pt x="0" y="113"/>
                  <a:pt x="0" y="113"/>
                  <a:pt x="0" y="113"/>
                </a:cubicBezTo>
                <a:cubicBezTo>
                  <a:pt x="0" y="115"/>
                  <a:pt x="0" y="116"/>
                  <a:pt x="1" y="118"/>
                </a:cubicBezTo>
                <a:cubicBezTo>
                  <a:pt x="2" y="119"/>
                  <a:pt x="4" y="120"/>
                  <a:pt x="5" y="120"/>
                </a:cubicBezTo>
                <a:cubicBezTo>
                  <a:pt x="191" y="120"/>
                  <a:pt x="191" y="120"/>
                  <a:pt x="191" y="120"/>
                </a:cubicBezTo>
                <a:cubicBezTo>
                  <a:pt x="193" y="120"/>
                  <a:pt x="196" y="118"/>
                  <a:pt x="196" y="116"/>
                </a:cubicBezTo>
                <a:cubicBezTo>
                  <a:pt x="227" y="7"/>
                  <a:pt x="227" y="7"/>
                  <a:pt x="227" y="7"/>
                </a:cubicBezTo>
                <a:cubicBezTo>
                  <a:pt x="227" y="5"/>
                  <a:pt x="227" y="3"/>
                  <a:pt x="226" y="2"/>
                </a:cubicBezTo>
                <a:close/>
                <a:moveTo>
                  <a:pt x="160" y="74"/>
                </a:moveTo>
                <a:cubicBezTo>
                  <a:pt x="130" y="74"/>
                  <a:pt x="130" y="74"/>
                  <a:pt x="130" y="74"/>
                </a:cubicBezTo>
                <a:cubicBezTo>
                  <a:pt x="138" y="45"/>
                  <a:pt x="138" y="45"/>
                  <a:pt x="138" y="45"/>
                </a:cubicBezTo>
                <a:cubicBezTo>
                  <a:pt x="168" y="45"/>
                  <a:pt x="168" y="45"/>
                  <a:pt x="168" y="45"/>
                </a:cubicBezTo>
                <a:lnTo>
                  <a:pt x="160" y="74"/>
                </a:lnTo>
                <a:close/>
                <a:moveTo>
                  <a:pt x="175" y="45"/>
                </a:moveTo>
                <a:cubicBezTo>
                  <a:pt x="204" y="45"/>
                  <a:pt x="204" y="45"/>
                  <a:pt x="204" y="45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67" y="74"/>
                  <a:pt x="167" y="74"/>
                  <a:pt x="167" y="74"/>
                </a:cubicBezTo>
                <a:lnTo>
                  <a:pt x="175" y="45"/>
                </a:lnTo>
                <a:close/>
                <a:moveTo>
                  <a:pt x="63" y="45"/>
                </a:moveTo>
                <a:cubicBezTo>
                  <a:pt x="94" y="45"/>
                  <a:pt x="94" y="45"/>
                  <a:pt x="94" y="45"/>
                </a:cubicBezTo>
                <a:cubicBezTo>
                  <a:pt x="86" y="74"/>
                  <a:pt x="86" y="74"/>
                  <a:pt x="86" y="74"/>
                </a:cubicBezTo>
                <a:cubicBezTo>
                  <a:pt x="55" y="74"/>
                  <a:pt x="55" y="74"/>
                  <a:pt x="55" y="74"/>
                </a:cubicBezTo>
                <a:lnTo>
                  <a:pt x="63" y="45"/>
                </a:lnTo>
                <a:close/>
                <a:moveTo>
                  <a:pt x="48" y="74"/>
                </a:moveTo>
                <a:cubicBezTo>
                  <a:pt x="23" y="74"/>
                  <a:pt x="23" y="74"/>
                  <a:pt x="23" y="74"/>
                </a:cubicBezTo>
                <a:cubicBezTo>
                  <a:pt x="31" y="45"/>
                  <a:pt x="31" y="45"/>
                  <a:pt x="31" y="45"/>
                </a:cubicBezTo>
                <a:cubicBezTo>
                  <a:pt x="56" y="45"/>
                  <a:pt x="56" y="45"/>
                  <a:pt x="56" y="45"/>
                </a:cubicBezTo>
                <a:lnTo>
                  <a:pt x="48" y="74"/>
                </a:lnTo>
                <a:close/>
                <a:moveTo>
                  <a:pt x="102" y="38"/>
                </a:moveTo>
                <a:cubicBezTo>
                  <a:pt x="110" y="11"/>
                  <a:pt x="110" y="11"/>
                  <a:pt x="110" y="11"/>
                </a:cubicBezTo>
                <a:cubicBezTo>
                  <a:pt x="140" y="11"/>
                  <a:pt x="140" y="11"/>
                  <a:pt x="140" y="11"/>
                </a:cubicBezTo>
                <a:cubicBezTo>
                  <a:pt x="133" y="38"/>
                  <a:pt x="133" y="38"/>
                  <a:pt x="133" y="38"/>
                </a:cubicBezTo>
                <a:lnTo>
                  <a:pt x="102" y="38"/>
                </a:lnTo>
                <a:close/>
                <a:moveTo>
                  <a:pt x="131" y="45"/>
                </a:moveTo>
                <a:cubicBezTo>
                  <a:pt x="123" y="74"/>
                  <a:pt x="123" y="74"/>
                  <a:pt x="123" y="74"/>
                </a:cubicBezTo>
                <a:cubicBezTo>
                  <a:pt x="92" y="74"/>
                  <a:pt x="92" y="74"/>
                  <a:pt x="92" y="74"/>
                </a:cubicBezTo>
                <a:cubicBezTo>
                  <a:pt x="101" y="45"/>
                  <a:pt x="101" y="45"/>
                  <a:pt x="101" y="45"/>
                </a:cubicBezTo>
                <a:lnTo>
                  <a:pt x="131" y="45"/>
                </a:lnTo>
                <a:close/>
                <a:moveTo>
                  <a:pt x="95" y="38"/>
                </a:moveTo>
                <a:cubicBezTo>
                  <a:pt x="65" y="38"/>
                  <a:pt x="65" y="38"/>
                  <a:pt x="65" y="38"/>
                </a:cubicBezTo>
                <a:cubicBezTo>
                  <a:pt x="73" y="11"/>
                  <a:pt x="73" y="11"/>
                  <a:pt x="73" y="11"/>
                </a:cubicBezTo>
                <a:cubicBezTo>
                  <a:pt x="103" y="11"/>
                  <a:pt x="103" y="11"/>
                  <a:pt x="103" y="11"/>
                </a:cubicBezTo>
                <a:lnTo>
                  <a:pt x="95" y="38"/>
                </a:lnTo>
                <a:close/>
                <a:moveTo>
                  <a:pt x="84" y="80"/>
                </a:moveTo>
                <a:cubicBezTo>
                  <a:pt x="76" y="109"/>
                  <a:pt x="76" y="109"/>
                  <a:pt x="76" y="109"/>
                </a:cubicBezTo>
                <a:cubicBezTo>
                  <a:pt x="46" y="109"/>
                  <a:pt x="46" y="109"/>
                  <a:pt x="46" y="109"/>
                </a:cubicBezTo>
                <a:cubicBezTo>
                  <a:pt x="53" y="80"/>
                  <a:pt x="53" y="80"/>
                  <a:pt x="53" y="80"/>
                </a:cubicBezTo>
                <a:lnTo>
                  <a:pt x="84" y="80"/>
                </a:lnTo>
                <a:close/>
                <a:moveTo>
                  <a:pt x="91" y="80"/>
                </a:moveTo>
                <a:cubicBezTo>
                  <a:pt x="121" y="80"/>
                  <a:pt x="121" y="80"/>
                  <a:pt x="121" y="80"/>
                </a:cubicBezTo>
                <a:cubicBezTo>
                  <a:pt x="113" y="109"/>
                  <a:pt x="113" y="109"/>
                  <a:pt x="113" y="109"/>
                </a:cubicBezTo>
                <a:cubicBezTo>
                  <a:pt x="83" y="109"/>
                  <a:pt x="83" y="109"/>
                  <a:pt x="83" y="109"/>
                </a:cubicBezTo>
                <a:lnTo>
                  <a:pt x="91" y="80"/>
                </a:lnTo>
                <a:close/>
                <a:moveTo>
                  <a:pt x="128" y="80"/>
                </a:moveTo>
                <a:cubicBezTo>
                  <a:pt x="158" y="80"/>
                  <a:pt x="158" y="80"/>
                  <a:pt x="158" y="80"/>
                </a:cubicBezTo>
                <a:cubicBezTo>
                  <a:pt x="150" y="109"/>
                  <a:pt x="150" y="109"/>
                  <a:pt x="150" y="109"/>
                </a:cubicBezTo>
                <a:cubicBezTo>
                  <a:pt x="120" y="109"/>
                  <a:pt x="120" y="109"/>
                  <a:pt x="120" y="109"/>
                </a:cubicBezTo>
                <a:lnTo>
                  <a:pt x="128" y="80"/>
                </a:lnTo>
                <a:close/>
                <a:moveTo>
                  <a:pt x="139" y="38"/>
                </a:moveTo>
                <a:cubicBezTo>
                  <a:pt x="147" y="11"/>
                  <a:pt x="147" y="11"/>
                  <a:pt x="147" y="11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70" y="38"/>
                  <a:pt x="170" y="38"/>
                  <a:pt x="170" y="38"/>
                </a:cubicBezTo>
                <a:lnTo>
                  <a:pt x="139" y="38"/>
                </a:lnTo>
                <a:close/>
                <a:moveTo>
                  <a:pt x="40" y="11"/>
                </a:moveTo>
                <a:cubicBezTo>
                  <a:pt x="66" y="11"/>
                  <a:pt x="66" y="11"/>
                  <a:pt x="66" y="11"/>
                </a:cubicBezTo>
                <a:cubicBezTo>
                  <a:pt x="58" y="38"/>
                  <a:pt x="58" y="38"/>
                  <a:pt x="58" y="38"/>
                </a:cubicBezTo>
                <a:cubicBezTo>
                  <a:pt x="32" y="38"/>
                  <a:pt x="32" y="38"/>
                  <a:pt x="32" y="38"/>
                </a:cubicBezTo>
                <a:lnTo>
                  <a:pt x="40" y="11"/>
                </a:lnTo>
                <a:close/>
                <a:moveTo>
                  <a:pt x="21" y="80"/>
                </a:moveTo>
                <a:cubicBezTo>
                  <a:pt x="47" y="80"/>
                  <a:pt x="47" y="80"/>
                  <a:pt x="47" y="80"/>
                </a:cubicBezTo>
                <a:cubicBezTo>
                  <a:pt x="39" y="109"/>
                  <a:pt x="39" y="109"/>
                  <a:pt x="39" y="109"/>
                </a:cubicBezTo>
                <a:cubicBezTo>
                  <a:pt x="13" y="109"/>
                  <a:pt x="13" y="109"/>
                  <a:pt x="13" y="109"/>
                </a:cubicBezTo>
                <a:lnTo>
                  <a:pt x="21" y="80"/>
                </a:lnTo>
                <a:close/>
                <a:moveTo>
                  <a:pt x="187" y="109"/>
                </a:moveTo>
                <a:cubicBezTo>
                  <a:pt x="157" y="109"/>
                  <a:pt x="157" y="109"/>
                  <a:pt x="157" y="109"/>
                </a:cubicBezTo>
                <a:cubicBezTo>
                  <a:pt x="165" y="80"/>
                  <a:pt x="165" y="80"/>
                  <a:pt x="165" y="80"/>
                </a:cubicBezTo>
                <a:cubicBezTo>
                  <a:pt x="195" y="80"/>
                  <a:pt x="195" y="80"/>
                  <a:pt x="195" y="80"/>
                </a:cubicBezTo>
                <a:lnTo>
                  <a:pt x="187" y="109"/>
                </a:lnTo>
                <a:close/>
                <a:moveTo>
                  <a:pt x="206" y="38"/>
                </a:moveTo>
                <a:cubicBezTo>
                  <a:pt x="177" y="38"/>
                  <a:pt x="177" y="38"/>
                  <a:pt x="177" y="38"/>
                </a:cubicBezTo>
                <a:cubicBezTo>
                  <a:pt x="184" y="11"/>
                  <a:pt x="184" y="11"/>
                  <a:pt x="184" y="11"/>
                </a:cubicBezTo>
                <a:cubicBezTo>
                  <a:pt x="214" y="11"/>
                  <a:pt x="214" y="11"/>
                  <a:pt x="214" y="11"/>
                </a:cubicBezTo>
                <a:lnTo>
                  <a:pt x="206" y="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0" name="Oval 31"/>
          <p:cNvSpPr>
            <a:spLocks noChangeArrowheads="1"/>
          </p:cNvSpPr>
          <p:nvPr/>
        </p:nvSpPr>
        <p:spPr bwMode="auto">
          <a:xfrm>
            <a:off x="2599472" y="3215719"/>
            <a:ext cx="485991" cy="35789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1" name="Freeform 32"/>
          <p:cNvSpPr>
            <a:spLocks/>
          </p:cNvSpPr>
          <p:nvPr/>
        </p:nvSpPr>
        <p:spPr bwMode="auto">
          <a:xfrm>
            <a:off x="2778821" y="3092158"/>
            <a:ext cx="127284" cy="80955"/>
          </a:xfrm>
          <a:custGeom>
            <a:avLst/>
            <a:gdLst>
              <a:gd name="T0" fmla="*/ 10 w 22"/>
              <a:gd name="T1" fmla="*/ 0 h 19"/>
              <a:gd name="T2" fmla="*/ 0 w 22"/>
              <a:gd name="T3" fmla="*/ 19 h 19"/>
              <a:gd name="T4" fmla="*/ 22 w 22"/>
              <a:gd name="T5" fmla="*/ 19 h 19"/>
              <a:gd name="T6" fmla="*/ 10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10" y="0"/>
                </a:moveTo>
                <a:lnTo>
                  <a:pt x="0" y="19"/>
                </a:lnTo>
                <a:lnTo>
                  <a:pt x="22" y="19"/>
                </a:lnTo>
                <a:lnTo>
                  <a:pt x="1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2" name="Freeform 33"/>
          <p:cNvSpPr>
            <a:spLocks/>
          </p:cNvSpPr>
          <p:nvPr/>
        </p:nvSpPr>
        <p:spPr bwMode="auto">
          <a:xfrm>
            <a:off x="2778821" y="3624743"/>
            <a:ext cx="127284" cy="76693"/>
          </a:xfrm>
          <a:custGeom>
            <a:avLst/>
            <a:gdLst>
              <a:gd name="T0" fmla="*/ 10 w 22"/>
              <a:gd name="T1" fmla="*/ 18 h 18"/>
              <a:gd name="T2" fmla="*/ 22 w 22"/>
              <a:gd name="T3" fmla="*/ 0 h 18"/>
              <a:gd name="T4" fmla="*/ 0 w 22"/>
              <a:gd name="T5" fmla="*/ 0 h 18"/>
              <a:gd name="T6" fmla="*/ 10 w 22"/>
              <a:gd name="T7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8">
                <a:moveTo>
                  <a:pt x="10" y="18"/>
                </a:moveTo>
                <a:lnTo>
                  <a:pt x="22" y="0"/>
                </a:lnTo>
                <a:lnTo>
                  <a:pt x="0" y="0"/>
                </a:lnTo>
                <a:lnTo>
                  <a:pt x="10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3" name="Freeform 34"/>
          <p:cNvSpPr>
            <a:spLocks/>
          </p:cNvSpPr>
          <p:nvPr/>
        </p:nvSpPr>
        <p:spPr bwMode="auto">
          <a:xfrm>
            <a:off x="2639967" y="3134759"/>
            <a:ext cx="109928" cy="89476"/>
          </a:xfrm>
          <a:custGeom>
            <a:avLst/>
            <a:gdLst>
              <a:gd name="T0" fmla="*/ 19 w 19"/>
              <a:gd name="T1" fmla="*/ 11 h 21"/>
              <a:gd name="T2" fmla="*/ 0 w 19"/>
              <a:gd name="T3" fmla="*/ 0 h 21"/>
              <a:gd name="T4" fmla="*/ 0 w 19"/>
              <a:gd name="T5" fmla="*/ 21 h 21"/>
              <a:gd name="T6" fmla="*/ 19 w 19"/>
              <a:gd name="T7" fmla="*/ 1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19" y="11"/>
                </a:moveTo>
                <a:lnTo>
                  <a:pt x="0" y="0"/>
                </a:lnTo>
                <a:lnTo>
                  <a:pt x="0" y="21"/>
                </a:lnTo>
                <a:lnTo>
                  <a:pt x="19" y="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Freeform 35"/>
          <p:cNvSpPr>
            <a:spLocks/>
          </p:cNvSpPr>
          <p:nvPr/>
        </p:nvSpPr>
        <p:spPr bwMode="auto">
          <a:xfrm>
            <a:off x="2483757" y="3249804"/>
            <a:ext cx="127284" cy="80955"/>
          </a:xfrm>
          <a:custGeom>
            <a:avLst/>
            <a:gdLst>
              <a:gd name="T0" fmla="*/ 22 w 22"/>
              <a:gd name="T1" fmla="*/ 0 h 19"/>
              <a:gd name="T2" fmla="*/ 0 w 22"/>
              <a:gd name="T3" fmla="*/ 0 h 19"/>
              <a:gd name="T4" fmla="*/ 11 w 22"/>
              <a:gd name="T5" fmla="*/ 19 h 19"/>
              <a:gd name="T6" fmla="*/ 22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22" y="0"/>
                </a:moveTo>
                <a:lnTo>
                  <a:pt x="0" y="0"/>
                </a:lnTo>
                <a:lnTo>
                  <a:pt x="11" y="19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Freeform 36"/>
          <p:cNvSpPr>
            <a:spLocks/>
          </p:cNvSpPr>
          <p:nvPr/>
        </p:nvSpPr>
        <p:spPr bwMode="auto">
          <a:xfrm>
            <a:off x="2425906" y="3352055"/>
            <a:ext cx="104143" cy="89476"/>
          </a:xfrm>
          <a:custGeom>
            <a:avLst/>
            <a:gdLst>
              <a:gd name="T0" fmla="*/ 18 w 18"/>
              <a:gd name="T1" fmla="*/ 0 h 21"/>
              <a:gd name="T2" fmla="*/ 0 w 18"/>
              <a:gd name="T3" fmla="*/ 11 h 21"/>
              <a:gd name="T4" fmla="*/ 18 w 18"/>
              <a:gd name="T5" fmla="*/ 21 h 21"/>
              <a:gd name="T6" fmla="*/ 18 w 1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21">
                <a:moveTo>
                  <a:pt x="18" y="0"/>
                </a:moveTo>
                <a:lnTo>
                  <a:pt x="0" y="11"/>
                </a:lnTo>
                <a:lnTo>
                  <a:pt x="18" y="21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7" name="Freeform 37"/>
          <p:cNvSpPr>
            <a:spLocks/>
          </p:cNvSpPr>
          <p:nvPr/>
        </p:nvSpPr>
        <p:spPr bwMode="auto">
          <a:xfrm>
            <a:off x="3149099" y="3352055"/>
            <a:ext cx="109928" cy="89476"/>
          </a:xfrm>
          <a:custGeom>
            <a:avLst/>
            <a:gdLst>
              <a:gd name="T0" fmla="*/ 0 w 19"/>
              <a:gd name="T1" fmla="*/ 21 h 21"/>
              <a:gd name="T2" fmla="*/ 19 w 19"/>
              <a:gd name="T3" fmla="*/ 11 h 21"/>
              <a:gd name="T4" fmla="*/ 0 w 19"/>
              <a:gd name="T5" fmla="*/ 0 h 21"/>
              <a:gd name="T6" fmla="*/ 0 w 19"/>
              <a:gd name="T7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0" y="21"/>
                </a:moveTo>
                <a:lnTo>
                  <a:pt x="19" y="11"/>
                </a:lnTo>
                <a:lnTo>
                  <a:pt x="0" y="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8" name="Freeform 38"/>
          <p:cNvSpPr>
            <a:spLocks/>
          </p:cNvSpPr>
          <p:nvPr/>
        </p:nvSpPr>
        <p:spPr bwMode="auto">
          <a:xfrm>
            <a:off x="2483757" y="3467097"/>
            <a:ext cx="127284" cy="80955"/>
          </a:xfrm>
          <a:custGeom>
            <a:avLst/>
            <a:gdLst>
              <a:gd name="T0" fmla="*/ 0 w 22"/>
              <a:gd name="T1" fmla="*/ 19 h 19"/>
              <a:gd name="T2" fmla="*/ 22 w 22"/>
              <a:gd name="T3" fmla="*/ 19 h 19"/>
              <a:gd name="T4" fmla="*/ 11 w 22"/>
              <a:gd name="T5" fmla="*/ 0 h 19"/>
              <a:gd name="T6" fmla="*/ 0 w 22"/>
              <a:gd name="T7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0" y="19"/>
                </a:moveTo>
                <a:lnTo>
                  <a:pt x="22" y="19"/>
                </a:lnTo>
                <a:lnTo>
                  <a:pt x="11" y="0"/>
                </a:lnTo>
                <a:lnTo>
                  <a:pt x="0" y="19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9" name="Freeform 39"/>
          <p:cNvSpPr>
            <a:spLocks/>
          </p:cNvSpPr>
          <p:nvPr/>
        </p:nvSpPr>
        <p:spPr bwMode="auto">
          <a:xfrm>
            <a:off x="3073889" y="3249804"/>
            <a:ext cx="127284" cy="80955"/>
          </a:xfrm>
          <a:custGeom>
            <a:avLst/>
            <a:gdLst>
              <a:gd name="T0" fmla="*/ 22 w 22"/>
              <a:gd name="T1" fmla="*/ 0 h 19"/>
              <a:gd name="T2" fmla="*/ 0 w 22"/>
              <a:gd name="T3" fmla="*/ 0 h 19"/>
              <a:gd name="T4" fmla="*/ 10 w 22"/>
              <a:gd name="T5" fmla="*/ 19 h 19"/>
              <a:gd name="T6" fmla="*/ 22 w 22"/>
              <a:gd name="T7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" h="19">
                <a:moveTo>
                  <a:pt x="22" y="0"/>
                </a:moveTo>
                <a:lnTo>
                  <a:pt x="0" y="0"/>
                </a:lnTo>
                <a:lnTo>
                  <a:pt x="10" y="19"/>
                </a:lnTo>
                <a:lnTo>
                  <a:pt x="2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Freeform 40"/>
          <p:cNvSpPr>
            <a:spLocks/>
          </p:cNvSpPr>
          <p:nvPr/>
        </p:nvSpPr>
        <p:spPr bwMode="auto">
          <a:xfrm>
            <a:off x="2639967" y="3569347"/>
            <a:ext cx="109928" cy="89476"/>
          </a:xfrm>
          <a:custGeom>
            <a:avLst/>
            <a:gdLst>
              <a:gd name="T0" fmla="*/ 0 w 19"/>
              <a:gd name="T1" fmla="*/ 21 h 21"/>
              <a:gd name="T2" fmla="*/ 19 w 19"/>
              <a:gd name="T3" fmla="*/ 10 h 21"/>
              <a:gd name="T4" fmla="*/ 0 w 19"/>
              <a:gd name="T5" fmla="*/ 0 h 21"/>
              <a:gd name="T6" fmla="*/ 0 w 19"/>
              <a:gd name="T7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" h="21">
                <a:moveTo>
                  <a:pt x="0" y="21"/>
                </a:moveTo>
                <a:lnTo>
                  <a:pt x="19" y="10"/>
                </a:lnTo>
                <a:lnTo>
                  <a:pt x="0" y="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Freeform 41"/>
          <p:cNvSpPr>
            <a:spLocks/>
          </p:cNvSpPr>
          <p:nvPr/>
        </p:nvSpPr>
        <p:spPr bwMode="auto">
          <a:xfrm>
            <a:off x="2935040" y="3134759"/>
            <a:ext cx="104143" cy="89476"/>
          </a:xfrm>
          <a:custGeom>
            <a:avLst/>
            <a:gdLst>
              <a:gd name="T0" fmla="*/ 18 w 18"/>
              <a:gd name="T1" fmla="*/ 0 h 21"/>
              <a:gd name="T2" fmla="*/ 0 w 18"/>
              <a:gd name="T3" fmla="*/ 11 h 21"/>
              <a:gd name="T4" fmla="*/ 18 w 18"/>
              <a:gd name="T5" fmla="*/ 21 h 21"/>
              <a:gd name="T6" fmla="*/ 18 w 1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" h="21">
                <a:moveTo>
                  <a:pt x="18" y="0"/>
                </a:moveTo>
                <a:lnTo>
                  <a:pt x="0" y="11"/>
                </a:lnTo>
                <a:lnTo>
                  <a:pt x="18" y="21"/>
                </a:lnTo>
                <a:lnTo>
                  <a:pt x="18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endParaRPr lang="ja-JP" altLang="en-US" sz="200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2" name="直方体 141"/>
          <p:cNvSpPr/>
          <p:nvPr/>
        </p:nvSpPr>
        <p:spPr>
          <a:xfrm>
            <a:off x="3545424" y="4378227"/>
            <a:ext cx="767959" cy="932320"/>
          </a:xfrm>
          <a:prstGeom prst="cub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燃料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電池</a:t>
            </a:r>
          </a:p>
        </p:txBody>
      </p:sp>
      <p:sp>
        <p:nvSpPr>
          <p:cNvPr id="143" name="直方体 142"/>
          <p:cNvSpPr/>
          <p:nvPr/>
        </p:nvSpPr>
        <p:spPr>
          <a:xfrm>
            <a:off x="2457758" y="4388296"/>
            <a:ext cx="469220" cy="496784"/>
          </a:xfrm>
          <a:prstGeom prst="cube">
            <a:avLst>
              <a:gd name="adj" fmla="val 39763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44" name="直線矢印コネクタ 143"/>
          <p:cNvCxnSpPr/>
          <p:nvPr/>
        </p:nvCxnSpPr>
        <p:spPr>
          <a:xfrm>
            <a:off x="2708903" y="3884247"/>
            <a:ext cx="0" cy="432049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コネクタ 144"/>
          <p:cNvCxnSpPr/>
          <p:nvPr/>
        </p:nvCxnSpPr>
        <p:spPr>
          <a:xfrm>
            <a:off x="2708903" y="3901071"/>
            <a:ext cx="1080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>
            <a:off x="2933934" y="4844387"/>
            <a:ext cx="562209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2922342" y="4526222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水素</a:t>
            </a:r>
          </a:p>
        </p:txBody>
      </p:sp>
      <p:grpSp>
        <p:nvGrpSpPr>
          <p:cNvPr id="150" name="Group 39"/>
          <p:cNvGrpSpPr>
            <a:grpSpLocks noChangeAspect="1"/>
          </p:cNvGrpSpPr>
          <p:nvPr/>
        </p:nvGrpSpPr>
        <p:grpSpPr bwMode="auto">
          <a:xfrm>
            <a:off x="10377304" y="3476057"/>
            <a:ext cx="775857" cy="7990"/>
            <a:chOff x="402" y="2881"/>
            <a:chExt cx="386" cy="5"/>
          </a:xfrm>
          <a:solidFill>
            <a:srgbClr val="FF9900"/>
          </a:solidFill>
        </p:grpSpPr>
        <p:sp>
          <p:nvSpPr>
            <p:cNvPr id="151" name="Freeform 40"/>
            <p:cNvSpPr>
              <a:spLocks/>
            </p:cNvSpPr>
            <p:nvPr/>
          </p:nvSpPr>
          <p:spPr bwMode="auto">
            <a:xfrm>
              <a:off x="402" y="2884"/>
              <a:ext cx="3" cy="2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 sz="25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2" name="Freeform 42"/>
            <p:cNvSpPr>
              <a:spLocks/>
            </p:cNvSpPr>
            <p:nvPr/>
          </p:nvSpPr>
          <p:spPr bwMode="auto">
            <a:xfrm>
              <a:off x="785" y="2881"/>
              <a:ext cx="3" cy="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1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 sz="250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59" name="テキスト ボックス 158"/>
          <p:cNvSpPr txBox="1"/>
          <p:nvPr/>
        </p:nvSpPr>
        <p:spPr>
          <a:xfrm>
            <a:off x="4415916" y="3369650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</a:t>
            </a: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4415916" y="4345366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</a:t>
            </a:r>
          </a:p>
        </p:txBody>
      </p:sp>
      <p:cxnSp>
        <p:nvCxnSpPr>
          <p:cNvPr id="162" name="直線矢印コネクタ 161"/>
          <p:cNvCxnSpPr/>
          <p:nvPr/>
        </p:nvCxnSpPr>
        <p:spPr>
          <a:xfrm>
            <a:off x="4406682" y="3668217"/>
            <a:ext cx="562209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>
            <a:off x="4406682" y="4637167"/>
            <a:ext cx="562209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テキスト ボックス 163"/>
          <p:cNvSpPr txBox="1"/>
          <p:nvPr/>
        </p:nvSpPr>
        <p:spPr>
          <a:xfrm>
            <a:off x="4464738" y="4687433"/>
            <a:ext cx="3642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熱</a:t>
            </a:r>
          </a:p>
        </p:txBody>
      </p:sp>
      <p:cxnSp>
        <p:nvCxnSpPr>
          <p:cNvPr id="165" name="直線矢印コネクタ 164"/>
          <p:cNvCxnSpPr/>
          <p:nvPr/>
        </p:nvCxnSpPr>
        <p:spPr>
          <a:xfrm>
            <a:off x="4406682" y="4951939"/>
            <a:ext cx="562209" cy="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1180323" y="5496507"/>
            <a:ext cx="3779335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コネクタ 166"/>
          <p:cNvCxnSpPr/>
          <p:nvPr/>
        </p:nvCxnSpPr>
        <p:spPr>
          <a:xfrm flipV="1">
            <a:off x="1184543" y="5347551"/>
            <a:ext cx="0" cy="14400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4388620" y="5232655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</a:t>
            </a:r>
          </a:p>
        </p:txBody>
      </p:sp>
      <p:sp>
        <p:nvSpPr>
          <p:cNvPr id="169" name="直方体 168"/>
          <p:cNvSpPr/>
          <p:nvPr/>
        </p:nvSpPr>
        <p:spPr>
          <a:xfrm>
            <a:off x="7796978" y="3215715"/>
            <a:ext cx="1548515" cy="2094832"/>
          </a:xfrm>
          <a:prstGeom prst="cube">
            <a:avLst>
              <a:gd name="adj" fmla="val 1679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ディーゼル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発電</a:t>
            </a:r>
          </a:p>
        </p:txBody>
      </p:sp>
      <p:cxnSp>
        <p:nvCxnSpPr>
          <p:cNvPr id="170" name="直線矢印コネクタ 169"/>
          <p:cNvCxnSpPr/>
          <p:nvPr/>
        </p:nvCxnSpPr>
        <p:spPr>
          <a:xfrm flipH="1">
            <a:off x="7150150" y="4526215"/>
            <a:ext cx="562209" cy="0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テキスト ボックス 170"/>
          <p:cNvSpPr txBox="1"/>
          <p:nvPr/>
        </p:nvSpPr>
        <p:spPr>
          <a:xfrm>
            <a:off x="7207190" y="4234414"/>
            <a:ext cx="54373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</a:t>
            </a:r>
          </a:p>
        </p:txBody>
      </p:sp>
      <p:sp>
        <p:nvSpPr>
          <p:cNvPr id="172" name="テキスト ボックス 80"/>
          <p:cNvSpPr txBox="1">
            <a:spLocks noChangeArrowheads="1"/>
          </p:cNvSpPr>
          <p:nvPr/>
        </p:nvSpPr>
        <p:spPr bwMode="gray">
          <a:xfrm>
            <a:off x="726591" y="5867881"/>
            <a:ext cx="3938383" cy="65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5993" tIns="35993" rIns="35993" bIns="3599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再エネの安定化で系統が脆弱な</a:t>
            </a:r>
            <a:endParaRPr lang="en-US" altLang="ja-JP" sz="20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離島に最大限の再エネ導入</a:t>
            </a:r>
            <a:endParaRPr lang="en-US" altLang="ja-JP" sz="2000" b="1" dirty="0">
              <a:solidFill>
                <a:schemeClr val="tx2">
                  <a:lumMod val="75000"/>
                </a:schemeClr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3" name="テキスト ボックス 80"/>
          <p:cNvSpPr txBox="1">
            <a:spLocks noChangeArrowheads="1"/>
          </p:cNvSpPr>
          <p:nvPr/>
        </p:nvSpPr>
        <p:spPr bwMode="gray">
          <a:xfrm>
            <a:off x="6681192" y="5877273"/>
            <a:ext cx="3168352" cy="65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5993" tIns="35993" rIns="35993" bIns="3599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ディーゼル依存を低減し、</a:t>
            </a:r>
            <a:endParaRPr lang="en-US" altLang="ja-JP" sz="2000" b="1" dirty="0">
              <a:solidFill>
                <a:schemeClr val="accent3">
                  <a:lumMod val="50000"/>
                </a:schemeClr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低炭素化をはかる</a:t>
            </a:r>
            <a:endParaRPr lang="en-US" altLang="ja-JP" sz="2000" b="1" dirty="0">
              <a:solidFill>
                <a:schemeClr val="accent3">
                  <a:lumMod val="50000"/>
                </a:schemeClr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5270736" y="5949280"/>
            <a:ext cx="978408" cy="484632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5134423" y="3370827"/>
            <a:ext cx="1819836" cy="23247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990" y="3728939"/>
            <a:ext cx="983015" cy="1629607"/>
          </a:xfrm>
          <a:prstGeom prst="rect">
            <a:avLst/>
          </a:prstGeom>
        </p:spPr>
      </p:pic>
      <p:sp>
        <p:nvSpPr>
          <p:cNvPr id="154" name="テキスト ボックス 80"/>
          <p:cNvSpPr txBox="1">
            <a:spLocks noChangeArrowheads="1"/>
          </p:cNvSpPr>
          <p:nvPr/>
        </p:nvSpPr>
        <p:spPr bwMode="gray">
          <a:xfrm>
            <a:off x="4932246" y="2872679"/>
            <a:ext cx="2217903" cy="65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5993" tIns="35993" rIns="35993" bIns="3599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mbria" panose="02040503050406030204" pitchFamily="18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2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離島マイクログリッド</a:t>
            </a:r>
            <a:endParaRPr lang="en-US" altLang="ja-JP" sz="2000" b="1" dirty="0">
              <a:solidFill>
                <a:schemeClr val="accent2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9217025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43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タイトル 1"/>
          <p:cNvSpPr txBox="1">
            <a:spLocks/>
          </p:cNvSpPr>
          <p:nvPr/>
        </p:nvSpPr>
        <p:spPr>
          <a:xfrm>
            <a:off x="692155" y="33339"/>
            <a:ext cx="8148639" cy="55721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defTabSz="842942">
              <a:spcAft>
                <a:spcPts val="275"/>
              </a:spcAft>
              <a:buClr>
                <a:srgbClr val="6F6F6F"/>
              </a:buClr>
              <a:defRPr/>
            </a:pPr>
            <a:r>
              <a:rPr lang="ja-JP" altLang="en-US" sz="2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補助対象のイメージ</a:t>
            </a:r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223547" y="540434"/>
            <a:ext cx="9505056" cy="5123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pPr eaLnBrk="1" hangingPunct="1"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再エネ・蓄電池・水素を効率的に組み合わせて、需要家に電気と熱を供給。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9217025" y="6525344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b="1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0" name="テキスト ボックス 369"/>
          <p:cNvSpPr txBox="1"/>
          <p:nvPr/>
        </p:nvSpPr>
        <p:spPr>
          <a:xfrm>
            <a:off x="2988266" y="5484114"/>
            <a:ext cx="1979987" cy="258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83" b="1" dirty="0">
                <a:solidFill>
                  <a:srgbClr val="000000">
                    <a:lumMod val="75000"/>
                    <a:lumOff val="2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水電解水素製造装置ユニット</a:t>
            </a:r>
            <a:endParaRPr lang="en-US" altLang="ja-JP" sz="1083" b="1" dirty="0">
              <a:solidFill>
                <a:srgbClr val="000000">
                  <a:lumMod val="75000"/>
                  <a:lumOff val="2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72" name="グループ化 371"/>
          <p:cNvGrpSpPr/>
          <p:nvPr/>
        </p:nvGrpSpPr>
        <p:grpSpPr>
          <a:xfrm>
            <a:off x="190432" y="1292204"/>
            <a:ext cx="9761704" cy="5302143"/>
            <a:chOff x="-120444" y="2072901"/>
            <a:chExt cx="9860283" cy="5290004"/>
          </a:xfrm>
        </p:grpSpPr>
        <p:grpSp>
          <p:nvGrpSpPr>
            <p:cNvPr id="373" name="グループ化 372"/>
            <p:cNvGrpSpPr/>
            <p:nvPr/>
          </p:nvGrpSpPr>
          <p:grpSpPr>
            <a:xfrm>
              <a:off x="-120444" y="2072901"/>
              <a:ext cx="9860283" cy="5290004"/>
              <a:chOff x="-120444" y="2072901"/>
              <a:chExt cx="9860283" cy="5290004"/>
            </a:xfrm>
          </p:grpSpPr>
          <p:grpSp>
            <p:nvGrpSpPr>
              <p:cNvPr id="380" name="グループ化 379"/>
              <p:cNvGrpSpPr/>
              <p:nvPr/>
            </p:nvGrpSpPr>
            <p:grpSpPr>
              <a:xfrm>
                <a:off x="-120444" y="2072901"/>
                <a:ext cx="9860283" cy="5290004"/>
                <a:chOff x="-120444" y="2072901"/>
                <a:chExt cx="9860283" cy="5290004"/>
              </a:xfrm>
            </p:grpSpPr>
            <p:grpSp>
              <p:nvGrpSpPr>
                <p:cNvPr id="382" name="グループ化 381"/>
                <p:cNvGrpSpPr/>
                <p:nvPr/>
              </p:nvGrpSpPr>
              <p:grpSpPr>
                <a:xfrm>
                  <a:off x="-120444" y="2072901"/>
                  <a:ext cx="9860283" cy="5290004"/>
                  <a:chOff x="-120444" y="2072901"/>
                  <a:chExt cx="9860283" cy="5290004"/>
                </a:xfrm>
              </p:grpSpPr>
              <p:sp>
                <p:nvSpPr>
                  <p:cNvPr id="384" name="角丸四角形 383"/>
                  <p:cNvSpPr/>
                  <p:nvPr/>
                </p:nvSpPr>
                <p:spPr bwMode="auto">
                  <a:xfrm>
                    <a:off x="1541928" y="2708920"/>
                    <a:ext cx="6754347" cy="3897652"/>
                  </a:xfrm>
                  <a:prstGeom prst="roundRect">
                    <a:avLst>
                      <a:gd name="adj" fmla="val 10825"/>
                    </a:avLst>
                  </a:prstGeom>
                  <a:pattFill prst="narVert">
                    <a:fgClr>
                      <a:srgbClr val="FFC000"/>
                    </a:fgClr>
                    <a:bgClr>
                      <a:schemeClr val="bg1"/>
                    </a:bgClr>
                  </a:pattFill>
                  <a:ln w="38100" cap="flat" cmpd="sng" algn="ctr">
                    <a:noFill/>
                    <a:prstDash val="sysDot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7500" tIns="50700" rIns="97500" bIns="5070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 defTabSz="1049008" eaLnBrk="0" hangingPunct="0"/>
                    <a:endParaRPr kumimoji="0" lang="ja-JP" altLang="en-US" sz="2000" dirty="0">
                      <a:solidFill>
                        <a:srgbClr val="0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385" name="グループ化 384"/>
                  <p:cNvGrpSpPr/>
                  <p:nvPr/>
                </p:nvGrpSpPr>
                <p:grpSpPr>
                  <a:xfrm>
                    <a:off x="7310123" y="4697967"/>
                    <a:ext cx="447147" cy="875375"/>
                    <a:chOff x="6710363" y="3013075"/>
                    <a:chExt cx="412750" cy="808038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84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6742113" y="3770313"/>
                      <a:ext cx="349250" cy="50800"/>
                    </a:xfrm>
                    <a:custGeom>
                      <a:avLst/>
                      <a:gdLst>
                        <a:gd name="T0" fmla="*/ 0 w 220"/>
                        <a:gd name="T1" fmla="*/ 0 h 32"/>
                        <a:gd name="T2" fmla="*/ 220 w 220"/>
                        <a:gd name="T3" fmla="*/ 0 h 32"/>
                        <a:gd name="T4" fmla="*/ 220 w 220"/>
                        <a:gd name="T5" fmla="*/ 32 h 32"/>
                        <a:gd name="T6" fmla="*/ 0 w 220"/>
                        <a:gd name="T7" fmla="*/ 32 h 32"/>
                        <a:gd name="T8" fmla="*/ 0 w 220"/>
                        <a:gd name="T9" fmla="*/ 0 h 32"/>
                        <a:gd name="T10" fmla="*/ 0 w 220"/>
                        <a:gd name="T11" fmla="*/ 0 h 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220" h="32">
                          <a:moveTo>
                            <a:pt x="0" y="0"/>
                          </a:moveTo>
                          <a:lnTo>
                            <a:pt x="220" y="0"/>
                          </a:lnTo>
                          <a:lnTo>
                            <a:pt x="220" y="32"/>
                          </a:lnTo>
                          <a:lnTo>
                            <a:pt x="0" y="32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D3A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5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6710363" y="3013075"/>
                      <a:ext cx="412750" cy="760412"/>
                    </a:xfrm>
                    <a:custGeom>
                      <a:avLst/>
                      <a:gdLst>
                        <a:gd name="T0" fmla="*/ 210 w 210"/>
                        <a:gd name="T1" fmla="*/ 8 h 387"/>
                        <a:gd name="T2" fmla="*/ 202 w 210"/>
                        <a:gd name="T3" fmla="*/ 0 h 387"/>
                        <a:gd name="T4" fmla="*/ 7 w 210"/>
                        <a:gd name="T5" fmla="*/ 0 h 387"/>
                        <a:gd name="T6" fmla="*/ 0 w 210"/>
                        <a:gd name="T7" fmla="*/ 8 h 387"/>
                        <a:gd name="T8" fmla="*/ 0 w 210"/>
                        <a:gd name="T9" fmla="*/ 379 h 387"/>
                        <a:gd name="T10" fmla="*/ 7 w 210"/>
                        <a:gd name="T11" fmla="*/ 387 h 387"/>
                        <a:gd name="T12" fmla="*/ 202 w 210"/>
                        <a:gd name="T13" fmla="*/ 387 h 387"/>
                        <a:gd name="T14" fmla="*/ 210 w 210"/>
                        <a:gd name="T15" fmla="*/ 379 h 387"/>
                        <a:gd name="T16" fmla="*/ 210 w 210"/>
                        <a:gd name="T17" fmla="*/ 8 h 387"/>
                        <a:gd name="T18" fmla="*/ 210 w 210"/>
                        <a:gd name="T19" fmla="*/ 8 h 3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210" h="387">
                          <a:moveTo>
                            <a:pt x="210" y="8"/>
                          </a:moveTo>
                          <a:cubicBezTo>
                            <a:pt x="210" y="3"/>
                            <a:pt x="206" y="0"/>
                            <a:pt x="202" y="0"/>
                          </a:cubicBezTo>
                          <a:cubicBezTo>
                            <a:pt x="7" y="0"/>
                            <a:pt x="7" y="0"/>
                            <a:pt x="7" y="0"/>
                          </a:cubicBezTo>
                          <a:cubicBezTo>
                            <a:pt x="4" y="0"/>
                            <a:pt x="0" y="3"/>
                            <a:pt x="0" y="8"/>
                          </a:cubicBezTo>
                          <a:cubicBezTo>
                            <a:pt x="0" y="379"/>
                            <a:pt x="0" y="379"/>
                            <a:pt x="0" y="379"/>
                          </a:cubicBezTo>
                          <a:cubicBezTo>
                            <a:pt x="0" y="383"/>
                            <a:pt x="4" y="387"/>
                            <a:pt x="7" y="387"/>
                          </a:cubicBezTo>
                          <a:cubicBezTo>
                            <a:pt x="202" y="387"/>
                            <a:pt x="202" y="387"/>
                            <a:pt x="202" y="387"/>
                          </a:cubicBezTo>
                          <a:cubicBezTo>
                            <a:pt x="206" y="387"/>
                            <a:pt x="210" y="383"/>
                            <a:pt x="210" y="379"/>
                          </a:cubicBezTo>
                          <a:cubicBezTo>
                            <a:pt x="210" y="8"/>
                            <a:pt x="210" y="8"/>
                            <a:pt x="210" y="8"/>
                          </a:cubicBezTo>
                          <a:cubicBezTo>
                            <a:pt x="210" y="8"/>
                            <a:pt x="210" y="8"/>
                            <a:pt x="210" y="8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6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6742113" y="3013075"/>
                      <a:ext cx="19050" cy="760412"/>
                    </a:xfrm>
                    <a:custGeom>
                      <a:avLst/>
                      <a:gdLst>
                        <a:gd name="T0" fmla="*/ 0 w 12"/>
                        <a:gd name="T1" fmla="*/ 0 h 479"/>
                        <a:gd name="T2" fmla="*/ 12 w 12"/>
                        <a:gd name="T3" fmla="*/ 0 h 479"/>
                        <a:gd name="T4" fmla="*/ 12 w 12"/>
                        <a:gd name="T5" fmla="*/ 479 h 479"/>
                        <a:gd name="T6" fmla="*/ 0 w 12"/>
                        <a:gd name="T7" fmla="*/ 479 h 479"/>
                        <a:gd name="T8" fmla="*/ 0 w 12"/>
                        <a:gd name="T9" fmla="*/ 0 h 479"/>
                        <a:gd name="T10" fmla="*/ 0 w 12"/>
                        <a:gd name="T11" fmla="*/ 0 h 4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2" h="479">
                          <a:moveTo>
                            <a:pt x="0" y="0"/>
                          </a:moveTo>
                          <a:lnTo>
                            <a:pt x="12" y="0"/>
                          </a:lnTo>
                          <a:lnTo>
                            <a:pt x="12" y="479"/>
                          </a:lnTo>
                          <a:lnTo>
                            <a:pt x="0" y="479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7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7070725" y="3013075"/>
                      <a:ext cx="22225" cy="760412"/>
                    </a:xfrm>
                    <a:custGeom>
                      <a:avLst/>
                      <a:gdLst>
                        <a:gd name="T0" fmla="*/ 14 w 14"/>
                        <a:gd name="T1" fmla="*/ 479 h 479"/>
                        <a:gd name="T2" fmla="*/ 0 w 14"/>
                        <a:gd name="T3" fmla="*/ 479 h 479"/>
                        <a:gd name="T4" fmla="*/ 0 w 14"/>
                        <a:gd name="T5" fmla="*/ 0 h 479"/>
                        <a:gd name="T6" fmla="*/ 14 w 14"/>
                        <a:gd name="T7" fmla="*/ 0 h 479"/>
                        <a:gd name="T8" fmla="*/ 14 w 14"/>
                        <a:gd name="T9" fmla="*/ 479 h 479"/>
                        <a:gd name="T10" fmla="*/ 14 w 14"/>
                        <a:gd name="T11" fmla="*/ 479 h 4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4" h="479">
                          <a:moveTo>
                            <a:pt x="14" y="479"/>
                          </a:moveTo>
                          <a:lnTo>
                            <a:pt x="0" y="479"/>
                          </a:lnTo>
                          <a:lnTo>
                            <a:pt x="0" y="0"/>
                          </a:lnTo>
                          <a:lnTo>
                            <a:pt x="14" y="0"/>
                          </a:lnTo>
                          <a:lnTo>
                            <a:pt x="14" y="479"/>
                          </a:lnTo>
                          <a:lnTo>
                            <a:pt x="14" y="479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86" name="グループ化 385"/>
                  <p:cNvGrpSpPr/>
                  <p:nvPr/>
                </p:nvGrpSpPr>
                <p:grpSpPr>
                  <a:xfrm>
                    <a:off x="3397582" y="4742682"/>
                    <a:ext cx="892572" cy="830660"/>
                    <a:chOff x="3098800" y="3054350"/>
                    <a:chExt cx="823913" cy="766763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80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3127375" y="3789363"/>
                      <a:ext cx="768350" cy="31750"/>
                    </a:xfrm>
                    <a:custGeom>
                      <a:avLst/>
                      <a:gdLst>
                        <a:gd name="T0" fmla="*/ 0 w 484"/>
                        <a:gd name="T1" fmla="*/ 0 h 20"/>
                        <a:gd name="T2" fmla="*/ 484 w 484"/>
                        <a:gd name="T3" fmla="*/ 0 h 20"/>
                        <a:gd name="T4" fmla="*/ 484 w 484"/>
                        <a:gd name="T5" fmla="*/ 20 h 20"/>
                        <a:gd name="T6" fmla="*/ 0 w 484"/>
                        <a:gd name="T7" fmla="*/ 20 h 20"/>
                        <a:gd name="T8" fmla="*/ 0 w 484"/>
                        <a:gd name="T9" fmla="*/ 0 h 20"/>
                        <a:gd name="T10" fmla="*/ 0 w 484"/>
                        <a:gd name="T11" fmla="*/ 0 h 2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484" h="20">
                          <a:moveTo>
                            <a:pt x="0" y="0"/>
                          </a:moveTo>
                          <a:lnTo>
                            <a:pt x="484" y="0"/>
                          </a:lnTo>
                          <a:lnTo>
                            <a:pt x="484" y="20"/>
                          </a:lnTo>
                          <a:lnTo>
                            <a:pt x="0" y="20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D3A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1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3098800" y="3054350"/>
                      <a:ext cx="823913" cy="735012"/>
                    </a:xfrm>
                    <a:custGeom>
                      <a:avLst/>
                      <a:gdLst>
                        <a:gd name="T0" fmla="*/ 420 w 420"/>
                        <a:gd name="T1" fmla="*/ 7 h 374"/>
                        <a:gd name="T2" fmla="*/ 412 w 420"/>
                        <a:gd name="T3" fmla="*/ 0 h 374"/>
                        <a:gd name="T4" fmla="*/ 7 w 420"/>
                        <a:gd name="T5" fmla="*/ 0 h 374"/>
                        <a:gd name="T6" fmla="*/ 0 w 420"/>
                        <a:gd name="T7" fmla="*/ 7 h 374"/>
                        <a:gd name="T8" fmla="*/ 0 w 420"/>
                        <a:gd name="T9" fmla="*/ 367 h 374"/>
                        <a:gd name="T10" fmla="*/ 7 w 420"/>
                        <a:gd name="T11" fmla="*/ 374 h 374"/>
                        <a:gd name="T12" fmla="*/ 412 w 420"/>
                        <a:gd name="T13" fmla="*/ 374 h 374"/>
                        <a:gd name="T14" fmla="*/ 420 w 420"/>
                        <a:gd name="T15" fmla="*/ 367 h 374"/>
                        <a:gd name="T16" fmla="*/ 420 w 420"/>
                        <a:gd name="T17" fmla="*/ 7 h 374"/>
                        <a:gd name="T18" fmla="*/ 420 w 420"/>
                        <a:gd name="T19" fmla="*/ 7 h 3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420" h="374">
                          <a:moveTo>
                            <a:pt x="420" y="7"/>
                          </a:moveTo>
                          <a:cubicBezTo>
                            <a:pt x="420" y="3"/>
                            <a:pt x="417" y="0"/>
                            <a:pt x="412" y="0"/>
                          </a:cubicBezTo>
                          <a:cubicBezTo>
                            <a:pt x="7" y="0"/>
                            <a:pt x="7" y="0"/>
                            <a:pt x="7" y="0"/>
                          </a:cubicBezTo>
                          <a:cubicBezTo>
                            <a:pt x="3" y="0"/>
                            <a:pt x="0" y="3"/>
                            <a:pt x="0" y="7"/>
                          </a:cubicBezTo>
                          <a:cubicBezTo>
                            <a:pt x="0" y="367"/>
                            <a:pt x="0" y="367"/>
                            <a:pt x="0" y="367"/>
                          </a:cubicBezTo>
                          <a:cubicBezTo>
                            <a:pt x="0" y="371"/>
                            <a:pt x="3" y="374"/>
                            <a:pt x="7" y="374"/>
                          </a:cubicBezTo>
                          <a:cubicBezTo>
                            <a:pt x="412" y="374"/>
                            <a:pt x="412" y="374"/>
                            <a:pt x="412" y="374"/>
                          </a:cubicBezTo>
                          <a:cubicBezTo>
                            <a:pt x="417" y="374"/>
                            <a:pt x="420" y="371"/>
                            <a:pt x="420" y="367"/>
                          </a:cubicBezTo>
                          <a:cubicBezTo>
                            <a:pt x="420" y="7"/>
                            <a:pt x="420" y="7"/>
                            <a:pt x="420" y="7"/>
                          </a:cubicBezTo>
                          <a:cubicBezTo>
                            <a:pt x="420" y="7"/>
                            <a:pt x="420" y="7"/>
                            <a:pt x="420" y="7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2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3125788" y="3054350"/>
                      <a:ext cx="15875" cy="735012"/>
                    </a:xfrm>
                    <a:custGeom>
                      <a:avLst/>
                      <a:gdLst>
                        <a:gd name="T0" fmla="*/ 0 w 10"/>
                        <a:gd name="T1" fmla="*/ 0 h 463"/>
                        <a:gd name="T2" fmla="*/ 10 w 10"/>
                        <a:gd name="T3" fmla="*/ 0 h 463"/>
                        <a:gd name="T4" fmla="*/ 10 w 10"/>
                        <a:gd name="T5" fmla="*/ 463 h 463"/>
                        <a:gd name="T6" fmla="*/ 0 w 10"/>
                        <a:gd name="T7" fmla="*/ 463 h 463"/>
                        <a:gd name="T8" fmla="*/ 0 w 10"/>
                        <a:gd name="T9" fmla="*/ 0 h 463"/>
                        <a:gd name="T10" fmla="*/ 0 w 10"/>
                        <a:gd name="T11" fmla="*/ 0 h 4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0" h="463">
                          <a:moveTo>
                            <a:pt x="0" y="0"/>
                          </a:moveTo>
                          <a:lnTo>
                            <a:pt x="10" y="0"/>
                          </a:lnTo>
                          <a:lnTo>
                            <a:pt x="10" y="463"/>
                          </a:lnTo>
                          <a:lnTo>
                            <a:pt x="0" y="463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3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3881438" y="3054350"/>
                      <a:ext cx="14288" cy="735012"/>
                    </a:xfrm>
                    <a:custGeom>
                      <a:avLst/>
                      <a:gdLst>
                        <a:gd name="T0" fmla="*/ 0 w 9"/>
                        <a:gd name="T1" fmla="*/ 0 h 463"/>
                        <a:gd name="T2" fmla="*/ 9 w 9"/>
                        <a:gd name="T3" fmla="*/ 0 h 463"/>
                        <a:gd name="T4" fmla="*/ 9 w 9"/>
                        <a:gd name="T5" fmla="*/ 463 h 463"/>
                        <a:gd name="T6" fmla="*/ 0 w 9"/>
                        <a:gd name="T7" fmla="*/ 463 h 463"/>
                        <a:gd name="T8" fmla="*/ 0 w 9"/>
                        <a:gd name="T9" fmla="*/ 0 h 463"/>
                        <a:gd name="T10" fmla="*/ 0 w 9"/>
                        <a:gd name="T11" fmla="*/ 0 h 4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" h="463">
                          <a:moveTo>
                            <a:pt x="0" y="0"/>
                          </a:moveTo>
                          <a:lnTo>
                            <a:pt x="9" y="0"/>
                          </a:lnTo>
                          <a:lnTo>
                            <a:pt x="9" y="463"/>
                          </a:lnTo>
                          <a:lnTo>
                            <a:pt x="0" y="463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87" name="グループ化 386"/>
                  <p:cNvGrpSpPr/>
                  <p:nvPr/>
                </p:nvGrpSpPr>
                <p:grpSpPr>
                  <a:xfrm>
                    <a:off x="3407899" y="3898264"/>
                    <a:ext cx="352558" cy="694796"/>
                    <a:chOff x="3108325" y="2274888"/>
                    <a:chExt cx="325438" cy="641350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76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3135313" y="2871788"/>
                      <a:ext cx="274638" cy="44450"/>
                    </a:xfrm>
                    <a:custGeom>
                      <a:avLst/>
                      <a:gdLst>
                        <a:gd name="T0" fmla="*/ 0 w 173"/>
                        <a:gd name="T1" fmla="*/ 0 h 28"/>
                        <a:gd name="T2" fmla="*/ 173 w 173"/>
                        <a:gd name="T3" fmla="*/ 0 h 28"/>
                        <a:gd name="T4" fmla="*/ 173 w 173"/>
                        <a:gd name="T5" fmla="*/ 28 h 28"/>
                        <a:gd name="T6" fmla="*/ 0 w 173"/>
                        <a:gd name="T7" fmla="*/ 28 h 28"/>
                        <a:gd name="T8" fmla="*/ 0 w 173"/>
                        <a:gd name="T9" fmla="*/ 0 h 28"/>
                        <a:gd name="T10" fmla="*/ 0 w 173"/>
                        <a:gd name="T11" fmla="*/ 0 h 2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73" h="28">
                          <a:moveTo>
                            <a:pt x="0" y="0"/>
                          </a:moveTo>
                          <a:lnTo>
                            <a:pt x="173" y="0"/>
                          </a:lnTo>
                          <a:lnTo>
                            <a:pt x="173" y="28"/>
                          </a:lnTo>
                          <a:lnTo>
                            <a:pt x="0" y="28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D3A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7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3108325" y="2274888"/>
                      <a:ext cx="325438" cy="600075"/>
                    </a:xfrm>
                    <a:custGeom>
                      <a:avLst/>
                      <a:gdLst>
                        <a:gd name="T0" fmla="*/ 166 w 166"/>
                        <a:gd name="T1" fmla="*/ 6 h 305"/>
                        <a:gd name="T2" fmla="*/ 160 w 166"/>
                        <a:gd name="T3" fmla="*/ 0 h 305"/>
                        <a:gd name="T4" fmla="*/ 6 w 166"/>
                        <a:gd name="T5" fmla="*/ 0 h 305"/>
                        <a:gd name="T6" fmla="*/ 0 w 166"/>
                        <a:gd name="T7" fmla="*/ 6 h 305"/>
                        <a:gd name="T8" fmla="*/ 0 w 166"/>
                        <a:gd name="T9" fmla="*/ 299 h 305"/>
                        <a:gd name="T10" fmla="*/ 6 w 166"/>
                        <a:gd name="T11" fmla="*/ 305 h 305"/>
                        <a:gd name="T12" fmla="*/ 160 w 166"/>
                        <a:gd name="T13" fmla="*/ 305 h 305"/>
                        <a:gd name="T14" fmla="*/ 166 w 166"/>
                        <a:gd name="T15" fmla="*/ 299 h 305"/>
                        <a:gd name="T16" fmla="*/ 166 w 166"/>
                        <a:gd name="T17" fmla="*/ 6 h 305"/>
                        <a:gd name="T18" fmla="*/ 166 w 166"/>
                        <a:gd name="T19" fmla="*/ 6 h 3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66" h="305">
                          <a:moveTo>
                            <a:pt x="166" y="6"/>
                          </a:moveTo>
                          <a:cubicBezTo>
                            <a:pt x="166" y="3"/>
                            <a:pt x="163" y="0"/>
                            <a:pt x="160" y="0"/>
                          </a:cubicBezTo>
                          <a:cubicBezTo>
                            <a:pt x="6" y="0"/>
                            <a:pt x="6" y="0"/>
                            <a:pt x="6" y="0"/>
                          </a:cubicBezTo>
                          <a:cubicBezTo>
                            <a:pt x="3" y="0"/>
                            <a:pt x="0" y="3"/>
                            <a:pt x="0" y="6"/>
                          </a:cubicBezTo>
                          <a:cubicBezTo>
                            <a:pt x="0" y="299"/>
                            <a:pt x="0" y="299"/>
                            <a:pt x="0" y="299"/>
                          </a:cubicBezTo>
                          <a:cubicBezTo>
                            <a:pt x="0" y="303"/>
                            <a:pt x="3" y="305"/>
                            <a:pt x="6" y="305"/>
                          </a:cubicBezTo>
                          <a:cubicBezTo>
                            <a:pt x="160" y="305"/>
                            <a:pt x="160" y="305"/>
                            <a:pt x="160" y="305"/>
                          </a:cubicBezTo>
                          <a:cubicBezTo>
                            <a:pt x="163" y="305"/>
                            <a:pt x="166" y="303"/>
                            <a:pt x="166" y="299"/>
                          </a:cubicBezTo>
                          <a:cubicBezTo>
                            <a:pt x="166" y="6"/>
                            <a:pt x="166" y="6"/>
                            <a:pt x="166" y="6"/>
                          </a:cubicBezTo>
                          <a:cubicBezTo>
                            <a:pt x="166" y="6"/>
                            <a:pt x="166" y="6"/>
                            <a:pt x="166" y="6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8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3133725" y="2274888"/>
                      <a:ext cx="15875" cy="600075"/>
                    </a:xfrm>
                    <a:custGeom>
                      <a:avLst/>
                      <a:gdLst>
                        <a:gd name="T0" fmla="*/ 0 w 10"/>
                        <a:gd name="T1" fmla="*/ 0 h 378"/>
                        <a:gd name="T2" fmla="*/ 10 w 10"/>
                        <a:gd name="T3" fmla="*/ 0 h 378"/>
                        <a:gd name="T4" fmla="*/ 10 w 10"/>
                        <a:gd name="T5" fmla="*/ 378 h 378"/>
                        <a:gd name="T6" fmla="*/ 0 w 10"/>
                        <a:gd name="T7" fmla="*/ 378 h 378"/>
                        <a:gd name="T8" fmla="*/ 0 w 10"/>
                        <a:gd name="T9" fmla="*/ 0 h 378"/>
                        <a:gd name="T10" fmla="*/ 0 w 10"/>
                        <a:gd name="T11" fmla="*/ 0 h 3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0" h="378">
                          <a:moveTo>
                            <a:pt x="0" y="0"/>
                          </a:moveTo>
                          <a:lnTo>
                            <a:pt x="10" y="0"/>
                          </a:lnTo>
                          <a:lnTo>
                            <a:pt x="10" y="378"/>
                          </a:lnTo>
                          <a:lnTo>
                            <a:pt x="0" y="378"/>
                          </a:lnTo>
                          <a:lnTo>
                            <a:pt x="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79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3397250" y="2274888"/>
                      <a:ext cx="15875" cy="600075"/>
                    </a:xfrm>
                    <a:custGeom>
                      <a:avLst/>
                      <a:gdLst>
                        <a:gd name="T0" fmla="*/ 10 w 10"/>
                        <a:gd name="T1" fmla="*/ 378 h 378"/>
                        <a:gd name="T2" fmla="*/ 0 w 10"/>
                        <a:gd name="T3" fmla="*/ 378 h 378"/>
                        <a:gd name="T4" fmla="*/ 0 w 10"/>
                        <a:gd name="T5" fmla="*/ 0 h 378"/>
                        <a:gd name="T6" fmla="*/ 10 w 10"/>
                        <a:gd name="T7" fmla="*/ 0 h 378"/>
                        <a:gd name="T8" fmla="*/ 10 w 10"/>
                        <a:gd name="T9" fmla="*/ 378 h 378"/>
                        <a:gd name="T10" fmla="*/ 10 w 10"/>
                        <a:gd name="T11" fmla="*/ 378 h 3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0" h="378">
                          <a:moveTo>
                            <a:pt x="10" y="378"/>
                          </a:moveTo>
                          <a:lnTo>
                            <a:pt x="0" y="378"/>
                          </a:lnTo>
                          <a:lnTo>
                            <a:pt x="0" y="0"/>
                          </a:lnTo>
                          <a:lnTo>
                            <a:pt x="10" y="0"/>
                          </a:lnTo>
                          <a:lnTo>
                            <a:pt x="10" y="378"/>
                          </a:lnTo>
                          <a:lnTo>
                            <a:pt x="10" y="378"/>
                          </a:lnTo>
                          <a:close/>
                        </a:path>
                      </a:pathLst>
                    </a:custGeom>
                    <a:solidFill>
                      <a:srgbClr val="7F7F7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88" name="グループ化 387"/>
                  <p:cNvGrpSpPr/>
                  <p:nvPr/>
                </p:nvGrpSpPr>
                <p:grpSpPr>
                  <a:xfrm>
                    <a:off x="5162089" y="5035047"/>
                    <a:ext cx="1523735" cy="538294"/>
                    <a:chOff x="4727575" y="3324225"/>
                    <a:chExt cx="1406525" cy="496887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68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4727575" y="3392488"/>
                      <a:ext cx="1406525" cy="346075"/>
                    </a:xfrm>
                    <a:custGeom>
                      <a:avLst/>
                      <a:gdLst>
                        <a:gd name="T0" fmla="*/ 588 w 716"/>
                        <a:gd name="T1" fmla="*/ 0 h 176"/>
                        <a:gd name="T2" fmla="*/ 10 w 716"/>
                        <a:gd name="T3" fmla="*/ 0 h 176"/>
                        <a:gd name="T4" fmla="*/ 0 w 716"/>
                        <a:gd name="T5" fmla="*/ 10 h 176"/>
                        <a:gd name="T6" fmla="*/ 0 w 716"/>
                        <a:gd name="T7" fmla="*/ 166 h 176"/>
                        <a:gd name="T8" fmla="*/ 10 w 716"/>
                        <a:gd name="T9" fmla="*/ 176 h 176"/>
                        <a:gd name="T10" fmla="*/ 588 w 716"/>
                        <a:gd name="T11" fmla="*/ 176 h 176"/>
                        <a:gd name="T12" fmla="*/ 598 w 716"/>
                        <a:gd name="T13" fmla="*/ 166 h 176"/>
                        <a:gd name="T14" fmla="*/ 598 w 716"/>
                        <a:gd name="T15" fmla="*/ 10 h 176"/>
                        <a:gd name="T16" fmla="*/ 588 w 716"/>
                        <a:gd name="T17" fmla="*/ 0 h 1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16" h="176">
                          <a:moveTo>
                            <a:pt x="588" y="0"/>
                          </a:moveTo>
                          <a:cubicBezTo>
                            <a:pt x="10" y="0"/>
                            <a:pt x="10" y="0"/>
                            <a:pt x="10" y="0"/>
                          </a:cubicBezTo>
                          <a:cubicBezTo>
                            <a:pt x="4" y="0"/>
                            <a:pt x="0" y="5"/>
                            <a:pt x="0" y="10"/>
                          </a:cubicBezTo>
                          <a:cubicBezTo>
                            <a:pt x="0" y="166"/>
                            <a:pt x="0" y="166"/>
                            <a:pt x="0" y="166"/>
                          </a:cubicBezTo>
                          <a:cubicBezTo>
                            <a:pt x="0" y="171"/>
                            <a:pt x="4" y="176"/>
                            <a:pt x="10" y="176"/>
                          </a:cubicBezTo>
                          <a:cubicBezTo>
                            <a:pt x="716" y="176"/>
                            <a:pt x="588" y="176"/>
                            <a:pt x="588" y="176"/>
                          </a:cubicBezTo>
                          <a:cubicBezTo>
                            <a:pt x="594" y="176"/>
                            <a:pt x="598" y="171"/>
                            <a:pt x="598" y="166"/>
                          </a:cubicBezTo>
                          <a:cubicBezTo>
                            <a:pt x="598" y="10"/>
                            <a:pt x="598" y="10"/>
                            <a:pt x="598" y="10"/>
                          </a:cubicBezTo>
                          <a:cubicBezTo>
                            <a:pt x="598" y="5"/>
                            <a:pt x="594" y="0"/>
                            <a:pt x="588" y="0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469" name="グループ化 468"/>
                    <p:cNvGrpSpPr/>
                    <p:nvPr/>
                  </p:nvGrpSpPr>
                  <p:grpSpPr>
                    <a:xfrm>
                      <a:off x="4746625" y="3324225"/>
                      <a:ext cx="1144588" cy="496887"/>
                      <a:chOff x="4746625" y="3324225"/>
                      <a:chExt cx="1144588" cy="496887"/>
                    </a:xfrm>
                  </p:grpSpPr>
                  <p:sp>
                    <p:nvSpPr>
                      <p:cNvPr id="470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480050" y="3324225"/>
                        <a:ext cx="198438" cy="34925"/>
                      </a:xfrm>
                      <a:custGeom>
                        <a:avLst/>
                        <a:gdLst>
                          <a:gd name="T0" fmla="*/ 97 w 101"/>
                          <a:gd name="T1" fmla="*/ 0 h 18"/>
                          <a:gd name="T2" fmla="*/ 3 w 101"/>
                          <a:gd name="T3" fmla="*/ 0 h 18"/>
                          <a:gd name="T4" fmla="*/ 0 w 101"/>
                          <a:gd name="T5" fmla="*/ 4 h 18"/>
                          <a:gd name="T6" fmla="*/ 0 w 101"/>
                          <a:gd name="T7" fmla="*/ 14 h 18"/>
                          <a:gd name="T8" fmla="*/ 3 w 101"/>
                          <a:gd name="T9" fmla="*/ 18 h 18"/>
                          <a:gd name="T10" fmla="*/ 97 w 101"/>
                          <a:gd name="T11" fmla="*/ 18 h 18"/>
                          <a:gd name="T12" fmla="*/ 101 w 101"/>
                          <a:gd name="T13" fmla="*/ 14 h 18"/>
                          <a:gd name="T14" fmla="*/ 101 w 101"/>
                          <a:gd name="T15" fmla="*/ 4 h 18"/>
                          <a:gd name="T16" fmla="*/ 97 w 101"/>
                          <a:gd name="T17" fmla="*/ 0 h 1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</a:cxnLst>
                        <a:rect l="0" t="0" r="r" b="b"/>
                        <a:pathLst>
                          <a:path w="101" h="18">
                            <a:moveTo>
                              <a:pt x="97" y="0"/>
                            </a:moveTo>
                            <a:cubicBezTo>
                              <a:pt x="3" y="0"/>
                              <a:pt x="3" y="0"/>
                              <a:pt x="3" y="0"/>
                            </a:cubicBezTo>
                            <a:cubicBezTo>
                              <a:pt x="1" y="0"/>
                              <a:pt x="0" y="2"/>
                              <a:pt x="0" y="4"/>
                            </a:cubicBezTo>
                            <a:cubicBezTo>
                              <a:pt x="0" y="14"/>
                              <a:pt x="0" y="14"/>
                              <a:pt x="0" y="14"/>
                            </a:cubicBezTo>
                            <a:cubicBezTo>
                              <a:pt x="0" y="16"/>
                              <a:pt x="1" y="18"/>
                              <a:pt x="3" y="18"/>
                            </a:cubicBezTo>
                            <a:cubicBezTo>
                              <a:pt x="97" y="18"/>
                              <a:pt x="97" y="18"/>
                              <a:pt x="97" y="18"/>
                            </a:cubicBezTo>
                            <a:cubicBezTo>
                              <a:pt x="99" y="18"/>
                              <a:pt x="101" y="16"/>
                              <a:pt x="101" y="14"/>
                            </a:cubicBezTo>
                            <a:cubicBezTo>
                              <a:pt x="101" y="4"/>
                              <a:pt x="101" y="4"/>
                              <a:pt x="101" y="4"/>
                            </a:cubicBezTo>
                            <a:cubicBezTo>
                              <a:pt x="101" y="2"/>
                              <a:pt x="99" y="0"/>
                              <a:pt x="97" y="0"/>
                            </a:cubicBez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71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513388" y="3359150"/>
                        <a:ext cx="138113" cy="33337"/>
                      </a:xfrm>
                      <a:custGeom>
                        <a:avLst/>
                        <a:gdLst>
                          <a:gd name="T0" fmla="*/ 0 w 87"/>
                          <a:gd name="T1" fmla="*/ 0 h 21"/>
                          <a:gd name="T2" fmla="*/ 87 w 87"/>
                          <a:gd name="T3" fmla="*/ 0 h 21"/>
                          <a:gd name="T4" fmla="*/ 87 w 87"/>
                          <a:gd name="T5" fmla="*/ 21 h 21"/>
                          <a:gd name="T6" fmla="*/ 0 w 87"/>
                          <a:gd name="T7" fmla="*/ 21 h 21"/>
                          <a:gd name="T8" fmla="*/ 0 w 87"/>
                          <a:gd name="T9" fmla="*/ 0 h 21"/>
                          <a:gd name="T10" fmla="*/ 0 w 87"/>
                          <a:gd name="T11" fmla="*/ 0 h 2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87" h="21">
                            <a:moveTo>
                              <a:pt x="0" y="0"/>
                            </a:moveTo>
                            <a:lnTo>
                              <a:pt x="87" y="0"/>
                            </a:lnTo>
                            <a:lnTo>
                              <a:pt x="87" y="21"/>
                            </a:lnTo>
                            <a:lnTo>
                              <a:pt x="0" y="21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72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46625" y="3586163"/>
                        <a:ext cx="1144588" cy="119062"/>
                      </a:xfrm>
                      <a:custGeom>
                        <a:avLst/>
                        <a:gdLst>
                          <a:gd name="T0" fmla="*/ 0 w 721"/>
                          <a:gd name="T1" fmla="*/ 0 h 75"/>
                          <a:gd name="T2" fmla="*/ 721 w 721"/>
                          <a:gd name="T3" fmla="*/ 0 h 75"/>
                          <a:gd name="T4" fmla="*/ 721 w 721"/>
                          <a:gd name="T5" fmla="*/ 75 h 75"/>
                          <a:gd name="T6" fmla="*/ 0 w 721"/>
                          <a:gd name="T7" fmla="*/ 75 h 75"/>
                          <a:gd name="T8" fmla="*/ 0 w 721"/>
                          <a:gd name="T9" fmla="*/ 0 h 75"/>
                          <a:gd name="T10" fmla="*/ 0 w 721"/>
                          <a:gd name="T11" fmla="*/ 0 h 7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721" h="75">
                            <a:moveTo>
                              <a:pt x="0" y="0"/>
                            </a:moveTo>
                            <a:lnTo>
                              <a:pt x="721" y="0"/>
                            </a:lnTo>
                            <a:lnTo>
                              <a:pt x="721" y="75"/>
                            </a:lnTo>
                            <a:lnTo>
                              <a:pt x="0" y="75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F2F2F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73" name="Freeform 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46625" y="3597275"/>
                        <a:ext cx="1144588" cy="41275"/>
                      </a:xfrm>
                      <a:custGeom>
                        <a:avLst/>
                        <a:gdLst>
                          <a:gd name="T0" fmla="*/ 0 w 721"/>
                          <a:gd name="T1" fmla="*/ 0 h 26"/>
                          <a:gd name="T2" fmla="*/ 721 w 721"/>
                          <a:gd name="T3" fmla="*/ 0 h 26"/>
                          <a:gd name="T4" fmla="*/ 721 w 721"/>
                          <a:gd name="T5" fmla="*/ 26 h 26"/>
                          <a:gd name="T6" fmla="*/ 0 w 721"/>
                          <a:gd name="T7" fmla="*/ 26 h 26"/>
                          <a:gd name="T8" fmla="*/ 0 w 721"/>
                          <a:gd name="T9" fmla="*/ 0 h 26"/>
                          <a:gd name="T10" fmla="*/ 0 w 721"/>
                          <a:gd name="T11" fmla="*/ 0 h 2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721" h="26">
                            <a:moveTo>
                              <a:pt x="0" y="0"/>
                            </a:moveTo>
                            <a:lnTo>
                              <a:pt x="721" y="0"/>
                            </a:lnTo>
                            <a:lnTo>
                              <a:pt x="721" y="26"/>
                            </a:lnTo>
                            <a:lnTo>
                              <a:pt x="0" y="26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D9D9D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74" name="Freeform 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1400" y="3743325"/>
                        <a:ext cx="65088" cy="77787"/>
                      </a:xfrm>
                      <a:custGeom>
                        <a:avLst/>
                        <a:gdLst>
                          <a:gd name="T0" fmla="*/ 0 w 41"/>
                          <a:gd name="T1" fmla="*/ 0 h 49"/>
                          <a:gd name="T2" fmla="*/ 41 w 41"/>
                          <a:gd name="T3" fmla="*/ 0 h 49"/>
                          <a:gd name="T4" fmla="*/ 41 w 41"/>
                          <a:gd name="T5" fmla="*/ 49 h 49"/>
                          <a:gd name="T6" fmla="*/ 0 w 41"/>
                          <a:gd name="T7" fmla="*/ 49 h 49"/>
                          <a:gd name="T8" fmla="*/ 0 w 41"/>
                          <a:gd name="T9" fmla="*/ 0 h 49"/>
                          <a:gd name="T10" fmla="*/ 0 w 41"/>
                          <a:gd name="T11" fmla="*/ 0 h 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41" h="49">
                            <a:moveTo>
                              <a:pt x="0" y="0"/>
                            </a:moveTo>
                            <a:lnTo>
                              <a:pt x="41" y="0"/>
                            </a:lnTo>
                            <a:lnTo>
                              <a:pt x="41" y="49"/>
                            </a:lnTo>
                            <a:lnTo>
                              <a:pt x="0" y="49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75" name="Freeform 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718175" y="3743325"/>
                        <a:ext cx="63500" cy="77787"/>
                      </a:xfrm>
                      <a:custGeom>
                        <a:avLst/>
                        <a:gdLst>
                          <a:gd name="T0" fmla="*/ 0 w 40"/>
                          <a:gd name="T1" fmla="*/ 0 h 49"/>
                          <a:gd name="T2" fmla="*/ 40 w 40"/>
                          <a:gd name="T3" fmla="*/ 0 h 49"/>
                          <a:gd name="T4" fmla="*/ 40 w 40"/>
                          <a:gd name="T5" fmla="*/ 49 h 49"/>
                          <a:gd name="T6" fmla="*/ 0 w 40"/>
                          <a:gd name="T7" fmla="*/ 49 h 49"/>
                          <a:gd name="T8" fmla="*/ 0 w 40"/>
                          <a:gd name="T9" fmla="*/ 0 h 49"/>
                          <a:gd name="T10" fmla="*/ 0 w 40"/>
                          <a:gd name="T11" fmla="*/ 0 h 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40" h="49">
                            <a:moveTo>
                              <a:pt x="0" y="0"/>
                            </a:moveTo>
                            <a:lnTo>
                              <a:pt x="40" y="0"/>
                            </a:lnTo>
                            <a:lnTo>
                              <a:pt x="40" y="49"/>
                            </a:lnTo>
                            <a:lnTo>
                              <a:pt x="0" y="49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</p:grpSp>
              <p:grpSp>
                <p:nvGrpSpPr>
                  <p:cNvPr id="389" name="グループ化 388"/>
                  <p:cNvGrpSpPr/>
                  <p:nvPr/>
                </p:nvGrpSpPr>
                <p:grpSpPr>
                  <a:xfrm>
                    <a:off x="4357225" y="5095239"/>
                    <a:ext cx="2858295" cy="184017"/>
                    <a:chOff x="3984625" y="3379788"/>
                    <a:chExt cx="2638426" cy="169862"/>
                  </a:xfrm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grpSpPr>
                <p:grpSp>
                  <p:nvGrpSpPr>
                    <p:cNvPr id="462" name="グループ化 461"/>
                    <p:cNvGrpSpPr/>
                    <p:nvPr/>
                  </p:nvGrpSpPr>
                  <p:grpSpPr>
                    <a:xfrm>
                      <a:off x="3984625" y="3379788"/>
                      <a:ext cx="649288" cy="169862"/>
                      <a:chOff x="3984625" y="3379788"/>
                      <a:chExt cx="649288" cy="169862"/>
                    </a:xfrm>
                  </p:grpSpPr>
                  <p:sp>
                    <p:nvSpPr>
                      <p:cNvPr id="466" name="Freeform 61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3984625" y="3430588"/>
                        <a:ext cx="533400" cy="68262"/>
                      </a:xfrm>
                      <a:custGeom>
                        <a:avLst/>
                        <a:gdLst>
                          <a:gd name="T0" fmla="*/ 237 w 272"/>
                          <a:gd name="T1" fmla="*/ 17 h 35"/>
                          <a:gd name="T2" fmla="*/ 255 w 272"/>
                          <a:gd name="T3" fmla="*/ 0 h 35"/>
                          <a:gd name="T4" fmla="*/ 255 w 272"/>
                          <a:gd name="T5" fmla="*/ 0 h 35"/>
                          <a:gd name="T6" fmla="*/ 272 w 272"/>
                          <a:gd name="T7" fmla="*/ 17 h 35"/>
                          <a:gd name="T8" fmla="*/ 272 w 272"/>
                          <a:gd name="T9" fmla="*/ 17 h 35"/>
                          <a:gd name="T10" fmla="*/ 255 w 272"/>
                          <a:gd name="T11" fmla="*/ 35 h 35"/>
                          <a:gd name="T12" fmla="*/ 255 w 272"/>
                          <a:gd name="T13" fmla="*/ 35 h 35"/>
                          <a:gd name="T14" fmla="*/ 237 w 272"/>
                          <a:gd name="T15" fmla="*/ 17 h 35"/>
                          <a:gd name="T16" fmla="*/ 177 w 272"/>
                          <a:gd name="T17" fmla="*/ 17 h 35"/>
                          <a:gd name="T18" fmla="*/ 195 w 272"/>
                          <a:gd name="T19" fmla="*/ 0 h 35"/>
                          <a:gd name="T20" fmla="*/ 195 w 272"/>
                          <a:gd name="T21" fmla="*/ 0 h 35"/>
                          <a:gd name="T22" fmla="*/ 213 w 272"/>
                          <a:gd name="T23" fmla="*/ 17 h 35"/>
                          <a:gd name="T24" fmla="*/ 213 w 272"/>
                          <a:gd name="T25" fmla="*/ 17 h 35"/>
                          <a:gd name="T26" fmla="*/ 195 w 272"/>
                          <a:gd name="T27" fmla="*/ 35 h 35"/>
                          <a:gd name="T28" fmla="*/ 195 w 272"/>
                          <a:gd name="T29" fmla="*/ 35 h 35"/>
                          <a:gd name="T30" fmla="*/ 177 w 272"/>
                          <a:gd name="T31" fmla="*/ 17 h 35"/>
                          <a:gd name="T32" fmla="*/ 118 w 272"/>
                          <a:gd name="T33" fmla="*/ 17 h 35"/>
                          <a:gd name="T34" fmla="*/ 136 w 272"/>
                          <a:gd name="T35" fmla="*/ 0 h 35"/>
                          <a:gd name="T36" fmla="*/ 136 w 272"/>
                          <a:gd name="T37" fmla="*/ 0 h 35"/>
                          <a:gd name="T38" fmla="*/ 154 w 272"/>
                          <a:gd name="T39" fmla="*/ 17 h 35"/>
                          <a:gd name="T40" fmla="*/ 154 w 272"/>
                          <a:gd name="T41" fmla="*/ 17 h 35"/>
                          <a:gd name="T42" fmla="*/ 136 w 272"/>
                          <a:gd name="T43" fmla="*/ 35 h 35"/>
                          <a:gd name="T44" fmla="*/ 136 w 272"/>
                          <a:gd name="T45" fmla="*/ 35 h 35"/>
                          <a:gd name="T46" fmla="*/ 118 w 272"/>
                          <a:gd name="T47" fmla="*/ 17 h 35"/>
                          <a:gd name="T48" fmla="*/ 59 w 272"/>
                          <a:gd name="T49" fmla="*/ 17 h 35"/>
                          <a:gd name="T50" fmla="*/ 77 w 272"/>
                          <a:gd name="T51" fmla="*/ 0 h 35"/>
                          <a:gd name="T52" fmla="*/ 77 w 272"/>
                          <a:gd name="T53" fmla="*/ 0 h 35"/>
                          <a:gd name="T54" fmla="*/ 95 w 272"/>
                          <a:gd name="T55" fmla="*/ 17 h 35"/>
                          <a:gd name="T56" fmla="*/ 95 w 272"/>
                          <a:gd name="T57" fmla="*/ 17 h 35"/>
                          <a:gd name="T58" fmla="*/ 77 w 272"/>
                          <a:gd name="T59" fmla="*/ 35 h 35"/>
                          <a:gd name="T60" fmla="*/ 77 w 272"/>
                          <a:gd name="T61" fmla="*/ 35 h 35"/>
                          <a:gd name="T62" fmla="*/ 59 w 272"/>
                          <a:gd name="T63" fmla="*/ 17 h 35"/>
                          <a:gd name="T64" fmla="*/ 0 w 272"/>
                          <a:gd name="T65" fmla="*/ 17 h 35"/>
                          <a:gd name="T66" fmla="*/ 17 w 272"/>
                          <a:gd name="T67" fmla="*/ 0 h 35"/>
                          <a:gd name="T68" fmla="*/ 17 w 272"/>
                          <a:gd name="T69" fmla="*/ 0 h 35"/>
                          <a:gd name="T70" fmla="*/ 35 w 272"/>
                          <a:gd name="T71" fmla="*/ 17 h 35"/>
                          <a:gd name="T72" fmla="*/ 35 w 272"/>
                          <a:gd name="T73" fmla="*/ 17 h 35"/>
                          <a:gd name="T74" fmla="*/ 17 w 272"/>
                          <a:gd name="T75" fmla="*/ 35 h 35"/>
                          <a:gd name="T76" fmla="*/ 17 w 272"/>
                          <a:gd name="T77" fmla="*/ 35 h 35"/>
                          <a:gd name="T78" fmla="*/ 0 w 272"/>
                          <a:gd name="T79" fmla="*/ 17 h 3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272" h="35">
                            <a:moveTo>
                              <a:pt x="237" y="17"/>
                            </a:moveTo>
                            <a:cubicBezTo>
                              <a:pt x="237" y="8"/>
                              <a:pt x="245" y="0"/>
                              <a:pt x="255" y="0"/>
                            </a:cubicBezTo>
                            <a:cubicBezTo>
                              <a:pt x="255" y="0"/>
                              <a:pt x="255" y="0"/>
                              <a:pt x="255" y="0"/>
                            </a:cubicBezTo>
                            <a:cubicBezTo>
                              <a:pt x="264" y="0"/>
                              <a:pt x="272" y="8"/>
                              <a:pt x="272" y="17"/>
                            </a:cubicBezTo>
                            <a:cubicBezTo>
                              <a:pt x="272" y="17"/>
                              <a:pt x="272" y="17"/>
                              <a:pt x="272" y="17"/>
                            </a:cubicBezTo>
                            <a:cubicBezTo>
                              <a:pt x="272" y="27"/>
                              <a:pt x="264" y="35"/>
                              <a:pt x="255" y="35"/>
                            </a:cubicBezTo>
                            <a:cubicBezTo>
                              <a:pt x="255" y="35"/>
                              <a:pt x="255" y="35"/>
                              <a:pt x="255" y="35"/>
                            </a:cubicBezTo>
                            <a:cubicBezTo>
                              <a:pt x="245" y="35"/>
                              <a:pt x="237" y="27"/>
                              <a:pt x="237" y="17"/>
                            </a:cubicBezTo>
                            <a:close/>
                            <a:moveTo>
                              <a:pt x="177" y="17"/>
                            </a:moveTo>
                            <a:cubicBezTo>
                              <a:pt x="177" y="8"/>
                              <a:pt x="185" y="0"/>
                              <a:pt x="195" y="0"/>
                            </a:cubicBezTo>
                            <a:cubicBezTo>
                              <a:pt x="195" y="0"/>
                              <a:pt x="195" y="0"/>
                              <a:pt x="195" y="0"/>
                            </a:cubicBezTo>
                            <a:cubicBezTo>
                              <a:pt x="205" y="0"/>
                              <a:pt x="213" y="8"/>
                              <a:pt x="213" y="17"/>
                            </a:cubicBezTo>
                            <a:cubicBezTo>
                              <a:pt x="213" y="17"/>
                              <a:pt x="213" y="17"/>
                              <a:pt x="213" y="17"/>
                            </a:cubicBezTo>
                            <a:cubicBezTo>
                              <a:pt x="213" y="27"/>
                              <a:pt x="205" y="35"/>
                              <a:pt x="195" y="35"/>
                            </a:cubicBezTo>
                            <a:cubicBezTo>
                              <a:pt x="195" y="35"/>
                              <a:pt x="195" y="35"/>
                              <a:pt x="195" y="35"/>
                            </a:cubicBezTo>
                            <a:cubicBezTo>
                              <a:pt x="185" y="35"/>
                              <a:pt x="177" y="27"/>
                              <a:pt x="177" y="17"/>
                            </a:cubicBezTo>
                            <a:close/>
                            <a:moveTo>
                              <a:pt x="118" y="17"/>
                            </a:moveTo>
                            <a:cubicBezTo>
                              <a:pt x="118" y="8"/>
                              <a:pt x="126" y="0"/>
                              <a:pt x="136" y="0"/>
                            </a:cubicBezTo>
                            <a:cubicBezTo>
                              <a:pt x="136" y="0"/>
                              <a:pt x="136" y="0"/>
                              <a:pt x="136" y="0"/>
                            </a:cubicBezTo>
                            <a:cubicBezTo>
                              <a:pt x="146" y="0"/>
                              <a:pt x="154" y="8"/>
                              <a:pt x="154" y="17"/>
                            </a:cubicBezTo>
                            <a:cubicBezTo>
                              <a:pt x="154" y="17"/>
                              <a:pt x="154" y="17"/>
                              <a:pt x="154" y="17"/>
                            </a:cubicBezTo>
                            <a:cubicBezTo>
                              <a:pt x="154" y="27"/>
                              <a:pt x="146" y="35"/>
                              <a:pt x="136" y="35"/>
                            </a:cubicBezTo>
                            <a:cubicBezTo>
                              <a:pt x="136" y="35"/>
                              <a:pt x="136" y="35"/>
                              <a:pt x="136" y="35"/>
                            </a:cubicBezTo>
                            <a:cubicBezTo>
                              <a:pt x="126" y="35"/>
                              <a:pt x="118" y="27"/>
                              <a:pt x="118" y="17"/>
                            </a:cubicBezTo>
                            <a:close/>
                            <a:moveTo>
                              <a:pt x="59" y="17"/>
                            </a:moveTo>
                            <a:cubicBezTo>
                              <a:pt x="59" y="8"/>
                              <a:pt x="67" y="0"/>
                              <a:pt x="77" y="0"/>
                            </a:cubicBezTo>
                            <a:cubicBezTo>
                              <a:pt x="77" y="0"/>
                              <a:pt x="77" y="0"/>
                              <a:pt x="77" y="0"/>
                            </a:cubicBezTo>
                            <a:cubicBezTo>
                              <a:pt x="87" y="0"/>
                              <a:pt x="95" y="8"/>
                              <a:pt x="95" y="17"/>
                            </a:cubicBezTo>
                            <a:cubicBezTo>
                              <a:pt x="95" y="17"/>
                              <a:pt x="95" y="17"/>
                              <a:pt x="95" y="17"/>
                            </a:cubicBezTo>
                            <a:cubicBezTo>
                              <a:pt x="95" y="27"/>
                              <a:pt x="87" y="35"/>
                              <a:pt x="77" y="35"/>
                            </a:cubicBezTo>
                            <a:cubicBezTo>
                              <a:pt x="77" y="35"/>
                              <a:pt x="77" y="35"/>
                              <a:pt x="77" y="35"/>
                            </a:cubicBezTo>
                            <a:cubicBezTo>
                              <a:pt x="67" y="35"/>
                              <a:pt x="59" y="27"/>
                              <a:pt x="59" y="17"/>
                            </a:cubicBezTo>
                            <a:close/>
                            <a:moveTo>
                              <a:pt x="0" y="17"/>
                            </a:moveTo>
                            <a:cubicBezTo>
                              <a:pt x="0" y="8"/>
                              <a:pt x="8" y="0"/>
                              <a:pt x="17" y="0"/>
                            </a:cubicBezTo>
                            <a:cubicBezTo>
                              <a:pt x="17" y="0"/>
                              <a:pt x="17" y="0"/>
                              <a:pt x="17" y="0"/>
                            </a:cubicBezTo>
                            <a:cubicBezTo>
                              <a:pt x="27" y="0"/>
                              <a:pt x="35" y="8"/>
                              <a:pt x="35" y="17"/>
                            </a:cubicBezTo>
                            <a:cubicBezTo>
                              <a:pt x="35" y="17"/>
                              <a:pt x="35" y="17"/>
                              <a:pt x="35" y="17"/>
                            </a:cubicBezTo>
                            <a:cubicBezTo>
                              <a:pt x="35" y="27"/>
                              <a:pt x="27" y="35"/>
                              <a:pt x="17" y="35"/>
                            </a:cubicBezTo>
                            <a:cubicBezTo>
                              <a:pt x="17" y="35"/>
                              <a:pt x="17" y="35"/>
                              <a:pt x="17" y="35"/>
                            </a:cubicBezTo>
                            <a:cubicBezTo>
                              <a:pt x="8" y="35"/>
                              <a:pt x="0" y="27"/>
                              <a:pt x="0" y="17"/>
                            </a:cubicBezTo>
                            <a:close/>
                          </a:path>
                        </a:pathLst>
                      </a:custGeom>
                      <a:solidFill>
                        <a:srgbClr val="59575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67" name="Freeform 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549775" y="3379788"/>
                        <a:ext cx="84138" cy="169862"/>
                      </a:xfrm>
                      <a:custGeom>
                        <a:avLst/>
                        <a:gdLst>
                          <a:gd name="T0" fmla="*/ 0 w 53"/>
                          <a:gd name="T1" fmla="*/ 0 h 107"/>
                          <a:gd name="T2" fmla="*/ 0 w 53"/>
                          <a:gd name="T3" fmla="*/ 107 h 107"/>
                          <a:gd name="T4" fmla="*/ 53 w 53"/>
                          <a:gd name="T5" fmla="*/ 53 h 107"/>
                          <a:gd name="T6" fmla="*/ 0 w 53"/>
                          <a:gd name="T7" fmla="*/ 0 h 10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53" h="107">
                            <a:moveTo>
                              <a:pt x="0" y="0"/>
                            </a:moveTo>
                            <a:lnTo>
                              <a:pt x="0" y="107"/>
                            </a:lnTo>
                            <a:lnTo>
                              <a:pt x="53" y="53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59575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  <p:grpSp>
                  <p:nvGrpSpPr>
                    <p:cNvPr id="463" name="グループ化 462"/>
                    <p:cNvGrpSpPr/>
                    <p:nvPr/>
                  </p:nvGrpSpPr>
                  <p:grpSpPr>
                    <a:xfrm>
                      <a:off x="5972175" y="3379788"/>
                      <a:ext cx="650876" cy="169862"/>
                      <a:chOff x="5972175" y="3379788"/>
                      <a:chExt cx="650876" cy="169862"/>
                    </a:xfrm>
                  </p:grpSpPr>
                  <p:sp>
                    <p:nvSpPr>
                      <p:cNvPr id="464" name="Freeform 6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5972175" y="3430588"/>
                        <a:ext cx="534988" cy="68262"/>
                      </a:xfrm>
                      <a:custGeom>
                        <a:avLst/>
                        <a:gdLst>
                          <a:gd name="T0" fmla="*/ 237 w 273"/>
                          <a:gd name="T1" fmla="*/ 17 h 35"/>
                          <a:gd name="T2" fmla="*/ 255 w 273"/>
                          <a:gd name="T3" fmla="*/ 0 h 35"/>
                          <a:gd name="T4" fmla="*/ 255 w 273"/>
                          <a:gd name="T5" fmla="*/ 0 h 35"/>
                          <a:gd name="T6" fmla="*/ 273 w 273"/>
                          <a:gd name="T7" fmla="*/ 17 h 35"/>
                          <a:gd name="T8" fmla="*/ 273 w 273"/>
                          <a:gd name="T9" fmla="*/ 17 h 35"/>
                          <a:gd name="T10" fmla="*/ 255 w 273"/>
                          <a:gd name="T11" fmla="*/ 35 h 35"/>
                          <a:gd name="T12" fmla="*/ 255 w 273"/>
                          <a:gd name="T13" fmla="*/ 35 h 35"/>
                          <a:gd name="T14" fmla="*/ 237 w 273"/>
                          <a:gd name="T15" fmla="*/ 17 h 35"/>
                          <a:gd name="T16" fmla="*/ 178 w 273"/>
                          <a:gd name="T17" fmla="*/ 17 h 35"/>
                          <a:gd name="T18" fmla="*/ 196 w 273"/>
                          <a:gd name="T19" fmla="*/ 0 h 35"/>
                          <a:gd name="T20" fmla="*/ 196 w 273"/>
                          <a:gd name="T21" fmla="*/ 0 h 35"/>
                          <a:gd name="T22" fmla="*/ 214 w 273"/>
                          <a:gd name="T23" fmla="*/ 17 h 35"/>
                          <a:gd name="T24" fmla="*/ 214 w 273"/>
                          <a:gd name="T25" fmla="*/ 17 h 35"/>
                          <a:gd name="T26" fmla="*/ 196 w 273"/>
                          <a:gd name="T27" fmla="*/ 35 h 35"/>
                          <a:gd name="T28" fmla="*/ 196 w 273"/>
                          <a:gd name="T29" fmla="*/ 35 h 35"/>
                          <a:gd name="T30" fmla="*/ 178 w 273"/>
                          <a:gd name="T31" fmla="*/ 17 h 35"/>
                          <a:gd name="T32" fmla="*/ 119 w 273"/>
                          <a:gd name="T33" fmla="*/ 17 h 35"/>
                          <a:gd name="T34" fmla="*/ 137 w 273"/>
                          <a:gd name="T35" fmla="*/ 0 h 35"/>
                          <a:gd name="T36" fmla="*/ 137 w 273"/>
                          <a:gd name="T37" fmla="*/ 0 h 35"/>
                          <a:gd name="T38" fmla="*/ 154 w 273"/>
                          <a:gd name="T39" fmla="*/ 17 h 35"/>
                          <a:gd name="T40" fmla="*/ 154 w 273"/>
                          <a:gd name="T41" fmla="*/ 17 h 35"/>
                          <a:gd name="T42" fmla="*/ 137 w 273"/>
                          <a:gd name="T43" fmla="*/ 35 h 35"/>
                          <a:gd name="T44" fmla="*/ 137 w 273"/>
                          <a:gd name="T45" fmla="*/ 35 h 35"/>
                          <a:gd name="T46" fmla="*/ 119 w 273"/>
                          <a:gd name="T47" fmla="*/ 17 h 35"/>
                          <a:gd name="T48" fmla="*/ 60 w 273"/>
                          <a:gd name="T49" fmla="*/ 17 h 35"/>
                          <a:gd name="T50" fmla="*/ 77 w 273"/>
                          <a:gd name="T51" fmla="*/ 0 h 35"/>
                          <a:gd name="T52" fmla="*/ 77 w 273"/>
                          <a:gd name="T53" fmla="*/ 0 h 35"/>
                          <a:gd name="T54" fmla="*/ 95 w 273"/>
                          <a:gd name="T55" fmla="*/ 17 h 35"/>
                          <a:gd name="T56" fmla="*/ 95 w 273"/>
                          <a:gd name="T57" fmla="*/ 17 h 35"/>
                          <a:gd name="T58" fmla="*/ 77 w 273"/>
                          <a:gd name="T59" fmla="*/ 35 h 35"/>
                          <a:gd name="T60" fmla="*/ 77 w 273"/>
                          <a:gd name="T61" fmla="*/ 35 h 35"/>
                          <a:gd name="T62" fmla="*/ 60 w 273"/>
                          <a:gd name="T63" fmla="*/ 17 h 35"/>
                          <a:gd name="T64" fmla="*/ 0 w 273"/>
                          <a:gd name="T65" fmla="*/ 17 h 35"/>
                          <a:gd name="T66" fmla="*/ 18 w 273"/>
                          <a:gd name="T67" fmla="*/ 0 h 35"/>
                          <a:gd name="T68" fmla="*/ 18 w 273"/>
                          <a:gd name="T69" fmla="*/ 0 h 35"/>
                          <a:gd name="T70" fmla="*/ 36 w 273"/>
                          <a:gd name="T71" fmla="*/ 17 h 35"/>
                          <a:gd name="T72" fmla="*/ 36 w 273"/>
                          <a:gd name="T73" fmla="*/ 17 h 35"/>
                          <a:gd name="T74" fmla="*/ 18 w 273"/>
                          <a:gd name="T75" fmla="*/ 35 h 35"/>
                          <a:gd name="T76" fmla="*/ 18 w 273"/>
                          <a:gd name="T77" fmla="*/ 35 h 35"/>
                          <a:gd name="T78" fmla="*/ 0 w 273"/>
                          <a:gd name="T79" fmla="*/ 17 h 3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273" h="35">
                            <a:moveTo>
                              <a:pt x="237" y="17"/>
                            </a:moveTo>
                            <a:cubicBezTo>
                              <a:pt x="237" y="8"/>
                              <a:pt x="245" y="0"/>
                              <a:pt x="255" y="0"/>
                            </a:cubicBezTo>
                            <a:cubicBezTo>
                              <a:pt x="255" y="0"/>
                              <a:pt x="255" y="0"/>
                              <a:pt x="255" y="0"/>
                            </a:cubicBezTo>
                            <a:cubicBezTo>
                              <a:pt x="265" y="0"/>
                              <a:pt x="273" y="8"/>
                              <a:pt x="273" y="17"/>
                            </a:cubicBezTo>
                            <a:cubicBezTo>
                              <a:pt x="273" y="17"/>
                              <a:pt x="273" y="17"/>
                              <a:pt x="273" y="17"/>
                            </a:cubicBezTo>
                            <a:cubicBezTo>
                              <a:pt x="273" y="27"/>
                              <a:pt x="265" y="35"/>
                              <a:pt x="255" y="35"/>
                            </a:cubicBezTo>
                            <a:cubicBezTo>
                              <a:pt x="255" y="35"/>
                              <a:pt x="255" y="35"/>
                              <a:pt x="255" y="35"/>
                            </a:cubicBezTo>
                            <a:cubicBezTo>
                              <a:pt x="245" y="35"/>
                              <a:pt x="237" y="27"/>
                              <a:pt x="237" y="17"/>
                            </a:cubicBezTo>
                            <a:close/>
                            <a:moveTo>
                              <a:pt x="178" y="17"/>
                            </a:moveTo>
                            <a:cubicBezTo>
                              <a:pt x="178" y="8"/>
                              <a:pt x="186" y="0"/>
                              <a:pt x="196" y="0"/>
                            </a:cubicBezTo>
                            <a:cubicBezTo>
                              <a:pt x="196" y="0"/>
                              <a:pt x="196" y="0"/>
                              <a:pt x="196" y="0"/>
                            </a:cubicBezTo>
                            <a:cubicBezTo>
                              <a:pt x="206" y="0"/>
                              <a:pt x="214" y="8"/>
                              <a:pt x="214" y="17"/>
                            </a:cubicBezTo>
                            <a:cubicBezTo>
                              <a:pt x="214" y="17"/>
                              <a:pt x="214" y="17"/>
                              <a:pt x="214" y="17"/>
                            </a:cubicBezTo>
                            <a:cubicBezTo>
                              <a:pt x="214" y="27"/>
                              <a:pt x="206" y="35"/>
                              <a:pt x="196" y="35"/>
                            </a:cubicBezTo>
                            <a:cubicBezTo>
                              <a:pt x="196" y="35"/>
                              <a:pt x="196" y="35"/>
                              <a:pt x="196" y="35"/>
                            </a:cubicBezTo>
                            <a:cubicBezTo>
                              <a:pt x="186" y="35"/>
                              <a:pt x="178" y="27"/>
                              <a:pt x="178" y="17"/>
                            </a:cubicBezTo>
                            <a:close/>
                            <a:moveTo>
                              <a:pt x="119" y="17"/>
                            </a:moveTo>
                            <a:cubicBezTo>
                              <a:pt x="119" y="8"/>
                              <a:pt x="127" y="0"/>
                              <a:pt x="137" y="0"/>
                            </a:cubicBezTo>
                            <a:cubicBezTo>
                              <a:pt x="137" y="0"/>
                              <a:pt x="137" y="0"/>
                              <a:pt x="137" y="0"/>
                            </a:cubicBezTo>
                            <a:cubicBezTo>
                              <a:pt x="146" y="0"/>
                              <a:pt x="154" y="8"/>
                              <a:pt x="154" y="17"/>
                            </a:cubicBezTo>
                            <a:cubicBezTo>
                              <a:pt x="154" y="17"/>
                              <a:pt x="154" y="17"/>
                              <a:pt x="154" y="17"/>
                            </a:cubicBezTo>
                            <a:cubicBezTo>
                              <a:pt x="154" y="27"/>
                              <a:pt x="146" y="35"/>
                              <a:pt x="137" y="35"/>
                            </a:cubicBezTo>
                            <a:cubicBezTo>
                              <a:pt x="137" y="35"/>
                              <a:pt x="137" y="35"/>
                              <a:pt x="137" y="35"/>
                            </a:cubicBezTo>
                            <a:cubicBezTo>
                              <a:pt x="127" y="35"/>
                              <a:pt x="119" y="27"/>
                              <a:pt x="119" y="17"/>
                            </a:cubicBezTo>
                            <a:close/>
                            <a:moveTo>
                              <a:pt x="60" y="17"/>
                            </a:moveTo>
                            <a:cubicBezTo>
                              <a:pt x="60" y="8"/>
                              <a:pt x="68" y="0"/>
                              <a:pt x="77" y="0"/>
                            </a:cubicBezTo>
                            <a:cubicBezTo>
                              <a:pt x="77" y="0"/>
                              <a:pt x="77" y="0"/>
                              <a:pt x="77" y="0"/>
                            </a:cubicBezTo>
                            <a:cubicBezTo>
                              <a:pt x="87" y="0"/>
                              <a:pt x="95" y="8"/>
                              <a:pt x="95" y="17"/>
                            </a:cubicBezTo>
                            <a:cubicBezTo>
                              <a:pt x="95" y="17"/>
                              <a:pt x="95" y="17"/>
                              <a:pt x="95" y="17"/>
                            </a:cubicBezTo>
                            <a:cubicBezTo>
                              <a:pt x="95" y="27"/>
                              <a:pt x="87" y="35"/>
                              <a:pt x="77" y="35"/>
                            </a:cubicBezTo>
                            <a:cubicBezTo>
                              <a:pt x="77" y="35"/>
                              <a:pt x="77" y="35"/>
                              <a:pt x="77" y="35"/>
                            </a:cubicBezTo>
                            <a:cubicBezTo>
                              <a:pt x="68" y="35"/>
                              <a:pt x="60" y="27"/>
                              <a:pt x="60" y="17"/>
                            </a:cubicBezTo>
                            <a:close/>
                            <a:moveTo>
                              <a:pt x="0" y="17"/>
                            </a:moveTo>
                            <a:cubicBezTo>
                              <a:pt x="0" y="8"/>
                              <a:pt x="8" y="0"/>
                              <a:pt x="18" y="0"/>
                            </a:cubicBezTo>
                            <a:cubicBezTo>
                              <a:pt x="18" y="0"/>
                              <a:pt x="18" y="0"/>
                              <a:pt x="18" y="0"/>
                            </a:cubicBezTo>
                            <a:cubicBezTo>
                              <a:pt x="28" y="0"/>
                              <a:pt x="36" y="8"/>
                              <a:pt x="36" y="17"/>
                            </a:cubicBezTo>
                            <a:cubicBezTo>
                              <a:pt x="36" y="17"/>
                              <a:pt x="36" y="17"/>
                              <a:pt x="36" y="17"/>
                            </a:cubicBezTo>
                            <a:cubicBezTo>
                              <a:pt x="36" y="27"/>
                              <a:pt x="28" y="35"/>
                              <a:pt x="18" y="35"/>
                            </a:cubicBezTo>
                            <a:cubicBezTo>
                              <a:pt x="18" y="35"/>
                              <a:pt x="18" y="35"/>
                              <a:pt x="18" y="35"/>
                            </a:cubicBezTo>
                            <a:cubicBezTo>
                              <a:pt x="8" y="35"/>
                              <a:pt x="0" y="27"/>
                              <a:pt x="0" y="17"/>
                            </a:cubicBezTo>
                            <a:close/>
                          </a:path>
                        </a:pathLst>
                      </a:custGeom>
                      <a:solidFill>
                        <a:srgbClr val="59575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465" name="Freeform 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538913" y="3379788"/>
                        <a:ext cx="84138" cy="169862"/>
                      </a:xfrm>
                      <a:custGeom>
                        <a:avLst/>
                        <a:gdLst>
                          <a:gd name="T0" fmla="*/ 0 w 53"/>
                          <a:gd name="T1" fmla="*/ 0 h 107"/>
                          <a:gd name="T2" fmla="*/ 0 w 53"/>
                          <a:gd name="T3" fmla="*/ 107 h 107"/>
                          <a:gd name="T4" fmla="*/ 53 w 53"/>
                          <a:gd name="T5" fmla="*/ 53 h 107"/>
                          <a:gd name="T6" fmla="*/ 0 w 53"/>
                          <a:gd name="T7" fmla="*/ 0 h 10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</a:cxnLst>
                        <a:rect l="0" t="0" r="r" b="b"/>
                        <a:pathLst>
                          <a:path w="53" h="107">
                            <a:moveTo>
                              <a:pt x="0" y="0"/>
                            </a:moveTo>
                            <a:lnTo>
                              <a:pt x="0" y="107"/>
                            </a:lnTo>
                            <a:lnTo>
                              <a:pt x="53" y="53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rgbClr val="59575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</p:grpSp>
              <p:sp>
                <p:nvSpPr>
                  <p:cNvPr id="390" name="Freeform 65"/>
                  <p:cNvSpPr>
                    <a:spLocks/>
                  </p:cNvSpPr>
                  <p:nvPr/>
                </p:nvSpPr>
                <p:spPr bwMode="auto">
                  <a:xfrm>
                    <a:off x="5794023" y="6976405"/>
                    <a:ext cx="201216" cy="280326"/>
                  </a:xfrm>
                  <a:custGeom>
                    <a:avLst/>
                    <a:gdLst>
                      <a:gd name="T0" fmla="*/ 89 w 94"/>
                      <a:gd name="T1" fmla="*/ 62 h 132"/>
                      <a:gd name="T2" fmla="*/ 47 w 94"/>
                      <a:gd name="T3" fmla="*/ 0 h 132"/>
                      <a:gd name="T4" fmla="*/ 5 w 94"/>
                      <a:gd name="T5" fmla="*/ 62 h 132"/>
                      <a:gd name="T6" fmla="*/ 5 w 94"/>
                      <a:gd name="T7" fmla="*/ 62 h 132"/>
                      <a:gd name="T8" fmla="*/ 0 w 94"/>
                      <a:gd name="T9" fmla="*/ 85 h 132"/>
                      <a:gd name="T10" fmla="*/ 47 w 94"/>
                      <a:gd name="T11" fmla="*/ 132 h 132"/>
                      <a:gd name="T12" fmla="*/ 94 w 94"/>
                      <a:gd name="T13" fmla="*/ 85 h 132"/>
                      <a:gd name="T14" fmla="*/ 89 w 94"/>
                      <a:gd name="T15" fmla="*/ 62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94" h="132">
                        <a:moveTo>
                          <a:pt x="89" y="62"/>
                        </a:moveTo>
                        <a:cubicBezTo>
                          <a:pt x="47" y="0"/>
                          <a:pt x="47" y="0"/>
                          <a:pt x="47" y="0"/>
                        </a:cubicBezTo>
                        <a:cubicBezTo>
                          <a:pt x="5" y="62"/>
                          <a:pt x="5" y="62"/>
                          <a:pt x="5" y="62"/>
                        </a:cubicBezTo>
                        <a:cubicBezTo>
                          <a:pt x="5" y="62"/>
                          <a:pt x="5" y="62"/>
                          <a:pt x="5" y="62"/>
                        </a:cubicBezTo>
                        <a:cubicBezTo>
                          <a:pt x="1" y="69"/>
                          <a:pt x="0" y="76"/>
                          <a:pt x="0" y="85"/>
                        </a:cubicBezTo>
                        <a:cubicBezTo>
                          <a:pt x="0" y="111"/>
                          <a:pt x="21" y="132"/>
                          <a:pt x="47" y="132"/>
                        </a:cubicBezTo>
                        <a:cubicBezTo>
                          <a:pt x="73" y="132"/>
                          <a:pt x="94" y="111"/>
                          <a:pt x="94" y="85"/>
                        </a:cubicBezTo>
                        <a:cubicBezTo>
                          <a:pt x="94" y="76"/>
                          <a:pt x="93" y="68"/>
                          <a:pt x="89" y="62"/>
                        </a:cubicBezTo>
                        <a:close/>
                      </a:path>
                    </a:pathLst>
                  </a:custGeom>
                  <a:solidFill>
                    <a:srgbClr val="00B0F0"/>
                  </a:solidFill>
                  <a:ln>
                    <a:noFill/>
                  </a:ln>
                  <a:extLst/>
                </p:spPr>
                <p:txBody>
                  <a:bodyPr vert="horz" wrap="square" lIns="99060" tIns="49531" rIns="99060" bIns="49531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 sz="2000">
                      <a:solidFill>
                        <a:srgbClr val="0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391" name="グループ化 390"/>
                  <p:cNvGrpSpPr/>
                  <p:nvPr/>
                </p:nvGrpSpPr>
                <p:grpSpPr>
                  <a:xfrm>
                    <a:off x="3588481" y="5898386"/>
                    <a:ext cx="1948523" cy="452306"/>
                    <a:chOff x="3359864" y="4450397"/>
                    <a:chExt cx="1798637" cy="417513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60" name="Freeform 78"/>
                    <p:cNvSpPr>
                      <a:spLocks/>
                    </p:cNvSpPr>
                    <p:nvPr/>
                  </p:nvSpPr>
                  <p:spPr bwMode="auto">
                    <a:xfrm>
                      <a:off x="3440826" y="4547235"/>
                      <a:ext cx="1717675" cy="320675"/>
                    </a:xfrm>
                    <a:custGeom>
                      <a:avLst/>
                      <a:gdLst>
                        <a:gd name="T0" fmla="*/ 142 w 875"/>
                        <a:gd name="T1" fmla="*/ 116 h 163"/>
                        <a:gd name="T2" fmla="*/ 47 w 875"/>
                        <a:gd name="T3" fmla="*/ 21 h 163"/>
                        <a:gd name="T4" fmla="*/ 47 w 875"/>
                        <a:gd name="T5" fmla="*/ 0 h 163"/>
                        <a:gd name="T6" fmla="*/ 0 w 875"/>
                        <a:gd name="T7" fmla="*/ 0 h 163"/>
                        <a:gd name="T8" fmla="*/ 0 w 875"/>
                        <a:gd name="T9" fmla="*/ 21 h 163"/>
                        <a:gd name="T10" fmla="*/ 142 w 875"/>
                        <a:gd name="T11" fmla="*/ 163 h 163"/>
                        <a:gd name="T12" fmla="*/ 875 w 875"/>
                        <a:gd name="T13" fmla="*/ 163 h 163"/>
                        <a:gd name="T14" fmla="*/ 875 w 875"/>
                        <a:gd name="T15" fmla="*/ 116 h 163"/>
                        <a:gd name="T16" fmla="*/ 142 w 875"/>
                        <a:gd name="T17" fmla="*/ 116 h 16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875" h="163">
                          <a:moveTo>
                            <a:pt x="142" y="116"/>
                          </a:moveTo>
                          <a:cubicBezTo>
                            <a:pt x="90" y="116"/>
                            <a:pt x="47" y="73"/>
                            <a:pt x="47" y="21"/>
                          </a:cubicBezTo>
                          <a:cubicBezTo>
                            <a:pt x="47" y="0"/>
                            <a:pt x="47" y="0"/>
                            <a:pt x="47" y="0"/>
                          </a:cubicBezTo>
                          <a:cubicBezTo>
                            <a:pt x="0" y="0"/>
                            <a:pt x="0" y="0"/>
                            <a:pt x="0" y="0"/>
                          </a:cubicBezTo>
                          <a:cubicBezTo>
                            <a:pt x="0" y="21"/>
                            <a:pt x="0" y="21"/>
                            <a:pt x="0" y="21"/>
                          </a:cubicBezTo>
                          <a:cubicBezTo>
                            <a:pt x="0" y="99"/>
                            <a:pt x="64" y="163"/>
                            <a:pt x="142" y="163"/>
                          </a:cubicBezTo>
                          <a:cubicBezTo>
                            <a:pt x="875" y="163"/>
                            <a:pt x="875" y="163"/>
                            <a:pt x="875" y="163"/>
                          </a:cubicBezTo>
                          <a:cubicBezTo>
                            <a:pt x="875" y="116"/>
                            <a:pt x="875" y="116"/>
                            <a:pt x="875" y="116"/>
                          </a:cubicBezTo>
                          <a:lnTo>
                            <a:pt x="142" y="116"/>
                          </a:ln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61" name="Freeform 84"/>
                    <p:cNvSpPr>
                      <a:spLocks/>
                    </p:cNvSpPr>
                    <p:nvPr/>
                  </p:nvSpPr>
                  <p:spPr bwMode="auto">
                    <a:xfrm>
                      <a:off x="3359864" y="4450397"/>
                      <a:ext cx="254000" cy="128587"/>
                    </a:xfrm>
                    <a:custGeom>
                      <a:avLst/>
                      <a:gdLst>
                        <a:gd name="T0" fmla="*/ 0 w 160"/>
                        <a:gd name="T1" fmla="*/ 81 h 81"/>
                        <a:gd name="T2" fmla="*/ 160 w 160"/>
                        <a:gd name="T3" fmla="*/ 81 h 81"/>
                        <a:gd name="T4" fmla="*/ 80 w 160"/>
                        <a:gd name="T5" fmla="*/ 0 h 81"/>
                        <a:gd name="T6" fmla="*/ 0 w 160"/>
                        <a:gd name="T7" fmla="*/ 81 h 8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60" h="81">
                          <a:moveTo>
                            <a:pt x="0" y="81"/>
                          </a:moveTo>
                          <a:lnTo>
                            <a:pt x="160" y="81"/>
                          </a:lnTo>
                          <a:lnTo>
                            <a:pt x="80" y="0"/>
                          </a:lnTo>
                          <a:lnTo>
                            <a:pt x="0" y="81"/>
                          </a:ln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/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92" name="グループ化 391"/>
                  <p:cNvGrpSpPr/>
                  <p:nvPr/>
                </p:nvGrpSpPr>
                <p:grpSpPr>
                  <a:xfrm>
                    <a:off x="1251368" y="3580107"/>
                    <a:ext cx="7498205" cy="1798902"/>
                    <a:chOff x="1202531" y="2310447"/>
                    <a:chExt cx="6921420" cy="1660525"/>
                  </a:xfrm>
                  <a:solidFill>
                    <a:srgbClr val="FF9933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grpSpPr>
                <p:grpSp>
                  <p:nvGrpSpPr>
                    <p:cNvPr id="448" name="グループ化 447"/>
                    <p:cNvGrpSpPr/>
                    <p:nvPr/>
                  </p:nvGrpSpPr>
                  <p:grpSpPr>
                    <a:xfrm>
                      <a:off x="1202531" y="2310447"/>
                      <a:ext cx="6921420" cy="1660525"/>
                      <a:chOff x="1117680" y="1981200"/>
                      <a:chExt cx="6921420" cy="1660525"/>
                    </a:xfrm>
                    <a:grpFill/>
                  </p:grpSpPr>
                  <p:grpSp>
                    <p:nvGrpSpPr>
                      <p:cNvPr id="450" name="グループ化 449"/>
                      <p:cNvGrpSpPr/>
                      <p:nvPr/>
                    </p:nvGrpSpPr>
                    <p:grpSpPr>
                      <a:xfrm>
                        <a:off x="1385888" y="1981200"/>
                        <a:ext cx="6653212" cy="1660525"/>
                        <a:chOff x="1385888" y="1981200"/>
                        <a:chExt cx="6653212" cy="1660525"/>
                      </a:xfrm>
                      <a:grpFill/>
                    </p:grpSpPr>
                    <p:sp>
                      <p:nvSpPr>
                        <p:cNvPr id="452" name="Freeform 8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995488" y="2543175"/>
                          <a:ext cx="1050925" cy="1098550"/>
                        </a:xfrm>
                        <a:custGeom>
                          <a:avLst/>
                          <a:gdLst>
                            <a:gd name="T0" fmla="*/ 535 w 535"/>
                            <a:gd name="T1" fmla="*/ 495 h 560"/>
                            <a:gd name="T2" fmla="*/ 471 w 535"/>
                            <a:gd name="T3" fmla="*/ 430 h 560"/>
                            <a:gd name="T4" fmla="*/ 471 w 535"/>
                            <a:gd name="T5" fmla="*/ 472 h 560"/>
                            <a:gd name="T6" fmla="*/ 142 w 535"/>
                            <a:gd name="T7" fmla="*/ 472 h 560"/>
                            <a:gd name="T8" fmla="*/ 48 w 535"/>
                            <a:gd name="T9" fmla="*/ 377 h 560"/>
                            <a:gd name="T10" fmla="*/ 48 w 535"/>
                            <a:gd name="T11" fmla="*/ 0 h 560"/>
                            <a:gd name="T12" fmla="*/ 24 w 535"/>
                            <a:gd name="T13" fmla="*/ 1 h 560"/>
                            <a:gd name="T14" fmla="*/ 0 w 535"/>
                            <a:gd name="T15" fmla="*/ 0 h 560"/>
                            <a:gd name="T16" fmla="*/ 0 w 535"/>
                            <a:gd name="T17" fmla="*/ 377 h 560"/>
                            <a:gd name="T18" fmla="*/ 142 w 535"/>
                            <a:gd name="T19" fmla="*/ 519 h 560"/>
                            <a:gd name="T20" fmla="*/ 471 w 535"/>
                            <a:gd name="T21" fmla="*/ 519 h 560"/>
                            <a:gd name="T22" fmla="*/ 471 w 535"/>
                            <a:gd name="T23" fmla="*/ 560 h 560"/>
                            <a:gd name="T24" fmla="*/ 535 w 535"/>
                            <a:gd name="T25" fmla="*/ 495 h 56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</a:cxnLst>
                          <a:rect l="0" t="0" r="r" b="b"/>
                          <a:pathLst>
                            <a:path w="535" h="560">
                              <a:moveTo>
                                <a:pt x="535" y="495"/>
                              </a:moveTo>
                              <a:cubicBezTo>
                                <a:pt x="471" y="430"/>
                                <a:pt x="471" y="430"/>
                                <a:pt x="471" y="430"/>
                              </a:cubicBezTo>
                              <a:cubicBezTo>
                                <a:pt x="471" y="472"/>
                                <a:pt x="471" y="472"/>
                                <a:pt x="471" y="472"/>
                              </a:cubicBezTo>
                              <a:cubicBezTo>
                                <a:pt x="142" y="472"/>
                                <a:pt x="142" y="472"/>
                                <a:pt x="142" y="472"/>
                              </a:cubicBezTo>
                              <a:cubicBezTo>
                                <a:pt x="90" y="472"/>
                                <a:pt x="48" y="429"/>
                                <a:pt x="48" y="377"/>
                              </a:cubicBezTo>
                              <a:cubicBezTo>
                                <a:pt x="48" y="0"/>
                                <a:pt x="48" y="0"/>
                                <a:pt x="48" y="0"/>
                              </a:cubicBezTo>
                              <a:cubicBezTo>
                                <a:pt x="40" y="1"/>
                                <a:pt x="32" y="1"/>
                                <a:pt x="24" y="1"/>
                              </a:cubicBezTo>
                              <a:cubicBezTo>
                                <a:pt x="16" y="1"/>
                                <a:pt x="8" y="1"/>
                                <a:pt x="0" y="0"/>
                              </a:cubicBezTo>
                              <a:cubicBezTo>
                                <a:pt x="0" y="377"/>
                                <a:pt x="0" y="377"/>
                                <a:pt x="0" y="377"/>
                              </a:cubicBezTo>
                              <a:cubicBezTo>
                                <a:pt x="0" y="455"/>
                                <a:pt x="64" y="519"/>
                                <a:pt x="142" y="519"/>
                              </a:cubicBezTo>
                              <a:cubicBezTo>
                                <a:pt x="471" y="519"/>
                                <a:pt x="471" y="519"/>
                                <a:pt x="471" y="519"/>
                              </a:cubicBezTo>
                              <a:cubicBezTo>
                                <a:pt x="471" y="560"/>
                                <a:pt x="471" y="560"/>
                                <a:pt x="471" y="560"/>
                              </a:cubicBezTo>
                              <a:lnTo>
                                <a:pt x="535" y="495"/>
                              </a:lnTo>
                              <a:close/>
                            </a:path>
                          </a:pathLst>
                        </a:custGeom>
                        <a:grpFill/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9060" tIns="49531" rIns="99060" bIns="49531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ja-JP" altLang="en-US" sz="2000">
                            <a:solidFill>
                              <a:srgbClr val="00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grpSp>
                      <p:nvGrpSpPr>
                        <p:cNvPr id="453" name="グループ化 452"/>
                        <p:cNvGrpSpPr/>
                        <p:nvPr/>
                      </p:nvGrpSpPr>
                      <p:grpSpPr>
                        <a:xfrm>
                          <a:off x="1385888" y="1981200"/>
                          <a:ext cx="6653212" cy="906462"/>
                          <a:chOff x="1385888" y="1981200"/>
                          <a:chExt cx="6653212" cy="906462"/>
                        </a:xfrm>
                        <a:grpFill/>
                      </p:grpSpPr>
                      <p:sp>
                        <p:nvSpPr>
                          <p:cNvPr id="454" name="Freeform 1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74913" y="2063750"/>
                            <a:ext cx="5460286" cy="92075"/>
                          </a:xfrm>
                          <a:custGeom>
                            <a:avLst/>
                            <a:gdLst>
                              <a:gd name="T0" fmla="*/ 0 w 3003"/>
                              <a:gd name="T1" fmla="*/ 47 h 47"/>
                              <a:gd name="T2" fmla="*/ 3003 w 3003"/>
                              <a:gd name="T3" fmla="*/ 47 h 47"/>
                              <a:gd name="T4" fmla="*/ 3003 w 3003"/>
                              <a:gd name="T5" fmla="*/ 0 h 47"/>
                              <a:gd name="T6" fmla="*/ 0 w 3003"/>
                              <a:gd name="T7" fmla="*/ 0 h 47"/>
                              <a:gd name="T8" fmla="*/ 2 w 3003"/>
                              <a:gd name="T9" fmla="*/ 23 h 47"/>
                              <a:gd name="T10" fmla="*/ 0 w 3003"/>
                              <a:gd name="T11" fmla="*/ 47 h 47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3003" h="47">
                                <a:moveTo>
                                  <a:pt x="0" y="47"/>
                                </a:moveTo>
                                <a:cubicBezTo>
                                  <a:pt x="3003" y="47"/>
                                  <a:pt x="3003" y="47"/>
                                  <a:pt x="3003" y="47"/>
                                </a:cubicBezTo>
                                <a:cubicBezTo>
                                  <a:pt x="3003" y="0"/>
                                  <a:pt x="3003" y="0"/>
                                  <a:pt x="3003" y="0"/>
                                </a:cubicBezTo>
                                <a:cubicBezTo>
                                  <a:pt x="0" y="0"/>
                                  <a:pt x="0" y="0"/>
                                  <a:pt x="0" y="0"/>
                                </a:cubicBezTo>
                                <a:cubicBezTo>
                                  <a:pt x="1" y="7"/>
                                  <a:pt x="2" y="15"/>
                                  <a:pt x="2" y="23"/>
                                </a:cubicBezTo>
                                <a:cubicBezTo>
                                  <a:pt x="2" y="31"/>
                                  <a:pt x="1" y="39"/>
                                  <a:pt x="0" y="47"/>
                                </a:cubicBez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455" name="Freeform 1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1385888" y="2063750"/>
                            <a:ext cx="223838" cy="92075"/>
                          </a:xfrm>
                          <a:custGeom>
                            <a:avLst/>
                            <a:gdLst>
                              <a:gd name="T0" fmla="*/ 114 w 114"/>
                              <a:gd name="T1" fmla="*/ 0 h 47"/>
                              <a:gd name="T2" fmla="*/ 0 w 114"/>
                              <a:gd name="T3" fmla="*/ 0 h 47"/>
                              <a:gd name="T4" fmla="*/ 0 w 114"/>
                              <a:gd name="T5" fmla="*/ 47 h 47"/>
                              <a:gd name="T6" fmla="*/ 114 w 114"/>
                              <a:gd name="T7" fmla="*/ 47 h 47"/>
                              <a:gd name="T8" fmla="*/ 113 w 114"/>
                              <a:gd name="T9" fmla="*/ 23 h 47"/>
                              <a:gd name="T10" fmla="*/ 114 w 114"/>
                              <a:gd name="T11" fmla="*/ 0 h 47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114" h="47">
                                <a:moveTo>
                                  <a:pt x="114" y="0"/>
                                </a:moveTo>
                                <a:cubicBezTo>
                                  <a:pt x="0" y="0"/>
                                  <a:pt x="0" y="0"/>
                                  <a:pt x="0" y="0"/>
                                </a:cubicBezTo>
                                <a:cubicBezTo>
                                  <a:pt x="0" y="47"/>
                                  <a:pt x="0" y="47"/>
                                  <a:pt x="0" y="47"/>
                                </a:cubicBezTo>
                                <a:cubicBezTo>
                                  <a:pt x="114" y="47"/>
                                  <a:pt x="114" y="47"/>
                                  <a:pt x="114" y="47"/>
                                </a:cubicBezTo>
                                <a:cubicBezTo>
                                  <a:pt x="113" y="39"/>
                                  <a:pt x="113" y="31"/>
                                  <a:pt x="113" y="23"/>
                                </a:cubicBezTo>
                                <a:cubicBezTo>
                                  <a:pt x="113" y="15"/>
                                  <a:pt x="113" y="7"/>
                                  <a:pt x="114" y="0"/>
                                </a:cubicBez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456" name="Freeform 1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316163" y="2381250"/>
                            <a:ext cx="635000" cy="427037"/>
                          </a:xfrm>
                          <a:custGeom>
                            <a:avLst/>
                            <a:gdLst>
                              <a:gd name="T0" fmla="*/ 0 w 323"/>
                              <a:gd name="T1" fmla="*/ 34 h 217"/>
                              <a:gd name="T2" fmla="*/ 155 w 323"/>
                              <a:gd name="T3" fmla="*/ 189 h 217"/>
                              <a:gd name="T4" fmla="*/ 222 w 323"/>
                              <a:gd name="T5" fmla="*/ 217 h 217"/>
                              <a:gd name="T6" fmla="*/ 323 w 323"/>
                              <a:gd name="T7" fmla="*/ 217 h 217"/>
                              <a:gd name="T8" fmla="*/ 323 w 323"/>
                              <a:gd name="T9" fmla="*/ 170 h 217"/>
                              <a:gd name="T10" fmla="*/ 222 w 323"/>
                              <a:gd name="T11" fmla="*/ 170 h 217"/>
                              <a:gd name="T12" fmla="*/ 189 w 323"/>
                              <a:gd name="T13" fmla="*/ 156 h 217"/>
                              <a:gd name="T14" fmla="*/ 34 w 323"/>
                              <a:gd name="T15" fmla="*/ 0 h 217"/>
                              <a:gd name="T16" fmla="*/ 0 w 323"/>
                              <a:gd name="T17" fmla="*/ 34 h 217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</a:cxnLst>
                            <a:rect l="0" t="0" r="r" b="b"/>
                            <a:pathLst>
                              <a:path w="323" h="217">
                                <a:moveTo>
                                  <a:pt x="0" y="34"/>
                                </a:moveTo>
                                <a:cubicBezTo>
                                  <a:pt x="155" y="189"/>
                                  <a:pt x="155" y="189"/>
                                  <a:pt x="155" y="189"/>
                                </a:cubicBezTo>
                                <a:cubicBezTo>
                                  <a:pt x="171" y="205"/>
                                  <a:pt x="200" y="217"/>
                                  <a:pt x="222" y="217"/>
                                </a:cubicBezTo>
                                <a:cubicBezTo>
                                  <a:pt x="323" y="217"/>
                                  <a:pt x="323" y="217"/>
                                  <a:pt x="323" y="217"/>
                                </a:cubicBezTo>
                                <a:cubicBezTo>
                                  <a:pt x="323" y="170"/>
                                  <a:pt x="323" y="170"/>
                                  <a:pt x="323" y="170"/>
                                </a:cubicBezTo>
                                <a:cubicBezTo>
                                  <a:pt x="222" y="170"/>
                                  <a:pt x="222" y="170"/>
                                  <a:pt x="222" y="170"/>
                                </a:cubicBezTo>
                                <a:cubicBezTo>
                                  <a:pt x="212" y="170"/>
                                  <a:pt x="196" y="163"/>
                                  <a:pt x="189" y="156"/>
                                </a:cubicBezTo>
                                <a:cubicBezTo>
                                  <a:pt x="34" y="0"/>
                                  <a:pt x="34" y="0"/>
                                  <a:pt x="34" y="0"/>
                                </a:cubicBezTo>
                                <a:cubicBezTo>
                                  <a:pt x="24" y="13"/>
                                  <a:pt x="12" y="24"/>
                                  <a:pt x="0" y="34"/>
                                </a:cubicBez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457" name="Freeform 7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56000" y="2349500"/>
                            <a:ext cx="3321050" cy="455612"/>
                          </a:xfrm>
                          <a:custGeom>
                            <a:avLst/>
                            <a:gdLst>
                              <a:gd name="T0" fmla="*/ 1548 w 1691"/>
                              <a:gd name="T1" fmla="*/ 232 h 232"/>
                              <a:gd name="T2" fmla="*/ 0 w 1691"/>
                              <a:gd name="T3" fmla="*/ 232 h 232"/>
                              <a:gd name="T4" fmla="*/ 0 w 1691"/>
                              <a:gd name="T5" fmla="*/ 185 h 232"/>
                              <a:gd name="T6" fmla="*/ 1548 w 1691"/>
                              <a:gd name="T7" fmla="*/ 185 h 232"/>
                              <a:gd name="T8" fmla="*/ 1643 w 1691"/>
                              <a:gd name="T9" fmla="*/ 104 h 232"/>
                              <a:gd name="T10" fmla="*/ 1643 w 1691"/>
                              <a:gd name="T11" fmla="*/ 0 h 232"/>
                              <a:gd name="T12" fmla="*/ 1691 w 1691"/>
                              <a:gd name="T13" fmla="*/ 0 h 232"/>
                              <a:gd name="T14" fmla="*/ 1691 w 1691"/>
                              <a:gd name="T15" fmla="*/ 104 h 232"/>
                              <a:gd name="T16" fmla="*/ 1548 w 1691"/>
                              <a:gd name="T17" fmla="*/ 232 h 23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  <a:cxn ang="0">
                                <a:pos x="T8" y="T9"/>
                              </a:cxn>
                              <a:cxn ang="0">
                                <a:pos x="T10" y="T11"/>
                              </a:cxn>
                              <a:cxn ang="0">
                                <a:pos x="T12" y="T13"/>
                              </a:cxn>
                              <a:cxn ang="0">
                                <a:pos x="T14" y="T15"/>
                              </a:cxn>
                              <a:cxn ang="0">
                                <a:pos x="T16" y="T17"/>
                              </a:cxn>
                            </a:cxnLst>
                            <a:rect l="0" t="0" r="r" b="b"/>
                            <a:pathLst>
                              <a:path w="1691" h="232">
                                <a:moveTo>
                                  <a:pt x="1548" y="232"/>
                                </a:moveTo>
                                <a:cubicBezTo>
                                  <a:pt x="0" y="232"/>
                                  <a:pt x="0" y="232"/>
                                  <a:pt x="0" y="232"/>
                                </a:cubicBezTo>
                                <a:cubicBezTo>
                                  <a:pt x="0" y="185"/>
                                  <a:pt x="0" y="185"/>
                                  <a:pt x="0" y="185"/>
                                </a:cubicBezTo>
                                <a:cubicBezTo>
                                  <a:pt x="1548" y="185"/>
                                  <a:pt x="1548" y="185"/>
                                  <a:pt x="1548" y="185"/>
                                </a:cubicBezTo>
                                <a:cubicBezTo>
                                  <a:pt x="1601" y="185"/>
                                  <a:pt x="1643" y="149"/>
                                  <a:pt x="1643" y="104"/>
                                </a:cubicBezTo>
                                <a:cubicBezTo>
                                  <a:pt x="1643" y="0"/>
                                  <a:pt x="1643" y="0"/>
                                  <a:pt x="1643" y="0"/>
                                </a:cubicBezTo>
                                <a:cubicBezTo>
                                  <a:pt x="1691" y="0"/>
                                  <a:pt x="1691" y="0"/>
                                  <a:pt x="1691" y="0"/>
                                </a:cubicBezTo>
                                <a:cubicBezTo>
                                  <a:pt x="1691" y="104"/>
                                  <a:pt x="1691" y="104"/>
                                  <a:pt x="1691" y="104"/>
                                </a:cubicBezTo>
                                <a:cubicBezTo>
                                  <a:pt x="1691" y="175"/>
                                  <a:pt x="1627" y="232"/>
                                  <a:pt x="1548" y="232"/>
                                </a:cubicBez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458" name="Freeform 8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21000" y="2632075"/>
                            <a:ext cx="125413" cy="255587"/>
                          </a:xfrm>
                          <a:custGeom>
                            <a:avLst/>
                            <a:gdLst>
                              <a:gd name="T0" fmla="*/ 0 w 79"/>
                              <a:gd name="T1" fmla="*/ 0 h 161"/>
                              <a:gd name="T2" fmla="*/ 0 w 79"/>
                              <a:gd name="T3" fmla="*/ 161 h 161"/>
                              <a:gd name="T4" fmla="*/ 79 w 79"/>
                              <a:gd name="T5" fmla="*/ 81 h 161"/>
                              <a:gd name="T6" fmla="*/ 0 w 79"/>
                              <a:gd name="T7" fmla="*/ 0 h 161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79" h="161">
                                <a:moveTo>
                                  <a:pt x="0" y="0"/>
                                </a:moveTo>
                                <a:lnTo>
                                  <a:pt x="0" y="161"/>
                                </a:lnTo>
                                <a:lnTo>
                                  <a:pt x="79" y="81"/>
                                </a:lnTo>
                                <a:lnTo>
                                  <a:pt x="0" y="0"/>
                                </a:ln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  <p:sp>
                        <p:nvSpPr>
                          <p:cNvPr id="459" name="Freeform 8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7912100" y="1981200"/>
                            <a:ext cx="127000" cy="254000"/>
                          </a:xfrm>
                          <a:custGeom>
                            <a:avLst/>
                            <a:gdLst>
                              <a:gd name="T0" fmla="*/ 0 w 80"/>
                              <a:gd name="T1" fmla="*/ 0 h 160"/>
                              <a:gd name="T2" fmla="*/ 0 w 80"/>
                              <a:gd name="T3" fmla="*/ 160 h 160"/>
                              <a:gd name="T4" fmla="*/ 80 w 80"/>
                              <a:gd name="T5" fmla="*/ 80 h 160"/>
                              <a:gd name="T6" fmla="*/ 0 w 80"/>
                              <a:gd name="T7" fmla="*/ 0 h 160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  <a:cxn ang="0">
                                <a:pos x="T6" y="T7"/>
                              </a:cxn>
                            </a:cxnLst>
                            <a:rect l="0" t="0" r="r" b="b"/>
                            <a:pathLst>
                              <a:path w="80" h="160">
                                <a:moveTo>
                                  <a:pt x="0" y="0"/>
                                </a:moveTo>
                                <a:lnTo>
                                  <a:pt x="0" y="160"/>
                                </a:lnTo>
                                <a:lnTo>
                                  <a:pt x="80" y="80"/>
                                </a:lnTo>
                                <a:lnTo>
                                  <a:pt x="0" y="0"/>
                                </a:lnTo>
                                <a:close/>
                              </a:path>
                            </a:pathLst>
                          </a:custGeom>
                          <a:grpFill/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round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9060" tIns="49531" rIns="99060" bIns="49531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ja-JP" altLang="en-US" sz="2000">
                              <a:solidFill>
                                <a:srgbClr val="000000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451" name="正方形/長方形 450"/>
                      <p:cNvSpPr/>
                      <p:nvPr/>
                    </p:nvSpPr>
                    <p:spPr bwMode="auto">
                      <a:xfrm>
                        <a:off x="1117680" y="2063750"/>
                        <a:ext cx="306308" cy="92075"/>
                      </a:xfrm>
                      <a:prstGeom prst="rect">
                        <a:avLst/>
                      </a:prstGeom>
                      <a:grpFill/>
                      <a:ln w="9525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97500" tIns="50700" rIns="97500" bIns="5070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algn="ctr" defTabSz="1049008" eaLnBrk="0" hangingPunct="0"/>
                        <a:endParaRPr kumimoji="0"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  <p:sp>
                  <p:nvSpPr>
                    <p:cNvPr id="449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6868239" y="2392364"/>
                      <a:ext cx="545851" cy="905508"/>
                    </a:xfrm>
                    <a:custGeom>
                      <a:avLst/>
                      <a:gdLst>
                        <a:gd name="T0" fmla="*/ 48 w 278"/>
                        <a:gd name="T1" fmla="*/ 461 h 461"/>
                        <a:gd name="T2" fmla="*/ 0 w 278"/>
                        <a:gd name="T3" fmla="*/ 461 h 461"/>
                        <a:gd name="T4" fmla="*/ 0 w 278"/>
                        <a:gd name="T5" fmla="*/ 142 h 461"/>
                        <a:gd name="T6" fmla="*/ 142 w 278"/>
                        <a:gd name="T7" fmla="*/ 0 h 461"/>
                        <a:gd name="T8" fmla="*/ 278 w 278"/>
                        <a:gd name="T9" fmla="*/ 0 h 461"/>
                        <a:gd name="T10" fmla="*/ 278 w 278"/>
                        <a:gd name="T11" fmla="*/ 47 h 461"/>
                        <a:gd name="T12" fmla="*/ 142 w 278"/>
                        <a:gd name="T13" fmla="*/ 47 h 461"/>
                        <a:gd name="T14" fmla="*/ 48 w 278"/>
                        <a:gd name="T15" fmla="*/ 142 h 461"/>
                        <a:gd name="T16" fmla="*/ 48 w 278"/>
                        <a:gd name="T17" fmla="*/ 461 h 46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278" h="461">
                          <a:moveTo>
                            <a:pt x="48" y="461"/>
                          </a:moveTo>
                          <a:cubicBezTo>
                            <a:pt x="0" y="461"/>
                            <a:pt x="0" y="461"/>
                            <a:pt x="0" y="461"/>
                          </a:cubicBezTo>
                          <a:cubicBezTo>
                            <a:pt x="0" y="142"/>
                            <a:pt x="0" y="142"/>
                            <a:pt x="0" y="142"/>
                          </a:cubicBezTo>
                          <a:cubicBezTo>
                            <a:pt x="0" y="64"/>
                            <a:pt x="64" y="0"/>
                            <a:pt x="142" y="0"/>
                          </a:cubicBezTo>
                          <a:cubicBezTo>
                            <a:pt x="278" y="0"/>
                            <a:pt x="278" y="0"/>
                            <a:pt x="278" y="0"/>
                          </a:cubicBezTo>
                          <a:cubicBezTo>
                            <a:pt x="278" y="47"/>
                            <a:pt x="278" y="47"/>
                            <a:pt x="278" y="47"/>
                          </a:cubicBezTo>
                          <a:cubicBezTo>
                            <a:pt x="142" y="47"/>
                            <a:pt x="142" y="47"/>
                            <a:pt x="142" y="47"/>
                          </a:cubicBezTo>
                          <a:cubicBezTo>
                            <a:pt x="90" y="47"/>
                            <a:pt x="48" y="90"/>
                            <a:pt x="48" y="142"/>
                          </a:cubicBezTo>
                          <a:lnTo>
                            <a:pt x="48" y="461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93" name="グループ化 392"/>
                  <p:cNvGrpSpPr/>
                  <p:nvPr/>
                </p:nvGrpSpPr>
                <p:grpSpPr>
                  <a:xfrm>
                    <a:off x="7586995" y="3899988"/>
                    <a:ext cx="1162579" cy="1277806"/>
                    <a:chOff x="7050801" y="2605722"/>
                    <a:chExt cx="1073150" cy="1179513"/>
                  </a:xfrm>
                  <a:solidFill>
                    <a:srgbClr val="FE007F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grpSpPr>
                <p:grpSp>
                  <p:nvGrpSpPr>
                    <p:cNvPr id="442" name="グループ化 441"/>
                    <p:cNvGrpSpPr/>
                    <p:nvPr/>
                  </p:nvGrpSpPr>
                  <p:grpSpPr>
                    <a:xfrm>
                      <a:off x="7050801" y="2605722"/>
                      <a:ext cx="1073150" cy="1179513"/>
                      <a:chOff x="7050801" y="2605722"/>
                      <a:chExt cx="1073150" cy="1179513"/>
                    </a:xfrm>
                    <a:grpFill/>
                  </p:grpSpPr>
                  <p:grpSp>
                    <p:nvGrpSpPr>
                      <p:cNvPr id="444" name="グループ化 443"/>
                      <p:cNvGrpSpPr/>
                      <p:nvPr/>
                    </p:nvGrpSpPr>
                    <p:grpSpPr>
                      <a:xfrm>
                        <a:off x="7050801" y="2605722"/>
                        <a:ext cx="1073150" cy="1179513"/>
                        <a:chOff x="6965950" y="2276475"/>
                        <a:chExt cx="1073150" cy="1179513"/>
                      </a:xfrm>
                      <a:grpFill/>
                    </p:grpSpPr>
                    <p:sp>
                      <p:nvSpPr>
                        <p:cNvPr id="446" name="Freeform 73"/>
                        <p:cNvSpPr>
                          <a:spLocks noEditPoints="1"/>
                        </p:cNvSpPr>
                        <p:nvPr/>
                      </p:nvSpPr>
                      <p:spPr bwMode="auto">
                        <a:xfrm>
                          <a:off x="6965950" y="3043238"/>
                          <a:ext cx="92075" cy="412750"/>
                        </a:xfrm>
                        <a:custGeom>
                          <a:avLst/>
                          <a:gdLst>
                            <a:gd name="T0" fmla="*/ 58 w 58"/>
                            <a:gd name="T1" fmla="*/ 260 h 260"/>
                            <a:gd name="T2" fmla="*/ 0 w 58"/>
                            <a:gd name="T3" fmla="*/ 260 h 260"/>
                            <a:gd name="T4" fmla="*/ 0 w 58"/>
                            <a:gd name="T5" fmla="*/ 230 h 260"/>
                            <a:gd name="T6" fmla="*/ 58 w 58"/>
                            <a:gd name="T7" fmla="*/ 230 h 260"/>
                            <a:gd name="T8" fmla="*/ 58 w 58"/>
                            <a:gd name="T9" fmla="*/ 260 h 260"/>
                            <a:gd name="T10" fmla="*/ 58 w 58"/>
                            <a:gd name="T11" fmla="*/ 202 h 260"/>
                            <a:gd name="T12" fmla="*/ 0 w 58"/>
                            <a:gd name="T13" fmla="*/ 202 h 260"/>
                            <a:gd name="T14" fmla="*/ 0 w 58"/>
                            <a:gd name="T15" fmla="*/ 173 h 260"/>
                            <a:gd name="T16" fmla="*/ 58 w 58"/>
                            <a:gd name="T17" fmla="*/ 173 h 260"/>
                            <a:gd name="T18" fmla="*/ 58 w 58"/>
                            <a:gd name="T19" fmla="*/ 202 h 260"/>
                            <a:gd name="T20" fmla="*/ 58 w 58"/>
                            <a:gd name="T21" fmla="*/ 145 h 260"/>
                            <a:gd name="T22" fmla="*/ 0 w 58"/>
                            <a:gd name="T23" fmla="*/ 145 h 260"/>
                            <a:gd name="T24" fmla="*/ 0 w 58"/>
                            <a:gd name="T25" fmla="*/ 115 h 260"/>
                            <a:gd name="T26" fmla="*/ 58 w 58"/>
                            <a:gd name="T27" fmla="*/ 115 h 260"/>
                            <a:gd name="T28" fmla="*/ 58 w 58"/>
                            <a:gd name="T29" fmla="*/ 145 h 260"/>
                            <a:gd name="T30" fmla="*/ 58 w 58"/>
                            <a:gd name="T31" fmla="*/ 87 h 260"/>
                            <a:gd name="T32" fmla="*/ 0 w 58"/>
                            <a:gd name="T33" fmla="*/ 87 h 260"/>
                            <a:gd name="T34" fmla="*/ 0 w 58"/>
                            <a:gd name="T35" fmla="*/ 58 h 260"/>
                            <a:gd name="T36" fmla="*/ 58 w 58"/>
                            <a:gd name="T37" fmla="*/ 58 h 260"/>
                            <a:gd name="T38" fmla="*/ 58 w 58"/>
                            <a:gd name="T39" fmla="*/ 87 h 260"/>
                            <a:gd name="T40" fmla="*/ 58 w 58"/>
                            <a:gd name="T41" fmla="*/ 30 h 260"/>
                            <a:gd name="T42" fmla="*/ 0 w 58"/>
                            <a:gd name="T43" fmla="*/ 30 h 260"/>
                            <a:gd name="T44" fmla="*/ 0 w 58"/>
                            <a:gd name="T45" fmla="*/ 0 h 260"/>
                            <a:gd name="T46" fmla="*/ 58 w 58"/>
                            <a:gd name="T47" fmla="*/ 0 h 260"/>
                            <a:gd name="T48" fmla="*/ 58 w 58"/>
                            <a:gd name="T49" fmla="*/ 30 h 260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</a:cxnLst>
                          <a:rect l="0" t="0" r="r" b="b"/>
                          <a:pathLst>
                            <a:path w="58" h="260">
                              <a:moveTo>
                                <a:pt x="58" y="260"/>
                              </a:moveTo>
                              <a:lnTo>
                                <a:pt x="0" y="260"/>
                              </a:lnTo>
                              <a:lnTo>
                                <a:pt x="0" y="230"/>
                              </a:lnTo>
                              <a:lnTo>
                                <a:pt x="58" y="230"/>
                              </a:lnTo>
                              <a:lnTo>
                                <a:pt x="58" y="260"/>
                              </a:lnTo>
                              <a:close/>
                              <a:moveTo>
                                <a:pt x="58" y="202"/>
                              </a:moveTo>
                              <a:lnTo>
                                <a:pt x="0" y="202"/>
                              </a:lnTo>
                              <a:lnTo>
                                <a:pt x="0" y="173"/>
                              </a:lnTo>
                              <a:lnTo>
                                <a:pt x="58" y="173"/>
                              </a:lnTo>
                              <a:lnTo>
                                <a:pt x="58" y="202"/>
                              </a:lnTo>
                              <a:close/>
                              <a:moveTo>
                                <a:pt x="58" y="145"/>
                              </a:moveTo>
                              <a:lnTo>
                                <a:pt x="0" y="145"/>
                              </a:lnTo>
                              <a:lnTo>
                                <a:pt x="0" y="115"/>
                              </a:lnTo>
                              <a:lnTo>
                                <a:pt x="58" y="115"/>
                              </a:lnTo>
                              <a:lnTo>
                                <a:pt x="58" y="145"/>
                              </a:lnTo>
                              <a:close/>
                              <a:moveTo>
                                <a:pt x="58" y="87"/>
                              </a:moveTo>
                              <a:lnTo>
                                <a:pt x="0" y="87"/>
                              </a:lnTo>
                              <a:lnTo>
                                <a:pt x="0" y="58"/>
                              </a:lnTo>
                              <a:lnTo>
                                <a:pt x="58" y="58"/>
                              </a:lnTo>
                              <a:lnTo>
                                <a:pt x="58" y="87"/>
                              </a:lnTo>
                              <a:close/>
                              <a:moveTo>
                                <a:pt x="58" y="30"/>
                              </a:moveTo>
                              <a:lnTo>
                                <a:pt x="0" y="30"/>
                              </a:lnTo>
                              <a:lnTo>
                                <a:pt x="0" y="0"/>
                              </a:lnTo>
                              <a:lnTo>
                                <a:pt x="58" y="0"/>
                              </a:lnTo>
                              <a:lnTo>
                                <a:pt x="58" y="3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0000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9060" tIns="49531" rIns="99060" bIns="49531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ja-JP" altLang="en-US" sz="2000">
                            <a:solidFill>
                              <a:srgbClr val="00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447" name="Freeform 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7912100" y="2276475"/>
                          <a:ext cx="127000" cy="255587"/>
                        </a:xfrm>
                        <a:custGeom>
                          <a:avLst/>
                          <a:gdLst>
                            <a:gd name="T0" fmla="*/ 0 w 80"/>
                            <a:gd name="T1" fmla="*/ 0 h 161"/>
                            <a:gd name="T2" fmla="*/ 0 w 80"/>
                            <a:gd name="T3" fmla="*/ 161 h 161"/>
                            <a:gd name="T4" fmla="*/ 80 w 80"/>
                            <a:gd name="T5" fmla="*/ 81 h 161"/>
                            <a:gd name="T6" fmla="*/ 0 w 80"/>
                            <a:gd name="T7" fmla="*/ 0 h 161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</a:cxnLst>
                          <a:rect l="0" t="0" r="r" b="b"/>
                          <a:pathLst>
                            <a:path w="80" h="161">
                              <a:moveTo>
                                <a:pt x="0" y="0"/>
                              </a:moveTo>
                              <a:lnTo>
                                <a:pt x="0" y="161"/>
                              </a:lnTo>
                              <a:lnTo>
                                <a:pt x="80" y="81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grpFill/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9060" tIns="49531" rIns="99060" bIns="49531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ja-JP" altLang="en-US" sz="2000">
                            <a:solidFill>
                              <a:srgbClr val="00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</p:grpSp>
                  <p:sp>
                    <p:nvSpPr>
                      <p:cNvPr id="445" name="Freeform 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051250" y="2688365"/>
                        <a:ext cx="362840" cy="609507"/>
                      </a:xfrm>
                      <a:custGeom>
                        <a:avLst/>
                        <a:gdLst>
                          <a:gd name="T0" fmla="*/ 47 w 185"/>
                          <a:gd name="T1" fmla="*/ 310 h 310"/>
                          <a:gd name="T2" fmla="*/ 0 w 185"/>
                          <a:gd name="T3" fmla="*/ 310 h 310"/>
                          <a:gd name="T4" fmla="*/ 0 w 185"/>
                          <a:gd name="T5" fmla="*/ 83 h 310"/>
                          <a:gd name="T6" fmla="*/ 83 w 185"/>
                          <a:gd name="T7" fmla="*/ 0 h 310"/>
                          <a:gd name="T8" fmla="*/ 185 w 185"/>
                          <a:gd name="T9" fmla="*/ 0 h 310"/>
                          <a:gd name="T10" fmla="*/ 185 w 185"/>
                          <a:gd name="T11" fmla="*/ 47 h 310"/>
                          <a:gd name="T12" fmla="*/ 83 w 185"/>
                          <a:gd name="T13" fmla="*/ 47 h 310"/>
                          <a:gd name="T14" fmla="*/ 47 w 185"/>
                          <a:gd name="T15" fmla="*/ 83 h 310"/>
                          <a:gd name="T16" fmla="*/ 47 w 185"/>
                          <a:gd name="T17" fmla="*/ 310 h 31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</a:cxnLst>
                        <a:rect l="0" t="0" r="r" b="b"/>
                        <a:pathLst>
                          <a:path w="185" h="310">
                            <a:moveTo>
                              <a:pt x="47" y="310"/>
                            </a:moveTo>
                            <a:cubicBezTo>
                              <a:pt x="0" y="310"/>
                              <a:pt x="0" y="310"/>
                              <a:pt x="0" y="310"/>
                            </a:cubicBezTo>
                            <a:cubicBezTo>
                              <a:pt x="0" y="83"/>
                              <a:pt x="0" y="83"/>
                              <a:pt x="0" y="83"/>
                            </a:cubicBezTo>
                            <a:cubicBezTo>
                              <a:pt x="0" y="37"/>
                              <a:pt x="37" y="0"/>
                              <a:pt x="83" y="0"/>
                            </a:cubicBezTo>
                            <a:cubicBezTo>
                              <a:pt x="185" y="0"/>
                              <a:pt x="185" y="0"/>
                              <a:pt x="185" y="0"/>
                            </a:cubicBezTo>
                            <a:cubicBezTo>
                              <a:pt x="185" y="47"/>
                              <a:pt x="185" y="47"/>
                              <a:pt x="185" y="47"/>
                            </a:cubicBezTo>
                            <a:cubicBezTo>
                              <a:pt x="83" y="47"/>
                              <a:pt x="83" y="47"/>
                              <a:pt x="83" y="47"/>
                            </a:cubicBezTo>
                            <a:cubicBezTo>
                              <a:pt x="63" y="47"/>
                              <a:pt x="47" y="63"/>
                              <a:pt x="47" y="83"/>
                            </a:cubicBezTo>
                            <a:lnTo>
                              <a:pt x="47" y="310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9060" tIns="49531" rIns="99060" bIns="49531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ja-JP" altLang="en-US" sz="200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  <p:sp>
                  <p:nvSpPr>
                    <p:cNvPr id="443" name="正方形/長方形 442"/>
                    <p:cNvSpPr/>
                    <p:nvPr/>
                  </p:nvSpPr>
                  <p:spPr bwMode="auto">
                    <a:xfrm>
                      <a:off x="7414090" y="2688366"/>
                      <a:ext cx="582861" cy="92934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none" lIns="97500" tIns="50700" rIns="97500" bIns="5070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algn="ctr" defTabSz="1049008" eaLnBrk="0" hangingPunct="0"/>
                      <a:endParaRPr kumimoji="0"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394" name="テキスト ボックス 393"/>
                  <p:cNvSpPr txBox="1"/>
                  <p:nvPr/>
                </p:nvSpPr>
                <p:spPr>
                  <a:xfrm>
                    <a:off x="4938746" y="4707172"/>
                    <a:ext cx="1637326" cy="33777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ja-JP" altLang="en-US" sz="1600" b="1" dirty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水素貯蔵タンク</a:t>
                    </a:r>
                    <a:endParaRPr lang="en-US" altLang="ja-JP" sz="1600" b="1" dirty="0"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395" name="テキスト ボックス 394"/>
                  <p:cNvSpPr txBox="1"/>
                  <p:nvPr/>
                </p:nvSpPr>
                <p:spPr>
                  <a:xfrm>
                    <a:off x="3744365" y="3856358"/>
                    <a:ext cx="1818675" cy="368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ja-JP" altLang="en-US" b="1" dirty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蓄電池ユニット</a:t>
                    </a:r>
                    <a:endParaRPr lang="en-US" altLang="ja-JP" b="1" dirty="0"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396" name="テキスト ボックス 395"/>
                  <p:cNvSpPr txBox="1"/>
                  <p:nvPr/>
                </p:nvSpPr>
                <p:spPr>
                  <a:xfrm>
                    <a:off x="7688001" y="4949750"/>
                    <a:ext cx="2051838" cy="368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ja-JP" altLang="en-US" b="1" dirty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燃料電池ユニット</a:t>
                    </a:r>
                    <a:endParaRPr lang="en-US" altLang="ja-JP" b="1" dirty="0"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397" name="直線矢印コネクタ 396"/>
                  <p:cNvCxnSpPr/>
                  <p:nvPr/>
                </p:nvCxnSpPr>
                <p:spPr bwMode="auto">
                  <a:xfrm flipV="1">
                    <a:off x="1871508" y="5201233"/>
                    <a:ext cx="451203" cy="918477"/>
                  </a:xfrm>
                  <a:prstGeom prst="straightConnector1">
                    <a:avLst/>
                  </a:prstGeom>
                  <a:solidFill>
                    <a:srgbClr val="999999"/>
                  </a:solidFill>
                  <a:ln w="349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grpSp>
                <p:nvGrpSpPr>
                  <p:cNvPr id="398" name="グループ化 397"/>
                  <p:cNvGrpSpPr/>
                  <p:nvPr/>
                </p:nvGrpSpPr>
                <p:grpSpPr>
                  <a:xfrm>
                    <a:off x="8817870" y="3429179"/>
                    <a:ext cx="783288" cy="715520"/>
                    <a:chOff x="8051557" y="2809155"/>
                    <a:chExt cx="858472" cy="784199"/>
                  </a:xfrm>
                </p:grpSpPr>
                <p:sp>
                  <p:nvSpPr>
                    <p:cNvPr id="439" name="Freeform 656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287805" y="2809155"/>
                      <a:ext cx="319211" cy="784199"/>
                    </a:xfrm>
                    <a:custGeom>
                      <a:avLst/>
                      <a:gdLst>
                        <a:gd name="T0" fmla="*/ 0 w 808"/>
                        <a:gd name="T1" fmla="*/ 1985 h 1985"/>
                        <a:gd name="T2" fmla="*/ 808 w 808"/>
                        <a:gd name="T3" fmla="*/ 1985 h 1985"/>
                        <a:gd name="T4" fmla="*/ 808 w 808"/>
                        <a:gd name="T5" fmla="*/ 0 h 1985"/>
                        <a:gd name="T6" fmla="*/ 0 w 808"/>
                        <a:gd name="T7" fmla="*/ 0 h 1985"/>
                        <a:gd name="T8" fmla="*/ 0 w 808"/>
                        <a:gd name="T9" fmla="*/ 1985 h 1985"/>
                        <a:gd name="T10" fmla="*/ 690 w 808"/>
                        <a:gd name="T11" fmla="*/ 1706 h 1985"/>
                        <a:gd name="T12" fmla="*/ 472 w 808"/>
                        <a:gd name="T13" fmla="*/ 1706 h 1985"/>
                        <a:gd name="T14" fmla="*/ 472 w 808"/>
                        <a:gd name="T15" fmla="*/ 1489 h 1985"/>
                        <a:gd name="T16" fmla="*/ 690 w 808"/>
                        <a:gd name="T17" fmla="*/ 1489 h 1985"/>
                        <a:gd name="T18" fmla="*/ 690 w 808"/>
                        <a:gd name="T19" fmla="*/ 1706 h 1985"/>
                        <a:gd name="T20" fmla="*/ 288 w 808"/>
                        <a:gd name="T21" fmla="*/ 1382 h 1985"/>
                        <a:gd name="T22" fmla="*/ 288 w 808"/>
                        <a:gd name="T23" fmla="*/ 1167 h 1985"/>
                        <a:gd name="T24" fmla="*/ 503 w 808"/>
                        <a:gd name="T25" fmla="*/ 1167 h 1985"/>
                        <a:gd name="T26" fmla="*/ 503 w 808"/>
                        <a:gd name="T27" fmla="*/ 1382 h 1985"/>
                        <a:gd name="T28" fmla="*/ 288 w 808"/>
                        <a:gd name="T29" fmla="*/ 1382 h 1985"/>
                        <a:gd name="T30" fmla="*/ 690 w 808"/>
                        <a:gd name="T31" fmla="*/ 1059 h 1985"/>
                        <a:gd name="T32" fmla="*/ 472 w 808"/>
                        <a:gd name="T33" fmla="*/ 1059 h 1985"/>
                        <a:gd name="T34" fmla="*/ 472 w 808"/>
                        <a:gd name="T35" fmla="*/ 844 h 1985"/>
                        <a:gd name="T36" fmla="*/ 690 w 808"/>
                        <a:gd name="T37" fmla="*/ 844 h 1985"/>
                        <a:gd name="T38" fmla="*/ 690 w 808"/>
                        <a:gd name="T39" fmla="*/ 1059 h 1985"/>
                        <a:gd name="T40" fmla="*/ 288 w 808"/>
                        <a:gd name="T41" fmla="*/ 735 h 1985"/>
                        <a:gd name="T42" fmla="*/ 288 w 808"/>
                        <a:gd name="T43" fmla="*/ 520 h 1985"/>
                        <a:gd name="T44" fmla="*/ 503 w 808"/>
                        <a:gd name="T45" fmla="*/ 520 h 1985"/>
                        <a:gd name="T46" fmla="*/ 503 w 808"/>
                        <a:gd name="T47" fmla="*/ 735 h 1985"/>
                        <a:gd name="T48" fmla="*/ 288 w 808"/>
                        <a:gd name="T49" fmla="*/ 735 h 1985"/>
                        <a:gd name="T50" fmla="*/ 472 w 808"/>
                        <a:gd name="T51" fmla="*/ 196 h 1985"/>
                        <a:gd name="T52" fmla="*/ 690 w 808"/>
                        <a:gd name="T53" fmla="*/ 196 h 1985"/>
                        <a:gd name="T54" fmla="*/ 690 w 808"/>
                        <a:gd name="T55" fmla="*/ 414 h 1985"/>
                        <a:gd name="T56" fmla="*/ 472 w 808"/>
                        <a:gd name="T57" fmla="*/ 414 h 1985"/>
                        <a:gd name="T58" fmla="*/ 472 w 808"/>
                        <a:gd name="T59" fmla="*/ 196 h 1985"/>
                        <a:gd name="T60" fmla="*/ 101 w 808"/>
                        <a:gd name="T61" fmla="*/ 196 h 1985"/>
                        <a:gd name="T62" fmla="*/ 316 w 808"/>
                        <a:gd name="T63" fmla="*/ 196 h 1985"/>
                        <a:gd name="T64" fmla="*/ 316 w 808"/>
                        <a:gd name="T65" fmla="*/ 414 h 1985"/>
                        <a:gd name="T66" fmla="*/ 101 w 808"/>
                        <a:gd name="T67" fmla="*/ 414 h 1985"/>
                        <a:gd name="T68" fmla="*/ 101 w 808"/>
                        <a:gd name="T69" fmla="*/ 196 h 1985"/>
                        <a:gd name="T70" fmla="*/ 101 w 808"/>
                        <a:gd name="T71" fmla="*/ 844 h 1985"/>
                        <a:gd name="T72" fmla="*/ 316 w 808"/>
                        <a:gd name="T73" fmla="*/ 844 h 1985"/>
                        <a:gd name="T74" fmla="*/ 316 w 808"/>
                        <a:gd name="T75" fmla="*/ 1059 h 1985"/>
                        <a:gd name="T76" fmla="*/ 101 w 808"/>
                        <a:gd name="T77" fmla="*/ 1059 h 1985"/>
                        <a:gd name="T78" fmla="*/ 101 w 808"/>
                        <a:gd name="T79" fmla="*/ 844 h 1985"/>
                        <a:gd name="T80" fmla="*/ 101 w 808"/>
                        <a:gd name="T81" fmla="*/ 1489 h 1985"/>
                        <a:gd name="T82" fmla="*/ 316 w 808"/>
                        <a:gd name="T83" fmla="*/ 1489 h 1985"/>
                        <a:gd name="T84" fmla="*/ 316 w 808"/>
                        <a:gd name="T85" fmla="*/ 1706 h 1985"/>
                        <a:gd name="T86" fmla="*/ 101 w 808"/>
                        <a:gd name="T87" fmla="*/ 1706 h 1985"/>
                        <a:gd name="T88" fmla="*/ 101 w 808"/>
                        <a:gd name="T89" fmla="*/ 1489 h 19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808" h="1985">
                          <a:moveTo>
                            <a:pt x="0" y="1985"/>
                          </a:moveTo>
                          <a:lnTo>
                            <a:pt x="808" y="1985"/>
                          </a:lnTo>
                          <a:lnTo>
                            <a:pt x="808" y="0"/>
                          </a:lnTo>
                          <a:lnTo>
                            <a:pt x="0" y="0"/>
                          </a:lnTo>
                          <a:lnTo>
                            <a:pt x="0" y="1985"/>
                          </a:lnTo>
                          <a:close/>
                          <a:moveTo>
                            <a:pt x="690" y="1706"/>
                          </a:moveTo>
                          <a:lnTo>
                            <a:pt x="472" y="1706"/>
                          </a:lnTo>
                          <a:lnTo>
                            <a:pt x="472" y="1489"/>
                          </a:lnTo>
                          <a:lnTo>
                            <a:pt x="690" y="1489"/>
                          </a:lnTo>
                          <a:lnTo>
                            <a:pt x="690" y="1706"/>
                          </a:lnTo>
                          <a:close/>
                          <a:moveTo>
                            <a:pt x="288" y="1382"/>
                          </a:moveTo>
                          <a:lnTo>
                            <a:pt x="288" y="1167"/>
                          </a:lnTo>
                          <a:lnTo>
                            <a:pt x="503" y="1167"/>
                          </a:lnTo>
                          <a:lnTo>
                            <a:pt x="503" y="1382"/>
                          </a:lnTo>
                          <a:lnTo>
                            <a:pt x="288" y="1382"/>
                          </a:lnTo>
                          <a:close/>
                          <a:moveTo>
                            <a:pt x="690" y="1059"/>
                          </a:moveTo>
                          <a:lnTo>
                            <a:pt x="472" y="1059"/>
                          </a:lnTo>
                          <a:lnTo>
                            <a:pt x="472" y="844"/>
                          </a:lnTo>
                          <a:lnTo>
                            <a:pt x="690" y="844"/>
                          </a:lnTo>
                          <a:lnTo>
                            <a:pt x="690" y="1059"/>
                          </a:lnTo>
                          <a:close/>
                          <a:moveTo>
                            <a:pt x="288" y="735"/>
                          </a:moveTo>
                          <a:lnTo>
                            <a:pt x="288" y="520"/>
                          </a:lnTo>
                          <a:lnTo>
                            <a:pt x="503" y="520"/>
                          </a:lnTo>
                          <a:lnTo>
                            <a:pt x="503" y="735"/>
                          </a:lnTo>
                          <a:lnTo>
                            <a:pt x="288" y="735"/>
                          </a:lnTo>
                          <a:close/>
                          <a:moveTo>
                            <a:pt x="472" y="196"/>
                          </a:moveTo>
                          <a:lnTo>
                            <a:pt x="690" y="196"/>
                          </a:lnTo>
                          <a:lnTo>
                            <a:pt x="690" y="414"/>
                          </a:lnTo>
                          <a:lnTo>
                            <a:pt x="472" y="414"/>
                          </a:lnTo>
                          <a:lnTo>
                            <a:pt x="472" y="196"/>
                          </a:lnTo>
                          <a:close/>
                          <a:moveTo>
                            <a:pt x="101" y="196"/>
                          </a:moveTo>
                          <a:lnTo>
                            <a:pt x="316" y="196"/>
                          </a:lnTo>
                          <a:lnTo>
                            <a:pt x="316" y="414"/>
                          </a:lnTo>
                          <a:lnTo>
                            <a:pt x="101" y="414"/>
                          </a:lnTo>
                          <a:lnTo>
                            <a:pt x="101" y="196"/>
                          </a:lnTo>
                          <a:close/>
                          <a:moveTo>
                            <a:pt x="101" y="844"/>
                          </a:moveTo>
                          <a:lnTo>
                            <a:pt x="316" y="844"/>
                          </a:lnTo>
                          <a:lnTo>
                            <a:pt x="316" y="1059"/>
                          </a:lnTo>
                          <a:lnTo>
                            <a:pt x="101" y="1059"/>
                          </a:lnTo>
                          <a:lnTo>
                            <a:pt x="101" y="844"/>
                          </a:lnTo>
                          <a:close/>
                          <a:moveTo>
                            <a:pt x="101" y="1489"/>
                          </a:moveTo>
                          <a:lnTo>
                            <a:pt x="316" y="1489"/>
                          </a:lnTo>
                          <a:lnTo>
                            <a:pt x="316" y="1706"/>
                          </a:lnTo>
                          <a:lnTo>
                            <a:pt x="101" y="1706"/>
                          </a:lnTo>
                          <a:lnTo>
                            <a:pt x="101" y="1489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40" name="Freeform 65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051557" y="3056464"/>
                      <a:ext cx="191210" cy="536890"/>
                    </a:xfrm>
                    <a:custGeom>
                      <a:avLst/>
                      <a:gdLst>
                        <a:gd name="T0" fmla="*/ 0 w 484"/>
                        <a:gd name="T1" fmla="*/ 1359 h 1359"/>
                        <a:gd name="T2" fmla="*/ 484 w 484"/>
                        <a:gd name="T3" fmla="*/ 1359 h 1359"/>
                        <a:gd name="T4" fmla="*/ 484 w 484"/>
                        <a:gd name="T5" fmla="*/ 0 h 1359"/>
                        <a:gd name="T6" fmla="*/ 0 w 484"/>
                        <a:gd name="T7" fmla="*/ 0 h 1359"/>
                        <a:gd name="T8" fmla="*/ 0 w 484"/>
                        <a:gd name="T9" fmla="*/ 1359 h 1359"/>
                        <a:gd name="T10" fmla="*/ 135 w 484"/>
                        <a:gd name="T11" fmla="*/ 109 h 1359"/>
                        <a:gd name="T12" fmla="*/ 350 w 484"/>
                        <a:gd name="T13" fmla="*/ 109 h 1359"/>
                        <a:gd name="T14" fmla="*/ 350 w 484"/>
                        <a:gd name="T15" fmla="*/ 324 h 1359"/>
                        <a:gd name="T16" fmla="*/ 135 w 484"/>
                        <a:gd name="T17" fmla="*/ 324 h 1359"/>
                        <a:gd name="T18" fmla="*/ 135 w 484"/>
                        <a:gd name="T19" fmla="*/ 109 h 1359"/>
                        <a:gd name="T20" fmla="*/ 135 w 484"/>
                        <a:gd name="T21" fmla="*/ 492 h 1359"/>
                        <a:gd name="T22" fmla="*/ 350 w 484"/>
                        <a:gd name="T23" fmla="*/ 492 h 1359"/>
                        <a:gd name="T24" fmla="*/ 350 w 484"/>
                        <a:gd name="T25" fmla="*/ 707 h 1359"/>
                        <a:gd name="T26" fmla="*/ 135 w 484"/>
                        <a:gd name="T27" fmla="*/ 707 h 1359"/>
                        <a:gd name="T28" fmla="*/ 135 w 484"/>
                        <a:gd name="T29" fmla="*/ 492 h 1359"/>
                        <a:gd name="T30" fmla="*/ 135 w 484"/>
                        <a:gd name="T31" fmla="*/ 860 h 1359"/>
                        <a:gd name="T32" fmla="*/ 350 w 484"/>
                        <a:gd name="T33" fmla="*/ 860 h 1359"/>
                        <a:gd name="T34" fmla="*/ 350 w 484"/>
                        <a:gd name="T35" fmla="*/ 1075 h 1359"/>
                        <a:gd name="T36" fmla="*/ 135 w 484"/>
                        <a:gd name="T37" fmla="*/ 1075 h 1359"/>
                        <a:gd name="T38" fmla="*/ 135 w 484"/>
                        <a:gd name="T39" fmla="*/ 860 h 135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</a:cxnLst>
                      <a:rect l="0" t="0" r="r" b="b"/>
                      <a:pathLst>
                        <a:path w="484" h="1359">
                          <a:moveTo>
                            <a:pt x="0" y="1359"/>
                          </a:moveTo>
                          <a:lnTo>
                            <a:pt x="484" y="1359"/>
                          </a:lnTo>
                          <a:lnTo>
                            <a:pt x="484" y="0"/>
                          </a:lnTo>
                          <a:lnTo>
                            <a:pt x="0" y="0"/>
                          </a:lnTo>
                          <a:lnTo>
                            <a:pt x="0" y="1359"/>
                          </a:lnTo>
                          <a:close/>
                          <a:moveTo>
                            <a:pt x="135" y="109"/>
                          </a:moveTo>
                          <a:lnTo>
                            <a:pt x="350" y="109"/>
                          </a:lnTo>
                          <a:lnTo>
                            <a:pt x="350" y="324"/>
                          </a:lnTo>
                          <a:lnTo>
                            <a:pt x="135" y="324"/>
                          </a:lnTo>
                          <a:lnTo>
                            <a:pt x="135" y="109"/>
                          </a:lnTo>
                          <a:close/>
                          <a:moveTo>
                            <a:pt x="135" y="492"/>
                          </a:moveTo>
                          <a:lnTo>
                            <a:pt x="350" y="492"/>
                          </a:lnTo>
                          <a:lnTo>
                            <a:pt x="350" y="707"/>
                          </a:lnTo>
                          <a:lnTo>
                            <a:pt x="135" y="707"/>
                          </a:lnTo>
                          <a:lnTo>
                            <a:pt x="135" y="492"/>
                          </a:lnTo>
                          <a:close/>
                          <a:moveTo>
                            <a:pt x="135" y="860"/>
                          </a:moveTo>
                          <a:lnTo>
                            <a:pt x="350" y="860"/>
                          </a:lnTo>
                          <a:lnTo>
                            <a:pt x="350" y="1075"/>
                          </a:lnTo>
                          <a:lnTo>
                            <a:pt x="135" y="1075"/>
                          </a:lnTo>
                          <a:lnTo>
                            <a:pt x="135" y="86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41" name="Freeform 65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8646917" y="2839180"/>
                      <a:ext cx="263112" cy="754174"/>
                    </a:xfrm>
                    <a:custGeom>
                      <a:avLst/>
                      <a:gdLst>
                        <a:gd name="T0" fmla="*/ 570 w 666"/>
                        <a:gd name="T1" fmla="*/ 742 h 1909"/>
                        <a:gd name="T2" fmla="*/ 570 w 666"/>
                        <a:gd name="T3" fmla="*/ 484 h 1909"/>
                        <a:gd name="T4" fmla="*/ 451 w 666"/>
                        <a:gd name="T5" fmla="*/ 484 h 1909"/>
                        <a:gd name="T6" fmla="*/ 451 w 666"/>
                        <a:gd name="T7" fmla="*/ 234 h 1909"/>
                        <a:gd name="T8" fmla="*/ 369 w 666"/>
                        <a:gd name="T9" fmla="*/ 234 h 1909"/>
                        <a:gd name="T10" fmla="*/ 369 w 666"/>
                        <a:gd name="T11" fmla="*/ 0 h 1909"/>
                        <a:gd name="T12" fmla="*/ 298 w 666"/>
                        <a:gd name="T13" fmla="*/ 0 h 1909"/>
                        <a:gd name="T14" fmla="*/ 298 w 666"/>
                        <a:gd name="T15" fmla="*/ 234 h 1909"/>
                        <a:gd name="T16" fmla="*/ 213 w 666"/>
                        <a:gd name="T17" fmla="*/ 234 h 1909"/>
                        <a:gd name="T18" fmla="*/ 213 w 666"/>
                        <a:gd name="T19" fmla="*/ 484 h 1909"/>
                        <a:gd name="T20" fmla="*/ 95 w 666"/>
                        <a:gd name="T21" fmla="*/ 484 h 1909"/>
                        <a:gd name="T22" fmla="*/ 95 w 666"/>
                        <a:gd name="T23" fmla="*/ 742 h 1909"/>
                        <a:gd name="T24" fmla="*/ 0 w 666"/>
                        <a:gd name="T25" fmla="*/ 742 h 1909"/>
                        <a:gd name="T26" fmla="*/ 0 w 666"/>
                        <a:gd name="T27" fmla="*/ 1909 h 1909"/>
                        <a:gd name="T28" fmla="*/ 666 w 666"/>
                        <a:gd name="T29" fmla="*/ 1909 h 1909"/>
                        <a:gd name="T30" fmla="*/ 666 w 666"/>
                        <a:gd name="T31" fmla="*/ 742 h 1909"/>
                        <a:gd name="T32" fmla="*/ 570 w 666"/>
                        <a:gd name="T33" fmla="*/ 742 h 1909"/>
                        <a:gd name="T34" fmla="*/ 326 w 666"/>
                        <a:gd name="T35" fmla="*/ 1760 h 1909"/>
                        <a:gd name="T36" fmla="*/ 109 w 666"/>
                        <a:gd name="T37" fmla="*/ 1760 h 1909"/>
                        <a:gd name="T38" fmla="*/ 109 w 666"/>
                        <a:gd name="T39" fmla="*/ 1543 h 1909"/>
                        <a:gd name="T40" fmla="*/ 326 w 666"/>
                        <a:gd name="T41" fmla="*/ 1543 h 1909"/>
                        <a:gd name="T42" fmla="*/ 326 w 666"/>
                        <a:gd name="T43" fmla="*/ 1760 h 1909"/>
                        <a:gd name="T44" fmla="*/ 326 w 666"/>
                        <a:gd name="T45" fmla="*/ 1098 h 1909"/>
                        <a:gd name="T46" fmla="*/ 109 w 666"/>
                        <a:gd name="T47" fmla="*/ 1098 h 1909"/>
                        <a:gd name="T48" fmla="*/ 109 w 666"/>
                        <a:gd name="T49" fmla="*/ 881 h 1909"/>
                        <a:gd name="T50" fmla="*/ 326 w 666"/>
                        <a:gd name="T51" fmla="*/ 881 h 1909"/>
                        <a:gd name="T52" fmla="*/ 326 w 666"/>
                        <a:gd name="T53" fmla="*/ 1098 h 1909"/>
                        <a:gd name="T54" fmla="*/ 579 w 666"/>
                        <a:gd name="T55" fmla="*/ 1427 h 1909"/>
                        <a:gd name="T56" fmla="*/ 364 w 666"/>
                        <a:gd name="T57" fmla="*/ 1427 h 1909"/>
                        <a:gd name="T58" fmla="*/ 364 w 666"/>
                        <a:gd name="T59" fmla="*/ 1209 h 1909"/>
                        <a:gd name="T60" fmla="*/ 579 w 666"/>
                        <a:gd name="T61" fmla="*/ 1209 h 1909"/>
                        <a:gd name="T62" fmla="*/ 579 w 666"/>
                        <a:gd name="T63" fmla="*/ 1427 h 19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</a:cxnLst>
                      <a:rect l="0" t="0" r="r" b="b"/>
                      <a:pathLst>
                        <a:path w="666" h="1909">
                          <a:moveTo>
                            <a:pt x="570" y="742"/>
                          </a:moveTo>
                          <a:lnTo>
                            <a:pt x="570" y="484"/>
                          </a:lnTo>
                          <a:lnTo>
                            <a:pt x="451" y="484"/>
                          </a:lnTo>
                          <a:lnTo>
                            <a:pt x="451" y="234"/>
                          </a:lnTo>
                          <a:lnTo>
                            <a:pt x="369" y="234"/>
                          </a:lnTo>
                          <a:lnTo>
                            <a:pt x="369" y="0"/>
                          </a:lnTo>
                          <a:lnTo>
                            <a:pt x="298" y="0"/>
                          </a:lnTo>
                          <a:lnTo>
                            <a:pt x="298" y="234"/>
                          </a:lnTo>
                          <a:lnTo>
                            <a:pt x="213" y="234"/>
                          </a:lnTo>
                          <a:lnTo>
                            <a:pt x="213" y="484"/>
                          </a:lnTo>
                          <a:lnTo>
                            <a:pt x="95" y="484"/>
                          </a:lnTo>
                          <a:lnTo>
                            <a:pt x="95" y="742"/>
                          </a:lnTo>
                          <a:lnTo>
                            <a:pt x="0" y="742"/>
                          </a:lnTo>
                          <a:lnTo>
                            <a:pt x="0" y="1909"/>
                          </a:lnTo>
                          <a:lnTo>
                            <a:pt x="666" y="1909"/>
                          </a:lnTo>
                          <a:lnTo>
                            <a:pt x="666" y="742"/>
                          </a:lnTo>
                          <a:lnTo>
                            <a:pt x="570" y="742"/>
                          </a:lnTo>
                          <a:close/>
                          <a:moveTo>
                            <a:pt x="326" y="1760"/>
                          </a:moveTo>
                          <a:lnTo>
                            <a:pt x="109" y="1760"/>
                          </a:lnTo>
                          <a:lnTo>
                            <a:pt x="109" y="1543"/>
                          </a:lnTo>
                          <a:lnTo>
                            <a:pt x="326" y="1543"/>
                          </a:lnTo>
                          <a:lnTo>
                            <a:pt x="326" y="1760"/>
                          </a:lnTo>
                          <a:close/>
                          <a:moveTo>
                            <a:pt x="326" y="1098"/>
                          </a:moveTo>
                          <a:lnTo>
                            <a:pt x="109" y="1098"/>
                          </a:lnTo>
                          <a:lnTo>
                            <a:pt x="109" y="881"/>
                          </a:lnTo>
                          <a:lnTo>
                            <a:pt x="326" y="881"/>
                          </a:lnTo>
                          <a:lnTo>
                            <a:pt x="326" y="1098"/>
                          </a:lnTo>
                          <a:close/>
                          <a:moveTo>
                            <a:pt x="579" y="1427"/>
                          </a:moveTo>
                          <a:lnTo>
                            <a:pt x="364" y="1427"/>
                          </a:lnTo>
                          <a:lnTo>
                            <a:pt x="364" y="1209"/>
                          </a:lnTo>
                          <a:lnTo>
                            <a:pt x="579" y="1209"/>
                          </a:lnTo>
                          <a:lnTo>
                            <a:pt x="579" y="1427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399" name="グループ化 398"/>
                  <p:cNvGrpSpPr/>
                  <p:nvPr/>
                </p:nvGrpSpPr>
                <p:grpSpPr>
                  <a:xfrm>
                    <a:off x="343845" y="3241047"/>
                    <a:ext cx="730999" cy="1119179"/>
                    <a:chOff x="387959" y="2876833"/>
                    <a:chExt cx="878108" cy="1344408"/>
                  </a:xfrm>
                </p:grpSpPr>
                <p:sp>
                  <p:nvSpPr>
                    <p:cNvPr id="422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962225" y="3991432"/>
                      <a:ext cx="61180" cy="229809"/>
                    </a:xfrm>
                    <a:custGeom>
                      <a:avLst/>
                      <a:gdLst>
                        <a:gd name="T0" fmla="*/ 0 w 50"/>
                        <a:gd name="T1" fmla="*/ 16 h 189"/>
                        <a:gd name="T2" fmla="*/ 0 w 50"/>
                        <a:gd name="T3" fmla="*/ 189 h 189"/>
                        <a:gd name="T4" fmla="*/ 50 w 50"/>
                        <a:gd name="T5" fmla="*/ 189 h 189"/>
                        <a:gd name="T6" fmla="*/ 50 w 50"/>
                        <a:gd name="T7" fmla="*/ 16 h 189"/>
                        <a:gd name="T8" fmla="*/ 25 w 50"/>
                        <a:gd name="T9" fmla="*/ 0 h 189"/>
                        <a:gd name="T10" fmla="*/ 0 w 50"/>
                        <a:gd name="T11" fmla="*/ 16 h 18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50" h="189">
                          <a:moveTo>
                            <a:pt x="0" y="16"/>
                          </a:moveTo>
                          <a:cubicBezTo>
                            <a:pt x="0" y="189"/>
                            <a:pt x="0" y="189"/>
                            <a:pt x="0" y="189"/>
                          </a:cubicBezTo>
                          <a:cubicBezTo>
                            <a:pt x="50" y="189"/>
                            <a:pt x="50" y="189"/>
                            <a:pt x="50" y="189"/>
                          </a:cubicBezTo>
                          <a:cubicBezTo>
                            <a:pt x="50" y="16"/>
                            <a:pt x="50" y="16"/>
                            <a:pt x="50" y="16"/>
                          </a:cubicBezTo>
                          <a:cubicBezTo>
                            <a:pt x="42" y="12"/>
                            <a:pt x="32" y="6"/>
                            <a:pt x="25" y="0"/>
                          </a:cubicBezTo>
                          <a:cubicBezTo>
                            <a:pt x="17" y="6"/>
                            <a:pt x="8" y="12"/>
                            <a:pt x="0" y="16"/>
                          </a:cubicBez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3" name="Oval 6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999" y="3857762"/>
                      <a:ext cx="76603" cy="76603"/>
                    </a:xfrm>
                    <a:prstGeom prst="ellipse">
                      <a:avLst/>
                    </a:pr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4" name="Freeform 661"/>
                    <p:cNvSpPr>
                      <a:spLocks/>
                    </p:cNvSpPr>
                    <p:nvPr/>
                  </p:nvSpPr>
                  <p:spPr bwMode="auto">
                    <a:xfrm>
                      <a:off x="719563" y="3873700"/>
                      <a:ext cx="255001" cy="186109"/>
                    </a:xfrm>
                    <a:custGeom>
                      <a:avLst/>
                      <a:gdLst>
                        <a:gd name="T0" fmla="*/ 168 w 210"/>
                        <a:gd name="T1" fmla="*/ 19 h 153"/>
                        <a:gd name="T2" fmla="*/ 172 w 210"/>
                        <a:gd name="T3" fmla="*/ 0 h 153"/>
                        <a:gd name="T4" fmla="*/ 171 w 210"/>
                        <a:gd name="T5" fmla="*/ 0 h 153"/>
                        <a:gd name="T6" fmla="*/ 145 w 210"/>
                        <a:gd name="T7" fmla="*/ 13 h 153"/>
                        <a:gd name="T8" fmla="*/ 8 w 210"/>
                        <a:gd name="T9" fmla="*/ 123 h 153"/>
                        <a:gd name="T10" fmla="*/ 4 w 210"/>
                        <a:gd name="T11" fmla="*/ 144 h 153"/>
                        <a:gd name="T12" fmla="*/ 25 w 210"/>
                        <a:gd name="T13" fmla="*/ 150 h 153"/>
                        <a:gd name="T14" fmla="*/ 188 w 210"/>
                        <a:gd name="T15" fmla="*/ 87 h 153"/>
                        <a:gd name="T16" fmla="*/ 210 w 210"/>
                        <a:gd name="T17" fmla="*/ 73 h 153"/>
                        <a:gd name="T18" fmla="*/ 168 w 210"/>
                        <a:gd name="T19" fmla="*/ 19 h 15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210" h="153">
                          <a:moveTo>
                            <a:pt x="168" y="19"/>
                          </a:moveTo>
                          <a:cubicBezTo>
                            <a:pt x="168" y="12"/>
                            <a:pt x="170" y="6"/>
                            <a:pt x="172" y="0"/>
                          </a:cubicBezTo>
                          <a:cubicBezTo>
                            <a:pt x="171" y="0"/>
                            <a:pt x="171" y="0"/>
                            <a:pt x="171" y="0"/>
                          </a:cubicBezTo>
                          <a:cubicBezTo>
                            <a:pt x="163" y="2"/>
                            <a:pt x="151" y="8"/>
                            <a:pt x="145" y="13"/>
                          </a:cubicBezTo>
                          <a:cubicBezTo>
                            <a:pt x="8" y="123"/>
                            <a:pt x="8" y="123"/>
                            <a:pt x="8" y="123"/>
                          </a:cubicBezTo>
                          <a:cubicBezTo>
                            <a:pt x="2" y="128"/>
                            <a:pt x="0" y="137"/>
                            <a:pt x="4" y="144"/>
                          </a:cubicBezTo>
                          <a:cubicBezTo>
                            <a:pt x="7" y="150"/>
                            <a:pt x="17" y="153"/>
                            <a:pt x="25" y="150"/>
                          </a:cubicBezTo>
                          <a:cubicBezTo>
                            <a:pt x="188" y="87"/>
                            <a:pt x="188" y="87"/>
                            <a:pt x="188" y="87"/>
                          </a:cubicBezTo>
                          <a:cubicBezTo>
                            <a:pt x="195" y="85"/>
                            <a:pt x="204" y="78"/>
                            <a:pt x="210" y="73"/>
                          </a:cubicBezTo>
                          <a:cubicBezTo>
                            <a:pt x="186" y="66"/>
                            <a:pt x="168" y="44"/>
                            <a:pt x="168" y="19"/>
                          </a:cubicBez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5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1011066" y="3873700"/>
                      <a:ext cx="255001" cy="186109"/>
                    </a:xfrm>
                    <a:custGeom>
                      <a:avLst/>
                      <a:gdLst>
                        <a:gd name="T0" fmla="*/ 201 w 210"/>
                        <a:gd name="T1" fmla="*/ 123 h 153"/>
                        <a:gd name="T2" fmla="*/ 65 w 210"/>
                        <a:gd name="T3" fmla="*/ 13 h 153"/>
                        <a:gd name="T4" fmla="*/ 39 w 210"/>
                        <a:gd name="T5" fmla="*/ 0 h 153"/>
                        <a:gd name="T6" fmla="*/ 38 w 210"/>
                        <a:gd name="T7" fmla="*/ 0 h 153"/>
                        <a:gd name="T8" fmla="*/ 41 w 210"/>
                        <a:gd name="T9" fmla="*/ 19 h 153"/>
                        <a:gd name="T10" fmla="*/ 0 w 210"/>
                        <a:gd name="T11" fmla="*/ 73 h 153"/>
                        <a:gd name="T12" fmla="*/ 22 w 210"/>
                        <a:gd name="T13" fmla="*/ 87 h 153"/>
                        <a:gd name="T14" fmla="*/ 185 w 210"/>
                        <a:gd name="T15" fmla="*/ 150 h 153"/>
                        <a:gd name="T16" fmla="*/ 206 w 210"/>
                        <a:gd name="T17" fmla="*/ 144 h 153"/>
                        <a:gd name="T18" fmla="*/ 201 w 210"/>
                        <a:gd name="T19" fmla="*/ 123 h 15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210" h="153">
                          <a:moveTo>
                            <a:pt x="201" y="123"/>
                          </a:moveTo>
                          <a:cubicBezTo>
                            <a:pt x="65" y="13"/>
                            <a:pt x="65" y="13"/>
                            <a:pt x="65" y="13"/>
                          </a:cubicBezTo>
                          <a:cubicBezTo>
                            <a:pt x="58" y="8"/>
                            <a:pt x="47" y="2"/>
                            <a:pt x="39" y="0"/>
                          </a:cubicBezTo>
                          <a:cubicBezTo>
                            <a:pt x="38" y="0"/>
                            <a:pt x="38" y="0"/>
                            <a:pt x="38" y="0"/>
                          </a:cubicBezTo>
                          <a:cubicBezTo>
                            <a:pt x="40" y="6"/>
                            <a:pt x="41" y="12"/>
                            <a:pt x="41" y="19"/>
                          </a:cubicBezTo>
                          <a:cubicBezTo>
                            <a:pt x="41" y="44"/>
                            <a:pt x="24" y="66"/>
                            <a:pt x="0" y="73"/>
                          </a:cubicBezTo>
                          <a:cubicBezTo>
                            <a:pt x="6" y="78"/>
                            <a:pt x="15" y="85"/>
                            <a:pt x="22" y="87"/>
                          </a:cubicBezTo>
                          <a:cubicBezTo>
                            <a:pt x="185" y="150"/>
                            <a:pt x="185" y="150"/>
                            <a:pt x="185" y="150"/>
                          </a:cubicBezTo>
                          <a:cubicBezTo>
                            <a:pt x="193" y="153"/>
                            <a:pt x="202" y="150"/>
                            <a:pt x="206" y="144"/>
                          </a:cubicBezTo>
                          <a:cubicBezTo>
                            <a:pt x="210" y="137"/>
                            <a:pt x="208" y="128"/>
                            <a:pt x="201" y="123"/>
                          </a:cubicBez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6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939604" y="3589395"/>
                      <a:ext cx="106422" cy="260142"/>
                    </a:xfrm>
                    <a:custGeom>
                      <a:avLst/>
                      <a:gdLst>
                        <a:gd name="T0" fmla="*/ 44 w 88"/>
                        <a:gd name="T1" fmla="*/ 196 h 214"/>
                        <a:gd name="T2" fmla="*/ 85 w 88"/>
                        <a:gd name="T3" fmla="*/ 214 h 214"/>
                        <a:gd name="T4" fmla="*/ 87 w 88"/>
                        <a:gd name="T5" fmla="*/ 188 h 214"/>
                        <a:gd name="T6" fmla="*/ 60 w 88"/>
                        <a:gd name="T7" fmla="*/ 15 h 214"/>
                        <a:gd name="T8" fmla="*/ 44 w 88"/>
                        <a:gd name="T9" fmla="*/ 0 h 214"/>
                        <a:gd name="T10" fmla="*/ 28 w 88"/>
                        <a:gd name="T11" fmla="*/ 15 h 214"/>
                        <a:gd name="T12" fmla="*/ 1 w 88"/>
                        <a:gd name="T13" fmla="*/ 188 h 214"/>
                        <a:gd name="T14" fmla="*/ 3 w 88"/>
                        <a:gd name="T15" fmla="*/ 214 h 214"/>
                        <a:gd name="T16" fmla="*/ 44 w 88"/>
                        <a:gd name="T17" fmla="*/ 196 h 2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88" h="214">
                          <a:moveTo>
                            <a:pt x="44" y="196"/>
                          </a:moveTo>
                          <a:cubicBezTo>
                            <a:pt x="60" y="196"/>
                            <a:pt x="75" y="203"/>
                            <a:pt x="85" y="214"/>
                          </a:cubicBezTo>
                          <a:cubicBezTo>
                            <a:pt x="87" y="207"/>
                            <a:pt x="88" y="195"/>
                            <a:pt x="87" y="188"/>
                          </a:cubicBezTo>
                          <a:cubicBezTo>
                            <a:pt x="60" y="15"/>
                            <a:pt x="60" y="15"/>
                            <a:pt x="60" y="15"/>
                          </a:cubicBezTo>
                          <a:cubicBezTo>
                            <a:pt x="59" y="7"/>
                            <a:pt x="51" y="0"/>
                            <a:pt x="44" y="0"/>
                          </a:cubicBezTo>
                          <a:cubicBezTo>
                            <a:pt x="36" y="0"/>
                            <a:pt x="29" y="7"/>
                            <a:pt x="28" y="15"/>
                          </a:cubicBezTo>
                          <a:cubicBezTo>
                            <a:pt x="1" y="188"/>
                            <a:pt x="1" y="188"/>
                            <a:pt x="1" y="188"/>
                          </a:cubicBezTo>
                          <a:cubicBezTo>
                            <a:pt x="0" y="195"/>
                            <a:pt x="1" y="207"/>
                            <a:pt x="3" y="214"/>
                          </a:cubicBezTo>
                          <a:cubicBezTo>
                            <a:pt x="13" y="203"/>
                            <a:pt x="27" y="196"/>
                            <a:pt x="44" y="196"/>
                          </a:cubicBez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7" name="Freeform 66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605429" y="3180160"/>
                      <a:ext cx="658067" cy="348569"/>
                    </a:xfrm>
                    <a:custGeom>
                      <a:avLst/>
                      <a:gdLst>
                        <a:gd name="T0" fmla="*/ 528 w 542"/>
                        <a:gd name="T1" fmla="*/ 0 h 287"/>
                        <a:gd name="T2" fmla="*/ 74 w 542"/>
                        <a:gd name="T3" fmla="*/ 10 h 287"/>
                        <a:gd name="T4" fmla="*/ 4 w 542"/>
                        <a:gd name="T5" fmla="*/ 282 h 287"/>
                        <a:gd name="T6" fmla="*/ 456 w 542"/>
                        <a:gd name="T7" fmla="*/ 287 h 287"/>
                        <a:gd name="T8" fmla="*/ 541 w 542"/>
                        <a:gd name="T9" fmla="*/ 17 h 287"/>
                        <a:gd name="T10" fmla="*/ 383 w 542"/>
                        <a:gd name="T11" fmla="*/ 177 h 287"/>
                        <a:gd name="T12" fmla="*/ 329 w 542"/>
                        <a:gd name="T13" fmla="*/ 108 h 287"/>
                        <a:gd name="T14" fmla="*/ 383 w 542"/>
                        <a:gd name="T15" fmla="*/ 177 h 287"/>
                        <a:gd name="T16" fmla="*/ 489 w 542"/>
                        <a:gd name="T17" fmla="*/ 108 h 287"/>
                        <a:gd name="T18" fmla="*/ 399 w 542"/>
                        <a:gd name="T19" fmla="*/ 177 h 287"/>
                        <a:gd name="T20" fmla="*/ 152 w 542"/>
                        <a:gd name="T21" fmla="*/ 108 h 287"/>
                        <a:gd name="T22" fmla="*/ 205 w 542"/>
                        <a:gd name="T23" fmla="*/ 177 h 287"/>
                        <a:gd name="T24" fmla="*/ 152 w 542"/>
                        <a:gd name="T25" fmla="*/ 108 h 287"/>
                        <a:gd name="T26" fmla="*/ 55 w 542"/>
                        <a:gd name="T27" fmla="*/ 177 h 287"/>
                        <a:gd name="T28" fmla="*/ 136 w 542"/>
                        <a:gd name="T29" fmla="*/ 108 h 287"/>
                        <a:gd name="T30" fmla="*/ 245 w 542"/>
                        <a:gd name="T31" fmla="*/ 92 h 287"/>
                        <a:gd name="T32" fmla="*/ 335 w 542"/>
                        <a:gd name="T33" fmla="*/ 27 h 287"/>
                        <a:gd name="T34" fmla="*/ 245 w 542"/>
                        <a:gd name="T35" fmla="*/ 92 h 287"/>
                        <a:gd name="T36" fmla="*/ 294 w 542"/>
                        <a:gd name="T37" fmla="*/ 177 h 287"/>
                        <a:gd name="T38" fmla="*/ 241 w 542"/>
                        <a:gd name="T39" fmla="*/ 108 h 287"/>
                        <a:gd name="T40" fmla="*/ 229 w 542"/>
                        <a:gd name="T41" fmla="*/ 92 h 287"/>
                        <a:gd name="T42" fmla="*/ 175 w 542"/>
                        <a:gd name="T43" fmla="*/ 27 h 287"/>
                        <a:gd name="T44" fmla="*/ 229 w 542"/>
                        <a:gd name="T45" fmla="*/ 92 h 287"/>
                        <a:gd name="T46" fmla="*/ 182 w 542"/>
                        <a:gd name="T47" fmla="*/ 261 h 287"/>
                        <a:gd name="T48" fmla="*/ 129 w 542"/>
                        <a:gd name="T49" fmla="*/ 193 h 287"/>
                        <a:gd name="T50" fmla="*/ 217 w 542"/>
                        <a:gd name="T51" fmla="*/ 193 h 287"/>
                        <a:gd name="T52" fmla="*/ 271 w 542"/>
                        <a:gd name="T53" fmla="*/ 261 h 287"/>
                        <a:gd name="T54" fmla="*/ 217 w 542"/>
                        <a:gd name="T55" fmla="*/ 193 h 287"/>
                        <a:gd name="T56" fmla="*/ 378 w 542"/>
                        <a:gd name="T57" fmla="*/ 193 h 287"/>
                        <a:gd name="T58" fmla="*/ 287 w 542"/>
                        <a:gd name="T59" fmla="*/ 261 h 287"/>
                        <a:gd name="T60" fmla="*/ 334 w 542"/>
                        <a:gd name="T61" fmla="*/ 92 h 287"/>
                        <a:gd name="T62" fmla="*/ 424 w 542"/>
                        <a:gd name="T63" fmla="*/ 27 h 287"/>
                        <a:gd name="T64" fmla="*/ 334 w 542"/>
                        <a:gd name="T65" fmla="*/ 92 h 287"/>
                        <a:gd name="T66" fmla="*/ 158 w 542"/>
                        <a:gd name="T67" fmla="*/ 27 h 287"/>
                        <a:gd name="T68" fmla="*/ 79 w 542"/>
                        <a:gd name="T69" fmla="*/ 92 h 287"/>
                        <a:gd name="T70" fmla="*/ 51 w 542"/>
                        <a:gd name="T71" fmla="*/ 193 h 287"/>
                        <a:gd name="T72" fmla="*/ 94 w 542"/>
                        <a:gd name="T73" fmla="*/ 261 h 287"/>
                        <a:gd name="T74" fmla="*/ 51 w 542"/>
                        <a:gd name="T75" fmla="*/ 193 h 287"/>
                        <a:gd name="T76" fmla="*/ 376 w 542"/>
                        <a:gd name="T77" fmla="*/ 261 h 287"/>
                        <a:gd name="T78" fmla="*/ 465 w 542"/>
                        <a:gd name="T79" fmla="*/ 193 h 287"/>
                        <a:gd name="T80" fmla="*/ 493 w 542"/>
                        <a:gd name="T81" fmla="*/ 92 h 287"/>
                        <a:gd name="T82" fmla="*/ 440 w 542"/>
                        <a:gd name="T83" fmla="*/ 27 h 287"/>
                        <a:gd name="T84" fmla="*/ 493 w 542"/>
                        <a:gd name="T85" fmla="*/ 92 h 2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542" h="287">
                          <a:moveTo>
                            <a:pt x="539" y="6"/>
                          </a:moveTo>
                          <a:cubicBezTo>
                            <a:pt x="537" y="2"/>
                            <a:pt x="533" y="0"/>
                            <a:pt x="528" y="0"/>
                          </a:cubicBezTo>
                          <a:cubicBezTo>
                            <a:pt x="86" y="0"/>
                            <a:pt x="86" y="0"/>
                            <a:pt x="86" y="0"/>
                          </a:cubicBezTo>
                          <a:cubicBezTo>
                            <a:pt x="80" y="0"/>
                            <a:pt x="75" y="4"/>
                            <a:pt x="74" y="10"/>
                          </a:cubicBezTo>
                          <a:cubicBezTo>
                            <a:pt x="2" y="270"/>
                            <a:pt x="2" y="270"/>
                            <a:pt x="2" y="270"/>
                          </a:cubicBezTo>
                          <a:cubicBezTo>
                            <a:pt x="0" y="274"/>
                            <a:pt x="1" y="279"/>
                            <a:pt x="4" y="282"/>
                          </a:cubicBezTo>
                          <a:cubicBezTo>
                            <a:pt x="6" y="285"/>
                            <a:pt x="10" y="287"/>
                            <a:pt x="15" y="287"/>
                          </a:cubicBezTo>
                          <a:cubicBezTo>
                            <a:pt x="456" y="287"/>
                            <a:pt x="456" y="287"/>
                            <a:pt x="456" y="287"/>
                          </a:cubicBezTo>
                          <a:cubicBezTo>
                            <a:pt x="462" y="287"/>
                            <a:pt x="468" y="283"/>
                            <a:pt x="469" y="278"/>
                          </a:cubicBezTo>
                          <a:cubicBezTo>
                            <a:pt x="541" y="17"/>
                            <a:pt x="541" y="17"/>
                            <a:pt x="541" y="17"/>
                          </a:cubicBezTo>
                          <a:cubicBezTo>
                            <a:pt x="542" y="13"/>
                            <a:pt x="542" y="9"/>
                            <a:pt x="539" y="6"/>
                          </a:cubicBezTo>
                          <a:close/>
                          <a:moveTo>
                            <a:pt x="383" y="177"/>
                          </a:moveTo>
                          <a:cubicBezTo>
                            <a:pt x="310" y="177"/>
                            <a:pt x="310" y="177"/>
                            <a:pt x="310" y="177"/>
                          </a:cubicBezTo>
                          <a:cubicBezTo>
                            <a:pt x="329" y="108"/>
                            <a:pt x="329" y="108"/>
                            <a:pt x="329" y="108"/>
                          </a:cubicBezTo>
                          <a:cubicBezTo>
                            <a:pt x="402" y="108"/>
                            <a:pt x="402" y="108"/>
                            <a:pt x="402" y="108"/>
                          </a:cubicBezTo>
                          <a:lnTo>
                            <a:pt x="383" y="177"/>
                          </a:lnTo>
                          <a:close/>
                          <a:moveTo>
                            <a:pt x="418" y="108"/>
                          </a:moveTo>
                          <a:cubicBezTo>
                            <a:pt x="489" y="108"/>
                            <a:pt x="489" y="108"/>
                            <a:pt x="489" y="108"/>
                          </a:cubicBezTo>
                          <a:cubicBezTo>
                            <a:pt x="469" y="177"/>
                            <a:pt x="469" y="177"/>
                            <a:pt x="469" y="177"/>
                          </a:cubicBezTo>
                          <a:cubicBezTo>
                            <a:pt x="399" y="177"/>
                            <a:pt x="399" y="177"/>
                            <a:pt x="399" y="177"/>
                          </a:cubicBezTo>
                          <a:lnTo>
                            <a:pt x="418" y="108"/>
                          </a:lnTo>
                          <a:close/>
                          <a:moveTo>
                            <a:pt x="152" y="108"/>
                          </a:moveTo>
                          <a:cubicBezTo>
                            <a:pt x="225" y="108"/>
                            <a:pt x="225" y="108"/>
                            <a:pt x="225" y="108"/>
                          </a:cubicBezTo>
                          <a:cubicBezTo>
                            <a:pt x="205" y="177"/>
                            <a:pt x="205" y="177"/>
                            <a:pt x="205" y="177"/>
                          </a:cubicBezTo>
                          <a:cubicBezTo>
                            <a:pt x="133" y="177"/>
                            <a:pt x="133" y="177"/>
                            <a:pt x="133" y="177"/>
                          </a:cubicBezTo>
                          <a:lnTo>
                            <a:pt x="152" y="108"/>
                          </a:lnTo>
                          <a:close/>
                          <a:moveTo>
                            <a:pt x="117" y="177"/>
                          </a:moveTo>
                          <a:cubicBezTo>
                            <a:pt x="55" y="177"/>
                            <a:pt x="55" y="177"/>
                            <a:pt x="55" y="177"/>
                          </a:cubicBezTo>
                          <a:cubicBezTo>
                            <a:pt x="74" y="108"/>
                            <a:pt x="74" y="108"/>
                            <a:pt x="74" y="108"/>
                          </a:cubicBezTo>
                          <a:cubicBezTo>
                            <a:pt x="136" y="108"/>
                            <a:pt x="136" y="108"/>
                            <a:pt x="136" y="108"/>
                          </a:cubicBezTo>
                          <a:lnTo>
                            <a:pt x="117" y="177"/>
                          </a:lnTo>
                          <a:close/>
                          <a:moveTo>
                            <a:pt x="245" y="92"/>
                          </a:moveTo>
                          <a:cubicBezTo>
                            <a:pt x="263" y="27"/>
                            <a:pt x="263" y="27"/>
                            <a:pt x="263" y="27"/>
                          </a:cubicBezTo>
                          <a:cubicBezTo>
                            <a:pt x="335" y="27"/>
                            <a:pt x="335" y="27"/>
                            <a:pt x="335" y="27"/>
                          </a:cubicBezTo>
                          <a:cubicBezTo>
                            <a:pt x="317" y="92"/>
                            <a:pt x="317" y="92"/>
                            <a:pt x="317" y="92"/>
                          </a:cubicBezTo>
                          <a:lnTo>
                            <a:pt x="245" y="92"/>
                          </a:lnTo>
                          <a:close/>
                          <a:moveTo>
                            <a:pt x="313" y="108"/>
                          </a:moveTo>
                          <a:cubicBezTo>
                            <a:pt x="294" y="177"/>
                            <a:pt x="294" y="177"/>
                            <a:pt x="294" y="177"/>
                          </a:cubicBezTo>
                          <a:cubicBezTo>
                            <a:pt x="222" y="177"/>
                            <a:pt x="222" y="177"/>
                            <a:pt x="222" y="177"/>
                          </a:cubicBezTo>
                          <a:cubicBezTo>
                            <a:pt x="241" y="108"/>
                            <a:pt x="241" y="108"/>
                            <a:pt x="241" y="108"/>
                          </a:cubicBezTo>
                          <a:lnTo>
                            <a:pt x="313" y="108"/>
                          </a:lnTo>
                          <a:close/>
                          <a:moveTo>
                            <a:pt x="229" y="92"/>
                          </a:moveTo>
                          <a:cubicBezTo>
                            <a:pt x="157" y="92"/>
                            <a:pt x="157" y="92"/>
                            <a:pt x="157" y="92"/>
                          </a:cubicBezTo>
                          <a:cubicBezTo>
                            <a:pt x="175" y="27"/>
                            <a:pt x="175" y="27"/>
                            <a:pt x="175" y="27"/>
                          </a:cubicBezTo>
                          <a:cubicBezTo>
                            <a:pt x="247" y="27"/>
                            <a:pt x="247" y="27"/>
                            <a:pt x="247" y="27"/>
                          </a:cubicBezTo>
                          <a:lnTo>
                            <a:pt x="229" y="92"/>
                          </a:lnTo>
                          <a:close/>
                          <a:moveTo>
                            <a:pt x="201" y="193"/>
                          </a:moveTo>
                          <a:cubicBezTo>
                            <a:pt x="182" y="261"/>
                            <a:pt x="182" y="261"/>
                            <a:pt x="182" y="261"/>
                          </a:cubicBezTo>
                          <a:cubicBezTo>
                            <a:pt x="110" y="261"/>
                            <a:pt x="110" y="261"/>
                            <a:pt x="110" y="261"/>
                          </a:cubicBezTo>
                          <a:cubicBezTo>
                            <a:pt x="129" y="193"/>
                            <a:pt x="129" y="193"/>
                            <a:pt x="129" y="193"/>
                          </a:cubicBezTo>
                          <a:lnTo>
                            <a:pt x="201" y="193"/>
                          </a:lnTo>
                          <a:close/>
                          <a:moveTo>
                            <a:pt x="217" y="193"/>
                          </a:moveTo>
                          <a:cubicBezTo>
                            <a:pt x="290" y="193"/>
                            <a:pt x="290" y="193"/>
                            <a:pt x="290" y="193"/>
                          </a:cubicBezTo>
                          <a:cubicBezTo>
                            <a:pt x="271" y="261"/>
                            <a:pt x="271" y="261"/>
                            <a:pt x="271" y="261"/>
                          </a:cubicBezTo>
                          <a:cubicBezTo>
                            <a:pt x="199" y="261"/>
                            <a:pt x="199" y="261"/>
                            <a:pt x="199" y="261"/>
                          </a:cubicBezTo>
                          <a:lnTo>
                            <a:pt x="217" y="193"/>
                          </a:lnTo>
                          <a:close/>
                          <a:moveTo>
                            <a:pt x="306" y="193"/>
                          </a:moveTo>
                          <a:cubicBezTo>
                            <a:pt x="378" y="193"/>
                            <a:pt x="378" y="193"/>
                            <a:pt x="378" y="193"/>
                          </a:cubicBezTo>
                          <a:cubicBezTo>
                            <a:pt x="359" y="261"/>
                            <a:pt x="359" y="261"/>
                            <a:pt x="359" y="261"/>
                          </a:cubicBezTo>
                          <a:cubicBezTo>
                            <a:pt x="287" y="261"/>
                            <a:pt x="287" y="261"/>
                            <a:pt x="287" y="261"/>
                          </a:cubicBezTo>
                          <a:lnTo>
                            <a:pt x="306" y="193"/>
                          </a:lnTo>
                          <a:close/>
                          <a:moveTo>
                            <a:pt x="334" y="92"/>
                          </a:moveTo>
                          <a:cubicBezTo>
                            <a:pt x="352" y="27"/>
                            <a:pt x="352" y="27"/>
                            <a:pt x="352" y="27"/>
                          </a:cubicBezTo>
                          <a:cubicBezTo>
                            <a:pt x="424" y="27"/>
                            <a:pt x="424" y="27"/>
                            <a:pt x="424" y="27"/>
                          </a:cubicBezTo>
                          <a:cubicBezTo>
                            <a:pt x="406" y="92"/>
                            <a:pt x="406" y="92"/>
                            <a:pt x="406" y="92"/>
                          </a:cubicBezTo>
                          <a:lnTo>
                            <a:pt x="334" y="92"/>
                          </a:lnTo>
                          <a:close/>
                          <a:moveTo>
                            <a:pt x="97" y="27"/>
                          </a:moveTo>
                          <a:cubicBezTo>
                            <a:pt x="158" y="27"/>
                            <a:pt x="158" y="27"/>
                            <a:pt x="158" y="27"/>
                          </a:cubicBezTo>
                          <a:cubicBezTo>
                            <a:pt x="140" y="92"/>
                            <a:pt x="140" y="92"/>
                            <a:pt x="140" y="92"/>
                          </a:cubicBezTo>
                          <a:cubicBezTo>
                            <a:pt x="79" y="92"/>
                            <a:pt x="79" y="92"/>
                            <a:pt x="79" y="92"/>
                          </a:cubicBezTo>
                          <a:lnTo>
                            <a:pt x="97" y="27"/>
                          </a:lnTo>
                          <a:close/>
                          <a:moveTo>
                            <a:pt x="51" y="193"/>
                          </a:moveTo>
                          <a:cubicBezTo>
                            <a:pt x="113" y="193"/>
                            <a:pt x="113" y="193"/>
                            <a:pt x="113" y="193"/>
                          </a:cubicBezTo>
                          <a:cubicBezTo>
                            <a:pt x="94" y="261"/>
                            <a:pt x="94" y="261"/>
                            <a:pt x="94" y="261"/>
                          </a:cubicBezTo>
                          <a:cubicBezTo>
                            <a:pt x="32" y="261"/>
                            <a:pt x="32" y="261"/>
                            <a:pt x="32" y="261"/>
                          </a:cubicBezTo>
                          <a:lnTo>
                            <a:pt x="51" y="193"/>
                          </a:lnTo>
                          <a:close/>
                          <a:moveTo>
                            <a:pt x="446" y="261"/>
                          </a:moveTo>
                          <a:cubicBezTo>
                            <a:pt x="376" y="261"/>
                            <a:pt x="376" y="261"/>
                            <a:pt x="376" y="261"/>
                          </a:cubicBezTo>
                          <a:cubicBezTo>
                            <a:pt x="395" y="193"/>
                            <a:pt x="395" y="193"/>
                            <a:pt x="395" y="193"/>
                          </a:cubicBezTo>
                          <a:cubicBezTo>
                            <a:pt x="465" y="193"/>
                            <a:pt x="465" y="193"/>
                            <a:pt x="465" y="193"/>
                          </a:cubicBezTo>
                          <a:lnTo>
                            <a:pt x="446" y="261"/>
                          </a:lnTo>
                          <a:close/>
                          <a:moveTo>
                            <a:pt x="493" y="92"/>
                          </a:moveTo>
                          <a:cubicBezTo>
                            <a:pt x="422" y="92"/>
                            <a:pt x="422" y="92"/>
                            <a:pt x="422" y="92"/>
                          </a:cubicBezTo>
                          <a:cubicBezTo>
                            <a:pt x="440" y="27"/>
                            <a:pt x="440" y="27"/>
                            <a:pt x="440" y="27"/>
                          </a:cubicBezTo>
                          <a:cubicBezTo>
                            <a:pt x="511" y="27"/>
                            <a:pt x="511" y="27"/>
                            <a:pt x="511" y="27"/>
                          </a:cubicBezTo>
                          <a:lnTo>
                            <a:pt x="493" y="92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8" name="Oval 6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1760" y="2959091"/>
                      <a:ext cx="238035" cy="238035"/>
                    </a:xfrm>
                    <a:prstGeom prst="ellipse">
                      <a:avLst/>
                    </a:pr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9" name="Freeform 666"/>
                    <p:cNvSpPr>
                      <a:spLocks/>
                    </p:cNvSpPr>
                    <p:nvPr/>
                  </p:nvSpPr>
                  <p:spPr bwMode="auto">
                    <a:xfrm>
                      <a:off x="560701" y="2876833"/>
                      <a:ext cx="60666" cy="51925"/>
                    </a:xfrm>
                    <a:custGeom>
                      <a:avLst/>
                      <a:gdLst>
                        <a:gd name="T0" fmla="*/ 59 w 118"/>
                        <a:gd name="T1" fmla="*/ 0 h 101"/>
                        <a:gd name="T2" fmla="*/ 0 w 118"/>
                        <a:gd name="T3" fmla="*/ 101 h 101"/>
                        <a:gd name="T4" fmla="*/ 118 w 118"/>
                        <a:gd name="T5" fmla="*/ 101 h 101"/>
                        <a:gd name="T6" fmla="*/ 59 w 118"/>
                        <a:gd name="T7" fmla="*/ 0 h 1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8" h="101">
                          <a:moveTo>
                            <a:pt x="59" y="0"/>
                          </a:moveTo>
                          <a:lnTo>
                            <a:pt x="0" y="101"/>
                          </a:lnTo>
                          <a:lnTo>
                            <a:pt x="118" y="101"/>
                          </a:lnTo>
                          <a:lnTo>
                            <a:pt x="59" y="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0" name="Freeform 667"/>
                    <p:cNvSpPr>
                      <a:spLocks/>
                    </p:cNvSpPr>
                    <p:nvPr/>
                  </p:nvSpPr>
                  <p:spPr bwMode="auto">
                    <a:xfrm>
                      <a:off x="560701" y="3230029"/>
                      <a:ext cx="60666" cy="52440"/>
                    </a:xfrm>
                    <a:custGeom>
                      <a:avLst/>
                      <a:gdLst>
                        <a:gd name="T0" fmla="*/ 59 w 118"/>
                        <a:gd name="T1" fmla="*/ 102 h 102"/>
                        <a:gd name="T2" fmla="*/ 118 w 118"/>
                        <a:gd name="T3" fmla="*/ 0 h 102"/>
                        <a:gd name="T4" fmla="*/ 0 w 118"/>
                        <a:gd name="T5" fmla="*/ 0 h 102"/>
                        <a:gd name="T6" fmla="*/ 59 w 118"/>
                        <a:gd name="T7" fmla="*/ 10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8" h="102">
                          <a:moveTo>
                            <a:pt x="59" y="102"/>
                          </a:moveTo>
                          <a:lnTo>
                            <a:pt x="118" y="0"/>
                          </a:lnTo>
                          <a:lnTo>
                            <a:pt x="0" y="0"/>
                          </a:lnTo>
                          <a:lnTo>
                            <a:pt x="59" y="102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1" name="Freeform 668"/>
                    <p:cNvSpPr>
                      <a:spLocks/>
                    </p:cNvSpPr>
                    <p:nvPr/>
                  </p:nvSpPr>
                  <p:spPr bwMode="auto">
                    <a:xfrm>
                      <a:off x="492324" y="2905623"/>
                      <a:ext cx="52440" cy="59637"/>
                    </a:xfrm>
                    <a:custGeom>
                      <a:avLst/>
                      <a:gdLst>
                        <a:gd name="T0" fmla="*/ 102 w 102"/>
                        <a:gd name="T1" fmla="*/ 57 h 116"/>
                        <a:gd name="T2" fmla="*/ 0 w 102"/>
                        <a:gd name="T3" fmla="*/ 0 h 116"/>
                        <a:gd name="T4" fmla="*/ 0 w 102"/>
                        <a:gd name="T5" fmla="*/ 116 h 116"/>
                        <a:gd name="T6" fmla="*/ 102 w 102"/>
                        <a:gd name="T7" fmla="*/ 57 h 1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2" h="116">
                          <a:moveTo>
                            <a:pt x="102" y="57"/>
                          </a:moveTo>
                          <a:lnTo>
                            <a:pt x="0" y="0"/>
                          </a:lnTo>
                          <a:lnTo>
                            <a:pt x="0" y="116"/>
                          </a:lnTo>
                          <a:lnTo>
                            <a:pt x="102" y="57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2" name="Freeform 669"/>
                    <p:cNvSpPr>
                      <a:spLocks/>
                    </p:cNvSpPr>
                    <p:nvPr/>
                  </p:nvSpPr>
                  <p:spPr bwMode="auto">
                    <a:xfrm>
                      <a:off x="417264" y="2981198"/>
                      <a:ext cx="60666" cy="51925"/>
                    </a:xfrm>
                    <a:custGeom>
                      <a:avLst/>
                      <a:gdLst>
                        <a:gd name="T0" fmla="*/ 118 w 118"/>
                        <a:gd name="T1" fmla="*/ 0 h 101"/>
                        <a:gd name="T2" fmla="*/ 0 w 118"/>
                        <a:gd name="T3" fmla="*/ 0 h 101"/>
                        <a:gd name="T4" fmla="*/ 59 w 118"/>
                        <a:gd name="T5" fmla="*/ 101 h 101"/>
                        <a:gd name="T6" fmla="*/ 118 w 118"/>
                        <a:gd name="T7" fmla="*/ 0 h 1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8" h="101">
                          <a:moveTo>
                            <a:pt x="118" y="0"/>
                          </a:moveTo>
                          <a:lnTo>
                            <a:pt x="0" y="0"/>
                          </a:lnTo>
                          <a:lnTo>
                            <a:pt x="59" y="101"/>
                          </a:lnTo>
                          <a:lnTo>
                            <a:pt x="118" y="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3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387959" y="3049061"/>
                      <a:ext cx="52440" cy="60665"/>
                    </a:xfrm>
                    <a:custGeom>
                      <a:avLst/>
                      <a:gdLst>
                        <a:gd name="T0" fmla="*/ 102 w 102"/>
                        <a:gd name="T1" fmla="*/ 0 h 118"/>
                        <a:gd name="T2" fmla="*/ 0 w 102"/>
                        <a:gd name="T3" fmla="*/ 59 h 118"/>
                        <a:gd name="T4" fmla="*/ 102 w 102"/>
                        <a:gd name="T5" fmla="*/ 118 h 118"/>
                        <a:gd name="T6" fmla="*/ 102 w 102"/>
                        <a:gd name="T7" fmla="*/ 0 h 1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2" h="118">
                          <a:moveTo>
                            <a:pt x="102" y="0"/>
                          </a:moveTo>
                          <a:lnTo>
                            <a:pt x="0" y="59"/>
                          </a:lnTo>
                          <a:lnTo>
                            <a:pt x="102" y="118"/>
                          </a:lnTo>
                          <a:lnTo>
                            <a:pt x="102" y="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4" name="Freeform 671"/>
                    <p:cNvSpPr>
                      <a:spLocks/>
                    </p:cNvSpPr>
                    <p:nvPr/>
                  </p:nvSpPr>
                  <p:spPr bwMode="auto">
                    <a:xfrm>
                      <a:off x="741156" y="3049061"/>
                      <a:ext cx="53468" cy="60665"/>
                    </a:xfrm>
                    <a:custGeom>
                      <a:avLst/>
                      <a:gdLst>
                        <a:gd name="T0" fmla="*/ 0 w 104"/>
                        <a:gd name="T1" fmla="*/ 118 h 118"/>
                        <a:gd name="T2" fmla="*/ 104 w 104"/>
                        <a:gd name="T3" fmla="*/ 59 h 118"/>
                        <a:gd name="T4" fmla="*/ 0 w 104"/>
                        <a:gd name="T5" fmla="*/ 0 h 118"/>
                        <a:gd name="T6" fmla="*/ 0 w 104"/>
                        <a:gd name="T7" fmla="*/ 118 h 11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4" h="118">
                          <a:moveTo>
                            <a:pt x="0" y="118"/>
                          </a:moveTo>
                          <a:lnTo>
                            <a:pt x="104" y="59"/>
                          </a:lnTo>
                          <a:lnTo>
                            <a:pt x="0" y="0"/>
                          </a:lnTo>
                          <a:lnTo>
                            <a:pt x="0" y="118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5" name="Freeform 672"/>
                    <p:cNvSpPr>
                      <a:spLocks/>
                    </p:cNvSpPr>
                    <p:nvPr/>
                  </p:nvSpPr>
                  <p:spPr bwMode="auto">
                    <a:xfrm>
                      <a:off x="417264" y="3125664"/>
                      <a:ext cx="60666" cy="52440"/>
                    </a:xfrm>
                    <a:custGeom>
                      <a:avLst/>
                      <a:gdLst>
                        <a:gd name="T0" fmla="*/ 0 w 118"/>
                        <a:gd name="T1" fmla="*/ 102 h 102"/>
                        <a:gd name="T2" fmla="*/ 118 w 118"/>
                        <a:gd name="T3" fmla="*/ 102 h 102"/>
                        <a:gd name="T4" fmla="*/ 59 w 118"/>
                        <a:gd name="T5" fmla="*/ 0 h 102"/>
                        <a:gd name="T6" fmla="*/ 0 w 118"/>
                        <a:gd name="T7" fmla="*/ 102 h 1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8" h="102">
                          <a:moveTo>
                            <a:pt x="0" y="102"/>
                          </a:moveTo>
                          <a:lnTo>
                            <a:pt x="118" y="102"/>
                          </a:lnTo>
                          <a:lnTo>
                            <a:pt x="59" y="0"/>
                          </a:lnTo>
                          <a:lnTo>
                            <a:pt x="0" y="102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6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705168" y="2981198"/>
                      <a:ext cx="60666" cy="51925"/>
                    </a:xfrm>
                    <a:custGeom>
                      <a:avLst/>
                      <a:gdLst>
                        <a:gd name="T0" fmla="*/ 118 w 118"/>
                        <a:gd name="T1" fmla="*/ 0 h 101"/>
                        <a:gd name="T2" fmla="*/ 0 w 118"/>
                        <a:gd name="T3" fmla="*/ 0 h 101"/>
                        <a:gd name="T4" fmla="*/ 59 w 118"/>
                        <a:gd name="T5" fmla="*/ 101 h 101"/>
                        <a:gd name="T6" fmla="*/ 118 w 118"/>
                        <a:gd name="T7" fmla="*/ 0 h 1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18" h="101">
                          <a:moveTo>
                            <a:pt x="118" y="0"/>
                          </a:moveTo>
                          <a:lnTo>
                            <a:pt x="0" y="0"/>
                          </a:lnTo>
                          <a:lnTo>
                            <a:pt x="59" y="101"/>
                          </a:lnTo>
                          <a:lnTo>
                            <a:pt x="118" y="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7" name="Freeform 674"/>
                    <p:cNvSpPr>
                      <a:spLocks/>
                    </p:cNvSpPr>
                    <p:nvPr/>
                  </p:nvSpPr>
                  <p:spPr bwMode="auto">
                    <a:xfrm>
                      <a:off x="492324" y="3193527"/>
                      <a:ext cx="52440" cy="59637"/>
                    </a:xfrm>
                    <a:custGeom>
                      <a:avLst/>
                      <a:gdLst>
                        <a:gd name="T0" fmla="*/ 0 w 102"/>
                        <a:gd name="T1" fmla="*/ 116 h 116"/>
                        <a:gd name="T2" fmla="*/ 102 w 102"/>
                        <a:gd name="T3" fmla="*/ 57 h 116"/>
                        <a:gd name="T4" fmla="*/ 0 w 102"/>
                        <a:gd name="T5" fmla="*/ 0 h 116"/>
                        <a:gd name="T6" fmla="*/ 0 w 102"/>
                        <a:gd name="T7" fmla="*/ 116 h 1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2" h="116">
                          <a:moveTo>
                            <a:pt x="0" y="116"/>
                          </a:moveTo>
                          <a:lnTo>
                            <a:pt x="102" y="57"/>
                          </a:lnTo>
                          <a:lnTo>
                            <a:pt x="0" y="0"/>
                          </a:lnTo>
                          <a:lnTo>
                            <a:pt x="0" y="116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38" name="Freeform 675"/>
                    <p:cNvSpPr>
                      <a:spLocks/>
                    </p:cNvSpPr>
                    <p:nvPr/>
                  </p:nvSpPr>
                  <p:spPr bwMode="auto">
                    <a:xfrm>
                      <a:off x="636790" y="2905623"/>
                      <a:ext cx="52440" cy="59637"/>
                    </a:xfrm>
                    <a:custGeom>
                      <a:avLst/>
                      <a:gdLst>
                        <a:gd name="T0" fmla="*/ 102 w 102"/>
                        <a:gd name="T1" fmla="*/ 0 h 116"/>
                        <a:gd name="T2" fmla="*/ 0 w 102"/>
                        <a:gd name="T3" fmla="*/ 57 h 116"/>
                        <a:gd name="T4" fmla="*/ 102 w 102"/>
                        <a:gd name="T5" fmla="*/ 116 h 116"/>
                        <a:gd name="T6" fmla="*/ 102 w 102"/>
                        <a:gd name="T7" fmla="*/ 0 h 11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02" h="116">
                          <a:moveTo>
                            <a:pt x="102" y="0"/>
                          </a:moveTo>
                          <a:lnTo>
                            <a:pt x="0" y="57"/>
                          </a:lnTo>
                          <a:lnTo>
                            <a:pt x="102" y="116"/>
                          </a:lnTo>
                          <a:lnTo>
                            <a:pt x="102" y="0"/>
                          </a:lnTo>
                          <a:close/>
                        </a:path>
                      </a:pathLst>
                    </a:custGeom>
                    <a:solidFill>
                      <a:srgbClr val="383839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400" name="テキスト ボックス 399"/>
                  <p:cNvSpPr txBox="1"/>
                  <p:nvPr/>
                </p:nvSpPr>
                <p:spPr>
                  <a:xfrm>
                    <a:off x="8325380" y="4144700"/>
                    <a:ext cx="419694" cy="3684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ja-JP" altLang="en-US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熱</a:t>
                    </a:r>
                    <a:endParaRPr lang="en-US" altLang="ja-JP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01" name="テキスト ボックス 400"/>
                  <p:cNvSpPr txBox="1"/>
                  <p:nvPr/>
                </p:nvSpPr>
                <p:spPr>
                  <a:xfrm>
                    <a:off x="4352760" y="4707170"/>
                    <a:ext cx="578375" cy="4606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2400" b="1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H</a:t>
                    </a:r>
                    <a:r>
                      <a:rPr lang="en-US" altLang="ja-JP" sz="1600" b="1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</a:t>
                    </a:r>
                    <a:endParaRPr lang="ja-JP" altLang="en-US" sz="1600" b="1" dirty="0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02" name="テキスト ボックス 401"/>
                  <p:cNvSpPr txBox="1"/>
                  <p:nvPr/>
                </p:nvSpPr>
                <p:spPr>
                  <a:xfrm>
                    <a:off x="4128388" y="5833714"/>
                    <a:ext cx="827730" cy="4606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H</a:t>
                    </a:r>
                    <a:r>
                      <a:rPr lang="en-US" altLang="ja-JP" sz="16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</a:t>
                    </a:r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O</a:t>
                    </a:r>
                    <a:endParaRPr lang="ja-JP" altLang="en-US" sz="2400" b="1" dirty="0">
                      <a:solidFill>
                        <a:srgbClr val="00B0F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03" name="テキスト ボックス 402"/>
                  <p:cNvSpPr txBox="1"/>
                  <p:nvPr/>
                </p:nvSpPr>
                <p:spPr>
                  <a:xfrm>
                    <a:off x="6271961" y="5833714"/>
                    <a:ext cx="827730" cy="4606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H</a:t>
                    </a:r>
                    <a:r>
                      <a:rPr lang="en-US" altLang="ja-JP" sz="16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</a:t>
                    </a:r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O</a:t>
                    </a:r>
                    <a:endParaRPr lang="ja-JP" altLang="en-US" sz="2400" b="1" dirty="0">
                      <a:solidFill>
                        <a:srgbClr val="00B0F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404" name="グループ化 403"/>
                  <p:cNvGrpSpPr/>
                  <p:nvPr/>
                </p:nvGrpSpPr>
                <p:grpSpPr>
                  <a:xfrm>
                    <a:off x="5500888" y="6536915"/>
                    <a:ext cx="275167" cy="718755"/>
                    <a:chOff x="5125164" y="5039813"/>
                    <a:chExt cx="254000" cy="663466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19" name="Freeform 7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5207714" y="5408004"/>
                      <a:ext cx="92075" cy="295275"/>
                    </a:xfrm>
                    <a:custGeom>
                      <a:avLst/>
                      <a:gdLst>
                        <a:gd name="T0" fmla="*/ 58 w 58"/>
                        <a:gd name="T1" fmla="*/ 186 h 186"/>
                        <a:gd name="T2" fmla="*/ 0 w 58"/>
                        <a:gd name="T3" fmla="*/ 186 h 186"/>
                        <a:gd name="T4" fmla="*/ 0 w 58"/>
                        <a:gd name="T5" fmla="*/ 155 h 186"/>
                        <a:gd name="T6" fmla="*/ 58 w 58"/>
                        <a:gd name="T7" fmla="*/ 155 h 186"/>
                        <a:gd name="T8" fmla="*/ 58 w 58"/>
                        <a:gd name="T9" fmla="*/ 186 h 186"/>
                        <a:gd name="T10" fmla="*/ 58 w 58"/>
                        <a:gd name="T11" fmla="*/ 124 h 186"/>
                        <a:gd name="T12" fmla="*/ 0 w 58"/>
                        <a:gd name="T13" fmla="*/ 124 h 186"/>
                        <a:gd name="T14" fmla="*/ 0 w 58"/>
                        <a:gd name="T15" fmla="*/ 94 h 186"/>
                        <a:gd name="T16" fmla="*/ 58 w 58"/>
                        <a:gd name="T17" fmla="*/ 94 h 186"/>
                        <a:gd name="T18" fmla="*/ 58 w 58"/>
                        <a:gd name="T19" fmla="*/ 124 h 186"/>
                        <a:gd name="T20" fmla="*/ 58 w 58"/>
                        <a:gd name="T21" fmla="*/ 63 h 186"/>
                        <a:gd name="T22" fmla="*/ 0 w 58"/>
                        <a:gd name="T23" fmla="*/ 63 h 186"/>
                        <a:gd name="T24" fmla="*/ 0 w 58"/>
                        <a:gd name="T25" fmla="*/ 32 h 186"/>
                        <a:gd name="T26" fmla="*/ 58 w 58"/>
                        <a:gd name="T27" fmla="*/ 32 h 186"/>
                        <a:gd name="T28" fmla="*/ 58 w 58"/>
                        <a:gd name="T29" fmla="*/ 63 h 186"/>
                        <a:gd name="T30" fmla="*/ 58 w 58"/>
                        <a:gd name="T31" fmla="*/ 1 h 186"/>
                        <a:gd name="T32" fmla="*/ 0 w 58"/>
                        <a:gd name="T33" fmla="*/ 1 h 186"/>
                        <a:gd name="T34" fmla="*/ 0 w 58"/>
                        <a:gd name="T35" fmla="*/ 0 h 186"/>
                        <a:gd name="T36" fmla="*/ 58 w 58"/>
                        <a:gd name="T37" fmla="*/ 0 h 186"/>
                        <a:gd name="T38" fmla="*/ 58 w 58"/>
                        <a:gd name="T39" fmla="*/ 1 h 1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</a:cxnLst>
                      <a:rect l="0" t="0" r="r" b="b"/>
                      <a:pathLst>
                        <a:path w="58" h="186">
                          <a:moveTo>
                            <a:pt x="58" y="186"/>
                          </a:moveTo>
                          <a:lnTo>
                            <a:pt x="0" y="186"/>
                          </a:lnTo>
                          <a:lnTo>
                            <a:pt x="0" y="155"/>
                          </a:lnTo>
                          <a:lnTo>
                            <a:pt x="58" y="155"/>
                          </a:lnTo>
                          <a:lnTo>
                            <a:pt x="58" y="186"/>
                          </a:lnTo>
                          <a:close/>
                          <a:moveTo>
                            <a:pt x="58" y="124"/>
                          </a:moveTo>
                          <a:lnTo>
                            <a:pt x="0" y="124"/>
                          </a:lnTo>
                          <a:lnTo>
                            <a:pt x="0" y="94"/>
                          </a:lnTo>
                          <a:lnTo>
                            <a:pt x="58" y="94"/>
                          </a:lnTo>
                          <a:lnTo>
                            <a:pt x="58" y="124"/>
                          </a:lnTo>
                          <a:close/>
                          <a:moveTo>
                            <a:pt x="58" y="63"/>
                          </a:moveTo>
                          <a:lnTo>
                            <a:pt x="0" y="63"/>
                          </a:lnTo>
                          <a:lnTo>
                            <a:pt x="0" y="32"/>
                          </a:lnTo>
                          <a:lnTo>
                            <a:pt x="58" y="32"/>
                          </a:lnTo>
                          <a:lnTo>
                            <a:pt x="58" y="63"/>
                          </a:lnTo>
                          <a:close/>
                          <a:moveTo>
                            <a:pt x="58" y="1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58" y="0"/>
                          </a:lnTo>
                          <a:lnTo>
                            <a:pt x="58" y="1"/>
                          </a:ln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0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07714" y="5138129"/>
                      <a:ext cx="92075" cy="320675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21" name="Freeform 84"/>
                    <p:cNvSpPr>
                      <a:spLocks/>
                    </p:cNvSpPr>
                    <p:nvPr/>
                  </p:nvSpPr>
                  <p:spPr bwMode="auto">
                    <a:xfrm>
                      <a:off x="5125164" y="5039813"/>
                      <a:ext cx="254000" cy="128587"/>
                    </a:xfrm>
                    <a:custGeom>
                      <a:avLst/>
                      <a:gdLst>
                        <a:gd name="T0" fmla="*/ 0 w 160"/>
                        <a:gd name="T1" fmla="*/ 81 h 81"/>
                        <a:gd name="T2" fmla="*/ 160 w 160"/>
                        <a:gd name="T3" fmla="*/ 81 h 81"/>
                        <a:gd name="T4" fmla="*/ 80 w 160"/>
                        <a:gd name="T5" fmla="*/ 0 h 81"/>
                        <a:gd name="T6" fmla="*/ 0 w 160"/>
                        <a:gd name="T7" fmla="*/ 81 h 8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60" h="81">
                          <a:moveTo>
                            <a:pt x="0" y="81"/>
                          </a:moveTo>
                          <a:lnTo>
                            <a:pt x="160" y="81"/>
                          </a:lnTo>
                          <a:lnTo>
                            <a:pt x="80" y="0"/>
                          </a:lnTo>
                          <a:lnTo>
                            <a:pt x="0" y="81"/>
                          </a:ln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/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grpSp>
                <p:nvGrpSpPr>
                  <p:cNvPr id="405" name="グループ化 404"/>
                  <p:cNvGrpSpPr/>
                  <p:nvPr/>
                </p:nvGrpSpPr>
                <p:grpSpPr>
                  <a:xfrm>
                    <a:off x="5641911" y="5601717"/>
                    <a:ext cx="2142109" cy="748969"/>
                    <a:chOff x="5255339" y="4176553"/>
                    <a:chExt cx="1977331" cy="691356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17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5255339" y="4297997"/>
                      <a:ext cx="1887538" cy="569912"/>
                    </a:xfrm>
                    <a:custGeom>
                      <a:avLst/>
                      <a:gdLst>
                        <a:gd name="T0" fmla="*/ 819 w 961"/>
                        <a:gd name="T1" fmla="*/ 290 h 290"/>
                        <a:gd name="T2" fmla="*/ 0 w 961"/>
                        <a:gd name="T3" fmla="*/ 290 h 290"/>
                        <a:gd name="T4" fmla="*/ 0 w 961"/>
                        <a:gd name="T5" fmla="*/ 243 h 290"/>
                        <a:gd name="T6" fmla="*/ 819 w 961"/>
                        <a:gd name="T7" fmla="*/ 243 h 290"/>
                        <a:gd name="T8" fmla="*/ 914 w 961"/>
                        <a:gd name="T9" fmla="*/ 148 h 290"/>
                        <a:gd name="T10" fmla="*/ 914 w 961"/>
                        <a:gd name="T11" fmla="*/ 0 h 290"/>
                        <a:gd name="T12" fmla="*/ 961 w 961"/>
                        <a:gd name="T13" fmla="*/ 0 h 290"/>
                        <a:gd name="T14" fmla="*/ 961 w 961"/>
                        <a:gd name="T15" fmla="*/ 148 h 290"/>
                        <a:gd name="T16" fmla="*/ 819 w 961"/>
                        <a:gd name="T17" fmla="*/ 290 h 2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961" h="290">
                          <a:moveTo>
                            <a:pt x="819" y="290"/>
                          </a:moveTo>
                          <a:cubicBezTo>
                            <a:pt x="0" y="290"/>
                            <a:pt x="0" y="290"/>
                            <a:pt x="0" y="290"/>
                          </a:cubicBezTo>
                          <a:cubicBezTo>
                            <a:pt x="0" y="243"/>
                            <a:pt x="0" y="243"/>
                            <a:pt x="0" y="243"/>
                          </a:cubicBezTo>
                          <a:cubicBezTo>
                            <a:pt x="819" y="243"/>
                            <a:pt x="819" y="243"/>
                            <a:pt x="819" y="243"/>
                          </a:cubicBezTo>
                          <a:cubicBezTo>
                            <a:pt x="871" y="243"/>
                            <a:pt x="914" y="200"/>
                            <a:pt x="914" y="148"/>
                          </a:cubicBezTo>
                          <a:cubicBezTo>
                            <a:pt x="914" y="0"/>
                            <a:pt x="914" y="0"/>
                            <a:pt x="914" y="0"/>
                          </a:cubicBezTo>
                          <a:cubicBezTo>
                            <a:pt x="961" y="0"/>
                            <a:pt x="961" y="0"/>
                            <a:pt x="961" y="0"/>
                          </a:cubicBezTo>
                          <a:cubicBezTo>
                            <a:pt x="961" y="148"/>
                            <a:pt x="961" y="148"/>
                            <a:pt x="961" y="148"/>
                          </a:cubicBezTo>
                          <a:cubicBezTo>
                            <a:pt x="961" y="226"/>
                            <a:pt x="898" y="290"/>
                            <a:pt x="819" y="290"/>
                          </a:cubicBez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18" name="Freeform 84"/>
                    <p:cNvSpPr>
                      <a:spLocks/>
                    </p:cNvSpPr>
                    <p:nvPr/>
                  </p:nvSpPr>
                  <p:spPr bwMode="auto">
                    <a:xfrm>
                      <a:off x="6978670" y="4176553"/>
                      <a:ext cx="254000" cy="128587"/>
                    </a:xfrm>
                    <a:custGeom>
                      <a:avLst/>
                      <a:gdLst>
                        <a:gd name="T0" fmla="*/ 0 w 160"/>
                        <a:gd name="T1" fmla="*/ 81 h 81"/>
                        <a:gd name="T2" fmla="*/ 160 w 160"/>
                        <a:gd name="T3" fmla="*/ 81 h 81"/>
                        <a:gd name="T4" fmla="*/ 80 w 160"/>
                        <a:gd name="T5" fmla="*/ 0 h 81"/>
                        <a:gd name="T6" fmla="*/ 0 w 160"/>
                        <a:gd name="T7" fmla="*/ 81 h 8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160" h="81">
                          <a:moveTo>
                            <a:pt x="0" y="81"/>
                          </a:moveTo>
                          <a:lnTo>
                            <a:pt x="160" y="81"/>
                          </a:lnTo>
                          <a:lnTo>
                            <a:pt x="80" y="0"/>
                          </a:lnTo>
                          <a:lnTo>
                            <a:pt x="0" y="81"/>
                          </a:lnTo>
                          <a:close/>
                        </a:path>
                      </a:pathLst>
                    </a:custGeom>
                    <a:solidFill>
                      <a:srgbClr val="00B0F0"/>
                    </a:solidFill>
                    <a:ln>
                      <a:noFill/>
                    </a:ln>
                    <a:extLst/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sp>
                <p:nvSpPr>
                  <p:cNvPr id="406" name="テキスト ボックス 405"/>
                  <p:cNvSpPr txBox="1"/>
                  <p:nvPr/>
                </p:nvSpPr>
                <p:spPr>
                  <a:xfrm>
                    <a:off x="4810134" y="6902297"/>
                    <a:ext cx="827730" cy="46060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H</a:t>
                    </a:r>
                    <a:r>
                      <a:rPr lang="en-US" altLang="ja-JP" sz="16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</a:t>
                    </a:r>
                    <a:r>
                      <a:rPr lang="en-US" altLang="ja-JP" sz="2400" b="1" dirty="0">
                        <a:solidFill>
                          <a:srgbClr val="00B0F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O</a:t>
                    </a:r>
                    <a:endParaRPr lang="ja-JP" altLang="en-US" sz="2400" b="1" dirty="0">
                      <a:solidFill>
                        <a:srgbClr val="00B0F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407" name="テキスト ボックス 406"/>
                  <p:cNvSpPr txBox="1"/>
                  <p:nvPr/>
                </p:nvSpPr>
                <p:spPr>
                  <a:xfrm>
                    <a:off x="-120444" y="6156558"/>
                    <a:ext cx="3820274" cy="783033"/>
                  </a:xfrm>
                  <a:prstGeom prst="rect">
                    <a:avLst/>
                  </a:prstGeom>
                  <a:noFill/>
                  <a:ln w="34925">
                    <a:solidFill>
                      <a:srgbClr val="0070C0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defTabSz="990161">
                      <a:lnSpc>
                        <a:spcPct val="125000"/>
                      </a:lnSpc>
                      <a:defRPr/>
                    </a:pPr>
                    <a:r>
                      <a:rPr kumimoji="0" lang="ja-JP" altLang="en-US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月～年程度の長期的な負荷変動へ</a:t>
                    </a:r>
                    <a:endParaRPr kumimoji="0" lang="en-US" altLang="ja-JP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  <a:p>
                    <a:pPr defTabSz="990161">
                      <a:lnSpc>
                        <a:spcPct val="125000"/>
                      </a:lnSpc>
                      <a:defRPr/>
                    </a:pPr>
                    <a:r>
                      <a:rPr kumimoji="0" lang="ja-JP" altLang="en-US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蓄電量の目減りのない水素を利用</a:t>
                    </a:r>
                    <a:endParaRPr kumimoji="0" lang="en-US" altLang="ja-JP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408" name="グループ化 407"/>
                  <p:cNvGrpSpPr/>
                  <p:nvPr/>
                </p:nvGrpSpPr>
                <p:grpSpPr>
                  <a:xfrm>
                    <a:off x="1839974" y="3329659"/>
                    <a:ext cx="839258" cy="839258"/>
                    <a:chOff x="1655763" y="1720850"/>
                    <a:chExt cx="774700" cy="774700"/>
                  </a:xfrm>
                  <a:solidFill>
                    <a:schemeClr val="tx1">
                      <a:lumMod val="75000"/>
                      <a:lumOff val="25000"/>
                    </a:schemeClr>
                  </a:solidFill>
                </p:grpSpPr>
                <p:sp>
                  <p:nvSpPr>
                    <p:cNvPr id="413" name="Freeform 66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1655763" y="1720850"/>
                      <a:ext cx="774700" cy="774700"/>
                    </a:xfrm>
                    <a:custGeom>
                      <a:avLst/>
                      <a:gdLst>
                        <a:gd name="T0" fmla="*/ 197 w 394"/>
                        <a:gd name="T1" fmla="*/ 394 h 394"/>
                        <a:gd name="T2" fmla="*/ 0 w 394"/>
                        <a:gd name="T3" fmla="*/ 197 h 394"/>
                        <a:gd name="T4" fmla="*/ 197 w 394"/>
                        <a:gd name="T5" fmla="*/ 0 h 394"/>
                        <a:gd name="T6" fmla="*/ 394 w 394"/>
                        <a:gd name="T7" fmla="*/ 197 h 394"/>
                        <a:gd name="T8" fmla="*/ 197 w 394"/>
                        <a:gd name="T9" fmla="*/ 394 h 394"/>
                        <a:gd name="T10" fmla="*/ 197 w 394"/>
                        <a:gd name="T11" fmla="*/ 18 h 394"/>
                        <a:gd name="T12" fmla="*/ 18 w 394"/>
                        <a:gd name="T13" fmla="*/ 197 h 394"/>
                        <a:gd name="T14" fmla="*/ 197 w 394"/>
                        <a:gd name="T15" fmla="*/ 376 h 394"/>
                        <a:gd name="T16" fmla="*/ 376 w 394"/>
                        <a:gd name="T17" fmla="*/ 197 h 394"/>
                        <a:gd name="T18" fmla="*/ 197 w 394"/>
                        <a:gd name="T19" fmla="*/ 18 h 3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394" h="394">
                          <a:moveTo>
                            <a:pt x="197" y="394"/>
                          </a:moveTo>
                          <a:cubicBezTo>
                            <a:pt x="88" y="394"/>
                            <a:pt x="0" y="306"/>
                            <a:pt x="0" y="197"/>
                          </a:cubicBezTo>
                          <a:cubicBezTo>
                            <a:pt x="0" y="89"/>
                            <a:pt x="88" y="0"/>
                            <a:pt x="197" y="0"/>
                          </a:cubicBezTo>
                          <a:cubicBezTo>
                            <a:pt x="305" y="0"/>
                            <a:pt x="394" y="89"/>
                            <a:pt x="394" y="197"/>
                          </a:cubicBezTo>
                          <a:cubicBezTo>
                            <a:pt x="394" y="306"/>
                            <a:pt x="305" y="394"/>
                            <a:pt x="197" y="394"/>
                          </a:cubicBezTo>
                          <a:close/>
                          <a:moveTo>
                            <a:pt x="197" y="18"/>
                          </a:moveTo>
                          <a:cubicBezTo>
                            <a:pt x="98" y="18"/>
                            <a:pt x="18" y="99"/>
                            <a:pt x="18" y="197"/>
                          </a:cubicBezTo>
                          <a:cubicBezTo>
                            <a:pt x="18" y="296"/>
                            <a:pt x="98" y="376"/>
                            <a:pt x="197" y="376"/>
                          </a:cubicBezTo>
                          <a:cubicBezTo>
                            <a:pt x="295" y="376"/>
                            <a:pt x="376" y="296"/>
                            <a:pt x="376" y="197"/>
                          </a:cubicBezTo>
                          <a:cubicBezTo>
                            <a:pt x="376" y="99"/>
                            <a:pt x="295" y="18"/>
                            <a:pt x="197" y="18"/>
                          </a:cubicBez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14" name="Freeform 6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105025" y="2090738"/>
                      <a:ext cx="312738" cy="34925"/>
                    </a:xfrm>
                    <a:custGeom>
                      <a:avLst/>
                      <a:gdLst>
                        <a:gd name="T0" fmla="*/ 197 w 197"/>
                        <a:gd name="T1" fmla="*/ 22 h 22"/>
                        <a:gd name="T2" fmla="*/ 175 w 197"/>
                        <a:gd name="T3" fmla="*/ 22 h 22"/>
                        <a:gd name="T4" fmla="*/ 175 w 197"/>
                        <a:gd name="T5" fmla="*/ 0 h 22"/>
                        <a:gd name="T6" fmla="*/ 197 w 197"/>
                        <a:gd name="T7" fmla="*/ 0 h 22"/>
                        <a:gd name="T8" fmla="*/ 197 w 197"/>
                        <a:gd name="T9" fmla="*/ 22 h 22"/>
                        <a:gd name="T10" fmla="*/ 153 w 197"/>
                        <a:gd name="T11" fmla="*/ 22 h 22"/>
                        <a:gd name="T12" fmla="*/ 131 w 197"/>
                        <a:gd name="T13" fmla="*/ 22 h 22"/>
                        <a:gd name="T14" fmla="*/ 131 w 197"/>
                        <a:gd name="T15" fmla="*/ 0 h 22"/>
                        <a:gd name="T16" fmla="*/ 153 w 197"/>
                        <a:gd name="T17" fmla="*/ 0 h 22"/>
                        <a:gd name="T18" fmla="*/ 153 w 197"/>
                        <a:gd name="T19" fmla="*/ 22 h 22"/>
                        <a:gd name="T20" fmla="*/ 110 w 197"/>
                        <a:gd name="T21" fmla="*/ 22 h 22"/>
                        <a:gd name="T22" fmla="*/ 87 w 197"/>
                        <a:gd name="T23" fmla="*/ 22 h 22"/>
                        <a:gd name="T24" fmla="*/ 87 w 197"/>
                        <a:gd name="T25" fmla="*/ 0 h 22"/>
                        <a:gd name="T26" fmla="*/ 110 w 197"/>
                        <a:gd name="T27" fmla="*/ 0 h 22"/>
                        <a:gd name="T28" fmla="*/ 110 w 197"/>
                        <a:gd name="T29" fmla="*/ 22 h 22"/>
                        <a:gd name="T30" fmla="*/ 65 w 197"/>
                        <a:gd name="T31" fmla="*/ 22 h 22"/>
                        <a:gd name="T32" fmla="*/ 43 w 197"/>
                        <a:gd name="T33" fmla="*/ 22 h 22"/>
                        <a:gd name="T34" fmla="*/ 43 w 197"/>
                        <a:gd name="T35" fmla="*/ 0 h 22"/>
                        <a:gd name="T36" fmla="*/ 65 w 197"/>
                        <a:gd name="T37" fmla="*/ 0 h 22"/>
                        <a:gd name="T38" fmla="*/ 65 w 197"/>
                        <a:gd name="T39" fmla="*/ 22 h 22"/>
                        <a:gd name="T40" fmla="*/ 21 w 197"/>
                        <a:gd name="T41" fmla="*/ 22 h 22"/>
                        <a:gd name="T42" fmla="*/ 0 w 197"/>
                        <a:gd name="T43" fmla="*/ 22 h 22"/>
                        <a:gd name="T44" fmla="*/ 0 w 197"/>
                        <a:gd name="T45" fmla="*/ 0 h 22"/>
                        <a:gd name="T46" fmla="*/ 21 w 197"/>
                        <a:gd name="T47" fmla="*/ 0 h 22"/>
                        <a:gd name="T48" fmla="*/ 21 w 197"/>
                        <a:gd name="T49" fmla="*/ 22 h 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</a:cxnLst>
                      <a:rect l="0" t="0" r="r" b="b"/>
                      <a:pathLst>
                        <a:path w="197" h="22">
                          <a:moveTo>
                            <a:pt x="197" y="22"/>
                          </a:moveTo>
                          <a:lnTo>
                            <a:pt x="175" y="22"/>
                          </a:lnTo>
                          <a:lnTo>
                            <a:pt x="175" y="0"/>
                          </a:lnTo>
                          <a:lnTo>
                            <a:pt x="197" y="0"/>
                          </a:lnTo>
                          <a:lnTo>
                            <a:pt x="197" y="22"/>
                          </a:lnTo>
                          <a:close/>
                          <a:moveTo>
                            <a:pt x="153" y="22"/>
                          </a:moveTo>
                          <a:lnTo>
                            <a:pt x="131" y="22"/>
                          </a:lnTo>
                          <a:lnTo>
                            <a:pt x="131" y="0"/>
                          </a:lnTo>
                          <a:lnTo>
                            <a:pt x="153" y="0"/>
                          </a:lnTo>
                          <a:lnTo>
                            <a:pt x="153" y="22"/>
                          </a:lnTo>
                          <a:close/>
                          <a:moveTo>
                            <a:pt x="110" y="22"/>
                          </a:moveTo>
                          <a:lnTo>
                            <a:pt x="87" y="22"/>
                          </a:lnTo>
                          <a:lnTo>
                            <a:pt x="87" y="0"/>
                          </a:lnTo>
                          <a:lnTo>
                            <a:pt x="110" y="0"/>
                          </a:lnTo>
                          <a:lnTo>
                            <a:pt x="110" y="22"/>
                          </a:lnTo>
                          <a:close/>
                          <a:moveTo>
                            <a:pt x="65" y="22"/>
                          </a:moveTo>
                          <a:lnTo>
                            <a:pt x="43" y="22"/>
                          </a:lnTo>
                          <a:lnTo>
                            <a:pt x="43" y="0"/>
                          </a:lnTo>
                          <a:lnTo>
                            <a:pt x="65" y="0"/>
                          </a:lnTo>
                          <a:lnTo>
                            <a:pt x="65" y="22"/>
                          </a:lnTo>
                          <a:close/>
                          <a:moveTo>
                            <a:pt x="21" y="22"/>
                          </a:moveTo>
                          <a:lnTo>
                            <a:pt x="0" y="22"/>
                          </a:lnTo>
                          <a:lnTo>
                            <a:pt x="0" y="0"/>
                          </a:lnTo>
                          <a:lnTo>
                            <a:pt x="21" y="0"/>
                          </a:lnTo>
                          <a:lnTo>
                            <a:pt x="21" y="22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15" name="Freeform 6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2106613" y="2173288"/>
                      <a:ext cx="198438" cy="196850"/>
                    </a:xfrm>
                    <a:custGeom>
                      <a:avLst/>
                      <a:gdLst>
                        <a:gd name="T0" fmla="*/ 109 w 125"/>
                        <a:gd name="T1" fmla="*/ 124 h 124"/>
                        <a:gd name="T2" fmla="*/ 94 w 125"/>
                        <a:gd name="T3" fmla="*/ 109 h 124"/>
                        <a:gd name="T4" fmla="*/ 109 w 125"/>
                        <a:gd name="T5" fmla="*/ 93 h 124"/>
                        <a:gd name="T6" fmla="*/ 125 w 125"/>
                        <a:gd name="T7" fmla="*/ 109 h 124"/>
                        <a:gd name="T8" fmla="*/ 109 w 125"/>
                        <a:gd name="T9" fmla="*/ 124 h 124"/>
                        <a:gd name="T10" fmla="*/ 78 w 125"/>
                        <a:gd name="T11" fmla="*/ 93 h 124"/>
                        <a:gd name="T12" fmla="*/ 63 w 125"/>
                        <a:gd name="T13" fmla="*/ 78 h 124"/>
                        <a:gd name="T14" fmla="*/ 78 w 125"/>
                        <a:gd name="T15" fmla="*/ 62 h 124"/>
                        <a:gd name="T16" fmla="*/ 94 w 125"/>
                        <a:gd name="T17" fmla="*/ 78 h 124"/>
                        <a:gd name="T18" fmla="*/ 78 w 125"/>
                        <a:gd name="T19" fmla="*/ 93 h 124"/>
                        <a:gd name="T20" fmla="*/ 47 w 125"/>
                        <a:gd name="T21" fmla="*/ 62 h 124"/>
                        <a:gd name="T22" fmla="*/ 31 w 125"/>
                        <a:gd name="T23" fmla="*/ 46 h 124"/>
                        <a:gd name="T24" fmla="*/ 47 w 125"/>
                        <a:gd name="T25" fmla="*/ 31 h 124"/>
                        <a:gd name="T26" fmla="*/ 63 w 125"/>
                        <a:gd name="T27" fmla="*/ 46 h 124"/>
                        <a:gd name="T28" fmla="*/ 47 w 125"/>
                        <a:gd name="T29" fmla="*/ 62 h 124"/>
                        <a:gd name="T30" fmla="*/ 16 w 125"/>
                        <a:gd name="T31" fmla="*/ 31 h 124"/>
                        <a:gd name="T32" fmla="*/ 0 w 125"/>
                        <a:gd name="T33" fmla="*/ 15 h 124"/>
                        <a:gd name="T34" fmla="*/ 16 w 125"/>
                        <a:gd name="T35" fmla="*/ 0 h 124"/>
                        <a:gd name="T36" fmla="*/ 31 w 125"/>
                        <a:gd name="T37" fmla="*/ 15 h 124"/>
                        <a:gd name="T38" fmla="*/ 16 w 125"/>
                        <a:gd name="T39" fmla="*/ 31 h 12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</a:cxnLst>
                      <a:rect l="0" t="0" r="r" b="b"/>
                      <a:pathLst>
                        <a:path w="125" h="124">
                          <a:moveTo>
                            <a:pt x="109" y="124"/>
                          </a:moveTo>
                          <a:lnTo>
                            <a:pt x="94" y="109"/>
                          </a:lnTo>
                          <a:lnTo>
                            <a:pt x="109" y="93"/>
                          </a:lnTo>
                          <a:lnTo>
                            <a:pt x="125" y="109"/>
                          </a:lnTo>
                          <a:lnTo>
                            <a:pt x="109" y="124"/>
                          </a:lnTo>
                          <a:close/>
                          <a:moveTo>
                            <a:pt x="78" y="93"/>
                          </a:moveTo>
                          <a:lnTo>
                            <a:pt x="63" y="78"/>
                          </a:lnTo>
                          <a:lnTo>
                            <a:pt x="78" y="62"/>
                          </a:lnTo>
                          <a:lnTo>
                            <a:pt x="94" y="78"/>
                          </a:lnTo>
                          <a:lnTo>
                            <a:pt x="78" y="93"/>
                          </a:lnTo>
                          <a:close/>
                          <a:moveTo>
                            <a:pt x="47" y="62"/>
                          </a:moveTo>
                          <a:lnTo>
                            <a:pt x="31" y="46"/>
                          </a:lnTo>
                          <a:lnTo>
                            <a:pt x="47" y="31"/>
                          </a:lnTo>
                          <a:lnTo>
                            <a:pt x="63" y="46"/>
                          </a:lnTo>
                          <a:lnTo>
                            <a:pt x="47" y="62"/>
                          </a:lnTo>
                          <a:close/>
                          <a:moveTo>
                            <a:pt x="16" y="31"/>
                          </a:moveTo>
                          <a:lnTo>
                            <a:pt x="0" y="15"/>
                          </a:lnTo>
                          <a:lnTo>
                            <a:pt x="16" y="0"/>
                          </a:lnTo>
                          <a:lnTo>
                            <a:pt x="31" y="15"/>
                          </a:lnTo>
                          <a:lnTo>
                            <a:pt x="16" y="31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16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1736725" y="2078038"/>
                      <a:ext cx="336550" cy="336550"/>
                    </a:xfrm>
                    <a:custGeom>
                      <a:avLst/>
                      <a:gdLst>
                        <a:gd name="T0" fmla="*/ 171 w 171"/>
                        <a:gd name="T1" fmla="*/ 171 h 171"/>
                        <a:gd name="T2" fmla="*/ 141 w 171"/>
                        <a:gd name="T3" fmla="*/ 171 h 171"/>
                        <a:gd name="T4" fmla="*/ 141 w 171"/>
                        <a:gd name="T5" fmla="*/ 75 h 171"/>
                        <a:gd name="T6" fmla="*/ 97 w 171"/>
                        <a:gd name="T7" fmla="*/ 30 h 171"/>
                        <a:gd name="T8" fmla="*/ 0 w 171"/>
                        <a:gd name="T9" fmla="*/ 30 h 171"/>
                        <a:gd name="T10" fmla="*/ 0 w 171"/>
                        <a:gd name="T11" fmla="*/ 0 h 171"/>
                        <a:gd name="T12" fmla="*/ 97 w 171"/>
                        <a:gd name="T13" fmla="*/ 0 h 171"/>
                        <a:gd name="T14" fmla="*/ 171 w 171"/>
                        <a:gd name="T15" fmla="*/ 75 h 171"/>
                        <a:gd name="T16" fmla="*/ 171 w 171"/>
                        <a:gd name="T17" fmla="*/ 171 h 1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171" h="171">
                          <a:moveTo>
                            <a:pt x="171" y="171"/>
                          </a:moveTo>
                          <a:cubicBezTo>
                            <a:pt x="141" y="171"/>
                            <a:pt x="141" y="171"/>
                            <a:pt x="141" y="171"/>
                          </a:cubicBezTo>
                          <a:cubicBezTo>
                            <a:pt x="141" y="75"/>
                            <a:pt x="141" y="75"/>
                            <a:pt x="141" y="75"/>
                          </a:cubicBezTo>
                          <a:cubicBezTo>
                            <a:pt x="141" y="50"/>
                            <a:pt x="121" y="30"/>
                            <a:pt x="97" y="30"/>
                          </a:cubicBezTo>
                          <a:cubicBezTo>
                            <a:pt x="0" y="30"/>
                            <a:pt x="0" y="30"/>
                            <a:pt x="0" y="30"/>
                          </a:cubicBezTo>
                          <a:cubicBezTo>
                            <a:pt x="0" y="0"/>
                            <a:pt x="0" y="0"/>
                            <a:pt x="0" y="0"/>
                          </a:cubicBezTo>
                          <a:cubicBezTo>
                            <a:pt x="97" y="0"/>
                            <a:pt x="97" y="0"/>
                            <a:pt x="97" y="0"/>
                          </a:cubicBezTo>
                          <a:cubicBezTo>
                            <a:pt x="137" y="0"/>
                            <a:pt x="171" y="34"/>
                            <a:pt x="171" y="75"/>
                          </a:cubicBezTo>
                          <a:lnTo>
                            <a:pt x="171" y="171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9060" tIns="49531" rIns="99060" bIns="49531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ja-JP" altLang="en-US" sz="200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p:txBody>
                </p:sp>
              </p:grpSp>
              <p:cxnSp>
                <p:nvCxnSpPr>
                  <p:cNvPr id="409" name="直線矢印コネクタ 408"/>
                  <p:cNvCxnSpPr/>
                  <p:nvPr/>
                </p:nvCxnSpPr>
                <p:spPr bwMode="auto">
                  <a:xfrm flipH="1">
                    <a:off x="3008785" y="2510479"/>
                    <a:ext cx="707249" cy="1144351"/>
                  </a:xfrm>
                  <a:prstGeom prst="straightConnector1">
                    <a:avLst/>
                  </a:prstGeom>
                  <a:solidFill>
                    <a:srgbClr val="999999"/>
                  </a:solidFill>
                  <a:ln w="349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410" name="直線矢印コネクタ 409"/>
                  <p:cNvCxnSpPr>
                    <a:stCxn id="411" idx="1"/>
                  </p:cNvCxnSpPr>
                  <p:nvPr/>
                </p:nvCxnSpPr>
                <p:spPr bwMode="auto">
                  <a:xfrm flipH="1">
                    <a:off x="2846242" y="3182460"/>
                    <a:ext cx="1320890" cy="1155615"/>
                  </a:xfrm>
                  <a:prstGeom prst="straightConnector1">
                    <a:avLst/>
                  </a:prstGeom>
                  <a:solidFill>
                    <a:srgbClr val="999999"/>
                  </a:solidFill>
                  <a:ln w="34925" cap="flat" cmpd="sng" algn="ctr">
                    <a:solidFill>
                      <a:srgbClr val="0070C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sp>
                <p:nvSpPr>
                  <p:cNvPr id="411" name="テキスト ボックス 410"/>
                  <p:cNvSpPr txBox="1"/>
                  <p:nvPr/>
                </p:nvSpPr>
                <p:spPr>
                  <a:xfrm>
                    <a:off x="4167131" y="2790943"/>
                    <a:ext cx="3929584" cy="783033"/>
                  </a:xfrm>
                  <a:prstGeom prst="rect">
                    <a:avLst/>
                  </a:prstGeom>
                  <a:noFill/>
                  <a:ln w="34925"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defTabSz="990161">
                      <a:lnSpc>
                        <a:spcPct val="125000"/>
                      </a:lnSpc>
                      <a:defRPr/>
                    </a:pPr>
                    <a:r>
                      <a:rPr kumimoji="0" lang="ja-JP" altLang="en-US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秒～日程度の短期的な負荷変動へ</a:t>
                    </a:r>
                    <a:endParaRPr kumimoji="0" lang="en-US" altLang="ja-JP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  <a:p>
                    <a:pPr defTabSz="990161">
                      <a:lnSpc>
                        <a:spcPct val="125000"/>
                      </a:lnSpc>
                      <a:defRPr/>
                    </a:pPr>
                    <a:r>
                      <a:rPr kumimoji="0" lang="ja-JP" altLang="en-US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充放電効率の高い蓄電池を利用</a:t>
                    </a:r>
                  </a:p>
                </p:txBody>
              </p:sp>
              <p:sp>
                <p:nvSpPr>
                  <p:cNvPr id="412" name="テキスト ボックス 411"/>
                  <p:cNvSpPr txBox="1"/>
                  <p:nvPr/>
                </p:nvSpPr>
                <p:spPr>
                  <a:xfrm>
                    <a:off x="3716034" y="2072901"/>
                    <a:ext cx="4264526" cy="437578"/>
                  </a:xfrm>
                  <a:prstGeom prst="rect">
                    <a:avLst/>
                  </a:prstGeom>
                  <a:noFill/>
                  <a:ln w="34925"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defTabSz="990161">
                      <a:lnSpc>
                        <a:spcPct val="125000"/>
                      </a:lnSpc>
                      <a:defRPr/>
                    </a:pPr>
                    <a:r>
                      <a:rPr kumimoji="0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再エネから負荷への直接供給を優先</a:t>
                    </a:r>
                  </a:p>
                </p:txBody>
              </p:sp>
            </p:grpSp>
            <p:sp>
              <p:nvSpPr>
                <p:cNvPr id="383" name="テキスト ボックス 382"/>
                <p:cNvSpPr txBox="1"/>
                <p:nvPr/>
              </p:nvSpPr>
              <p:spPr>
                <a:xfrm>
                  <a:off x="8260175" y="3238951"/>
                  <a:ext cx="652858" cy="3684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ja-JP" altLang="en-US" b="1" dirty="0">
                      <a:solidFill>
                        <a:srgbClr val="FF66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電気</a:t>
                  </a:r>
                  <a:endParaRPr lang="en-US" altLang="ja-JP" b="1" dirty="0">
                    <a:solidFill>
                      <a:srgbClr val="FF66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381" name="テキスト ボックス 380"/>
              <p:cNvSpPr txBox="1"/>
              <p:nvPr/>
            </p:nvSpPr>
            <p:spPr>
              <a:xfrm>
                <a:off x="2490281" y="5618291"/>
                <a:ext cx="2880865" cy="3377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600" b="1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水電解水素製造装置ユニット</a:t>
                </a:r>
                <a:endParaRPr lang="en-US" altLang="ja-JP" sz="16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374" name="テキスト ボックス 373"/>
            <p:cNvSpPr txBox="1"/>
            <p:nvPr/>
          </p:nvSpPr>
          <p:spPr>
            <a:xfrm>
              <a:off x="6558623" y="4731371"/>
              <a:ext cx="578375" cy="460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2400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H</a:t>
              </a:r>
              <a:r>
                <a:rPr lang="en-US" altLang="ja-JP" sz="1600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lang="ja-JP" alt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5" name="テキスト ボックス 374"/>
            <p:cNvSpPr txBox="1"/>
            <p:nvPr/>
          </p:nvSpPr>
          <p:spPr>
            <a:xfrm>
              <a:off x="5053897" y="5882059"/>
              <a:ext cx="1222813" cy="3377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給水タンク</a:t>
              </a:r>
              <a:endParaRPr lang="en-US" altLang="ja-JP" sz="1600" b="1" dirty="0">
                <a:solidFill>
                  <a:srgbClr val="000000">
                    <a:lumMod val="75000"/>
                    <a:lumOff val="2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376" name="グループ化 375"/>
            <p:cNvGrpSpPr/>
            <p:nvPr/>
          </p:nvGrpSpPr>
          <p:grpSpPr>
            <a:xfrm>
              <a:off x="5265058" y="6169348"/>
              <a:ext cx="856456" cy="355996"/>
              <a:chOff x="4775200" y="4327525"/>
              <a:chExt cx="790575" cy="328612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77" name="Freeform 79"/>
              <p:cNvSpPr>
                <a:spLocks/>
              </p:cNvSpPr>
              <p:nvPr/>
            </p:nvSpPr>
            <p:spPr bwMode="auto">
              <a:xfrm>
                <a:off x="4775200" y="4327525"/>
                <a:ext cx="790575" cy="328612"/>
              </a:xfrm>
              <a:custGeom>
                <a:avLst/>
                <a:gdLst>
                  <a:gd name="T0" fmla="*/ 396 w 402"/>
                  <a:gd name="T1" fmla="*/ 0 h 167"/>
                  <a:gd name="T2" fmla="*/ 5 w 402"/>
                  <a:gd name="T3" fmla="*/ 0 h 167"/>
                  <a:gd name="T4" fmla="*/ 0 w 402"/>
                  <a:gd name="T5" fmla="*/ 9 h 167"/>
                  <a:gd name="T6" fmla="*/ 0 w 402"/>
                  <a:gd name="T7" fmla="*/ 157 h 167"/>
                  <a:gd name="T8" fmla="*/ 5 w 402"/>
                  <a:gd name="T9" fmla="*/ 167 h 167"/>
                  <a:gd name="T10" fmla="*/ 396 w 402"/>
                  <a:gd name="T11" fmla="*/ 167 h 167"/>
                  <a:gd name="T12" fmla="*/ 402 w 402"/>
                  <a:gd name="T13" fmla="*/ 157 h 167"/>
                  <a:gd name="T14" fmla="*/ 402 w 402"/>
                  <a:gd name="T15" fmla="*/ 9 h 167"/>
                  <a:gd name="T16" fmla="*/ 396 w 402"/>
                  <a:gd name="T17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2" h="167">
                    <a:moveTo>
                      <a:pt x="396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4"/>
                      <a:pt x="0" y="9"/>
                    </a:cubicBezTo>
                    <a:cubicBezTo>
                      <a:pt x="0" y="157"/>
                      <a:pt x="0" y="157"/>
                      <a:pt x="0" y="157"/>
                    </a:cubicBezTo>
                    <a:cubicBezTo>
                      <a:pt x="0" y="163"/>
                      <a:pt x="2" y="167"/>
                      <a:pt x="5" y="167"/>
                    </a:cubicBezTo>
                    <a:cubicBezTo>
                      <a:pt x="396" y="167"/>
                      <a:pt x="396" y="167"/>
                      <a:pt x="396" y="167"/>
                    </a:cubicBezTo>
                    <a:cubicBezTo>
                      <a:pt x="399" y="167"/>
                      <a:pt x="402" y="163"/>
                      <a:pt x="402" y="157"/>
                    </a:cubicBezTo>
                    <a:cubicBezTo>
                      <a:pt x="402" y="9"/>
                      <a:pt x="402" y="9"/>
                      <a:pt x="402" y="9"/>
                    </a:cubicBezTo>
                    <a:cubicBezTo>
                      <a:pt x="402" y="4"/>
                      <a:pt x="399" y="0"/>
                      <a:pt x="39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1" rIns="99060" bIns="49531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200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8" name="Freeform 80"/>
              <p:cNvSpPr>
                <a:spLocks/>
              </p:cNvSpPr>
              <p:nvPr/>
            </p:nvSpPr>
            <p:spPr bwMode="auto">
              <a:xfrm>
                <a:off x="4784725" y="4510088"/>
                <a:ext cx="769938" cy="114300"/>
              </a:xfrm>
              <a:custGeom>
                <a:avLst/>
                <a:gdLst>
                  <a:gd name="T0" fmla="*/ 0 w 485"/>
                  <a:gd name="T1" fmla="*/ 0 h 72"/>
                  <a:gd name="T2" fmla="*/ 485 w 485"/>
                  <a:gd name="T3" fmla="*/ 0 h 72"/>
                  <a:gd name="T4" fmla="*/ 485 w 485"/>
                  <a:gd name="T5" fmla="*/ 72 h 72"/>
                  <a:gd name="T6" fmla="*/ 0 w 485"/>
                  <a:gd name="T7" fmla="*/ 72 h 72"/>
                  <a:gd name="T8" fmla="*/ 0 w 485"/>
                  <a:gd name="T9" fmla="*/ 0 h 72"/>
                  <a:gd name="T10" fmla="*/ 0 w 485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5" h="72">
                    <a:moveTo>
                      <a:pt x="0" y="0"/>
                    </a:moveTo>
                    <a:lnTo>
                      <a:pt x="485" y="0"/>
                    </a:lnTo>
                    <a:lnTo>
                      <a:pt x="485" y="72"/>
                    </a:lnTo>
                    <a:lnTo>
                      <a:pt x="0" y="7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1" rIns="99060" bIns="49531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200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9" name="Freeform 81"/>
              <p:cNvSpPr>
                <a:spLocks/>
              </p:cNvSpPr>
              <p:nvPr/>
            </p:nvSpPr>
            <p:spPr bwMode="auto">
              <a:xfrm>
                <a:off x="4784725" y="4522788"/>
                <a:ext cx="769938" cy="36512"/>
              </a:xfrm>
              <a:custGeom>
                <a:avLst/>
                <a:gdLst>
                  <a:gd name="T0" fmla="*/ 0 w 485"/>
                  <a:gd name="T1" fmla="*/ 0 h 23"/>
                  <a:gd name="T2" fmla="*/ 485 w 485"/>
                  <a:gd name="T3" fmla="*/ 0 h 23"/>
                  <a:gd name="T4" fmla="*/ 485 w 485"/>
                  <a:gd name="T5" fmla="*/ 23 h 23"/>
                  <a:gd name="T6" fmla="*/ 0 w 485"/>
                  <a:gd name="T7" fmla="*/ 23 h 23"/>
                  <a:gd name="T8" fmla="*/ 0 w 485"/>
                  <a:gd name="T9" fmla="*/ 0 h 23"/>
                  <a:gd name="T10" fmla="*/ 0 w 485"/>
                  <a:gd name="T1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5" h="23">
                    <a:moveTo>
                      <a:pt x="0" y="0"/>
                    </a:moveTo>
                    <a:lnTo>
                      <a:pt x="485" y="0"/>
                    </a:lnTo>
                    <a:lnTo>
                      <a:pt x="485" y="23"/>
                    </a:lnTo>
                    <a:lnTo>
                      <a:pt x="0" y="2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9060" tIns="49531" rIns="99060" bIns="49531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200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658301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4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TC Template_J_2017">
  <a:themeElements>
    <a:clrScheme name="DT COLOR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62B5E5"/>
      </a:hlink>
      <a:folHlink>
        <a:srgbClr val="75787B"/>
      </a:folHlink>
    </a:clrScheme>
    <a:fontScheme name="DTC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wrap="square" lIns="36000" tIns="36000" rIns="36000" bIns="36000" rtlCol="0" anchor="ctr"/>
      <a:lstStyle>
        <a:defPPr algn="ctr">
          <a:buFont typeface="Wingdings 2" pitchFamily="18" charset="2"/>
          <a:buNone/>
          <a:defRPr kumimoji="1" sz="1200" dirty="0" smtClean="0"/>
        </a:defPPr>
      </a:lst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 anchor="ctr" anchorCtr="0">
        <a:spAutoFit/>
      </a:bodyPr>
      <a:lstStyle>
        <a:defPPr>
          <a:spcBef>
            <a:spcPts val="0"/>
          </a:spcBef>
          <a:buSzPct val="100000"/>
          <a:defRPr kumimoji="1"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Proposal Template_J（DTC）20161001.pptx" id="{F224C473-3A96-471B-98CD-368A8DF89C9E}" vid="{7A8203CA-1828-4D81-B338-32EAEFCC1791}"/>
    </a:ext>
  </a:extLst>
</a:theme>
</file>

<file path=ppt/theme/theme3.xml><?xml version="1.0" encoding="utf-8"?>
<a:theme xmlns:a="http://schemas.openxmlformats.org/drawingml/2006/main" name="4_東芝標準パワーポイント">
  <a:themeElements>
    <a:clrScheme name="">
      <a:dk1>
        <a:srgbClr val="000000"/>
      </a:dk1>
      <a:lt1>
        <a:srgbClr val="FFFFFF"/>
      </a:lt1>
      <a:dk2>
        <a:srgbClr val="339933"/>
      </a:dk2>
      <a:lt2>
        <a:srgbClr val="66CCCC"/>
      </a:lt2>
      <a:accent1>
        <a:srgbClr val="FF0000"/>
      </a:accent1>
      <a:accent2>
        <a:srgbClr val="999999"/>
      </a:accent2>
      <a:accent3>
        <a:srgbClr val="FFFFFF"/>
      </a:accent3>
      <a:accent4>
        <a:srgbClr val="000000"/>
      </a:accent4>
      <a:accent5>
        <a:srgbClr val="FFAAAA"/>
      </a:accent5>
      <a:accent6>
        <a:srgbClr val="8A8A8A"/>
      </a:accent6>
      <a:hlink>
        <a:srgbClr val="006666"/>
      </a:hlink>
      <a:folHlink>
        <a:srgbClr val="990000"/>
      </a:folHlink>
    </a:clrScheme>
    <a:fontScheme name="2013-08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99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683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>
        <a:ln w="15875">
          <a:solidFill>
            <a:schemeClr val="accent1"/>
          </a:solidFill>
          <a:headEnd type="none" w="med" len="med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  <a:ln>
          <a:noFill/>
        </a:ln>
        <a:extLst/>
      </a:spPr>
      <a:bodyPr wrap="none" lIns="35993" tIns="35993" rIns="35993" bIns="35993">
        <a:spAutoFit/>
      </a:bodyPr>
      <a:lstStyle>
        <a:defPPr algn="ctr" eaLnBrk="1" hangingPunct="1">
          <a:lnSpc>
            <a:spcPct val="95000"/>
          </a:lnSpc>
          <a:defRPr sz="1100" dirty="0" smtClean="0">
            <a:solidFill>
              <a:srgbClr val="00000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>
    <a:extraClrScheme>
      <a:clrScheme name="2_Toshiba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oshiba PowerPo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oshiba PowerPo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oshiba PowerPo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oshiba PowerPo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oshiba PowerPo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oshiba PowerPo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A4 210 x 297 mm</PresentationFormat>
  <Paragraphs>93</Paragraphs>
  <Slides>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4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23" baseType="lpstr">
      <vt:lpstr>HGPｺﾞｼｯｸE</vt:lpstr>
      <vt:lpstr>Meiryo UI</vt:lpstr>
      <vt:lpstr>ＭＳ Ｐゴシック</vt:lpstr>
      <vt:lpstr>Myriad Pro</vt:lpstr>
      <vt:lpstr>メイリオ</vt:lpstr>
      <vt:lpstr>游ゴシック</vt:lpstr>
      <vt:lpstr>游ゴシック Light</vt:lpstr>
      <vt:lpstr>Arial</vt:lpstr>
      <vt:lpstr>Calibri</vt:lpstr>
      <vt:lpstr>Cambria</vt:lpstr>
      <vt:lpstr>Helvetica</vt:lpstr>
      <vt:lpstr>Segoe UI</vt:lpstr>
      <vt:lpstr>Times New Roman</vt:lpstr>
      <vt:lpstr>Verdana</vt:lpstr>
      <vt:lpstr>Wingdings</vt:lpstr>
      <vt:lpstr>4_資料フォーマット_20170519</vt:lpstr>
      <vt:lpstr>DTC Template_J_2017</vt:lpstr>
      <vt:lpstr>4_東芝標準パワーポイント</vt:lpstr>
      <vt:lpstr>Office テーマ</vt:lpstr>
      <vt:lpstr>think-cell Slide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2018-02-02T14:31:02Z</dcterms:created>
  <dcterms:modified xsi:type="dcterms:W3CDTF">2018-05-15T05:05:13Z</dcterms:modified>
</cp:coreProperties>
</file>