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6.xml" ContentType="application/vnd.openxmlformats-officedocument.theme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8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9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10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1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12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4"/>
    <p:sldMasterId id="2147484101" r:id="rId5"/>
    <p:sldMasterId id="2147484145" r:id="rId6"/>
    <p:sldMasterId id="2147484161" r:id="rId7"/>
    <p:sldMasterId id="2147484166" r:id="rId8"/>
    <p:sldMasterId id="2147484172" r:id="rId9"/>
    <p:sldMasterId id="2147484206" r:id="rId10"/>
    <p:sldMasterId id="2147484209" r:id="rId11"/>
    <p:sldMasterId id="2147484214" r:id="rId12"/>
    <p:sldMasterId id="2147484238" r:id="rId13"/>
    <p:sldMasterId id="2147484308" r:id="rId14"/>
    <p:sldMasterId id="2147484311" r:id="rId15"/>
    <p:sldMasterId id="2147484317" r:id="rId16"/>
  </p:sldMasterIdLst>
  <p:notesMasterIdLst>
    <p:notesMasterId r:id="rId21"/>
  </p:notesMasterIdLst>
  <p:sldIdLst>
    <p:sldId id="649" r:id="rId17"/>
    <p:sldId id="650" r:id="rId18"/>
    <p:sldId id="651" r:id="rId19"/>
    <p:sldId id="652" r:id="rId20"/>
  </p:sldIdLst>
  <p:sldSz cx="9902825" cy="685800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 userDrawn="1">
          <p15:clr>
            <a:srgbClr val="A4A3A4"/>
          </p15:clr>
        </p15:guide>
        <p15:guide id="2" pos="3119" userDrawn="1">
          <p15:clr>
            <a:srgbClr val="A4A3A4"/>
          </p15:clr>
        </p15:guide>
        <p15:guide id="3" orient="horz" userDrawn="1">
          <p15:clr>
            <a:srgbClr val="A4A3A4"/>
          </p15:clr>
        </p15:guide>
        <p15:guide id="4" orient="horz" pos="300">
          <p15:clr>
            <a:srgbClr val="A4A3A4"/>
          </p15:clr>
        </p15:guide>
        <p15:guide id="6" pos="6158">
          <p15:clr>
            <a:srgbClr val="A4A3A4"/>
          </p15:clr>
        </p15:guide>
        <p15:guide id="7" pos="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企画調査室" initials="t" lastIdx="1" clrIdx="0">
    <p:extLst>
      <p:ext uri="{19B8F6BF-5375-455C-9EA6-DF929625EA0E}">
        <p15:presenceInfo xmlns:p15="http://schemas.microsoft.com/office/powerpoint/2012/main" userId="企画調査室" providerId="None"/>
      </p:ext>
    </p:extLst>
  </p:cmAuthor>
  <p:cmAuthor id="2" name="石川　由美子" initials="石川　由美子" lastIdx="10" clrIdx="1">
    <p:extLst>
      <p:ext uri="{19B8F6BF-5375-455C-9EA6-DF929625EA0E}">
        <p15:presenceInfo xmlns:p15="http://schemas.microsoft.com/office/powerpoint/2012/main" userId="S-1-5-21-578014118-3277965579-1612801856-196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6D9F1"/>
    <a:srgbClr val="4F81BD"/>
    <a:srgbClr val="FF0066"/>
    <a:srgbClr val="FFFFFF"/>
    <a:srgbClr val="CC0000"/>
    <a:srgbClr val="FF643C"/>
    <a:srgbClr val="FF8C43"/>
    <a:srgbClr val="FF823C"/>
    <a:srgbClr val="FF6E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82" autoAdjust="0"/>
    <p:restoredTop sz="93110" autoAdjust="0"/>
  </p:normalViewPr>
  <p:slideViewPr>
    <p:cSldViewPr>
      <p:cViewPr varScale="1">
        <p:scale>
          <a:sx n="67" d="100"/>
          <a:sy n="67" d="100"/>
        </p:scale>
        <p:origin x="1404" y="48"/>
      </p:cViewPr>
      <p:guideLst>
        <p:guide orient="horz" pos="4247"/>
        <p:guide pos="3119"/>
        <p:guide orient="horz"/>
        <p:guide orient="horz" pos="300"/>
        <p:guide pos="6158"/>
        <p:guide pos="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936"/>
    </p:cViewPr>
  </p:sorterViewPr>
  <p:notesViewPr>
    <p:cSldViewPr>
      <p:cViewPr varScale="1">
        <p:scale>
          <a:sx n="51" d="100"/>
          <a:sy n="51" d="100"/>
        </p:scale>
        <p:origin x="-2958" y="-90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0" Type="http://schemas.openxmlformats.org/officeDocument/2006/relationships/slide" Target="slides/slide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0"/>
            <a:ext cx="2949575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91A2391-8EFE-450D-93B3-8677832C64C1}" type="datetimeFigureOut">
              <a:rPr lang="ja-JP" altLang="en-US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7"/>
            <a:ext cx="5445125" cy="4471988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5"/>
            <a:ext cx="2949575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5"/>
            <a:ext cx="2949575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5FF716C-7C63-4423-90B8-168BB37A3B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8" name="ヘッダー プレースホルダー 7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575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386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41325" y="804863"/>
            <a:ext cx="5805488" cy="40211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017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9018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3713DB-C849-48CA-B896-D964230A820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メイリオ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7708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FF716C-7C63-4423-90B8-168BB37A3B9D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6125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FF716C-7C63-4423-90B8-168BB37A3B9D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135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ＺＥＢの定義は必ずしも明確ではない。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・設計時の評価か、運用時の評価か。</a:t>
            </a:r>
          </a:p>
          <a:p>
            <a:pPr eaLnBrk="1" hangingPunct="1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・エネルギー消費の対象範囲をどこまでとするか。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・再生可能エネルギーの対象範囲をどこまでとするか。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FF716C-7C63-4423-90B8-168BB37A3B9D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4500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24" y="2130464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799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25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CE29970-1AE8-4BA5-8072-83A09D011B30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5E5F09-35C8-4A21-81C0-D2EEDE0F015E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749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EB691D5-558E-4AFD-8A75-A6F460C00304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75755F-D21C-48E1-9FAB-6237DBE750FC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4285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53" y="273054"/>
            <a:ext cx="3258093" cy="1162050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278" y="273167"/>
            <a:ext cx="5535426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153" y="1435112"/>
            <a:ext cx="325809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C7E05455-8163-487D-B07F-ECE42F824143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7BEB08-872F-4405-92C2-D809500200B3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0728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0913" y="4800604"/>
            <a:ext cx="5941695" cy="566738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0913" y="612779"/>
            <a:ext cx="59416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0913" y="5367338"/>
            <a:ext cx="59416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09328D56-32F7-45F7-A161-B1709D671083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105AD3-80B6-4994-82BC-5196BCEA5D7E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3061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8CA8F20-2255-48BD-8B7B-B8142A4B47D3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B2DECB-1C63-48A9-A586-432943B8BEEF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739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9548" y="274753"/>
            <a:ext cx="2228136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167" y="274753"/>
            <a:ext cx="6532056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57799B8-8F96-45FE-BDC4-FAA712583602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646E74-72AE-4060-8664-060849739B6F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6105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17" y="113"/>
            <a:ext cx="9902825" cy="3333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sz="1799">
              <a:solidFill>
                <a:prstClr val="white"/>
              </a:solidFill>
              <a:ea typeface="ＭＳ Ｐゴシック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54" y="265802"/>
            <a:ext cx="8912543" cy="642918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1D69ED7F-0A02-4F8B-B87D-E2BD42E5F134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DEC5EFF2-FADB-4BEE-A431-1173ED4A7470}" type="slidenum">
              <a:rPr sz="1799">
                <a:solidFill>
                  <a:prstClr val="black"/>
                </a:solidFill>
                <a:ea typeface="ＭＳ Ｐゴシック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solidFill>
                <a:prstClr val="black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65056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690" y="5"/>
            <a:ext cx="8417401" cy="49305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10845D-A875-432F-9227-C69B48E58F3E}" type="slidenum">
              <a:rPr lang="en-US" altLang="ja-JP" sz="1799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sz="1799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559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63F6D-F8CD-4465-AEFD-5FD3ACEE7EE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2018/5/15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 10"/>
          <p:cNvSpPr>
            <a:spLocks noGrp="1"/>
          </p:cNvSpPr>
          <p:nvPr>
            <p:ph type="sldNum" sz="quarter" idx="4"/>
          </p:nvPr>
        </p:nvSpPr>
        <p:spPr>
          <a:xfrm>
            <a:off x="7632101" y="6489484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 baseline="0">
                <a:solidFill>
                  <a:schemeClr val="tx1">
                    <a:tint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fld id="{F93BBD5F-2765-4267-9487-9672B0A6ABF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正方形/長方形 5"/>
          <p:cNvSpPr/>
          <p:nvPr userDrawn="1"/>
        </p:nvSpPr>
        <p:spPr>
          <a:xfrm>
            <a:off x="17" y="469168"/>
            <a:ext cx="9902825" cy="72008"/>
          </a:xfrm>
          <a:prstGeom prst="rect">
            <a:avLst/>
          </a:prstGeom>
          <a:solidFill>
            <a:srgbClr val="A7C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6841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42" y="3104999"/>
            <a:ext cx="1852477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9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08" y="3769295"/>
            <a:ext cx="1298016" cy="215444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20" y="4365139"/>
            <a:ext cx="1102513" cy="1615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4" name="スライド番号プレースホルダー 2"/>
          <p:cNvSpPr txBox="1">
            <a:spLocks/>
          </p:cNvSpPr>
          <p:nvPr userDrawn="1"/>
        </p:nvSpPr>
        <p:spPr>
          <a:xfrm>
            <a:off x="9051830" y="30608"/>
            <a:ext cx="851000" cy="446064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r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z="1799" b="1" smtClean="0">
                <a:solidFill>
                  <a:prstClr val="white">
                    <a:lumMod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/>
              <a:t>‹#›</a:t>
            </a:fld>
            <a:endParaRPr lang="ja-JP" altLang="en-US" sz="1799" b="1" dirty="0">
              <a:solidFill>
                <a:prstClr val="white">
                  <a:lumMod val="50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110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96" y="4005263"/>
            <a:ext cx="5040285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8317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-10679" y="6520295"/>
            <a:ext cx="2310659" cy="365125"/>
          </a:xfrm>
          <a:prstGeom prst="rect">
            <a:avLst/>
          </a:prstGeom>
        </p:spPr>
        <p:txBody>
          <a:bodyPr/>
          <a:lstStyle/>
          <a:p>
            <a:fld id="{A0D6A943-B62C-404D-AD51-E43659EE08FC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391744" y="6525380"/>
            <a:ext cx="313589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02857" y="6525380"/>
            <a:ext cx="2310659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07" y="188644"/>
            <a:ext cx="9502456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2399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35" y="6309355"/>
            <a:ext cx="9393710" cy="16158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42" y="3104999"/>
            <a:ext cx="1852477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9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08" y="3769295"/>
            <a:ext cx="1298016" cy="215444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20" y="4365139"/>
            <a:ext cx="1102513" cy="1615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99978" y="764704"/>
            <a:ext cx="9502903" cy="525886"/>
          </a:xfrm>
          <a:prstGeom prst="rect">
            <a:avLst/>
          </a:prstGeo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99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98" lvl="0" indent="-257098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17" y="469168"/>
            <a:ext cx="9902825" cy="72008"/>
          </a:xfrm>
          <a:prstGeom prst="rect">
            <a:avLst/>
          </a:prstGeom>
          <a:solidFill>
            <a:srgbClr val="A7C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2530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690" y="1"/>
            <a:ext cx="8417401" cy="49305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7038" y="6453506"/>
            <a:ext cx="2310659" cy="268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2A9EE-503C-4A34-81E5-ED5C603B789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29638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 bwMode="auto">
          <a:xfrm>
            <a:off x="12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21070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25" y="2130452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800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0541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0" y="4005263"/>
            <a:ext cx="5040284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10040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8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4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063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0" y="116634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4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7741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277710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742726" y="2130492"/>
            <a:ext cx="8417401" cy="1470025"/>
          </a:xfrm>
        </p:spPr>
        <p:txBody>
          <a:bodyPr anchor="ctr"/>
          <a:lstStyle>
            <a:lvl1pPr algn="ctr"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277710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424" y="4052888"/>
            <a:ext cx="6931978" cy="1752600"/>
          </a:xfrm>
        </p:spPr>
        <p:txBody>
          <a:bodyPr/>
          <a:lstStyle>
            <a:lvl1pPr algn="ctr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cxnSp>
        <p:nvCxnSpPr>
          <p:cNvPr id="7" name="直線コネクタ 6"/>
          <p:cNvCxnSpPr/>
          <p:nvPr userDrawn="1"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255112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/>
          </p:nvPr>
        </p:nvSpPr>
        <p:spPr/>
        <p:txBody>
          <a:bodyPr/>
          <a:lstStyle>
            <a:lvl1pPr marL="0" indent="0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6446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B6C98-0C2F-49F8-B75E-87F1B57CCE1F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cxnSp>
        <p:nvCxnSpPr>
          <p:cNvPr id="5" name="直線コネクタ 4"/>
          <p:cNvCxnSpPr/>
          <p:nvPr userDrawn="1"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6891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53" y="765183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59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4987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4682C31-E792-4494-ACB4-1CDA6D6B672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cxnSp>
        <p:nvCxnSpPr>
          <p:cNvPr id="4" name="直線コネクタ 3"/>
          <p:cNvCxnSpPr/>
          <p:nvPr userDrawn="1"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190762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本文（作業用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1"/>
          </p:nvPr>
        </p:nvSpPr>
        <p:spPr/>
        <p:txBody>
          <a:bodyPr/>
          <a:lstStyle>
            <a:lvl1pPr marL="0" indent="0" eaLnBrk="1" hangingPunct="1"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eaLnBrk="1" hangingPunct="1"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9086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277710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742727" y="2130494"/>
            <a:ext cx="8417401" cy="1470025"/>
          </a:xfrm>
        </p:spPr>
        <p:txBody>
          <a:bodyPr anchor="ctr"/>
          <a:lstStyle>
            <a:lvl1pPr algn="ctr"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277710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424" y="4052888"/>
            <a:ext cx="6931978" cy="1752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cxnSp>
        <p:nvCxnSpPr>
          <p:cNvPr id="7" name="直線コネクタ 6"/>
          <p:cNvCxnSpPr/>
          <p:nvPr userDrawn="1"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009877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/>
          </p:nvPr>
        </p:nvSpPr>
        <p:spPr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0" indent="0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4940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baseline="0">
                <a:latin typeface="Segoe UI" panose="020B0502040204020203" pitchFamily="34" charset="0"/>
              </a:defRPr>
            </a:lvl1pPr>
          </a:lstStyle>
          <a:p>
            <a:pPr>
              <a:defRPr/>
            </a:pPr>
            <a:fld id="{E92B6C98-0C2F-49F8-B75E-87F1B57CCE1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cxnSp>
        <p:nvCxnSpPr>
          <p:cNvPr id="5" name="直線コネクタ 4"/>
          <p:cNvCxnSpPr/>
          <p:nvPr userDrawn="1"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49927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baseline="0">
                <a:latin typeface="Segoe UI" panose="020B0502040204020203" pitchFamily="34" charset="0"/>
                <a:ea typeface="+mn-ea"/>
              </a:defRPr>
            </a:lvl1pPr>
          </a:lstStyle>
          <a:p>
            <a:pPr>
              <a:defRPr/>
            </a:pPr>
            <a:fld id="{24682C31-E792-4494-ACB4-1CDA6D6B6722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cxnSp>
        <p:nvCxnSpPr>
          <p:cNvPr id="4" name="直線コネクタ 3"/>
          <p:cNvCxnSpPr/>
          <p:nvPr userDrawn="1"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507686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9DED3-E5D4-4300-8982-A23BAF96436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2952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 bwMode="auto">
          <a:xfrm>
            <a:off x="9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93766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20" y="2130442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800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4220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0" y="4005263"/>
            <a:ext cx="5040284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3262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74" y="116637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59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01434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8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3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964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0" y="116634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3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2530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712" y="2130498"/>
            <a:ext cx="8417401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424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894F7690-54A9-4A9B-B984-5D05DFA568D0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15586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66AFDD9-3A98-4C7A-8177-CBE72D364CC9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40763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387" y="4406973"/>
            <a:ext cx="8417401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387" y="2906713"/>
            <a:ext cx="8417401" cy="1500187"/>
          </a:xfrm>
        </p:spPr>
        <p:txBody>
          <a:bodyPr anchor="b"/>
          <a:lstStyle>
            <a:lvl1pPr marL="0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89BB35CF-309E-4FF9-ADF9-72C067D8E70F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94458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145" y="160020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7587" y="160020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0F835A37-947B-4DD9-B271-F564B4EDDD8A}" type="datetime1">
              <a:rPr lang="ja-JP" altLang="en-US" smtClean="0"/>
              <a:t>2018/5/15</a:t>
            </a:fld>
            <a:endParaRPr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88399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41" y="1535113"/>
            <a:ext cx="4375335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141" y="2174875"/>
            <a:ext cx="4375335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0801" y="1535113"/>
            <a:ext cx="4376922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0801" y="2174875"/>
            <a:ext cx="4376922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EAD07B9-8999-4727-9F0B-96C9A48DCCCA}" type="datetime1">
              <a:rPr lang="ja-JP" altLang="en-US" smtClean="0"/>
              <a:t>2018/5/15</a:t>
            </a:fld>
            <a:endParaRPr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07E4E3B4-BA0D-4156-B800-71821351DB7E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55265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571DE76-8C1E-479D-8E05-70D1B48266AE}" type="datetime1">
              <a:rPr lang="ja-JP" altLang="en-US" smtClean="0"/>
              <a:t>2018/5/15</a:t>
            </a:fld>
            <a:endParaRPr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615E5F09-35C8-4A21-81C0-D2EEDE0F015E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569689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DE4386B-05CB-422B-A0C2-0168F7D6B723}" type="datetime1">
              <a:rPr lang="ja-JP" altLang="en-US" smtClean="0"/>
              <a:t>2018/5/15</a:t>
            </a:fld>
            <a:endParaRPr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5475755F-D21C-48E1-9FAB-6237DBE750FC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51580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41" y="273050"/>
            <a:ext cx="3258093" cy="1162050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258" y="273053"/>
            <a:ext cx="5535426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141" y="1435103"/>
            <a:ext cx="325809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9F72BAB-8FDE-4A64-8E7F-92EEEF9A11EE}" type="datetime1">
              <a:rPr lang="ja-JP" altLang="en-US" smtClean="0"/>
              <a:t>2018/5/15</a:t>
            </a:fld>
            <a:endParaRPr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0F7BEB08-872F-4405-92C2-D809500200B3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753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729" y="2130782"/>
            <a:ext cx="8417401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429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C23BB96F-B1BB-410E-AE64-A7A114AAFD9B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753721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0891" y="4800600"/>
            <a:ext cx="5941695" cy="566738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0891" y="612775"/>
            <a:ext cx="59416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0891" y="5367338"/>
            <a:ext cx="59416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8FF66FB-5E09-422C-80C3-7FC9683B16C0}" type="datetime1">
              <a:rPr lang="ja-JP" altLang="en-US" smtClean="0"/>
              <a:t>2018/5/15</a:t>
            </a:fld>
            <a:endParaRPr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45105AD3-80B6-4994-82BC-5196BCEA5D7E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37039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0636058E-0B99-4279-9BDE-B06E814F55D9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0BB2DECB-1C63-48A9-A586-432943B8BEEF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09692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9548" y="274640"/>
            <a:ext cx="2228136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149" y="274640"/>
            <a:ext cx="6532056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0F736BF-EA96-4DD0-8147-C21A787383FA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60646E74-72AE-4060-8664-060849739B6F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70555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0" y="3"/>
            <a:ext cx="9902825" cy="3333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799">
              <a:solidFill>
                <a:prstClr val="white"/>
              </a:solidFill>
              <a:ea typeface="ＭＳ Ｐゴシック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41" y="265802"/>
            <a:ext cx="8912543" cy="642918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5F1ECF73-8F0C-411B-9650-B66B540047B8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 eaLnBrk="0" hangingPunct="0">
              <a:defRPr/>
            </a:pPr>
            <a:fld id="{DEC5EFF2-FADB-4BEE-A431-1173ED4A7470}" type="slidenum">
              <a:rPr lang="ja-JP" altLang="en-US" sz="1799">
                <a:solidFill>
                  <a:prstClr val="black"/>
                </a:solidFill>
                <a:latin typeface="メイリオ"/>
                <a:ea typeface="ＭＳ Ｐゴシック" charset="-128"/>
              </a:rPr>
              <a:pPr algn="l" eaLnBrk="0" hangingPunct="0">
                <a:defRPr/>
              </a:pPr>
              <a:t>‹#›</a:t>
            </a:fld>
            <a:endParaRPr lang="ja-JP" altLang="en-US" sz="1799">
              <a:solidFill>
                <a:prstClr val="black"/>
              </a:solidFill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736882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678" y="1"/>
            <a:ext cx="8417401" cy="49305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 eaLnBrk="0" hangingPunct="0">
              <a:defRPr/>
            </a:pPr>
            <a:fld id="{C810845D-A875-432F-9227-C69B48E58F3E}" type="slidenum">
              <a:rPr lang="en-US" altLang="ja-JP" sz="1799">
                <a:solidFill>
                  <a:prstClr val="black"/>
                </a:solidFill>
                <a:latin typeface="メイリオ"/>
                <a:ea typeface="メイリオ"/>
              </a:rPr>
              <a:pPr algn="l" eaLnBrk="0" hangingPunct="0">
                <a:defRPr/>
              </a:pPr>
              <a:t>‹#›</a:t>
            </a:fld>
            <a:endParaRPr lang="en-US" altLang="ja-JP" sz="1799">
              <a:solidFill>
                <a:prstClr val="black"/>
              </a:solidFill>
              <a:latin typeface="メイリオ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89710967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9431" y="0"/>
            <a:ext cx="9593394" cy="857232"/>
          </a:xfrm>
        </p:spPr>
        <p:txBody>
          <a:bodyPr>
            <a:normAutofit/>
          </a:bodyPr>
          <a:lstStyle>
            <a:lvl1pPr algn="l">
              <a:defRPr sz="3599"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7" y="6572250"/>
            <a:ext cx="5582374" cy="285750"/>
          </a:xfr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7097025" y="6356552"/>
            <a:ext cx="2310659" cy="365125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latin typeface="MS Reference Sans Serif" panose="020B0604030504040204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A7252ED-4569-4997-A2D5-873084C89A6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82790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5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21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3398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12" y="2130426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799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7793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0" y="4005263"/>
            <a:ext cx="5040284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13016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5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21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5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C7F56267-4D75-48E9-93C8-D8E3ECF35980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68207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0" y="116633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21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64640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2825" cy="764704"/>
          </a:xfrm>
          <a:solidFill>
            <a:schemeClr val="accent1">
              <a:lumMod val="75000"/>
            </a:schemeClr>
          </a:solidFill>
        </p:spPr>
        <p:txBody>
          <a:bodyPr lIns="144000" rIns="144000"/>
          <a:lstStyle>
            <a:lvl1pPr algn="l">
              <a:defRPr sz="2799" b="1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メインタイトル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209" y="6356494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F8294-C20A-4E22-B0B7-389425EE3BE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3465" y="6356494"/>
            <a:ext cx="313589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31825" y="6432269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F2A3B4B2-E626-400B-908E-0974CFD38410}" type="slidenum">
              <a:rPr lang="ja-JP" alt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9583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209" y="6356494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E3BCD-A210-4952-A9C2-4E4E63F2D78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3465" y="6356494"/>
            <a:ext cx="313589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25" y="6356494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fld id="{403C0D2E-208F-4A01-9EA1-9F9C4CE4B0C0}" type="slidenum">
              <a:rPr lang="ja-JP" altLang="en-US" smtClean="0">
                <a:solidFill>
                  <a:srgbClr val="DEDEDE">
                    <a:lumMod val="25000"/>
                  </a:srgb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DEDEDE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2813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892423-AA89-4326-AA0F-27E1F653BA71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43D51-1B5B-470A-B79F-2D6F8C91526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4400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6F48E6-F6EE-4198-8E1E-7EFCD7926311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43D51-1B5B-470A-B79F-2D6F8C91526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55640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 userDrawn="1"/>
        </p:nvCxnSpPr>
        <p:spPr>
          <a:xfrm>
            <a:off x="411031" y="3444875"/>
            <a:ext cx="9082350" cy="0"/>
          </a:xfrm>
          <a:prstGeom prst="line">
            <a:avLst/>
          </a:prstGeom>
          <a:ln w="38100" cap="flat" cmpd="sng" algn="ctr">
            <a:solidFill>
              <a:srgbClr val="ACACA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10268" y="2781300"/>
            <a:ext cx="9083488" cy="647700"/>
          </a:xfrm>
          <a:noFill/>
          <a:effectLst/>
        </p:spPr>
        <p:txBody>
          <a:bodyPr>
            <a:normAutofit/>
          </a:bodyPr>
          <a:lstStyle>
            <a:lvl1pPr>
              <a:defRPr sz="3199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10268" y="3571201"/>
            <a:ext cx="9083488" cy="307777"/>
          </a:xfrm>
        </p:spPr>
        <p:txBody>
          <a:bodyPr/>
          <a:lstStyle>
            <a:lvl1pPr marL="0" indent="0" algn="l">
              <a:buNone/>
              <a:defRPr sz="1999" b="0">
                <a:solidFill>
                  <a:schemeClr val="tx1"/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805113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line"/>
          <p:cNvSpPr>
            <a:spLocks noChangeShapeType="1"/>
          </p:cNvSpPr>
          <p:nvPr/>
        </p:nvSpPr>
        <p:spPr bwMode="gray">
          <a:xfrm>
            <a:off x="411031" y="819150"/>
            <a:ext cx="9082350" cy="1588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6" name="Page_num"/>
          <p:cNvSpPr txBox="1"/>
          <p:nvPr/>
        </p:nvSpPr>
        <p:spPr>
          <a:xfrm>
            <a:off x="4705429" y="6596063"/>
            <a:ext cx="468162" cy="25876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fld id="{6FF7EA6F-52CE-45EA-A084-057693BCDBDD}" type="slidenum">
              <a:rPr lang="ja-JP" altLang="en-US" sz="1200">
                <a:solidFill>
                  <a:srgbClr val="000000"/>
                </a:solidFill>
                <a:ea typeface="メイリオ" panose="020B0604030504040204" pitchFamily="50" charset="-128"/>
                <a:sym typeface="Arial" panose="020B0604020202020204" pitchFamily="34" charset="0"/>
              </a:rPr>
              <a:pPr algn="ctr"/>
              <a:t>‹#›</a:t>
            </a:fld>
            <a:endParaRPr lang="ja-JP" altLang="en-US" sz="1200">
              <a:solidFill>
                <a:srgbClr val="000000"/>
              </a:solidFill>
              <a:ea typeface="メイリオ" panose="020B0604030504040204" pitchFamily="50" charset="-128"/>
              <a:sym typeface="Arial" panose="020B06040202020202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0268" y="333376"/>
            <a:ext cx="9083488" cy="485775"/>
          </a:xfrm>
        </p:spPr>
        <p:txBody>
          <a:bodyPr>
            <a:normAutofit/>
          </a:bodyPr>
          <a:lstStyle>
            <a:lvl1pPr>
              <a:defRPr sz="2399" b="1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410268" y="982800"/>
            <a:ext cx="9083488" cy="1515800"/>
          </a:xfrm>
        </p:spPr>
        <p:txBody>
          <a:bodyPr/>
          <a:lstStyle>
            <a:lvl3pPr>
              <a:spcBef>
                <a:spcPts val="432"/>
              </a:spcBef>
              <a:defRPr/>
            </a:lvl3pPr>
            <a:lvl4pPr>
              <a:spcBef>
                <a:spcPts val="336"/>
              </a:spcBef>
              <a:defRPr/>
            </a:lvl4pPr>
            <a:lvl5pPr>
              <a:spcBef>
                <a:spcPts val="336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9760115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kah_line"/>
          <p:cNvSpPr>
            <a:spLocks noChangeShapeType="1"/>
          </p:cNvSpPr>
          <p:nvPr userDrawn="1"/>
        </p:nvSpPr>
        <p:spPr bwMode="gray">
          <a:xfrm>
            <a:off x="411031" y="3429000"/>
            <a:ext cx="9082350" cy="1588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5" name="nakah_lineup"/>
          <p:cNvSpPr>
            <a:spLocks noChangeShapeType="1"/>
          </p:cNvSpPr>
          <p:nvPr/>
        </p:nvSpPr>
        <p:spPr bwMode="gray">
          <a:xfrm>
            <a:off x="411031" y="2781300"/>
            <a:ext cx="9082350" cy="0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6" name="Page_num"/>
          <p:cNvSpPr txBox="1"/>
          <p:nvPr/>
        </p:nvSpPr>
        <p:spPr>
          <a:xfrm>
            <a:off x="4705429" y="6596063"/>
            <a:ext cx="468162" cy="25876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fld id="{9BB70614-FC81-4E26-81B9-5AA07C81837F}" type="slidenum">
              <a:rPr lang="ja-JP" altLang="en-US" sz="1200">
                <a:solidFill>
                  <a:srgbClr val="000000"/>
                </a:solidFill>
                <a:ea typeface="メイリオ" panose="020B0604030504040204" pitchFamily="50" charset="-128"/>
                <a:sym typeface="Arial" panose="020B0604020202020204" pitchFamily="34" charset="0"/>
              </a:rPr>
              <a:pPr algn="ctr"/>
              <a:t>‹#›</a:t>
            </a:fld>
            <a:endParaRPr lang="ja-JP" altLang="en-US" sz="1200">
              <a:solidFill>
                <a:srgbClr val="000000"/>
              </a:solidFill>
              <a:ea typeface="メイリオ" panose="020B0604030504040204" pitchFamily="50" charset="-128"/>
              <a:sym typeface="Arial" panose="020B06040202020202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0268" y="2782800"/>
            <a:ext cx="9083488" cy="648000"/>
          </a:xfrm>
        </p:spPr>
        <p:txBody>
          <a:bodyPr>
            <a:normAutofit/>
          </a:bodyPr>
          <a:lstStyle>
            <a:lvl1pPr algn="ctr">
              <a:defRPr sz="2399" b="1" cap="all" baseline="0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497120" y="4078800"/>
            <a:ext cx="6909785" cy="21544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6410774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_line"/>
          <p:cNvSpPr>
            <a:spLocks noChangeShapeType="1"/>
          </p:cNvSpPr>
          <p:nvPr/>
        </p:nvSpPr>
        <p:spPr bwMode="gray">
          <a:xfrm>
            <a:off x="411031" y="819150"/>
            <a:ext cx="9082350" cy="1588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4" name="Page_num"/>
          <p:cNvSpPr txBox="1"/>
          <p:nvPr/>
        </p:nvSpPr>
        <p:spPr>
          <a:xfrm>
            <a:off x="4705429" y="6596063"/>
            <a:ext cx="468162" cy="25876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fld id="{C8907395-0EE6-4969-A394-F35C4659B26E}" type="slidenum">
              <a:rPr lang="ja-JP" altLang="en-US" sz="1200">
                <a:solidFill>
                  <a:srgbClr val="000000"/>
                </a:solidFill>
                <a:ea typeface="メイリオ" panose="020B0604030504040204" pitchFamily="50" charset="-128"/>
                <a:sym typeface="Arial" panose="020B0604020202020204" pitchFamily="34" charset="0"/>
              </a:rPr>
              <a:pPr algn="ctr"/>
              <a:t>‹#›</a:t>
            </a:fld>
            <a:endParaRPr lang="ja-JP" altLang="en-US" sz="1200">
              <a:solidFill>
                <a:srgbClr val="000000"/>
              </a:solidFill>
              <a:ea typeface="メイリオ" panose="020B0604030504040204" pitchFamily="50" charset="-128"/>
              <a:sym typeface="Arial" panose="020B06040202020202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0268" y="333376"/>
            <a:ext cx="9083488" cy="485775"/>
          </a:xfrm>
        </p:spPr>
        <p:txBody>
          <a:bodyPr>
            <a:normAutofit/>
          </a:bodyPr>
          <a:lstStyle>
            <a:lvl1pPr>
              <a:defRPr sz="2399" b="1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6763211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ge_num"/>
          <p:cNvSpPr txBox="1"/>
          <p:nvPr userDrawn="1"/>
        </p:nvSpPr>
        <p:spPr>
          <a:xfrm>
            <a:off x="4705429" y="6596063"/>
            <a:ext cx="468162" cy="25876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fld id="{381782BF-E35A-425C-A0E8-F1B6FE1A7E08}" type="slidenum">
              <a:rPr lang="ja-JP" altLang="en-US" sz="1200">
                <a:solidFill>
                  <a:srgbClr val="000000"/>
                </a:solidFill>
                <a:ea typeface="メイリオ" panose="020B0604030504040204" pitchFamily="50" charset="-128"/>
                <a:sym typeface="Arial" panose="020B0604020202020204" pitchFamily="34" charset="0"/>
              </a:rPr>
              <a:pPr algn="ctr"/>
              <a:t>‹#›</a:t>
            </a:fld>
            <a:endParaRPr lang="ja-JP" altLang="en-US" sz="1200">
              <a:solidFill>
                <a:srgbClr val="000000"/>
              </a:solidFill>
              <a:ea typeface="メイリオ" panose="020B0604030504040204" pitchFamily="50" charset="-128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605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392" y="4407261"/>
            <a:ext cx="8417401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392" y="2906722"/>
            <a:ext cx="8417401" cy="1500187"/>
          </a:xfrm>
        </p:spPr>
        <p:txBody>
          <a:bodyPr anchor="b"/>
          <a:lstStyle>
            <a:lvl1pPr marL="0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C430B20-29B7-465D-8F8A-B15222094C0B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768216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7853" y="1122363"/>
            <a:ext cx="7427119" cy="2387600"/>
          </a:xfrm>
        </p:spPr>
        <p:txBody>
          <a:bodyPr anchor="b"/>
          <a:lstStyle>
            <a:lvl1pPr algn="ctr">
              <a:defRPr sz="4873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7853" y="3602038"/>
            <a:ext cx="7427119" cy="1655762"/>
          </a:xfrm>
        </p:spPr>
        <p:txBody>
          <a:bodyPr/>
          <a:lstStyle>
            <a:lvl1pPr marL="0" indent="0" algn="ctr">
              <a:buNone/>
              <a:defRPr sz="1949"/>
            </a:lvl1pPr>
            <a:lvl2pPr marL="371338" indent="0" algn="ctr">
              <a:buNone/>
              <a:defRPr sz="1624"/>
            </a:lvl2pPr>
            <a:lvl3pPr marL="742676" indent="0" algn="ctr">
              <a:buNone/>
              <a:defRPr sz="1462"/>
            </a:lvl3pPr>
            <a:lvl4pPr marL="1114014" indent="0" algn="ctr">
              <a:buNone/>
              <a:defRPr sz="1300"/>
            </a:lvl4pPr>
            <a:lvl5pPr marL="1485351" indent="0" algn="ctr">
              <a:buNone/>
              <a:defRPr sz="1300"/>
            </a:lvl5pPr>
            <a:lvl6pPr marL="1856689" indent="0" algn="ctr">
              <a:buNone/>
              <a:defRPr sz="1300"/>
            </a:lvl6pPr>
            <a:lvl7pPr marL="2228027" indent="0" algn="ctr">
              <a:buNone/>
              <a:defRPr sz="1300"/>
            </a:lvl7pPr>
            <a:lvl8pPr marL="2599365" indent="0" algn="ctr">
              <a:buNone/>
              <a:defRPr sz="1300"/>
            </a:lvl8pPr>
            <a:lvl9pPr marL="2970703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D990B1-FDE8-48BE-B35D-361D8E48D530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5086E-B9CF-44F9-8B72-E4A3B439ECA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091694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C6BF3B-42CC-4FCD-BBB6-B1693AE7175D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0D8599-7C9D-4369-B8E4-1C76691DB2B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928541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661" y="1709739"/>
            <a:ext cx="8541187" cy="2852737"/>
          </a:xfrm>
        </p:spPr>
        <p:txBody>
          <a:bodyPr anchor="b"/>
          <a:lstStyle>
            <a:lvl1pPr>
              <a:defRPr sz="4873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661" y="4589464"/>
            <a:ext cx="8541187" cy="1500187"/>
          </a:xfrm>
        </p:spPr>
        <p:txBody>
          <a:bodyPr/>
          <a:lstStyle>
            <a:lvl1pPr marL="0" indent="0">
              <a:buNone/>
              <a:defRPr sz="1949">
                <a:solidFill>
                  <a:schemeClr val="tx1">
                    <a:tint val="75000"/>
                  </a:schemeClr>
                </a:solidFill>
              </a:defRPr>
            </a:lvl1pPr>
            <a:lvl2pPr marL="371338" indent="0">
              <a:buNone/>
              <a:defRPr sz="1624">
                <a:solidFill>
                  <a:schemeClr val="tx1">
                    <a:tint val="75000"/>
                  </a:schemeClr>
                </a:solidFill>
              </a:defRPr>
            </a:lvl2pPr>
            <a:lvl3pPr marL="742676" indent="0">
              <a:buNone/>
              <a:defRPr sz="1462">
                <a:solidFill>
                  <a:schemeClr val="tx1">
                    <a:tint val="75000"/>
                  </a:schemeClr>
                </a:solidFill>
              </a:defRPr>
            </a:lvl3pPr>
            <a:lvl4pPr marL="111401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3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668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0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5993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07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DC8C01-DA01-494A-A125-70C1BDAC05F1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BECACF-80A4-43E2-ADA6-2819DB5839B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681299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0819" y="1825625"/>
            <a:ext cx="4208701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3305" y="1825625"/>
            <a:ext cx="4208701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2A8BF-4F94-4722-A5C7-83D7772C9635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24C79-320E-43BA-A087-E6C2672B51D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278761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09" y="365126"/>
            <a:ext cx="8541187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109" y="1681163"/>
            <a:ext cx="4189359" cy="823912"/>
          </a:xfrm>
        </p:spPr>
        <p:txBody>
          <a:bodyPr anchor="b"/>
          <a:lstStyle>
            <a:lvl1pPr marL="0" indent="0">
              <a:buNone/>
              <a:defRPr sz="1949" b="1"/>
            </a:lvl1pPr>
            <a:lvl2pPr marL="371338" indent="0">
              <a:buNone/>
              <a:defRPr sz="1624" b="1"/>
            </a:lvl2pPr>
            <a:lvl3pPr marL="742676" indent="0">
              <a:buNone/>
              <a:defRPr sz="1462" b="1"/>
            </a:lvl3pPr>
            <a:lvl4pPr marL="1114014" indent="0">
              <a:buNone/>
              <a:defRPr sz="1300" b="1"/>
            </a:lvl4pPr>
            <a:lvl5pPr marL="1485351" indent="0">
              <a:buNone/>
              <a:defRPr sz="1300" b="1"/>
            </a:lvl5pPr>
            <a:lvl6pPr marL="1856689" indent="0">
              <a:buNone/>
              <a:defRPr sz="1300" b="1"/>
            </a:lvl6pPr>
            <a:lvl7pPr marL="2228027" indent="0">
              <a:buNone/>
              <a:defRPr sz="1300" b="1"/>
            </a:lvl7pPr>
            <a:lvl8pPr marL="2599365" indent="0">
              <a:buNone/>
              <a:defRPr sz="1300" b="1"/>
            </a:lvl8pPr>
            <a:lvl9pPr marL="2970703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109" y="2505075"/>
            <a:ext cx="4189359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3305" y="1681163"/>
            <a:ext cx="4209990" cy="823912"/>
          </a:xfrm>
        </p:spPr>
        <p:txBody>
          <a:bodyPr anchor="b"/>
          <a:lstStyle>
            <a:lvl1pPr marL="0" indent="0">
              <a:buNone/>
              <a:defRPr sz="1949" b="1"/>
            </a:lvl1pPr>
            <a:lvl2pPr marL="371338" indent="0">
              <a:buNone/>
              <a:defRPr sz="1624" b="1"/>
            </a:lvl2pPr>
            <a:lvl3pPr marL="742676" indent="0">
              <a:buNone/>
              <a:defRPr sz="1462" b="1"/>
            </a:lvl3pPr>
            <a:lvl4pPr marL="1114014" indent="0">
              <a:buNone/>
              <a:defRPr sz="1300" b="1"/>
            </a:lvl4pPr>
            <a:lvl5pPr marL="1485351" indent="0">
              <a:buNone/>
              <a:defRPr sz="1300" b="1"/>
            </a:lvl5pPr>
            <a:lvl6pPr marL="1856689" indent="0">
              <a:buNone/>
              <a:defRPr sz="1300" b="1"/>
            </a:lvl6pPr>
            <a:lvl7pPr marL="2228027" indent="0">
              <a:buNone/>
              <a:defRPr sz="1300" b="1"/>
            </a:lvl7pPr>
            <a:lvl8pPr marL="2599365" indent="0">
              <a:buNone/>
              <a:defRPr sz="1300" b="1"/>
            </a:lvl8pPr>
            <a:lvl9pPr marL="2970703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3305" y="2505075"/>
            <a:ext cx="420999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0A12-1709-489B-9296-A211117A7948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3156B2-85D0-4FFB-B02B-3D90DD81E94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257965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2CDB3D-5476-4155-A8F8-EDCC0A587CD0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AD7D1-1FBD-46C5-A15A-F2B09925576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269587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5F9757-DEC5-4A12-9C26-7E90AD73E6E7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42FC9D-382B-4BF2-A525-ED5C21CB5F6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603485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09" y="457200"/>
            <a:ext cx="3193919" cy="1600200"/>
          </a:xfrm>
        </p:spPr>
        <p:txBody>
          <a:bodyPr anchor="b"/>
          <a:lstStyle>
            <a:lvl1pPr>
              <a:defRPr sz="2599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09991" y="987426"/>
            <a:ext cx="5013305" cy="4873625"/>
          </a:xfrm>
        </p:spPr>
        <p:txBody>
          <a:bodyPr/>
          <a:lstStyle>
            <a:lvl1pPr>
              <a:defRPr sz="2599"/>
            </a:lvl1pPr>
            <a:lvl2pPr>
              <a:defRPr sz="2274"/>
            </a:lvl2pPr>
            <a:lvl3pPr>
              <a:defRPr sz="1949"/>
            </a:lvl3pPr>
            <a:lvl4pPr>
              <a:defRPr sz="1624"/>
            </a:lvl4pPr>
            <a:lvl5pPr>
              <a:defRPr sz="1624"/>
            </a:lvl5pPr>
            <a:lvl6pPr>
              <a:defRPr sz="1624"/>
            </a:lvl6pPr>
            <a:lvl7pPr>
              <a:defRPr sz="1624"/>
            </a:lvl7pPr>
            <a:lvl8pPr>
              <a:defRPr sz="1624"/>
            </a:lvl8pPr>
            <a:lvl9pPr>
              <a:defRPr sz="162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109" y="2057400"/>
            <a:ext cx="3193919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338" indent="0">
              <a:buNone/>
              <a:defRPr sz="1137"/>
            </a:lvl2pPr>
            <a:lvl3pPr marL="742676" indent="0">
              <a:buNone/>
              <a:defRPr sz="975"/>
            </a:lvl3pPr>
            <a:lvl4pPr marL="1114014" indent="0">
              <a:buNone/>
              <a:defRPr sz="812"/>
            </a:lvl4pPr>
            <a:lvl5pPr marL="1485351" indent="0">
              <a:buNone/>
              <a:defRPr sz="812"/>
            </a:lvl5pPr>
            <a:lvl6pPr marL="1856689" indent="0">
              <a:buNone/>
              <a:defRPr sz="812"/>
            </a:lvl6pPr>
            <a:lvl7pPr marL="2228027" indent="0">
              <a:buNone/>
              <a:defRPr sz="812"/>
            </a:lvl7pPr>
            <a:lvl8pPr marL="2599365" indent="0">
              <a:buNone/>
              <a:defRPr sz="812"/>
            </a:lvl8pPr>
            <a:lvl9pPr marL="2970703" indent="0">
              <a:buNone/>
              <a:defRPr sz="81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0D484C-62A3-474F-A301-81037FA8F4E3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3C29B-6F5C-460D-972A-B9A027DBC5F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895292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09" y="457200"/>
            <a:ext cx="3193919" cy="1600200"/>
          </a:xfrm>
        </p:spPr>
        <p:txBody>
          <a:bodyPr anchor="b"/>
          <a:lstStyle>
            <a:lvl1pPr>
              <a:defRPr sz="2599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09991" y="987426"/>
            <a:ext cx="5013305" cy="4873625"/>
          </a:xfrm>
        </p:spPr>
        <p:txBody>
          <a:bodyPr/>
          <a:lstStyle>
            <a:lvl1pPr marL="0" indent="0">
              <a:buNone/>
              <a:defRPr sz="2599"/>
            </a:lvl1pPr>
            <a:lvl2pPr marL="371338" indent="0">
              <a:buNone/>
              <a:defRPr sz="2274"/>
            </a:lvl2pPr>
            <a:lvl3pPr marL="742676" indent="0">
              <a:buNone/>
              <a:defRPr sz="1949"/>
            </a:lvl3pPr>
            <a:lvl4pPr marL="1114014" indent="0">
              <a:buNone/>
              <a:defRPr sz="1624"/>
            </a:lvl4pPr>
            <a:lvl5pPr marL="1485351" indent="0">
              <a:buNone/>
              <a:defRPr sz="1624"/>
            </a:lvl5pPr>
            <a:lvl6pPr marL="1856689" indent="0">
              <a:buNone/>
              <a:defRPr sz="1624"/>
            </a:lvl6pPr>
            <a:lvl7pPr marL="2228027" indent="0">
              <a:buNone/>
              <a:defRPr sz="1624"/>
            </a:lvl7pPr>
            <a:lvl8pPr marL="2599365" indent="0">
              <a:buNone/>
              <a:defRPr sz="1624"/>
            </a:lvl8pPr>
            <a:lvl9pPr marL="2970703" indent="0">
              <a:buNone/>
              <a:defRPr sz="162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109" y="2057400"/>
            <a:ext cx="3193919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338" indent="0">
              <a:buNone/>
              <a:defRPr sz="1137"/>
            </a:lvl2pPr>
            <a:lvl3pPr marL="742676" indent="0">
              <a:buNone/>
              <a:defRPr sz="975"/>
            </a:lvl3pPr>
            <a:lvl4pPr marL="1114014" indent="0">
              <a:buNone/>
              <a:defRPr sz="812"/>
            </a:lvl4pPr>
            <a:lvl5pPr marL="1485351" indent="0">
              <a:buNone/>
              <a:defRPr sz="812"/>
            </a:lvl5pPr>
            <a:lvl6pPr marL="1856689" indent="0">
              <a:buNone/>
              <a:defRPr sz="812"/>
            </a:lvl6pPr>
            <a:lvl7pPr marL="2228027" indent="0">
              <a:buNone/>
              <a:defRPr sz="812"/>
            </a:lvl7pPr>
            <a:lvl8pPr marL="2599365" indent="0">
              <a:buNone/>
              <a:defRPr sz="812"/>
            </a:lvl8pPr>
            <a:lvl9pPr marL="2970703" indent="0">
              <a:buNone/>
              <a:defRPr sz="81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F255CA-D152-4B31-ACA2-80B035BBFC83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44CF6-E466-47C1-BEAE-31FA983EA10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878816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D8D07F-74F0-4E2B-BBD4-1658EB0DA7CB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B6F6EA-F5ED-473B-ACB9-B0ECDF7E2BF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2309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167" y="160021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7619" y="160021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43C38AF-69AB-49B2-B020-A20AFC3F4ED2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733013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6709" y="365125"/>
            <a:ext cx="2135297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0819" y="365125"/>
            <a:ext cx="628210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1408C-24BA-4B9B-BBD0-26E1A4B7D4CA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A5838F-8C2B-4C5E-9E69-78EA05F9831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291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50" y="1535113"/>
            <a:ext cx="4375335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150" y="2174875"/>
            <a:ext cx="4375335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0877" y="1535113"/>
            <a:ext cx="4376922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0877" y="2174875"/>
            <a:ext cx="4376922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12876517-48D8-4C1C-9188-CE91E76258DC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E4E3B4-BA0D-4156-B800-71821351DB7E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3589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9.xml"/><Relationship Id="rId7" Type="http://schemas.openxmlformats.org/officeDocument/2006/relationships/theme" Target="../theme/theme10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1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theme" Target="../theme/theme12.xml"/><Relationship Id="rId5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8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41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6" Type="http://schemas.openxmlformats.org/officeDocument/2006/relationships/theme" Target="../theme/theme9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12" y="116637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28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03286"/>
              <a:ext cx="2460625" cy="6405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18" y="-1437063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81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9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7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66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6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99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127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73129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199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063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126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189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251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797" indent="-342797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5954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779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289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130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193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25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6319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3382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0" y="116633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40" y="3389313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03286"/>
              <a:ext cx="2460625" cy="6405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2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18" y="-1437063"/>
            <a:ext cx="48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78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5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0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4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28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0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61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26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089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10369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241" r:id="rId3"/>
    <p:sldLayoutId id="2147484242" r:id="rId4"/>
    <p:sldLayoutId id="2147484244" r:id="rId5"/>
    <p:sldLayoutId id="2147484245" r:id="rId6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199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063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126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189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251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797" indent="-342797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5954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779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289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130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193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25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6319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3382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142" y="1600205"/>
            <a:ext cx="891254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140" y="6245225"/>
            <a:ext cx="2310659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ABC89AC-3320-42E8-80FA-4130F1290F14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3466" y="6245225"/>
            <a:ext cx="313589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57003" y="6480000"/>
            <a:ext cx="539828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defRPr sz="1999">
                <a:latin typeface="+mn-lt"/>
              </a:defRPr>
            </a:lvl1pPr>
          </a:lstStyle>
          <a:p>
            <a:fld id="{15543D51-1B5B-470A-B79F-2D6F8C91526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" y="0"/>
            <a:ext cx="9902825" cy="546100"/>
            <a:chOff x="0" y="0"/>
            <a:chExt cx="5760" cy="344"/>
          </a:xfrm>
        </p:grpSpPr>
        <p:pic>
          <p:nvPicPr>
            <p:cNvPr id="1033" name="Picture 9" descr="mlit_top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</p:spPr>
        </p:pic>
        <p:grpSp>
          <p:nvGrpSpPr>
            <p:cNvPr id="3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5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5" cstate="print"/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</p:spPr>
          </p:pic>
          <p:pic>
            <p:nvPicPr>
              <p:cNvPr id="1040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6" cstate="print"/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</p:spPr>
          </p:pic>
          <p:pic>
            <p:nvPicPr>
              <p:cNvPr id="103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6" cstate="print"/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60248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3085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063"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126"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189"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251"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797" indent="-342797" algn="l" rtl="0" eaLnBrk="1" fontAlgn="base" hangingPunct="1">
        <a:spcBef>
          <a:spcPct val="20000"/>
        </a:spcBef>
        <a:spcAft>
          <a:spcPct val="0"/>
        </a:spcAft>
        <a:buChar char="•"/>
        <a:defRPr kumimoji="1" sz="3199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rtl="0" eaLnBrk="1" fontAlgn="base" hangingPunct="1">
        <a:spcBef>
          <a:spcPct val="20000"/>
        </a:spcBef>
        <a:spcAft>
          <a:spcPct val="0"/>
        </a:spcAft>
        <a:buChar char="–"/>
        <a:defRPr kumimoji="1" sz="2799">
          <a:solidFill>
            <a:schemeClr val="tx1"/>
          </a:solidFill>
          <a:latin typeface="+mn-lt"/>
          <a:ea typeface="+mn-ea"/>
        </a:defRPr>
      </a:lvl2pPr>
      <a:lvl3pPr marL="1142657" indent="-228531" algn="l" rtl="0" eaLnBrk="1" fontAlgn="base" hangingPunct="1">
        <a:spcBef>
          <a:spcPct val="20000"/>
        </a:spcBef>
        <a:spcAft>
          <a:spcPct val="0"/>
        </a:spcAft>
        <a:buChar char="•"/>
        <a:defRPr kumimoji="1" sz="2399">
          <a:solidFill>
            <a:schemeClr val="tx1"/>
          </a:solidFill>
          <a:latin typeface="+mn-lt"/>
          <a:ea typeface="+mn-ea"/>
        </a:defRPr>
      </a:lvl3pPr>
      <a:lvl4pPr marL="1599720" indent="-228531" algn="l" rtl="0" eaLnBrk="1" fontAlgn="base" hangingPunct="1">
        <a:spcBef>
          <a:spcPct val="20000"/>
        </a:spcBef>
        <a:spcAft>
          <a:spcPct val="0"/>
        </a:spcAft>
        <a:buChar char="–"/>
        <a:defRPr kumimoji="1" sz="1999">
          <a:solidFill>
            <a:schemeClr val="tx1"/>
          </a:solidFill>
          <a:latin typeface="+mn-lt"/>
          <a:ea typeface="+mn-ea"/>
        </a:defRPr>
      </a:lvl4pPr>
      <a:lvl5pPr marL="2056783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5pPr>
      <a:lvl6pPr marL="2513846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6pPr>
      <a:lvl7pPr marL="2970908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7pPr>
      <a:lvl8pPr marL="3427971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8pPr>
      <a:lvl9pPr marL="3885034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Line_futta"/>
          <p:cNvSpPr>
            <a:spLocks noChangeShapeType="1"/>
          </p:cNvSpPr>
          <p:nvPr/>
        </p:nvSpPr>
        <p:spPr bwMode="gray">
          <a:xfrm>
            <a:off x="411031" y="6591300"/>
            <a:ext cx="9082350" cy="0"/>
          </a:xfrm>
          <a:prstGeom prst="line">
            <a:avLst/>
          </a:prstGeom>
          <a:noFill/>
          <a:ln w="9525">
            <a:solidFill>
              <a:srgbClr val="ACAC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67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11031" y="333376"/>
            <a:ext cx="90823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36868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11031" y="982663"/>
            <a:ext cx="9082350" cy="1541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5979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399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5pPr>
      <a:lvl6pPr marL="457063" algn="l" rtl="0" fontAlgn="base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6pPr>
      <a:lvl7pPr marL="914126" algn="l" rtl="0" fontAlgn="base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7pPr>
      <a:lvl8pPr marL="1371189" algn="l" rtl="0" fontAlgn="base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8pPr>
      <a:lvl9pPr marL="1828251" algn="l" rtl="0" fontAlgn="base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9pPr>
    </p:titleStyle>
    <p:bodyStyle>
      <a:lvl1pPr marL="342797" indent="-342797" algn="l" rtl="0" eaLnBrk="0" fontAlgn="base" hangingPunct="0">
        <a:spcBef>
          <a:spcPts val="475"/>
        </a:spcBef>
        <a:spcAft>
          <a:spcPct val="0"/>
        </a:spcAft>
        <a:buFont typeface="Arial" panose="020B0604020202020204" pitchFamily="34" charset="0"/>
        <a:defRPr kumimoji="1" lang="ja-JP" altLang="en-US" sz="1999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53924" indent="-253924" algn="l" rtl="0" eaLnBrk="0" fontAlgn="base" hangingPunct="0">
        <a:spcBef>
          <a:spcPts val="475"/>
        </a:spcBef>
        <a:spcAft>
          <a:spcPct val="0"/>
        </a:spcAft>
        <a:buClr>
          <a:srgbClr val="3E5E84"/>
        </a:buClr>
        <a:buFont typeface="Wingdings" panose="05000000000000000000" pitchFamily="2" charset="2"/>
        <a:buChar char="n"/>
        <a:defRPr kumimoji="1" lang="ja-JP" altLang="en-US" sz="1999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571329" indent="-253924" algn="l" rtl="0" eaLnBrk="0" fontAlgn="base" hangingPunct="0">
        <a:spcBef>
          <a:spcPts val="425"/>
        </a:spcBef>
        <a:spcAft>
          <a:spcPct val="0"/>
        </a:spcAft>
        <a:buClr>
          <a:srgbClr val="808080"/>
        </a:buClr>
        <a:buFont typeface="Wingdings" panose="05000000000000000000" pitchFamily="2" charset="2"/>
        <a:buChar char="n"/>
        <a:defRPr kumimoji="1" lang="ja-JP" alt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825252" indent="-190443" algn="l" rtl="0" eaLnBrk="0" fontAlgn="base" hangingPunct="0">
        <a:spcBef>
          <a:spcPts val="363"/>
        </a:spcBef>
        <a:spcAft>
          <a:spcPct val="0"/>
        </a:spcAft>
        <a:buClr>
          <a:srgbClr val="558C99"/>
        </a:buClr>
        <a:buFont typeface="Wingdings" panose="05000000000000000000" pitchFamily="2" charset="2"/>
        <a:buChar char="l"/>
        <a:defRPr kumimoji="1" lang="ja-JP" altLang="en-US" sz="14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079176" indent="-190443" algn="l" rtl="0" eaLnBrk="0" fontAlgn="base" hangingPunct="0">
        <a:spcBef>
          <a:spcPts val="363"/>
        </a:spcBef>
        <a:spcAft>
          <a:spcPct val="0"/>
        </a:spcAft>
        <a:buClr>
          <a:srgbClr val="C0C0C0"/>
        </a:buClr>
        <a:buFont typeface="Wingdings" panose="05000000000000000000" pitchFamily="2" charset="2"/>
        <a:buChar char="l"/>
        <a:defRPr kumimoji="1" lang="ja-JP" altLang="en-US" sz="14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0819" y="365126"/>
            <a:ext cx="85411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0819" y="1825625"/>
            <a:ext cx="854118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0819" y="6356351"/>
            <a:ext cx="22281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3A80E-62D7-4021-B855-DEA57A45488E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0311" y="6356351"/>
            <a:ext cx="3342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3870" y="6356351"/>
            <a:ext cx="22281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AF7AC-4D30-46F5-A445-D0F4880BD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64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8" r:id="rId1"/>
    <p:sldLayoutId id="2147484319" r:id="rId2"/>
    <p:sldLayoutId id="2147484320" r:id="rId3"/>
    <p:sldLayoutId id="2147484321" r:id="rId4"/>
    <p:sldLayoutId id="2147484322" r:id="rId5"/>
    <p:sldLayoutId id="2147484323" r:id="rId6"/>
    <p:sldLayoutId id="2147484324" r:id="rId7"/>
    <p:sldLayoutId id="2147484325" r:id="rId8"/>
    <p:sldLayoutId id="2147484326" r:id="rId9"/>
    <p:sldLayoutId id="2147484327" r:id="rId10"/>
    <p:sldLayoutId id="2147484328" r:id="rId11"/>
  </p:sldLayoutIdLst>
  <p:hf hdr="0" ftr="0" dt="0"/>
  <p:txStyles>
    <p:titleStyle>
      <a:lvl1pPr algn="l" defTabSz="742676" rtl="0" eaLnBrk="1" latinLnBrk="0" hangingPunct="1">
        <a:lnSpc>
          <a:spcPct val="90000"/>
        </a:lnSpc>
        <a:spcBef>
          <a:spcPct val="0"/>
        </a:spcBef>
        <a:buNone/>
        <a:defRPr kumimoji="1" sz="35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669" indent="-185669" algn="l" defTabSz="742676" rtl="0" eaLnBrk="1" latinLnBrk="0" hangingPunct="1">
        <a:lnSpc>
          <a:spcPct val="90000"/>
        </a:lnSpc>
        <a:spcBef>
          <a:spcPts val="812"/>
        </a:spcBef>
        <a:buFont typeface="Arial" panose="020B0604020202020204" pitchFamily="34" charset="0"/>
        <a:buChar char="•"/>
        <a:defRPr kumimoji="1" sz="2274" kern="1200">
          <a:solidFill>
            <a:schemeClr val="tx1"/>
          </a:solidFill>
          <a:latin typeface="+mn-lt"/>
          <a:ea typeface="+mn-ea"/>
          <a:cs typeface="+mn-cs"/>
        </a:defRPr>
      </a:lvl1pPr>
      <a:lvl2pPr marL="557007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49" kern="1200">
          <a:solidFill>
            <a:schemeClr val="tx1"/>
          </a:solidFill>
          <a:latin typeface="+mn-lt"/>
          <a:ea typeface="+mn-ea"/>
          <a:cs typeface="+mn-cs"/>
        </a:defRPr>
      </a:lvl2pPr>
      <a:lvl3pPr marL="928345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4" kern="1200">
          <a:solidFill>
            <a:schemeClr val="tx1"/>
          </a:solidFill>
          <a:latin typeface="+mn-lt"/>
          <a:ea typeface="+mn-ea"/>
          <a:cs typeface="+mn-cs"/>
        </a:defRPr>
      </a:lvl3pPr>
      <a:lvl4pPr marL="1299682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671020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2042358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3696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5034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6372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338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676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014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351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6689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027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599365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0703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154" y="274638"/>
            <a:ext cx="891254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409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154" y="1600215"/>
            <a:ext cx="891254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146" y="6356706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5E9EACEF-8D65-4F6C-9C11-D3FB54273893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3482" y="6356706"/>
            <a:ext cx="3135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861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  <p:sldLayoutId id="2147484113" r:id="rId12"/>
    <p:sldLayoutId id="2147484114" r:id="rId13"/>
    <p:sldLayoutId id="2147484115" r:id="rId14"/>
    <p:sldLayoutId id="2147484116" r:id="rId15"/>
    <p:sldLayoutId id="2147484117" r:id="rId16"/>
    <p:sldLayoutId id="2147484118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063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126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189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251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797" indent="-34279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4" y="549338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4" y="1052513"/>
            <a:ext cx="950290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endParaRPr lang="ja-JP" altLang="en-US"/>
          </a:p>
        </p:txBody>
      </p:sp>
      <p:pic>
        <p:nvPicPr>
          <p:cNvPr id="1030" name="Picture 14" descr="日本総研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953" y="150813"/>
            <a:ext cx="1661579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199961" y="188913"/>
            <a:ext cx="7661993" cy="360362"/>
          </a:xfrm>
          <a:prstGeom prst="rect">
            <a:avLst/>
          </a:prstGeom>
          <a:solidFill>
            <a:srgbClr val="0075BF"/>
          </a:solidFill>
          <a:ln w="9525">
            <a:solidFill>
              <a:srgbClr val="0075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ja-JP" sz="1200" dirty="0">
              <a:solidFill>
                <a:srgbClr val="000000"/>
              </a:solidFill>
              <a:latin typeface="Segoe UI" panose="020B0502040204020203" pitchFamily="34" charset="0"/>
              <a:ea typeface="HGPｺﾞｼｯｸE" pitchFamily="50" charset="-128"/>
            </a:endParaRP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199961" y="404816"/>
            <a:ext cx="7661993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grpSp>
        <p:nvGrpSpPr>
          <p:cNvPr id="1035" name="Group 19"/>
          <p:cNvGrpSpPr>
            <a:grpSpLocks/>
          </p:cNvGrpSpPr>
          <p:nvPr/>
        </p:nvGrpSpPr>
        <p:grpSpPr bwMode="auto">
          <a:xfrm>
            <a:off x="-2678828" y="3389315"/>
            <a:ext cx="2459836" cy="1514475"/>
            <a:chOff x="-1643" y="2903"/>
            <a:chExt cx="1550" cy="954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1643" y="3246"/>
              <a:ext cx="1550" cy="3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321" y="3657"/>
              <a:ext cx="149" cy="14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1381" y="3677"/>
              <a:ext cx="998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1040" name="Group 23"/>
            <p:cNvGrpSpPr>
              <a:grpSpLocks/>
            </p:cNvGrpSpPr>
            <p:nvPr/>
          </p:nvGrpSpPr>
          <p:grpSpPr bwMode="auto">
            <a:xfrm>
              <a:off x="-1381" y="3105"/>
              <a:ext cx="1209" cy="189"/>
              <a:chOff x="-1379" y="3713"/>
              <a:chExt cx="1209" cy="189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319" y="3713"/>
                <a:ext cx="149" cy="141"/>
              </a:xfrm>
              <a:prstGeom prst="rect">
                <a:avLst/>
              </a:prstGeom>
              <a:solidFill>
                <a:srgbClr val="0075B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1379" y="3722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Blue(corporate </a:t>
                </a:r>
                <a:r>
                  <a:rPr kumimoji="0" lang="en-GB" altLang="ja-JP" sz="1100" dirty="0" err="1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color</a:t>
                </a: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)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0,117,191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1381" y="3381"/>
              <a:ext cx="1209" cy="189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1507" y="2903"/>
              <a:ext cx="1351" cy="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200" b="1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JRI  colour balance</a:t>
              </a:r>
            </a:p>
          </p:txBody>
        </p:sp>
      </p:grpSp>
      <p:sp>
        <p:nvSpPr>
          <p:cNvPr id="1036" name="Line 38"/>
          <p:cNvSpPr>
            <a:spLocks noChangeShapeType="1"/>
          </p:cNvSpPr>
          <p:nvPr/>
        </p:nvSpPr>
        <p:spPr bwMode="auto">
          <a:xfrm>
            <a:off x="199974" y="981075"/>
            <a:ext cx="9502903" cy="0"/>
          </a:xfrm>
          <a:prstGeom prst="line">
            <a:avLst/>
          </a:prstGeom>
          <a:noFill/>
          <a:ln w="9525">
            <a:solidFill>
              <a:srgbClr val="0075B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689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Arial" charset="0"/>
          <a:ea typeface="+mn-ea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13" y="116634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27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2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31" y="-1437063"/>
            <a:ext cx="48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78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5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0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4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5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1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87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52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115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32113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64" r:id="rId3"/>
    <p:sldLayoutId id="2147484165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6" y="116634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6" y="693068"/>
            <a:ext cx="9502903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01912" y="6309387"/>
            <a:ext cx="916460" cy="548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800" baseline="0">
                <a:latin typeface="Segoe UI" panose="020B0502040204020203" pitchFamily="34" charset="0"/>
                <a:ea typeface="+mn-ea"/>
              </a:defRPr>
            </a:lvl1pPr>
          </a:lstStyle>
          <a:p>
            <a:pPr>
              <a:defRPr/>
            </a:pPr>
            <a:fld id="{6491400D-1AF1-42D8-B791-D0C64C351CD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grpSp>
        <p:nvGrpSpPr>
          <p:cNvPr id="5" name="グループ化 4"/>
          <p:cNvGrpSpPr/>
          <p:nvPr userDrawn="1"/>
        </p:nvGrpSpPr>
        <p:grpSpPr>
          <a:xfrm>
            <a:off x="-2678826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3" name="直線コネクタ 2"/>
          <p:cNvCxnSpPr/>
          <p:nvPr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349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7" y="116634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7" y="693068"/>
            <a:ext cx="9502903" cy="1079748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01912" y="6309389"/>
            <a:ext cx="916460" cy="548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800" baseline="0">
                <a:latin typeface="Segoe UI" panose="020B0502040204020203" pitchFamily="34" charset="0"/>
                <a:ea typeface="+mn-ea"/>
              </a:defRPr>
            </a:lvl1pPr>
          </a:lstStyle>
          <a:p>
            <a:pPr>
              <a:defRPr/>
            </a:pPr>
            <a:fld id="{6491400D-1AF1-42D8-B791-D0C64C351CDA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grpSp>
        <p:nvGrpSpPr>
          <p:cNvPr id="5" name="グループ化 4"/>
          <p:cNvGrpSpPr/>
          <p:nvPr userDrawn="1"/>
        </p:nvGrpSpPr>
        <p:grpSpPr>
          <a:xfrm>
            <a:off x="-2678825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3" name="直線コネクタ 2"/>
          <p:cNvCxnSpPr/>
          <p:nvPr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49128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  <p:sldLayoutId id="2147484175" r:id="rId3"/>
    <p:sldLayoutId id="2147484176" r:id="rId4"/>
    <p:sldLayoutId id="2147484178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kumimoji="1" sz="20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1" y="549332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1" y="1052513"/>
            <a:ext cx="950290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endParaRPr lang="ja-JP" altLang="en-US"/>
          </a:p>
        </p:txBody>
      </p:sp>
      <p:pic>
        <p:nvPicPr>
          <p:cNvPr id="1030" name="Picture 14" descr="日本総研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950" y="150813"/>
            <a:ext cx="1661579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199961" y="188913"/>
            <a:ext cx="7661993" cy="360362"/>
          </a:xfrm>
          <a:prstGeom prst="rect">
            <a:avLst/>
          </a:prstGeom>
          <a:solidFill>
            <a:srgbClr val="0075BF"/>
          </a:solidFill>
          <a:ln w="9525">
            <a:solidFill>
              <a:srgbClr val="0075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ja-JP" sz="1200">
              <a:solidFill>
                <a:srgbClr val="000000"/>
              </a:solidFill>
              <a:latin typeface="Times New Roman" pitchFamily="18" charset="0"/>
              <a:ea typeface="HGPｺﾞｼｯｸE" pitchFamily="50" charset="-128"/>
            </a:endParaRP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199961" y="404816"/>
            <a:ext cx="7661993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grpSp>
        <p:nvGrpSpPr>
          <p:cNvPr id="1035" name="Group 19"/>
          <p:cNvGrpSpPr>
            <a:grpSpLocks/>
          </p:cNvGrpSpPr>
          <p:nvPr/>
        </p:nvGrpSpPr>
        <p:grpSpPr bwMode="auto">
          <a:xfrm>
            <a:off x="-2678831" y="3389315"/>
            <a:ext cx="2459836" cy="1514475"/>
            <a:chOff x="-1643" y="2903"/>
            <a:chExt cx="1550" cy="954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1643" y="3246"/>
              <a:ext cx="1550" cy="3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321" y="3657"/>
              <a:ext cx="149" cy="14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1381" y="3677"/>
              <a:ext cx="998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1040" name="Group 23"/>
            <p:cNvGrpSpPr>
              <a:grpSpLocks/>
            </p:cNvGrpSpPr>
            <p:nvPr/>
          </p:nvGrpSpPr>
          <p:grpSpPr bwMode="auto">
            <a:xfrm>
              <a:off x="-1381" y="3105"/>
              <a:ext cx="1209" cy="189"/>
              <a:chOff x="-1379" y="3713"/>
              <a:chExt cx="1209" cy="189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319" y="3713"/>
                <a:ext cx="149" cy="141"/>
              </a:xfrm>
              <a:prstGeom prst="rect">
                <a:avLst/>
              </a:prstGeom>
              <a:solidFill>
                <a:srgbClr val="0075B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1379" y="3722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Blue(corporate color)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RGB= 0,117,191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1381" y="3381"/>
              <a:ext cx="1209" cy="189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1507" y="2903"/>
              <a:ext cx="1351" cy="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200" b="1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JRI  colour balance</a:t>
              </a:r>
            </a:p>
          </p:txBody>
        </p:sp>
      </p:grpSp>
      <p:sp>
        <p:nvSpPr>
          <p:cNvPr id="1036" name="Line 38"/>
          <p:cNvSpPr>
            <a:spLocks noChangeShapeType="1"/>
          </p:cNvSpPr>
          <p:nvPr/>
        </p:nvSpPr>
        <p:spPr bwMode="auto">
          <a:xfrm>
            <a:off x="199971" y="981075"/>
            <a:ext cx="9502903" cy="0"/>
          </a:xfrm>
          <a:prstGeom prst="line">
            <a:avLst/>
          </a:prstGeom>
          <a:noFill/>
          <a:ln w="9525">
            <a:solidFill>
              <a:srgbClr val="0075B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2311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7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Arial" charset="0"/>
          <a:ea typeface="+mn-ea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8" y="116634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32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2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26" y="-1437063"/>
            <a:ext cx="48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78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5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0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4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4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1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77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42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105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62618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141" y="274638"/>
            <a:ext cx="891254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409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141" y="1600205"/>
            <a:ext cx="891254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141" y="6356418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7E5BF255-A6A2-4B62-A59F-8B092ED2EE96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3465" y="6356418"/>
            <a:ext cx="3135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004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5" r:id="rId1"/>
    <p:sldLayoutId id="2147484216" r:id="rId2"/>
    <p:sldLayoutId id="2147484217" r:id="rId3"/>
    <p:sldLayoutId id="2147484218" r:id="rId4"/>
    <p:sldLayoutId id="2147484219" r:id="rId5"/>
    <p:sldLayoutId id="2147484220" r:id="rId6"/>
    <p:sldLayoutId id="2147484221" r:id="rId7"/>
    <p:sldLayoutId id="2147484222" r:id="rId8"/>
    <p:sldLayoutId id="2147484223" r:id="rId9"/>
    <p:sldLayoutId id="2147484224" r:id="rId10"/>
    <p:sldLayoutId id="2147484225" r:id="rId11"/>
    <p:sldLayoutId id="2147484226" r:id="rId12"/>
    <p:sldLayoutId id="2147484227" r:id="rId13"/>
    <p:sldLayoutId id="2147484228" r:id="rId14"/>
    <p:sldLayoutId id="2147484229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063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126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189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251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797" indent="-34279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0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288549" y="6522208"/>
            <a:ext cx="629798" cy="370681"/>
          </a:xfrm>
        </p:spPr>
        <p:txBody>
          <a:bodyPr/>
          <a:lstStyle/>
          <a:p>
            <a:pPr algn="ctr">
              <a:defRPr/>
            </a:pPr>
            <a:r>
              <a:rPr lang="en-US" altLang="ja-JP" sz="179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658583" y="294091"/>
            <a:ext cx="1851653" cy="404853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defTabSz="843809">
              <a:defRPr/>
            </a:pPr>
            <a:r>
              <a:rPr lang="ja-JP" altLang="en-US" sz="1016" dirty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平成</a:t>
            </a:r>
            <a:r>
              <a:rPr lang="en-US" altLang="ja-JP" sz="1016" dirty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28</a:t>
            </a:r>
            <a:r>
              <a:rPr lang="ja-JP" altLang="en-US" sz="1016" dirty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年度予算</a:t>
            </a:r>
            <a:endParaRPr lang="en-US" altLang="ja-JP" sz="1016" dirty="0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843809">
              <a:defRPr/>
            </a:pPr>
            <a:r>
              <a:rPr lang="en-US" altLang="ja-JP" sz="1016" dirty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2,550</a:t>
            </a:r>
            <a:r>
              <a:rPr lang="ja-JP" altLang="en-US" sz="1016" dirty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百万円（新規）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864300" y="621596"/>
            <a:ext cx="1825539" cy="33651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施策番号：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endParaRPr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正方形/長方形 2"/>
          <p:cNvSpPr>
            <a:spLocks noChangeArrowheads="1"/>
          </p:cNvSpPr>
          <p:nvPr/>
        </p:nvSpPr>
        <p:spPr bwMode="auto">
          <a:xfrm>
            <a:off x="116779" y="987882"/>
            <a:ext cx="7238919" cy="797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3830" eaLnBrk="1" hangingPunct="1">
              <a:lnSpc>
                <a:spcPts val="2599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399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快適なオフィス環境</a:t>
            </a:r>
            <a:endParaRPr lang="en-US" altLang="ja-JP" sz="2399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843830" eaLnBrk="1" hangingPunct="1">
              <a:lnSpc>
                <a:spcPts val="2599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399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作りをお手伝いします。</a:t>
            </a:r>
            <a:endParaRPr lang="en-US" altLang="ja-JP" sz="2399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3" name="正方形/長方形 6"/>
          <p:cNvSpPr>
            <a:spLocks noChangeArrowheads="1"/>
          </p:cNvSpPr>
          <p:nvPr/>
        </p:nvSpPr>
        <p:spPr bwMode="auto">
          <a:xfrm>
            <a:off x="-1023335" y="7241568"/>
            <a:ext cx="6491400" cy="515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defTabSz="843830" eaLnBrk="1" hangingPunct="1">
              <a:lnSpc>
                <a:spcPts val="1500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zh-TW" altLang="en-US" sz="1999" dirty="0">
                <a:solidFill>
                  <a:srgbClr val="000000"/>
                </a:solidFill>
                <a:latin typeface="+mn-ea"/>
                <a:ea typeface="+mn-ea"/>
              </a:rPr>
              <a:t>平成</a:t>
            </a:r>
            <a:r>
              <a:rPr lang="en-US" altLang="zh-TW" sz="1999" dirty="0">
                <a:solidFill>
                  <a:srgbClr val="000000"/>
                </a:solidFill>
                <a:latin typeface="+mn-ea"/>
                <a:ea typeface="+mn-ea"/>
              </a:rPr>
              <a:t>30</a:t>
            </a:r>
            <a:r>
              <a:rPr lang="zh-TW" altLang="en-US" sz="1999" dirty="0">
                <a:solidFill>
                  <a:srgbClr val="000000"/>
                </a:solidFill>
                <a:latin typeface="+mn-ea"/>
                <a:ea typeface="+mn-ea"/>
              </a:rPr>
              <a:t>年度</a:t>
            </a:r>
            <a:r>
              <a:rPr lang="ja-JP" altLang="en-US" sz="1999" dirty="0">
                <a:solidFill>
                  <a:srgbClr val="000000"/>
                </a:solidFill>
                <a:latin typeface="+mn-ea"/>
                <a:ea typeface="+mn-ea"/>
              </a:rPr>
              <a:t>予算案</a:t>
            </a:r>
            <a:r>
              <a:rPr lang="en-US" altLang="ja-JP" sz="1999" dirty="0">
                <a:solidFill>
                  <a:srgbClr val="000000"/>
                </a:solidFill>
                <a:latin typeface="+mn-ea"/>
                <a:ea typeface="+mn-ea"/>
              </a:rPr>
              <a:t>50</a:t>
            </a:r>
            <a:r>
              <a:rPr lang="ja-JP" altLang="en-US" sz="1999" dirty="0">
                <a:solidFill>
                  <a:srgbClr val="000000"/>
                </a:solidFill>
                <a:latin typeface="+mn-ea"/>
                <a:ea typeface="+mn-ea"/>
              </a:rPr>
              <a:t>億円（内数）</a:t>
            </a:r>
            <a:endParaRPr lang="en-US" altLang="ja-JP" sz="1999" dirty="0">
              <a:solidFill>
                <a:srgbClr val="000000"/>
              </a:solidFill>
              <a:latin typeface="+mn-ea"/>
              <a:ea typeface="+mn-ea"/>
            </a:endParaRPr>
          </a:p>
          <a:p>
            <a:pPr algn="r" defTabSz="843830" eaLnBrk="1" hangingPunct="1">
              <a:lnSpc>
                <a:spcPts val="1500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</a:rPr>
              <a:t>（平成</a:t>
            </a:r>
            <a:r>
              <a:rPr lang="en-US" altLang="ja-JP" sz="1200" dirty="0">
                <a:solidFill>
                  <a:srgbClr val="000000"/>
                </a:solidFill>
                <a:latin typeface="+mn-ea"/>
                <a:ea typeface="+mn-ea"/>
              </a:rPr>
              <a:t>29</a:t>
            </a: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</a:rPr>
              <a:t>年度予算額</a:t>
            </a:r>
            <a:r>
              <a:rPr lang="en-US" altLang="ja-JP" sz="1200" dirty="0">
                <a:solidFill>
                  <a:srgbClr val="000000"/>
                </a:solidFill>
                <a:latin typeface="+mn-ea"/>
                <a:ea typeface="+mn-ea"/>
              </a:rPr>
              <a:t>50</a:t>
            </a: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</a:rPr>
              <a:t>億円（内数））</a:t>
            </a:r>
            <a:endParaRPr lang="en-US" altLang="ja-JP" sz="120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24" name="タイトル 1"/>
          <p:cNvSpPr txBox="1">
            <a:spLocks/>
          </p:cNvSpPr>
          <p:nvPr/>
        </p:nvSpPr>
        <p:spPr>
          <a:xfrm>
            <a:off x="810854" y="59351"/>
            <a:ext cx="7736091" cy="426902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anchor="t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l" defTabSz="843830">
              <a:defRPr/>
            </a:pPr>
            <a:r>
              <a:rPr lang="ja-JP" altLang="en-US" sz="11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業務用施設等における</a:t>
            </a:r>
            <a:r>
              <a:rPr lang="en-US" altLang="ja-JP" sz="11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ZEB</a:t>
            </a:r>
            <a:r>
              <a:rPr lang="ja-JP" altLang="en-US" sz="11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化・省</a:t>
            </a:r>
            <a:r>
              <a:rPr lang="en-US" altLang="ja-JP" sz="11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CO2</a:t>
            </a:r>
            <a:r>
              <a:rPr lang="ja-JP" altLang="en-US" sz="11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促進事業のうち</a:t>
            </a:r>
            <a:endParaRPr lang="en-US" altLang="ja-JP" sz="110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l" defTabSz="843830">
              <a:defRPr/>
            </a:pPr>
            <a:r>
              <a:rPr lang="en-US" altLang="ja-JP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ZEB</a:t>
            </a:r>
            <a:r>
              <a:rPr lang="ja-JP" altLang="en-US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実現に向けた先進的省エネルギー建築物実証事業</a:t>
            </a:r>
          </a:p>
        </p:txBody>
      </p:sp>
      <p:sp>
        <p:nvSpPr>
          <p:cNvPr id="25" name="正方形/長方形 6"/>
          <p:cNvSpPr>
            <a:spLocks noChangeArrowheads="1"/>
          </p:cNvSpPr>
          <p:nvPr/>
        </p:nvSpPr>
        <p:spPr bwMode="auto">
          <a:xfrm>
            <a:off x="1992316" y="7725487"/>
            <a:ext cx="3298744" cy="515361"/>
          </a:xfrm>
          <a:prstGeom prst="rect">
            <a:avLst/>
          </a:prstGeom>
          <a:solidFill>
            <a:srgbClr val="C6D9F1"/>
          </a:solidFill>
          <a:ln w="12700">
            <a:solidFill>
              <a:sysClr val="windowText" lastClr="000000"/>
            </a:solidFill>
          </a:ln>
          <a:extLst/>
        </p:spPr>
        <p:txBody>
          <a:bodyPr wrap="square">
            <a:spAutoFit/>
          </a:bodyPr>
          <a:lstStyle/>
          <a:p>
            <a:pPr defTabSz="843830" eaLnBrk="0" hangingPunct="0">
              <a:lnSpc>
                <a:spcPts val="1100"/>
              </a:lnSpc>
              <a:defRPr/>
            </a:pP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  <a:sym typeface="Wingdings" panose="05000000000000000000" pitchFamily="2" charset="2"/>
              </a:rPr>
              <a:t>実施期間：平成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  <a:sym typeface="Wingdings" panose="05000000000000000000" pitchFamily="2" charset="2"/>
              </a:rPr>
              <a:t>28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  <a:sym typeface="Wingdings" panose="05000000000000000000" pitchFamily="2" charset="2"/>
              </a:rPr>
              <a:t>年度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  <a:sym typeface="Wingdings" panose="05000000000000000000" pitchFamily="2" charset="2"/>
              </a:rPr>
              <a:t>~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  <a:sym typeface="Wingdings" panose="05000000000000000000" pitchFamily="2" charset="2"/>
              </a:rPr>
              <a:t>平成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  <a:sym typeface="Wingdings" panose="05000000000000000000" pitchFamily="2" charset="2"/>
              </a:rPr>
              <a:t>30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  <a:sym typeface="Wingdings" panose="05000000000000000000" pitchFamily="2" charset="2"/>
              </a:rPr>
              <a:t>年度</a:t>
            </a:r>
            <a:endParaRPr kumimoji="0" lang="en-US" altLang="ja-JP" sz="900" b="1" kern="0" dirty="0">
              <a:solidFill>
                <a:srgbClr val="000000"/>
              </a:solidFill>
              <a:latin typeface="+mn-ea"/>
              <a:cs typeface="メイリオ" panose="020B0604030504040204" pitchFamily="50" charset="-128"/>
              <a:sym typeface="Wingdings" panose="05000000000000000000" pitchFamily="2" charset="2"/>
            </a:endParaRPr>
          </a:p>
          <a:p>
            <a:pPr defTabSz="843830" eaLnBrk="0" hangingPunct="0">
              <a:lnSpc>
                <a:spcPts val="1100"/>
              </a:lnSpc>
              <a:defRPr/>
            </a:pP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  <a:sym typeface="Wingdings" panose="05000000000000000000" pitchFamily="2" charset="2"/>
              </a:rPr>
              <a:t>補助率：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  <a:sym typeface="Wingdings" panose="05000000000000000000" pitchFamily="2" charset="2"/>
              </a:rPr>
              <a:t>2/3</a:t>
            </a:r>
            <a:endParaRPr kumimoji="0" lang="en-US" altLang="zh-TW" sz="900" b="1" kern="0" dirty="0">
              <a:solidFill>
                <a:srgbClr val="000000"/>
              </a:solidFill>
              <a:latin typeface="+mn-ea"/>
              <a:cs typeface="メイリオ" panose="020B0604030504040204" pitchFamily="50" charset="-128"/>
              <a:sym typeface="Wingdings" panose="05000000000000000000" pitchFamily="2" charset="2"/>
            </a:endParaRPr>
          </a:p>
          <a:p>
            <a:pPr defTabSz="843830" eaLnBrk="0" hangingPunct="0">
              <a:lnSpc>
                <a:spcPts val="1100"/>
              </a:lnSpc>
              <a:defRPr/>
            </a:pPr>
            <a:r>
              <a:rPr kumimoji="0" lang="ja-JP" altLang="en-US" sz="900" b="1" kern="0" dirty="0">
                <a:solidFill>
                  <a:prstClr val="black"/>
                </a:solidFill>
                <a:latin typeface="+mn-ea"/>
                <a:cs typeface="メイリオ" panose="020B0604030504040204" pitchFamily="50" charset="-128"/>
              </a:rPr>
              <a:t>担当課：地球局事業室見える化</a:t>
            </a:r>
            <a:r>
              <a:rPr kumimoji="0" lang="en-US" altLang="ja-JP" sz="900" b="1" kern="0" dirty="0">
                <a:solidFill>
                  <a:prstClr val="black"/>
                </a:solidFill>
                <a:latin typeface="+mn-ea"/>
                <a:cs typeface="メイリオ" panose="020B0604030504040204" pitchFamily="50" charset="-128"/>
              </a:rPr>
              <a:t>L</a:t>
            </a:r>
            <a:r>
              <a:rPr kumimoji="0" lang="ja-JP" altLang="en-US" sz="900" b="1" kern="0" dirty="0">
                <a:solidFill>
                  <a:prstClr val="black"/>
                </a:solidFill>
                <a:latin typeface="+mn-ea"/>
                <a:cs typeface="メイリオ" panose="020B0604030504040204" pitchFamily="50" charset="-128"/>
              </a:rPr>
              <a:t>（</a:t>
            </a:r>
            <a:r>
              <a:rPr kumimoji="0" lang="en-US" altLang="ja-JP" sz="900" b="1" kern="0" dirty="0">
                <a:solidFill>
                  <a:prstClr val="black"/>
                </a:solidFill>
                <a:latin typeface="+mn-ea"/>
                <a:cs typeface="メイリオ" panose="020B0604030504040204" pitchFamily="50" charset="-128"/>
              </a:rPr>
              <a:t>03</a:t>
            </a:r>
            <a:r>
              <a:rPr kumimoji="0" lang="ja-JP" altLang="en-US" sz="900" b="1" kern="0" dirty="0" err="1">
                <a:solidFill>
                  <a:prstClr val="black"/>
                </a:solidFill>
                <a:latin typeface="+mn-ea"/>
                <a:cs typeface="メイリオ" panose="020B0604030504040204" pitchFamily="50" charset="-128"/>
              </a:rPr>
              <a:t>ｰ</a:t>
            </a:r>
            <a:r>
              <a:rPr kumimoji="0" lang="en-US" altLang="ja-JP" sz="900" b="1" kern="0" dirty="0">
                <a:solidFill>
                  <a:prstClr val="black"/>
                </a:solidFill>
                <a:latin typeface="+mn-ea"/>
                <a:cs typeface="メイリオ" panose="020B0604030504040204" pitchFamily="50" charset="-128"/>
              </a:rPr>
              <a:t>5521</a:t>
            </a:r>
            <a:r>
              <a:rPr kumimoji="0" lang="ja-JP" altLang="en-US" sz="900" b="1" kern="0" dirty="0" err="1">
                <a:solidFill>
                  <a:prstClr val="black"/>
                </a:solidFill>
                <a:latin typeface="+mn-ea"/>
                <a:cs typeface="メイリオ" panose="020B0604030504040204" pitchFamily="50" charset="-128"/>
              </a:rPr>
              <a:t>ｰ</a:t>
            </a:r>
            <a:r>
              <a:rPr kumimoji="0" lang="en-US" altLang="ja-JP" sz="900" b="1" kern="0" dirty="0">
                <a:solidFill>
                  <a:prstClr val="black"/>
                </a:solidFill>
                <a:latin typeface="+mn-ea"/>
                <a:cs typeface="メイリオ" panose="020B0604030504040204" pitchFamily="50" charset="-128"/>
              </a:rPr>
              <a:t>8335</a:t>
            </a:r>
            <a:r>
              <a:rPr kumimoji="0" lang="ja-JP" altLang="en-US" sz="900" b="1" kern="0" dirty="0">
                <a:solidFill>
                  <a:prstClr val="black"/>
                </a:solidFill>
                <a:latin typeface="+mn-ea"/>
                <a:cs typeface="メイリオ" panose="020B0604030504040204" pitchFamily="50" charset="-128"/>
              </a:rPr>
              <a:t>）</a:t>
            </a:r>
            <a:endParaRPr kumimoji="0" lang="zh-TW" altLang="en-US" sz="900" b="1" kern="0" dirty="0">
              <a:solidFill>
                <a:prstClr val="black"/>
              </a:solidFill>
              <a:latin typeface="+mn-ea"/>
              <a:cs typeface="メイリオ" panose="020B0604030504040204" pitchFamily="50" charset="-128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99" y="69616"/>
            <a:ext cx="696689" cy="42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角丸四角形 3"/>
          <p:cNvSpPr/>
          <p:nvPr/>
        </p:nvSpPr>
        <p:spPr>
          <a:xfrm>
            <a:off x="143357" y="1701368"/>
            <a:ext cx="9690469" cy="2088541"/>
          </a:xfrm>
          <a:prstGeom prst="roundRect">
            <a:avLst>
              <a:gd name="adj" fmla="val 11444"/>
            </a:avLst>
          </a:prstGeom>
          <a:solidFill>
            <a:sysClr val="window" lastClr="FFFFFF"/>
          </a:solidFill>
          <a:ln w="25400" cap="flat" cmpd="sng" algn="ctr">
            <a:solidFill>
              <a:srgbClr val="4F81BD">
                <a:lumMod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251918" indent="-457052" eaLnBrk="0" hangingPunct="0">
              <a:lnSpc>
                <a:spcPts val="2599"/>
              </a:lnSpc>
              <a:defRPr/>
            </a:pP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kumimoji="0" lang="ja-JP" altLang="en-US" sz="1999" kern="0" dirty="0" err="1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．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補助を受ける主体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中小ビル所有法人・地方公共団体等</a:t>
            </a:r>
            <a:endParaRPr kumimoji="0" lang="en-US" altLang="ja-JP" sz="1999" kern="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479269" indent="-685577" eaLnBrk="0" hangingPunct="0">
              <a:lnSpc>
                <a:spcPts val="2599"/>
              </a:lnSpc>
              <a:defRPr/>
            </a:pP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kumimoji="0" lang="ja-JP" altLang="en-US" sz="1999" kern="0" dirty="0" err="1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．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必要な要件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所有ビルにおけるエネルギー消費量を、省エネ基準から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50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％以上削減することが見込まれる場合 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躯体は対象外</a:t>
            </a:r>
            <a:endParaRPr kumimoji="0" lang="en-US" altLang="ja-JP" sz="1999" kern="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479269" indent="-685577" eaLnBrk="0" hangingPunct="0">
              <a:lnSpc>
                <a:spcPts val="2599"/>
              </a:lnSpc>
              <a:defRPr/>
            </a:pP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kumimoji="0" lang="ja-JP" altLang="en-US" sz="1999" kern="0" dirty="0" err="1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．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使い道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空調、換気、照明、給湯、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BEMS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装置等</a:t>
            </a:r>
            <a:endParaRPr kumimoji="0" lang="en-US" altLang="ja-JP" sz="1999" kern="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479269" indent="-685577" eaLnBrk="0" hangingPunct="0">
              <a:lnSpc>
                <a:spcPts val="2599"/>
              </a:lnSpc>
              <a:defRPr/>
            </a:pP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         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（省エネ・省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CO2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性の高いシステム・高性能設備機器等）</a:t>
            </a:r>
            <a:endParaRPr kumimoji="0" lang="en-US" altLang="ja-JP" sz="1999" kern="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251918" indent="-457052" eaLnBrk="0" hangingPunct="0">
              <a:lnSpc>
                <a:spcPts val="2599"/>
              </a:lnSpc>
              <a:defRPr/>
            </a:pP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</a:t>
            </a:r>
            <a:r>
              <a:rPr kumimoji="0" lang="ja-JP" altLang="en-US" sz="1999" kern="0" dirty="0" err="1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．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補助金額・率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設計費・設備費・工事費の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分の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-669355" y="6581239"/>
            <a:ext cx="3474397" cy="34426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35976" rIns="35976" anchor="ctr"/>
          <a:lstStyle/>
          <a:p>
            <a:pPr algn="ctr">
              <a:defRPr/>
            </a:pPr>
            <a:r>
              <a:rPr kumimoji="0" lang="en-US" altLang="ja-JP" sz="1400" kern="0" dirty="0">
                <a:solidFill>
                  <a:prstClr val="black"/>
                </a:solidFill>
                <a:latin typeface="+mn-ea"/>
                <a:cs typeface="メイリオ" panose="020B0604030504040204" pitchFamily="50" charset="-128"/>
              </a:rPr>
              <a:t>※</a:t>
            </a:r>
            <a:r>
              <a:rPr kumimoji="0" lang="ja-JP" altLang="en-US" sz="1400" kern="0" dirty="0">
                <a:solidFill>
                  <a:prstClr val="black"/>
                </a:solidFill>
                <a:latin typeface="+mn-ea"/>
                <a:cs typeface="メイリオ" panose="020B0604030504040204" pitchFamily="50" charset="-128"/>
              </a:rPr>
              <a:t>環境省実証事業例</a:t>
            </a: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354" y="4515600"/>
            <a:ext cx="3036413" cy="2094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 descr="http://www.env.go.jp/press/fujisaki_pic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34"/>
          <a:stretch/>
        </p:blipFill>
        <p:spPr bwMode="auto">
          <a:xfrm>
            <a:off x="5716468" y="3860916"/>
            <a:ext cx="3294540" cy="2307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角丸四角形吹き出し 14"/>
          <p:cNvSpPr/>
          <p:nvPr/>
        </p:nvSpPr>
        <p:spPr>
          <a:xfrm>
            <a:off x="5773050" y="6054563"/>
            <a:ext cx="3643093" cy="760371"/>
          </a:xfrm>
          <a:prstGeom prst="wedgeRoundRectCallout">
            <a:avLst>
              <a:gd name="adj1" fmla="val -23977"/>
              <a:gd name="adj2" fmla="val -97097"/>
              <a:gd name="adj3" fmla="val 16667"/>
            </a:avLst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1279744">
              <a:defRPr/>
            </a:pP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不動産の環境性能を見える</a:t>
            </a:r>
            <a:r>
              <a:rPr kumimoji="0" lang="ja-JP" altLang="en-US" sz="1999" kern="0" dirty="0" err="1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化する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ことで、</a:t>
            </a:r>
            <a:r>
              <a:rPr kumimoji="0" lang="ja-JP" altLang="en-US" sz="1999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賃料にもプラス</a:t>
            </a:r>
            <a:endParaRPr kumimoji="0" lang="en-US" altLang="ja-JP" sz="1999" kern="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3" name="角丸四角形吹き出し 15"/>
          <p:cNvSpPr/>
          <p:nvPr/>
        </p:nvSpPr>
        <p:spPr>
          <a:xfrm>
            <a:off x="2440776" y="6362756"/>
            <a:ext cx="2870567" cy="436979"/>
          </a:xfrm>
          <a:prstGeom prst="wedgeRoundRectCallout">
            <a:avLst>
              <a:gd name="adj1" fmla="val 1328"/>
              <a:gd name="adj2" fmla="val -194774"/>
              <a:gd name="adj3" fmla="val 16667"/>
            </a:avLst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1279744">
              <a:defRPr/>
            </a:pPr>
            <a:r>
              <a:rPr kumimoji="0" lang="ja-JP" altLang="en-US" sz="1999" b="1" u="sng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災害時も事業継続可能</a:t>
            </a:r>
            <a:endParaRPr kumimoji="0" lang="ja-JP" altLang="en-US" sz="1999" b="1" kern="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4" name="角丸四角形吹き出し 16"/>
          <p:cNvSpPr/>
          <p:nvPr/>
        </p:nvSpPr>
        <p:spPr>
          <a:xfrm>
            <a:off x="176100" y="3842383"/>
            <a:ext cx="5135241" cy="628136"/>
          </a:xfrm>
          <a:prstGeom prst="wedgeRoundRectCallout">
            <a:avLst>
              <a:gd name="adj1" fmla="val -14701"/>
              <a:gd name="adj2" fmla="val 77265"/>
              <a:gd name="adj3" fmla="val 16667"/>
            </a:avLst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>
              <a:defRPr/>
            </a:pPr>
            <a:r>
              <a:rPr kumimoji="0" lang="ja-JP" altLang="en-US" sz="1999" b="1" u="sng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年間で</a:t>
            </a:r>
            <a:r>
              <a:rPr kumimoji="0" lang="en-US" altLang="ja-JP" sz="1999" b="1" u="sng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40</a:t>
            </a:r>
            <a:r>
              <a:rPr kumimoji="0" lang="ja-JP" altLang="en-US" sz="1999" b="1" u="sng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kumimoji="0" lang="en-US" altLang="ja-JP" sz="1999" b="1" u="sng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50%</a:t>
            </a:r>
            <a:r>
              <a:rPr kumimoji="0" lang="ja-JP" altLang="en-US" sz="1999" b="1" u="sng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の光熱費削減</a:t>
            </a:r>
            <a:endParaRPr kumimoji="0" lang="en-US" altLang="ja-JP" sz="1999" b="1" u="sng" kern="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kumimoji="0" lang="en-US" altLang="ja-JP" sz="1100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※10,000m2</a:t>
            </a:r>
            <a:r>
              <a:rPr kumimoji="0" lang="ja-JP" altLang="en-US" sz="1100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程度のビルにおいて設計一次エネルギーで</a:t>
            </a:r>
            <a:r>
              <a:rPr kumimoji="0" lang="en-US" altLang="ja-JP" sz="1100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50%</a:t>
            </a:r>
            <a:r>
              <a:rPr kumimoji="0" lang="ja-JP" altLang="en-US" sz="1100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省エネした場合</a:t>
            </a:r>
            <a:endParaRPr kumimoji="0" lang="en-US" altLang="ja-JP" sz="1100" kern="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5" name="角丸四角形吹き出し 17"/>
          <p:cNvSpPr/>
          <p:nvPr/>
        </p:nvSpPr>
        <p:spPr>
          <a:xfrm>
            <a:off x="6319125" y="3871559"/>
            <a:ext cx="3397559" cy="423479"/>
          </a:xfrm>
          <a:prstGeom prst="wedgeRoundRectCallout">
            <a:avLst>
              <a:gd name="adj1" fmla="val 2378"/>
              <a:gd name="adj2" fmla="val 123199"/>
              <a:gd name="adj3" fmla="val 16667"/>
            </a:avLst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1279744">
              <a:defRPr/>
            </a:pP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従業員の知的生産性の向上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8704543" y="64391"/>
            <a:ext cx="1129289" cy="315490"/>
          </a:xfrm>
          <a:prstGeom prst="rect">
            <a:avLst/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t"/>
          <a:lstStyle/>
          <a:p>
            <a:pPr algn="ctr" defTabSz="844061"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補助</a:t>
            </a:r>
          </a:p>
        </p:txBody>
      </p:sp>
      <p:sp>
        <p:nvSpPr>
          <p:cNvPr id="19" name="正方形/長方形 6"/>
          <p:cNvSpPr>
            <a:spLocks noChangeArrowheads="1"/>
          </p:cNvSpPr>
          <p:nvPr/>
        </p:nvSpPr>
        <p:spPr bwMode="auto">
          <a:xfrm>
            <a:off x="3295759" y="621595"/>
            <a:ext cx="7126507" cy="1156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3809" eaLnBrk="1" hangingPunct="1">
              <a:lnSpc>
                <a:spcPts val="1999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zh-TW" altLang="en-US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zh-TW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zh-TW" altLang="en-US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</a:t>
            </a:r>
            <a:r>
              <a:rPr lang="ja-JP" altLang="en-US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予算案</a:t>
            </a:r>
            <a:r>
              <a:rPr lang="en-US" altLang="ja-JP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</a:t>
            </a:r>
            <a:r>
              <a:rPr lang="ja-JP" altLang="en-US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億円（内数）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（平成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年度予算額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億円（内数））</a:t>
            </a: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itchFamily="50" charset="-128"/>
            </a:endParaRPr>
          </a:p>
          <a:p>
            <a:pPr defTabSz="843809" eaLnBrk="1" hangingPunct="1">
              <a:lnSpc>
                <a:spcPts val="1999"/>
              </a:lnSpc>
              <a:spcBef>
                <a:spcPct val="0"/>
              </a:spcBef>
              <a:buNone/>
              <a:defRPr/>
            </a:pPr>
            <a:r>
              <a:rPr kumimoji="0" lang="zh-TW" altLang="en-US" sz="1999" kern="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  <a:sym typeface="Wingdings" panose="05000000000000000000" pitchFamily="2" charset="2"/>
              </a:rPr>
              <a:t>実施期間：</a:t>
            </a:r>
            <a:r>
              <a:rPr kumimoji="0" lang="ja-JP" altLang="en-US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平成</a:t>
            </a:r>
            <a:r>
              <a:rPr kumimoji="0" lang="en-US" altLang="ja-JP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28</a:t>
            </a:r>
            <a:r>
              <a:rPr kumimoji="0" lang="ja-JP" altLang="en-US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年度</a:t>
            </a:r>
            <a:r>
              <a:rPr kumimoji="0" lang="en-US" altLang="ja-JP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~</a:t>
            </a:r>
            <a:r>
              <a:rPr kumimoji="0" lang="ja-JP" altLang="en-US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平成</a:t>
            </a:r>
            <a:r>
              <a:rPr kumimoji="0" lang="en-US" altLang="ja-JP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30</a:t>
            </a:r>
            <a:r>
              <a:rPr kumimoji="0" lang="ja-JP" altLang="en-US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年度</a:t>
            </a:r>
            <a:endParaRPr kumimoji="0" lang="zh-TW" altLang="en-US" sz="1999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  <a:sym typeface="Wingdings" panose="05000000000000000000" pitchFamily="2" charset="2"/>
            </a:endParaRPr>
          </a:p>
          <a:p>
            <a:pPr eaLnBrk="1" hangingPunct="1">
              <a:lnSpc>
                <a:spcPts val="1999"/>
              </a:lnSpc>
              <a:spcBef>
                <a:spcPct val="0"/>
              </a:spcBef>
              <a:buNone/>
            </a:pPr>
            <a:r>
              <a:rPr lang="ja-JP" altLang="en-US" sz="19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担当課：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地球局事業室見える化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 </a:t>
            </a:r>
            <a:r>
              <a:rPr kumimoji="0" lang="ja-JP" altLang="en-US" sz="1200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kumimoji="0" lang="en-US" altLang="ja-JP" sz="1200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03-5521-8355</a:t>
            </a:r>
            <a:r>
              <a:rPr kumimoji="0" lang="ja-JP" altLang="en-US" sz="1200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 </a:t>
            </a:r>
            <a:r>
              <a:rPr lang="ja-JP" altLang="en-US" sz="17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zh-TW" altLang="en-US" sz="1799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843809" eaLnBrk="1" hangingPunct="1">
              <a:lnSpc>
                <a:spcPts val="1999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568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66" t="39251" r="59986" b="17429"/>
          <a:stretch/>
        </p:blipFill>
        <p:spPr bwMode="auto">
          <a:xfrm>
            <a:off x="3775513" y="4732957"/>
            <a:ext cx="2459538" cy="20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タイトル 2"/>
          <p:cNvSpPr txBox="1">
            <a:spLocks/>
          </p:cNvSpPr>
          <p:nvPr/>
        </p:nvSpPr>
        <p:spPr bwMode="auto">
          <a:xfrm>
            <a:off x="-159514" y="56892"/>
            <a:ext cx="10299509" cy="56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1" tIns="45705" rIns="91411" bIns="45705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075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149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223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297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319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lang="en-US" altLang="ja-JP" sz="319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ZEB</a:t>
            </a:r>
            <a:r>
              <a:rPr lang="ja-JP" altLang="en-US" sz="319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」とは何か？</a:t>
            </a:r>
          </a:p>
        </p:txBody>
      </p:sp>
      <p:sp>
        <p:nvSpPr>
          <p:cNvPr id="61" name="テキスト プレースホルダー 7"/>
          <p:cNvSpPr txBox="1">
            <a:spLocks/>
          </p:cNvSpPr>
          <p:nvPr/>
        </p:nvSpPr>
        <p:spPr bwMode="auto">
          <a:xfrm>
            <a:off x="299590" y="596858"/>
            <a:ext cx="9313430" cy="340802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  <a:extLst/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marL="342805" indent="-3428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31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746" indent="-28567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umimoji="1" sz="27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2685" indent="-228537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23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99760" indent="-228537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umimoji="1" sz="19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6835" indent="-228537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19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3909" indent="-228537" algn="l" defTabSz="9141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9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0982" indent="-228537" algn="l" defTabSz="9141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9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8057" indent="-228537" algn="l" defTabSz="9141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9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5131" indent="-228537" algn="l" defTabSz="9141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9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19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2399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年間で消費する建築物のエネルギー量を大幅に削減するとともに</a:t>
            </a:r>
          </a:p>
          <a:p>
            <a:pPr marL="95219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2399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創エネでエネルギー収支「ゼロ」を目指した建築物のこと。</a:t>
            </a:r>
            <a:endParaRPr lang="en-US" altLang="ja-JP" sz="2399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95219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必ずしもエネルギー収支が「ゼロ」でなくとも・・・</a:t>
            </a:r>
            <a:endParaRPr lang="en-US" altLang="ja-JP" sz="2399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95219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altLang="ja-JP" sz="90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・</a:t>
            </a:r>
            <a:r>
              <a:rPr lang="en-US" altLang="ja-JP" sz="2399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ZEB Ready</a:t>
            </a:r>
            <a:r>
              <a:rPr lang="ja-JP" altLang="en-US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r>
              <a:rPr lang="en-US" altLang="ja-JP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50</a:t>
            </a:r>
            <a:r>
              <a:rPr lang="ja-JP" altLang="en-US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％省エネルギー</a:t>
            </a:r>
            <a:endParaRPr lang="en-US" altLang="ja-JP" sz="2399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・</a:t>
            </a:r>
            <a:r>
              <a:rPr lang="en-US" altLang="ja-JP" sz="2399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Nearly ZEB</a:t>
            </a:r>
            <a:r>
              <a:rPr lang="ja-JP" altLang="en-US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：正味で</a:t>
            </a:r>
            <a:r>
              <a:rPr lang="en-US" altLang="ja-JP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75</a:t>
            </a:r>
            <a:r>
              <a:rPr lang="ja-JP" altLang="en-US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％省エネルギー</a:t>
            </a:r>
            <a:endParaRPr lang="en-US" altLang="ja-JP" sz="2399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・</a:t>
            </a:r>
            <a:r>
              <a:rPr lang="en-US" altLang="ja-JP" sz="2399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ZEB</a:t>
            </a:r>
            <a:r>
              <a:rPr lang="ja-JP" altLang="en-US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：正味で</a:t>
            </a:r>
            <a:r>
              <a:rPr lang="en-US" altLang="ja-JP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100</a:t>
            </a:r>
            <a:r>
              <a:rPr lang="ja-JP" altLang="en-US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％省エネルギー（狭義の「</a:t>
            </a:r>
            <a:r>
              <a:rPr lang="en-US" altLang="ja-JP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ZEB</a:t>
            </a:r>
            <a:r>
              <a:rPr lang="ja-JP" altLang="en-US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」）</a:t>
            </a:r>
            <a:endParaRPr lang="en-US" altLang="ja-JP" sz="2399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altLang="ja-JP" sz="90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98393" indent="-3174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これら全ての実現に向けた設計費・設備費・工事費が補助対象となります。</a:t>
            </a:r>
            <a:endParaRPr lang="en-US" altLang="ja-JP" sz="2399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114499" y="5197311"/>
            <a:ext cx="661013" cy="769194"/>
          </a:xfrm>
          <a:prstGeom prst="rect">
            <a:avLst/>
          </a:prstGeom>
          <a:noFill/>
        </p:spPr>
        <p:txBody>
          <a:bodyPr wrap="square" lIns="35964" rIns="35964" rtlCol="0">
            <a:spAutoFit/>
          </a:bodyPr>
          <a:lstStyle/>
          <a:p>
            <a:pPr algn="ctr" defTabSz="913555">
              <a:defRPr/>
            </a:pPr>
            <a:r>
              <a:rPr lang="ja-JP" altLang="en-US" sz="4399" dirty="0">
                <a:solidFill>
                  <a:srgbClr val="000000">
                    <a:lumMod val="50000"/>
                    <a:lumOff val="50000"/>
                  </a:srgb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＋</a:t>
            </a:r>
            <a:endParaRPr lang="ja-JP" altLang="en-US" sz="4399" b="1" u="sng" dirty="0">
              <a:solidFill>
                <a:srgbClr val="000000">
                  <a:lumMod val="50000"/>
                  <a:lumOff val="50000"/>
                </a:srgb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417761" y="4045668"/>
            <a:ext cx="3569064" cy="4615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3555">
              <a:defRPr/>
            </a:pPr>
            <a:r>
              <a:rPr kumimoji="0" lang="ja-JP" altLang="en-US" sz="2399" b="1" kern="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エネルギーを上手に使う</a:t>
            </a:r>
            <a:endParaRPr kumimoji="0" lang="en-US" altLang="ja-JP" b="1" kern="0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6235051" y="5197311"/>
            <a:ext cx="661013" cy="769194"/>
          </a:xfrm>
          <a:prstGeom prst="rect">
            <a:avLst/>
          </a:prstGeom>
          <a:noFill/>
        </p:spPr>
        <p:txBody>
          <a:bodyPr wrap="square" lIns="35964" rIns="35964" rtlCol="0">
            <a:spAutoFit/>
          </a:bodyPr>
          <a:lstStyle/>
          <a:p>
            <a:pPr algn="ctr" defTabSz="913555">
              <a:defRPr/>
            </a:pPr>
            <a:r>
              <a:rPr lang="ja-JP" altLang="en-US" sz="4399" dirty="0">
                <a:solidFill>
                  <a:srgbClr val="000000">
                    <a:lumMod val="50000"/>
                    <a:lumOff val="50000"/>
                  </a:srgb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＋</a:t>
            </a:r>
            <a:endParaRPr lang="ja-JP" altLang="en-US" sz="4399" b="1" u="sng" dirty="0">
              <a:solidFill>
                <a:srgbClr val="000000">
                  <a:lumMod val="50000"/>
                  <a:lumOff val="50000"/>
                </a:srgb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-307577" y="4029862"/>
            <a:ext cx="4186805" cy="1107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3555">
              <a:defRPr/>
            </a:pPr>
            <a:r>
              <a:rPr lang="ja-JP" altLang="en-US" sz="2399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エネルギーを極力</a:t>
            </a:r>
            <a:endParaRPr lang="en-US" altLang="ja-JP" sz="2399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defTabSz="913555">
              <a:defRPr/>
            </a:pPr>
            <a:r>
              <a:rPr lang="ja-JP" altLang="en-US" sz="2399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必要としない</a:t>
            </a:r>
            <a:endParaRPr lang="en-US" altLang="ja-JP" sz="2399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defTabSz="913555">
              <a:defRPr/>
            </a:pPr>
            <a:r>
              <a:rPr lang="ja-JP" altLang="en-US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（夏は涼しく、冬は暖かい建築物）</a:t>
            </a:r>
            <a:endParaRPr lang="en-US" altLang="ja-JP" sz="1200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6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55" t="34022" r="18086" b="17429"/>
          <a:stretch/>
        </p:blipFill>
        <p:spPr bwMode="auto">
          <a:xfrm>
            <a:off x="7040619" y="4636124"/>
            <a:ext cx="2498786" cy="21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" name="下矢印 79"/>
          <p:cNvSpPr/>
          <p:nvPr/>
        </p:nvSpPr>
        <p:spPr>
          <a:xfrm>
            <a:off x="5195579" y="4754786"/>
            <a:ext cx="748643" cy="973439"/>
          </a:xfrm>
          <a:prstGeom prst="downArrow">
            <a:avLst>
              <a:gd name="adj1" fmla="val 50000"/>
              <a:gd name="adj2" fmla="val 31075"/>
            </a:avLst>
          </a:prstGeom>
          <a:solidFill>
            <a:srgbClr val="FF9999"/>
          </a:solidFill>
          <a:ln w="25400" cap="flat" cmpd="sng" algn="ctr">
            <a:solidFill>
              <a:srgbClr val="FF9999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0" lang="ja-JP" altLang="en-US" kern="0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9" name="円/楕円 3"/>
          <p:cNvSpPr/>
          <p:nvPr/>
        </p:nvSpPr>
        <p:spPr bwMode="auto">
          <a:xfrm>
            <a:off x="4877526" y="4754786"/>
            <a:ext cx="1357526" cy="973439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defTabSz="913830"/>
            <a:endParaRPr kumimoji="0" lang="ja-JP" altLang="en-US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975303" y="5015616"/>
            <a:ext cx="1229770" cy="461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省エネ</a:t>
            </a:r>
          </a:p>
        </p:txBody>
      </p:sp>
      <p:grpSp>
        <p:nvGrpSpPr>
          <p:cNvPr id="71" name="グループ化 70"/>
          <p:cNvGrpSpPr/>
          <p:nvPr/>
        </p:nvGrpSpPr>
        <p:grpSpPr>
          <a:xfrm>
            <a:off x="832026" y="5189507"/>
            <a:ext cx="1907600" cy="1578234"/>
            <a:chOff x="-2753444" y="3978869"/>
            <a:chExt cx="1497138" cy="1301703"/>
          </a:xfrm>
        </p:grpSpPr>
        <p:sp>
          <p:nvSpPr>
            <p:cNvPr id="72" name="正方形/長方形 71"/>
            <p:cNvSpPr/>
            <p:nvPr/>
          </p:nvSpPr>
          <p:spPr>
            <a:xfrm>
              <a:off x="-2753444" y="4194116"/>
              <a:ext cx="648072" cy="1078505"/>
            </a:xfrm>
            <a:prstGeom prst="rect">
              <a:avLst/>
            </a:prstGeom>
            <a:solidFill>
              <a:srgbClr val="C1D6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kumimoji="0" lang="ja-JP" altLang="en-US" ker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-2108129" y="4194116"/>
              <a:ext cx="648072" cy="1078505"/>
            </a:xfrm>
            <a:prstGeom prst="rect">
              <a:avLst/>
            </a:prstGeom>
            <a:solidFill>
              <a:srgbClr val="FFDCB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kumimoji="0" lang="ja-JP" altLang="en-US" ker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4" name="フローチャート: データ 73"/>
            <p:cNvSpPr/>
            <p:nvPr/>
          </p:nvSpPr>
          <p:spPr>
            <a:xfrm>
              <a:off x="-2744818" y="3980288"/>
              <a:ext cx="828000" cy="215247"/>
            </a:xfrm>
            <a:prstGeom prst="flowChartInputOutput">
              <a:avLst/>
            </a:prstGeom>
            <a:solidFill>
              <a:srgbClr val="C1D6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kumimoji="0" lang="ja-JP" altLang="en-US" ker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5" name="フローチャート: データ 74"/>
            <p:cNvSpPr/>
            <p:nvPr/>
          </p:nvSpPr>
          <p:spPr>
            <a:xfrm>
              <a:off x="-2106047" y="3978869"/>
              <a:ext cx="828000" cy="215247"/>
            </a:xfrm>
            <a:prstGeom prst="flowChartInputOutput">
              <a:avLst/>
            </a:prstGeom>
            <a:solidFill>
              <a:srgbClr val="FFDCB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kumimoji="0" lang="ja-JP" altLang="en-US" ker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6" name="正方形/長方形 75"/>
            <p:cNvSpPr/>
            <p:nvPr/>
          </p:nvSpPr>
          <p:spPr>
            <a:xfrm rot="13118619">
              <a:off x="-1572824" y="4923033"/>
              <a:ext cx="232973" cy="317721"/>
            </a:xfrm>
            <a:prstGeom prst="rect">
              <a:avLst/>
            </a:prstGeom>
            <a:solidFill>
              <a:srgbClr val="FFDCB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kumimoji="0" lang="ja-JP" altLang="en-US" ker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7" name="正方形/長方形 76"/>
            <p:cNvSpPr/>
            <p:nvPr/>
          </p:nvSpPr>
          <p:spPr>
            <a:xfrm rot="10800000">
              <a:off x="-1502234" y="3980288"/>
              <a:ext cx="232973" cy="1070802"/>
            </a:xfrm>
            <a:prstGeom prst="rect">
              <a:avLst/>
            </a:prstGeom>
            <a:solidFill>
              <a:srgbClr val="FFDCB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kumimoji="0" lang="ja-JP" altLang="en-US" ker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cxnSp>
          <p:nvCxnSpPr>
            <p:cNvPr id="78" name="直線コネクタ 77"/>
            <p:cNvCxnSpPr/>
            <p:nvPr/>
          </p:nvCxnSpPr>
          <p:spPr>
            <a:xfrm>
              <a:off x="-2753444" y="4195535"/>
              <a:ext cx="647397" cy="0"/>
            </a:xfrm>
            <a:prstGeom prst="line">
              <a:avLst/>
            </a:prstGeom>
            <a:noFill/>
            <a:ln w="28575" cap="flat" cmpd="sng" algn="ctr">
              <a:solidFill>
                <a:srgbClr val="3399FF"/>
              </a:solidFill>
              <a:prstDash val="solid"/>
            </a:ln>
            <a:effectLst/>
          </p:spPr>
        </p:cxnSp>
        <p:cxnSp>
          <p:nvCxnSpPr>
            <p:cNvPr id="79" name="直線コネクタ 78"/>
            <p:cNvCxnSpPr/>
            <p:nvPr/>
          </p:nvCxnSpPr>
          <p:spPr>
            <a:xfrm flipV="1">
              <a:off x="-2744818" y="3978869"/>
              <a:ext cx="143774" cy="216666"/>
            </a:xfrm>
            <a:prstGeom prst="line">
              <a:avLst/>
            </a:prstGeom>
            <a:noFill/>
            <a:ln w="28575" cap="flat" cmpd="sng" algn="ctr">
              <a:solidFill>
                <a:srgbClr val="3399FF"/>
              </a:solidFill>
              <a:prstDash val="solid"/>
            </a:ln>
            <a:effectLst/>
          </p:spPr>
        </p:cxnSp>
        <p:cxnSp>
          <p:nvCxnSpPr>
            <p:cNvPr id="80" name="直線コネクタ 79"/>
            <p:cNvCxnSpPr/>
            <p:nvPr/>
          </p:nvCxnSpPr>
          <p:spPr>
            <a:xfrm>
              <a:off x="-2601044" y="3978869"/>
              <a:ext cx="639688" cy="0"/>
            </a:xfrm>
            <a:prstGeom prst="line">
              <a:avLst/>
            </a:prstGeom>
            <a:noFill/>
            <a:ln w="28575" cap="flat" cmpd="sng" algn="ctr">
              <a:solidFill>
                <a:srgbClr val="3399FF"/>
              </a:solidFill>
              <a:prstDash val="solid"/>
            </a:ln>
            <a:effectLst/>
          </p:spPr>
        </p:cxnSp>
        <p:cxnSp>
          <p:nvCxnSpPr>
            <p:cNvPr id="81" name="直線コネクタ 80"/>
            <p:cNvCxnSpPr/>
            <p:nvPr/>
          </p:nvCxnSpPr>
          <p:spPr>
            <a:xfrm>
              <a:off x="-2753444" y="4195535"/>
              <a:ext cx="8626" cy="1083179"/>
            </a:xfrm>
            <a:prstGeom prst="line">
              <a:avLst/>
            </a:prstGeom>
            <a:noFill/>
            <a:ln w="28575" cap="flat" cmpd="sng" algn="ctr">
              <a:solidFill>
                <a:srgbClr val="3399FF"/>
              </a:solidFill>
              <a:prstDash val="solid"/>
            </a:ln>
            <a:effectLst/>
          </p:spPr>
        </p:cxnSp>
        <p:cxnSp>
          <p:nvCxnSpPr>
            <p:cNvPr id="82" name="直線コネクタ 81"/>
            <p:cNvCxnSpPr/>
            <p:nvPr/>
          </p:nvCxnSpPr>
          <p:spPr>
            <a:xfrm flipH="1">
              <a:off x="-2744818" y="5272621"/>
              <a:ext cx="638772" cy="0"/>
            </a:xfrm>
            <a:prstGeom prst="line">
              <a:avLst/>
            </a:prstGeom>
            <a:noFill/>
            <a:ln w="28575" cap="flat" cmpd="sng" algn="ctr">
              <a:solidFill>
                <a:srgbClr val="3399FF"/>
              </a:solidFill>
              <a:prstDash val="solid"/>
            </a:ln>
            <a:effectLst/>
          </p:spPr>
        </p:cxnSp>
        <p:cxnSp>
          <p:nvCxnSpPr>
            <p:cNvPr id="83" name="直線コネクタ 82"/>
            <p:cNvCxnSpPr/>
            <p:nvPr/>
          </p:nvCxnSpPr>
          <p:spPr>
            <a:xfrm>
              <a:off x="-2105372" y="5272315"/>
              <a:ext cx="648072" cy="8257"/>
            </a:xfrm>
            <a:prstGeom prst="line">
              <a:avLst/>
            </a:prstGeom>
            <a:noFill/>
            <a:ln w="28575" cap="flat" cmpd="sng" algn="ctr">
              <a:solidFill>
                <a:srgbClr val="F79646">
                  <a:lumMod val="75000"/>
                </a:srgbClr>
              </a:solidFill>
              <a:prstDash val="solid"/>
            </a:ln>
            <a:effectLst/>
          </p:spPr>
        </p:cxnSp>
        <p:cxnSp>
          <p:nvCxnSpPr>
            <p:cNvPr id="84" name="直線コネクタ 83"/>
            <p:cNvCxnSpPr/>
            <p:nvPr/>
          </p:nvCxnSpPr>
          <p:spPr>
            <a:xfrm flipV="1">
              <a:off x="-1456338" y="5051091"/>
              <a:ext cx="190187" cy="229481"/>
            </a:xfrm>
            <a:prstGeom prst="line">
              <a:avLst/>
            </a:prstGeom>
            <a:noFill/>
            <a:ln w="28575" cap="flat" cmpd="sng" algn="ctr">
              <a:solidFill>
                <a:srgbClr val="F79646">
                  <a:lumMod val="75000"/>
                </a:srgbClr>
              </a:solidFill>
              <a:prstDash val="solid"/>
            </a:ln>
            <a:effectLst/>
          </p:spPr>
        </p:cxnSp>
        <p:cxnSp>
          <p:nvCxnSpPr>
            <p:cNvPr id="85" name="直線コネクタ 84"/>
            <p:cNvCxnSpPr/>
            <p:nvPr/>
          </p:nvCxnSpPr>
          <p:spPr>
            <a:xfrm flipH="1" flipV="1">
              <a:off x="-1269261" y="3980288"/>
              <a:ext cx="3110" cy="1070803"/>
            </a:xfrm>
            <a:prstGeom prst="line">
              <a:avLst/>
            </a:prstGeom>
            <a:noFill/>
            <a:ln w="28575" cap="flat" cmpd="sng" algn="ctr">
              <a:solidFill>
                <a:srgbClr val="F79646">
                  <a:lumMod val="75000"/>
                </a:srgbClr>
              </a:solidFill>
              <a:prstDash val="solid"/>
            </a:ln>
            <a:effectLst/>
          </p:spPr>
        </p:cxnSp>
        <p:cxnSp>
          <p:nvCxnSpPr>
            <p:cNvPr id="86" name="直線コネクタ 85"/>
            <p:cNvCxnSpPr/>
            <p:nvPr/>
          </p:nvCxnSpPr>
          <p:spPr>
            <a:xfrm flipH="1" flipV="1">
              <a:off x="-1961355" y="3978869"/>
              <a:ext cx="705049" cy="1419"/>
            </a:xfrm>
            <a:prstGeom prst="line">
              <a:avLst/>
            </a:prstGeom>
            <a:noFill/>
            <a:ln w="28575" cap="flat" cmpd="sng" algn="ctr">
              <a:solidFill>
                <a:srgbClr val="F79646">
                  <a:lumMod val="75000"/>
                </a:srgbClr>
              </a:solidFill>
              <a:prstDash val="solid"/>
            </a:ln>
            <a:effectLst/>
          </p:spPr>
        </p:cxnSp>
        <p:cxnSp>
          <p:nvCxnSpPr>
            <p:cNvPr id="87" name="直線コネクタ 86"/>
            <p:cNvCxnSpPr/>
            <p:nvPr/>
          </p:nvCxnSpPr>
          <p:spPr>
            <a:xfrm flipH="1">
              <a:off x="-1457975" y="3978869"/>
              <a:ext cx="191824" cy="224923"/>
            </a:xfrm>
            <a:prstGeom prst="line">
              <a:avLst/>
            </a:prstGeom>
            <a:noFill/>
            <a:ln w="28575" cap="flat" cmpd="sng" algn="ctr">
              <a:solidFill>
                <a:srgbClr val="F79646">
                  <a:lumMod val="75000"/>
                </a:srgbClr>
              </a:solidFill>
              <a:prstDash val="solid"/>
            </a:ln>
            <a:effectLst/>
          </p:spPr>
        </p:cxnSp>
        <p:cxnSp>
          <p:nvCxnSpPr>
            <p:cNvPr id="88" name="直線コネクタ 87"/>
            <p:cNvCxnSpPr/>
            <p:nvPr/>
          </p:nvCxnSpPr>
          <p:spPr>
            <a:xfrm>
              <a:off x="-2106047" y="4195535"/>
              <a:ext cx="648072" cy="8257"/>
            </a:xfrm>
            <a:prstGeom prst="line">
              <a:avLst/>
            </a:prstGeom>
            <a:noFill/>
            <a:ln w="28575" cap="flat" cmpd="sng" algn="ctr">
              <a:solidFill>
                <a:srgbClr val="F79646">
                  <a:lumMod val="75000"/>
                </a:srgbClr>
              </a:solidFill>
              <a:prstDash val="solid"/>
            </a:ln>
            <a:effectLst/>
          </p:spPr>
        </p:cxnSp>
        <p:cxnSp>
          <p:nvCxnSpPr>
            <p:cNvPr id="89" name="直線コネクタ 88"/>
            <p:cNvCxnSpPr/>
            <p:nvPr/>
          </p:nvCxnSpPr>
          <p:spPr>
            <a:xfrm flipH="1" flipV="1">
              <a:off x="-1453053" y="4182546"/>
              <a:ext cx="3704" cy="1089769"/>
            </a:xfrm>
            <a:prstGeom prst="line">
              <a:avLst/>
            </a:prstGeom>
            <a:noFill/>
            <a:ln w="28575" cap="flat" cmpd="sng" algn="ctr">
              <a:solidFill>
                <a:srgbClr val="F79646">
                  <a:lumMod val="75000"/>
                </a:srgbClr>
              </a:solidFill>
              <a:prstDash val="solid"/>
            </a:ln>
            <a:effectLst/>
          </p:spPr>
        </p:cxnSp>
        <p:grpSp>
          <p:nvGrpSpPr>
            <p:cNvPr id="90" name="グループ化 89"/>
            <p:cNvGrpSpPr/>
            <p:nvPr/>
          </p:nvGrpSpPr>
          <p:grpSpPr>
            <a:xfrm>
              <a:off x="-2659457" y="4314169"/>
              <a:ext cx="483203" cy="165398"/>
              <a:chOff x="-1036053" y="4065233"/>
              <a:chExt cx="483203" cy="165398"/>
            </a:xfrm>
          </p:grpSpPr>
          <p:sp>
            <p:nvSpPr>
              <p:cNvPr id="112" name="正方形/長方形 111"/>
              <p:cNvSpPr/>
              <p:nvPr/>
            </p:nvSpPr>
            <p:spPr>
              <a:xfrm>
                <a:off x="-1036053" y="4065233"/>
                <a:ext cx="237626" cy="164656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kumimoji="0" lang="ja-JP" altLang="en-US" kern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113" name="正方形/長方形 112"/>
              <p:cNvSpPr/>
              <p:nvPr/>
            </p:nvSpPr>
            <p:spPr>
              <a:xfrm>
                <a:off x="-790476" y="4065975"/>
                <a:ext cx="237626" cy="164656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kumimoji="0" lang="ja-JP" altLang="en-US" kern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grpSp>
          <p:nvGrpSpPr>
            <p:cNvPr id="91" name="グループ化 90"/>
            <p:cNvGrpSpPr/>
            <p:nvPr/>
          </p:nvGrpSpPr>
          <p:grpSpPr>
            <a:xfrm>
              <a:off x="-2659457" y="4941168"/>
              <a:ext cx="483203" cy="165398"/>
              <a:chOff x="-1036053" y="4065233"/>
              <a:chExt cx="483203" cy="165398"/>
            </a:xfrm>
          </p:grpSpPr>
          <p:sp>
            <p:nvSpPr>
              <p:cNvPr id="110" name="正方形/長方形 109"/>
              <p:cNvSpPr/>
              <p:nvPr/>
            </p:nvSpPr>
            <p:spPr>
              <a:xfrm>
                <a:off x="-1036053" y="4065233"/>
                <a:ext cx="237626" cy="164656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kumimoji="0" lang="ja-JP" altLang="en-US" kern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111" name="正方形/長方形 110"/>
              <p:cNvSpPr/>
              <p:nvPr/>
            </p:nvSpPr>
            <p:spPr>
              <a:xfrm>
                <a:off x="-790476" y="4065975"/>
                <a:ext cx="237626" cy="164656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kumimoji="0" lang="ja-JP" altLang="en-US" kern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grpSp>
          <p:nvGrpSpPr>
            <p:cNvPr id="92" name="グループ化 91"/>
            <p:cNvGrpSpPr/>
            <p:nvPr/>
          </p:nvGrpSpPr>
          <p:grpSpPr>
            <a:xfrm>
              <a:off x="-2659457" y="4523169"/>
              <a:ext cx="483203" cy="165398"/>
              <a:chOff x="-1036053" y="4065233"/>
              <a:chExt cx="483203" cy="165398"/>
            </a:xfrm>
          </p:grpSpPr>
          <p:sp>
            <p:nvSpPr>
              <p:cNvPr id="108" name="正方形/長方形 107"/>
              <p:cNvSpPr/>
              <p:nvPr/>
            </p:nvSpPr>
            <p:spPr>
              <a:xfrm>
                <a:off x="-1036053" y="4065233"/>
                <a:ext cx="237626" cy="164656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kumimoji="0" lang="ja-JP" altLang="en-US" kern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109" name="正方形/長方形 108"/>
              <p:cNvSpPr/>
              <p:nvPr/>
            </p:nvSpPr>
            <p:spPr>
              <a:xfrm>
                <a:off x="-790476" y="4065975"/>
                <a:ext cx="237626" cy="164656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kumimoji="0" lang="ja-JP" altLang="en-US" kern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grpSp>
          <p:nvGrpSpPr>
            <p:cNvPr id="93" name="グループ化 92"/>
            <p:cNvGrpSpPr/>
            <p:nvPr/>
          </p:nvGrpSpPr>
          <p:grpSpPr>
            <a:xfrm>
              <a:off x="-2659457" y="4732169"/>
              <a:ext cx="483203" cy="165398"/>
              <a:chOff x="-1036053" y="4065233"/>
              <a:chExt cx="483203" cy="165398"/>
            </a:xfrm>
          </p:grpSpPr>
          <p:sp>
            <p:nvSpPr>
              <p:cNvPr id="106" name="正方形/長方形 105"/>
              <p:cNvSpPr/>
              <p:nvPr/>
            </p:nvSpPr>
            <p:spPr>
              <a:xfrm>
                <a:off x="-1036053" y="4065233"/>
                <a:ext cx="237626" cy="164656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kumimoji="0" lang="ja-JP" altLang="en-US" kern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107" name="正方形/長方形 106"/>
              <p:cNvSpPr/>
              <p:nvPr/>
            </p:nvSpPr>
            <p:spPr>
              <a:xfrm>
                <a:off x="-790476" y="4065975"/>
                <a:ext cx="237626" cy="164656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kumimoji="0" lang="ja-JP" altLang="en-US" kern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grpSp>
          <p:nvGrpSpPr>
            <p:cNvPr id="94" name="グループ化 93"/>
            <p:cNvGrpSpPr/>
            <p:nvPr/>
          </p:nvGrpSpPr>
          <p:grpSpPr>
            <a:xfrm>
              <a:off x="-2023854" y="4328678"/>
              <a:ext cx="483203" cy="165398"/>
              <a:chOff x="-1036053" y="4065233"/>
              <a:chExt cx="483203" cy="165398"/>
            </a:xfrm>
          </p:grpSpPr>
          <p:sp>
            <p:nvSpPr>
              <p:cNvPr id="104" name="正方形/長方形 103"/>
              <p:cNvSpPr/>
              <p:nvPr/>
            </p:nvSpPr>
            <p:spPr>
              <a:xfrm>
                <a:off x="-1036053" y="4065233"/>
                <a:ext cx="237626" cy="164656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kumimoji="0" lang="ja-JP" altLang="en-US" kern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105" name="正方形/長方形 104"/>
              <p:cNvSpPr/>
              <p:nvPr/>
            </p:nvSpPr>
            <p:spPr>
              <a:xfrm>
                <a:off x="-790476" y="4065975"/>
                <a:ext cx="237626" cy="164656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kumimoji="0" lang="ja-JP" altLang="en-US" kern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grpSp>
          <p:nvGrpSpPr>
            <p:cNvPr id="95" name="グループ化 94"/>
            <p:cNvGrpSpPr/>
            <p:nvPr/>
          </p:nvGrpSpPr>
          <p:grpSpPr>
            <a:xfrm>
              <a:off x="-2023854" y="4955677"/>
              <a:ext cx="483203" cy="165398"/>
              <a:chOff x="-1036053" y="4065233"/>
              <a:chExt cx="483203" cy="165398"/>
            </a:xfrm>
          </p:grpSpPr>
          <p:sp>
            <p:nvSpPr>
              <p:cNvPr id="102" name="正方形/長方形 101"/>
              <p:cNvSpPr/>
              <p:nvPr/>
            </p:nvSpPr>
            <p:spPr>
              <a:xfrm>
                <a:off x="-1036053" y="4065233"/>
                <a:ext cx="237626" cy="164656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kumimoji="0" lang="ja-JP" altLang="en-US" kern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103" name="正方形/長方形 102"/>
              <p:cNvSpPr/>
              <p:nvPr/>
            </p:nvSpPr>
            <p:spPr>
              <a:xfrm>
                <a:off x="-790476" y="4065975"/>
                <a:ext cx="237626" cy="164656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kumimoji="0" lang="ja-JP" altLang="en-US" kern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grpSp>
          <p:nvGrpSpPr>
            <p:cNvPr id="96" name="グループ化 95"/>
            <p:cNvGrpSpPr/>
            <p:nvPr/>
          </p:nvGrpSpPr>
          <p:grpSpPr>
            <a:xfrm>
              <a:off x="-2023854" y="4537678"/>
              <a:ext cx="483203" cy="165398"/>
              <a:chOff x="-1036053" y="4065233"/>
              <a:chExt cx="483203" cy="165398"/>
            </a:xfrm>
          </p:grpSpPr>
          <p:sp>
            <p:nvSpPr>
              <p:cNvPr id="100" name="正方形/長方形 99"/>
              <p:cNvSpPr/>
              <p:nvPr/>
            </p:nvSpPr>
            <p:spPr>
              <a:xfrm>
                <a:off x="-1036053" y="4065233"/>
                <a:ext cx="237626" cy="164656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kumimoji="0" lang="ja-JP" altLang="en-US" kern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101" name="正方形/長方形 100"/>
              <p:cNvSpPr/>
              <p:nvPr/>
            </p:nvSpPr>
            <p:spPr>
              <a:xfrm>
                <a:off x="-790476" y="4065975"/>
                <a:ext cx="237626" cy="164656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kumimoji="0" lang="ja-JP" altLang="en-US" kern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grpSp>
          <p:nvGrpSpPr>
            <p:cNvPr id="97" name="グループ化 96"/>
            <p:cNvGrpSpPr/>
            <p:nvPr/>
          </p:nvGrpSpPr>
          <p:grpSpPr>
            <a:xfrm>
              <a:off x="-2023854" y="4746678"/>
              <a:ext cx="483203" cy="165398"/>
              <a:chOff x="-1036053" y="4065233"/>
              <a:chExt cx="483203" cy="165398"/>
            </a:xfrm>
          </p:grpSpPr>
          <p:sp>
            <p:nvSpPr>
              <p:cNvPr id="98" name="正方形/長方形 97"/>
              <p:cNvSpPr/>
              <p:nvPr/>
            </p:nvSpPr>
            <p:spPr>
              <a:xfrm>
                <a:off x="-1036053" y="4065233"/>
                <a:ext cx="237626" cy="164656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kumimoji="0" lang="ja-JP" altLang="en-US" kern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99" name="正方形/長方形 98"/>
              <p:cNvSpPr/>
              <p:nvPr/>
            </p:nvSpPr>
            <p:spPr>
              <a:xfrm>
                <a:off x="-790476" y="4065975"/>
                <a:ext cx="237626" cy="164656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kumimoji="0" lang="ja-JP" altLang="en-US" kern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</p:grpSp>
      <p:sp>
        <p:nvSpPr>
          <p:cNvPr id="114" name="正方形/長方形 113"/>
          <p:cNvSpPr/>
          <p:nvPr/>
        </p:nvSpPr>
        <p:spPr>
          <a:xfrm>
            <a:off x="650186" y="1784502"/>
            <a:ext cx="8710175" cy="1223744"/>
          </a:xfrm>
          <a:prstGeom prst="rect">
            <a:avLst/>
          </a:prstGeom>
          <a:solidFill>
            <a:srgbClr val="EBF7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359883" indent="-457052">
              <a:defRPr/>
            </a:pPr>
            <a:r>
              <a:rPr kumimoji="0" lang="ja-JP" altLang="en-US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・</a:t>
            </a:r>
            <a:r>
              <a:rPr kumimoji="0" lang="en-US" altLang="ja-JP" sz="2399" b="1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ZEB Ready</a:t>
            </a:r>
            <a:r>
              <a:rPr kumimoji="0" lang="ja-JP" altLang="en-US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r>
              <a:rPr kumimoji="0" lang="en-US" altLang="ja-JP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50</a:t>
            </a:r>
            <a:r>
              <a:rPr kumimoji="0" lang="ja-JP" altLang="en-US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％省エネルギー</a:t>
            </a:r>
            <a:endParaRPr kumimoji="0" lang="en-US" altLang="ja-JP" sz="2399" kern="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59883" indent="-457052">
              <a:defRPr/>
            </a:pPr>
            <a:r>
              <a:rPr kumimoji="0" lang="ja-JP" altLang="en-US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・</a:t>
            </a:r>
            <a:r>
              <a:rPr kumimoji="0" lang="en-US" altLang="ja-JP" sz="2399" b="1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Nearly ZEB</a:t>
            </a:r>
            <a:r>
              <a:rPr kumimoji="0" lang="ja-JP" altLang="en-US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：正味で</a:t>
            </a:r>
            <a:r>
              <a:rPr kumimoji="0" lang="en-US" altLang="ja-JP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75</a:t>
            </a:r>
            <a:r>
              <a:rPr kumimoji="0" lang="ja-JP" altLang="en-US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％省エネルギー</a:t>
            </a:r>
            <a:endParaRPr kumimoji="0" lang="en-US" altLang="ja-JP" sz="2399" kern="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59883" indent="-457052">
              <a:defRPr/>
            </a:pPr>
            <a:r>
              <a:rPr kumimoji="0" lang="ja-JP" altLang="en-US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・</a:t>
            </a:r>
            <a:r>
              <a:rPr kumimoji="0" lang="en-US" altLang="ja-JP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『</a:t>
            </a:r>
            <a:r>
              <a:rPr kumimoji="0" lang="en-US" altLang="ja-JP" sz="2399" b="1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ZEB』</a:t>
            </a:r>
            <a:r>
              <a:rPr kumimoji="0" lang="ja-JP" altLang="en-US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：正味で</a:t>
            </a:r>
            <a:r>
              <a:rPr kumimoji="0" lang="en-US" altLang="ja-JP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100</a:t>
            </a:r>
            <a:r>
              <a:rPr kumimoji="0" lang="ja-JP" altLang="en-US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％省エネルギー（狭義の「</a:t>
            </a:r>
            <a:r>
              <a:rPr kumimoji="0" lang="en-US" altLang="ja-JP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ZEB</a:t>
            </a:r>
            <a:r>
              <a:rPr kumimoji="0" lang="ja-JP" altLang="en-US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」）</a:t>
            </a:r>
            <a:endParaRPr kumimoji="0" lang="en-US" altLang="ja-JP" sz="2399" kern="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6966991" y="4029863"/>
            <a:ext cx="2646030" cy="738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3555">
              <a:defRPr/>
            </a:pPr>
            <a:r>
              <a:rPr kumimoji="0" lang="ja-JP" altLang="en-US" sz="2399" b="1" kern="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エネルギーを創る</a:t>
            </a:r>
            <a:endParaRPr kumimoji="0" lang="en-US" altLang="ja-JP" sz="2399" b="1" kern="0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defTabSz="913555">
              <a:defRPr/>
            </a:pPr>
            <a:r>
              <a:rPr kumimoji="0" lang="ja-JP" altLang="en-US" kern="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（創エネ）</a:t>
            </a:r>
            <a:endParaRPr kumimoji="0" lang="en-US" altLang="ja-JP" kern="0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3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218232" y="6522208"/>
            <a:ext cx="629798" cy="370681"/>
          </a:xfrm>
        </p:spPr>
        <p:txBody>
          <a:bodyPr/>
          <a:lstStyle/>
          <a:p>
            <a:pPr algn="ctr">
              <a:defRPr/>
            </a:pPr>
            <a:r>
              <a:rPr lang="en-US" altLang="ja-JP" sz="179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endParaRPr lang="ja-JP" altLang="en-US" sz="179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5453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/>
          <p:cNvSpPr>
            <a:spLocks noGrp="1"/>
          </p:cNvSpPr>
          <p:nvPr>
            <p:ph type="title"/>
          </p:nvPr>
        </p:nvSpPr>
        <p:spPr>
          <a:xfrm>
            <a:off x="420105" y="13374"/>
            <a:ext cx="8909686" cy="627703"/>
          </a:xfrm>
        </p:spPr>
        <p:txBody>
          <a:bodyPr/>
          <a:lstStyle/>
          <a:p>
            <a:r>
              <a:rPr lang="zh-TW" altLang="en-US" sz="3199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補助</a:t>
            </a:r>
            <a:r>
              <a:rPr lang="ja-JP" altLang="en-US" sz="3199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金の使い道と補助度合い</a:t>
            </a:r>
          </a:p>
        </p:txBody>
      </p:sp>
      <p:sp>
        <p:nvSpPr>
          <p:cNvPr id="63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414477" y="6522208"/>
            <a:ext cx="629798" cy="370681"/>
          </a:xfrm>
        </p:spPr>
        <p:txBody>
          <a:bodyPr/>
          <a:lstStyle/>
          <a:p>
            <a:pPr algn="ctr">
              <a:defRPr/>
            </a:pPr>
            <a:r>
              <a:rPr lang="en-US" altLang="ja-JP" sz="179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endParaRPr lang="ja-JP" altLang="en-US" sz="179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23" y="504010"/>
            <a:ext cx="9645979" cy="156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052" indent="-457052">
              <a:lnSpc>
                <a:spcPts val="2299"/>
              </a:lnSpc>
              <a:buFont typeface="+mj-lt"/>
              <a:buAutoNum type="arabicPeriod"/>
              <a:defRPr/>
            </a:pP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補助対象施設例（「中小ビル」について）</a:t>
            </a:r>
            <a:endParaRPr lang="en-US" altLang="ja-JP" sz="199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99"/>
              </a:lnSpc>
              <a:defRPr/>
            </a:pP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（環境省）庁舎・事務所・病院・学校・図書館・公民館・体育館等</a:t>
            </a:r>
            <a:endParaRPr lang="en-US" altLang="ja-JP" sz="199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99"/>
              </a:lnSpc>
              <a:defRPr/>
            </a:pP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</a:t>
            </a:r>
            <a:r>
              <a:rPr lang="ja-JP" altLang="en-US" sz="19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地公体が持つビル及び総面積</a:t>
            </a:r>
            <a:r>
              <a:rPr lang="en-US" altLang="ja-JP" sz="19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2000m</a:t>
            </a:r>
            <a:r>
              <a:rPr lang="en-US" altLang="ja-JP" sz="1999" baseline="30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9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以下のビル</a:t>
            </a:r>
            <a:endParaRPr lang="en-US" altLang="ja-JP" sz="1999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99"/>
              </a:lnSpc>
              <a:defRPr/>
            </a:pP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（経産省）業務用ビルのうち、総面積が</a:t>
            </a:r>
            <a:r>
              <a:rPr lang="en-US" altLang="ja-JP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2000m</a:t>
            </a:r>
            <a:r>
              <a:rPr lang="en-US" altLang="ja-JP" sz="1999" baseline="30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以上のビル</a:t>
            </a:r>
            <a:endParaRPr lang="en-US" altLang="ja-JP" sz="199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99"/>
              </a:lnSpc>
              <a:defRPr/>
            </a:pPr>
            <a:r>
              <a:rPr lang="ja-JP" altLang="en-US" sz="19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注：両省とも、住宅、工場、倉庫といった施設には使えない。</a:t>
            </a:r>
            <a:endParaRPr lang="en-US" altLang="ja-JP" sz="1999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8422" y="2277242"/>
            <a:ext cx="10077889" cy="707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063" indent="-457063">
              <a:buFont typeface="+mj-lt"/>
              <a:buAutoNum type="arabicPeriod" startAt="3"/>
              <a:defRPr/>
            </a:pPr>
            <a:r>
              <a:rPr lang="ja-JP" altLang="en-US" sz="19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補助の対象となる費用：対象設備の設計費・設備費・工事費　</a:t>
            </a:r>
            <a:r>
              <a:rPr lang="en-US" altLang="ja-JP" sz="19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19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躯体は対象外</a:t>
            </a:r>
          </a:p>
          <a:p>
            <a:pPr lvl="0">
              <a:defRPr/>
            </a:pPr>
            <a:endParaRPr lang="ja-JP" altLang="en-US" sz="1999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/>
          </p:nvPr>
        </p:nvGraphicFramePr>
        <p:xfrm>
          <a:off x="200408" y="2709151"/>
          <a:ext cx="9332371" cy="415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9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4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06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区分</a:t>
                      </a:r>
                    </a:p>
                  </a:txBody>
                  <a:tcPr marL="71977" marR="71977" marT="359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92B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項目</a:t>
                      </a:r>
                    </a:p>
                  </a:txBody>
                  <a:tcPr marL="71977" marR="71977" marT="359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92B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6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設計費</a:t>
                      </a:r>
                    </a:p>
                  </a:txBody>
                  <a:tcPr marL="71977" marR="71977" marT="359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900" b="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建築および設備設計費等（省エネルギー計算に要する費用等）</a:t>
                      </a:r>
                    </a:p>
                  </a:txBody>
                  <a:tcPr marL="71977" marR="71977" marT="359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456"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設備費</a:t>
                      </a:r>
                    </a:p>
                  </a:txBody>
                  <a:tcPr marL="71977" marR="71977" marT="359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b="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断熱</a:t>
                      </a:r>
                    </a:p>
                  </a:txBody>
                  <a:tcPr marL="71977" marR="71977" marT="359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b="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断熱材等（省エネ計算できること）</a:t>
                      </a:r>
                    </a:p>
                  </a:txBody>
                  <a:tcPr marL="71977" marR="71977" marT="359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456">
                <a:tc vMerge="1">
                  <a:txBody>
                    <a:bodyPr/>
                    <a:lstStyle/>
                    <a:p>
                      <a:pPr algn="l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b="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空調・給湯</a:t>
                      </a:r>
                    </a:p>
                  </a:txBody>
                  <a:tcPr marL="71977" marR="71977" marT="359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b="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熱源機器、熱源付帯設備、ポンプ、空調機器、給湯機器</a:t>
                      </a:r>
                    </a:p>
                  </a:txBody>
                  <a:tcPr marL="71977" marR="71977" marT="359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56">
                <a:tc vMerge="1">
                  <a:txBody>
                    <a:bodyPr/>
                    <a:lstStyle/>
                    <a:p>
                      <a:pPr algn="l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b="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換気</a:t>
                      </a:r>
                    </a:p>
                  </a:txBody>
                  <a:tcPr marL="71977" marR="71977" marT="359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b="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換気機器</a:t>
                      </a:r>
                    </a:p>
                  </a:txBody>
                  <a:tcPr marL="71977" marR="71977" marT="359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456">
                <a:tc vMerge="1">
                  <a:txBody>
                    <a:bodyPr/>
                    <a:lstStyle/>
                    <a:p>
                      <a:pPr algn="l"/>
                      <a:endParaRPr kumimoji="1" lang="ja-JP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b="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照明</a:t>
                      </a:r>
                    </a:p>
                  </a:txBody>
                  <a:tcPr marL="71977" marR="71977" marT="359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b="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照明機器</a:t>
                      </a:r>
                    </a:p>
                  </a:txBody>
                  <a:tcPr marL="71977" marR="71977" marT="359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4390">
                <a:tc vMerge="1">
                  <a:txBody>
                    <a:bodyPr/>
                    <a:lstStyle/>
                    <a:p>
                      <a:pPr algn="l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b="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再エネ他</a:t>
                      </a:r>
                    </a:p>
                  </a:txBody>
                  <a:tcPr marL="71977" marR="71977" marT="359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b="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再生可能・未利用エネルギー利用機器・コージェネ・蓄電システム（再生可能・未利用エネルギーにより発電した電力を蓄え、有効利用するものに限る）</a:t>
                      </a:r>
                    </a:p>
                  </a:txBody>
                  <a:tcPr marL="71977" marR="71977" marT="359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456">
                <a:tc vMerge="1">
                  <a:txBody>
                    <a:bodyPr/>
                    <a:lstStyle/>
                    <a:p>
                      <a:pPr algn="l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b="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電源</a:t>
                      </a:r>
                    </a:p>
                  </a:txBody>
                  <a:tcPr marL="71977" marR="71977" marT="359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b="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受変電設備、負荷設備</a:t>
                      </a:r>
                    </a:p>
                  </a:txBody>
                  <a:tcPr marL="71977" marR="71977" marT="359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456">
                <a:tc vMerge="1">
                  <a:txBody>
                    <a:bodyPr/>
                    <a:lstStyle/>
                    <a:p>
                      <a:pPr algn="l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900" b="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BEMS</a:t>
                      </a:r>
                      <a:r>
                        <a:rPr kumimoji="1" lang="ja-JP" altLang="en-US" sz="1900" b="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（自動制御機器含む）</a:t>
                      </a:r>
                    </a:p>
                  </a:txBody>
                  <a:tcPr marL="71977" marR="71977" marT="359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49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工事費</a:t>
                      </a:r>
                    </a:p>
                  </a:txBody>
                  <a:tcPr marL="71977" marR="71977" marT="359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900" b="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設備の設置と一体不可分な工事に要するもの（空調設備の導入に伴う配管工事等）</a:t>
                      </a:r>
                    </a:p>
                  </a:txBody>
                  <a:tcPr marL="71977" marR="71977" marT="359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28422" y="1989301"/>
            <a:ext cx="10005904" cy="399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052" indent="-457052">
              <a:buFont typeface="+mj-lt"/>
              <a:buAutoNum type="arabicPeriod" startAt="2"/>
              <a:defRPr/>
            </a:pPr>
            <a:r>
              <a:rPr lang="ja-JP" altLang="en-US" sz="19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補助率：２／３（上限</a:t>
            </a:r>
            <a:r>
              <a:rPr lang="en-US" altLang="ja-JP" sz="19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19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億円</a:t>
            </a:r>
            <a:r>
              <a:rPr lang="en-US" altLang="ja-JP" sz="19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/</a:t>
            </a:r>
            <a:r>
              <a:rPr lang="ja-JP" altLang="en-US" sz="19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年、大規模地公体の施設は</a:t>
            </a:r>
            <a:r>
              <a:rPr lang="en-US" altLang="ja-JP" sz="19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</a:t>
            </a:r>
            <a:r>
              <a:rPr lang="ja-JP" altLang="en-US" sz="19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億年</a:t>
            </a:r>
            <a:r>
              <a:rPr lang="en-US" altLang="ja-JP" sz="19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/</a:t>
            </a:r>
            <a:r>
              <a:rPr lang="ja-JP" altLang="en-US" sz="19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年）</a:t>
            </a:r>
          </a:p>
        </p:txBody>
      </p:sp>
    </p:spTree>
    <p:extLst>
      <p:ext uri="{BB962C8B-B14F-4D97-AF65-F5344CB8AC3E}">
        <p14:creationId xmlns:p14="http://schemas.microsoft.com/office/powerpoint/2010/main" val="3613406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218232" y="6522208"/>
            <a:ext cx="629798" cy="370681"/>
          </a:xfrm>
        </p:spPr>
        <p:txBody>
          <a:bodyPr/>
          <a:lstStyle/>
          <a:p>
            <a:pPr algn="ctr">
              <a:defRPr/>
            </a:pPr>
            <a:r>
              <a:rPr lang="en-US" altLang="ja-JP" sz="179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</a:t>
            </a:r>
            <a:endParaRPr lang="ja-JP" altLang="en-US" sz="179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0" name="Picture 2" descr="http://www.env.go.jp/press/fujisaki_pi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399" y="3140835"/>
            <a:ext cx="8957280" cy="2741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172986" y="1182388"/>
            <a:ext cx="9556861" cy="1630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686" indent="-342686" defTabSz="456914">
              <a:buFont typeface="Arial" panose="020B0604020202020204" pitchFamily="34" charset="0"/>
              <a:buChar char="•"/>
              <a:defRPr/>
            </a:pPr>
            <a:r>
              <a:rPr kumimoji="0" lang="ja-JP" altLang="en-US" sz="1998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太陽追尾式外付けブラインド、断熱等による外皮性能の向上、井水利用空調設備、太陽熱給湯設備等の導入により、</a:t>
            </a:r>
            <a:r>
              <a:rPr kumimoji="0" lang="ja-JP" altLang="en-US" sz="1998" b="1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省エネ率は</a:t>
            </a:r>
            <a:r>
              <a:rPr kumimoji="0" lang="en-US" altLang="ja-JP" sz="1998" b="1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51</a:t>
            </a:r>
            <a:r>
              <a:rPr kumimoji="0" lang="ja-JP" altLang="en-US" sz="1998" b="1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％、太陽光発電による創エネを考慮した場合の省エネ率は</a:t>
            </a:r>
            <a:r>
              <a:rPr kumimoji="0" lang="en-US" altLang="ja-JP" sz="1998" b="1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107</a:t>
            </a:r>
            <a:r>
              <a:rPr kumimoji="0" lang="ja-JP" altLang="en-US" sz="1998" b="1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％。</a:t>
            </a:r>
            <a:endParaRPr kumimoji="0" lang="en-US" altLang="ja-JP" sz="1998" b="1" u="sng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42686" indent="-342686" defTabSz="456914">
              <a:buFont typeface="Arial" panose="020B0604020202020204" pitchFamily="34" charset="0"/>
              <a:buChar char="•"/>
              <a:defRPr/>
            </a:pPr>
            <a:r>
              <a:rPr kumimoji="0" lang="ja-JP" altLang="en-US" sz="1998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年間の一次エネルギー消費量が正味ゼロまたはマイナスとなる</a:t>
            </a:r>
            <a:r>
              <a:rPr kumimoji="0" lang="en-US" altLang="ja-JP" sz="1998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『ZEB』</a:t>
            </a:r>
            <a:r>
              <a:rPr kumimoji="0" lang="ja-JP" altLang="en-US" sz="1998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（省エネ率</a:t>
            </a:r>
            <a:r>
              <a:rPr kumimoji="0" lang="en-US" altLang="ja-JP" sz="1998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100</a:t>
            </a:r>
            <a:r>
              <a:rPr kumimoji="0" lang="ja-JP" altLang="en-US" sz="1998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％以上）を達成する見込み。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03075" y="676434"/>
            <a:ext cx="5261292" cy="4306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6914">
              <a:defRPr/>
            </a:pPr>
            <a:r>
              <a:rPr kumimoji="0" lang="ja-JP" altLang="en-US" sz="2198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藤崎建設工業本社ビル（茨城県行方市）</a:t>
            </a:r>
          </a:p>
        </p:txBody>
      </p:sp>
      <p:sp>
        <p:nvSpPr>
          <p:cNvPr id="13" name="角丸四角形 6"/>
          <p:cNvSpPr/>
          <p:nvPr/>
        </p:nvSpPr>
        <p:spPr>
          <a:xfrm>
            <a:off x="501706" y="6080567"/>
            <a:ext cx="8971980" cy="374451"/>
          </a:xfrm>
          <a:prstGeom prst="roundRect">
            <a:avLst/>
          </a:prstGeom>
          <a:solidFill>
            <a:srgbClr val="4BACC6">
              <a:lumMod val="60000"/>
              <a:lumOff val="40000"/>
            </a:srgbClr>
          </a:solidFill>
        </p:spPr>
        <p:txBody>
          <a:bodyPr wrap="square">
            <a:spAutoFit/>
          </a:bodyPr>
          <a:lstStyle/>
          <a:p>
            <a:pPr algn="ctr" defTabSz="456914">
              <a:defRPr/>
            </a:pPr>
            <a:r>
              <a:rPr kumimoji="0" lang="ja-JP" altLang="en-US" sz="1600" b="1" kern="0" dirty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詳細及び他の事例はこちら→http://www.env.go.jp/press/103957.html</a:t>
            </a:r>
          </a:p>
        </p:txBody>
      </p:sp>
      <p:sp>
        <p:nvSpPr>
          <p:cNvPr id="14" name="タイトル 1"/>
          <p:cNvSpPr txBox="1">
            <a:spLocks/>
          </p:cNvSpPr>
          <p:nvPr/>
        </p:nvSpPr>
        <p:spPr bwMode="auto">
          <a:xfrm>
            <a:off x="540203" y="65870"/>
            <a:ext cx="8909686" cy="627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1" tIns="45705" rIns="91411" bIns="4570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075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149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223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297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en-US" altLang="ja-JP" sz="3199" b="1" u="sng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H28</a:t>
            </a:r>
            <a:r>
              <a:rPr lang="ja-JP" altLang="en-US" sz="3199" b="1" u="sng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年度採択事例（運用を開始しているもの）</a:t>
            </a:r>
          </a:p>
        </p:txBody>
      </p:sp>
    </p:spTree>
    <p:extLst>
      <p:ext uri="{BB962C8B-B14F-4D97-AF65-F5344CB8AC3E}">
        <p14:creationId xmlns:p14="http://schemas.microsoft.com/office/powerpoint/2010/main" val="2631935991"/>
      </p:ext>
    </p:extLst>
  </p:cSld>
  <p:clrMapOvr>
    <a:masterClrMapping/>
  </p:clrMapOvr>
</p:sld>
</file>

<file path=ppt/theme/theme1.xml><?xml version="1.0" encoding="utf-8"?>
<a:theme xmlns:a="http://schemas.openxmlformats.org/drawingml/2006/main" name="1_資料フォーマット_20170620_175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A9C7A634-6870-454B-9516-F23F891BD79C}" vid="{5212E471-95DA-447F-A514-5C79A498336F}"/>
    </a:ext>
  </a:extLst>
</a:theme>
</file>

<file path=ppt/theme/theme10.xml><?xml version="1.0" encoding="utf-8"?>
<a:theme xmlns:a="http://schemas.openxmlformats.org/drawingml/2006/main" name="資料フォーマット_201705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4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B-01_A4横J">
  <a:themeElements>
    <a:clrScheme name="newMRI">
      <a:dk1>
        <a:srgbClr val="000000"/>
      </a:dk1>
      <a:lt1>
        <a:srgbClr val="FFFFFF"/>
      </a:lt1>
      <a:dk2>
        <a:srgbClr val="3E5E84"/>
      </a:dk2>
      <a:lt2>
        <a:srgbClr val="E9EDF3"/>
      </a:lt2>
      <a:accent1>
        <a:srgbClr val="96A8C0"/>
      </a:accent1>
      <a:accent2>
        <a:srgbClr val="8AB6C1"/>
      </a:accent2>
      <a:accent3>
        <a:srgbClr val="89B8AA"/>
      </a:accent3>
      <a:accent4>
        <a:srgbClr val="A89FBC"/>
      </a:accent4>
      <a:accent5>
        <a:srgbClr val="C89E28"/>
      </a:accent5>
      <a:accent6>
        <a:srgbClr val="A92C1D"/>
      </a:accent6>
      <a:hlink>
        <a:srgbClr val="3E5E84"/>
      </a:hlink>
      <a:folHlink>
        <a:srgbClr val="D2E8BD"/>
      </a:folHlink>
    </a:clrScheme>
    <a:fontScheme name="MRI_Fo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>
            <a:lumMod val="40000"/>
            <a:lumOff val="60000"/>
          </a:schemeClr>
        </a:solidFill>
        <a:ln w="9525">
          <a:solidFill>
            <a:schemeClr val="tx1"/>
          </a:solidFill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14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>
          <a:noFill/>
        </a:ln>
      </a:spPr>
      <a:bodyPr wrap="square" lIns="0" tIns="0" rIns="0" bIns="0" rtlCol="0">
        <a:spAutoFit/>
      </a:bodyPr>
      <a:lstStyle>
        <a:defPPr>
          <a:defRPr kumimoji="1" sz="1400" smtClean="0"/>
        </a:defPPr>
      </a:lstStyle>
    </a:txDef>
  </a:objectDefaults>
  <a:extraClrSchemeLst/>
</a:theme>
</file>

<file path=ppt/theme/theme1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20150414_提案書テンプレート_Ver.1.8">
  <a:themeElements>
    <a:clrScheme name="20120112_提案書テンプレート_Ver.1.2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DDDDD"/>
      </a:accent1>
      <a:accent2>
        <a:srgbClr val="FFFF99"/>
      </a:accent2>
      <a:accent3>
        <a:srgbClr val="FFFFFF"/>
      </a:accent3>
      <a:accent4>
        <a:srgbClr val="000000"/>
      </a:accent4>
      <a:accent5>
        <a:srgbClr val="EBEBEB"/>
      </a:accent5>
      <a:accent6>
        <a:srgbClr val="E7E78A"/>
      </a:accent6>
      <a:hlink>
        <a:srgbClr val="00CC66"/>
      </a:hlink>
      <a:folHlink>
        <a:srgbClr val="FFCC0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rtlCol="0" anchor="ctr" anchorCtr="0" compatLnSpc="1">
        <a:prstTxWarp prst="textNoShape">
          <a:avLst/>
        </a:prstTxWarp>
      </a:bodyPr>
      <a:lstStyle>
        <a:defPPr>
          <a:defRPr sz="1200" dirty="0">
            <a:latin typeface="+mn-ea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資料フォーマット_20170620_175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A9C7A634-6870-454B-9516-F23F891BD79C}" vid="{5212E471-95DA-447F-A514-5C79A498336F}"/>
    </a:ext>
  </a:extLst>
</a:theme>
</file>

<file path=ppt/theme/theme5.xml><?xml version="1.0" encoding="utf-8"?>
<a:theme xmlns:a="http://schemas.openxmlformats.org/drawingml/2006/main" name="3_20120918_提案書テンプレート_Ver.1.2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2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20120918_提案書テンプレート_Ver.1.28">
  <a:themeElements>
    <a:clrScheme name="20120112_提案書テンプレート_Ver.1.2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DDDDD"/>
      </a:accent1>
      <a:accent2>
        <a:srgbClr val="FFFF99"/>
      </a:accent2>
      <a:accent3>
        <a:srgbClr val="FFFFFF"/>
      </a:accent3>
      <a:accent4>
        <a:srgbClr val="000000"/>
      </a:accent4>
      <a:accent5>
        <a:srgbClr val="EBEBEB"/>
      </a:accent5>
      <a:accent6>
        <a:srgbClr val="E7E78A"/>
      </a:accent6>
      <a:hlink>
        <a:srgbClr val="00CC66"/>
      </a:hlink>
      <a:folHlink>
        <a:srgbClr val="FFCC00"/>
      </a:folHlink>
    </a:clrScheme>
    <a:fontScheme name="ユーザー定義 2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20150414_提案書テンプレート_Ver.1.8">
  <a:themeElements>
    <a:clrScheme name="20120112_提案書テンプレート_Ver.1.2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DDDDD"/>
      </a:accent1>
      <a:accent2>
        <a:srgbClr val="FFFF99"/>
      </a:accent2>
      <a:accent3>
        <a:srgbClr val="FFFFFF"/>
      </a:accent3>
      <a:accent4>
        <a:srgbClr val="000000"/>
      </a:accent4>
      <a:accent5>
        <a:srgbClr val="EBEBEB"/>
      </a:accent5>
      <a:accent6>
        <a:srgbClr val="E7E78A"/>
      </a:accent6>
      <a:hlink>
        <a:srgbClr val="00CC66"/>
      </a:hlink>
      <a:folHlink>
        <a:srgbClr val="FFCC0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rtlCol="0" anchor="ctr" anchorCtr="0" compatLnSpc="1">
        <a:prstTxWarp prst="textNoShape">
          <a:avLst/>
        </a:prstTxWarp>
      </a:bodyPr>
      <a:lstStyle>
        <a:defPPr>
          <a:defRPr sz="1200" dirty="0">
            <a:latin typeface="+mn-ea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資料フォーマット_201705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spAutoFit/>
      </a:bodyPr>
      <a:lstStyle>
        <a:defPPr algn="l" fontAlgn="ctr">
          <a:defRPr dirty="0">
            <a:solidFill>
              <a:srgbClr val="000000"/>
            </a:solidFill>
            <a:latin typeface="+mn-lt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9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038801E624B4042B5B6959C40B81B61" ma:contentTypeVersion="0" ma:contentTypeDescription="新しいドキュメントを作成します。" ma:contentTypeScope="" ma:versionID="5e3934034feff03d41a04a12ddb2c9b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fe454bc459c29a846882a3716d4110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80469B7-ABE0-4D7E-B4B1-ACD7853CBA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61943E3-D275-44DB-8304-363EB03940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3016C3-762D-4C2B-B01F-C588F121C331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17019</TotalTime>
  <Words>610</Words>
  <Application>Microsoft Office PowerPoint</Application>
  <PresentationFormat>ユーザー設定</PresentationFormat>
  <Paragraphs>98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17</vt:i4>
      </vt:variant>
      <vt:variant>
        <vt:lpstr>テーマ</vt:lpstr>
      </vt:variant>
      <vt:variant>
        <vt:i4>13</vt:i4>
      </vt:variant>
      <vt:variant>
        <vt:lpstr>スライド タイトル</vt:lpstr>
      </vt:variant>
      <vt:variant>
        <vt:i4>4</vt:i4>
      </vt:variant>
    </vt:vector>
  </HeadingPairs>
  <TitlesOfParts>
    <vt:vector size="34" baseType="lpstr">
      <vt:lpstr>HGPｺﾞｼｯｸE</vt:lpstr>
      <vt:lpstr>HGPｺﾞｼｯｸM</vt:lpstr>
      <vt:lpstr>HGP創英角ｺﾞｼｯｸUB</vt:lpstr>
      <vt:lpstr>HG丸ｺﾞｼｯｸM-PRO</vt:lpstr>
      <vt:lpstr>Meiryo UI</vt:lpstr>
      <vt:lpstr>ＭＳ Ｐゴシック</vt:lpstr>
      <vt:lpstr>新細明體</vt:lpstr>
      <vt:lpstr>メイリオ</vt:lpstr>
      <vt:lpstr>游ゴシック</vt:lpstr>
      <vt:lpstr>游ゴシック Light</vt:lpstr>
      <vt:lpstr>Arial</vt:lpstr>
      <vt:lpstr>Calibri</vt:lpstr>
      <vt:lpstr>Cambria</vt:lpstr>
      <vt:lpstr>MS Reference Sans Serif</vt:lpstr>
      <vt:lpstr>Segoe UI</vt:lpstr>
      <vt:lpstr>Times New Roman</vt:lpstr>
      <vt:lpstr>Wingdings</vt:lpstr>
      <vt:lpstr>1_資料フォーマット_20170620_1750</vt:lpstr>
      <vt:lpstr>6_デザインの設定</vt:lpstr>
      <vt:lpstr>2_20150414_提案書テンプレート_Ver.1.8</vt:lpstr>
      <vt:lpstr>5_資料フォーマット_20170620_1750</vt:lpstr>
      <vt:lpstr>3_20120918_提案書テンプレート_Ver.1.28</vt:lpstr>
      <vt:lpstr>7_20120918_提案書テンプレート_Ver.1.28</vt:lpstr>
      <vt:lpstr>3_20150414_提案書テンプレート_Ver.1.8</vt:lpstr>
      <vt:lpstr>1_資料フォーマット_20170519</vt:lpstr>
      <vt:lpstr>9_デザインの設定</vt:lpstr>
      <vt:lpstr>資料フォーマット_20170519</vt:lpstr>
      <vt:lpstr>4_標準デザイン</vt:lpstr>
      <vt:lpstr>B-01_A4横J</vt:lpstr>
      <vt:lpstr>Office テーマ</vt:lpstr>
      <vt:lpstr>PowerPoint プレゼンテーション</vt:lpstr>
      <vt:lpstr>PowerPoint プレゼンテーション</vt:lpstr>
      <vt:lpstr>補助金の使い道と補助度合い</vt:lpstr>
      <vt:lpstr>PowerPoint プレゼンテーション</vt:lpstr>
    </vt:vector>
  </TitlesOfParts>
  <Company>環境省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平成26年版環境白書のテーマ</dc:title>
  <dc:creator>高橋 久美子</dc:creator>
  <cp:lastModifiedBy>稲 佳奈／リサーチ・コンサル／JRI (ina kana)</cp:lastModifiedBy>
  <cp:revision>1915</cp:revision>
  <cp:lastPrinted>2018-01-12T08:13:42Z</cp:lastPrinted>
  <dcterms:created xsi:type="dcterms:W3CDTF">2013-11-01T02:12:51Z</dcterms:created>
  <dcterms:modified xsi:type="dcterms:W3CDTF">2018-05-15T05:51:27Z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0x0101007038801E624B4042B5B6959C40B81B61</vt:lpwstr>
  </property>
</Properties>
</file>