
<file path=[Content_Types].xml><?xml version="1.0" encoding="utf-8"?>
<Types xmlns="http://schemas.openxmlformats.org/package/2006/content-types">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drawings/drawing1.xml" ContentType="application/vnd.openxmlformats-officedocument.drawingml.chartshapes+xml"/>
  <Override PartName="/ppt/charts/chart3.xml" ContentType="application/vnd.openxmlformats-officedocument.drawingml.chart+xml"/>
  <Override PartName="/ppt/theme/themeOverride3.xml" ContentType="application/vnd.openxmlformats-officedocument.themeOverride+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9" r:id="rId1"/>
  </p:sldMasterIdLst>
  <p:notesMasterIdLst>
    <p:notesMasterId r:id="rId6"/>
  </p:notesMasterIdLst>
  <p:sldIdLst>
    <p:sldId id="259" r:id="rId2"/>
    <p:sldId id="260" r:id="rId3"/>
    <p:sldId id="261" r:id="rId4"/>
    <p:sldId id="262" r:id="rId5"/>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9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4A91B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185" autoAdjust="0"/>
    <p:restoredTop sz="94660"/>
  </p:normalViewPr>
  <p:slideViewPr>
    <p:cSldViewPr>
      <p:cViewPr varScale="1">
        <p:scale>
          <a:sx n="72" d="100"/>
          <a:sy n="72" d="100"/>
        </p:scale>
        <p:origin x="570" y="12"/>
      </p:cViewPr>
      <p:guideLst>
        <p:guide orient="horz" pos="2160"/>
        <p:guide pos="289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oleObject" Target="file:///\\10.38.5.169\&#20445;&#23384;(proj)\01_J-&#12463;&#12524;&#12472;&#12483;&#12488;&#21046;&#24230;\20_&#32113;&#35336;&#12539;&#31649;&#29702;&#31807;\&#12503;&#12525;&#12472;&#12455;&#12463;&#12488;&#19968;&#35239;\&#35469;&#35388;&#22996;&#21729;&#20250;&#21306;&#20999;&#12426;\&#12503;&#12525;&#12472;&#12455;&#12463;&#12488;&#19968;&#35239;%20(&#31532;26&#22238;&#12414;&#12391;).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10.38.5.169\&#20445;&#23384;(proj)\01_J-&#12463;&#12524;&#12472;&#12483;&#12488;&#21046;&#24230;\20_&#32113;&#35336;&#12539;&#31649;&#29702;&#31807;\&#12503;&#12525;&#12472;&#12455;&#12463;&#12488;&#19968;&#35239;\&#35469;&#35388;&#22996;&#21729;&#20250;&#21306;&#20999;&#12426;\&#12503;&#12525;&#12472;&#12455;&#12463;&#12488;&#19968;&#35239;%20(&#31532;26&#22238;&#12414;&#12391;).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oleObject" Target="file:///\\10.38.5.169\&#20445;&#23384;(proj)\01_J-&#12463;&#12524;&#12472;&#12483;&#12488;&#21046;&#24230;\20_&#32113;&#35336;&#12539;&#31649;&#29702;&#31807;\&#12503;&#12525;&#12472;&#12455;&#12463;&#12488;&#19968;&#35239;\&#35469;&#35388;&#22996;&#21729;&#20250;&#21306;&#20999;&#12426;\&#12503;&#12525;&#12472;&#12455;&#12463;&#12488;&#19968;&#35239;%20(&#31532;26&#22238;&#12414;&#12391;).xlsx" TargetMode="External"/><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stacked"/>
        <c:varyColors val="0"/>
        <c:ser>
          <c:idx val="0"/>
          <c:order val="0"/>
          <c:tx>
            <c:strRef>
              <c:f>'[プロジェクト一覧 (第26回まで).xlsx]統計 (総数、推移)'!$B$257</c:f>
              <c:strCache>
                <c:ptCount val="1"/>
                <c:pt idx="0">
                  <c:v>クレジット認証量 (累積、移行分)</c:v>
                </c:pt>
              </c:strCache>
            </c:strRef>
          </c:tx>
          <c:invertIfNegative val="0"/>
          <c:cat>
            <c:multiLvlStrRef>
              <c:f>'[プロジェクト一覧 (第26回まで).xlsx]統計 (総数、推移)'!$M$48:$AL$49</c:f>
              <c:multiLvlStrCache>
                <c:ptCount val="26"/>
                <c:lvl>
                  <c:pt idx="0">
                    <c:v>第1回</c:v>
                  </c:pt>
                  <c:pt idx="1">
                    <c:v>第2回</c:v>
                  </c:pt>
                  <c:pt idx="2">
                    <c:v>第3回</c:v>
                  </c:pt>
                  <c:pt idx="3">
                    <c:v>第4回</c:v>
                  </c:pt>
                  <c:pt idx="4">
                    <c:v>第5回</c:v>
                  </c:pt>
                  <c:pt idx="5">
                    <c:v>第6回</c:v>
                  </c:pt>
                  <c:pt idx="6">
                    <c:v>第7回</c:v>
                  </c:pt>
                  <c:pt idx="7">
                    <c:v>第8回</c:v>
                  </c:pt>
                  <c:pt idx="8">
                    <c:v>第9回</c:v>
                  </c:pt>
                  <c:pt idx="9">
                    <c:v>第10回</c:v>
                  </c:pt>
                  <c:pt idx="10">
                    <c:v>第11回</c:v>
                  </c:pt>
                  <c:pt idx="11">
                    <c:v>第12回</c:v>
                  </c:pt>
                  <c:pt idx="12">
                    <c:v>第13回</c:v>
                  </c:pt>
                  <c:pt idx="13">
                    <c:v>第14回</c:v>
                  </c:pt>
                  <c:pt idx="14">
                    <c:v>第15回</c:v>
                  </c:pt>
                  <c:pt idx="15">
                    <c:v>第16回</c:v>
                  </c:pt>
                  <c:pt idx="16">
                    <c:v>第17回</c:v>
                  </c:pt>
                  <c:pt idx="17">
                    <c:v>第18回</c:v>
                  </c:pt>
                  <c:pt idx="18">
                    <c:v>第19回</c:v>
                  </c:pt>
                  <c:pt idx="19">
                    <c:v>第20回</c:v>
                  </c:pt>
                  <c:pt idx="20">
                    <c:v>第21回</c:v>
                  </c:pt>
                  <c:pt idx="21">
                    <c:v>第22回</c:v>
                  </c:pt>
                  <c:pt idx="22">
                    <c:v>第23回</c:v>
                  </c:pt>
                  <c:pt idx="23">
                    <c:v>第24回</c:v>
                  </c:pt>
                  <c:pt idx="24">
                    <c:v>第25回</c:v>
                  </c:pt>
                  <c:pt idx="25">
                    <c:v>第26回</c:v>
                  </c:pt>
                </c:lvl>
                <c:lvl>
                  <c:pt idx="0">
                    <c:v>H25年度</c:v>
                  </c:pt>
                  <c:pt idx="4">
                    <c:v>H26年度</c:v>
                  </c:pt>
                  <c:pt idx="10">
                    <c:v>H27年度</c:v>
                  </c:pt>
                  <c:pt idx="16">
                    <c:v>H28年度</c:v>
                  </c:pt>
                  <c:pt idx="22">
                    <c:v>H29年度</c:v>
                  </c:pt>
                </c:lvl>
              </c:multiLvlStrCache>
            </c:multiLvlStrRef>
          </c:cat>
          <c:val>
            <c:numRef>
              <c:f>'[プロジェクト一覧 (第26回まで).xlsx]統計 (総数、推移)'!$M$199:$AL$199</c:f>
              <c:numCache>
                <c:formatCode>General</c:formatCode>
                <c:ptCount val="26"/>
                <c:pt idx="0">
                  <c:v>0</c:v>
                </c:pt>
                <c:pt idx="1">
                  <c:v>0.47670000000000001</c:v>
                </c:pt>
                <c:pt idx="2">
                  <c:v>0.65329999999999999</c:v>
                </c:pt>
                <c:pt idx="3">
                  <c:v>0.67100000000000004</c:v>
                </c:pt>
                <c:pt idx="4">
                  <c:v>1.2587000000000002</c:v>
                </c:pt>
                <c:pt idx="5">
                  <c:v>36.731099999999998</c:v>
                </c:pt>
                <c:pt idx="6">
                  <c:v>37.1629</c:v>
                </c:pt>
                <c:pt idx="7">
                  <c:v>37.718199999999996</c:v>
                </c:pt>
                <c:pt idx="8">
                  <c:v>38.159199999999998</c:v>
                </c:pt>
                <c:pt idx="9">
                  <c:v>38.647799999999997</c:v>
                </c:pt>
                <c:pt idx="10">
                  <c:v>39.184299999999993</c:v>
                </c:pt>
                <c:pt idx="11">
                  <c:v>40.17369999999999</c:v>
                </c:pt>
                <c:pt idx="12">
                  <c:v>40.519499999999987</c:v>
                </c:pt>
                <c:pt idx="13">
                  <c:v>43.378799999999991</c:v>
                </c:pt>
                <c:pt idx="14">
                  <c:v>44.532699999999991</c:v>
                </c:pt>
                <c:pt idx="15">
                  <c:v>50.939499999999995</c:v>
                </c:pt>
                <c:pt idx="16">
                  <c:v>53.142899999999997</c:v>
                </c:pt>
                <c:pt idx="17">
                  <c:v>55.198799999999999</c:v>
                </c:pt>
                <c:pt idx="18">
                  <c:v>62.433199999999999</c:v>
                </c:pt>
                <c:pt idx="19">
                  <c:v>67.0441</c:v>
                </c:pt>
                <c:pt idx="20">
                  <c:v>69.106700000000004</c:v>
                </c:pt>
                <c:pt idx="21">
                  <c:v>77.34020000000001</c:v>
                </c:pt>
                <c:pt idx="22">
                  <c:v>79.270200000000017</c:v>
                </c:pt>
                <c:pt idx="23">
                  <c:v>79.650500000000022</c:v>
                </c:pt>
                <c:pt idx="24">
                  <c:v>84.692100000000011</c:v>
                </c:pt>
                <c:pt idx="25">
                  <c:v>90.808800000000019</c:v>
                </c:pt>
              </c:numCache>
            </c:numRef>
          </c:val>
          <c:extLst>
            <c:ext xmlns:c16="http://schemas.microsoft.com/office/drawing/2014/chart" uri="{C3380CC4-5D6E-409C-BE32-E72D297353CC}">
              <c16:uniqueId val="{00000000-BBFA-4F12-870E-D89E85E139A6}"/>
            </c:ext>
          </c:extLst>
        </c:ser>
        <c:ser>
          <c:idx val="2"/>
          <c:order val="2"/>
          <c:tx>
            <c:strRef>
              <c:f>'[プロジェクト一覧 (第26回まで).xlsx]統計 (総数、推移)'!$B$256</c:f>
              <c:strCache>
                <c:ptCount val="1"/>
                <c:pt idx="0">
                  <c:v>クレジット認証量 (累積、Ｊ－クレジット制度登録分)</c:v>
                </c:pt>
              </c:strCache>
            </c:strRef>
          </c:tx>
          <c:spPr>
            <a:solidFill>
              <a:schemeClr val="accent1">
                <a:lumMod val="40000"/>
                <a:lumOff val="60000"/>
              </a:schemeClr>
            </a:solidFill>
          </c:spPr>
          <c:invertIfNegative val="0"/>
          <c:cat>
            <c:multiLvlStrRef>
              <c:f>'[プロジェクト一覧 (第26回まで).xlsx]統計 (総数、推移)'!$M$48:$AL$49</c:f>
              <c:multiLvlStrCache>
                <c:ptCount val="26"/>
                <c:lvl>
                  <c:pt idx="0">
                    <c:v>第1回</c:v>
                  </c:pt>
                  <c:pt idx="1">
                    <c:v>第2回</c:v>
                  </c:pt>
                  <c:pt idx="2">
                    <c:v>第3回</c:v>
                  </c:pt>
                  <c:pt idx="3">
                    <c:v>第4回</c:v>
                  </c:pt>
                  <c:pt idx="4">
                    <c:v>第5回</c:v>
                  </c:pt>
                  <c:pt idx="5">
                    <c:v>第6回</c:v>
                  </c:pt>
                  <c:pt idx="6">
                    <c:v>第7回</c:v>
                  </c:pt>
                  <c:pt idx="7">
                    <c:v>第8回</c:v>
                  </c:pt>
                  <c:pt idx="8">
                    <c:v>第9回</c:v>
                  </c:pt>
                  <c:pt idx="9">
                    <c:v>第10回</c:v>
                  </c:pt>
                  <c:pt idx="10">
                    <c:v>第11回</c:v>
                  </c:pt>
                  <c:pt idx="11">
                    <c:v>第12回</c:v>
                  </c:pt>
                  <c:pt idx="12">
                    <c:v>第13回</c:v>
                  </c:pt>
                  <c:pt idx="13">
                    <c:v>第14回</c:v>
                  </c:pt>
                  <c:pt idx="14">
                    <c:v>第15回</c:v>
                  </c:pt>
                  <c:pt idx="15">
                    <c:v>第16回</c:v>
                  </c:pt>
                  <c:pt idx="16">
                    <c:v>第17回</c:v>
                  </c:pt>
                  <c:pt idx="17">
                    <c:v>第18回</c:v>
                  </c:pt>
                  <c:pt idx="18">
                    <c:v>第19回</c:v>
                  </c:pt>
                  <c:pt idx="19">
                    <c:v>第20回</c:v>
                  </c:pt>
                  <c:pt idx="20">
                    <c:v>第21回</c:v>
                  </c:pt>
                  <c:pt idx="21">
                    <c:v>第22回</c:v>
                  </c:pt>
                  <c:pt idx="22">
                    <c:v>第23回</c:v>
                  </c:pt>
                  <c:pt idx="23">
                    <c:v>第24回</c:v>
                  </c:pt>
                  <c:pt idx="24">
                    <c:v>第25回</c:v>
                  </c:pt>
                  <c:pt idx="25">
                    <c:v>第26回</c:v>
                  </c:pt>
                </c:lvl>
                <c:lvl>
                  <c:pt idx="0">
                    <c:v>H25年度</c:v>
                  </c:pt>
                  <c:pt idx="4">
                    <c:v>H26年度</c:v>
                  </c:pt>
                  <c:pt idx="10">
                    <c:v>H27年度</c:v>
                  </c:pt>
                  <c:pt idx="16">
                    <c:v>H28年度</c:v>
                  </c:pt>
                  <c:pt idx="22">
                    <c:v>H29年度</c:v>
                  </c:pt>
                </c:lvl>
              </c:multiLvlStrCache>
            </c:multiLvlStrRef>
          </c:cat>
          <c:val>
            <c:numRef>
              <c:f>'[プロジェクト一覧 (第26回まで).xlsx]統計 (総数、推移)'!$M$164:$AL$164</c:f>
              <c:numCache>
                <c:formatCode>General</c:formatCode>
                <c:ptCount val="26"/>
                <c:pt idx="0">
                  <c:v>0</c:v>
                </c:pt>
                <c:pt idx="1">
                  <c:v>0</c:v>
                </c:pt>
                <c:pt idx="2">
                  <c:v>0</c:v>
                </c:pt>
                <c:pt idx="3">
                  <c:v>1.8426</c:v>
                </c:pt>
                <c:pt idx="4">
                  <c:v>1.8426</c:v>
                </c:pt>
                <c:pt idx="5">
                  <c:v>1.8426</c:v>
                </c:pt>
                <c:pt idx="6">
                  <c:v>1.85</c:v>
                </c:pt>
                <c:pt idx="7">
                  <c:v>2.0819000000000001</c:v>
                </c:pt>
                <c:pt idx="8">
                  <c:v>2.3404000000000003</c:v>
                </c:pt>
                <c:pt idx="9">
                  <c:v>23.785699999999999</c:v>
                </c:pt>
                <c:pt idx="10">
                  <c:v>23.804099999999998</c:v>
                </c:pt>
                <c:pt idx="11">
                  <c:v>23.973899999999997</c:v>
                </c:pt>
                <c:pt idx="12">
                  <c:v>24.508399999999998</c:v>
                </c:pt>
                <c:pt idx="13">
                  <c:v>24.781199999999998</c:v>
                </c:pt>
                <c:pt idx="14">
                  <c:v>25.0428</c:v>
                </c:pt>
                <c:pt idx="15">
                  <c:v>51.924700000000001</c:v>
                </c:pt>
                <c:pt idx="16">
                  <c:v>52.0944</c:v>
                </c:pt>
                <c:pt idx="17">
                  <c:v>52.0944</c:v>
                </c:pt>
                <c:pt idx="18">
                  <c:v>52.767499999999998</c:v>
                </c:pt>
                <c:pt idx="19">
                  <c:v>127.4121</c:v>
                </c:pt>
                <c:pt idx="20">
                  <c:v>128.1635</c:v>
                </c:pt>
                <c:pt idx="21">
                  <c:v>164.999</c:v>
                </c:pt>
                <c:pt idx="22">
                  <c:v>164.999</c:v>
                </c:pt>
                <c:pt idx="23">
                  <c:v>165.05259999999998</c:v>
                </c:pt>
                <c:pt idx="24">
                  <c:v>166.16369999999998</c:v>
                </c:pt>
                <c:pt idx="25">
                  <c:v>199.91979999999998</c:v>
                </c:pt>
              </c:numCache>
            </c:numRef>
          </c:val>
          <c:extLst>
            <c:ext xmlns:c16="http://schemas.microsoft.com/office/drawing/2014/chart" uri="{C3380CC4-5D6E-409C-BE32-E72D297353CC}">
              <c16:uniqueId val="{00000001-BBFA-4F12-870E-D89E85E139A6}"/>
            </c:ext>
          </c:extLst>
        </c:ser>
        <c:dLbls>
          <c:showLegendKey val="0"/>
          <c:showVal val="0"/>
          <c:showCatName val="0"/>
          <c:showSerName val="0"/>
          <c:showPercent val="0"/>
          <c:showBubbleSize val="0"/>
        </c:dLbls>
        <c:gapWidth val="150"/>
        <c:overlap val="100"/>
        <c:axId val="143719040"/>
        <c:axId val="143794560"/>
      </c:barChart>
      <c:lineChart>
        <c:grouping val="standard"/>
        <c:varyColors val="0"/>
        <c:ser>
          <c:idx val="1"/>
          <c:order val="1"/>
          <c:tx>
            <c:strRef>
              <c:f>'[プロジェクト一覧 (第26回まで).xlsx]統計 (総数、推移)'!$B$258</c:f>
              <c:strCache>
                <c:ptCount val="1"/>
                <c:pt idx="0">
                  <c:v>認証回数 (累積、Ｊ－クレジット制度登録分+移行分)</c:v>
                </c:pt>
              </c:strCache>
            </c:strRef>
          </c:tx>
          <c:marker>
            <c:symbol val="diamond"/>
            <c:size val="7"/>
          </c:marker>
          <c:dLbls>
            <c:dLbl>
              <c:idx val="0"/>
              <c:delete val="1"/>
              <c:extLst>
                <c:ext xmlns:c15="http://schemas.microsoft.com/office/drawing/2012/chart" uri="{CE6537A1-D6FC-4f65-9D91-7224C49458BB}"/>
                <c:ext xmlns:c16="http://schemas.microsoft.com/office/drawing/2014/chart" uri="{C3380CC4-5D6E-409C-BE32-E72D297353CC}">
                  <c16:uniqueId val="{00000002-BBFA-4F12-870E-D89E85E139A6}"/>
                </c:ext>
              </c:extLst>
            </c:dLbl>
            <c:dLbl>
              <c:idx val="1"/>
              <c:delete val="1"/>
              <c:extLst>
                <c:ext xmlns:c15="http://schemas.microsoft.com/office/drawing/2012/chart" uri="{CE6537A1-D6FC-4f65-9D91-7224C49458BB}"/>
                <c:ext xmlns:c16="http://schemas.microsoft.com/office/drawing/2014/chart" uri="{C3380CC4-5D6E-409C-BE32-E72D297353CC}">
                  <c16:uniqueId val="{00000003-BBFA-4F12-870E-D89E85E139A6}"/>
                </c:ext>
              </c:extLst>
            </c:dLbl>
            <c:dLbl>
              <c:idx val="2"/>
              <c:delete val="1"/>
              <c:extLst>
                <c:ext xmlns:c15="http://schemas.microsoft.com/office/drawing/2012/chart" uri="{CE6537A1-D6FC-4f65-9D91-7224C49458BB}"/>
                <c:ext xmlns:c16="http://schemas.microsoft.com/office/drawing/2014/chart" uri="{C3380CC4-5D6E-409C-BE32-E72D297353CC}">
                  <c16:uniqueId val="{00000004-BBFA-4F12-870E-D89E85E139A6}"/>
                </c:ext>
              </c:extLst>
            </c:dLbl>
            <c:dLbl>
              <c:idx val="3"/>
              <c:delete val="1"/>
              <c:extLst>
                <c:ext xmlns:c15="http://schemas.microsoft.com/office/drawing/2012/chart" uri="{CE6537A1-D6FC-4f65-9D91-7224C49458BB}"/>
                <c:ext xmlns:c16="http://schemas.microsoft.com/office/drawing/2014/chart" uri="{C3380CC4-5D6E-409C-BE32-E72D297353CC}">
                  <c16:uniqueId val="{00000005-BBFA-4F12-870E-D89E85E139A6}"/>
                </c:ext>
              </c:extLst>
            </c:dLbl>
            <c:dLbl>
              <c:idx val="4"/>
              <c:delete val="1"/>
              <c:extLst>
                <c:ext xmlns:c15="http://schemas.microsoft.com/office/drawing/2012/chart" uri="{CE6537A1-D6FC-4f65-9D91-7224C49458BB}"/>
                <c:ext xmlns:c16="http://schemas.microsoft.com/office/drawing/2014/chart" uri="{C3380CC4-5D6E-409C-BE32-E72D297353CC}">
                  <c16:uniqueId val="{00000006-BBFA-4F12-870E-D89E85E139A6}"/>
                </c:ext>
              </c:extLst>
            </c:dLbl>
            <c:spPr>
              <a:noFill/>
              <a:ln>
                <a:noFill/>
              </a:ln>
              <a:effectLst/>
            </c:spPr>
            <c:txPr>
              <a:bodyPr/>
              <a:lstStyle/>
              <a:p>
                <a:pPr>
                  <a:defRPr sz="1200"/>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'[プロジェクト一覧 (第26回まで).xlsx]統計 (総数、推移)'!$M$207:$AL$207</c:f>
              <c:numCache>
                <c:formatCode>General</c:formatCode>
                <c:ptCount val="26"/>
                <c:pt idx="0">
                  <c:v>0</c:v>
                </c:pt>
                <c:pt idx="1">
                  <c:v>2</c:v>
                </c:pt>
                <c:pt idx="2">
                  <c:v>4</c:v>
                </c:pt>
                <c:pt idx="3">
                  <c:v>8</c:v>
                </c:pt>
                <c:pt idx="4">
                  <c:v>11</c:v>
                </c:pt>
                <c:pt idx="5">
                  <c:v>15</c:v>
                </c:pt>
                <c:pt idx="6">
                  <c:v>21</c:v>
                </c:pt>
                <c:pt idx="7">
                  <c:v>29</c:v>
                </c:pt>
                <c:pt idx="8">
                  <c:v>35</c:v>
                </c:pt>
                <c:pt idx="9">
                  <c:v>51</c:v>
                </c:pt>
                <c:pt idx="10">
                  <c:v>58</c:v>
                </c:pt>
                <c:pt idx="11">
                  <c:v>63</c:v>
                </c:pt>
                <c:pt idx="12">
                  <c:v>74</c:v>
                </c:pt>
                <c:pt idx="13">
                  <c:v>124</c:v>
                </c:pt>
                <c:pt idx="14">
                  <c:v>144</c:v>
                </c:pt>
                <c:pt idx="15">
                  <c:v>184</c:v>
                </c:pt>
                <c:pt idx="16">
                  <c:v>195</c:v>
                </c:pt>
                <c:pt idx="17">
                  <c:v>208</c:v>
                </c:pt>
                <c:pt idx="18">
                  <c:v>232</c:v>
                </c:pt>
                <c:pt idx="19">
                  <c:v>275</c:v>
                </c:pt>
                <c:pt idx="20">
                  <c:v>299</c:v>
                </c:pt>
                <c:pt idx="21">
                  <c:v>349</c:v>
                </c:pt>
                <c:pt idx="22">
                  <c:v>363</c:v>
                </c:pt>
                <c:pt idx="23">
                  <c:v>368</c:v>
                </c:pt>
                <c:pt idx="24">
                  <c:v>384</c:v>
                </c:pt>
                <c:pt idx="25">
                  <c:v>415</c:v>
                </c:pt>
              </c:numCache>
            </c:numRef>
          </c:val>
          <c:smooth val="0"/>
          <c:extLst>
            <c:ext xmlns:c16="http://schemas.microsoft.com/office/drawing/2014/chart" uri="{C3380CC4-5D6E-409C-BE32-E72D297353CC}">
              <c16:uniqueId val="{00000007-BBFA-4F12-870E-D89E85E139A6}"/>
            </c:ext>
          </c:extLst>
        </c:ser>
        <c:ser>
          <c:idx val="3"/>
          <c:order val="3"/>
          <c:tx>
            <c:strRef>
              <c:f>'[プロジェクト一覧 (第26回まで).xlsx]統計 (総数、推移)'!$B$259</c:f>
              <c:strCache>
                <c:ptCount val="1"/>
                <c:pt idx="0">
                  <c:v>認証回数 (累積、移行分)</c:v>
                </c:pt>
              </c:strCache>
            </c:strRef>
          </c:tx>
          <c:spPr>
            <a:ln>
              <a:solidFill>
                <a:srgbClr val="92D050"/>
              </a:solidFill>
            </a:ln>
          </c:spPr>
          <c:marker>
            <c:spPr>
              <a:solidFill>
                <a:srgbClr val="92D050"/>
              </a:solidFill>
              <a:ln>
                <a:solidFill>
                  <a:srgbClr val="92D050"/>
                </a:solidFill>
              </a:ln>
            </c:spPr>
          </c:marker>
          <c:dLbls>
            <c:dLbl>
              <c:idx val="0"/>
              <c:delete val="1"/>
              <c:extLst>
                <c:ext xmlns:c15="http://schemas.microsoft.com/office/drawing/2012/chart" uri="{CE6537A1-D6FC-4f65-9D91-7224C49458BB}"/>
                <c:ext xmlns:c16="http://schemas.microsoft.com/office/drawing/2014/chart" uri="{C3380CC4-5D6E-409C-BE32-E72D297353CC}">
                  <c16:uniqueId val="{00000008-BBFA-4F12-870E-D89E85E139A6}"/>
                </c:ext>
              </c:extLst>
            </c:dLbl>
            <c:dLbl>
              <c:idx val="1"/>
              <c:delete val="1"/>
              <c:extLst>
                <c:ext xmlns:c15="http://schemas.microsoft.com/office/drawing/2012/chart" uri="{CE6537A1-D6FC-4f65-9D91-7224C49458BB}"/>
                <c:ext xmlns:c16="http://schemas.microsoft.com/office/drawing/2014/chart" uri="{C3380CC4-5D6E-409C-BE32-E72D297353CC}">
                  <c16:uniqueId val="{00000009-BBFA-4F12-870E-D89E85E139A6}"/>
                </c:ext>
              </c:extLst>
            </c:dLbl>
            <c:dLbl>
              <c:idx val="2"/>
              <c:delete val="1"/>
              <c:extLst>
                <c:ext xmlns:c15="http://schemas.microsoft.com/office/drawing/2012/chart" uri="{CE6537A1-D6FC-4f65-9D91-7224C49458BB}"/>
                <c:ext xmlns:c16="http://schemas.microsoft.com/office/drawing/2014/chart" uri="{C3380CC4-5D6E-409C-BE32-E72D297353CC}">
                  <c16:uniqueId val="{0000000A-BBFA-4F12-870E-D89E85E139A6}"/>
                </c:ext>
              </c:extLst>
            </c:dLbl>
            <c:dLbl>
              <c:idx val="3"/>
              <c:delete val="1"/>
              <c:extLst>
                <c:ext xmlns:c15="http://schemas.microsoft.com/office/drawing/2012/chart" uri="{CE6537A1-D6FC-4f65-9D91-7224C49458BB}"/>
                <c:ext xmlns:c16="http://schemas.microsoft.com/office/drawing/2014/chart" uri="{C3380CC4-5D6E-409C-BE32-E72D297353CC}">
                  <c16:uniqueId val="{0000000B-BBFA-4F12-870E-D89E85E139A6}"/>
                </c:ext>
              </c:extLst>
            </c:dLbl>
            <c:dLbl>
              <c:idx val="4"/>
              <c:delete val="1"/>
              <c:extLst>
                <c:ext xmlns:c15="http://schemas.microsoft.com/office/drawing/2012/chart" uri="{CE6537A1-D6FC-4f65-9D91-7224C49458BB}"/>
                <c:ext xmlns:c16="http://schemas.microsoft.com/office/drawing/2014/chart" uri="{C3380CC4-5D6E-409C-BE32-E72D297353CC}">
                  <c16:uniqueId val="{0000000C-BBFA-4F12-870E-D89E85E139A6}"/>
                </c:ext>
              </c:extLst>
            </c:dLbl>
            <c:dLbl>
              <c:idx val="5"/>
              <c:delete val="1"/>
              <c:extLst>
                <c:ext xmlns:c15="http://schemas.microsoft.com/office/drawing/2012/chart" uri="{CE6537A1-D6FC-4f65-9D91-7224C49458BB}"/>
                <c:ext xmlns:c16="http://schemas.microsoft.com/office/drawing/2014/chart" uri="{C3380CC4-5D6E-409C-BE32-E72D297353CC}">
                  <c16:uniqueId val="{0000000D-BBFA-4F12-870E-D89E85E139A6}"/>
                </c:ext>
              </c:extLst>
            </c:dLbl>
            <c:spPr>
              <a:noFill/>
              <a:ln>
                <a:noFill/>
              </a:ln>
              <a:effectLst/>
            </c:spPr>
            <c:txPr>
              <a:bodyPr/>
              <a:lstStyle/>
              <a:p>
                <a:pPr>
                  <a:defRPr sz="1200"/>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'[プロジェクト一覧 (第26回まで).xlsx]統計 (総数、推移)'!$M$200:$AL$200</c:f>
              <c:numCache>
                <c:formatCode>General</c:formatCode>
                <c:ptCount val="26"/>
                <c:pt idx="0">
                  <c:v>0</c:v>
                </c:pt>
                <c:pt idx="1">
                  <c:v>2</c:v>
                </c:pt>
                <c:pt idx="2">
                  <c:v>4</c:v>
                </c:pt>
                <c:pt idx="3">
                  <c:v>5</c:v>
                </c:pt>
                <c:pt idx="4">
                  <c:v>8</c:v>
                </c:pt>
                <c:pt idx="5">
                  <c:v>12</c:v>
                </c:pt>
                <c:pt idx="6">
                  <c:v>17</c:v>
                </c:pt>
                <c:pt idx="7">
                  <c:v>21</c:v>
                </c:pt>
                <c:pt idx="8">
                  <c:v>25</c:v>
                </c:pt>
                <c:pt idx="9">
                  <c:v>32</c:v>
                </c:pt>
                <c:pt idx="10">
                  <c:v>36</c:v>
                </c:pt>
                <c:pt idx="11">
                  <c:v>38</c:v>
                </c:pt>
                <c:pt idx="12">
                  <c:v>42</c:v>
                </c:pt>
                <c:pt idx="13">
                  <c:v>84</c:v>
                </c:pt>
                <c:pt idx="14">
                  <c:v>102</c:v>
                </c:pt>
                <c:pt idx="15">
                  <c:v>126</c:v>
                </c:pt>
                <c:pt idx="16">
                  <c:v>132</c:v>
                </c:pt>
                <c:pt idx="17">
                  <c:v>145</c:v>
                </c:pt>
                <c:pt idx="18">
                  <c:v>165</c:v>
                </c:pt>
                <c:pt idx="19">
                  <c:v>192</c:v>
                </c:pt>
                <c:pt idx="20">
                  <c:v>206</c:v>
                </c:pt>
                <c:pt idx="21">
                  <c:v>238</c:v>
                </c:pt>
                <c:pt idx="22">
                  <c:v>252</c:v>
                </c:pt>
                <c:pt idx="23">
                  <c:v>255</c:v>
                </c:pt>
                <c:pt idx="24">
                  <c:v>264</c:v>
                </c:pt>
                <c:pt idx="25">
                  <c:v>287</c:v>
                </c:pt>
              </c:numCache>
            </c:numRef>
          </c:val>
          <c:smooth val="0"/>
          <c:extLst>
            <c:ext xmlns:c16="http://schemas.microsoft.com/office/drawing/2014/chart" uri="{C3380CC4-5D6E-409C-BE32-E72D297353CC}">
              <c16:uniqueId val="{0000000E-BBFA-4F12-870E-D89E85E139A6}"/>
            </c:ext>
          </c:extLst>
        </c:ser>
        <c:ser>
          <c:idx val="4"/>
          <c:order val="4"/>
          <c:tx>
            <c:strRef>
              <c:f>'[プロジェクト一覧 (第26回まで).xlsx]統計 (総数、推移)'!$B$260</c:f>
              <c:strCache>
                <c:ptCount val="1"/>
                <c:pt idx="0">
                  <c:v>認証回数 (累積、Ｊ－クレジット制度登録分)</c:v>
                </c:pt>
              </c:strCache>
            </c:strRef>
          </c:tx>
          <c:marker>
            <c:symbol val="triangle"/>
            <c:size val="7"/>
            <c:spPr>
              <a:solidFill>
                <a:schemeClr val="bg1"/>
              </a:solidFill>
            </c:spPr>
          </c:marker>
          <c:dLbls>
            <c:dLbl>
              <c:idx val="0"/>
              <c:delete val="1"/>
              <c:extLst>
                <c:ext xmlns:c15="http://schemas.microsoft.com/office/drawing/2012/chart" uri="{CE6537A1-D6FC-4f65-9D91-7224C49458BB}"/>
                <c:ext xmlns:c16="http://schemas.microsoft.com/office/drawing/2014/chart" uri="{C3380CC4-5D6E-409C-BE32-E72D297353CC}">
                  <c16:uniqueId val="{0000000F-BBFA-4F12-870E-D89E85E139A6}"/>
                </c:ext>
              </c:extLst>
            </c:dLbl>
            <c:dLbl>
              <c:idx val="1"/>
              <c:delete val="1"/>
              <c:extLst>
                <c:ext xmlns:c15="http://schemas.microsoft.com/office/drawing/2012/chart" uri="{CE6537A1-D6FC-4f65-9D91-7224C49458BB}"/>
                <c:ext xmlns:c16="http://schemas.microsoft.com/office/drawing/2014/chart" uri="{C3380CC4-5D6E-409C-BE32-E72D297353CC}">
                  <c16:uniqueId val="{00000010-BBFA-4F12-870E-D89E85E139A6}"/>
                </c:ext>
              </c:extLst>
            </c:dLbl>
            <c:dLbl>
              <c:idx val="2"/>
              <c:delete val="1"/>
              <c:extLst>
                <c:ext xmlns:c15="http://schemas.microsoft.com/office/drawing/2012/chart" uri="{CE6537A1-D6FC-4f65-9D91-7224C49458BB}"/>
                <c:ext xmlns:c16="http://schemas.microsoft.com/office/drawing/2014/chart" uri="{C3380CC4-5D6E-409C-BE32-E72D297353CC}">
                  <c16:uniqueId val="{00000011-BBFA-4F12-870E-D89E85E139A6}"/>
                </c:ext>
              </c:extLst>
            </c:dLbl>
            <c:dLbl>
              <c:idx val="3"/>
              <c:delete val="1"/>
              <c:extLst>
                <c:ext xmlns:c15="http://schemas.microsoft.com/office/drawing/2012/chart" uri="{CE6537A1-D6FC-4f65-9D91-7224C49458BB}"/>
                <c:ext xmlns:c16="http://schemas.microsoft.com/office/drawing/2014/chart" uri="{C3380CC4-5D6E-409C-BE32-E72D297353CC}">
                  <c16:uniqueId val="{00000012-BBFA-4F12-870E-D89E85E139A6}"/>
                </c:ext>
              </c:extLst>
            </c:dLbl>
            <c:dLbl>
              <c:idx val="4"/>
              <c:delete val="1"/>
              <c:extLst>
                <c:ext xmlns:c15="http://schemas.microsoft.com/office/drawing/2012/chart" uri="{CE6537A1-D6FC-4f65-9D91-7224C49458BB}"/>
                <c:ext xmlns:c16="http://schemas.microsoft.com/office/drawing/2014/chart" uri="{C3380CC4-5D6E-409C-BE32-E72D297353CC}">
                  <c16:uniqueId val="{00000013-BBFA-4F12-870E-D89E85E139A6}"/>
                </c:ext>
              </c:extLst>
            </c:dLbl>
            <c:dLbl>
              <c:idx val="5"/>
              <c:delete val="1"/>
              <c:extLst>
                <c:ext xmlns:c15="http://schemas.microsoft.com/office/drawing/2012/chart" uri="{CE6537A1-D6FC-4f65-9D91-7224C49458BB}"/>
                <c:ext xmlns:c16="http://schemas.microsoft.com/office/drawing/2014/chart" uri="{C3380CC4-5D6E-409C-BE32-E72D297353CC}">
                  <c16:uniqueId val="{00000014-BBFA-4F12-870E-D89E85E139A6}"/>
                </c:ext>
              </c:extLst>
            </c:dLbl>
            <c:spPr>
              <a:noFill/>
              <a:ln>
                <a:noFill/>
              </a:ln>
              <a:effectLst/>
            </c:spPr>
            <c:txPr>
              <a:bodyPr/>
              <a:lstStyle/>
              <a:p>
                <a:pPr>
                  <a:defRPr sz="1200"/>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'[プロジェクト一覧 (第26回まで).xlsx]統計 (総数、推移)'!$M$165:$AL$165</c:f>
              <c:numCache>
                <c:formatCode>General</c:formatCode>
                <c:ptCount val="26"/>
                <c:pt idx="0">
                  <c:v>0</c:v>
                </c:pt>
                <c:pt idx="1">
                  <c:v>0</c:v>
                </c:pt>
                <c:pt idx="2">
                  <c:v>0</c:v>
                </c:pt>
                <c:pt idx="3">
                  <c:v>3</c:v>
                </c:pt>
                <c:pt idx="4">
                  <c:v>3</c:v>
                </c:pt>
                <c:pt idx="5">
                  <c:v>3</c:v>
                </c:pt>
                <c:pt idx="6">
                  <c:v>4</c:v>
                </c:pt>
                <c:pt idx="7">
                  <c:v>8</c:v>
                </c:pt>
                <c:pt idx="8">
                  <c:v>10</c:v>
                </c:pt>
                <c:pt idx="9">
                  <c:v>19</c:v>
                </c:pt>
                <c:pt idx="10">
                  <c:v>22</c:v>
                </c:pt>
                <c:pt idx="11">
                  <c:v>25</c:v>
                </c:pt>
                <c:pt idx="12">
                  <c:v>32</c:v>
                </c:pt>
                <c:pt idx="13">
                  <c:v>40</c:v>
                </c:pt>
                <c:pt idx="14">
                  <c:v>42</c:v>
                </c:pt>
                <c:pt idx="15">
                  <c:v>58</c:v>
                </c:pt>
                <c:pt idx="16">
                  <c:v>63</c:v>
                </c:pt>
                <c:pt idx="17">
                  <c:v>63</c:v>
                </c:pt>
                <c:pt idx="18">
                  <c:v>67</c:v>
                </c:pt>
                <c:pt idx="19">
                  <c:v>83</c:v>
                </c:pt>
                <c:pt idx="20">
                  <c:v>93</c:v>
                </c:pt>
                <c:pt idx="21">
                  <c:v>111</c:v>
                </c:pt>
                <c:pt idx="22">
                  <c:v>111</c:v>
                </c:pt>
                <c:pt idx="23">
                  <c:v>113</c:v>
                </c:pt>
                <c:pt idx="24">
                  <c:v>120</c:v>
                </c:pt>
                <c:pt idx="25">
                  <c:v>128</c:v>
                </c:pt>
              </c:numCache>
            </c:numRef>
          </c:val>
          <c:smooth val="0"/>
          <c:extLst>
            <c:ext xmlns:c16="http://schemas.microsoft.com/office/drawing/2014/chart" uri="{C3380CC4-5D6E-409C-BE32-E72D297353CC}">
              <c16:uniqueId val="{00000015-BBFA-4F12-870E-D89E85E139A6}"/>
            </c:ext>
          </c:extLst>
        </c:ser>
        <c:dLbls>
          <c:showLegendKey val="0"/>
          <c:showVal val="0"/>
          <c:showCatName val="0"/>
          <c:showSerName val="0"/>
          <c:showPercent val="0"/>
          <c:showBubbleSize val="0"/>
        </c:dLbls>
        <c:marker val="1"/>
        <c:smooth val="0"/>
        <c:axId val="143802752"/>
        <c:axId val="143796480"/>
      </c:lineChart>
      <c:catAx>
        <c:axId val="143719040"/>
        <c:scaling>
          <c:orientation val="minMax"/>
        </c:scaling>
        <c:delete val="0"/>
        <c:axPos val="b"/>
        <c:numFmt formatCode="General" sourceLinked="1"/>
        <c:majorTickMark val="out"/>
        <c:minorTickMark val="none"/>
        <c:tickLblPos val="nextTo"/>
        <c:crossAx val="143794560"/>
        <c:crosses val="autoZero"/>
        <c:auto val="1"/>
        <c:lblAlgn val="ctr"/>
        <c:lblOffset val="100"/>
        <c:noMultiLvlLbl val="0"/>
      </c:catAx>
      <c:valAx>
        <c:axId val="143794560"/>
        <c:scaling>
          <c:orientation val="minMax"/>
        </c:scaling>
        <c:delete val="0"/>
        <c:axPos val="l"/>
        <c:majorGridlines/>
        <c:title>
          <c:tx>
            <c:rich>
              <a:bodyPr rot="-5400000" vert="horz"/>
              <a:lstStyle/>
              <a:p>
                <a:pPr>
                  <a:defRPr sz="1600" b="1"/>
                </a:pPr>
                <a:r>
                  <a:rPr lang="ja-JP" sz="1600" b="1"/>
                  <a:t>認証量</a:t>
                </a:r>
              </a:p>
            </c:rich>
          </c:tx>
          <c:overlay val="0"/>
        </c:title>
        <c:numFmt formatCode="General" sourceLinked="1"/>
        <c:majorTickMark val="out"/>
        <c:minorTickMark val="none"/>
        <c:tickLblPos val="nextTo"/>
        <c:crossAx val="143719040"/>
        <c:crosses val="autoZero"/>
        <c:crossBetween val="between"/>
      </c:valAx>
      <c:valAx>
        <c:axId val="143796480"/>
        <c:scaling>
          <c:orientation val="minMax"/>
          <c:min val="0"/>
        </c:scaling>
        <c:delete val="0"/>
        <c:axPos val="r"/>
        <c:title>
          <c:tx>
            <c:rich>
              <a:bodyPr rot="-5400000" vert="horz"/>
              <a:lstStyle/>
              <a:p>
                <a:pPr>
                  <a:defRPr/>
                </a:pPr>
                <a:r>
                  <a:rPr lang="ja-JP" dirty="0"/>
                  <a:t>認証件数</a:t>
                </a:r>
              </a:p>
            </c:rich>
          </c:tx>
          <c:overlay val="0"/>
        </c:title>
        <c:numFmt formatCode="General" sourceLinked="1"/>
        <c:majorTickMark val="out"/>
        <c:minorTickMark val="none"/>
        <c:tickLblPos val="nextTo"/>
        <c:crossAx val="143802752"/>
        <c:crosses val="max"/>
        <c:crossBetween val="between"/>
        <c:majorUnit val="50"/>
      </c:valAx>
      <c:catAx>
        <c:axId val="143802752"/>
        <c:scaling>
          <c:orientation val="minMax"/>
        </c:scaling>
        <c:delete val="1"/>
        <c:axPos val="b"/>
        <c:majorTickMark val="out"/>
        <c:minorTickMark val="none"/>
        <c:tickLblPos val="none"/>
        <c:crossAx val="143796480"/>
        <c:crosses val="autoZero"/>
        <c:auto val="1"/>
        <c:lblAlgn val="ctr"/>
        <c:lblOffset val="100"/>
        <c:noMultiLvlLbl val="0"/>
      </c:catAx>
    </c:plotArea>
    <c:legend>
      <c:legendPos val="r"/>
      <c:layout>
        <c:manualLayout>
          <c:xMode val="edge"/>
          <c:yMode val="edge"/>
          <c:x val="6.1853504851556593E-2"/>
          <c:y val="5.9900907420809439E-2"/>
          <c:w val="0.55111515718103554"/>
          <c:h val="0.41512050974776982"/>
        </c:manualLayout>
      </c:layout>
      <c:overlay val="1"/>
      <c:spPr>
        <a:noFill/>
        <a:ln>
          <a:noFill/>
        </a:ln>
      </c:spPr>
      <c:txPr>
        <a:bodyPr/>
        <a:lstStyle/>
        <a:p>
          <a:pPr>
            <a:lnSpc>
              <a:spcPts val="1400"/>
            </a:lnSpc>
            <a:defRPr sz="1200"/>
          </a:pPr>
          <a:endParaRPr lang="ja-JP"/>
        </a:p>
      </c:txPr>
    </c:legend>
    <c:plotVisOnly val="1"/>
    <c:dispBlanksAs val="gap"/>
    <c:showDLblsOverMax val="0"/>
  </c:chart>
  <c:txPr>
    <a:bodyPr/>
    <a:lstStyle/>
    <a:p>
      <a:pPr>
        <a:defRPr sz="14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pieChart>
        <c:varyColors val="1"/>
        <c:ser>
          <c:idx val="0"/>
          <c:order val="0"/>
          <c:dLbls>
            <c:dLbl>
              <c:idx val="0"/>
              <c:layout>
                <c:manualLayout>
                  <c:x val="-0.20856588541666668"/>
                  <c:y val="7.5350231481481483E-2"/>
                </c:manualLayout>
              </c:layout>
              <c:spPr>
                <a:noFill/>
                <a:ln>
                  <a:noFill/>
                </a:ln>
                <a:effectLst/>
              </c:spPr>
              <c:txPr>
                <a:bodyPr/>
                <a:lstStyle/>
                <a:p>
                  <a:pPr>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920-46FD-A95C-6895AC1ECE22}"/>
                </c:ext>
              </c:extLst>
            </c:dLbl>
            <c:dLbl>
              <c:idx val="1"/>
              <c:layout>
                <c:manualLayout>
                  <c:x val="1.7083680555555557E-2"/>
                  <c:y val="-0.16215277777777778"/>
                </c:manualLayout>
              </c:layout>
              <c:spPr>
                <a:noFill/>
                <a:ln>
                  <a:noFill/>
                </a:ln>
                <a:effectLst/>
              </c:spPr>
              <c:txPr>
                <a:bodyPr/>
                <a:lstStyle/>
                <a:p>
                  <a:pPr>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920-46FD-A95C-6895AC1ECE22}"/>
                </c:ext>
              </c:extLst>
            </c:dLbl>
            <c:dLbl>
              <c:idx val="2"/>
              <c:layout>
                <c:manualLayout>
                  <c:x val="0.18972690972222223"/>
                  <c:y val="-5.2843287037037036E-2"/>
                </c:manualLayout>
              </c:layout>
              <c:spPr>
                <a:noFill/>
                <a:ln>
                  <a:noFill/>
                </a:ln>
                <a:effectLst/>
              </c:spPr>
              <c:txPr>
                <a:bodyPr/>
                <a:lstStyle/>
                <a:p>
                  <a:pPr>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920-46FD-A95C-6895AC1ECE22}"/>
                </c:ext>
              </c:extLst>
            </c:dLbl>
            <c:dLbl>
              <c:idx val="3"/>
              <c:spPr>
                <a:noFill/>
                <a:ln>
                  <a:noFill/>
                </a:ln>
                <a:effectLst/>
              </c:spPr>
              <c:txPr>
                <a:bodyPr/>
                <a:lstStyle/>
                <a:p>
                  <a:pPr>
                    <a:defRPr/>
                  </a:pPr>
                  <a:endParaRPr lang="ja-JP"/>
                </a:p>
              </c:txPr>
              <c:showLegendKey val="0"/>
              <c:showVal val="1"/>
              <c:showCatName val="1"/>
              <c:showSerName val="0"/>
              <c:showPercent val="0"/>
              <c:showBubbleSize val="0"/>
              <c:extLst>
                <c:ext xmlns:c16="http://schemas.microsoft.com/office/drawing/2014/chart" uri="{C3380CC4-5D6E-409C-BE32-E72D297353CC}">
                  <c16:uniqueId val="{00000000-A288-459B-8064-0EE60A430234}"/>
                </c:ext>
              </c:extLst>
            </c:dLbl>
            <c:dLbl>
              <c:idx val="4"/>
              <c:layout>
                <c:manualLayout>
                  <c:x val="8.084097222222221E-2"/>
                  <c:y val="-1.119212962962963E-2"/>
                </c:manualLayout>
              </c:layout>
              <c:showLegendKey val="0"/>
              <c:showVal val="1"/>
              <c:showCatName val="1"/>
              <c:showSerName val="0"/>
              <c:showPercent val="0"/>
              <c:showBubbleSize val="0"/>
              <c:extLst>
                <c:ext xmlns:c15="http://schemas.microsoft.com/office/drawing/2012/chart" uri="{CE6537A1-D6FC-4f65-9D91-7224C49458BB}">
                  <c15:layout>
                    <c:manualLayout>
                      <c:w val="0.28925572916666664"/>
                      <c:h val="0.21519444444444444"/>
                    </c:manualLayout>
                  </c15:layout>
                </c:ext>
                <c:ext xmlns:c16="http://schemas.microsoft.com/office/drawing/2014/chart" uri="{C3380CC4-5D6E-409C-BE32-E72D297353CC}">
                  <c16:uniqueId val="{00000004-3920-46FD-A95C-6895AC1ECE22}"/>
                </c:ext>
              </c:extLst>
            </c:dLbl>
            <c:dLbl>
              <c:idx val="5"/>
              <c:spPr>
                <a:noFill/>
                <a:ln>
                  <a:noFill/>
                </a:ln>
                <a:effectLst/>
              </c:spPr>
              <c:txPr>
                <a:bodyPr/>
                <a:lstStyle/>
                <a:p>
                  <a:pPr>
                    <a:defRPr/>
                  </a:pPr>
                  <a:endParaRPr lang="ja-JP"/>
                </a:p>
              </c:txPr>
              <c:showLegendKey val="0"/>
              <c:showVal val="1"/>
              <c:showCatName val="1"/>
              <c:showSerName val="0"/>
              <c:showPercent val="0"/>
              <c:showBubbleSize val="0"/>
              <c:extLst>
                <c:ext xmlns:c16="http://schemas.microsoft.com/office/drawing/2014/chart" uri="{C3380CC4-5D6E-409C-BE32-E72D297353CC}">
                  <c16:uniqueId val="{00000001-A288-459B-8064-0EE60A430234}"/>
                </c:ext>
              </c:extLst>
            </c:dLbl>
            <c:spPr>
              <a:noFill/>
              <a:ln>
                <a:noFill/>
              </a:ln>
              <a:effectLst/>
            </c:spPr>
            <c:showLegendKey val="0"/>
            <c:showVal val="1"/>
            <c:showCatName val="1"/>
            <c:showSerName val="0"/>
            <c:showPercent val="0"/>
            <c:showBubbleSize val="0"/>
            <c:showLeaderLines val="1"/>
            <c:extLst>
              <c:ext xmlns:c15="http://schemas.microsoft.com/office/drawing/2012/chart" uri="{CE6537A1-D6FC-4f65-9D91-7224C49458BB}"/>
            </c:extLst>
          </c:dLbls>
          <c:cat>
            <c:strRef>
              <c:f>'[プロジェクト一覧 (第26回まで).xlsx]統計 (方法論別集計)'!$CC$199:$CC$204</c:f>
              <c:strCache>
                <c:ptCount val="6"/>
                <c:pt idx="0">
                  <c:v>木質バイオマス, 87件</c:v>
                </c:pt>
                <c:pt idx="1">
                  <c:v>ボイラー, 102件</c:v>
                </c:pt>
                <c:pt idx="2">
                  <c:v>森林経営活動, 45件</c:v>
                </c:pt>
                <c:pt idx="3">
                  <c:v>工業炉, 8件</c:v>
                </c:pt>
                <c:pt idx="4">
                  <c:v>ヒートポンプ, 22件</c:v>
                </c:pt>
                <c:pt idx="5">
                  <c:v>その他, 111件</c:v>
                </c:pt>
              </c:strCache>
            </c:strRef>
          </c:cat>
          <c:val>
            <c:numRef>
              <c:f>'[プロジェクト一覧 (第26回まで).xlsx]統計 (方法論別集計)'!$CD$199:$CD$204</c:f>
              <c:numCache>
                <c:formatCode>0.0"万"\t\-\C\O\2</c:formatCode>
                <c:ptCount val="6"/>
                <c:pt idx="0">
                  <c:v>21.854500000000002</c:v>
                </c:pt>
                <c:pt idx="1">
                  <c:v>15.5383</c:v>
                </c:pt>
                <c:pt idx="2">
                  <c:v>6.1571999999999996</c:v>
                </c:pt>
                <c:pt idx="3">
                  <c:v>5.3179999999999996</c:v>
                </c:pt>
                <c:pt idx="4">
                  <c:v>2.3212999999999999</c:v>
                </c:pt>
                <c:pt idx="5">
                  <c:v>7.2897999999999996</c:v>
                </c:pt>
              </c:numCache>
            </c:numRef>
          </c:val>
          <c:extLst>
            <c:ext xmlns:c16="http://schemas.microsoft.com/office/drawing/2014/chart" uri="{C3380CC4-5D6E-409C-BE32-E72D297353CC}">
              <c16:uniqueId val="{00000006-3920-46FD-A95C-6895AC1ECE22}"/>
            </c:ext>
          </c:extLst>
        </c:ser>
        <c:dLbls>
          <c:showLegendKey val="0"/>
          <c:showVal val="0"/>
          <c:showCatName val="0"/>
          <c:showSerName val="0"/>
          <c:showPercent val="0"/>
          <c:showBubbleSize val="0"/>
          <c:showLeaderLines val="1"/>
        </c:dLbls>
        <c:firstSliceAng val="0"/>
      </c:pieChart>
    </c:plotArea>
    <c:plotVisOnly val="1"/>
    <c:dispBlanksAs val="zero"/>
    <c:showDLblsOverMax val="0"/>
  </c:chart>
  <c:txPr>
    <a:bodyPr/>
    <a:lstStyle/>
    <a:p>
      <a:pPr>
        <a:defRPr sz="12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externalData r:id="rId2">
    <c:autoUpdate val="0"/>
  </c:externalData>
  <c:userShapes r:id="rId3"/>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pieChart>
        <c:varyColors val="1"/>
        <c:ser>
          <c:idx val="0"/>
          <c:order val="0"/>
          <c:dLbls>
            <c:dLbl>
              <c:idx val="1"/>
              <c:layout>
                <c:manualLayout>
                  <c:x val="0.12111979166666667"/>
                  <c:y val="0.17418402777777778"/>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68E-476C-97AB-552DDCEE57BC}"/>
                </c:ext>
              </c:extLst>
            </c:dLbl>
            <c:dLbl>
              <c:idx val="2"/>
              <c:layout>
                <c:manualLayout>
                  <c:x val="-0.29463854166666664"/>
                  <c:y val="7.7170138888888892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68E-476C-97AB-552DDCEE57BC}"/>
                </c:ext>
              </c:extLst>
            </c:dLbl>
            <c:dLbl>
              <c:idx val="3"/>
              <c:layout>
                <c:manualLayout>
                  <c:x val="-3.738715277777778E-2"/>
                  <c:y val="0"/>
                </c:manualLayout>
              </c:layout>
              <c:showLegendKey val="0"/>
              <c:showVal val="1"/>
              <c:showCatName val="1"/>
              <c:showSerName val="0"/>
              <c:showPercent val="0"/>
              <c:showBubbleSize val="0"/>
              <c:extLst>
                <c:ext xmlns:c15="http://schemas.microsoft.com/office/drawing/2012/chart" uri="{CE6537A1-D6FC-4f65-9D91-7224C49458BB}">
                  <c15:layout>
                    <c:manualLayout>
                      <c:w val="0.52806423611111108"/>
                      <c:h val="0.13008680555555555"/>
                    </c:manualLayout>
                  </c15:layout>
                </c:ext>
                <c:ext xmlns:c16="http://schemas.microsoft.com/office/drawing/2014/chart" uri="{C3380CC4-5D6E-409C-BE32-E72D297353CC}">
                  <c16:uniqueId val="{00000003-968E-476C-97AB-552DDCEE57BC}"/>
                </c:ext>
              </c:extLst>
            </c:dLbl>
            <c:dLbl>
              <c:idx val="4"/>
              <c:layout>
                <c:manualLayout>
                  <c:x val="0.13175303819444445"/>
                  <c:y val="3.6747685185185186E-3"/>
                </c:manualLayout>
              </c:layout>
              <c:showLegendKey val="0"/>
              <c:showVal val="1"/>
              <c:showCatName val="1"/>
              <c:showSerName val="0"/>
              <c:showPercent val="0"/>
              <c:showBubbleSize val="0"/>
              <c:extLst>
                <c:ext xmlns:c15="http://schemas.microsoft.com/office/drawing/2012/chart" uri="{CE6537A1-D6FC-4f65-9D91-7224C49458BB}">
                  <c15:layout>
                    <c:manualLayout>
                      <c:w val="0.21188715277777778"/>
                      <c:h val="0.12347222222222222"/>
                    </c:manualLayout>
                  </c15:layout>
                </c:ext>
                <c:ext xmlns:c16="http://schemas.microsoft.com/office/drawing/2014/chart" uri="{C3380CC4-5D6E-409C-BE32-E72D297353CC}">
                  <c16:uniqueId val="{00000004-968E-476C-97AB-552DDCEE57BC}"/>
                </c:ext>
              </c:extLst>
            </c:dLbl>
            <c:dLbl>
              <c:idx val="5"/>
              <c:layout>
                <c:manualLayout>
                  <c:x val="0.33242673611111095"/>
                  <c:y val="0.1242071759259259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68E-476C-97AB-552DDCEE57BC}"/>
                </c:ext>
              </c:extLst>
            </c:dLbl>
            <c:spPr>
              <a:noFill/>
              <a:ln>
                <a:noFill/>
              </a:ln>
              <a:effectLst/>
            </c:spPr>
            <c:txPr>
              <a:bodyPr/>
              <a:lstStyle/>
              <a:p>
                <a:pPr>
                  <a:defRPr sz="1200"/>
                </a:pPr>
                <a:endParaRPr lang="ja-JP"/>
              </a:p>
            </c:txPr>
            <c:showLegendKey val="0"/>
            <c:showVal val="1"/>
            <c:showCatName val="1"/>
            <c:showSerName val="0"/>
            <c:showPercent val="0"/>
            <c:showBubbleSize val="0"/>
            <c:showLeaderLines val="1"/>
            <c:extLst>
              <c:ext xmlns:c15="http://schemas.microsoft.com/office/drawing/2012/chart" uri="{CE6537A1-D6FC-4f65-9D91-7224C49458BB}"/>
            </c:extLst>
          </c:dLbls>
          <c:cat>
            <c:strRef>
              <c:f>'[プロジェクト一覧 (第26回まで).xlsx]統計 (方法論別集計)'!$CE$199:$CE$204</c:f>
              <c:strCache>
                <c:ptCount val="6"/>
                <c:pt idx="0">
                  <c:v>太陽光発電, 47件</c:v>
                </c:pt>
                <c:pt idx="1">
                  <c:v>コージェネレーション, 10件</c:v>
                </c:pt>
                <c:pt idx="2">
                  <c:v>電気自動車, 6件</c:v>
                </c:pt>
                <c:pt idx="3">
                  <c:v>照明設備, 6件</c:v>
                </c:pt>
                <c:pt idx="4">
                  <c:v>ヒートポンプ, 2件</c:v>
                </c:pt>
                <c:pt idx="5">
                  <c:v>その他, 5件</c:v>
                </c:pt>
              </c:strCache>
            </c:strRef>
          </c:cat>
          <c:val>
            <c:numRef>
              <c:f>'[プロジェクト一覧 (第26回まで).xlsx]統計 (方法論別集計)'!$CF$199:$CF$204</c:f>
              <c:numCache>
                <c:formatCode>#,##0.0"万"\t\-\C\O\2</c:formatCode>
                <c:ptCount val="6"/>
                <c:pt idx="0">
                  <c:v>208.7525</c:v>
                </c:pt>
                <c:pt idx="1">
                  <c:v>18.311599999999999</c:v>
                </c:pt>
                <c:pt idx="2">
                  <c:v>4.9073000000000002</c:v>
                </c:pt>
                <c:pt idx="3">
                  <c:v>0.2475</c:v>
                </c:pt>
                <c:pt idx="4">
                  <c:v>1.55E-2</c:v>
                </c:pt>
                <c:pt idx="5">
                  <c:v>1.5100000000000001E-2</c:v>
                </c:pt>
              </c:numCache>
            </c:numRef>
          </c:val>
          <c:extLst>
            <c:ext xmlns:c16="http://schemas.microsoft.com/office/drawing/2014/chart" uri="{C3380CC4-5D6E-409C-BE32-E72D297353CC}">
              <c16:uniqueId val="{00000006-968E-476C-97AB-552DDCEE57BC}"/>
            </c:ext>
          </c:extLst>
        </c:ser>
        <c:dLbls>
          <c:showLegendKey val="0"/>
          <c:showVal val="0"/>
          <c:showCatName val="0"/>
          <c:showSerName val="0"/>
          <c:showPercent val="0"/>
          <c:showBubbleSize val="0"/>
          <c:showLeaderLines val="1"/>
        </c:dLbls>
        <c:firstSliceAng val="0"/>
      </c:pieChart>
    </c:plotArea>
    <c:plotVisOnly val="1"/>
    <c:dispBlanksAs val="zero"/>
    <c:showDLblsOverMax val="0"/>
  </c:chart>
  <c:txPr>
    <a:bodyPr/>
    <a:lstStyle/>
    <a:p>
      <a:pPr>
        <a:defRPr sz="14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0.38328</cdr:x>
      <cdr:y>0.4285</cdr:y>
    </cdr:from>
    <cdr:to>
      <cdr:x>0.61879</cdr:x>
      <cdr:y>0.56488</cdr:y>
    </cdr:to>
    <cdr:sp macro="" textlink="">
      <cdr:nvSpPr>
        <cdr:cNvPr id="2" name="テキスト ボックス 1"/>
        <cdr:cNvSpPr txBox="1"/>
      </cdr:nvSpPr>
      <cdr:spPr>
        <a:xfrm xmlns:a="http://schemas.openxmlformats.org/drawingml/2006/main">
          <a:off x="1797930" y="1795131"/>
          <a:ext cx="1104750" cy="571357"/>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square" rtlCol="0" anchor="ctr"/>
        <a:lstStyle xmlns:a="http://schemas.openxmlformats.org/drawingml/2006/main"/>
        <a:p xmlns:a="http://schemas.openxmlformats.org/drawingml/2006/main">
          <a:pPr algn="ctr"/>
          <a:fld id="{C930CC19-CD82-4044-8D2A-C89A51973F6D}" type="TxLink">
            <a:rPr lang="ja-JP" altLang="en-US" sz="1400" b="0" i="0" u="none" strike="noStrike">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pPr algn="ctr"/>
            <a:t>合　計
58.5万t-CO2</a:t>
          </a:fld>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0.35959</cdr:x>
      <cdr:y>0.43181</cdr:y>
    </cdr:from>
    <cdr:to>
      <cdr:x>0.64041</cdr:x>
      <cdr:y>0.56819</cdr:y>
    </cdr:to>
    <cdr:sp macro="" textlink="">
      <cdr:nvSpPr>
        <cdr:cNvPr id="2" name="テキスト ボックス 1"/>
        <cdr:cNvSpPr txBox="1"/>
      </cdr:nvSpPr>
      <cdr:spPr>
        <a:xfrm xmlns:a="http://schemas.openxmlformats.org/drawingml/2006/main">
          <a:off x="2071231" y="1865419"/>
          <a:ext cx="1617537" cy="589162"/>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square" rtlCol="0" anchor="ctr"/>
        <a:lstStyle xmlns:a="http://schemas.openxmlformats.org/drawingml/2006/main"/>
        <a:p xmlns:a="http://schemas.openxmlformats.org/drawingml/2006/main">
          <a:pPr algn="ctr"/>
          <a:fld id="{AB1EBB81-1E88-4264-81D2-758EEF40F4BC}" type="TxLink">
            <a:rPr lang="ja-JP" altLang="en-US" sz="1400" b="0" i="0" u="none" strike="noStrike">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pPr algn="ctr"/>
            <a:t>合　計
232.2万t-CO2</a:t>
          </a:fld>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cs typeface="+mn-cs"/>
              </a:defRPr>
            </a:lvl1pPr>
          </a:lstStyle>
          <a:p>
            <a:pPr>
              <a:defRPr/>
            </a:pPr>
            <a:endParaRPr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cs typeface="+mn-cs"/>
              </a:defRPr>
            </a:lvl1pPr>
          </a:lstStyle>
          <a:p>
            <a:pPr>
              <a:defRPr/>
            </a:pPr>
            <a:fld id="{D6840DFD-0638-4459-91DF-1256A3F0E17F}" type="datetimeFigureOut">
              <a:rPr lang="ja-JP" altLang="en-US"/>
              <a:pPr>
                <a:defRPr/>
              </a:pPr>
              <a:t>2018/5/15</a:t>
            </a:fld>
            <a:endParaRPr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cs typeface="+mn-cs"/>
              </a:defRPr>
            </a:lvl1pPr>
          </a:lstStyle>
          <a:p>
            <a:pPr>
              <a:defRPr/>
            </a:pPr>
            <a:endParaRPr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2A2C0FE8-CC26-4B9B-BCC5-215DA549E259}" type="slidenum">
              <a:rPr lang="ja-JP" altLang="en-US"/>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スライド イメージ プレースホルダー 1"/>
          <p:cNvSpPr>
            <a:spLocks noGrp="1" noRot="1" noChangeAspect="1" noTextEdit="1"/>
          </p:cNvSpPr>
          <p:nvPr>
            <p:ph type="sldImg"/>
          </p:nvPr>
        </p:nvSpPr>
        <p:spPr bwMode="auto">
          <a:xfrm>
            <a:off x="439738" y="804863"/>
            <a:ext cx="5807075" cy="4021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17412"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eaLnBrk="1" hangingPunct="1"/>
            <a:fld id="{200461BC-9A1D-45A8-B2E0-450905A7533B}" type="slidenum">
              <a:rPr lang="ja-JP" altLang="en-US">
                <a:solidFill>
                  <a:srgbClr val="000000"/>
                </a:solidFill>
              </a:rPr>
              <a:pPr eaLnBrk="1" hangingPunct="1"/>
              <a:t>1</a:t>
            </a:fld>
            <a:endParaRPr lang="ja-JP" altLang="en-US">
              <a:solidFill>
                <a:srgbClr val="000000"/>
              </a:solidFill>
            </a:endParaRPr>
          </a:p>
        </p:txBody>
      </p:sp>
    </p:spTree>
    <p:extLst>
      <p:ext uri="{BB962C8B-B14F-4D97-AF65-F5344CB8AC3E}">
        <p14:creationId xmlns:p14="http://schemas.microsoft.com/office/powerpoint/2010/main" val="4251655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eaLnBrk="1" hangingPunct="1">
              <a:spcBef>
                <a:spcPct val="50000"/>
              </a:spcBef>
            </a:pPr>
            <a:fld id="{9B922608-BBA2-4AC7-8771-0F4C271F9550}" type="slidenum">
              <a:rPr kumimoji="0" lang="en-US" altLang="ja-JP" sz="1800">
                <a:solidFill>
                  <a:srgbClr val="000000"/>
                </a:solidFill>
                <a:latin typeface="Arial" panose="020B0604020202020204" pitchFamily="34" charset="0"/>
              </a:rPr>
              <a:pPr eaLnBrk="1" hangingPunct="1">
                <a:spcBef>
                  <a:spcPct val="50000"/>
                </a:spcBef>
              </a:pPr>
              <a:t>2</a:t>
            </a:fld>
            <a:endParaRPr kumimoji="0" lang="en-US" altLang="ja-JP" sz="1800">
              <a:solidFill>
                <a:srgbClr val="000000"/>
              </a:solidFill>
              <a:latin typeface="Arial" panose="020B0604020202020204" pitchFamily="34" charset="0"/>
            </a:endParaRPr>
          </a:p>
        </p:txBody>
      </p:sp>
      <p:sp>
        <p:nvSpPr>
          <p:cNvPr id="18435" name="Rectangle 2"/>
          <p:cNvSpPr>
            <a:spLocks noGrp="1" noRot="1" noChangeAspect="1" noChangeArrowheads="1" noTextEdit="1"/>
          </p:cNvSpPr>
          <p:nvPr>
            <p:ph type="sldImg"/>
          </p:nvPr>
        </p:nvSpPr>
        <p:spPr bwMode="auto">
          <a:xfrm>
            <a:off x="422275" y="798513"/>
            <a:ext cx="5770563" cy="3994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ja-JP" altLang="ja-JP">
              <a:latin typeface="Arial" panose="020B0604020202020204" pitchFamily="34" charset="0"/>
              <a:ea typeface="ＭＳ Ｐ明朝" panose="02020600040205080304" pitchFamily="18" charset="-128"/>
            </a:endParaRPr>
          </a:p>
        </p:txBody>
      </p:sp>
      <p:sp>
        <p:nvSpPr>
          <p:cNvPr id="2" name="日付プレースホルダー 1"/>
          <p:cNvSpPr>
            <a:spLocks noGrp="1"/>
          </p:cNvSpPr>
          <p:nvPr>
            <p:ph type="dt" sz="quarter" idx="1"/>
          </p:nvPr>
        </p:nvSpPr>
        <p:spPr/>
        <p:txBody>
          <a:bodyPr/>
          <a:lstStyle/>
          <a:p>
            <a:pPr eaLnBrk="1" fontAlgn="auto" hangingPunct="1">
              <a:spcBef>
                <a:spcPts val="0"/>
              </a:spcBef>
              <a:spcAft>
                <a:spcPts val="0"/>
              </a:spcAft>
              <a:defRPr/>
            </a:pPr>
            <a:r>
              <a:rPr kumimoji="0" lang="ja-JP" altLang="en-US" sz="1800" kern="0" dirty="0">
                <a:solidFill>
                  <a:prstClr val="black"/>
                </a:solidFill>
              </a:rPr>
              <a:t>機密性○</a:t>
            </a:r>
            <a:endParaRPr kumimoji="0" lang="en-US" altLang="ja-JP" sz="1800" kern="0" dirty="0">
              <a:solidFill>
                <a:prstClr val="black"/>
              </a:solidFill>
            </a:endParaRPr>
          </a:p>
        </p:txBody>
      </p:sp>
      <p:sp>
        <p:nvSpPr>
          <p:cNvPr id="3" name="ヘッダー プレースホルダー 2"/>
          <p:cNvSpPr>
            <a:spLocks noGrp="1"/>
          </p:cNvSpPr>
          <p:nvPr>
            <p:ph type="hdr" sz="quarter"/>
          </p:nvPr>
        </p:nvSpPr>
        <p:spPr/>
        <p:txBody>
          <a:bodyPr/>
          <a:lstStyle/>
          <a:p>
            <a:pPr eaLnBrk="1" fontAlgn="auto" hangingPunct="1">
              <a:spcBef>
                <a:spcPts val="0"/>
              </a:spcBef>
              <a:spcAft>
                <a:spcPts val="0"/>
              </a:spcAft>
              <a:defRPr/>
            </a:pPr>
            <a:r>
              <a:rPr kumimoji="0" lang="ja-JP" altLang="en-US" sz="1800" kern="0" dirty="0">
                <a:solidFill>
                  <a:prstClr val="black"/>
                </a:solidFill>
              </a:rPr>
              <a:t>機密性○</a:t>
            </a:r>
          </a:p>
        </p:txBody>
      </p:sp>
    </p:spTree>
    <p:extLst>
      <p:ext uri="{BB962C8B-B14F-4D97-AF65-F5344CB8AC3E}">
        <p14:creationId xmlns:p14="http://schemas.microsoft.com/office/powerpoint/2010/main" val="10503678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endParaRPr kumimoji="1" lang="ja-JP" altLang="en-US"/>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pPr>
              <a:defRPr/>
            </a:pPr>
            <a:fld id="{283CA122-39C5-4B8D-8F94-657F862C1972}" type="datetimeFigureOut">
              <a:rPr lang="ja-JP" altLang="en-US" smtClean="0"/>
              <a:pPr>
                <a:defRPr/>
              </a:pPr>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fld id="{975142DA-812D-4150-BB97-D186B8246E42}" type="slidenum">
              <a:rPr lang="ja-JP" altLang="en-US" smtClean="0"/>
              <a:pPr/>
              <a:t>‹#›</a:t>
            </a:fld>
            <a:endParaRPr lang="ja-JP" altLang="en-US"/>
          </a:p>
        </p:txBody>
      </p:sp>
    </p:spTree>
    <p:extLst>
      <p:ext uri="{BB962C8B-B14F-4D97-AF65-F5344CB8AC3E}">
        <p14:creationId xmlns:p14="http://schemas.microsoft.com/office/powerpoint/2010/main" val="481694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pPr>
              <a:defRPr/>
            </a:pPr>
            <a:fld id="{C6A55222-E671-4843-A478-AE05DB5B69AA}" type="datetimeFigureOut">
              <a:rPr lang="ja-JP" altLang="en-US" smtClean="0"/>
              <a:pPr>
                <a:defRPr/>
              </a:pPr>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fld id="{9A89CA35-B10D-4454-A7F4-55082D1E8AE5}" type="slidenum">
              <a:rPr lang="ja-JP" altLang="en-US" smtClean="0"/>
              <a:pPr/>
              <a:t>‹#›</a:t>
            </a:fld>
            <a:endParaRPr lang="ja-JP" altLang="en-US"/>
          </a:p>
        </p:txBody>
      </p:sp>
    </p:spTree>
    <p:extLst>
      <p:ext uri="{BB962C8B-B14F-4D97-AF65-F5344CB8AC3E}">
        <p14:creationId xmlns:p14="http://schemas.microsoft.com/office/powerpoint/2010/main" val="5720398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pPr>
              <a:defRPr/>
            </a:pPr>
            <a:fld id="{FDCE3350-3020-4283-8792-E5C74A84DA2A}" type="datetimeFigureOut">
              <a:rPr lang="ja-JP" altLang="en-US" smtClean="0"/>
              <a:pPr>
                <a:defRPr/>
              </a:pPr>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fld id="{183A0C74-2A0F-455D-B7A2-54CB556E468D}" type="slidenum">
              <a:rPr lang="ja-JP" altLang="en-US" smtClean="0"/>
              <a:pPr/>
              <a:t>‹#›</a:t>
            </a:fld>
            <a:endParaRPr lang="ja-JP" altLang="en-US"/>
          </a:p>
        </p:txBody>
      </p:sp>
    </p:spTree>
    <p:extLst>
      <p:ext uri="{BB962C8B-B14F-4D97-AF65-F5344CB8AC3E}">
        <p14:creationId xmlns:p14="http://schemas.microsoft.com/office/powerpoint/2010/main" val="983094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pPr>
              <a:defRPr/>
            </a:pPr>
            <a:fld id="{59BD34C5-37D5-4377-9108-DD79F7579247}" type="datetimeFigureOut">
              <a:rPr lang="ja-JP" altLang="en-US" smtClean="0"/>
              <a:pPr>
                <a:defRPr/>
              </a:pPr>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fld id="{F342D148-06C9-4CF6-BBEF-BAFB35E0F210}" type="slidenum">
              <a:rPr lang="ja-JP" altLang="en-US" smtClean="0"/>
              <a:pPr/>
              <a:t>‹#›</a:t>
            </a:fld>
            <a:endParaRPr lang="ja-JP" altLang="en-US"/>
          </a:p>
        </p:txBody>
      </p:sp>
    </p:spTree>
    <p:extLst>
      <p:ext uri="{BB962C8B-B14F-4D97-AF65-F5344CB8AC3E}">
        <p14:creationId xmlns:p14="http://schemas.microsoft.com/office/powerpoint/2010/main" val="2089018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pPr>
              <a:defRPr/>
            </a:pPr>
            <a:fld id="{47C81348-0F7F-444F-AEB1-B259B3C09C82}" type="datetimeFigureOut">
              <a:rPr lang="ja-JP" altLang="en-US" smtClean="0"/>
              <a:pPr>
                <a:defRPr/>
              </a:pPr>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fld id="{303484F6-742B-4F11-95A9-2769B6AE2A2A}" type="slidenum">
              <a:rPr lang="ja-JP" altLang="en-US" smtClean="0"/>
              <a:pPr/>
              <a:t>‹#›</a:t>
            </a:fld>
            <a:endParaRPr lang="ja-JP" altLang="en-US"/>
          </a:p>
        </p:txBody>
      </p:sp>
    </p:spTree>
    <p:extLst>
      <p:ext uri="{BB962C8B-B14F-4D97-AF65-F5344CB8AC3E}">
        <p14:creationId xmlns:p14="http://schemas.microsoft.com/office/powerpoint/2010/main" val="3114015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5" name="日付プレースホルダー 4"/>
          <p:cNvSpPr>
            <a:spLocks noGrp="1"/>
          </p:cNvSpPr>
          <p:nvPr>
            <p:ph type="dt" sz="half" idx="10"/>
          </p:nvPr>
        </p:nvSpPr>
        <p:spPr/>
        <p:txBody>
          <a:bodyPr/>
          <a:lstStyle/>
          <a:p>
            <a:pPr>
              <a:defRPr/>
            </a:pPr>
            <a:fld id="{79CD9878-FFDA-4A2B-B716-C2789FA27711}" type="datetimeFigureOut">
              <a:rPr lang="ja-JP" altLang="en-US" smtClean="0"/>
              <a:pPr>
                <a:defRPr/>
              </a:pPr>
              <a:t>2018/5/15</a:t>
            </a:fld>
            <a:endParaRPr lang="ja-JP" altLang="en-US"/>
          </a:p>
        </p:txBody>
      </p:sp>
      <p:sp>
        <p:nvSpPr>
          <p:cNvPr id="6" name="フッター プレースホルダー 5"/>
          <p:cNvSpPr>
            <a:spLocks noGrp="1"/>
          </p:cNvSpPr>
          <p:nvPr>
            <p:ph type="ftr" sz="quarter" idx="11"/>
          </p:nvPr>
        </p:nvSpPr>
        <p:spPr/>
        <p:txBody>
          <a:bodyPr/>
          <a:lstStyle/>
          <a:p>
            <a:pPr>
              <a:defRPr/>
            </a:pPr>
            <a:endParaRPr lang="ja-JP" altLang="en-US"/>
          </a:p>
        </p:txBody>
      </p:sp>
      <p:sp>
        <p:nvSpPr>
          <p:cNvPr id="7" name="スライド番号プレースホルダー 6"/>
          <p:cNvSpPr>
            <a:spLocks noGrp="1"/>
          </p:cNvSpPr>
          <p:nvPr>
            <p:ph type="sldNum" sz="quarter" idx="12"/>
          </p:nvPr>
        </p:nvSpPr>
        <p:spPr/>
        <p:txBody>
          <a:bodyPr/>
          <a:lstStyle/>
          <a:p>
            <a:fld id="{A544AB8F-FEB2-4CA9-92C7-9BFC2B46C60D}" type="slidenum">
              <a:rPr lang="ja-JP" altLang="en-US" smtClean="0"/>
              <a:pPr/>
              <a:t>‹#›</a:t>
            </a:fld>
            <a:endParaRPr lang="ja-JP" altLang="en-US"/>
          </a:p>
        </p:txBody>
      </p:sp>
    </p:spTree>
    <p:extLst>
      <p:ext uri="{BB962C8B-B14F-4D97-AF65-F5344CB8AC3E}">
        <p14:creationId xmlns:p14="http://schemas.microsoft.com/office/powerpoint/2010/main" val="1428222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7" name="日付プレースホルダー 6"/>
          <p:cNvSpPr>
            <a:spLocks noGrp="1"/>
          </p:cNvSpPr>
          <p:nvPr>
            <p:ph type="dt" sz="half" idx="10"/>
          </p:nvPr>
        </p:nvSpPr>
        <p:spPr/>
        <p:txBody>
          <a:bodyPr/>
          <a:lstStyle/>
          <a:p>
            <a:pPr>
              <a:defRPr/>
            </a:pPr>
            <a:fld id="{3C689671-204B-410E-A901-FFDD8E2593A8}" type="datetimeFigureOut">
              <a:rPr lang="ja-JP" altLang="en-US" smtClean="0"/>
              <a:pPr>
                <a:defRPr/>
              </a:pPr>
              <a:t>2018/5/15</a:t>
            </a:fld>
            <a:endParaRPr lang="ja-JP" altLang="en-US"/>
          </a:p>
        </p:txBody>
      </p:sp>
      <p:sp>
        <p:nvSpPr>
          <p:cNvPr id="8" name="フッター プレースホルダー 7"/>
          <p:cNvSpPr>
            <a:spLocks noGrp="1"/>
          </p:cNvSpPr>
          <p:nvPr>
            <p:ph type="ftr" sz="quarter" idx="11"/>
          </p:nvPr>
        </p:nvSpPr>
        <p:spPr/>
        <p:txBody>
          <a:bodyPr/>
          <a:lstStyle/>
          <a:p>
            <a:pPr>
              <a:defRPr/>
            </a:pPr>
            <a:endParaRPr lang="ja-JP" altLang="en-US"/>
          </a:p>
        </p:txBody>
      </p:sp>
      <p:sp>
        <p:nvSpPr>
          <p:cNvPr id="9" name="スライド番号プレースホルダー 8"/>
          <p:cNvSpPr>
            <a:spLocks noGrp="1"/>
          </p:cNvSpPr>
          <p:nvPr>
            <p:ph type="sldNum" sz="quarter" idx="12"/>
          </p:nvPr>
        </p:nvSpPr>
        <p:spPr/>
        <p:txBody>
          <a:bodyPr/>
          <a:lstStyle/>
          <a:p>
            <a:fld id="{7FB3DFE5-CDFA-4A90-8027-8434B2B4B04D}" type="slidenum">
              <a:rPr lang="ja-JP" altLang="en-US" smtClean="0"/>
              <a:pPr/>
              <a:t>‹#›</a:t>
            </a:fld>
            <a:endParaRPr lang="ja-JP" altLang="en-US"/>
          </a:p>
        </p:txBody>
      </p:sp>
    </p:spTree>
    <p:extLst>
      <p:ext uri="{BB962C8B-B14F-4D97-AF65-F5344CB8AC3E}">
        <p14:creationId xmlns:p14="http://schemas.microsoft.com/office/powerpoint/2010/main" val="2068636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a:defRPr/>
            </a:pPr>
            <a:fld id="{98679777-3B80-4F97-B77F-0CD91696875D}" type="datetimeFigureOut">
              <a:rPr lang="ja-JP" altLang="en-US" smtClean="0"/>
              <a:pPr>
                <a:defRPr/>
              </a:pPr>
              <a:t>2018/5/15</a:t>
            </a:fld>
            <a:endParaRPr lang="ja-JP" altLang="en-US"/>
          </a:p>
        </p:txBody>
      </p:sp>
      <p:sp>
        <p:nvSpPr>
          <p:cNvPr id="4" name="フッター プレースホルダー 3"/>
          <p:cNvSpPr>
            <a:spLocks noGrp="1"/>
          </p:cNvSpPr>
          <p:nvPr>
            <p:ph type="ftr" sz="quarter" idx="11"/>
          </p:nvPr>
        </p:nvSpPr>
        <p:spPr/>
        <p:txBody>
          <a:bodyPr/>
          <a:lstStyle/>
          <a:p>
            <a:pPr>
              <a:defRPr/>
            </a:pPr>
            <a:endParaRPr lang="ja-JP" altLang="en-US"/>
          </a:p>
        </p:txBody>
      </p:sp>
      <p:sp>
        <p:nvSpPr>
          <p:cNvPr id="5" name="スライド番号プレースホルダー 4"/>
          <p:cNvSpPr>
            <a:spLocks noGrp="1"/>
          </p:cNvSpPr>
          <p:nvPr>
            <p:ph type="sldNum" sz="quarter" idx="12"/>
          </p:nvPr>
        </p:nvSpPr>
        <p:spPr/>
        <p:txBody>
          <a:bodyPr/>
          <a:lstStyle/>
          <a:p>
            <a:fld id="{B2FB901F-4369-4E06-8A8A-98863012E4DB}" type="slidenum">
              <a:rPr lang="ja-JP" altLang="en-US" smtClean="0"/>
              <a:pPr/>
              <a:t>‹#›</a:t>
            </a:fld>
            <a:endParaRPr lang="ja-JP" altLang="en-US"/>
          </a:p>
        </p:txBody>
      </p:sp>
    </p:spTree>
    <p:extLst>
      <p:ext uri="{BB962C8B-B14F-4D97-AF65-F5344CB8AC3E}">
        <p14:creationId xmlns:p14="http://schemas.microsoft.com/office/powerpoint/2010/main" val="123710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fld id="{8E31A135-0790-4A81-B5DC-02EFD726D7AA}" type="datetimeFigureOut">
              <a:rPr lang="ja-JP" altLang="en-US" smtClean="0"/>
              <a:pPr>
                <a:defRPr/>
              </a:pPr>
              <a:t>2018/5/15</a:t>
            </a:fld>
            <a:endParaRPr lang="ja-JP" altLang="en-US"/>
          </a:p>
        </p:txBody>
      </p:sp>
      <p:sp>
        <p:nvSpPr>
          <p:cNvPr id="3" name="フッター プレースホルダー 2"/>
          <p:cNvSpPr>
            <a:spLocks noGrp="1"/>
          </p:cNvSpPr>
          <p:nvPr>
            <p:ph type="ftr" sz="quarter" idx="11"/>
          </p:nvPr>
        </p:nvSpPr>
        <p:spPr/>
        <p:txBody>
          <a:bodyPr/>
          <a:lstStyle/>
          <a:p>
            <a:pPr>
              <a:defRPr/>
            </a:pPr>
            <a:endParaRPr lang="ja-JP" altLang="en-US"/>
          </a:p>
        </p:txBody>
      </p:sp>
      <p:sp>
        <p:nvSpPr>
          <p:cNvPr id="4" name="スライド番号プレースホルダー 3"/>
          <p:cNvSpPr>
            <a:spLocks noGrp="1"/>
          </p:cNvSpPr>
          <p:nvPr>
            <p:ph type="sldNum" sz="quarter" idx="12"/>
          </p:nvPr>
        </p:nvSpPr>
        <p:spPr/>
        <p:txBody>
          <a:bodyPr/>
          <a:lstStyle/>
          <a:p>
            <a:fld id="{4601B3CE-E82F-4418-B6D1-F531010EC11A}" type="slidenum">
              <a:rPr lang="ja-JP" altLang="en-US" smtClean="0"/>
              <a:pPr/>
              <a:t>‹#›</a:t>
            </a:fld>
            <a:endParaRPr lang="ja-JP" altLang="en-US"/>
          </a:p>
        </p:txBody>
      </p:sp>
    </p:spTree>
    <p:extLst>
      <p:ext uri="{BB962C8B-B14F-4D97-AF65-F5344CB8AC3E}">
        <p14:creationId xmlns:p14="http://schemas.microsoft.com/office/powerpoint/2010/main" val="3911827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endParaRPr kumimoji="1" lang="ja-JP" altLang="en-US"/>
          </a:p>
        </p:txBody>
      </p:sp>
      <p:sp>
        <p:nvSpPr>
          <p:cNvPr id="3" name="コンテンツ プレースホルダー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fld id="{B42E0C8B-4DD8-44DE-966D-E585828D9329}" type="datetimeFigureOut">
              <a:rPr lang="ja-JP" altLang="en-US" smtClean="0"/>
              <a:pPr>
                <a:defRPr/>
              </a:pPr>
              <a:t>2018/5/15</a:t>
            </a:fld>
            <a:endParaRPr lang="ja-JP" altLang="en-US"/>
          </a:p>
        </p:txBody>
      </p:sp>
      <p:sp>
        <p:nvSpPr>
          <p:cNvPr id="6" name="フッター プレースホルダー 5"/>
          <p:cNvSpPr>
            <a:spLocks noGrp="1"/>
          </p:cNvSpPr>
          <p:nvPr>
            <p:ph type="ftr" sz="quarter" idx="11"/>
          </p:nvPr>
        </p:nvSpPr>
        <p:spPr/>
        <p:txBody>
          <a:bodyPr/>
          <a:lstStyle/>
          <a:p>
            <a:pPr>
              <a:defRPr/>
            </a:pPr>
            <a:endParaRPr lang="ja-JP" altLang="en-US"/>
          </a:p>
        </p:txBody>
      </p:sp>
      <p:sp>
        <p:nvSpPr>
          <p:cNvPr id="7" name="スライド番号プレースホルダー 6"/>
          <p:cNvSpPr>
            <a:spLocks noGrp="1"/>
          </p:cNvSpPr>
          <p:nvPr>
            <p:ph type="sldNum" sz="quarter" idx="12"/>
          </p:nvPr>
        </p:nvSpPr>
        <p:spPr/>
        <p:txBody>
          <a:bodyPr/>
          <a:lstStyle/>
          <a:p>
            <a:fld id="{17309C61-C90A-4D53-BEFC-9E2B72876D36}" type="slidenum">
              <a:rPr lang="ja-JP" altLang="en-US" smtClean="0"/>
              <a:pPr/>
              <a:t>‹#›</a:t>
            </a:fld>
            <a:endParaRPr lang="ja-JP" altLang="en-US"/>
          </a:p>
        </p:txBody>
      </p:sp>
    </p:spTree>
    <p:extLst>
      <p:ext uri="{BB962C8B-B14F-4D97-AF65-F5344CB8AC3E}">
        <p14:creationId xmlns:p14="http://schemas.microsoft.com/office/powerpoint/2010/main" val="3664342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endParaRPr kumimoji="1" lang="ja-JP" altLang="en-US"/>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fld id="{DFBB46F6-2A7D-4985-ADE1-1595E6673106}" type="datetimeFigureOut">
              <a:rPr lang="ja-JP" altLang="en-US" smtClean="0"/>
              <a:pPr>
                <a:defRPr/>
              </a:pPr>
              <a:t>2018/5/15</a:t>
            </a:fld>
            <a:endParaRPr lang="ja-JP" altLang="en-US"/>
          </a:p>
        </p:txBody>
      </p:sp>
      <p:sp>
        <p:nvSpPr>
          <p:cNvPr id="6" name="フッター プレースホルダー 5"/>
          <p:cNvSpPr>
            <a:spLocks noGrp="1"/>
          </p:cNvSpPr>
          <p:nvPr>
            <p:ph type="ftr" sz="quarter" idx="11"/>
          </p:nvPr>
        </p:nvSpPr>
        <p:spPr/>
        <p:txBody>
          <a:bodyPr/>
          <a:lstStyle/>
          <a:p>
            <a:pPr>
              <a:defRPr/>
            </a:pPr>
            <a:endParaRPr lang="ja-JP" altLang="en-US"/>
          </a:p>
        </p:txBody>
      </p:sp>
      <p:sp>
        <p:nvSpPr>
          <p:cNvPr id="7" name="スライド番号プレースホルダー 6"/>
          <p:cNvSpPr>
            <a:spLocks noGrp="1"/>
          </p:cNvSpPr>
          <p:nvPr>
            <p:ph type="sldNum" sz="quarter" idx="12"/>
          </p:nvPr>
        </p:nvSpPr>
        <p:spPr/>
        <p:txBody>
          <a:bodyPr/>
          <a:lstStyle/>
          <a:p>
            <a:fld id="{DA85F78B-142B-4AE8-91C2-7706EF8D8BB2}" type="slidenum">
              <a:rPr lang="ja-JP" altLang="en-US" smtClean="0"/>
              <a:pPr/>
              <a:t>‹#›</a:t>
            </a:fld>
            <a:endParaRPr lang="ja-JP" altLang="en-US"/>
          </a:p>
        </p:txBody>
      </p:sp>
    </p:spTree>
    <p:extLst>
      <p:ext uri="{BB962C8B-B14F-4D97-AF65-F5344CB8AC3E}">
        <p14:creationId xmlns:p14="http://schemas.microsoft.com/office/powerpoint/2010/main" val="1119485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pPr>
              <a:defRPr/>
            </a:pPr>
            <a:fld id="{00027486-3701-419F-9B67-24CFA8EA7BEA}" type="datetimeFigureOut">
              <a:rPr lang="ja-JP" altLang="en-US" smtClean="0"/>
              <a:pPr>
                <a:defRPr/>
              </a:pPr>
              <a:t>2018/5/15</a:t>
            </a:fld>
            <a:endParaRPr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pPr>
              <a:defRPr/>
            </a:pPr>
            <a:endParaRPr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D8999C0D-FD8C-474D-B9E3-D8063FB74AA4}" type="slidenum">
              <a:rPr lang="ja-JP" altLang="en-US" smtClean="0"/>
              <a:pPr/>
              <a:t>‹#›</a:t>
            </a:fld>
            <a:endParaRPr lang="ja-JP" altLang="en-US"/>
          </a:p>
        </p:txBody>
      </p:sp>
    </p:spTree>
    <p:extLst>
      <p:ext uri="{BB962C8B-B14F-4D97-AF65-F5344CB8AC3E}">
        <p14:creationId xmlns:p14="http://schemas.microsoft.com/office/powerpoint/2010/main" val="755626135"/>
      </p:ext>
    </p:extLst>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Lst>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w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jpeg"/><Relationship Id="rId5" Type="http://schemas.openxmlformats.org/officeDocument/2006/relationships/image" Target="../media/image3.wmf"/><Relationship Id="rId10" Type="http://schemas.openxmlformats.org/officeDocument/2006/relationships/image" Target="../media/image8.png"/><Relationship Id="rId4" Type="http://schemas.openxmlformats.org/officeDocument/2006/relationships/image" Target="../media/image2.jpeg"/><Relationship Id="rId9" Type="http://schemas.openxmlformats.org/officeDocument/2006/relationships/image" Target="../media/image7.jpeg"/></Relationships>
</file>

<file path=ppt/slides/_rels/slide2.xml.rels><?xml version="1.0" encoding="UTF-8" standalone="yes"?>
<Relationships xmlns="http://schemas.openxmlformats.org/package/2006/relationships"><Relationship Id="rId3" Type="http://schemas.openxmlformats.org/officeDocument/2006/relationships/image" Target="../media/image10.jpeg"/><Relationship Id="rId7" Type="http://schemas.openxmlformats.org/officeDocument/2006/relationships/image" Target="../media/image14.emf"/><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3.emf"/><Relationship Id="rId5" Type="http://schemas.openxmlformats.org/officeDocument/2006/relationships/image" Target="../media/image12.emf"/><Relationship Id="rId4" Type="http://schemas.openxmlformats.org/officeDocument/2006/relationships/image" Target="../media/image11.jpeg"/></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139" y="30167"/>
            <a:ext cx="696912" cy="427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2291" name="グループ化 1"/>
          <p:cNvGrpSpPr>
            <a:grpSpLocks/>
          </p:cNvGrpSpPr>
          <p:nvPr/>
        </p:nvGrpSpPr>
        <p:grpSpPr bwMode="auto">
          <a:xfrm>
            <a:off x="138113" y="1112446"/>
            <a:ext cx="9688512" cy="2402287"/>
            <a:chOff x="151343" y="-111797"/>
            <a:chExt cx="9689125" cy="2401680"/>
          </a:xfrm>
        </p:grpSpPr>
        <p:sp>
          <p:nvSpPr>
            <p:cNvPr id="61" name="角丸四角形 3"/>
            <p:cNvSpPr/>
            <p:nvPr/>
          </p:nvSpPr>
          <p:spPr>
            <a:xfrm>
              <a:off x="191033" y="526617"/>
              <a:ext cx="9649435" cy="1763266"/>
            </a:xfrm>
            <a:prstGeom prst="roundRect">
              <a:avLst>
                <a:gd name="adj" fmla="val 11444"/>
              </a:avLst>
            </a:prstGeom>
            <a:solidFill>
              <a:schemeClr val="bg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844062">
                <a:lnSpc>
                  <a:spcPts val="1800"/>
                </a:lnSpc>
                <a:buClr>
                  <a:srgbClr val="6F6F6F"/>
                </a:buClr>
                <a:defRPr/>
              </a:pP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a:t>
              </a:r>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J-</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クレジット制度運営事業</a:t>
              </a:r>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(174</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百万円</a:t>
              </a:r>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marL="179996" indent="-457189" defTabSz="844062">
                <a:lnSpc>
                  <a:spcPts val="1800"/>
                </a:lnSpc>
                <a:buClr>
                  <a:srgbClr val="6F6F6F"/>
                </a:buClr>
                <a:defRPr/>
              </a:pP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委員会の運営や制度の改正、クレジットの認証、</a:t>
              </a:r>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Web</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等を通じた情報提供により、制度の円滑な運用と信頼性を確保する。</a:t>
              </a:r>
            </a:p>
            <a:p>
              <a:pPr defTabSz="844062">
                <a:lnSpc>
                  <a:spcPts val="1800"/>
                </a:lnSpc>
                <a:buClr>
                  <a:srgbClr val="6F6F6F"/>
                </a:buClr>
                <a:defRPr/>
              </a:pP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２．</a:t>
              </a:r>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J-</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クレジット創出・活用促進事業（</a:t>
              </a:r>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百万円）</a:t>
              </a:r>
            </a:p>
            <a:p>
              <a:pPr marL="179996" indent="-457189" defTabSz="844062">
                <a:lnSpc>
                  <a:spcPts val="1800"/>
                </a:lnSpc>
                <a:buClr>
                  <a:srgbClr val="6F6F6F"/>
                </a:buClr>
                <a:defRPr/>
              </a:pP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方法論の策定やカーボン・オフセットの取組支援及び普及啓発等を実施。</a:t>
              </a:r>
            </a:p>
            <a:p>
              <a:pPr defTabSz="844062">
                <a:lnSpc>
                  <a:spcPts val="1800"/>
                </a:lnSpc>
                <a:buClr>
                  <a:srgbClr val="6F6F6F"/>
                </a:buClr>
                <a:defRPr/>
              </a:pP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３．</a:t>
              </a:r>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J-</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クレジット制度運用に係るシステム運用・保守事業（</a:t>
              </a:r>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45</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百万円）</a:t>
              </a:r>
            </a:p>
            <a:p>
              <a:pPr marL="179996" indent="-457189" defTabSz="844062">
                <a:lnSpc>
                  <a:spcPts val="1800"/>
                </a:lnSpc>
                <a:buClr>
                  <a:srgbClr val="6F6F6F"/>
                </a:buClr>
                <a:defRPr/>
              </a:pP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創出された</a:t>
              </a:r>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J-</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クレジットを管理する登録簿システムの運用・保守を行う</a:t>
              </a:r>
              <a:endParaRPr kumimoji="0" lang="en-US" altLang="ja-JP"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334" name="正方形/長方形 2"/>
            <p:cNvSpPr>
              <a:spLocks noChangeArrowheads="1"/>
            </p:cNvSpPr>
            <p:nvPr/>
          </p:nvSpPr>
          <p:spPr bwMode="auto">
            <a:xfrm>
              <a:off x="151343" y="-111797"/>
              <a:ext cx="6915970" cy="694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842963">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defTabSz="842963">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defTabSz="842963">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defTabSz="842963">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defTabSz="842963">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defTabSz="842963"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defTabSz="842963"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defTabSz="842963"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defTabSz="842963"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lnSpc>
                  <a:spcPts val="2200"/>
                </a:lnSpc>
                <a:spcAft>
                  <a:spcPts val="275"/>
                </a:spcAft>
                <a:buClr>
                  <a:srgbClr val="6F6F6F"/>
                </a:buClr>
              </a:pPr>
              <a:r>
                <a:rPr lang="ja-JP" altLang="en-US" sz="2400" b="1" dirty="0">
                  <a:solidFill>
                    <a:srgbClr val="000000"/>
                  </a:solidFill>
                  <a:latin typeface="メイリオ" panose="020B0604030504040204" pitchFamily="50" charset="-128"/>
                </a:rPr>
                <a:t>オフセットを地域に根付かせ、</a:t>
              </a:r>
              <a:endParaRPr lang="en-US" altLang="ja-JP" sz="2400" b="1" dirty="0">
                <a:solidFill>
                  <a:srgbClr val="000000"/>
                </a:solidFill>
                <a:latin typeface="メイリオ" panose="020B0604030504040204" pitchFamily="50" charset="-128"/>
              </a:endParaRPr>
            </a:p>
            <a:p>
              <a:pPr>
                <a:lnSpc>
                  <a:spcPts val="2200"/>
                </a:lnSpc>
                <a:spcAft>
                  <a:spcPts val="275"/>
                </a:spcAft>
                <a:buClr>
                  <a:srgbClr val="6F6F6F"/>
                </a:buClr>
              </a:pPr>
              <a:r>
                <a:rPr lang="ja-JP" altLang="en-US" sz="2400" b="1" dirty="0">
                  <a:solidFill>
                    <a:srgbClr val="000000"/>
                  </a:solidFill>
                  <a:latin typeface="メイリオ" panose="020B0604030504040204" pitchFamily="50" charset="-128"/>
                </a:rPr>
                <a:t>地域の経済活性化・知名度拡大に貢献！！</a:t>
              </a:r>
              <a:endParaRPr lang="en-US" altLang="ja-JP" sz="2400" b="1" dirty="0">
                <a:solidFill>
                  <a:srgbClr val="000000"/>
                </a:solidFill>
                <a:latin typeface="メイリオ" panose="020B0604030504040204" pitchFamily="50" charset="-128"/>
              </a:endParaRPr>
            </a:p>
          </p:txBody>
        </p:sp>
      </p:grpSp>
      <p:sp>
        <p:nvSpPr>
          <p:cNvPr id="64" name="タイトル 1"/>
          <p:cNvSpPr txBox="1">
            <a:spLocks/>
          </p:cNvSpPr>
          <p:nvPr/>
        </p:nvSpPr>
        <p:spPr>
          <a:xfrm>
            <a:off x="781051" y="-15874"/>
            <a:ext cx="9779000" cy="63023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anchor="ctr"/>
          <a:lstStyle>
            <a:lvl1pPr algn="ctr" defTabSz="914400" rtl="0" eaLnBrk="1" latinLnBrk="0" hangingPunct="1">
              <a:spcBef>
                <a:spcPct val="0"/>
              </a:spcBef>
              <a:buNone/>
              <a:defRPr kumimoji="1" sz="4000" b="1" kern="1200">
                <a:solidFill>
                  <a:schemeClr val="bg1"/>
                </a:solidFill>
                <a:latin typeface="+mj-lt"/>
                <a:ea typeface="+mj-ea"/>
                <a:cs typeface="+mj-cs"/>
              </a:defRPr>
            </a:lvl1pPr>
            <a:lvl2pPr>
              <a:defRPr/>
            </a:lvl2pPr>
            <a:lvl3pPr>
              <a:defRPr/>
            </a:lvl3pPr>
            <a:lvl4pPr>
              <a:defRPr/>
            </a:lvl4pPr>
            <a:lvl5pPr>
              <a:defRPr/>
            </a:lvl5pPr>
            <a:lvl6pPr>
              <a:defRPr/>
            </a:lvl6pPr>
            <a:lvl7pPr>
              <a:defRPr/>
            </a:lvl7pPr>
            <a:lvl8pPr>
              <a:defRPr/>
            </a:lvl8pPr>
            <a:lvl9pPr>
              <a:defRPr/>
            </a:lvl9pPr>
          </a:lstStyle>
          <a:p>
            <a:pPr algn="l" defTabSz="844083">
              <a:defRPr/>
            </a:pPr>
            <a:r>
              <a:rPr lang="ja-JP" altLang="en-US" sz="2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クレジット制度を活用した地域経済の循環促進事業</a:t>
            </a:r>
          </a:p>
        </p:txBody>
      </p:sp>
      <p:sp>
        <p:nvSpPr>
          <p:cNvPr id="12293" name="正方形/長方形 6"/>
          <p:cNvSpPr>
            <a:spLocks noChangeArrowheads="1"/>
          </p:cNvSpPr>
          <p:nvPr/>
        </p:nvSpPr>
        <p:spPr bwMode="auto">
          <a:xfrm>
            <a:off x="563465" y="7160264"/>
            <a:ext cx="3351213" cy="623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842963">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defTabSz="842963">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defTabSz="842963">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defTabSz="842963">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defTabSz="842963">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defTabSz="842963"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defTabSz="842963"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defTabSz="842963"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defTabSz="842963"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lgn="r">
              <a:spcAft>
                <a:spcPts val="275"/>
              </a:spcAft>
              <a:buClr>
                <a:srgbClr val="6F6F6F"/>
              </a:buClr>
            </a:pPr>
            <a:r>
              <a:rPr lang="ja-JP" altLang="en-US" sz="2000" dirty="0">
                <a:solidFill>
                  <a:srgbClr val="000000"/>
                </a:solidFill>
                <a:latin typeface="メイリオ" panose="020B0604030504040204" pitchFamily="50" charset="-128"/>
              </a:rPr>
              <a:t>平成</a:t>
            </a:r>
            <a:r>
              <a:rPr lang="en-US" altLang="ja-JP" sz="2000" dirty="0">
                <a:solidFill>
                  <a:srgbClr val="000000"/>
                </a:solidFill>
                <a:latin typeface="メイリオ" panose="020B0604030504040204" pitchFamily="50" charset="-128"/>
              </a:rPr>
              <a:t>30</a:t>
            </a:r>
            <a:r>
              <a:rPr lang="ja-JP" altLang="en-US" sz="2000" dirty="0">
                <a:solidFill>
                  <a:srgbClr val="000000"/>
                </a:solidFill>
                <a:latin typeface="メイリオ" panose="020B0604030504040204" pitchFamily="50" charset="-128"/>
              </a:rPr>
              <a:t>年度予算案</a:t>
            </a:r>
            <a:r>
              <a:rPr lang="en-US" altLang="ja-JP" sz="2000" dirty="0">
                <a:solidFill>
                  <a:srgbClr val="000000"/>
                </a:solidFill>
                <a:latin typeface="メイリオ" panose="020B0604030504040204" pitchFamily="50" charset="-128"/>
              </a:rPr>
              <a:t>2.39</a:t>
            </a:r>
            <a:r>
              <a:rPr lang="ja-JP" altLang="en-US" sz="2000" dirty="0">
                <a:solidFill>
                  <a:srgbClr val="000000"/>
                </a:solidFill>
                <a:latin typeface="メイリオ" panose="020B0604030504040204" pitchFamily="50" charset="-128"/>
              </a:rPr>
              <a:t>億円</a:t>
            </a:r>
            <a:endParaRPr lang="en-US" altLang="ja-JP" sz="2000" dirty="0">
              <a:solidFill>
                <a:srgbClr val="000000"/>
              </a:solidFill>
              <a:latin typeface="メイリオ" panose="020B0604030504040204" pitchFamily="50" charset="-128"/>
            </a:endParaRPr>
          </a:p>
          <a:p>
            <a:pPr algn="r">
              <a:spcAft>
                <a:spcPts val="275"/>
              </a:spcAft>
              <a:buClr>
                <a:srgbClr val="6F6F6F"/>
              </a:buClr>
            </a:pPr>
            <a:r>
              <a:rPr lang="ja-JP" altLang="en-US" sz="1200" dirty="0">
                <a:solidFill>
                  <a:srgbClr val="000000"/>
                </a:solidFill>
                <a:latin typeface="メイリオ" panose="020B0604030504040204" pitchFamily="50" charset="-128"/>
              </a:rPr>
              <a:t>（平成</a:t>
            </a:r>
            <a:r>
              <a:rPr lang="en-US" altLang="ja-JP" sz="1200" dirty="0">
                <a:solidFill>
                  <a:srgbClr val="000000"/>
                </a:solidFill>
                <a:latin typeface="メイリオ" panose="020B0604030504040204" pitchFamily="50" charset="-128"/>
              </a:rPr>
              <a:t>29</a:t>
            </a:r>
            <a:r>
              <a:rPr lang="ja-JP" altLang="en-US" sz="1200" dirty="0">
                <a:solidFill>
                  <a:srgbClr val="000000"/>
                </a:solidFill>
                <a:latin typeface="メイリオ" panose="020B0604030504040204" pitchFamily="50" charset="-128"/>
              </a:rPr>
              <a:t>年度予算</a:t>
            </a:r>
            <a:r>
              <a:rPr lang="en-US" altLang="ja-JP" sz="1200" dirty="0">
                <a:solidFill>
                  <a:srgbClr val="000000"/>
                </a:solidFill>
                <a:latin typeface="メイリオ" panose="020B0604030504040204" pitchFamily="50" charset="-128"/>
              </a:rPr>
              <a:t>2.39</a:t>
            </a:r>
            <a:r>
              <a:rPr lang="ja-JP" altLang="en-US" sz="1200" dirty="0">
                <a:solidFill>
                  <a:srgbClr val="000000"/>
                </a:solidFill>
                <a:latin typeface="メイリオ" panose="020B0604030504040204" pitchFamily="50" charset="-128"/>
              </a:rPr>
              <a:t>億円）</a:t>
            </a:r>
            <a:endParaRPr lang="en-US" altLang="ja-JP" sz="1200" dirty="0">
              <a:solidFill>
                <a:srgbClr val="000000"/>
              </a:solidFill>
              <a:latin typeface="メイリオ" panose="020B0604030504040204" pitchFamily="50" charset="-128"/>
            </a:endParaRPr>
          </a:p>
        </p:txBody>
      </p:sp>
      <p:sp>
        <p:nvSpPr>
          <p:cNvPr id="22" name="角丸四角形 21"/>
          <p:cNvSpPr/>
          <p:nvPr/>
        </p:nvSpPr>
        <p:spPr>
          <a:xfrm>
            <a:off x="150817" y="4016381"/>
            <a:ext cx="3471863" cy="2727129"/>
          </a:xfrm>
          <a:prstGeom prst="roundRect">
            <a:avLst>
              <a:gd name="adj" fmla="val 4103"/>
            </a:avLst>
          </a:prstGeom>
          <a:noFill/>
        </p:spPr>
        <p:style>
          <a:lnRef idx="2">
            <a:schemeClr val="accent1">
              <a:shade val="50000"/>
            </a:schemeClr>
          </a:lnRef>
          <a:fillRef idx="1">
            <a:schemeClr val="accent1"/>
          </a:fillRef>
          <a:effectRef idx="0">
            <a:schemeClr val="accent1"/>
          </a:effectRef>
          <a:fontRef idx="minor">
            <a:schemeClr val="lt1"/>
          </a:fontRef>
        </p:style>
        <p:txBody>
          <a:bodyPr lIns="36000" rIns="36000"/>
          <a:lstStyle/>
          <a:p>
            <a:pPr>
              <a:lnSpc>
                <a:spcPts val="1920"/>
              </a:lnSpc>
              <a:defRPr/>
            </a:pP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920"/>
              </a:lnSpc>
              <a:defRPr/>
            </a:pPr>
            <a:r>
              <a:rPr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J-</a:t>
            </a:r>
            <a:r>
              <a:rPr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クレジットの創出支援</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テキスト ボックス 22"/>
          <p:cNvSpPr txBox="1"/>
          <p:nvPr/>
        </p:nvSpPr>
        <p:spPr>
          <a:xfrm>
            <a:off x="138118" y="3957642"/>
            <a:ext cx="3495675" cy="307777"/>
          </a:xfrm>
          <a:prstGeom prst="rect">
            <a:avLst/>
          </a:prstGeom>
          <a:solidFill>
            <a:schemeClr val="tx2">
              <a:lumMod val="50000"/>
            </a:schemeClr>
          </a:solidFill>
          <a:ln>
            <a:solidFill>
              <a:schemeClr val="tx2">
                <a:lumMod val="50000"/>
              </a:schemeClr>
            </a:solidFill>
          </a:ln>
        </p:spPr>
        <p:style>
          <a:lnRef idx="1">
            <a:schemeClr val="dk1"/>
          </a:lnRef>
          <a:fillRef idx="3">
            <a:schemeClr val="dk1"/>
          </a:fillRef>
          <a:effectRef idx="2">
            <a:schemeClr val="dk1"/>
          </a:effectRef>
          <a:fontRef idx="minor">
            <a:schemeClr val="lt1"/>
          </a:fontRef>
        </p:style>
        <p:txBody>
          <a:bodyPr>
            <a:spAutoFit/>
          </a:bodyPr>
          <a:lstStyle/>
          <a:p>
            <a:pPr algn="ctr" eaLnBrk="1" hangingPunct="1">
              <a:defRPr/>
            </a:pPr>
            <a:r>
              <a:rPr lang="ja-JP" altLang="en-US" sz="1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地域社会（クレジット創出者）</a:t>
            </a:r>
          </a:p>
        </p:txBody>
      </p:sp>
      <p:sp>
        <p:nvSpPr>
          <p:cNvPr id="24" name="角丸四角形 23"/>
          <p:cNvSpPr/>
          <p:nvPr/>
        </p:nvSpPr>
        <p:spPr>
          <a:xfrm>
            <a:off x="6169026" y="3978282"/>
            <a:ext cx="3619500" cy="2779713"/>
          </a:xfrm>
          <a:prstGeom prst="roundRect">
            <a:avLst>
              <a:gd name="adj" fmla="val 4103"/>
            </a:avLst>
          </a:prstGeom>
          <a:noFill/>
        </p:spPr>
        <p:style>
          <a:lnRef idx="2">
            <a:schemeClr val="accent1">
              <a:shade val="50000"/>
            </a:schemeClr>
          </a:lnRef>
          <a:fillRef idx="1">
            <a:schemeClr val="accent1"/>
          </a:fillRef>
          <a:effectRef idx="0">
            <a:schemeClr val="accent1"/>
          </a:effectRef>
          <a:fontRef idx="minor">
            <a:schemeClr val="lt1"/>
          </a:fontRef>
        </p:style>
        <p:txBody>
          <a:bodyPr lIns="36000" rIns="36000"/>
          <a:lstStyle/>
          <a:p>
            <a:pPr>
              <a:lnSpc>
                <a:spcPts val="1920"/>
              </a:lnSpc>
              <a:defRPr/>
            </a:pP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920"/>
              </a:lnSpc>
              <a:defRPr/>
            </a:pPr>
            <a:r>
              <a:rPr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・クレジットを活用した商品の開発・販売</a:t>
            </a:r>
            <a:endParaRPr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テキスト ボックス 24"/>
          <p:cNvSpPr txBox="1"/>
          <p:nvPr/>
        </p:nvSpPr>
        <p:spPr>
          <a:xfrm>
            <a:off x="6161095" y="3940181"/>
            <a:ext cx="3635375" cy="307777"/>
          </a:xfrm>
          <a:prstGeom prst="rect">
            <a:avLst/>
          </a:prstGeom>
          <a:solidFill>
            <a:schemeClr val="tx2">
              <a:lumMod val="50000"/>
            </a:schemeClr>
          </a:solidFill>
          <a:ln>
            <a:solidFill>
              <a:schemeClr val="tx2">
                <a:lumMod val="50000"/>
              </a:schemeClr>
            </a:solidFill>
          </a:ln>
        </p:spPr>
        <p:style>
          <a:lnRef idx="1">
            <a:schemeClr val="dk1"/>
          </a:lnRef>
          <a:fillRef idx="3">
            <a:schemeClr val="dk1"/>
          </a:fillRef>
          <a:effectRef idx="2">
            <a:schemeClr val="dk1"/>
          </a:effectRef>
          <a:fontRef idx="minor">
            <a:schemeClr val="lt1"/>
          </a:fontRef>
        </p:style>
        <p:txBody>
          <a:bodyPr>
            <a:spAutoFit/>
          </a:bodyPr>
          <a:lstStyle/>
          <a:p>
            <a:pPr algn="ctr" eaLnBrk="1" hangingPunct="1">
              <a:defRPr/>
            </a:pPr>
            <a:r>
              <a:rPr lang="ja-JP" altLang="en-US" sz="1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民間事業者等</a:t>
            </a:r>
          </a:p>
        </p:txBody>
      </p:sp>
      <p:sp>
        <p:nvSpPr>
          <p:cNvPr id="26" name="テキスト ボックス 25"/>
          <p:cNvSpPr txBox="1"/>
          <p:nvPr/>
        </p:nvSpPr>
        <p:spPr>
          <a:xfrm>
            <a:off x="7369180" y="6435733"/>
            <a:ext cx="1328739" cy="307777"/>
          </a:xfrm>
          <a:prstGeom prst="rect">
            <a:avLst/>
          </a:prstGeom>
          <a:ln/>
        </p:spPr>
        <p:style>
          <a:lnRef idx="1">
            <a:schemeClr val="accent6"/>
          </a:lnRef>
          <a:fillRef idx="3">
            <a:schemeClr val="accent6"/>
          </a:fillRef>
          <a:effectRef idx="2">
            <a:schemeClr val="accent6"/>
          </a:effectRef>
          <a:fontRef idx="minor">
            <a:schemeClr val="lt1"/>
          </a:fontRef>
        </p:style>
        <p:txBody>
          <a:bodyPr>
            <a:spAutoFit/>
          </a:bodyPr>
          <a:lstStyle/>
          <a:p>
            <a:pPr algn="ctr" eaLnBrk="1" hangingPunct="1">
              <a:defRPr/>
            </a:pPr>
            <a:r>
              <a:rPr lang="ja-JP" altLang="en-US" sz="1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消費者</a:t>
            </a:r>
          </a:p>
        </p:txBody>
      </p:sp>
      <p:sp>
        <p:nvSpPr>
          <p:cNvPr id="28" name="雲 27"/>
          <p:cNvSpPr/>
          <p:nvPr/>
        </p:nvSpPr>
        <p:spPr>
          <a:xfrm>
            <a:off x="261943" y="5467356"/>
            <a:ext cx="1692275" cy="682625"/>
          </a:xfrm>
          <a:prstGeom prst="cloud">
            <a:avLst/>
          </a:prstGeom>
          <a:ln>
            <a:solidFill>
              <a:srgbClr val="00B050"/>
            </a:solidFill>
          </a:ln>
        </p:spPr>
        <p:style>
          <a:lnRef idx="2">
            <a:schemeClr val="accent2"/>
          </a:lnRef>
          <a:fillRef idx="1">
            <a:schemeClr val="lt1"/>
          </a:fillRef>
          <a:effectRef idx="0">
            <a:schemeClr val="accent2"/>
          </a:effectRef>
          <a:fontRef idx="minor">
            <a:schemeClr val="dk1"/>
          </a:fontRef>
        </p:style>
        <p:txBody>
          <a:bodyPr lIns="0" rIns="0" anchor="ctr"/>
          <a:lstStyle/>
          <a:p>
            <a:pPr algn="ctr" eaLnBrk="1" hangingPunct="1">
              <a:defRPr/>
            </a:pP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温室効果ガスの排出削減</a:t>
            </a:r>
          </a:p>
        </p:txBody>
      </p:sp>
      <p:pic>
        <p:nvPicPr>
          <p:cNvPr id="12302" name="Picture 2" descr="\\fssv01\地球環境局\部局内共有フォルダ\温対課共有\仮置き\9.市場メカニズム室\☆Carbon offsetting☆\●カーボン・オフセット制度\Fun to Share業務\01_写真\高島屋\DSC072740000.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91531" y="5467351"/>
            <a:ext cx="1138239"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角丸四角形 29"/>
          <p:cNvSpPr/>
          <p:nvPr/>
        </p:nvSpPr>
        <p:spPr bwMode="auto">
          <a:xfrm>
            <a:off x="4267451" y="3968670"/>
            <a:ext cx="1226199" cy="347099"/>
          </a:xfrm>
          <a:prstGeom prst="roundRect">
            <a:avLst/>
          </a:prstGeom>
          <a:solidFill>
            <a:srgbClr val="006600"/>
          </a:solidFill>
          <a:ln>
            <a:solidFill>
              <a:srgbClr val="00FF00"/>
            </a:solidFill>
          </a:ln>
          <a:effectLst>
            <a:glow rad="63500">
              <a:schemeClr val="accent1">
                <a:satMod val="175000"/>
                <a:alpha val="40000"/>
              </a:schemeClr>
            </a:glow>
            <a:outerShdw blurRad="50800" dist="38100" dir="2700000" algn="tl" rotWithShape="0">
              <a:prstClr val="black">
                <a:alpha val="40000"/>
              </a:prstClr>
            </a:outerShdw>
            <a:reflection blurRad="6350" stA="52000" endA="300" endPos="35000" dir="5400000" sy="-100000" algn="bl" rotWithShape="0"/>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クレジット</a:t>
            </a:r>
          </a:p>
        </p:txBody>
      </p:sp>
      <p:pic>
        <p:nvPicPr>
          <p:cNvPr id="12304" name="Picture 41" descr="D:\Temporary Internet Files\Temporary Internet Files\Content.IE5\SUFYV36G\MC900437547[1].wm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13189" y="4848225"/>
            <a:ext cx="19431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 name="図 32"/>
          <p:cNvPicPr/>
          <p:nvPr/>
        </p:nvPicPr>
        <p:blipFill rotWithShape="1">
          <a:blip r:embed="rId6"/>
          <a:srcRect l="40910" t="38076" r="38683" b="42933"/>
          <a:stretch/>
        </p:blipFill>
        <p:spPr bwMode="auto">
          <a:xfrm>
            <a:off x="6497646" y="5462589"/>
            <a:ext cx="1481137" cy="785812"/>
          </a:xfrm>
          <a:prstGeom prst="rect">
            <a:avLst/>
          </a:prstGeom>
          <a:noFill/>
          <a:ln w="9525">
            <a:solidFill>
              <a:schemeClr val="bg1">
                <a:lumMod val="50000"/>
              </a:schemeClr>
            </a:solidFill>
            <a:miter lim="800000"/>
            <a:headEnd/>
            <a:tailEnd/>
          </a:ln>
        </p:spPr>
      </p:pic>
      <p:sp>
        <p:nvSpPr>
          <p:cNvPr id="12306" name="テキスト ボックス 19"/>
          <p:cNvSpPr txBox="1">
            <a:spLocks noChangeArrowheads="1"/>
          </p:cNvSpPr>
          <p:nvPr/>
        </p:nvSpPr>
        <p:spPr bwMode="auto">
          <a:xfrm>
            <a:off x="8656680" y="6334132"/>
            <a:ext cx="110799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177800" indent="-1778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lgn="ctr" eaLnBrk="1" hangingPunct="1">
              <a:buClr>
                <a:srgbClr val="595959"/>
              </a:buClr>
              <a:buFont typeface="Wingdings" panose="05000000000000000000" pitchFamily="2" charset="2"/>
              <a:buNone/>
            </a:pPr>
            <a:r>
              <a:rPr lang="ja-JP" altLang="en-US" sz="1200">
                <a:latin typeface="メイリオ" panose="020B0604030504040204" pitchFamily="50" charset="-128"/>
              </a:rPr>
              <a:t>積極的な購入</a:t>
            </a:r>
            <a:endParaRPr lang="en-US" altLang="ja-JP" sz="1200">
              <a:latin typeface="メイリオ" panose="020B0604030504040204" pitchFamily="50" charset="-128"/>
            </a:endParaRPr>
          </a:p>
        </p:txBody>
      </p:sp>
      <p:cxnSp>
        <p:nvCxnSpPr>
          <p:cNvPr id="35" name="直線矢印コネクタ 34"/>
          <p:cNvCxnSpPr/>
          <p:nvPr/>
        </p:nvCxnSpPr>
        <p:spPr>
          <a:xfrm>
            <a:off x="7229480" y="6211893"/>
            <a:ext cx="795339" cy="222251"/>
          </a:xfrm>
          <a:prstGeom prst="straightConnector1">
            <a:avLst/>
          </a:prstGeom>
          <a:ln w="25400">
            <a:solidFill>
              <a:srgbClr val="FF0000"/>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p:nvPr/>
        </p:nvCxnSpPr>
        <p:spPr>
          <a:xfrm flipH="1">
            <a:off x="8059739" y="6219826"/>
            <a:ext cx="927100" cy="215900"/>
          </a:xfrm>
          <a:prstGeom prst="straightConnector1">
            <a:avLst/>
          </a:prstGeom>
          <a:ln w="25400">
            <a:solidFill>
              <a:srgbClr val="FF0000"/>
            </a:solidFill>
            <a:tailEnd type="triangle" w="lg" len="med"/>
          </a:ln>
        </p:spPr>
        <p:style>
          <a:lnRef idx="1">
            <a:schemeClr val="accent1"/>
          </a:lnRef>
          <a:fillRef idx="0">
            <a:schemeClr val="accent1"/>
          </a:fillRef>
          <a:effectRef idx="0">
            <a:schemeClr val="accent1"/>
          </a:effectRef>
          <a:fontRef idx="minor">
            <a:schemeClr val="tx1"/>
          </a:fontRef>
        </p:style>
      </p:cxnSp>
      <p:sp>
        <p:nvSpPr>
          <p:cNvPr id="37" name="環状矢印 36"/>
          <p:cNvSpPr/>
          <p:nvPr/>
        </p:nvSpPr>
        <p:spPr>
          <a:xfrm rot="10422648">
            <a:off x="3937001" y="4614870"/>
            <a:ext cx="2019300" cy="1743075"/>
          </a:xfrm>
          <a:prstGeom prst="circularArrow">
            <a:avLst>
              <a:gd name="adj1" fmla="val 12224"/>
              <a:gd name="adj2" fmla="val 1089435"/>
              <a:gd name="adj3" fmla="val 19919330"/>
              <a:gd name="adj4" fmla="val 12566846"/>
              <a:gd name="adj5" fmla="val 12500"/>
            </a:avLst>
          </a:prstGeom>
          <a:ln w="28575">
            <a:solidFill>
              <a:schemeClr val="accent3">
                <a:lumMod val="75000"/>
              </a:schemeClr>
            </a:solidFill>
          </a:ln>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ja-JP" altLang="en-US">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雲 37"/>
          <p:cNvSpPr/>
          <p:nvPr/>
        </p:nvSpPr>
        <p:spPr>
          <a:xfrm>
            <a:off x="2119313" y="5454658"/>
            <a:ext cx="1458912" cy="708025"/>
          </a:xfrm>
          <a:prstGeom prst="cloud">
            <a:avLst/>
          </a:prstGeom>
        </p:spPr>
        <p:style>
          <a:lnRef idx="2">
            <a:schemeClr val="accent2"/>
          </a:lnRef>
          <a:fillRef idx="1">
            <a:schemeClr val="lt1"/>
          </a:fillRef>
          <a:effectRef idx="0">
            <a:schemeClr val="accent2"/>
          </a:effectRef>
          <a:fontRef idx="minor">
            <a:schemeClr val="dk1"/>
          </a:fontRef>
        </p:style>
        <p:txBody>
          <a:bodyPr lIns="0" rIns="0" anchor="ctr"/>
          <a:lstStyle/>
          <a:p>
            <a:pPr algn="ctr" eaLnBrk="1" hangingPunct="1">
              <a:defRPr/>
            </a:pPr>
            <a:r>
              <a:rPr lang="ja-JP" altLang="en-US" sz="14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地域経済の循環の拡大</a:t>
            </a:r>
          </a:p>
        </p:txBody>
      </p:sp>
      <p:pic>
        <p:nvPicPr>
          <p:cNvPr id="12311" name="Picture 7" descr="MCj03390940000[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84205" y="4608520"/>
            <a:ext cx="541339"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2" name="図 42" descr="MR900239547.JP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2089" y="4786314"/>
            <a:ext cx="596900" cy="59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13" name="テキスト ボックス 19"/>
          <p:cNvSpPr txBox="1">
            <a:spLocks noChangeArrowheads="1"/>
          </p:cNvSpPr>
          <p:nvPr/>
        </p:nvSpPr>
        <p:spPr bwMode="auto">
          <a:xfrm>
            <a:off x="1109661" y="4789494"/>
            <a:ext cx="9541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177800" indent="-1778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lgn="ctr" eaLnBrk="1" hangingPunct="1">
              <a:buClr>
                <a:srgbClr val="595959"/>
              </a:buClr>
              <a:buFont typeface="Wingdings" panose="05000000000000000000" pitchFamily="2" charset="2"/>
              <a:buNone/>
            </a:pPr>
            <a:r>
              <a:rPr lang="ja-JP" altLang="en-US" sz="1200">
                <a:latin typeface="メイリオ" panose="020B0604030504040204" pitchFamily="50" charset="-128"/>
              </a:rPr>
              <a:t>バイオマス</a:t>
            </a:r>
            <a:endParaRPr lang="en-US" altLang="ja-JP" sz="1200">
              <a:latin typeface="メイリオ" panose="020B0604030504040204" pitchFamily="50" charset="-128"/>
            </a:endParaRPr>
          </a:p>
          <a:p>
            <a:pPr algn="ctr" eaLnBrk="1" hangingPunct="1">
              <a:buClr>
                <a:srgbClr val="595959"/>
              </a:buClr>
              <a:buFont typeface="Wingdings" panose="05000000000000000000" pitchFamily="2" charset="2"/>
              <a:buNone/>
            </a:pPr>
            <a:r>
              <a:rPr lang="ja-JP" altLang="en-US" sz="1200">
                <a:latin typeface="メイリオ" panose="020B0604030504040204" pitchFamily="50" charset="-128"/>
              </a:rPr>
              <a:t>利用</a:t>
            </a:r>
            <a:endParaRPr lang="en-US" altLang="ja-JP" sz="1200">
              <a:latin typeface="メイリオ" panose="020B0604030504040204" pitchFamily="50" charset="-128"/>
            </a:endParaRPr>
          </a:p>
        </p:txBody>
      </p:sp>
      <p:sp>
        <p:nvSpPr>
          <p:cNvPr id="12314" name="テキスト ボックス 19"/>
          <p:cNvSpPr txBox="1">
            <a:spLocks noChangeArrowheads="1"/>
          </p:cNvSpPr>
          <p:nvPr/>
        </p:nvSpPr>
        <p:spPr bwMode="auto">
          <a:xfrm>
            <a:off x="2927249" y="4749807"/>
            <a:ext cx="6463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177800" indent="-1778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lgn="ctr" eaLnBrk="1" hangingPunct="1">
              <a:buClr>
                <a:srgbClr val="595959"/>
              </a:buClr>
              <a:buFont typeface="Wingdings" panose="05000000000000000000" pitchFamily="2" charset="2"/>
              <a:buNone/>
            </a:pPr>
            <a:r>
              <a:rPr lang="ja-JP" altLang="en-US" sz="1200">
                <a:latin typeface="メイリオ" panose="020B0604030504040204" pitchFamily="50" charset="-128"/>
              </a:rPr>
              <a:t>太陽光</a:t>
            </a:r>
            <a:endParaRPr lang="en-US" altLang="ja-JP" sz="1200">
              <a:latin typeface="メイリオ" panose="020B0604030504040204" pitchFamily="50" charset="-128"/>
            </a:endParaRPr>
          </a:p>
          <a:p>
            <a:pPr algn="ctr" eaLnBrk="1" hangingPunct="1">
              <a:buClr>
                <a:srgbClr val="595959"/>
              </a:buClr>
              <a:buFont typeface="Wingdings" panose="05000000000000000000" pitchFamily="2" charset="2"/>
              <a:buNone/>
            </a:pPr>
            <a:r>
              <a:rPr lang="ja-JP" altLang="en-US" sz="1200">
                <a:latin typeface="メイリオ" panose="020B0604030504040204" pitchFamily="50" charset="-128"/>
              </a:rPr>
              <a:t>発電</a:t>
            </a:r>
            <a:endParaRPr lang="en-US" altLang="ja-JP" sz="1200">
              <a:latin typeface="メイリオ" panose="020B0604030504040204" pitchFamily="50" charset="-128"/>
            </a:endParaRPr>
          </a:p>
        </p:txBody>
      </p:sp>
      <p:sp>
        <p:nvSpPr>
          <p:cNvPr id="50" name="横巻き 49"/>
          <p:cNvSpPr>
            <a:spLocks noChangeAspect="1"/>
          </p:cNvSpPr>
          <p:nvPr/>
        </p:nvSpPr>
        <p:spPr>
          <a:xfrm>
            <a:off x="236543" y="6237288"/>
            <a:ext cx="3170237" cy="468312"/>
          </a:xfrm>
          <a:prstGeom prst="horizontalScroll">
            <a:avLst/>
          </a:prstGeom>
          <a:ln/>
        </p:spPr>
        <p:style>
          <a:lnRef idx="2">
            <a:schemeClr val="accent6"/>
          </a:lnRef>
          <a:fillRef idx="1">
            <a:schemeClr val="lt1"/>
          </a:fillRef>
          <a:effectRef idx="0">
            <a:schemeClr val="accent6"/>
          </a:effectRef>
          <a:fontRef idx="minor">
            <a:schemeClr val="dk1"/>
          </a:fontRef>
        </p:style>
        <p:txBody>
          <a:bodyPr lIns="0" rIns="0" anchor="ctr"/>
          <a:lstStyle/>
          <a:p>
            <a:pPr algn="ctr" eaLnBrk="1" hangingPunct="1">
              <a:defRPr/>
            </a:pPr>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排出削減と地域活性化の実現</a:t>
            </a:r>
          </a:p>
        </p:txBody>
      </p:sp>
      <p:cxnSp>
        <p:nvCxnSpPr>
          <p:cNvPr id="51" name="直線矢印コネクタ 50"/>
          <p:cNvCxnSpPr/>
          <p:nvPr/>
        </p:nvCxnSpPr>
        <p:spPr>
          <a:xfrm flipH="1">
            <a:off x="1538294" y="4970470"/>
            <a:ext cx="611187" cy="560387"/>
          </a:xfrm>
          <a:prstGeom prst="straightConnector1">
            <a:avLst/>
          </a:prstGeom>
          <a:ln w="25400">
            <a:solidFill>
              <a:srgbClr val="FF0000"/>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52" name="直線矢印コネクタ 51"/>
          <p:cNvCxnSpPr>
            <a:stCxn id="12311" idx="2"/>
          </p:cNvCxnSpPr>
          <p:nvPr/>
        </p:nvCxnSpPr>
        <p:spPr>
          <a:xfrm>
            <a:off x="855663" y="5348295"/>
            <a:ext cx="0" cy="212725"/>
          </a:xfrm>
          <a:prstGeom prst="straightConnector1">
            <a:avLst/>
          </a:prstGeom>
          <a:ln w="25400">
            <a:solidFill>
              <a:srgbClr val="FF0000"/>
            </a:solidFill>
            <a:tailEnd type="triangle" w="lg" len="med"/>
          </a:ln>
        </p:spPr>
        <p:style>
          <a:lnRef idx="1">
            <a:schemeClr val="accent1"/>
          </a:lnRef>
          <a:fillRef idx="0">
            <a:schemeClr val="accent1"/>
          </a:fillRef>
          <a:effectRef idx="0">
            <a:schemeClr val="accent1"/>
          </a:effectRef>
          <a:fontRef idx="minor">
            <a:schemeClr val="tx1"/>
          </a:fontRef>
        </p:style>
      </p:cxnSp>
      <p:sp>
        <p:nvSpPr>
          <p:cNvPr id="53" name="爆発 1 52"/>
          <p:cNvSpPr/>
          <p:nvPr/>
        </p:nvSpPr>
        <p:spPr>
          <a:xfrm>
            <a:off x="3767139" y="6165851"/>
            <a:ext cx="2627312" cy="647700"/>
          </a:xfrm>
          <a:prstGeom prst="irregularSeal1">
            <a:avLst/>
          </a:prstGeom>
          <a:ln/>
        </p:spPr>
        <p:style>
          <a:lnRef idx="1">
            <a:schemeClr val="accent2"/>
          </a:lnRef>
          <a:fillRef idx="3">
            <a:schemeClr val="accent2"/>
          </a:fillRef>
          <a:effectRef idx="2">
            <a:schemeClr val="accent2"/>
          </a:effectRef>
          <a:fontRef idx="minor">
            <a:schemeClr val="lt1"/>
          </a:fontRef>
        </p:style>
        <p:txBody>
          <a:bodyPr wrap="none" anchor="ctr"/>
          <a:lstStyle/>
          <a:p>
            <a:pPr algn="ctr" eaLnBrk="1" hangingPunct="1">
              <a:defRPr/>
            </a:pP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民間資金の還流</a:t>
            </a:r>
          </a:p>
        </p:txBody>
      </p:sp>
      <p:cxnSp>
        <p:nvCxnSpPr>
          <p:cNvPr id="54" name="直線矢印コネクタ 53"/>
          <p:cNvCxnSpPr/>
          <p:nvPr/>
        </p:nvCxnSpPr>
        <p:spPr>
          <a:xfrm flipH="1" flipV="1">
            <a:off x="3446468" y="5764213"/>
            <a:ext cx="855663" cy="620712"/>
          </a:xfrm>
          <a:prstGeom prst="straightConnector1">
            <a:avLst/>
          </a:prstGeom>
          <a:ln>
            <a:headEnd type="none" w="med" len="med"/>
            <a:tailEnd type="arrow" w="med" len="med"/>
          </a:ln>
        </p:spPr>
        <p:style>
          <a:lnRef idx="2">
            <a:schemeClr val="accent2"/>
          </a:lnRef>
          <a:fillRef idx="0">
            <a:schemeClr val="accent2"/>
          </a:fillRef>
          <a:effectRef idx="1">
            <a:schemeClr val="accent2"/>
          </a:effectRef>
          <a:fontRef idx="minor">
            <a:schemeClr val="tx1"/>
          </a:fontRef>
        </p:style>
      </p:cxnSp>
      <p:pic>
        <p:nvPicPr>
          <p:cNvPr id="12320" name="Picture 2" descr="C:\Users\4CJu022\AppData\Local\Microsoft\Windows\Temporary Internet Files\Content.IE5\C54S4WCF\lgi01b201402011800[1].jp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095501" y="4545014"/>
            <a:ext cx="927100" cy="85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21" name="Picture 5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740532" y="4524382"/>
            <a:ext cx="1025525" cy="9001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322" name="Picture 2" descr="D:\Documents and Settings\HAGIYA01\デスクトップ\文書1.files\image002.jpg"/>
          <p:cNvPicPr>
            <a:picLocks noChangeAspect="1" noChangeArrowheads="1"/>
          </p:cNvPicPr>
          <p:nvPr/>
        </p:nvPicPr>
        <p:blipFill>
          <a:blip r:embed="rId11">
            <a:extLst>
              <a:ext uri="{28A0092B-C50C-407E-A947-70E740481C1C}">
                <a14:useLocalDpi xmlns:a14="http://schemas.microsoft.com/office/drawing/2010/main" val="0"/>
              </a:ext>
            </a:extLst>
          </a:blip>
          <a:srcRect l="15521" t="2975" r="3313" b="3424"/>
          <a:stretch>
            <a:fillRect/>
          </a:stretch>
        </p:blipFill>
        <p:spPr bwMode="auto">
          <a:xfrm>
            <a:off x="8337551" y="4527554"/>
            <a:ext cx="1181100" cy="9080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3" name="環状矢印 62"/>
          <p:cNvSpPr/>
          <p:nvPr/>
        </p:nvSpPr>
        <p:spPr>
          <a:xfrm rot="21273077">
            <a:off x="3844925" y="4241807"/>
            <a:ext cx="2020888" cy="1744663"/>
          </a:xfrm>
          <a:prstGeom prst="circularArrow">
            <a:avLst>
              <a:gd name="adj1" fmla="val 12224"/>
              <a:gd name="adj2" fmla="val 1089435"/>
              <a:gd name="adj3" fmla="val 19919330"/>
              <a:gd name="adj4" fmla="val 12566846"/>
              <a:gd name="adj5" fmla="val 12500"/>
            </a:avLst>
          </a:prstGeom>
          <a:ln w="28575">
            <a:solidFill>
              <a:schemeClr val="accent3">
                <a:lumMod val="75000"/>
              </a:schemeClr>
            </a:solidFill>
          </a:ln>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ja-JP" altLang="en-US">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5" name="曲折矢印 64"/>
          <p:cNvSpPr/>
          <p:nvPr/>
        </p:nvSpPr>
        <p:spPr>
          <a:xfrm rot="5400000">
            <a:off x="6421717" y="3280042"/>
            <a:ext cx="353380" cy="1026649"/>
          </a:xfrm>
          <a:prstGeom prst="bentArrow">
            <a:avLst/>
          </a:prstGeom>
        </p:spPr>
        <p:style>
          <a:lnRef idx="0">
            <a:schemeClr val="accent5"/>
          </a:lnRef>
          <a:fillRef idx="3">
            <a:schemeClr val="accent5"/>
          </a:fillRef>
          <a:effectRef idx="3">
            <a:schemeClr val="accent5"/>
          </a:effectRef>
          <a:fontRef idx="minor">
            <a:schemeClr val="lt1"/>
          </a:fontRef>
        </p:style>
        <p:txBody>
          <a:bodyPr anchor="ctr"/>
          <a:lstStyle/>
          <a:p>
            <a:pPr algn="ctr">
              <a:defRPr/>
            </a:pPr>
            <a:endParaRPr lang="ja-JP" altLang="en-US">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7" name="曲折矢印 66"/>
          <p:cNvSpPr/>
          <p:nvPr/>
        </p:nvSpPr>
        <p:spPr>
          <a:xfrm rot="16200000" flipH="1">
            <a:off x="3009578" y="3310144"/>
            <a:ext cx="332239" cy="985101"/>
          </a:xfrm>
          <a:prstGeom prst="bentArrow">
            <a:avLst/>
          </a:prstGeom>
        </p:spPr>
        <p:style>
          <a:lnRef idx="0">
            <a:schemeClr val="accent5"/>
          </a:lnRef>
          <a:fillRef idx="3">
            <a:schemeClr val="accent5"/>
          </a:fillRef>
          <a:effectRef idx="3">
            <a:schemeClr val="accent5"/>
          </a:effectRef>
          <a:fontRef idx="minor">
            <a:schemeClr val="lt1"/>
          </a:fontRef>
        </p:style>
        <p:txBody>
          <a:bodyPr anchor="ctr"/>
          <a:lstStyle/>
          <a:p>
            <a:pPr algn="ctr">
              <a:defRPr/>
            </a:pPr>
            <a:endParaRPr lang="ja-JP" altLang="en-US">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8" name="正方形/長方形 67"/>
          <p:cNvSpPr/>
          <p:nvPr/>
        </p:nvSpPr>
        <p:spPr>
          <a:xfrm>
            <a:off x="3668243" y="3544975"/>
            <a:ext cx="2436886" cy="289823"/>
          </a:xfrm>
          <a:prstGeom prst="rect">
            <a:avLst/>
          </a:prstGeom>
        </p:spPr>
        <p:style>
          <a:lnRef idx="0">
            <a:schemeClr val="accent5"/>
          </a:lnRef>
          <a:fillRef idx="3">
            <a:schemeClr val="accent5"/>
          </a:fillRef>
          <a:effectRef idx="3">
            <a:schemeClr val="accent5"/>
          </a:effectRef>
          <a:fontRef idx="minor">
            <a:schemeClr val="lt1"/>
          </a:fontRef>
        </p:style>
        <p:txBody>
          <a:bodyPr wrap="none" bIns="0">
            <a:spAutoFit/>
          </a:bodyPr>
          <a:lstStyle/>
          <a:p>
            <a:pPr>
              <a:lnSpc>
                <a:spcPts val="1920"/>
              </a:lnSpc>
              <a:defRPr/>
            </a:pPr>
            <a:r>
              <a:rPr lang="en-US" altLang="ja-JP"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J-</a:t>
            </a: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クレジット制度の運用</a:t>
            </a:r>
            <a:endParaRPr lang="en-US" altLang="ja-JP"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正方形/長方形 6"/>
          <p:cNvSpPr>
            <a:spLocks noChangeArrowheads="1"/>
          </p:cNvSpPr>
          <p:nvPr/>
        </p:nvSpPr>
        <p:spPr bwMode="auto">
          <a:xfrm>
            <a:off x="863031" y="7794933"/>
            <a:ext cx="2932627" cy="507831"/>
          </a:xfrm>
          <a:prstGeom prst="rect">
            <a:avLst/>
          </a:prstGeom>
          <a:solidFill>
            <a:srgbClr val="C6D9F1"/>
          </a:solidFill>
          <a:ln>
            <a:solidFill>
              <a:schemeClr val="tx1"/>
            </a:solidFill>
          </a:ln>
          <a:extLst/>
        </p:spPr>
        <p:txBody>
          <a:bodyPr wrap="square">
            <a:spAutoFit/>
          </a:bodyPr>
          <a:lstStyle/>
          <a:p>
            <a:pPr lvl="0" eaLnBrk="1" hangingPunct="1">
              <a:buClr>
                <a:srgbClr val="948A54"/>
              </a:buClr>
              <a:defRPr/>
            </a:pPr>
            <a:r>
              <a:rPr lang="ja-JP" altLang="en-US" sz="900" b="1" dirty="0">
                <a:solidFill>
                  <a:prstClr val="black"/>
                </a:solidFill>
                <a:latin typeface="メイリオ" panose="020B0604030504040204" pitchFamily="50" charset="-128"/>
              </a:rPr>
              <a:t>委託対象：民間団体等</a:t>
            </a:r>
            <a:endParaRPr lang="en-US" altLang="ja-JP" sz="900" b="1" dirty="0">
              <a:solidFill>
                <a:prstClr val="black"/>
              </a:solidFill>
              <a:latin typeface="メイリオ" panose="020B0604030504040204" pitchFamily="50" charset="-128"/>
            </a:endParaRPr>
          </a:p>
          <a:p>
            <a:pPr lvl="0" eaLnBrk="1" hangingPunct="1">
              <a:buClr>
                <a:srgbClr val="948A54"/>
              </a:buClr>
              <a:defRPr/>
            </a:pPr>
            <a:r>
              <a:rPr lang="ja-JP" altLang="en-US" sz="900" b="1" dirty="0">
                <a:solidFill>
                  <a:prstClr val="black"/>
                </a:solidFill>
                <a:latin typeface="メイリオ" panose="020B0604030504040204" pitchFamily="50" charset="-128"/>
              </a:rPr>
              <a:t>実施期間：平成</a:t>
            </a:r>
            <a:r>
              <a:rPr lang="en-US" altLang="ja-JP" sz="900" b="1" dirty="0">
                <a:solidFill>
                  <a:prstClr val="black"/>
                </a:solidFill>
                <a:latin typeface="メイリオ" panose="020B0604030504040204" pitchFamily="50" charset="-128"/>
              </a:rPr>
              <a:t>21</a:t>
            </a:r>
            <a:r>
              <a:rPr lang="ja-JP" altLang="en-US" sz="900" b="1" dirty="0">
                <a:solidFill>
                  <a:prstClr val="black"/>
                </a:solidFill>
                <a:latin typeface="メイリオ" panose="020B0604030504040204" pitchFamily="50" charset="-128"/>
              </a:rPr>
              <a:t>年度～</a:t>
            </a:r>
            <a:r>
              <a:rPr lang="en-US" altLang="ja-JP" sz="900" b="1" dirty="0">
                <a:solidFill>
                  <a:prstClr val="black"/>
                </a:solidFill>
                <a:latin typeface="メイリオ" panose="020B0604030504040204" pitchFamily="50" charset="-128"/>
              </a:rPr>
              <a:t>42</a:t>
            </a:r>
            <a:r>
              <a:rPr lang="ja-JP" altLang="en-US" sz="900" b="1" dirty="0">
                <a:solidFill>
                  <a:prstClr val="black"/>
                </a:solidFill>
                <a:latin typeface="メイリオ" panose="020B0604030504040204" pitchFamily="50" charset="-128"/>
              </a:rPr>
              <a:t>年度</a:t>
            </a:r>
            <a:endParaRPr lang="en-US" altLang="ja-JP" sz="900" b="1" dirty="0">
              <a:solidFill>
                <a:prstClr val="black"/>
              </a:solidFill>
              <a:latin typeface="メイリオ" panose="020B0604030504040204" pitchFamily="50" charset="-128"/>
            </a:endParaRPr>
          </a:p>
          <a:p>
            <a:pPr lvl="0" eaLnBrk="1" hangingPunct="1">
              <a:buClr>
                <a:srgbClr val="948A54"/>
              </a:buClr>
              <a:defRPr/>
            </a:pPr>
            <a:r>
              <a:rPr kumimoji="0" lang="ja-JP" altLang="en-US" sz="900" b="1" kern="0" dirty="0">
                <a:solidFill>
                  <a:prstClr val="black"/>
                </a:solidFill>
                <a:latin typeface="メイリオ" panose="020B0604030504040204" pitchFamily="50" charset="-128"/>
              </a:rPr>
              <a:t>担当課：地球局　市メカ室（</a:t>
            </a:r>
            <a:r>
              <a:rPr kumimoji="0" lang="en-US" altLang="ja-JP" sz="900" b="1" kern="0" dirty="0">
                <a:solidFill>
                  <a:prstClr val="black"/>
                </a:solidFill>
                <a:latin typeface="メイリオ" panose="020B0604030504040204" pitchFamily="50" charset="-128"/>
              </a:rPr>
              <a:t>03-5521-8354</a:t>
            </a:r>
            <a:r>
              <a:rPr kumimoji="0" lang="ja-JP" altLang="en-US" sz="900" b="1" kern="0" dirty="0">
                <a:solidFill>
                  <a:prstClr val="black"/>
                </a:solidFill>
                <a:latin typeface="メイリオ" panose="020B0604030504040204" pitchFamily="50" charset="-128"/>
              </a:rPr>
              <a:t>）</a:t>
            </a:r>
            <a:endParaRPr kumimoji="0" lang="en-US" altLang="ja-JP" sz="900" b="1" kern="0" dirty="0">
              <a:solidFill>
                <a:prstClr val="black"/>
              </a:solidFill>
              <a:latin typeface="メイリオ" panose="020B0604030504040204" pitchFamily="50" charset="-128"/>
            </a:endParaRPr>
          </a:p>
        </p:txBody>
      </p:sp>
      <p:sp>
        <p:nvSpPr>
          <p:cNvPr id="42" name="正方形/長方形 41"/>
          <p:cNvSpPr/>
          <p:nvPr/>
        </p:nvSpPr>
        <p:spPr>
          <a:xfrm>
            <a:off x="821871" y="501791"/>
            <a:ext cx="1816071" cy="339335"/>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施策番号：</a:t>
            </a:r>
            <a:r>
              <a:rPr lang="en-US" altLang="ja-JP"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59</a:t>
            </a:r>
            <a:endParaRPr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テキスト ボックス 42"/>
          <p:cNvSpPr txBox="1"/>
          <p:nvPr/>
        </p:nvSpPr>
        <p:spPr>
          <a:xfrm>
            <a:off x="9301433" y="6525344"/>
            <a:ext cx="630932" cy="369332"/>
          </a:xfrm>
          <a:prstGeom prst="rect">
            <a:avLst/>
          </a:prstGeom>
          <a:noFill/>
        </p:spPr>
        <p:txBody>
          <a:bodyPr wrap="square" rtlCol="0">
            <a:spAutoFit/>
          </a:bodyPr>
          <a:lstStyle/>
          <a:p>
            <a:pPr algn="ctr"/>
            <a:r>
              <a:rPr lang="ja-JP" altLang="en-US" b="1"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１</a:t>
            </a:r>
          </a:p>
        </p:txBody>
      </p:sp>
      <p:sp>
        <p:nvSpPr>
          <p:cNvPr id="44" name="正方形/長方形 6"/>
          <p:cNvSpPr>
            <a:spLocks noChangeArrowheads="1"/>
          </p:cNvSpPr>
          <p:nvPr/>
        </p:nvSpPr>
        <p:spPr bwMode="auto">
          <a:xfrm>
            <a:off x="4664968" y="524691"/>
            <a:ext cx="5450632" cy="938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844062" eaLnBrk="1" hangingPunct="1">
              <a:lnSpc>
                <a:spcPts val="2000"/>
              </a:lnSpc>
              <a:spcBef>
                <a:spcPct val="0"/>
              </a:spcBef>
              <a:spcAft>
                <a:spcPts val="277"/>
              </a:spcAft>
              <a:buClr>
                <a:srgbClr val="6F6F6F"/>
              </a:buClr>
              <a:buNone/>
              <a:defRPr/>
            </a:pPr>
            <a:r>
              <a:rPr lang="ja-JP" altLang="en-US" sz="2000" dirty="0">
                <a:solidFill>
                  <a:srgbClr val="000000"/>
                </a:solidFill>
                <a:latin typeface="メイリオ" panose="020B0604030504040204" pitchFamily="50" charset="-128"/>
                <a:ea typeface="メイリオ" panose="020B0604030504040204" pitchFamily="50" charset="-128"/>
              </a:rPr>
              <a:t>平成</a:t>
            </a:r>
            <a:r>
              <a:rPr lang="en-US" altLang="ja-JP" sz="2000" dirty="0">
                <a:solidFill>
                  <a:srgbClr val="000000"/>
                </a:solidFill>
                <a:latin typeface="メイリオ" panose="020B0604030504040204" pitchFamily="50" charset="-128"/>
                <a:ea typeface="メイリオ" panose="020B0604030504040204" pitchFamily="50" charset="-128"/>
              </a:rPr>
              <a:t>30</a:t>
            </a:r>
            <a:r>
              <a:rPr lang="ja-JP" altLang="en-US" sz="2000" dirty="0">
                <a:solidFill>
                  <a:srgbClr val="000000"/>
                </a:solidFill>
                <a:latin typeface="メイリオ" panose="020B0604030504040204" pitchFamily="50" charset="-128"/>
                <a:ea typeface="メイリオ" panose="020B0604030504040204" pitchFamily="50" charset="-128"/>
              </a:rPr>
              <a:t>年度予算案</a:t>
            </a:r>
            <a:r>
              <a:rPr lang="en-US" altLang="ja-JP" sz="2000" dirty="0">
                <a:solidFill>
                  <a:srgbClr val="000000"/>
                </a:solidFill>
                <a:latin typeface="メイリオ" panose="020B0604030504040204" pitchFamily="50" charset="-128"/>
                <a:ea typeface="メイリオ" panose="020B0604030504040204" pitchFamily="50" charset="-128"/>
              </a:rPr>
              <a:t>2.39</a:t>
            </a:r>
            <a:r>
              <a:rPr lang="ja-JP" altLang="en-US" sz="2000" dirty="0">
                <a:solidFill>
                  <a:srgbClr val="000000"/>
                </a:solidFill>
                <a:latin typeface="メイリオ" panose="020B0604030504040204" pitchFamily="50" charset="-128"/>
                <a:ea typeface="メイリオ" panose="020B0604030504040204" pitchFamily="50" charset="-128"/>
              </a:rPr>
              <a:t>億円</a:t>
            </a:r>
            <a:r>
              <a:rPr lang="ja-JP" altLang="en-US" sz="1200" dirty="0">
                <a:solidFill>
                  <a:srgbClr val="000000"/>
                </a:solidFill>
                <a:latin typeface="メイリオ" panose="020B0604030504040204" pitchFamily="50" charset="-128"/>
                <a:ea typeface="メイリオ" panose="020B0604030504040204" pitchFamily="50" charset="-128"/>
              </a:rPr>
              <a:t>（平成</a:t>
            </a:r>
            <a:r>
              <a:rPr lang="en-US" altLang="ja-JP" sz="1200" dirty="0">
                <a:solidFill>
                  <a:srgbClr val="000000"/>
                </a:solidFill>
                <a:latin typeface="メイリオ" panose="020B0604030504040204" pitchFamily="50" charset="-128"/>
                <a:ea typeface="メイリオ" panose="020B0604030504040204" pitchFamily="50" charset="-128"/>
              </a:rPr>
              <a:t>29</a:t>
            </a:r>
            <a:r>
              <a:rPr lang="ja-JP" altLang="en-US" sz="1200" dirty="0">
                <a:solidFill>
                  <a:srgbClr val="000000"/>
                </a:solidFill>
                <a:latin typeface="メイリオ" panose="020B0604030504040204" pitchFamily="50" charset="-128"/>
                <a:ea typeface="メイリオ" panose="020B0604030504040204" pitchFamily="50" charset="-128"/>
              </a:rPr>
              <a:t>年度予算</a:t>
            </a:r>
            <a:r>
              <a:rPr lang="en-US" altLang="ja-JP" sz="1200" dirty="0">
                <a:solidFill>
                  <a:srgbClr val="000000"/>
                </a:solidFill>
                <a:latin typeface="メイリオ" panose="020B0604030504040204" pitchFamily="50" charset="-128"/>
                <a:ea typeface="メイリオ" panose="020B0604030504040204" pitchFamily="50" charset="-128"/>
              </a:rPr>
              <a:t>2.39</a:t>
            </a:r>
            <a:r>
              <a:rPr lang="ja-JP" altLang="en-US" sz="1200" dirty="0">
                <a:solidFill>
                  <a:srgbClr val="000000"/>
                </a:solidFill>
                <a:latin typeface="メイリオ" panose="020B0604030504040204" pitchFamily="50" charset="-128"/>
                <a:ea typeface="メイリオ" panose="020B0604030504040204" pitchFamily="50" charset="-128"/>
              </a:rPr>
              <a:t>億円）</a:t>
            </a:r>
            <a:endParaRPr lang="en-US" altLang="ja-JP" sz="1200" dirty="0">
              <a:solidFill>
                <a:srgbClr val="000000"/>
              </a:solidFill>
              <a:latin typeface="メイリオ" panose="020B0604030504040204" pitchFamily="50" charset="-128"/>
              <a:ea typeface="メイリオ" panose="020B0604030504040204" pitchFamily="50" charset="-128"/>
            </a:endParaRPr>
          </a:p>
          <a:p>
            <a:pPr defTabSz="844062" eaLnBrk="1" hangingPunct="1">
              <a:lnSpc>
                <a:spcPts val="2000"/>
              </a:lnSpc>
              <a:spcBef>
                <a:spcPct val="0"/>
              </a:spcBef>
              <a:spcAft>
                <a:spcPts val="277"/>
              </a:spcAft>
              <a:buClr>
                <a:srgbClr val="6F6F6F"/>
              </a:buClr>
              <a:buNone/>
              <a:defRPr/>
            </a:pPr>
            <a:r>
              <a:rPr kumimoji="0" lang="zh-TW" altLang="en-US" sz="2000" kern="0" dirty="0">
                <a:solidFill>
                  <a:srgbClr val="000000"/>
                </a:solidFill>
                <a:latin typeface="メイリオ"/>
                <a:ea typeface="メイリオ"/>
                <a:sym typeface="Wingdings" panose="05000000000000000000" pitchFamily="2" charset="2"/>
              </a:rPr>
              <a:t>実施期間：</a:t>
            </a:r>
            <a:r>
              <a:rPr lang="ja-JP" altLang="en-US" sz="2000" dirty="0">
                <a:solidFill>
                  <a:prstClr val="black"/>
                </a:solidFill>
                <a:latin typeface="メイリオ" panose="020B0604030504040204" pitchFamily="50" charset="-128"/>
                <a:ea typeface="メイリオ" panose="020B0604030504040204" pitchFamily="50" charset="-128"/>
              </a:rPr>
              <a:t>平成</a:t>
            </a:r>
            <a:r>
              <a:rPr lang="en-US" altLang="ja-JP" sz="2000" dirty="0">
                <a:solidFill>
                  <a:prstClr val="black"/>
                </a:solidFill>
                <a:latin typeface="メイリオ" panose="020B0604030504040204" pitchFamily="50" charset="-128"/>
                <a:ea typeface="メイリオ" panose="020B0604030504040204" pitchFamily="50" charset="-128"/>
              </a:rPr>
              <a:t>21</a:t>
            </a:r>
            <a:r>
              <a:rPr lang="ja-JP" altLang="en-US" sz="2000" dirty="0">
                <a:solidFill>
                  <a:prstClr val="black"/>
                </a:solidFill>
                <a:latin typeface="メイリオ" panose="020B0604030504040204" pitchFamily="50" charset="-128"/>
                <a:ea typeface="メイリオ" panose="020B0604030504040204" pitchFamily="50" charset="-128"/>
              </a:rPr>
              <a:t>年度～</a:t>
            </a:r>
            <a:r>
              <a:rPr lang="en-US" altLang="ja-JP" sz="2000" dirty="0">
                <a:solidFill>
                  <a:prstClr val="black"/>
                </a:solidFill>
                <a:latin typeface="メイリオ" panose="020B0604030504040204" pitchFamily="50" charset="-128"/>
                <a:ea typeface="メイリオ" panose="020B0604030504040204" pitchFamily="50" charset="-128"/>
              </a:rPr>
              <a:t>42</a:t>
            </a:r>
            <a:r>
              <a:rPr lang="ja-JP" altLang="en-US" sz="2000" dirty="0">
                <a:solidFill>
                  <a:prstClr val="black"/>
                </a:solidFill>
                <a:latin typeface="メイリオ" panose="020B0604030504040204" pitchFamily="50" charset="-128"/>
                <a:ea typeface="メイリオ" panose="020B0604030504040204" pitchFamily="50" charset="-128"/>
              </a:rPr>
              <a:t>年度</a:t>
            </a:r>
            <a:endParaRPr kumimoji="0" lang="zh-TW" altLang="en-US" sz="2000" kern="0" dirty="0">
              <a:solidFill>
                <a:srgbClr val="000000"/>
              </a:solidFill>
              <a:latin typeface="メイリオ"/>
              <a:ea typeface="メイリオ"/>
              <a:sym typeface="Wingdings" panose="05000000000000000000" pitchFamily="2" charset="2"/>
            </a:endParaRPr>
          </a:p>
          <a:p>
            <a:pPr eaLnBrk="1" hangingPunct="1">
              <a:lnSpc>
                <a:spcPts val="2000"/>
              </a:lnSpc>
              <a:spcBef>
                <a:spcPct val="0"/>
              </a:spcBef>
              <a:buNone/>
            </a:pPr>
            <a:r>
              <a:rPr lang="ja-JP" altLang="en-US" sz="2000" dirty="0">
                <a:solidFill>
                  <a:prstClr val="black"/>
                </a:solidFill>
                <a:latin typeface="メイリオ"/>
                <a:ea typeface="メイリオ"/>
                <a:cs typeface="Meiryo UI" pitchFamily="50" charset="-128"/>
              </a:rPr>
              <a:t>担当課：</a:t>
            </a:r>
            <a:r>
              <a:rPr kumimoji="0" lang="ja-JP" altLang="en-US" sz="2000" kern="0" dirty="0">
                <a:solidFill>
                  <a:prstClr val="black"/>
                </a:solidFill>
                <a:latin typeface="メイリオ" panose="020B0604030504040204" pitchFamily="50" charset="-128"/>
                <a:ea typeface="メイリオ" panose="020B0604030504040204" pitchFamily="50" charset="-128"/>
              </a:rPr>
              <a:t>地球局　市メカ室</a:t>
            </a:r>
            <a:r>
              <a:rPr kumimoji="0" lang="ja-JP" altLang="en-US" sz="1200" kern="0" dirty="0">
                <a:solidFill>
                  <a:prstClr val="black"/>
                </a:solidFill>
                <a:latin typeface="メイリオ" panose="020B0604030504040204" pitchFamily="50" charset="-128"/>
                <a:ea typeface="メイリオ" panose="020B0604030504040204" pitchFamily="50" charset="-128"/>
              </a:rPr>
              <a:t>（</a:t>
            </a:r>
            <a:r>
              <a:rPr kumimoji="0" lang="en-US" altLang="ja-JP" sz="1200" kern="0" dirty="0">
                <a:solidFill>
                  <a:prstClr val="black"/>
                </a:solidFill>
                <a:latin typeface="メイリオ" panose="020B0604030504040204" pitchFamily="50" charset="-128"/>
                <a:ea typeface="メイリオ" panose="020B0604030504040204" pitchFamily="50" charset="-128"/>
              </a:rPr>
              <a:t>03-5521-8354</a:t>
            </a:r>
            <a:r>
              <a:rPr kumimoji="0" lang="ja-JP" altLang="en-US" sz="1200" kern="0" dirty="0">
                <a:solidFill>
                  <a:prstClr val="black"/>
                </a:solidFill>
                <a:latin typeface="メイリオ" panose="020B0604030504040204" pitchFamily="50" charset="-128"/>
                <a:ea typeface="メイリオ" panose="020B0604030504040204" pitchFamily="50" charset="-128"/>
              </a:rPr>
              <a:t>）</a:t>
            </a:r>
            <a:endParaRPr lang="en-US" altLang="ja-JP" sz="1200" dirty="0">
              <a:solidFill>
                <a:srgbClr val="000000"/>
              </a:solidFill>
              <a:latin typeface="メイリオ" panose="020B0604030504040204" pitchFamily="50" charset="-128"/>
              <a:ea typeface="メイリオ" panose="020B0604030504040204" pitchFamily="50" charset="-128"/>
            </a:endParaRPr>
          </a:p>
        </p:txBody>
      </p:sp>
      <p:sp>
        <p:nvSpPr>
          <p:cNvPr id="45" name="正方形/長方形 44"/>
          <p:cNvSpPr/>
          <p:nvPr/>
        </p:nvSpPr>
        <p:spPr>
          <a:xfrm>
            <a:off x="8704986" y="89101"/>
            <a:ext cx="1129651" cy="315591"/>
          </a:xfrm>
          <a:prstGeom prst="rect">
            <a:avLst/>
          </a:prstGeom>
          <a:gradFill>
            <a:gsLst>
              <a:gs pos="0">
                <a:srgbClr val="BCBCBC"/>
              </a:gs>
              <a:gs pos="35000">
                <a:srgbClr val="D0D0D0"/>
              </a:gs>
              <a:gs pos="100000">
                <a:srgbClr val="EDEDED"/>
              </a:gs>
            </a:gsLst>
            <a:lin ang="16200000" scaled="0"/>
          </a:gradFill>
          <a:ln>
            <a:noFill/>
          </a:ln>
        </p:spPr>
        <p:style>
          <a:lnRef idx="1">
            <a:schemeClr val="dk1"/>
          </a:lnRef>
          <a:fillRef idx="2">
            <a:schemeClr val="dk1"/>
          </a:fillRef>
          <a:effectRef idx="1">
            <a:schemeClr val="dk1"/>
          </a:effectRef>
          <a:fontRef idx="minor">
            <a:schemeClr val="dk1"/>
          </a:fontRef>
        </p:style>
        <p:txBody>
          <a:bodyPr rtlCol="0" anchor="t"/>
          <a:lstStyle/>
          <a:p>
            <a:pPr algn="ctr" defTabSz="844314">
              <a:defRPr/>
            </a:pPr>
            <a:r>
              <a:rPr lang="ja-JP" altLang="en-US" dirty="0">
                <a:solidFill>
                  <a:prstClr val="black"/>
                </a:solidFill>
                <a:latin typeface="メイリオ" pitchFamily="50" charset="-128"/>
                <a:ea typeface="メイリオ" pitchFamily="50" charset="-128"/>
                <a:cs typeface="メイリオ" pitchFamily="50" charset="-128"/>
              </a:rPr>
              <a:t>委託</a:t>
            </a:r>
          </a:p>
        </p:txBody>
      </p:sp>
    </p:spTree>
    <p:extLst>
      <p:ext uri="{BB962C8B-B14F-4D97-AF65-F5344CB8AC3E}">
        <p14:creationId xmlns:p14="http://schemas.microsoft.com/office/powerpoint/2010/main" val="24263972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角丸四角形 34"/>
          <p:cNvSpPr/>
          <p:nvPr/>
        </p:nvSpPr>
        <p:spPr>
          <a:xfrm>
            <a:off x="166625" y="2207920"/>
            <a:ext cx="5192328" cy="4544207"/>
          </a:xfrm>
          <a:prstGeom prst="roundRect">
            <a:avLst>
              <a:gd name="adj" fmla="val 5376"/>
            </a:avLst>
          </a:prstGeom>
          <a:noFill/>
          <a:ln w="28575">
            <a:solidFill>
              <a:schemeClr val="bg1">
                <a:lumMod val="75000"/>
              </a:schemeClr>
            </a:solidFill>
            <a:prstDash val="sysDash"/>
          </a:ln>
        </p:spPr>
        <p:txBody>
          <a:bodyPr lIns="0" tIns="0" rIns="0" bIns="0" anchor="ctr"/>
          <a:lstStyle/>
          <a:p>
            <a:pPr algn="ctr">
              <a:defRPr/>
            </a:pPr>
            <a:endParaRPr lang="ja-JP" altLang="en-US" sz="105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角丸四角形吹き出し 3"/>
          <p:cNvSpPr/>
          <p:nvPr/>
        </p:nvSpPr>
        <p:spPr>
          <a:xfrm>
            <a:off x="5608595" y="2207917"/>
            <a:ext cx="4084897" cy="4317428"/>
          </a:xfrm>
          <a:prstGeom prst="wedgeRoundRectCallout">
            <a:avLst>
              <a:gd name="adj1" fmla="val -61639"/>
              <a:gd name="adj2" fmla="val 7398"/>
              <a:gd name="adj3" fmla="val 16667"/>
            </a:avLst>
          </a:prstGeom>
          <a:solidFill>
            <a:schemeClr val="bg1"/>
          </a:solidFill>
          <a:ln w="28575">
            <a:solidFill>
              <a:schemeClr val="bg1">
                <a:lumMod val="75000"/>
              </a:schemeClr>
            </a:solidFill>
            <a:prstDash val="sysDash"/>
          </a:ln>
        </p:spPr>
        <p:style>
          <a:lnRef idx="2">
            <a:schemeClr val="dk1"/>
          </a:lnRef>
          <a:fillRef idx="1">
            <a:schemeClr val="lt1"/>
          </a:fillRef>
          <a:effectRef idx="0">
            <a:schemeClr val="dk1"/>
          </a:effectRef>
          <a:fontRef idx="minor">
            <a:schemeClr val="dk1"/>
          </a:fontRef>
        </p:style>
        <p:txBody>
          <a:bodyPr anchor="ctr"/>
          <a:lstStyle/>
          <a:p>
            <a:pPr algn="ctr">
              <a:defRPr/>
            </a:pPr>
            <a:endParaRPr lang="ja-JP" altLang="en-US" sz="2000"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Rectangle 2"/>
          <p:cNvSpPr>
            <a:spLocks noChangeArrowheads="1"/>
          </p:cNvSpPr>
          <p:nvPr/>
        </p:nvSpPr>
        <p:spPr bwMode="auto">
          <a:xfrm>
            <a:off x="381003" y="-18466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kumimoji="0" lang="ja-JP" altLang="en-US" kern="0" dirty="0">
              <a:solidFill>
                <a:prstClr val="black"/>
              </a:solidFill>
              <a:latin typeface="Calibri"/>
              <a:ea typeface="ＭＳ Ｐゴシック"/>
            </a:endParaRPr>
          </a:p>
        </p:txBody>
      </p:sp>
      <p:pic>
        <p:nvPicPr>
          <p:cNvPr id="13317"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94220" y="2527394"/>
            <a:ext cx="3786303" cy="26934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テキスト ボックス 2"/>
          <p:cNvSpPr txBox="1"/>
          <p:nvPr/>
        </p:nvSpPr>
        <p:spPr>
          <a:xfrm>
            <a:off x="5920159" y="5557702"/>
            <a:ext cx="3612332" cy="954107"/>
          </a:xfrm>
          <a:prstGeom prst="rect">
            <a:avLst/>
          </a:prstGeom>
          <a:noFill/>
        </p:spPr>
        <p:txBody>
          <a:bodyPr wrap="square">
            <a:spAutoFit/>
          </a:bodyPr>
          <a:lstStyle/>
          <a:p>
            <a:pPr>
              <a:defRPr/>
            </a:pPr>
            <a:r>
              <a:rPr kumimoji="0" lang="ja-JP" altLang="ja-JP"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ベースライン排出量</a:t>
            </a:r>
            <a:r>
              <a:rPr kumimoji="0" lang="ja-JP" altLang="en-US"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4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対策を実施しなかった場合の想定</a:t>
            </a:r>
            <a:r>
              <a:rPr kumimoji="0" lang="en-US" altLang="ja-JP" sz="14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CO2</a:t>
            </a:r>
            <a:r>
              <a:rPr kumimoji="0" lang="ja-JP" altLang="en-US" sz="14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排出量</a:t>
            </a:r>
            <a:r>
              <a:rPr kumimoji="0" lang="ja-JP" altLang="en-US"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ja-JP"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とプロジェクト実施後排出量との差</a:t>
            </a:r>
            <a:r>
              <a:rPr kumimoji="0" lang="ja-JP" altLang="en-US"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である</a:t>
            </a:r>
            <a:r>
              <a:rPr kumimoji="0" lang="ja-JP" altLang="ja-JP"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排出削減量</a:t>
            </a:r>
            <a:r>
              <a:rPr kumimoji="0" lang="ja-JP" altLang="en-US"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を「Ｊ－クレジット」として認証</a:t>
            </a:r>
            <a:endParaRPr kumimoji="0" lang="en-US" altLang="ja-JP"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正方形/長方形 11"/>
          <p:cNvSpPr/>
          <p:nvPr/>
        </p:nvSpPr>
        <p:spPr>
          <a:xfrm>
            <a:off x="128465" y="404670"/>
            <a:ext cx="9719492" cy="1541227"/>
          </a:xfrm>
          <a:prstGeom prst="rect">
            <a:avLst/>
          </a:prstGeom>
        </p:spPr>
        <p:style>
          <a:lnRef idx="2">
            <a:schemeClr val="accent1"/>
          </a:lnRef>
          <a:fillRef idx="1">
            <a:schemeClr val="lt1"/>
          </a:fillRef>
          <a:effectRef idx="0">
            <a:schemeClr val="accent1"/>
          </a:effectRef>
          <a:fontRef idx="minor">
            <a:schemeClr val="dk1"/>
          </a:fontRef>
        </p:style>
        <p:txBody>
          <a:bodyPr lIns="72000" tIns="0" rIns="72000" bIns="0" anchor="ctr"/>
          <a:lstStyle/>
          <a:p>
            <a:pPr marL="285744" indent="-285744">
              <a:buFont typeface="Wingdings" panose="05000000000000000000" pitchFamily="2" charset="2"/>
              <a:buChar char="n"/>
              <a:defRPr/>
            </a:pPr>
            <a:r>
              <a:rPr lang="ja-JP" altLang="en-US"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Ｊ－クレジット制度は、中小企業等の省エネ設備の導入や森林管理等による温室効果ガスの排出削減・吸収量をクレジットとして認証する制度であり、平成</a:t>
            </a:r>
            <a:r>
              <a:rPr lang="en-US" altLang="ja-JP"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25</a:t>
            </a:r>
            <a:r>
              <a:rPr lang="ja-JP" altLang="en-US"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年度より国内クレジット制度とＪ－ＶＥ　Ｒ制度を一本化し、経済産業省・環境省・農林水産省が運営。</a:t>
            </a:r>
            <a:endParaRPr lang="en-US" altLang="ja-JP"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285744" indent="-285744">
              <a:buFont typeface="Wingdings" panose="05000000000000000000" pitchFamily="2" charset="2"/>
              <a:buChar char="n"/>
              <a:defRPr/>
            </a:pPr>
            <a:r>
              <a:rPr lang="ja-JP" altLang="en-US"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本制度により、中小企業・自治体等の省エネ・低炭素投資等を促進し、クレジットの活用による国内での資金循環を促すことで環境と経済の両立を目指す。</a:t>
            </a:r>
            <a:endParaRPr lang="en-US" altLang="ja-JP"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正方形/長方形 12"/>
          <p:cNvSpPr/>
          <p:nvPr/>
        </p:nvSpPr>
        <p:spPr>
          <a:xfrm>
            <a:off x="226996" y="3186637"/>
            <a:ext cx="4994339" cy="1458488"/>
          </a:xfrm>
          <a:prstGeom prst="rect">
            <a:avLst/>
          </a:prstGeom>
          <a:ln/>
        </p:spPr>
        <p:style>
          <a:lnRef idx="2">
            <a:schemeClr val="accent5"/>
          </a:lnRef>
          <a:fillRef idx="1">
            <a:schemeClr val="lt1"/>
          </a:fillRef>
          <a:effectRef idx="0">
            <a:schemeClr val="accent5"/>
          </a:effectRef>
          <a:fontRef idx="minor">
            <a:schemeClr val="dk1"/>
          </a:fontRef>
        </p:style>
        <p:txBody>
          <a:bodyPr lIns="0" tIns="0" rIns="0" bIns="0" anchor="ctr"/>
          <a:lstStyle/>
          <a:p>
            <a:pPr algn="ctr">
              <a:defRPr/>
            </a:pPr>
            <a:r>
              <a:rPr kumimoji="0" lang="ja-JP" altLang="en-US" sz="2000"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中小企業・自治体等</a:t>
            </a:r>
            <a:endParaRPr kumimoji="0" lang="en-US" altLang="ja-JP" sz="2000"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16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（省エネ・低炭素設備の導入等）</a:t>
            </a:r>
            <a:endParaRPr lang="en-US" altLang="ja-JP" sz="16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endParaRPr kumimoji="0" lang="en-US" altLang="ja-JP"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endParaRPr lang="en-US" altLang="ja-JP" sz="9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kumimoji="0" lang="ja-JP" altLang="en-US" sz="1400" u="sng"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メリット</a:t>
            </a:r>
            <a:r>
              <a:rPr kumimoji="0" lang="ja-JP" altLang="en-US" sz="14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：ランニングコスト</a:t>
            </a:r>
            <a:r>
              <a:rPr lang="ja-JP" altLang="en-US" sz="14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の低減効果、クレジットの売却益</a:t>
            </a:r>
          </a:p>
        </p:txBody>
      </p:sp>
      <p:sp>
        <p:nvSpPr>
          <p:cNvPr id="14" name="正方形/長方形 13"/>
          <p:cNvSpPr/>
          <p:nvPr/>
        </p:nvSpPr>
        <p:spPr>
          <a:xfrm>
            <a:off x="272485" y="5489236"/>
            <a:ext cx="4536183" cy="1180129"/>
          </a:xfrm>
          <a:prstGeom prst="rect">
            <a:avLst/>
          </a:prstGeom>
          <a:ln/>
        </p:spPr>
        <p:style>
          <a:lnRef idx="2">
            <a:schemeClr val="accent2"/>
          </a:lnRef>
          <a:fillRef idx="1">
            <a:schemeClr val="lt1"/>
          </a:fillRef>
          <a:effectRef idx="0">
            <a:schemeClr val="accent2"/>
          </a:effectRef>
          <a:fontRef idx="minor">
            <a:schemeClr val="dk1"/>
          </a:fontRef>
        </p:style>
        <p:txBody>
          <a:bodyPr lIns="0" tIns="72000" rIns="0" bIns="0" anchor="ctr"/>
          <a:lstStyle/>
          <a:p>
            <a:pPr algn="ctr">
              <a:lnSpc>
                <a:spcPts val="1700"/>
              </a:lnSpc>
              <a:defRPr/>
            </a:pPr>
            <a:r>
              <a:rPr lang="ja-JP" altLang="en-US" sz="2000"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大企業等</a:t>
            </a:r>
            <a:endParaRPr lang="en-US" altLang="ja-JP" sz="2000"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700"/>
              </a:lnSpc>
              <a:defRPr/>
            </a:pPr>
            <a:r>
              <a:rPr kumimoji="0" lang="ja-JP" altLang="en-US"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（Ｊ－</a:t>
            </a:r>
            <a:r>
              <a:rPr lang="ja-JP" altLang="en-US"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クレジットの買い手）</a:t>
            </a:r>
            <a:endParaRPr kumimoji="0" lang="en-US" altLang="ja-JP" sz="105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defRPr/>
            </a:pPr>
            <a:r>
              <a:rPr kumimoji="0" lang="ja-JP" altLang="en-US" sz="1400" u="sng"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メリット</a:t>
            </a:r>
            <a:r>
              <a:rPr kumimoji="0" lang="en-US" altLang="ja-JP" sz="1400" u="sng"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4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・低炭素社会実行計画の目標達成</a:t>
            </a:r>
            <a:endParaRPr kumimoji="0" lang="en-US" altLang="ja-JP" sz="14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defRPr/>
            </a:pPr>
            <a:r>
              <a:rPr kumimoji="0" lang="ja-JP" altLang="en-US" sz="14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・温対法の調整後温室効果ガス排出量の報告</a:t>
            </a:r>
            <a:endParaRPr kumimoji="0" lang="en-US" altLang="ja-JP" sz="14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defRPr/>
            </a:pPr>
            <a:r>
              <a:rPr lang="ja-JP" altLang="en-US" sz="14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・カーボン・オフセット、ＣＳＲ活動　等</a:t>
            </a:r>
          </a:p>
        </p:txBody>
      </p:sp>
      <p:sp>
        <p:nvSpPr>
          <p:cNvPr id="15" name="左カーブ矢印 14"/>
          <p:cNvSpPr/>
          <p:nvPr/>
        </p:nvSpPr>
        <p:spPr>
          <a:xfrm rot="10800000">
            <a:off x="632526" y="4619821"/>
            <a:ext cx="1212327" cy="786648"/>
          </a:xfrm>
          <a:prstGeom prst="curvedLeftArrow">
            <a:avLst/>
          </a:prstGeom>
          <a:ln/>
        </p:spPr>
        <p:style>
          <a:lnRef idx="1">
            <a:schemeClr val="accent2"/>
          </a:lnRef>
          <a:fillRef idx="2">
            <a:schemeClr val="accent2"/>
          </a:fillRef>
          <a:effectRef idx="1">
            <a:schemeClr val="accent2"/>
          </a:effectRef>
          <a:fontRef idx="minor">
            <a:schemeClr val="dk1"/>
          </a:fontRef>
        </p:style>
        <p:txBody>
          <a:bodyPr lIns="0" tIns="0" rIns="0" bIns="0" anchor="ctr"/>
          <a:lstStyle/>
          <a:p>
            <a:pPr algn="ctr">
              <a:defRPr/>
            </a:pPr>
            <a:endParaRPr lang="ja-JP" altLang="en-US" sz="105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テキスト ボックス 15"/>
          <p:cNvSpPr txBox="1"/>
          <p:nvPr/>
        </p:nvSpPr>
        <p:spPr>
          <a:xfrm>
            <a:off x="421690" y="4915001"/>
            <a:ext cx="785812" cy="318924"/>
          </a:xfrm>
          <a:prstGeom prst="rect">
            <a:avLst/>
          </a:prstGeom>
          <a:ln w="19050">
            <a:solidFill>
              <a:schemeClr val="bg1">
                <a:lumMod val="75000"/>
              </a:schemeClr>
            </a:solidFill>
          </a:ln>
        </p:spPr>
        <p:style>
          <a:lnRef idx="2">
            <a:schemeClr val="dk1"/>
          </a:lnRef>
          <a:fillRef idx="1">
            <a:schemeClr val="lt1"/>
          </a:fillRef>
          <a:effectRef idx="0">
            <a:schemeClr val="dk1"/>
          </a:effectRef>
          <a:fontRef idx="minor">
            <a:schemeClr val="dk1"/>
          </a:fontRef>
        </p:style>
        <p:txBody>
          <a:bodyPr tIns="72000" bIns="0">
            <a:spAutoFit/>
          </a:bodyPr>
          <a:lstStyle/>
          <a:p>
            <a:pPr algn="ctr">
              <a:defRPr/>
            </a:pPr>
            <a:r>
              <a:rPr lang="ja-JP" altLang="en-US" sz="1600"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資金</a:t>
            </a:r>
          </a:p>
        </p:txBody>
      </p:sp>
      <p:sp>
        <p:nvSpPr>
          <p:cNvPr id="17" name="テキスト ボックス 16"/>
          <p:cNvSpPr txBox="1"/>
          <p:nvPr/>
        </p:nvSpPr>
        <p:spPr>
          <a:xfrm>
            <a:off x="1071563" y="2467579"/>
            <a:ext cx="2755900" cy="313350"/>
          </a:xfrm>
          <a:prstGeom prst="rect">
            <a:avLst/>
          </a:prstGeom>
        </p:spPr>
        <p:style>
          <a:lnRef idx="1">
            <a:schemeClr val="accent3"/>
          </a:lnRef>
          <a:fillRef idx="2">
            <a:schemeClr val="accent3"/>
          </a:fillRef>
          <a:effectRef idx="1">
            <a:schemeClr val="accent3"/>
          </a:effectRef>
          <a:fontRef idx="minor">
            <a:schemeClr val="dk1"/>
          </a:fontRef>
        </p:style>
        <p:txBody>
          <a:bodyPr wrap="square" lIns="36000" tIns="36000" rIns="36000" bIns="0">
            <a:spAutoFit/>
          </a:bodyPr>
          <a:lstStyle/>
          <a:p>
            <a:pPr algn="ctr">
              <a:defRPr/>
            </a:pPr>
            <a:r>
              <a:rPr kumimoji="0" lang="ja-JP" altLang="en-US"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国</a:t>
            </a:r>
            <a:endParaRPr lang="ja-JP" altLang="en-US"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下矢印 17"/>
          <p:cNvSpPr/>
          <p:nvPr/>
        </p:nvSpPr>
        <p:spPr>
          <a:xfrm>
            <a:off x="2220125" y="2836249"/>
            <a:ext cx="360363" cy="309649"/>
          </a:xfrm>
          <a:prstGeom prst="downArrow">
            <a:avLst>
              <a:gd name="adj1" fmla="val 50000"/>
              <a:gd name="adj2" fmla="val 44709"/>
            </a:avLst>
          </a:prstGeom>
          <a:noFill/>
          <a:ln>
            <a:solidFill>
              <a:schemeClr val="accent4">
                <a:lumMod val="40000"/>
                <a:lumOff val="60000"/>
              </a:schemeClr>
            </a:solidFill>
          </a:ln>
        </p:spPr>
        <p:style>
          <a:lnRef idx="1">
            <a:schemeClr val="accent3"/>
          </a:lnRef>
          <a:fillRef idx="2">
            <a:schemeClr val="accent3"/>
          </a:fillRef>
          <a:effectRef idx="1">
            <a:schemeClr val="accent3"/>
          </a:effectRef>
          <a:fontRef idx="minor">
            <a:schemeClr val="dk1"/>
          </a:fontRef>
        </p:style>
        <p:txBody>
          <a:bodyPr lIns="0" tIns="0" rIns="0" bIns="0" anchor="ctr"/>
          <a:lstStyle/>
          <a:p>
            <a:pPr algn="ctr">
              <a:defRPr/>
            </a:pPr>
            <a:endParaRPr lang="ja-JP" altLang="en-US" sz="105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テキスト ボックス 18"/>
          <p:cNvSpPr txBox="1"/>
          <p:nvPr/>
        </p:nvSpPr>
        <p:spPr>
          <a:xfrm>
            <a:off x="871041" y="2880171"/>
            <a:ext cx="3198812" cy="338554"/>
          </a:xfrm>
          <a:prstGeom prst="rect">
            <a:avLst/>
          </a:prstGeom>
          <a:noFill/>
        </p:spPr>
        <p:txBody>
          <a:bodyPr wrap="square">
            <a:spAutoFit/>
          </a:bodyPr>
          <a:lstStyle/>
          <a:p>
            <a:pPr algn="ctr">
              <a:defRPr/>
            </a:pPr>
            <a:r>
              <a:rPr lang="ja-JP" altLang="en-US" sz="16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Ｊ－クレジットの認証</a:t>
            </a:r>
          </a:p>
        </p:txBody>
      </p:sp>
      <p:sp>
        <p:nvSpPr>
          <p:cNvPr id="20" name="左カーブ矢印 19"/>
          <p:cNvSpPr/>
          <p:nvPr/>
        </p:nvSpPr>
        <p:spPr>
          <a:xfrm>
            <a:off x="2721373" y="4689578"/>
            <a:ext cx="1079500" cy="755651"/>
          </a:xfrm>
          <a:prstGeom prst="curvedLeftArrow">
            <a:avLst/>
          </a:prstGeom>
          <a:ln/>
        </p:spPr>
        <p:style>
          <a:lnRef idx="1">
            <a:schemeClr val="accent5"/>
          </a:lnRef>
          <a:fillRef idx="2">
            <a:schemeClr val="accent5"/>
          </a:fillRef>
          <a:effectRef idx="1">
            <a:schemeClr val="accent5"/>
          </a:effectRef>
          <a:fontRef idx="minor">
            <a:schemeClr val="dk1"/>
          </a:fontRef>
        </p:style>
        <p:txBody>
          <a:bodyPr lIns="0" tIns="0" rIns="0" bIns="0" anchor="ctr"/>
          <a:lstStyle/>
          <a:p>
            <a:pPr algn="ctr">
              <a:defRPr/>
            </a:pPr>
            <a:endParaRPr lang="ja-JP" altLang="en-US" sz="105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3328" name="Picture 3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09894" y="3790311"/>
            <a:ext cx="442913" cy="311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 name="テキスト ボックス 67"/>
          <p:cNvSpPr txBox="1">
            <a:spLocks noChangeArrowheads="1"/>
          </p:cNvSpPr>
          <p:nvPr/>
        </p:nvSpPr>
        <p:spPr bwMode="auto">
          <a:xfrm>
            <a:off x="227000" y="4021835"/>
            <a:ext cx="1041599" cy="254044"/>
          </a:xfrm>
          <a:prstGeom prst="rect">
            <a:avLst/>
          </a:prstGeom>
          <a:noFill/>
          <a:ln w="9525">
            <a:noFill/>
            <a:miter lim="800000"/>
            <a:headEnd/>
            <a:tailEnd/>
          </a:ln>
        </p:spPr>
        <p:txBody>
          <a:bodyPr wrap="square">
            <a:spAutoFit/>
          </a:bodyPr>
          <a:lstStyle/>
          <a:p>
            <a:pPr algn="ctr">
              <a:defRPr/>
            </a:pPr>
            <a:r>
              <a:rPr kumimoji="0" lang="ja-JP" altLang="en-US" sz="105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ヒートポンプ</a:t>
            </a:r>
          </a:p>
        </p:txBody>
      </p:sp>
      <p:sp>
        <p:nvSpPr>
          <p:cNvPr id="25" name="テキスト ボックス 24"/>
          <p:cNvSpPr txBox="1">
            <a:spLocks noChangeArrowheads="1"/>
          </p:cNvSpPr>
          <p:nvPr/>
        </p:nvSpPr>
        <p:spPr bwMode="auto">
          <a:xfrm>
            <a:off x="1208589" y="4066283"/>
            <a:ext cx="1477715" cy="254044"/>
          </a:xfrm>
          <a:prstGeom prst="rect">
            <a:avLst/>
          </a:prstGeom>
          <a:noFill/>
          <a:ln w="9525">
            <a:noFill/>
            <a:miter lim="800000"/>
            <a:headEnd/>
            <a:tailEnd/>
          </a:ln>
        </p:spPr>
        <p:txBody>
          <a:bodyPr wrap="square">
            <a:spAutoFit/>
          </a:bodyPr>
          <a:lstStyle/>
          <a:p>
            <a:pPr algn="ctr">
              <a:defRPr/>
            </a:pPr>
            <a:r>
              <a:rPr kumimoji="0" lang="ja-JP" altLang="en-US" sz="105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バイオマスボイラー</a:t>
            </a:r>
          </a:p>
        </p:txBody>
      </p:sp>
      <p:sp>
        <p:nvSpPr>
          <p:cNvPr id="26" name="テキスト ボックス 25"/>
          <p:cNvSpPr txBox="1"/>
          <p:nvPr/>
        </p:nvSpPr>
        <p:spPr>
          <a:xfrm>
            <a:off x="3079689" y="4843635"/>
            <a:ext cx="2134232" cy="461665"/>
          </a:xfrm>
          <a:prstGeom prst="rect">
            <a:avLst/>
          </a:prstGeom>
          <a:ln w="19050">
            <a:solidFill>
              <a:schemeClr val="bg1">
                <a:lumMod val="75000"/>
              </a:schemeClr>
            </a:solidFill>
          </a:ln>
        </p:spPr>
        <p:style>
          <a:lnRef idx="2">
            <a:schemeClr val="dk1"/>
          </a:lnRef>
          <a:fillRef idx="1">
            <a:schemeClr val="lt1"/>
          </a:fillRef>
          <a:effectRef idx="0">
            <a:schemeClr val="dk1"/>
          </a:effectRef>
          <a:fontRef idx="minor">
            <a:schemeClr val="dk1"/>
          </a:fontRef>
        </p:style>
        <p:txBody>
          <a:bodyPr wrap="square">
            <a:spAutoFit/>
          </a:bodyPr>
          <a:lstStyle/>
          <a:p>
            <a:pPr algn="ctr">
              <a:defRPr/>
            </a:pPr>
            <a:r>
              <a:rPr lang="ja-JP" altLang="en-US" sz="1400"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Ｊ－クレジット</a:t>
            </a:r>
            <a:br>
              <a:rPr lang="en-US" altLang="ja-JP" sz="1400"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0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0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ＣＯ２</a:t>
            </a:r>
            <a:r>
              <a:rPr lang="ja-JP" altLang="en-US" sz="10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排出削減・吸収量）</a:t>
            </a:r>
          </a:p>
        </p:txBody>
      </p:sp>
      <p:sp>
        <p:nvSpPr>
          <p:cNvPr id="32" name="テキスト ボックス 144"/>
          <p:cNvSpPr txBox="1">
            <a:spLocks noChangeArrowheads="1"/>
          </p:cNvSpPr>
          <p:nvPr/>
        </p:nvSpPr>
        <p:spPr bwMode="auto">
          <a:xfrm>
            <a:off x="2421194" y="4066288"/>
            <a:ext cx="1023937" cy="227647"/>
          </a:xfrm>
          <a:prstGeom prst="rect">
            <a:avLst/>
          </a:prstGeom>
          <a:noFill/>
          <a:ln w="9525">
            <a:noFill/>
            <a:miter lim="800000"/>
            <a:headEnd/>
            <a:tailEnd/>
          </a:ln>
        </p:spPr>
        <p:txBody>
          <a:bodyPr lIns="65299" tIns="32649" rIns="65299" bIns="32649">
            <a:spAutoFit/>
          </a:bodyPr>
          <a:lstStyle/>
          <a:p>
            <a:pPr algn="ctr" defTabSz="912791">
              <a:defRPr/>
            </a:pPr>
            <a:r>
              <a:rPr kumimoji="0" lang="ja-JP" altLang="en-US" sz="105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太陽光発電</a:t>
            </a:r>
          </a:p>
        </p:txBody>
      </p:sp>
      <p:sp>
        <p:nvSpPr>
          <p:cNvPr id="33" name="円/楕円 32"/>
          <p:cNvSpPr/>
          <p:nvPr/>
        </p:nvSpPr>
        <p:spPr>
          <a:xfrm>
            <a:off x="1814906" y="4870987"/>
            <a:ext cx="981529" cy="362943"/>
          </a:xfrm>
          <a:prstGeom prst="ellipse">
            <a:avLst/>
          </a:prstGeom>
          <a:solidFill>
            <a:srgbClr val="FFFF00"/>
          </a:solidFill>
          <a:ln w="3175">
            <a:solidFill>
              <a:schemeClr val="tx1">
                <a:lumMod val="50000"/>
                <a:lumOff val="50000"/>
              </a:schemeClr>
            </a:solidFill>
          </a:ln>
        </p:spPr>
        <p:txBody>
          <a:bodyPr lIns="0" tIns="0" rIns="0" bIns="0" anchor="ctr"/>
          <a:lstStyle/>
          <a:p>
            <a:pPr algn="ctr">
              <a:defRPr/>
            </a:pPr>
            <a:endParaRPr lang="ja-JP" altLang="en-US" sz="105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テキスト ボックス 33"/>
          <p:cNvSpPr txBox="1"/>
          <p:nvPr/>
        </p:nvSpPr>
        <p:spPr>
          <a:xfrm>
            <a:off x="1661663" y="4883635"/>
            <a:ext cx="1295535" cy="369332"/>
          </a:xfrm>
          <a:prstGeom prst="rect">
            <a:avLst/>
          </a:prstGeom>
          <a:noFill/>
        </p:spPr>
        <p:txBody>
          <a:bodyPr wrap="square">
            <a:spAutoFit/>
          </a:bodyPr>
          <a:lstStyle/>
          <a:p>
            <a:pPr algn="ctr">
              <a:defRPr/>
            </a:pPr>
            <a:r>
              <a:rPr lang="ja-JP" altLang="en-US"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資金循環</a:t>
            </a:r>
          </a:p>
        </p:txBody>
      </p:sp>
      <p:sp>
        <p:nvSpPr>
          <p:cNvPr id="36" name="テキスト ボックス 35"/>
          <p:cNvSpPr txBox="1"/>
          <p:nvPr/>
        </p:nvSpPr>
        <p:spPr>
          <a:xfrm>
            <a:off x="1496622" y="2060849"/>
            <a:ext cx="1856583" cy="369332"/>
          </a:xfrm>
          <a:prstGeom prst="rect">
            <a:avLst/>
          </a:prstGeom>
          <a:solidFill>
            <a:srgbClr val="92D050"/>
          </a:solidFill>
          <a:ln>
            <a:noFill/>
          </a:ln>
        </p:spPr>
        <p:style>
          <a:lnRef idx="2">
            <a:schemeClr val="accent6"/>
          </a:lnRef>
          <a:fillRef idx="1">
            <a:schemeClr val="lt1"/>
          </a:fillRef>
          <a:effectRef idx="0">
            <a:schemeClr val="accent6"/>
          </a:effectRef>
          <a:fontRef idx="minor">
            <a:schemeClr val="dk1"/>
          </a:fontRef>
        </p:style>
        <p:txBody>
          <a:bodyPr wrap="square">
            <a:spAutoFit/>
          </a:bodyPr>
          <a:lstStyle/>
          <a:p>
            <a:pPr algn="ctr">
              <a:defRPr/>
            </a:pPr>
            <a:r>
              <a:rPr lang="ja-JP" altLang="en-US"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制度の仕組み</a:t>
            </a:r>
          </a:p>
        </p:txBody>
      </p:sp>
      <p:sp>
        <p:nvSpPr>
          <p:cNvPr id="31" name="Rectangle 5"/>
          <p:cNvSpPr>
            <a:spLocks noChangeArrowheads="1"/>
          </p:cNvSpPr>
          <p:nvPr/>
        </p:nvSpPr>
        <p:spPr bwMode="auto">
          <a:xfrm>
            <a:off x="6556634" y="5158519"/>
            <a:ext cx="2232025" cy="288925"/>
          </a:xfrm>
          <a:prstGeom prst="rect">
            <a:avLst/>
          </a:prstGeom>
          <a:noFill/>
          <a:ln w="22225">
            <a:noFill/>
            <a:miter lim="800000"/>
            <a:headEnd/>
            <a:tailEnd/>
          </a:ln>
        </p:spPr>
        <p:txBody>
          <a:bodyPr wrap="none" lIns="91432" tIns="45716" rIns="91432" bIns="45716" anchor="ctr" anchorCtr="1"/>
          <a:lstStyle/>
          <a:p>
            <a:pPr algn="ctr">
              <a:spcBef>
                <a:spcPct val="50000"/>
              </a:spcBef>
              <a:defRPr/>
            </a:pPr>
            <a:r>
              <a:rPr kumimoji="0" lang="ja-JP" altLang="en-US" sz="16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ベースラインアンドクレジット</a:t>
            </a:r>
            <a:endParaRPr kumimoji="0" lang="en-US" altLang="ja-JP" sz="16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3338" name="Picture 6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694762" y="3717039"/>
            <a:ext cx="5381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 name="テキスト ボックス 144"/>
          <p:cNvSpPr txBox="1">
            <a:spLocks noChangeArrowheads="1"/>
          </p:cNvSpPr>
          <p:nvPr/>
        </p:nvSpPr>
        <p:spPr bwMode="auto">
          <a:xfrm>
            <a:off x="3497022" y="4066288"/>
            <a:ext cx="1023937" cy="227647"/>
          </a:xfrm>
          <a:prstGeom prst="rect">
            <a:avLst/>
          </a:prstGeom>
          <a:noFill/>
          <a:ln w="9525">
            <a:noFill/>
            <a:miter lim="800000"/>
            <a:headEnd/>
            <a:tailEnd/>
          </a:ln>
        </p:spPr>
        <p:txBody>
          <a:bodyPr lIns="65299" tIns="32649" rIns="65299" bIns="32649">
            <a:spAutoFit/>
          </a:bodyPr>
          <a:lstStyle/>
          <a:p>
            <a:pPr algn="ctr" defTabSz="912791">
              <a:defRPr/>
            </a:pPr>
            <a:r>
              <a:rPr kumimoji="0" lang="ja-JP" altLang="en-US" sz="105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間伐・植林</a:t>
            </a:r>
          </a:p>
        </p:txBody>
      </p:sp>
      <p:pic>
        <p:nvPicPr>
          <p:cNvPr id="13340" name="Picture 138"/>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784654" y="3778951"/>
            <a:ext cx="346075" cy="311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41" name="Picture 140"/>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22530" y="3763811"/>
            <a:ext cx="2762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タイトル 1"/>
          <p:cNvSpPr txBox="1">
            <a:spLocks/>
          </p:cNvSpPr>
          <p:nvPr/>
        </p:nvSpPr>
        <p:spPr>
          <a:xfrm>
            <a:off x="1279525" y="1227636"/>
            <a:ext cx="8890000" cy="630239"/>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lvl1pPr algn="ctr" defTabSz="914400" rtl="0" eaLnBrk="1" latinLnBrk="0" hangingPunct="1">
              <a:spcBef>
                <a:spcPct val="0"/>
              </a:spcBef>
              <a:buNone/>
              <a:defRPr kumimoji="1" sz="4000" b="1" kern="1200">
                <a:solidFill>
                  <a:schemeClr val="bg1"/>
                </a:solidFill>
                <a:latin typeface="+mj-lt"/>
                <a:ea typeface="+mj-ea"/>
                <a:cs typeface="+mj-cs"/>
              </a:defRPr>
            </a:lvl1pPr>
            <a:lvl2pPr>
              <a:defRPr/>
            </a:lvl2pPr>
            <a:lvl3pPr>
              <a:defRPr/>
            </a:lvl3pPr>
            <a:lvl4pPr>
              <a:defRPr/>
            </a:lvl4pPr>
            <a:lvl5pPr>
              <a:defRPr/>
            </a:lvl5pPr>
            <a:lvl6pPr>
              <a:defRPr/>
            </a:lvl6pPr>
            <a:lvl7pPr>
              <a:defRPr/>
            </a:lvl7pPr>
            <a:lvl8pPr>
              <a:defRPr/>
            </a:lvl8pPr>
            <a:lvl9pPr>
              <a:defRPr/>
            </a:lvl9pPr>
          </a:lstStyle>
          <a:p>
            <a:pPr defTabSz="844083">
              <a:defRPr/>
            </a:pPr>
            <a:endParaRPr lang="ja-JP" altLang="en-US" sz="2600" b="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128469" y="13498"/>
            <a:ext cx="9540999" cy="513405"/>
          </a:xfrm>
          <a:prstGeom prst="rect">
            <a:avLst/>
          </a:prstGeom>
          <a:noFill/>
        </p:spPr>
        <p:txBody>
          <a:bodyPr wrap="square" tIns="36000" rtlCol="0">
            <a:spAutoFit/>
          </a:bodyPr>
          <a:lstStyle/>
          <a:p>
            <a:pPr algn="ctr"/>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Ｊ－クレジット制度の概要</a:t>
            </a:r>
          </a:p>
        </p:txBody>
      </p:sp>
      <p:sp>
        <p:nvSpPr>
          <p:cNvPr id="40" name="テキスト ボックス 39"/>
          <p:cNvSpPr txBox="1"/>
          <p:nvPr/>
        </p:nvSpPr>
        <p:spPr>
          <a:xfrm>
            <a:off x="9217025" y="6525344"/>
            <a:ext cx="630932" cy="369332"/>
          </a:xfrm>
          <a:prstGeom prst="rect">
            <a:avLst/>
          </a:prstGeom>
          <a:noFill/>
        </p:spPr>
        <p:txBody>
          <a:bodyPr wrap="square" rtlCol="0">
            <a:spAutoFit/>
          </a:bodyPr>
          <a:lstStyle/>
          <a:p>
            <a:pPr algn="ctr" eaLnBrk="1" hangingPunct="1"/>
            <a:r>
              <a:rPr lang="en-US" altLang="ja-JP" b="1" dirty="0">
                <a:solidFill>
                  <a:prstClr val="white">
                    <a:lumMod val="50000"/>
                  </a:prstClr>
                </a:solidFill>
                <a:latin typeface="メイリオ" panose="020B0604030504040204" pitchFamily="50" charset="-128"/>
                <a:ea typeface="メイリオ" panose="020B0604030504040204" pitchFamily="50" charset="-128"/>
                <a:cs typeface="メイリオ" panose="020B0604030504040204" pitchFamily="50" charset="-128"/>
              </a:rPr>
              <a:t>2</a:t>
            </a:r>
            <a:endParaRPr lang="ja-JP" altLang="en-US" b="1" dirty="0">
              <a:solidFill>
                <a:prstClr val="white">
                  <a:lumMod val="50000"/>
                </a:prst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テキスト ボックス 28"/>
          <p:cNvSpPr txBox="1"/>
          <p:nvPr/>
        </p:nvSpPr>
        <p:spPr>
          <a:xfrm>
            <a:off x="6322653" y="2085822"/>
            <a:ext cx="2734804" cy="369332"/>
          </a:xfrm>
          <a:prstGeom prst="rect">
            <a:avLst/>
          </a:prstGeom>
          <a:solidFill>
            <a:srgbClr val="92D050"/>
          </a:solidFill>
          <a:ln>
            <a:noFill/>
          </a:ln>
        </p:spPr>
        <p:style>
          <a:lnRef idx="2">
            <a:schemeClr val="accent6"/>
          </a:lnRef>
          <a:fillRef idx="1">
            <a:schemeClr val="lt1"/>
          </a:fillRef>
          <a:effectRef idx="0">
            <a:schemeClr val="accent6"/>
          </a:effectRef>
          <a:fontRef idx="minor">
            <a:schemeClr val="dk1"/>
          </a:fontRef>
        </p:style>
        <p:txBody>
          <a:bodyPr wrap="square">
            <a:spAutoFit/>
          </a:bodyPr>
          <a:lstStyle/>
          <a:p>
            <a:pPr algn="ctr">
              <a:defRPr/>
            </a:pPr>
            <a:r>
              <a:rPr kumimoji="0" lang="ja-JP" altLang="en-US"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クレジット認証の考え方</a:t>
            </a:r>
            <a:endParaRPr lang="ja-JP" altLang="en-US"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8117564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3"/>
          <p:cNvSpPr txBox="1">
            <a:spLocks noChangeArrowheads="1"/>
          </p:cNvSpPr>
          <p:nvPr/>
        </p:nvSpPr>
        <p:spPr bwMode="auto">
          <a:xfrm>
            <a:off x="974754" y="1496065"/>
            <a:ext cx="7918451" cy="461665"/>
          </a:xfrm>
          <a:prstGeom prst="rect">
            <a:avLst/>
          </a:prstGeom>
          <a:noFill/>
          <a:ln w="9525">
            <a:noFill/>
            <a:miter lim="800000"/>
            <a:headEnd/>
            <a:tailEnd/>
          </a:ln>
        </p:spPr>
        <p:txBody>
          <a:bodyPr>
            <a:spAutoFit/>
          </a:bodyPr>
          <a:lstStyle/>
          <a:p>
            <a:pPr algn="ctr">
              <a:defRPr/>
            </a:pPr>
            <a:r>
              <a:rPr kumimoji="0" lang="ja-JP" altLang="en-US" sz="24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＜クレジット認証回数・認証量の推移＞</a:t>
            </a:r>
          </a:p>
        </p:txBody>
      </p:sp>
      <p:sp>
        <p:nvSpPr>
          <p:cNvPr id="8" name="テキスト ボックス 1"/>
          <p:cNvSpPr txBox="1"/>
          <p:nvPr/>
        </p:nvSpPr>
        <p:spPr>
          <a:xfrm>
            <a:off x="406256" y="1688420"/>
            <a:ext cx="1391728" cy="338554"/>
          </a:xfrm>
          <a:prstGeom prst="rect">
            <a:avLst/>
          </a:prstGeom>
        </p:spPr>
        <p:txBody>
          <a:bodyPr wrap="none"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kumimoji="0" lang="ja-JP" altLang="en-US" sz="16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万</a:t>
            </a:r>
            <a:r>
              <a:rPr kumimoji="0" lang="en-US" altLang="ja-JP" sz="16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t-CO2</a:t>
            </a:r>
            <a:r>
              <a:rPr kumimoji="0" lang="ja-JP" altLang="en-US" sz="1600" kern="0" dirty="0" err="1">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6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回</a:t>
            </a:r>
          </a:p>
        </p:txBody>
      </p:sp>
      <p:sp>
        <p:nvSpPr>
          <p:cNvPr id="9" name="正方形/長方形 8"/>
          <p:cNvSpPr/>
          <p:nvPr/>
        </p:nvSpPr>
        <p:spPr>
          <a:xfrm>
            <a:off x="162935" y="544855"/>
            <a:ext cx="9630932" cy="802520"/>
          </a:xfrm>
          <a:prstGeom prst="rect">
            <a:avLst/>
          </a:prstGeom>
          <a:solidFill>
            <a:schemeClr val="accent1">
              <a:lumMod val="20000"/>
              <a:lumOff val="80000"/>
            </a:schemeClr>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indent="-719982">
              <a:lnSpc>
                <a:spcPts val="1800"/>
              </a:lnSpc>
              <a:spcAft>
                <a:spcPts val="600"/>
              </a:spcAft>
              <a:defRPr/>
            </a:pPr>
            <a:r>
              <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●Ｊ－クレジット制度登録プロジェクトの認証量は着実に増進。</a:t>
            </a:r>
            <a:endParaRPr kumimoji="0" lang="en-US" altLang="ja-JP"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indent="-719982">
              <a:lnSpc>
                <a:spcPts val="1800"/>
              </a:lnSpc>
              <a:spcAft>
                <a:spcPts val="600"/>
              </a:spcAft>
              <a:defRPr/>
            </a:pPr>
            <a:r>
              <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●旧制度からの移行プロジェクトの認証回数は、第</a:t>
            </a:r>
            <a:r>
              <a:rPr kumimoji="0" lang="en-US" altLang="ja-JP"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14</a:t>
            </a:r>
            <a:r>
              <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回認証委員会以降、顕著に増加。</a:t>
            </a:r>
            <a:endParaRPr kumimoji="0" lang="en-US" altLang="ja-JP"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テキスト ボックス 13"/>
          <p:cNvSpPr txBox="1"/>
          <p:nvPr/>
        </p:nvSpPr>
        <p:spPr>
          <a:xfrm>
            <a:off x="5726144" y="6436338"/>
            <a:ext cx="3529013" cy="369332"/>
          </a:xfrm>
          <a:prstGeom prst="rect">
            <a:avLst/>
          </a:prstGeom>
          <a:noFill/>
        </p:spPr>
        <p:txBody>
          <a:bodyPr>
            <a:spAutoFit/>
          </a:bodyPr>
          <a:lstStyle/>
          <a:p>
            <a:pPr algn="r">
              <a:defRPr/>
            </a:pPr>
            <a:r>
              <a:rPr kumimoji="0" lang="en-US" altLang="ja-JP"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2018</a:t>
            </a:r>
            <a:r>
              <a:rPr kumimoji="0" lang="ja-JP" altLang="en-US"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年</a:t>
            </a:r>
            <a:r>
              <a:rPr kumimoji="0" lang="en-US" altLang="ja-JP"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1</a:t>
            </a:r>
            <a:r>
              <a:rPr kumimoji="0" lang="ja-JP" altLang="en-US"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月</a:t>
            </a:r>
            <a:r>
              <a:rPr kumimoji="0" lang="en-US" altLang="ja-JP"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24</a:t>
            </a:r>
            <a:r>
              <a:rPr kumimoji="0" lang="ja-JP" altLang="en-US"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日時点</a:t>
            </a:r>
            <a:r>
              <a:rPr lang="ja-JP" altLang="en-US"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の実績</a:t>
            </a:r>
          </a:p>
        </p:txBody>
      </p:sp>
      <p:graphicFrame>
        <p:nvGraphicFramePr>
          <p:cNvPr id="10" name="グラフ 9"/>
          <p:cNvGraphicFramePr>
            <a:graphicFrameLocks/>
          </p:cNvGraphicFramePr>
          <p:nvPr>
            <p:extLst/>
          </p:nvPr>
        </p:nvGraphicFramePr>
        <p:xfrm>
          <a:off x="3" y="1936027"/>
          <a:ext cx="9793867" cy="4436861"/>
        </p:xfrm>
        <a:graphic>
          <a:graphicData uri="http://schemas.openxmlformats.org/drawingml/2006/chart">
            <c:chart xmlns:c="http://schemas.openxmlformats.org/drawingml/2006/chart" xmlns:r="http://schemas.openxmlformats.org/officeDocument/2006/relationships" r:id="rId2"/>
          </a:graphicData>
        </a:graphic>
      </p:graphicFrame>
      <p:sp>
        <p:nvSpPr>
          <p:cNvPr id="2" name="テキスト ボックス 1"/>
          <p:cNvSpPr txBox="1"/>
          <p:nvPr/>
        </p:nvSpPr>
        <p:spPr>
          <a:xfrm>
            <a:off x="612806" y="1"/>
            <a:ext cx="8642351" cy="523220"/>
          </a:xfrm>
          <a:prstGeom prst="rect">
            <a:avLst/>
          </a:prstGeom>
          <a:noFill/>
        </p:spPr>
        <p:txBody>
          <a:bodyPr wrap="square" rtlCol="0">
            <a:spAutoFit/>
          </a:bodyPr>
          <a:lstStyle/>
          <a:p>
            <a:pPr algn="ctr"/>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プロジェクト登録及びクレジット認証の状況</a:t>
            </a:r>
          </a:p>
        </p:txBody>
      </p:sp>
      <p:sp>
        <p:nvSpPr>
          <p:cNvPr id="13" name="テキスト ボックス 12"/>
          <p:cNvSpPr txBox="1"/>
          <p:nvPr/>
        </p:nvSpPr>
        <p:spPr>
          <a:xfrm>
            <a:off x="9217025" y="6525344"/>
            <a:ext cx="630932" cy="369332"/>
          </a:xfrm>
          <a:prstGeom prst="rect">
            <a:avLst/>
          </a:prstGeom>
          <a:noFill/>
        </p:spPr>
        <p:txBody>
          <a:bodyPr wrap="square" rtlCol="0">
            <a:spAutoFit/>
          </a:bodyPr>
          <a:lstStyle/>
          <a:p>
            <a:pPr algn="ctr" eaLnBrk="1" hangingPunct="1"/>
            <a:r>
              <a:rPr lang="en-US" altLang="ja-JP" b="1" dirty="0">
                <a:solidFill>
                  <a:prstClr val="white">
                    <a:lumMod val="50000"/>
                  </a:prstClr>
                </a:solidFill>
                <a:latin typeface="メイリオ" panose="020B0604030504040204" pitchFamily="50" charset="-128"/>
                <a:ea typeface="メイリオ" panose="020B0604030504040204" pitchFamily="50" charset="-128"/>
                <a:cs typeface="メイリオ" panose="020B0604030504040204" pitchFamily="50" charset="-128"/>
              </a:rPr>
              <a:t>3</a:t>
            </a:r>
            <a:endParaRPr lang="ja-JP" altLang="en-US" b="1" dirty="0">
              <a:solidFill>
                <a:prstClr val="white">
                  <a:lumMod val="50000"/>
                </a:prstClr>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382503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56286" y="5940002"/>
            <a:ext cx="10565157" cy="338554"/>
          </a:xfrm>
          <a:prstGeom prst="rect">
            <a:avLst/>
          </a:prstGeom>
        </p:spPr>
        <p:txBody>
          <a:bodyPr wrap="square">
            <a:spAutoFit/>
          </a:bodyPr>
          <a:lstStyle/>
          <a:p>
            <a:pPr>
              <a:defRPr/>
            </a:pPr>
            <a:r>
              <a:rPr kumimoji="0" lang="ja-JP" altLang="en-US" sz="16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en-US" altLang="ja-JP" sz="16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6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en-US" altLang="ja-JP" sz="16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1</a:t>
            </a:r>
            <a:r>
              <a:rPr kumimoji="0" lang="ja-JP" altLang="en-US" sz="1600" kern="0" dirty="0" err="1">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つの</a:t>
            </a:r>
            <a:r>
              <a:rPr kumimoji="0" lang="ja-JP" altLang="en-US" sz="16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プロジェクトに複数方法論を適用している場合があるため、プロジェクト件数とは一致しない</a:t>
            </a:r>
          </a:p>
        </p:txBody>
      </p:sp>
      <p:sp>
        <p:nvSpPr>
          <p:cNvPr id="15363" name="Rectangle 5"/>
          <p:cNvSpPr>
            <a:spLocks noChangeArrowheads="1"/>
          </p:cNvSpPr>
          <p:nvPr/>
        </p:nvSpPr>
        <p:spPr bwMode="auto">
          <a:xfrm>
            <a:off x="236371" y="582115"/>
            <a:ext cx="4644000" cy="396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2" tIns="36000" rIns="91432" bIns="0" anchor="ctr" anchorCtr="1"/>
          <a:lstStyle>
            <a:lvl1pPr>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lgn="ctr" eaLnBrk="1" hangingPunct="1">
              <a:spcBef>
                <a:spcPct val="50000"/>
              </a:spcBef>
              <a:buFont typeface="Arial" panose="020B0604020202020204" pitchFamily="34" charset="0"/>
              <a:buNone/>
            </a:pPr>
            <a:r>
              <a:rPr lang="ja-JP" altLang="en-US" sz="2400" dirty="0">
                <a:solidFill>
                  <a:srgbClr val="000000"/>
                </a:solidFill>
                <a:latin typeface="メイリオ" panose="020B0604030504040204" pitchFamily="50" charset="-128"/>
              </a:rPr>
              <a:t>適用方法論分類（通常型）</a:t>
            </a:r>
            <a:endParaRPr lang="en-US" altLang="ja-JP" sz="2400" dirty="0">
              <a:solidFill>
                <a:srgbClr val="000000"/>
              </a:solidFill>
              <a:latin typeface="メイリオ" panose="020B0604030504040204" pitchFamily="50" charset="-128"/>
            </a:endParaRPr>
          </a:p>
        </p:txBody>
      </p:sp>
      <p:sp>
        <p:nvSpPr>
          <p:cNvPr id="15364" name="Rectangle 5"/>
          <p:cNvSpPr>
            <a:spLocks noChangeArrowheads="1"/>
          </p:cNvSpPr>
          <p:nvPr/>
        </p:nvSpPr>
        <p:spPr bwMode="auto">
          <a:xfrm>
            <a:off x="5007366" y="582115"/>
            <a:ext cx="4698169" cy="396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2" tIns="45716" rIns="91432" bIns="0" anchor="ctr" anchorCtr="1"/>
          <a:lstStyle>
            <a:lvl1pPr>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lgn="ctr" eaLnBrk="1" hangingPunct="1">
              <a:spcBef>
                <a:spcPct val="50000"/>
              </a:spcBef>
              <a:buFont typeface="Arial" panose="020B0604020202020204" pitchFamily="34" charset="0"/>
              <a:buNone/>
            </a:pPr>
            <a:r>
              <a:rPr lang="ja-JP" altLang="en-US" sz="2400">
                <a:solidFill>
                  <a:srgbClr val="000000"/>
                </a:solidFill>
                <a:latin typeface="メイリオ" panose="020B0604030504040204" pitchFamily="50" charset="-128"/>
              </a:rPr>
              <a:t>適用方法論分類（プログラム型）</a:t>
            </a:r>
            <a:endParaRPr lang="en-US" altLang="ja-JP" sz="2400">
              <a:solidFill>
                <a:srgbClr val="000000"/>
              </a:solidFill>
              <a:latin typeface="メイリオ" panose="020B0604030504040204" pitchFamily="50" charset="-128"/>
            </a:endParaRPr>
          </a:p>
        </p:txBody>
      </p:sp>
      <p:sp>
        <p:nvSpPr>
          <p:cNvPr id="12" name="テキスト ボックス 11"/>
          <p:cNvSpPr txBox="1"/>
          <p:nvPr/>
        </p:nvSpPr>
        <p:spPr>
          <a:xfrm>
            <a:off x="5675576" y="6218208"/>
            <a:ext cx="3529013" cy="400110"/>
          </a:xfrm>
          <a:prstGeom prst="rect">
            <a:avLst/>
          </a:prstGeom>
          <a:noFill/>
        </p:spPr>
        <p:txBody>
          <a:bodyPr>
            <a:spAutoFit/>
          </a:bodyPr>
          <a:lstStyle/>
          <a:p>
            <a:pPr algn="r">
              <a:defRPr/>
            </a:pPr>
            <a:r>
              <a:rPr kumimoji="0" lang="en-US" altLang="ja-JP" sz="20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2018</a:t>
            </a:r>
            <a:r>
              <a:rPr kumimoji="0" lang="ja-JP" altLang="en-US" sz="20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年</a:t>
            </a:r>
            <a:r>
              <a:rPr kumimoji="0" lang="en-US" altLang="ja-JP" sz="20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1</a:t>
            </a:r>
            <a:r>
              <a:rPr kumimoji="0" lang="ja-JP" altLang="en-US" sz="20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月</a:t>
            </a:r>
            <a:r>
              <a:rPr kumimoji="0" lang="en-US" altLang="ja-JP" sz="20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24</a:t>
            </a:r>
            <a:r>
              <a:rPr kumimoji="0" lang="ja-JP" altLang="en-US" sz="20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日時点</a:t>
            </a:r>
            <a:r>
              <a:rPr lang="ja-JP" altLang="en-US" sz="20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の実績</a:t>
            </a:r>
          </a:p>
        </p:txBody>
      </p:sp>
      <p:graphicFrame>
        <p:nvGraphicFramePr>
          <p:cNvPr id="10" name="グラフ 9"/>
          <p:cNvGraphicFramePr>
            <a:graphicFrameLocks/>
          </p:cNvGraphicFramePr>
          <p:nvPr>
            <p:extLst/>
          </p:nvPr>
        </p:nvGraphicFramePr>
        <p:xfrm>
          <a:off x="-84431" y="1373211"/>
          <a:ext cx="5760000" cy="456679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グラフ 10"/>
          <p:cNvGraphicFramePr>
            <a:graphicFrameLocks/>
          </p:cNvGraphicFramePr>
          <p:nvPr>
            <p:extLst/>
          </p:nvPr>
        </p:nvGraphicFramePr>
        <p:xfrm>
          <a:off x="4476443" y="1480901"/>
          <a:ext cx="5760000" cy="4490523"/>
        </p:xfrm>
        <a:graphic>
          <a:graphicData uri="http://schemas.openxmlformats.org/drawingml/2006/chart">
            <c:chart xmlns:c="http://schemas.openxmlformats.org/drawingml/2006/chart" xmlns:r="http://schemas.openxmlformats.org/officeDocument/2006/relationships" r:id="rId3"/>
          </a:graphicData>
        </a:graphic>
      </p:graphicFrame>
      <p:sp>
        <p:nvSpPr>
          <p:cNvPr id="2" name="テキスト ボックス 1"/>
          <p:cNvSpPr txBox="1"/>
          <p:nvPr/>
        </p:nvSpPr>
        <p:spPr>
          <a:xfrm>
            <a:off x="957270" y="0"/>
            <a:ext cx="8388225" cy="523220"/>
          </a:xfrm>
          <a:prstGeom prst="rect">
            <a:avLst/>
          </a:prstGeom>
          <a:noFill/>
        </p:spPr>
        <p:txBody>
          <a:bodyPr wrap="square" rtlCol="0">
            <a:spAutoFit/>
          </a:bodyPr>
          <a:lstStyle/>
          <a:p>
            <a:pPr algn="ctr"/>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認証クレジットの内訳（移行含む）</a:t>
            </a:r>
            <a:endParaRPr lang="en-US" altLang="ja-JP" sz="2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テキスト ボックス 15"/>
          <p:cNvSpPr txBox="1"/>
          <p:nvPr/>
        </p:nvSpPr>
        <p:spPr>
          <a:xfrm>
            <a:off x="9217025" y="6525344"/>
            <a:ext cx="630932" cy="369332"/>
          </a:xfrm>
          <a:prstGeom prst="rect">
            <a:avLst/>
          </a:prstGeom>
          <a:noFill/>
        </p:spPr>
        <p:txBody>
          <a:bodyPr wrap="square" rtlCol="0">
            <a:spAutoFit/>
          </a:bodyPr>
          <a:lstStyle/>
          <a:p>
            <a:pPr algn="ctr" eaLnBrk="1" hangingPunct="1"/>
            <a:r>
              <a:rPr lang="en-US" altLang="ja-JP" b="1" dirty="0">
                <a:solidFill>
                  <a:prstClr val="white">
                    <a:lumMod val="50000"/>
                  </a:prstClr>
                </a:solidFill>
                <a:latin typeface="メイリオ" panose="020B0604030504040204" pitchFamily="50" charset="-128"/>
                <a:ea typeface="メイリオ" panose="020B0604030504040204" pitchFamily="50" charset="-128"/>
                <a:cs typeface="メイリオ" panose="020B0604030504040204" pitchFamily="50" charset="-128"/>
              </a:rPr>
              <a:t>4</a:t>
            </a:r>
            <a:endParaRPr lang="ja-JP" altLang="en-US" b="1" dirty="0">
              <a:solidFill>
                <a:prstClr val="white">
                  <a:lumMod val="50000"/>
                </a:prstClr>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5210020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2846</TotalTime>
  <Words>492</Words>
  <Application>Microsoft Office PowerPoint</Application>
  <PresentationFormat>A4 210 x 297 mm</PresentationFormat>
  <Paragraphs>97</Paragraphs>
  <Slides>4</Slides>
  <Notes>2</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4</vt:i4>
      </vt:variant>
    </vt:vector>
  </HeadingPairs>
  <TitlesOfParts>
    <vt:vector size="15" baseType="lpstr">
      <vt:lpstr>Meiryo UI</vt:lpstr>
      <vt:lpstr>ＭＳ Ｐゴシック</vt:lpstr>
      <vt:lpstr>ＭＳ Ｐ明朝</vt:lpstr>
      <vt:lpstr>メイリオ</vt:lpstr>
      <vt:lpstr>游ゴシック</vt:lpstr>
      <vt:lpstr>游ゴシック Light</vt:lpstr>
      <vt:lpstr>Arial</vt:lpstr>
      <vt:lpstr>Calibri</vt:lpstr>
      <vt:lpstr>Cambria</vt:lpstr>
      <vt:lpstr>Wingdings</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環境省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予算名 平成26年度概算要求額○○（○○）</dc:title>
  <dc:creator>吉田 諭史</dc:creator>
  <cp:lastModifiedBy>稲 佳奈／リサーチ・コンサル／JRI (ina kana)</cp:lastModifiedBy>
  <cp:revision>178</cp:revision>
  <cp:lastPrinted>2018-02-14T02:24:13Z</cp:lastPrinted>
  <dcterms:created xsi:type="dcterms:W3CDTF">2012-11-02T13:24:31Z</dcterms:created>
  <dcterms:modified xsi:type="dcterms:W3CDTF">2018-05-15T04:56:53Z</dcterms:modified>
</cp:coreProperties>
</file>