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F02795-6D32-446E-A4A7-AD2015C6645D}"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05E7A-4DFF-4D6D-B485-8A54930EB4CF}" type="slidenum">
              <a:rPr kumimoji="1" lang="ja-JP" altLang="en-US" smtClean="0"/>
              <a:t>‹#›</a:t>
            </a:fld>
            <a:endParaRPr kumimoji="1" lang="ja-JP" altLang="en-US"/>
          </a:p>
        </p:txBody>
      </p:sp>
    </p:spTree>
    <p:extLst>
      <p:ext uri="{BB962C8B-B14F-4D97-AF65-F5344CB8AC3E}">
        <p14:creationId xmlns:p14="http://schemas.microsoft.com/office/powerpoint/2010/main" val="1134463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963613" y="1233488"/>
            <a:ext cx="4808537"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ja-JP"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fontAlgn="base">
              <a:spcBef>
                <a:spcPct val="0"/>
              </a:spcBef>
              <a:spcAft>
                <a:spcPct val="0"/>
              </a:spcAft>
              <a:defRPr/>
            </a:pPr>
            <a:fld id="{70D1489F-9FAE-4786-B633-B27C537FB8CC}" type="slidenum">
              <a:rPr lang="en-GB" altLang="ja-JP">
                <a:solidFill>
                  <a:prstClr val="black"/>
                </a:solidFill>
                <a:latin typeface="Cambria" panose="02040503050406030204" pitchFamily="18" charset="0"/>
                <a:ea typeface="メイリオ" panose="020B0604030504040204" pitchFamily="50" charset="-128"/>
              </a:rPr>
              <a:pPr defTabSz="946329" fontAlgn="base">
                <a:spcBef>
                  <a:spcPct val="0"/>
                </a:spcBef>
                <a:spcAft>
                  <a:spcPct val="0"/>
                </a:spcAft>
                <a:defRPr/>
              </a:pPr>
              <a:t>1</a:t>
            </a:fld>
            <a:endParaRPr lang="en-GB" altLang="ja-JP">
              <a:solidFill>
                <a:prstClr val="black"/>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411196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77202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79179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1687334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4169665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13221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312068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786219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403172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259110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65120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092005-7F38-4340-87DD-9DD757243016}"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269581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92005-7F38-4340-87DD-9DD757243016}"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A6E27-C859-4824-93B0-3541FF48AAA6}" type="slidenum">
              <a:rPr kumimoji="1" lang="ja-JP" altLang="en-US" smtClean="0"/>
              <a:t>‹#›</a:t>
            </a:fld>
            <a:endParaRPr kumimoji="1" lang="ja-JP" altLang="en-US"/>
          </a:p>
        </p:txBody>
      </p:sp>
    </p:spTree>
    <p:extLst>
      <p:ext uri="{BB962C8B-B14F-4D97-AF65-F5344CB8AC3E}">
        <p14:creationId xmlns:p14="http://schemas.microsoft.com/office/powerpoint/2010/main" val="12747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28" y="21840"/>
            <a:ext cx="696689" cy="461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038112" y="29673"/>
            <a:ext cx="1300356" cy="461665"/>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25</a:t>
            </a: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年度予算</a:t>
            </a:r>
            <a:endParaRPr kumimoji="0" lang="en-US" altLang="ja-JP"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○○百万円</a:t>
            </a:r>
          </a:p>
        </p:txBody>
      </p:sp>
      <p:sp>
        <p:nvSpPr>
          <p:cNvPr id="83" name="テキスト ボックス 82"/>
          <p:cNvSpPr txBox="1"/>
          <p:nvPr/>
        </p:nvSpPr>
        <p:spPr>
          <a:xfrm>
            <a:off x="715519" y="45716"/>
            <a:ext cx="6943309" cy="461537"/>
          </a:xfrm>
          <a:prstGeom prst="rect">
            <a:avLst/>
          </a:prstGeom>
          <a:noFill/>
        </p:spPr>
        <p:txBody>
          <a:bodyPr wrap="square" rtlCol="0">
            <a:spAutoFit/>
          </a:bodyPr>
          <a:lstStyle/>
          <a:p>
            <a:pPr defTabSz="914104">
              <a:defRPr/>
            </a:pPr>
            <a:r>
              <a:rPr kumimoji="0" lang="ja-JP" altLang="en-US" sz="2399"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環境金融の拡大に向けた利子補給事業　　</a:t>
            </a:r>
          </a:p>
        </p:txBody>
      </p:sp>
      <p:sp>
        <p:nvSpPr>
          <p:cNvPr id="96" name="正方形/長方形 95"/>
          <p:cNvSpPr/>
          <p:nvPr/>
        </p:nvSpPr>
        <p:spPr>
          <a:xfrm>
            <a:off x="8718694" y="64389"/>
            <a:ext cx="1129289" cy="3154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062" eaLnBrk="0" hangingPunct="0">
              <a:defRPr/>
            </a:pPr>
            <a:r>
              <a:rPr kumimoji="0" lang="ja-JP" altLang="en-US" sz="17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p>
        </p:txBody>
      </p:sp>
      <p:sp>
        <p:nvSpPr>
          <p:cNvPr id="97" name="正方形/長方形 96"/>
          <p:cNvSpPr/>
          <p:nvPr/>
        </p:nvSpPr>
        <p:spPr>
          <a:xfrm>
            <a:off x="715594" y="458809"/>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04">
              <a:defRPr/>
            </a:pPr>
            <a:r>
              <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57</a:t>
            </a:r>
            <a:endParaRPr lang="ja-JP" altLang="en-US" sz="1799"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テキスト ボックス 100"/>
          <p:cNvSpPr txBox="1"/>
          <p:nvPr/>
        </p:nvSpPr>
        <p:spPr>
          <a:xfrm>
            <a:off x="9488058" y="6524351"/>
            <a:ext cx="358337" cy="369204"/>
          </a:xfrm>
          <a:prstGeom prst="rect">
            <a:avLst/>
          </a:prstGeom>
          <a:noFill/>
        </p:spPr>
        <p:txBody>
          <a:bodyPr wrap="square" rtlCol="0">
            <a:spAutoFit/>
          </a:bodyPr>
          <a:lstStyle/>
          <a:p>
            <a:pPr algn="ctr" defTabSz="914104">
              <a:defRPr/>
            </a:pPr>
            <a:r>
              <a:rPr kumimoji="0"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endParaRPr lang="ja-JP" altLang="en-US" sz="1799" b="1" kern="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正方形/長方形 6"/>
          <p:cNvSpPr>
            <a:spLocks noChangeArrowheads="1"/>
          </p:cNvSpPr>
          <p:nvPr/>
        </p:nvSpPr>
        <p:spPr bwMode="auto">
          <a:xfrm>
            <a:off x="4396771" y="380525"/>
            <a:ext cx="5740951" cy="1195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8" eaLnBrk="1" hangingPunct="1">
              <a:lnSpc>
                <a:spcPts val="1999"/>
              </a:lnSpc>
              <a:spcBef>
                <a:spcPct val="0"/>
              </a:spcBef>
              <a:spcAft>
                <a:spcPts val="277"/>
              </a:spcAft>
              <a:buClr>
                <a:srgbClr val="6F6F6F"/>
              </a:buClr>
              <a:buNone/>
              <a:defRPr/>
            </a:pP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kern="0" dirty="0">
                <a:latin typeface="メイリオ" panose="020B0604030504040204" pitchFamily="50" charset="-128"/>
                <a:ea typeface="メイリオ" panose="020B0604030504040204" pitchFamily="50" charset="-128"/>
                <a:cs typeface="メイリオ" panose="020B0604030504040204" pitchFamily="50" charset="-128"/>
              </a:rPr>
              <a:t>15.73</a:t>
            </a:r>
            <a:r>
              <a:rPr lang="ja-JP" altLang="en-US" sz="1999"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20.7</a:t>
            </a:r>
            <a:r>
              <a:rPr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a:t>
            </a:r>
          </a:p>
          <a:p>
            <a:pPr defTabSz="843808" eaLnBrk="1" hangingPunct="1">
              <a:lnSpc>
                <a:spcPts val="1999"/>
              </a:lnSpc>
              <a:spcBef>
                <a:spcPct val="0"/>
              </a:spcBef>
              <a:spcAft>
                <a:spcPts val="277"/>
              </a:spcAft>
              <a:buClr>
                <a:srgbClr val="6F6F6F"/>
              </a:buClr>
              <a:buNone/>
              <a:defRPr/>
            </a:pP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19</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914104" eaLnBrk="1" hangingPunct="1">
              <a:lnSpc>
                <a:spcPts val="1999"/>
              </a:lnSpc>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03-5521-8240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3808" eaLnBrk="1" hangingPunct="1">
              <a:lnSpc>
                <a:spcPts val="1999"/>
              </a:lnSpc>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2" name="グループ化 101"/>
          <p:cNvGrpSpPr/>
          <p:nvPr/>
        </p:nvGrpSpPr>
        <p:grpSpPr>
          <a:xfrm>
            <a:off x="58032" y="1234873"/>
            <a:ext cx="9789949" cy="5622037"/>
            <a:chOff x="56456" y="711048"/>
            <a:chExt cx="9793088" cy="6146953"/>
          </a:xfrm>
        </p:grpSpPr>
        <p:sp>
          <p:nvSpPr>
            <p:cNvPr id="104" name="正方形/長方形 103"/>
            <p:cNvSpPr/>
            <p:nvPr/>
          </p:nvSpPr>
          <p:spPr>
            <a:xfrm>
              <a:off x="56456" y="711048"/>
              <a:ext cx="9793087" cy="231314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91410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正方形/長方形 104"/>
            <p:cNvSpPr/>
            <p:nvPr/>
          </p:nvSpPr>
          <p:spPr>
            <a:xfrm>
              <a:off x="57343" y="3019426"/>
              <a:ext cx="9792200" cy="3838575"/>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r" defTabSz="914104">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正方形/長方形 105"/>
            <p:cNvSpPr/>
            <p:nvPr/>
          </p:nvSpPr>
          <p:spPr>
            <a:xfrm>
              <a:off x="9503056" y="3024914"/>
              <a:ext cx="346488" cy="689852"/>
            </a:xfrm>
            <a:prstGeom prst="rect">
              <a:avLst/>
            </a:prstGeom>
          </p:spPr>
          <p:style>
            <a:lnRef idx="0">
              <a:schemeClr val="accent2"/>
            </a:lnRef>
            <a:fillRef idx="3">
              <a:schemeClr val="accent2"/>
            </a:fillRef>
            <a:effectRef idx="3">
              <a:schemeClr val="accent2"/>
            </a:effectRef>
            <a:fontRef idx="minor">
              <a:schemeClr val="lt1"/>
            </a:fontRef>
          </p:style>
          <p:txBody>
            <a:bodyPr vert="eaVert" wrap="none">
              <a:spAutoFit/>
            </a:bodyPr>
            <a:lstStyle/>
            <a:p>
              <a:pPr defTabSz="914104">
                <a:defRPr/>
              </a:pPr>
              <a:r>
                <a:rPr kumimoji="0" lang="ja-JP" altLang="en-US" sz="1051"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イメージ</a:t>
              </a:r>
            </a:p>
          </p:txBody>
        </p:sp>
        <p:sp>
          <p:nvSpPr>
            <p:cNvPr id="107" name="テキスト ボックス 106"/>
            <p:cNvSpPr txBox="1"/>
            <p:nvPr/>
          </p:nvSpPr>
          <p:spPr>
            <a:xfrm>
              <a:off x="128464" y="791023"/>
              <a:ext cx="954413" cy="30286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背景・目的</a:t>
              </a:r>
            </a:p>
          </p:txBody>
        </p:sp>
        <p:sp>
          <p:nvSpPr>
            <p:cNvPr id="108" name="テキスト ボックス 107"/>
            <p:cNvSpPr txBox="1"/>
            <p:nvPr/>
          </p:nvSpPr>
          <p:spPr>
            <a:xfrm>
              <a:off x="4841876" y="779776"/>
              <a:ext cx="800476" cy="30286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109" name="テキスト ボックス 108"/>
            <p:cNvSpPr txBox="1"/>
            <p:nvPr/>
          </p:nvSpPr>
          <p:spPr>
            <a:xfrm>
              <a:off x="141164" y="2233613"/>
              <a:ext cx="1108351" cy="30286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事業スキーム</a:t>
              </a:r>
            </a:p>
          </p:txBody>
        </p:sp>
        <p:sp>
          <p:nvSpPr>
            <p:cNvPr id="110" name="テキスト ボックス 109"/>
            <p:cNvSpPr txBox="1"/>
            <p:nvPr/>
          </p:nvSpPr>
          <p:spPr>
            <a:xfrm>
              <a:off x="128464" y="1111776"/>
              <a:ext cx="4692775" cy="1149753"/>
            </a:xfrm>
            <a:prstGeom prst="rect">
              <a:avLst/>
            </a:prstGeom>
            <a:noFill/>
          </p:spPr>
          <p:txBody>
            <a:bodyPr wrap="square">
              <a:spAutoFit/>
            </a:bodyPr>
            <a:lstStyle/>
            <a:p>
              <a:pPr marL="85697" indent="-85697" defTabSz="914104">
                <a:lnSpc>
                  <a:spcPts val="1000"/>
                </a:lnSpc>
                <a:buClr>
                  <a:srgbClr val="DEDEDE">
                    <a:lumMod val="50000"/>
                  </a:srgbClr>
                </a:buCl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「金融」は、経済活動の血流であり、経済全体に大きな影響力を有する。環境金融を拡大し、その影響力を通じて、様々な経済活動を環境配慮型に誘導・促進することができる。</a:t>
              </a:r>
              <a:endPar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buClr>
                  <a:srgbClr val="DEDEDE">
                    <a:lumMod val="50000"/>
                  </a:srgbClr>
                </a:buClr>
                <a:defRPr/>
              </a:pPr>
              <a:endParaRPr kumimoji="0" lang="en-US" altLang="ja-JP" sz="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buClr>
                  <a:srgbClr val="DEDEDE">
                    <a:lumMod val="50000"/>
                  </a:srgbClr>
                </a:buClr>
                <a:defRPr/>
              </a:pPr>
              <a:endParaRPr kumimoji="0" lang="en-US" altLang="ja-JP" sz="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5697" indent="-85697" defTabSz="914104">
                <a:lnSpc>
                  <a:spcPts val="1000"/>
                </a:lnSpc>
                <a:buClr>
                  <a:srgbClr val="DEDEDE">
                    <a:lumMod val="50000"/>
                  </a:srgbClr>
                </a:buCl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コーポレートベース、プロジェクトベースでの環境配慮の取組を組み込んだ環境金融を推進するとともに、地球温暖化対策のための投資における資金調達を利子補給により円滑化することによって、環境金融の質・裾野の拡大と地球温暖化対策の促進を図る。</a:t>
              </a:r>
              <a:endPar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テキスト ボックス 30"/>
            <p:cNvSpPr txBox="1">
              <a:spLocks noChangeArrowheads="1"/>
            </p:cNvSpPr>
            <p:nvPr/>
          </p:nvSpPr>
          <p:spPr bwMode="auto">
            <a:xfrm>
              <a:off x="4862514" y="1091744"/>
              <a:ext cx="4902578" cy="1447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Clr>
                  <a:srgbClr val="6F6F6F"/>
                </a:buClr>
                <a:buNone/>
                <a:defRPr/>
              </a:pPr>
              <a:r>
                <a:rPr lang="ja-JP" altLang="en-US" sz="1100" kern="0" dirty="0">
                  <a:solidFill>
                    <a:prstClr val="black"/>
                  </a:solidFill>
                  <a:latin typeface="メイリオ" panose="020B0604030504040204" pitchFamily="50" charset="-128"/>
                  <a:cs typeface="メイリオ" panose="020B0604030504040204" pitchFamily="50" charset="-128"/>
                </a:rPr>
                <a:t>○ </a:t>
              </a:r>
              <a:r>
                <a:rPr lang="zh-TW" altLang="en-US" sz="1100" kern="0" dirty="0">
                  <a:solidFill>
                    <a:prstClr val="black"/>
                  </a:solidFill>
                  <a:latin typeface="メイリオ" panose="020B0604030504040204" pitchFamily="50" charset="-128"/>
                  <a:cs typeface="メイリオ" panose="020B0604030504040204" pitchFamily="50" charset="-128"/>
                </a:rPr>
                <a:t>環境配慮型融資促進利子補給事業（</a:t>
              </a:r>
              <a:r>
                <a:rPr lang="en-US" altLang="zh-TW" sz="1100" kern="0" dirty="0">
                  <a:solidFill>
                    <a:prstClr val="black"/>
                  </a:solidFill>
                  <a:latin typeface="メイリオ" panose="020B0604030504040204" pitchFamily="50" charset="-128"/>
                  <a:cs typeface="メイリオ" panose="020B0604030504040204" pitchFamily="50" charset="-128"/>
                </a:rPr>
                <a:t>601</a:t>
              </a:r>
              <a:r>
                <a:rPr lang="zh-TW" altLang="en-US" sz="1100" kern="0" dirty="0">
                  <a:solidFill>
                    <a:prstClr val="black"/>
                  </a:solidFill>
                  <a:latin typeface="メイリオ" panose="020B0604030504040204" pitchFamily="50" charset="-128"/>
                  <a:cs typeface="メイリオ" panose="020B0604030504040204" pitchFamily="50" charset="-128"/>
                </a:rPr>
                <a:t>百万円）</a:t>
              </a:r>
              <a:endParaRPr lang="en-US" altLang="ja-JP" sz="200" kern="0" dirty="0">
                <a:solidFill>
                  <a:prstClr val="black"/>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prstClr val="black"/>
                  </a:solidFill>
                  <a:latin typeface="メイリオ" panose="020B0604030504040204" pitchFamily="50" charset="-128"/>
                  <a:cs typeface="メイリオ" panose="020B0604030504040204" pitchFamily="50" charset="-128"/>
                </a:rPr>
                <a:t>　　金融機関が行う環境配慮型融資のうち、地球温暖化対策のための設備投資への融資に</a:t>
              </a:r>
              <a:r>
                <a:rPr lang="ja-JP" altLang="en-US" sz="900" kern="0" dirty="0" err="1">
                  <a:solidFill>
                    <a:prstClr val="black"/>
                  </a:solidFill>
                  <a:latin typeface="メイリオ" panose="020B0604030504040204" pitchFamily="50" charset="-128"/>
                  <a:cs typeface="メイリオ" panose="020B0604030504040204" pitchFamily="50" charset="-128"/>
                </a:rPr>
                <a:t>つ</a:t>
              </a:r>
              <a:endParaRPr lang="en-US" altLang="ja-JP" sz="900" kern="0" dirty="0">
                <a:solidFill>
                  <a:prstClr val="black"/>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prstClr val="black"/>
                  </a:solidFill>
                  <a:latin typeface="メイリオ" panose="020B0604030504040204" pitchFamily="50" charset="-128"/>
                  <a:cs typeface="メイリオ" panose="020B0604030504040204" pitchFamily="50" charset="-128"/>
                </a:rPr>
                <a:t>　いて、</a:t>
              </a:r>
              <a:r>
                <a:rPr lang="ja-JP" altLang="ja-JP" sz="900" kern="0" dirty="0">
                  <a:solidFill>
                    <a:prstClr val="black"/>
                  </a:solidFill>
                  <a:latin typeface="メイリオ" panose="020B0604030504040204" pitchFamily="50" charset="-128"/>
                  <a:cs typeface="メイリオ" panose="020B0604030504040204" pitchFamily="50" charset="-128"/>
                </a:rPr>
                <a:t>融資を受けた年から</a:t>
              </a:r>
              <a:r>
                <a:rPr lang="en-US" altLang="ja-JP" sz="900" kern="0" dirty="0">
                  <a:solidFill>
                    <a:prstClr val="black"/>
                  </a:solidFill>
                  <a:latin typeface="メイリオ" panose="020B0604030504040204" pitchFamily="50" charset="-128"/>
                  <a:cs typeface="メイリオ" panose="020B0604030504040204" pitchFamily="50" charset="-128"/>
                </a:rPr>
                <a:t>3</a:t>
              </a:r>
              <a:r>
                <a:rPr lang="ja-JP" altLang="ja-JP" sz="900" kern="0" dirty="0">
                  <a:solidFill>
                    <a:prstClr val="black"/>
                  </a:solidFill>
                  <a:latin typeface="メイリオ" panose="020B0604030504040204" pitchFamily="50" charset="-128"/>
                  <a:cs typeface="メイリオ" panose="020B0604030504040204" pitchFamily="50" charset="-128"/>
                </a:rPr>
                <a:t>カ年以内に</a:t>
              </a:r>
              <a:r>
                <a:rPr lang="en-US" altLang="ja-JP" sz="900" kern="0" dirty="0">
                  <a:solidFill>
                    <a:prstClr val="black"/>
                  </a:solidFill>
                  <a:latin typeface="メイリオ" panose="020B0604030504040204" pitchFamily="50" charset="-128"/>
                  <a:cs typeface="メイリオ" panose="020B0604030504040204" pitchFamily="50" charset="-128"/>
                </a:rPr>
                <a:t>CO2</a:t>
              </a:r>
              <a:r>
                <a:rPr lang="ja-JP" altLang="ja-JP" sz="900" kern="0" dirty="0">
                  <a:solidFill>
                    <a:prstClr val="black"/>
                  </a:solidFill>
                  <a:latin typeface="メイリオ" panose="020B0604030504040204" pitchFamily="50" charset="-128"/>
                  <a:cs typeface="メイリオ" panose="020B0604030504040204" pitchFamily="50" charset="-128"/>
                </a:rPr>
                <a:t>排出を</a:t>
              </a:r>
              <a:r>
                <a:rPr lang="en-US" altLang="ja-JP" sz="900" kern="0" dirty="0">
                  <a:solidFill>
                    <a:prstClr val="black"/>
                  </a:solidFill>
                  <a:latin typeface="メイリオ" panose="020B0604030504040204" pitchFamily="50" charset="-128"/>
                  <a:cs typeface="メイリオ" panose="020B0604030504040204" pitchFamily="50" charset="-128"/>
                </a:rPr>
                <a:t>3</a:t>
              </a:r>
              <a:r>
                <a:rPr lang="ja-JP" altLang="ja-JP" sz="900" kern="0" dirty="0">
                  <a:solidFill>
                    <a:prstClr val="black"/>
                  </a:solidFill>
                  <a:latin typeface="メイリオ" panose="020B0604030504040204" pitchFamily="50" charset="-128"/>
                  <a:cs typeface="メイリオ" panose="020B0604030504040204" pitchFamily="50" charset="-128"/>
                </a:rPr>
                <a:t>％（又は</a:t>
              </a:r>
              <a:r>
                <a:rPr lang="en-US" altLang="ja-JP" sz="900" kern="0" dirty="0">
                  <a:solidFill>
                    <a:prstClr val="black"/>
                  </a:solidFill>
                  <a:latin typeface="メイリオ" panose="020B0604030504040204" pitchFamily="50" charset="-128"/>
                  <a:cs typeface="メイリオ" panose="020B0604030504040204" pitchFamily="50" charset="-128"/>
                </a:rPr>
                <a:t>5</a:t>
              </a:r>
              <a:r>
                <a:rPr lang="ja-JP" altLang="ja-JP" sz="900" kern="0" dirty="0">
                  <a:solidFill>
                    <a:prstClr val="black"/>
                  </a:solidFill>
                  <a:latin typeface="メイリオ" panose="020B0604030504040204" pitchFamily="50" charset="-128"/>
                  <a:cs typeface="メイリオ" panose="020B0604030504040204" pitchFamily="50" charset="-128"/>
                </a:rPr>
                <a:t>カ年以内に</a:t>
              </a:r>
              <a:r>
                <a:rPr lang="en-US" altLang="ja-JP" sz="900" kern="0" dirty="0">
                  <a:solidFill>
                    <a:prstClr val="black"/>
                  </a:solidFill>
                  <a:latin typeface="メイリオ" panose="020B0604030504040204" pitchFamily="50" charset="-128"/>
                  <a:cs typeface="メイリオ" panose="020B0604030504040204" pitchFamily="50" charset="-128"/>
                </a:rPr>
                <a:t>5</a:t>
              </a:r>
              <a:r>
                <a:rPr lang="ja-JP" altLang="ja-JP" sz="900" kern="0" dirty="0">
                  <a:solidFill>
                    <a:prstClr val="black"/>
                  </a:solidFill>
                  <a:latin typeface="メイリオ" panose="020B0604030504040204" pitchFamily="50" charset="-128"/>
                  <a:cs typeface="メイリオ" panose="020B0604030504040204" pitchFamily="50" charset="-128"/>
                </a:rPr>
                <a:t>％）以上削減</a:t>
              </a:r>
              <a:endParaRPr lang="en-US" altLang="ja-JP" sz="900" kern="0" dirty="0">
                <a:solidFill>
                  <a:prstClr val="black"/>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prstClr val="black"/>
                  </a:solidFill>
                  <a:latin typeface="メイリオ" panose="020B0604030504040204" pitchFamily="50" charset="-128"/>
                  <a:cs typeface="メイリオ" panose="020B0604030504040204" pitchFamily="50" charset="-128"/>
                </a:rPr>
                <a:t>　</a:t>
              </a:r>
              <a:r>
                <a:rPr lang="ja-JP" altLang="ja-JP" sz="900" kern="0" dirty="0">
                  <a:solidFill>
                    <a:prstClr val="black"/>
                  </a:solidFill>
                  <a:latin typeface="メイリオ" panose="020B0604030504040204" pitchFamily="50" charset="-128"/>
                  <a:cs typeface="メイリオ" panose="020B0604030504040204" pitchFamily="50" charset="-128"/>
                </a:rPr>
                <a:t>することを条件として、年利</a:t>
              </a:r>
              <a:r>
                <a:rPr lang="en-US" altLang="ja-JP" sz="900" kern="0" dirty="0">
                  <a:solidFill>
                    <a:prstClr val="black"/>
                  </a:solidFill>
                  <a:latin typeface="メイリオ" panose="020B0604030504040204" pitchFamily="50" charset="-128"/>
                  <a:cs typeface="メイリオ" panose="020B0604030504040204" pitchFamily="50" charset="-128"/>
                </a:rPr>
                <a:t>1</a:t>
              </a:r>
              <a:r>
                <a:rPr lang="ja-JP" altLang="ja-JP" sz="900" kern="0" dirty="0">
                  <a:solidFill>
                    <a:prstClr val="black"/>
                  </a:solidFill>
                  <a:latin typeface="メイリオ" panose="020B0604030504040204" pitchFamily="50" charset="-128"/>
                  <a:cs typeface="メイリオ" panose="020B0604030504040204" pitchFamily="50" charset="-128"/>
                </a:rPr>
                <a:t>％を</a:t>
              </a:r>
              <a:r>
                <a:rPr lang="ja-JP" altLang="en-US" sz="900" kern="0" dirty="0">
                  <a:solidFill>
                    <a:prstClr val="black"/>
                  </a:solidFill>
                  <a:latin typeface="メイリオ" panose="020B0604030504040204" pitchFamily="50" charset="-128"/>
                  <a:cs typeface="メイリオ" panose="020B0604030504040204" pitchFamily="50" charset="-128"/>
                </a:rPr>
                <a:t>限度として</a:t>
              </a:r>
              <a:r>
                <a:rPr lang="ja-JP" altLang="ja-JP" sz="900" kern="0" dirty="0">
                  <a:solidFill>
                    <a:prstClr val="black"/>
                  </a:solidFill>
                  <a:latin typeface="メイリオ" panose="020B0604030504040204" pitchFamily="50" charset="-128"/>
                  <a:cs typeface="メイリオ" panose="020B0604030504040204" pitchFamily="50" charset="-128"/>
                </a:rPr>
                <a:t>利子補給を行う</a:t>
              </a:r>
              <a:r>
                <a:rPr lang="ja-JP" altLang="en-US" sz="900" kern="0" dirty="0">
                  <a:solidFill>
                    <a:prstClr val="black"/>
                  </a:solidFill>
                  <a:latin typeface="メイリオ" panose="020B0604030504040204" pitchFamily="50" charset="-128"/>
                  <a:cs typeface="メイリオ" panose="020B0604030504040204" pitchFamily="50" charset="-128"/>
                </a:rPr>
                <a:t>。</a:t>
              </a:r>
              <a:endParaRPr lang="en-US" altLang="ja-JP" sz="900" kern="0" dirty="0">
                <a:solidFill>
                  <a:prstClr val="black"/>
                </a:solidFill>
                <a:latin typeface="メイリオ" panose="020B0604030504040204" pitchFamily="50" charset="-128"/>
                <a:cs typeface="メイリオ" panose="020B0604030504040204" pitchFamily="50" charset="-128"/>
              </a:endParaRPr>
            </a:p>
            <a:p>
              <a:pPr defTabSz="914104">
                <a:spcBef>
                  <a:spcPct val="0"/>
                </a:spcBef>
                <a:buClr>
                  <a:srgbClr val="6F6F6F"/>
                </a:buClr>
                <a:buNone/>
                <a:defRPr/>
              </a:pPr>
              <a:endParaRPr lang="en-US" altLang="ja-JP" sz="200" kern="0" dirty="0">
                <a:solidFill>
                  <a:srgbClr val="000000"/>
                </a:solidFill>
                <a:latin typeface="メイリオ" panose="020B0604030504040204" pitchFamily="50" charset="-128"/>
                <a:cs typeface="メイリオ" panose="020B0604030504040204" pitchFamily="50" charset="-128"/>
              </a:endParaRPr>
            </a:p>
            <a:p>
              <a:pPr defTabSz="914104">
                <a:spcBef>
                  <a:spcPct val="0"/>
                </a:spcBef>
                <a:buClr>
                  <a:srgbClr val="6F6F6F"/>
                </a:buClr>
                <a:buNone/>
                <a:defRPr/>
              </a:pPr>
              <a:endParaRPr lang="en-US" altLang="ja-JP" sz="200" kern="0" dirty="0">
                <a:solidFill>
                  <a:srgbClr val="000000"/>
                </a:solidFill>
                <a:latin typeface="メイリオ" panose="020B0604030504040204" pitchFamily="50" charset="-128"/>
                <a:cs typeface="メイリオ" panose="020B0604030504040204" pitchFamily="50" charset="-128"/>
              </a:endParaRPr>
            </a:p>
            <a:p>
              <a:pPr defTabSz="914104">
                <a:spcBef>
                  <a:spcPct val="0"/>
                </a:spcBef>
                <a:buClr>
                  <a:srgbClr val="6F6F6F"/>
                </a:buClr>
                <a:buNone/>
                <a:defRPr/>
              </a:pPr>
              <a:r>
                <a:rPr lang="ja-JP" altLang="en-US" sz="1100" kern="0" dirty="0">
                  <a:solidFill>
                    <a:srgbClr val="000000"/>
                  </a:solidFill>
                  <a:latin typeface="メイリオ" panose="020B0604030504040204" pitchFamily="50" charset="-128"/>
                  <a:cs typeface="メイリオ" panose="020B0604030504040204" pitchFamily="50" charset="-128"/>
                </a:rPr>
                <a:t>○ 環境リスク調査融資促進利子補給事業（</a:t>
              </a:r>
              <a:r>
                <a:rPr lang="en-US" altLang="ja-JP" sz="1100" kern="0" dirty="0">
                  <a:solidFill>
                    <a:srgbClr val="000000"/>
                  </a:solidFill>
                  <a:latin typeface="メイリオ" panose="020B0604030504040204" pitchFamily="50" charset="-128"/>
                  <a:cs typeface="メイリオ" panose="020B0604030504040204" pitchFamily="50" charset="-128"/>
                </a:rPr>
                <a:t>972</a:t>
              </a:r>
              <a:r>
                <a:rPr lang="ja-JP" altLang="en-US" sz="1100" kern="0" dirty="0">
                  <a:solidFill>
                    <a:srgbClr val="000000"/>
                  </a:solidFill>
                  <a:latin typeface="メイリオ" panose="020B0604030504040204" pitchFamily="50" charset="-128"/>
                  <a:cs typeface="メイリオ" panose="020B0604030504040204" pitchFamily="50" charset="-128"/>
                </a:rPr>
                <a:t>百万円）</a:t>
              </a:r>
              <a:endParaRPr lang="en-US" altLang="ja-JP" sz="200" kern="0" dirty="0">
                <a:solidFill>
                  <a:prstClr val="black"/>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srgbClr val="000000"/>
                  </a:solidFill>
                  <a:latin typeface="メイリオ" panose="020B0604030504040204" pitchFamily="50" charset="-128"/>
                  <a:cs typeface="メイリオ" panose="020B0604030504040204" pitchFamily="50" charset="-128"/>
                </a:rPr>
                <a:t>　　金融機関が行う環境リスク調査融資のうち、低炭素化プロジェクトへの融資について、　</a:t>
              </a:r>
              <a:endParaRPr lang="en-US" altLang="ja-JP" sz="900" kern="0" dirty="0">
                <a:solidFill>
                  <a:srgbClr val="000000"/>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srgbClr val="000000"/>
                  </a:solidFill>
                  <a:latin typeface="メイリオ" panose="020B0604030504040204" pitchFamily="50" charset="-128"/>
                  <a:cs typeface="メイリオ" panose="020B0604030504040204" pitchFamily="50" charset="-128"/>
                </a:rPr>
                <a:t>　</a:t>
              </a:r>
              <a:r>
                <a:rPr lang="en-US" altLang="ja-JP" sz="900" kern="0" dirty="0">
                  <a:solidFill>
                    <a:srgbClr val="000000"/>
                  </a:solidFill>
                  <a:latin typeface="メイリオ" panose="020B0604030504040204" pitchFamily="50" charset="-128"/>
                  <a:cs typeface="メイリオ" panose="020B0604030504040204" pitchFamily="50" charset="-128"/>
                </a:rPr>
                <a:t>CO2</a:t>
              </a:r>
              <a:r>
                <a:rPr lang="ja-JP" altLang="en-US" sz="900" kern="0" dirty="0">
                  <a:solidFill>
                    <a:srgbClr val="000000"/>
                  </a:solidFill>
                  <a:latin typeface="メイリオ" panose="020B0604030504040204" pitchFamily="50" charset="-128"/>
                  <a:cs typeface="メイリオ" panose="020B0604030504040204" pitchFamily="50" charset="-128"/>
                </a:rPr>
                <a:t>排出量の削減・抑制状況を金融機関がモニタリングすることを条件として、年利</a:t>
              </a:r>
              <a:endParaRPr lang="en-US" altLang="ja-JP" sz="900" kern="0" dirty="0">
                <a:solidFill>
                  <a:srgbClr val="000000"/>
                </a:solidFill>
                <a:latin typeface="メイリオ" panose="020B0604030504040204" pitchFamily="50" charset="-128"/>
                <a:cs typeface="メイリオ" panose="020B0604030504040204" pitchFamily="50" charset="-128"/>
              </a:endParaRPr>
            </a:p>
            <a:p>
              <a:pPr defTabSz="914104">
                <a:spcBef>
                  <a:spcPct val="0"/>
                </a:spcBef>
                <a:buNone/>
                <a:defRPr/>
              </a:pPr>
              <a:r>
                <a:rPr lang="ja-JP" altLang="en-US" sz="900" kern="0" dirty="0">
                  <a:solidFill>
                    <a:srgbClr val="000000"/>
                  </a:solidFill>
                  <a:latin typeface="メイリオ" panose="020B0604030504040204" pitchFamily="50" charset="-128"/>
                  <a:cs typeface="メイリオ" panose="020B0604030504040204" pitchFamily="50" charset="-128"/>
                </a:rPr>
                <a:t>　</a:t>
              </a:r>
              <a:r>
                <a:rPr lang="en-US" altLang="ja-JP" sz="900" kern="0" dirty="0">
                  <a:solidFill>
                    <a:srgbClr val="000000"/>
                  </a:solidFill>
                  <a:latin typeface="メイリオ" panose="020B0604030504040204" pitchFamily="50" charset="-128"/>
                  <a:cs typeface="メイリオ" panose="020B0604030504040204" pitchFamily="50" charset="-128"/>
                </a:rPr>
                <a:t>1.5</a:t>
              </a:r>
              <a:r>
                <a:rPr lang="ja-JP" altLang="en-US" sz="900" kern="0" dirty="0">
                  <a:solidFill>
                    <a:srgbClr val="000000"/>
                  </a:solidFill>
                  <a:latin typeface="メイリオ" panose="020B0604030504040204" pitchFamily="50" charset="-128"/>
                  <a:cs typeface="メイリオ" panose="020B0604030504040204" pitchFamily="50" charset="-128"/>
                </a:rPr>
                <a:t>％を限度として利子補給を行う。</a:t>
              </a:r>
              <a:endParaRPr lang="en-US" altLang="ja-JP" sz="900" kern="0" dirty="0">
                <a:solidFill>
                  <a:srgbClr val="000000"/>
                </a:solidFill>
                <a:latin typeface="メイリオ" panose="020B0604030504040204" pitchFamily="50" charset="-128"/>
                <a:cs typeface="メイリオ" panose="020B0604030504040204" pitchFamily="50" charset="-128"/>
              </a:endParaRPr>
            </a:p>
          </p:txBody>
        </p:sp>
        <p:sp>
          <p:nvSpPr>
            <p:cNvPr id="112" name="テキスト ボックス 111"/>
            <p:cNvSpPr txBox="1"/>
            <p:nvPr/>
          </p:nvSpPr>
          <p:spPr>
            <a:xfrm>
              <a:off x="4837114" y="2591537"/>
              <a:ext cx="1262289" cy="30286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期待される効果</a:t>
              </a:r>
            </a:p>
          </p:txBody>
        </p:sp>
        <p:sp>
          <p:nvSpPr>
            <p:cNvPr id="113" name="テキスト ボックス 112"/>
            <p:cNvSpPr txBox="1"/>
            <p:nvPr/>
          </p:nvSpPr>
          <p:spPr>
            <a:xfrm>
              <a:off x="6288088" y="2625570"/>
              <a:ext cx="2793999" cy="269210"/>
            </a:xfrm>
            <a:prstGeom prst="rect">
              <a:avLst/>
            </a:prstGeom>
            <a:noFill/>
          </p:spPr>
          <p:txBody>
            <a:bodyPr>
              <a:spAutoFit/>
            </a:bodyPr>
            <a:lstStyle/>
            <a:p>
              <a:pPr defTabSz="914104">
                <a:buClr>
                  <a:srgbClr val="DEDEDE">
                    <a:lumMod val="50000"/>
                  </a:srgbClr>
                </a:buCl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環境金融の拡大と地球温暖化対策の促進</a:t>
              </a:r>
              <a:endPar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ホームベース 83"/>
            <p:cNvSpPr/>
            <p:nvPr/>
          </p:nvSpPr>
          <p:spPr>
            <a:xfrm rot="5400000">
              <a:off x="4729163" y="4897438"/>
              <a:ext cx="250825" cy="2927350"/>
            </a:xfrm>
            <a:prstGeom prst="homePlate">
              <a:avLst/>
            </a:prstGeom>
            <a:solidFill>
              <a:srgbClr val="FFC0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4">
                <a:defRPr/>
              </a:pPr>
              <a:endParaRPr kumimoji="0" lang="ja-JP" altLang="en-US" sz="16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角丸四角形 80"/>
            <p:cNvSpPr/>
            <p:nvPr/>
          </p:nvSpPr>
          <p:spPr>
            <a:xfrm>
              <a:off x="1898650" y="6497639"/>
              <a:ext cx="5867400" cy="287337"/>
            </a:xfrm>
            <a:prstGeom prst="roundRect">
              <a:avLst/>
            </a:prstGeom>
            <a:ln>
              <a:solidFill>
                <a:srgbClr val="FF9900"/>
              </a:solidFill>
            </a:ln>
          </p:spPr>
          <p:style>
            <a:lnRef idx="2">
              <a:schemeClr val="accent4"/>
            </a:lnRef>
            <a:fillRef idx="1">
              <a:schemeClr val="lt1"/>
            </a:fillRef>
            <a:effectRef idx="0">
              <a:schemeClr val="accent4"/>
            </a:effectRef>
            <a:fontRef idx="minor">
              <a:schemeClr val="dk1"/>
            </a:fontRef>
          </p:style>
          <p:txBody>
            <a:bodyPr anchor="ctr"/>
            <a:lstStyle/>
            <a:p>
              <a:pPr algn="ctr" defTabSz="914104">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環境金融の拡大と地球温暖化対策の促進</a:t>
              </a:r>
            </a:p>
          </p:txBody>
        </p:sp>
        <p:sp>
          <p:nvSpPr>
            <p:cNvPr id="116" name="Rectangle 48"/>
            <p:cNvSpPr>
              <a:spLocks noChangeArrowheads="1"/>
            </p:cNvSpPr>
            <p:nvPr/>
          </p:nvSpPr>
          <p:spPr bwMode="auto">
            <a:xfrm>
              <a:off x="3061211" y="5497480"/>
              <a:ext cx="1622995" cy="901700"/>
            </a:xfrm>
            <a:prstGeom prst="rect">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17" name="Rectangle 42"/>
            <p:cNvSpPr>
              <a:spLocks noChangeArrowheads="1"/>
            </p:cNvSpPr>
            <p:nvPr/>
          </p:nvSpPr>
          <p:spPr bwMode="auto">
            <a:xfrm>
              <a:off x="659038" y="5483071"/>
              <a:ext cx="2135188" cy="901700"/>
            </a:xfrm>
            <a:prstGeom prst="rect">
              <a:avLst/>
            </a:prstGeom>
            <a:solidFill>
              <a:srgbClr val="FFFF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18" name="AutoShape 41"/>
            <p:cNvSpPr>
              <a:spLocks noChangeArrowheads="1"/>
            </p:cNvSpPr>
            <p:nvPr/>
          </p:nvSpPr>
          <p:spPr bwMode="auto">
            <a:xfrm>
              <a:off x="767272" y="5880068"/>
              <a:ext cx="319088" cy="500063"/>
            </a:xfrm>
            <a:prstGeom prst="roundRect">
              <a:avLst>
                <a:gd name="adj" fmla="val 16667"/>
              </a:avLst>
            </a:prstGeom>
            <a:gradFill rotWithShape="1">
              <a:gsLst>
                <a:gs pos="0">
                  <a:srgbClr val="00A000"/>
                </a:gs>
                <a:gs pos="50000">
                  <a:srgbClr val="00E600"/>
                </a:gs>
                <a:gs pos="100000">
                  <a:srgbClr val="00FF00"/>
                </a:gs>
              </a:gsLst>
              <a:lin ang="16200000" scaled="1"/>
            </a:gra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利子</a:t>
              </a:r>
            </a:p>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補給</a:t>
              </a:r>
            </a:p>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条件</a:t>
              </a:r>
            </a:p>
          </p:txBody>
        </p:sp>
        <p:sp>
          <p:nvSpPr>
            <p:cNvPr id="119" name="Rectangle 29"/>
            <p:cNvSpPr>
              <a:spLocks noChangeArrowheads="1"/>
            </p:cNvSpPr>
            <p:nvPr/>
          </p:nvSpPr>
          <p:spPr bwMode="auto">
            <a:xfrm>
              <a:off x="666180" y="3430588"/>
              <a:ext cx="4016945" cy="1549400"/>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20" name="Text Box 35"/>
            <p:cNvSpPr txBox="1">
              <a:spLocks noChangeArrowheads="1"/>
            </p:cNvSpPr>
            <p:nvPr/>
          </p:nvSpPr>
          <p:spPr bwMode="auto">
            <a:xfrm>
              <a:off x="1099061" y="5518721"/>
              <a:ext cx="1766888" cy="381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lnSpc>
                  <a:spcPts val="963"/>
                </a:lnSpc>
                <a:spcBef>
                  <a:spcPct val="0"/>
                </a:spcBef>
                <a:buNone/>
                <a:defRPr/>
              </a:pPr>
              <a:r>
                <a:rPr lang="ja-JP" altLang="en-US" sz="800" kern="0">
                  <a:solidFill>
                    <a:prstClr val="black"/>
                  </a:solidFill>
                  <a:latin typeface="メイリオ" panose="020B0604030504040204" pitchFamily="50" charset="-128"/>
                  <a:cs typeface="メイリオ" panose="020B0604030504040204" pitchFamily="50" charset="-128"/>
                </a:rPr>
                <a:t>地球温暖化対策のための</a:t>
              </a:r>
              <a:endParaRPr lang="en-US" altLang="ja-JP" sz="800" kern="0">
                <a:solidFill>
                  <a:prstClr val="black"/>
                </a:solidFill>
                <a:latin typeface="メイリオ" panose="020B0604030504040204" pitchFamily="50" charset="-128"/>
                <a:cs typeface="メイリオ" panose="020B0604030504040204" pitchFamily="50" charset="-128"/>
              </a:endParaRPr>
            </a:p>
            <a:p>
              <a:pPr defTabSz="914104">
                <a:lnSpc>
                  <a:spcPts val="963"/>
                </a:lnSpc>
                <a:spcBef>
                  <a:spcPct val="0"/>
                </a:spcBef>
                <a:buNone/>
                <a:defRPr/>
              </a:pPr>
              <a:r>
                <a:rPr lang="ja-JP" altLang="en-US" sz="800" kern="0">
                  <a:solidFill>
                    <a:prstClr val="black"/>
                  </a:solidFill>
                  <a:latin typeface="メイリオ" panose="020B0604030504040204" pitchFamily="50" charset="-128"/>
                  <a:cs typeface="メイリオ" panose="020B0604030504040204" pitchFamily="50" charset="-128"/>
                </a:rPr>
                <a:t>設備投資</a:t>
              </a:r>
            </a:p>
          </p:txBody>
        </p:sp>
        <p:sp>
          <p:nvSpPr>
            <p:cNvPr id="121" name="Text Box 36"/>
            <p:cNvSpPr txBox="1">
              <a:spLocks noChangeArrowheads="1"/>
            </p:cNvSpPr>
            <p:nvPr/>
          </p:nvSpPr>
          <p:spPr bwMode="auto">
            <a:xfrm>
              <a:off x="1119697" y="5890197"/>
              <a:ext cx="1790701" cy="381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lnSpc>
                  <a:spcPts val="1000"/>
                </a:lnSpc>
                <a:spcBef>
                  <a:spcPct val="0"/>
                </a:spcBef>
                <a:buNone/>
                <a:defRPr/>
              </a:pPr>
              <a:r>
                <a:rPr lang="en-US" altLang="ja-JP" sz="800" kern="0" dirty="0">
                  <a:solidFill>
                    <a:prstClr val="black"/>
                  </a:solidFill>
                  <a:latin typeface="メイリオ" panose="020B0604030504040204" pitchFamily="50" charset="-128"/>
                  <a:cs typeface="メイリオ" panose="020B0604030504040204" pitchFamily="50" charset="-128"/>
                </a:rPr>
                <a:t>CO2</a:t>
              </a:r>
              <a:r>
                <a:rPr lang="ja-JP" altLang="en-US" sz="800" kern="0" dirty="0">
                  <a:solidFill>
                    <a:prstClr val="black"/>
                  </a:solidFill>
                  <a:latin typeface="メイリオ" panose="020B0604030504040204" pitchFamily="50" charset="-128"/>
                  <a:cs typeface="メイリオ" panose="020B0604030504040204" pitchFamily="50" charset="-128"/>
                </a:rPr>
                <a:t>排出量を</a:t>
              </a:r>
              <a:r>
                <a:rPr lang="en-US" altLang="ja-JP" sz="800" kern="0" dirty="0">
                  <a:solidFill>
                    <a:prstClr val="black"/>
                  </a:solidFill>
                  <a:latin typeface="メイリオ" panose="020B0604030504040204" pitchFamily="50" charset="-128"/>
                  <a:cs typeface="メイリオ" panose="020B0604030504040204" pitchFamily="50" charset="-128"/>
                </a:rPr>
                <a:t>3</a:t>
              </a:r>
              <a:r>
                <a:rPr lang="ja-JP" altLang="en-US" sz="800" kern="0" dirty="0">
                  <a:solidFill>
                    <a:prstClr val="black"/>
                  </a:solidFill>
                  <a:latin typeface="メイリオ" panose="020B0604030504040204" pitchFamily="50" charset="-128"/>
                  <a:cs typeface="メイリオ" panose="020B0604030504040204" pitchFamily="50" charset="-128"/>
                </a:rPr>
                <a:t>カ年内に</a:t>
              </a:r>
              <a:r>
                <a:rPr lang="en-US" altLang="ja-JP" sz="800" kern="0" dirty="0">
                  <a:solidFill>
                    <a:prstClr val="black"/>
                  </a:solidFill>
                  <a:latin typeface="メイリオ" panose="020B0604030504040204" pitchFamily="50" charset="-128"/>
                  <a:cs typeface="メイリオ" panose="020B0604030504040204" pitchFamily="50" charset="-128"/>
                </a:rPr>
                <a:t>3</a:t>
              </a:r>
              <a:r>
                <a:rPr lang="ja-JP" altLang="en-US" sz="800" kern="0" dirty="0">
                  <a:solidFill>
                    <a:prstClr val="black"/>
                  </a:solidFill>
                  <a:latin typeface="メイリオ" panose="020B0604030504040204" pitchFamily="50" charset="-128"/>
                  <a:cs typeface="メイリオ" panose="020B0604030504040204" pitchFamily="50" charset="-128"/>
                </a:rPr>
                <a:t>％</a:t>
              </a:r>
              <a:endParaRPr lang="en-US" altLang="ja-JP" sz="800" kern="0" dirty="0">
                <a:solidFill>
                  <a:prstClr val="black"/>
                </a:solidFill>
                <a:latin typeface="メイリオ" panose="020B0604030504040204" pitchFamily="50" charset="-128"/>
                <a:cs typeface="メイリオ" panose="020B0604030504040204" pitchFamily="50" charset="-128"/>
              </a:endParaRPr>
            </a:p>
            <a:p>
              <a:pPr defTabSz="914104">
                <a:lnSpc>
                  <a:spcPts val="1000"/>
                </a:lnSpc>
                <a:spcBef>
                  <a:spcPct val="0"/>
                </a:spcBef>
                <a:buNone/>
                <a:defRPr/>
              </a:pPr>
              <a:r>
                <a:rPr lang="ja-JP" altLang="en-US" sz="800" kern="0" dirty="0">
                  <a:solidFill>
                    <a:prstClr val="black"/>
                  </a:solidFill>
                  <a:latin typeface="メイリオ" panose="020B0604030504040204" pitchFamily="50" charset="-128"/>
                  <a:cs typeface="メイリオ" panose="020B0604030504040204" pitchFamily="50" charset="-128"/>
                </a:rPr>
                <a:t>（又は</a:t>
              </a:r>
              <a:r>
                <a:rPr lang="en-US" altLang="ja-JP" sz="800" kern="0" dirty="0">
                  <a:solidFill>
                    <a:prstClr val="black"/>
                  </a:solidFill>
                  <a:latin typeface="メイリオ" panose="020B0604030504040204" pitchFamily="50" charset="-128"/>
                  <a:cs typeface="メイリオ" panose="020B0604030504040204" pitchFamily="50" charset="-128"/>
                </a:rPr>
                <a:t>5</a:t>
              </a:r>
              <a:r>
                <a:rPr lang="ja-JP" altLang="en-US" sz="800" kern="0" dirty="0">
                  <a:solidFill>
                    <a:prstClr val="black"/>
                  </a:solidFill>
                  <a:latin typeface="メイリオ" panose="020B0604030504040204" pitchFamily="50" charset="-128"/>
                  <a:cs typeface="メイリオ" panose="020B0604030504040204" pitchFamily="50" charset="-128"/>
                </a:rPr>
                <a:t>カ年内に</a:t>
              </a:r>
              <a:r>
                <a:rPr lang="en-US" altLang="ja-JP" sz="800" kern="0" dirty="0">
                  <a:solidFill>
                    <a:prstClr val="black"/>
                  </a:solidFill>
                  <a:latin typeface="メイリオ" panose="020B0604030504040204" pitchFamily="50" charset="-128"/>
                  <a:cs typeface="メイリオ" panose="020B0604030504040204" pitchFamily="50" charset="-128"/>
                </a:rPr>
                <a:t>5</a:t>
              </a:r>
              <a:r>
                <a:rPr lang="ja-JP" altLang="en-US" sz="800" kern="0" dirty="0">
                  <a:solidFill>
                    <a:prstClr val="black"/>
                  </a:solidFill>
                  <a:latin typeface="メイリオ" panose="020B0604030504040204" pitchFamily="50" charset="-128"/>
                  <a:cs typeface="メイリオ" panose="020B0604030504040204" pitchFamily="50" charset="-128"/>
                </a:rPr>
                <a:t>％）削減 </a:t>
              </a:r>
            </a:p>
          </p:txBody>
        </p:sp>
        <p:sp>
          <p:nvSpPr>
            <p:cNvPr id="122" name="Text Box 37"/>
            <p:cNvSpPr txBox="1">
              <a:spLocks noChangeArrowheads="1"/>
            </p:cNvSpPr>
            <p:nvPr/>
          </p:nvSpPr>
          <p:spPr bwMode="auto">
            <a:xfrm>
              <a:off x="3264409" y="5614954"/>
              <a:ext cx="1446212" cy="171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lnSpc>
                  <a:spcPts val="500"/>
                </a:lnSpc>
                <a:spcBef>
                  <a:spcPct val="50000"/>
                </a:spcBef>
                <a:buNone/>
                <a:defRPr/>
              </a:pPr>
              <a:r>
                <a:rPr lang="ja-JP" altLang="en-US" sz="800" kern="0">
                  <a:solidFill>
                    <a:prstClr val="black"/>
                  </a:solidFill>
                  <a:latin typeface="メイリオ" panose="020B0604030504040204" pitchFamily="50" charset="-128"/>
                  <a:cs typeface="メイリオ" panose="020B0604030504040204" pitchFamily="50" charset="-128"/>
                </a:rPr>
                <a:t>年利</a:t>
              </a:r>
              <a:r>
                <a:rPr lang="en-US" altLang="ja-JP" sz="800" kern="0">
                  <a:solidFill>
                    <a:prstClr val="black"/>
                  </a:solidFill>
                  <a:latin typeface="メイリオ" panose="020B0604030504040204" pitchFamily="50" charset="-128"/>
                  <a:cs typeface="メイリオ" panose="020B0604030504040204" pitchFamily="50" charset="-128"/>
                </a:rPr>
                <a:t>1</a:t>
              </a:r>
              <a:r>
                <a:rPr lang="ja-JP" altLang="en-US" sz="800" kern="0">
                  <a:solidFill>
                    <a:prstClr val="black"/>
                  </a:solidFill>
                  <a:latin typeface="メイリオ" panose="020B0604030504040204" pitchFamily="50" charset="-128"/>
                  <a:cs typeface="メイリオ" panose="020B0604030504040204" pitchFamily="50" charset="-128"/>
                </a:rPr>
                <a:t>％を限度</a:t>
              </a:r>
            </a:p>
          </p:txBody>
        </p:sp>
        <p:sp>
          <p:nvSpPr>
            <p:cNvPr id="123" name="AutoShape 38"/>
            <p:cNvSpPr>
              <a:spLocks noChangeArrowheads="1"/>
            </p:cNvSpPr>
            <p:nvPr/>
          </p:nvSpPr>
          <p:spPr bwMode="auto">
            <a:xfrm>
              <a:off x="767273" y="5522880"/>
              <a:ext cx="320675" cy="317500"/>
            </a:xfrm>
            <a:prstGeom prst="roundRect">
              <a:avLst>
                <a:gd name="adj" fmla="val 16667"/>
              </a:avLst>
            </a:prstGeom>
            <a:gradFill rotWithShape="1">
              <a:gsLst>
                <a:gs pos="0">
                  <a:srgbClr val="00A000"/>
                </a:gs>
                <a:gs pos="50000">
                  <a:srgbClr val="00E600"/>
                </a:gs>
                <a:gs pos="100000">
                  <a:srgbClr val="00FF00"/>
                </a:gs>
              </a:gsLst>
              <a:lin ang="16200000" scaled="1"/>
            </a:gradFill>
            <a:ln w="9525">
              <a:solidFill>
                <a:schemeClr val="tx1"/>
              </a:solidFill>
              <a:round/>
              <a:headEnd/>
              <a:tailEnd/>
            </a:ln>
          </p:spPr>
          <p:txBody>
            <a:bodyPr wrap="none"/>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融資</a:t>
              </a:r>
              <a:endParaRPr lang="en-US" altLang="ja-JP" sz="700" kern="0">
                <a:solidFill>
                  <a:prstClr val="white"/>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対象</a:t>
              </a:r>
            </a:p>
          </p:txBody>
        </p:sp>
        <p:sp>
          <p:nvSpPr>
            <p:cNvPr id="124" name="AutoShape 44"/>
            <p:cNvSpPr>
              <a:spLocks noChangeArrowheads="1"/>
            </p:cNvSpPr>
            <p:nvPr/>
          </p:nvSpPr>
          <p:spPr bwMode="auto">
            <a:xfrm>
              <a:off x="3105661" y="5559393"/>
              <a:ext cx="212725" cy="773113"/>
            </a:xfrm>
            <a:prstGeom prst="roundRect">
              <a:avLst>
                <a:gd name="adj" fmla="val 16667"/>
              </a:avLst>
            </a:prstGeom>
            <a:gradFill rotWithShape="1">
              <a:gsLst>
                <a:gs pos="0">
                  <a:srgbClr val="00A000"/>
                </a:gs>
                <a:gs pos="50000">
                  <a:srgbClr val="00E600"/>
                </a:gs>
                <a:gs pos="100000">
                  <a:srgbClr val="00FF00"/>
                </a:gs>
              </a:gsLst>
              <a:lin ang="16200000" scaled="1"/>
            </a:gradFill>
            <a:ln w="9525">
              <a:solidFill>
                <a:schemeClr val="tx1"/>
              </a:solidFill>
              <a:round/>
              <a:headEnd/>
              <a:tailEnd/>
            </a:ln>
          </p:spPr>
          <p:txBody>
            <a:bodyPr vert="eaVert"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kern="0">
                  <a:solidFill>
                    <a:prstClr val="white"/>
                  </a:solidFill>
                  <a:latin typeface="メイリオ" panose="020B0604030504040204" pitchFamily="50" charset="-128"/>
                  <a:cs typeface="メイリオ" panose="020B0604030504040204" pitchFamily="50" charset="-128"/>
                </a:rPr>
                <a:t>利子補給</a:t>
              </a:r>
            </a:p>
          </p:txBody>
        </p:sp>
        <p:sp>
          <p:nvSpPr>
            <p:cNvPr id="125" name="Text Box 46"/>
            <p:cNvSpPr txBox="1">
              <a:spLocks noChangeArrowheads="1"/>
            </p:cNvSpPr>
            <p:nvPr/>
          </p:nvSpPr>
          <p:spPr bwMode="auto">
            <a:xfrm>
              <a:off x="3264409" y="6040406"/>
              <a:ext cx="1446212" cy="37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800" kern="0">
                  <a:solidFill>
                    <a:prstClr val="black"/>
                  </a:solidFill>
                  <a:latin typeface="メイリオ" panose="020B0604030504040204" pitchFamily="50" charset="-128"/>
                  <a:cs typeface="メイリオ" panose="020B0604030504040204" pitchFamily="50" charset="-128"/>
                </a:rPr>
                <a:t>（貸付金利－上記年利）</a:t>
              </a:r>
              <a:endParaRPr lang="en-US" altLang="ja-JP" sz="800" kern="0">
                <a:solidFill>
                  <a:prstClr val="black"/>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800" kern="0">
                  <a:solidFill>
                    <a:prstClr val="black"/>
                  </a:solidFill>
                  <a:latin typeface="メイリオ" panose="020B0604030504040204" pitchFamily="50" charset="-128"/>
                  <a:cs typeface="メイリオ" panose="020B0604030504040204" pitchFamily="50" charset="-128"/>
                </a:rPr>
                <a:t>の金利優遇</a:t>
              </a:r>
              <a:endParaRPr lang="en-US" altLang="ja-JP" sz="800" kern="0">
                <a:solidFill>
                  <a:prstClr val="black"/>
                </a:solidFill>
                <a:latin typeface="メイリオ" panose="020B0604030504040204" pitchFamily="50" charset="-128"/>
                <a:cs typeface="メイリオ" panose="020B0604030504040204" pitchFamily="50" charset="-128"/>
              </a:endParaRPr>
            </a:p>
          </p:txBody>
        </p:sp>
        <p:sp>
          <p:nvSpPr>
            <p:cNvPr id="126" name="AutoShape 47"/>
            <p:cNvSpPr>
              <a:spLocks noChangeArrowheads="1"/>
            </p:cNvSpPr>
            <p:nvPr/>
          </p:nvSpPr>
          <p:spPr bwMode="auto">
            <a:xfrm>
              <a:off x="3608898" y="5827680"/>
              <a:ext cx="715963" cy="155575"/>
            </a:xfrm>
            <a:prstGeom prst="downArrow">
              <a:avLst>
                <a:gd name="adj1" fmla="val 50000"/>
                <a:gd name="adj2" fmla="val 4355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27" name="角丸四角形 142"/>
            <p:cNvSpPr/>
            <p:nvPr/>
          </p:nvSpPr>
          <p:spPr bwMode="auto">
            <a:xfrm>
              <a:off x="666179" y="3208339"/>
              <a:ext cx="4016946" cy="250825"/>
            </a:xfrm>
            <a:prstGeom prst="roundRect">
              <a:avLst/>
            </a:prstGeom>
            <a:solidFill>
              <a:srgbClr val="41B144"/>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104">
                <a:defRPr/>
              </a:pPr>
              <a:r>
                <a:rPr kumimoji="0" lang="ja-JP" altLang="en-US" sz="11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環境配慮型融資の概要</a:t>
              </a:r>
            </a:p>
          </p:txBody>
        </p:sp>
        <p:sp>
          <p:nvSpPr>
            <p:cNvPr id="128" name="Text Box 46"/>
            <p:cNvSpPr txBox="1">
              <a:spLocks noChangeArrowheads="1"/>
            </p:cNvSpPr>
            <p:nvPr/>
          </p:nvSpPr>
          <p:spPr bwMode="auto">
            <a:xfrm>
              <a:off x="1129222" y="6181692"/>
              <a:ext cx="1781175" cy="201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r>
                <a:rPr lang="en-US" altLang="ja-JP" sz="600" kern="0">
                  <a:solidFill>
                    <a:prstClr val="black"/>
                  </a:solidFill>
                  <a:latin typeface="メイリオ" panose="020B0604030504040204" pitchFamily="50" charset="-128"/>
                  <a:cs typeface="メイリオ" panose="020B0604030504040204" pitchFamily="50" charset="-128"/>
                </a:rPr>
                <a:t>※ </a:t>
              </a:r>
              <a:r>
                <a:rPr lang="ja-JP" altLang="en-US" sz="600" kern="0">
                  <a:solidFill>
                    <a:prstClr val="black"/>
                  </a:solidFill>
                  <a:latin typeface="メイリオ" panose="020B0604030504040204" pitchFamily="50" charset="-128"/>
                  <a:cs typeface="メイリオ" panose="020B0604030504040204" pitchFamily="50" charset="-128"/>
                </a:rPr>
                <a:t>事業者単位 </a:t>
              </a:r>
              <a:r>
                <a:rPr lang="en-US" altLang="ja-JP" sz="600" kern="0">
                  <a:solidFill>
                    <a:prstClr val="black"/>
                  </a:solidFill>
                  <a:latin typeface="メイリオ" panose="020B0604030504040204" pitchFamily="50" charset="-128"/>
                  <a:cs typeface="メイリオ" panose="020B0604030504040204" pitchFamily="50" charset="-128"/>
                </a:rPr>
                <a:t>or </a:t>
              </a:r>
              <a:r>
                <a:rPr lang="ja-JP" altLang="en-US" sz="600" kern="0">
                  <a:solidFill>
                    <a:prstClr val="black"/>
                  </a:solidFill>
                  <a:latin typeface="メイリオ" panose="020B0604030504040204" pitchFamily="50" charset="-128"/>
                  <a:cs typeface="メイリオ" panose="020B0604030504040204" pitchFamily="50" charset="-128"/>
                </a:rPr>
                <a:t>事業所単位</a:t>
              </a:r>
              <a:endParaRPr lang="en-US" altLang="ja-JP" sz="600" kern="0">
                <a:solidFill>
                  <a:prstClr val="black"/>
                </a:solidFill>
                <a:latin typeface="メイリオ" panose="020B0604030504040204" pitchFamily="50" charset="-128"/>
                <a:cs typeface="メイリオ" panose="020B0604030504040204" pitchFamily="50" charset="-128"/>
              </a:endParaRPr>
            </a:p>
          </p:txBody>
        </p:sp>
        <p:sp>
          <p:nvSpPr>
            <p:cNvPr id="129" name="角丸四角形 145"/>
            <p:cNvSpPr/>
            <p:nvPr/>
          </p:nvSpPr>
          <p:spPr bwMode="auto">
            <a:xfrm>
              <a:off x="777304" y="3543301"/>
              <a:ext cx="3700462" cy="358775"/>
            </a:xfrm>
            <a:prstGeom prst="roundRect">
              <a:avLst>
                <a:gd name="adj" fmla="val 1207"/>
              </a:avLst>
            </a:prstGeom>
            <a:ln w="12700">
              <a:solidFill>
                <a:srgbClr val="92D050"/>
              </a:solidFill>
            </a:ln>
          </p:spPr>
          <p:style>
            <a:lnRef idx="2">
              <a:schemeClr val="accent6"/>
            </a:lnRef>
            <a:fillRef idx="1">
              <a:schemeClr val="lt1"/>
            </a:fillRef>
            <a:effectRef idx="0">
              <a:schemeClr val="accent6"/>
            </a:effectRef>
            <a:fontRef idx="minor">
              <a:schemeClr val="dk1"/>
            </a:fontRef>
          </p:style>
          <p:txBody>
            <a:bodyPr anchor="ctr"/>
            <a:lstStyle/>
            <a:p>
              <a:pP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金融機関が企業の環境配慮の取組全体をスクリーニング手法等により評価し、その評価結果に応じて、低利融資を行う融資</a:t>
              </a:r>
            </a:p>
          </p:txBody>
        </p:sp>
        <p:sp>
          <p:nvSpPr>
            <p:cNvPr id="130" name="AutoShape 43"/>
            <p:cNvSpPr>
              <a:spLocks noChangeArrowheads="1"/>
            </p:cNvSpPr>
            <p:nvPr/>
          </p:nvSpPr>
          <p:spPr bwMode="auto">
            <a:xfrm>
              <a:off x="2794510" y="5703855"/>
              <a:ext cx="260350" cy="450850"/>
            </a:xfrm>
            <a:prstGeom prst="rightArrow">
              <a:avLst>
                <a:gd name="adj1" fmla="val 50000"/>
                <a:gd name="adj2" fmla="val 62208"/>
              </a:avLst>
            </a:prstGeom>
            <a:solidFill>
              <a:srgbClr val="00B050"/>
            </a:solidFill>
            <a:ln w="9525">
              <a:solidFill>
                <a:srgbClr val="92D050"/>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31" name="対角する 2 つの角を切り取った四角形 79"/>
            <p:cNvSpPr/>
            <p:nvPr/>
          </p:nvSpPr>
          <p:spPr bwMode="auto">
            <a:xfrm>
              <a:off x="560512" y="3120695"/>
              <a:ext cx="1920665" cy="295545"/>
            </a:xfrm>
            <a:prstGeom prst="snip2DiagRect">
              <a:avLst/>
            </a:prstGeom>
            <a:solidFill>
              <a:srgbClr val="92D050"/>
            </a:solidFill>
            <a:ln/>
          </p:spPr>
          <p:style>
            <a:lnRef idx="0">
              <a:schemeClr val="accent4"/>
            </a:lnRef>
            <a:fillRef idx="3">
              <a:schemeClr val="accent4"/>
            </a:fillRef>
            <a:effectRef idx="3">
              <a:schemeClr val="accent4"/>
            </a:effectRef>
            <a:fontRef idx="minor">
              <a:schemeClr val="lt1"/>
            </a:fontRef>
          </p:style>
          <p:txBody>
            <a:bodyPr anchor="ctr"/>
            <a:lstStyle/>
            <a:p>
              <a:pPr algn="ctr" defTabSz="914104">
                <a:defRPr/>
              </a:pPr>
              <a:r>
                <a:rPr kumimoji="0" lang="ja-JP" altLang="en-US" sz="1200" b="1" u="sng"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コーポレートベース</a:t>
              </a:r>
            </a:p>
          </p:txBody>
        </p:sp>
        <p:cxnSp>
          <p:nvCxnSpPr>
            <p:cNvPr id="132" name="直線矢印コネクタ 131"/>
            <p:cNvCxnSpPr/>
            <p:nvPr/>
          </p:nvCxnSpPr>
          <p:spPr bwMode="auto">
            <a:xfrm flipH="1">
              <a:off x="6711057" y="4322763"/>
              <a:ext cx="1079500" cy="0"/>
            </a:xfrm>
            <a:prstGeom prst="straightConnector1">
              <a:avLst/>
            </a:prstGeom>
            <a:noFill/>
            <a:ln w="19050" cap="flat" cmpd="sng" algn="ctr">
              <a:solidFill>
                <a:srgbClr val="4F81BD"/>
              </a:solidFill>
              <a:prstDash val="solid"/>
              <a:tailEnd type="arrow"/>
            </a:ln>
            <a:effectLst>
              <a:outerShdw blurRad="40000" dist="23000" dir="5400000" rotWithShape="0">
                <a:srgbClr val="000000">
                  <a:alpha val="35000"/>
                </a:srgbClr>
              </a:outerShdw>
            </a:effectLst>
          </p:spPr>
        </p:cxnSp>
        <p:cxnSp>
          <p:nvCxnSpPr>
            <p:cNvPr id="133" name="直線矢印コネクタ 132"/>
            <p:cNvCxnSpPr/>
            <p:nvPr/>
          </p:nvCxnSpPr>
          <p:spPr bwMode="auto">
            <a:xfrm flipH="1">
              <a:off x="6717407" y="4513263"/>
              <a:ext cx="1079500" cy="0"/>
            </a:xfrm>
            <a:prstGeom prst="straightConnector1">
              <a:avLst/>
            </a:prstGeom>
            <a:noFill/>
            <a:ln w="1905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34" name="テキスト ボックス 19469"/>
            <p:cNvSpPr txBox="1">
              <a:spLocks noChangeArrowheads="1"/>
            </p:cNvSpPr>
            <p:nvPr/>
          </p:nvSpPr>
          <p:spPr bwMode="auto">
            <a:xfrm>
              <a:off x="6658671" y="4102100"/>
              <a:ext cx="1235075" cy="235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defTabSz="914104" eaLnBrk="1" hangingPunct="1">
                <a:defRPr/>
              </a:pPr>
              <a:r>
                <a:rPr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レビュー</a:t>
              </a:r>
            </a:p>
          </p:txBody>
        </p:sp>
        <p:sp>
          <p:nvSpPr>
            <p:cNvPr id="135" name="テキスト ボックス 19475"/>
            <p:cNvSpPr txBox="1">
              <a:spLocks noChangeArrowheads="1"/>
            </p:cNvSpPr>
            <p:nvPr/>
          </p:nvSpPr>
          <p:spPr bwMode="auto">
            <a:xfrm>
              <a:off x="6688832" y="4510089"/>
              <a:ext cx="1063625" cy="235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defTabSz="914104" eaLnBrk="1" hangingPunct="1">
                <a:defRPr/>
              </a:pPr>
              <a:r>
                <a:rPr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フォローアップ</a:t>
              </a:r>
            </a:p>
          </p:txBody>
        </p:sp>
        <p:sp>
          <p:nvSpPr>
            <p:cNvPr id="136" name="Rectangle 29"/>
            <p:cNvSpPr>
              <a:spLocks noChangeArrowheads="1"/>
            </p:cNvSpPr>
            <p:nvPr/>
          </p:nvSpPr>
          <p:spPr bwMode="auto">
            <a:xfrm>
              <a:off x="5253732" y="3336926"/>
              <a:ext cx="4119630" cy="1643063"/>
            </a:xfrm>
            <a:prstGeom prst="rect">
              <a:avLst/>
            </a:prstGeom>
            <a:noFill/>
            <a:ln w="2857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37" name="角丸四角形 12"/>
            <p:cNvSpPr/>
            <p:nvPr/>
          </p:nvSpPr>
          <p:spPr bwMode="auto">
            <a:xfrm>
              <a:off x="5383906" y="3543301"/>
              <a:ext cx="3875087" cy="358775"/>
            </a:xfrm>
            <a:prstGeom prst="roundRect">
              <a:avLst>
                <a:gd name="adj" fmla="val 1207"/>
              </a:avLst>
            </a:prstGeom>
            <a:ln w="12700"/>
          </p:spPr>
          <p:style>
            <a:lnRef idx="2">
              <a:schemeClr val="accent6"/>
            </a:lnRef>
            <a:fillRef idx="1">
              <a:schemeClr val="lt1"/>
            </a:fillRef>
            <a:effectRef idx="0">
              <a:schemeClr val="accent6"/>
            </a:effectRef>
            <a:fontRef idx="minor">
              <a:schemeClr val="dk1"/>
            </a:fontRef>
          </p:style>
          <p:txBody>
            <a:bodyPr anchor="ctr"/>
            <a:lstStyle/>
            <a:p>
              <a:pP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金融機関が事業に伴う環境影響の調査等を事業者に求め、その内容をレビューするとともに、環境配慮の取組状況をフォローアップする融資</a:t>
              </a:r>
            </a:p>
          </p:txBody>
        </p:sp>
        <p:sp>
          <p:nvSpPr>
            <p:cNvPr id="138" name="角丸四角形 62"/>
            <p:cNvSpPr/>
            <p:nvPr/>
          </p:nvSpPr>
          <p:spPr bwMode="auto">
            <a:xfrm>
              <a:off x="5241033" y="3205163"/>
              <a:ext cx="4132329" cy="25241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104">
                <a:defRPr/>
              </a:pPr>
              <a:r>
                <a:rPr kumimoji="0" lang="ja-JP" altLang="en-US" sz="11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環境リスク調査融資の概要</a:t>
              </a:r>
            </a:p>
          </p:txBody>
        </p:sp>
        <p:sp>
          <p:nvSpPr>
            <p:cNvPr id="139" name="対角する 2 つの角を丸めた四角形 181"/>
            <p:cNvSpPr/>
            <p:nvPr/>
          </p:nvSpPr>
          <p:spPr bwMode="auto">
            <a:xfrm>
              <a:off x="7314307" y="3120694"/>
              <a:ext cx="2098174" cy="305830"/>
            </a:xfrm>
            <a:prstGeom prst="round2Diag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p:spPr>
          <p:style>
            <a:lnRef idx="0">
              <a:schemeClr val="accent4"/>
            </a:lnRef>
            <a:fillRef idx="3">
              <a:schemeClr val="accent4"/>
            </a:fillRef>
            <a:effectRef idx="3">
              <a:schemeClr val="accent4"/>
            </a:effectRef>
            <a:fontRef idx="minor">
              <a:schemeClr val="lt1"/>
            </a:fontRef>
          </p:style>
          <p:txBody>
            <a:bodyPr anchor="ctr"/>
            <a:lstStyle/>
            <a:p>
              <a:pPr algn="ctr" defTabSz="914104">
                <a:defRPr/>
              </a:pPr>
              <a:r>
                <a:rPr kumimoji="0" lang="ja-JP" altLang="en-US" sz="1200" b="1" u="sng"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プロジェクトベース</a:t>
              </a:r>
            </a:p>
          </p:txBody>
        </p:sp>
        <p:sp>
          <p:nvSpPr>
            <p:cNvPr id="140" name="正方形/長方形 139"/>
            <p:cNvSpPr/>
            <p:nvPr/>
          </p:nvSpPr>
          <p:spPr bwMode="auto">
            <a:xfrm>
              <a:off x="777304" y="4017964"/>
              <a:ext cx="1236662" cy="82073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w="9525" cap="flat" cmpd="sng" algn="ctr">
              <a:solidFill>
                <a:srgbClr val="00B050"/>
              </a:solidFill>
              <a:prstDash val="solid"/>
            </a:ln>
            <a:effectLst>
              <a:outerShdw blurRad="40000" dist="20000" dir="5400000" rotWithShape="0">
                <a:srgbClr val="000000">
                  <a:alpha val="38000"/>
                </a:srgbClr>
              </a:outerShdw>
            </a:effectLst>
          </p:spPr>
          <p:txBody>
            <a:bodyPr/>
            <a:lstStyle/>
            <a:p>
              <a:pPr algn="ctr" defTabSz="914104">
                <a:defRPr/>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融資先事業者</a:t>
              </a:r>
              <a:endParaRPr kumimoji="0" lang="ja-JP" altLang="en-US" sz="11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正方形/長方形 140"/>
            <p:cNvSpPr/>
            <p:nvPr/>
          </p:nvSpPr>
          <p:spPr bwMode="auto">
            <a:xfrm>
              <a:off x="3117280" y="4019550"/>
              <a:ext cx="1360487" cy="81915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w="9525" cap="flat" cmpd="sng" algn="ctr">
              <a:solidFill>
                <a:srgbClr val="00B050"/>
              </a:solidFill>
              <a:prstDash val="solid"/>
            </a:ln>
            <a:effectLst>
              <a:outerShdw blurRad="40000" dist="20000" dir="5400000" rotWithShape="0">
                <a:srgbClr val="000000">
                  <a:alpha val="38000"/>
                </a:srgbClr>
              </a:outerShdw>
            </a:effectLst>
          </p:spPr>
          <p:txBody>
            <a:bodyPr/>
            <a:lstStyle/>
            <a:p>
              <a:pPr algn="ctr" defTabSz="914104">
                <a:defRPr/>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金融機関</a:t>
              </a:r>
            </a:p>
          </p:txBody>
        </p:sp>
        <p:cxnSp>
          <p:nvCxnSpPr>
            <p:cNvPr id="142" name="直線矢印コネクタ 141"/>
            <p:cNvCxnSpPr/>
            <p:nvPr/>
          </p:nvCxnSpPr>
          <p:spPr bwMode="auto">
            <a:xfrm flipH="1">
              <a:off x="2010791" y="4335463"/>
              <a:ext cx="1112838" cy="0"/>
            </a:xfrm>
            <a:prstGeom prst="straightConnector1">
              <a:avLst/>
            </a:prstGeom>
            <a:noFill/>
            <a:ln w="19050" cap="flat" cmpd="sng" algn="ctr">
              <a:solidFill>
                <a:srgbClr val="00B050"/>
              </a:solidFill>
              <a:prstDash val="solid"/>
              <a:tailEnd type="arrow"/>
            </a:ln>
            <a:effectLst>
              <a:outerShdw blurRad="40000" dist="23000" dir="5400000" rotWithShape="0">
                <a:srgbClr val="000000">
                  <a:alpha val="35000"/>
                </a:srgbClr>
              </a:outerShdw>
            </a:effectLst>
          </p:spPr>
        </p:cxnSp>
        <p:cxnSp>
          <p:nvCxnSpPr>
            <p:cNvPr id="144" name="直線矢印コネクタ 143"/>
            <p:cNvCxnSpPr/>
            <p:nvPr/>
          </p:nvCxnSpPr>
          <p:spPr bwMode="auto">
            <a:xfrm flipH="1">
              <a:off x="2010791" y="4545013"/>
              <a:ext cx="1111250" cy="0"/>
            </a:xfrm>
            <a:prstGeom prst="straightConnector1">
              <a:avLst/>
            </a:prstGeom>
            <a:noFill/>
            <a:ln w="19050" cap="flat" cmpd="sng" algn="ctr">
              <a:solidFill>
                <a:srgbClr val="00B050"/>
              </a:solidFill>
              <a:prstDash val="solid"/>
              <a:tailEnd type="arrow"/>
            </a:ln>
            <a:effectLst>
              <a:outerShdw blurRad="40000" dist="23000" dir="5400000" rotWithShape="0">
                <a:srgbClr val="000000">
                  <a:alpha val="35000"/>
                </a:srgbClr>
              </a:outerShdw>
            </a:effectLst>
          </p:spPr>
        </p:cxnSp>
        <p:sp>
          <p:nvSpPr>
            <p:cNvPr id="145" name="テキスト ボックス 19469"/>
            <p:cNvSpPr txBox="1">
              <a:spLocks noChangeArrowheads="1"/>
            </p:cNvSpPr>
            <p:nvPr/>
          </p:nvSpPr>
          <p:spPr bwMode="auto">
            <a:xfrm>
              <a:off x="2058418" y="3975100"/>
              <a:ext cx="1101725" cy="37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defTabSz="914104" eaLnBrk="1" hangingPunct="1">
                <a:defRPr/>
              </a:pPr>
              <a:r>
                <a:rPr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a:t>
              </a:r>
              <a:endParaRPr lang="en-US" altLang="ja-JP"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eaLnBrk="1" hangingPunct="1">
                <a:defRPr/>
              </a:pPr>
              <a:r>
                <a:rPr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スクリーニング</a:t>
              </a:r>
            </a:p>
          </p:txBody>
        </p:sp>
        <p:sp>
          <p:nvSpPr>
            <p:cNvPr id="147" name="テキスト ボックス 19475"/>
            <p:cNvSpPr txBox="1">
              <a:spLocks noChangeArrowheads="1"/>
            </p:cNvSpPr>
            <p:nvPr/>
          </p:nvSpPr>
          <p:spPr bwMode="auto">
            <a:xfrm>
              <a:off x="2088579" y="4560888"/>
              <a:ext cx="971550" cy="235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defTabSz="914104" eaLnBrk="1" hangingPunct="1">
                <a:defRPr/>
              </a:pPr>
              <a:r>
                <a:rPr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モニタリング</a:t>
              </a:r>
              <a:endParaRPr lang="ja-JP" altLang="en-US" sz="7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テキスト ボックス 147"/>
            <p:cNvSpPr txBox="1"/>
            <p:nvPr/>
          </p:nvSpPr>
          <p:spPr bwMode="auto">
            <a:xfrm>
              <a:off x="3206179" y="4283075"/>
              <a:ext cx="1187450" cy="484188"/>
            </a:xfrm>
            <a:prstGeom prst="rect">
              <a:avLst/>
            </a:prstGeom>
            <a:solidFill>
              <a:sysClr val="window" lastClr="FFFFFF"/>
            </a:solidFill>
            <a:ln w="25400" cap="flat" cmpd="sng" algn="ctr">
              <a:solidFill>
                <a:srgbClr val="00B050"/>
              </a:solidFill>
              <a:prstDash val="solid"/>
            </a:ln>
            <a:effectLst/>
          </p:spPr>
          <p:txBody>
            <a:bodyPr anchor="ctr"/>
            <a:lstStyle/>
            <a:p>
              <a:pPr defTabSz="914104">
                <a:defRPr/>
              </a:pPr>
              <a:r>
                <a:rPr kumimoji="0"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スクリーニングの結果に基づき、金利を段階的に変更</a:t>
              </a:r>
            </a:p>
          </p:txBody>
        </p:sp>
        <p:sp>
          <p:nvSpPr>
            <p:cNvPr id="149" name="角丸四角形 3"/>
            <p:cNvSpPr/>
            <p:nvPr/>
          </p:nvSpPr>
          <p:spPr>
            <a:xfrm>
              <a:off x="853504" y="4292600"/>
              <a:ext cx="1103312" cy="439738"/>
            </a:xfrm>
            <a:prstGeom prst="roundRect">
              <a:avLst/>
            </a:prstGeom>
            <a:solidFill>
              <a:schemeClr val="bg1"/>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104">
                <a:defRPr/>
              </a:pPr>
              <a:r>
                <a:rPr kumimoji="0" lang="ja-JP" altLang="en-US" sz="800" u="wavyHeavy" kern="0" dirty="0">
                  <a:solidFill>
                    <a:prstClr val="black"/>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企業の環境配慮の取組全体</a:t>
              </a:r>
            </a:p>
          </p:txBody>
        </p:sp>
        <p:sp>
          <p:nvSpPr>
            <p:cNvPr id="150" name="正方形/長方形 149"/>
            <p:cNvSpPr/>
            <p:nvPr/>
          </p:nvSpPr>
          <p:spPr>
            <a:xfrm>
              <a:off x="658242" y="5040311"/>
              <a:ext cx="4024883" cy="402673"/>
            </a:xfrm>
            <a:prstGeom prst="rect">
              <a:avLst/>
            </a:prstGeom>
            <a:solidFill>
              <a:srgbClr val="FFFF99"/>
            </a:solidFill>
            <a:ln w="6350">
              <a:solidFill>
                <a:schemeClr val="tx1"/>
              </a:solidFill>
            </a:ln>
          </p:spPr>
          <p:style>
            <a:lnRef idx="2">
              <a:schemeClr val="accent2"/>
            </a:lnRef>
            <a:fillRef idx="1">
              <a:schemeClr val="lt1"/>
            </a:fillRef>
            <a:effectRef idx="0">
              <a:schemeClr val="accent2"/>
            </a:effectRef>
            <a:fontRef idx="minor">
              <a:schemeClr val="dk1"/>
            </a:fontRef>
          </p:style>
          <p:txBody>
            <a:bodyPr anchor="ctr"/>
            <a:lstStyle/>
            <a:p>
              <a:pP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金融機関における環境配慮型融資の裾野拡大のため、環境配慮型融資の一定の実績を有する金融機関と地域金融機関との連携によるシンジケート・ローン及び金融機関と事業先との相対による融資を対象とする。</a:t>
              </a:r>
              <a:endParaRPr kumimoji="0" lang="ja-JP" altLang="en-US" sz="700"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正方形/長方形 150"/>
            <p:cNvSpPr/>
            <p:nvPr/>
          </p:nvSpPr>
          <p:spPr>
            <a:xfrm>
              <a:off x="477839" y="2588859"/>
              <a:ext cx="447675" cy="36353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a:t>
              </a:r>
            </a:p>
          </p:txBody>
        </p:sp>
        <p:cxnSp>
          <p:nvCxnSpPr>
            <p:cNvPr id="152" name="直線矢印コネクタ 151"/>
            <p:cNvCxnSpPr/>
            <p:nvPr/>
          </p:nvCxnSpPr>
          <p:spPr>
            <a:xfrm>
              <a:off x="936625" y="2785709"/>
              <a:ext cx="5461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3" name="正方形/長方形 152"/>
            <p:cNvSpPr/>
            <p:nvPr/>
          </p:nvSpPr>
          <p:spPr>
            <a:xfrm>
              <a:off x="1477964" y="2588859"/>
              <a:ext cx="909637" cy="36353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民間団体</a:t>
              </a:r>
              <a:endPar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（補助事業者）</a:t>
              </a:r>
            </a:p>
          </p:txBody>
        </p:sp>
        <p:sp>
          <p:nvSpPr>
            <p:cNvPr id="154" name="テキスト ボックス 58"/>
            <p:cNvSpPr txBox="1">
              <a:spLocks noChangeArrowheads="1"/>
            </p:cNvSpPr>
            <p:nvPr/>
          </p:nvSpPr>
          <p:spPr bwMode="auto">
            <a:xfrm>
              <a:off x="825500" y="2523773"/>
              <a:ext cx="768350" cy="30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（補助率）</a:t>
              </a:r>
              <a:endParaRPr lang="en-US" altLang="ja-JP" sz="600" kern="0">
                <a:solidFill>
                  <a:prstClr val="black"/>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定額</a:t>
              </a:r>
            </a:p>
          </p:txBody>
        </p:sp>
        <p:sp>
          <p:nvSpPr>
            <p:cNvPr id="155" name="テキスト ボックス 60"/>
            <p:cNvSpPr txBox="1">
              <a:spLocks noChangeArrowheads="1"/>
            </p:cNvSpPr>
            <p:nvPr/>
          </p:nvSpPr>
          <p:spPr bwMode="auto">
            <a:xfrm>
              <a:off x="982664" y="2785710"/>
              <a:ext cx="415631" cy="201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補助金</a:t>
              </a:r>
            </a:p>
          </p:txBody>
        </p:sp>
        <p:sp>
          <p:nvSpPr>
            <p:cNvPr id="156" name="テキスト ボックス 55"/>
            <p:cNvSpPr txBox="1">
              <a:spLocks noChangeArrowheads="1"/>
            </p:cNvSpPr>
            <p:nvPr/>
          </p:nvSpPr>
          <p:spPr bwMode="auto">
            <a:xfrm>
              <a:off x="2289176" y="2526948"/>
              <a:ext cx="1316038" cy="30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（利子補給率）</a:t>
              </a:r>
              <a:endParaRPr lang="en-US" altLang="ja-JP" sz="600" kern="0">
                <a:solidFill>
                  <a:prstClr val="black"/>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年利１％又は</a:t>
              </a:r>
              <a:r>
                <a:rPr lang="en-US" altLang="ja-JP" sz="600" kern="0">
                  <a:solidFill>
                    <a:prstClr val="black"/>
                  </a:solidFill>
                  <a:latin typeface="メイリオ" panose="020B0604030504040204" pitchFamily="50" charset="-128"/>
                  <a:cs typeface="メイリオ" panose="020B0604030504040204" pitchFamily="50" charset="-128"/>
                </a:rPr>
                <a:t>1.5</a:t>
              </a:r>
              <a:r>
                <a:rPr lang="ja-JP" altLang="en-US" sz="600" kern="0">
                  <a:solidFill>
                    <a:prstClr val="black"/>
                  </a:solidFill>
                  <a:latin typeface="メイリオ" panose="020B0604030504040204" pitchFamily="50" charset="-128"/>
                  <a:cs typeface="メイリオ" panose="020B0604030504040204" pitchFamily="50" charset="-128"/>
                </a:rPr>
                <a:t>％を限度</a:t>
              </a:r>
            </a:p>
          </p:txBody>
        </p:sp>
        <p:sp>
          <p:nvSpPr>
            <p:cNvPr id="157" name="テキスト ボックス 59"/>
            <p:cNvSpPr txBox="1">
              <a:spLocks noChangeArrowheads="1"/>
            </p:cNvSpPr>
            <p:nvPr/>
          </p:nvSpPr>
          <p:spPr bwMode="auto">
            <a:xfrm>
              <a:off x="2506663" y="2795235"/>
              <a:ext cx="855662" cy="201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600" kern="0">
                  <a:solidFill>
                    <a:prstClr val="black"/>
                  </a:solidFill>
                  <a:latin typeface="メイリオ" panose="020B0604030504040204" pitchFamily="50" charset="-128"/>
                  <a:cs typeface="メイリオ" panose="020B0604030504040204" pitchFamily="50" charset="-128"/>
                </a:rPr>
                <a:t>利子補給金</a:t>
              </a:r>
            </a:p>
          </p:txBody>
        </p:sp>
        <p:cxnSp>
          <p:nvCxnSpPr>
            <p:cNvPr id="158" name="直線矢印コネクタ 157"/>
            <p:cNvCxnSpPr/>
            <p:nvPr/>
          </p:nvCxnSpPr>
          <p:spPr>
            <a:xfrm>
              <a:off x="2387600" y="2795234"/>
              <a:ext cx="118745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9" name="正方形/長方形 158"/>
            <p:cNvSpPr/>
            <p:nvPr/>
          </p:nvSpPr>
          <p:spPr>
            <a:xfrm>
              <a:off x="3584575" y="2588860"/>
              <a:ext cx="1098550" cy="36036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金融機関</a:t>
              </a:r>
              <a:endPar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（間接補助事業者）</a:t>
              </a:r>
              <a:endPar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0" name="グループ化 7"/>
            <p:cNvGrpSpPr>
              <a:grpSpLocks/>
            </p:cNvGrpSpPr>
            <p:nvPr/>
          </p:nvGrpSpPr>
          <p:grpSpPr bwMode="auto">
            <a:xfrm>
              <a:off x="5252143" y="5491122"/>
              <a:ext cx="4171450" cy="923027"/>
              <a:chOff x="4595377" y="5133517"/>
              <a:chExt cx="4000501" cy="1261737"/>
            </a:xfrm>
          </p:grpSpPr>
          <p:sp>
            <p:nvSpPr>
              <p:cNvPr id="169" name="Rectangle 48"/>
              <p:cNvSpPr>
                <a:spLocks noChangeArrowheads="1"/>
              </p:cNvSpPr>
              <p:nvPr/>
            </p:nvSpPr>
            <p:spPr bwMode="auto">
              <a:xfrm>
                <a:off x="6820864" y="5133517"/>
                <a:ext cx="1723231" cy="1247775"/>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w="9525">
                <a:solidFill>
                  <a:schemeClr val="tx1"/>
                </a:solidFill>
                <a:miter lim="800000"/>
                <a:headEnd/>
                <a:tailEnd/>
              </a:ln>
            </p:spPr>
            <p:txBody>
              <a:bodyPr wrap="none" anchor="ctr"/>
              <a:lstStyle/>
              <a:p>
                <a:pPr defTabSz="914104">
                  <a:defRPr/>
                </a:pPr>
                <a:endParaRPr kumimoji="0" lang="ja-JP" altLang="en-US" sz="9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0" name="Rectangle 42"/>
              <p:cNvSpPr>
                <a:spLocks noChangeArrowheads="1"/>
              </p:cNvSpPr>
              <p:nvPr/>
            </p:nvSpPr>
            <p:spPr bwMode="auto">
              <a:xfrm>
                <a:off x="4595377" y="5133517"/>
                <a:ext cx="2073748" cy="1247775"/>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w="9525">
                <a:solidFill>
                  <a:schemeClr val="tx1"/>
                </a:solidFill>
                <a:miter lim="800000"/>
                <a:headEnd/>
                <a:tailEnd/>
              </a:ln>
            </p:spPr>
            <p:txBody>
              <a:bodyPr wrap="none" anchor="ctr"/>
              <a:lstStyle/>
              <a:p>
                <a:pPr defTabSz="914104">
                  <a:defRPr/>
                </a:pPr>
                <a:endParaRPr kumimoji="0" lang="ja-JP" altLang="en-US" sz="9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1" name="AutoShape 38"/>
              <p:cNvSpPr>
                <a:spLocks noChangeArrowheads="1"/>
              </p:cNvSpPr>
              <p:nvPr/>
            </p:nvSpPr>
            <p:spPr bwMode="auto">
              <a:xfrm>
                <a:off x="4674752" y="5258928"/>
                <a:ext cx="320675" cy="434460"/>
              </a:xfrm>
              <a:prstGeom prst="roundRect">
                <a:avLst>
                  <a:gd name="adj" fmla="val 16667"/>
                </a:avLst>
              </a:prstGeom>
              <a:gradFill rotWithShape="1">
                <a:gsLst>
                  <a:gs pos="0">
                    <a:srgbClr val="003F77"/>
                  </a:gs>
                  <a:gs pos="50000">
                    <a:srgbClr val="005FAD"/>
                  </a:gs>
                  <a:gs pos="100000">
                    <a:srgbClr val="0072CE"/>
                  </a:gs>
                </a:gsLst>
                <a:lin ang="16200000" scaled="1"/>
              </a:gradFill>
              <a:ln w="9525">
                <a:solidFill>
                  <a:schemeClr val="tx1"/>
                </a:solidFill>
                <a:round/>
                <a:headEnd/>
                <a:tailEnd/>
              </a:ln>
            </p:spPr>
            <p:txBody>
              <a:bodyPr wrap="none"/>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融資</a:t>
                </a:r>
                <a:endParaRPr lang="en-US" altLang="ja-JP" sz="700" b="1" kern="0">
                  <a:solidFill>
                    <a:prstClr val="white"/>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対象</a:t>
                </a:r>
              </a:p>
            </p:txBody>
          </p:sp>
          <p:sp>
            <p:nvSpPr>
              <p:cNvPr id="172" name="Text Box 35"/>
              <p:cNvSpPr txBox="1">
                <a:spLocks noChangeArrowheads="1"/>
              </p:cNvSpPr>
              <p:nvPr/>
            </p:nvSpPr>
            <p:spPr bwMode="auto">
              <a:xfrm>
                <a:off x="4995426" y="5297800"/>
                <a:ext cx="1347787" cy="32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50000"/>
                  </a:spcBef>
                  <a:buNone/>
                  <a:defRPr/>
                </a:pPr>
                <a:r>
                  <a:rPr lang="ja-JP" altLang="en-US" sz="800" kern="0">
                    <a:solidFill>
                      <a:prstClr val="black"/>
                    </a:solidFill>
                    <a:latin typeface="メイリオ" panose="020B0604030504040204" pitchFamily="50" charset="-128"/>
                    <a:cs typeface="メイリオ" panose="020B0604030504040204" pitchFamily="50" charset="-128"/>
                  </a:rPr>
                  <a:t>低炭素化プロジェクト</a:t>
                </a:r>
              </a:p>
            </p:txBody>
          </p:sp>
          <p:sp>
            <p:nvSpPr>
              <p:cNvPr id="173" name="AutoShape 41"/>
              <p:cNvSpPr>
                <a:spLocks noChangeArrowheads="1"/>
              </p:cNvSpPr>
              <p:nvPr/>
            </p:nvSpPr>
            <p:spPr bwMode="auto">
              <a:xfrm>
                <a:off x="4677927" y="5785747"/>
                <a:ext cx="320675" cy="500063"/>
              </a:xfrm>
              <a:prstGeom prst="roundRect">
                <a:avLst>
                  <a:gd name="adj" fmla="val 16667"/>
                </a:avLst>
              </a:prstGeom>
              <a:gradFill rotWithShape="1">
                <a:gsLst>
                  <a:gs pos="0">
                    <a:srgbClr val="003F77"/>
                  </a:gs>
                  <a:gs pos="50000">
                    <a:srgbClr val="005FAD"/>
                  </a:gs>
                  <a:gs pos="100000">
                    <a:srgbClr val="0072CE"/>
                  </a:gs>
                </a:gsLst>
                <a:lin ang="16200000" scaled="1"/>
              </a:gra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利子</a:t>
                </a:r>
                <a:endParaRPr lang="en-US" altLang="ja-JP" sz="700" b="1" kern="0">
                  <a:solidFill>
                    <a:prstClr val="white"/>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補給</a:t>
                </a:r>
                <a:endParaRPr lang="en-US" altLang="ja-JP" sz="700" b="1" kern="0">
                  <a:solidFill>
                    <a:prstClr val="white"/>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条件</a:t>
                </a:r>
              </a:p>
            </p:txBody>
          </p:sp>
          <p:sp>
            <p:nvSpPr>
              <p:cNvPr id="174" name="Text Box 36"/>
              <p:cNvSpPr txBox="1">
                <a:spLocks noChangeArrowheads="1"/>
              </p:cNvSpPr>
              <p:nvPr/>
            </p:nvSpPr>
            <p:spPr bwMode="auto">
              <a:xfrm>
                <a:off x="4963657" y="5785756"/>
                <a:ext cx="1787661" cy="609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85697" indent="-85697" defTabSz="914104" eaLnBrk="1" hangingPunct="1">
                  <a:lnSpc>
                    <a:spcPts val="500"/>
                  </a:lnSpc>
                  <a:spcBef>
                    <a:spcPct val="50000"/>
                  </a:spcBef>
                  <a:defRPr/>
                </a:pPr>
                <a:r>
                  <a:rPr lang="ja-JP" altLang="en-US" sz="800" kern="0" dirty="0">
                    <a:solidFill>
                      <a:prstClr val="black"/>
                    </a:solidFill>
                    <a:latin typeface="メイリオ" panose="020B0604030504040204" pitchFamily="50" charset="-128"/>
                  </a:rPr>
                  <a:t>・</a:t>
                </a:r>
                <a:r>
                  <a:rPr lang="zh-TW" altLang="en-US" sz="800" kern="0" dirty="0">
                    <a:solidFill>
                      <a:prstClr val="black"/>
                    </a:solidFill>
                    <a:latin typeface="メイリオ" panose="020B0604030504040204" pitchFamily="50" charset="-128"/>
                  </a:rPr>
                  <a:t>調査</a:t>
                </a:r>
                <a:r>
                  <a:rPr lang="ja-JP" altLang="en-US" sz="800" kern="0" dirty="0">
                    <a:solidFill>
                      <a:prstClr val="black"/>
                    </a:solidFill>
                    <a:latin typeface="メイリオ" panose="020B0604030504040204" pitchFamily="50" charset="-128"/>
                  </a:rPr>
                  <a:t>や計画の策定、環境配慮</a:t>
                </a:r>
                <a:endParaRPr lang="en-US" altLang="ja-JP" sz="800" kern="0" dirty="0">
                  <a:solidFill>
                    <a:prstClr val="black"/>
                  </a:solidFill>
                  <a:latin typeface="メイリオ" panose="020B0604030504040204" pitchFamily="50" charset="-128"/>
                </a:endParaRPr>
              </a:p>
              <a:p>
                <a:pPr indent="85697" defTabSz="914104" eaLnBrk="1" hangingPunct="1">
                  <a:lnSpc>
                    <a:spcPts val="500"/>
                  </a:lnSpc>
                  <a:spcBef>
                    <a:spcPct val="50000"/>
                  </a:spcBef>
                  <a:defRPr/>
                </a:pPr>
                <a:r>
                  <a:rPr lang="ja-JP" altLang="en-US" sz="800" kern="0" dirty="0">
                    <a:solidFill>
                      <a:prstClr val="black"/>
                    </a:solidFill>
                    <a:latin typeface="メイリオ" panose="020B0604030504040204" pitchFamily="50" charset="-128"/>
                  </a:rPr>
                  <a:t>の取組の実施</a:t>
                </a:r>
                <a:endParaRPr lang="zh-TW" altLang="en-US" sz="800" kern="0" dirty="0">
                  <a:solidFill>
                    <a:prstClr val="black"/>
                  </a:solidFill>
                  <a:latin typeface="メイリオ" panose="020B0604030504040204" pitchFamily="50" charset="-128"/>
                </a:endParaRPr>
              </a:p>
              <a:p>
                <a:pPr defTabSz="914104" eaLnBrk="1" hangingPunct="1">
                  <a:lnSpc>
                    <a:spcPts val="500"/>
                  </a:lnSpc>
                  <a:spcBef>
                    <a:spcPct val="50000"/>
                  </a:spcBef>
                  <a:defRPr/>
                </a:pPr>
                <a:r>
                  <a:rPr lang="ja-JP" altLang="en-US" sz="800" kern="0" dirty="0">
                    <a:solidFill>
                      <a:prstClr val="black"/>
                    </a:solidFill>
                    <a:latin typeface="メイリオ" panose="020B0604030504040204" pitchFamily="50" charset="-128"/>
                  </a:rPr>
                  <a:t>・</a:t>
                </a:r>
                <a:r>
                  <a:rPr lang="en-US" altLang="ja-JP" sz="800" kern="0" dirty="0">
                    <a:solidFill>
                      <a:prstClr val="black"/>
                    </a:solidFill>
                    <a:latin typeface="メイリオ" panose="020B0604030504040204" pitchFamily="50" charset="-128"/>
                  </a:rPr>
                  <a:t>CO2</a:t>
                </a:r>
                <a:r>
                  <a:rPr lang="ja-JP" altLang="en-US" sz="800" kern="0" dirty="0">
                    <a:solidFill>
                      <a:prstClr val="black"/>
                    </a:solidFill>
                    <a:latin typeface="メイリオ" panose="020B0604030504040204" pitchFamily="50" charset="-128"/>
                  </a:rPr>
                  <a:t>削減状況のモニタリング</a:t>
                </a:r>
              </a:p>
            </p:txBody>
          </p:sp>
          <p:sp>
            <p:nvSpPr>
              <p:cNvPr id="175" name="AutoShape 44"/>
              <p:cNvSpPr>
                <a:spLocks noChangeArrowheads="1"/>
              </p:cNvSpPr>
              <p:nvPr/>
            </p:nvSpPr>
            <p:spPr bwMode="auto">
              <a:xfrm>
                <a:off x="6895665" y="5292267"/>
                <a:ext cx="211138" cy="920750"/>
              </a:xfrm>
              <a:prstGeom prst="roundRect">
                <a:avLst>
                  <a:gd name="adj" fmla="val 16667"/>
                </a:avLst>
              </a:prstGeom>
              <a:gradFill rotWithShape="1">
                <a:gsLst>
                  <a:gs pos="0">
                    <a:srgbClr val="003F77"/>
                  </a:gs>
                  <a:gs pos="50000">
                    <a:srgbClr val="005FAD"/>
                  </a:gs>
                  <a:gs pos="100000">
                    <a:srgbClr val="0072CE"/>
                  </a:gs>
                </a:gsLst>
                <a:lin ang="16200000" scaled="1"/>
              </a:gradFill>
              <a:ln w="9525">
                <a:solidFill>
                  <a:schemeClr val="tx1"/>
                </a:solidFill>
                <a:round/>
                <a:headEnd/>
                <a:tailEnd/>
              </a:ln>
            </p:spPr>
            <p:txBody>
              <a:bodyPr vert="eaVert"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700" b="1" kern="0">
                    <a:solidFill>
                      <a:prstClr val="white"/>
                    </a:solidFill>
                    <a:latin typeface="メイリオ" panose="020B0604030504040204" pitchFamily="50" charset="-128"/>
                    <a:cs typeface="メイリオ" panose="020B0604030504040204" pitchFamily="50" charset="-128"/>
                  </a:rPr>
                  <a:t>利子補給</a:t>
                </a:r>
              </a:p>
            </p:txBody>
          </p:sp>
          <p:sp>
            <p:nvSpPr>
              <p:cNvPr id="176" name="Text Box 37"/>
              <p:cNvSpPr txBox="1">
                <a:spLocks noChangeArrowheads="1"/>
              </p:cNvSpPr>
              <p:nvPr/>
            </p:nvSpPr>
            <p:spPr bwMode="auto">
              <a:xfrm>
                <a:off x="7283013" y="5341157"/>
                <a:ext cx="1063128" cy="233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lnSpc>
                    <a:spcPts val="500"/>
                  </a:lnSpc>
                  <a:spcBef>
                    <a:spcPct val="50000"/>
                  </a:spcBef>
                  <a:buNone/>
                  <a:defRPr/>
                </a:pPr>
                <a:r>
                  <a:rPr lang="ja-JP" altLang="en-US" sz="800" kern="0" dirty="0">
                    <a:solidFill>
                      <a:prstClr val="black"/>
                    </a:solidFill>
                    <a:latin typeface="メイリオ" panose="020B0604030504040204" pitchFamily="50" charset="-128"/>
                    <a:cs typeface="メイリオ" panose="020B0604030504040204" pitchFamily="50" charset="-128"/>
                  </a:rPr>
                  <a:t>年利</a:t>
                </a:r>
                <a:r>
                  <a:rPr lang="en-US" altLang="ja-JP" sz="800" kern="0" dirty="0">
                    <a:solidFill>
                      <a:prstClr val="black"/>
                    </a:solidFill>
                    <a:latin typeface="メイリオ" panose="020B0604030504040204" pitchFamily="50" charset="-128"/>
                    <a:cs typeface="メイリオ" panose="020B0604030504040204" pitchFamily="50" charset="-128"/>
                  </a:rPr>
                  <a:t>1.5</a:t>
                </a:r>
                <a:r>
                  <a:rPr lang="ja-JP" altLang="en-US" sz="800" kern="0" dirty="0">
                    <a:solidFill>
                      <a:prstClr val="black"/>
                    </a:solidFill>
                    <a:latin typeface="メイリオ" panose="020B0604030504040204" pitchFamily="50" charset="-128"/>
                    <a:cs typeface="メイリオ" panose="020B0604030504040204" pitchFamily="50" charset="-128"/>
                  </a:rPr>
                  <a:t>％を限度</a:t>
                </a:r>
              </a:p>
            </p:txBody>
          </p:sp>
          <p:sp>
            <p:nvSpPr>
              <p:cNvPr id="177" name="AutoShape 47"/>
              <p:cNvSpPr>
                <a:spLocks noChangeArrowheads="1"/>
              </p:cNvSpPr>
              <p:nvPr/>
            </p:nvSpPr>
            <p:spPr bwMode="auto">
              <a:xfrm>
                <a:off x="7436877" y="5618965"/>
                <a:ext cx="717550" cy="211605"/>
              </a:xfrm>
              <a:prstGeom prst="downArrow">
                <a:avLst>
                  <a:gd name="adj1" fmla="val 50000"/>
                  <a:gd name="adj2" fmla="val 4355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sp>
            <p:nvSpPr>
              <p:cNvPr id="178" name="Text Box 46"/>
              <p:cNvSpPr txBox="1">
                <a:spLocks noChangeArrowheads="1"/>
              </p:cNvSpPr>
              <p:nvPr/>
            </p:nvSpPr>
            <p:spPr bwMode="auto">
              <a:xfrm>
                <a:off x="7073465" y="5873293"/>
                <a:ext cx="1522413" cy="505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14104">
                  <a:spcBef>
                    <a:spcPct val="0"/>
                  </a:spcBef>
                  <a:buNone/>
                  <a:defRPr/>
                </a:pPr>
                <a:r>
                  <a:rPr lang="ja-JP" altLang="en-US" sz="800" kern="0" dirty="0">
                    <a:solidFill>
                      <a:prstClr val="black"/>
                    </a:solidFill>
                    <a:latin typeface="メイリオ" panose="020B0604030504040204" pitchFamily="50" charset="-128"/>
                    <a:cs typeface="メイリオ" panose="020B0604030504040204" pitchFamily="50" charset="-128"/>
                  </a:rPr>
                  <a:t>（貸付金利－上記年利）</a:t>
                </a:r>
                <a:endParaRPr lang="en-US" altLang="ja-JP" sz="800" kern="0" dirty="0">
                  <a:solidFill>
                    <a:prstClr val="black"/>
                  </a:solidFill>
                  <a:latin typeface="メイリオ" panose="020B0604030504040204" pitchFamily="50" charset="-128"/>
                  <a:cs typeface="メイリオ" panose="020B0604030504040204" pitchFamily="50" charset="-128"/>
                </a:endParaRPr>
              </a:p>
              <a:p>
                <a:pPr algn="ctr" defTabSz="914104">
                  <a:spcBef>
                    <a:spcPct val="0"/>
                  </a:spcBef>
                  <a:buNone/>
                  <a:defRPr/>
                </a:pPr>
                <a:r>
                  <a:rPr lang="ja-JP" altLang="en-US" sz="800" kern="0" dirty="0">
                    <a:solidFill>
                      <a:prstClr val="black"/>
                    </a:solidFill>
                    <a:latin typeface="メイリオ" panose="020B0604030504040204" pitchFamily="50" charset="-128"/>
                    <a:cs typeface="メイリオ" panose="020B0604030504040204" pitchFamily="50" charset="-128"/>
                  </a:rPr>
                  <a:t>の金利優遇</a:t>
                </a:r>
                <a:endParaRPr lang="en-US" altLang="ja-JP" sz="800" kern="0" dirty="0">
                  <a:solidFill>
                    <a:prstClr val="black"/>
                  </a:solidFill>
                  <a:latin typeface="メイリオ" panose="020B0604030504040204" pitchFamily="50" charset="-128"/>
                  <a:cs typeface="メイリオ" panose="020B0604030504040204" pitchFamily="50" charset="-128"/>
                </a:endParaRPr>
              </a:p>
            </p:txBody>
          </p:sp>
          <p:sp>
            <p:nvSpPr>
              <p:cNvPr id="179" name="AutoShape 43"/>
              <p:cNvSpPr>
                <a:spLocks noChangeArrowheads="1"/>
              </p:cNvSpPr>
              <p:nvPr/>
            </p:nvSpPr>
            <p:spPr bwMode="auto">
              <a:xfrm>
                <a:off x="6668652" y="5549442"/>
                <a:ext cx="152400" cy="450850"/>
              </a:xfrm>
              <a:prstGeom prst="rightArrow">
                <a:avLst>
                  <a:gd name="adj1" fmla="val 50000"/>
                  <a:gd name="adj2" fmla="val 62208"/>
                </a:avLst>
              </a:prstGeom>
              <a:solidFill>
                <a:srgbClr val="0000FF"/>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14104">
                  <a:spcBef>
                    <a:spcPct val="0"/>
                  </a:spcBef>
                  <a:buNone/>
                  <a:defRPr/>
                </a:pPr>
                <a:endParaRPr lang="ja-JP" altLang="en-US" sz="1600" kern="0">
                  <a:solidFill>
                    <a:prstClr val="black"/>
                  </a:solidFill>
                  <a:latin typeface="メイリオ" panose="020B0604030504040204" pitchFamily="50" charset="-128"/>
                  <a:cs typeface="メイリオ" panose="020B0604030504040204" pitchFamily="50" charset="-128"/>
                </a:endParaRPr>
              </a:p>
            </p:txBody>
          </p:sp>
        </p:grpSp>
        <p:sp>
          <p:nvSpPr>
            <p:cNvPr id="161" name="正方形/長方形 160"/>
            <p:cNvSpPr/>
            <p:nvPr/>
          </p:nvSpPr>
          <p:spPr>
            <a:xfrm>
              <a:off x="5253510" y="5036302"/>
              <a:ext cx="4121218" cy="403820"/>
            </a:xfrm>
            <a:prstGeom prst="rect">
              <a:avLst/>
            </a:prstGeom>
            <a:solidFill>
              <a:schemeClr val="accent2">
                <a:lumMod val="20000"/>
                <a:lumOff val="80000"/>
              </a:schemeClr>
            </a:solidFill>
            <a:ln w="6350">
              <a:solidFill>
                <a:schemeClr val="tx1"/>
              </a:solidFill>
            </a:ln>
          </p:spPr>
          <p:style>
            <a:lnRef idx="2">
              <a:schemeClr val="accent2"/>
            </a:lnRef>
            <a:fillRef idx="1">
              <a:schemeClr val="lt1"/>
            </a:fillRef>
            <a:effectRef idx="0">
              <a:schemeClr val="accent2"/>
            </a:effectRef>
            <a:fontRef idx="minor">
              <a:schemeClr val="dk1"/>
            </a:fontRef>
          </p:style>
          <p:txBody>
            <a:bodyPr anchor="ctr"/>
            <a:lstStyle/>
            <a:p>
              <a:pPr defTabSz="914104">
                <a:defRPr/>
              </a:pPr>
              <a:r>
                <a:rPr kumimoji="0" lang="ja-JP" altLang="en-US"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地域金融機関における環境リスク調査融資の取組向上のため、その基本的枠組みや手続き等を示した指針に基づいて行われる環境リスク調査融資を対象とする。</a:t>
              </a:r>
            </a:p>
          </p:txBody>
        </p:sp>
        <p:sp>
          <p:nvSpPr>
            <p:cNvPr id="162" name="正方形/長方形 161"/>
            <p:cNvSpPr/>
            <p:nvPr/>
          </p:nvSpPr>
          <p:spPr bwMode="auto">
            <a:xfrm>
              <a:off x="7731819" y="4033839"/>
              <a:ext cx="1360488" cy="820737"/>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lstStyle/>
            <a:p>
              <a:pPr algn="ctr" defTabSz="914104">
                <a:defRPr/>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金融機関</a:t>
              </a:r>
            </a:p>
          </p:txBody>
        </p:sp>
        <p:sp>
          <p:nvSpPr>
            <p:cNvPr id="163" name="テキスト ボックス 162"/>
            <p:cNvSpPr txBox="1"/>
            <p:nvPr/>
          </p:nvSpPr>
          <p:spPr bwMode="auto">
            <a:xfrm>
              <a:off x="7820719" y="4289426"/>
              <a:ext cx="1187450" cy="485775"/>
            </a:xfrm>
            <a:prstGeom prst="rect">
              <a:avLst/>
            </a:prstGeom>
            <a:solidFill>
              <a:sysClr val="window" lastClr="FFFFFF"/>
            </a:solidFill>
            <a:ln w="25400" cap="flat" cmpd="sng" algn="ctr">
              <a:solidFill>
                <a:srgbClr val="4BACC6"/>
              </a:solidFill>
              <a:prstDash val="solid"/>
            </a:ln>
            <a:effectLst/>
          </p:spPr>
          <p:txBody>
            <a:bodyPr anchor="ctr"/>
            <a:lstStyle/>
            <a:p>
              <a:pPr defTabSz="914104">
                <a:defRPr/>
              </a:pPr>
              <a:r>
                <a:rPr kumimoji="0"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金融機関における</a:t>
              </a:r>
              <a:endParaRPr kumimoji="0" lang="en-US" altLang="ja-JP"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104">
                <a:defRPr/>
              </a:pPr>
              <a:r>
                <a:rPr kumimoji="0"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リスク回避等の観点から確認</a:t>
              </a:r>
            </a:p>
          </p:txBody>
        </p:sp>
        <p:sp>
          <p:nvSpPr>
            <p:cNvPr id="164" name="正方形/長方形 163"/>
            <p:cNvSpPr/>
            <p:nvPr/>
          </p:nvSpPr>
          <p:spPr bwMode="auto">
            <a:xfrm>
              <a:off x="5383907" y="4017964"/>
              <a:ext cx="1333500" cy="820737"/>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lstStyle/>
            <a:p>
              <a:pPr algn="ctr" defTabSz="914104">
                <a:defRPr/>
              </a:pPr>
              <a:r>
                <a:rPr kumimoji="0" lang="ja-JP" altLang="en-US" sz="11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融資先事業者</a:t>
              </a:r>
              <a:endParaRPr kumimoji="0" lang="ja-JP" altLang="en-US" sz="1100" b="1"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テキスト ボックス 164"/>
            <p:cNvSpPr txBox="1"/>
            <p:nvPr/>
          </p:nvSpPr>
          <p:spPr bwMode="auto">
            <a:xfrm>
              <a:off x="5455345" y="4252913"/>
              <a:ext cx="1203325" cy="533400"/>
            </a:xfrm>
            <a:prstGeom prst="rect">
              <a:avLst/>
            </a:prstGeom>
            <a:solidFill>
              <a:sysClr val="window" lastClr="FFFFFF"/>
            </a:solidFill>
            <a:ln w="25400" cap="flat" cmpd="sng" algn="ctr">
              <a:solidFill>
                <a:srgbClr val="4BACC6"/>
              </a:solidFill>
              <a:prstDash val="solid"/>
            </a:ln>
            <a:effectLst/>
          </p:spPr>
          <p:txBody>
            <a:bodyPr wrap="none" anchor="b"/>
            <a:lstStyle/>
            <a:p>
              <a:pPr algn="ctr" defTabSz="914104">
                <a:defRPr/>
              </a:pPr>
              <a:r>
                <a:rPr kumimoji="0"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環境影響等調査</a:t>
              </a:r>
              <a:endParaRPr kumimoji="0" lang="en-US" altLang="ja-JP"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104">
                <a:defRPr/>
              </a:pPr>
              <a:r>
                <a:rPr kumimoji="0" lang="ja-JP" altLang="en-US" sz="8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環境配慮計画</a:t>
              </a:r>
            </a:p>
          </p:txBody>
        </p:sp>
        <p:sp>
          <p:nvSpPr>
            <p:cNvPr id="166" name="角丸四角形 78"/>
            <p:cNvSpPr/>
            <p:nvPr/>
          </p:nvSpPr>
          <p:spPr bwMode="auto">
            <a:xfrm>
              <a:off x="5593457" y="4298950"/>
              <a:ext cx="920750" cy="152400"/>
            </a:xfrm>
            <a:prstGeom prst="roundRect">
              <a:avLst/>
            </a:prstGeom>
            <a:ln w="19050"/>
          </p:spPr>
          <p:style>
            <a:lnRef idx="2">
              <a:schemeClr val="accent4"/>
            </a:lnRef>
            <a:fillRef idx="1">
              <a:schemeClr val="lt1"/>
            </a:fillRef>
            <a:effectRef idx="0">
              <a:schemeClr val="accent4"/>
            </a:effectRef>
            <a:fontRef idx="minor">
              <a:schemeClr val="dk1"/>
            </a:fontRef>
          </p:style>
          <p:txBody>
            <a:bodyPr anchor="ctr"/>
            <a:lstStyle/>
            <a:p>
              <a:pPr algn="ctr" defTabSz="914104">
                <a:defRPr/>
              </a:pPr>
              <a:r>
                <a:rPr kumimoji="0" lang="ja-JP" altLang="en-US" sz="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プロジェクト</a:t>
              </a:r>
            </a:p>
          </p:txBody>
        </p:sp>
        <p:sp>
          <p:nvSpPr>
            <p:cNvPr id="167" name="角丸四角形 77"/>
            <p:cNvSpPr/>
            <p:nvPr/>
          </p:nvSpPr>
          <p:spPr bwMode="auto">
            <a:xfrm>
              <a:off x="6371333" y="4738688"/>
              <a:ext cx="693737" cy="171450"/>
            </a:xfrm>
            <a:prstGeom prst="roundRect">
              <a:avLst>
                <a:gd name="adj" fmla="val 25"/>
              </a:avLst>
            </a:prstGeom>
            <a:ln w="12700"/>
          </p:spPr>
          <p:style>
            <a:lnRef idx="3">
              <a:schemeClr val="lt1"/>
            </a:lnRef>
            <a:fillRef idx="1">
              <a:schemeClr val="accent6"/>
            </a:fillRef>
            <a:effectRef idx="1">
              <a:schemeClr val="accent6"/>
            </a:effectRef>
            <a:fontRef idx="minor">
              <a:schemeClr val="lt1"/>
            </a:fontRef>
          </p:style>
          <p:txBody>
            <a:bodyPr/>
            <a:lstStyle/>
            <a:p>
              <a:pPr algn="ctr" defTabSz="914104">
                <a:defRPr/>
              </a:pPr>
              <a:r>
                <a:rPr kumimoji="0" lang="ja-JP" altLang="en-US" sz="7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専門家</a:t>
              </a:r>
            </a:p>
          </p:txBody>
        </p:sp>
        <p:sp>
          <p:nvSpPr>
            <p:cNvPr id="168" name="テキスト ボックス 167"/>
            <p:cNvSpPr txBox="1"/>
            <p:nvPr/>
          </p:nvSpPr>
          <p:spPr>
            <a:xfrm>
              <a:off x="5805489" y="818907"/>
              <a:ext cx="2752725" cy="269210"/>
            </a:xfrm>
            <a:prstGeom prst="rect">
              <a:avLst/>
            </a:prstGeom>
            <a:noFill/>
          </p:spPr>
          <p:txBody>
            <a:bodyPr>
              <a:spAutoFit/>
            </a:bodyPr>
            <a:lstStyle/>
            <a:p>
              <a:pPr defTabSz="914104">
                <a:defRPr/>
              </a:pP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本事業は平成</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年度より実施。</a:t>
              </a:r>
              <a:endPar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1436395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560</Words>
  <Application>Microsoft Office PowerPoint</Application>
  <PresentationFormat>A4 210 x 297 mm</PresentationFormat>
  <Paragraphs>96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2018-04-13T07:16:11Z</dcterms:created>
  <dcterms:modified xsi:type="dcterms:W3CDTF">2018-05-15T04:53:30Z</dcterms:modified>
</cp:coreProperties>
</file>