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0" r:id="rId5"/>
    <p:sldId id="261" r:id="rId6"/>
    <p:sldId id="262" r:id="rId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47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グリーンボンドの年間発行額(単位は億米ドル）</c:v>
                </c:pt>
              </c:strCache>
            </c:strRef>
          </c:tx>
          <c:spPr>
            <a:solidFill>
              <a:srgbClr val="7FAC00"/>
            </a:solidFill>
            <a:ln>
              <a:noFill/>
            </a:ln>
            <a:effectLst/>
          </c:spPr>
          <c:invertIfNegative val="0"/>
          <c:dLbls>
            <c:dLbl>
              <c:idx val="10"/>
              <c:layout>
                <c:manualLayout>
                  <c:x val="-4.1507930495862525E-4"/>
                  <c:y val="4.255535885299695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7DC-4661-9212-B26373C93B3B}"/>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Sheet1!$A$2:$A$12</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Sheet1!$B$2:$B$12</c:f>
              <c:numCache>
                <c:formatCode>General</c:formatCode>
                <c:ptCount val="11"/>
                <c:pt idx="0">
                  <c:v>8</c:v>
                </c:pt>
                <c:pt idx="1">
                  <c:v>4</c:v>
                </c:pt>
                <c:pt idx="2">
                  <c:v>9</c:v>
                </c:pt>
                <c:pt idx="3">
                  <c:v>39</c:v>
                </c:pt>
                <c:pt idx="4">
                  <c:v>12</c:v>
                </c:pt>
                <c:pt idx="5">
                  <c:v>31</c:v>
                </c:pt>
                <c:pt idx="6">
                  <c:v>110</c:v>
                </c:pt>
                <c:pt idx="7">
                  <c:v>366</c:v>
                </c:pt>
                <c:pt idx="8">
                  <c:v>418</c:v>
                </c:pt>
                <c:pt idx="9">
                  <c:v>810</c:v>
                </c:pt>
                <c:pt idx="10">
                  <c:v>1555</c:v>
                </c:pt>
              </c:numCache>
            </c:numRef>
          </c:val>
          <c:extLst>
            <c:ext xmlns:c16="http://schemas.microsoft.com/office/drawing/2014/chart" uri="{C3380CC4-5D6E-409C-BE32-E72D297353CC}">
              <c16:uniqueId val="{00000001-D7DC-4661-9212-B26373C93B3B}"/>
            </c:ext>
          </c:extLst>
        </c:ser>
        <c:dLbls>
          <c:dLblPos val="outEnd"/>
          <c:showLegendKey val="0"/>
          <c:showVal val="1"/>
          <c:showCatName val="0"/>
          <c:showSerName val="0"/>
          <c:showPercent val="0"/>
          <c:showBubbleSize val="0"/>
        </c:dLbls>
        <c:gapWidth val="50"/>
        <c:overlap val="-27"/>
        <c:axId val="305304080"/>
        <c:axId val="242790944"/>
      </c:barChart>
      <c:catAx>
        <c:axId val="3053040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242790944"/>
        <c:crosses val="autoZero"/>
        <c:auto val="1"/>
        <c:lblAlgn val="ctr"/>
        <c:lblOffset val="100"/>
        <c:noMultiLvlLbl val="0"/>
      </c:catAx>
      <c:valAx>
        <c:axId val="242790944"/>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305304080"/>
        <c:crosses val="autoZero"/>
        <c:crossBetween val="between"/>
        <c:majorUnit val="200"/>
      </c:valAx>
      <c:spPr>
        <a:solidFill>
          <a:schemeClr val="accent3">
            <a:lumMod val="20000"/>
            <a:lumOff val="80000"/>
          </a:schemeClr>
        </a:solid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4A6B79-E356-4B31-A80E-9A3DD08B8AAC}"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9770E3-151C-49FC-88A1-E936470F5797}" type="slidenum">
              <a:rPr kumimoji="1" lang="ja-JP" altLang="en-US" smtClean="0"/>
              <a:t>‹#›</a:t>
            </a:fld>
            <a:endParaRPr kumimoji="1" lang="ja-JP" altLang="en-US"/>
          </a:p>
        </p:txBody>
      </p:sp>
    </p:spTree>
    <p:extLst>
      <p:ext uri="{BB962C8B-B14F-4D97-AF65-F5344CB8AC3E}">
        <p14:creationId xmlns:p14="http://schemas.microsoft.com/office/powerpoint/2010/main" val="14096110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xfrm>
            <a:off x="439738" y="804863"/>
            <a:ext cx="5807075"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9775" indent="-2825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98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70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42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14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686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58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30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2B60941-1AF9-4755-8B7D-4BAF62F18CC4}" type="slidenum">
              <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153989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439738" y="804863"/>
            <a:ext cx="5807075"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9775" indent="-2825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98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70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42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14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686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58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30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AEF4194-90AE-44AA-8906-10446B9B1521}" type="slidenum">
              <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58154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804863"/>
            <a:ext cx="5807075" cy="40211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5</a:t>
            </a:fld>
            <a:endParaRPr lang="ja-JP" altLang="en-US"/>
          </a:p>
        </p:txBody>
      </p:sp>
    </p:spTree>
    <p:extLst>
      <p:ext uri="{BB962C8B-B14F-4D97-AF65-F5344CB8AC3E}">
        <p14:creationId xmlns:p14="http://schemas.microsoft.com/office/powerpoint/2010/main" val="1186046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804863"/>
            <a:ext cx="5807075" cy="40211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6</a:t>
            </a:fld>
            <a:endParaRPr lang="ja-JP" altLang="en-US"/>
          </a:p>
        </p:txBody>
      </p:sp>
    </p:spTree>
    <p:extLst>
      <p:ext uri="{BB962C8B-B14F-4D97-AF65-F5344CB8AC3E}">
        <p14:creationId xmlns:p14="http://schemas.microsoft.com/office/powerpoint/2010/main" val="3130021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8040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907152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37346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345806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2782168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1120369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1952881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227337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611923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535514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7ABE8A-F6D2-412B-AD4D-80E1C6C83F53}"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1996477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7ABE8A-F6D2-412B-AD4D-80E1C6C83F53}" type="datetimeFigureOut">
              <a:rPr kumimoji="1" lang="ja-JP" altLang="en-US" smtClean="0"/>
              <a:t>2018/5/15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EB4C97-65A5-44BB-9D1E-B2AEA3D57825}" type="slidenum">
              <a:rPr kumimoji="1" lang="ja-JP" altLang="en-US" smtClean="0"/>
              <a:t>‹#›</a:t>
            </a:fld>
            <a:endParaRPr kumimoji="1" lang="ja-JP" altLang="en-US"/>
          </a:p>
        </p:txBody>
      </p:sp>
    </p:spTree>
    <p:extLst>
      <p:ext uri="{BB962C8B-B14F-4D97-AF65-F5344CB8AC3E}">
        <p14:creationId xmlns:p14="http://schemas.microsoft.com/office/powerpoint/2010/main" val="1020666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40" y="28142"/>
            <a:ext cx="6969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正方形/長方形 9"/>
          <p:cNvSpPr/>
          <p:nvPr/>
        </p:nvSpPr>
        <p:spPr>
          <a:xfrm>
            <a:off x="7028832" y="5613823"/>
            <a:ext cx="324000" cy="44204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54872" y="1286251"/>
            <a:ext cx="9794672" cy="2904867"/>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4121746" y="1316263"/>
            <a:ext cx="748923" cy="241980"/>
          </a:xfrm>
          <a:prstGeom prst="rect">
            <a:avLst/>
          </a:prstGeom>
        </p:spPr>
        <p:style>
          <a:lnRef idx="2">
            <a:schemeClr val="accent6"/>
          </a:lnRef>
          <a:fillRef idx="1">
            <a:schemeClr val="lt1"/>
          </a:fillRef>
          <a:effectRef idx="0">
            <a:schemeClr val="accent6"/>
          </a:effectRef>
          <a:fontRef idx="minor">
            <a:schemeClr val="dk1"/>
          </a:fontRef>
        </p:style>
        <p:txBody>
          <a:bodyPr wrap="none" tIns="36000" bIns="36000" anchor="ctr">
            <a:spAutoFit/>
          </a:bodyPr>
          <a:lstStyle/>
          <a:p>
            <a:pPr algn="ctr">
              <a:defRPr/>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事業概要</a:t>
            </a:r>
          </a:p>
        </p:txBody>
      </p:sp>
      <p:sp>
        <p:nvSpPr>
          <p:cNvPr id="34" name="テキスト ボックス 33"/>
          <p:cNvSpPr txBox="1"/>
          <p:nvPr/>
        </p:nvSpPr>
        <p:spPr>
          <a:xfrm>
            <a:off x="160530" y="1319543"/>
            <a:ext cx="889987" cy="261610"/>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a:defRPr/>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背景・目的</a:t>
            </a:r>
          </a:p>
        </p:txBody>
      </p:sp>
      <p:sp>
        <p:nvSpPr>
          <p:cNvPr id="5127" name="テキスト ボックス 34"/>
          <p:cNvSpPr txBox="1">
            <a:spLocks noChangeArrowheads="1"/>
          </p:cNvSpPr>
          <p:nvPr/>
        </p:nvSpPr>
        <p:spPr bwMode="auto">
          <a:xfrm>
            <a:off x="54871" y="1577753"/>
            <a:ext cx="404020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93663" indent="-9366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eaLnBrk="0" hangingPunct="0">
              <a:spcBef>
                <a:spcPct val="0"/>
              </a:spcBef>
              <a:buFont typeface="Wingdings" panose="05000000000000000000" pitchFamily="2" charset="2"/>
              <a:buChar char="l"/>
              <a:defRPr/>
            </a:pPr>
            <a:r>
              <a:rPr lang="ja-JP" altLang="ja-JP" sz="1000" dirty="0">
                <a:solidFill>
                  <a:prstClr val="black"/>
                </a:solidFill>
                <a:latin typeface="メイリオ" panose="020B0604030504040204" pitchFamily="50" charset="-128"/>
                <a:cs typeface="メイリオ" panose="020B0604030504040204" pitchFamily="50" charset="-128"/>
              </a:rPr>
              <a:t>２度目標の達成のため</a:t>
            </a:r>
            <a:r>
              <a:rPr lang="ja-JP" altLang="en-US" sz="1000" dirty="0">
                <a:solidFill>
                  <a:prstClr val="black"/>
                </a:solidFill>
                <a:latin typeface="メイリオ" panose="020B0604030504040204" pitchFamily="50" charset="-128"/>
                <a:cs typeface="メイリオ" panose="020B0604030504040204" pitchFamily="50" charset="-128"/>
              </a:rPr>
              <a:t>に必要な</a:t>
            </a:r>
            <a:r>
              <a:rPr lang="ja-JP" altLang="ja-JP" sz="1000" dirty="0">
                <a:solidFill>
                  <a:prstClr val="black"/>
                </a:solidFill>
                <a:latin typeface="メイリオ" panose="020B0604030504040204" pitchFamily="50" charset="-128"/>
                <a:cs typeface="メイリオ" panose="020B0604030504040204" pitchFamily="50" charset="-128"/>
              </a:rPr>
              <a:t>巨額の投資をまかな</a:t>
            </a:r>
            <a:r>
              <a:rPr lang="ja-JP" altLang="en-US" sz="1000" dirty="0">
                <a:solidFill>
                  <a:prstClr val="black"/>
                </a:solidFill>
                <a:latin typeface="メイリオ" panose="020B0604030504040204" pitchFamily="50" charset="-128"/>
                <a:cs typeface="メイリオ" panose="020B0604030504040204" pitchFamily="50" charset="-128"/>
              </a:rPr>
              <a:t>うためには</a:t>
            </a:r>
            <a:r>
              <a:rPr lang="ja-JP" altLang="ja-JP" sz="1000" dirty="0">
                <a:solidFill>
                  <a:prstClr val="black"/>
                </a:solidFill>
                <a:latin typeface="メイリオ" panose="020B0604030504040204" pitchFamily="50" charset="-128"/>
                <a:cs typeface="メイリオ" panose="020B0604030504040204" pitchFamily="50" charset="-128"/>
              </a:rPr>
              <a:t>、民間資金を</a:t>
            </a:r>
            <a:r>
              <a:rPr lang="ja-JP" altLang="en-US" sz="1000" dirty="0">
                <a:solidFill>
                  <a:prstClr val="black"/>
                </a:solidFill>
                <a:latin typeface="メイリオ" panose="020B0604030504040204" pitchFamily="50" charset="-128"/>
                <a:cs typeface="メイリオ" panose="020B0604030504040204" pitchFamily="50" charset="-128"/>
              </a:rPr>
              <a:t>低炭素化事業（再エネ、省エネ等）に</a:t>
            </a:r>
            <a:r>
              <a:rPr lang="ja-JP" altLang="ja-JP" sz="1000" dirty="0">
                <a:solidFill>
                  <a:prstClr val="black"/>
                </a:solidFill>
                <a:latin typeface="メイリオ" panose="020B0604030504040204" pitchFamily="50" charset="-128"/>
                <a:cs typeface="メイリオ" panose="020B0604030504040204" pitchFamily="50" charset="-128"/>
              </a:rPr>
              <a:t>大量導入していくことが不可欠</a:t>
            </a:r>
            <a:r>
              <a:rPr lang="ja-JP" altLang="en-US" sz="1000" dirty="0">
                <a:solidFill>
                  <a:prstClr val="black"/>
                </a:solidFill>
                <a:latin typeface="メイリオ" panose="020B0604030504040204" pitchFamily="50" charset="-128"/>
                <a:cs typeface="メイリオ" panose="020B0604030504040204" pitchFamily="50" charset="-128"/>
              </a:rPr>
              <a:t>である</a:t>
            </a:r>
            <a:r>
              <a:rPr lang="ja-JP" altLang="ja-JP" sz="1000" dirty="0">
                <a:solidFill>
                  <a:prstClr val="black"/>
                </a:solidFill>
                <a:latin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cs typeface="メイリオ" panose="020B0604030504040204" pitchFamily="50" charset="-128"/>
              </a:rPr>
              <a:t>このための</a:t>
            </a:r>
            <a:r>
              <a:rPr lang="ja-JP" altLang="ja-JP" sz="1000" dirty="0">
                <a:solidFill>
                  <a:prstClr val="black"/>
                </a:solidFill>
                <a:latin typeface="メイリオ" panose="020B0604030504040204" pitchFamily="50" charset="-128"/>
                <a:cs typeface="メイリオ" panose="020B0604030504040204" pitchFamily="50" charset="-128"/>
              </a:rPr>
              <a:t>有効なツールとして、近年、</a:t>
            </a:r>
            <a:r>
              <a:rPr lang="ja-JP" altLang="en-US" sz="1000" dirty="0">
                <a:solidFill>
                  <a:prstClr val="black"/>
                </a:solidFill>
                <a:latin typeface="メイリオ" panose="020B0604030504040204" pitchFamily="50" charset="-128"/>
                <a:cs typeface="メイリオ" panose="020B0604030504040204" pitchFamily="50" charset="-128"/>
              </a:rPr>
              <a:t>国際的に「</a:t>
            </a:r>
            <a:r>
              <a:rPr lang="ja-JP" altLang="ja-JP" sz="1000" dirty="0">
                <a:solidFill>
                  <a:prstClr val="black"/>
                </a:solidFill>
                <a:latin typeface="メイリオ" panose="020B0604030504040204" pitchFamily="50" charset="-128"/>
                <a:cs typeface="メイリオ" panose="020B0604030504040204" pitchFamily="50" charset="-128"/>
              </a:rPr>
              <a:t>グリーンボンド」</a:t>
            </a:r>
            <a:r>
              <a:rPr lang="ja-JP" altLang="en-US" sz="1000" dirty="0">
                <a:solidFill>
                  <a:prstClr val="black"/>
                </a:solidFill>
                <a:latin typeface="メイリオ" panose="020B0604030504040204" pitchFamily="50" charset="-128"/>
                <a:cs typeface="メイリオ" panose="020B0604030504040204" pitchFamily="50" charset="-128"/>
              </a:rPr>
              <a:t>が活発に発行されている。</a:t>
            </a:r>
            <a:endParaRPr lang="en-US" altLang="ja-JP" sz="1000" dirty="0">
              <a:solidFill>
                <a:prstClr val="black"/>
              </a:solidFill>
              <a:latin typeface="メイリオ" panose="020B0604030504040204" pitchFamily="50" charset="-128"/>
              <a:cs typeface="メイリオ" panose="020B0604030504040204" pitchFamily="50" charset="-128"/>
            </a:endParaRPr>
          </a:p>
          <a:p>
            <a:pPr eaLnBrk="0" hangingPunct="0">
              <a:spcBef>
                <a:spcPct val="0"/>
              </a:spcBef>
              <a:buFont typeface="Wingdings" panose="05000000000000000000" pitchFamily="2" charset="2"/>
              <a:buChar char="l"/>
              <a:defRPr/>
            </a:pPr>
            <a:endParaRPr lang="en-US" altLang="ja-JP" sz="400" dirty="0">
              <a:solidFill>
                <a:prstClr val="black"/>
              </a:solidFill>
              <a:latin typeface="メイリオ" panose="020B0604030504040204" pitchFamily="50" charset="-128"/>
              <a:cs typeface="メイリオ" panose="020B0604030504040204" pitchFamily="50" charset="-128"/>
            </a:endParaRPr>
          </a:p>
          <a:p>
            <a:pPr eaLnBrk="0" hangingPunct="0">
              <a:spcBef>
                <a:spcPct val="0"/>
              </a:spcBef>
              <a:buFont typeface="Wingdings" panose="05000000000000000000" pitchFamily="2" charset="2"/>
              <a:buChar char="l"/>
              <a:defRPr/>
            </a:pPr>
            <a:r>
              <a:rPr lang="ja-JP" altLang="en-US" sz="1000" dirty="0">
                <a:solidFill>
                  <a:prstClr val="black"/>
                </a:solidFill>
                <a:latin typeface="メイリオ" panose="020B0604030504040204" pitchFamily="50" charset="-128"/>
                <a:cs typeface="メイリオ" panose="020B0604030504040204" pitchFamily="50" charset="-128"/>
              </a:rPr>
              <a:t>我が国においてもグリーンボンドの発行事例は増えてきているものの、通常の債券発行手続に加え、グリーンボンドフレームワークの検討・策定・運用が必要となることから、十分に導入されているとは言えない。グリーンボンド市場の自律的な形成・発展に向けては、その発行支援を的確に行える主体の育成が重要となる。</a:t>
            </a:r>
            <a:endParaRPr lang="en-US" altLang="ja-JP" sz="1000" dirty="0">
              <a:solidFill>
                <a:prstClr val="black"/>
              </a:solidFill>
              <a:latin typeface="メイリオ" panose="020B0604030504040204" pitchFamily="50" charset="-128"/>
              <a:cs typeface="メイリオ" panose="020B0604030504040204" pitchFamily="50" charset="-128"/>
            </a:endParaRPr>
          </a:p>
          <a:p>
            <a:pPr marL="0" indent="0" eaLnBrk="0" hangingPunct="0">
              <a:spcBef>
                <a:spcPct val="0"/>
              </a:spcBef>
              <a:buNone/>
              <a:defRPr/>
            </a:pPr>
            <a:endParaRPr lang="en-US" altLang="ja-JP" sz="400" dirty="0">
              <a:solidFill>
                <a:prstClr val="black"/>
              </a:solidFill>
              <a:latin typeface="メイリオ" panose="020B0604030504040204" pitchFamily="50" charset="-128"/>
              <a:cs typeface="メイリオ" panose="020B0604030504040204" pitchFamily="50" charset="-128"/>
            </a:endParaRPr>
          </a:p>
          <a:p>
            <a:pPr>
              <a:buFont typeface="Wingdings" panose="05000000000000000000" pitchFamily="2" charset="2"/>
              <a:buChar char="l"/>
            </a:pPr>
            <a:r>
              <a:rPr lang="ja-JP" altLang="en-US" sz="1000" dirty="0">
                <a:solidFill>
                  <a:prstClr val="black"/>
                </a:solidFill>
                <a:latin typeface="メイリオ" panose="020B0604030504040204" pitchFamily="50" charset="-128"/>
                <a:cs typeface="メイリオ" panose="020B0604030504040204" pitchFamily="50" charset="-128"/>
              </a:rPr>
              <a:t>このような状況を踏まえ、我が国におけるグリーンボンドの発行支援体制を整備し</a:t>
            </a:r>
            <a:r>
              <a:rPr lang="ja-JP" altLang="en-US" sz="1000" dirty="0">
                <a:solidFill>
                  <a:sysClr val="windowText" lastClr="000000"/>
                </a:solidFill>
                <a:latin typeface="メイリオ" panose="020B0604030504040204" pitchFamily="50" charset="-128"/>
                <a:cs typeface="メイリオ" panose="020B0604030504040204" pitchFamily="50" charset="-128"/>
              </a:rPr>
              <a:t>、グリーンボンドの発行・投資を促進し、</a:t>
            </a:r>
            <a:r>
              <a:rPr lang="ja-JP" altLang="en-US" sz="1000" dirty="0">
                <a:solidFill>
                  <a:prstClr val="black"/>
                </a:solidFill>
                <a:latin typeface="メイリオ" panose="020B0604030504040204" pitchFamily="50" charset="-128"/>
                <a:cs typeface="メイリオ" panose="020B0604030504040204" pitchFamily="50" charset="-128"/>
              </a:rPr>
              <a:t>グリーンボンドにより企業や自治体が調達した資金を活用して効率的に低炭素化事業を実施する取組を強力に支援する。</a:t>
            </a:r>
            <a:endParaRPr lang="en-US" altLang="ja-JP" sz="1000" dirty="0">
              <a:solidFill>
                <a:prstClr val="black"/>
              </a:solidFill>
              <a:latin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4134566" y="2808766"/>
            <a:ext cx="1031051" cy="241980"/>
          </a:xfrm>
          <a:prstGeom prst="rect">
            <a:avLst/>
          </a:prstGeom>
        </p:spPr>
        <p:style>
          <a:lnRef idx="2">
            <a:schemeClr val="accent6"/>
          </a:lnRef>
          <a:fillRef idx="1">
            <a:schemeClr val="lt1"/>
          </a:fillRef>
          <a:effectRef idx="0">
            <a:schemeClr val="accent6"/>
          </a:effectRef>
          <a:fontRef idx="minor">
            <a:schemeClr val="dk1"/>
          </a:fontRef>
        </p:style>
        <p:txBody>
          <a:bodyPr wrap="none" tIns="36000" bIns="36000" anchor="ctr">
            <a:spAutoFit/>
          </a:bodyPr>
          <a:lstStyle/>
          <a:p>
            <a:pPr algn="ctr">
              <a:defRPr/>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事業スキーム</a:t>
            </a:r>
          </a:p>
        </p:txBody>
      </p:sp>
      <p:sp>
        <p:nvSpPr>
          <p:cNvPr id="5129" name="テキスト ボックス 43"/>
          <p:cNvSpPr txBox="1">
            <a:spLocks noChangeArrowheads="1"/>
          </p:cNvSpPr>
          <p:nvPr/>
        </p:nvSpPr>
        <p:spPr bwMode="auto">
          <a:xfrm>
            <a:off x="4089930" y="1994391"/>
            <a:ext cx="5579171" cy="561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spcBef>
                <a:spcPct val="0"/>
              </a:spcBef>
              <a:buClr>
                <a:srgbClr val="6F6F6F"/>
              </a:buClr>
              <a:buNone/>
              <a:defRPr/>
            </a:pPr>
            <a:r>
              <a:rPr lang="ja-JP" altLang="en-US" sz="1051" b="1" dirty="0">
                <a:solidFill>
                  <a:prstClr val="black"/>
                </a:solidFill>
                <a:latin typeface="メイリオ" panose="020B0604030504040204" pitchFamily="50" charset="-128"/>
                <a:cs typeface="メイリオ" panose="020B0604030504040204" pitchFamily="50" charset="-128"/>
              </a:rPr>
              <a:t>②グリーンボンド発行支援体制の整備</a:t>
            </a:r>
            <a:endParaRPr lang="en-US" altLang="ja-JP" sz="1051" b="1" dirty="0">
              <a:solidFill>
                <a:prstClr val="black"/>
              </a:solidFill>
              <a:latin typeface="メイリオ" panose="020B0604030504040204" pitchFamily="50" charset="-128"/>
              <a:cs typeface="メイリオ" panose="020B0604030504040204" pitchFamily="50" charset="-128"/>
            </a:endParaRPr>
          </a:p>
          <a:p>
            <a:pPr>
              <a:spcBef>
                <a:spcPct val="0"/>
              </a:spcBef>
              <a:buClr>
                <a:srgbClr val="6F6F6F"/>
              </a:buClr>
              <a:buNone/>
              <a:defRPr/>
            </a:pPr>
            <a:endParaRPr lang="en-US" altLang="ja-JP" sz="1000" b="1" dirty="0">
              <a:solidFill>
                <a:prstClr val="black"/>
              </a:solidFill>
              <a:latin typeface="メイリオ" panose="020B0604030504040204" pitchFamily="50" charset="-128"/>
              <a:cs typeface="メイリオ" panose="020B0604030504040204" pitchFamily="50" charset="-128"/>
            </a:endParaRPr>
          </a:p>
          <a:p>
            <a:pPr>
              <a:spcBef>
                <a:spcPct val="0"/>
              </a:spcBef>
              <a:buClr>
                <a:srgbClr val="6F6F6F"/>
              </a:buClr>
              <a:buNone/>
              <a:defRPr/>
            </a:pPr>
            <a:endParaRPr lang="en-US" altLang="ja-JP" sz="1000" b="1" dirty="0">
              <a:solidFill>
                <a:prstClr val="black"/>
              </a:solidFill>
              <a:latin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4133790" y="3593535"/>
            <a:ext cx="1172116" cy="241980"/>
          </a:xfrm>
          <a:prstGeom prst="rect">
            <a:avLst/>
          </a:prstGeom>
        </p:spPr>
        <p:style>
          <a:lnRef idx="2">
            <a:schemeClr val="accent6"/>
          </a:lnRef>
          <a:fillRef idx="1">
            <a:schemeClr val="lt1"/>
          </a:fillRef>
          <a:effectRef idx="0">
            <a:schemeClr val="accent6"/>
          </a:effectRef>
          <a:fontRef idx="minor">
            <a:schemeClr val="dk1"/>
          </a:fontRef>
        </p:style>
        <p:txBody>
          <a:bodyPr wrap="none" tIns="36000" bIns="36000" anchor="ctr">
            <a:spAutoFit/>
          </a:bodyPr>
          <a:lstStyle/>
          <a:p>
            <a:pPr algn="ctr">
              <a:defRPr/>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期待される効果</a:t>
            </a:r>
          </a:p>
        </p:txBody>
      </p:sp>
      <p:sp>
        <p:nvSpPr>
          <p:cNvPr id="3084" name="テキスト ボックス 45"/>
          <p:cNvSpPr txBox="1">
            <a:spLocks noChangeArrowheads="1"/>
          </p:cNvSpPr>
          <p:nvPr/>
        </p:nvSpPr>
        <p:spPr bwMode="auto">
          <a:xfrm>
            <a:off x="4096095" y="3827387"/>
            <a:ext cx="575345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eaLnBrk="0" hangingPunct="0">
              <a:spcBef>
                <a:spcPct val="0"/>
              </a:spcBef>
              <a:buNone/>
              <a:defRPr/>
            </a:pPr>
            <a:r>
              <a:rPr lang="ja-JP" altLang="en-US" sz="1000" dirty="0">
                <a:solidFill>
                  <a:prstClr val="black"/>
                </a:solidFill>
                <a:latin typeface="メイリオ" panose="020B0604030504040204" pitchFamily="50" charset="-128"/>
                <a:cs typeface="メイリオ" panose="020B0604030504040204" pitchFamily="50" charset="-128"/>
              </a:rPr>
              <a:t>　グリーンボンドにより調達した民間資金が低炭素化事業に活用され、それによって効率的に</a:t>
            </a:r>
            <a:r>
              <a:rPr lang="en-US" altLang="ja-JP" sz="1000" dirty="0">
                <a:solidFill>
                  <a:prstClr val="black"/>
                </a:solidFill>
                <a:latin typeface="メイリオ" panose="020B0604030504040204" pitchFamily="50" charset="-128"/>
                <a:cs typeface="メイリオ" panose="020B0604030504040204" pitchFamily="50" charset="-128"/>
              </a:rPr>
              <a:t>CO2</a:t>
            </a:r>
            <a:r>
              <a:rPr lang="ja-JP" altLang="en-US" sz="1000" dirty="0">
                <a:solidFill>
                  <a:prstClr val="black"/>
                </a:solidFill>
                <a:latin typeface="メイリオ" panose="020B0604030504040204" pitchFamily="50" charset="-128"/>
                <a:cs typeface="メイリオ" panose="020B0604030504040204" pitchFamily="50" charset="-128"/>
              </a:rPr>
              <a:t>削減が図られる。</a:t>
            </a:r>
          </a:p>
        </p:txBody>
      </p:sp>
      <p:sp>
        <p:nvSpPr>
          <p:cNvPr id="49" name="正方形/長方形 48"/>
          <p:cNvSpPr/>
          <p:nvPr/>
        </p:nvSpPr>
        <p:spPr>
          <a:xfrm>
            <a:off x="54876" y="4201668"/>
            <a:ext cx="9794673" cy="2611713"/>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28469" y="4228596"/>
            <a:ext cx="800219" cy="276999"/>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a:defRPr/>
            </a:pPr>
            <a:r>
              <a:rPr lang="ja-JP" altLang="en-US"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イメージ</a:t>
            </a:r>
          </a:p>
        </p:txBody>
      </p:sp>
      <p:sp>
        <p:nvSpPr>
          <p:cNvPr id="30" name="正方形/長方形 29"/>
          <p:cNvSpPr/>
          <p:nvPr/>
        </p:nvSpPr>
        <p:spPr>
          <a:xfrm>
            <a:off x="5025013" y="3289671"/>
            <a:ext cx="388939" cy="252016"/>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32" name="正方形/長方形 31"/>
          <p:cNvSpPr/>
          <p:nvPr/>
        </p:nvSpPr>
        <p:spPr>
          <a:xfrm>
            <a:off x="6010847" y="3289671"/>
            <a:ext cx="720000" cy="252016"/>
          </a:xfrm>
          <a:prstGeom prst="rect">
            <a:avLst/>
          </a:prstGeom>
        </p:spPr>
        <p:style>
          <a:lnRef idx="1">
            <a:schemeClr val="accent1"/>
          </a:lnRef>
          <a:fillRef idx="2">
            <a:schemeClr val="accent1"/>
          </a:fillRef>
          <a:effectRef idx="1">
            <a:schemeClr val="accent1"/>
          </a:effectRef>
          <a:fontRef idx="minor">
            <a:schemeClr val="dk1"/>
          </a:fontRef>
        </p:style>
        <p:txBody>
          <a:bodyPr lIns="0" rIns="0" anchor="ctr"/>
          <a:lstStyle/>
          <a:p>
            <a:pPr algn="ctr">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非営利団体</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（補助事業者）</a:t>
            </a:r>
          </a:p>
        </p:txBody>
      </p:sp>
      <p:cxnSp>
        <p:nvCxnSpPr>
          <p:cNvPr id="33" name="直線矢印コネクタ 32"/>
          <p:cNvCxnSpPr/>
          <p:nvPr/>
        </p:nvCxnSpPr>
        <p:spPr>
          <a:xfrm>
            <a:off x="6722579" y="3414983"/>
            <a:ext cx="1080000" cy="139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141" name="テキスト ボックス 59"/>
          <p:cNvSpPr txBox="1">
            <a:spLocks noChangeArrowheads="1"/>
          </p:cNvSpPr>
          <p:nvPr/>
        </p:nvSpPr>
        <p:spPr bwMode="auto">
          <a:xfrm>
            <a:off x="6951573" y="3414570"/>
            <a:ext cx="593725"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a:spcBef>
                <a:spcPct val="0"/>
              </a:spcBef>
              <a:buNone/>
              <a:defRPr/>
            </a:pPr>
            <a:r>
              <a:rPr lang="ja-JP" altLang="en-US" sz="700" dirty="0">
                <a:solidFill>
                  <a:prstClr val="black"/>
                </a:solidFill>
                <a:latin typeface="メイリオ" panose="020B0604030504040204" pitchFamily="50" charset="-128"/>
                <a:cs typeface="メイリオ" panose="020B0604030504040204" pitchFamily="50" charset="-128"/>
              </a:rPr>
              <a:t>補助金</a:t>
            </a:r>
          </a:p>
        </p:txBody>
      </p:sp>
      <p:sp>
        <p:nvSpPr>
          <p:cNvPr id="5142" name="テキスト ボックス 60"/>
          <p:cNvSpPr txBox="1">
            <a:spLocks noChangeArrowheads="1"/>
          </p:cNvSpPr>
          <p:nvPr/>
        </p:nvSpPr>
        <p:spPr bwMode="auto">
          <a:xfrm>
            <a:off x="5470635" y="3414570"/>
            <a:ext cx="45397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spcBef>
                <a:spcPct val="0"/>
              </a:spcBef>
              <a:buNone/>
              <a:defRPr/>
            </a:pPr>
            <a:r>
              <a:rPr lang="ja-JP" altLang="en-US" sz="700" dirty="0">
                <a:solidFill>
                  <a:prstClr val="black"/>
                </a:solidFill>
                <a:latin typeface="メイリオ" panose="020B0604030504040204" pitchFamily="50" charset="-128"/>
                <a:cs typeface="メイリオ" panose="020B0604030504040204" pitchFamily="50" charset="-128"/>
              </a:rPr>
              <a:t>補助金</a:t>
            </a:r>
          </a:p>
        </p:txBody>
      </p:sp>
      <p:cxnSp>
        <p:nvCxnSpPr>
          <p:cNvPr id="42" name="直線矢印コネクタ 41"/>
          <p:cNvCxnSpPr/>
          <p:nvPr/>
        </p:nvCxnSpPr>
        <p:spPr>
          <a:xfrm flipV="1">
            <a:off x="5413947" y="3412976"/>
            <a:ext cx="611188" cy="974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144" name="テキスト ボックス 55"/>
          <p:cNvSpPr txBox="1">
            <a:spLocks noChangeArrowheads="1"/>
          </p:cNvSpPr>
          <p:nvPr/>
        </p:nvSpPr>
        <p:spPr bwMode="auto">
          <a:xfrm>
            <a:off x="5359496" y="3241692"/>
            <a:ext cx="692151"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a:spcBef>
                <a:spcPct val="0"/>
              </a:spcBef>
              <a:buNone/>
              <a:defRPr/>
            </a:pPr>
            <a:r>
              <a:rPr lang="ja-JP" altLang="en-US" sz="700" dirty="0">
                <a:solidFill>
                  <a:prstClr val="black"/>
                </a:solidFill>
                <a:latin typeface="メイリオ" panose="020B0604030504040204" pitchFamily="50" charset="-128"/>
                <a:cs typeface="メイリオ" panose="020B0604030504040204" pitchFamily="50" charset="-128"/>
              </a:rPr>
              <a:t>定額</a:t>
            </a:r>
          </a:p>
        </p:txBody>
      </p:sp>
      <p:sp>
        <p:nvSpPr>
          <p:cNvPr id="47" name="正方形/長方形 46"/>
          <p:cNvSpPr/>
          <p:nvPr/>
        </p:nvSpPr>
        <p:spPr>
          <a:xfrm>
            <a:off x="7975995" y="4237710"/>
            <a:ext cx="1687423" cy="2506835"/>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6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8" name="Picture 2" descr="\\fssv01\総合環境政策局\DATA\環境影響評価課（２０GB）\03 制度班（８ＧＢ）\制度班_H25年度\仮\DSC_071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42456" y="4379512"/>
            <a:ext cx="1635087" cy="1193664"/>
          </a:xfrm>
          <a:prstGeom prst="rect">
            <a:avLst/>
          </a:prstGeom>
          <a:noFill/>
          <a:effectLst>
            <a:softEdge rad="112522"/>
          </a:effectLst>
          <a:extLst>
            <a:ext uri="{909E8E84-426E-40DD-AFC4-6F175D3DCCD1}">
              <a14:hiddenFill xmlns:a14="http://schemas.microsoft.com/office/drawing/2010/main">
                <a:solidFill>
                  <a:srgbClr val="FFFFFF"/>
                </a:solidFill>
              </a14:hiddenFill>
            </a:ext>
          </a:extLst>
        </p:spPr>
      </p:pic>
      <p:sp>
        <p:nvSpPr>
          <p:cNvPr id="5156" name="テキスト ボックス 6"/>
          <p:cNvSpPr txBox="1">
            <a:spLocks noChangeArrowheads="1"/>
          </p:cNvSpPr>
          <p:nvPr/>
        </p:nvSpPr>
        <p:spPr bwMode="auto">
          <a:xfrm>
            <a:off x="7863131" y="5632736"/>
            <a:ext cx="205422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eaLnBrk="0" hangingPunct="0">
              <a:spcBef>
                <a:spcPct val="0"/>
              </a:spcBef>
              <a:buNone/>
              <a:defRPr/>
            </a:pPr>
            <a:r>
              <a:rPr lang="ja-JP" altLang="en-US" sz="1100" b="1" u="sng" dirty="0">
                <a:solidFill>
                  <a:srgbClr val="008000"/>
                </a:solidFill>
                <a:latin typeface="メイリオ" panose="020B0604030504040204" pitchFamily="50" charset="-128"/>
                <a:cs typeface="メイリオ" panose="020B0604030504040204" pitchFamily="50" charset="-128"/>
              </a:rPr>
              <a:t>環境改善事業・ＳＰＣ</a:t>
            </a:r>
            <a:endParaRPr lang="en-US" altLang="ja-JP" sz="1100" b="1" u="sng" dirty="0">
              <a:solidFill>
                <a:srgbClr val="008000"/>
              </a:solidFill>
              <a:latin typeface="メイリオ" panose="020B0604030504040204" pitchFamily="50" charset="-128"/>
              <a:cs typeface="メイリオ" panose="020B0604030504040204" pitchFamily="50" charset="-128"/>
            </a:endParaRPr>
          </a:p>
          <a:p>
            <a:pPr eaLnBrk="0" hangingPunct="0">
              <a:spcBef>
                <a:spcPct val="0"/>
              </a:spcBef>
              <a:buNone/>
              <a:defRPr/>
            </a:pPr>
            <a:r>
              <a:rPr lang="ja-JP" altLang="en-US" sz="800" dirty="0">
                <a:solidFill>
                  <a:srgbClr val="000000"/>
                </a:solidFill>
                <a:latin typeface="メイリオ" panose="020B0604030504040204" pitchFamily="50" charset="-128"/>
                <a:cs typeface="メイリオ" panose="020B0604030504040204" pitchFamily="50" charset="-128"/>
              </a:rPr>
              <a:t> ・再生可能エネルギー事業</a:t>
            </a:r>
            <a:endParaRPr lang="en-US" altLang="ja-JP" sz="800" dirty="0">
              <a:solidFill>
                <a:srgbClr val="000000"/>
              </a:solidFill>
              <a:latin typeface="メイリオ" panose="020B0604030504040204" pitchFamily="50" charset="-128"/>
              <a:cs typeface="メイリオ" panose="020B0604030504040204" pitchFamily="50" charset="-128"/>
            </a:endParaRPr>
          </a:p>
          <a:p>
            <a:pPr eaLnBrk="0" hangingPunct="0">
              <a:spcBef>
                <a:spcPct val="0"/>
              </a:spcBef>
              <a:buNone/>
              <a:defRPr/>
            </a:pPr>
            <a:r>
              <a:rPr lang="ja-JP" altLang="en-US" sz="800" dirty="0">
                <a:solidFill>
                  <a:srgbClr val="000000"/>
                </a:solidFill>
                <a:latin typeface="メイリオ" panose="020B0604030504040204" pitchFamily="50" charset="-128"/>
                <a:cs typeface="メイリオ" panose="020B0604030504040204" pitchFamily="50" charset="-128"/>
              </a:rPr>
              <a:t> ・省エネ建築物建設、改修　  等</a:t>
            </a:r>
          </a:p>
        </p:txBody>
      </p:sp>
      <p:sp>
        <p:nvSpPr>
          <p:cNvPr id="69" name="正方形/長方形 68"/>
          <p:cNvSpPr/>
          <p:nvPr/>
        </p:nvSpPr>
        <p:spPr>
          <a:xfrm>
            <a:off x="253704" y="4855153"/>
            <a:ext cx="976881" cy="1889384"/>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6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テキスト ボックス 28"/>
          <p:cNvSpPr txBox="1">
            <a:spLocks noChangeArrowheads="1"/>
          </p:cNvSpPr>
          <p:nvPr/>
        </p:nvSpPr>
        <p:spPr bwMode="auto">
          <a:xfrm>
            <a:off x="200477" y="6144809"/>
            <a:ext cx="10191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9pPr>
          </a:lstStyle>
          <a:p>
            <a:pPr algn="ctr" eaLnBrk="0" hangingPunct="0">
              <a:defRPr/>
            </a:pPr>
            <a:r>
              <a:rPr lang="ja-JP" altLang="en-US" sz="1400" b="1" u="sng" dirty="0">
                <a:solidFill>
                  <a:srgbClr val="008000"/>
                </a:solidFill>
                <a:latin typeface="メイリオ" panose="020B0604030504040204" pitchFamily="50" charset="-128"/>
                <a:cs typeface="メイリオ" panose="020B0604030504040204" pitchFamily="50" charset="-128"/>
              </a:rPr>
              <a:t>補助</a:t>
            </a:r>
            <a:endParaRPr lang="en-US" altLang="ja-JP" sz="1400" b="1" u="sng" dirty="0">
              <a:solidFill>
                <a:srgbClr val="008000"/>
              </a:solidFill>
              <a:latin typeface="メイリオ" panose="020B0604030504040204" pitchFamily="50" charset="-128"/>
              <a:cs typeface="メイリオ" panose="020B0604030504040204" pitchFamily="50" charset="-128"/>
            </a:endParaRPr>
          </a:p>
          <a:p>
            <a:pPr algn="ctr" eaLnBrk="0" hangingPunct="0">
              <a:defRPr/>
            </a:pPr>
            <a:r>
              <a:rPr lang="ja-JP" altLang="en-US" sz="1400" b="1" u="sng" dirty="0">
                <a:solidFill>
                  <a:srgbClr val="008000"/>
                </a:solidFill>
                <a:latin typeface="メイリオ" panose="020B0604030504040204" pitchFamily="50" charset="-128"/>
                <a:cs typeface="メイリオ" panose="020B0604030504040204" pitchFamily="50" charset="-128"/>
              </a:rPr>
              <a:t>事業者</a:t>
            </a:r>
            <a:endParaRPr lang="en-US" altLang="ja-JP" sz="1400" b="1" u="sng" dirty="0">
              <a:solidFill>
                <a:srgbClr val="008000"/>
              </a:solidFill>
              <a:latin typeface="メイリオ" panose="020B0604030504040204" pitchFamily="50" charset="-128"/>
              <a:cs typeface="メイリオ" panose="020B0604030504040204" pitchFamily="50" charset="-128"/>
            </a:endParaRPr>
          </a:p>
        </p:txBody>
      </p:sp>
      <p:pic>
        <p:nvPicPr>
          <p:cNvPr id="71" name="Picture 61" descr="C:\Users\KONDO12\AppData\Local\Microsoft\Windows\Temporary Internet Files\Content.IE5\VQO0P1JR\icon_4b\icon_4b_128.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706" y="5355104"/>
            <a:ext cx="974068" cy="854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 name="右矢印 71"/>
          <p:cNvSpPr/>
          <p:nvPr/>
        </p:nvSpPr>
        <p:spPr>
          <a:xfrm>
            <a:off x="1509104" y="6181035"/>
            <a:ext cx="467115" cy="43719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6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角丸四角形 100"/>
          <p:cNvSpPr/>
          <p:nvPr/>
        </p:nvSpPr>
        <p:spPr>
          <a:xfrm>
            <a:off x="2119749" y="4273779"/>
            <a:ext cx="3931901" cy="616015"/>
          </a:xfrm>
          <a:prstGeom prst="roundRect">
            <a:avLst/>
          </a:prstGeom>
          <a:solidFill>
            <a:srgbClr val="F0FFE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6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正方形/長方形 101"/>
          <p:cNvSpPr/>
          <p:nvPr/>
        </p:nvSpPr>
        <p:spPr>
          <a:xfrm>
            <a:off x="2310838" y="4424190"/>
            <a:ext cx="3549715" cy="3592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ja-JP" altLang="en-US" sz="1100" b="1" u="sng" dirty="0">
                <a:solidFill>
                  <a:srgbClr val="008000"/>
                </a:solidFill>
                <a:latin typeface="メイリオ" panose="020B0604030504040204" pitchFamily="50" charset="-128"/>
                <a:ea typeface="メイリオ" panose="020B0604030504040204" pitchFamily="50" charset="-128"/>
                <a:cs typeface="メイリオ" panose="020B0604030504040204" pitchFamily="50" charset="-128"/>
              </a:rPr>
              <a:t>グリーンボンド発行促進プラットフォーム</a:t>
            </a:r>
            <a:endParaRPr lang="en-US" altLang="ja-JP" sz="1100" b="1" u="sng" dirty="0">
              <a:solidFill>
                <a:srgbClr val="008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0" hangingPunct="0">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①発行支援を行う者の登録・公表</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0" hangingPunct="0">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②グリーンボンドの発行事例の知見集積・情報共有</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0" hangingPunct="0">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③国内外のグリーンボンドの情報分析・発信</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正方形/長方形 105"/>
          <p:cNvSpPr/>
          <p:nvPr/>
        </p:nvSpPr>
        <p:spPr>
          <a:xfrm>
            <a:off x="2107748" y="5082965"/>
            <a:ext cx="3965680" cy="1661581"/>
          </a:xfrm>
          <a:prstGeom prst="rect">
            <a:avLst/>
          </a:prstGeom>
          <a:solidFill>
            <a:srgbClr val="F0FFE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6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7" name="Picture 62" descr="C:\Users\KONDO12\AppData\Local\Microsoft\Windows\Temporary Internet Files\Content.IE5\G1GR3FOP\icon_4b\icon_4b_12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383" y="4866277"/>
            <a:ext cx="729125" cy="641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 name="テキスト ボックス 25"/>
          <p:cNvSpPr txBox="1">
            <a:spLocks noChangeArrowheads="1"/>
          </p:cNvSpPr>
          <p:nvPr/>
        </p:nvSpPr>
        <p:spPr bwMode="auto">
          <a:xfrm>
            <a:off x="3363379" y="4902949"/>
            <a:ext cx="86955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eaLnBrk="0" hangingPunct="0">
              <a:spcBef>
                <a:spcPct val="0"/>
              </a:spcBef>
              <a:buNone/>
              <a:defRPr/>
            </a:pPr>
            <a:r>
              <a:rPr lang="ja-JP" altLang="en-US" sz="900" dirty="0">
                <a:solidFill>
                  <a:srgbClr val="000000"/>
                </a:solidFill>
                <a:latin typeface="メイリオ" panose="020B0604030504040204" pitchFamily="50" charset="-128"/>
                <a:cs typeface="メイリオ" panose="020B0604030504040204" pitchFamily="50" charset="-128"/>
              </a:rPr>
              <a:t>登録申請</a:t>
            </a:r>
            <a:endParaRPr lang="en-US" altLang="ja-JP" sz="900" dirty="0">
              <a:solidFill>
                <a:srgbClr val="000000"/>
              </a:solidFill>
              <a:latin typeface="メイリオ" panose="020B0604030504040204" pitchFamily="50" charset="-128"/>
              <a:cs typeface="メイリオ" panose="020B0604030504040204" pitchFamily="50" charset="-128"/>
            </a:endParaRPr>
          </a:p>
        </p:txBody>
      </p:sp>
      <p:sp>
        <p:nvSpPr>
          <p:cNvPr id="109" name="テキスト ボックス 25"/>
          <p:cNvSpPr txBox="1">
            <a:spLocks noChangeArrowheads="1"/>
          </p:cNvSpPr>
          <p:nvPr/>
        </p:nvSpPr>
        <p:spPr bwMode="auto">
          <a:xfrm>
            <a:off x="4546821" y="4901963"/>
            <a:ext cx="94089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eaLnBrk="0" hangingPunct="0">
              <a:spcBef>
                <a:spcPct val="0"/>
              </a:spcBef>
              <a:buNone/>
              <a:defRPr/>
            </a:pPr>
            <a:r>
              <a:rPr lang="ja-JP" altLang="en-US" sz="900" dirty="0">
                <a:solidFill>
                  <a:srgbClr val="000000"/>
                </a:solidFill>
                <a:latin typeface="メイリオ" panose="020B0604030504040204" pitchFamily="50" charset="-128"/>
                <a:cs typeface="メイリオ" panose="020B0604030504040204" pitchFamily="50" charset="-128"/>
              </a:rPr>
              <a:t>登録・公表</a:t>
            </a:r>
            <a:endParaRPr lang="en-US" altLang="ja-JP" sz="900" dirty="0">
              <a:solidFill>
                <a:srgbClr val="000000"/>
              </a:solidFill>
              <a:latin typeface="メイリオ" panose="020B0604030504040204" pitchFamily="50" charset="-128"/>
              <a:cs typeface="メイリオ" panose="020B0604030504040204" pitchFamily="50" charset="-128"/>
            </a:endParaRPr>
          </a:p>
        </p:txBody>
      </p:sp>
      <p:sp>
        <p:nvSpPr>
          <p:cNvPr id="110" name="テキスト ボックス 25"/>
          <p:cNvSpPr txBox="1">
            <a:spLocks noChangeArrowheads="1"/>
          </p:cNvSpPr>
          <p:nvPr/>
        </p:nvSpPr>
        <p:spPr bwMode="auto">
          <a:xfrm>
            <a:off x="2720762" y="5118324"/>
            <a:ext cx="2996171"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eaLnBrk="0" hangingPunct="0">
              <a:spcBef>
                <a:spcPct val="0"/>
              </a:spcBef>
              <a:buNone/>
              <a:defRPr/>
            </a:pPr>
            <a:r>
              <a:rPr lang="ja-JP" altLang="en-US" sz="1100" b="1" u="sng" dirty="0">
                <a:solidFill>
                  <a:srgbClr val="008000"/>
                </a:solidFill>
                <a:latin typeface="メイリオ" panose="020B0604030504040204" pitchFamily="50" charset="-128"/>
                <a:cs typeface="メイリオ" panose="020B0604030504040204" pitchFamily="50" charset="-128"/>
              </a:rPr>
              <a:t>グリーンボンドの発行支援を行う者</a:t>
            </a:r>
            <a:endParaRPr lang="en-US" altLang="ja-JP" sz="1100" b="1" u="sng" dirty="0">
              <a:solidFill>
                <a:srgbClr val="008000"/>
              </a:solidFill>
              <a:latin typeface="メイリオ" panose="020B0604030504040204" pitchFamily="50" charset="-128"/>
              <a:cs typeface="メイリオ" panose="020B0604030504040204" pitchFamily="50" charset="-128"/>
            </a:endParaRPr>
          </a:p>
          <a:p>
            <a:pPr algn="ctr" eaLnBrk="0" hangingPunct="0">
              <a:spcBef>
                <a:spcPct val="0"/>
              </a:spcBef>
              <a:buNone/>
              <a:defRPr/>
            </a:pPr>
            <a:r>
              <a:rPr lang="ja-JP" altLang="en-US" sz="800" dirty="0">
                <a:solidFill>
                  <a:srgbClr val="000000"/>
                </a:solidFill>
                <a:latin typeface="メイリオ" panose="020B0604030504040204" pitchFamily="50" charset="-128"/>
                <a:cs typeface="メイリオ" panose="020B0604030504040204" pitchFamily="50" charset="-128"/>
              </a:rPr>
              <a:t>（</a:t>
            </a:r>
            <a:r>
              <a:rPr lang="en-US" altLang="ja-JP" sz="800" dirty="0">
                <a:solidFill>
                  <a:srgbClr val="000000"/>
                </a:solidFill>
                <a:latin typeface="メイリオ" panose="020B0604030504040204" pitchFamily="50" charset="-128"/>
                <a:cs typeface="メイリオ" panose="020B0604030504040204" pitchFamily="50" charset="-128"/>
              </a:rPr>
              <a:t>GB</a:t>
            </a:r>
            <a:r>
              <a:rPr lang="ja-JP" altLang="en-US" sz="800" dirty="0">
                <a:solidFill>
                  <a:srgbClr val="000000"/>
                </a:solidFill>
                <a:latin typeface="メイリオ" panose="020B0604030504040204" pitchFamily="50" charset="-128"/>
                <a:cs typeface="メイリオ" panose="020B0604030504040204" pitchFamily="50" charset="-128"/>
              </a:rPr>
              <a:t>ストラクチャー、外部レビュー機関、コンサル）</a:t>
            </a:r>
            <a:endParaRPr lang="en-US" altLang="ja-JP" sz="800" dirty="0">
              <a:solidFill>
                <a:srgbClr val="000000"/>
              </a:solidFill>
              <a:latin typeface="メイリオ" panose="020B0604030504040204" pitchFamily="50" charset="-128"/>
              <a:cs typeface="メイリオ" panose="020B0604030504040204" pitchFamily="50" charset="-128"/>
            </a:endParaRPr>
          </a:p>
        </p:txBody>
      </p:sp>
      <p:sp>
        <p:nvSpPr>
          <p:cNvPr id="111" name="右矢印 110"/>
          <p:cNvSpPr/>
          <p:nvPr/>
        </p:nvSpPr>
        <p:spPr>
          <a:xfrm rot="5400000">
            <a:off x="4410245" y="4868669"/>
            <a:ext cx="216357" cy="282955"/>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右矢印 111"/>
          <p:cNvSpPr/>
          <p:nvPr/>
        </p:nvSpPr>
        <p:spPr>
          <a:xfrm rot="16200000" flipV="1">
            <a:off x="3250139" y="4835314"/>
            <a:ext cx="221023" cy="282955"/>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楕円 121"/>
          <p:cNvSpPr/>
          <p:nvPr/>
        </p:nvSpPr>
        <p:spPr>
          <a:xfrm>
            <a:off x="2432720" y="5820661"/>
            <a:ext cx="216000" cy="18944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r>
              <a:rPr lang="en-US" altLang="ja-JP"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a:t>
            </a:r>
            <a:endParaRPr lang="ja-JP" altLang="en-US"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楕円 122"/>
          <p:cNvSpPr/>
          <p:nvPr/>
        </p:nvSpPr>
        <p:spPr>
          <a:xfrm>
            <a:off x="3080816" y="5820661"/>
            <a:ext cx="216000" cy="18944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r>
              <a:rPr lang="en-US" altLang="ja-JP"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B</a:t>
            </a:r>
            <a:endParaRPr lang="ja-JP" altLang="en-US"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楕円 123"/>
          <p:cNvSpPr/>
          <p:nvPr/>
        </p:nvSpPr>
        <p:spPr>
          <a:xfrm>
            <a:off x="3744107" y="5820661"/>
            <a:ext cx="216000" cy="18944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r>
              <a:rPr lang="en-US" altLang="ja-JP"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C</a:t>
            </a:r>
            <a:endParaRPr lang="ja-JP" altLang="en-US"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5" name="楕円 124"/>
          <p:cNvSpPr/>
          <p:nvPr/>
        </p:nvSpPr>
        <p:spPr>
          <a:xfrm>
            <a:off x="4383417" y="5820661"/>
            <a:ext cx="216000" cy="18944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r>
              <a:rPr lang="en-US" altLang="ja-JP"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D</a:t>
            </a:r>
            <a:endParaRPr lang="ja-JP" altLang="en-US"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6" name="楕円 125"/>
          <p:cNvSpPr/>
          <p:nvPr/>
        </p:nvSpPr>
        <p:spPr>
          <a:xfrm>
            <a:off x="5039773" y="5820661"/>
            <a:ext cx="216000" cy="18944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r>
              <a:rPr lang="en-US" altLang="ja-JP"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E</a:t>
            </a:r>
            <a:endParaRPr lang="ja-JP" altLang="en-US"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 name="楕円 126"/>
          <p:cNvSpPr/>
          <p:nvPr/>
        </p:nvSpPr>
        <p:spPr>
          <a:xfrm>
            <a:off x="5684788" y="5820661"/>
            <a:ext cx="216000" cy="18944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r>
              <a:rPr lang="en-US" altLang="ja-JP"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F</a:t>
            </a:r>
            <a:endParaRPr lang="ja-JP" altLang="en-US"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 name="楕円 127"/>
          <p:cNvSpPr/>
          <p:nvPr/>
        </p:nvSpPr>
        <p:spPr>
          <a:xfrm>
            <a:off x="2201376" y="6226272"/>
            <a:ext cx="1167448" cy="32767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r>
              <a:rPr lang="ja-JP" altLang="en-US" sz="1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サポートグループ</a:t>
            </a:r>
          </a:p>
        </p:txBody>
      </p:sp>
      <p:sp>
        <p:nvSpPr>
          <p:cNvPr id="129" name="楕円 128"/>
          <p:cNvSpPr/>
          <p:nvPr/>
        </p:nvSpPr>
        <p:spPr>
          <a:xfrm>
            <a:off x="3512840" y="6226272"/>
            <a:ext cx="1167448" cy="32767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r>
              <a:rPr lang="ja-JP" altLang="en-US" sz="1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サポートグループ</a:t>
            </a:r>
          </a:p>
        </p:txBody>
      </p:sp>
      <p:sp>
        <p:nvSpPr>
          <p:cNvPr id="130" name="楕円 129"/>
          <p:cNvSpPr/>
          <p:nvPr/>
        </p:nvSpPr>
        <p:spPr>
          <a:xfrm>
            <a:off x="4808984" y="6226272"/>
            <a:ext cx="1167448" cy="32767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defRPr/>
            </a:pPr>
            <a:r>
              <a:rPr lang="ja-JP" altLang="en-US" sz="1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サポートグループ</a:t>
            </a:r>
          </a:p>
        </p:txBody>
      </p:sp>
      <p:cxnSp>
        <p:nvCxnSpPr>
          <p:cNvPr id="131" name="直線コネクタ 130"/>
          <p:cNvCxnSpPr>
            <a:endCxn id="129" idx="0"/>
          </p:cNvCxnSpPr>
          <p:nvPr/>
        </p:nvCxnSpPr>
        <p:spPr>
          <a:xfrm>
            <a:off x="3205209" y="5999300"/>
            <a:ext cx="891365" cy="226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直線コネクタ 131"/>
          <p:cNvCxnSpPr>
            <a:stCxn id="128" idx="0"/>
            <a:endCxn id="126" idx="3"/>
          </p:cNvCxnSpPr>
          <p:nvPr/>
        </p:nvCxnSpPr>
        <p:spPr>
          <a:xfrm flipV="1">
            <a:off x="2785110" y="5982374"/>
            <a:ext cx="2286305" cy="24389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128" idx="0"/>
          </p:cNvCxnSpPr>
          <p:nvPr/>
        </p:nvCxnSpPr>
        <p:spPr>
          <a:xfrm flipH="1" flipV="1">
            <a:off x="2616767" y="5988098"/>
            <a:ext cx="168343" cy="238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直線コネクタ 133"/>
          <p:cNvCxnSpPr>
            <a:stCxn id="124" idx="4"/>
            <a:endCxn id="128" idx="0"/>
          </p:cNvCxnSpPr>
          <p:nvPr/>
        </p:nvCxnSpPr>
        <p:spPr>
          <a:xfrm flipH="1">
            <a:off x="2785106" y="6010111"/>
            <a:ext cx="1067007" cy="2161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直線コネクタ 134"/>
          <p:cNvCxnSpPr>
            <a:stCxn id="129" idx="0"/>
          </p:cNvCxnSpPr>
          <p:nvPr/>
        </p:nvCxnSpPr>
        <p:spPr>
          <a:xfrm flipV="1">
            <a:off x="4096573" y="5999493"/>
            <a:ext cx="386549" cy="2267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30" idx="0"/>
            <a:endCxn id="127" idx="4"/>
          </p:cNvCxnSpPr>
          <p:nvPr/>
        </p:nvCxnSpPr>
        <p:spPr>
          <a:xfrm flipV="1">
            <a:off x="5392708" y="6010111"/>
            <a:ext cx="400080" cy="216156"/>
          </a:xfrm>
          <a:prstGeom prst="line">
            <a:avLst/>
          </a:prstGeom>
        </p:spPr>
        <p:style>
          <a:lnRef idx="1">
            <a:schemeClr val="accent1"/>
          </a:lnRef>
          <a:fillRef idx="0">
            <a:schemeClr val="accent1"/>
          </a:fillRef>
          <a:effectRef idx="0">
            <a:schemeClr val="accent1"/>
          </a:effectRef>
          <a:fontRef idx="minor">
            <a:schemeClr val="tx1"/>
          </a:fontRef>
        </p:style>
      </p:cxnSp>
      <p:sp>
        <p:nvSpPr>
          <p:cNvPr id="119" name="左中かっこ 118"/>
          <p:cNvSpPr/>
          <p:nvPr/>
        </p:nvSpPr>
        <p:spPr>
          <a:xfrm rot="5400000">
            <a:off x="2810844" y="5198322"/>
            <a:ext cx="91008" cy="1135281"/>
          </a:xfrm>
          <a:prstGeom prst="leftBrace">
            <a:avLst>
              <a:gd name="adj1" fmla="val 8333"/>
              <a:gd name="adj2" fmla="val 46076"/>
            </a:avLst>
          </a:prstGeom>
        </p:spPr>
        <p:style>
          <a:lnRef idx="1">
            <a:schemeClr val="accent1"/>
          </a:lnRef>
          <a:fillRef idx="0">
            <a:schemeClr val="accent1"/>
          </a:fillRef>
          <a:effectRef idx="0">
            <a:schemeClr val="accent1"/>
          </a:effectRef>
          <a:fontRef idx="minor">
            <a:schemeClr val="tx1"/>
          </a:fontRef>
        </p:style>
        <p:txBody>
          <a:bodyPr rtlCol="0" anchor="ctr"/>
          <a:lstStyle/>
          <a:p>
            <a:pPr algn="ctr" eaLnBrk="0" hangingPunct="0">
              <a:defRPr/>
            </a:pPr>
            <a:endPar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正方形/長方形 114"/>
          <p:cNvSpPr/>
          <p:nvPr/>
        </p:nvSpPr>
        <p:spPr>
          <a:xfrm>
            <a:off x="2233269" y="5487695"/>
            <a:ext cx="1279572" cy="262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ja-JP" altLang="en-US" sz="7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グリーンボンド</a:t>
            </a:r>
            <a:endParaRPr lang="en-US" altLang="ja-JP" sz="7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0" hangingPunct="0">
              <a:defRPr/>
            </a:pPr>
            <a:r>
              <a:rPr lang="ja-JP" altLang="en-US" sz="7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ストラクチャー部門</a:t>
            </a:r>
          </a:p>
        </p:txBody>
      </p:sp>
      <p:sp>
        <p:nvSpPr>
          <p:cNvPr id="116" name="正方形/長方形 115"/>
          <p:cNvSpPr/>
          <p:nvPr/>
        </p:nvSpPr>
        <p:spPr>
          <a:xfrm>
            <a:off x="3506251" y="5487695"/>
            <a:ext cx="1279572" cy="262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ja-JP" altLang="en-US" sz="7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外部レビュー部門</a:t>
            </a:r>
          </a:p>
        </p:txBody>
      </p:sp>
      <p:sp>
        <p:nvSpPr>
          <p:cNvPr id="117" name="正方形/長方形 116"/>
          <p:cNvSpPr/>
          <p:nvPr/>
        </p:nvSpPr>
        <p:spPr>
          <a:xfrm>
            <a:off x="4803011" y="5487695"/>
            <a:ext cx="1279572" cy="262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ja-JP" altLang="en-US" sz="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コンサルティング</a:t>
            </a:r>
            <a:endParaRPr lang="en-US" altLang="ja-JP" sz="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0" hangingPunct="0">
              <a:defRPr/>
            </a:pPr>
            <a:r>
              <a:rPr lang="ja-JP" altLang="en-US" sz="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部門</a:t>
            </a:r>
          </a:p>
        </p:txBody>
      </p:sp>
      <p:sp>
        <p:nvSpPr>
          <p:cNvPr id="141" name="正方形/長方形 140"/>
          <p:cNvSpPr/>
          <p:nvPr/>
        </p:nvSpPr>
        <p:spPr>
          <a:xfrm rot="19951210">
            <a:off x="6554823" y="5190538"/>
            <a:ext cx="525687" cy="285473"/>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ja-JP" altLang="en-US" sz="1051"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Ｇ Ｂ</a:t>
            </a:r>
          </a:p>
        </p:txBody>
      </p:sp>
      <p:sp>
        <p:nvSpPr>
          <p:cNvPr id="142" name="右矢印 141"/>
          <p:cNvSpPr/>
          <p:nvPr/>
        </p:nvSpPr>
        <p:spPr>
          <a:xfrm>
            <a:off x="7028833" y="5645060"/>
            <a:ext cx="939924" cy="553567"/>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1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 name="フローチャート: 抜出し 142"/>
          <p:cNvSpPr/>
          <p:nvPr/>
        </p:nvSpPr>
        <p:spPr>
          <a:xfrm rot="5400000">
            <a:off x="5410263" y="5336973"/>
            <a:ext cx="1857812" cy="252000"/>
          </a:xfrm>
          <a:prstGeom prst="flowChartExtra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1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 name="テキスト ボックス 25"/>
          <p:cNvSpPr txBox="1">
            <a:spLocks noChangeArrowheads="1"/>
          </p:cNvSpPr>
          <p:nvPr/>
        </p:nvSpPr>
        <p:spPr bwMode="auto">
          <a:xfrm>
            <a:off x="5947690" y="4666069"/>
            <a:ext cx="2421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eaLnBrk="0" hangingPunct="0">
              <a:spcBef>
                <a:spcPct val="0"/>
              </a:spcBef>
              <a:buNone/>
              <a:defRPr/>
            </a:pPr>
            <a:r>
              <a:rPr lang="ja-JP" altLang="en-US" sz="1200" b="1" u="sng" dirty="0">
                <a:solidFill>
                  <a:srgbClr val="008000"/>
                </a:solidFill>
                <a:latin typeface="メイリオ" panose="020B0604030504040204" pitchFamily="50" charset="-128"/>
                <a:cs typeface="メイリオ" panose="020B0604030504040204" pitchFamily="50" charset="-128"/>
              </a:rPr>
              <a:t>グリーンボンド</a:t>
            </a:r>
            <a:endParaRPr lang="en-US" altLang="ja-JP" sz="1200" b="1" u="sng" dirty="0">
              <a:solidFill>
                <a:srgbClr val="008000"/>
              </a:solidFill>
              <a:latin typeface="メイリオ" panose="020B0604030504040204" pitchFamily="50" charset="-128"/>
              <a:cs typeface="メイリオ" panose="020B0604030504040204" pitchFamily="50" charset="-128"/>
            </a:endParaRPr>
          </a:p>
          <a:p>
            <a:pPr algn="ctr" eaLnBrk="0" hangingPunct="0">
              <a:spcBef>
                <a:spcPct val="0"/>
              </a:spcBef>
              <a:buNone/>
              <a:defRPr/>
            </a:pPr>
            <a:r>
              <a:rPr lang="ja-JP" altLang="en-US" sz="1200" b="1" u="sng" dirty="0">
                <a:solidFill>
                  <a:srgbClr val="008000"/>
                </a:solidFill>
                <a:latin typeface="メイリオ" panose="020B0604030504040204" pitchFamily="50" charset="-128"/>
                <a:cs typeface="メイリオ" panose="020B0604030504040204" pitchFamily="50" charset="-128"/>
              </a:rPr>
              <a:t>の発行促進</a:t>
            </a:r>
            <a:endParaRPr lang="en-US" altLang="ja-JP" sz="900" dirty="0">
              <a:solidFill>
                <a:srgbClr val="000000"/>
              </a:solidFill>
              <a:latin typeface="メイリオ" panose="020B0604030504040204" pitchFamily="50" charset="-128"/>
              <a:cs typeface="メイリオ" panose="020B0604030504040204" pitchFamily="50" charset="-128"/>
            </a:endParaRPr>
          </a:p>
        </p:txBody>
      </p:sp>
      <p:sp>
        <p:nvSpPr>
          <p:cNvPr id="145" name="正方形/長方形 144"/>
          <p:cNvSpPr/>
          <p:nvPr/>
        </p:nvSpPr>
        <p:spPr>
          <a:xfrm rot="19951210">
            <a:off x="6914863" y="5190538"/>
            <a:ext cx="525687" cy="285473"/>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ja-JP" altLang="en-US" sz="1051"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Ｇ Ｂ</a:t>
            </a:r>
          </a:p>
        </p:txBody>
      </p:sp>
      <p:sp>
        <p:nvSpPr>
          <p:cNvPr id="146" name="正方形/長方形 145"/>
          <p:cNvSpPr/>
          <p:nvPr/>
        </p:nvSpPr>
        <p:spPr>
          <a:xfrm rot="19951210">
            <a:off x="7306408" y="5190538"/>
            <a:ext cx="525687" cy="285473"/>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ja-JP" altLang="en-US" sz="1051"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Ｇ Ｂ</a:t>
            </a:r>
          </a:p>
        </p:txBody>
      </p:sp>
      <p:sp>
        <p:nvSpPr>
          <p:cNvPr id="80" name="正方形/長方形 79"/>
          <p:cNvSpPr/>
          <p:nvPr/>
        </p:nvSpPr>
        <p:spPr>
          <a:xfrm>
            <a:off x="7797472" y="3288811"/>
            <a:ext cx="1404000" cy="25259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グリーンボンド発行支援者</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（間接補助事業者）　</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4088905" y="3307626"/>
            <a:ext cx="1109708" cy="246221"/>
          </a:xfrm>
          <a:prstGeom prst="rect">
            <a:avLst/>
          </a:prstGeom>
          <a:noFill/>
        </p:spPr>
        <p:txBody>
          <a:bodyPr wrap="square" rtlCol="0">
            <a:spAutoFit/>
          </a:bodyPr>
          <a:lstStyle/>
          <a:p>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②補助対象：</a:t>
            </a:r>
          </a:p>
        </p:txBody>
      </p:sp>
      <p:sp>
        <p:nvSpPr>
          <p:cNvPr id="6" name="テキスト ボックス 5"/>
          <p:cNvSpPr txBox="1"/>
          <p:nvPr/>
        </p:nvSpPr>
        <p:spPr>
          <a:xfrm>
            <a:off x="4088909" y="3053576"/>
            <a:ext cx="3415787" cy="400110"/>
          </a:xfrm>
          <a:prstGeom prst="rect">
            <a:avLst/>
          </a:prstGeom>
          <a:noFill/>
        </p:spPr>
        <p:txBody>
          <a:bodyPr wrap="square" rtlCol="0">
            <a:spAutoFit/>
          </a:bodyPr>
          <a:lstStyle/>
          <a:p>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①委託対象：民間団体等（</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170</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百万円）</a:t>
            </a:r>
          </a:p>
          <a:p>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テキスト ボックス 55"/>
          <p:cNvSpPr txBox="1">
            <a:spLocks noChangeArrowheads="1"/>
          </p:cNvSpPr>
          <p:nvPr/>
        </p:nvSpPr>
        <p:spPr bwMode="auto">
          <a:xfrm>
            <a:off x="6508650" y="3118159"/>
            <a:ext cx="14686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a:spcBef>
                <a:spcPct val="0"/>
              </a:spcBef>
              <a:buNone/>
              <a:defRPr/>
            </a:pPr>
            <a:r>
              <a:rPr lang="ja-JP" altLang="en-US" sz="700" dirty="0">
                <a:solidFill>
                  <a:prstClr val="black"/>
                </a:solidFill>
                <a:latin typeface="メイリオ" panose="020B0604030504040204" pitchFamily="50" charset="-128"/>
                <a:cs typeface="メイリオ" panose="020B0604030504040204" pitchFamily="50" charset="-128"/>
              </a:rPr>
              <a:t>（補助率）</a:t>
            </a:r>
            <a:endParaRPr lang="en-US" altLang="ja-JP" sz="700" dirty="0">
              <a:solidFill>
                <a:prstClr val="black"/>
              </a:solidFill>
              <a:latin typeface="メイリオ" panose="020B0604030504040204" pitchFamily="50" charset="-128"/>
              <a:cs typeface="メイリオ" panose="020B0604030504040204" pitchFamily="50" charset="-128"/>
            </a:endParaRPr>
          </a:p>
          <a:p>
            <a:pPr algn="ctr">
              <a:spcBef>
                <a:spcPct val="0"/>
              </a:spcBef>
              <a:buNone/>
              <a:defRPr/>
            </a:pPr>
            <a:r>
              <a:rPr lang="en-US" altLang="ja-JP" sz="700" dirty="0">
                <a:solidFill>
                  <a:prstClr val="black"/>
                </a:solidFill>
                <a:latin typeface="メイリオ" panose="020B0604030504040204" pitchFamily="50" charset="-128"/>
                <a:cs typeface="メイリオ" panose="020B0604030504040204" pitchFamily="50" charset="-128"/>
              </a:rPr>
              <a:t>50</a:t>
            </a:r>
            <a:r>
              <a:rPr lang="ja-JP" altLang="en-US" sz="700" dirty="0">
                <a:solidFill>
                  <a:prstClr val="black"/>
                </a:solidFill>
                <a:latin typeface="メイリオ" panose="020B0604030504040204" pitchFamily="50" charset="-128"/>
                <a:cs typeface="メイリオ" panose="020B0604030504040204" pitchFamily="50" charset="-128"/>
              </a:rPr>
              <a:t>百万円（上限）</a:t>
            </a:r>
            <a:endParaRPr lang="en-US" altLang="ja-JP" sz="700" dirty="0">
              <a:solidFill>
                <a:prstClr val="black"/>
              </a:solidFill>
              <a:latin typeface="メイリオ" panose="020B0604030504040204" pitchFamily="50" charset="-128"/>
              <a:cs typeface="メイリオ" panose="020B0604030504040204" pitchFamily="50" charset="-128"/>
            </a:endParaRPr>
          </a:p>
        </p:txBody>
      </p:sp>
      <p:sp>
        <p:nvSpPr>
          <p:cNvPr id="84" name="正方形/長方形 83"/>
          <p:cNvSpPr/>
          <p:nvPr/>
        </p:nvSpPr>
        <p:spPr>
          <a:xfrm>
            <a:off x="4164562" y="2154512"/>
            <a:ext cx="5684987" cy="553998"/>
          </a:xfrm>
          <a:prstGeom prst="rect">
            <a:avLst/>
          </a:prstGeom>
        </p:spPr>
        <p:txBody>
          <a:bodyPr wrap="square">
            <a:spAutoFit/>
          </a:bodyPr>
          <a:lstStyle/>
          <a:p>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グリーンボンドを発行しようとする者（企業・自治体）に対して支援グループを構成し効率的・包括的な発行支援（外部レビュー付与、グリーンボンドフレームワーク整備のコンサルティング等）を行う者に対し、その支援に要する費用を補助する。</a:t>
            </a:r>
          </a:p>
        </p:txBody>
      </p:sp>
      <p:sp>
        <p:nvSpPr>
          <p:cNvPr id="3" name="正方形/長方形 2"/>
          <p:cNvSpPr/>
          <p:nvPr/>
        </p:nvSpPr>
        <p:spPr>
          <a:xfrm>
            <a:off x="4089920" y="1539246"/>
            <a:ext cx="5759624" cy="254044"/>
          </a:xfrm>
          <a:prstGeom prst="rect">
            <a:avLst/>
          </a:prstGeom>
        </p:spPr>
        <p:txBody>
          <a:bodyPr wrap="square">
            <a:spAutoFit/>
          </a:bodyPr>
          <a:lstStyle/>
          <a:p>
            <a:pPr>
              <a:buClr>
                <a:srgbClr val="6F6F6F"/>
              </a:buClr>
              <a:defRPr/>
            </a:pPr>
            <a:r>
              <a:rPr lang="ja-JP" altLang="en-US" sz="1051"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①グリーンボンド発行促進プラットフォームの整備</a:t>
            </a:r>
            <a:endParaRPr lang="en-US" altLang="ja-JP" sz="1051"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164562" y="1706561"/>
            <a:ext cx="5684987" cy="400110"/>
          </a:xfrm>
          <a:prstGeom prst="rect">
            <a:avLst/>
          </a:prstGeom>
        </p:spPr>
        <p:txBody>
          <a:bodyPr wrap="square">
            <a:spAutoFit/>
          </a:bodyPr>
          <a:lstStyle/>
          <a:p>
            <a:pPr>
              <a:buClr>
                <a:srgbClr val="6F6F6F"/>
              </a:buClr>
              <a:defRPr/>
            </a:pP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グリーンボンドの発行支援を行う者の登録・公表、発行事例の情報共有や国内外の動向分析・情報発信等を行うグリーンボンド発行促進プラットフォームを整備する。</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角丸四角形吹き出し 88"/>
          <p:cNvSpPr/>
          <p:nvPr/>
        </p:nvSpPr>
        <p:spPr>
          <a:xfrm>
            <a:off x="524516" y="4792380"/>
            <a:ext cx="1530388" cy="627587"/>
          </a:xfrm>
          <a:prstGeom prst="wedgeRoundRectCallout">
            <a:avLst>
              <a:gd name="adj1" fmla="val 29964"/>
              <a:gd name="adj2" fmla="val 166089"/>
              <a:gd name="adj3" fmla="val 16667"/>
            </a:avLst>
          </a:prstGeom>
          <a:solidFill>
            <a:srgbClr val="FFFF99"/>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defRPr/>
            </a:pP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 発行支援コスト</a:t>
            </a:r>
            <a:endPar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defRPr/>
            </a:pP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（外部レビュー付与、コンサル等）を支援</a:t>
            </a:r>
          </a:p>
        </p:txBody>
      </p:sp>
      <p:sp>
        <p:nvSpPr>
          <p:cNvPr id="147" name="テキスト ボックス 25"/>
          <p:cNvSpPr txBox="1">
            <a:spLocks noChangeArrowheads="1"/>
          </p:cNvSpPr>
          <p:nvPr/>
        </p:nvSpPr>
        <p:spPr bwMode="auto">
          <a:xfrm>
            <a:off x="7028833" y="5770194"/>
            <a:ext cx="7239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eaLnBrk="0" hangingPunct="0">
              <a:spcBef>
                <a:spcPct val="0"/>
              </a:spcBef>
              <a:buNone/>
              <a:defRPr/>
            </a:pPr>
            <a:r>
              <a:rPr lang="ja-JP" altLang="en-US" sz="1400" b="1" dirty="0">
                <a:solidFill>
                  <a:prstClr val="white"/>
                </a:solidFill>
                <a:latin typeface="メイリオ" panose="020B0604030504040204" pitchFamily="50" charset="-128"/>
                <a:cs typeface="メイリオ" panose="020B0604030504040204" pitchFamily="50" charset="-128"/>
              </a:rPr>
              <a:t>投 資</a:t>
            </a:r>
            <a:endParaRPr lang="en-US" altLang="ja-JP" sz="1400" b="1" dirty="0">
              <a:solidFill>
                <a:prstClr val="white"/>
              </a:solidFill>
              <a:latin typeface="メイリオ" panose="020B0604030504040204" pitchFamily="50" charset="-128"/>
              <a:cs typeface="メイリオ" panose="020B0604030504040204" pitchFamily="50" charset="-128"/>
            </a:endParaRPr>
          </a:p>
        </p:txBody>
      </p:sp>
      <p:sp>
        <p:nvSpPr>
          <p:cNvPr id="91" name="左中かっこ 90"/>
          <p:cNvSpPr/>
          <p:nvPr/>
        </p:nvSpPr>
        <p:spPr>
          <a:xfrm rot="5400000">
            <a:off x="4106988" y="5198321"/>
            <a:ext cx="91008" cy="1135281"/>
          </a:xfrm>
          <a:prstGeom prst="leftBrace">
            <a:avLst>
              <a:gd name="adj1" fmla="val 8333"/>
              <a:gd name="adj2" fmla="val 46076"/>
            </a:avLst>
          </a:prstGeom>
        </p:spPr>
        <p:style>
          <a:lnRef idx="1">
            <a:schemeClr val="accent1"/>
          </a:lnRef>
          <a:fillRef idx="0">
            <a:schemeClr val="accent1"/>
          </a:fillRef>
          <a:effectRef idx="0">
            <a:schemeClr val="accent1"/>
          </a:effectRef>
          <a:fontRef idx="minor">
            <a:schemeClr val="tx1"/>
          </a:fontRef>
        </p:style>
        <p:txBody>
          <a:bodyPr rtlCol="0" anchor="ctr"/>
          <a:lstStyle/>
          <a:p>
            <a:pPr algn="ctr" eaLnBrk="0" hangingPunct="0">
              <a:defRPr/>
            </a:pPr>
            <a:endPar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左中かっこ 91"/>
          <p:cNvSpPr/>
          <p:nvPr/>
        </p:nvSpPr>
        <p:spPr>
          <a:xfrm rot="5400000">
            <a:off x="5403132" y="5198321"/>
            <a:ext cx="91008" cy="1135281"/>
          </a:xfrm>
          <a:prstGeom prst="leftBrace">
            <a:avLst>
              <a:gd name="adj1" fmla="val 8333"/>
              <a:gd name="adj2" fmla="val 46076"/>
            </a:avLst>
          </a:prstGeom>
        </p:spPr>
        <p:style>
          <a:lnRef idx="1">
            <a:schemeClr val="accent1"/>
          </a:lnRef>
          <a:fillRef idx="0">
            <a:schemeClr val="accent1"/>
          </a:fillRef>
          <a:effectRef idx="0">
            <a:schemeClr val="accent1"/>
          </a:effectRef>
          <a:fontRef idx="minor">
            <a:schemeClr val="tx1"/>
          </a:fontRef>
        </p:style>
        <p:txBody>
          <a:bodyPr rtlCol="0" anchor="ctr"/>
          <a:lstStyle/>
          <a:p>
            <a:pPr algn="ctr" eaLnBrk="0" hangingPunct="0">
              <a:defRPr/>
            </a:pPr>
            <a:endPar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楕円 104"/>
          <p:cNvSpPr/>
          <p:nvPr/>
        </p:nvSpPr>
        <p:spPr>
          <a:xfrm>
            <a:off x="7155985" y="6189939"/>
            <a:ext cx="2064641" cy="527703"/>
          </a:xfrm>
          <a:prstGeom prst="ellipse">
            <a:avLst/>
          </a:prstGeom>
          <a:solidFill>
            <a:srgbClr val="FFFF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ja-JP" altLang="en-US" sz="1051"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民間資金活用により</a:t>
            </a:r>
            <a:endParaRPr lang="en-US" altLang="ja-JP" sz="1051"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0" hangingPunct="0">
              <a:defRPr/>
            </a:pPr>
            <a:r>
              <a:rPr lang="ja-JP" altLang="en-US" sz="1051"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効率的に事業実施！</a:t>
            </a:r>
            <a:endParaRPr lang="en-US" altLang="ja-JP" sz="1051"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0" hangingPunct="0">
              <a:defRPr/>
            </a:pPr>
            <a:r>
              <a:rPr lang="ja-JP" altLang="en-US" sz="1051"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ＣＯ２削減！</a:t>
            </a:r>
          </a:p>
        </p:txBody>
      </p:sp>
      <p:sp>
        <p:nvSpPr>
          <p:cNvPr id="137" name="テキスト ボックス 25"/>
          <p:cNvSpPr txBox="1">
            <a:spLocks noChangeArrowheads="1"/>
          </p:cNvSpPr>
          <p:nvPr/>
        </p:nvSpPr>
        <p:spPr bwMode="auto">
          <a:xfrm>
            <a:off x="6154410" y="5108335"/>
            <a:ext cx="29151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eaLnBrk="0" hangingPunct="0">
              <a:spcBef>
                <a:spcPct val="0"/>
              </a:spcBef>
              <a:buNone/>
              <a:defRPr/>
            </a:pPr>
            <a:r>
              <a:rPr lang="ja-JP" altLang="en-US" sz="1100" b="1" dirty="0">
                <a:solidFill>
                  <a:prstClr val="white"/>
                </a:solidFill>
                <a:latin typeface="メイリオ" panose="020B0604030504040204" pitchFamily="50" charset="-128"/>
                <a:cs typeface="メイリオ" panose="020B0604030504040204" pitchFamily="50" charset="-128"/>
              </a:rPr>
              <a:t>発行支援</a:t>
            </a:r>
            <a:endParaRPr lang="en-US" altLang="ja-JP" sz="1100" b="1" dirty="0">
              <a:solidFill>
                <a:prstClr val="white"/>
              </a:solidFill>
              <a:latin typeface="メイリオ" panose="020B0604030504040204" pitchFamily="50" charset="-128"/>
              <a:cs typeface="メイリオ" panose="020B0604030504040204" pitchFamily="50" charset="-128"/>
            </a:endParaRPr>
          </a:p>
        </p:txBody>
      </p:sp>
      <p:cxnSp>
        <p:nvCxnSpPr>
          <p:cNvPr id="78" name="直線コネクタ 77"/>
          <p:cNvCxnSpPr>
            <a:stCxn id="130" idx="0"/>
            <a:endCxn id="125" idx="4"/>
          </p:cNvCxnSpPr>
          <p:nvPr/>
        </p:nvCxnSpPr>
        <p:spPr>
          <a:xfrm flipH="1" flipV="1">
            <a:off x="4491426" y="6010111"/>
            <a:ext cx="901291" cy="216156"/>
          </a:xfrm>
          <a:prstGeom prst="line">
            <a:avLst/>
          </a:prstGeom>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700617" y="58606"/>
            <a:ext cx="6640989" cy="461665"/>
          </a:xfrm>
          <a:prstGeom prst="rect">
            <a:avLst/>
          </a:prstGeom>
          <a:noFill/>
        </p:spPr>
        <p:txBody>
          <a:bodyPr wrap="squar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グリーンボンド発行促進体制整備支援事業</a:t>
            </a:r>
          </a:p>
        </p:txBody>
      </p:sp>
      <p:sp>
        <p:nvSpPr>
          <p:cNvPr id="85" name="テキスト ボックス 84"/>
          <p:cNvSpPr txBox="1"/>
          <p:nvPr/>
        </p:nvSpPr>
        <p:spPr>
          <a:xfrm>
            <a:off x="1275719" y="7131420"/>
            <a:ext cx="4452804" cy="503590"/>
          </a:xfrm>
          <a:prstGeom prst="rect">
            <a:avLst/>
          </a:prstGeom>
          <a:noFill/>
          <a:ln w="19050">
            <a:noFill/>
          </a:ln>
        </p:spPr>
        <p:style>
          <a:lnRef idx="2">
            <a:schemeClr val="accent6"/>
          </a:lnRef>
          <a:fillRef idx="1">
            <a:schemeClr val="lt1"/>
          </a:fillRef>
          <a:effectRef idx="0">
            <a:schemeClr val="accent6"/>
          </a:effectRef>
          <a:fontRef idx="minor">
            <a:schemeClr val="dk1"/>
          </a:fontRef>
        </p:style>
        <p:txBody>
          <a:bodyPr wrap="square" tIns="36000" bIns="36000" anchor="ctr">
            <a:spAutoFit/>
          </a:bodyPr>
          <a:lstStyle/>
          <a:p>
            <a:pPr algn="r">
              <a:defRPr/>
            </a:pP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9.5</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億円の内数</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defRPr/>
            </a:pP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年度からの新規事業</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正方形/長方形 6"/>
          <p:cNvSpPr>
            <a:spLocks noChangeArrowheads="1"/>
          </p:cNvSpPr>
          <p:nvPr/>
        </p:nvSpPr>
        <p:spPr bwMode="auto">
          <a:xfrm>
            <a:off x="2942718" y="7635010"/>
            <a:ext cx="2797745" cy="271869"/>
          </a:xfrm>
          <a:prstGeom prst="rect">
            <a:avLst/>
          </a:prstGeom>
          <a:solidFill>
            <a:srgbClr val="C6D9F1"/>
          </a:solidFill>
          <a:ln>
            <a:solidFill>
              <a:schemeClr val="tx1"/>
            </a:solidFill>
          </a:ln>
          <a:extLst/>
        </p:spPr>
        <p:txBody>
          <a:bodyPr wrap="square">
            <a:spAutoFit/>
          </a:bodyPr>
          <a:lstStyle/>
          <a:p>
            <a:pPr defTabSz="844062">
              <a:lnSpc>
                <a:spcPts val="1385"/>
              </a:lnSpc>
              <a:defRPr/>
            </a:pP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zh-TW"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総政</a:t>
            </a:r>
            <a:r>
              <a:rPr lang="en-US" altLang="zh-TW"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G</a:t>
            </a:r>
            <a:r>
              <a:rPr lang="zh-TW"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環境経済課</a:t>
            </a: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03-5521-8240</a:t>
            </a:r>
            <a:r>
              <a:rPr lang="ja-JP"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9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正方形/長方形 86"/>
          <p:cNvSpPr/>
          <p:nvPr/>
        </p:nvSpPr>
        <p:spPr>
          <a:xfrm>
            <a:off x="746815" y="499427"/>
            <a:ext cx="1826124"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56</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テキスト ボックス 89"/>
          <p:cNvSpPr txBox="1"/>
          <p:nvPr/>
        </p:nvSpPr>
        <p:spPr>
          <a:xfrm>
            <a:off x="9589569" y="6539412"/>
            <a:ext cx="358452" cy="369332"/>
          </a:xfrm>
          <a:prstGeom prst="rect">
            <a:avLst/>
          </a:prstGeom>
          <a:noFill/>
        </p:spPr>
        <p:txBody>
          <a:bodyPr wrap="square" rtlCol="0">
            <a:spAutoFit/>
          </a:bodyPr>
          <a:lstStyle/>
          <a:p>
            <a:pPr algn="ctr" eaLnBrk="0" hangingPunct="0"/>
            <a:r>
              <a:rPr lang="ja-JP" altLang="en-US" b="1" dirty="0">
                <a:solidFill>
                  <a:prstClr val="white">
                    <a:lumMod val="50000"/>
                  </a:prstClr>
                </a:solidFill>
                <a:latin typeface="メイリオ"/>
                <a:ea typeface="メイリオ"/>
                <a:cs typeface="メイリオ" panose="020B0604030504040204" pitchFamily="50" charset="-128"/>
              </a:rPr>
              <a:t>１</a:t>
            </a:r>
          </a:p>
        </p:txBody>
      </p:sp>
      <p:sp>
        <p:nvSpPr>
          <p:cNvPr id="88" name="正方形/長方形 6"/>
          <p:cNvSpPr>
            <a:spLocks noChangeArrowheads="1"/>
          </p:cNvSpPr>
          <p:nvPr/>
        </p:nvSpPr>
        <p:spPr bwMode="auto">
          <a:xfrm>
            <a:off x="3865567" y="441631"/>
            <a:ext cx="6704063" cy="1233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lnSpc>
                <a:spcPts val="2000"/>
              </a:lnSpc>
              <a:spcBef>
                <a:spcPct val="0"/>
              </a:spcBef>
              <a:spcAft>
                <a:spcPts val="277"/>
              </a:spcAft>
              <a:buClr>
                <a:srgbClr val="6F6F6F"/>
              </a:buClr>
              <a:buNone/>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9.5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億円の内数</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年度からの新規事業</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defTabSz="844062" eaLnBrk="1" hangingPunct="1">
              <a:lnSpc>
                <a:spcPts val="2000"/>
              </a:lnSpc>
              <a:spcBef>
                <a:spcPct val="0"/>
              </a:spcBef>
              <a:spcAft>
                <a:spcPts val="277"/>
              </a:spcAft>
              <a:buClr>
                <a:srgbClr val="6F6F6F"/>
              </a:buClr>
              <a:buNone/>
              <a:defRPr/>
            </a:pPr>
            <a:r>
              <a:rPr kumimoji="0" lang="zh-TW" altLang="en-US" sz="2000" kern="0" dirty="0">
                <a:solidFill>
                  <a:srgbClr val="000000"/>
                </a:solidFill>
                <a:latin typeface="メイリオ"/>
                <a:ea typeface="メイリオ"/>
                <a:sym typeface="Wingdings" panose="05000000000000000000" pitchFamily="2" charset="2"/>
              </a:rPr>
              <a:t>実施期間：</a:t>
            </a:r>
            <a:r>
              <a:rPr kumimoji="0" lang="ja-JP" altLang="en-US" sz="2000" kern="0" dirty="0">
                <a:solidFill>
                  <a:srgbClr val="000000"/>
                </a:solidFill>
                <a:latin typeface="メイリオ"/>
                <a:ea typeface="メイリオ"/>
                <a:sym typeface="Wingdings" panose="05000000000000000000" pitchFamily="2" charset="2"/>
              </a:rPr>
              <a:t>平成</a:t>
            </a:r>
            <a:r>
              <a:rPr kumimoji="0" lang="en-US" altLang="ja-JP" sz="2000" kern="0" dirty="0">
                <a:solidFill>
                  <a:srgbClr val="000000"/>
                </a:solidFill>
                <a:latin typeface="メイリオ"/>
                <a:ea typeface="メイリオ"/>
                <a:sym typeface="Wingdings" panose="05000000000000000000" pitchFamily="2" charset="2"/>
              </a:rPr>
              <a:t>30</a:t>
            </a:r>
            <a:r>
              <a:rPr kumimoji="0" lang="ja-JP" altLang="en-US" sz="2000" kern="0" dirty="0">
                <a:solidFill>
                  <a:srgbClr val="000000"/>
                </a:solidFill>
                <a:latin typeface="メイリオ"/>
                <a:ea typeface="メイリオ"/>
                <a:sym typeface="Wingdings" panose="05000000000000000000" pitchFamily="2" charset="2"/>
              </a:rPr>
              <a:t>年度～</a:t>
            </a:r>
            <a:endParaRPr kumimoji="0" lang="en-US" altLang="ja-JP" sz="2000" kern="0" dirty="0">
              <a:solidFill>
                <a:srgbClr val="000000"/>
              </a:solidFill>
              <a:latin typeface="メイリオ"/>
              <a:ea typeface="メイリオ"/>
              <a:sym typeface="Wingdings" panose="05000000000000000000" pitchFamily="2" charset="2"/>
            </a:endParaRPr>
          </a:p>
          <a:p>
            <a:pPr defTabSz="844062" eaLnBrk="1" hangingPunct="1">
              <a:lnSpc>
                <a:spcPts val="2000"/>
              </a:lnSpc>
              <a:spcBef>
                <a:spcPct val="0"/>
              </a:spcBef>
              <a:spcAft>
                <a:spcPts val="277"/>
              </a:spcAft>
              <a:buClr>
                <a:srgbClr val="6F6F6F"/>
              </a:buClr>
              <a:buNone/>
              <a:defRPr/>
            </a:pPr>
            <a:r>
              <a:rPr lang="ja-JP" altLang="en-US" sz="2000" dirty="0">
                <a:solidFill>
                  <a:prstClr val="black"/>
                </a:solidFill>
                <a:latin typeface="メイリオ"/>
                <a:ea typeface="メイリオ"/>
                <a:cs typeface="Meiryo UI" pitchFamily="50" charset="-128"/>
              </a:rPr>
              <a:t>担当課：</a:t>
            </a:r>
            <a:r>
              <a:rPr lang="zh-TW"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大臣官房環境経済課</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03-5521-8240</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rgbClr val="000000"/>
                </a:solidFill>
                <a:latin typeface="メイリオ"/>
                <a:ea typeface="メイリオ"/>
              </a:rPr>
              <a:t>　</a:t>
            </a:r>
            <a:endParaRPr lang="zh-TW" altLang="en-US" sz="1200" dirty="0">
              <a:solidFill>
                <a:srgbClr val="000000"/>
              </a:solidFill>
              <a:latin typeface="メイリオ"/>
              <a:ea typeface="メイリオ"/>
            </a:endParaRPr>
          </a:p>
          <a:p>
            <a:pPr defTabSz="844062" eaLnBrk="1" hangingPunct="1">
              <a:lnSpc>
                <a:spcPts val="2000"/>
              </a:lnSpc>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10068592" y="1551834"/>
            <a:ext cx="461665" cy="1568699"/>
          </a:xfrm>
          <a:prstGeom prst="rect">
            <a:avLst/>
          </a:prstGeom>
          <a:noFill/>
        </p:spPr>
        <p:txBody>
          <a:bodyPr vert="eaVert" wrap="none" rtlCol="0">
            <a:spAutoFit/>
          </a:bodyPr>
          <a:lstStyle/>
          <a:p>
            <a:r>
              <a:rPr lang="ja-JP" altLang="en-US" dirty="0"/>
              <a:t>印刷は１</a:t>
            </a:r>
            <a:r>
              <a:rPr lang="en-US" altLang="ja-JP" dirty="0"/>
              <a:t>UP</a:t>
            </a:r>
            <a:r>
              <a:rPr lang="ja-JP" altLang="en-US" dirty="0"/>
              <a:t>で</a:t>
            </a:r>
          </a:p>
        </p:txBody>
      </p:sp>
      <p:sp>
        <p:nvSpPr>
          <p:cNvPr id="94" name="正方形/長方形 93"/>
          <p:cNvSpPr/>
          <p:nvPr/>
        </p:nvSpPr>
        <p:spPr>
          <a:xfrm>
            <a:off x="8481394" y="80338"/>
            <a:ext cx="1381379" cy="28215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補助・委託</a:t>
            </a:r>
          </a:p>
        </p:txBody>
      </p:sp>
    </p:spTree>
    <p:extLst>
      <p:ext uri="{BB962C8B-B14F-4D97-AF65-F5344CB8AC3E}">
        <p14:creationId xmlns:p14="http://schemas.microsoft.com/office/powerpoint/2010/main" val="893298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56456" y="549380"/>
            <a:ext cx="1117600" cy="307777"/>
          </a:xfrm>
          <a:prstGeom prst="rect">
            <a:avLst/>
          </a:prstGeom>
        </p:spPr>
        <p:style>
          <a:lnRef idx="2">
            <a:schemeClr val="accent6"/>
          </a:lnRef>
          <a:fillRef idx="1">
            <a:schemeClr val="lt1"/>
          </a:fillRef>
          <a:effectRef idx="0">
            <a:schemeClr val="accent6"/>
          </a:effectRef>
          <a:fontRef idx="minor">
            <a:schemeClr val="dk1"/>
          </a:fontRef>
        </p:style>
        <p:txBody>
          <a:bodyPr anchor="ctr">
            <a:spAutoFit/>
          </a:bodyPr>
          <a:lstStyle/>
          <a:p>
            <a:pPr algn="ctr">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背景・目的</a:t>
            </a:r>
          </a:p>
        </p:txBody>
      </p:sp>
      <p:sp>
        <p:nvSpPr>
          <p:cNvPr id="25" name="テキスト ボックス 24"/>
          <p:cNvSpPr txBox="1"/>
          <p:nvPr/>
        </p:nvSpPr>
        <p:spPr>
          <a:xfrm>
            <a:off x="8039100" y="28585"/>
            <a:ext cx="1300356" cy="461665"/>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a:defRPr/>
            </a:pPr>
            <a:r>
              <a:rPr lang="ja-JP" altLang="en-US" sz="12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2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年度予算</a:t>
            </a:r>
            <a:endParaRPr lang="en-US" altLang="ja-JP" sz="12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2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○○百万円</a:t>
            </a:r>
          </a:p>
        </p:txBody>
      </p:sp>
      <p:sp>
        <p:nvSpPr>
          <p:cNvPr id="44" name="テキスト ボックス 43"/>
          <p:cNvSpPr txBox="1"/>
          <p:nvPr/>
        </p:nvSpPr>
        <p:spPr>
          <a:xfrm>
            <a:off x="56457" y="976319"/>
            <a:ext cx="4680644" cy="2693045"/>
          </a:xfrm>
          <a:prstGeom prst="rect">
            <a:avLst/>
          </a:prstGeom>
          <a:noFill/>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9pPr>
          </a:lstStyle>
          <a:p>
            <a:pPr marL="285744" indent="-285744" algn="just">
              <a:buClr>
                <a:srgbClr val="6F6F6F"/>
              </a:buClr>
              <a:buFont typeface="Wingdings" panose="05000000000000000000" pitchFamily="2" charset="2"/>
              <a:buChar char="l"/>
              <a:defRPr/>
            </a:pPr>
            <a:r>
              <a:rPr lang="ja-JP" altLang="en-US" sz="1300" dirty="0">
                <a:solidFill>
                  <a:prstClr val="black"/>
                </a:solidFill>
                <a:latin typeface="メイリオ" panose="020B0604030504040204" pitchFamily="50" charset="-128"/>
                <a:cs typeface="メイリオ" panose="020B0604030504040204" pitchFamily="50" charset="-128"/>
              </a:rPr>
              <a:t>気候変動対策、環境保全対策等に資するグリーンプロジェクトに民間資金を導入するための</a:t>
            </a:r>
            <a:r>
              <a:rPr lang="ja-JP" altLang="ja-JP" sz="1300" dirty="0">
                <a:solidFill>
                  <a:prstClr val="black"/>
                </a:solidFill>
                <a:latin typeface="メイリオ" panose="020B0604030504040204" pitchFamily="50" charset="-128"/>
                <a:cs typeface="メイリオ" panose="020B0604030504040204" pitchFamily="50" charset="-128"/>
              </a:rPr>
              <a:t>有効なツールとして、近年、</a:t>
            </a:r>
            <a:r>
              <a:rPr lang="ja-JP" altLang="en-US" sz="1300" dirty="0">
                <a:solidFill>
                  <a:prstClr val="black"/>
                </a:solidFill>
                <a:latin typeface="メイリオ" panose="020B0604030504040204" pitchFamily="50" charset="-128"/>
                <a:cs typeface="メイリオ" panose="020B0604030504040204" pitchFamily="50" charset="-128"/>
              </a:rPr>
              <a:t>国際的に</a:t>
            </a:r>
            <a:r>
              <a:rPr lang="ja-JP" altLang="ja-JP" sz="1300" dirty="0">
                <a:solidFill>
                  <a:prstClr val="black"/>
                </a:solidFill>
                <a:latin typeface="メイリオ" panose="020B0604030504040204" pitchFamily="50" charset="-128"/>
                <a:cs typeface="メイリオ" panose="020B0604030504040204" pitchFamily="50" charset="-128"/>
              </a:rPr>
              <a:t>「グリーンボンド」</a:t>
            </a:r>
            <a:r>
              <a:rPr lang="ja-JP" altLang="en-US" sz="1300" dirty="0">
                <a:solidFill>
                  <a:prstClr val="black"/>
                </a:solidFill>
                <a:latin typeface="メイリオ" panose="020B0604030504040204" pitchFamily="50" charset="-128"/>
                <a:cs typeface="メイリオ" panose="020B0604030504040204" pitchFamily="50" charset="-128"/>
              </a:rPr>
              <a:t>が活発に発行されている。</a:t>
            </a:r>
            <a:endParaRPr lang="en-US" altLang="ja-JP" sz="1300" dirty="0">
              <a:solidFill>
                <a:prstClr val="black"/>
              </a:solidFill>
              <a:latin typeface="メイリオ" panose="020B0604030504040204" pitchFamily="50" charset="-128"/>
              <a:cs typeface="メイリオ" panose="020B0604030504040204" pitchFamily="50" charset="-128"/>
            </a:endParaRPr>
          </a:p>
          <a:p>
            <a:pPr marL="285744" indent="-285744" algn="just">
              <a:buClr>
                <a:srgbClr val="6F6F6F"/>
              </a:buClr>
              <a:buFont typeface="Wingdings" panose="05000000000000000000" pitchFamily="2" charset="2"/>
              <a:buChar char="l"/>
              <a:defRPr/>
            </a:pPr>
            <a:r>
              <a:rPr lang="ja-JP" altLang="en-US" sz="1300" dirty="0">
                <a:solidFill>
                  <a:prstClr val="black"/>
                </a:solidFill>
                <a:latin typeface="メイリオ" panose="020B0604030504040204" pitchFamily="50" charset="-128"/>
                <a:cs typeface="メイリオ" panose="020B0604030504040204" pitchFamily="50" charset="-128"/>
              </a:rPr>
              <a:t>我が国においてもグリーンボンドの発行事例は数件出始めてきているが、十分とは言えない。</a:t>
            </a:r>
            <a:endParaRPr lang="en-US" altLang="ja-JP" sz="1300" dirty="0">
              <a:solidFill>
                <a:prstClr val="black"/>
              </a:solidFill>
              <a:latin typeface="メイリオ" panose="020B0604030504040204" pitchFamily="50" charset="-128"/>
              <a:cs typeface="メイリオ" panose="020B0604030504040204" pitchFamily="50" charset="-128"/>
            </a:endParaRPr>
          </a:p>
          <a:p>
            <a:pPr marL="285744" indent="-285744" algn="just">
              <a:buClr>
                <a:srgbClr val="6F6F6F"/>
              </a:buClr>
              <a:buFont typeface="Wingdings" panose="05000000000000000000" pitchFamily="2" charset="2"/>
              <a:buChar char="l"/>
              <a:defRPr/>
            </a:pPr>
            <a:r>
              <a:rPr lang="ja-JP" altLang="en-US" sz="1300" dirty="0">
                <a:solidFill>
                  <a:prstClr val="black"/>
                </a:solidFill>
                <a:latin typeface="メイリオ" panose="020B0604030504040204" pitchFamily="50" charset="-128"/>
                <a:cs typeface="メイリオ" panose="020B0604030504040204" pitchFamily="50" charset="-128"/>
              </a:rPr>
              <a:t>このため、発行体、投資家等の市場関係者がグリーンボンドに関する具体的対応の検討の際に判断に迷う場合の参考となるよう、</a:t>
            </a:r>
            <a:r>
              <a:rPr lang="en-US" altLang="ja-JP" sz="1300" dirty="0">
                <a:solidFill>
                  <a:prstClr val="black"/>
                </a:solidFill>
                <a:latin typeface="メイリオ" panose="020B0604030504040204" pitchFamily="50" charset="-128"/>
                <a:cs typeface="メイリオ" panose="020B0604030504040204" pitchFamily="50" charset="-128"/>
              </a:rPr>
              <a:t>2017</a:t>
            </a:r>
            <a:r>
              <a:rPr lang="ja-JP" altLang="en-US" sz="1300" dirty="0">
                <a:solidFill>
                  <a:prstClr val="black"/>
                </a:solidFill>
                <a:latin typeface="メイリオ" panose="020B0604030504040204" pitchFamily="50" charset="-128"/>
                <a:cs typeface="メイリオ" panose="020B0604030504040204" pitchFamily="50" charset="-128"/>
              </a:rPr>
              <a:t>年</a:t>
            </a:r>
            <a:r>
              <a:rPr lang="en-US" altLang="ja-JP" sz="1300" dirty="0">
                <a:solidFill>
                  <a:prstClr val="black"/>
                </a:solidFill>
                <a:latin typeface="メイリオ" panose="020B0604030504040204" pitchFamily="50" charset="-128"/>
                <a:cs typeface="メイリオ" panose="020B0604030504040204" pitchFamily="50" charset="-128"/>
              </a:rPr>
              <a:t>3</a:t>
            </a:r>
            <a:r>
              <a:rPr lang="ja-JP" altLang="en-US" sz="1300" dirty="0">
                <a:solidFill>
                  <a:prstClr val="black"/>
                </a:solidFill>
                <a:latin typeface="メイリオ" panose="020B0604030504040204" pitchFamily="50" charset="-128"/>
                <a:cs typeface="メイリオ" panose="020B0604030504040204" pitchFamily="50" charset="-128"/>
              </a:rPr>
              <a:t>月に「グリーンボンドガイドライン</a:t>
            </a:r>
            <a:r>
              <a:rPr lang="en-US" altLang="ja-JP" sz="1300" dirty="0">
                <a:solidFill>
                  <a:prstClr val="black"/>
                </a:solidFill>
                <a:latin typeface="メイリオ" panose="020B0604030504040204" pitchFamily="50" charset="-128"/>
                <a:cs typeface="メイリオ" panose="020B0604030504040204" pitchFamily="50" charset="-128"/>
              </a:rPr>
              <a:t>2017</a:t>
            </a:r>
            <a:r>
              <a:rPr lang="ja-JP" altLang="en-US" sz="1300" dirty="0">
                <a:solidFill>
                  <a:prstClr val="black"/>
                </a:solidFill>
                <a:latin typeface="メイリオ" panose="020B0604030504040204" pitchFamily="50" charset="-128"/>
                <a:cs typeface="メイリオ" panose="020B0604030504040204" pitchFamily="50" charset="-128"/>
              </a:rPr>
              <a:t>年版」（ガイドライン）を策定した。</a:t>
            </a:r>
            <a:endParaRPr lang="en-US" altLang="ja-JP" sz="1300" dirty="0">
              <a:solidFill>
                <a:prstClr val="black"/>
              </a:solidFill>
              <a:latin typeface="メイリオ" panose="020B0604030504040204" pitchFamily="50" charset="-128"/>
              <a:cs typeface="メイリオ" panose="020B0604030504040204" pitchFamily="50" charset="-128"/>
            </a:endParaRPr>
          </a:p>
          <a:p>
            <a:pPr marL="285744" indent="-285744" algn="just">
              <a:buClr>
                <a:srgbClr val="6F6F6F"/>
              </a:buClr>
              <a:buFont typeface="Wingdings" panose="05000000000000000000" pitchFamily="2" charset="2"/>
              <a:buChar char="l"/>
              <a:defRPr/>
            </a:pPr>
            <a:r>
              <a:rPr lang="ja-JP" altLang="en-US" sz="1300" dirty="0">
                <a:solidFill>
                  <a:prstClr val="black"/>
                </a:solidFill>
                <a:latin typeface="メイリオ" panose="020B0604030504040204" pitchFamily="50" charset="-128"/>
                <a:cs typeface="メイリオ" panose="020B0604030504040204" pitchFamily="50" charset="-128"/>
              </a:rPr>
              <a:t>ガイドラインに準拠し、かつ、モデル性を有するグリーンボンドの発行事例を蓄積し周知することで、我が国におけるグリーンボンドの普及を図る。</a:t>
            </a:r>
            <a:endParaRPr lang="en-US" altLang="ja-JP" sz="1300" dirty="0">
              <a:solidFill>
                <a:prstClr val="black"/>
              </a:solidFill>
              <a:latin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4887930" y="1916223"/>
            <a:ext cx="1441420" cy="307777"/>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期待される効果</a:t>
            </a:r>
          </a:p>
        </p:txBody>
      </p:sp>
      <p:sp>
        <p:nvSpPr>
          <p:cNvPr id="3079" name="テキスト ボックス 45"/>
          <p:cNvSpPr txBox="1">
            <a:spLocks noChangeArrowheads="1"/>
          </p:cNvSpPr>
          <p:nvPr/>
        </p:nvSpPr>
        <p:spPr bwMode="auto">
          <a:xfrm>
            <a:off x="4859343" y="2259016"/>
            <a:ext cx="4990207"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eaLnBrk="0" hangingPunct="0">
              <a:spcBef>
                <a:spcPct val="0"/>
              </a:spcBef>
              <a:buFont typeface="Wingdings" panose="05000000000000000000" pitchFamily="2" charset="2"/>
              <a:buChar char="l"/>
            </a:pPr>
            <a:r>
              <a:rPr lang="ja-JP" altLang="en-US" sz="1300" dirty="0">
                <a:solidFill>
                  <a:prstClr val="black"/>
                </a:solidFill>
                <a:latin typeface="メイリオ" panose="020B0604030504040204" pitchFamily="50" charset="-128"/>
                <a:cs typeface="メイリオ" panose="020B0604030504040204" pitchFamily="50" charset="-128"/>
              </a:rPr>
              <a:t>多様なグリーンプロジェクトを資金使途とする国内における先駆的なグリーンボンド発行事例が創出される。これにより、発行体のコストや事務負担の軽減につなげ、我が国におけるグリーンボンドの発行・投資の普及が図られる。</a:t>
            </a:r>
            <a:endParaRPr lang="en-US" altLang="ja-JP" sz="1300" dirty="0">
              <a:solidFill>
                <a:prstClr val="black"/>
              </a:solidFill>
              <a:latin typeface="メイリオ" panose="020B0604030504040204" pitchFamily="50" charset="-128"/>
              <a:cs typeface="メイリオ" panose="020B0604030504040204" pitchFamily="50" charset="-128"/>
            </a:endParaRPr>
          </a:p>
        </p:txBody>
      </p:sp>
      <p:pic>
        <p:nvPicPr>
          <p:cNvPr id="308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0" y="14292"/>
            <a:ext cx="719139" cy="509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正方形/長方形 17"/>
          <p:cNvSpPr/>
          <p:nvPr/>
        </p:nvSpPr>
        <p:spPr>
          <a:xfrm>
            <a:off x="56462" y="3860805"/>
            <a:ext cx="9793087" cy="2889251"/>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dirty="0">
              <a:solidFill>
                <a:srgbClr val="5C92B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56461" y="3868744"/>
            <a:ext cx="902811" cy="307777"/>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a:defRPr/>
            </a:pPr>
            <a:r>
              <a:rPr lang="ja-JP" altLang="en-US" sz="1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スキーム</a:t>
            </a:r>
          </a:p>
        </p:txBody>
      </p:sp>
      <p:sp>
        <p:nvSpPr>
          <p:cNvPr id="23" name="正方形/長方形 22"/>
          <p:cNvSpPr/>
          <p:nvPr/>
        </p:nvSpPr>
        <p:spPr>
          <a:xfrm>
            <a:off x="344487" y="4224341"/>
            <a:ext cx="2124000" cy="244475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a:solidFill>
                <a:srgbClr val="5C92B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テキスト ボックス 64"/>
          <p:cNvSpPr txBox="1"/>
          <p:nvPr/>
        </p:nvSpPr>
        <p:spPr>
          <a:xfrm>
            <a:off x="4887919" y="600185"/>
            <a:ext cx="1428751" cy="307777"/>
          </a:xfrm>
          <a:prstGeom prst="rect">
            <a:avLst/>
          </a:prstGeom>
        </p:spPr>
        <p:style>
          <a:lnRef idx="2">
            <a:schemeClr val="accent6"/>
          </a:lnRef>
          <a:fillRef idx="1">
            <a:schemeClr val="lt1"/>
          </a:fillRef>
          <a:effectRef idx="0">
            <a:schemeClr val="accent6"/>
          </a:effectRef>
          <a:fontRef idx="minor">
            <a:schemeClr val="dk1"/>
          </a:fontRef>
        </p:style>
        <p:txBody>
          <a:bodyPr anchor="ctr">
            <a:spAutoFit/>
          </a:bodyPr>
          <a:lstStyle/>
          <a:p>
            <a:pPr algn="ctr">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事業概要</a:t>
            </a:r>
          </a:p>
        </p:txBody>
      </p:sp>
      <p:sp>
        <p:nvSpPr>
          <p:cNvPr id="60" name="テキスト ボックス 59"/>
          <p:cNvSpPr txBox="1"/>
          <p:nvPr/>
        </p:nvSpPr>
        <p:spPr>
          <a:xfrm>
            <a:off x="4859344" y="923935"/>
            <a:ext cx="5045075" cy="692497"/>
          </a:xfrm>
          <a:prstGeom prst="rect">
            <a:avLst/>
          </a:prstGeom>
          <a:noFill/>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9pPr>
          </a:lstStyle>
          <a:p>
            <a:pPr marL="285744" indent="-285744">
              <a:buClr>
                <a:srgbClr val="6F6F6F"/>
              </a:buClr>
              <a:buFont typeface="Wingdings" panose="05000000000000000000" pitchFamily="2" charset="2"/>
              <a:buChar char="l"/>
              <a:defRPr/>
            </a:pPr>
            <a:r>
              <a:rPr lang="ja-JP" altLang="en-US" sz="1300" dirty="0">
                <a:solidFill>
                  <a:prstClr val="black"/>
                </a:solidFill>
                <a:latin typeface="メイリオ" panose="020B0604030504040204" pitchFamily="50" charset="-128"/>
                <a:cs typeface="メイリオ" panose="020B0604030504040204" pitchFamily="50" charset="-128"/>
              </a:rPr>
              <a:t>グリーンボンドを発行しようとしている具体事例をモデル発行事例として選定し、ガイドラインに準拠したスキームとするためのアドバイスや、モデル事例の情報発信等を行う。</a:t>
            </a:r>
            <a:endParaRPr lang="en-US" altLang="ja-JP" sz="1300" dirty="0">
              <a:solidFill>
                <a:prstClr val="black"/>
              </a:solidFill>
              <a:latin typeface="メイリオ" panose="020B0604030504040204" pitchFamily="50" charset="-128"/>
              <a:cs typeface="メイリオ" panose="020B0604030504040204" pitchFamily="50" charset="-128"/>
            </a:endParaRPr>
          </a:p>
        </p:txBody>
      </p:sp>
      <p:sp>
        <p:nvSpPr>
          <p:cNvPr id="48" name="正方形/長方形 47"/>
          <p:cNvSpPr/>
          <p:nvPr/>
        </p:nvSpPr>
        <p:spPr>
          <a:xfrm>
            <a:off x="2769988" y="4221173"/>
            <a:ext cx="2124000" cy="244792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a:solidFill>
                <a:srgbClr val="5C92B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5161263" y="4221173"/>
            <a:ext cx="2124000" cy="244792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a:solidFill>
                <a:srgbClr val="5C92B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580312" y="4221173"/>
            <a:ext cx="2124000" cy="244792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a:solidFill>
                <a:srgbClr val="5C92B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テキスト ボックス 50"/>
          <p:cNvSpPr txBox="1"/>
          <p:nvPr/>
        </p:nvSpPr>
        <p:spPr>
          <a:xfrm>
            <a:off x="632526" y="4273658"/>
            <a:ext cx="1563303" cy="307777"/>
          </a:xfrm>
          <a:prstGeom prst="rect">
            <a:avLst/>
          </a:prstGeom>
        </p:spPr>
        <p:style>
          <a:lnRef idx="2">
            <a:schemeClr val="accent6"/>
          </a:lnRef>
          <a:fillRef idx="1">
            <a:schemeClr val="lt1"/>
          </a:fillRef>
          <a:effectRef idx="0">
            <a:schemeClr val="accent6"/>
          </a:effectRef>
          <a:fontRef idx="minor">
            <a:schemeClr val="dk1"/>
          </a:fontRef>
        </p:style>
        <p:txBody>
          <a:bodyPr wrap="square" anchor="ctr">
            <a:spAutoFit/>
          </a:bodyPr>
          <a:lstStyle/>
          <a:p>
            <a:pPr algn="ctr">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発行事例公募</a:t>
            </a:r>
          </a:p>
        </p:txBody>
      </p:sp>
      <p:sp>
        <p:nvSpPr>
          <p:cNvPr id="54" name="テキスト ボックス 53"/>
          <p:cNvSpPr txBox="1"/>
          <p:nvPr/>
        </p:nvSpPr>
        <p:spPr>
          <a:xfrm>
            <a:off x="3081661" y="4273658"/>
            <a:ext cx="1583308" cy="307777"/>
          </a:xfrm>
          <a:prstGeom prst="rect">
            <a:avLst/>
          </a:prstGeom>
        </p:spPr>
        <p:style>
          <a:lnRef idx="2">
            <a:schemeClr val="accent6"/>
          </a:lnRef>
          <a:fillRef idx="1">
            <a:schemeClr val="lt1"/>
          </a:fillRef>
          <a:effectRef idx="0">
            <a:schemeClr val="accent6"/>
          </a:effectRef>
          <a:fontRef idx="minor">
            <a:schemeClr val="dk1"/>
          </a:fontRef>
        </p:style>
        <p:txBody>
          <a:bodyPr wrap="square" anchor="ctr">
            <a:spAutoFit/>
          </a:bodyPr>
          <a:lstStyle/>
          <a:p>
            <a:pPr algn="ctr">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発行事例選定</a:t>
            </a:r>
          </a:p>
        </p:txBody>
      </p:sp>
      <p:sp>
        <p:nvSpPr>
          <p:cNvPr id="55" name="テキスト ボックス 54"/>
          <p:cNvSpPr txBox="1"/>
          <p:nvPr/>
        </p:nvSpPr>
        <p:spPr>
          <a:xfrm>
            <a:off x="5528352" y="4273658"/>
            <a:ext cx="1512887" cy="307777"/>
          </a:xfrm>
          <a:prstGeom prst="rect">
            <a:avLst/>
          </a:prstGeom>
        </p:spPr>
        <p:style>
          <a:lnRef idx="2">
            <a:schemeClr val="accent6"/>
          </a:lnRef>
          <a:fillRef idx="1">
            <a:schemeClr val="lt1"/>
          </a:fillRef>
          <a:effectRef idx="0">
            <a:schemeClr val="accent6"/>
          </a:effectRef>
          <a:fontRef idx="minor">
            <a:schemeClr val="dk1"/>
          </a:fontRef>
        </p:style>
        <p:txBody>
          <a:bodyPr anchor="ctr">
            <a:spAutoFit/>
          </a:bodyPr>
          <a:lstStyle/>
          <a:p>
            <a:pPr algn="ctr">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適合性確認</a:t>
            </a:r>
          </a:p>
        </p:txBody>
      </p:sp>
      <p:sp>
        <p:nvSpPr>
          <p:cNvPr id="61" name="テキスト ボックス 60"/>
          <p:cNvSpPr txBox="1"/>
          <p:nvPr/>
        </p:nvSpPr>
        <p:spPr>
          <a:xfrm>
            <a:off x="7976624" y="4273658"/>
            <a:ext cx="1512887" cy="307777"/>
          </a:xfrm>
          <a:prstGeom prst="rect">
            <a:avLst/>
          </a:prstGeom>
        </p:spPr>
        <p:style>
          <a:lnRef idx="2">
            <a:schemeClr val="accent6"/>
          </a:lnRef>
          <a:fillRef idx="1">
            <a:schemeClr val="lt1"/>
          </a:fillRef>
          <a:effectRef idx="0">
            <a:schemeClr val="accent6"/>
          </a:effectRef>
          <a:fontRef idx="minor">
            <a:schemeClr val="dk1"/>
          </a:fontRef>
        </p:style>
        <p:txBody>
          <a:bodyPr anchor="ctr">
            <a:spAutoFit/>
          </a:bodyPr>
          <a:lstStyle/>
          <a:p>
            <a:pPr algn="ctr">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情報発信</a:t>
            </a:r>
          </a:p>
        </p:txBody>
      </p:sp>
      <p:sp>
        <p:nvSpPr>
          <p:cNvPr id="3095" name="テキスト ボックス 61"/>
          <p:cNvSpPr txBox="1">
            <a:spLocks noChangeArrowheads="1"/>
          </p:cNvSpPr>
          <p:nvPr/>
        </p:nvSpPr>
        <p:spPr bwMode="auto">
          <a:xfrm>
            <a:off x="272480" y="4668842"/>
            <a:ext cx="21600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just">
              <a:spcBef>
                <a:spcPct val="0"/>
              </a:spcBef>
              <a:buClr>
                <a:srgbClr val="6F6F6F"/>
              </a:buClr>
              <a:buFont typeface="Wingdings" panose="05000000000000000000" pitchFamily="2" charset="2"/>
              <a:buChar char="l"/>
            </a:pPr>
            <a:r>
              <a:rPr lang="ja-JP" altLang="en-US" sz="1300" dirty="0">
                <a:solidFill>
                  <a:prstClr val="black"/>
                </a:solidFill>
                <a:latin typeface="メイリオ" panose="020B0604030504040204" pitchFamily="50" charset="-128"/>
                <a:cs typeface="メイリオ" panose="020B0604030504040204" pitchFamily="50" charset="-128"/>
              </a:rPr>
              <a:t>環境省が本事業に応募するグリーンボンド発行体を公募。</a:t>
            </a:r>
            <a:endParaRPr lang="en-US" altLang="ja-JP" sz="1300" dirty="0">
              <a:solidFill>
                <a:prstClr val="black"/>
              </a:solidFill>
              <a:latin typeface="メイリオ" panose="020B0604030504040204" pitchFamily="50" charset="-128"/>
              <a:cs typeface="メイリオ" panose="020B0604030504040204" pitchFamily="50" charset="-128"/>
            </a:endParaRPr>
          </a:p>
          <a:p>
            <a:pPr algn="just">
              <a:spcBef>
                <a:spcPct val="0"/>
              </a:spcBef>
              <a:buClr>
                <a:srgbClr val="6F6F6F"/>
              </a:buClr>
              <a:buFont typeface="Wingdings" panose="05000000000000000000" pitchFamily="2" charset="2"/>
              <a:buChar char="l"/>
            </a:pPr>
            <a:r>
              <a:rPr lang="ja-JP" altLang="en-US" sz="1300" dirty="0">
                <a:solidFill>
                  <a:prstClr val="black"/>
                </a:solidFill>
                <a:latin typeface="メイリオ" panose="020B0604030504040204" pitchFamily="50" charset="-128"/>
                <a:cs typeface="メイリオ" panose="020B0604030504040204" pitchFamily="50" charset="-128"/>
              </a:rPr>
              <a:t>グリーンボンド発行を検討中の発行体が応募。</a:t>
            </a:r>
            <a:endParaRPr lang="en-US" altLang="ja-JP" sz="1300" dirty="0">
              <a:solidFill>
                <a:prstClr val="black"/>
              </a:solidFill>
              <a:latin typeface="メイリオ" panose="020B0604030504040204" pitchFamily="50" charset="-128"/>
              <a:cs typeface="メイリオ" panose="020B0604030504040204" pitchFamily="50" charset="-128"/>
            </a:endParaRPr>
          </a:p>
          <a:p>
            <a:pPr algn="just">
              <a:spcBef>
                <a:spcPct val="0"/>
              </a:spcBef>
              <a:buClr>
                <a:srgbClr val="6F6F6F"/>
              </a:buClr>
              <a:buFont typeface="Wingdings" panose="05000000000000000000" pitchFamily="2" charset="2"/>
              <a:buChar char="l"/>
            </a:pPr>
            <a:r>
              <a:rPr lang="ja-JP" altLang="en-US" sz="1300" dirty="0">
                <a:solidFill>
                  <a:prstClr val="black"/>
                </a:solidFill>
                <a:latin typeface="メイリオ" panose="020B0604030504040204" pitchFamily="50" charset="-128"/>
                <a:cs typeface="メイリオ" panose="020B0604030504040204" pitchFamily="50" charset="-128"/>
              </a:rPr>
              <a:t>応募者は、想定しているグリーンボンドのスキーム案を提出。</a:t>
            </a:r>
            <a:endParaRPr lang="en-US" altLang="ja-JP" sz="1300" dirty="0">
              <a:solidFill>
                <a:prstClr val="black"/>
              </a:solidFill>
              <a:latin typeface="メイリオ" panose="020B0604030504040204" pitchFamily="50" charset="-128"/>
              <a:cs typeface="メイリオ" panose="020B0604030504040204" pitchFamily="50" charset="-128"/>
            </a:endParaRPr>
          </a:p>
        </p:txBody>
      </p:sp>
      <p:sp>
        <p:nvSpPr>
          <p:cNvPr id="3096" name="テキスト ボックス 63"/>
          <p:cNvSpPr txBox="1">
            <a:spLocks noChangeArrowheads="1"/>
          </p:cNvSpPr>
          <p:nvPr/>
        </p:nvSpPr>
        <p:spPr bwMode="auto">
          <a:xfrm>
            <a:off x="2764125" y="4683130"/>
            <a:ext cx="2160000"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just">
              <a:spcBef>
                <a:spcPct val="0"/>
              </a:spcBef>
              <a:buClr>
                <a:srgbClr val="6F6F6F"/>
              </a:buClr>
              <a:buFont typeface="Wingdings" panose="05000000000000000000" pitchFamily="2" charset="2"/>
              <a:buChar char="l"/>
            </a:pPr>
            <a:r>
              <a:rPr lang="ja-JP" altLang="en-US" sz="1300" dirty="0">
                <a:solidFill>
                  <a:prstClr val="black"/>
                </a:solidFill>
                <a:latin typeface="メイリオ" panose="020B0604030504040204" pitchFamily="50" charset="-128"/>
                <a:cs typeface="メイリオ" panose="020B0604030504040204" pitchFamily="50" charset="-128"/>
              </a:rPr>
              <a:t>応募された案件について、書面審査及び第三者委員会（非公開）による審査を行い、モデル発行事例を選定。</a:t>
            </a:r>
            <a:endParaRPr lang="en-US" altLang="ja-JP" sz="1300" dirty="0">
              <a:solidFill>
                <a:prstClr val="black"/>
              </a:solidFill>
              <a:latin typeface="メイリオ" panose="020B0604030504040204" pitchFamily="50" charset="-128"/>
              <a:cs typeface="メイリオ" panose="020B0604030504040204" pitchFamily="50" charset="-128"/>
            </a:endParaRPr>
          </a:p>
        </p:txBody>
      </p:sp>
      <p:sp>
        <p:nvSpPr>
          <p:cNvPr id="3097" name="テキスト ボックス 65"/>
          <p:cNvSpPr txBox="1">
            <a:spLocks noChangeArrowheads="1"/>
          </p:cNvSpPr>
          <p:nvPr/>
        </p:nvSpPr>
        <p:spPr bwMode="auto">
          <a:xfrm>
            <a:off x="5126131" y="4683125"/>
            <a:ext cx="2160000" cy="189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just">
              <a:spcBef>
                <a:spcPct val="0"/>
              </a:spcBef>
              <a:buClr>
                <a:srgbClr val="6F6F6F"/>
              </a:buClr>
              <a:buFont typeface="Wingdings" panose="05000000000000000000" pitchFamily="2" charset="2"/>
              <a:buChar char="l"/>
            </a:pPr>
            <a:r>
              <a:rPr lang="ja-JP" altLang="en-US" sz="1300" dirty="0">
                <a:solidFill>
                  <a:prstClr val="black"/>
                </a:solidFill>
                <a:latin typeface="メイリオ" panose="020B0604030504040204" pitchFamily="50" charset="-128"/>
                <a:cs typeface="メイリオ" panose="020B0604030504040204" pitchFamily="50" charset="-128"/>
              </a:rPr>
              <a:t>環境省がモデル発行事例ごとに入札で請負事業者を選定。</a:t>
            </a:r>
            <a:endParaRPr lang="en-US" altLang="ja-JP" sz="1300" dirty="0">
              <a:solidFill>
                <a:prstClr val="black"/>
              </a:solidFill>
              <a:latin typeface="メイリオ" panose="020B0604030504040204" pitchFamily="50" charset="-128"/>
              <a:cs typeface="メイリオ" panose="020B0604030504040204" pitchFamily="50" charset="-128"/>
            </a:endParaRPr>
          </a:p>
          <a:p>
            <a:pPr algn="just">
              <a:spcBef>
                <a:spcPct val="0"/>
              </a:spcBef>
              <a:buClr>
                <a:srgbClr val="6F6F6F"/>
              </a:buClr>
              <a:buFont typeface="Wingdings" panose="05000000000000000000" pitchFamily="2" charset="2"/>
              <a:buChar char="l"/>
            </a:pPr>
            <a:r>
              <a:rPr lang="ja-JP" altLang="en-US" sz="1300" dirty="0">
                <a:solidFill>
                  <a:prstClr val="black"/>
                </a:solidFill>
                <a:latin typeface="メイリオ" panose="020B0604030504040204" pitchFamily="50" charset="-128"/>
                <a:cs typeface="メイリオ" panose="020B0604030504040204" pitchFamily="50" charset="-128"/>
              </a:rPr>
              <a:t>環境省と請負事業者は、採択されたモデル発行事例のスキームについてガイドラインに定める「期待事項」との適合性を確認。</a:t>
            </a:r>
            <a:endParaRPr lang="en-US" altLang="ja-JP" sz="1300" dirty="0">
              <a:solidFill>
                <a:prstClr val="black"/>
              </a:solidFill>
              <a:latin typeface="メイリオ" panose="020B0604030504040204" pitchFamily="50" charset="-128"/>
              <a:cs typeface="メイリオ" panose="020B0604030504040204" pitchFamily="50" charset="-128"/>
            </a:endParaRPr>
          </a:p>
        </p:txBody>
      </p:sp>
      <p:sp>
        <p:nvSpPr>
          <p:cNvPr id="3098" name="テキスト ボックス 66"/>
          <p:cNvSpPr txBox="1">
            <a:spLocks noChangeArrowheads="1"/>
          </p:cNvSpPr>
          <p:nvPr/>
        </p:nvSpPr>
        <p:spPr bwMode="auto">
          <a:xfrm>
            <a:off x="7545288" y="4683134"/>
            <a:ext cx="216000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just">
              <a:spcBef>
                <a:spcPct val="0"/>
              </a:spcBef>
              <a:buClr>
                <a:srgbClr val="6F6F6F"/>
              </a:buClr>
              <a:buFont typeface="Wingdings" panose="05000000000000000000" pitchFamily="2" charset="2"/>
              <a:buChar char="l"/>
            </a:pPr>
            <a:r>
              <a:rPr lang="ja-JP" altLang="en-US" sz="1300" dirty="0">
                <a:solidFill>
                  <a:prstClr val="black"/>
                </a:solidFill>
                <a:latin typeface="メイリオ" panose="020B0604030504040204" pitchFamily="50" charset="-128"/>
                <a:cs typeface="メイリオ" panose="020B0604030504040204" pitchFamily="50" charset="-128"/>
              </a:rPr>
              <a:t>発行体がグリーンボンドを発行するタイミングに合わせ、モデル発行事例が審査委員会による審査の結果、モデル発行事例に選定されたこと及びスキームがガイドラインに適合している旨の情報発信を行う。</a:t>
            </a:r>
            <a:endParaRPr lang="en-US" altLang="ja-JP" sz="1300" dirty="0">
              <a:solidFill>
                <a:prstClr val="black"/>
              </a:solidFill>
              <a:latin typeface="メイリオ" panose="020B0604030504040204" pitchFamily="50" charset="-128"/>
              <a:cs typeface="メイリオ" panose="020B0604030504040204" pitchFamily="50" charset="-128"/>
            </a:endParaRPr>
          </a:p>
        </p:txBody>
      </p:sp>
      <p:sp>
        <p:nvSpPr>
          <p:cNvPr id="2" name="右矢印 1"/>
          <p:cNvSpPr/>
          <p:nvPr/>
        </p:nvSpPr>
        <p:spPr>
          <a:xfrm>
            <a:off x="2504733" y="5137151"/>
            <a:ext cx="222251"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右矢印 67"/>
          <p:cNvSpPr/>
          <p:nvPr/>
        </p:nvSpPr>
        <p:spPr>
          <a:xfrm>
            <a:off x="4904093" y="5137151"/>
            <a:ext cx="222251"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右矢印 68"/>
          <p:cNvSpPr/>
          <p:nvPr/>
        </p:nvSpPr>
        <p:spPr>
          <a:xfrm>
            <a:off x="7323057" y="5137151"/>
            <a:ext cx="222251"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722843" y="44631"/>
            <a:ext cx="6938439" cy="461665"/>
          </a:xfrm>
          <a:prstGeom prst="rect">
            <a:avLst/>
          </a:prstGeom>
          <a:noFill/>
        </p:spPr>
        <p:txBody>
          <a:bodyPr wrap="squar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グリーンボンド発行モデル創出事業　　</a:t>
            </a:r>
          </a:p>
        </p:txBody>
      </p:sp>
      <p:sp>
        <p:nvSpPr>
          <p:cNvPr id="33" name="テキスト ボックス 32"/>
          <p:cNvSpPr txBox="1"/>
          <p:nvPr/>
        </p:nvSpPr>
        <p:spPr>
          <a:xfrm>
            <a:off x="9491093" y="6525344"/>
            <a:ext cx="358452" cy="369332"/>
          </a:xfrm>
          <a:prstGeom prst="rect">
            <a:avLst/>
          </a:prstGeom>
          <a:noFill/>
        </p:spPr>
        <p:txBody>
          <a:bodyPr wrap="square" rtlCol="0">
            <a:spAutoFit/>
          </a:bodyPr>
          <a:lstStyle/>
          <a:p>
            <a:pPr algn="ctr" eaLnBrk="0" hangingPunct="0"/>
            <a:r>
              <a:rPr lang="en-US" altLang="ja-JP" b="1" dirty="0">
                <a:solidFill>
                  <a:prstClr val="white">
                    <a:lumMod val="50000"/>
                  </a:prstClr>
                </a:solidFill>
                <a:latin typeface="メイリオ"/>
                <a:ea typeface="メイリオ"/>
                <a:cs typeface="メイリオ" panose="020B0604030504040204" pitchFamily="50" charset="-128"/>
              </a:rPr>
              <a:t>2</a:t>
            </a:r>
            <a:endParaRPr lang="ja-JP" altLang="en-US" b="1" dirty="0">
              <a:solidFill>
                <a:prstClr val="white">
                  <a:lumMod val="50000"/>
                </a:prstClr>
              </a:solidFill>
              <a:latin typeface="メイリオ"/>
              <a:ea typeface="メイリオ"/>
              <a:cs typeface="メイリオ" panose="020B0604030504040204" pitchFamily="50" charset="-128"/>
            </a:endParaRPr>
          </a:p>
        </p:txBody>
      </p:sp>
      <p:sp>
        <p:nvSpPr>
          <p:cNvPr id="4" name="テキスト ボックス 3"/>
          <p:cNvSpPr txBox="1"/>
          <p:nvPr/>
        </p:nvSpPr>
        <p:spPr>
          <a:xfrm>
            <a:off x="10068592" y="1551834"/>
            <a:ext cx="461665" cy="1568699"/>
          </a:xfrm>
          <a:prstGeom prst="rect">
            <a:avLst/>
          </a:prstGeom>
          <a:noFill/>
        </p:spPr>
        <p:txBody>
          <a:bodyPr vert="eaVert" wrap="none" rtlCol="0">
            <a:spAutoFit/>
          </a:bodyPr>
          <a:lstStyle/>
          <a:p>
            <a:r>
              <a:rPr lang="ja-JP" altLang="en-US" dirty="0"/>
              <a:t>印刷は１</a:t>
            </a:r>
            <a:r>
              <a:rPr lang="en-US" altLang="ja-JP" dirty="0"/>
              <a:t>UP</a:t>
            </a:r>
            <a:r>
              <a:rPr lang="ja-JP" altLang="en-US" dirty="0"/>
              <a:t>で</a:t>
            </a:r>
          </a:p>
        </p:txBody>
      </p:sp>
    </p:spTree>
    <p:extLst>
      <p:ext uri="{BB962C8B-B14F-4D97-AF65-F5344CB8AC3E}">
        <p14:creationId xmlns:p14="http://schemas.microsoft.com/office/powerpoint/2010/main" val="3227389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テキスト ボックス 16"/>
          <p:cNvSpPr txBox="1">
            <a:spLocks noChangeArrowheads="1"/>
          </p:cNvSpPr>
          <p:nvPr/>
        </p:nvSpPr>
        <p:spPr bwMode="auto">
          <a:xfrm>
            <a:off x="56456" y="188647"/>
            <a:ext cx="97930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a:spcBef>
                <a:spcPct val="0"/>
              </a:spcBef>
              <a:buNone/>
              <a:defRPr/>
            </a:pPr>
            <a:r>
              <a:rPr lang="ja-JP" altLang="en-US" sz="3600" b="1" dirty="0">
                <a:latin typeface="メイリオ" panose="020B0604030504040204" pitchFamily="50" charset="-128"/>
                <a:cs typeface="メイリオ" panose="020B0604030504040204" pitchFamily="50" charset="-128"/>
              </a:rPr>
              <a:t>国内企業等によるグリーンボンド等の発行事例</a:t>
            </a:r>
          </a:p>
        </p:txBody>
      </p:sp>
      <p:sp>
        <p:nvSpPr>
          <p:cNvPr id="18" name="テキスト ボックス 17"/>
          <p:cNvSpPr txBox="1"/>
          <p:nvPr/>
        </p:nvSpPr>
        <p:spPr>
          <a:xfrm>
            <a:off x="9491093" y="6525344"/>
            <a:ext cx="358452" cy="369332"/>
          </a:xfrm>
          <a:prstGeom prst="rect">
            <a:avLst/>
          </a:prstGeom>
          <a:noFill/>
        </p:spPr>
        <p:txBody>
          <a:bodyPr wrap="square" rtlCol="0">
            <a:spAutoFit/>
          </a:bodyPr>
          <a:lstStyle/>
          <a:p>
            <a:pPr algn="ctr" eaLnBrk="0" hangingPunct="0"/>
            <a:r>
              <a:rPr lang="en-US" altLang="ja-JP" b="1" dirty="0">
                <a:solidFill>
                  <a:prstClr val="white">
                    <a:lumMod val="50000"/>
                  </a:prstClr>
                </a:solidFill>
                <a:latin typeface="メイリオ"/>
                <a:ea typeface="メイリオ"/>
                <a:cs typeface="メイリオ" panose="020B0604030504040204" pitchFamily="50" charset="-128"/>
              </a:rPr>
              <a:t>3</a:t>
            </a:r>
            <a:endParaRPr lang="ja-JP" altLang="en-US" b="1" dirty="0">
              <a:solidFill>
                <a:prstClr val="white">
                  <a:lumMod val="50000"/>
                </a:prstClr>
              </a:solidFill>
              <a:latin typeface="メイリオ"/>
              <a:ea typeface="メイリオ"/>
              <a:cs typeface="メイリオ" panose="020B0604030504040204" pitchFamily="50" charset="-128"/>
            </a:endParaRPr>
          </a:p>
        </p:txBody>
      </p:sp>
      <p:graphicFrame>
        <p:nvGraphicFramePr>
          <p:cNvPr id="19" name="表 18"/>
          <p:cNvGraphicFramePr>
            <a:graphicFrameLocks noGrp="1"/>
          </p:cNvGraphicFramePr>
          <p:nvPr>
            <p:extLst/>
          </p:nvPr>
        </p:nvGraphicFramePr>
        <p:xfrm>
          <a:off x="344488" y="834975"/>
          <a:ext cx="9361040" cy="5523987"/>
        </p:xfrm>
        <a:graphic>
          <a:graphicData uri="http://schemas.openxmlformats.org/drawingml/2006/table">
            <a:tbl>
              <a:tblPr firstRow="1" firstCol="1" bandRow="1"/>
              <a:tblGrid>
                <a:gridCol w="1252835">
                  <a:extLst>
                    <a:ext uri="{9D8B030D-6E8A-4147-A177-3AD203B41FA5}">
                      <a16:colId xmlns:a16="http://schemas.microsoft.com/office/drawing/2014/main" val="3468660828"/>
                    </a:ext>
                  </a:extLst>
                </a:gridCol>
                <a:gridCol w="1552968">
                  <a:extLst>
                    <a:ext uri="{9D8B030D-6E8A-4147-A177-3AD203B41FA5}">
                      <a16:colId xmlns:a16="http://schemas.microsoft.com/office/drawing/2014/main" val="3241338396"/>
                    </a:ext>
                  </a:extLst>
                </a:gridCol>
                <a:gridCol w="1987953">
                  <a:extLst>
                    <a:ext uri="{9D8B030D-6E8A-4147-A177-3AD203B41FA5}">
                      <a16:colId xmlns:a16="http://schemas.microsoft.com/office/drawing/2014/main" val="3516620024"/>
                    </a:ext>
                  </a:extLst>
                </a:gridCol>
                <a:gridCol w="4567284">
                  <a:extLst>
                    <a:ext uri="{9D8B030D-6E8A-4147-A177-3AD203B41FA5}">
                      <a16:colId xmlns:a16="http://schemas.microsoft.com/office/drawing/2014/main" val="2556681982"/>
                    </a:ext>
                  </a:extLst>
                </a:gridCol>
              </a:tblGrid>
              <a:tr h="230071">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発行時期</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発行体</a:t>
                      </a:r>
                      <a:r>
                        <a:rPr kumimoji="1"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等</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発行金額</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資金使途</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892988050"/>
                  </a:ext>
                </a:extLst>
              </a:tr>
              <a:tr h="322491">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kumimoji="1"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2014/10</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日本政策投資銀行</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kumimoji="1"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2.5</a:t>
                      </a: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億ユーロ</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kumimoji="1"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DBJ Green Building</a:t>
                      </a: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認証が付与された物件向けの融資</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35664466"/>
                  </a:ext>
                </a:extLst>
              </a:tr>
              <a:tr h="454572">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kumimoji="1"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2015/10</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三井住友銀行</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kumimoji="1"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5</a:t>
                      </a: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億米ドル</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太陽光発電などの再生可能エネルギー事業及び省エネルギー事業</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681840283"/>
                  </a:ext>
                </a:extLst>
              </a:tr>
              <a:tr h="322491">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kumimoji="1" lang="en-US" sz="1200" kern="0" dirty="0">
                          <a:effectLst/>
                          <a:latin typeface="メイリオ" panose="020B0604030504040204" pitchFamily="50" charset="-128"/>
                          <a:ea typeface="メイリオ" panose="020B0604030504040204" pitchFamily="50" charset="-128"/>
                          <a:cs typeface="メイリオ" panose="020B0604030504040204" pitchFamily="50" charset="-128"/>
                        </a:rPr>
                        <a:t>2016/9</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sz="1200" kern="0" dirty="0">
                          <a:effectLst/>
                          <a:latin typeface="メイリオ" panose="020B0604030504040204" pitchFamily="50" charset="-128"/>
                          <a:ea typeface="メイリオ" panose="020B0604030504040204" pitchFamily="50" charset="-128"/>
                          <a:cs typeface="メイリオ" panose="020B0604030504040204" pitchFamily="50" charset="-128"/>
                        </a:rPr>
                        <a:t>野村総研</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en-US" sz="1200" kern="0" dirty="0">
                          <a:effectLst/>
                          <a:latin typeface="メイリオ" panose="020B0604030504040204" pitchFamily="50" charset="-128"/>
                          <a:ea typeface="メイリオ" panose="020B0604030504040204" pitchFamily="50" charset="-128"/>
                          <a:cs typeface="メイリオ" panose="020B0604030504040204" pitchFamily="50" charset="-128"/>
                        </a:rPr>
                        <a:t>100</a:t>
                      </a:r>
                      <a:r>
                        <a:rPr kumimoji="1" lang="ja-JP" sz="1200" kern="0" dirty="0">
                          <a:effectLst/>
                          <a:latin typeface="メイリオ" panose="020B0604030504040204" pitchFamily="50" charset="-128"/>
                          <a:ea typeface="メイリオ" panose="020B0604030504040204" pitchFamily="50" charset="-128"/>
                          <a:cs typeface="メイリオ" panose="020B0604030504040204" pitchFamily="50" charset="-128"/>
                        </a:rPr>
                        <a:t>億</a:t>
                      </a:r>
                      <a:r>
                        <a:rPr lang="ja-JP" sz="1200" kern="0" dirty="0">
                          <a:effectLst/>
                          <a:latin typeface="メイリオ" panose="020B0604030504040204" pitchFamily="50" charset="-128"/>
                          <a:ea typeface="メイリオ" panose="020B0604030504040204" pitchFamily="50" charset="-128"/>
                          <a:cs typeface="メイリオ" panose="020B0604030504040204" pitchFamily="50" charset="-128"/>
                        </a:rPr>
                        <a:t>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省エネ建築物</a:t>
                      </a:r>
                      <a:r>
                        <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の取得</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など</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40714567"/>
                  </a:ext>
                </a:extLst>
              </a:tr>
              <a:tr h="322491">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kumimoji="1" lang="en-US" sz="1200" kern="0" dirty="0">
                          <a:effectLst/>
                          <a:latin typeface="メイリオ" panose="020B0604030504040204" pitchFamily="50" charset="-128"/>
                          <a:ea typeface="メイリオ" panose="020B0604030504040204" pitchFamily="50" charset="-128"/>
                          <a:cs typeface="メイリオ" panose="020B0604030504040204" pitchFamily="50" charset="-128"/>
                        </a:rPr>
                        <a:t>2016/9</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kumimoji="1" lang="ja-JP" sz="1200" kern="0" dirty="0">
                          <a:effectLst/>
                          <a:latin typeface="メイリオ" panose="020B0604030504040204" pitchFamily="50" charset="-128"/>
                          <a:ea typeface="メイリオ" panose="020B0604030504040204" pitchFamily="50" charset="-128"/>
                          <a:cs typeface="メイリオ" panose="020B0604030504040204" pitchFamily="50" charset="-128"/>
                        </a:rPr>
                        <a:t>三菱ＵＦＪ</a:t>
                      </a:r>
                      <a:r>
                        <a:rPr kumimoji="1" lang="ja-JP" altLang="en-US" sz="1200" kern="0" dirty="0">
                          <a:effectLst/>
                          <a:latin typeface="メイリオ" panose="020B0604030504040204" pitchFamily="50" charset="-128"/>
                          <a:ea typeface="メイリオ" panose="020B0604030504040204" pitchFamily="50" charset="-128"/>
                          <a:cs typeface="メイリオ" panose="020B0604030504040204" pitchFamily="50" charset="-128"/>
                        </a:rPr>
                        <a:t>ＦＧ</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kumimoji="1" lang="en-US" sz="1200" kern="0" dirty="0">
                          <a:effectLst/>
                          <a:latin typeface="メイリオ" panose="020B0604030504040204" pitchFamily="50" charset="-128"/>
                          <a:ea typeface="メイリオ" panose="020B0604030504040204" pitchFamily="50" charset="-128"/>
                          <a:cs typeface="メイリオ" panose="020B0604030504040204" pitchFamily="50" charset="-128"/>
                        </a:rPr>
                        <a:t>5</a:t>
                      </a:r>
                      <a:r>
                        <a:rPr kumimoji="1" lang="ja-JP" sz="1200" kern="0" dirty="0">
                          <a:effectLst/>
                          <a:latin typeface="メイリオ" panose="020B0604030504040204" pitchFamily="50" charset="-128"/>
                          <a:ea typeface="メイリオ" panose="020B0604030504040204" pitchFamily="50" charset="-128"/>
                          <a:cs typeface="メイリオ" panose="020B0604030504040204" pitchFamily="50" charset="-128"/>
                        </a:rPr>
                        <a:t>億米ドル</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再生可能エネルギー事業など</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106616964"/>
                  </a:ext>
                </a:extLst>
              </a:tr>
              <a:tr h="684831">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kumimoji="1"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2015/10-</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200"/>
                        </a:lnSpc>
                        <a:spcAft>
                          <a:spcPts val="0"/>
                        </a:spcAft>
                      </a:pPr>
                      <a:r>
                        <a:rPr kumimoji="1"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2017/10</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メガソーラー</a:t>
                      </a:r>
                      <a:endParaRPr kumimoji="1"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グリーンプロジェクトボンド信託</a:t>
                      </a:r>
                      <a:r>
                        <a:rPr kumimoji="1"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約</a:t>
                      </a:r>
                      <a:r>
                        <a:rPr kumimoji="1"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360</a:t>
                      </a: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200"/>
                        </a:lnSpc>
                        <a:spcAft>
                          <a:spcPts val="0"/>
                        </a:spcAft>
                      </a:pP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2017/10</a:t>
                      </a:r>
                      <a:r>
                        <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現在</a:t>
                      </a:r>
                      <a:r>
                        <a:rPr 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kumimoji="1" 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メガソーラープロジェクト</a:t>
                      </a:r>
                      <a:endParaRPr kumimoji="1"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カナディアン･ソーラー・プロジェクト、</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JAG</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国際エナジー、栗本ホールディングスの３社から計７件発行</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4876037"/>
                  </a:ext>
                </a:extLst>
              </a:tr>
              <a:tr h="322491">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2017/10</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三井住友ＦＧ</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５億ユーロ</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再生可能エネルギー事業及び省エネ事業</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236249237"/>
                  </a:ext>
                </a:extLst>
              </a:tr>
              <a:tr h="322491">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2017/10</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みずほ</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FG</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５億ユーロ</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再生可能エネルギー、汚染の防止と管理等</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2538270800"/>
                  </a:ext>
                </a:extLst>
              </a:tr>
              <a:tr h="1145348">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2017/10</a:t>
                      </a:r>
                    </a:p>
                    <a:p>
                      <a:pPr algn="just">
                        <a:lnSpc>
                          <a:spcPts val="1200"/>
                        </a:lnSpc>
                        <a:spcAft>
                          <a:spcPts val="0"/>
                        </a:spcAft>
                      </a:pPr>
                      <a:r>
                        <a:rPr lang="en-US" altLang="ja-JP" sz="11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100" dirty="0">
                          <a:effectLst/>
                          <a:latin typeface="メイリオ" panose="020B0604030504040204" pitchFamily="50" charset="-128"/>
                          <a:ea typeface="メイリオ" panose="020B0604030504040204" pitchFamily="50" charset="-128"/>
                          <a:cs typeface="メイリオ" panose="020B0604030504040204" pitchFamily="50" charset="-128"/>
                        </a:rPr>
                        <a:t>機関投資家向け</a:t>
                      </a:r>
                      <a:r>
                        <a:rPr lang="en-US" altLang="ja-JP" sz="11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2017/12</a:t>
                      </a:r>
                    </a:p>
                    <a:p>
                      <a:pPr algn="just">
                        <a:lnSpc>
                          <a:spcPts val="1200"/>
                        </a:lnSpc>
                        <a:spcAft>
                          <a:spcPts val="0"/>
                        </a:spcAft>
                      </a:pPr>
                      <a:r>
                        <a:rPr lang="en-US" altLang="ja-JP" sz="11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100" dirty="0">
                          <a:effectLst/>
                          <a:latin typeface="メイリオ" panose="020B0604030504040204" pitchFamily="50" charset="-128"/>
                          <a:ea typeface="メイリオ" panose="020B0604030504040204" pitchFamily="50" charset="-128"/>
                          <a:cs typeface="メイリオ" panose="020B0604030504040204" pitchFamily="50" charset="-128"/>
                        </a:rPr>
                        <a:t>個人向け</a:t>
                      </a:r>
                      <a:r>
                        <a:rPr lang="en-US" altLang="ja-JP" sz="11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1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東京都</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億円相当</a:t>
                      </a:r>
                      <a:endPar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（うち</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億円相当は</a:t>
                      </a:r>
                      <a:endPar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個人投資家向け・豪ドル建）</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6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五輪関連施設の環境対策、スマートエネルギー都市づくり（都有施設の省エネ改修、上下水道の省エネ化等）、気候変動影響への適応（中小河川整備等）、公園整備による緑化等</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865184601"/>
                  </a:ext>
                </a:extLst>
              </a:tr>
              <a:tr h="312127">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2017/11</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鉄道・運輸機構</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都市鉄道利便増進事業（神奈川東部方面線）</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517161190"/>
                  </a:ext>
                </a:extLst>
              </a:tr>
              <a:tr h="460329">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2017/12</a:t>
                      </a: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戸田建設</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浮体式洋上風力発電設備の建設（長崎県五島市）</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874745709"/>
                  </a:ext>
                </a:extLst>
              </a:tr>
              <a:tr h="312127">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marL="0" marR="0" lvl="0" indent="0" algn="just" defTabSz="914400" rtl="0" eaLnBrk="1" fontAlgn="auto" latinLnBrk="0" hangingPunct="1">
                        <a:lnSpc>
                          <a:spcPts val="1200"/>
                        </a:lnSpc>
                        <a:spcBef>
                          <a:spcPts val="0"/>
                        </a:spcBef>
                        <a:spcAft>
                          <a:spcPts val="0"/>
                        </a:spcAft>
                        <a:buClrTx/>
                        <a:buSzTx/>
                        <a:buFontTx/>
                        <a:buNone/>
                        <a:tabLst/>
                        <a:defRPr/>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2018/1</a:t>
                      </a: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三菱</a:t>
                      </a: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UFJFG</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億ユーロ</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再生可能エネルギー事業など</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4118996557"/>
                  </a:ext>
                </a:extLst>
              </a:tr>
              <a:tr h="312127">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marL="0" marR="0" lvl="0" indent="0" algn="just" defTabSz="914400" rtl="0" eaLnBrk="1" fontAlgn="auto" latinLnBrk="0" hangingPunct="1">
                        <a:lnSpc>
                          <a:spcPts val="1200"/>
                        </a:lnSpc>
                        <a:spcBef>
                          <a:spcPts val="0"/>
                        </a:spcBef>
                        <a:spcAft>
                          <a:spcPts val="0"/>
                        </a:spcAft>
                        <a:buClrTx/>
                        <a:buSzTx/>
                        <a:buFontTx/>
                        <a:buNone/>
                        <a:tabLst/>
                        <a:defRPr/>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2018/2</a:t>
                      </a:r>
                    </a:p>
                  </a:txBody>
                  <a:tcPr marL="53959" marR="53959" marT="7495" marB="0" anchor="ctr">
                    <a:lnL w="12700" cmpd="sng">
                      <a:solidFill>
                        <a:srgbClr val="4F81BD"/>
                      </a:solid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鉄道・運輸機構</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just">
                        <a:lnSpc>
                          <a:spcPts val="1200"/>
                        </a:lnSpc>
                        <a:spcAft>
                          <a:spcPts val="0"/>
                        </a:spcAft>
                      </a:pPr>
                      <a:r>
                        <a:rPr lang="en-US"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rPr>
                        <a:t>245</a:t>
                      </a: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億円</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a:no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200" kern="100" dirty="0">
                          <a:effectLst/>
                          <a:latin typeface="メイリオ" panose="020B0604030504040204" pitchFamily="50" charset="-128"/>
                          <a:ea typeface="メイリオ" panose="020B0604030504040204" pitchFamily="50" charset="-128"/>
                          <a:cs typeface="メイリオ" panose="020B0604030504040204" pitchFamily="50" charset="-128"/>
                        </a:rPr>
                        <a:t>都市鉄道利便増進事業（神奈川東部方面線）</a:t>
                      </a:r>
                      <a:endParaRPr lang="ja-JP" alt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959" marR="53959" marT="7495" marB="0" anchor="ctr">
                    <a:lnL>
                      <a:no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4137326763"/>
                  </a:ext>
                </a:extLst>
              </a:tr>
            </a:tbl>
          </a:graphicData>
        </a:graphic>
      </p:graphicFrame>
      <p:sp>
        <p:nvSpPr>
          <p:cNvPr id="6" name="テキスト ボックス 5"/>
          <p:cNvSpPr txBox="1"/>
          <p:nvPr/>
        </p:nvSpPr>
        <p:spPr>
          <a:xfrm>
            <a:off x="10068592" y="1551834"/>
            <a:ext cx="461665" cy="1568699"/>
          </a:xfrm>
          <a:prstGeom prst="rect">
            <a:avLst/>
          </a:prstGeom>
          <a:noFill/>
        </p:spPr>
        <p:txBody>
          <a:bodyPr vert="eaVert" wrap="none" rtlCol="0">
            <a:spAutoFit/>
          </a:bodyPr>
          <a:lstStyle/>
          <a:p>
            <a:r>
              <a:rPr lang="ja-JP" altLang="en-US" dirty="0"/>
              <a:t>印刷は４</a:t>
            </a:r>
            <a:r>
              <a:rPr lang="en-US" altLang="ja-JP" dirty="0"/>
              <a:t>UP</a:t>
            </a:r>
            <a:r>
              <a:rPr lang="ja-JP" altLang="en-US" dirty="0"/>
              <a:t>で</a:t>
            </a:r>
          </a:p>
        </p:txBody>
      </p:sp>
    </p:spTree>
    <p:extLst>
      <p:ext uri="{BB962C8B-B14F-4D97-AF65-F5344CB8AC3E}">
        <p14:creationId xmlns:p14="http://schemas.microsoft.com/office/powerpoint/2010/main" val="301152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765175" y="1070704"/>
            <a:ext cx="8408988" cy="126047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endParaRPr lang="en-US" altLang="ja-JP" sz="1847"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5"/>
          <p:cNvSpPr txBox="1">
            <a:spLocks noChangeArrowheads="1"/>
          </p:cNvSpPr>
          <p:nvPr/>
        </p:nvSpPr>
        <p:spPr bwMode="auto">
          <a:xfrm>
            <a:off x="339235" y="188647"/>
            <a:ext cx="936104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844336" eaLnBrk="0" fontAlgn="base" hangingPunct="0">
              <a:spcBef>
                <a:spcPct val="0"/>
              </a:spcBef>
              <a:spcAft>
                <a:spcPct val="0"/>
              </a:spcAft>
              <a:buNone/>
              <a:defRPr/>
            </a:pPr>
            <a:r>
              <a:rPr lang="ja-JP" altLang="en-US" sz="3600" b="1" dirty="0">
                <a:latin typeface="メイリオ" panose="020B0604030504040204" pitchFamily="50" charset="-128"/>
                <a:cs typeface="メイリオ" panose="020B0604030504040204" pitchFamily="50" charset="-128"/>
              </a:rPr>
              <a:t>世界のグリーンボンドの発行額の推移</a:t>
            </a:r>
            <a:endParaRPr lang="en-US" altLang="ja-JP" sz="3600" b="1" dirty="0">
              <a:latin typeface="メイリオ" panose="020B0604030504040204" pitchFamily="50" charset="-128"/>
              <a:cs typeface="メイリオ" panose="020B0604030504040204" pitchFamily="50" charset="-128"/>
            </a:endParaRPr>
          </a:p>
          <a:p>
            <a:pPr algn="ctr" defTabSz="844336" eaLnBrk="0" fontAlgn="base" hangingPunct="0">
              <a:spcBef>
                <a:spcPct val="0"/>
              </a:spcBef>
              <a:spcAft>
                <a:spcPct val="0"/>
              </a:spcAft>
              <a:buNone/>
              <a:defRPr/>
            </a:pPr>
            <a:r>
              <a:rPr lang="ja-JP" altLang="en-US" sz="3600" b="1" dirty="0">
                <a:latin typeface="メイリオ" panose="020B0604030504040204" pitchFamily="50" charset="-128"/>
                <a:cs typeface="メイリオ" panose="020B0604030504040204" pitchFamily="50" charset="-128"/>
              </a:rPr>
              <a:t>（億米ドル）</a:t>
            </a:r>
          </a:p>
        </p:txBody>
      </p:sp>
      <p:grpSp>
        <p:nvGrpSpPr>
          <p:cNvPr id="2" name="グループ化 1"/>
          <p:cNvGrpSpPr/>
          <p:nvPr/>
        </p:nvGrpSpPr>
        <p:grpSpPr>
          <a:xfrm>
            <a:off x="-401720" y="1844825"/>
            <a:ext cx="9243152" cy="4573976"/>
            <a:chOff x="-403308" y="3574522"/>
            <a:chExt cx="4491654" cy="2857024"/>
          </a:xfrm>
        </p:grpSpPr>
        <p:graphicFrame>
          <p:nvGraphicFramePr>
            <p:cNvPr id="20" name="コンテンツ プレースホルダー 5"/>
            <p:cNvGraphicFramePr>
              <a:graphicFrameLocks/>
            </p:cNvGraphicFramePr>
            <p:nvPr>
              <p:extLst/>
            </p:nvPr>
          </p:nvGraphicFramePr>
          <p:xfrm>
            <a:off x="34123" y="3574522"/>
            <a:ext cx="4054223" cy="2734798"/>
          </p:xfrm>
          <a:graphic>
            <a:graphicData uri="http://schemas.openxmlformats.org/drawingml/2006/chart">
              <c:chart xmlns:c="http://schemas.openxmlformats.org/drawingml/2006/chart" xmlns:r="http://schemas.openxmlformats.org/officeDocument/2006/relationships" r:id="rId2"/>
            </a:graphicData>
          </a:graphic>
        </p:graphicFrame>
        <p:sp>
          <p:nvSpPr>
            <p:cNvPr id="22" name="右矢印 21"/>
            <p:cNvSpPr/>
            <p:nvPr/>
          </p:nvSpPr>
          <p:spPr>
            <a:xfrm rot="19553770">
              <a:off x="871256" y="4287279"/>
              <a:ext cx="2635335" cy="791852"/>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336" eaLnBrk="0" fontAlgn="base" hangingPunct="0">
                <a:spcBef>
                  <a:spcPct val="0"/>
                </a:spcBef>
                <a:spcAft>
                  <a:spcPct val="0"/>
                </a:spcAft>
                <a:defRPr/>
              </a:pPr>
              <a:r>
                <a:rPr lang="ja-JP" altLang="en-US" sz="3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急速に拡大！！</a:t>
              </a:r>
            </a:p>
          </p:txBody>
        </p:sp>
        <p:sp>
          <p:nvSpPr>
            <p:cNvPr id="13" name="Rectangle 3"/>
            <p:cNvSpPr>
              <a:spLocks noChangeArrowheads="1"/>
            </p:cNvSpPr>
            <p:nvPr/>
          </p:nvSpPr>
          <p:spPr bwMode="auto">
            <a:xfrm>
              <a:off x="-403308" y="6258525"/>
              <a:ext cx="3909970" cy="173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defRPr/>
              </a:pPr>
              <a:r>
                <a:rPr kumimoji="0"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出典：</a:t>
              </a:r>
              <a:r>
                <a:rPr kumimoji="0"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Climate Bonds Initiative HP</a:t>
              </a:r>
              <a:r>
                <a:rPr kumimoji="0"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より環境省作成</a:t>
              </a:r>
            </a:p>
          </p:txBody>
        </p:sp>
      </p:grpSp>
      <p:sp>
        <p:nvSpPr>
          <p:cNvPr id="18" name="テキスト ボックス 17"/>
          <p:cNvSpPr txBox="1"/>
          <p:nvPr/>
        </p:nvSpPr>
        <p:spPr>
          <a:xfrm>
            <a:off x="9491093" y="6525344"/>
            <a:ext cx="358452" cy="369332"/>
          </a:xfrm>
          <a:prstGeom prst="rect">
            <a:avLst/>
          </a:prstGeom>
          <a:noFill/>
        </p:spPr>
        <p:txBody>
          <a:bodyPr wrap="square" rtlCol="0">
            <a:spAutoFit/>
          </a:bodyPr>
          <a:lstStyle/>
          <a:p>
            <a:pPr algn="ctr" eaLnBrk="0" fontAlgn="base" hangingPunct="0">
              <a:spcBef>
                <a:spcPct val="0"/>
              </a:spcBef>
              <a:spcAft>
                <a:spcPct val="0"/>
              </a:spcAft>
              <a:defRPr/>
            </a:pPr>
            <a:r>
              <a:rPr lang="en-US" altLang="ja-JP" b="1" dirty="0">
                <a:solidFill>
                  <a:prstClr val="white">
                    <a:lumMod val="50000"/>
                  </a:prstClr>
                </a:solidFill>
                <a:latin typeface="メイリオ"/>
                <a:ea typeface="メイリオ"/>
                <a:cs typeface="メイリオ" panose="020B0604030504040204" pitchFamily="50" charset="-128"/>
              </a:rPr>
              <a:t>4</a:t>
            </a:r>
            <a:endParaRPr lang="ja-JP" altLang="en-US" b="1" dirty="0">
              <a:solidFill>
                <a:prstClr val="white">
                  <a:lumMod val="50000"/>
                </a:prstClr>
              </a:solidFill>
              <a:latin typeface="メイリオ"/>
              <a:ea typeface="メイリオ"/>
              <a:cs typeface="メイリオ" panose="020B0604030504040204" pitchFamily="50" charset="-128"/>
            </a:endParaRPr>
          </a:p>
        </p:txBody>
      </p:sp>
      <p:sp>
        <p:nvSpPr>
          <p:cNvPr id="9" name="テキスト ボックス 8"/>
          <p:cNvSpPr txBox="1"/>
          <p:nvPr/>
        </p:nvSpPr>
        <p:spPr>
          <a:xfrm>
            <a:off x="10068592" y="1551834"/>
            <a:ext cx="461665" cy="1568699"/>
          </a:xfrm>
          <a:prstGeom prst="rect">
            <a:avLst/>
          </a:prstGeom>
          <a:noFill/>
        </p:spPr>
        <p:txBody>
          <a:bodyPr vert="eaVert" wrap="none" rtlCol="0">
            <a:spAutoFit/>
          </a:bodyPr>
          <a:lstStyle/>
          <a:p>
            <a:r>
              <a:rPr lang="ja-JP" altLang="en-US" dirty="0"/>
              <a:t>印刷は４</a:t>
            </a:r>
            <a:r>
              <a:rPr lang="en-US" altLang="ja-JP" dirty="0"/>
              <a:t>UP</a:t>
            </a:r>
            <a:r>
              <a:rPr lang="ja-JP" altLang="en-US" dirty="0"/>
              <a:t>で</a:t>
            </a:r>
          </a:p>
        </p:txBody>
      </p:sp>
    </p:spTree>
    <p:extLst>
      <p:ext uri="{BB962C8B-B14F-4D97-AF65-F5344CB8AC3E}">
        <p14:creationId xmlns:p14="http://schemas.microsoft.com/office/powerpoint/2010/main" val="2889572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正方形/長方形 92"/>
          <p:cNvSpPr/>
          <p:nvPr/>
        </p:nvSpPr>
        <p:spPr>
          <a:xfrm>
            <a:off x="127001" y="565970"/>
            <a:ext cx="9652000" cy="628097"/>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200"/>
              </a:lnSpc>
              <a:defRPr/>
            </a:pP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415935" y="982673"/>
            <a:ext cx="9110663" cy="1366837"/>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Rectangle 3"/>
          <p:cNvSpPr/>
          <p:nvPr/>
        </p:nvSpPr>
        <p:spPr>
          <a:xfrm>
            <a:off x="381000" y="74619"/>
            <a:ext cx="9144000" cy="474663"/>
          </a:xfrm>
          <a:prstGeom prst="rect">
            <a:avLst/>
          </a:prstGeom>
          <a:noFill/>
          <a:ln>
            <a:noFill/>
          </a:ln>
        </p:spPr>
        <p:style>
          <a:lnRef idx="1">
            <a:schemeClr val="accent6"/>
          </a:lnRef>
          <a:fillRef idx="3">
            <a:schemeClr val="accent6"/>
          </a:fillRef>
          <a:effectRef idx="2">
            <a:schemeClr val="accent6"/>
          </a:effectRef>
          <a:fontRef idx="minor">
            <a:schemeClr val="lt1"/>
          </a:fontRef>
        </p:style>
        <p:txBody>
          <a:bodyPr anchor="ctr"/>
          <a:lstStyle/>
          <a:p>
            <a:pPr algn="ctr">
              <a:defRPr/>
            </a:pPr>
            <a:endParaRPr lang="en-US" altLang="ja-JP" sz="2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角丸四角形 42"/>
          <p:cNvSpPr/>
          <p:nvPr/>
        </p:nvSpPr>
        <p:spPr>
          <a:xfrm>
            <a:off x="90057" y="414687"/>
            <a:ext cx="9652000" cy="901155"/>
          </a:xfrm>
          <a:prstGeom prst="roundRect">
            <a:avLst>
              <a:gd name="adj" fmla="val 7534"/>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0970" indent="-180970">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●グリーンボンドを発行することで、</a:t>
            </a:r>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①再生可能エネルギー事業等の環境事業に地方公共団体として積極的に取り組む姿勢の</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PR</a:t>
            </a:r>
            <a:r>
              <a:rPr lang="ja-JP" altLang="en-US"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や、②事業に対する住民の参加意識を啓発する</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、ことにつながる。</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7" name="グループ化 46"/>
          <p:cNvGrpSpPr/>
          <p:nvPr/>
        </p:nvGrpSpPr>
        <p:grpSpPr>
          <a:xfrm>
            <a:off x="632525" y="1567876"/>
            <a:ext cx="8495787" cy="4583665"/>
            <a:chOff x="-47625" y="2614091"/>
            <a:chExt cx="6960052" cy="3267869"/>
          </a:xfrm>
        </p:grpSpPr>
        <p:sp>
          <p:nvSpPr>
            <p:cNvPr id="52" name="正方形/長方形 51"/>
            <p:cNvSpPr/>
            <p:nvPr/>
          </p:nvSpPr>
          <p:spPr>
            <a:xfrm>
              <a:off x="5330825" y="2805113"/>
              <a:ext cx="1411288" cy="2286000"/>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右矢印 53"/>
            <p:cNvSpPr/>
            <p:nvPr/>
          </p:nvSpPr>
          <p:spPr>
            <a:xfrm rot="16200000">
              <a:off x="1852613" y="4651375"/>
              <a:ext cx="1223962" cy="230188"/>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125538" y="4926335"/>
              <a:ext cx="2951162" cy="739775"/>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71438" y="3424238"/>
              <a:ext cx="1341437" cy="1377950"/>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8" name="Picture 2" descr="\\fssv01\総合環境政策局\DATA\環境影響評価課（２０GB）\03 制度班（８ＧＢ）\制度班_H25年度\仮\DSC_071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7869" y="3503031"/>
              <a:ext cx="899443" cy="748651"/>
            </a:xfrm>
            <a:prstGeom prst="rect">
              <a:avLst/>
            </a:prstGeom>
            <a:noFill/>
            <a:effectLst>
              <a:softEdge rad="112522"/>
            </a:effectLst>
            <a:extLst>
              <a:ext uri="{909E8E84-426E-40DD-AFC4-6F175D3DCCD1}">
                <a14:hiddenFill xmlns:a14="http://schemas.microsoft.com/office/drawing/2010/main">
                  <a:solidFill>
                    <a:srgbClr val="FFFFFF"/>
                  </a:solidFill>
                </a14:hiddenFill>
              </a:ext>
            </a:extLst>
          </p:spPr>
        </p:pic>
        <p:pic>
          <p:nvPicPr>
            <p:cNvPr id="65" name="Picture 3" descr="D:\Documents and Settings\MITA02\デスクトップ\renewable_energy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79693" y="2883530"/>
              <a:ext cx="985788" cy="79176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66" name="Picture 60" descr="C:\Users\KONDO12\AppData\Local\Microsoft\Windows\Temporary Internet Files\Content.IE5\G1GR3FOP\icon_2y\icon_2y_19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25" y="2951163"/>
              <a:ext cx="1423988" cy="14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61" descr="C:\Users\KONDO12\AppData\Local\Microsoft\Windows\Temporary Internet Files\Content.IE5\VQO0P1JR\icon_4b\icon_4b_12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4175" y="2963863"/>
              <a:ext cx="1512888"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62" descr="C:\Users\KONDO12\AppData\Local\Microsoft\Windows\Temporary Internet Files\Content.IE5\G1GR3FOP\icon_4b\icon_4b_128.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2150" y="4730006"/>
              <a:ext cx="10795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テキスト ボックス 6"/>
            <p:cNvSpPr txBox="1">
              <a:spLocks noChangeArrowheads="1"/>
            </p:cNvSpPr>
            <p:nvPr/>
          </p:nvSpPr>
          <p:spPr bwMode="auto">
            <a:xfrm>
              <a:off x="5326513" y="4283075"/>
              <a:ext cx="1585914" cy="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eaLnBrk="1" hangingPunct="1">
                <a:spcBef>
                  <a:spcPct val="0"/>
                </a:spcBef>
                <a:buNone/>
              </a:pPr>
              <a:r>
                <a:rPr lang="ja-JP" altLang="en-US" sz="1600" dirty="0">
                  <a:solidFill>
                    <a:prstClr val="black"/>
                  </a:solidFill>
                  <a:latin typeface="メイリオ" panose="020B0604030504040204" pitchFamily="50" charset="-128"/>
                </a:rPr>
                <a:t>・再エネ事業</a:t>
              </a:r>
              <a:endParaRPr lang="en-US" altLang="ja-JP" sz="1600" dirty="0">
                <a:solidFill>
                  <a:prstClr val="black"/>
                </a:solidFill>
                <a:latin typeface="メイリオ" panose="020B0604030504040204" pitchFamily="50" charset="-128"/>
              </a:endParaRPr>
            </a:p>
            <a:p>
              <a:pPr eaLnBrk="1" hangingPunct="1">
                <a:spcBef>
                  <a:spcPct val="0"/>
                </a:spcBef>
                <a:buNone/>
              </a:pPr>
              <a:r>
                <a:rPr lang="ja-JP" altLang="en-US" sz="1600" dirty="0">
                  <a:solidFill>
                    <a:prstClr val="black"/>
                  </a:solidFill>
                  <a:latin typeface="メイリオ" panose="020B0604030504040204" pitchFamily="50" charset="-128"/>
                </a:rPr>
                <a:t>・省エネ建築物</a:t>
              </a:r>
              <a:endParaRPr lang="en-US" altLang="ja-JP" sz="1600" dirty="0">
                <a:solidFill>
                  <a:prstClr val="black"/>
                </a:solidFill>
                <a:latin typeface="メイリオ" panose="020B0604030504040204" pitchFamily="50" charset="-128"/>
              </a:endParaRPr>
            </a:p>
            <a:p>
              <a:pPr eaLnBrk="1" hangingPunct="1">
                <a:spcBef>
                  <a:spcPct val="0"/>
                </a:spcBef>
                <a:buNone/>
              </a:pPr>
              <a:r>
                <a:rPr lang="ja-JP" altLang="en-US" sz="1600" dirty="0">
                  <a:solidFill>
                    <a:prstClr val="black"/>
                  </a:solidFill>
                  <a:latin typeface="メイリオ" panose="020B0604030504040204" pitchFamily="50" charset="-128"/>
                </a:rPr>
                <a:t>　建設、改修　等</a:t>
              </a:r>
            </a:p>
          </p:txBody>
        </p:sp>
        <p:sp>
          <p:nvSpPr>
            <p:cNvPr id="70" name="テキスト ボックス 25"/>
            <p:cNvSpPr txBox="1">
              <a:spLocks noChangeArrowheads="1"/>
            </p:cNvSpPr>
            <p:nvPr/>
          </p:nvSpPr>
          <p:spPr bwMode="auto">
            <a:xfrm>
              <a:off x="2276475" y="4310063"/>
              <a:ext cx="2808288" cy="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algn="ctr" eaLnBrk="1" hangingPunct="1">
                <a:spcBef>
                  <a:spcPct val="0"/>
                </a:spcBef>
                <a:buNone/>
              </a:pPr>
              <a:r>
                <a:rPr lang="ja-JP" altLang="en-US" sz="2400" b="1" u="sng">
                  <a:solidFill>
                    <a:srgbClr val="FF0000"/>
                  </a:solidFill>
                  <a:latin typeface="メイリオ" panose="020B0604030504040204" pitchFamily="50" charset="-128"/>
                </a:rPr>
                <a:t>グリーンボンド</a:t>
              </a:r>
              <a:endParaRPr lang="en-US" altLang="ja-JP" sz="2400" b="1" u="sng">
                <a:solidFill>
                  <a:srgbClr val="FF0000"/>
                </a:solidFill>
                <a:latin typeface="メイリオ" panose="020B0604030504040204" pitchFamily="50" charset="-128"/>
              </a:endParaRPr>
            </a:p>
            <a:p>
              <a:pPr algn="ctr" eaLnBrk="1" hangingPunct="1">
                <a:spcBef>
                  <a:spcPct val="0"/>
                </a:spcBef>
                <a:buNone/>
              </a:pPr>
              <a:r>
                <a:rPr lang="ja-JP" altLang="en-US" sz="2400" b="1" u="sng">
                  <a:solidFill>
                    <a:srgbClr val="FF0000"/>
                  </a:solidFill>
                  <a:latin typeface="メイリオ" panose="020B0604030504040204" pitchFamily="50" charset="-128"/>
                </a:rPr>
                <a:t>発行自治体</a:t>
              </a:r>
              <a:endParaRPr lang="en-US" altLang="ja-JP" sz="1800">
                <a:solidFill>
                  <a:srgbClr val="FF0000"/>
                </a:solidFill>
                <a:latin typeface="メイリオ" panose="020B0604030504040204" pitchFamily="50" charset="-128"/>
              </a:endParaRPr>
            </a:p>
          </p:txBody>
        </p:sp>
        <p:sp>
          <p:nvSpPr>
            <p:cNvPr id="71" name="テキスト ボックス 70"/>
            <p:cNvSpPr txBox="1"/>
            <p:nvPr/>
          </p:nvSpPr>
          <p:spPr>
            <a:xfrm>
              <a:off x="1466850" y="4931619"/>
              <a:ext cx="2609850" cy="636334"/>
            </a:xfrm>
            <a:prstGeom prst="rect">
              <a:avLst/>
            </a:prstGeom>
            <a:noFill/>
          </p:spPr>
          <p:txBody>
            <a:bodyPr>
              <a:spAutoFit/>
            </a:bodyPr>
            <a:lstStyle/>
            <a:p>
              <a:pPr>
                <a:defRPr/>
              </a:pPr>
              <a:r>
                <a:rPr lang="ja-JP" altLang="en-US" sz="1600" b="1" u="sng" dirty="0">
                  <a:solidFill>
                    <a:srgbClr val="008000"/>
                  </a:solidFill>
                  <a:latin typeface="メイリオ" panose="020B0604030504040204" pitchFamily="50" charset="-128"/>
                  <a:ea typeface="メイリオ" panose="020B0604030504040204" pitchFamily="50" charset="-128"/>
                  <a:cs typeface="メイリオ" panose="020B0604030504040204" pitchFamily="50" charset="-128"/>
                </a:rPr>
                <a:t>アレンジャー（証券会社など）</a:t>
              </a:r>
              <a:endParaRPr lang="en-US" altLang="ja-JP" sz="1600" b="1" u="sng" dirty="0">
                <a:solidFill>
                  <a:srgbClr val="008000"/>
                </a:solidFill>
                <a:latin typeface="メイリオ" panose="020B0604030504040204" pitchFamily="50" charset="-128"/>
                <a:ea typeface="メイリオ" panose="020B0604030504040204" pitchFamily="50" charset="-128"/>
                <a:cs typeface="メイリオ" panose="020B0604030504040204" pitchFamily="50" charset="-128"/>
              </a:endParaRPr>
            </a:p>
            <a:p>
              <a:pPr marL="85723" indent="-85723">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・発行体に対する利率や償還期間を含む発行条件などの提案、調整</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85723" indent="-85723">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・発行さあれたグリーンボンドの販売</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テキスト ボックス 71"/>
            <p:cNvSpPr txBox="1"/>
            <p:nvPr/>
          </p:nvSpPr>
          <p:spPr>
            <a:xfrm>
              <a:off x="-26988" y="4325938"/>
              <a:ext cx="1557338" cy="416908"/>
            </a:xfrm>
            <a:prstGeom prst="rect">
              <a:avLst/>
            </a:prstGeom>
            <a:noFill/>
          </p:spPr>
          <p:txBody>
            <a:bodyPr>
              <a:spAutoFit/>
            </a:bodyPr>
            <a:lstStyle/>
            <a:p>
              <a:pPr algn="ctr">
                <a:defRPr/>
              </a:pPr>
              <a:r>
                <a:rPr lang="ja-JP" altLang="en-US" sz="1600" b="1" u="sng" dirty="0">
                  <a:solidFill>
                    <a:srgbClr val="008000"/>
                  </a:solidFill>
                  <a:latin typeface="メイリオ" panose="020B0604030504040204" pitchFamily="50" charset="-128"/>
                  <a:ea typeface="メイリオ" panose="020B0604030504040204" pitchFamily="50" charset="-128"/>
                  <a:cs typeface="メイリオ" panose="020B0604030504040204" pitchFamily="50" charset="-128"/>
                </a:rPr>
                <a:t>投 資 家</a:t>
              </a:r>
              <a:endParaRPr lang="en-US" altLang="ja-JP" sz="1600" b="1" u="sng" dirty="0">
                <a:solidFill>
                  <a:srgbClr val="008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（住民など）</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右矢印 72"/>
            <p:cNvSpPr/>
            <p:nvPr/>
          </p:nvSpPr>
          <p:spPr>
            <a:xfrm rot="10800000">
              <a:off x="1412875" y="3556000"/>
              <a:ext cx="1912938" cy="258763"/>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右矢印 73"/>
            <p:cNvSpPr/>
            <p:nvPr/>
          </p:nvSpPr>
          <p:spPr>
            <a:xfrm>
              <a:off x="1412875" y="3851275"/>
              <a:ext cx="1912938" cy="230188"/>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右矢印 74"/>
            <p:cNvSpPr/>
            <p:nvPr/>
          </p:nvSpPr>
          <p:spPr>
            <a:xfrm>
              <a:off x="4005263" y="3851275"/>
              <a:ext cx="1427162" cy="230188"/>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円/楕円 75"/>
            <p:cNvSpPr/>
            <p:nvPr/>
          </p:nvSpPr>
          <p:spPr>
            <a:xfrm>
              <a:off x="3429000" y="3721100"/>
              <a:ext cx="574700" cy="45085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7" name="正方形/長方形 76"/>
            <p:cNvSpPr/>
            <p:nvPr/>
          </p:nvSpPr>
          <p:spPr>
            <a:xfrm rot="19951210">
              <a:off x="2697919" y="3065148"/>
              <a:ext cx="552450" cy="49038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ＧＢ</a:t>
              </a:r>
            </a:p>
          </p:txBody>
        </p:sp>
        <p:sp>
          <p:nvSpPr>
            <p:cNvPr id="78" name="円/楕円 77"/>
            <p:cNvSpPr/>
            <p:nvPr/>
          </p:nvSpPr>
          <p:spPr>
            <a:xfrm>
              <a:off x="2133600" y="3476625"/>
              <a:ext cx="676275" cy="677863"/>
            </a:xfrm>
            <a:prstGeom prst="ellipse">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右矢印 78"/>
            <p:cNvSpPr/>
            <p:nvPr/>
          </p:nvSpPr>
          <p:spPr>
            <a:xfrm rot="16200000">
              <a:off x="211138" y="5142185"/>
              <a:ext cx="1139825" cy="231775"/>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719138" y="5774010"/>
              <a:ext cx="3609975" cy="10795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4221163" y="4657998"/>
              <a:ext cx="107950" cy="1169987"/>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anchor="ctr"/>
            <a:lstStyle/>
            <a:p>
              <a:pPr algn="ctr">
                <a:defRPr/>
              </a:pP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円/楕円 81"/>
            <p:cNvSpPr/>
            <p:nvPr/>
          </p:nvSpPr>
          <p:spPr>
            <a:xfrm>
              <a:off x="1619250" y="3937000"/>
              <a:ext cx="477838" cy="32385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3" name="円/楕円 82"/>
            <p:cNvSpPr/>
            <p:nvPr/>
          </p:nvSpPr>
          <p:spPr>
            <a:xfrm>
              <a:off x="4508500" y="3649663"/>
              <a:ext cx="433387" cy="322262"/>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4" name="角丸四角形吹き出し 83"/>
            <p:cNvSpPr/>
            <p:nvPr/>
          </p:nvSpPr>
          <p:spPr>
            <a:xfrm>
              <a:off x="666000" y="2704144"/>
              <a:ext cx="1216470" cy="582612"/>
            </a:xfrm>
            <a:prstGeom prst="wedgeRoundRectCallout">
              <a:avLst>
                <a:gd name="adj1" fmla="val 53384"/>
                <a:gd name="adj2" fmla="val 165774"/>
                <a:gd name="adj3" fmla="val 16667"/>
              </a:avLst>
            </a:prstGeom>
            <a:solidFill>
              <a:srgbClr val="CCFF99"/>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①ＧＢ発行</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割当金額の払込み</a:t>
              </a:r>
            </a:p>
          </p:txBody>
        </p:sp>
        <p:sp>
          <p:nvSpPr>
            <p:cNvPr id="85" name="角丸四角形吹き出し 84"/>
            <p:cNvSpPr/>
            <p:nvPr/>
          </p:nvSpPr>
          <p:spPr>
            <a:xfrm>
              <a:off x="4508500" y="4586288"/>
              <a:ext cx="923925" cy="431800"/>
            </a:xfrm>
            <a:prstGeom prst="wedgeRoundRectCallout">
              <a:avLst>
                <a:gd name="adj1" fmla="val -21296"/>
                <a:gd name="adj2" fmla="val -212541"/>
                <a:gd name="adj3" fmla="val 16667"/>
              </a:avLst>
            </a:prstGeom>
            <a:solidFill>
              <a:srgbClr val="CCFF99"/>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③資金</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活用</a:t>
              </a:r>
            </a:p>
          </p:txBody>
        </p:sp>
        <p:sp>
          <p:nvSpPr>
            <p:cNvPr id="86" name="角丸四角形吹き出し 85"/>
            <p:cNvSpPr/>
            <p:nvPr/>
          </p:nvSpPr>
          <p:spPr>
            <a:xfrm>
              <a:off x="5422368" y="2631316"/>
              <a:ext cx="1246719" cy="271462"/>
            </a:xfrm>
            <a:prstGeom prst="wedgeRoundRectCallout">
              <a:avLst>
                <a:gd name="adj1" fmla="val -1272"/>
                <a:gd name="adj2" fmla="val 319109"/>
                <a:gd name="adj3" fmla="val 16667"/>
              </a:avLst>
            </a:prstGeom>
            <a:solidFill>
              <a:srgbClr val="CCFF99"/>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④事業実施</a:t>
              </a:r>
            </a:p>
          </p:txBody>
        </p:sp>
        <p:sp>
          <p:nvSpPr>
            <p:cNvPr id="87" name="角丸四角形吹き出し 86"/>
            <p:cNvSpPr/>
            <p:nvPr/>
          </p:nvSpPr>
          <p:spPr>
            <a:xfrm>
              <a:off x="2058988" y="2671763"/>
              <a:ext cx="1749425" cy="350837"/>
            </a:xfrm>
            <a:prstGeom prst="wedgeRoundRectCallout">
              <a:avLst>
                <a:gd name="adj1" fmla="val 37626"/>
                <a:gd name="adj2" fmla="val 264814"/>
                <a:gd name="adj3" fmla="val 16667"/>
              </a:avLst>
            </a:prstGeom>
            <a:solidFill>
              <a:srgbClr val="CCFF99"/>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②調達資金の管理</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角丸四角形吹き出し 87"/>
            <p:cNvSpPr/>
            <p:nvPr/>
          </p:nvSpPr>
          <p:spPr>
            <a:xfrm>
              <a:off x="3889301" y="2614091"/>
              <a:ext cx="1227212" cy="661988"/>
            </a:xfrm>
            <a:prstGeom prst="wedgeRoundRectCallout">
              <a:avLst>
                <a:gd name="adj1" fmla="val 74723"/>
                <a:gd name="adj2" fmla="val 112466"/>
                <a:gd name="adj3" fmla="val 16667"/>
              </a:avLst>
            </a:prstGeom>
            <a:solidFill>
              <a:srgbClr val="CCFF99"/>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⑤環境改善効果の測定</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ＰＲなど</a:t>
              </a:r>
            </a:p>
          </p:txBody>
        </p:sp>
        <p:sp>
          <p:nvSpPr>
            <p:cNvPr id="89" name="角丸四角形吹き出し 88"/>
            <p:cNvSpPr/>
            <p:nvPr/>
          </p:nvSpPr>
          <p:spPr>
            <a:xfrm>
              <a:off x="4941888" y="5378450"/>
              <a:ext cx="1584325" cy="284163"/>
            </a:xfrm>
            <a:prstGeom prst="wedgeRoundRectCallout">
              <a:avLst>
                <a:gd name="adj1" fmla="val -98569"/>
                <a:gd name="adj2" fmla="val -93935"/>
                <a:gd name="adj3" fmla="val 16667"/>
              </a:avLst>
            </a:prstGeom>
            <a:solidFill>
              <a:srgbClr val="CCFF99"/>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⑥利払い、償還</a:t>
              </a:r>
            </a:p>
          </p:txBody>
        </p:sp>
        <p:sp>
          <p:nvSpPr>
            <p:cNvPr id="90" name="円/楕円 89"/>
            <p:cNvSpPr/>
            <p:nvPr/>
          </p:nvSpPr>
          <p:spPr>
            <a:xfrm>
              <a:off x="418306" y="5206257"/>
              <a:ext cx="323850" cy="322262"/>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sp>
        <p:nvSpPr>
          <p:cNvPr id="42" name="正方形/長方形 41"/>
          <p:cNvSpPr/>
          <p:nvPr/>
        </p:nvSpPr>
        <p:spPr>
          <a:xfrm>
            <a:off x="1593" y="44631"/>
            <a:ext cx="9902825" cy="4765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sz="2160" b="1" i="0" u="none" strike="noStrike" kern="1200" baseline="0">
                <a:solidFill>
                  <a:prstClr val="black"/>
                </a:solidFill>
                <a:latin typeface="+mn-lt"/>
                <a:ea typeface="+mn-ea"/>
                <a:cs typeface="+mn-cs"/>
              </a:defRPr>
            </a:pPr>
            <a:r>
              <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自治体によるグリーンボンド等発行例</a:t>
            </a:r>
          </a:p>
        </p:txBody>
      </p:sp>
      <p:sp>
        <p:nvSpPr>
          <p:cNvPr id="46" name="テキスト ボックス 45"/>
          <p:cNvSpPr txBox="1"/>
          <p:nvPr/>
        </p:nvSpPr>
        <p:spPr>
          <a:xfrm>
            <a:off x="9491093" y="6525344"/>
            <a:ext cx="358452" cy="369332"/>
          </a:xfrm>
          <a:prstGeom prst="rect">
            <a:avLst/>
          </a:prstGeom>
          <a:noFill/>
        </p:spPr>
        <p:txBody>
          <a:bodyPr wrap="square" rtlCol="0">
            <a:spAutoFit/>
          </a:bodyPr>
          <a:lstStyle/>
          <a:p>
            <a:pPr algn="ctr" eaLnBrk="0" hangingPunct="0"/>
            <a:r>
              <a:rPr lang="en-US" altLang="ja-JP" b="1" dirty="0">
                <a:solidFill>
                  <a:prstClr val="white">
                    <a:lumMod val="50000"/>
                  </a:prstClr>
                </a:solidFill>
                <a:latin typeface="メイリオ"/>
                <a:ea typeface="メイリオ"/>
                <a:cs typeface="メイリオ" panose="020B0604030504040204" pitchFamily="50" charset="-128"/>
              </a:rPr>
              <a:t>5</a:t>
            </a:r>
            <a:endParaRPr lang="ja-JP" altLang="en-US" b="1" dirty="0">
              <a:solidFill>
                <a:prstClr val="white">
                  <a:lumMod val="50000"/>
                </a:prstClr>
              </a:solidFill>
              <a:latin typeface="メイリオ"/>
              <a:ea typeface="メイリオ"/>
              <a:cs typeface="メイリオ" panose="020B0604030504040204" pitchFamily="50" charset="-128"/>
            </a:endParaRPr>
          </a:p>
        </p:txBody>
      </p:sp>
      <p:sp>
        <p:nvSpPr>
          <p:cNvPr id="45" name="テキスト ボックス 44"/>
          <p:cNvSpPr txBox="1"/>
          <p:nvPr/>
        </p:nvSpPr>
        <p:spPr>
          <a:xfrm>
            <a:off x="10068592" y="1551834"/>
            <a:ext cx="461665" cy="1568699"/>
          </a:xfrm>
          <a:prstGeom prst="rect">
            <a:avLst/>
          </a:prstGeom>
          <a:noFill/>
        </p:spPr>
        <p:txBody>
          <a:bodyPr vert="eaVert" wrap="none" rtlCol="0">
            <a:spAutoFit/>
          </a:bodyPr>
          <a:lstStyle/>
          <a:p>
            <a:r>
              <a:rPr lang="ja-JP" altLang="en-US" dirty="0"/>
              <a:t>印刷は４</a:t>
            </a:r>
            <a:r>
              <a:rPr lang="en-US" altLang="ja-JP" dirty="0"/>
              <a:t>UP</a:t>
            </a:r>
            <a:r>
              <a:rPr lang="ja-JP" altLang="en-US" dirty="0"/>
              <a:t>で</a:t>
            </a:r>
          </a:p>
        </p:txBody>
      </p:sp>
    </p:spTree>
    <p:extLst>
      <p:ext uri="{BB962C8B-B14F-4D97-AF65-F5344CB8AC3E}">
        <p14:creationId xmlns:p14="http://schemas.microsoft.com/office/powerpoint/2010/main" val="44415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3"/>
          <p:cNvSpPr/>
          <p:nvPr/>
        </p:nvSpPr>
        <p:spPr>
          <a:xfrm>
            <a:off x="381000" y="74619"/>
            <a:ext cx="9144000" cy="474663"/>
          </a:xfrm>
          <a:prstGeom prst="rect">
            <a:avLst/>
          </a:prstGeom>
          <a:noFill/>
          <a:ln>
            <a:noFill/>
          </a:ln>
        </p:spPr>
        <p:style>
          <a:lnRef idx="1">
            <a:schemeClr val="accent6"/>
          </a:lnRef>
          <a:fillRef idx="3">
            <a:schemeClr val="accent6"/>
          </a:fillRef>
          <a:effectRef idx="2">
            <a:schemeClr val="accent6"/>
          </a:effectRef>
          <a:fontRef idx="minor">
            <a:schemeClr val="lt1"/>
          </a:fontRef>
        </p:style>
        <p:txBody>
          <a:bodyPr anchor="ctr"/>
          <a:lstStyle/>
          <a:p>
            <a:pPr algn="ctr">
              <a:defRPr/>
            </a:pPr>
            <a:endParaRPr lang="en-US" altLang="ja-JP" sz="2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テキスト ボックス 93"/>
          <p:cNvSpPr txBox="1"/>
          <p:nvPr/>
        </p:nvSpPr>
        <p:spPr>
          <a:xfrm>
            <a:off x="634108" y="500838"/>
            <a:ext cx="8856984" cy="369332"/>
          </a:xfrm>
          <a:prstGeom prst="rect">
            <a:avLst/>
          </a:prstGeom>
          <a:noFill/>
        </p:spPr>
        <p:txBody>
          <a:bodyPr wrap="square">
            <a:spAutoFit/>
          </a:bodyPr>
          <a:lstStyle/>
          <a:p>
            <a:pPr marL="180970" indent="-180970">
              <a:defRPr/>
            </a:pPr>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「東京グリーンボンド」以外、「グリーンボンド」としては　発行されていない。</a:t>
            </a:r>
          </a:p>
        </p:txBody>
      </p:sp>
      <p:graphicFrame>
        <p:nvGraphicFramePr>
          <p:cNvPr id="2" name="表 1"/>
          <p:cNvGraphicFramePr>
            <a:graphicFrameLocks noGrp="1"/>
          </p:cNvGraphicFramePr>
          <p:nvPr>
            <p:extLst/>
          </p:nvPr>
        </p:nvGraphicFramePr>
        <p:xfrm>
          <a:off x="199745" y="915336"/>
          <a:ext cx="9506521" cy="5860070"/>
        </p:xfrm>
        <a:graphic>
          <a:graphicData uri="http://schemas.openxmlformats.org/drawingml/2006/table">
            <a:tbl>
              <a:tblPr firstRow="1" bandRow="1">
                <a:tableStyleId>{21E4AEA4-8DFA-4A89-87EB-49C32662AFE0}</a:tableStyleId>
              </a:tblPr>
              <a:tblGrid>
                <a:gridCol w="824599">
                  <a:extLst>
                    <a:ext uri="{9D8B030D-6E8A-4147-A177-3AD203B41FA5}">
                      <a16:colId xmlns:a16="http://schemas.microsoft.com/office/drawing/2014/main" val="2265856757"/>
                    </a:ext>
                  </a:extLst>
                </a:gridCol>
                <a:gridCol w="2272479">
                  <a:extLst>
                    <a:ext uri="{9D8B030D-6E8A-4147-A177-3AD203B41FA5}">
                      <a16:colId xmlns:a16="http://schemas.microsoft.com/office/drawing/2014/main" val="4231430812"/>
                    </a:ext>
                  </a:extLst>
                </a:gridCol>
                <a:gridCol w="2089012">
                  <a:extLst>
                    <a:ext uri="{9D8B030D-6E8A-4147-A177-3AD203B41FA5}">
                      <a16:colId xmlns:a16="http://schemas.microsoft.com/office/drawing/2014/main" val="1503529944"/>
                    </a:ext>
                  </a:extLst>
                </a:gridCol>
                <a:gridCol w="4320431">
                  <a:extLst>
                    <a:ext uri="{9D8B030D-6E8A-4147-A177-3AD203B41FA5}">
                      <a16:colId xmlns:a16="http://schemas.microsoft.com/office/drawing/2014/main" val="608233139"/>
                    </a:ext>
                  </a:extLst>
                </a:gridCol>
              </a:tblGrid>
              <a:tr h="822960">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発行体</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名称</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金額</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充当対象事業</a:t>
                      </a:r>
                    </a:p>
                  </a:txBody>
                  <a:tcPr/>
                </a:tc>
                <a:extLst>
                  <a:ext uri="{0D108BD9-81ED-4DB2-BD59-A6C34878D82A}">
                    <a16:rowId xmlns:a16="http://schemas.microsoft.com/office/drawing/2014/main" val="1765201911"/>
                  </a:ext>
                </a:extLst>
              </a:tr>
              <a:tr h="1798320">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鳥</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取</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県</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「ゲゲゲのふるさと」とっとり県民債</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日発行分）</a:t>
                      </a:r>
                    </a:p>
                  </a:txBody>
                  <a:tcPr/>
                </a:tc>
                <a:tc>
                  <a:txBody>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億円</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農業農村小水力発電施設導入事業、防災関連事業、再生可能エネルギー発電施設導入促進事業</a:t>
                      </a:r>
                    </a:p>
                  </a:txBody>
                  <a:tcPr/>
                </a:tc>
                <a:extLst>
                  <a:ext uri="{0D108BD9-81ED-4DB2-BD59-A6C34878D82A}">
                    <a16:rowId xmlns:a16="http://schemas.microsoft.com/office/drawing/2014/main" val="494279972"/>
                  </a:ext>
                </a:extLst>
              </a:tr>
              <a:tr h="822960">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都留市</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つるの</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おんがえし債</a:t>
                      </a:r>
                    </a:p>
                  </a:txBody>
                  <a:tcPr/>
                </a:tc>
                <a:tc>
                  <a:txBody>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0.17</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億円</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小水力市民発電所建設費用</a:t>
                      </a:r>
                    </a:p>
                  </a:txBody>
                  <a:tcPr/>
                </a:tc>
                <a:extLst>
                  <a:ext uri="{0D108BD9-81ED-4DB2-BD59-A6C34878D82A}">
                    <a16:rowId xmlns:a16="http://schemas.microsoft.com/office/drawing/2014/main" val="2372219354"/>
                  </a:ext>
                </a:extLst>
              </a:tr>
              <a:tr h="1325855">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東京都</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東京環境</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サポーター債</a:t>
                      </a:r>
                    </a:p>
                  </a:txBody>
                  <a:tcPr/>
                </a:tc>
                <a:tc>
                  <a:txBody>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億円相当（豪ドル建）</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都有施設の照明の</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LED</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化、太陽光発電設備の設置など</a:t>
                      </a:r>
                    </a:p>
                  </a:txBody>
                  <a:tcPr/>
                </a:tc>
                <a:extLst>
                  <a:ext uri="{0D108BD9-81ED-4DB2-BD59-A6C34878D82A}">
                    <a16:rowId xmlns:a16="http://schemas.microsoft.com/office/drawing/2014/main" val="3923867471"/>
                  </a:ext>
                </a:extLst>
              </a:tr>
              <a:tr h="1089975">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東京都</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東京グリーンボンド</a:t>
                      </a:r>
                    </a:p>
                  </a:txBody>
                  <a:tcPr/>
                </a:tc>
                <a:tc>
                  <a:txBody>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200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億円相当（一部外貨）</a:t>
                      </a:r>
                    </a:p>
                  </a:txBody>
                  <a:tcPr/>
                </a:tc>
                <a:tc>
                  <a:txBody>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東京</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2020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大会競技施設の環境対策、都有施設の</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ZEB</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化など</a:t>
                      </a:r>
                    </a:p>
                  </a:txBody>
                  <a:tcPr/>
                </a:tc>
                <a:extLst>
                  <a:ext uri="{0D108BD9-81ED-4DB2-BD59-A6C34878D82A}">
                    <a16:rowId xmlns:a16="http://schemas.microsoft.com/office/drawing/2014/main" val="1836719076"/>
                  </a:ext>
                </a:extLst>
              </a:tr>
            </a:tbl>
          </a:graphicData>
        </a:graphic>
      </p:graphicFrame>
      <p:sp>
        <p:nvSpPr>
          <p:cNvPr id="42" name="正方形/長方形 41"/>
          <p:cNvSpPr/>
          <p:nvPr/>
        </p:nvSpPr>
        <p:spPr>
          <a:xfrm>
            <a:off x="1593" y="44631"/>
            <a:ext cx="9902825" cy="4765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104">
              <a:defRPr sz="2160" b="1" i="0" u="none" strike="noStrike" kern="1200" baseline="0">
                <a:solidFill>
                  <a:prstClr val="black"/>
                </a:solidFill>
                <a:latin typeface="+mn-lt"/>
                <a:ea typeface="+mn-ea"/>
                <a:cs typeface="+mn-cs"/>
              </a:defRPr>
            </a:pPr>
            <a:r>
              <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これまでの類似例</a:t>
            </a:r>
          </a:p>
        </p:txBody>
      </p:sp>
      <p:sp>
        <p:nvSpPr>
          <p:cNvPr id="46" name="テキスト ボックス 45"/>
          <p:cNvSpPr txBox="1"/>
          <p:nvPr/>
        </p:nvSpPr>
        <p:spPr>
          <a:xfrm>
            <a:off x="9491093" y="6525344"/>
            <a:ext cx="358452" cy="369332"/>
          </a:xfrm>
          <a:prstGeom prst="rect">
            <a:avLst/>
          </a:prstGeom>
          <a:noFill/>
        </p:spPr>
        <p:txBody>
          <a:bodyPr wrap="square" rtlCol="0">
            <a:spAutoFit/>
          </a:bodyPr>
          <a:lstStyle/>
          <a:p>
            <a:pPr algn="ctr" eaLnBrk="0" hangingPunct="0"/>
            <a:r>
              <a:rPr lang="en-US" altLang="ja-JP" b="1" dirty="0">
                <a:solidFill>
                  <a:prstClr val="white">
                    <a:lumMod val="50000"/>
                  </a:prstClr>
                </a:solidFill>
                <a:latin typeface="メイリオ"/>
                <a:ea typeface="メイリオ"/>
                <a:cs typeface="メイリオ" panose="020B0604030504040204" pitchFamily="50" charset="-128"/>
              </a:rPr>
              <a:t>6</a:t>
            </a:r>
            <a:endParaRPr lang="ja-JP" altLang="en-US" b="1" dirty="0">
              <a:solidFill>
                <a:prstClr val="white">
                  <a:lumMod val="50000"/>
                </a:prstClr>
              </a:solidFill>
              <a:latin typeface="メイリオ"/>
              <a:ea typeface="メイリオ"/>
              <a:cs typeface="メイリオ" panose="020B0604030504040204" pitchFamily="50" charset="-128"/>
            </a:endParaRPr>
          </a:p>
        </p:txBody>
      </p:sp>
      <p:sp>
        <p:nvSpPr>
          <p:cNvPr id="45" name="テキスト ボックス 44"/>
          <p:cNvSpPr txBox="1"/>
          <p:nvPr/>
        </p:nvSpPr>
        <p:spPr>
          <a:xfrm>
            <a:off x="10068592" y="1551834"/>
            <a:ext cx="461665" cy="1568699"/>
          </a:xfrm>
          <a:prstGeom prst="rect">
            <a:avLst/>
          </a:prstGeom>
          <a:noFill/>
        </p:spPr>
        <p:txBody>
          <a:bodyPr vert="eaVert" wrap="none" rtlCol="0">
            <a:spAutoFit/>
          </a:bodyPr>
          <a:lstStyle/>
          <a:p>
            <a:r>
              <a:rPr lang="ja-JP" altLang="en-US" dirty="0"/>
              <a:t>印刷は４</a:t>
            </a:r>
            <a:r>
              <a:rPr lang="en-US" altLang="ja-JP" dirty="0"/>
              <a:t>UP</a:t>
            </a:r>
            <a:r>
              <a:rPr lang="ja-JP" altLang="en-US" dirty="0"/>
              <a:t>で</a:t>
            </a:r>
          </a:p>
        </p:txBody>
      </p:sp>
    </p:spTree>
    <p:extLst>
      <p:ext uri="{BB962C8B-B14F-4D97-AF65-F5344CB8AC3E}">
        <p14:creationId xmlns:p14="http://schemas.microsoft.com/office/powerpoint/2010/main" val="42258698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TotalTime>
  <Words>1477</Words>
  <Application>Microsoft Office PowerPoint</Application>
  <PresentationFormat>A4 210 x 297 mm</PresentationFormat>
  <Paragraphs>235</Paragraphs>
  <Slides>6</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vt:i4>
      </vt:variant>
    </vt:vector>
  </HeadingPairs>
  <TitlesOfParts>
    <vt:vector size="16" baseType="lpstr">
      <vt:lpstr>Meiryo UI</vt:lpstr>
      <vt:lpstr>メイリオ</vt:lpstr>
      <vt:lpstr>游ゴシック</vt:lpstr>
      <vt:lpstr>游ゴシック Light</vt:lpstr>
      <vt:lpstr>Arial</vt:lpstr>
      <vt:lpstr>Calibri</vt:lpstr>
      <vt:lpstr>Calibri Light</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稲 佳奈／リサーチ・コンサル／JRI (ina kana)</dc:creator>
  <cp:lastModifiedBy>稲 佳奈／リサーチ・コンサル／JRI (ina kana)</cp:lastModifiedBy>
  <cp:revision>1</cp:revision>
  <dcterms:created xsi:type="dcterms:W3CDTF">2018-05-15T04:50:22Z</dcterms:created>
  <dcterms:modified xsi:type="dcterms:W3CDTF">2018-05-15T04:52:06Z</dcterms:modified>
</cp:coreProperties>
</file>