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2" d="100"/>
          <a:sy n="72" d="100"/>
        </p:scale>
        <p:origin x="31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fssv01\&#32207;&#21512;&#29872;&#22659;&#25919;&#31574;&#23616;\&#29872;&#22659;&#32076;&#28168;&#35506;\&#29872;&#22659;&#32076;&#28168;&#35506;\03%20&#20225;&#26989;&#34892;&#21205;&#20418;\H27&#20225;&#26989;&#34892;&#21205;\050%20H27&#22320;&#22495;&#20302;&#28845;&#32032;&#25237;&#36039;&#20419;&#36914;&#12501;&#12449;&#12531;&#12489;\06_&#20986;&#36039;&#26696;&#20214;\20150330_&#20986;&#36039;&#27770;&#23450;&#26696;&#20214;&#19968;&#35239;&#12304;&#20803;&#12487;&#12540;&#12479;&#12305;v4_0806&#20844;&#34920;&#29256;.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showLegendKey val="0"/>
          <c:showVal val="0"/>
          <c:showCatName val="1"/>
          <c:showSerName val="0"/>
          <c:showPercent val="1"/>
          <c:showBubbleSize val="0"/>
          <c:showLeaderLines val="0"/>
        </c:dLbls>
        <c:firstSliceAng val="0"/>
      </c:pie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r>
              <a:rPr lang="en-US" dirty="0">
                <a:latin typeface="メイリオ" panose="020B0604030504040204" pitchFamily="50" charset="-128"/>
                <a:ea typeface="メイリオ" panose="020B0604030504040204" pitchFamily="50" charset="-128"/>
                <a:cs typeface="メイリオ" panose="020B0604030504040204" pitchFamily="50" charset="-128"/>
              </a:rPr>
              <a:t>【</a:t>
            </a:r>
            <a:r>
              <a:rPr lang="ja-JP" dirty="0">
                <a:latin typeface="メイリオ" panose="020B0604030504040204" pitchFamily="50" charset="-128"/>
                <a:ea typeface="メイリオ" panose="020B0604030504040204" pitchFamily="50" charset="-128"/>
                <a:cs typeface="メイリオ" panose="020B0604030504040204" pitchFamily="50" charset="-128"/>
              </a:rPr>
              <a:t>出資額ベース</a:t>
            </a:r>
            <a:r>
              <a:rPr lang="en-US" dirty="0">
                <a:latin typeface="メイリオ" panose="020B0604030504040204" pitchFamily="50" charset="-128"/>
                <a:ea typeface="メイリオ" panose="020B0604030504040204" pitchFamily="50" charset="-128"/>
                <a:cs typeface="メイリオ" panose="020B0604030504040204" pitchFamily="50" charset="-128"/>
              </a:rPr>
              <a:t>】</a:t>
            </a:r>
            <a:endParaRPr lang="ja-JP" dirty="0">
              <a:latin typeface="メイリオ" panose="020B0604030504040204" pitchFamily="50" charset="-128"/>
              <a:ea typeface="メイリオ" panose="020B0604030504040204" pitchFamily="50" charset="-128"/>
              <a:cs typeface="メイリオ" panose="020B0604030504040204" pitchFamily="50" charset="-128"/>
            </a:endParaRPr>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0F07-4CAD-A966-E1022545A6D3}"/>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0F07-4CAD-A966-E1022545A6D3}"/>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0F07-4CAD-A966-E1022545A6D3}"/>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0F07-4CAD-A966-E1022545A6D3}"/>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0F07-4CAD-A966-E1022545A6D3}"/>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0F07-4CAD-A966-E1022545A6D3}"/>
              </c:ext>
            </c:extLst>
          </c:dPt>
          <c:dLbls>
            <c:dLbl>
              <c:idx val="0"/>
              <c:layout>
                <c:manualLayout>
                  <c:x val="-9.1363597876062561E-2"/>
                  <c:y val="0.2161803138480477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F07-4CAD-A966-E1022545A6D3}"/>
                </c:ext>
              </c:extLst>
            </c:dLbl>
            <c:dLbl>
              <c:idx val="1"/>
              <c:layout>
                <c:manualLayout>
                  <c:x val="-0.17796757485826312"/>
                  <c:y val="-0.1047891668182799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F07-4CAD-A966-E1022545A6D3}"/>
                </c:ext>
              </c:extLst>
            </c:dLbl>
            <c:dLbl>
              <c:idx val="2"/>
              <c:layout>
                <c:manualLayout>
                  <c:x val="0.14506551360252856"/>
                  <c:y val="-0.1110004947978215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F07-4CAD-A966-E1022545A6D3}"/>
                </c:ext>
              </c:extLst>
            </c:dLbl>
            <c:dLbl>
              <c:idx val="3"/>
              <c:layout>
                <c:manualLayout>
                  <c:x val="0.23758131724251488"/>
                  <c:y val="2.1614173228346457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3178767327602121"/>
                      <c:h val="0.33201188875040594"/>
                    </c:manualLayout>
                  </c15:layout>
                </c:ext>
                <c:ext xmlns:c16="http://schemas.microsoft.com/office/drawing/2014/chart" uri="{C3380CC4-5D6E-409C-BE32-E72D297353CC}">
                  <c16:uniqueId val="{00000007-0F07-4CAD-A966-E1022545A6D3}"/>
                </c:ext>
              </c:extLst>
            </c:dLbl>
            <c:dLbl>
              <c:idx val="4"/>
              <c:layout>
                <c:manualLayout>
                  <c:x val="1.5199191690230899E-2"/>
                  <c:y val="3.0331871611017497E-3"/>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fld id="{1AE08E0A-7E12-4922-B0BD-D8620BCAC5FA}" type="CATEGORYNAME">
                      <a:rPr lang="ja-JP" altLang="en-US" sz="100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pPr>
                        <a:defRPr sz="1000">
                          <a:latin typeface="メイリオ" panose="020B0604030504040204" pitchFamily="50" charset="-128"/>
                          <a:ea typeface="メイリオ" panose="020B0604030504040204" pitchFamily="50" charset="-128"/>
                          <a:cs typeface="メイリオ" panose="020B0604030504040204" pitchFamily="50" charset="-128"/>
                        </a:defRPr>
                      </a:pPr>
                      <a:t>[分類名]</a:t>
                    </a:fld>
                    <a:r>
                      <a:rPr lang="ja-JP" altLang="en-US" sz="10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fld id="{4CDFA15C-5004-4616-9CF0-EBA9AA0F96CF}" type="PERCENTAGE">
                      <a:rPr lang="en-US" altLang="ja-JP" sz="1000" baseline="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pPr>
                        <a:defRPr sz="1000">
                          <a:latin typeface="メイリオ" panose="020B0604030504040204" pitchFamily="50" charset="-128"/>
                          <a:ea typeface="メイリオ" panose="020B0604030504040204" pitchFamily="50" charset="-128"/>
                          <a:cs typeface="メイリオ" panose="020B0604030504040204" pitchFamily="50" charset="-128"/>
                        </a:defRPr>
                      </a:pPr>
                      <a:t>[パーセンテージ]</a:t>
                    </a:fld>
                    <a:endParaRPr lang="ja-JP" altLang="en-US" sz="10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c:rich>
              </c:tx>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54556630901692049"/>
                      <c:h val="0.22011191612581804"/>
                    </c:manualLayout>
                  </c15:layout>
                  <c15:dlblFieldTable/>
                  <c15:showDataLabelsRange val="0"/>
                </c:ext>
                <c:ext xmlns:c16="http://schemas.microsoft.com/office/drawing/2014/chart" uri="{C3380CC4-5D6E-409C-BE32-E72D297353CC}">
                  <c16:uniqueId val="{00000009-0F07-4CAD-A966-E1022545A6D3}"/>
                </c:ext>
              </c:extLst>
            </c:dLbl>
            <c:dLbl>
              <c:idx val="5"/>
              <c:layout>
                <c:manualLayout>
                  <c:x val="8.8759389914019854E-2"/>
                  <c:y val="0.2163558735562020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F07-4CAD-A966-E1022545A6D3}"/>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Sheet1!$B$6:$B$11</c:f>
              <c:strCache>
                <c:ptCount val="6"/>
                <c:pt idx="0">
                  <c:v>太陽光</c:v>
                </c:pt>
                <c:pt idx="1">
                  <c:v>風力</c:v>
                </c:pt>
                <c:pt idx="2">
                  <c:v>中小水力</c:v>
                </c:pt>
                <c:pt idx="3">
                  <c:v>バイオマス</c:v>
                </c:pt>
                <c:pt idx="4">
                  <c:v>地熱・温泉熱</c:v>
                </c:pt>
                <c:pt idx="5">
                  <c:v>複数種</c:v>
                </c:pt>
              </c:strCache>
            </c:strRef>
          </c:cat>
          <c:val>
            <c:numRef>
              <c:f>Sheet1!$C$6:$C$11</c:f>
              <c:numCache>
                <c:formatCode>General</c:formatCode>
                <c:ptCount val="6"/>
                <c:pt idx="0">
                  <c:v>12.6</c:v>
                </c:pt>
                <c:pt idx="1">
                  <c:v>41.9</c:v>
                </c:pt>
                <c:pt idx="2">
                  <c:v>18.399999999999999</c:v>
                </c:pt>
                <c:pt idx="3">
                  <c:v>23</c:v>
                </c:pt>
                <c:pt idx="4">
                  <c:v>2.1</c:v>
                </c:pt>
                <c:pt idx="5">
                  <c:v>12</c:v>
                </c:pt>
              </c:numCache>
            </c:numRef>
          </c:val>
          <c:extLst>
            <c:ext xmlns:c16="http://schemas.microsoft.com/office/drawing/2014/chart" uri="{C3380CC4-5D6E-409C-BE32-E72D297353CC}">
              <c16:uniqueId val="{0000000C-0F07-4CAD-A966-E1022545A6D3}"/>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r>
              <a:rPr lang="en-US" altLang="ja-JP">
                <a:latin typeface="メイリオ" panose="020B0604030504040204" pitchFamily="50" charset="-128"/>
                <a:ea typeface="メイリオ" panose="020B0604030504040204" pitchFamily="50" charset="-128"/>
                <a:cs typeface="メイリオ" panose="020B0604030504040204" pitchFamily="50" charset="-128"/>
              </a:rPr>
              <a:t>【</a:t>
            </a:r>
            <a:r>
              <a:rPr lang="ja-JP" altLang="en-US">
                <a:latin typeface="メイリオ" panose="020B0604030504040204" pitchFamily="50" charset="-128"/>
                <a:ea typeface="メイリオ" panose="020B0604030504040204" pitchFamily="50" charset="-128"/>
                <a:cs typeface="メイリオ" panose="020B0604030504040204" pitchFamily="50" charset="-128"/>
              </a:rPr>
              <a:t>件数ベース</a:t>
            </a:r>
            <a:r>
              <a:rPr lang="en-US" altLang="ja-JP">
                <a:latin typeface="メイリオ" panose="020B0604030504040204" pitchFamily="50" charset="-128"/>
                <a:ea typeface="メイリオ" panose="020B0604030504040204" pitchFamily="50" charset="-128"/>
                <a:cs typeface="メイリオ" panose="020B0604030504040204" pitchFamily="50" charset="-128"/>
              </a:rPr>
              <a:t>】</a:t>
            </a:r>
            <a:endParaRPr lang="ja-JP">
              <a:latin typeface="メイリオ" panose="020B0604030504040204" pitchFamily="50" charset="-128"/>
              <a:ea typeface="メイリオ" panose="020B0604030504040204" pitchFamily="50" charset="-128"/>
              <a:cs typeface="メイリオ" panose="020B0604030504040204" pitchFamily="50" charset="-128"/>
            </a:endParaRPr>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612C-405D-AF93-9CB9F9C2D1D9}"/>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612C-405D-AF93-9CB9F9C2D1D9}"/>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612C-405D-AF93-9CB9F9C2D1D9}"/>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612C-405D-AF93-9CB9F9C2D1D9}"/>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612C-405D-AF93-9CB9F9C2D1D9}"/>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612C-405D-AF93-9CB9F9C2D1D9}"/>
              </c:ext>
            </c:extLst>
          </c:dPt>
          <c:dLbls>
            <c:dLbl>
              <c:idx val="0"/>
              <c:layout>
                <c:manualLayout>
                  <c:x val="-0.17115891125854166"/>
                  <c:y val="0.1729994167395741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12C-405D-AF93-9CB9F9C2D1D9}"/>
                </c:ext>
              </c:extLst>
            </c:dLbl>
            <c:dLbl>
              <c:idx val="1"/>
              <c:layout>
                <c:manualLayout>
                  <c:x val="-0.14639040009691309"/>
                  <c:y val="-0.1467074754690559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12C-405D-AF93-9CB9F9C2D1D9}"/>
                </c:ext>
              </c:extLst>
            </c:dLbl>
            <c:dLbl>
              <c:idx val="2"/>
              <c:layout>
                <c:manualLayout>
                  <c:x val="0.13880701904122114"/>
                  <c:y val="-8.422713573958141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12C-405D-AF93-9CB9F9C2D1D9}"/>
                </c:ext>
              </c:extLst>
            </c:dLbl>
            <c:dLbl>
              <c:idx val="3"/>
              <c:layout>
                <c:manualLayout>
                  <c:x val="0.21553665627787627"/>
                  <c:y val="4.2298754934093699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4476063566181733"/>
                      <c:h val="0.29881708591665063"/>
                    </c:manualLayout>
                  </c15:layout>
                </c:ext>
                <c:ext xmlns:c16="http://schemas.microsoft.com/office/drawing/2014/chart" uri="{C3380CC4-5D6E-409C-BE32-E72D297353CC}">
                  <c16:uniqueId val="{00000007-612C-405D-AF93-9CB9F9C2D1D9}"/>
                </c:ext>
              </c:extLst>
            </c:dLbl>
            <c:dLbl>
              <c:idx val="4"/>
              <c:layout>
                <c:manualLayout>
                  <c:x val="0"/>
                  <c:y val="3.4898037186238996E-3"/>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fld id="{08E0EC7F-EA56-472C-A397-83D53F034119}" type="CATEGORYNAME">
                      <a:rPr lang="ja-JP" altLang="en-US" sz="100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pPr>
                        <a:defRPr sz="1000">
                          <a:latin typeface="メイリオ" panose="020B0604030504040204" pitchFamily="50" charset="-128"/>
                          <a:ea typeface="メイリオ" panose="020B0604030504040204" pitchFamily="50" charset="-128"/>
                          <a:cs typeface="メイリオ" panose="020B0604030504040204" pitchFamily="50" charset="-128"/>
                        </a:defRPr>
                      </a:pPr>
                      <a:t>[分類名]</a:t>
                    </a:fld>
                    <a:r>
                      <a:rPr lang="ja-JP" altLang="en-US" sz="10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fld id="{5CF967A0-3C25-432B-B78A-8D0A8E974BB3}" type="PERCENTAGE">
                      <a:rPr lang="en-US" altLang="ja-JP" sz="1000" baseline="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pPr>
                        <a:defRPr sz="1000">
                          <a:latin typeface="メイリオ" panose="020B0604030504040204" pitchFamily="50" charset="-128"/>
                          <a:ea typeface="メイリオ" panose="020B0604030504040204" pitchFamily="50" charset="-128"/>
                          <a:cs typeface="メイリオ" panose="020B0604030504040204" pitchFamily="50" charset="-128"/>
                        </a:defRPr>
                      </a:pPr>
                      <a:t>[パーセンテージ]</a:t>
                    </a:fld>
                    <a:endParaRPr lang="ja-JP" altLang="en-US" sz="10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c:rich>
              </c:tx>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49469972082420183"/>
                      <c:h val="0.14067156101702369"/>
                    </c:manualLayout>
                  </c15:layout>
                  <c15:dlblFieldTable/>
                  <c15:showDataLabelsRange val="0"/>
                </c:ext>
                <c:ext xmlns:c16="http://schemas.microsoft.com/office/drawing/2014/chart" uri="{C3380CC4-5D6E-409C-BE32-E72D297353CC}">
                  <c16:uniqueId val="{00000009-612C-405D-AF93-9CB9F9C2D1D9}"/>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Sheet1!$B$16:$B$21</c:f>
              <c:strCache>
                <c:ptCount val="6"/>
                <c:pt idx="0">
                  <c:v>太陽光</c:v>
                </c:pt>
                <c:pt idx="1">
                  <c:v>風力</c:v>
                </c:pt>
                <c:pt idx="2">
                  <c:v>中小水力</c:v>
                </c:pt>
                <c:pt idx="3">
                  <c:v>バイオマス</c:v>
                </c:pt>
                <c:pt idx="4">
                  <c:v>地熱・温泉熱</c:v>
                </c:pt>
                <c:pt idx="5">
                  <c:v>複数種</c:v>
                </c:pt>
              </c:strCache>
            </c:strRef>
          </c:cat>
          <c:val>
            <c:numRef>
              <c:f>Sheet1!$D$16:$D$21</c:f>
              <c:numCache>
                <c:formatCode>General</c:formatCode>
                <c:ptCount val="6"/>
                <c:pt idx="0">
                  <c:v>7</c:v>
                </c:pt>
                <c:pt idx="1">
                  <c:v>7</c:v>
                </c:pt>
                <c:pt idx="2">
                  <c:v>3</c:v>
                </c:pt>
                <c:pt idx="3">
                  <c:v>7</c:v>
                </c:pt>
                <c:pt idx="4">
                  <c:v>1</c:v>
                </c:pt>
                <c:pt idx="5">
                  <c:v>2</c:v>
                </c:pt>
              </c:numCache>
            </c:numRef>
          </c:val>
          <c:extLst>
            <c:ext xmlns:c16="http://schemas.microsoft.com/office/drawing/2014/chart" uri="{C3380CC4-5D6E-409C-BE32-E72D297353CC}">
              <c16:uniqueId val="{0000000C-612C-405D-AF93-9CB9F9C2D1D9}"/>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r>
              <a:rPr lang="en-US" altLang="ja-JP">
                <a:latin typeface="メイリオ" panose="020B0604030504040204" pitchFamily="50" charset="-128"/>
                <a:ea typeface="メイリオ" panose="020B0604030504040204" pitchFamily="50" charset="-128"/>
                <a:cs typeface="メイリオ" panose="020B0604030504040204" pitchFamily="50" charset="-128"/>
              </a:rPr>
              <a:t>【</a:t>
            </a:r>
            <a:r>
              <a:rPr lang="ja-JP" altLang="en-US">
                <a:latin typeface="メイリオ" panose="020B0604030504040204" pitchFamily="50" charset="-128"/>
                <a:ea typeface="メイリオ" panose="020B0604030504040204" pitchFamily="50" charset="-128"/>
                <a:cs typeface="メイリオ" panose="020B0604030504040204" pitchFamily="50" charset="-128"/>
              </a:rPr>
              <a:t>出資額ベース</a:t>
            </a:r>
            <a:r>
              <a:rPr lang="en-US" altLang="ja-JP">
                <a:latin typeface="メイリオ" panose="020B0604030504040204" pitchFamily="50" charset="-128"/>
                <a:ea typeface="メイリオ" panose="020B0604030504040204" pitchFamily="50" charset="-128"/>
                <a:cs typeface="メイリオ" panose="020B0604030504040204" pitchFamily="50" charset="-128"/>
              </a:rPr>
              <a:t>】</a:t>
            </a:r>
            <a:endParaRPr lang="ja-JP">
              <a:latin typeface="メイリオ" panose="020B0604030504040204" pitchFamily="50" charset="-128"/>
              <a:ea typeface="メイリオ" panose="020B0604030504040204" pitchFamily="50" charset="-128"/>
              <a:cs typeface="メイリオ" panose="020B0604030504040204" pitchFamily="50" charset="-128"/>
            </a:endParaRPr>
          </a:p>
        </c:rich>
      </c:tx>
      <c:layout>
        <c:manualLayout>
          <c:xMode val="edge"/>
          <c:yMode val="edge"/>
          <c:x val="0.23104600492070504"/>
          <c:y val="3.8118857169337293E-2"/>
        </c:manualLayout>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title>
    <c:autoTitleDeleted val="0"/>
    <c:plotArea>
      <c:layout>
        <c:manualLayout>
          <c:layoutTarget val="inner"/>
          <c:xMode val="edge"/>
          <c:yMode val="edge"/>
          <c:x val="0.19323425362388205"/>
          <c:y val="0.25012154330636943"/>
          <c:w val="0.60481681507351037"/>
          <c:h val="0.70421732302715334"/>
        </c:manualLayout>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03FB-4122-BE8B-77B7F8C2CA59}"/>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03FB-4122-BE8B-77B7F8C2CA59}"/>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03FB-4122-BE8B-77B7F8C2CA59}"/>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03FB-4122-BE8B-77B7F8C2CA59}"/>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03FB-4122-BE8B-77B7F8C2CA59}"/>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03FB-4122-BE8B-77B7F8C2CA59}"/>
              </c:ext>
            </c:extLst>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D-03FB-4122-BE8B-77B7F8C2CA59}"/>
              </c:ext>
            </c:extLst>
          </c:dPt>
          <c:dLbls>
            <c:dLbl>
              <c:idx val="0"/>
              <c:layout>
                <c:manualLayout>
                  <c:x val="-0.12255512977150046"/>
                  <c:y val="0.1866541654499019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3FB-4122-BE8B-77B7F8C2CA59}"/>
                </c:ext>
              </c:extLst>
            </c:dLbl>
            <c:dLbl>
              <c:idx val="1"/>
              <c:layout>
                <c:manualLayout>
                  <c:x val="-0.19436750481966278"/>
                  <c:y val="-5.435073103754639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3FB-4122-BE8B-77B7F8C2CA59}"/>
                </c:ext>
              </c:extLst>
            </c:dLbl>
            <c:dLbl>
              <c:idx val="2"/>
              <c:layout>
                <c:manualLayout>
                  <c:x val="-5.7488395583236665E-2"/>
                  <c:y val="-1.0146918592550578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0479492545004963"/>
                      <c:h val="0.23895993285456391"/>
                    </c:manualLayout>
                  </c15:layout>
                </c:ext>
                <c:ext xmlns:c16="http://schemas.microsoft.com/office/drawing/2014/chart" uri="{C3380CC4-5D6E-409C-BE32-E72D297353CC}">
                  <c16:uniqueId val="{00000005-03FB-4122-BE8B-77B7F8C2CA59}"/>
                </c:ext>
              </c:extLst>
            </c:dLbl>
            <c:dLbl>
              <c:idx val="3"/>
              <c:layout>
                <c:manualLayout>
                  <c:x val="3.8847219691877738E-2"/>
                  <c:y val="-1.006941850566259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3FB-4122-BE8B-77B7F8C2CA59}"/>
                </c:ext>
              </c:extLst>
            </c:dLbl>
            <c:dLbl>
              <c:idx val="4"/>
              <c:layout>
                <c:manualLayout>
                  <c:x val="0.1132983579694526"/>
                  <c:y val="-4.7975749663533893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960802477713241"/>
                      <c:h val="0.23895993285456385"/>
                    </c:manualLayout>
                  </c15:layout>
                </c:ext>
                <c:ext xmlns:c16="http://schemas.microsoft.com/office/drawing/2014/chart" uri="{C3380CC4-5D6E-409C-BE32-E72D297353CC}">
                  <c16:uniqueId val="{00000009-03FB-4122-BE8B-77B7F8C2CA59}"/>
                </c:ext>
              </c:extLst>
            </c:dLbl>
            <c:dLbl>
              <c:idx val="5"/>
              <c:layout>
                <c:manualLayout>
                  <c:x val="0.17102040298179211"/>
                  <c:y val="-6.9905078372961574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614403303617655"/>
                      <c:h val="0.28233800983771723"/>
                    </c:manualLayout>
                  </c15:layout>
                </c:ext>
                <c:ext xmlns:c16="http://schemas.microsoft.com/office/drawing/2014/chart" uri="{C3380CC4-5D6E-409C-BE32-E72D297353CC}">
                  <c16:uniqueId val="{0000000B-03FB-4122-BE8B-77B7F8C2CA59}"/>
                </c:ext>
              </c:extLst>
            </c:dLbl>
            <c:dLbl>
              <c:idx val="6"/>
              <c:layout>
                <c:manualLayout>
                  <c:x val="0.12515340749043694"/>
                  <c:y val="0.180846852238094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03FB-4122-BE8B-77B7F8C2CA59}"/>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Sheet1!$M$6:$M$12</c:f>
              <c:strCache>
                <c:ptCount val="7"/>
                <c:pt idx="0">
                  <c:v>北海道</c:v>
                </c:pt>
                <c:pt idx="1">
                  <c:v>東北</c:v>
                </c:pt>
                <c:pt idx="2">
                  <c:v>関東</c:v>
                </c:pt>
                <c:pt idx="3">
                  <c:v>東海</c:v>
                </c:pt>
                <c:pt idx="4">
                  <c:v>甲信越</c:v>
                </c:pt>
                <c:pt idx="5">
                  <c:v>九州・沖縄</c:v>
                </c:pt>
                <c:pt idx="6">
                  <c:v>全国</c:v>
                </c:pt>
              </c:strCache>
            </c:strRef>
          </c:cat>
          <c:val>
            <c:numRef>
              <c:f>Sheet1!$N$6:$N$12</c:f>
              <c:numCache>
                <c:formatCode>General</c:formatCode>
                <c:ptCount val="7"/>
                <c:pt idx="0">
                  <c:v>16.100000000000001</c:v>
                </c:pt>
                <c:pt idx="1">
                  <c:v>31.5</c:v>
                </c:pt>
                <c:pt idx="2">
                  <c:v>6.4</c:v>
                </c:pt>
                <c:pt idx="3">
                  <c:v>5.9</c:v>
                </c:pt>
                <c:pt idx="4">
                  <c:v>6.1</c:v>
                </c:pt>
                <c:pt idx="5">
                  <c:v>26</c:v>
                </c:pt>
                <c:pt idx="6">
                  <c:v>18</c:v>
                </c:pt>
              </c:numCache>
            </c:numRef>
          </c:val>
          <c:extLst>
            <c:ext xmlns:c16="http://schemas.microsoft.com/office/drawing/2014/chart" uri="{C3380CC4-5D6E-409C-BE32-E72D297353CC}">
              <c16:uniqueId val="{0000000E-03FB-4122-BE8B-77B7F8C2CA59}"/>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件数ベース</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endParaRPr lang="ja-JP" dirty="0">
              <a:latin typeface="メイリオ" panose="020B0604030504040204" pitchFamily="50" charset="-128"/>
              <a:ea typeface="メイリオ" panose="020B0604030504040204" pitchFamily="50" charset="-128"/>
              <a:cs typeface="メイリオ" panose="020B0604030504040204" pitchFamily="50" charset="-128"/>
            </a:endParaRPr>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A9B8-4E63-89AA-31024339A431}"/>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A9B8-4E63-89AA-31024339A431}"/>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A9B8-4E63-89AA-31024339A431}"/>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A9B8-4E63-89AA-31024339A431}"/>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A9B8-4E63-89AA-31024339A431}"/>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A9B8-4E63-89AA-31024339A431}"/>
              </c:ext>
            </c:extLst>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D-A9B8-4E63-89AA-31024339A431}"/>
              </c:ext>
            </c:extLst>
          </c:dPt>
          <c:dLbls>
            <c:dLbl>
              <c:idx val="1"/>
              <c:layout>
                <c:manualLayout>
                  <c:x val="-0.17806409129786235"/>
                  <c:y val="-9.013732764318957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9B8-4E63-89AA-31024339A431}"/>
                </c:ext>
              </c:extLst>
            </c:dLbl>
            <c:dLbl>
              <c:idx val="2"/>
              <c:layout>
                <c:manualLayout>
                  <c:x val="-5.2121160508538128E-2"/>
                  <c:y val="-5.762645143887839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9B8-4E63-89AA-31024339A431}"/>
                </c:ext>
              </c:extLst>
            </c:dLbl>
            <c:dLbl>
              <c:idx val="3"/>
              <c:layout>
                <c:manualLayout>
                  <c:x val="6.6548223707657936E-2"/>
                  <c:y val="-5.256636187927751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9B8-4E63-89AA-31024339A431}"/>
                </c:ext>
              </c:extLst>
            </c:dLbl>
            <c:dLbl>
              <c:idx val="4"/>
              <c:layout>
                <c:manualLayout>
                  <c:x val="0.12241076460752721"/>
                  <c:y val="-9.753103488393877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9B8-4E63-89AA-31024339A431}"/>
                </c:ext>
              </c:extLst>
            </c:dLbl>
            <c:dLbl>
              <c:idx val="5"/>
              <c:layout>
                <c:manualLayout>
                  <c:x val="0.20507149996194582"/>
                  <c:y val="9.6144092225909542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5974078225327057"/>
                      <c:h val="0.28159398399178909"/>
                    </c:manualLayout>
                  </c15:layout>
                </c:ext>
                <c:ext xmlns:c16="http://schemas.microsoft.com/office/drawing/2014/chart" uri="{C3380CC4-5D6E-409C-BE32-E72D297353CC}">
                  <c16:uniqueId val="{0000000B-A9B8-4E63-89AA-31024339A431}"/>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Sheet1!$M$18:$M$24</c:f>
              <c:strCache>
                <c:ptCount val="7"/>
                <c:pt idx="0">
                  <c:v>北海道</c:v>
                </c:pt>
                <c:pt idx="1">
                  <c:v>東北</c:v>
                </c:pt>
                <c:pt idx="2">
                  <c:v>関東</c:v>
                </c:pt>
                <c:pt idx="3">
                  <c:v>東海</c:v>
                </c:pt>
                <c:pt idx="4">
                  <c:v>甲信越</c:v>
                </c:pt>
                <c:pt idx="5">
                  <c:v>九州・沖縄</c:v>
                </c:pt>
                <c:pt idx="6">
                  <c:v>全国</c:v>
                </c:pt>
              </c:strCache>
            </c:strRef>
          </c:cat>
          <c:val>
            <c:numRef>
              <c:f>Sheet1!$O$18:$O$24</c:f>
              <c:numCache>
                <c:formatCode>General</c:formatCode>
                <c:ptCount val="7"/>
                <c:pt idx="0">
                  <c:v>3</c:v>
                </c:pt>
                <c:pt idx="1">
                  <c:v>8</c:v>
                </c:pt>
                <c:pt idx="2">
                  <c:v>3</c:v>
                </c:pt>
                <c:pt idx="3">
                  <c:v>1</c:v>
                </c:pt>
                <c:pt idx="4">
                  <c:v>3</c:v>
                </c:pt>
                <c:pt idx="5">
                  <c:v>7</c:v>
                </c:pt>
                <c:pt idx="6">
                  <c:v>2</c:v>
                </c:pt>
              </c:numCache>
            </c:numRef>
          </c:val>
          <c:extLst>
            <c:ext xmlns:c16="http://schemas.microsoft.com/office/drawing/2014/chart" uri="{C3380CC4-5D6E-409C-BE32-E72D297353CC}">
              <c16:uniqueId val="{0000000E-A9B8-4E63-89AA-31024339A431}"/>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CF57BD-CD46-4F4D-8F85-E108FEDF840A}"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B8636E-E189-4B8F-9401-782D887A5E7B}" type="slidenum">
              <a:rPr kumimoji="1" lang="ja-JP" altLang="en-US" smtClean="0"/>
              <a:t>‹#›</a:t>
            </a:fld>
            <a:endParaRPr kumimoji="1" lang="ja-JP" altLang="en-US"/>
          </a:p>
        </p:txBody>
      </p:sp>
    </p:spTree>
    <p:extLst>
      <p:ext uri="{BB962C8B-B14F-4D97-AF65-F5344CB8AC3E}">
        <p14:creationId xmlns:p14="http://schemas.microsoft.com/office/powerpoint/2010/main" val="27885875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bwMode="auto">
          <a:xfrm>
            <a:off x="439738" y="804863"/>
            <a:ext cx="5807075"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p>
        </p:txBody>
      </p:sp>
      <p:sp>
        <p:nvSpPr>
          <p:cNvPr id="327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6125" indent="-28416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9350"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9725"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1688"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288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60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32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04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794809-38AE-4DE4-99B2-BCAF415A4D7E}"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1403198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2</a:t>
            </a:fld>
            <a:endParaRPr lang="ja-JP" altLang="en-US"/>
          </a:p>
        </p:txBody>
      </p:sp>
    </p:spTree>
    <p:extLst>
      <p:ext uri="{BB962C8B-B14F-4D97-AF65-F5344CB8AC3E}">
        <p14:creationId xmlns:p14="http://schemas.microsoft.com/office/powerpoint/2010/main" val="1393542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413412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207306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384913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337953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253418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166363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237472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2242945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232948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2535355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68529F-D614-4851-8FAE-4291805CA17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3081639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8529F-D614-4851-8FAE-4291805CA176}"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08037-DD0E-431B-AC1F-9F76C936FB16}" type="slidenum">
              <a:rPr kumimoji="1" lang="ja-JP" altLang="en-US" smtClean="0"/>
              <a:t>‹#›</a:t>
            </a:fld>
            <a:endParaRPr kumimoji="1" lang="ja-JP" altLang="en-US"/>
          </a:p>
        </p:txBody>
      </p:sp>
    </p:spTree>
    <p:extLst>
      <p:ext uri="{BB962C8B-B14F-4D97-AF65-F5344CB8AC3E}">
        <p14:creationId xmlns:p14="http://schemas.microsoft.com/office/powerpoint/2010/main" val="2032609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28467" y="1239148"/>
            <a:ext cx="9648949" cy="2314945"/>
            <a:chOff x="126875" y="528173"/>
            <a:chExt cx="9648949" cy="1920145"/>
          </a:xfrm>
        </p:grpSpPr>
        <p:sp>
          <p:nvSpPr>
            <p:cNvPr id="61" name="角丸四角形 3"/>
            <p:cNvSpPr/>
            <p:nvPr/>
          </p:nvSpPr>
          <p:spPr>
            <a:xfrm>
              <a:off x="126875" y="829714"/>
              <a:ext cx="9648949" cy="1618604"/>
            </a:xfrm>
            <a:prstGeom prst="roundRect">
              <a:avLst>
                <a:gd name="adj" fmla="val 11444"/>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fontAlgn="base" hangingPunct="0">
                <a:spcBef>
                  <a:spcPct val="0"/>
                </a:spcBef>
                <a:spcAft>
                  <a:spcPct val="0"/>
                </a:spcAft>
                <a:defRPr/>
              </a:pPr>
              <a:r>
                <a:rPr lang="ja-JP" altLang="en-US" sz="2400" dirty="0">
                  <a:solidFill>
                    <a:prstClr val="black"/>
                  </a:solidFill>
                  <a:latin typeface="メイリオ" pitchFamily="50" charset="-128"/>
                  <a:ea typeface="メイリオ" pitchFamily="50" charset="-128"/>
                  <a:cs typeface="メイリオ" pitchFamily="50" charset="-128"/>
                </a:rPr>
                <a:t>一定の採算性・収益性が見込まれる低炭素化プロジェクトを</a:t>
              </a:r>
              <a:r>
                <a:rPr lang="ja-JP" altLang="en-US" sz="2400" u="sng" dirty="0">
                  <a:solidFill>
                    <a:srgbClr val="FF0000"/>
                  </a:solidFill>
                  <a:latin typeface="メイリオ" pitchFamily="50" charset="-128"/>
                  <a:ea typeface="メイリオ" pitchFamily="50" charset="-128"/>
                  <a:cs typeface="メイリオ" pitchFamily="50" charset="-128"/>
                </a:rPr>
                <a:t>出資により支援</a:t>
              </a:r>
              <a:r>
                <a:rPr lang="ja-JP" altLang="en-US" sz="2400" dirty="0">
                  <a:solidFill>
                    <a:schemeClr val="tx1"/>
                  </a:solidFill>
                  <a:latin typeface="メイリオ" pitchFamily="50" charset="-128"/>
                  <a:ea typeface="メイリオ" pitchFamily="50" charset="-128"/>
                  <a:cs typeface="メイリオ" pitchFamily="50" charset="-128"/>
                </a:rPr>
                <a:t>することで、地域金融機関からの融資等を受けやすくするとともに、</a:t>
              </a:r>
              <a:r>
                <a:rPr lang="ja-JP" altLang="en-US" sz="2400" dirty="0">
                  <a:solidFill>
                    <a:prstClr val="black"/>
                  </a:solidFill>
                  <a:latin typeface="メイリオ" pitchFamily="50" charset="-128"/>
                  <a:ea typeface="メイリオ" pitchFamily="50" charset="-128"/>
                  <a:cs typeface="メイリオ" pitchFamily="50" charset="-128"/>
                </a:rPr>
                <a:t>その審査やモニタリングの過程において</a:t>
              </a:r>
              <a:r>
                <a:rPr lang="ja-JP" altLang="en-US" sz="2400" u="sng" dirty="0">
                  <a:solidFill>
                    <a:srgbClr val="FF0000"/>
                  </a:solidFill>
                  <a:latin typeface="メイリオ" pitchFamily="50" charset="-128"/>
                  <a:ea typeface="メイリオ" pitchFamily="50" charset="-128"/>
                  <a:cs typeface="メイリオ" pitchFamily="50" charset="-128"/>
                </a:rPr>
                <a:t>様々な助言</a:t>
              </a:r>
              <a:r>
                <a:rPr lang="ja-JP" altLang="en-US" sz="2400" dirty="0">
                  <a:solidFill>
                    <a:prstClr val="black"/>
                  </a:solidFill>
                  <a:latin typeface="メイリオ" pitchFamily="50" charset="-128"/>
                  <a:ea typeface="メイリオ" pitchFamily="50" charset="-128"/>
                  <a:cs typeface="メイリオ" pitchFamily="50" charset="-128"/>
                </a:rPr>
                <a:t>等を行う。</a:t>
              </a:r>
              <a:endParaRPr lang="en-US" altLang="ja-JP" sz="2400" dirty="0">
                <a:solidFill>
                  <a:prstClr val="black"/>
                </a:solidFill>
                <a:latin typeface="メイリオ" pitchFamily="50" charset="-128"/>
                <a:ea typeface="メイリオ" pitchFamily="50" charset="-128"/>
                <a:cs typeface="メイリオ" pitchFamily="50" charset="-128"/>
              </a:endParaRPr>
            </a:p>
            <a:p>
              <a:pPr lvl="0" eaLnBrk="0" hangingPunct="0">
                <a:defRPr/>
              </a:pPr>
              <a:r>
                <a:rPr lang="en-US" altLang="ja-JP" sz="24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固定価格買取制度の認定を受ける太陽光発電事業を除く。</a:t>
              </a:r>
            </a:p>
          </p:txBody>
        </p:sp>
        <p:sp>
          <p:nvSpPr>
            <p:cNvPr id="60" name="正方形/長方形 2"/>
            <p:cNvSpPr>
              <a:spLocks noChangeArrowheads="1"/>
            </p:cNvSpPr>
            <p:nvPr/>
          </p:nvSpPr>
          <p:spPr bwMode="auto">
            <a:xfrm>
              <a:off x="159352" y="528173"/>
              <a:ext cx="6082086" cy="38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1" fontAlgn="base" hangingPunct="1">
                <a:spcBef>
                  <a:spcPct val="0"/>
                </a:spcBef>
                <a:spcAft>
                  <a:spcPts val="277"/>
                </a:spcAft>
                <a:buClr>
                  <a:srgbClr val="6F6F6F"/>
                </a:buClr>
                <a:buNone/>
                <a:defRPr/>
              </a:pP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再生可能エネルギー事業への投資促進</a:t>
              </a:r>
              <a:endParaRPr lang="en-US" altLang="ja-JP"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63" name="正方形/長方形 6"/>
          <p:cNvSpPr>
            <a:spLocks noChangeArrowheads="1"/>
          </p:cNvSpPr>
          <p:nvPr/>
        </p:nvSpPr>
        <p:spPr bwMode="auto">
          <a:xfrm>
            <a:off x="-24097" y="7168247"/>
            <a:ext cx="4729402"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4083" eaLnBrk="1" fontAlgn="base" hangingPunct="1">
              <a:lnSpc>
                <a:spcPts val="1500"/>
              </a:lnSpc>
              <a:spcBef>
                <a:spcPct val="0"/>
              </a:spcBef>
              <a:spcAft>
                <a:spcPts val="277"/>
              </a:spcAft>
              <a:buClr>
                <a:srgbClr val="6F6F6F"/>
              </a:buClr>
              <a:buNone/>
              <a:defRPr/>
            </a:pPr>
            <a:r>
              <a:rPr lang="zh-TW"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r" defTabSz="844083" eaLnBrk="1" fontAlgn="base" hangingPunct="1">
              <a:lnSpc>
                <a:spcPts val="1500"/>
              </a:lnSpc>
              <a:spcBef>
                <a:spcPct val="0"/>
              </a:spcBef>
              <a:spcAft>
                <a:spcPts val="277"/>
              </a:spcAft>
              <a:buClr>
                <a:srgbClr val="6F6F6F"/>
              </a:buClr>
              <a:buNone/>
              <a:defRPr/>
            </a:pP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正方形/長方形 6"/>
          <p:cNvSpPr>
            <a:spLocks noChangeArrowheads="1"/>
          </p:cNvSpPr>
          <p:nvPr/>
        </p:nvSpPr>
        <p:spPr bwMode="auto">
          <a:xfrm>
            <a:off x="1699785" y="7681125"/>
            <a:ext cx="3005518" cy="507831"/>
          </a:xfrm>
          <a:prstGeom prst="rect">
            <a:avLst/>
          </a:prstGeom>
          <a:solidFill>
            <a:srgbClr val="C6D9F1"/>
          </a:solidFill>
          <a:ln w="12700">
            <a:solidFill>
              <a:schemeClr val="tx1"/>
            </a:solidFill>
          </a:ln>
          <a:extLst/>
        </p:spPr>
        <p:txBody>
          <a:bodyPr wrap="square">
            <a:spAutoFit/>
          </a:bodyPr>
          <a:lstStyle/>
          <a:p>
            <a:pPr defTabSz="844083" eaLnBrk="0" fontAlgn="base" hangingPunct="0">
              <a:spcBef>
                <a:spcPct val="0"/>
              </a:spcBef>
              <a:spcAft>
                <a:spcPct val="0"/>
              </a:spcAft>
              <a:defRPr/>
            </a:pP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25</a:t>
            </a: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844083" eaLnBrk="0" fontAlgn="base" hangingPunct="0">
              <a:spcBef>
                <a:spcPct val="0"/>
              </a:spcBef>
              <a:spcAft>
                <a:spcPct val="0"/>
              </a:spcAft>
              <a:defRPr/>
            </a:pP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補助率：非営利法人（基金設置法人）に定額</a:t>
            </a:r>
            <a:endPar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844083" eaLnBrk="0" fontAlgn="base" hangingPunct="0">
              <a:spcBef>
                <a:spcPct val="0"/>
              </a:spcBef>
              <a:spcAft>
                <a:spcPct val="0"/>
              </a:spcAft>
              <a:defRPr/>
            </a:pP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担当課：総政</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環境経済課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03-5521-8240</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28" y="68538"/>
            <a:ext cx="696912"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角丸四角形 200"/>
          <p:cNvSpPr/>
          <p:nvPr/>
        </p:nvSpPr>
        <p:spPr bwMode="auto">
          <a:xfrm>
            <a:off x="536195" y="3978415"/>
            <a:ext cx="1001392" cy="67923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4">
              <a:defRPr/>
            </a:pPr>
            <a:r>
              <a:rPr lang="ja-JP" altLang="en-US" sz="1799"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a:t>
            </a:r>
            <a:endParaRPr lang="en-US" altLang="ja-JP" sz="1799"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201"/>
          <p:cNvSpPr/>
          <p:nvPr/>
        </p:nvSpPr>
        <p:spPr bwMode="auto">
          <a:xfrm>
            <a:off x="2340610" y="4038729"/>
            <a:ext cx="2781985" cy="618925"/>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4104">
              <a:lnSpc>
                <a:spcPts val="1000"/>
              </a:lnSpc>
              <a:defRPr/>
            </a:pP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基金設置法人</a:t>
            </a:r>
            <a:endPar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lnSpc>
                <a:spcPts val="1000"/>
              </a:lnSpc>
              <a:defRPr/>
            </a:pP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lnSpc>
                <a:spcPts val="1000"/>
              </a:lnSpc>
              <a:defRPr/>
            </a:pPr>
            <a:endParaRPr lang="en-US" altLang="ja-JP" sz="17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202"/>
          <p:cNvSpPr/>
          <p:nvPr/>
        </p:nvSpPr>
        <p:spPr bwMode="auto">
          <a:xfrm>
            <a:off x="536195" y="4751310"/>
            <a:ext cx="1001392" cy="161873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4">
              <a:defRPr/>
            </a:pPr>
            <a:r>
              <a:rPr lang="ja-JP" altLang="en-US" sz="17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民間</a:t>
            </a:r>
            <a:endParaRPr lang="en-US" altLang="ja-JP" sz="17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lang="ja-JP" altLang="en-US" sz="17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資金</a:t>
            </a:r>
          </a:p>
        </p:txBody>
      </p:sp>
      <p:sp>
        <p:nvSpPr>
          <p:cNvPr id="14" name="テキスト ボックス 70"/>
          <p:cNvSpPr txBox="1">
            <a:spLocks noChangeArrowheads="1"/>
          </p:cNvSpPr>
          <p:nvPr/>
        </p:nvSpPr>
        <p:spPr bwMode="auto">
          <a:xfrm>
            <a:off x="1677243" y="4393602"/>
            <a:ext cx="647492" cy="187265"/>
          </a:xfrm>
          <a:prstGeom prst="rect">
            <a:avLst/>
          </a:prstGeom>
          <a:noFill/>
          <a:ln w="9525">
            <a:noFill/>
            <a:miter lim="800000"/>
            <a:headEnd/>
            <a:tailEnd/>
          </a:ln>
        </p:spPr>
        <p:txBody>
          <a:bodyPr anchor="ctr"/>
          <a:lstStyle/>
          <a:p>
            <a:pPr algn="ctr" defTabSz="914104" fontAlgn="base">
              <a:spcBef>
                <a:spcPct val="0"/>
              </a:spcBef>
              <a:spcAft>
                <a:spcPct val="0"/>
              </a:spcAft>
              <a:defRPr/>
            </a:pPr>
            <a:r>
              <a:rPr lang="ja-JP" altLang="en-US" sz="1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出資</a:t>
            </a:r>
          </a:p>
        </p:txBody>
      </p:sp>
      <p:sp>
        <p:nvSpPr>
          <p:cNvPr id="15" name="角丸四角形 205"/>
          <p:cNvSpPr/>
          <p:nvPr/>
        </p:nvSpPr>
        <p:spPr bwMode="auto">
          <a:xfrm>
            <a:off x="2340609" y="5871728"/>
            <a:ext cx="2556643" cy="498315"/>
          </a:xfrm>
          <a:prstGeom prst="roundRect">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4104">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低炭素化プロジェクトの実現</a:t>
            </a:r>
          </a:p>
          <a:p>
            <a:pPr algn="ctr" defTabSz="914104">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（ＳＰＣによる実施）</a:t>
            </a:r>
          </a:p>
        </p:txBody>
      </p:sp>
      <p:sp>
        <p:nvSpPr>
          <p:cNvPr id="16" name="角丸四角形 206"/>
          <p:cNvSpPr/>
          <p:nvPr/>
        </p:nvSpPr>
        <p:spPr bwMode="auto">
          <a:xfrm>
            <a:off x="2713829" y="4283359"/>
            <a:ext cx="1953587" cy="245984"/>
          </a:xfrm>
          <a:prstGeom prst="roundRect">
            <a:avLst/>
          </a:prstGeom>
          <a:solidFill>
            <a:srgbClr val="FFFFC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4104">
              <a:lnSpc>
                <a:spcPts val="1100"/>
              </a:lnSpc>
              <a:defRPr/>
            </a:pP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基金</a:t>
            </a:r>
            <a:endPar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下矢印 217"/>
          <p:cNvSpPr/>
          <p:nvPr/>
        </p:nvSpPr>
        <p:spPr bwMode="auto">
          <a:xfrm rot="5400000" flipH="1" flipV="1">
            <a:off x="1605845" y="5679687"/>
            <a:ext cx="664949" cy="776039"/>
          </a:xfrm>
          <a:prstGeom prst="downArrow">
            <a:avLst>
              <a:gd name="adj1" fmla="val 50000"/>
              <a:gd name="adj2" fmla="val 51169"/>
            </a:avLst>
          </a:prstGeom>
          <a:solidFill>
            <a:schemeClr val="accent6">
              <a:lumMod val="60000"/>
              <a:lumOff val="40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defTabSz="912813">
              <a:defRPr kumimoji="1">
                <a:solidFill>
                  <a:schemeClr val="tx1"/>
                </a:solidFill>
                <a:latin typeface="Calibri" panose="020F0502020204030204" pitchFamily="34" charset="0"/>
                <a:ea typeface="ＭＳ Ｐゴシック" panose="020B0600070205080204" pitchFamily="50" charset="-128"/>
              </a:defRPr>
            </a:lvl1pPr>
            <a:lvl2pPr marL="742950" indent="-285750" defTabSz="912813">
              <a:defRPr kumimoji="1">
                <a:solidFill>
                  <a:schemeClr val="tx1"/>
                </a:solidFill>
                <a:latin typeface="Calibri" panose="020F0502020204030204" pitchFamily="34" charset="0"/>
                <a:ea typeface="ＭＳ Ｐゴシック" panose="020B0600070205080204" pitchFamily="50" charset="-128"/>
              </a:defRPr>
            </a:lvl2pPr>
            <a:lvl3pPr marL="1143000" indent="-228600" defTabSz="912813">
              <a:defRPr kumimoji="1">
                <a:solidFill>
                  <a:schemeClr val="tx1"/>
                </a:solidFill>
                <a:latin typeface="Calibri" panose="020F0502020204030204" pitchFamily="34" charset="0"/>
                <a:ea typeface="ＭＳ Ｐゴシック" panose="020B0600070205080204" pitchFamily="50" charset="-128"/>
              </a:defRPr>
            </a:lvl3pPr>
            <a:lvl4pPr marL="1600200" indent="-228600" defTabSz="912813">
              <a:defRPr kumimoji="1">
                <a:solidFill>
                  <a:schemeClr val="tx1"/>
                </a:solidFill>
                <a:latin typeface="Calibri" panose="020F0502020204030204" pitchFamily="34" charset="0"/>
                <a:ea typeface="ＭＳ Ｐゴシック" panose="020B0600070205080204" pitchFamily="50" charset="-128"/>
              </a:defRPr>
            </a:lvl4pPr>
            <a:lvl5pPr marL="2057400" indent="-228600" defTabSz="912813">
              <a:defRPr kumimoji="1">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12516" fontAlgn="base">
              <a:spcBef>
                <a:spcPct val="0"/>
              </a:spcBef>
              <a:spcAft>
                <a:spcPct val="0"/>
              </a:spcAft>
              <a:defRPr/>
            </a:pPr>
            <a:endParaRPr lang="ja-JP" altLang="en-US" sz="12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70"/>
          <p:cNvSpPr txBox="1">
            <a:spLocks noChangeArrowheads="1"/>
          </p:cNvSpPr>
          <p:nvPr/>
        </p:nvSpPr>
        <p:spPr bwMode="auto">
          <a:xfrm>
            <a:off x="1537587" y="5981230"/>
            <a:ext cx="647492" cy="187265"/>
          </a:xfrm>
          <a:prstGeom prst="rect">
            <a:avLst/>
          </a:prstGeom>
          <a:noFill/>
          <a:ln w="9525">
            <a:noFill/>
            <a:miter lim="800000"/>
            <a:headEnd/>
            <a:tailEnd/>
          </a:ln>
        </p:spPr>
        <p:txBody>
          <a:bodyPr anchor="ctr"/>
          <a:lstStyle/>
          <a:p>
            <a:pPr algn="ctr" defTabSz="914104" fontAlgn="base">
              <a:spcBef>
                <a:spcPct val="0"/>
              </a:spcBef>
              <a:spcAft>
                <a:spcPct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投資</a:t>
            </a:r>
          </a:p>
        </p:txBody>
      </p:sp>
      <p:sp>
        <p:nvSpPr>
          <p:cNvPr id="19" name="テキスト ボックス 2"/>
          <p:cNvSpPr txBox="1">
            <a:spLocks noChangeArrowheads="1"/>
          </p:cNvSpPr>
          <p:nvPr/>
        </p:nvSpPr>
        <p:spPr bwMode="auto">
          <a:xfrm>
            <a:off x="8025207" y="4091098"/>
            <a:ext cx="15108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fontAlgn="base">
              <a:spcBef>
                <a:spcPct val="0"/>
              </a:spcBef>
              <a:spcAft>
                <a:spcPct val="0"/>
              </a:spcAft>
              <a:buNone/>
              <a:defRPr/>
            </a:pPr>
            <a:r>
              <a:rPr lang="en-US" altLang="ja-JP" sz="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年３月末時点。公表ベース。</a:t>
            </a:r>
          </a:p>
          <a:p>
            <a:pPr defTabSz="914104" fontAlgn="base">
              <a:spcBef>
                <a:spcPct val="0"/>
              </a:spcBef>
              <a:spcAft>
                <a:spcPct val="0"/>
              </a:spcAft>
              <a:buNone/>
              <a:defRPr/>
            </a:pPr>
            <a:endParaRPr lang="ja-JP" altLang="en-US" sz="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下矢印 59"/>
          <p:cNvSpPr>
            <a:spLocks noChangeArrowheads="1"/>
          </p:cNvSpPr>
          <p:nvPr/>
        </p:nvSpPr>
        <p:spPr bwMode="auto">
          <a:xfrm flipH="1" flipV="1">
            <a:off x="3549910" y="4657647"/>
            <a:ext cx="975999" cy="1204528"/>
          </a:xfrm>
          <a:prstGeom prst="downArrow">
            <a:avLst>
              <a:gd name="adj1" fmla="val 50000"/>
              <a:gd name="adj2" fmla="val 38590"/>
            </a:avLst>
          </a:prstGeom>
          <a:solidFill>
            <a:srgbClr val="FFC000"/>
          </a:solidFill>
          <a:ln>
            <a:noFill/>
          </a:ln>
          <a:extLst>
            <a:ext uri="{91240B29-F687-4F45-9708-019B960494DF}">
              <a14:hiddenLine xmlns:a14="http://schemas.microsoft.com/office/drawing/2010/main" w="19050" algn="ctr">
                <a:solidFill>
                  <a:srgbClr val="000000"/>
                </a:solidFill>
                <a:miter lim="800000"/>
                <a:headEnd/>
                <a:tailEnd/>
              </a14:hiddenLine>
            </a:ext>
          </a:extLst>
        </p:spPr>
        <p:txBody>
          <a:bodyPr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2516" fontAlgn="base">
              <a:spcBef>
                <a:spcPct val="0"/>
              </a:spcBef>
              <a:spcAft>
                <a:spcPct val="0"/>
              </a:spcAft>
              <a:buNone/>
              <a:defRPr/>
            </a:pPr>
            <a:endParaRPr kumimoji="0" lang="ja-JP" altLang="en-US" sz="9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下矢印 60"/>
          <p:cNvSpPr>
            <a:spLocks noChangeArrowheads="1"/>
          </p:cNvSpPr>
          <p:nvPr/>
        </p:nvSpPr>
        <p:spPr bwMode="auto">
          <a:xfrm rot="10800000" flipH="1" flipV="1">
            <a:off x="2550099" y="4686703"/>
            <a:ext cx="999804" cy="1218351"/>
          </a:xfrm>
          <a:prstGeom prst="downArrow">
            <a:avLst>
              <a:gd name="adj1" fmla="val 50000"/>
              <a:gd name="adj2" fmla="val 43511"/>
            </a:avLst>
          </a:prstGeom>
          <a:solidFill>
            <a:srgbClr val="FF7C80"/>
          </a:solidFill>
          <a:ln>
            <a:noFill/>
          </a:ln>
          <a:extLst>
            <a:ext uri="{91240B29-F687-4F45-9708-019B960494DF}">
              <a14:hiddenLine xmlns:a14="http://schemas.microsoft.com/office/drawing/2010/main" w="19050" algn="ctr">
                <a:solidFill>
                  <a:srgbClr val="000000"/>
                </a:solidFill>
                <a:miter lim="800000"/>
                <a:headEnd/>
                <a:tailEnd/>
              </a14:hiddenLine>
            </a:ext>
          </a:extLst>
        </p:spPr>
        <p:txBody>
          <a:bodyPr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2516" fontAlgn="base">
              <a:spcBef>
                <a:spcPct val="0"/>
              </a:spcBef>
              <a:spcAft>
                <a:spcPct val="0"/>
              </a:spcAft>
              <a:buNone/>
              <a:defRPr/>
            </a:pPr>
            <a:endParaRPr kumimoji="0" lang="ja-JP" altLang="en-US" sz="9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円/楕円 61"/>
          <p:cNvSpPr>
            <a:spLocks noChangeArrowheads="1"/>
          </p:cNvSpPr>
          <p:nvPr/>
        </p:nvSpPr>
        <p:spPr bwMode="auto">
          <a:xfrm>
            <a:off x="3702248" y="4943310"/>
            <a:ext cx="726843" cy="374531"/>
          </a:xfrm>
          <a:prstGeom prst="ellipse">
            <a:avLst/>
          </a:prstGeom>
          <a:solidFill>
            <a:srgbClr val="FFFFCC"/>
          </a:solidFill>
          <a:ln w="19050" algn="ctr">
            <a:solidFill>
              <a:srgbClr val="FFC000"/>
            </a:solidFill>
            <a:round/>
            <a:headEnd/>
            <a:tailEnd/>
          </a:ln>
        </p:spPr>
        <p:txBody>
          <a:bodyPr lIns="0" tIns="89971" rIns="0"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2516" fontAlgn="base">
              <a:lnSpc>
                <a:spcPts val="1200"/>
              </a:lnSpc>
              <a:spcBef>
                <a:spcPct val="0"/>
              </a:spcBef>
              <a:spcAft>
                <a:spcPct val="0"/>
              </a:spcAft>
              <a:buNone/>
              <a:defRPr/>
            </a:pPr>
            <a:r>
              <a:rPr kumimoji="0" lang="ja-JP" altLang="en-US"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回収・</a:t>
            </a:r>
            <a:endParaRPr kumimoji="0" lang="en-US" altLang="ja-JP"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2516" fontAlgn="base">
              <a:lnSpc>
                <a:spcPts val="1200"/>
              </a:lnSpc>
              <a:spcBef>
                <a:spcPct val="0"/>
              </a:spcBef>
              <a:spcAft>
                <a:spcPct val="0"/>
              </a:spcAft>
              <a:buNone/>
              <a:defRPr/>
            </a:pPr>
            <a:r>
              <a:rPr kumimoji="0" lang="ja-JP" altLang="en-US"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配当</a:t>
            </a:r>
            <a:endParaRPr kumimoji="0" lang="en-US" altLang="ja-JP"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円/楕円 62"/>
          <p:cNvSpPr>
            <a:spLocks noChangeArrowheads="1"/>
          </p:cNvSpPr>
          <p:nvPr/>
        </p:nvSpPr>
        <p:spPr bwMode="auto">
          <a:xfrm>
            <a:off x="2699281" y="4943310"/>
            <a:ext cx="701451" cy="374531"/>
          </a:xfrm>
          <a:prstGeom prst="ellipse">
            <a:avLst/>
          </a:prstGeom>
          <a:solidFill>
            <a:srgbClr val="FFFFCC"/>
          </a:solidFill>
          <a:ln w="19050" algn="ctr">
            <a:solidFill>
              <a:srgbClr val="FF7C80"/>
            </a:solidFill>
            <a:round/>
            <a:headEnd/>
            <a:tailEnd/>
          </a:ln>
        </p:spPr>
        <p:txBody>
          <a:bodyPr lIns="0" tIns="89971" rIns="0"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2516" fontAlgn="base">
              <a:spcBef>
                <a:spcPct val="0"/>
              </a:spcBef>
              <a:spcAft>
                <a:spcPct val="0"/>
              </a:spcAft>
              <a:buNone/>
              <a:defRPr/>
            </a:pPr>
            <a:r>
              <a:rPr kumimoji="0" lang="ja-JP" altLang="en-US"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出資</a:t>
            </a:r>
            <a:endParaRPr kumimoji="0" lang="en-US" altLang="ja-JP"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下矢印 63"/>
          <p:cNvSpPr>
            <a:spLocks noChangeArrowheads="1"/>
          </p:cNvSpPr>
          <p:nvPr/>
        </p:nvSpPr>
        <p:spPr bwMode="auto">
          <a:xfrm rot="5400000" flipH="1" flipV="1">
            <a:off x="1697893" y="3897486"/>
            <a:ext cx="488793" cy="764931"/>
          </a:xfrm>
          <a:prstGeom prst="downArrow">
            <a:avLst>
              <a:gd name="adj1" fmla="val 50000"/>
              <a:gd name="adj2" fmla="val 56953"/>
            </a:avLst>
          </a:prstGeom>
          <a:solidFill>
            <a:srgbClr val="FF7C80"/>
          </a:solidFill>
          <a:ln>
            <a:noFill/>
          </a:ln>
          <a:extLst>
            <a:ext uri="{91240B29-F687-4F45-9708-019B960494DF}">
              <a14:hiddenLine xmlns:a14="http://schemas.microsoft.com/office/drawing/2010/main" w="19050" algn="ctr">
                <a:solidFill>
                  <a:srgbClr val="000000"/>
                </a:solidFill>
                <a:miter lim="800000"/>
                <a:headEnd/>
                <a:tailEnd/>
              </a14:hiddenLine>
            </a:ext>
          </a:extLst>
        </p:spPr>
        <p:txBody>
          <a:bodyPr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2516" fontAlgn="base">
              <a:spcBef>
                <a:spcPct val="0"/>
              </a:spcBef>
              <a:spcAft>
                <a:spcPct val="0"/>
              </a:spcAft>
              <a:buNone/>
              <a:defRPr/>
            </a:pPr>
            <a:endParaRPr kumimoji="0" lang="ja-JP" altLang="en-US" sz="9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円/楕円 64"/>
          <p:cNvSpPr>
            <a:spLocks noChangeArrowheads="1"/>
          </p:cNvSpPr>
          <p:nvPr/>
        </p:nvSpPr>
        <p:spPr bwMode="auto">
          <a:xfrm>
            <a:off x="1651854" y="4043497"/>
            <a:ext cx="298355" cy="488793"/>
          </a:xfrm>
          <a:prstGeom prst="ellipse">
            <a:avLst/>
          </a:prstGeom>
          <a:solidFill>
            <a:srgbClr val="FFFFCC"/>
          </a:solidFill>
          <a:ln w="19050" algn="ctr">
            <a:solidFill>
              <a:srgbClr val="FF7C80"/>
            </a:solidFill>
            <a:round/>
            <a:headEnd/>
            <a:tailEnd/>
          </a:ln>
        </p:spPr>
        <p:txBody>
          <a:bodyPr lIns="0" tIns="89971" rIns="0"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2516" fontAlgn="base">
              <a:spcBef>
                <a:spcPct val="0"/>
              </a:spcBef>
              <a:spcAft>
                <a:spcPct val="0"/>
              </a:spcAft>
              <a:buNone/>
              <a:defRPr/>
            </a:pPr>
            <a:r>
              <a:rPr kumimoji="0" lang="ja-JP" altLang="en-US"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補助金</a:t>
            </a:r>
            <a:endParaRPr kumimoji="0" lang="en-US" altLang="ja-JP" sz="11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36"/>
          <p:cNvSpPr txBox="1">
            <a:spLocks noChangeArrowheads="1"/>
          </p:cNvSpPr>
          <p:nvPr/>
        </p:nvSpPr>
        <p:spPr bwMode="auto">
          <a:xfrm>
            <a:off x="784847" y="6524571"/>
            <a:ext cx="3625201" cy="276999"/>
          </a:xfrm>
          <a:prstGeom prst="rect">
            <a:avLst/>
          </a:prstGeom>
          <a:noFill/>
          <a:ln w="12700">
            <a:solidFill>
              <a:srgbClr val="008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fontAlgn="base">
              <a:spcBef>
                <a:spcPct val="0"/>
              </a:spcBef>
              <a:spcAft>
                <a:spcPct val="0"/>
              </a:spcAft>
              <a:buNone/>
              <a:defRPr/>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削減効果：</a:t>
            </a: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981,474</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ｔ／年　（２７件合計）</a:t>
            </a:r>
          </a:p>
        </p:txBody>
      </p:sp>
      <p:pic>
        <p:nvPicPr>
          <p:cNvPr id="27" name="Picture 2" descr="\\Fssv01\総合環境政策局\環境経済課\環境経済課\03 企業行動係\H28企業行動\050 H28地域低炭素投資促進ファンド\100_財務省、行革\1612●●予算書修正\写真（ポンチ絵用）\北海道石狩市厚田市民風力発電所.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3847" y="3695931"/>
            <a:ext cx="839519" cy="1120416"/>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pic>
        <p:nvPicPr>
          <p:cNvPr id="28" name="Picture 3" descr="\\Fssv01\総合環境政策局\環境経済課\環境経済課\03 企業行動係\H28企業行動\050 H28地域低炭素投資促進ファンド\100_財務省、行革\1612●●予算書修正\写真（ポンチ絵用）\新潟県湯沢町中小水力発電.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48017" y="5819358"/>
            <a:ext cx="1199765" cy="899825"/>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pic>
        <p:nvPicPr>
          <p:cNvPr id="29" name="Picture 51" descr="C:\Users\KENMOC01\AppData\Local\Microsoft\Windows\Temporary Internet Files\Content.Outlook\TWJ5OCWE\IMG_190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8023" y="4865549"/>
            <a:ext cx="1195004" cy="896651"/>
          </a:xfrm>
          <a:prstGeom prst="rect">
            <a:avLst/>
          </a:prstGeom>
          <a:noFill/>
          <a:ln w="19050">
            <a:solidFill>
              <a:srgbClr val="00B050"/>
            </a:solidFill>
            <a:miter lim="800000"/>
            <a:headEnd/>
            <a:tailEnd/>
          </a:ln>
          <a:extLst>
            <a:ext uri="{909E8E84-426E-40DD-AFC4-6F175D3DCCD1}">
              <a14:hiddenFill xmlns:a14="http://schemas.microsoft.com/office/drawing/2010/main">
                <a:solidFill>
                  <a:srgbClr val="FFFFFF"/>
                </a:solidFill>
              </a14:hiddenFill>
            </a:ext>
          </a:extLst>
        </p:spPr>
      </p:pic>
      <p:sp>
        <p:nvSpPr>
          <p:cNvPr id="30" name="テキスト ボックス 2"/>
          <p:cNvSpPr txBox="1">
            <a:spLocks noChangeArrowheads="1"/>
          </p:cNvSpPr>
          <p:nvPr/>
        </p:nvSpPr>
        <p:spPr bwMode="auto">
          <a:xfrm>
            <a:off x="5808975" y="4644183"/>
            <a:ext cx="43959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fontAlgn="base">
              <a:spcBef>
                <a:spcPct val="0"/>
              </a:spcBef>
              <a:spcAft>
                <a:spcPct val="0"/>
              </a:spcAft>
              <a:buNone/>
              <a:defRPr/>
            </a:pPr>
            <a:r>
              <a:rPr lang="ja-JP" altLang="en-US" sz="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風力</a:t>
            </a:r>
          </a:p>
        </p:txBody>
      </p:sp>
      <p:sp>
        <p:nvSpPr>
          <p:cNvPr id="31" name="テキスト ボックス 50"/>
          <p:cNvSpPr txBox="1">
            <a:spLocks noChangeArrowheads="1"/>
          </p:cNvSpPr>
          <p:nvPr/>
        </p:nvSpPr>
        <p:spPr bwMode="auto">
          <a:xfrm>
            <a:off x="5614858" y="5538916"/>
            <a:ext cx="72684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fontAlgn="base">
              <a:spcBef>
                <a:spcPct val="0"/>
              </a:spcBef>
              <a:spcAft>
                <a:spcPct val="0"/>
              </a:spcAft>
              <a:buNone/>
              <a:defRPr/>
            </a:pPr>
            <a:r>
              <a:rPr lang="ja-JP" altLang="en-US" sz="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バイオマス</a:t>
            </a:r>
          </a:p>
        </p:txBody>
      </p:sp>
      <p:sp>
        <p:nvSpPr>
          <p:cNvPr id="32" name="テキスト ボックス 51"/>
          <p:cNvSpPr txBox="1">
            <a:spLocks noChangeArrowheads="1"/>
          </p:cNvSpPr>
          <p:nvPr/>
        </p:nvSpPr>
        <p:spPr bwMode="auto">
          <a:xfrm>
            <a:off x="5720487" y="6519258"/>
            <a:ext cx="72842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fontAlgn="base">
              <a:spcBef>
                <a:spcPct val="0"/>
              </a:spcBef>
              <a:spcAft>
                <a:spcPct val="0"/>
              </a:spcAft>
              <a:buNone/>
              <a:defRPr/>
            </a:pPr>
            <a:r>
              <a:rPr lang="ja-JP" altLang="en-US" sz="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中小水力</a:t>
            </a:r>
          </a:p>
        </p:txBody>
      </p:sp>
      <p:pic>
        <p:nvPicPr>
          <p:cNvPr id="33" name="図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393779" y="4249792"/>
            <a:ext cx="3007348" cy="249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244621" y="3791156"/>
            <a:ext cx="2297963" cy="32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正方形/長方形 6"/>
          <p:cNvSpPr>
            <a:spLocks noChangeArrowheads="1"/>
          </p:cNvSpPr>
          <p:nvPr/>
        </p:nvSpPr>
        <p:spPr bwMode="auto">
          <a:xfrm>
            <a:off x="784841" y="92361"/>
            <a:ext cx="6549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1" hangingPunct="1">
              <a:spcBef>
                <a:spcPct val="0"/>
              </a:spcBef>
              <a:spcAft>
                <a:spcPts val="277"/>
              </a:spcAft>
              <a:buClr>
                <a:srgbClr val="6F6F6F"/>
              </a:buClr>
              <a:buNone/>
              <a:defRPr/>
            </a:pP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地域低炭素投資促進ファンド事業</a:t>
            </a:r>
          </a:p>
        </p:txBody>
      </p:sp>
      <p:sp>
        <p:nvSpPr>
          <p:cNvPr id="38" name="正方形/長方形 37"/>
          <p:cNvSpPr/>
          <p:nvPr/>
        </p:nvSpPr>
        <p:spPr>
          <a:xfrm>
            <a:off x="823459" y="526504"/>
            <a:ext cx="1816071" cy="33933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9317089" y="6525344"/>
            <a:ext cx="630932" cy="369332"/>
          </a:xfrm>
          <a:prstGeom prst="rect">
            <a:avLst/>
          </a:prstGeom>
          <a:noFill/>
        </p:spPr>
        <p:txBody>
          <a:bodyPr wrap="square" rtlCol="0">
            <a:spAutoFit/>
          </a:bodyPr>
          <a:lstStyle/>
          <a:p>
            <a:pPr algn="ctr"/>
            <a:r>
              <a:rPr lang="ja-JP" altLang="en-US" b="1" dirty="0">
                <a:solidFill>
                  <a:prstClr val="white">
                    <a:lumMod val="50000"/>
                  </a:prstClr>
                </a:solidFill>
                <a:latin typeface="メイリオ"/>
                <a:ea typeface="メイリオ"/>
              </a:rPr>
              <a:t>１</a:t>
            </a:r>
          </a:p>
        </p:txBody>
      </p:sp>
      <p:sp>
        <p:nvSpPr>
          <p:cNvPr id="39" name="正方形/長方形 6"/>
          <p:cNvSpPr>
            <a:spLocks noChangeArrowheads="1"/>
          </p:cNvSpPr>
          <p:nvPr/>
        </p:nvSpPr>
        <p:spPr bwMode="auto">
          <a:xfrm>
            <a:off x="4880992" y="472937"/>
            <a:ext cx="5378624"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1" hangingPunct="1">
              <a:lnSpc>
                <a:spcPts val="2000"/>
              </a:lnSpc>
              <a:spcBef>
                <a:spcPct val="0"/>
              </a:spcBef>
              <a:spcAft>
                <a:spcPts val="277"/>
              </a:spcAft>
              <a:buClr>
                <a:srgbClr val="6F6F6F"/>
              </a:buClr>
              <a:buNone/>
              <a:defRPr/>
            </a:pPr>
            <a:r>
              <a:rPr lang="zh-TW"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000"/>
              </a:lnSpc>
              <a:spcBef>
                <a:spcPct val="0"/>
              </a:spcBef>
              <a:buNone/>
              <a:defRPr/>
            </a:pPr>
            <a:r>
              <a:rPr kumimoji="0" lang="zh-TW" altLang="en-US" sz="2000" kern="0" dirty="0">
                <a:solidFill>
                  <a:srgbClr val="000000"/>
                </a:solidFill>
                <a:latin typeface="メイリオ"/>
                <a:ea typeface="メイリオ"/>
                <a:sym typeface="Wingdings" panose="05000000000000000000" pitchFamily="2" charset="2"/>
              </a:rPr>
              <a:t>実施期間：</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25</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2000" kern="0" dirty="0">
              <a:solidFill>
                <a:srgbClr val="000000"/>
              </a:solidFill>
              <a:latin typeface="メイリオ"/>
              <a:ea typeface="メイリオ"/>
              <a:sym typeface="Wingdings" panose="05000000000000000000" pitchFamily="2" charset="2"/>
            </a:endParaRPr>
          </a:p>
          <a:p>
            <a:pPr eaLnBrk="1" hangingPunct="1">
              <a:lnSpc>
                <a:spcPts val="2000"/>
              </a:lnSpc>
              <a:spcBef>
                <a:spcPct val="0"/>
              </a:spcBef>
              <a:buNone/>
            </a:pPr>
            <a:r>
              <a:rPr lang="ja-JP" altLang="en-US" sz="2000" dirty="0">
                <a:solidFill>
                  <a:prstClr val="black"/>
                </a:solidFill>
                <a:latin typeface="メイリオ"/>
                <a:ea typeface="メイリオ"/>
                <a:cs typeface="Meiryo UI" pitchFamily="50" charset="-128"/>
              </a:rPr>
              <a:t>担当課：</a:t>
            </a:r>
            <a:r>
              <a:rPr lang="zh-TW"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大臣官房環境経済課</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03-5521-8240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endParaRPr>
          </a:p>
        </p:txBody>
      </p:sp>
      <p:sp>
        <p:nvSpPr>
          <p:cNvPr id="40" name="正方形/長方形 39"/>
          <p:cNvSpPr/>
          <p:nvPr/>
        </p:nvSpPr>
        <p:spPr>
          <a:xfrm>
            <a:off x="8719054" y="75033"/>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2886649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0472" y="582618"/>
            <a:ext cx="9505056" cy="1223963"/>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632" indent="-274632">
              <a:lnSpc>
                <a:spcPts val="2200"/>
              </a:lnSpc>
              <a:buFont typeface="Wingdings" panose="05000000000000000000" pitchFamily="2" charset="2"/>
              <a:buChar char="Ø"/>
              <a:defRPr/>
            </a:pP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lang="en-US" altLang="ja-JP"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件を出資決定 </a:t>
            </a: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合計約</a:t>
            </a:r>
            <a:r>
              <a:rPr lang="en-US" altLang="ja-JP"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110</a:t>
            </a:r>
            <a:r>
              <a:rPr lang="ja-JP" altLang="en-US"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億円の出資上限額（コミットメント額）を設定</a:t>
            </a: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defRPr/>
            </a:pP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本ファンドが呼び水となり、</a:t>
            </a:r>
            <a:r>
              <a:rPr lang="en-US" altLang="ja-JP"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倍程度の民間資金等（総事業費：約</a:t>
            </a:r>
            <a:r>
              <a:rPr lang="en-US" altLang="ja-JP"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900</a:t>
            </a:r>
            <a:r>
              <a:rPr lang="ja-JP" altLang="en-US"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億円）が集まる</a:t>
            </a: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見込み。</a:t>
            </a:r>
            <a:endParaRPr lang="en-US" altLang="ja-JP"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74632" indent="-274632">
              <a:lnSpc>
                <a:spcPts val="2200"/>
              </a:lnSpc>
              <a:buFont typeface="Wingdings" panose="05000000000000000000" pitchFamily="2" charset="2"/>
              <a:buChar char="Ø"/>
              <a:defRPr/>
            </a:pP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さらに、設備の建設等による地域経済効果や雇用効果、地元関連産業の育成、売電収益の地元還元など、</a:t>
            </a:r>
            <a:r>
              <a:rPr lang="ja-JP" altLang="en-US" sz="155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様々な形で地域活性化効果</a:t>
            </a:r>
            <a:r>
              <a:rPr lang="ja-JP" altLang="en-US" sz="15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が見込まれる。</a:t>
            </a:r>
          </a:p>
        </p:txBody>
      </p:sp>
      <p:sp>
        <p:nvSpPr>
          <p:cNvPr id="20" name="角丸四角形 19"/>
          <p:cNvSpPr/>
          <p:nvPr/>
        </p:nvSpPr>
        <p:spPr>
          <a:xfrm>
            <a:off x="488951" y="1895483"/>
            <a:ext cx="8928100" cy="2232025"/>
          </a:xfrm>
          <a:prstGeom prst="roundRect">
            <a:avLst>
              <a:gd name="adj" fmla="val 5642"/>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1" name="表 20"/>
          <p:cNvGraphicFramePr>
            <a:graphicFrameLocks noGrp="1"/>
          </p:cNvGraphicFramePr>
          <p:nvPr>
            <p:extLst/>
          </p:nvPr>
        </p:nvGraphicFramePr>
        <p:xfrm>
          <a:off x="699311" y="2037803"/>
          <a:ext cx="3677741" cy="1955854"/>
        </p:xfrm>
        <a:graphic>
          <a:graphicData uri="http://schemas.openxmlformats.org/drawingml/2006/table">
            <a:tbl>
              <a:tblPr/>
              <a:tblGrid>
                <a:gridCol w="1100753">
                  <a:extLst>
                    <a:ext uri="{9D8B030D-6E8A-4147-A177-3AD203B41FA5}">
                      <a16:colId xmlns:a16="http://schemas.microsoft.com/office/drawing/2014/main" val="20000"/>
                    </a:ext>
                  </a:extLst>
                </a:gridCol>
                <a:gridCol w="909524">
                  <a:extLst>
                    <a:ext uri="{9D8B030D-6E8A-4147-A177-3AD203B41FA5}">
                      <a16:colId xmlns:a16="http://schemas.microsoft.com/office/drawing/2014/main" val="20001"/>
                    </a:ext>
                  </a:extLst>
                </a:gridCol>
                <a:gridCol w="606351">
                  <a:extLst>
                    <a:ext uri="{9D8B030D-6E8A-4147-A177-3AD203B41FA5}">
                      <a16:colId xmlns:a16="http://schemas.microsoft.com/office/drawing/2014/main" val="20002"/>
                    </a:ext>
                  </a:extLst>
                </a:gridCol>
                <a:gridCol w="1061113">
                  <a:extLst>
                    <a:ext uri="{9D8B030D-6E8A-4147-A177-3AD203B41FA5}">
                      <a16:colId xmlns:a16="http://schemas.microsoft.com/office/drawing/2014/main" val="20003"/>
                    </a:ext>
                  </a:extLst>
                </a:gridCol>
              </a:tblGrid>
              <a:tr h="359973">
                <a:tc>
                  <a:txBody>
                    <a:bodyPr/>
                    <a:lstStyle/>
                    <a:p>
                      <a:pPr algn="l"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出資額</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件数</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総事業費</a:t>
                      </a:r>
                      <a:endParaRPr lang="en-US" altLang="ja-JP"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（見込み）</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10000"/>
                  </a:ext>
                </a:extLst>
              </a:tr>
              <a:tr h="194566">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太陽光</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12.6</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151.8</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4566">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風力</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41.9</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359.0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07728">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中小水力</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18.4</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45.3</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4566">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バイオマス</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302.0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3396">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地熱・温泉熱</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17.5</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94566">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複数種</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25.1</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1177">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合計</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110.0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900.7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extLst>
                  <a:ext uri="{0D108BD9-81ED-4DB2-BD59-A6C34878D82A}">
                    <a16:rowId xmlns:a16="http://schemas.microsoft.com/office/drawing/2014/main" val="10007"/>
                  </a:ext>
                </a:extLst>
              </a:tr>
            </a:tbl>
          </a:graphicData>
        </a:graphic>
      </p:graphicFrame>
      <p:sp>
        <p:nvSpPr>
          <p:cNvPr id="22" name="正方形/長方形 21"/>
          <p:cNvSpPr/>
          <p:nvPr/>
        </p:nvSpPr>
        <p:spPr>
          <a:xfrm>
            <a:off x="400057" y="2284422"/>
            <a:ext cx="252413" cy="1400175"/>
          </a:xfrm>
          <a:prstGeom prst="rect">
            <a:avLst/>
          </a:prstGeom>
        </p:spPr>
        <p:style>
          <a:lnRef idx="3">
            <a:schemeClr val="lt1"/>
          </a:lnRef>
          <a:fillRef idx="1">
            <a:schemeClr val="accent1"/>
          </a:fillRef>
          <a:effectRef idx="1">
            <a:schemeClr val="accent1"/>
          </a:effectRef>
          <a:fontRef idx="minor">
            <a:schemeClr val="lt1"/>
          </a:fontRef>
        </p:style>
        <p:txBody>
          <a:bodyPr vert="eaVert" anchor="ctr"/>
          <a:lstStyle/>
          <a:p>
            <a:pPr algn="ctr">
              <a:defRPr/>
            </a:pPr>
            <a:r>
              <a:rPr lang="ja-JP" altLang="en-US" sz="1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分野別</a:t>
            </a:r>
          </a:p>
        </p:txBody>
      </p:sp>
      <p:sp>
        <p:nvSpPr>
          <p:cNvPr id="23" name="角丸四角形 22"/>
          <p:cNvSpPr/>
          <p:nvPr/>
        </p:nvSpPr>
        <p:spPr>
          <a:xfrm>
            <a:off x="488951" y="4167196"/>
            <a:ext cx="8928100" cy="2657147"/>
          </a:xfrm>
          <a:prstGeom prst="roundRect">
            <a:avLst>
              <a:gd name="adj" fmla="val 5642"/>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4" name="表 23"/>
          <p:cNvGraphicFramePr>
            <a:graphicFrameLocks noGrp="1"/>
          </p:cNvGraphicFramePr>
          <p:nvPr>
            <p:extLst/>
          </p:nvPr>
        </p:nvGraphicFramePr>
        <p:xfrm>
          <a:off x="704294" y="4322664"/>
          <a:ext cx="3600515" cy="2178309"/>
        </p:xfrm>
        <a:graphic>
          <a:graphicData uri="http://schemas.openxmlformats.org/drawingml/2006/table">
            <a:tbl>
              <a:tblPr/>
              <a:tblGrid>
                <a:gridCol w="1068467">
                  <a:extLst>
                    <a:ext uri="{9D8B030D-6E8A-4147-A177-3AD203B41FA5}">
                      <a16:colId xmlns:a16="http://schemas.microsoft.com/office/drawing/2014/main" val="20000"/>
                    </a:ext>
                  </a:extLst>
                </a:gridCol>
                <a:gridCol w="893664">
                  <a:extLst>
                    <a:ext uri="{9D8B030D-6E8A-4147-A177-3AD203B41FA5}">
                      <a16:colId xmlns:a16="http://schemas.microsoft.com/office/drawing/2014/main" val="20001"/>
                    </a:ext>
                  </a:extLst>
                </a:gridCol>
                <a:gridCol w="595776">
                  <a:extLst>
                    <a:ext uri="{9D8B030D-6E8A-4147-A177-3AD203B41FA5}">
                      <a16:colId xmlns:a16="http://schemas.microsoft.com/office/drawing/2014/main" val="20002"/>
                    </a:ext>
                  </a:extLst>
                </a:gridCol>
                <a:gridCol w="1042608">
                  <a:extLst>
                    <a:ext uri="{9D8B030D-6E8A-4147-A177-3AD203B41FA5}">
                      <a16:colId xmlns:a16="http://schemas.microsoft.com/office/drawing/2014/main" val="20003"/>
                    </a:ext>
                  </a:extLst>
                </a:gridCol>
              </a:tblGrid>
              <a:tr h="359458">
                <a:tc>
                  <a:txBody>
                    <a:bodyPr/>
                    <a:lstStyle/>
                    <a:p>
                      <a:pPr algn="l" fontAlgn="ctr"/>
                      <a:r>
                        <a:rPr lang="ja-JP" altLang="en-US" sz="15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出資額</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件数</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総事業費</a:t>
                      </a:r>
                    </a:p>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（見込み）</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201250">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北海道</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16.1</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237.0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01250">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東北</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31.5</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329.0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01250">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関東</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6.4</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34.2</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01250">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東海</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5.9</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59.9</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01250">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甲信越</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69.9</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01250">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九州・沖縄</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127.6</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01250">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全国</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18.0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43.1</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94274">
                <a:tc>
                  <a:txBody>
                    <a:bodyPr/>
                    <a:lstStyle/>
                    <a:p>
                      <a:pPr algn="l"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合計</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110.0</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c>
                  <a:txBody>
                    <a:bodyPr/>
                    <a:lstStyle/>
                    <a:p>
                      <a:pPr algn="r"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900.7</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億円</a:t>
                      </a:r>
                    </a:p>
                  </a:txBody>
                  <a:tcPr marL="9527" marR="9527"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extLst>
                  <a:ext uri="{0D108BD9-81ED-4DB2-BD59-A6C34878D82A}">
                    <a16:rowId xmlns:a16="http://schemas.microsoft.com/office/drawing/2014/main" val="10009"/>
                  </a:ext>
                </a:extLst>
              </a:tr>
            </a:tbl>
          </a:graphicData>
        </a:graphic>
      </p:graphicFrame>
      <p:sp>
        <p:nvSpPr>
          <p:cNvPr id="25" name="正方形/長方形 24"/>
          <p:cNvSpPr/>
          <p:nvPr/>
        </p:nvSpPr>
        <p:spPr>
          <a:xfrm>
            <a:off x="385765" y="4686667"/>
            <a:ext cx="252412" cy="1400175"/>
          </a:xfrm>
          <a:prstGeom prst="rect">
            <a:avLst/>
          </a:prstGeom>
        </p:spPr>
        <p:style>
          <a:lnRef idx="3">
            <a:schemeClr val="lt1"/>
          </a:lnRef>
          <a:fillRef idx="1">
            <a:schemeClr val="accent6"/>
          </a:fillRef>
          <a:effectRef idx="1">
            <a:schemeClr val="accent6"/>
          </a:effectRef>
          <a:fontRef idx="minor">
            <a:schemeClr val="lt1"/>
          </a:fontRef>
        </p:style>
        <p:txBody>
          <a:bodyPr vert="eaVert" anchor="ctr"/>
          <a:lstStyle/>
          <a:p>
            <a:pPr algn="ctr">
              <a:defRPr/>
            </a:pPr>
            <a:r>
              <a:rPr lang="ja-JP" altLang="en-US" sz="1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地域別</a:t>
            </a:r>
          </a:p>
        </p:txBody>
      </p:sp>
      <p:sp>
        <p:nvSpPr>
          <p:cNvPr id="14451" name="テキスト ボックス 2"/>
          <p:cNvSpPr txBox="1">
            <a:spLocks noChangeArrowheads="1"/>
          </p:cNvSpPr>
          <p:nvPr/>
        </p:nvSpPr>
        <p:spPr bwMode="auto">
          <a:xfrm>
            <a:off x="1258889" y="6562726"/>
            <a:ext cx="342914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eaLnBrk="1" hangingPunct="1">
              <a:spcBef>
                <a:spcPct val="0"/>
              </a:spcBef>
              <a:buFontTx/>
              <a:buNone/>
            </a:pPr>
            <a:r>
              <a:rPr lang="ja-JP" altLang="en-US" sz="1100" dirty="0">
                <a:solidFill>
                  <a:srgbClr val="000000"/>
                </a:solidFill>
                <a:latin typeface="メイリオ" panose="020B0604030504040204" pitchFamily="50" charset="-128"/>
              </a:rPr>
              <a:t>　</a:t>
            </a:r>
            <a:r>
              <a:rPr lang="en-US" altLang="ja-JP" sz="1100" dirty="0">
                <a:solidFill>
                  <a:srgbClr val="000000"/>
                </a:solidFill>
                <a:latin typeface="メイリオ" panose="020B0604030504040204" pitchFamily="50" charset="-128"/>
              </a:rPr>
              <a:t>※</a:t>
            </a:r>
            <a:r>
              <a:rPr lang="ja-JP" altLang="en-US" sz="1100" dirty="0">
                <a:solidFill>
                  <a:srgbClr val="000000"/>
                </a:solidFill>
                <a:latin typeface="メイリオ" panose="020B0604030504040204" pitchFamily="50" charset="-128"/>
              </a:rPr>
              <a:t>北陸、近畿、中国、四国については、実績無し</a:t>
            </a:r>
          </a:p>
        </p:txBody>
      </p:sp>
      <p:graphicFrame>
        <p:nvGraphicFramePr>
          <p:cNvPr id="26" name="グラフ 25"/>
          <p:cNvGraphicFramePr>
            <a:graphicFrameLocks/>
          </p:cNvGraphicFramePr>
          <p:nvPr>
            <p:extLst/>
          </p:nvPr>
        </p:nvGraphicFramePr>
        <p:xfrm>
          <a:off x="4432647" y="1995264"/>
          <a:ext cx="2520000" cy="23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グラフ 26"/>
          <p:cNvGraphicFramePr>
            <a:graphicFrameLocks/>
          </p:cNvGraphicFramePr>
          <p:nvPr>
            <p:extLst/>
          </p:nvPr>
        </p:nvGraphicFramePr>
        <p:xfrm>
          <a:off x="4058997" y="1852614"/>
          <a:ext cx="3342283" cy="23524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グラフ 27"/>
          <p:cNvGraphicFramePr>
            <a:graphicFrameLocks/>
          </p:cNvGraphicFramePr>
          <p:nvPr>
            <p:extLst/>
          </p:nvPr>
        </p:nvGraphicFramePr>
        <p:xfrm>
          <a:off x="6686077" y="1839913"/>
          <a:ext cx="2905696" cy="236517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1" name="グラフ 30"/>
          <p:cNvGraphicFramePr>
            <a:graphicFrameLocks/>
          </p:cNvGraphicFramePr>
          <p:nvPr>
            <p:extLst/>
          </p:nvPr>
        </p:nvGraphicFramePr>
        <p:xfrm>
          <a:off x="4304811" y="4149731"/>
          <a:ext cx="2914623" cy="250322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2" name="グラフ 31"/>
          <p:cNvGraphicFramePr>
            <a:graphicFrameLocks/>
          </p:cNvGraphicFramePr>
          <p:nvPr>
            <p:extLst/>
          </p:nvPr>
        </p:nvGraphicFramePr>
        <p:xfrm>
          <a:off x="6609192" y="4183069"/>
          <a:ext cx="2982589" cy="2509837"/>
        </p:xfrm>
        <a:graphic>
          <a:graphicData uri="http://schemas.openxmlformats.org/drawingml/2006/chart">
            <c:chart xmlns:c="http://schemas.openxmlformats.org/drawingml/2006/chart" xmlns:r="http://schemas.openxmlformats.org/officeDocument/2006/relationships" r:id="rId7"/>
          </a:graphicData>
        </a:graphic>
      </p:graphicFrame>
      <p:sp>
        <p:nvSpPr>
          <p:cNvPr id="17" name="タイトル 1"/>
          <p:cNvSpPr txBox="1">
            <a:spLocks/>
          </p:cNvSpPr>
          <p:nvPr/>
        </p:nvSpPr>
        <p:spPr>
          <a:xfrm>
            <a:off x="1075072" y="6127"/>
            <a:ext cx="7755856" cy="6749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defTabSz="844083">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地域低炭素投資促進ファンドの出資実績</a:t>
            </a:r>
          </a:p>
        </p:txBody>
      </p:sp>
      <p:sp>
        <p:nvSpPr>
          <p:cNvPr id="19" name="テキスト ボックス 18"/>
          <p:cNvSpPr txBox="1"/>
          <p:nvPr/>
        </p:nvSpPr>
        <p:spPr>
          <a:xfrm>
            <a:off x="9381096" y="6569303"/>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40430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角丸四角形 42"/>
          <p:cNvSpPr>
            <a:spLocks noChangeArrowheads="1"/>
          </p:cNvSpPr>
          <p:nvPr/>
        </p:nvSpPr>
        <p:spPr bwMode="auto">
          <a:xfrm>
            <a:off x="9505" y="1107"/>
            <a:ext cx="9902825" cy="646331"/>
          </a:xfrm>
          <a:prstGeom prst="roundRect">
            <a:avLst>
              <a:gd name="adj" fmla="val 0"/>
            </a:avLst>
          </a:prstGeom>
          <a:noFill/>
          <a:ln>
            <a:noFill/>
          </a:ln>
        </p:spPr>
        <p:txBody>
          <a:bodyPr>
            <a:spAutoFit/>
          </a:bodyPr>
          <a:lstStyle/>
          <a:p>
            <a:pPr algn="ctr" defTabSz="914104">
              <a:defRPr/>
            </a:pPr>
            <a:r>
              <a:rPr lang="ja-JP" altLang="en-US"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出資対象プロジェクト①</a:t>
            </a:r>
            <a:endParaRPr lang="ja-JP" altLang="en-US" sz="3600" b="1" dirty="0">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コンテンツ プレースホルダ 1"/>
          <p:cNvSpPr txBox="1">
            <a:spLocks/>
          </p:cNvSpPr>
          <p:nvPr/>
        </p:nvSpPr>
        <p:spPr>
          <a:xfrm>
            <a:off x="627343" y="929032"/>
            <a:ext cx="8928993" cy="792088"/>
          </a:xfrm>
          <a:prstGeom prst="rect">
            <a:avLst/>
          </a:prstGeom>
          <a:solidFill>
            <a:schemeClr val="bg1"/>
          </a:solidFill>
          <a:ln w="38100" cmpd="thickThin">
            <a:solidFill>
              <a:srgbClr val="00B050"/>
            </a:solidFill>
          </a:ln>
        </p:spPr>
        <p:txBody>
          <a:bodyPr vert="horz" anchor="ctr">
            <a:noAutofit/>
          </a:bodyPr>
          <a:lstStyle/>
          <a:p>
            <a:pPr marL="355591" lvl="1">
              <a:spcBef>
                <a:spcPts val="400"/>
              </a:spcBef>
              <a:buClr>
                <a:srgbClr val="98C723"/>
              </a:buClr>
              <a:buSzPct val="68000"/>
              <a:defRPr/>
            </a:pPr>
            <a:r>
              <a:rPr lang="ja-JP" altLang="en-US" sz="2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2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削減」＋「地域活性化」に貢献する投資</a:t>
            </a:r>
            <a:endPar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対角する 2 つの角を丸めた四角形 18"/>
          <p:cNvSpPr/>
          <p:nvPr/>
        </p:nvSpPr>
        <p:spPr>
          <a:xfrm>
            <a:off x="627343" y="2056373"/>
            <a:ext cx="8928993" cy="4176464"/>
          </a:xfrm>
          <a:prstGeom prst="round2DiagRect">
            <a:avLst>
              <a:gd name="adj1" fmla="val 8776"/>
              <a:gd name="adj2" fmla="val 0"/>
            </a:avLst>
          </a:prstGeom>
          <a:gradFill flip="none" rotWithShape="1">
            <a:gsLst>
              <a:gs pos="0">
                <a:srgbClr val="99CC00"/>
              </a:gs>
              <a:gs pos="20000">
                <a:srgbClr val="99CC00"/>
              </a:gs>
              <a:gs pos="30000">
                <a:schemeClr val="accent1">
                  <a:shade val="100000"/>
                  <a:satMod val="115000"/>
                </a:schemeClr>
              </a:gs>
            </a:gsLst>
            <a:lin ang="135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marL="269868" indent="-269868"/>
            <a:r>
              <a:rPr lang="ja-JP" altLang="en-US" sz="3200" b="1" u="sng"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出資方針の主なポイント</a:t>
            </a:r>
            <a:endParaRPr lang="en-US" altLang="ja-JP" sz="3200" b="1" u="sng"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marL="269868" indent="-269868"/>
            <a:endParaRPr lang="en-US" altLang="ja-JP" sz="1400" b="1" u="sng"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marL="269868" indent="-269868"/>
            <a:r>
              <a:rPr lang="ja-JP" altLang="en-US" sz="32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32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32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を減らす事業</a:t>
            </a:r>
            <a:endParaRPr lang="en-US" altLang="ja-JP" sz="32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269868" indent="-269868"/>
            <a:r>
              <a:rPr lang="ja-JP" altLang="en-US" sz="32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地域経済を元気づける地域主導型の事業</a:t>
            </a:r>
            <a:endParaRPr lang="en-US" altLang="ja-JP" sz="32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269868" indent="-269868"/>
            <a:r>
              <a:rPr lang="ja-JP" altLang="en-US"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当該事業のみを行う事業主体（</a:t>
            </a:r>
            <a:r>
              <a:rPr lang="en-US" altLang="ja-JP"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SPC</a:t>
            </a:r>
            <a:r>
              <a:rPr lang="ja-JP" altLang="en-US"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179384" indent="-179384"/>
            <a:r>
              <a:rPr lang="ja-JP" altLang="en-US"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民間投資家を含めた資金調達が整う見通し</a:t>
            </a:r>
            <a:endParaRPr lang="en-US" altLang="ja-JP"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179384" indent="-179384"/>
            <a:r>
              <a:rPr lang="ja-JP" altLang="en-US"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長期的な事業採算性</a:t>
            </a:r>
            <a:endParaRPr lang="en-US" altLang="ja-JP"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179384" indent="-179384"/>
            <a:r>
              <a:rPr lang="ja-JP" altLang="en-US"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民間事業主体が主導する経営体制</a:t>
            </a:r>
            <a:endParaRPr lang="en-US" altLang="ja-JP"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179384" indent="-179384"/>
            <a:endParaRPr lang="en-US" altLang="ja-JP" sz="2400"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9218613" y="6525344"/>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84611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角丸四角形 42"/>
          <p:cNvSpPr>
            <a:spLocks noChangeArrowheads="1"/>
          </p:cNvSpPr>
          <p:nvPr/>
        </p:nvSpPr>
        <p:spPr bwMode="auto">
          <a:xfrm>
            <a:off x="9505" y="1107"/>
            <a:ext cx="9902825" cy="646331"/>
          </a:xfrm>
          <a:prstGeom prst="roundRect">
            <a:avLst>
              <a:gd name="adj" fmla="val 0"/>
            </a:avLst>
          </a:prstGeom>
          <a:noFill/>
          <a:ln>
            <a:noFill/>
          </a:ln>
        </p:spPr>
        <p:txBody>
          <a:bodyPr>
            <a:spAutoFit/>
          </a:bodyPr>
          <a:lstStyle/>
          <a:p>
            <a:pPr algn="ctr" defTabSz="914104">
              <a:defRPr/>
            </a:pPr>
            <a:r>
              <a:rPr lang="ja-JP" altLang="en-US"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出資対象プロジェクト②</a:t>
            </a:r>
            <a:endParaRPr lang="ja-JP" altLang="en-US" sz="3600" b="1" dirty="0">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コンテンツ プレースホルダ 1"/>
          <p:cNvSpPr txBox="1">
            <a:spLocks/>
          </p:cNvSpPr>
          <p:nvPr/>
        </p:nvSpPr>
        <p:spPr>
          <a:xfrm>
            <a:off x="676757" y="647434"/>
            <a:ext cx="8928993" cy="549323"/>
          </a:xfrm>
          <a:prstGeom prst="rect">
            <a:avLst/>
          </a:prstGeom>
          <a:solidFill>
            <a:schemeClr val="bg1"/>
          </a:solidFill>
          <a:ln w="38100" cmpd="thickThin">
            <a:solidFill>
              <a:srgbClr val="00B050"/>
            </a:solidFill>
          </a:ln>
        </p:spPr>
        <p:txBody>
          <a:bodyPr vert="horz" anchor="ctr">
            <a:noAutofit/>
          </a:bodyPr>
          <a:lstStyle/>
          <a:p>
            <a:pPr marL="355591" lvl="1">
              <a:spcBef>
                <a:spcPts val="400"/>
              </a:spcBef>
              <a:buClr>
                <a:srgbClr val="98C723"/>
              </a:buClr>
              <a:buSzPct val="68000"/>
              <a:defRPr/>
            </a:pPr>
            <a:r>
              <a:rPr lang="ja-JP" altLang="en-US" sz="2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2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削減」＋「地域活性化」に貢献する投資</a:t>
            </a:r>
            <a:endPar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コンテンツ プレースホルダ 5"/>
          <p:cNvGraphicFramePr>
            <a:graphicFrameLocks/>
          </p:cNvGraphicFramePr>
          <p:nvPr>
            <p:extLst/>
          </p:nvPr>
        </p:nvGraphicFramePr>
        <p:xfrm>
          <a:off x="665543" y="1311847"/>
          <a:ext cx="3846245" cy="5458758"/>
        </p:xfrm>
        <a:graphic>
          <a:graphicData uri="http://schemas.openxmlformats.org/drawingml/2006/table">
            <a:tbl>
              <a:tblPr firstRow="1" bandRow="1">
                <a:tableStyleId>{5C22544A-7EE6-4342-B048-85BDC9FD1C3A}</a:tableStyleId>
              </a:tblPr>
              <a:tblGrid>
                <a:gridCol w="3846245">
                  <a:extLst>
                    <a:ext uri="{9D8B030D-6E8A-4147-A177-3AD203B41FA5}">
                      <a16:colId xmlns:a16="http://schemas.microsoft.com/office/drawing/2014/main" val="20000"/>
                    </a:ext>
                  </a:extLst>
                </a:gridCol>
              </a:tblGrid>
              <a:tr h="453595">
                <a:tc>
                  <a:txBody>
                    <a:bodyPr/>
                    <a:lstStyle/>
                    <a:p>
                      <a:pPr algn="ctr"/>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対象事業の例</a:t>
                      </a:r>
                      <a:endParaRPr kumimoji="1" lang="ja-JP" altLang="en-US" sz="19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453595">
                <a:tc>
                  <a:txBody>
                    <a:bodyPr/>
                    <a:lstStyle/>
                    <a:p>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風力発電</a:t>
                      </a:r>
                      <a:endParaRPr kumimoji="1" lang="en-US" altLang="ja-JP" sz="19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453595">
                <a:tc>
                  <a:txBody>
                    <a:bodyPr/>
                    <a:lstStyle/>
                    <a:p>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中小水力発電</a:t>
                      </a:r>
                      <a:endParaRPr kumimoji="1" lang="ja-JP" altLang="en-US" sz="19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453595">
                <a:tc>
                  <a:txBody>
                    <a:bodyPr/>
                    <a:lstStyle/>
                    <a:p>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バイオマス発電・熱利用</a:t>
                      </a:r>
                      <a:endParaRPr kumimoji="1" lang="ja-JP" altLang="en-US" sz="19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453595">
                <a:tc>
                  <a:txBody>
                    <a:bodyPr/>
                    <a:lstStyle/>
                    <a:p>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地熱発電、温泉発電・熱利用</a:t>
                      </a:r>
                      <a:endParaRPr kumimoji="1" lang="ja-JP" altLang="en-US" sz="19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r h="1133983">
                <a:tc>
                  <a:txBody>
                    <a:bodyPr/>
                    <a:lstStyle/>
                    <a:p>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熱融通・供給（コジェネ、廃熱、太陽熱、地中熱、地下水等の未利用熱等）</a:t>
                      </a:r>
                      <a:endParaRPr kumimoji="1" lang="ja-JP" altLang="en-US" sz="19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5"/>
                  </a:ext>
                </a:extLst>
              </a:tr>
              <a:tr h="8942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低炭素運輸システムのためのインフラ整備（</a:t>
                      </a:r>
                      <a:r>
                        <a:rPr kumimoji="1" lang="en-US" altLang="ja-JP" sz="1900" dirty="0">
                          <a:latin typeface="メイリオ" panose="020B0604030504040204" pitchFamily="50" charset="-128"/>
                          <a:ea typeface="メイリオ" panose="020B0604030504040204" pitchFamily="50" charset="-128"/>
                          <a:cs typeface="メイリオ" panose="020B0604030504040204" pitchFamily="50" charset="-128"/>
                        </a:rPr>
                        <a:t>LRT</a:t>
                      </a:r>
                      <a:r>
                        <a:rPr kumimoji="1" lang="ja-JP" altLang="en-US" sz="1900" dirty="0" err="1">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900" dirty="0">
                          <a:latin typeface="メイリオ" panose="020B0604030504040204" pitchFamily="50" charset="-128"/>
                          <a:ea typeface="メイリオ" panose="020B0604030504040204" pitchFamily="50" charset="-128"/>
                          <a:cs typeface="メイリオ" panose="020B0604030504040204" pitchFamily="50" charset="-128"/>
                        </a:rPr>
                        <a:t>EV</a:t>
                      </a:r>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充電設備等）</a:t>
                      </a:r>
                      <a:endParaRPr kumimoji="1" lang="ja-JP" altLang="en-US" sz="19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6"/>
                  </a:ext>
                </a:extLst>
              </a:tr>
              <a:tr h="1162539">
                <a:tc>
                  <a:txBody>
                    <a:bodyPr/>
                    <a:lstStyle/>
                    <a:p>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これらを組み合わせ地域づくり・</a:t>
                      </a:r>
                      <a:endParaRPr kumimoji="1" lang="en-US" altLang="ja-JP" sz="19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900" dirty="0">
                          <a:latin typeface="メイリオ" panose="020B0604030504040204" pitchFamily="50" charset="-128"/>
                          <a:ea typeface="メイリオ" panose="020B0604030504040204" pitchFamily="50" charset="-128"/>
                          <a:cs typeface="メイリオ" panose="020B0604030504040204" pitchFamily="50" charset="-128"/>
                        </a:rPr>
                        <a:t>まちづくりとして実施する事業</a:t>
                      </a:r>
                      <a:endParaRPr kumimoji="1" lang="ja-JP" altLang="en-US" sz="19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7"/>
                  </a:ext>
                </a:extLst>
              </a:tr>
            </a:tbl>
          </a:graphicData>
        </a:graphic>
      </p:graphicFrame>
      <p:sp>
        <p:nvSpPr>
          <p:cNvPr id="7" name="角丸四角形 6"/>
          <p:cNvSpPr/>
          <p:nvPr/>
        </p:nvSpPr>
        <p:spPr>
          <a:xfrm>
            <a:off x="4613836" y="1412780"/>
            <a:ext cx="5109648" cy="5206239"/>
          </a:xfrm>
          <a:prstGeom prst="roundRect">
            <a:avLst/>
          </a:prstGeom>
          <a:solidFill>
            <a:srgbClr val="CC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 name="Picture 2" descr="\\fssv01\総合環境政策局\DATA\環境影響評価課（２０GB）\03 制度班（８ＧＢ）\制度班_H25年度\仮\DSC_071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6551" y="3274973"/>
            <a:ext cx="1944216" cy="1618267"/>
          </a:xfrm>
          <a:prstGeom prst="rect">
            <a:avLst/>
          </a:prstGeom>
          <a:noFill/>
          <a:effectLst>
            <a:softEdge rad="112522"/>
          </a:effectLst>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4664975" y="1412777"/>
            <a:ext cx="5058517" cy="1969770"/>
          </a:xfrm>
          <a:prstGeom prst="rect">
            <a:avLst/>
          </a:prstGeom>
          <a:noFill/>
        </p:spPr>
        <p:txBody>
          <a:bodyPr wrap="square" rtlCol="0">
            <a:spAutoFit/>
          </a:bodyPr>
          <a:lstStyle/>
          <a:p>
            <a:r>
              <a:rPr lang="ja-JP" altLang="en-US" sz="2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＜想定される事業の一例＞</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地域の様々な企業が協力して地域活性化を目指した事業会社を立ち上げ、地元の自然資源を活かして風力、小水力、バイオマスなどの事業を起こしていくようなプロジェクト。</a:t>
            </a:r>
          </a:p>
        </p:txBody>
      </p:sp>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6260" y="5123603"/>
            <a:ext cx="1904215" cy="135798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descr="D:\Temporary Internet Files\Temporary Internet Files\Content.Outlook\96GSUHEV\水車.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04797" y="5153760"/>
            <a:ext cx="1951491" cy="13579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6484583" y="3074777"/>
            <a:ext cx="1368152" cy="276999"/>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○風力発電事業</a:t>
            </a:r>
          </a:p>
        </p:txBody>
      </p:sp>
      <p:sp>
        <p:nvSpPr>
          <p:cNvPr id="13" name="テキスト ボックス 12"/>
          <p:cNvSpPr txBox="1"/>
          <p:nvPr/>
        </p:nvSpPr>
        <p:spPr>
          <a:xfrm>
            <a:off x="5113172" y="4899165"/>
            <a:ext cx="2055495" cy="276999"/>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○中小水力発電事業</a:t>
            </a:r>
          </a:p>
        </p:txBody>
      </p:sp>
      <p:sp>
        <p:nvSpPr>
          <p:cNvPr id="15" name="テキスト ボックス 14"/>
          <p:cNvSpPr txBox="1"/>
          <p:nvPr/>
        </p:nvSpPr>
        <p:spPr>
          <a:xfrm>
            <a:off x="7313574" y="4899163"/>
            <a:ext cx="2055495" cy="276999"/>
          </a:xfrm>
          <a:prstGeom prst="rect">
            <a:avLst/>
          </a:prstGeom>
          <a:noFill/>
        </p:spPr>
        <p:txBody>
          <a:bodyPr wrap="square" rtlCol="0">
            <a:spAutoFit/>
          </a:bodyP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○バイオマス発電事業</a:t>
            </a:r>
          </a:p>
        </p:txBody>
      </p:sp>
      <p:sp>
        <p:nvSpPr>
          <p:cNvPr id="16" name="テキスト ボックス 15"/>
          <p:cNvSpPr txBox="1"/>
          <p:nvPr/>
        </p:nvSpPr>
        <p:spPr>
          <a:xfrm>
            <a:off x="9218613" y="6525344"/>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770818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TotalTime>
  <Words>585</Words>
  <Application>Microsoft Office PowerPoint</Application>
  <PresentationFormat>A4 210 x 297 mm</PresentationFormat>
  <Paragraphs>168</Paragraphs>
  <Slides>4</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Meiryo UI</vt: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 佳奈／リサーチ・コンサル／JRI (ina kana)</dc:creator>
  <cp:lastModifiedBy>稲 佳奈／リサーチ・コンサル／JRI (ina kana)</cp:lastModifiedBy>
  <cp:revision>1</cp:revision>
  <dcterms:created xsi:type="dcterms:W3CDTF">2018-05-15T04:48:06Z</dcterms:created>
  <dcterms:modified xsi:type="dcterms:W3CDTF">2018-05-15T04:49:09Z</dcterms:modified>
</cp:coreProperties>
</file>