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3" r:id="rId1"/>
    <p:sldMasterId id="2147483715" r:id="rId2"/>
    <p:sldMasterId id="2147483728" r:id="rId3"/>
  </p:sldMasterIdLst>
  <p:notesMasterIdLst>
    <p:notesMasterId r:id="rId8"/>
  </p:notesMasterIdLst>
  <p:handoutMasterIdLst>
    <p:handoutMasterId r:id="rId9"/>
  </p:handoutMasterIdLst>
  <p:sldIdLst>
    <p:sldId id="1181" r:id="rId4"/>
    <p:sldId id="1182" r:id="rId5"/>
    <p:sldId id="1183" r:id="rId6"/>
    <p:sldId id="1184" r:id="rId7"/>
  </p:sldIdLst>
  <p:sldSz cx="9906000" cy="6858000" type="A4"/>
  <p:notesSz cx="6807200" cy="9939338"/>
  <p:defaultTextStyle>
    <a:defPPr>
      <a:defRPr lang="en-US"/>
    </a:defPPr>
    <a:lvl1pPr marL="0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3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1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35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69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03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70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0">
          <p15:clr>
            <a:srgbClr val="A4A3A4"/>
          </p15:clr>
        </p15:guide>
        <p15:guide id="2" pos="304">
          <p15:clr>
            <a:srgbClr val="A4A3A4"/>
          </p15:clr>
        </p15:guide>
        <p15:guide id="3" pos="3359">
          <p15:clr>
            <a:srgbClr val="A4A3A4"/>
          </p15:clr>
        </p15:guide>
        <p15:guide id="4" pos="4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藤原 千悦子" initials="t" lastIdx="1" clrIdx="0">
    <p:extLst>
      <p:ext uri="{19B8F6BF-5375-455C-9EA6-DF929625EA0E}">
        <p15:presenceInfo xmlns:p15="http://schemas.microsoft.com/office/powerpoint/2012/main" userId="藤原 千悦子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00"/>
    <a:srgbClr val="3333FF"/>
    <a:srgbClr val="FF6600"/>
    <a:srgbClr val="E1E7F3"/>
    <a:srgbClr val="CCFFFF"/>
    <a:srgbClr val="6785C1"/>
    <a:srgbClr val="A4B6DA"/>
    <a:srgbClr val="CCFF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24" autoAdjust="0"/>
    <p:restoredTop sz="84927" autoAdjust="0"/>
  </p:normalViewPr>
  <p:slideViewPr>
    <p:cSldViewPr snapToGrid="0" showGuides="1">
      <p:cViewPr varScale="1">
        <p:scale>
          <a:sx n="72" d="100"/>
          <a:sy n="72" d="100"/>
        </p:scale>
        <p:origin x="972" y="54"/>
      </p:cViewPr>
      <p:guideLst>
        <p:guide orient="horz" pos="940"/>
        <p:guide pos="304"/>
        <p:guide pos="3359"/>
        <p:guide pos="4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328" y="-90"/>
      </p:cViewPr>
      <p:guideLst>
        <p:guide orient="horz" pos="3127"/>
        <p:guide pos="2141"/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786" cy="496967"/>
          </a:xfrm>
          <a:prstGeom prst="rect">
            <a:avLst/>
          </a:prstGeom>
        </p:spPr>
        <p:txBody>
          <a:bodyPr vert="horz" lIns="93238" tIns="46617" rIns="93238" bIns="46617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45" y="0"/>
            <a:ext cx="2949786" cy="496967"/>
          </a:xfrm>
          <a:prstGeom prst="rect">
            <a:avLst/>
          </a:prstGeom>
        </p:spPr>
        <p:txBody>
          <a:bodyPr vert="horz" lIns="93238" tIns="46617" rIns="93238" bIns="46617" rtlCol="0"/>
          <a:lstStyle>
            <a:lvl1pPr algn="r">
              <a:defRPr sz="1100"/>
            </a:lvl1pPr>
          </a:lstStyle>
          <a:p>
            <a:fld id="{475B6342-1CEC-4582-91A3-CF6E17E81C49}" type="datetime1">
              <a:rPr lang="ja-JP" altLang="en-US" smtClean="0"/>
              <a:t>2018/5/15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40648"/>
            <a:ext cx="2949786" cy="496967"/>
          </a:xfrm>
          <a:prstGeom prst="rect">
            <a:avLst/>
          </a:prstGeom>
        </p:spPr>
        <p:txBody>
          <a:bodyPr vert="horz" lIns="93238" tIns="46617" rIns="93238" bIns="46617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45" y="9440648"/>
            <a:ext cx="2949786" cy="496967"/>
          </a:xfrm>
          <a:prstGeom prst="rect">
            <a:avLst/>
          </a:prstGeom>
        </p:spPr>
        <p:txBody>
          <a:bodyPr vert="horz" lIns="93238" tIns="46617" rIns="93238" bIns="46617" rtlCol="0" anchor="b"/>
          <a:lstStyle>
            <a:lvl1pPr algn="r">
              <a:defRPr sz="1100"/>
            </a:lvl1pPr>
          </a:lstStyle>
          <a:p>
            <a:fld id="{B72825E8-8F73-8141-9884-9E441E953D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89531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786" cy="496967"/>
          </a:xfrm>
          <a:prstGeom prst="rect">
            <a:avLst/>
          </a:prstGeom>
        </p:spPr>
        <p:txBody>
          <a:bodyPr vert="horz" lIns="93238" tIns="46617" rIns="93238" bIns="46617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45" y="0"/>
            <a:ext cx="2949786" cy="496967"/>
          </a:xfrm>
          <a:prstGeom prst="rect">
            <a:avLst/>
          </a:prstGeom>
        </p:spPr>
        <p:txBody>
          <a:bodyPr vert="horz" lIns="93238" tIns="46617" rIns="93238" bIns="46617" rtlCol="0"/>
          <a:lstStyle>
            <a:lvl1pPr algn="r">
              <a:defRPr sz="1100"/>
            </a:lvl1pPr>
          </a:lstStyle>
          <a:p>
            <a:fld id="{0046ADF8-EEB9-4FB7-A34C-A55A9AC3C2D7}" type="datetime1">
              <a:rPr lang="ja-JP" altLang="en-US" smtClean="0"/>
              <a:t>2018/5/15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6125"/>
            <a:ext cx="53848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38" tIns="46617" rIns="93238" bIns="466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2" y="4721191"/>
            <a:ext cx="5445760" cy="4472702"/>
          </a:xfrm>
          <a:prstGeom prst="rect">
            <a:avLst/>
          </a:prstGeom>
        </p:spPr>
        <p:txBody>
          <a:bodyPr vert="horz" lIns="93238" tIns="46617" rIns="93238" bIns="466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40648"/>
            <a:ext cx="2949786" cy="496967"/>
          </a:xfrm>
          <a:prstGeom prst="rect">
            <a:avLst/>
          </a:prstGeom>
        </p:spPr>
        <p:txBody>
          <a:bodyPr vert="horz" lIns="93238" tIns="46617" rIns="93238" bIns="46617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45" y="9440648"/>
            <a:ext cx="2949786" cy="496967"/>
          </a:xfrm>
          <a:prstGeom prst="rect">
            <a:avLst/>
          </a:prstGeom>
        </p:spPr>
        <p:txBody>
          <a:bodyPr vert="horz" lIns="93238" tIns="46617" rIns="93238" bIns="46617" rtlCol="0" anchor="b"/>
          <a:lstStyle>
            <a:lvl1pPr algn="r">
              <a:defRPr sz="1100"/>
            </a:lvl1pPr>
          </a:lstStyle>
          <a:p>
            <a:fld id="{ED2226E8-6E60-C943-AEE2-C58FEC61AE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18155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1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3" algn="l" defTabSz="4571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4571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1" algn="l" defTabSz="4571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5" algn="l" defTabSz="4571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9" algn="l" defTabSz="4571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3" algn="l" defTabSz="4571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4571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0" algn="l" defTabSz="4571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4571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46ADF8-EEB9-4FB7-A34C-A55A9AC3C2D7}" type="datetime1">
              <a:rPr kumimoji="0" lang="ja-JP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571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2018/5/15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1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1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226E8-6E60-C943-AEE2-C58FEC61AEE7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67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5450" y="796925"/>
            <a:ext cx="5764213" cy="39909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0BF85FC-8442-49C4-946E-2FF30A894B77}" type="datetime1">
              <a:rPr lang="ja-JP" altLang="en-US" smtClean="0"/>
              <a:pPr/>
              <a:t>2018/5/15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26E8-6E60-C943-AEE2-C58FEC61AEE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53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5450" y="796925"/>
            <a:ext cx="5764213" cy="39909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0BF85FC-8442-49C4-946E-2FF30A894B77}" type="datetime1">
              <a:rPr lang="ja-JP" altLang="en-US" smtClean="0"/>
              <a:pPr/>
              <a:t>2018/5/15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26E8-6E60-C943-AEE2-C58FEC61AEE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99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925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51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013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877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932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412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824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766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965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01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36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220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352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3861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6815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530" y="0"/>
            <a:ext cx="9596470" cy="857232"/>
          </a:xfrm>
        </p:spPr>
        <p:txBody>
          <a:bodyPr/>
          <a:lstStyle>
            <a:lvl1pPr algn="l">
              <a:defRPr sz="3600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0" y="6572250"/>
            <a:ext cx="5582444" cy="28575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9286875" y="6572250"/>
            <a:ext cx="619125" cy="2857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75DB545-6192-4303-9003-344974C406E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70530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2303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4935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9368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432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02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812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571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791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8425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9111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747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530" y="0"/>
            <a:ext cx="9596470" cy="857232"/>
          </a:xfrm>
        </p:spPr>
        <p:txBody>
          <a:bodyPr/>
          <a:lstStyle>
            <a:lvl1pPr algn="l">
              <a:defRPr sz="3600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0" y="6572250"/>
            <a:ext cx="5582444" cy="28575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9286875" y="6572250"/>
            <a:ext cx="619125" cy="2857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75DB545-6192-4303-9003-344974C406E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096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60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42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95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34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80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61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37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44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928AE-3096-4E77-8C5D-AF05BBA1DDE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5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図 21"/>
          <p:cNvSpPr>
            <a:spLocks noChangeAspect="1"/>
          </p:cNvSpPr>
          <p:nvPr/>
        </p:nvSpPr>
        <p:spPr bwMode="auto">
          <a:xfrm>
            <a:off x="7662873" y="2206296"/>
            <a:ext cx="6699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122">
              <a:defRPr/>
            </a:pPr>
            <a:endParaRPr kumimoji="0"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42696" y="1640466"/>
            <a:ext cx="9649072" cy="393056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en-US" altLang="ja-JP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ESG</a:t>
            </a: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情報のデータベース</a:t>
            </a:r>
            <a:r>
              <a:rPr kumimoji="0"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DB</a:t>
            </a:r>
            <a:r>
              <a:rPr kumimoji="0"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）と直接対話の機能を一体化した</a:t>
            </a:r>
            <a:r>
              <a:rPr kumimoji="0"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世界初のシステム</a:t>
            </a:r>
            <a:endParaRPr kumimoji="0" lang="en-US" altLang="ja-JP" sz="3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3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en-US" altLang="ja-JP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400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超の企業・投資家（平成</a:t>
            </a:r>
            <a:r>
              <a:rPr lang="en-US" altLang="ja-JP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年度）が参加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>
              <a:defRPr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○企業</a:t>
            </a:r>
            <a:r>
              <a:rPr kumimoji="0"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・投資家間の活用、</a:t>
            </a:r>
            <a:r>
              <a:rPr kumimoji="0"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企業間、企業内、海外との対話など様々な関係者間の</a:t>
            </a:r>
            <a:r>
              <a:rPr kumimoji="0" lang="en-US" altLang="ja-JP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ESG</a:t>
            </a:r>
            <a:r>
              <a:rPr kumimoji="0"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情報の共有、分析、対話へと波及</a:t>
            </a:r>
            <a:r>
              <a:rPr kumimoji="0"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実証運用期間を経て、</a:t>
            </a:r>
            <a:r>
              <a:rPr kumimoji="0"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kumimoji="0" lang="en-US" altLang="ja-JP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</a:t>
            </a:r>
            <a:r>
              <a:rPr kumimoji="0"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年度までに本格運用を目指す</a:t>
            </a:r>
            <a:endParaRPr kumimoji="0"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46077" y="6722059"/>
            <a:ext cx="8442325" cy="1079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4336">
              <a:defRPr/>
            </a:pPr>
            <a:endParaRPr kumimoji="0" lang="ja-JP" altLang="en-US" sz="1663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2"/>
          <p:cNvSpPr>
            <a:spLocks noChangeArrowheads="1"/>
          </p:cNvSpPr>
          <p:nvPr/>
        </p:nvSpPr>
        <p:spPr bwMode="auto">
          <a:xfrm>
            <a:off x="187476" y="1101641"/>
            <a:ext cx="97262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企業・投資家間の橋渡しを実現！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746075" y="60683"/>
            <a:ext cx="8197623" cy="79678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844062">
              <a:defRPr/>
            </a:pPr>
            <a:r>
              <a:rPr lang="zh-TW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環境情報開示基盤整備事業</a:t>
            </a:r>
            <a:endParaRPr lang="ja-JP" altLang="en-US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0" y="73454"/>
            <a:ext cx="643715" cy="39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正方形/長方形 6"/>
          <p:cNvSpPr>
            <a:spLocks noChangeArrowheads="1"/>
          </p:cNvSpPr>
          <p:nvPr/>
        </p:nvSpPr>
        <p:spPr bwMode="auto">
          <a:xfrm>
            <a:off x="1445494" y="7786685"/>
            <a:ext cx="2783674" cy="220573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/>
          <a:p>
            <a:pPr defTabSz="779406">
              <a:lnSpc>
                <a:spcPts val="1000"/>
              </a:lnSpc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担当</a:t>
            </a:r>
            <a:r>
              <a:rPr lang="ja-JP" altLang="en-US" sz="9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課：</a:t>
            </a:r>
            <a:r>
              <a:rPr lang="zh-TW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大臣官房環境経済課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03-5521-8229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0" lang="ja-JP" altLang="en-US" sz="900" b="1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821871" y="526504"/>
            <a:ext cx="1816071" cy="3393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54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正方形/長方形 6"/>
          <p:cNvSpPr>
            <a:spLocks noChangeArrowheads="1"/>
          </p:cNvSpPr>
          <p:nvPr/>
        </p:nvSpPr>
        <p:spPr bwMode="auto">
          <a:xfrm>
            <a:off x="-2025280" y="7166481"/>
            <a:ext cx="6360668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年度予算案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2.5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</a:t>
            </a:r>
            <a:endParaRPr lang="en-US" altLang="ja-JP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年度予算額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1.7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74691" y="6492392"/>
            <a:ext cx="63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</a:p>
        </p:txBody>
      </p:sp>
      <p:sp>
        <p:nvSpPr>
          <p:cNvPr id="23" name="正方形/長方形 6"/>
          <p:cNvSpPr>
            <a:spLocks noChangeArrowheads="1"/>
          </p:cNvSpPr>
          <p:nvPr/>
        </p:nvSpPr>
        <p:spPr bwMode="auto">
          <a:xfrm>
            <a:off x="4758893" y="418361"/>
            <a:ext cx="5378624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年度予算案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2.5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年度予算額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1.7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億円）</a:t>
            </a:r>
            <a:endParaRPr lang="en-US" altLang="ja-JP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2" eaLnBrk="1" hangingPunct="1">
              <a:lnSpc>
                <a:spcPts val="2400"/>
              </a:lnSpc>
              <a:spcBef>
                <a:spcPct val="0"/>
              </a:spcBef>
              <a:buNone/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担当課：</a:t>
            </a:r>
            <a:r>
              <a:rPr lang="zh-TW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大臣官房環境経済課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03-5521-8229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718608" y="60073"/>
            <a:ext cx="1129651" cy="315591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31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委託</a:t>
            </a:r>
          </a:p>
        </p:txBody>
      </p:sp>
    </p:spTree>
    <p:extLst>
      <p:ext uri="{BB962C8B-B14F-4D97-AF65-F5344CB8AC3E}">
        <p14:creationId xmlns:p14="http://schemas.microsoft.com/office/powerpoint/2010/main" val="237044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4" name="グループ化 1"/>
          <p:cNvGrpSpPr>
            <a:grpSpLocks/>
          </p:cNvGrpSpPr>
          <p:nvPr/>
        </p:nvGrpSpPr>
        <p:grpSpPr bwMode="auto">
          <a:xfrm>
            <a:off x="249386" y="1899272"/>
            <a:ext cx="9227127" cy="3936267"/>
            <a:chOff x="90966" y="3018388"/>
            <a:chExt cx="9999666" cy="3704684"/>
          </a:xfrm>
        </p:grpSpPr>
        <p:sp>
          <p:nvSpPr>
            <p:cNvPr id="5" name="下矢印 4"/>
            <p:cNvSpPr/>
            <p:nvPr/>
          </p:nvSpPr>
          <p:spPr>
            <a:xfrm>
              <a:off x="6464701" y="3837266"/>
              <a:ext cx="122062" cy="2566805"/>
            </a:xfrm>
            <a:prstGeom prst="down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44336">
                <a:defRPr/>
              </a:pPr>
              <a:endParaRPr kumimoji="0" lang="ja-JP" altLang="en-US" sz="166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520811" y="5517776"/>
              <a:ext cx="1269814" cy="10457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44336">
                <a:defRPr/>
              </a:pPr>
              <a:endParaRPr kumimoji="0" lang="en-US" altLang="ja-JP" sz="1016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202" y="4087285"/>
              <a:ext cx="9626534" cy="2635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四角形吹き出し 7"/>
            <p:cNvSpPr/>
            <p:nvPr/>
          </p:nvSpPr>
          <p:spPr>
            <a:xfrm>
              <a:off x="90966" y="3018388"/>
              <a:ext cx="2969578" cy="802435"/>
            </a:xfrm>
            <a:prstGeom prst="wedgeRectCallout">
              <a:avLst>
                <a:gd name="adj1" fmla="val 97461"/>
                <a:gd name="adj2" fmla="val 100908"/>
              </a:avLst>
            </a:prstGeom>
            <a:solidFill>
              <a:srgbClr val="92D050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844336">
                <a:defRPr/>
              </a:pPr>
              <a:r>
                <a:rPr kumimoji="0"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kumimoji="0"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データベース機能</a:t>
              </a:r>
              <a:r>
                <a:rPr kumimoji="0"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pPr defTabSz="844336">
                <a:defRPr/>
              </a:pPr>
              <a:r>
                <a:rPr kumimoji="0"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</a:t>
              </a:r>
              <a:r>
                <a:rPr kumimoji="0"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E</a:t>
              </a:r>
              <a:r>
                <a:rPr kumimoji="0"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</a:t>
              </a:r>
              <a:r>
                <a:rPr kumimoji="0"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SG)</a:t>
              </a:r>
              <a:r>
                <a:rPr kumimoji="0"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コア情報に絞り込み</a:t>
              </a:r>
            </a:p>
            <a:p>
              <a:pPr defTabSz="844336">
                <a:defRPr/>
              </a:pPr>
              <a:r>
                <a:rPr kumimoji="0"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・入手、分析も容易</a:t>
              </a:r>
            </a:p>
          </p:txBody>
        </p:sp>
        <p:sp>
          <p:nvSpPr>
            <p:cNvPr id="9" name="四角形吹き出し 8"/>
            <p:cNvSpPr/>
            <p:nvPr/>
          </p:nvSpPr>
          <p:spPr>
            <a:xfrm>
              <a:off x="6700211" y="3018388"/>
              <a:ext cx="3390421" cy="802435"/>
            </a:xfrm>
            <a:prstGeom prst="wedgeRectCallout">
              <a:avLst>
                <a:gd name="adj1" fmla="val -38745"/>
                <a:gd name="adj2" fmla="val 44078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844336">
                <a:defRPr/>
              </a:pPr>
              <a:r>
                <a:rPr kumimoji="0"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kumimoji="0"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直接対話機能</a:t>
              </a:r>
              <a:r>
                <a:rPr kumimoji="0"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pPr defTabSz="844336">
                <a:defRPr/>
              </a:pPr>
              <a:r>
                <a:rPr kumimoji="0"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E(SG)</a:t>
              </a:r>
              <a:r>
                <a:rPr kumimoji="0"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情報の作成部署と投資家の</a:t>
              </a:r>
              <a:endParaRPr kumimoji="0"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defTabSz="844336">
                <a:defRPr/>
              </a:pPr>
              <a:r>
                <a:rPr kumimoji="0"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対話を</a:t>
              </a:r>
              <a:r>
                <a:rPr kumimoji="0"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SNS</a:t>
              </a:r>
              <a:r>
                <a:rPr kumimoji="0"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感覚で直接対話可能</a:t>
              </a:r>
              <a:endParaRPr kumimoji="0"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0" name="下矢印吹き出し 9"/>
          <p:cNvSpPr/>
          <p:nvPr/>
        </p:nvSpPr>
        <p:spPr>
          <a:xfrm>
            <a:off x="3463522" y="1899269"/>
            <a:ext cx="2679700" cy="1074504"/>
          </a:xfrm>
          <a:prstGeom prst="downArrowCallout">
            <a:avLst>
              <a:gd name="adj1" fmla="val 0"/>
              <a:gd name="adj2" fmla="val 25000"/>
              <a:gd name="adj3" fmla="val 25000"/>
              <a:gd name="adj4" fmla="val 64977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22">
              <a:defRPr/>
            </a:pPr>
            <a:endParaRPr kumimoji="0" lang="ja-JP" altLang="en-US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74510" y="1931729"/>
            <a:ext cx="26796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457122">
              <a:defRPr/>
            </a:pPr>
            <a:r>
              <a:rPr lang="en-US" altLang="ja-JP" sz="1200" b="1" dirty="0">
                <a:solidFill>
                  <a:prstClr val="black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環境報告ガイドラインと連携</a:t>
            </a:r>
            <a:r>
              <a:rPr lang="en-US" altLang="ja-JP" sz="1200" b="1" dirty="0">
                <a:solidFill>
                  <a:prstClr val="black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defTabSz="457122">
              <a:defRPr/>
            </a:pP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GRI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スタンダードや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TCFD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報告書等国際的動向を見据え改定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50855" y="2639142"/>
            <a:ext cx="1801399" cy="515771"/>
          </a:xfrm>
          <a:prstGeom prst="rect">
            <a:avLst/>
          </a:prstGeom>
          <a:noFill/>
          <a:ln>
            <a:noFill/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en-US" altLang="ja-JP" sz="1400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ESG</a:t>
            </a:r>
            <a:r>
              <a:rPr lang="ja-JP" altLang="en-US" sz="1400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対話</a:t>
            </a:r>
            <a:endParaRPr lang="en-US" altLang="ja-JP" sz="1400" spc="164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プラットフォーム</a:t>
            </a: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0" y="675165"/>
            <a:ext cx="9906000" cy="6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anchor="ctr"/>
          <a:lstStyle>
            <a:defPPr>
              <a:defRPr lang="en-US"/>
            </a:defPPr>
            <a:lvl1pPr algn="ctr">
              <a:defRPr kumimoji="1" sz="240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  <a:lvl2pPr marL="742950" indent="-28575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環境情報開示システムの活用</a:t>
            </a:r>
          </a:p>
        </p:txBody>
      </p:sp>
    </p:spTree>
    <p:extLst>
      <p:ext uri="{BB962C8B-B14F-4D97-AF65-F5344CB8AC3E}">
        <p14:creationId xmlns:p14="http://schemas.microsoft.com/office/powerpoint/2010/main" val="191514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タイトル 1"/>
          <p:cNvSpPr txBox="1">
            <a:spLocks/>
          </p:cNvSpPr>
          <p:nvPr/>
        </p:nvSpPr>
        <p:spPr>
          <a:xfrm>
            <a:off x="0" y="10147"/>
            <a:ext cx="9906000" cy="6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anchor="ctr"/>
          <a:lstStyle>
            <a:defPPr>
              <a:defRPr lang="en-US"/>
            </a:defPPr>
            <a:lvl1pPr algn="ctr">
              <a:defRPr kumimoji="1" sz="240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  <a:lvl2pPr marL="742950" indent="-28575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企業・金融機関等の参加状況・全体計画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895" y="1417488"/>
            <a:ext cx="3191973" cy="245952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4"/>
          <a:srcRect r="10614"/>
          <a:stretch/>
        </p:blipFill>
        <p:spPr>
          <a:xfrm>
            <a:off x="3650885" y="1385886"/>
            <a:ext cx="5732492" cy="2714951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テキスト ボックス 39"/>
          <p:cNvSpPr txBox="1"/>
          <p:nvPr/>
        </p:nvSpPr>
        <p:spPr>
          <a:xfrm>
            <a:off x="281357" y="795151"/>
            <a:ext cx="9102023" cy="4088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100091" tIns="50045" rIns="100091" bIns="50045" rtlCol="0">
            <a:spAutoFit/>
          </a:bodyPr>
          <a:lstStyle/>
          <a:p>
            <a:pPr algn="ctr"/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参加状況の推移（</a:t>
            </a:r>
            <a:r>
              <a:rPr lang="en-US" altLang="ja-JP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2013-2016</a:t>
            </a:r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81357" y="1203998"/>
            <a:ext cx="9102023" cy="2896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endParaRPr lang="ja-JP" altLang="en-US" sz="1600" b="1" spc="164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81357" y="4255804"/>
            <a:ext cx="9102023" cy="4088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100091" tIns="50045" rIns="100091" bIns="50045" rtlCol="0">
            <a:spAutoFit/>
          </a:bodyPr>
          <a:lstStyle/>
          <a:p>
            <a:pPr algn="ctr"/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現在の参加状況（</a:t>
            </a:r>
            <a:r>
              <a:rPr lang="en-US" altLang="ja-JP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</a:t>
            </a:r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日）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81357" y="4664651"/>
            <a:ext cx="9102023" cy="18276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endParaRPr lang="ja-JP" altLang="en-US" sz="1600" b="1" spc="164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64238" y="4819399"/>
            <a:ext cx="2349307" cy="6792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参加登録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4238" y="5648836"/>
            <a:ext cx="2349307" cy="6792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各種報告書登録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926085" y="4819399"/>
            <a:ext cx="1772531" cy="6792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en-US" altLang="ja-JP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442</a:t>
            </a:r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926085" y="5648836"/>
            <a:ext cx="1772531" cy="6792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en-US" altLang="ja-JP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265</a:t>
            </a:r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953005" y="4819399"/>
            <a:ext cx="2349307" cy="6792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環境情報開示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953005" y="5648836"/>
            <a:ext cx="2349307" cy="6792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対話実施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414852" y="4819399"/>
            <a:ext cx="1772531" cy="6792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en-US" altLang="ja-JP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189</a:t>
            </a:r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414852" y="5648836"/>
            <a:ext cx="1772531" cy="6792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en-US" altLang="ja-JP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294</a:t>
            </a:r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282929" y="6500629"/>
            <a:ext cx="63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lang="ja-JP" altLang="en-US" b="1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666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タイトル 1"/>
          <p:cNvSpPr txBox="1">
            <a:spLocks/>
          </p:cNvSpPr>
          <p:nvPr/>
        </p:nvSpPr>
        <p:spPr>
          <a:xfrm>
            <a:off x="0" y="-3333"/>
            <a:ext cx="9906000" cy="6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anchor="ctr"/>
          <a:lstStyle>
            <a:defPPr>
              <a:defRPr lang="en-US"/>
            </a:defPPr>
            <a:lvl1pPr algn="ctr">
              <a:defRPr kumimoji="1" sz="240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  <a:lvl2pPr marL="742950" indent="-28575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環境情報開示システムの活用事例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7588" y="786194"/>
            <a:ext cx="1440853" cy="5157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7588" y="1301966"/>
            <a:ext cx="1440853" cy="41422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100091" tIns="50045" rIns="100091" bIns="50045" rtlCol="0" anchor="ctr">
            <a:noAutofit/>
          </a:bodyPr>
          <a:lstStyle/>
          <a:p>
            <a:pPr algn="ctr"/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グループＡ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796179" y="786191"/>
            <a:ext cx="1440853" cy="465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投資家</a:t>
            </a:r>
          </a:p>
        </p:txBody>
      </p:sp>
      <p:sp>
        <p:nvSpPr>
          <p:cNvPr id="2" name="右矢印 1"/>
          <p:cNvSpPr/>
          <p:nvPr/>
        </p:nvSpPr>
        <p:spPr>
          <a:xfrm>
            <a:off x="2236982" y="1139472"/>
            <a:ext cx="5473641" cy="942536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レポートの作成、ご指導お願いします</a:t>
            </a: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93035" y="440191"/>
            <a:ext cx="1920492" cy="1920492"/>
          </a:xfrm>
          <a:prstGeom prst="rect">
            <a:avLst/>
          </a:prstGeom>
        </p:spPr>
      </p:pic>
      <p:sp>
        <p:nvSpPr>
          <p:cNvPr id="23" name="右矢印 22"/>
          <p:cNvSpPr/>
          <p:nvPr/>
        </p:nvSpPr>
        <p:spPr>
          <a:xfrm flipH="1">
            <a:off x="2236978" y="2195431"/>
            <a:ext cx="5373859" cy="832972"/>
          </a:xfrm>
          <a:prstGeom prst="rightArrow">
            <a:avLst>
              <a:gd name="adj1" fmla="val 80559"/>
              <a:gd name="adj2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地域活性化に対する貢献を</a:t>
            </a:r>
          </a:p>
          <a:p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強調してもよいように感じました。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1835" y="2483523"/>
            <a:ext cx="1141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投資家</a:t>
            </a:r>
            <a:r>
              <a:rPr lang="en-US" altLang="ja-JP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endParaRPr lang="ja-JP" altLang="en-US" sz="20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右矢印 28"/>
          <p:cNvSpPr/>
          <p:nvPr/>
        </p:nvSpPr>
        <p:spPr>
          <a:xfrm flipH="1">
            <a:off x="2236978" y="3150355"/>
            <a:ext cx="5373859" cy="832972"/>
          </a:xfrm>
          <a:prstGeom prst="rightArrow">
            <a:avLst>
              <a:gd name="adj1" fmla="val 83885"/>
              <a:gd name="adj2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アパレル業界はサプライチェーン</a:t>
            </a:r>
            <a:br>
              <a:rPr lang="en-US" altLang="ja-JP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上のリスクが懸念されます。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71828" y="3504760"/>
            <a:ext cx="1130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投資家</a:t>
            </a:r>
            <a:r>
              <a:rPr lang="en-US" altLang="ja-JP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endParaRPr lang="ja-JP" altLang="en-US" sz="20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 flipH="1">
            <a:off x="2236978" y="4086962"/>
            <a:ext cx="5373859" cy="1202487"/>
          </a:xfrm>
          <a:prstGeom prst="rightArrow">
            <a:avLst>
              <a:gd name="adj1" fmla="val 82101"/>
              <a:gd name="adj2" fmla="val 34791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株式を保有することで貢献に</a:t>
            </a:r>
            <a:endParaRPr lang="en-US" altLang="ja-JP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なると明確に書かかれても</a:t>
            </a:r>
            <a:endParaRPr lang="en-US" altLang="ja-JP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良いかと思われます。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71828" y="4771252"/>
            <a:ext cx="1156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投資家</a:t>
            </a:r>
            <a:r>
              <a:rPr lang="en-US" altLang="ja-JP" sz="20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endParaRPr lang="ja-JP" altLang="en-US" sz="20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7582" y="5653616"/>
            <a:ext cx="8629444" cy="74718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 lIns="100091" tIns="50045" rIns="100091" bIns="50045" rtlCol="0" anchor="ctr">
            <a:noAutofit/>
          </a:bodyPr>
          <a:lstStyle/>
          <a:p>
            <a:pPr algn="ctr"/>
            <a:r>
              <a:rPr lang="en-US" altLang="ja-JP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グループは、本年度は報告書作成段階から</a:t>
            </a:r>
            <a:endParaRPr lang="en-US" altLang="ja-JP" sz="2000" b="1" spc="164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000" b="1" spc="164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コミュニケーションツールを活用予定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282929" y="6500629"/>
            <a:ext cx="63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endParaRPr lang="ja-JP" altLang="en-US" b="1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60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プレゼンテーションテンプレート英文</Template>
  <TotalTime>18555</TotalTime>
  <Words>307</Words>
  <Application>Microsoft Office PowerPoint</Application>
  <PresentationFormat>A4 210 x 297 mm</PresentationFormat>
  <Paragraphs>60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MS Reference Sans Serif</vt:lpstr>
      <vt:lpstr>Segoe UI</vt:lpstr>
      <vt:lpstr>Wingdings</vt:lpstr>
      <vt:lpstr>デザインの設定</vt:lpstr>
      <vt:lpstr>1_デザインの設定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title in 1 or 2 lines. (Decrease font size for long titles.)</dc:title>
  <dc:creator>uranod</dc:creator>
  <cp:lastModifiedBy>稲 佳奈／リサーチ・コンサル／JRI (ina kana)</cp:lastModifiedBy>
  <cp:revision>1675</cp:revision>
  <cp:lastPrinted>2018-02-16T11:26:04Z</cp:lastPrinted>
  <dcterms:created xsi:type="dcterms:W3CDTF">2012-09-06T07:31:07Z</dcterms:created>
  <dcterms:modified xsi:type="dcterms:W3CDTF">2018-05-15T06:50:20Z</dcterms:modified>
</cp:coreProperties>
</file>