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58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3E2A98-0991-4DB1-938E-C2C436CABC57}"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D26405-C225-4EDB-B982-FAE7E9A8A917}" type="slidenum">
              <a:rPr kumimoji="1" lang="ja-JP" altLang="en-US" smtClean="0"/>
              <a:t>‹#›</a:t>
            </a:fld>
            <a:endParaRPr kumimoji="1" lang="ja-JP" altLang="en-US"/>
          </a:p>
        </p:txBody>
      </p:sp>
    </p:spTree>
    <p:extLst>
      <p:ext uri="{BB962C8B-B14F-4D97-AF65-F5344CB8AC3E}">
        <p14:creationId xmlns:p14="http://schemas.microsoft.com/office/powerpoint/2010/main" val="2668117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xfrm>
            <a:off x="963613" y="1233488"/>
            <a:ext cx="4808537"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300">
                <a:solidFill>
                  <a:schemeClr val="tx1"/>
                </a:solidFill>
                <a:latin typeface="Calibri" panose="020F0502020204030204" pitchFamily="34" charset="0"/>
                <a:ea typeface="ＭＳ Ｐゴシック" panose="020B0600070205080204" pitchFamily="50" charset="-128"/>
              </a:defRPr>
            </a:lvl1pPr>
            <a:lvl2pPr marL="759034" indent="-290799">
              <a:spcBef>
                <a:spcPct val="30000"/>
              </a:spcBef>
              <a:defRPr kumimoji="1" sz="1300">
                <a:solidFill>
                  <a:schemeClr val="tx1"/>
                </a:solidFill>
                <a:latin typeface="Calibri" panose="020F0502020204030204" pitchFamily="34" charset="0"/>
                <a:ea typeface="ＭＳ Ｐゴシック" panose="020B0600070205080204" pitchFamily="50" charset="-128"/>
              </a:defRPr>
            </a:lvl2pPr>
            <a:lvl3pPr marL="1169767" indent="-231654">
              <a:spcBef>
                <a:spcPct val="30000"/>
              </a:spcBef>
              <a:defRPr kumimoji="1" sz="1300">
                <a:solidFill>
                  <a:schemeClr val="tx1"/>
                </a:solidFill>
                <a:latin typeface="Calibri" panose="020F0502020204030204" pitchFamily="34" charset="0"/>
                <a:ea typeface="ＭＳ Ｐゴシック" panose="020B0600070205080204" pitchFamily="50" charset="-128"/>
              </a:defRPr>
            </a:lvl3pPr>
            <a:lvl4pPr marL="1639645" indent="-231654">
              <a:spcBef>
                <a:spcPct val="30000"/>
              </a:spcBef>
              <a:defRPr kumimoji="1" sz="1300">
                <a:solidFill>
                  <a:schemeClr val="tx1"/>
                </a:solidFill>
                <a:latin typeface="Calibri" panose="020F0502020204030204" pitchFamily="34" charset="0"/>
                <a:ea typeface="ＭＳ Ｐゴシック" panose="020B0600070205080204" pitchFamily="50" charset="-128"/>
              </a:defRPr>
            </a:lvl4pPr>
            <a:lvl5pPr marL="2107881" indent="-231654">
              <a:spcBef>
                <a:spcPct val="30000"/>
              </a:spcBef>
              <a:defRPr kumimoji="1" sz="1300">
                <a:solidFill>
                  <a:schemeClr val="tx1"/>
                </a:solidFill>
                <a:latin typeface="Calibri" panose="020F0502020204030204" pitchFamily="34" charset="0"/>
                <a:ea typeface="ＭＳ Ｐゴシック" panose="020B0600070205080204" pitchFamily="50" charset="-128"/>
              </a:defRPr>
            </a:lvl5pPr>
            <a:lvl6pPr marL="2581046" indent="-231654"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6pPr>
            <a:lvl7pPr marL="3054209" indent="-231654"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7pPr>
            <a:lvl8pPr marL="3527373" indent="-231654"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8pPr>
            <a:lvl9pPr marL="4000538" indent="-231654"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9pPr>
          </a:lstStyle>
          <a:p>
            <a:pPr defTabSz="946329">
              <a:spcBef>
                <a:spcPct val="0"/>
              </a:spcBef>
              <a:defRPr/>
            </a:pPr>
            <a:fld id="{6C7F4B83-9803-4608-8BB5-B65DBE651883}" type="slidenum">
              <a:rPr lang="ja-JP" altLang="en-US" kern="0">
                <a:solidFill>
                  <a:srgbClr val="000000"/>
                </a:solidFill>
                <a:latin typeface="Cambria" panose="02040503050406030204" pitchFamily="18" charset="0"/>
                <a:ea typeface="メイリオ" panose="020B0604030504040204" pitchFamily="50" charset="-128"/>
                <a:cs typeface="メイリオ" panose="020B0604030504040204" pitchFamily="50" charset="-128"/>
              </a:rPr>
              <a:pPr defTabSz="946329">
                <a:spcBef>
                  <a:spcPct val="0"/>
                </a:spcBef>
                <a:defRPr/>
              </a:pPr>
              <a:t>1</a:t>
            </a:fld>
            <a:endParaRPr lang="ja-JP" altLang="en-US" kern="0">
              <a:solidFill>
                <a:srgbClr val="000000"/>
              </a:solidFill>
              <a:latin typeface="Cambria" panose="02040503050406030204" pitchFamily="18" charset="0"/>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46100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C5BB899-039F-409E-99A5-11F6ACC5135B}"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F79F2C-BFD6-4843-8DD5-DC268B0A5185}" type="slidenum">
              <a:rPr kumimoji="1" lang="ja-JP" altLang="en-US" smtClean="0"/>
              <a:t>‹#›</a:t>
            </a:fld>
            <a:endParaRPr kumimoji="1" lang="ja-JP" altLang="en-US"/>
          </a:p>
        </p:txBody>
      </p:sp>
    </p:spTree>
    <p:extLst>
      <p:ext uri="{BB962C8B-B14F-4D97-AF65-F5344CB8AC3E}">
        <p14:creationId xmlns:p14="http://schemas.microsoft.com/office/powerpoint/2010/main" val="4198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5BB899-039F-409E-99A5-11F6ACC5135B}"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F79F2C-BFD6-4843-8DD5-DC268B0A5185}" type="slidenum">
              <a:rPr kumimoji="1" lang="ja-JP" altLang="en-US" smtClean="0"/>
              <a:t>‹#›</a:t>
            </a:fld>
            <a:endParaRPr kumimoji="1" lang="ja-JP" altLang="en-US"/>
          </a:p>
        </p:txBody>
      </p:sp>
    </p:spTree>
    <p:extLst>
      <p:ext uri="{BB962C8B-B14F-4D97-AF65-F5344CB8AC3E}">
        <p14:creationId xmlns:p14="http://schemas.microsoft.com/office/powerpoint/2010/main" val="255201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5BB899-039F-409E-99A5-11F6ACC5135B}"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F79F2C-BFD6-4843-8DD5-DC268B0A5185}" type="slidenum">
              <a:rPr kumimoji="1" lang="ja-JP" altLang="en-US" smtClean="0"/>
              <a:t>‹#›</a:t>
            </a:fld>
            <a:endParaRPr kumimoji="1" lang="ja-JP" altLang="en-US"/>
          </a:p>
        </p:txBody>
      </p:sp>
    </p:spTree>
    <p:extLst>
      <p:ext uri="{BB962C8B-B14F-4D97-AF65-F5344CB8AC3E}">
        <p14:creationId xmlns:p14="http://schemas.microsoft.com/office/powerpoint/2010/main" val="4265598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5BB899-039F-409E-99A5-11F6ACC5135B}"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F79F2C-BFD6-4843-8DD5-DC268B0A5185}" type="slidenum">
              <a:rPr kumimoji="1" lang="ja-JP" altLang="en-US" smtClean="0"/>
              <a:t>‹#›</a:t>
            </a:fld>
            <a:endParaRPr kumimoji="1" lang="ja-JP" altLang="en-US"/>
          </a:p>
        </p:txBody>
      </p:sp>
    </p:spTree>
    <p:extLst>
      <p:ext uri="{BB962C8B-B14F-4D97-AF65-F5344CB8AC3E}">
        <p14:creationId xmlns:p14="http://schemas.microsoft.com/office/powerpoint/2010/main" val="3640910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C5BB899-039F-409E-99A5-11F6ACC5135B}"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F79F2C-BFD6-4843-8DD5-DC268B0A5185}" type="slidenum">
              <a:rPr kumimoji="1" lang="ja-JP" altLang="en-US" smtClean="0"/>
              <a:t>‹#›</a:t>
            </a:fld>
            <a:endParaRPr kumimoji="1" lang="ja-JP" altLang="en-US"/>
          </a:p>
        </p:txBody>
      </p:sp>
    </p:spTree>
    <p:extLst>
      <p:ext uri="{BB962C8B-B14F-4D97-AF65-F5344CB8AC3E}">
        <p14:creationId xmlns:p14="http://schemas.microsoft.com/office/powerpoint/2010/main" val="1332776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C5BB899-039F-409E-99A5-11F6ACC5135B}"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F79F2C-BFD6-4843-8DD5-DC268B0A5185}" type="slidenum">
              <a:rPr kumimoji="1" lang="ja-JP" altLang="en-US" smtClean="0"/>
              <a:t>‹#›</a:t>
            </a:fld>
            <a:endParaRPr kumimoji="1" lang="ja-JP" altLang="en-US"/>
          </a:p>
        </p:txBody>
      </p:sp>
    </p:spTree>
    <p:extLst>
      <p:ext uri="{BB962C8B-B14F-4D97-AF65-F5344CB8AC3E}">
        <p14:creationId xmlns:p14="http://schemas.microsoft.com/office/powerpoint/2010/main" val="445316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C5BB899-039F-409E-99A5-11F6ACC5135B}" type="datetimeFigureOut">
              <a:rPr kumimoji="1" lang="ja-JP" altLang="en-US" smtClean="0"/>
              <a:t>2018/5/15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EF79F2C-BFD6-4843-8DD5-DC268B0A5185}" type="slidenum">
              <a:rPr kumimoji="1" lang="ja-JP" altLang="en-US" smtClean="0"/>
              <a:t>‹#›</a:t>
            </a:fld>
            <a:endParaRPr kumimoji="1" lang="ja-JP" altLang="en-US"/>
          </a:p>
        </p:txBody>
      </p:sp>
    </p:spTree>
    <p:extLst>
      <p:ext uri="{BB962C8B-B14F-4D97-AF65-F5344CB8AC3E}">
        <p14:creationId xmlns:p14="http://schemas.microsoft.com/office/powerpoint/2010/main" val="3261436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C5BB899-039F-409E-99A5-11F6ACC5135B}" type="datetimeFigureOut">
              <a:rPr kumimoji="1" lang="ja-JP" altLang="en-US" smtClean="0"/>
              <a:t>2018/5/15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EF79F2C-BFD6-4843-8DD5-DC268B0A5185}" type="slidenum">
              <a:rPr kumimoji="1" lang="ja-JP" altLang="en-US" smtClean="0"/>
              <a:t>‹#›</a:t>
            </a:fld>
            <a:endParaRPr kumimoji="1" lang="ja-JP" altLang="en-US"/>
          </a:p>
        </p:txBody>
      </p:sp>
    </p:spTree>
    <p:extLst>
      <p:ext uri="{BB962C8B-B14F-4D97-AF65-F5344CB8AC3E}">
        <p14:creationId xmlns:p14="http://schemas.microsoft.com/office/powerpoint/2010/main" val="3054785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5BB899-039F-409E-99A5-11F6ACC5135B}" type="datetimeFigureOut">
              <a:rPr kumimoji="1" lang="ja-JP" altLang="en-US" smtClean="0"/>
              <a:t>2018/5/15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EF79F2C-BFD6-4843-8DD5-DC268B0A5185}" type="slidenum">
              <a:rPr kumimoji="1" lang="ja-JP" altLang="en-US" smtClean="0"/>
              <a:t>‹#›</a:t>
            </a:fld>
            <a:endParaRPr kumimoji="1" lang="ja-JP" altLang="en-US"/>
          </a:p>
        </p:txBody>
      </p:sp>
    </p:spTree>
    <p:extLst>
      <p:ext uri="{BB962C8B-B14F-4D97-AF65-F5344CB8AC3E}">
        <p14:creationId xmlns:p14="http://schemas.microsoft.com/office/powerpoint/2010/main" val="371336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C5BB899-039F-409E-99A5-11F6ACC5135B}"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F79F2C-BFD6-4843-8DD5-DC268B0A5185}" type="slidenum">
              <a:rPr kumimoji="1" lang="ja-JP" altLang="en-US" smtClean="0"/>
              <a:t>‹#›</a:t>
            </a:fld>
            <a:endParaRPr kumimoji="1" lang="ja-JP" altLang="en-US"/>
          </a:p>
        </p:txBody>
      </p:sp>
    </p:spTree>
    <p:extLst>
      <p:ext uri="{BB962C8B-B14F-4D97-AF65-F5344CB8AC3E}">
        <p14:creationId xmlns:p14="http://schemas.microsoft.com/office/powerpoint/2010/main" val="2343906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C5BB899-039F-409E-99A5-11F6ACC5135B}"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F79F2C-BFD6-4843-8DD5-DC268B0A5185}" type="slidenum">
              <a:rPr kumimoji="1" lang="ja-JP" altLang="en-US" smtClean="0"/>
              <a:t>‹#›</a:t>
            </a:fld>
            <a:endParaRPr kumimoji="1" lang="ja-JP" altLang="en-US"/>
          </a:p>
        </p:txBody>
      </p:sp>
    </p:spTree>
    <p:extLst>
      <p:ext uri="{BB962C8B-B14F-4D97-AF65-F5344CB8AC3E}">
        <p14:creationId xmlns:p14="http://schemas.microsoft.com/office/powerpoint/2010/main" val="2179733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5BB899-039F-409E-99A5-11F6ACC5135B}" type="datetimeFigureOut">
              <a:rPr kumimoji="1" lang="ja-JP" altLang="en-US" smtClean="0"/>
              <a:t>2018/5/15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F79F2C-BFD6-4843-8DD5-DC268B0A5185}" type="slidenum">
              <a:rPr kumimoji="1" lang="ja-JP" altLang="en-US" smtClean="0"/>
              <a:t>‹#›</a:t>
            </a:fld>
            <a:endParaRPr kumimoji="1" lang="ja-JP" altLang="en-US"/>
          </a:p>
        </p:txBody>
      </p:sp>
    </p:spTree>
    <p:extLst>
      <p:ext uri="{BB962C8B-B14F-4D97-AF65-F5344CB8AC3E}">
        <p14:creationId xmlns:p14="http://schemas.microsoft.com/office/powerpoint/2010/main" val="26739072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srcRect/>
          <a:stretch>
            <a:fillRect/>
          </a:stretch>
        </p:blipFill>
        <p:spPr bwMode="auto">
          <a:xfrm>
            <a:off x="7941" y="10627"/>
            <a:ext cx="842693" cy="514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grpSp>
        <p:nvGrpSpPr>
          <p:cNvPr id="2" name="グループ化 1"/>
          <p:cNvGrpSpPr/>
          <p:nvPr/>
        </p:nvGrpSpPr>
        <p:grpSpPr>
          <a:xfrm>
            <a:off x="73388" y="1414451"/>
            <a:ext cx="9885368" cy="5443549"/>
            <a:chOff x="33338" y="883581"/>
            <a:chExt cx="9888537" cy="5980113"/>
          </a:xfrm>
        </p:grpSpPr>
        <p:sp>
          <p:nvSpPr>
            <p:cNvPr id="3075" name="テキスト ボックス 23"/>
            <p:cNvSpPr txBox="1">
              <a:spLocks noChangeArrowheads="1"/>
            </p:cNvSpPr>
            <p:nvPr/>
          </p:nvSpPr>
          <p:spPr bwMode="auto">
            <a:xfrm>
              <a:off x="57150" y="4349293"/>
              <a:ext cx="5399088" cy="721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7938" indent="-7938">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marL="7936" indent="-7936" defTabSz="914104">
                <a:lnSpc>
                  <a:spcPts val="1100"/>
                </a:lnSpc>
                <a:spcBef>
                  <a:spcPct val="0"/>
                </a:spcBef>
                <a:buNone/>
                <a:defRPr/>
              </a:pPr>
              <a:r>
                <a:rPr lang="ja-JP" altLang="en-US" sz="1051" b="1" kern="0" dirty="0">
                  <a:latin typeface="メイリオ" panose="020B0604030504040204" pitchFamily="50" charset="-128"/>
                </a:rPr>
                <a:t>①先進技術を利用した省エネ型自然冷媒機器の導入補助</a:t>
              </a:r>
              <a:r>
                <a:rPr lang="ja-JP" altLang="en-US" sz="1051" kern="0" dirty="0">
                  <a:latin typeface="メイリオ" panose="020B0604030504040204" pitchFamily="50" charset="-128"/>
                </a:rPr>
                <a:t>（</a:t>
              </a:r>
              <a:r>
                <a:rPr lang="en-US" altLang="ja-JP" sz="1051" kern="0" dirty="0">
                  <a:latin typeface="メイリオ" panose="020B0604030504040204" pitchFamily="50" charset="-128"/>
                </a:rPr>
                <a:t>64</a:t>
              </a:r>
              <a:r>
                <a:rPr lang="ja-JP" altLang="en-US" sz="1051" kern="0" dirty="0">
                  <a:latin typeface="メイリオ" panose="020B0604030504040204" pitchFamily="50" charset="-128"/>
                </a:rPr>
                <a:t>億円）</a:t>
              </a:r>
              <a:endParaRPr lang="en-US" altLang="ja-JP" sz="1051" kern="0" dirty="0">
                <a:latin typeface="メイリオ" panose="020B0604030504040204" pitchFamily="50" charset="-128"/>
              </a:endParaRPr>
            </a:p>
            <a:p>
              <a:pPr marL="7936" indent="-7936" algn="r" defTabSz="914104">
                <a:lnSpc>
                  <a:spcPts val="1100"/>
                </a:lnSpc>
                <a:spcBef>
                  <a:spcPct val="0"/>
                </a:spcBef>
                <a:buNone/>
                <a:defRPr/>
              </a:pPr>
              <a:r>
                <a:rPr lang="ja-JP" altLang="en-US" sz="1051" kern="0" dirty="0">
                  <a:latin typeface="メイリオ" panose="020B0604030504040204" pitchFamily="50" charset="-128"/>
                </a:rPr>
                <a:t>　　　平成</a:t>
              </a:r>
              <a:r>
                <a:rPr lang="en-US" altLang="ja-JP" sz="1051" kern="0" dirty="0">
                  <a:solidFill>
                    <a:srgbClr val="000000"/>
                  </a:solidFill>
                  <a:latin typeface="メイリオ" panose="020B0604030504040204" pitchFamily="50" charset="-128"/>
                </a:rPr>
                <a:t>30</a:t>
              </a:r>
              <a:r>
                <a:rPr lang="ja-JP" altLang="en-US" sz="1051" kern="0" dirty="0">
                  <a:solidFill>
                    <a:srgbClr val="000000"/>
                  </a:solidFill>
                  <a:latin typeface="メイリオ" panose="020B0604030504040204" pitchFamily="50" charset="-128"/>
                </a:rPr>
                <a:t>年度～平成</a:t>
              </a:r>
              <a:r>
                <a:rPr lang="en-US" altLang="ja-JP" sz="1051" kern="0" dirty="0">
                  <a:solidFill>
                    <a:srgbClr val="000000"/>
                  </a:solidFill>
                  <a:latin typeface="メイリオ" panose="020B0604030504040204" pitchFamily="50" charset="-128"/>
                </a:rPr>
                <a:t>34</a:t>
              </a:r>
              <a:r>
                <a:rPr lang="ja-JP" altLang="en-US" sz="1051" kern="0" dirty="0">
                  <a:solidFill>
                    <a:srgbClr val="000000"/>
                  </a:solidFill>
                  <a:latin typeface="メイリオ" panose="020B0604030504040204" pitchFamily="50" charset="-128"/>
                </a:rPr>
                <a:t>年度</a:t>
              </a:r>
              <a:endParaRPr lang="en-US" altLang="ja-JP" sz="1051" kern="0" dirty="0">
                <a:latin typeface="メイリオ" panose="020B0604030504040204" pitchFamily="50" charset="-128"/>
              </a:endParaRPr>
            </a:p>
            <a:p>
              <a:pPr marL="7936" indent="-7936" defTabSz="914104">
                <a:lnSpc>
                  <a:spcPts val="1100"/>
                </a:lnSpc>
                <a:spcBef>
                  <a:spcPct val="0"/>
                </a:spcBef>
                <a:buNone/>
                <a:defRPr/>
              </a:pPr>
              <a:r>
                <a:rPr lang="ja-JP" altLang="en-US" sz="1051" u="sng" kern="0" dirty="0">
                  <a:solidFill>
                    <a:srgbClr val="000000"/>
                  </a:solidFill>
                  <a:latin typeface="メイリオ" panose="020B0604030504040204" pitchFamily="50" charset="-128"/>
                </a:rPr>
                <a:t>冷凍冷蔵倉庫に加えて、新たに</a:t>
              </a:r>
              <a:r>
                <a:rPr lang="ja-JP" altLang="ja-JP" sz="1051" u="sng" kern="0" dirty="0">
                  <a:latin typeface="メイリオ" panose="020B0604030504040204" pitchFamily="50" charset="-128"/>
                </a:rPr>
                <a:t>食品製造工場、食品小売店舗</a:t>
              </a:r>
              <a:r>
                <a:rPr lang="ja-JP" altLang="en-US" sz="1051" kern="0" dirty="0">
                  <a:latin typeface="メイリオ" panose="020B0604030504040204" pitchFamily="50" charset="-128"/>
                </a:rPr>
                <a:t>において、省エネ型自然冷媒機器の導入を補助する。</a:t>
              </a:r>
              <a:endParaRPr lang="en-US" altLang="ja-JP" sz="1051" b="1" kern="0" dirty="0">
                <a:latin typeface="メイリオ" panose="020B0604030504040204" pitchFamily="50" charset="-128"/>
              </a:endParaRPr>
            </a:p>
          </p:txBody>
        </p:sp>
        <p:sp>
          <p:nvSpPr>
            <p:cNvPr id="2068" name="テキスト ボックス 23"/>
            <p:cNvSpPr txBox="1">
              <a:spLocks noChangeArrowheads="1"/>
            </p:cNvSpPr>
            <p:nvPr/>
          </p:nvSpPr>
          <p:spPr bwMode="auto">
            <a:xfrm>
              <a:off x="5659438" y="1216573"/>
              <a:ext cx="4117974" cy="1279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5988" tIns="35988" rIns="35988" bIns="0">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marL="269788" indent="-269788" defTabSz="914104" eaLnBrk="1" hangingPunct="1">
                <a:lnSpc>
                  <a:spcPts val="1100"/>
                </a:lnSpc>
                <a:defRPr/>
              </a:pPr>
              <a:r>
                <a:rPr lang="ja-JP" altLang="en-US" sz="1051" kern="0" dirty="0">
                  <a:solidFill>
                    <a:prstClr val="black"/>
                  </a:solidFill>
                  <a:latin typeface="メイリオ" panose="020B0604030504040204" pitchFamily="50" charset="-128"/>
                </a:rPr>
                <a:t>①</a:t>
              </a:r>
              <a:r>
                <a:rPr lang="en-US" altLang="ja-JP" sz="1051" kern="0" dirty="0">
                  <a:solidFill>
                    <a:prstClr val="black"/>
                  </a:solidFill>
                  <a:latin typeface="メイリオ" panose="020B0604030504040204" pitchFamily="50" charset="-128"/>
                </a:rPr>
                <a:t>【</a:t>
              </a:r>
              <a:r>
                <a:rPr lang="ja-JP" altLang="en-US" sz="1051" kern="0" dirty="0">
                  <a:solidFill>
                    <a:prstClr val="black"/>
                  </a:solidFill>
                  <a:latin typeface="メイリオ" panose="020B0604030504040204" pitchFamily="50" charset="-128"/>
                </a:rPr>
                <a:t>国からの補助</a:t>
              </a:r>
              <a:r>
                <a:rPr lang="en-US" altLang="ja-JP" sz="1051" kern="0" dirty="0">
                  <a:solidFill>
                    <a:prstClr val="black"/>
                  </a:solidFill>
                  <a:latin typeface="メイリオ" panose="020B0604030504040204" pitchFamily="50" charset="-128"/>
                </a:rPr>
                <a:t>】</a:t>
              </a:r>
            </a:p>
            <a:p>
              <a:pPr marL="269788" indent="-269788" defTabSz="914104" eaLnBrk="1" hangingPunct="1">
                <a:lnSpc>
                  <a:spcPts val="1100"/>
                </a:lnSpc>
                <a:defRPr/>
              </a:pPr>
              <a:r>
                <a:rPr lang="ja-JP" altLang="en-US" sz="1051" kern="0" dirty="0">
                  <a:solidFill>
                    <a:prstClr val="black"/>
                  </a:solidFill>
                  <a:latin typeface="メイリオ" panose="020B0604030504040204" pitchFamily="50" charset="-128"/>
                </a:rPr>
                <a:t>　　補助事業者：非営利法人</a:t>
              </a:r>
              <a:endParaRPr lang="en-US" altLang="ja-JP" sz="1051" kern="0" dirty="0">
                <a:solidFill>
                  <a:prstClr val="black"/>
                </a:solidFill>
                <a:latin typeface="メイリオ" panose="020B0604030504040204" pitchFamily="50" charset="-128"/>
              </a:endParaRPr>
            </a:p>
            <a:p>
              <a:pPr marL="269788" indent="-269788" defTabSz="914104" eaLnBrk="1" hangingPunct="1">
                <a:lnSpc>
                  <a:spcPts val="1100"/>
                </a:lnSpc>
                <a:defRPr/>
              </a:pPr>
              <a:r>
                <a:rPr lang="ja-JP" altLang="en-US" sz="1051" kern="0" dirty="0">
                  <a:solidFill>
                    <a:prstClr val="black"/>
                  </a:solidFill>
                  <a:latin typeface="メイリオ" panose="020B0604030504040204" pitchFamily="50" charset="-128"/>
                </a:rPr>
                <a:t>　　補助率：定額</a:t>
              </a:r>
              <a:endParaRPr lang="en-US" altLang="ja-JP" sz="1051" kern="0" dirty="0">
                <a:solidFill>
                  <a:prstClr val="black"/>
                </a:solidFill>
                <a:latin typeface="メイリオ" panose="020B0604030504040204" pitchFamily="50" charset="-128"/>
              </a:endParaRPr>
            </a:p>
            <a:p>
              <a:pPr marL="269788" indent="-269788" defTabSz="914104" eaLnBrk="1" hangingPunct="1">
                <a:lnSpc>
                  <a:spcPts val="1100"/>
                </a:lnSpc>
                <a:defRPr/>
              </a:pPr>
              <a:r>
                <a:rPr lang="ja-JP" altLang="en-US" sz="1051" kern="0" dirty="0">
                  <a:solidFill>
                    <a:prstClr val="black"/>
                  </a:solidFill>
                  <a:latin typeface="メイリオ" panose="020B0604030504040204" pitchFamily="50" charset="-128"/>
                </a:rPr>
                <a:t>　</a:t>
              </a:r>
              <a:r>
                <a:rPr lang="en-US" altLang="ja-JP" sz="1051" kern="0" dirty="0">
                  <a:solidFill>
                    <a:prstClr val="black"/>
                  </a:solidFill>
                  <a:latin typeface="メイリオ" panose="020B0604030504040204" pitchFamily="50" charset="-128"/>
                </a:rPr>
                <a:t>【</a:t>
              </a:r>
              <a:r>
                <a:rPr lang="ja-JP" altLang="en-US" sz="1051" kern="0" dirty="0">
                  <a:solidFill>
                    <a:prstClr val="black"/>
                  </a:solidFill>
                  <a:latin typeface="メイリオ" panose="020B0604030504040204" pitchFamily="50" charset="-128"/>
                </a:rPr>
                <a:t>非営利法人から事業実施者への補助</a:t>
              </a:r>
              <a:r>
                <a:rPr lang="en-US" altLang="ja-JP" sz="1051" kern="0" dirty="0">
                  <a:solidFill>
                    <a:prstClr val="black"/>
                  </a:solidFill>
                  <a:latin typeface="メイリオ" panose="020B0604030504040204" pitchFamily="50" charset="-128"/>
                </a:rPr>
                <a:t>】</a:t>
              </a:r>
            </a:p>
            <a:p>
              <a:pPr marL="269788" indent="-269788" defTabSz="914104" eaLnBrk="1" hangingPunct="1">
                <a:lnSpc>
                  <a:spcPts val="1100"/>
                </a:lnSpc>
                <a:defRPr/>
              </a:pPr>
              <a:r>
                <a:rPr lang="ja-JP" altLang="en-US" sz="1051" kern="0" dirty="0">
                  <a:solidFill>
                    <a:prstClr val="black"/>
                  </a:solidFill>
                  <a:latin typeface="メイリオ" panose="020B0604030504040204" pitchFamily="50" charset="-128"/>
                </a:rPr>
                <a:t>　　間接補助事業者：民間事業者等</a:t>
              </a:r>
              <a:endParaRPr lang="en-US" altLang="ja-JP" sz="1051" kern="0" dirty="0">
                <a:solidFill>
                  <a:prstClr val="black"/>
                </a:solidFill>
                <a:latin typeface="メイリオ" panose="020B0604030504040204" pitchFamily="50" charset="-128"/>
              </a:endParaRPr>
            </a:p>
            <a:p>
              <a:pPr marL="269788" indent="-269788" defTabSz="914104" eaLnBrk="1" hangingPunct="1">
                <a:lnSpc>
                  <a:spcPts val="1100"/>
                </a:lnSpc>
                <a:defRPr/>
              </a:pPr>
              <a:r>
                <a:rPr lang="ja-JP" altLang="en-US" sz="1051" kern="0" dirty="0">
                  <a:solidFill>
                    <a:prstClr val="black"/>
                  </a:solidFill>
                  <a:latin typeface="メイリオ" panose="020B0604030504040204" pitchFamily="50" charset="-128"/>
                </a:rPr>
                <a:t>　　補助率：冷凍冷蔵倉庫</a:t>
              </a:r>
              <a:r>
                <a:rPr lang="en-US" altLang="ja-JP" sz="1051" kern="0" dirty="0">
                  <a:solidFill>
                    <a:prstClr val="black"/>
                  </a:solidFill>
                  <a:latin typeface="メイリオ" panose="020B0604030504040204" pitchFamily="50" charset="-128"/>
                </a:rPr>
                <a:t>…</a:t>
              </a:r>
              <a:r>
                <a:rPr lang="ja-JP" altLang="en-US" sz="1051" kern="0" dirty="0">
                  <a:solidFill>
                    <a:prstClr val="black"/>
                  </a:solidFill>
                  <a:latin typeface="メイリオ" panose="020B0604030504040204" pitchFamily="50" charset="-128"/>
                </a:rPr>
                <a:t>中小企業</a:t>
              </a:r>
              <a:r>
                <a:rPr lang="en-US" altLang="ja-JP" sz="1051" kern="0" dirty="0">
                  <a:solidFill>
                    <a:prstClr val="black"/>
                  </a:solidFill>
                  <a:latin typeface="メイリオ" panose="020B0604030504040204" pitchFamily="50" charset="-128"/>
                </a:rPr>
                <a:t>1/2</a:t>
              </a:r>
              <a:r>
                <a:rPr lang="ja-JP" altLang="en-US" sz="1051" kern="0" dirty="0">
                  <a:solidFill>
                    <a:prstClr val="black"/>
                  </a:solidFill>
                  <a:latin typeface="メイリオ" panose="020B0604030504040204" pitchFamily="50" charset="-128"/>
                </a:rPr>
                <a:t>以下、大企業</a:t>
              </a:r>
              <a:r>
                <a:rPr lang="en-US" altLang="ja-JP" sz="1051" kern="0" dirty="0">
                  <a:solidFill>
                    <a:prstClr val="black"/>
                  </a:solidFill>
                  <a:latin typeface="メイリオ" panose="020B0604030504040204" pitchFamily="50" charset="-128"/>
                </a:rPr>
                <a:t>1/3</a:t>
              </a:r>
              <a:r>
                <a:rPr lang="ja-JP" altLang="en-US" sz="1051" kern="0" dirty="0">
                  <a:solidFill>
                    <a:prstClr val="black"/>
                  </a:solidFill>
                  <a:latin typeface="メイリオ" panose="020B0604030504040204" pitchFamily="50" charset="-128"/>
                </a:rPr>
                <a:t>以下</a:t>
              </a:r>
            </a:p>
            <a:p>
              <a:pPr marL="269788" indent="-269788" defTabSz="914104" eaLnBrk="1" hangingPunct="1">
                <a:lnSpc>
                  <a:spcPts val="1100"/>
                </a:lnSpc>
                <a:defRPr/>
              </a:pPr>
              <a:r>
                <a:rPr lang="ja-JP" altLang="en-US" sz="1051" kern="0" dirty="0">
                  <a:solidFill>
                    <a:prstClr val="black"/>
                  </a:solidFill>
                  <a:latin typeface="メイリオ" panose="020B0604030504040204" pitchFamily="50" charset="-128"/>
                </a:rPr>
                <a:t>　　　　　　食品製造工場、食品小売店舗</a:t>
              </a:r>
              <a:r>
                <a:rPr lang="en-US" altLang="ja-JP" sz="1051" kern="0" dirty="0">
                  <a:solidFill>
                    <a:prstClr val="black"/>
                  </a:solidFill>
                  <a:latin typeface="メイリオ" panose="020B0604030504040204" pitchFamily="50" charset="-128"/>
                </a:rPr>
                <a:t>…1/3</a:t>
              </a:r>
              <a:r>
                <a:rPr lang="ja-JP" altLang="en-US" sz="1051" kern="0" dirty="0">
                  <a:solidFill>
                    <a:prstClr val="black"/>
                  </a:solidFill>
                  <a:latin typeface="メイリオ" panose="020B0604030504040204" pitchFamily="50" charset="-128"/>
                </a:rPr>
                <a:t>以下</a:t>
              </a:r>
              <a:endParaRPr lang="en-US" altLang="ja-JP" sz="1051" kern="0" dirty="0">
                <a:solidFill>
                  <a:prstClr val="black"/>
                </a:solidFill>
                <a:latin typeface="メイリオ" panose="020B0604030504040204" pitchFamily="50" charset="-128"/>
              </a:endParaRPr>
            </a:p>
            <a:p>
              <a:pPr marL="269788" indent="-269788" defTabSz="914104" eaLnBrk="1" hangingPunct="1">
                <a:lnSpc>
                  <a:spcPts val="1100"/>
                </a:lnSpc>
                <a:defRPr/>
              </a:pPr>
              <a:r>
                <a:rPr lang="ja-JP" altLang="en-US" sz="1051" kern="0" dirty="0">
                  <a:solidFill>
                    <a:prstClr val="black"/>
                  </a:solidFill>
                  <a:latin typeface="メイリオ" panose="020B0604030504040204" pitchFamily="50" charset="-128"/>
                </a:rPr>
                <a:t>②委託対象：民間団体</a:t>
              </a:r>
            </a:p>
          </p:txBody>
        </p:sp>
        <p:sp>
          <p:nvSpPr>
            <p:cNvPr id="3077" name="テキスト ボックス 23"/>
            <p:cNvSpPr txBox="1">
              <a:spLocks noChangeArrowheads="1"/>
            </p:cNvSpPr>
            <p:nvPr/>
          </p:nvSpPr>
          <p:spPr bwMode="auto">
            <a:xfrm>
              <a:off x="5630863" y="4437728"/>
              <a:ext cx="4249737" cy="2425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marL="171394" indent="-171394" defTabSz="914104">
                <a:lnSpc>
                  <a:spcPts val="1100"/>
                </a:lnSpc>
                <a:spcBef>
                  <a:spcPct val="0"/>
                </a:spcBef>
                <a:buFont typeface="Wingdings" panose="05000000000000000000" pitchFamily="2" charset="2"/>
                <a:buChar char="Ø"/>
                <a:defRPr/>
              </a:pPr>
              <a:r>
                <a:rPr lang="ja-JP" altLang="en-US" sz="1051" kern="0" dirty="0">
                  <a:latin typeface="メイリオ" panose="020B0604030504040204" pitchFamily="50" charset="-128"/>
                </a:rPr>
                <a:t>省エネに取り組む事業者への積極的な支援により、</a:t>
              </a:r>
              <a:r>
                <a:rPr lang="ja-JP" altLang="en-US" sz="1051" u="sng" kern="0" dirty="0">
                  <a:latin typeface="メイリオ" panose="020B0604030504040204" pitchFamily="50" charset="-128"/>
                </a:rPr>
                <a:t>物流分野全体のコールドチェーンの省エネ化及び脱フロン化を推進</a:t>
              </a:r>
              <a:r>
                <a:rPr lang="ja-JP" altLang="en-US" sz="1051" kern="0" dirty="0">
                  <a:latin typeface="メイリオ" panose="020B0604030504040204" pitchFamily="50" charset="-128"/>
                </a:rPr>
                <a:t>し、足腰の強い冷凍冷蔵物流を構築する。</a:t>
              </a:r>
              <a:endParaRPr lang="en-US" altLang="ja-JP" sz="1051" kern="0" dirty="0">
                <a:latin typeface="メイリオ" panose="020B0604030504040204" pitchFamily="50" charset="-128"/>
              </a:endParaRPr>
            </a:p>
            <a:p>
              <a:pPr marL="171394" indent="-171394" defTabSz="914104">
                <a:lnSpc>
                  <a:spcPts val="1100"/>
                </a:lnSpc>
                <a:spcBef>
                  <a:spcPct val="0"/>
                </a:spcBef>
                <a:buFont typeface="Wingdings" panose="05000000000000000000" pitchFamily="2" charset="2"/>
                <a:buChar char="Ø"/>
                <a:defRPr/>
              </a:pPr>
              <a:endParaRPr lang="en-US" altLang="ja-JP" sz="300" b="1" kern="0" dirty="0">
                <a:latin typeface="メイリオ" panose="020B0604030504040204" pitchFamily="50" charset="-128"/>
              </a:endParaRPr>
            </a:p>
            <a:p>
              <a:pPr marL="171394" indent="-171394" defTabSz="914104">
                <a:lnSpc>
                  <a:spcPts val="1100"/>
                </a:lnSpc>
                <a:spcBef>
                  <a:spcPct val="0"/>
                </a:spcBef>
                <a:buFont typeface="Wingdings" panose="05000000000000000000" pitchFamily="2" charset="2"/>
                <a:buChar char="Ø"/>
                <a:defRPr/>
              </a:pPr>
              <a:r>
                <a:rPr lang="ja-JP" altLang="en-US" sz="1051" kern="0" dirty="0">
                  <a:latin typeface="メイリオ" panose="020B0604030504040204" pitchFamily="50" charset="-128"/>
                </a:rPr>
                <a:t>省エネ型自然冷媒機器に一定の需要を生み出すことで、</a:t>
              </a:r>
              <a:r>
                <a:rPr lang="ja-JP" altLang="en-US" sz="1051" u="sng" kern="0" dirty="0">
                  <a:latin typeface="メイリオ" panose="020B0604030504040204" pitchFamily="50" charset="-128"/>
                </a:rPr>
                <a:t>機器の低価格化がなされ、将来的な自立的導入につながる</a:t>
              </a:r>
              <a:r>
                <a:rPr lang="ja-JP" altLang="en-US" sz="1051" kern="0" dirty="0">
                  <a:latin typeface="メイリオ" panose="020B0604030504040204" pitchFamily="50" charset="-128"/>
                </a:rPr>
                <a:t>。今後、世界的に普及が見込まれる</a:t>
              </a:r>
              <a:r>
                <a:rPr lang="ja-JP" altLang="en-US" sz="1051" u="sng" kern="0" dirty="0">
                  <a:latin typeface="メイリオ" panose="020B0604030504040204" pitchFamily="50" charset="-128"/>
                </a:rPr>
                <a:t>省エネ型自然冷媒機器の分野を我が国メーカーが牽引し、地球規模での環境対策に寄与</a:t>
              </a:r>
              <a:r>
                <a:rPr lang="ja-JP" altLang="en-US" sz="1051" kern="0" dirty="0">
                  <a:latin typeface="メイリオ" panose="020B0604030504040204" pitchFamily="50" charset="-128"/>
                </a:rPr>
                <a:t>するとともに、</a:t>
              </a:r>
              <a:r>
                <a:rPr lang="ja-JP" altLang="en-US" sz="1051" u="sng" kern="0" dirty="0">
                  <a:latin typeface="メイリオ" panose="020B0604030504040204" pitchFamily="50" charset="-128"/>
                </a:rPr>
                <a:t>世界経済を牽引</a:t>
              </a:r>
              <a:r>
                <a:rPr lang="ja-JP" altLang="en-US" sz="1051" kern="0" dirty="0">
                  <a:latin typeface="メイリオ" panose="020B0604030504040204" pitchFamily="50" charset="-128"/>
                </a:rPr>
                <a:t>することが期待される。</a:t>
              </a:r>
              <a:endParaRPr lang="en-US" altLang="ja-JP" sz="1051" kern="0" dirty="0">
                <a:latin typeface="メイリオ" panose="020B0604030504040204" pitchFamily="50" charset="-128"/>
              </a:endParaRPr>
            </a:p>
            <a:p>
              <a:pPr marL="171394" indent="-171394" defTabSz="914104">
                <a:lnSpc>
                  <a:spcPts val="1100"/>
                </a:lnSpc>
                <a:spcBef>
                  <a:spcPct val="0"/>
                </a:spcBef>
                <a:buFont typeface="Wingdings" panose="05000000000000000000" pitchFamily="2" charset="2"/>
                <a:buChar char="Ø"/>
                <a:defRPr/>
              </a:pPr>
              <a:endParaRPr lang="en-US" altLang="ja-JP" sz="300" kern="0" dirty="0">
                <a:latin typeface="メイリオ" panose="020B0604030504040204" pitchFamily="50" charset="-128"/>
              </a:endParaRPr>
            </a:p>
            <a:p>
              <a:pPr marL="171394" indent="-171394" defTabSz="914104">
                <a:lnSpc>
                  <a:spcPts val="1100"/>
                </a:lnSpc>
                <a:spcBef>
                  <a:spcPct val="0"/>
                </a:spcBef>
                <a:buFont typeface="Wingdings" panose="05000000000000000000" pitchFamily="2" charset="2"/>
                <a:buChar char="Ø"/>
                <a:defRPr/>
              </a:pPr>
              <a:r>
                <a:rPr lang="ja-JP" altLang="en-US" sz="1051" kern="0" dirty="0">
                  <a:latin typeface="メイリオ" panose="020B0604030504040204" pitchFamily="50" charset="-128"/>
                </a:rPr>
                <a:t>フロン排出抑制法の取組強化と相まって、フロン排出の大幅削減に寄与。</a:t>
              </a:r>
              <a:endParaRPr lang="en-US" altLang="ja-JP" sz="1051" kern="0" dirty="0">
                <a:latin typeface="メイリオ" panose="020B0604030504040204" pitchFamily="50" charset="-128"/>
              </a:endParaRPr>
            </a:p>
            <a:p>
              <a:pPr marL="171394" indent="-171394" defTabSz="914104">
                <a:lnSpc>
                  <a:spcPts val="1100"/>
                </a:lnSpc>
                <a:spcBef>
                  <a:spcPct val="0"/>
                </a:spcBef>
                <a:buFont typeface="Wingdings" panose="05000000000000000000" pitchFamily="2" charset="2"/>
                <a:buChar char="Ø"/>
                <a:defRPr/>
              </a:pPr>
              <a:endParaRPr lang="en-US" altLang="ja-JP" sz="300" kern="0" dirty="0">
                <a:latin typeface="メイリオ" panose="020B0604030504040204" pitchFamily="50" charset="-128"/>
              </a:endParaRPr>
            </a:p>
            <a:p>
              <a:pPr marL="171394" indent="-171394" defTabSz="914104">
                <a:lnSpc>
                  <a:spcPts val="1100"/>
                </a:lnSpc>
                <a:spcBef>
                  <a:spcPct val="0"/>
                </a:spcBef>
                <a:buFont typeface="Wingdings" panose="05000000000000000000" pitchFamily="2" charset="2"/>
                <a:buChar char="Ø"/>
                <a:defRPr/>
              </a:pPr>
              <a:r>
                <a:rPr lang="ja-JP" altLang="en-US" sz="1051" kern="0" dirty="0">
                  <a:latin typeface="メイリオ" panose="020B0604030504040204" pitchFamily="50" charset="-128"/>
                </a:rPr>
                <a:t>冷凍冷蔵倉庫を有する倉庫業等における再エネ余剰電力の有効活用に大きく寄与。</a:t>
              </a:r>
              <a:endParaRPr lang="en-US" altLang="ja-JP" sz="1051" kern="0" dirty="0">
                <a:latin typeface="メイリオ" panose="020B0604030504040204" pitchFamily="50" charset="-128"/>
              </a:endParaRPr>
            </a:p>
          </p:txBody>
        </p:sp>
        <p:sp>
          <p:nvSpPr>
            <p:cNvPr id="40" name="テキスト ボックス 39"/>
            <p:cNvSpPr txBox="1"/>
            <p:nvPr/>
          </p:nvSpPr>
          <p:spPr>
            <a:xfrm>
              <a:off x="87313" y="922670"/>
              <a:ext cx="954413" cy="242789"/>
            </a:xfrm>
            <a:prstGeom prst="rect">
              <a:avLst/>
            </a:prstGeom>
            <a:solidFill>
              <a:sysClr val="window" lastClr="FFFFFF"/>
            </a:solidFill>
            <a:ln w="25400" cap="flat" cmpd="sng" algn="ctr">
              <a:solidFill>
                <a:srgbClr val="5C92B5"/>
              </a:solidFill>
              <a:prstDash val="solid"/>
            </a:ln>
            <a:effectLst/>
          </p:spPr>
          <p:txBody>
            <a:bodyPr wrap="none" tIns="35988" bIns="0" anchor="ctr">
              <a:spAutoFit/>
            </a:bodyPr>
            <a:lstStyle/>
            <a:p>
              <a:pPr defTabSz="914104">
                <a:defRPr/>
              </a:pPr>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背景・目的</a:t>
              </a:r>
            </a:p>
          </p:txBody>
        </p:sp>
        <p:sp>
          <p:nvSpPr>
            <p:cNvPr id="41" name="テキスト ボックス 40"/>
            <p:cNvSpPr txBox="1"/>
            <p:nvPr/>
          </p:nvSpPr>
          <p:spPr>
            <a:xfrm>
              <a:off x="87313" y="4040140"/>
              <a:ext cx="800476" cy="242789"/>
            </a:xfrm>
            <a:prstGeom prst="rect">
              <a:avLst/>
            </a:prstGeom>
            <a:solidFill>
              <a:sysClr val="window" lastClr="FFFFFF"/>
            </a:solidFill>
            <a:ln w="25400" cap="flat" cmpd="sng" algn="ctr">
              <a:solidFill>
                <a:srgbClr val="5C92B5"/>
              </a:solidFill>
              <a:prstDash val="solid"/>
            </a:ln>
            <a:effectLst/>
          </p:spPr>
          <p:txBody>
            <a:bodyPr wrap="none" tIns="35988" bIns="0" anchor="ctr">
              <a:spAutoFit/>
            </a:bodyPr>
            <a:lstStyle/>
            <a:p>
              <a:pPr defTabSz="914104">
                <a:defRPr/>
              </a:pPr>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事業概要</a:t>
              </a:r>
            </a:p>
          </p:txBody>
        </p:sp>
        <p:sp>
          <p:nvSpPr>
            <p:cNvPr id="3082" name="テキスト ボックス 43"/>
            <p:cNvSpPr txBox="1">
              <a:spLocks noChangeArrowheads="1"/>
            </p:cNvSpPr>
            <p:nvPr/>
          </p:nvSpPr>
          <p:spPr bwMode="auto">
            <a:xfrm>
              <a:off x="5703889" y="4118045"/>
              <a:ext cx="1481137" cy="242789"/>
            </a:xfrm>
            <a:prstGeom prst="rect">
              <a:avLst/>
            </a:prstGeom>
            <a:solidFill>
              <a:srgbClr val="FFFFFF"/>
            </a:solidFill>
            <a:ln w="25400" algn="ctr">
              <a:solidFill>
                <a:srgbClr val="5C92B5"/>
              </a:solidFill>
              <a:miter lim="800000"/>
              <a:headEnd/>
              <a:tailEnd/>
            </a:ln>
          </p:spPr>
          <p:txBody>
            <a:bodyPr tIns="35988" bIns="0" anchor="ct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defTabSz="914104">
                <a:spcBef>
                  <a:spcPct val="0"/>
                </a:spcBef>
                <a:buNone/>
                <a:defRPr/>
              </a:pPr>
              <a:r>
                <a:rPr kumimoji="0" lang="ja-JP" altLang="en-US" sz="1200" kern="0" dirty="0">
                  <a:solidFill>
                    <a:srgbClr val="000000"/>
                  </a:solidFill>
                  <a:latin typeface="メイリオ" panose="020B0604030504040204" pitchFamily="50" charset="-128"/>
                </a:rPr>
                <a:t>期待される効果</a:t>
              </a:r>
            </a:p>
          </p:txBody>
        </p:sp>
        <p:sp>
          <p:nvSpPr>
            <p:cNvPr id="20" name="正方形/長方形 19"/>
            <p:cNvSpPr/>
            <p:nvPr/>
          </p:nvSpPr>
          <p:spPr>
            <a:xfrm>
              <a:off x="33338" y="883581"/>
              <a:ext cx="9826625" cy="5928382"/>
            </a:xfrm>
            <a:prstGeom prst="rect">
              <a:avLst/>
            </a:prstGeom>
            <a:noFill/>
          </p:spPr>
          <p:style>
            <a:lnRef idx="2">
              <a:schemeClr val="accent1"/>
            </a:lnRef>
            <a:fillRef idx="1">
              <a:schemeClr val="lt1"/>
            </a:fillRef>
            <a:effectRef idx="0">
              <a:schemeClr val="accent1"/>
            </a:effectRef>
            <a:fontRef idx="minor">
              <a:schemeClr val="dk1"/>
            </a:fontRef>
          </p:style>
          <p:txBody>
            <a:bodyPr anchor="ctr"/>
            <a:lstStyle/>
            <a:p>
              <a:pPr algn="ctr" defTabSz="914104">
                <a:defRPr/>
              </a:pPr>
              <a:endParaRPr kumimoji="0" lang="ja-JP" altLang="en-US" sz="1600"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5600700" y="934866"/>
              <a:ext cx="1260475" cy="242789"/>
            </a:xfrm>
            <a:prstGeom prst="rect">
              <a:avLst/>
            </a:prstGeom>
            <a:solidFill>
              <a:sysClr val="window" lastClr="FFFFFF"/>
            </a:solidFill>
            <a:ln w="25400" cap="flat" cmpd="sng" algn="ctr">
              <a:solidFill>
                <a:srgbClr val="5C92B5"/>
              </a:solidFill>
              <a:prstDash val="solid"/>
            </a:ln>
            <a:effectLst/>
          </p:spPr>
          <p:txBody>
            <a:bodyPr tIns="35988" bIns="0" anchor="ctr">
              <a:spAutoFit/>
            </a:bodyPr>
            <a:lstStyle/>
            <a:p>
              <a:pPr defTabSz="914104">
                <a:defRPr/>
              </a:pPr>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事業スキーム</a:t>
              </a:r>
            </a:p>
          </p:txBody>
        </p:sp>
        <p:sp>
          <p:nvSpPr>
            <p:cNvPr id="15" name="テキスト ボックス 1"/>
            <p:cNvSpPr txBox="1">
              <a:spLocks noChangeArrowheads="1"/>
            </p:cNvSpPr>
            <p:nvPr/>
          </p:nvSpPr>
          <p:spPr bwMode="auto">
            <a:xfrm>
              <a:off x="55562" y="1333817"/>
              <a:ext cx="5435601" cy="272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5988" rIns="35988">
              <a:spAutoFit/>
            </a:bodyPr>
            <a:lstStyle>
              <a:lvl1pPr marL="171450" indent="-171450" eaLnBrk="0" hangingPunct="0">
                <a:spcBef>
                  <a:spcPct val="20000"/>
                </a:spcBef>
                <a:buFont typeface="Arial" charset="0"/>
                <a:buChar char="•"/>
                <a:defRPr kumimoji="1" sz="3200">
                  <a:solidFill>
                    <a:schemeClr val="tx1"/>
                  </a:solidFill>
                  <a:latin typeface="Cambria" pitchFamily="18"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mbria" pitchFamily="18"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mbria" pitchFamily="18"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9pPr>
            </a:lstStyle>
            <a:p>
              <a:pPr marL="171394" indent="-171394" defTabSz="914104" eaLnBrk="1" hangingPunct="1">
                <a:spcBef>
                  <a:spcPct val="0"/>
                </a:spcBef>
                <a:buFont typeface="Wingdings" pitchFamily="2" charset="2"/>
                <a:buChar char="Ø"/>
                <a:defRPr/>
              </a:pPr>
              <a:r>
                <a:rPr lang="ja-JP" altLang="en-US" sz="1051" kern="0" dirty="0">
                  <a:solidFill>
                    <a:srgbClr val="000000"/>
                  </a:solidFill>
                  <a:latin typeface="メイリオ" panose="020B0604030504040204" pitchFamily="50" charset="-128"/>
                </a:rPr>
                <a:t>現在、業務用冷凍空調機器の冷媒には、主に特定フロン（</a:t>
              </a:r>
              <a:r>
                <a:rPr lang="en-US" altLang="ja-JP" sz="1051" kern="0" dirty="0">
                  <a:solidFill>
                    <a:srgbClr val="000000"/>
                  </a:solidFill>
                  <a:latin typeface="メイリオ" panose="020B0604030504040204" pitchFamily="50" charset="-128"/>
                </a:rPr>
                <a:t>HCFC</a:t>
              </a:r>
              <a:r>
                <a:rPr lang="ja-JP" altLang="en-US" sz="1051" kern="0" dirty="0">
                  <a:solidFill>
                    <a:srgbClr val="000000"/>
                  </a:solidFill>
                  <a:latin typeface="メイリオ" panose="020B0604030504040204" pitchFamily="50" charset="-128"/>
                </a:rPr>
                <a:t>）や代替フロン（</a:t>
              </a:r>
              <a:r>
                <a:rPr lang="en-US" altLang="ja-JP" sz="1051" kern="0" dirty="0">
                  <a:solidFill>
                    <a:srgbClr val="000000"/>
                  </a:solidFill>
                  <a:latin typeface="メイリオ" panose="020B0604030504040204" pitchFamily="50" charset="-128"/>
                </a:rPr>
                <a:t>HFC</a:t>
              </a:r>
              <a:r>
                <a:rPr lang="ja-JP" altLang="en-US" sz="1051" kern="0" dirty="0">
                  <a:solidFill>
                    <a:srgbClr val="000000"/>
                  </a:solidFill>
                  <a:latin typeface="メイリオ" panose="020B0604030504040204" pitchFamily="50" charset="-128"/>
                </a:rPr>
                <a:t>）が使用されているが、機器の使用時・廃棄時の排出量が大幅に増加しており、</a:t>
              </a:r>
              <a:r>
                <a:rPr lang="ja-JP" altLang="en-US" sz="1051" u="sng" kern="0" dirty="0">
                  <a:solidFill>
                    <a:srgbClr val="000000"/>
                  </a:solidFill>
                  <a:latin typeface="メイリオ" panose="020B0604030504040204" pitchFamily="50" charset="-128"/>
                </a:rPr>
                <a:t>地球温暖化対策計画の目標達成のためには大幅削減が必要</a:t>
              </a:r>
              <a:r>
                <a:rPr lang="ja-JP" altLang="en-US" sz="1051" kern="0" dirty="0">
                  <a:solidFill>
                    <a:srgbClr val="000000"/>
                  </a:solidFill>
                  <a:latin typeface="メイリオ" panose="020B0604030504040204" pitchFamily="50" charset="-128"/>
                </a:rPr>
                <a:t>。</a:t>
              </a:r>
              <a:endParaRPr lang="en-US" altLang="ja-JP" sz="1051" kern="0" dirty="0">
                <a:solidFill>
                  <a:srgbClr val="000000"/>
                </a:solidFill>
                <a:latin typeface="メイリオ" panose="020B0604030504040204" pitchFamily="50" charset="-128"/>
              </a:endParaRPr>
            </a:p>
            <a:p>
              <a:pPr marL="171394" indent="-171394" defTabSz="914104" eaLnBrk="1" hangingPunct="1">
                <a:spcBef>
                  <a:spcPct val="0"/>
                </a:spcBef>
                <a:buFont typeface="Wingdings" pitchFamily="2" charset="2"/>
                <a:buChar char="Ø"/>
                <a:defRPr/>
              </a:pPr>
              <a:endParaRPr lang="en-US" altLang="ja-JP" sz="200" kern="0" dirty="0">
                <a:solidFill>
                  <a:srgbClr val="000000"/>
                </a:solidFill>
                <a:latin typeface="メイリオ" panose="020B0604030504040204" pitchFamily="50" charset="-128"/>
              </a:endParaRPr>
            </a:p>
            <a:p>
              <a:pPr marL="171394" indent="-171394" defTabSz="914104" eaLnBrk="1" hangingPunct="1">
                <a:spcBef>
                  <a:spcPct val="0"/>
                </a:spcBef>
                <a:buFont typeface="Wingdings" pitchFamily="2" charset="2"/>
                <a:buChar char="Ø"/>
                <a:defRPr/>
              </a:pPr>
              <a:r>
                <a:rPr lang="ja-JP" altLang="en-US" sz="1051" kern="0" dirty="0">
                  <a:solidFill>
                    <a:srgbClr val="000000"/>
                  </a:solidFill>
                  <a:latin typeface="メイリオ" panose="020B0604030504040204" pitchFamily="50" charset="-128"/>
                </a:rPr>
                <a:t>また、</a:t>
              </a:r>
              <a:r>
                <a:rPr lang="en-US" altLang="ja-JP" sz="1051" u="sng" kern="0" dirty="0">
                  <a:solidFill>
                    <a:srgbClr val="000000"/>
                  </a:solidFill>
                  <a:latin typeface="メイリオ" panose="020B0604030504040204" pitchFamily="50" charset="-128"/>
                </a:rPr>
                <a:t>HCFC</a:t>
              </a:r>
              <a:r>
                <a:rPr lang="ja-JP" altLang="en-US" sz="1051" u="sng" kern="0" dirty="0">
                  <a:solidFill>
                    <a:srgbClr val="000000"/>
                  </a:solidFill>
                  <a:latin typeface="メイリオ" panose="020B0604030504040204" pitchFamily="50" charset="-128"/>
                </a:rPr>
                <a:t>は</a:t>
              </a:r>
              <a:r>
                <a:rPr lang="en-US" altLang="ja-JP" sz="1051" u="sng" kern="0" dirty="0">
                  <a:solidFill>
                    <a:srgbClr val="000000"/>
                  </a:solidFill>
                  <a:latin typeface="メイリオ" panose="020B0604030504040204" pitchFamily="50" charset="-128"/>
                </a:rPr>
                <a:t>2020</a:t>
              </a:r>
              <a:r>
                <a:rPr lang="ja-JP" altLang="en-US" sz="1051" u="sng" kern="0" dirty="0">
                  <a:solidFill>
                    <a:srgbClr val="000000"/>
                  </a:solidFill>
                  <a:latin typeface="メイリオ" panose="020B0604030504040204" pitchFamily="50" charset="-128"/>
                </a:rPr>
                <a:t>年に製造が全廃予定</a:t>
              </a:r>
              <a:r>
                <a:rPr lang="ja-JP" altLang="en-US" sz="1051" kern="0" dirty="0">
                  <a:solidFill>
                    <a:srgbClr val="000000"/>
                  </a:solidFill>
                  <a:latin typeface="メイリオ" panose="020B0604030504040204" pitchFamily="50" charset="-128"/>
                </a:rPr>
                <a:t>であり、</a:t>
              </a:r>
              <a:r>
                <a:rPr lang="en-US" altLang="ja-JP" sz="1051" kern="0" dirty="0">
                  <a:solidFill>
                    <a:srgbClr val="000000"/>
                  </a:solidFill>
                  <a:latin typeface="メイリオ" panose="020B0604030504040204" pitchFamily="50" charset="-128"/>
                </a:rPr>
                <a:t>HCFC</a:t>
              </a:r>
              <a:r>
                <a:rPr lang="ja-JP" altLang="en-US" sz="1051" kern="0" dirty="0">
                  <a:solidFill>
                    <a:srgbClr val="000000"/>
                  </a:solidFill>
                  <a:latin typeface="メイリオ" panose="020B0604030504040204" pitchFamily="50" charset="-128"/>
                </a:rPr>
                <a:t>機器からの早期転換が必要。さらに、</a:t>
              </a:r>
              <a:r>
                <a:rPr lang="ja-JP" altLang="en-US" sz="1051" u="sng" kern="0" dirty="0">
                  <a:solidFill>
                    <a:srgbClr val="000000"/>
                  </a:solidFill>
                  <a:latin typeface="メイリオ" panose="020B0604030504040204" pitchFamily="50" charset="-128"/>
                </a:rPr>
                <a:t>平成</a:t>
              </a:r>
              <a:r>
                <a:rPr lang="en-US" altLang="ja-JP" sz="1051" u="sng" kern="0" dirty="0">
                  <a:solidFill>
                    <a:srgbClr val="000000"/>
                  </a:solidFill>
                  <a:latin typeface="メイリオ" panose="020B0604030504040204" pitchFamily="50" charset="-128"/>
                </a:rPr>
                <a:t>28</a:t>
              </a:r>
              <a:r>
                <a:rPr lang="ja-JP" altLang="en-US" sz="1051" u="sng" kern="0" dirty="0">
                  <a:solidFill>
                    <a:srgbClr val="000000"/>
                  </a:solidFill>
                  <a:latin typeface="メイリオ" panose="020B0604030504040204" pitchFamily="50" charset="-128"/>
                </a:rPr>
                <a:t>年</a:t>
              </a:r>
              <a:r>
                <a:rPr lang="en-US" altLang="ja-JP" sz="1051" u="sng" kern="0" dirty="0">
                  <a:solidFill>
                    <a:srgbClr val="000000"/>
                  </a:solidFill>
                  <a:latin typeface="メイリオ" panose="020B0604030504040204" pitchFamily="50" charset="-128"/>
                </a:rPr>
                <a:t>10</a:t>
              </a:r>
              <a:r>
                <a:rPr lang="ja-JP" altLang="en-US" sz="1051" u="sng" kern="0" dirty="0">
                  <a:solidFill>
                    <a:srgbClr val="000000"/>
                  </a:solidFill>
                  <a:latin typeface="メイリオ" panose="020B0604030504040204" pitchFamily="50" charset="-128"/>
                </a:rPr>
                <a:t>月にモントリオール議定書が改正され規制対象に</a:t>
              </a:r>
              <a:r>
                <a:rPr lang="en-US" altLang="ja-JP" sz="1051" u="sng" kern="0" dirty="0">
                  <a:solidFill>
                    <a:srgbClr val="000000"/>
                  </a:solidFill>
                  <a:latin typeface="メイリオ" panose="020B0604030504040204" pitchFamily="50" charset="-128"/>
                </a:rPr>
                <a:t>HFC</a:t>
              </a:r>
              <a:r>
                <a:rPr lang="ja-JP" altLang="en-US" sz="1051" u="sng" kern="0" dirty="0">
                  <a:solidFill>
                    <a:srgbClr val="000000"/>
                  </a:solidFill>
                  <a:latin typeface="メイリオ" panose="020B0604030504040204" pitchFamily="50" charset="-128"/>
                </a:rPr>
                <a:t>が追加</a:t>
              </a:r>
              <a:r>
                <a:rPr lang="ja-JP" altLang="en-US" sz="1051" kern="0" dirty="0">
                  <a:solidFill>
                    <a:srgbClr val="000000"/>
                  </a:solidFill>
                  <a:latin typeface="メイリオ" panose="020B0604030504040204" pitchFamily="50" charset="-128"/>
                </a:rPr>
                <a:t>され、</a:t>
              </a:r>
              <a:r>
                <a:rPr lang="en-US" altLang="ja-JP" sz="1051" kern="0" dirty="0">
                  <a:solidFill>
                    <a:srgbClr val="000000"/>
                  </a:solidFill>
                  <a:latin typeface="メイリオ" panose="020B0604030504040204" pitchFamily="50" charset="-128"/>
                </a:rPr>
                <a:t>2036</a:t>
              </a:r>
              <a:r>
                <a:rPr lang="ja-JP" altLang="en-US" sz="1051" kern="0" dirty="0">
                  <a:solidFill>
                    <a:srgbClr val="000000"/>
                  </a:solidFill>
                  <a:latin typeface="メイリオ" panose="020B0604030504040204" pitchFamily="50" charset="-128"/>
                </a:rPr>
                <a:t>年までに</a:t>
              </a:r>
              <a:r>
                <a:rPr lang="en-US" altLang="ja-JP" sz="1051" kern="0" dirty="0">
                  <a:solidFill>
                    <a:srgbClr val="000000"/>
                  </a:solidFill>
                  <a:latin typeface="メイリオ" panose="020B0604030504040204" pitchFamily="50" charset="-128"/>
                </a:rPr>
                <a:t>85</a:t>
              </a:r>
              <a:r>
                <a:rPr lang="ja-JP" altLang="en-US" sz="1051" kern="0" dirty="0">
                  <a:solidFill>
                    <a:srgbClr val="000000"/>
                  </a:solidFill>
                  <a:latin typeface="メイリオ" panose="020B0604030504040204" pitchFamily="50" charset="-128"/>
                </a:rPr>
                <a:t>％分の</a:t>
              </a:r>
              <a:r>
                <a:rPr lang="en-US" altLang="ja-JP" sz="1051" kern="0" dirty="0">
                  <a:solidFill>
                    <a:srgbClr val="000000"/>
                  </a:solidFill>
                  <a:latin typeface="メイリオ" panose="020B0604030504040204" pitchFamily="50" charset="-128"/>
                </a:rPr>
                <a:t>HFC</a:t>
              </a:r>
              <a:r>
                <a:rPr lang="ja-JP" altLang="en-US" sz="1051" kern="0" dirty="0">
                  <a:solidFill>
                    <a:srgbClr val="000000"/>
                  </a:solidFill>
                  <a:latin typeface="メイリオ" panose="020B0604030504040204" pitchFamily="50" charset="-128"/>
                </a:rPr>
                <a:t>の生産及び消費の段階的削減が必要。</a:t>
              </a:r>
              <a:endParaRPr lang="en-US" altLang="ja-JP" sz="1051" kern="0" dirty="0">
                <a:solidFill>
                  <a:srgbClr val="000000"/>
                </a:solidFill>
                <a:latin typeface="メイリオ" panose="020B0604030504040204" pitchFamily="50" charset="-128"/>
              </a:endParaRPr>
            </a:p>
            <a:p>
              <a:pPr marL="171394" indent="-171394" defTabSz="914104" eaLnBrk="1" hangingPunct="1">
                <a:spcBef>
                  <a:spcPct val="0"/>
                </a:spcBef>
                <a:buFont typeface="Wingdings" pitchFamily="2" charset="2"/>
                <a:buChar char="Ø"/>
                <a:defRPr/>
              </a:pPr>
              <a:endParaRPr lang="en-US" altLang="ja-JP" sz="200" kern="0" dirty="0">
                <a:solidFill>
                  <a:srgbClr val="000000"/>
                </a:solidFill>
                <a:latin typeface="メイリオ" panose="020B0604030504040204" pitchFamily="50" charset="-128"/>
              </a:endParaRPr>
            </a:p>
            <a:p>
              <a:pPr marL="171394" indent="-171394" defTabSz="914104" eaLnBrk="1" hangingPunct="1">
                <a:spcBef>
                  <a:spcPct val="0"/>
                </a:spcBef>
                <a:buFont typeface="Wingdings" pitchFamily="2" charset="2"/>
                <a:buChar char="Ø"/>
                <a:defRPr/>
              </a:pPr>
              <a:r>
                <a:rPr lang="ja-JP" altLang="en-US" sz="1051" kern="0" dirty="0">
                  <a:solidFill>
                    <a:srgbClr val="000000"/>
                  </a:solidFill>
                  <a:latin typeface="メイリオ" panose="020B0604030504040204" pitchFamily="50" charset="-128"/>
                </a:rPr>
                <a:t>そのような中、</a:t>
              </a:r>
              <a:r>
                <a:rPr lang="en-US" altLang="ja-JP" sz="1051" kern="0" dirty="0">
                  <a:solidFill>
                    <a:srgbClr val="000000"/>
                  </a:solidFill>
                  <a:latin typeface="メイリオ" panose="020B0604030504040204" pitchFamily="50" charset="-128"/>
                </a:rPr>
                <a:t>HCFC</a:t>
              </a:r>
              <a:r>
                <a:rPr lang="ja-JP" altLang="en-US" sz="1051" kern="0" dirty="0">
                  <a:solidFill>
                    <a:srgbClr val="000000"/>
                  </a:solidFill>
                  <a:latin typeface="メイリオ" panose="020B0604030504040204" pitchFamily="50" charset="-128"/>
                </a:rPr>
                <a:t>や</a:t>
              </a:r>
              <a:r>
                <a:rPr lang="en-US" altLang="ja-JP" sz="1051" kern="0" dirty="0">
                  <a:solidFill>
                    <a:srgbClr val="000000"/>
                  </a:solidFill>
                  <a:latin typeface="メイリオ" panose="020B0604030504040204" pitchFamily="50" charset="-128"/>
                </a:rPr>
                <a:t>HFC</a:t>
              </a:r>
              <a:r>
                <a:rPr lang="ja-JP" altLang="en-US" sz="1051" kern="0" dirty="0">
                  <a:solidFill>
                    <a:srgbClr val="000000"/>
                  </a:solidFill>
                  <a:latin typeface="メイリオ" panose="020B0604030504040204" pitchFamily="50" charset="-128"/>
                </a:rPr>
                <a:t>を代替する技術として省エネ型自然冷媒機器の技術があるものの、</a:t>
              </a:r>
              <a:r>
                <a:rPr lang="ja-JP" altLang="en-US" sz="1051" u="sng" kern="0" dirty="0">
                  <a:solidFill>
                    <a:srgbClr val="000000"/>
                  </a:solidFill>
                  <a:latin typeface="メイリオ" panose="020B0604030504040204" pitchFamily="50" charset="-128"/>
                </a:rPr>
                <a:t>イニシャルコストが高いことから導入は限定的</a:t>
              </a:r>
              <a:r>
                <a:rPr lang="ja-JP" altLang="en-US" sz="1051" kern="0" dirty="0">
                  <a:solidFill>
                    <a:srgbClr val="000000"/>
                  </a:solidFill>
                  <a:latin typeface="メイリオ" panose="020B0604030504040204" pitchFamily="50" charset="-128"/>
                </a:rPr>
                <a:t>。</a:t>
              </a:r>
              <a:endParaRPr lang="en-US" altLang="ja-JP" sz="1051" kern="0" dirty="0">
                <a:solidFill>
                  <a:srgbClr val="000000"/>
                </a:solidFill>
                <a:latin typeface="メイリオ" panose="020B0604030504040204" pitchFamily="50" charset="-128"/>
              </a:endParaRPr>
            </a:p>
            <a:p>
              <a:pPr marL="171394" indent="-171394" defTabSz="914104" eaLnBrk="1" hangingPunct="1">
                <a:spcBef>
                  <a:spcPct val="0"/>
                </a:spcBef>
                <a:buFont typeface="Wingdings" pitchFamily="2" charset="2"/>
                <a:buChar char="Ø"/>
                <a:defRPr/>
              </a:pPr>
              <a:endParaRPr lang="en-US" altLang="ja-JP" sz="200" kern="0" dirty="0">
                <a:solidFill>
                  <a:srgbClr val="000000"/>
                </a:solidFill>
                <a:latin typeface="メイリオ" panose="020B0604030504040204" pitchFamily="50" charset="-128"/>
              </a:endParaRPr>
            </a:p>
            <a:p>
              <a:pPr marL="171394" indent="-171394" defTabSz="914104" eaLnBrk="1" hangingPunct="1">
                <a:spcBef>
                  <a:spcPct val="0"/>
                </a:spcBef>
                <a:buFont typeface="Wingdings" pitchFamily="2" charset="2"/>
                <a:buChar char="Ø"/>
                <a:defRPr/>
              </a:pPr>
              <a:r>
                <a:rPr lang="ja-JP" altLang="en-US" sz="1051" kern="0" dirty="0">
                  <a:solidFill>
                    <a:srgbClr val="000000"/>
                  </a:solidFill>
                  <a:latin typeface="メイリオ" panose="020B0604030504040204" pitchFamily="50" charset="-128"/>
                </a:rPr>
                <a:t>国内外の規制動向を受け、</a:t>
              </a:r>
              <a:r>
                <a:rPr lang="en-US" altLang="ja-JP" sz="1051" kern="0" dirty="0">
                  <a:solidFill>
                    <a:srgbClr val="000000"/>
                  </a:solidFill>
                  <a:latin typeface="メイリオ" panose="020B0604030504040204" pitchFamily="50" charset="-128"/>
                </a:rPr>
                <a:t>HCFC</a:t>
              </a:r>
              <a:r>
                <a:rPr lang="ja-JP" altLang="en-US" sz="1051" kern="0" dirty="0" err="1">
                  <a:solidFill>
                    <a:srgbClr val="000000"/>
                  </a:solidFill>
                  <a:latin typeface="メイリオ" panose="020B0604030504040204" pitchFamily="50" charset="-128"/>
                </a:rPr>
                <a:t>、</a:t>
              </a:r>
              <a:r>
                <a:rPr lang="en-US" altLang="ja-JP" sz="1051" kern="0" dirty="0">
                  <a:solidFill>
                    <a:srgbClr val="000000"/>
                  </a:solidFill>
                  <a:latin typeface="メイリオ" panose="020B0604030504040204" pitchFamily="50" charset="-128"/>
                </a:rPr>
                <a:t>HFC</a:t>
              </a:r>
              <a:r>
                <a:rPr lang="ja-JP" altLang="en-US" sz="1051" kern="0" dirty="0">
                  <a:solidFill>
                    <a:srgbClr val="000000"/>
                  </a:solidFill>
                  <a:latin typeface="メイリオ" panose="020B0604030504040204" pitchFamily="50" charset="-128"/>
                </a:rPr>
                <a:t>から自然冷媒への直接の転換が望まれる。仮に、</a:t>
              </a:r>
              <a:r>
                <a:rPr lang="ja-JP" altLang="en-US" sz="1051" u="sng" kern="0" dirty="0">
                  <a:solidFill>
                    <a:srgbClr val="000000"/>
                  </a:solidFill>
                  <a:latin typeface="メイリオ" panose="020B0604030504040204" pitchFamily="50" charset="-128"/>
                </a:rPr>
                <a:t>自然冷媒への直接の転換が十分に行われない場合、将来的に脱フロン・低炭素化が遅滞</a:t>
              </a:r>
              <a:r>
                <a:rPr lang="ja-JP" altLang="en-US" sz="1051" kern="0" dirty="0">
                  <a:solidFill>
                    <a:srgbClr val="000000"/>
                  </a:solidFill>
                  <a:latin typeface="メイリオ" panose="020B0604030504040204" pitchFamily="50" charset="-128"/>
                </a:rPr>
                <a:t>するとともに、</a:t>
              </a:r>
              <a:r>
                <a:rPr lang="ja-JP" altLang="en-US" sz="1051" u="sng" kern="0" dirty="0">
                  <a:solidFill>
                    <a:srgbClr val="000000"/>
                  </a:solidFill>
                  <a:latin typeface="メイリオ" panose="020B0604030504040204" pitchFamily="50" charset="-128"/>
                </a:rPr>
                <a:t>民間資金の二重投資</a:t>
              </a:r>
              <a:r>
                <a:rPr lang="ja-JP" altLang="en-US" sz="1051" kern="0" dirty="0">
                  <a:solidFill>
                    <a:srgbClr val="000000"/>
                  </a:solidFill>
                  <a:latin typeface="メイリオ" panose="020B0604030504040204" pitchFamily="50" charset="-128"/>
                </a:rPr>
                <a:t>になる恐れ。</a:t>
              </a:r>
              <a:endParaRPr lang="en-US" altLang="ja-JP" sz="1051" kern="0" dirty="0">
                <a:solidFill>
                  <a:srgbClr val="000000"/>
                </a:solidFill>
                <a:latin typeface="メイリオ" panose="020B0604030504040204" pitchFamily="50" charset="-128"/>
              </a:endParaRPr>
            </a:p>
            <a:p>
              <a:pPr marL="171394" indent="-171394" defTabSz="914104" eaLnBrk="1" hangingPunct="1">
                <a:spcBef>
                  <a:spcPct val="0"/>
                </a:spcBef>
                <a:buFont typeface="Wingdings" pitchFamily="2" charset="2"/>
                <a:buChar char="Ø"/>
                <a:defRPr/>
              </a:pPr>
              <a:endParaRPr lang="en-US" altLang="ja-JP" sz="200" kern="0" dirty="0">
                <a:solidFill>
                  <a:srgbClr val="000000"/>
                </a:solidFill>
                <a:latin typeface="メイリオ" panose="020B0604030504040204" pitchFamily="50" charset="-128"/>
              </a:endParaRPr>
            </a:p>
            <a:p>
              <a:pPr marL="171394" indent="-171394" defTabSz="914104" eaLnBrk="1" hangingPunct="1">
                <a:spcBef>
                  <a:spcPct val="0"/>
                </a:spcBef>
                <a:buFont typeface="Wingdings" pitchFamily="2" charset="2"/>
                <a:buChar char="Ø"/>
                <a:defRPr/>
              </a:pPr>
              <a:r>
                <a:rPr lang="ja-JP" altLang="en-US" sz="1051" kern="0" dirty="0">
                  <a:solidFill>
                    <a:srgbClr val="000000"/>
                  </a:solidFill>
                  <a:latin typeface="メイリオ" panose="020B0604030504040204" pitchFamily="50" charset="-128"/>
                </a:rPr>
                <a:t>そのため、この機を捉え、</a:t>
              </a:r>
              <a:r>
                <a:rPr lang="ja-JP" altLang="en-US" sz="1051" u="sng" kern="0" dirty="0">
                  <a:solidFill>
                    <a:srgbClr val="000000"/>
                  </a:solidFill>
                  <a:latin typeface="メイリオ" panose="020B0604030504040204" pitchFamily="50" charset="-128"/>
                </a:rPr>
                <a:t>省エネ性能の高い自然冷媒機器の導入を支援・加速化し、一足飛びで脱フロン化・低炭素化</a:t>
              </a:r>
              <a:r>
                <a:rPr lang="ja-JP" altLang="en-US" sz="1051" kern="0" dirty="0">
                  <a:solidFill>
                    <a:srgbClr val="000000"/>
                  </a:solidFill>
                  <a:latin typeface="メイリオ" panose="020B0604030504040204" pitchFamily="50" charset="-128"/>
                </a:rPr>
                <a:t>を進めることが極めて重要。併せて、省エネ型自然冷媒機器の一定の需要を生み出すことで、機器メーカーの低価格化の努力を促進。</a:t>
              </a:r>
              <a:endParaRPr lang="en-US" altLang="ja-JP" sz="1051" kern="0" dirty="0">
                <a:solidFill>
                  <a:srgbClr val="000000"/>
                </a:solidFill>
                <a:latin typeface="メイリオ" panose="020B0604030504040204" pitchFamily="50" charset="-128"/>
              </a:endParaRPr>
            </a:p>
          </p:txBody>
        </p:sp>
        <p:sp>
          <p:nvSpPr>
            <p:cNvPr id="18" name="正方形/長方形 17"/>
            <p:cNvSpPr>
              <a:spLocks noChangeArrowheads="1"/>
            </p:cNvSpPr>
            <p:nvPr/>
          </p:nvSpPr>
          <p:spPr bwMode="auto">
            <a:xfrm>
              <a:off x="5881688" y="2775567"/>
              <a:ext cx="503237" cy="396875"/>
            </a:xfrm>
            <a:prstGeom prst="rect">
              <a:avLst/>
            </a:prstGeom>
            <a:gradFill rotWithShape="1">
              <a:gsLst>
                <a:gs pos="0">
                  <a:srgbClr val="FFE5E5"/>
                </a:gs>
                <a:gs pos="64999">
                  <a:srgbClr val="FFBEBD"/>
                </a:gs>
                <a:gs pos="100000">
                  <a:srgbClr val="FFA2A1"/>
                </a:gs>
              </a:gsLst>
              <a:lin ang="5400000" scaled="1"/>
            </a:gradFill>
            <a:ln w="9525">
              <a:solidFill>
                <a:srgbClr val="BE4B48"/>
              </a:solidFill>
              <a:miter lim="800000"/>
              <a:headEnd/>
              <a:tailEnd/>
            </a:ln>
            <a:effectLst>
              <a:outerShdw blurRad="40000" dist="20000" dir="5400000" rotWithShape="0">
                <a:srgbClr val="808080">
                  <a:alpha val="37999"/>
                </a:srgbClr>
              </a:outerShdw>
            </a:effectLst>
          </p:spPr>
          <p:txBody>
            <a:bodyPr anchor="ctr"/>
            <a:lstStyle/>
            <a:p>
              <a:pPr algn="ctr" defTabSz="914104">
                <a:defRPr/>
              </a:pPr>
              <a:r>
                <a:rPr kumimoji="0" lang="ja-JP" altLang="en-US" sz="1400" kern="0"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rPr>
                <a:t>国</a:t>
              </a:r>
            </a:p>
          </p:txBody>
        </p:sp>
        <p:sp>
          <p:nvSpPr>
            <p:cNvPr id="19" name="右矢印 18"/>
            <p:cNvSpPr>
              <a:spLocks noChangeArrowheads="1"/>
            </p:cNvSpPr>
            <p:nvPr/>
          </p:nvSpPr>
          <p:spPr bwMode="auto">
            <a:xfrm>
              <a:off x="6405563" y="2848592"/>
              <a:ext cx="517525" cy="234950"/>
            </a:xfrm>
            <a:prstGeom prst="rightArrow">
              <a:avLst>
                <a:gd name="adj1" fmla="val 50000"/>
                <a:gd name="adj2" fmla="val 49996"/>
              </a:avLst>
            </a:prstGeom>
            <a:gradFill rotWithShape="1">
              <a:gsLst>
                <a:gs pos="0">
                  <a:srgbClr val="EDEDED"/>
                </a:gs>
                <a:gs pos="64999">
                  <a:srgbClr val="D0D0D0"/>
                </a:gs>
                <a:gs pos="100000">
                  <a:srgbClr val="BCBCBC"/>
                </a:gs>
              </a:gsLst>
              <a:lin ang="5400000" scaled="1"/>
            </a:gradFill>
            <a:ln w="9525">
              <a:solidFill>
                <a:srgbClr val="000000"/>
              </a:solidFill>
              <a:miter lim="800000"/>
              <a:headEnd/>
              <a:tailEnd/>
            </a:ln>
            <a:effectLst>
              <a:outerShdw blurRad="40000" dist="20000" dir="5400000" rotWithShape="0">
                <a:srgbClr val="808080">
                  <a:alpha val="37999"/>
                </a:srgbClr>
              </a:outerShdw>
            </a:effectLst>
          </p:spPr>
          <p:txBody>
            <a:bodyPr anchor="ctr"/>
            <a:lstStyle/>
            <a:p>
              <a:pPr algn="ctr" defTabSz="914104">
                <a:defRPr/>
              </a:pPr>
              <a:endParaRPr kumimoji="0" lang="ja-JP" altLang="en-US" sz="1600" kern="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a:spLocks noChangeArrowheads="1"/>
            </p:cNvSpPr>
            <p:nvPr/>
          </p:nvSpPr>
          <p:spPr bwMode="auto">
            <a:xfrm>
              <a:off x="6926263" y="2775567"/>
              <a:ext cx="1258887" cy="396875"/>
            </a:xfrm>
            <a:prstGeom prst="rect">
              <a:avLst/>
            </a:prstGeom>
            <a:gradFill rotWithShape="1">
              <a:gsLst>
                <a:gs pos="0">
                  <a:srgbClr val="FFE5E5"/>
                </a:gs>
                <a:gs pos="64999">
                  <a:srgbClr val="FFBEBD"/>
                </a:gs>
                <a:gs pos="100000">
                  <a:srgbClr val="FFA2A1"/>
                </a:gs>
              </a:gsLst>
              <a:lin ang="5400000" scaled="1"/>
            </a:gradFill>
            <a:ln w="9525">
              <a:solidFill>
                <a:srgbClr val="BE4B48"/>
              </a:solidFill>
              <a:miter lim="800000"/>
              <a:headEnd/>
              <a:tailEnd/>
            </a:ln>
            <a:effectLst>
              <a:outerShdw blurRad="40000" dist="20000" dir="5400000" rotWithShape="0">
                <a:srgbClr val="808080">
                  <a:alpha val="37999"/>
                </a:srgbClr>
              </a:outerShdw>
            </a:effectLst>
          </p:spPr>
          <p:txBody>
            <a:bodyPr anchor="ctr"/>
            <a:lstStyle/>
            <a:p>
              <a:pPr algn="ctr" defTabSz="914104">
                <a:defRPr/>
              </a:pPr>
              <a:r>
                <a:rPr kumimoji="0" lang="ja-JP" altLang="en-US" sz="1400" kern="0"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rPr>
                <a:t>非営利法人</a:t>
              </a:r>
            </a:p>
          </p:txBody>
        </p:sp>
        <p:sp>
          <p:nvSpPr>
            <p:cNvPr id="22" name="正方形/長方形 21"/>
            <p:cNvSpPr>
              <a:spLocks noChangeArrowheads="1"/>
            </p:cNvSpPr>
            <p:nvPr/>
          </p:nvSpPr>
          <p:spPr bwMode="auto">
            <a:xfrm>
              <a:off x="8723313" y="2775567"/>
              <a:ext cx="1009650" cy="396875"/>
            </a:xfrm>
            <a:prstGeom prst="rect">
              <a:avLst/>
            </a:prstGeom>
            <a:gradFill rotWithShape="1">
              <a:gsLst>
                <a:gs pos="0">
                  <a:srgbClr val="FFE5E5"/>
                </a:gs>
                <a:gs pos="64999">
                  <a:srgbClr val="FFBEBD"/>
                </a:gs>
                <a:gs pos="100000">
                  <a:srgbClr val="FFA2A1"/>
                </a:gs>
              </a:gsLst>
              <a:lin ang="5400000" scaled="1"/>
            </a:gradFill>
            <a:ln w="9525">
              <a:solidFill>
                <a:srgbClr val="BE4B48"/>
              </a:solidFill>
              <a:miter lim="800000"/>
              <a:headEnd/>
              <a:tailEnd/>
            </a:ln>
            <a:effectLst>
              <a:outerShdw blurRad="40000" dist="20000" dir="5400000" rotWithShape="0">
                <a:srgbClr val="808080">
                  <a:alpha val="37999"/>
                </a:srgbClr>
              </a:outerShdw>
            </a:effectLst>
          </p:spPr>
          <p:txBody>
            <a:bodyPr anchor="ctr"/>
            <a:lstStyle/>
            <a:p>
              <a:pPr algn="ctr" defTabSz="914104">
                <a:defRPr/>
              </a:pPr>
              <a:r>
                <a:rPr kumimoji="0" lang="ja-JP" altLang="en-US" sz="1200" kern="0"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rPr>
                <a:t>事業者等</a:t>
              </a:r>
              <a:endParaRPr kumimoji="0" lang="en-US" altLang="ja-JP" sz="1200" kern="0"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52"/>
            <p:cNvSpPr>
              <a:spLocks noChangeArrowheads="1"/>
            </p:cNvSpPr>
            <p:nvPr/>
          </p:nvSpPr>
          <p:spPr bwMode="auto">
            <a:xfrm>
              <a:off x="7842680" y="2440603"/>
              <a:ext cx="1153250" cy="40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mbria" pitchFamily="18"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mbria" pitchFamily="18"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mbria" pitchFamily="18"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9pPr>
            </a:lstStyle>
            <a:p>
              <a:pPr algn="ctr" defTabSz="914104" eaLnBrk="1" hangingPunct="1">
                <a:spcBef>
                  <a:spcPct val="0"/>
                </a:spcBef>
                <a:buNone/>
                <a:defRPr/>
              </a:pPr>
              <a:r>
                <a:rPr lang="ja-JP" altLang="en-US" sz="900" kern="0" dirty="0">
                  <a:solidFill>
                    <a:srgbClr val="000000"/>
                  </a:solidFill>
                  <a:latin typeface="メイリオ" panose="020B0604030504040204" pitchFamily="50" charset="-128"/>
                </a:rPr>
                <a:t>補助率</a:t>
              </a:r>
              <a:endParaRPr lang="en-US" altLang="ja-JP" sz="900" kern="0" dirty="0">
                <a:solidFill>
                  <a:srgbClr val="000000"/>
                </a:solidFill>
                <a:latin typeface="メイリオ" panose="020B0604030504040204" pitchFamily="50" charset="-128"/>
              </a:endParaRPr>
            </a:p>
            <a:p>
              <a:pPr algn="ctr" defTabSz="914104" eaLnBrk="1" hangingPunct="1">
                <a:spcBef>
                  <a:spcPct val="0"/>
                </a:spcBef>
                <a:buNone/>
                <a:defRPr/>
              </a:pPr>
              <a:r>
                <a:rPr lang="ja-JP" altLang="en-US" sz="900" kern="0" dirty="0">
                  <a:solidFill>
                    <a:srgbClr val="000000"/>
                  </a:solidFill>
                  <a:latin typeface="メイリオ" panose="020B0604030504040204" pitchFamily="50" charset="-128"/>
                </a:rPr>
                <a:t>（</a:t>
              </a:r>
              <a:r>
                <a:rPr lang="en-US" altLang="ja-JP" sz="900" kern="0" dirty="0">
                  <a:solidFill>
                    <a:srgbClr val="000000"/>
                  </a:solidFill>
                  <a:latin typeface="メイリオ" panose="020B0604030504040204" pitchFamily="50" charset="-128"/>
                </a:rPr>
                <a:t>1/2</a:t>
              </a:r>
              <a:r>
                <a:rPr lang="ja-JP" altLang="en-US" sz="900" kern="0" dirty="0" err="1">
                  <a:solidFill>
                    <a:srgbClr val="000000"/>
                  </a:solidFill>
                  <a:latin typeface="メイリオ" panose="020B0604030504040204" pitchFamily="50" charset="-128"/>
                </a:rPr>
                <a:t>、</a:t>
              </a:r>
              <a:r>
                <a:rPr lang="en-US" altLang="ja-JP" sz="900" kern="0" dirty="0">
                  <a:solidFill>
                    <a:srgbClr val="000000"/>
                  </a:solidFill>
                  <a:latin typeface="メイリオ" panose="020B0604030504040204" pitchFamily="50" charset="-128"/>
                </a:rPr>
                <a:t>1/3</a:t>
              </a:r>
              <a:r>
                <a:rPr lang="ja-JP" altLang="en-US" sz="900" kern="0" dirty="0">
                  <a:solidFill>
                    <a:srgbClr val="000000"/>
                  </a:solidFill>
                  <a:latin typeface="メイリオ" panose="020B0604030504040204" pitchFamily="50" charset="-128"/>
                </a:rPr>
                <a:t>以下）</a:t>
              </a:r>
              <a:endParaRPr lang="en-US" altLang="ja-JP" sz="900" kern="0" dirty="0">
                <a:solidFill>
                  <a:srgbClr val="000000"/>
                </a:solidFill>
                <a:latin typeface="メイリオ" panose="020B0604030504040204" pitchFamily="50" charset="-128"/>
              </a:endParaRPr>
            </a:p>
          </p:txBody>
        </p:sp>
        <p:sp>
          <p:nvSpPr>
            <p:cNvPr id="24" name="右矢印 23"/>
            <p:cNvSpPr>
              <a:spLocks noChangeArrowheads="1"/>
            </p:cNvSpPr>
            <p:nvPr/>
          </p:nvSpPr>
          <p:spPr bwMode="auto">
            <a:xfrm>
              <a:off x="8207375" y="2870817"/>
              <a:ext cx="517525" cy="233363"/>
            </a:xfrm>
            <a:prstGeom prst="rightArrow">
              <a:avLst>
                <a:gd name="adj1" fmla="val 50000"/>
                <a:gd name="adj2" fmla="val 49996"/>
              </a:avLst>
            </a:prstGeom>
            <a:gradFill rotWithShape="1">
              <a:gsLst>
                <a:gs pos="0">
                  <a:srgbClr val="EDEDED"/>
                </a:gs>
                <a:gs pos="64999">
                  <a:srgbClr val="D0D0D0"/>
                </a:gs>
                <a:gs pos="100000">
                  <a:srgbClr val="BCBCBC"/>
                </a:gs>
              </a:gsLst>
              <a:lin ang="5400000" scaled="1"/>
            </a:gradFill>
            <a:ln w="9525">
              <a:solidFill>
                <a:srgbClr val="000000"/>
              </a:solidFill>
              <a:miter lim="800000"/>
              <a:headEnd/>
              <a:tailEnd/>
            </a:ln>
            <a:effectLst>
              <a:outerShdw blurRad="40000" dist="20000" dir="5400000" rotWithShape="0">
                <a:srgbClr val="808080">
                  <a:alpha val="37999"/>
                </a:srgbClr>
              </a:outerShdw>
            </a:effectLst>
          </p:spPr>
          <p:txBody>
            <a:bodyPr anchor="ctr"/>
            <a:lstStyle/>
            <a:p>
              <a:pPr algn="ctr" defTabSz="914104">
                <a:defRPr/>
              </a:pPr>
              <a:endParaRPr kumimoji="0" lang="ja-JP" altLang="en-US" sz="1600" kern="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54"/>
            <p:cNvSpPr>
              <a:spLocks noChangeArrowheads="1"/>
            </p:cNvSpPr>
            <p:nvPr/>
          </p:nvSpPr>
          <p:spPr bwMode="auto">
            <a:xfrm>
              <a:off x="6172200" y="2545380"/>
              <a:ext cx="933450" cy="40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mbria" pitchFamily="18"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mbria" pitchFamily="18"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mbria" pitchFamily="18"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9pPr>
            </a:lstStyle>
            <a:p>
              <a:pPr algn="ctr" defTabSz="914104" eaLnBrk="1" hangingPunct="1">
                <a:spcBef>
                  <a:spcPct val="0"/>
                </a:spcBef>
                <a:buNone/>
                <a:defRPr/>
              </a:pPr>
              <a:r>
                <a:rPr lang="ja-JP" altLang="en-US" sz="900" kern="0" dirty="0">
                  <a:solidFill>
                    <a:srgbClr val="000000"/>
                  </a:solidFill>
                  <a:latin typeface="メイリオ" panose="020B0604030504040204" pitchFamily="50" charset="-128"/>
                </a:rPr>
                <a:t>補助</a:t>
              </a:r>
              <a:endParaRPr lang="en-US" altLang="ja-JP" sz="900" kern="0" dirty="0">
                <a:solidFill>
                  <a:srgbClr val="000000"/>
                </a:solidFill>
                <a:latin typeface="メイリオ" panose="020B0604030504040204" pitchFamily="50" charset="-128"/>
              </a:endParaRPr>
            </a:p>
            <a:p>
              <a:pPr algn="ctr" defTabSz="914104" eaLnBrk="1" hangingPunct="1">
                <a:spcBef>
                  <a:spcPct val="0"/>
                </a:spcBef>
                <a:buNone/>
                <a:defRPr/>
              </a:pPr>
              <a:r>
                <a:rPr lang="ja-JP" altLang="en-US" sz="900" kern="0" dirty="0">
                  <a:solidFill>
                    <a:srgbClr val="000000"/>
                  </a:solidFill>
                  <a:latin typeface="メイリオ" panose="020B0604030504040204" pitchFamily="50" charset="-128"/>
                </a:rPr>
                <a:t>（定額）</a:t>
              </a:r>
              <a:endParaRPr lang="en-US" altLang="ja-JP" sz="900" kern="0" dirty="0">
                <a:solidFill>
                  <a:srgbClr val="000000"/>
                </a:solidFill>
                <a:latin typeface="メイリオ" panose="020B0604030504040204" pitchFamily="50" charset="-128"/>
              </a:endParaRPr>
            </a:p>
          </p:txBody>
        </p:sp>
        <p:sp>
          <p:nvSpPr>
            <p:cNvPr id="3093" name="テキスト ボックス 6"/>
            <p:cNvSpPr txBox="1">
              <a:spLocks noChangeArrowheads="1"/>
            </p:cNvSpPr>
            <p:nvPr/>
          </p:nvSpPr>
          <p:spPr bwMode="auto">
            <a:xfrm>
              <a:off x="5540375" y="3185849"/>
              <a:ext cx="2589212" cy="279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prstDash val="sysDot"/>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defTabSz="914104">
                <a:spcBef>
                  <a:spcPct val="0"/>
                </a:spcBef>
                <a:buNone/>
                <a:defRPr/>
              </a:pPr>
              <a:r>
                <a:rPr lang="ja-JP" altLang="en-US" sz="1051" kern="0" dirty="0">
                  <a:latin typeface="メイリオ" panose="020B0604030504040204" pitchFamily="50" charset="-128"/>
                </a:rPr>
                <a:t>（注）省エネ型自然冷媒機器　</a:t>
              </a:r>
              <a:endParaRPr lang="en-US" altLang="ja-JP" sz="1051" kern="0" dirty="0">
                <a:latin typeface="メイリオ" panose="020B0604030504040204" pitchFamily="50" charset="-128"/>
              </a:endParaRPr>
            </a:p>
          </p:txBody>
        </p:sp>
        <p:pic>
          <p:nvPicPr>
            <p:cNvPr id="3094" name="Picture 7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7388" y="5024268"/>
              <a:ext cx="1217612"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95" name="Picture 7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09850" y="5024268"/>
              <a:ext cx="996950" cy="696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 name="正方形/長方形 3"/>
            <p:cNvSpPr>
              <a:spLocks noChangeArrowheads="1"/>
            </p:cNvSpPr>
            <p:nvPr/>
          </p:nvSpPr>
          <p:spPr bwMode="auto">
            <a:xfrm>
              <a:off x="574675" y="5708480"/>
              <a:ext cx="2305049" cy="236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mbria" pitchFamily="18"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mbria" pitchFamily="18"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mbria" pitchFamily="18"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9pPr>
            </a:lstStyle>
            <a:p>
              <a:pPr defTabSz="914104" eaLnBrk="1" hangingPunct="1">
                <a:spcBef>
                  <a:spcPct val="0"/>
                </a:spcBef>
                <a:buNone/>
                <a:defRPr/>
              </a:pPr>
              <a:r>
                <a:rPr lang="ja-JP" altLang="en-US" sz="800" kern="0" dirty="0">
                  <a:latin typeface="メイリオ" panose="020B0604030504040204" pitchFamily="50" charset="-128"/>
                </a:rPr>
                <a:t>＜中央方式冷凍冷蔵機器＞</a:t>
              </a:r>
              <a:endParaRPr lang="en-US" altLang="ja-JP" sz="800" u="sng" kern="0" dirty="0">
                <a:latin typeface="メイリオ" panose="020B0604030504040204" pitchFamily="50" charset="-128"/>
              </a:endParaRPr>
            </a:p>
          </p:txBody>
        </p:sp>
        <p:sp>
          <p:nvSpPr>
            <p:cNvPr id="31" name="正方形/長方形 3"/>
            <p:cNvSpPr>
              <a:spLocks noChangeArrowheads="1"/>
            </p:cNvSpPr>
            <p:nvPr/>
          </p:nvSpPr>
          <p:spPr bwMode="auto">
            <a:xfrm>
              <a:off x="2897188" y="5705307"/>
              <a:ext cx="2305049" cy="236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mbria" pitchFamily="18"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mbria" pitchFamily="18"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mbria" pitchFamily="18"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9pPr>
            </a:lstStyle>
            <a:p>
              <a:pPr defTabSz="914104" eaLnBrk="1" hangingPunct="1">
                <a:spcBef>
                  <a:spcPct val="0"/>
                </a:spcBef>
                <a:buNone/>
                <a:defRPr/>
              </a:pPr>
              <a:r>
                <a:rPr lang="ja-JP" altLang="en-US" sz="800" kern="0" dirty="0">
                  <a:latin typeface="メイリオ" panose="020B0604030504040204" pitchFamily="50" charset="-128"/>
                </a:rPr>
                <a:t>＜冷凍冷蔵ショーケース＞</a:t>
              </a:r>
              <a:endParaRPr lang="en-US" altLang="ja-JP" sz="800" u="sng" kern="0" dirty="0">
                <a:latin typeface="メイリオ" panose="020B0604030504040204" pitchFamily="50" charset="-128"/>
              </a:endParaRPr>
            </a:p>
          </p:txBody>
        </p:sp>
        <p:pic>
          <p:nvPicPr>
            <p:cNvPr id="3098" name="Picture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29063" y="5024268"/>
              <a:ext cx="1008062"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9" name="テキスト ボックス 6"/>
            <p:cNvSpPr txBox="1">
              <a:spLocks noChangeArrowheads="1"/>
            </p:cNvSpPr>
            <p:nvPr/>
          </p:nvSpPr>
          <p:spPr bwMode="auto">
            <a:xfrm>
              <a:off x="5703889" y="3375898"/>
              <a:ext cx="4217986" cy="777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prstDash val="sysDot"/>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defTabSz="914104">
                <a:spcBef>
                  <a:spcPct val="0"/>
                </a:spcBef>
                <a:buNone/>
                <a:defRPr/>
              </a:pPr>
              <a:r>
                <a:rPr lang="ja-JP" altLang="en-US" sz="800" kern="0" dirty="0">
                  <a:latin typeface="メイリオ" panose="020B0604030504040204" pitchFamily="50" charset="-128"/>
                </a:rPr>
                <a:t>フロン類（クロロフルオロカーボン（</a:t>
              </a:r>
              <a:r>
                <a:rPr lang="en-US" altLang="ja-JP" sz="800" kern="0" dirty="0">
                  <a:latin typeface="メイリオ" panose="020B0604030504040204" pitchFamily="50" charset="-128"/>
                </a:rPr>
                <a:t>CFC</a:t>
              </a:r>
              <a:r>
                <a:rPr lang="ja-JP" altLang="en-US" sz="800" kern="0" dirty="0">
                  <a:latin typeface="メイリオ" panose="020B0604030504040204" pitchFamily="50" charset="-128"/>
                </a:rPr>
                <a:t>）、ハイドロクロロフルオロカーボン（</a:t>
              </a:r>
              <a:r>
                <a:rPr lang="en-US" altLang="ja-JP" sz="800" kern="0" dirty="0">
                  <a:latin typeface="メイリオ" panose="020B0604030504040204" pitchFamily="50" charset="-128"/>
                </a:rPr>
                <a:t>HCFC</a:t>
              </a:r>
              <a:r>
                <a:rPr lang="ja-JP" altLang="en-US" sz="800" kern="0" dirty="0">
                  <a:latin typeface="メイリオ" panose="020B0604030504040204" pitchFamily="50" charset="-128"/>
                </a:rPr>
                <a:t>）及びハイドロフルオロカーボン（</a:t>
              </a:r>
              <a:r>
                <a:rPr lang="en-US" altLang="ja-JP" sz="800" kern="0" dirty="0">
                  <a:latin typeface="メイリオ" panose="020B0604030504040204" pitchFamily="50" charset="-128"/>
                </a:rPr>
                <a:t>HFC</a:t>
              </a:r>
              <a:r>
                <a:rPr lang="ja-JP" altLang="en-US" sz="800" kern="0" dirty="0">
                  <a:latin typeface="メイリオ" panose="020B0604030504040204" pitchFamily="50" charset="-128"/>
                </a:rPr>
                <a:t>）をいう。）ではなく、</a:t>
              </a:r>
              <a:r>
                <a:rPr lang="ja-JP" altLang="en-US" sz="800" b="1" u="sng" kern="0" dirty="0">
                  <a:solidFill>
                    <a:srgbClr val="FF0000"/>
                  </a:solidFill>
                  <a:latin typeface="メイリオ" panose="020B0604030504040204" pitchFamily="50" charset="-128"/>
                </a:rPr>
                <a:t>アンモニア、空気、二酸化炭素、水、炭化水素</a:t>
              </a:r>
              <a:r>
                <a:rPr lang="ja-JP" altLang="en-US" sz="800" kern="0" dirty="0">
                  <a:latin typeface="メイリオ" panose="020B0604030504040204" pitchFamily="50" charset="-128"/>
                </a:rPr>
                <a:t>等、自然界に存在する物質を冷媒として使用した冷凍・冷蔵機器であって、同等の冷凍・冷蔵の能力を有するフロン類を冷媒として使用した冷凍・冷蔵機器と比較して</a:t>
              </a:r>
              <a:r>
                <a:rPr lang="ja-JP" altLang="en-US" sz="800" b="1" u="sng" kern="0" dirty="0">
                  <a:solidFill>
                    <a:srgbClr val="FF0000"/>
                  </a:solidFill>
                  <a:latin typeface="メイリオ" panose="020B0604030504040204" pitchFamily="50" charset="-128"/>
                </a:rPr>
                <a:t>エネルギー起源二酸化炭素の排出が少ない</a:t>
              </a:r>
              <a:r>
                <a:rPr lang="ja-JP" altLang="en-US" sz="800" kern="0" dirty="0">
                  <a:latin typeface="メイリオ" panose="020B0604030504040204" pitchFamily="50" charset="-128"/>
                </a:rPr>
                <a:t>もの</a:t>
              </a:r>
              <a:endParaRPr lang="en-US" altLang="ja-JP" sz="800" kern="0" dirty="0">
                <a:latin typeface="メイリオ" panose="020B0604030504040204" pitchFamily="50" charset="-128"/>
              </a:endParaRPr>
            </a:p>
          </p:txBody>
        </p:sp>
        <p:sp>
          <p:nvSpPr>
            <p:cNvPr id="29" name="テキスト ボックス 23"/>
            <p:cNvSpPr txBox="1">
              <a:spLocks noChangeArrowheads="1"/>
            </p:cNvSpPr>
            <p:nvPr/>
          </p:nvSpPr>
          <p:spPr bwMode="auto">
            <a:xfrm>
              <a:off x="57150" y="5925477"/>
              <a:ext cx="5470525" cy="876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714375" indent="-714375">
                <a:spcBef>
                  <a:spcPct val="20000"/>
                </a:spcBef>
                <a:buFont typeface="Arial" charset="0"/>
                <a:buChar char="•"/>
                <a:defRPr kumimoji="1" sz="3200">
                  <a:solidFill>
                    <a:schemeClr val="tx1"/>
                  </a:solidFill>
                  <a:latin typeface="Cambria" charset="0"/>
                  <a:ea typeface="メイリオ" charset="-128"/>
                </a:defRPr>
              </a:lvl1pPr>
              <a:lvl2pPr marL="742950" indent="-285750">
                <a:spcBef>
                  <a:spcPct val="20000"/>
                </a:spcBef>
                <a:buFont typeface="Arial" charset="0"/>
                <a:buChar char="–"/>
                <a:defRPr kumimoji="1" sz="2800">
                  <a:solidFill>
                    <a:schemeClr val="tx1"/>
                  </a:solidFill>
                  <a:latin typeface="Cambria" charset="0"/>
                  <a:ea typeface="メイリオ" charset="-128"/>
                </a:defRPr>
              </a:lvl2pPr>
              <a:lvl3pPr marL="1143000" indent="-228600">
                <a:spcBef>
                  <a:spcPct val="20000"/>
                </a:spcBef>
                <a:buFont typeface="Arial" charset="0"/>
                <a:buChar char="•"/>
                <a:defRPr kumimoji="1" sz="2400">
                  <a:solidFill>
                    <a:schemeClr val="tx1"/>
                  </a:solidFill>
                  <a:latin typeface="Cambria" charset="0"/>
                  <a:ea typeface="メイリオ" charset="-128"/>
                </a:defRPr>
              </a:lvl3pPr>
              <a:lvl4pPr marL="1600200" indent="-228600">
                <a:spcBef>
                  <a:spcPct val="20000"/>
                </a:spcBef>
                <a:buFont typeface="Arial" charset="0"/>
                <a:buChar char="–"/>
                <a:defRPr kumimoji="1" sz="2000">
                  <a:solidFill>
                    <a:schemeClr val="tx1"/>
                  </a:solidFill>
                  <a:latin typeface="Cambria" charset="0"/>
                  <a:ea typeface="メイリオ" charset="-128"/>
                </a:defRPr>
              </a:lvl4pPr>
              <a:lvl5pPr marL="2057400" indent="-228600">
                <a:spcBef>
                  <a:spcPct val="20000"/>
                </a:spcBef>
                <a:buFont typeface="Arial" charset="0"/>
                <a:buChar char="»"/>
                <a:defRPr kumimoji="1" sz="2000">
                  <a:solidFill>
                    <a:schemeClr val="tx1"/>
                  </a:solidFill>
                  <a:latin typeface="Cambria" charset="0"/>
                  <a:ea typeface="メイリオ"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mbria" charset="0"/>
                  <a:ea typeface="メイリオ"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mbria" charset="0"/>
                  <a:ea typeface="メイリオ"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mbria" charset="0"/>
                  <a:ea typeface="メイリオ"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mbria" charset="0"/>
                  <a:ea typeface="メイリオ" charset="-128"/>
                </a:defRPr>
              </a:lvl9pPr>
            </a:lstStyle>
            <a:p>
              <a:pPr marL="7936" indent="-7936" defTabSz="914104">
                <a:lnSpc>
                  <a:spcPts val="1100"/>
                </a:lnSpc>
                <a:spcBef>
                  <a:spcPct val="0"/>
                </a:spcBef>
                <a:buNone/>
                <a:defRPr/>
              </a:pPr>
              <a:r>
                <a:rPr lang="ja-JP" altLang="en-US" sz="1051" b="1" kern="0" dirty="0">
                  <a:latin typeface="メイリオ" panose="020B0604030504040204" pitchFamily="50" charset="-128"/>
                  <a:ea typeface="メイリオ" panose="020B0604030504040204" pitchFamily="50" charset="-128"/>
                  <a:cs typeface="メイリオ" panose="020B0604030504040204" pitchFamily="50" charset="-128"/>
                </a:rPr>
                <a:t>②再エネ電力活用推進のための冷凍冷蔵機器による</a:t>
              </a:r>
              <a:r>
                <a:rPr lang="en-US" altLang="ja-JP" sz="1051" b="1" kern="0" dirty="0">
                  <a:latin typeface="メイリオ" panose="020B0604030504040204" pitchFamily="50" charset="-128"/>
                  <a:ea typeface="メイリオ" panose="020B0604030504040204" pitchFamily="50" charset="-128"/>
                  <a:cs typeface="メイリオ" panose="020B0604030504040204" pitchFamily="50" charset="-128"/>
                </a:rPr>
                <a:t>DR</a:t>
              </a:r>
              <a:r>
                <a:rPr lang="ja-JP" altLang="en-US" sz="1051" b="1" kern="0" dirty="0">
                  <a:latin typeface="メイリオ" panose="020B0604030504040204" pitchFamily="50" charset="-128"/>
                  <a:ea typeface="メイリオ" panose="020B0604030504040204" pitchFamily="50" charset="-128"/>
                  <a:cs typeface="メイリオ" panose="020B0604030504040204" pitchFamily="50" charset="-128"/>
                </a:rPr>
                <a:t>対応調査検討事業</a:t>
              </a:r>
              <a:r>
                <a:rPr lang="ja-JP" altLang="en-US" sz="1051" kern="0" dirty="0">
                  <a:latin typeface="メイリオ" panose="020B0604030504040204" pitchFamily="50" charset="-128"/>
                  <a:ea typeface="メイリオ" panose="020B0604030504040204" pitchFamily="50" charset="-128"/>
                  <a:cs typeface="メイリオ" panose="020B0604030504040204" pitchFamily="50" charset="-128"/>
                </a:rPr>
                <a:t>（１億円）</a:t>
              </a:r>
              <a:endParaRPr lang="en-US" altLang="ja-JP" sz="1051" kern="0" dirty="0">
                <a:latin typeface="メイリオ" panose="020B0604030504040204" pitchFamily="50" charset="-128"/>
                <a:ea typeface="メイリオ" panose="020B0604030504040204" pitchFamily="50" charset="-128"/>
                <a:cs typeface="メイリオ" panose="020B0604030504040204" pitchFamily="50" charset="-128"/>
              </a:endParaRPr>
            </a:p>
            <a:p>
              <a:pPr marL="7936" indent="-7936" algn="r" defTabSz="914104">
                <a:lnSpc>
                  <a:spcPts val="1100"/>
                </a:lnSpc>
                <a:spcBef>
                  <a:spcPct val="0"/>
                </a:spcBef>
                <a:buNone/>
                <a:defRPr/>
              </a:pPr>
              <a:r>
                <a:rPr lang="ja-JP" altLang="en-US" sz="1051" kern="0"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5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05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年度～平成</a:t>
              </a:r>
              <a:r>
                <a:rPr lang="en-US" altLang="ja-JP" sz="105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05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a:t>
              </a:r>
              <a:endParaRPr lang="en-US" altLang="ja-JP" sz="1051" kern="0" dirty="0">
                <a:latin typeface="メイリオ" panose="020B0604030504040204" pitchFamily="50" charset="-128"/>
                <a:ea typeface="メイリオ" panose="020B0604030504040204" pitchFamily="50" charset="-128"/>
                <a:cs typeface="メイリオ" panose="020B0604030504040204" pitchFamily="50" charset="-128"/>
              </a:endParaRPr>
            </a:p>
            <a:p>
              <a:pPr marL="7936" indent="-7936" defTabSz="914104">
                <a:lnSpc>
                  <a:spcPts val="1100"/>
                </a:lnSpc>
                <a:spcBef>
                  <a:spcPct val="0"/>
                </a:spcBef>
                <a:buNone/>
                <a:defRPr/>
              </a:pPr>
              <a:r>
                <a:rPr lang="en-US" altLang="ja-JP" sz="1051" kern="0" dirty="0">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sz="1051" kern="0" dirty="0">
                  <a:latin typeface="メイリオ" panose="020B0604030504040204" pitchFamily="50" charset="-128"/>
                  <a:ea typeface="メイリオ" panose="020B0604030504040204" pitchFamily="50" charset="-128"/>
                  <a:cs typeface="メイリオ" panose="020B0604030504040204" pitchFamily="50" charset="-128"/>
                </a:rPr>
                <a:t>年度の電力完全自由化に向けて、再エネ余剰電力の効率的活用が求められる中、倉庫業等で設置されている冷凍冷蔵機器を活用した</a:t>
              </a:r>
              <a:r>
                <a:rPr lang="en-US" altLang="ja-JP" sz="1051" kern="0" dirty="0">
                  <a:latin typeface="メイリオ" panose="020B0604030504040204" pitchFamily="50" charset="-128"/>
                  <a:ea typeface="メイリオ" panose="020B0604030504040204" pitchFamily="50" charset="-128"/>
                  <a:cs typeface="メイリオ" panose="020B0604030504040204" pitchFamily="50" charset="-128"/>
                </a:rPr>
                <a:t>DR</a:t>
              </a:r>
              <a:r>
                <a:rPr lang="ja-JP" altLang="en-US" sz="1051" kern="0" dirty="0">
                  <a:latin typeface="メイリオ" panose="020B0604030504040204" pitchFamily="50" charset="-128"/>
                  <a:ea typeface="メイリオ" panose="020B0604030504040204" pitchFamily="50" charset="-128"/>
                  <a:cs typeface="メイリオ" panose="020B0604030504040204" pitchFamily="50" charset="-128"/>
                </a:rPr>
                <a:t>（デマンド・レスポンス）導入のためのポテンシャル調査、課題整理をし、</a:t>
              </a:r>
              <a:r>
                <a:rPr lang="en-US" altLang="ja-JP" sz="1051" kern="0" dirty="0">
                  <a:latin typeface="メイリオ" panose="020B0604030504040204" pitchFamily="50" charset="-128"/>
                  <a:ea typeface="メイリオ" panose="020B0604030504040204" pitchFamily="50" charset="-128"/>
                  <a:cs typeface="メイリオ" panose="020B0604030504040204" pitchFamily="50" charset="-128"/>
                </a:rPr>
                <a:t>DR</a:t>
              </a:r>
              <a:r>
                <a:rPr lang="ja-JP" altLang="en-US" sz="1051" kern="0" dirty="0">
                  <a:latin typeface="メイリオ" panose="020B0604030504040204" pitchFamily="50" charset="-128"/>
                  <a:ea typeface="メイリオ" panose="020B0604030504040204" pitchFamily="50" charset="-128"/>
                  <a:cs typeface="メイリオ" panose="020B0604030504040204" pitchFamily="50" charset="-128"/>
                </a:rPr>
                <a:t>対応ガイドラインを策定する。</a:t>
              </a:r>
              <a:endParaRPr lang="en-US" altLang="ja-JP" sz="1051" kern="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3" name="テキスト ボックス 32"/>
          <p:cNvSpPr txBox="1"/>
          <p:nvPr/>
        </p:nvSpPr>
        <p:spPr>
          <a:xfrm>
            <a:off x="727228" y="45709"/>
            <a:ext cx="9359307" cy="683264"/>
          </a:xfrm>
          <a:prstGeom prst="rect">
            <a:avLst/>
          </a:prstGeom>
          <a:noFill/>
        </p:spPr>
        <p:txBody>
          <a:bodyPr wrap="square" rtlCol="0">
            <a:spAutoFit/>
          </a:bodyPr>
          <a:lstStyle/>
          <a:p>
            <a:pPr defTabSz="914104">
              <a:lnSpc>
                <a:spcPct val="80000"/>
              </a:lnSpc>
              <a:defRPr/>
            </a:pPr>
            <a:r>
              <a:rPr kumimoji="0" lang="ja-JP" altLang="en-US" sz="24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脱フロン・低炭素社会の早期実現のための省エネ型</a:t>
            </a:r>
            <a:endParaRPr kumimoji="0" lang="en-US" altLang="ja-JP" sz="24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lnSpc>
                <a:spcPct val="80000"/>
              </a:lnSpc>
              <a:defRPr/>
            </a:pPr>
            <a:r>
              <a:rPr kumimoji="0" lang="ja-JP" altLang="en-US" sz="24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自然冷媒機器導入加速化事業</a:t>
            </a:r>
            <a:r>
              <a:rPr kumimoji="0" lang="ja-JP" altLang="en-US"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（一部農林水産省、経済産業省、国土交通省連携事業）</a:t>
            </a:r>
          </a:p>
        </p:txBody>
      </p:sp>
      <p:sp>
        <p:nvSpPr>
          <p:cNvPr id="39" name="正方形/長方形 38"/>
          <p:cNvSpPr/>
          <p:nvPr/>
        </p:nvSpPr>
        <p:spPr>
          <a:xfrm>
            <a:off x="104246" y="743477"/>
            <a:ext cx="1818660" cy="336517"/>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104">
              <a:defRPr/>
            </a:pPr>
            <a:r>
              <a:rPr lang="ja-JP" altLang="en-US"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kumimoji="0" lang="en-US" altLang="ja-JP"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53</a:t>
            </a:r>
            <a:endParaRPr lang="ja-JP" altLang="en-US"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テキスト ボックス 41"/>
          <p:cNvSpPr txBox="1"/>
          <p:nvPr/>
        </p:nvSpPr>
        <p:spPr>
          <a:xfrm>
            <a:off x="9561628" y="6587047"/>
            <a:ext cx="358337" cy="369204"/>
          </a:xfrm>
          <a:prstGeom prst="rect">
            <a:avLst/>
          </a:prstGeom>
          <a:noFill/>
        </p:spPr>
        <p:txBody>
          <a:bodyPr wrap="square" rtlCol="0">
            <a:spAutoFit/>
          </a:bodyPr>
          <a:lstStyle/>
          <a:p>
            <a:pPr algn="ctr" defTabSz="914104">
              <a:defRPr/>
            </a:pPr>
            <a:r>
              <a:rPr kumimoji="0" lang="ja-JP" altLang="en-US" sz="1799" b="1" kern="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１</a:t>
            </a:r>
            <a:endParaRPr lang="ja-JP" altLang="en-US" sz="1799" b="1" kern="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6"/>
          <p:cNvSpPr>
            <a:spLocks noChangeArrowheads="1"/>
          </p:cNvSpPr>
          <p:nvPr/>
        </p:nvSpPr>
        <p:spPr bwMode="auto">
          <a:xfrm>
            <a:off x="4577902" y="648825"/>
            <a:ext cx="5508633" cy="1118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914104" eaLnBrk="1" hangingPunct="1">
              <a:lnSpc>
                <a:spcPts val="1999"/>
              </a:lnSpc>
              <a:spcBef>
                <a:spcPts val="0"/>
              </a:spcBef>
              <a:buNone/>
              <a:defRPr/>
            </a:pPr>
            <a:r>
              <a:rPr lang="ja-JP" altLang="en-US" sz="1999" kern="0"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999" kern="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999" kern="0" dirty="0">
                <a:latin typeface="メイリオ" panose="020B0604030504040204" pitchFamily="50" charset="-128"/>
                <a:ea typeface="メイリオ" panose="020B0604030504040204" pitchFamily="50" charset="-128"/>
                <a:cs typeface="メイリオ" panose="020B0604030504040204" pitchFamily="50" charset="-128"/>
              </a:rPr>
              <a:t>年度予算案</a:t>
            </a:r>
            <a:r>
              <a:rPr lang="en-US" altLang="ja-JP" sz="1999" kern="0" dirty="0">
                <a:latin typeface="メイリオ" panose="020B0604030504040204" pitchFamily="50" charset="-128"/>
                <a:ea typeface="メイリオ" panose="020B0604030504040204" pitchFamily="50" charset="-128"/>
                <a:cs typeface="メイリオ" panose="020B0604030504040204" pitchFamily="50" charset="-128"/>
              </a:rPr>
              <a:t>65</a:t>
            </a:r>
            <a:r>
              <a:rPr lang="ja-JP" altLang="en-US" sz="1999" kern="0" dirty="0">
                <a:latin typeface="メイリオ" panose="020B0604030504040204" pitchFamily="50" charset="-128"/>
                <a:ea typeface="メイリオ" panose="020B0604030504040204" pitchFamily="50" charset="-128"/>
                <a:cs typeface="メイリオ" panose="020B0604030504040204" pitchFamily="50" charset="-128"/>
              </a:rPr>
              <a:t>億円</a:t>
            </a:r>
            <a:r>
              <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年度補正予算額</a:t>
            </a:r>
            <a:r>
              <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63</a:t>
            </a:r>
            <a:r>
              <a:rPr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億円</a:t>
            </a:r>
            <a:r>
              <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kern="0" dirty="0">
              <a:latin typeface="メイリオ" panose="020B0604030504040204" pitchFamily="50" charset="-128"/>
              <a:ea typeface="メイリオ" panose="020B0604030504040204" pitchFamily="50" charset="-128"/>
              <a:cs typeface="メイリオ" panose="020B0604030504040204" pitchFamily="50" charset="-128"/>
            </a:endParaRPr>
          </a:p>
          <a:p>
            <a:pPr defTabSz="843808" eaLnBrk="1" hangingPunct="1">
              <a:lnSpc>
                <a:spcPts val="1999"/>
              </a:lnSpc>
              <a:spcBef>
                <a:spcPct val="0"/>
              </a:spcBef>
              <a:buNone/>
              <a:defRPr/>
            </a:pP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a:t>
            </a:r>
            <a:r>
              <a:rPr kumimoji="0"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平成</a:t>
            </a:r>
            <a:r>
              <a:rPr kumimoji="0"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29</a:t>
            </a:r>
            <a:r>
              <a:rPr kumimoji="0"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年度（補正予算）～</a:t>
            </a:r>
            <a:endPar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endParaRPr>
          </a:p>
          <a:p>
            <a:pPr defTabSz="914104" eaLnBrk="1" hangingPunct="1">
              <a:lnSpc>
                <a:spcPts val="1999"/>
              </a:lnSpc>
              <a:spcBef>
                <a:spcPct val="0"/>
              </a:spcBef>
              <a:buNone/>
              <a:defRPr/>
            </a:pPr>
            <a:r>
              <a:rPr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a:t>
            </a:r>
            <a:r>
              <a:rPr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地球局　フロン対策室</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03-5521-8329</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zh-TW"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08" eaLnBrk="1" hangingPunct="1">
              <a:lnSpc>
                <a:spcPts val="1999"/>
              </a:lnSpc>
              <a:spcBef>
                <a:spcPct val="0"/>
              </a:spcBef>
              <a:spcAft>
                <a:spcPts val="277"/>
              </a:spcAft>
              <a:buClr>
                <a:srgbClr val="6F6F6F"/>
              </a:buClr>
              <a:buNone/>
              <a:defRPr/>
            </a:pPr>
            <a:endPar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8480270" y="75032"/>
            <a:ext cx="1382503" cy="288442"/>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314">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補助・委託</a:t>
            </a:r>
          </a:p>
        </p:txBody>
      </p:sp>
    </p:spTree>
    <p:extLst>
      <p:ext uri="{BB962C8B-B14F-4D97-AF65-F5344CB8AC3E}">
        <p14:creationId xmlns:p14="http://schemas.microsoft.com/office/powerpoint/2010/main" val="27650081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727</Words>
  <Application>Microsoft Office PowerPoint</Application>
  <PresentationFormat>A4 210 x 297 mm</PresentationFormat>
  <Paragraphs>54</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メイリオ</vt:lpstr>
      <vt:lpstr>游ゴシック</vt:lpstr>
      <vt:lpstr>游ゴシック Light</vt:lpstr>
      <vt:lpstr>Arial</vt:lpstr>
      <vt:lpstr>Calibri</vt:lpstr>
      <vt:lpstr>Calibri Light</vt:lpstr>
      <vt:lpstr>Cambria</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曽根 拓人</dc:creator>
  <cp:lastModifiedBy>稲 佳奈／リサーチ・コンサル／JRI (ina kana)</cp:lastModifiedBy>
  <cp:revision>2</cp:revision>
  <dcterms:created xsi:type="dcterms:W3CDTF">2018-04-13T07:15:53Z</dcterms:created>
  <dcterms:modified xsi:type="dcterms:W3CDTF">2018-05-15T04:45:28Z</dcterms:modified>
</cp:coreProperties>
</file>