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09"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久治 和也" initials="t" lastIdx="2" clrIdx="0">
    <p:extLst>
      <p:ext uri="{19B8F6BF-5375-455C-9EA6-DF929625EA0E}">
        <p15:presenceInfo xmlns:p15="http://schemas.microsoft.com/office/powerpoint/2012/main" userId="久治 和也"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CE2D"/>
    <a:srgbClr val="CC0000"/>
    <a:srgbClr val="FFFF66"/>
    <a:srgbClr val="3366FF"/>
    <a:srgbClr val="70F0BC"/>
    <a:srgbClr val="0000FF"/>
    <a:srgbClr val="00FF00"/>
    <a:srgbClr val="00FFFF"/>
    <a:srgbClr val="6699FF"/>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929F9F4-4A8F-4326-A1B4-22849713DDAB}" styleName="濃色スタイル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3" autoAdjust="0"/>
    <p:restoredTop sz="74913" autoAdjust="0"/>
  </p:normalViewPr>
  <p:slideViewPr>
    <p:cSldViewPr>
      <p:cViewPr varScale="1">
        <p:scale>
          <a:sx n="72" d="100"/>
          <a:sy n="72" d="100"/>
        </p:scale>
        <p:origin x="1146" y="54"/>
      </p:cViewPr>
      <p:guideLst>
        <p:guide orient="horz" pos="2160"/>
        <p:guide pos="312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fssv01\&#22320;&#29699;&#29872;&#22659;&#23616;\&#22320;&#29699;&#28201;&#26262;&#21270;&#23550;&#31574;&#35506;\&#22320;&#29699;&#28201;&#26262;&#21270;&#23550;&#31574;&#20107;&#26989;&#23460;\&#35211;&#12360;&#12427;&#21270;&#12539;&#25351;&#37341;\2016\02_&#35611;&#28436;&#38306;&#20418;\170117_JPI\&#21508;&#30330;&#38651;&#26041;&#24335;&#12398;&#12456;&#12493;&#12523;&#12462;&#12540;&#22793;&#25563;&#21177;&#29575;&#12464;&#12521;&#12501;.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fssv01\&#22320;&#29699;&#29872;&#22659;&#23616;\&#22320;&#29699;&#28201;&#26262;&#21270;&#23550;&#31574;&#35506;\&#22320;&#29699;&#28201;&#26262;&#21270;&#23550;&#31574;&#35506;\5.&#35211;&#12360;&#12427;&#21270;&#12539;&#25351;&#37341;\2015\25_&#27700;&#36947;&#12509;&#12486;\&#22577;&#21578;&#26360;&#12398;&#20844;&#34920;&#12398;&#25201;&#12356;\&#22577;&#36947;&#30330;&#34920;&#36039;&#26009;\&#21442;&#32771;&#36039;&#26009;\&#30330;&#38651;&#20986;&#21147;&#12464;&#12521;&#12501;&#65288;&#26045;&#35373;&#25968;&#65289;.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50962379702535E-2"/>
          <c:y val="8.12266695829688E-2"/>
          <c:w val="0.87589348206474194"/>
          <c:h val="0.49712489063867016"/>
        </c:manualLayout>
      </c:layout>
      <c:barChart>
        <c:barDir val="col"/>
        <c:grouping val="clustered"/>
        <c:varyColors val="0"/>
        <c:ser>
          <c:idx val="0"/>
          <c:order val="0"/>
          <c:invertIfNegative val="0"/>
          <c:dLbls>
            <c:dLbl>
              <c:idx val="0"/>
              <c:layout>
                <c:manualLayout>
                  <c:x val="-2.3147599653864262E-3"/>
                  <c:y val="3.85793297093221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DA-4F0E-9B9E-FBBBAC36EE7B}"/>
                </c:ext>
              </c:extLst>
            </c:dLbl>
            <c:dLbl>
              <c:idx val="1"/>
              <c:layout>
                <c:manualLayout>
                  <c:x val="2.777777777777803E-3"/>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DA-4F0E-9B9E-FBBBAC36EE7B}"/>
                </c:ext>
              </c:extLst>
            </c:dLbl>
            <c:spPr>
              <a:noFill/>
              <a:ln>
                <a:noFill/>
              </a:ln>
              <a:effectLst/>
            </c:spPr>
            <c:txPr>
              <a:bodyPr/>
              <a:lstStyle/>
              <a:p>
                <a:pPr>
                  <a:defRPr sz="20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Sheet1!$B$3:$B$12</c:f>
              <c:strCache>
                <c:ptCount val="10"/>
                <c:pt idx="0">
                  <c:v>水力</c:v>
                </c:pt>
                <c:pt idx="1">
                  <c:v>LNG複合</c:v>
                </c:pt>
                <c:pt idx="2">
                  <c:v>火力蒸気T</c:v>
                </c:pt>
                <c:pt idx="3">
                  <c:v>ガスタービン</c:v>
                </c:pt>
                <c:pt idx="4">
                  <c:v>原子力</c:v>
                </c:pt>
                <c:pt idx="5">
                  <c:v>風力</c:v>
                </c:pt>
                <c:pt idx="6">
                  <c:v>太陽光</c:v>
                </c:pt>
                <c:pt idx="7">
                  <c:v>地熱</c:v>
                </c:pt>
                <c:pt idx="8">
                  <c:v>海洋温度差</c:v>
                </c:pt>
                <c:pt idx="9">
                  <c:v>バイオマス</c:v>
                </c:pt>
              </c:strCache>
            </c:strRef>
          </c:cat>
          <c:val>
            <c:numRef>
              <c:f>Sheet1!$C$3:$C$12</c:f>
              <c:numCache>
                <c:formatCode>General</c:formatCode>
                <c:ptCount val="10"/>
                <c:pt idx="0">
                  <c:v>80</c:v>
                </c:pt>
                <c:pt idx="1">
                  <c:v>55</c:v>
                </c:pt>
                <c:pt idx="2">
                  <c:v>43</c:v>
                </c:pt>
                <c:pt idx="3">
                  <c:v>35</c:v>
                </c:pt>
                <c:pt idx="4">
                  <c:v>33</c:v>
                </c:pt>
                <c:pt idx="5">
                  <c:v>25</c:v>
                </c:pt>
                <c:pt idx="6">
                  <c:v>15</c:v>
                </c:pt>
                <c:pt idx="7">
                  <c:v>8</c:v>
                </c:pt>
                <c:pt idx="8">
                  <c:v>3</c:v>
                </c:pt>
                <c:pt idx="9">
                  <c:v>1</c:v>
                </c:pt>
              </c:numCache>
            </c:numRef>
          </c:val>
          <c:extLst>
            <c:ext xmlns:c16="http://schemas.microsoft.com/office/drawing/2014/chart" uri="{C3380CC4-5D6E-409C-BE32-E72D297353CC}">
              <c16:uniqueId val="{00000002-E4DA-4F0E-9B9E-FBBBAC36EE7B}"/>
            </c:ext>
          </c:extLst>
        </c:ser>
        <c:dLbls>
          <c:showLegendKey val="0"/>
          <c:showVal val="0"/>
          <c:showCatName val="0"/>
          <c:showSerName val="0"/>
          <c:showPercent val="0"/>
          <c:showBubbleSize val="0"/>
        </c:dLbls>
        <c:gapWidth val="150"/>
        <c:overlap val="30"/>
        <c:axId val="73594752"/>
        <c:axId val="73596288"/>
      </c:barChart>
      <c:catAx>
        <c:axId val="73594752"/>
        <c:scaling>
          <c:orientation val="minMax"/>
        </c:scaling>
        <c:delete val="0"/>
        <c:axPos val="b"/>
        <c:numFmt formatCode="General" sourceLinked="0"/>
        <c:majorTickMark val="out"/>
        <c:minorTickMark val="none"/>
        <c:tickLblPos val="nextTo"/>
        <c:txPr>
          <a:bodyPr/>
          <a:lstStyle/>
          <a:p>
            <a:pPr>
              <a:defRPr sz="1600"/>
            </a:pPr>
            <a:endParaRPr lang="ja-JP"/>
          </a:p>
        </c:txPr>
        <c:crossAx val="73596288"/>
        <c:crosses val="autoZero"/>
        <c:auto val="1"/>
        <c:lblAlgn val="ctr"/>
        <c:lblOffset val="100"/>
        <c:noMultiLvlLbl val="0"/>
      </c:catAx>
      <c:valAx>
        <c:axId val="73596288"/>
        <c:scaling>
          <c:orientation val="minMax"/>
          <c:max val="80"/>
          <c:min val="0"/>
        </c:scaling>
        <c:delete val="0"/>
        <c:axPos val="l"/>
        <c:majorGridlines/>
        <c:numFmt formatCode="General" sourceLinked="1"/>
        <c:majorTickMark val="out"/>
        <c:minorTickMark val="none"/>
        <c:tickLblPos val="nextTo"/>
        <c:txPr>
          <a:bodyPr/>
          <a:lstStyle/>
          <a:p>
            <a:pPr>
              <a:defRPr sz="1400"/>
            </a:pPr>
            <a:endParaRPr lang="ja-JP"/>
          </a:p>
        </c:txPr>
        <c:crossAx val="73594752"/>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46906882005071E-2"/>
          <c:y val="0.22394123801439619"/>
          <c:w val="0.81841344219106316"/>
          <c:h val="0.61614034395071349"/>
        </c:manualLayout>
      </c:layout>
      <c:barChart>
        <c:barDir val="col"/>
        <c:grouping val="stacked"/>
        <c:varyColors val="0"/>
        <c:ser>
          <c:idx val="0"/>
          <c:order val="0"/>
          <c:tx>
            <c:v>0kW以上20kW未満</c:v>
          </c:tx>
          <c:invertIfNegative val="0"/>
          <c:dLbls>
            <c:spPr>
              <a:noFill/>
              <a:ln w="25400">
                <a:noFill/>
              </a:ln>
            </c:spPr>
            <c:txPr>
              <a:bodyPr/>
              <a:lstStyle/>
              <a:p>
                <a:pPr>
                  <a:defRPr sz="1400">
                    <a:solidFill>
                      <a:schemeClr val="bg1">
                        <a:lumMod val="95000"/>
                      </a:schemeClr>
                    </a:solidFill>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取りまとめよう!$C$6:$I$6</c:f>
              <c:strCache>
                <c:ptCount val="7"/>
                <c:pt idx="0">
                  <c:v>北海道</c:v>
                </c:pt>
                <c:pt idx="1">
                  <c:v>東北</c:v>
                </c:pt>
                <c:pt idx="2">
                  <c:v>関東</c:v>
                </c:pt>
                <c:pt idx="3">
                  <c:v>中部</c:v>
                </c:pt>
                <c:pt idx="4">
                  <c:v>近畿</c:v>
                </c:pt>
                <c:pt idx="5">
                  <c:v>中四国</c:v>
                </c:pt>
                <c:pt idx="6">
                  <c:v>九州</c:v>
                </c:pt>
              </c:strCache>
            </c:strRef>
          </c:cat>
          <c:val>
            <c:numRef>
              <c:f>取りまとめよう!$C$7:$I$7</c:f>
              <c:numCache>
                <c:formatCode>General</c:formatCode>
                <c:ptCount val="7"/>
                <c:pt idx="0">
                  <c:v>38</c:v>
                </c:pt>
                <c:pt idx="1">
                  <c:v>31</c:v>
                </c:pt>
                <c:pt idx="2">
                  <c:v>18</c:v>
                </c:pt>
                <c:pt idx="3">
                  <c:v>64</c:v>
                </c:pt>
                <c:pt idx="4">
                  <c:v>31</c:v>
                </c:pt>
                <c:pt idx="5">
                  <c:v>59</c:v>
                </c:pt>
                <c:pt idx="6">
                  <c:v>48</c:v>
                </c:pt>
              </c:numCache>
            </c:numRef>
          </c:val>
          <c:extLst>
            <c:ext xmlns:c16="http://schemas.microsoft.com/office/drawing/2014/chart" uri="{C3380CC4-5D6E-409C-BE32-E72D297353CC}">
              <c16:uniqueId val="{00000000-2AEE-45FB-A9E4-8762ED97837B}"/>
            </c:ext>
          </c:extLst>
        </c:ser>
        <c:ser>
          <c:idx val="1"/>
          <c:order val="1"/>
          <c:tx>
            <c:v>20kW以上50kW未満</c:v>
          </c:tx>
          <c:invertIfNegative val="0"/>
          <c:dLbls>
            <c:spPr>
              <a:noFill/>
              <a:ln w="25400">
                <a:noFill/>
              </a:ln>
            </c:spPr>
            <c:txPr>
              <a:bodyPr/>
              <a:lstStyle/>
              <a:p>
                <a:pPr>
                  <a:defRPr sz="1400">
                    <a:solidFill>
                      <a:schemeClr val="bg1">
                        <a:lumMod val="95000"/>
                      </a:schemeClr>
                    </a:solidFill>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取りまとめよう!$C$6:$I$6</c:f>
              <c:strCache>
                <c:ptCount val="7"/>
                <c:pt idx="0">
                  <c:v>北海道</c:v>
                </c:pt>
                <c:pt idx="1">
                  <c:v>東北</c:v>
                </c:pt>
                <c:pt idx="2">
                  <c:v>関東</c:v>
                </c:pt>
                <c:pt idx="3">
                  <c:v>中部</c:v>
                </c:pt>
                <c:pt idx="4">
                  <c:v>近畿</c:v>
                </c:pt>
                <c:pt idx="5">
                  <c:v>中四国</c:v>
                </c:pt>
                <c:pt idx="6">
                  <c:v>九州</c:v>
                </c:pt>
              </c:strCache>
            </c:strRef>
          </c:cat>
          <c:val>
            <c:numRef>
              <c:f>取りまとめよう!$C$8:$I$8</c:f>
              <c:numCache>
                <c:formatCode>General</c:formatCode>
                <c:ptCount val="7"/>
                <c:pt idx="0">
                  <c:v>16</c:v>
                </c:pt>
                <c:pt idx="1">
                  <c:v>16</c:v>
                </c:pt>
                <c:pt idx="2">
                  <c:v>41</c:v>
                </c:pt>
                <c:pt idx="3">
                  <c:v>27</c:v>
                </c:pt>
                <c:pt idx="4">
                  <c:v>22</c:v>
                </c:pt>
                <c:pt idx="5">
                  <c:v>28</c:v>
                </c:pt>
                <c:pt idx="6">
                  <c:v>31</c:v>
                </c:pt>
              </c:numCache>
            </c:numRef>
          </c:val>
          <c:extLst>
            <c:ext xmlns:c16="http://schemas.microsoft.com/office/drawing/2014/chart" uri="{C3380CC4-5D6E-409C-BE32-E72D297353CC}">
              <c16:uniqueId val="{00000001-2AEE-45FB-A9E4-8762ED97837B}"/>
            </c:ext>
          </c:extLst>
        </c:ser>
        <c:ser>
          <c:idx val="2"/>
          <c:order val="2"/>
          <c:tx>
            <c:v>50kW以上100kW未満</c:v>
          </c:tx>
          <c:invertIfNegative val="0"/>
          <c:dLbls>
            <c:dLbl>
              <c:idx val="0"/>
              <c:layout>
                <c:manualLayout>
                  <c:x val="0"/>
                  <c:y val="-2.17542868370325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EE-45FB-A9E4-8762ED97837B}"/>
                </c:ext>
              </c:extLst>
            </c:dLbl>
            <c:dLbl>
              <c:idx val="1"/>
              <c:layout>
                <c:manualLayout>
                  <c:x val="0"/>
                  <c:y val="6.377452450274171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EE-45FB-A9E4-8762ED97837B}"/>
                </c:ext>
              </c:extLst>
            </c:dLbl>
            <c:dLbl>
              <c:idx val="2"/>
              <c:layout>
                <c:manualLayout>
                  <c:x val="0"/>
                  <c:y val="-2.13896929639592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EE-45FB-A9E4-8762ED97837B}"/>
                </c:ext>
              </c:extLst>
            </c:dLbl>
            <c:dLbl>
              <c:idx val="3"/>
              <c:layout>
                <c:manualLayout>
                  <c:x val="0"/>
                  <c:y val="-1.997824959487178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EE-45FB-A9E4-8762ED97837B}"/>
                </c:ext>
              </c:extLst>
            </c:dLbl>
            <c:dLbl>
              <c:idx val="4"/>
              <c:layout>
                <c:manualLayout>
                  <c:x val="0"/>
                  <c:y val="-8.845075022746401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AEE-45FB-A9E4-8762ED97837B}"/>
                </c:ext>
              </c:extLst>
            </c:dLbl>
            <c:dLbl>
              <c:idx val="5"/>
              <c:layout>
                <c:manualLayout>
                  <c:x val="0"/>
                  <c:y val="1.1680075229124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EE-45FB-A9E4-8762ED97837B}"/>
                </c:ext>
              </c:extLst>
            </c:dLbl>
            <c:dLbl>
              <c:idx val="6"/>
              <c:layout>
                <c:manualLayout>
                  <c:x val="0"/>
                  <c:y val="1.62284582157130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AEE-45FB-A9E4-8762ED97837B}"/>
                </c:ext>
              </c:extLst>
            </c:dLbl>
            <c:spPr>
              <a:noFill/>
              <a:ln w="25400">
                <a:noFill/>
              </a:ln>
            </c:spPr>
            <c:txPr>
              <a:bodyPr/>
              <a:lstStyle/>
              <a:p>
                <a:pPr>
                  <a:defRPr sz="14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取りまとめよう!$C$6:$I$6</c:f>
              <c:strCache>
                <c:ptCount val="7"/>
                <c:pt idx="0">
                  <c:v>北海道</c:v>
                </c:pt>
                <c:pt idx="1">
                  <c:v>東北</c:v>
                </c:pt>
                <c:pt idx="2">
                  <c:v>関東</c:v>
                </c:pt>
                <c:pt idx="3">
                  <c:v>中部</c:v>
                </c:pt>
                <c:pt idx="4">
                  <c:v>近畿</c:v>
                </c:pt>
                <c:pt idx="5">
                  <c:v>中四国</c:v>
                </c:pt>
                <c:pt idx="6">
                  <c:v>九州</c:v>
                </c:pt>
              </c:strCache>
            </c:strRef>
          </c:cat>
          <c:val>
            <c:numRef>
              <c:f>取りまとめよう!$C$9:$I$9</c:f>
              <c:numCache>
                <c:formatCode>General</c:formatCode>
                <c:ptCount val="7"/>
                <c:pt idx="0">
                  <c:v>3</c:v>
                </c:pt>
                <c:pt idx="1">
                  <c:v>3</c:v>
                </c:pt>
                <c:pt idx="2">
                  <c:v>16</c:v>
                </c:pt>
                <c:pt idx="3">
                  <c:v>10</c:v>
                </c:pt>
                <c:pt idx="4">
                  <c:v>13</c:v>
                </c:pt>
                <c:pt idx="5">
                  <c:v>9</c:v>
                </c:pt>
                <c:pt idx="6">
                  <c:v>12</c:v>
                </c:pt>
              </c:numCache>
            </c:numRef>
          </c:val>
          <c:extLst>
            <c:ext xmlns:c16="http://schemas.microsoft.com/office/drawing/2014/chart" uri="{C3380CC4-5D6E-409C-BE32-E72D297353CC}">
              <c16:uniqueId val="{00000009-2AEE-45FB-A9E4-8762ED97837B}"/>
            </c:ext>
          </c:extLst>
        </c:ser>
        <c:ser>
          <c:idx val="3"/>
          <c:order val="3"/>
          <c:tx>
            <c:v>100kW以上</c:v>
          </c:tx>
          <c:invertIfNegative val="0"/>
          <c:dLbls>
            <c:dLbl>
              <c:idx val="0"/>
              <c:layout>
                <c:manualLayout>
                  <c:x val="-6.512660201184791E-3"/>
                  <c:y val="-5.78252107294820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AEE-45FB-A9E4-8762ED97837B}"/>
                </c:ext>
              </c:extLst>
            </c:dLbl>
            <c:dLbl>
              <c:idx val="1"/>
              <c:layout>
                <c:manualLayout>
                  <c:x val="0"/>
                  <c:y val="-4.43317044457325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AEE-45FB-A9E4-8762ED97837B}"/>
                </c:ext>
              </c:extLst>
            </c:dLbl>
            <c:dLbl>
              <c:idx val="2"/>
              <c:layout>
                <c:manualLayout>
                  <c:x val="0"/>
                  <c:y val="-4.46969030796923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AEE-45FB-A9E4-8762ED97837B}"/>
                </c:ext>
              </c:extLst>
            </c:dLbl>
            <c:dLbl>
              <c:idx val="3"/>
              <c:layout>
                <c:manualLayout>
                  <c:x val="4.1804099181148363E-3"/>
                  <c:y val="-4.130288874811344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AEE-45FB-A9E4-8762ED97837B}"/>
                </c:ext>
              </c:extLst>
            </c:dLbl>
            <c:dLbl>
              <c:idx val="4"/>
              <c:layout>
                <c:manualLayout>
                  <c:x val="-1.4418875843056171E-2"/>
                  <c:y val="-2.14071901958074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AEE-45FB-A9E4-8762ED97837B}"/>
                </c:ext>
              </c:extLst>
            </c:dLbl>
            <c:dLbl>
              <c:idx val="5"/>
              <c:layout>
                <c:manualLayout>
                  <c:x val="9.2407981752244044E-4"/>
                  <c:y val="-6.12919058702764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AEE-45FB-A9E4-8762ED97837B}"/>
                </c:ext>
              </c:extLst>
            </c:dLbl>
            <c:spPr>
              <a:noFill/>
              <a:ln w="25400">
                <a:noFill/>
              </a:ln>
            </c:spPr>
            <c:txPr>
              <a:bodyPr/>
              <a:lstStyle/>
              <a:p>
                <a:pPr>
                  <a:defRPr sz="14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取りまとめよう!$C$6:$I$6</c:f>
              <c:strCache>
                <c:ptCount val="7"/>
                <c:pt idx="0">
                  <c:v>北海道</c:v>
                </c:pt>
                <c:pt idx="1">
                  <c:v>東北</c:v>
                </c:pt>
                <c:pt idx="2">
                  <c:v>関東</c:v>
                </c:pt>
                <c:pt idx="3">
                  <c:v>中部</c:v>
                </c:pt>
                <c:pt idx="4">
                  <c:v>近畿</c:v>
                </c:pt>
                <c:pt idx="5">
                  <c:v>中四国</c:v>
                </c:pt>
                <c:pt idx="6">
                  <c:v>九州</c:v>
                </c:pt>
              </c:strCache>
            </c:strRef>
          </c:cat>
          <c:val>
            <c:numRef>
              <c:f>取りまとめよう!$C$10:$I$10</c:f>
              <c:numCache>
                <c:formatCode>General</c:formatCode>
                <c:ptCount val="7"/>
                <c:pt idx="0">
                  <c:v>5</c:v>
                </c:pt>
                <c:pt idx="1">
                  <c:v>6</c:v>
                </c:pt>
                <c:pt idx="2">
                  <c:v>8</c:v>
                </c:pt>
                <c:pt idx="3">
                  <c:v>2</c:v>
                </c:pt>
                <c:pt idx="4">
                  <c:v>3</c:v>
                </c:pt>
                <c:pt idx="5">
                  <c:v>3</c:v>
                </c:pt>
              </c:numCache>
            </c:numRef>
          </c:val>
          <c:extLst>
            <c:ext xmlns:c16="http://schemas.microsoft.com/office/drawing/2014/chart" uri="{C3380CC4-5D6E-409C-BE32-E72D297353CC}">
              <c16:uniqueId val="{00000010-2AEE-45FB-A9E4-8762ED97837B}"/>
            </c:ext>
          </c:extLst>
        </c:ser>
        <c:dLbls>
          <c:showLegendKey val="0"/>
          <c:showVal val="0"/>
          <c:showCatName val="0"/>
          <c:showSerName val="0"/>
          <c:showPercent val="0"/>
          <c:showBubbleSize val="0"/>
        </c:dLbls>
        <c:gapWidth val="150"/>
        <c:overlap val="100"/>
        <c:axId val="73693824"/>
        <c:axId val="73802112"/>
      </c:barChart>
      <c:catAx>
        <c:axId val="73693824"/>
        <c:scaling>
          <c:orientation val="minMax"/>
        </c:scaling>
        <c:delete val="0"/>
        <c:axPos val="b"/>
        <c:numFmt formatCode="General" sourceLinked="1"/>
        <c:majorTickMark val="out"/>
        <c:minorTickMark val="none"/>
        <c:tickLblPos val="nextTo"/>
        <c:txPr>
          <a:bodyPr/>
          <a:lstStyle/>
          <a:p>
            <a:pPr>
              <a:defRPr sz="1600">
                <a:solidFill>
                  <a:schemeClr val="tx1">
                    <a:lumMod val="65000"/>
                    <a:lumOff val="35000"/>
                  </a:schemeClr>
                </a:solidFill>
                <a:latin typeface="+mj-ea"/>
                <a:ea typeface="+mj-ea"/>
              </a:defRPr>
            </a:pPr>
            <a:endParaRPr lang="ja-JP"/>
          </a:p>
        </c:txPr>
        <c:crossAx val="73802112"/>
        <c:crosses val="autoZero"/>
        <c:auto val="1"/>
        <c:lblAlgn val="ctr"/>
        <c:lblOffset val="100"/>
        <c:noMultiLvlLbl val="0"/>
      </c:catAx>
      <c:valAx>
        <c:axId val="73802112"/>
        <c:scaling>
          <c:orientation val="minMax"/>
        </c:scaling>
        <c:delete val="0"/>
        <c:axPos val="l"/>
        <c:majorGridlines/>
        <c:numFmt formatCode="General" sourceLinked="1"/>
        <c:majorTickMark val="out"/>
        <c:minorTickMark val="none"/>
        <c:tickLblPos val="nextTo"/>
        <c:txPr>
          <a:bodyPr/>
          <a:lstStyle/>
          <a:p>
            <a:pPr>
              <a:defRPr sz="1400">
                <a:solidFill>
                  <a:schemeClr val="tx1">
                    <a:lumMod val="65000"/>
                    <a:lumOff val="35000"/>
                  </a:schemeClr>
                </a:solidFill>
                <a:latin typeface="+mj-ea"/>
                <a:ea typeface="+mj-ea"/>
              </a:defRPr>
            </a:pPr>
            <a:endParaRPr lang="ja-JP"/>
          </a:p>
        </c:txPr>
        <c:crossAx val="73693824"/>
        <c:crosses val="autoZero"/>
        <c:crossBetween val="between"/>
      </c:valAx>
      <c:spPr>
        <a:solidFill>
          <a:schemeClr val="bg1"/>
        </a:solidFill>
        <a:ln>
          <a:noFill/>
        </a:ln>
      </c:spPr>
    </c:plotArea>
    <c:legend>
      <c:legendPos val="r"/>
      <c:layout>
        <c:manualLayout>
          <c:xMode val="edge"/>
          <c:yMode val="edge"/>
          <c:x val="9.7275918351703558E-2"/>
          <c:y val="2.1918560275409518E-2"/>
          <c:w val="0.83013561669059277"/>
          <c:h val="0.20846998241176665"/>
        </c:manualLayout>
      </c:layout>
      <c:overlay val="0"/>
      <c:spPr>
        <a:noFill/>
        <a:ln>
          <a:noFill/>
        </a:ln>
      </c:spPr>
      <c:txPr>
        <a:bodyPr/>
        <a:lstStyle/>
        <a:p>
          <a:pPr>
            <a:defRPr sz="1600">
              <a:solidFill>
                <a:schemeClr val="tx1">
                  <a:lumMod val="65000"/>
                  <a:lumOff val="35000"/>
                </a:schemeClr>
              </a:solidFill>
              <a:latin typeface="+mj-ea"/>
              <a:ea typeface="+mj-ea"/>
            </a:defRPr>
          </a:pPr>
          <a:endParaRPr lang="ja-JP"/>
        </a:p>
      </c:txPr>
    </c:legend>
    <c:plotVisOnly val="1"/>
    <c:dispBlanksAs val="gap"/>
    <c:showDLblsOverMax val="0"/>
  </c:chart>
  <c:spPr>
    <a:noFill/>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20193" cy="493237"/>
          </a:xfrm>
          <a:prstGeom prst="rect">
            <a:avLst/>
          </a:prstGeom>
        </p:spPr>
        <p:txBody>
          <a:bodyPr vert="horz" lIns="91406" tIns="45705" rIns="91406" bIns="45705" rtlCol="0"/>
          <a:lstStyle>
            <a:lvl1pPr algn="l">
              <a:defRPr sz="1200"/>
            </a:lvl1pPr>
          </a:lstStyle>
          <a:p>
            <a:pPr>
              <a:defRPr/>
            </a:pPr>
            <a:endParaRPr lang="ja-JP" altLang="en-US"/>
          </a:p>
        </p:txBody>
      </p:sp>
      <p:sp>
        <p:nvSpPr>
          <p:cNvPr id="3" name="日付プレースホルダー 2"/>
          <p:cNvSpPr>
            <a:spLocks noGrp="1"/>
          </p:cNvSpPr>
          <p:nvPr>
            <p:ph type="dt" sz="quarter" idx="1"/>
          </p:nvPr>
        </p:nvSpPr>
        <p:spPr>
          <a:xfrm>
            <a:off x="3814003" y="0"/>
            <a:ext cx="2920193" cy="493237"/>
          </a:xfrm>
          <a:prstGeom prst="rect">
            <a:avLst/>
          </a:prstGeom>
        </p:spPr>
        <p:txBody>
          <a:bodyPr vert="horz" lIns="91406" tIns="45705" rIns="91406" bIns="45705" rtlCol="0"/>
          <a:lstStyle>
            <a:lvl1pPr algn="r">
              <a:defRPr sz="1200"/>
            </a:lvl1pPr>
          </a:lstStyle>
          <a:p>
            <a:pPr>
              <a:defRPr/>
            </a:pPr>
            <a:fld id="{47B093D3-9BE8-41B8-879D-8E8BA05C8424}" type="datetimeFigureOut">
              <a:rPr lang="ja-JP" altLang="en-US"/>
              <a:pPr>
                <a:defRPr/>
              </a:pPr>
              <a:t>2018/5/15</a:t>
            </a:fld>
            <a:endParaRPr lang="ja-JP" altLang="en-US"/>
          </a:p>
        </p:txBody>
      </p:sp>
      <p:sp>
        <p:nvSpPr>
          <p:cNvPr id="4" name="フッター プレースホルダー 3"/>
          <p:cNvSpPr>
            <a:spLocks noGrp="1"/>
          </p:cNvSpPr>
          <p:nvPr>
            <p:ph type="ftr" sz="quarter" idx="2"/>
          </p:nvPr>
        </p:nvSpPr>
        <p:spPr>
          <a:xfrm>
            <a:off x="3" y="9371504"/>
            <a:ext cx="2920193" cy="493236"/>
          </a:xfrm>
          <a:prstGeom prst="rect">
            <a:avLst/>
          </a:prstGeom>
        </p:spPr>
        <p:txBody>
          <a:bodyPr vert="horz" lIns="91406" tIns="45705" rIns="91406" bIns="45705" rtlCol="0" anchor="b"/>
          <a:lstStyle>
            <a:lvl1pPr algn="l">
              <a:defRPr sz="1200"/>
            </a:lvl1pPr>
          </a:lstStyle>
          <a:p>
            <a:pPr>
              <a:defRPr/>
            </a:pPr>
            <a:endParaRPr lang="ja-JP" altLang="en-US"/>
          </a:p>
        </p:txBody>
      </p:sp>
      <p:sp>
        <p:nvSpPr>
          <p:cNvPr id="5" name="スライド番号プレースホルダー 4"/>
          <p:cNvSpPr>
            <a:spLocks noGrp="1"/>
          </p:cNvSpPr>
          <p:nvPr>
            <p:ph type="sldNum" sz="quarter" idx="3"/>
          </p:nvPr>
        </p:nvSpPr>
        <p:spPr>
          <a:xfrm>
            <a:off x="3814003" y="9371504"/>
            <a:ext cx="2920193" cy="493236"/>
          </a:xfrm>
          <a:prstGeom prst="rect">
            <a:avLst/>
          </a:prstGeom>
        </p:spPr>
        <p:txBody>
          <a:bodyPr vert="horz" lIns="91406" tIns="45705" rIns="91406" bIns="45705" rtlCol="0" anchor="b"/>
          <a:lstStyle>
            <a:lvl1pPr algn="r">
              <a:defRPr sz="1200"/>
            </a:lvl1pPr>
          </a:lstStyle>
          <a:p>
            <a:pPr>
              <a:defRPr/>
            </a:pPr>
            <a:fld id="{B4854C0F-9914-499F-A127-0B43B3ECC839}" type="slidenum">
              <a:rPr lang="ja-JP" altLang="en-US"/>
              <a:pPr>
                <a:defRPr/>
              </a:pPr>
              <a:t>‹#›</a:t>
            </a:fld>
            <a:endParaRPr lang="ja-JP" altLang="en-US"/>
          </a:p>
        </p:txBody>
      </p:sp>
    </p:spTree>
    <p:extLst>
      <p:ext uri="{BB962C8B-B14F-4D97-AF65-F5344CB8AC3E}">
        <p14:creationId xmlns:p14="http://schemas.microsoft.com/office/powerpoint/2010/main" val="2411246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20193" cy="493237"/>
          </a:xfrm>
          <a:prstGeom prst="rect">
            <a:avLst/>
          </a:prstGeom>
        </p:spPr>
        <p:txBody>
          <a:bodyPr vert="horz" lIns="91406" tIns="45705" rIns="91406" bIns="45705" rtlCol="0"/>
          <a:lstStyle>
            <a:lvl1pPr algn="l">
              <a:defRPr sz="1200"/>
            </a:lvl1pPr>
          </a:lstStyle>
          <a:p>
            <a:pPr>
              <a:defRPr/>
            </a:pPr>
            <a:endParaRPr lang="ja-JP" altLang="en-US"/>
          </a:p>
        </p:txBody>
      </p:sp>
      <p:sp>
        <p:nvSpPr>
          <p:cNvPr id="3" name="日付プレースホルダー 2"/>
          <p:cNvSpPr>
            <a:spLocks noGrp="1"/>
          </p:cNvSpPr>
          <p:nvPr>
            <p:ph type="dt" idx="1"/>
          </p:nvPr>
        </p:nvSpPr>
        <p:spPr>
          <a:xfrm>
            <a:off x="3814003" y="0"/>
            <a:ext cx="2920193" cy="493237"/>
          </a:xfrm>
          <a:prstGeom prst="rect">
            <a:avLst/>
          </a:prstGeom>
        </p:spPr>
        <p:txBody>
          <a:bodyPr vert="horz" lIns="91406" tIns="45705" rIns="91406" bIns="45705" rtlCol="0"/>
          <a:lstStyle>
            <a:lvl1pPr algn="r">
              <a:defRPr sz="1200"/>
            </a:lvl1pPr>
          </a:lstStyle>
          <a:p>
            <a:pPr>
              <a:defRPr/>
            </a:pPr>
            <a:fld id="{94853D78-8C29-4921-A508-604A399BE869}" type="datetimeFigureOut">
              <a:rPr lang="ja-JP" altLang="en-US"/>
              <a:pPr>
                <a:defRPr/>
              </a:pPr>
              <a:t>2018/5/15</a:t>
            </a:fld>
            <a:endParaRPr lang="ja-JP" altLang="en-US"/>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06" tIns="45705" rIns="91406" bIns="45705" rtlCol="0" anchor="ctr"/>
          <a:lstStyle/>
          <a:p>
            <a:pPr lvl="0"/>
            <a:endParaRPr lang="ja-JP" altLang="en-US" noProof="0"/>
          </a:p>
        </p:txBody>
      </p:sp>
      <p:sp>
        <p:nvSpPr>
          <p:cNvPr id="5" name="ノート プレースホルダー 4"/>
          <p:cNvSpPr>
            <a:spLocks noGrp="1"/>
          </p:cNvSpPr>
          <p:nvPr>
            <p:ph type="body" sz="quarter" idx="3"/>
          </p:nvPr>
        </p:nvSpPr>
        <p:spPr>
          <a:xfrm>
            <a:off x="672320" y="4686541"/>
            <a:ext cx="5391124" cy="4440707"/>
          </a:xfrm>
          <a:prstGeom prst="rect">
            <a:avLst/>
          </a:prstGeom>
        </p:spPr>
        <p:txBody>
          <a:bodyPr vert="horz" lIns="91406" tIns="45705" rIns="91406" bIns="45705"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3" y="9371504"/>
            <a:ext cx="2920193" cy="493236"/>
          </a:xfrm>
          <a:prstGeom prst="rect">
            <a:avLst/>
          </a:prstGeom>
        </p:spPr>
        <p:txBody>
          <a:bodyPr vert="horz" lIns="91406" tIns="45705" rIns="91406" bIns="45705" rtlCol="0" anchor="b"/>
          <a:lstStyle>
            <a:lvl1pPr algn="l">
              <a:defRPr sz="1200"/>
            </a:lvl1pPr>
          </a:lstStyle>
          <a:p>
            <a:pPr>
              <a:defRPr/>
            </a:pPr>
            <a:endParaRPr lang="ja-JP" altLang="en-US"/>
          </a:p>
        </p:txBody>
      </p:sp>
      <p:sp>
        <p:nvSpPr>
          <p:cNvPr id="7" name="スライド番号プレースホルダー 6"/>
          <p:cNvSpPr>
            <a:spLocks noGrp="1"/>
          </p:cNvSpPr>
          <p:nvPr>
            <p:ph type="sldNum" sz="quarter" idx="5"/>
          </p:nvPr>
        </p:nvSpPr>
        <p:spPr>
          <a:xfrm>
            <a:off x="3814003" y="9371504"/>
            <a:ext cx="2920193" cy="493236"/>
          </a:xfrm>
          <a:prstGeom prst="rect">
            <a:avLst/>
          </a:prstGeom>
        </p:spPr>
        <p:txBody>
          <a:bodyPr vert="horz" lIns="91406" tIns="45705" rIns="91406" bIns="45705" rtlCol="0" anchor="b"/>
          <a:lstStyle>
            <a:lvl1pPr algn="r">
              <a:defRPr sz="1200"/>
            </a:lvl1pPr>
          </a:lstStyle>
          <a:p>
            <a:pPr>
              <a:defRPr/>
            </a:pPr>
            <a:fld id="{8D2C8FED-E91D-47D6-8A8E-7C0508E158A9}" type="slidenum">
              <a:rPr lang="ja-JP" altLang="en-US"/>
              <a:pPr>
                <a:defRPr/>
              </a:pPr>
              <a:t>‹#›</a:t>
            </a:fld>
            <a:endParaRPr lang="ja-JP" altLang="en-US"/>
          </a:p>
        </p:txBody>
      </p:sp>
    </p:spTree>
    <p:extLst>
      <p:ext uri="{BB962C8B-B14F-4D97-AF65-F5344CB8AC3E}">
        <p14:creationId xmlns:p14="http://schemas.microsoft.com/office/powerpoint/2010/main" val="45419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1325" y="804863"/>
            <a:ext cx="5805488" cy="40211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31" fontAlgn="auto">
              <a:spcBef>
                <a:spcPts val="0"/>
              </a:spcBef>
              <a:spcAft>
                <a:spcPts val="0"/>
              </a:spcAft>
              <a:defRPr/>
            </a:pPr>
            <a:fld id="{87A66A33-1C6C-41A2-A0E8-6992DFCBBADA}" type="slidenum">
              <a:rPr lang="ja-JP" altLang="en-US">
                <a:solidFill>
                  <a:prstClr val="black"/>
                </a:solidFill>
                <a:latin typeface="Calibri"/>
                <a:ea typeface="ＭＳ Ｐゴシック" panose="020B0600070205080204" pitchFamily="50" charset="-128"/>
                <a:cs typeface="+mn-cs"/>
              </a:rPr>
              <a:pPr defTabSz="914331" fontAlgn="auto">
                <a:spcBef>
                  <a:spcPts val="0"/>
                </a:spcBef>
                <a:spcAft>
                  <a:spcPts val="0"/>
                </a:spcAft>
                <a:defRPr/>
              </a:pPr>
              <a:t>2</a:t>
            </a:fld>
            <a:endParaRPr lang="ja-JP" altLang="en-US">
              <a:solidFill>
                <a:prstClr val="black"/>
              </a:solidFill>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3765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fld id="{88E9B010-5A85-4D16-9EC1-AEA5C849DC44}"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5E643CB2-D35A-4153-B9DA-318F93AF5426}" type="slidenum">
              <a:rPr lang="ja-JP" altLang="en-US" smtClean="0"/>
              <a:pPr>
                <a:defRPr/>
              </a:pPr>
              <a:t>‹#›</a:t>
            </a:fld>
            <a:endParaRPr lang="ja-JP" altLang="en-US"/>
          </a:p>
        </p:txBody>
      </p:sp>
    </p:spTree>
    <p:extLst>
      <p:ext uri="{BB962C8B-B14F-4D97-AF65-F5344CB8AC3E}">
        <p14:creationId xmlns:p14="http://schemas.microsoft.com/office/powerpoint/2010/main" val="160430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77009CC3-4F49-423B-85C7-0D741FD6FBD8}"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45D01E03-D634-4259-9C40-5DA01D7A7733}" type="slidenum">
              <a:rPr lang="ja-JP" altLang="en-US" smtClean="0"/>
              <a:pPr>
                <a:defRPr/>
              </a:pPr>
              <a:t>‹#›</a:t>
            </a:fld>
            <a:endParaRPr lang="ja-JP" altLang="en-US"/>
          </a:p>
        </p:txBody>
      </p:sp>
    </p:spTree>
    <p:extLst>
      <p:ext uri="{BB962C8B-B14F-4D97-AF65-F5344CB8AC3E}">
        <p14:creationId xmlns:p14="http://schemas.microsoft.com/office/powerpoint/2010/main" val="309409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2C093807-ED2A-438D-A001-9737671544B4}"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F98E566E-6918-4458-B7E5-8B5DF8B7D3B0}" type="slidenum">
              <a:rPr lang="ja-JP" altLang="en-US" smtClean="0"/>
              <a:pPr>
                <a:defRPr/>
              </a:pPr>
              <a:t>‹#›</a:t>
            </a:fld>
            <a:endParaRPr lang="ja-JP" altLang="en-US"/>
          </a:p>
        </p:txBody>
      </p:sp>
    </p:spTree>
    <p:extLst>
      <p:ext uri="{BB962C8B-B14F-4D97-AF65-F5344CB8AC3E}">
        <p14:creationId xmlns:p14="http://schemas.microsoft.com/office/powerpoint/2010/main" val="2665849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D2E38519-B83D-4F09-9CAF-4638A5A84B79}"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DDB14C63-641B-4B3E-A8C7-D3B9D2174FC0}" type="slidenum">
              <a:rPr lang="ja-JP" altLang="en-US" smtClean="0"/>
              <a:pPr>
                <a:defRPr/>
              </a:pPr>
              <a:t>‹#›</a:t>
            </a:fld>
            <a:endParaRPr lang="ja-JP" altLang="en-US"/>
          </a:p>
        </p:txBody>
      </p:sp>
    </p:spTree>
    <p:extLst>
      <p:ext uri="{BB962C8B-B14F-4D97-AF65-F5344CB8AC3E}">
        <p14:creationId xmlns:p14="http://schemas.microsoft.com/office/powerpoint/2010/main" val="202278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fld id="{7420A524-B616-4BF7-955C-3490E12BB536}"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1DFE7A96-6A3E-4D81-98C0-15658D3666BE}" type="slidenum">
              <a:rPr lang="ja-JP" altLang="en-US" smtClean="0"/>
              <a:pPr>
                <a:defRPr/>
              </a:pPr>
              <a:t>‹#›</a:t>
            </a:fld>
            <a:endParaRPr lang="ja-JP" altLang="en-US"/>
          </a:p>
        </p:txBody>
      </p:sp>
    </p:spTree>
    <p:extLst>
      <p:ext uri="{BB962C8B-B14F-4D97-AF65-F5344CB8AC3E}">
        <p14:creationId xmlns:p14="http://schemas.microsoft.com/office/powerpoint/2010/main" val="72337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fld id="{0CA5C4CC-6B61-4B16-AC11-D40BA7E11FC7}"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7EC4A043-6B49-4CF8-B3FD-C267D8C07702}" type="slidenum">
              <a:rPr lang="ja-JP" altLang="en-US" smtClean="0"/>
              <a:pPr>
                <a:defRPr/>
              </a:pPr>
              <a:t>‹#›</a:t>
            </a:fld>
            <a:endParaRPr lang="ja-JP" altLang="en-US"/>
          </a:p>
        </p:txBody>
      </p:sp>
    </p:spTree>
    <p:extLst>
      <p:ext uri="{BB962C8B-B14F-4D97-AF65-F5344CB8AC3E}">
        <p14:creationId xmlns:p14="http://schemas.microsoft.com/office/powerpoint/2010/main" val="17164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fld id="{2FB84FD8-CF66-4808-ACCD-F852E3EEF210}" type="datetime1">
              <a:rPr lang="ja-JP" altLang="en-US" smtClean="0"/>
              <a:t>2018/5/15</a:t>
            </a:fld>
            <a:endParaRPr lang="ja-JP" altLang="en-US"/>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pPr>
              <a:defRPr/>
            </a:pPr>
            <a:fld id="{ADFC796A-7161-432B-ADAA-AF61F719B574}" type="slidenum">
              <a:rPr lang="ja-JP" altLang="en-US" smtClean="0"/>
              <a:pPr>
                <a:defRPr/>
              </a:pPr>
              <a:t>‹#›</a:t>
            </a:fld>
            <a:endParaRPr lang="ja-JP" altLang="en-US"/>
          </a:p>
        </p:txBody>
      </p:sp>
    </p:spTree>
    <p:extLst>
      <p:ext uri="{BB962C8B-B14F-4D97-AF65-F5344CB8AC3E}">
        <p14:creationId xmlns:p14="http://schemas.microsoft.com/office/powerpoint/2010/main" val="1616504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07CA334D-4D5D-49AB-8D04-C2739D4AFDBE}" type="datetime1">
              <a:rPr lang="ja-JP" altLang="en-US" smtClean="0"/>
              <a:t>2018/5/15</a:t>
            </a:fld>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fld id="{F6AA7CBC-3C74-41C0-A6ED-B9F4C2A34CEC}" type="slidenum">
              <a:rPr lang="ja-JP" altLang="en-US" smtClean="0"/>
              <a:pPr>
                <a:defRPr/>
              </a:pPr>
              <a:t>‹#›</a:t>
            </a:fld>
            <a:endParaRPr lang="ja-JP" altLang="en-US"/>
          </a:p>
        </p:txBody>
      </p:sp>
    </p:spTree>
    <p:extLst>
      <p:ext uri="{BB962C8B-B14F-4D97-AF65-F5344CB8AC3E}">
        <p14:creationId xmlns:p14="http://schemas.microsoft.com/office/powerpoint/2010/main" val="3053654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5C49FA7E-F10A-41CE-87E5-65282FD48174}" type="datetime1">
              <a:rPr lang="ja-JP" altLang="en-US" smtClean="0"/>
              <a:t>2018/5/15</a:t>
            </a:fld>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pPr>
              <a:defRPr/>
            </a:pPr>
            <a:fld id="{9E56FAF3-4950-4E43-8ECB-709D5EBDE199}" type="slidenum">
              <a:rPr lang="ja-JP" altLang="en-US" smtClean="0"/>
              <a:pPr>
                <a:defRPr/>
              </a:pPr>
              <a:t>‹#›</a:t>
            </a:fld>
            <a:endParaRPr lang="ja-JP" altLang="en-US"/>
          </a:p>
        </p:txBody>
      </p:sp>
    </p:spTree>
    <p:extLst>
      <p:ext uri="{BB962C8B-B14F-4D97-AF65-F5344CB8AC3E}">
        <p14:creationId xmlns:p14="http://schemas.microsoft.com/office/powerpoint/2010/main" val="301282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CA5A234C-C283-48C8-A3A3-FA4F5DEA0FEC}"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31709382-B54B-455E-98A9-7C56F47B59E8}" type="slidenum">
              <a:rPr lang="ja-JP" altLang="en-US" smtClean="0"/>
              <a:pPr>
                <a:defRPr/>
              </a:pPr>
              <a:t>‹#›</a:t>
            </a:fld>
            <a:endParaRPr lang="ja-JP" altLang="en-US"/>
          </a:p>
        </p:txBody>
      </p:sp>
    </p:spTree>
    <p:extLst>
      <p:ext uri="{BB962C8B-B14F-4D97-AF65-F5344CB8AC3E}">
        <p14:creationId xmlns:p14="http://schemas.microsoft.com/office/powerpoint/2010/main" val="127898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A442B1D6-5736-4BDC-92D2-FB48CE40FA4D}"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36588799-559C-4245-ACF6-8DBB569800DC}" type="slidenum">
              <a:rPr lang="ja-JP" altLang="en-US" smtClean="0"/>
              <a:pPr>
                <a:defRPr/>
              </a:pPr>
              <a:t>‹#›</a:t>
            </a:fld>
            <a:endParaRPr lang="ja-JP" altLang="en-US"/>
          </a:p>
        </p:txBody>
      </p:sp>
    </p:spTree>
    <p:extLst>
      <p:ext uri="{BB962C8B-B14F-4D97-AF65-F5344CB8AC3E}">
        <p14:creationId xmlns:p14="http://schemas.microsoft.com/office/powerpoint/2010/main" val="2090628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a:defRPr/>
            </a:pPr>
            <a:fld id="{AEEE9229-5661-4624-AD8A-98950C7461A2}" type="datetime1">
              <a:rPr lang="ja-JP" altLang="en-US" smtClean="0"/>
              <a:t>2018/5/15</a:t>
            </a:fld>
            <a:endParaRPr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86707198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image" Target="../media/image8.pn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emf"/><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660375" y="3042346"/>
            <a:ext cx="8357443" cy="3876908"/>
            <a:chOff x="279370" y="2821740"/>
            <a:chExt cx="8357442" cy="4064339"/>
          </a:xfrm>
        </p:grpSpPr>
        <p:sp>
          <p:nvSpPr>
            <p:cNvPr id="86" name="円/楕円 85"/>
            <p:cNvSpPr/>
            <p:nvPr/>
          </p:nvSpPr>
          <p:spPr bwMode="auto">
            <a:xfrm>
              <a:off x="794408" y="4409587"/>
              <a:ext cx="1981374" cy="861845"/>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9149" eaLnBrk="0" hangingPunct="0">
                <a:defRPr/>
              </a:pPr>
              <a:endParaRPr lang="ja-JP" altLang="en-US" sz="4063">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69" name="Line 199"/>
            <p:cNvSpPr>
              <a:spLocks noChangeShapeType="1"/>
            </p:cNvSpPr>
            <p:nvPr/>
          </p:nvSpPr>
          <p:spPr bwMode="auto">
            <a:xfrm>
              <a:off x="1368495" y="3886934"/>
              <a:ext cx="460161" cy="823446"/>
            </a:xfrm>
            <a:prstGeom prst="line">
              <a:avLst/>
            </a:prstGeom>
            <a:noFill/>
            <a:ln w="57150" cmpd="thickThin">
              <a:solidFill>
                <a:srgbClr val="6699FF"/>
              </a:solidFill>
              <a:miter lim="800000"/>
              <a:headEnd/>
              <a:tailEnd/>
            </a:ln>
            <a:extLst>
              <a:ext uri="{909E8E84-426E-40DD-AFC4-6F175D3DCCD1}">
                <a14:hiddenFill xmlns:a14="http://schemas.microsoft.com/office/drawing/2010/main">
                  <a:noFill/>
                </a14:hiddenFill>
              </a:ext>
            </a:extLst>
          </p:spPr>
          <p:txBody>
            <a:bodyPr wrap="none"/>
            <a:lstStyle/>
            <a:p>
              <a:pPr defTabSz="779149" eaLnBrk="0" hangingPunct="0"/>
              <a:endParaRPr lang="ja-JP" altLang="en-US" sz="4063">
                <a:solidFill>
                  <a:prstClr val="black"/>
                </a:solidFill>
                <a:latin typeface="メイリオ" panose="020B0604030504040204" pitchFamily="50" charset="-128"/>
              </a:endParaRPr>
            </a:p>
          </p:txBody>
        </p:sp>
        <p:sp>
          <p:nvSpPr>
            <p:cNvPr id="2071" name="Line 199"/>
            <p:cNvSpPr>
              <a:spLocks noChangeShapeType="1"/>
            </p:cNvSpPr>
            <p:nvPr/>
          </p:nvSpPr>
          <p:spPr bwMode="auto">
            <a:xfrm>
              <a:off x="2704296" y="4741839"/>
              <a:ext cx="4765695" cy="63795"/>
            </a:xfrm>
            <a:prstGeom prst="line">
              <a:avLst/>
            </a:prstGeom>
            <a:noFill/>
            <a:ln w="57150" cmpd="thickThin">
              <a:solidFill>
                <a:srgbClr val="6699FF"/>
              </a:solidFill>
              <a:prstDash val="solid"/>
              <a:miter lim="800000"/>
              <a:headEnd/>
              <a:tailEnd/>
            </a:ln>
            <a:extLst>
              <a:ext uri="{909E8E84-426E-40DD-AFC4-6F175D3DCCD1}">
                <a14:hiddenFill xmlns:a14="http://schemas.microsoft.com/office/drawing/2010/main">
                  <a:noFill/>
                </a14:hiddenFill>
              </a:ext>
            </a:extLst>
          </p:spPr>
          <p:txBody>
            <a:bodyPr wrap="none"/>
            <a:lstStyle/>
            <a:p>
              <a:pPr defTabSz="779149" eaLnBrk="0" hangingPunct="0"/>
              <a:endParaRPr lang="ja-JP" altLang="en-US" sz="4063">
                <a:solidFill>
                  <a:prstClr val="black"/>
                </a:solidFill>
                <a:latin typeface="メイリオ" panose="020B0604030504040204" pitchFamily="50" charset="-128"/>
              </a:endParaRPr>
            </a:p>
          </p:txBody>
        </p:sp>
        <p:grpSp>
          <p:nvGrpSpPr>
            <p:cNvPr id="2070" name="Group 142"/>
            <p:cNvGrpSpPr>
              <a:grpSpLocks noChangeAspect="1"/>
            </p:cNvGrpSpPr>
            <p:nvPr/>
          </p:nvGrpSpPr>
          <p:grpSpPr bwMode="auto">
            <a:xfrm>
              <a:off x="7436487" y="4288813"/>
              <a:ext cx="808633" cy="748782"/>
              <a:chOff x="1383" y="2659"/>
              <a:chExt cx="272" cy="272"/>
            </a:xfrm>
          </p:grpSpPr>
          <p:sp>
            <p:nvSpPr>
              <p:cNvPr id="2146" name="Line 143"/>
              <p:cNvSpPr>
                <a:spLocks noChangeShapeType="1"/>
              </p:cNvSpPr>
              <p:nvPr/>
            </p:nvSpPr>
            <p:spPr bwMode="auto">
              <a:xfrm>
                <a:off x="1383" y="2659"/>
                <a:ext cx="272" cy="0"/>
              </a:xfrm>
              <a:prstGeom prst="line">
                <a:avLst/>
              </a:prstGeom>
              <a:noFill/>
              <a:ln w="25400">
                <a:solidFill>
                  <a:srgbClr val="99CCFF"/>
                </a:solidFill>
                <a:miter lim="800000"/>
                <a:headEnd/>
                <a:tailEnd/>
              </a:ln>
              <a:extLst>
                <a:ext uri="{909E8E84-426E-40DD-AFC4-6F175D3DCCD1}">
                  <a14:hiddenFill xmlns:a14="http://schemas.microsoft.com/office/drawing/2010/main">
                    <a:noFill/>
                  </a14:hiddenFill>
                </a:ext>
              </a:extLst>
            </p:spPr>
            <p:txBody>
              <a:bodyPr wrap="none"/>
              <a:lstStyle/>
              <a:p>
                <a:pPr defTabSz="779149" eaLnBrk="0" hangingPunct="0"/>
                <a:endParaRPr lang="ja-JP" altLang="en-US" sz="4063">
                  <a:solidFill>
                    <a:prstClr val="black"/>
                  </a:solidFill>
                  <a:latin typeface="メイリオ" panose="020B0604030504040204" pitchFamily="50" charset="-128"/>
                </a:endParaRPr>
              </a:p>
            </p:txBody>
          </p:sp>
          <p:sp>
            <p:nvSpPr>
              <p:cNvPr id="2147" name="Line 144"/>
              <p:cNvSpPr>
                <a:spLocks noChangeShapeType="1"/>
              </p:cNvSpPr>
              <p:nvPr/>
            </p:nvSpPr>
            <p:spPr bwMode="auto">
              <a:xfrm>
                <a:off x="1383" y="2659"/>
                <a:ext cx="0" cy="272"/>
              </a:xfrm>
              <a:prstGeom prst="line">
                <a:avLst/>
              </a:prstGeom>
              <a:noFill/>
              <a:ln w="25400">
                <a:solidFill>
                  <a:srgbClr val="99CCFF"/>
                </a:solidFill>
                <a:miter lim="800000"/>
                <a:headEnd/>
                <a:tailEnd/>
              </a:ln>
              <a:extLst>
                <a:ext uri="{909E8E84-426E-40DD-AFC4-6F175D3DCCD1}">
                  <a14:hiddenFill xmlns:a14="http://schemas.microsoft.com/office/drawing/2010/main">
                    <a:noFill/>
                  </a14:hiddenFill>
                </a:ext>
              </a:extLst>
            </p:spPr>
            <p:txBody>
              <a:bodyPr wrap="none"/>
              <a:lstStyle/>
              <a:p>
                <a:pPr defTabSz="779149" eaLnBrk="0" hangingPunct="0"/>
                <a:endParaRPr lang="ja-JP" altLang="en-US" sz="4063">
                  <a:solidFill>
                    <a:prstClr val="black"/>
                  </a:solidFill>
                  <a:latin typeface="メイリオ" panose="020B0604030504040204" pitchFamily="50" charset="-128"/>
                </a:endParaRPr>
              </a:p>
            </p:txBody>
          </p:sp>
          <p:sp>
            <p:nvSpPr>
              <p:cNvPr id="2148" name="Line 145"/>
              <p:cNvSpPr>
                <a:spLocks noChangeShapeType="1"/>
              </p:cNvSpPr>
              <p:nvPr/>
            </p:nvSpPr>
            <p:spPr bwMode="auto">
              <a:xfrm>
                <a:off x="1383" y="2750"/>
                <a:ext cx="272" cy="0"/>
              </a:xfrm>
              <a:prstGeom prst="line">
                <a:avLst/>
              </a:prstGeom>
              <a:noFill/>
              <a:ln w="25400">
                <a:solidFill>
                  <a:srgbClr val="99CCFF"/>
                </a:solidFill>
                <a:miter lim="800000"/>
                <a:headEnd/>
                <a:tailEnd/>
              </a:ln>
              <a:extLst>
                <a:ext uri="{909E8E84-426E-40DD-AFC4-6F175D3DCCD1}">
                  <a14:hiddenFill xmlns:a14="http://schemas.microsoft.com/office/drawing/2010/main">
                    <a:noFill/>
                  </a14:hiddenFill>
                </a:ext>
              </a:extLst>
            </p:spPr>
            <p:txBody>
              <a:bodyPr wrap="none"/>
              <a:lstStyle/>
              <a:p>
                <a:pPr defTabSz="779149" eaLnBrk="0" hangingPunct="0"/>
                <a:endParaRPr lang="ja-JP" altLang="en-US" sz="4063">
                  <a:solidFill>
                    <a:prstClr val="black"/>
                  </a:solidFill>
                  <a:latin typeface="メイリオ" panose="020B0604030504040204" pitchFamily="50" charset="-128"/>
                </a:endParaRPr>
              </a:p>
            </p:txBody>
          </p:sp>
          <p:sp>
            <p:nvSpPr>
              <p:cNvPr id="2149" name="Line 146"/>
              <p:cNvSpPr>
                <a:spLocks noChangeShapeType="1"/>
              </p:cNvSpPr>
              <p:nvPr/>
            </p:nvSpPr>
            <p:spPr bwMode="auto">
              <a:xfrm>
                <a:off x="1383" y="2840"/>
                <a:ext cx="272" cy="0"/>
              </a:xfrm>
              <a:prstGeom prst="line">
                <a:avLst/>
              </a:prstGeom>
              <a:noFill/>
              <a:ln w="25400">
                <a:solidFill>
                  <a:srgbClr val="99CCFF"/>
                </a:solidFill>
                <a:miter lim="800000"/>
                <a:headEnd/>
                <a:tailEnd/>
              </a:ln>
              <a:extLst>
                <a:ext uri="{909E8E84-426E-40DD-AFC4-6F175D3DCCD1}">
                  <a14:hiddenFill xmlns:a14="http://schemas.microsoft.com/office/drawing/2010/main">
                    <a:noFill/>
                  </a14:hiddenFill>
                </a:ext>
              </a:extLst>
            </p:spPr>
            <p:txBody>
              <a:bodyPr wrap="none"/>
              <a:lstStyle/>
              <a:p>
                <a:pPr defTabSz="779149" eaLnBrk="0" hangingPunct="0"/>
                <a:endParaRPr lang="ja-JP" altLang="en-US" sz="4063">
                  <a:solidFill>
                    <a:prstClr val="black"/>
                  </a:solidFill>
                  <a:latin typeface="メイリオ" panose="020B0604030504040204" pitchFamily="50" charset="-128"/>
                </a:endParaRPr>
              </a:p>
            </p:txBody>
          </p:sp>
          <p:sp>
            <p:nvSpPr>
              <p:cNvPr id="2150" name="Line 147"/>
              <p:cNvSpPr>
                <a:spLocks noChangeShapeType="1"/>
              </p:cNvSpPr>
              <p:nvPr/>
            </p:nvSpPr>
            <p:spPr bwMode="auto">
              <a:xfrm>
                <a:off x="1383" y="2931"/>
                <a:ext cx="272" cy="0"/>
              </a:xfrm>
              <a:prstGeom prst="line">
                <a:avLst/>
              </a:prstGeom>
              <a:noFill/>
              <a:ln w="25400">
                <a:solidFill>
                  <a:srgbClr val="99CCFF"/>
                </a:solidFill>
                <a:miter lim="800000"/>
                <a:headEnd/>
                <a:tailEnd/>
              </a:ln>
              <a:extLst>
                <a:ext uri="{909E8E84-426E-40DD-AFC4-6F175D3DCCD1}">
                  <a14:hiddenFill xmlns:a14="http://schemas.microsoft.com/office/drawing/2010/main">
                    <a:noFill/>
                  </a14:hiddenFill>
                </a:ext>
              </a:extLst>
            </p:spPr>
            <p:txBody>
              <a:bodyPr wrap="none"/>
              <a:lstStyle/>
              <a:p>
                <a:pPr defTabSz="779149" eaLnBrk="0" hangingPunct="0"/>
                <a:endParaRPr lang="ja-JP" altLang="en-US" sz="4063">
                  <a:solidFill>
                    <a:prstClr val="black"/>
                  </a:solidFill>
                  <a:latin typeface="メイリオ" panose="020B0604030504040204" pitchFamily="50" charset="-128"/>
                </a:endParaRPr>
              </a:p>
            </p:txBody>
          </p:sp>
          <p:sp>
            <p:nvSpPr>
              <p:cNvPr id="2151" name="Line 148"/>
              <p:cNvSpPr>
                <a:spLocks noChangeShapeType="1"/>
              </p:cNvSpPr>
              <p:nvPr/>
            </p:nvSpPr>
            <p:spPr bwMode="auto">
              <a:xfrm>
                <a:off x="1474" y="2659"/>
                <a:ext cx="0" cy="272"/>
              </a:xfrm>
              <a:prstGeom prst="line">
                <a:avLst/>
              </a:prstGeom>
              <a:noFill/>
              <a:ln w="25400">
                <a:solidFill>
                  <a:srgbClr val="99CCFF"/>
                </a:solidFill>
                <a:miter lim="800000"/>
                <a:headEnd/>
                <a:tailEnd/>
              </a:ln>
              <a:extLst>
                <a:ext uri="{909E8E84-426E-40DD-AFC4-6F175D3DCCD1}">
                  <a14:hiddenFill xmlns:a14="http://schemas.microsoft.com/office/drawing/2010/main">
                    <a:noFill/>
                  </a14:hiddenFill>
                </a:ext>
              </a:extLst>
            </p:spPr>
            <p:txBody>
              <a:bodyPr wrap="none"/>
              <a:lstStyle/>
              <a:p>
                <a:pPr defTabSz="779149" eaLnBrk="0" hangingPunct="0"/>
                <a:endParaRPr lang="ja-JP" altLang="en-US" sz="4063">
                  <a:solidFill>
                    <a:prstClr val="black"/>
                  </a:solidFill>
                  <a:latin typeface="メイリオ" panose="020B0604030504040204" pitchFamily="50" charset="-128"/>
                </a:endParaRPr>
              </a:p>
            </p:txBody>
          </p:sp>
          <p:sp>
            <p:nvSpPr>
              <p:cNvPr id="2152" name="Line 149"/>
              <p:cNvSpPr>
                <a:spLocks noChangeShapeType="1"/>
              </p:cNvSpPr>
              <p:nvPr/>
            </p:nvSpPr>
            <p:spPr bwMode="auto">
              <a:xfrm>
                <a:off x="1565" y="2659"/>
                <a:ext cx="0" cy="272"/>
              </a:xfrm>
              <a:prstGeom prst="line">
                <a:avLst/>
              </a:prstGeom>
              <a:noFill/>
              <a:ln w="25400">
                <a:solidFill>
                  <a:srgbClr val="99CCFF"/>
                </a:solidFill>
                <a:miter lim="800000"/>
                <a:headEnd/>
                <a:tailEnd/>
              </a:ln>
              <a:extLst>
                <a:ext uri="{909E8E84-426E-40DD-AFC4-6F175D3DCCD1}">
                  <a14:hiddenFill xmlns:a14="http://schemas.microsoft.com/office/drawing/2010/main">
                    <a:noFill/>
                  </a14:hiddenFill>
                </a:ext>
              </a:extLst>
            </p:spPr>
            <p:txBody>
              <a:bodyPr wrap="none"/>
              <a:lstStyle/>
              <a:p>
                <a:pPr defTabSz="779149" eaLnBrk="0" hangingPunct="0"/>
                <a:endParaRPr lang="ja-JP" altLang="en-US" sz="4063">
                  <a:solidFill>
                    <a:prstClr val="black"/>
                  </a:solidFill>
                  <a:latin typeface="メイリオ" panose="020B0604030504040204" pitchFamily="50" charset="-128"/>
                </a:endParaRPr>
              </a:p>
            </p:txBody>
          </p:sp>
          <p:sp>
            <p:nvSpPr>
              <p:cNvPr id="2153" name="Line 150"/>
              <p:cNvSpPr>
                <a:spLocks noChangeShapeType="1"/>
              </p:cNvSpPr>
              <p:nvPr/>
            </p:nvSpPr>
            <p:spPr bwMode="auto">
              <a:xfrm>
                <a:off x="1655" y="2659"/>
                <a:ext cx="0" cy="272"/>
              </a:xfrm>
              <a:prstGeom prst="line">
                <a:avLst/>
              </a:prstGeom>
              <a:noFill/>
              <a:ln w="25400">
                <a:solidFill>
                  <a:srgbClr val="99CCFF"/>
                </a:solidFill>
                <a:miter lim="800000"/>
                <a:headEnd/>
                <a:tailEnd/>
              </a:ln>
              <a:extLst>
                <a:ext uri="{909E8E84-426E-40DD-AFC4-6F175D3DCCD1}">
                  <a14:hiddenFill xmlns:a14="http://schemas.microsoft.com/office/drawing/2010/main">
                    <a:noFill/>
                  </a14:hiddenFill>
                </a:ext>
              </a:extLst>
            </p:spPr>
            <p:txBody>
              <a:bodyPr wrap="none"/>
              <a:lstStyle/>
              <a:p>
                <a:pPr defTabSz="779149" eaLnBrk="0" hangingPunct="0"/>
                <a:endParaRPr lang="ja-JP" altLang="en-US" sz="4063">
                  <a:solidFill>
                    <a:prstClr val="black"/>
                  </a:solidFill>
                  <a:latin typeface="メイリオ" panose="020B0604030504040204" pitchFamily="50" charset="-128"/>
                </a:endParaRPr>
              </a:p>
            </p:txBody>
          </p:sp>
        </p:grpSp>
        <p:graphicFrame>
          <p:nvGraphicFramePr>
            <p:cNvPr id="2072" name="Object 37"/>
            <p:cNvGraphicFramePr>
              <a:graphicFrameLocks/>
            </p:cNvGraphicFramePr>
            <p:nvPr>
              <p:extLst/>
            </p:nvPr>
          </p:nvGraphicFramePr>
          <p:xfrm>
            <a:off x="7557891" y="4503758"/>
            <a:ext cx="1078921" cy="607984"/>
          </p:xfrm>
          <a:graphic>
            <a:graphicData uri="http://schemas.openxmlformats.org/presentationml/2006/ole">
              <mc:AlternateContent xmlns:mc="http://schemas.openxmlformats.org/markup-compatibility/2006">
                <mc:Choice xmlns:v="urn:schemas-microsoft-com:vml" Requires="v">
                  <p:oleObj spid="_x0000_s2051" name="VISIO" r:id="rId3" imgW="2905104" imgH="1152616" progId="">
                    <p:embed/>
                  </p:oleObj>
                </mc:Choice>
                <mc:Fallback>
                  <p:oleObj name="VISIO" r:id="rId3" imgW="2905104" imgH="1152616" progId="">
                    <p:embed/>
                    <p:pic>
                      <p:nvPicPr>
                        <p:cNvPr id="2072" name="Object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7891" y="4503758"/>
                          <a:ext cx="1078921" cy="60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73" name="Line 199"/>
            <p:cNvSpPr>
              <a:spLocks noChangeShapeType="1"/>
            </p:cNvSpPr>
            <p:nvPr/>
          </p:nvSpPr>
          <p:spPr bwMode="auto">
            <a:xfrm>
              <a:off x="1837591" y="4729582"/>
              <a:ext cx="924790" cy="4266"/>
            </a:xfrm>
            <a:prstGeom prst="line">
              <a:avLst/>
            </a:prstGeom>
            <a:noFill/>
            <a:ln w="57150" cmpd="thickThin">
              <a:solidFill>
                <a:srgbClr val="6699FF"/>
              </a:solidFill>
              <a:miter lim="800000"/>
              <a:headEnd/>
              <a:tailEnd/>
            </a:ln>
            <a:extLst>
              <a:ext uri="{909E8E84-426E-40DD-AFC4-6F175D3DCCD1}">
                <a14:hiddenFill xmlns:a14="http://schemas.microsoft.com/office/drawing/2010/main">
                  <a:noFill/>
                </a14:hiddenFill>
              </a:ext>
            </a:extLst>
          </p:spPr>
          <p:txBody>
            <a:bodyPr wrap="none"/>
            <a:lstStyle/>
            <a:p>
              <a:pPr defTabSz="779149" eaLnBrk="0" hangingPunct="0"/>
              <a:endParaRPr lang="ja-JP" altLang="en-US" sz="4063">
                <a:solidFill>
                  <a:prstClr val="black"/>
                </a:solidFill>
                <a:latin typeface="メイリオ" panose="020B0604030504040204" pitchFamily="50" charset="-128"/>
              </a:endParaRPr>
            </a:p>
          </p:txBody>
        </p:sp>
        <p:pic>
          <p:nvPicPr>
            <p:cNvPr id="2074" name="Picture 3" descr="C:\Program Files\Microsoft Office\MEDIA\CAGCAT10\j0235319.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6338" y="4607590"/>
              <a:ext cx="880115" cy="52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5" name="テキスト ボックス 176"/>
            <p:cNvSpPr txBox="1">
              <a:spLocks noChangeArrowheads="1"/>
            </p:cNvSpPr>
            <p:nvPr/>
          </p:nvSpPr>
          <p:spPr bwMode="auto">
            <a:xfrm>
              <a:off x="1001101" y="5742277"/>
              <a:ext cx="2761808" cy="8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algn="ctr" defTabSz="779149">
                <a:spcBef>
                  <a:spcPct val="0"/>
                </a:spcBef>
                <a:buNone/>
                <a:defRPr/>
              </a:pPr>
              <a:r>
                <a:rPr lang="ja-JP" altLang="en-US" sz="2215" b="1" dirty="0">
                  <a:solidFill>
                    <a:srgbClr val="000000"/>
                  </a:solidFill>
                  <a:latin typeface="メイリオ" panose="020B0604030504040204" pitchFamily="50" charset="-128"/>
                </a:rPr>
                <a:t>浄水場</a:t>
              </a:r>
              <a:endParaRPr lang="en-US" altLang="ja-JP" sz="2215" b="1" dirty="0">
                <a:solidFill>
                  <a:srgbClr val="000000"/>
                </a:solidFill>
                <a:latin typeface="メイリオ" panose="020B0604030504040204" pitchFamily="50" charset="-128"/>
              </a:endParaRPr>
            </a:p>
            <a:p>
              <a:pPr algn="ctr" defTabSz="779149">
                <a:spcBef>
                  <a:spcPct val="0"/>
                </a:spcBef>
                <a:buNone/>
                <a:defRPr/>
              </a:pPr>
              <a:r>
                <a:rPr lang="ja-JP" altLang="en-US" sz="2215" b="1" dirty="0">
                  <a:solidFill>
                    <a:srgbClr val="000000"/>
                  </a:solidFill>
                  <a:latin typeface="メイリオ" panose="020B0604030504040204" pitchFamily="50" charset="-128"/>
                </a:rPr>
                <a:t>（又は</a:t>
              </a:r>
              <a:r>
                <a:rPr lang="en-US" altLang="ja-JP" sz="2215" b="1" dirty="0">
                  <a:solidFill>
                    <a:srgbClr val="000000"/>
                  </a:solidFill>
                  <a:latin typeface="メイリオ" panose="020B0604030504040204" pitchFamily="50" charset="-128"/>
                </a:rPr>
                <a:t>､</a:t>
              </a:r>
              <a:r>
                <a:rPr lang="ja-JP" altLang="en-US" sz="2215" b="1" dirty="0">
                  <a:solidFill>
                    <a:srgbClr val="000000"/>
                  </a:solidFill>
                  <a:latin typeface="メイリオ" panose="020B0604030504040204" pitchFamily="50" charset="-128"/>
                </a:rPr>
                <a:t>配水池）</a:t>
              </a:r>
            </a:p>
          </p:txBody>
        </p:sp>
        <p:pic>
          <p:nvPicPr>
            <p:cNvPr id="2076" name="Picture 3" descr="C:\Program Files\Microsoft Office\MEDIA\CAGCAT10\j0235319.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0658" y="3149888"/>
              <a:ext cx="797464" cy="47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4" descr="MC900090026[1]"/>
            <p:cNvPicPr>
              <a:picLocks noChangeAspect="1" noChangeArrowheads="1"/>
            </p:cNvPicPr>
            <p:nvPr/>
          </p:nvPicPr>
          <p:blipFill>
            <a:blip r:embed="rId6" cstate="print">
              <a:extLst>
                <a:ext uri="{28A0092B-C50C-407E-A947-70E740481C1C}">
                  <a14:useLocalDpi xmlns:a14="http://schemas.microsoft.com/office/drawing/2010/main" val="0"/>
                </a:ext>
              </a:extLst>
            </a:blip>
            <a:srcRect l="2942" t="5772" r="4866" b="6927"/>
            <a:stretch>
              <a:fillRect/>
            </a:stretch>
          </p:blipFill>
          <p:spPr bwMode="auto">
            <a:xfrm flipH="1">
              <a:off x="279370" y="3146168"/>
              <a:ext cx="1346010" cy="102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円/楕円 103"/>
            <p:cNvSpPr/>
            <p:nvPr/>
          </p:nvSpPr>
          <p:spPr bwMode="auto">
            <a:xfrm>
              <a:off x="819976" y="4575409"/>
              <a:ext cx="826503" cy="5264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9149" eaLnBrk="0" hangingPunct="0">
                <a:defRPr/>
              </a:pPr>
              <a:endParaRPr lang="ja-JP" altLang="en-US" sz="4063">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80" name="テキスト ボックス 178"/>
            <p:cNvSpPr txBox="1">
              <a:spLocks noChangeArrowheads="1"/>
            </p:cNvSpPr>
            <p:nvPr/>
          </p:nvSpPr>
          <p:spPr bwMode="auto">
            <a:xfrm>
              <a:off x="510581" y="2821740"/>
              <a:ext cx="761720" cy="45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779149">
                <a:spcBef>
                  <a:spcPct val="0"/>
                </a:spcBef>
                <a:buNone/>
              </a:pPr>
              <a:r>
                <a:rPr lang="ja-JP" altLang="en-US" sz="2215" b="1" dirty="0">
                  <a:solidFill>
                    <a:srgbClr val="000000"/>
                  </a:solidFill>
                  <a:latin typeface="メイリオ" panose="020B0604030504040204" pitchFamily="50" charset="-128"/>
                </a:rPr>
                <a:t>水源</a:t>
              </a:r>
            </a:p>
          </p:txBody>
        </p:sp>
        <p:cxnSp>
          <p:nvCxnSpPr>
            <p:cNvPr id="112" name="直線コネクタ 111"/>
            <p:cNvCxnSpPr/>
            <p:nvPr/>
          </p:nvCxnSpPr>
          <p:spPr>
            <a:xfrm flipV="1">
              <a:off x="2148087" y="3436138"/>
              <a:ext cx="208152" cy="10225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flipH="1">
              <a:off x="1151914" y="3398806"/>
              <a:ext cx="795230" cy="746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83" name="テキスト ボックス 179"/>
            <p:cNvSpPr txBox="1">
              <a:spLocks noChangeArrowheads="1"/>
            </p:cNvSpPr>
            <p:nvPr/>
          </p:nvSpPr>
          <p:spPr bwMode="auto">
            <a:xfrm>
              <a:off x="358861" y="4168524"/>
              <a:ext cx="1427355" cy="45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779149">
                <a:spcBef>
                  <a:spcPct val="0"/>
                </a:spcBef>
                <a:buNone/>
              </a:pPr>
              <a:r>
                <a:rPr lang="ja-JP" altLang="en-US" sz="2215" b="1" dirty="0">
                  <a:solidFill>
                    <a:srgbClr val="000000"/>
                  </a:solidFill>
                  <a:latin typeface="メイリオ" panose="020B0604030504040204" pitchFamily="50" charset="-128"/>
                </a:rPr>
                <a:t>用水供給</a:t>
              </a:r>
            </a:p>
          </p:txBody>
        </p:sp>
        <p:pic>
          <p:nvPicPr>
            <p:cNvPr id="2084" name="図 5"/>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3628" y="4184861"/>
              <a:ext cx="1172043" cy="99963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1" name="テキスト ボックス 110"/>
            <p:cNvSpPr txBox="1">
              <a:spLocks noChangeArrowheads="1"/>
            </p:cNvSpPr>
            <p:nvPr/>
          </p:nvSpPr>
          <p:spPr bwMode="auto">
            <a:xfrm>
              <a:off x="1947143" y="2998688"/>
              <a:ext cx="2658217" cy="662589"/>
            </a:xfrm>
            <a:prstGeom prst="rect">
              <a:avLst/>
            </a:prstGeom>
            <a:solidFill>
              <a:schemeClr val="bg1"/>
            </a:solidFill>
            <a:ln w="28575">
              <a:solidFill>
                <a:srgbClr val="FF0000"/>
              </a:solidFill>
              <a:miter lim="800000"/>
              <a:headEnd/>
              <a:tailEnd/>
            </a:ln>
            <a:extLst/>
          </p:spPr>
          <p:txBody>
            <a:bodyPr wrap="square" lIns="30675" rIns="30675">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defTabSz="779149" eaLnBrk="1" hangingPunct="1">
                <a:defRPr/>
              </a:pPr>
              <a:r>
                <a:rPr lang="ja-JP" altLang="en-US" sz="2215" b="1" dirty="0">
                  <a:solidFill>
                    <a:prstClr val="black"/>
                  </a:solidFill>
                  <a:latin typeface="メイリオ" panose="020B0604030504040204" pitchFamily="50" charset="-128"/>
                </a:rPr>
                <a:t>太陽光発電</a:t>
              </a:r>
              <a:endParaRPr lang="en-US" altLang="ja-JP" sz="2215" b="1" dirty="0">
                <a:solidFill>
                  <a:prstClr val="black"/>
                </a:solidFill>
                <a:latin typeface="メイリオ" panose="020B0604030504040204" pitchFamily="50" charset="-128"/>
              </a:endParaRPr>
            </a:p>
            <a:p>
              <a:pPr algn="ctr" defTabSz="779149" eaLnBrk="1" hangingPunct="1">
                <a:defRPr/>
              </a:pPr>
              <a:r>
                <a:rPr lang="ja-JP" altLang="en-US" sz="1292" b="1" dirty="0">
                  <a:solidFill>
                    <a:prstClr val="black"/>
                  </a:solidFill>
                  <a:latin typeface="メイリオ" panose="020B0604030504040204" pitchFamily="50" charset="-128"/>
                </a:rPr>
                <a:t>（水道施設に設置するもの）</a:t>
              </a:r>
              <a:endParaRPr lang="ja-JP" altLang="en-US" sz="1847" b="1" dirty="0">
                <a:solidFill>
                  <a:prstClr val="black"/>
                </a:solidFill>
                <a:latin typeface="メイリオ" panose="020B0604030504040204" pitchFamily="50" charset="-128"/>
              </a:endParaRPr>
            </a:p>
          </p:txBody>
        </p:sp>
        <p:sp>
          <p:nvSpPr>
            <p:cNvPr id="2063" name="二等辺三角形 2062"/>
            <p:cNvSpPr/>
            <p:nvPr/>
          </p:nvSpPr>
          <p:spPr>
            <a:xfrm rot="12360000">
              <a:off x="2916515" y="4230393"/>
              <a:ext cx="234547" cy="53332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9149" eaLnBrk="0" hangingPunct="0">
                <a:defRPr/>
              </a:pPr>
              <a:endParaRPr lang="ja-JP" altLang="en-US" sz="4063">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5" name="四角形吹き出し 104"/>
            <p:cNvSpPr/>
            <p:nvPr/>
          </p:nvSpPr>
          <p:spPr bwMode="auto">
            <a:xfrm>
              <a:off x="2476226" y="3710810"/>
              <a:ext cx="2036867" cy="578004"/>
            </a:xfrm>
            <a:prstGeom prst="wedgeRectCallout">
              <a:avLst>
                <a:gd name="adj1" fmla="val -124841"/>
                <a:gd name="adj2" fmla="val 12118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9149" eaLnBrk="0" hangingPunct="0">
                <a:defRPr/>
              </a:pPr>
              <a:r>
                <a:rPr lang="ja-JP" altLang="en-US" sz="2215" b="1" dirty="0">
                  <a:solidFill>
                    <a:srgbClr val="800000"/>
                  </a:solidFill>
                  <a:latin typeface="メイリオ" panose="020B0604030504040204" pitchFamily="50" charset="-128"/>
                  <a:ea typeface="メイリオ" panose="020B0604030504040204" pitchFamily="50" charset="-128"/>
                  <a:cs typeface="メイリオ" panose="020B0604030504040204" pitchFamily="50" charset="-128"/>
                </a:rPr>
                <a:t>圧力有効活用</a:t>
              </a:r>
            </a:p>
          </p:txBody>
        </p:sp>
        <p:grpSp>
          <p:nvGrpSpPr>
            <p:cNvPr id="4" name="グループ化 3"/>
            <p:cNvGrpSpPr/>
            <p:nvPr/>
          </p:nvGrpSpPr>
          <p:grpSpPr>
            <a:xfrm>
              <a:off x="3406554" y="5399431"/>
              <a:ext cx="3851056" cy="1486648"/>
              <a:chOff x="2580649" y="4663070"/>
              <a:chExt cx="4171977" cy="1610536"/>
            </a:xfrm>
          </p:grpSpPr>
          <p:sp>
            <p:nvSpPr>
              <p:cNvPr id="2079" name="テキスト ボックス 184"/>
              <p:cNvSpPr txBox="1">
                <a:spLocks noChangeArrowheads="1"/>
              </p:cNvSpPr>
              <p:nvPr/>
            </p:nvSpPr>
            <p:spPr bwMode="auto">
              <a:xfrm>
                <a:off x="2946886" y="4716067"/>
                <a:ext cx="2657096" cy="62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algn="ctr" defTabSz="779149">
                  <a:spcBef>
                    <a:spcPct val="0"/>
                  </a:spcBef>
                  <a:buNone/>
                  <a:defRPr/>
                </a:pPr>
                <a:r>
                  <a:rPr lang="ja-JP" altLang="en-US" sz="2955" b="1" dirty="0">
                    <a:solidFill>
                      <a:srgbClr val="000000"/>
                    </a:solidFill>
                    <a:latin typeface="メイリオ" panose="020B0604030504040204" pitchFamily="50" charset="-128"/>
                  </a:rPr>
                  <a:t>小水力発電</a:t>
                </a:r>
              </a:p>
            </p:txBody>
          </p:sp>
          <p:pic>
            <p:nvPicPr>
              <p:cNvPr id="208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9366" y="5159951"/>
                <a:ext cx="660644" cy="59856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88" name="Picture 19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65348" y="5723849"/>
                <a:ext cx="544487" cy="38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089" name="図 5"/>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7908" y="4663075"/>
                <a:ext cx="607405" cy="51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1" name="テキスト ボックス 190"/>
              <p:cNvSpPr txBox="1">
                <a:spLocks noChangeArrowheads="1"/>
              </p:cNvSpPr>
              <p:nvPr/>
            </p:nvSpPr>
            <p:spPr bwMode="auto">
              <a:xfrm>
                <a:off x="3224863" y="5197682"/>
                <a:ext cx="3107206" cy="71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defTabSz="779149">
                  <a:spcBef>
                    <a:spcPct val="0"/>
                  </a:spcBef>
                  <a:buNone/>
                  <a:defRPr/>
                </a:pPr>
                <a:r>
                  <a:rPr lang="ja-JP" altLang="en-US" sz="2215" b="1" dirty="0">
                    <a:solidFill>
                      <a:srgbClr val="000000"/>
                    </a:solidFill>
                    <a:latin typeface="メイリオ" panose="020B0604030504040204" pitchFamily="50" charset="-128"/>
                  </a:rPr>
                  <a:t>インラインポンプ</a:t>
                </a:r>
                <a:br>
                  <a:rPr lang="en-US" altLang="ja-JP" sz="2215" b="1" dirty="0">
                    <a:solidFill>
                      <a:srgbClr val="000000"/>
                    </a:solidFill>
                    <a:latin typeface="メイリオ" panose="020B0604030504040204" pitchFamily="50" charset="-128"/>
                  </a:rPr>
                </a:br>
                <a:r>
                  <a:rPr lang="ja-JP" altLang="en-US" sz="1292" b="1" dirty="0">
                    <a:solidFill>
                      <a:srgbClr val="000000"/>
                    </a:solidFill>
                    <a:latin typeface="メイリオ" panose="020B0604030504040204" pitchFamily="50" charset="-128"/>
                  </a:rPr>
                  <a:t>（用供からの受水の場合）</a:t>
                </a:r>
              </a:p>
            </p:txBody>
          </p:sp>
          <p:sp>
            <p:nvSpPr>
              <p:cNvPr id="2092" name="テキスト ボックス 191"/>
              <p:cNvSpPr txBox="1">
                <a:spLocks noChangeArrowheads="1"/>
              </p:cNvSpPr>
              <p:nvPr/>
            </p:nvSpPr>
            <p:spPr bwMode="auto">
              <a:xfrm>
                <a:off x="3246132" y="5781622"/>
                <a:ext cx="3167705" cy="49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defTabSz="779149">
                  <a:spcBef>
                    <a:spcPct val="0"/>
                  </a:spcBef>
                  <a:buNone/>
                  <a:defRPr/>
                </a:pPr>
                <a:r>
                  <a:rPr lang="ja-JP" altLang="en-US" sz="2215" b="1" dirty="0">
                    <a:solidFill>
                      <a:srgbClr val="000000"/>
                    </a:solidFill>
                    <a:latin typeface="メイリオ" panose="020B0604030504040204" pitchFamily="50" charset="-128"/>
                  </a:rPr>
                  <a:t>インライン浄水処理</a:t>
                </a:r>
              </a:p>
            </p:txBody>
          </p:sp>
          <p:sp>
            <p:nvSpPr>
              <p:cNvPr id="139" name="線吹き出し 2 (枠付き) 138"/>
              <p:cNvSpPr/>
              <p:nvPr/>
            </p:nvSpPr>
            <p:spPr bwMode="auto">
              <a:xfrm>
                <a:off x="2580649" y="4663070"/>
                <a:ext cx="4171977" cy="1497564"/>
              </a:xfrm>
              <a:prstGeom prst="borderCallout2">
                <a:avLst>
                  <a:gd name="adj1" fmla="val 18750"/>
                  <a:gd name="adj2" fmla="val 250"/>
                  <a:gd name="adj3" fmla="val 18750"/>
                  <a:gd name="adj4" fmla="val -10670"/>
                  <a:gd name="adj5" fmla="val -15821"/>
                  <a:gd name="adj6" fmla="val -3983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9149" eaLnBrk="0" hangingPunct="0">
                  <a:defRPr/>
                </a:pPr>
                <a:endParaRPr lang="ja-JP" altLang="en-US" sz="4063">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sp>
        <p:nvSpPr>
          <p:cNvPr id="197" name="テキスト ボックス 193"/>
          <p:cNvSpPr txBox="1">
            <a:spLocks noChangeArrowheads="1"/>
          </p:cNvSpPr>
          <p:nvPr/>
        </p:nvSpPr>
        <p:spPr bwMode="auto">
          <a:xfrm>
            <a:off x="816967" y="1708491"/>
            <a:ext cx="7804371" cy="79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defTabSz="779149">
              <a:spcBef>
                <a:spcPct val="0"/>
              </a:spcBef>
              <a:buNone/>
              <a:defRPr/>
            </a:pPr>
            <a:endParaRPr lang="ja-JP" altLang="en-US" sz="1847" b="1" u="sng" dirty="0">
              <a:solidFill>
                <a:srgbClr val="000000"/>
              </a:solidFill>
              <a:latin typeface="メイリオ" panose="020B0604030504040204" pitchFamily="50" charset="-128"/>
            </a:endParaRPr>
          </a:p>
        </p:txBody>
      </p:sp>
      <p:sp>
        <p:nvSpPr>
          <p:cNvPr id="198" name="テキスト ボックス 132"/>
          <p:cNvSpPr txBox="1">
            <a:spLocks noChangeArrowheads="1"/>
          </p:cNvSpPr>
          <p:nvPr/>
        </p:nvSpPr>
        <p:spPr bwMode="auto">
          <a:xfrm>
            <a:off x="2763005" y="2461770"/>
            <a:ext cx="4107944" cy="28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defTabSz="779149">
              <a:spcBef>
                <a:spcPct val="0"/>
              </a:spcBef>
              <a:buNone/>
              <a:defRPr/>
            </a:pPr>
            <a:endParaRPr lang="ja-JP" altLang="en-US" sz="1847" b="1" u="sng" dirty="0">
              <a:solidFill>
                <a:srgbClr val="000000"/>
              </a:solidFill>
              <a:latin typeface="メイリオ" panose="020B0604030504040204" pitchFamily="50" charset="-128"/>
            </a:endParaRPr>
          </a:p>
        </p:txBody>
      </p:sp>
      <p:sp>
        <p:nvSpPr>
          <p:cNvPr id="6" name="角丸四角形 5"/>
          <p:cNvSpPr/>
          <p:nvPr/>
        </p:nvSpPr>
        <p:spPr>
          <a:xfrm>
            <a:off x="493615" y="2102877"/>
            <a:ext cx="8932507" cy="93919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79149">
              <a:lnSpc>
                <a:spcPts val="2000"/>
              </a:lnSpc>
              <a:defRPr/>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上水道の送水管等の圧力を利用した小水力発電や上下水道施設への太陽光発電の導入、ポンプのインバータ化等を支援。</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49">
              <a:lnSpc>
                <a:spcPts val="2000"/>
              </a:lnSpc>
              <a:defRPr/>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補助率：１／２（太陽光発電設備のみ１／３）</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テキスト ボックス 48"/>
          <p:cNvSpPr txBox="1"/>
          <p:nvPr/>
        </p:nvSpPr>
        <p:spPr>
          <a:xfrm>
            <a:off x="7306651" y="539701"/>
            <a:ext cx="1710315" cy="381386"/>
          </a:xfrm>
          <a:prstGeom prst="rect">
            <a:avLst/>
          </a:prstGeom>
          <a:noFill/>
          <a:ln w="19050">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defTabSz="779402">
              <a:defRPr/>
            </a:pPr>
            <a:r>
              <a:rPr lang="ja-JP" altLang="en-US" sz="939"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939"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939"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年度予算</a:t>
            </a:r>
            <a:endParaRPr lang="en-US" altLang="ja-JP" sz="939"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402">
              <a:defRPr/>
            </a:pPr>
            <a:r>
              <a:rPr lang="en-US" altLang="ja-JP" sz="939"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2,550</a:t>
            </a:r>
            <a:r>
              <a:rPr lang="ja-JP" altLang="en-US" sz="939"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百万円（新規）</a:t>
            </a:r>
          </a:p>
        </p:txBody>
      </p:sp>
      <p:sp>
        <p:nvSpPr>
          <p:cNvPr id="50" name="正方形/長方形 2"/>
          <p:cNvSpPr>
            <a:spLocks noChangeArrowheads="1"/>
          </p:cNvSpPr>
          <p:nvPr/>
        </p:nvSpPr>
        <p:spPr bwMode="auto">
          <a:xfrm>
            <a:off x="493617" y="1509802"/>
            <a:ext cx="5683527"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779402" eaLnBrk="1" hangingPunct="1">
              <a:lnSpc>
                <a:spcPts val="2200"/>
              </a:lnSpc>
              <a:spcBef>
                <a:spcPct val="0"/>
              </a:spcBef>
              <a:spcAft>
                <a:spcPts val="256"/>
              </a:spcAft>
              <a:buClr>
                <a:srgbClr val="6F6F6F"/>
              </a:buClr>
              <a:buNone/>
              <a:defRPr/>
            </a:pPr>
            <a:r>
              <a:rPr lang="ja-JP" altLang="en-US" sz="2216" b="1" dirty="0">
                <a:solidFill>
                  <a:srgbClr val="000000"/>
                </a:solidFill>
                <a:latin typeface="メイリオ" panose="020B0604030504040204" pitchFamily="50" charset="-128"/>
                <a:ea typeface="メイリオ" panose="020B0604030504040204" pitchFamily="50" charset="-128"/>
              </a:rPr>
              <a:t>上下水道は、再エネ導入・省エネ改修で、コストカットできるポテンシャル大！</a:t>
            </a:r>
            <a:endParaRPr lang="en-US" altLang="ja-JP" sz="2216" b="1" dirty="0">
              <a:solidFill>
                <a:srgbClr val="000000"/>
              </a:solidFill>
              <a:latin typeface="メイリオ" panose="020B0604030504040204" pitchFamily="50" charset="-128"/>
              <a:ea typeface="メイリオ" panose="020B0604030504040204" pitchFamily="50" charset="-128"/>
            </a:endParaRPr>
          </a:p>
        </p:txBody>
      </p:sp>
      <p:sp>
        <p:nvSpPr>
          <p:cNvPr id="51" name="正方形/長方形 6"/>
          <p:cNvSpPr>
            <a:spLocks noChangeArrowheads="1"/>
          </p:cNvSpPr>
          <p:nvPr/>
        </p:nvSpPr>
        <p:spPr bwMode="auto">
          <a:xfrm>
            <a:off x="493609" y="7114246"/>
            <a:ext cx="5873268"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779402" eaLnBrk="1" hangingPunct="1">
              <a:spcBef>
                <a:spcPct val="0"/>
              </a:spcBef>
              <a:spcAft>
                <a:spcPts val="256"/>
              </a:spcAft>
              <a:buClr>
                <a:srgbClr val="6F6F6F"/>
              </a:buClr>
              <a:buNone/>
              <a:defRPr/>
            </a:pPr>
            <a:r>
              <a:rPr lang="ja-JP" altLang="en-US" sz="2000" dirty="0">
                <a:solidFill>
                  <a:srgbClr val="000000"/>
                </a:solidFill>
                <a:latin typeface="メイリオ" panose="020B0604030504040204" pitchFamily="50" charset="-128"/>
                <a:ea typeface="メイリオ" panose="020B0604030504040204" pitchFamily="50" charset="-128"/>
              </a:rPr>
              <a:t>平成</a:t>
            </a:r>
            <a:r>
              <a:rPr lang="en-US" altLang="ja-JP" sz="2000" dirty="0">
                <a:solidFill>
                  <a:srgbClr val="000000"/>
                </a:solidFill>
                <a:latin typeface="メイリオ" panose="020B0604030504040204" pitchFamily="50" charset="-128"/>
                <a:ea typeface="メイリオ" panose="020B0604030504040204" pitchFamily="50" charset="-128"/>
              </a:rPr>
              <a:t>30</a:t>
            </a:r>
            <a:r>
              <a:rPr lang="ja-JP" altLang="en-US" sz="2000" dirty="0">
                <a:solidFill>
                  <a:srgbClr val="000000"/>
                </a:solidFill>
                <a:latin typeface="メイリオ" panose="020B0604030504040204" pitchFamily="50" charset="-128"/>
                <a:ea typeface="メイリオ" panose="020B0604030504040204" pitchFamily="50" charset="-128"/>
              </a:rPr>
              <a:t>年度予算案</a:t>
            </a:r>
            <a:r>
              <a:rPr lang="en-US" altLang="ja-JP" sz="2000" dirty="0">
                <a:solidFill>
                  <a:srgbClr val="000000"/>
                </a:solidFill>
                <a:latin typeface="メイリオ" panose="020B0604030504040204" pitchFamily="50" charset="-128"/>
                <a:ea typeface="メイリオ" panose="020B0604030504040204" pitchFamily="50" charset="-128"/>
              </a:rPr>
              <a:t>50</a:t>
            </a:r>
            <a:r>
              <a:rPr lang="ja-JP" altLang="en-US" sz="2000" dirty="0">
                <a:solidFill>
                  <a:srgbClr val="000000"/>
                </a:solidFill>
                <a:latin typeface="メイリオ" panose="020B0604030504040204" pitchFamily="50" charset="-128"/>
                <a:ea typeface="メイリオ" panose="020B0604030504040204" pitchFamily="50" charset="-128"/>
              </a:rPr>
              <a:t>億円の内数</a:t>
            </a:r>
            <a:endParaRPr lang="en-US" altLang="ja-JP" sz="2000" dirty="0">
              <a:solidFill>
                <a:srgbClr val="000000"/>
              </a:solidFill>
              <a:latin typeface="メイリオ" panose="020B0604030504040204" pitchFamily="50" charset="-128"/>
              <a:ea typeface="メイリオ" panose="020B0604030504040204" pitchFamily="50" charset="-128"/>
            </a:endParaRPr>
          </a:p>
          <a:p>
            <a:pPr algn="r" defTabSz="779402" eaLnBrk="1" hangingPunct="1">
              <a:spcBef>
                <a:spcPct val="0"/>
              </a:spcBef>
              <a:spcAft>
                <a:spcPts val="256"/>
              </a:spcAft>
              <a:buClr>
                <a:srgbClr val="6F6F6F"/>
              </a:buClr>
              <a:buNone/>
              <a:defRPr/>
            </a:pPr>
            <a:r>
              <a:rPr lang="ja-JP" altLang="en-US" sz="1200" dirty="0">
                <a:solidFill>
                  <a:srgbClr val="000000"/>
                </a:solidFill>
                <a:latin typeface="メイリオ" panose="020B0604030504040204" pitchFamily="50" charset="-128"/>
                <a:ea typeface="メイリオ" panose="020B0604030504040204" pitchFamily="50" charset="-128"/>
              </a:rPr>
              <a:t>（平成</a:t>
            </a:r>
            <a:r>
              <a:rPr lang="en-US" altLang="ja-JP" sz="1200" dirty="0">
                <a:solidFill>
                  <a:srgbClr val="000000"/>
                </a:solidFill>
                <a:latin typeface="メイリオ" panose="020B0604030504040204" pitchFamily="50" charset="-128"/>
                <a:ea typeface="メイリオ" panose="020B0604030504040204" pitchFamily="50" charset="-128"/>
              </a:rPr>
              <a:t>29</a:t>
            </a:r>
            <a:r>
              <a:rPr lang="ja-JP" altLang="en-US" sz="1200" dirty="0">
                <a:solidFill>
                  <a:srgbClr val="000000"/>
                </a:solidFill>
                <a:latin typeface="メイリオ" panose="020B0604030504040204" pitchFamily="50" charset="-128"/>
                <a:ea typeface="メイリオ" panose="020B0604030504040204" pitchFamily="50" charset="-128"/>
              </a:rPr>
              <a:t>年度予算額</a:t>
            </a:r>
            <a:r>
              <a:rPr lang="en-US" altLang="ja-JP" sz="1200" dirty="0">
                <a:latin typeface="メイリオ" panose="020B0604030504040204" pitchFamily="50" charset="-128"/>
                <a:ea typeface="メイリオ" panose="020B0604030504040204" pitchFamily="50" charset="-128"/>
              </a:rPr>
              <a:t>13</a:t>
            </a:r>
            <a:r>
              <a:rPr lang="ja-JP" altLang="en-US" sz="1200" dirty="0">
                <a:latin typeface="メイリオ" panose="020B0604030504040204" pitchFamily="50" charset="-128"/>
                <a:ea typeface="メイリオ" panose="020B0604030504040204" pitchFamily="50" charset="-128"/>
              </a:rPr>
              <a:t>億円</a:t>
            </a:r>
            <a:r>
              <a:rPr lang="ja-JP" altLang="en-US" sz="1200" dirty="0">
                <a:solidFill>
                  <a:srgbClr val="000000"/>
                </a:solidFill>
                <a:latin typeface="メイリオ" panose="020B0604030504040204" pitchFamily="50" charset="-128"/>
                <a:ea typeface="メイリオ" panose="020B0604030504040204" pitchFamily="50" charset="-128"/>
              </a:rPr>
              <a:t>）</a:t>
            </a:r>
            <a:endParaRPr lang="en-US" altLang="ja-JP" sz="1200" dirty="0">
              <a:solidFill>
                <a:srgbClr val="000000"/>
              </a:solidFill>
              <a:latin typeface="メイリオ" panose="020B0604030504040204" pitchFamily="50" charset="-128"/>
              <a:ea typeface="メイリオ" panose="020B0604030504040204" pitchFamily="50" charset="-128"/>
            </a:endParaRPr>
          </a:p>
        </p:txBody>
      </p:sp>
      <p:sp>
        <p:nvSpPr>
          <p:cNvPr id="48" name="正方形/長方形 6"/>
          <p:cNvSpPr>
            <a:spLocks noChangeArrowheads="1"/>
          </p:cNvSpPr>
          <p:nvPr/>
        </p:nvSpPr>
        <p:spPr bwMode="auto">
          <a:xfrm>
            <a:off x="3655020" y="7699791"/>
            <a:ext cx="2672392" cy="477054"/>
          </a:xfrm>
          <a:prstGeom prst="rect">
            <a:avLst/>
          </a:prstGeom>
          <a:solidFill>
            <a:srgbClr val="C6D9F1"/>
          </a:solidFill>
          <a:ln>
            <a:solidFill>
              <a:schemeClr val="tx1"/>
            </a:solidFill>
          </a:ln>
          <a:extLst/>
        </p:spPr>
        <p:txBody>
          <a:bodyPr wrap="square">
            <a:spAutoFit/>
          </a:bodyPr>
          <a:lstStyle/>
          <a:p>
            <a:pPr defTabSz="779402">
              <a:lnSpc>
                <a:spcPts val="1000"/>
              </a:lnSpc>
              <a:defRPr/>
            </a:pPr>
            <a:r>
              <a:rPr kumimoji="0" lang="zh-TW" altLang="en-US" sz="831" b="1" kern="0" dirty="0">
                <a:solidFill>
                  <a:srgbClr val="000000"/>
                </a:solidFill>
                <a:latin typeface="メイリオ" panose="020B0604030504040204" pitchFamily="50" charset="-128"/>
                <a:sym typeface="Wingdings" panose="05000000000000000000" pitchFamily="2" charset="2"/>
              </a:rPr>
              <a:t>補助対象者：民間企業等</a:t>
            </a:r>
          </a:p>
          <a:p>
            <a:pPr defTabSz="779402">
              <a:lnSpc>
                <a:spcPts val="1000"/>
              </a:lnSpc>
              <a:defRPr/>
            </a:pPr>
            <a:r>
              <a:rPr kumimoji="0" lang="zh-TW" altLang="en-US" sz="831" b="1" kern="0" dirty="0">
                <a:solidFill>
                  <a:srgbClr val="000000"/>
                </a:solidFill>
                <a:latin typeface="メイリオ" panose="020B0604030504040204" pitchFamily="50" charset="-128"/>
                <a:sym typeface="Wingdings" panose="05000000000000000000" pitchFamily="2" charset="2"/>
              </a:rPr>
              <a:t>実施期間：平成</a:t>
            </a:r>
            <a:r>
              <a:rPr kumimoji="0" lang="en-US" altLang="zh-TW" sz="831" b="1" kern="0" dirty="0">
                <a:solidFill>
                  <a:srgbClr val="000000"/>
                </a:solidFill>
                <a:latin typeface="メイリオ" panose="020B0604030504040204" pitchFamily="50" charset="-128"/>
                <a:sym typeface="Wingdings" panose="05000000000000000000" pitchFamily="2" charset="2"/>
              </a:rPr>
              <a:t>28</a:t>
            </a:r>
            <a:r>
              <a:rPr kumimoji="0" lang="zh-TW" altLang="en-US" sz="831" b="1" kern="0" dirty="0">
                <a:solidFill>
                  <a:srgbClr val="000000"/>
                </a:solidFill>
                <a:latin typeface="メイリオ" panose="020B0604030504040204" pitchFamily="50" charset="-128"/>
                <a:sym typeface="Wingdings" panose="05000000000000000000" pitchFamily="2" charset="2"/>
              </a:rPr>
              <a:t>年度～平成</a:t>
            </a:r>
            <a:r>
              <a:rPr kumimoji="0" lang="en-US" altLang="zh-TW" sz="831" b="1" kern="0" dirty="0">
                <a:solidFill>
                  <a:srgbClr val="000000"/>
                </a:solidFill>
                <a:latin typeface="メイリオ" panose="020B0604030504040204" pitchFamily="50" charset="-128"/>
                <a:sym typeface="Wingdings" panose="05000000000000000000" pitchFamily="2" charset="2"/>
              </a:rPr>
              <a:t>30</a:t>
            </a:r>
            <a:r>
              <a:rPr kumimoji="0" lang="zh-TW" altLang="en-US" sz="831" b="1" kern="0" dirty="0">
                <a:solidFill>
                  <a:srgbClr val="000000"/>
                </a:solidFill>
                <a:latin typeface="メイリオ" panose="020B0604030504040204" pitchFamily="50" charset="-128"/>
                <a:sym typeface="Wingdings" panose="05000000000000000000" pitchFamily="2" charset="2"/>
              </a:rPr>
              <a:t>年度</a:t>
            </a:r>
          </a:p>
          <a:p>
            <a:pPr defTabSz="779422">
              <a:lnSpc>
                <a:spcPts val="1016"/>
              </a:lnSpc>
              <a:defRPr/>
            </a:pPr>
            <a:r>
              <a:rPr kumimoji="0" lang="ja-JP" altLang="en-US" sz="831" b="1" kern="0" dirty="0">
                <a:solidFill>
                  <a:srgbClr val="000000"/>
                </a:solidFill>
                <a:latin typeface="メイリオ" panose="020B0604030504040204" pitchFamily="50" charset="-128"/>
                <a:sym typeface="Wingdings" panose="05000000000000000000" pitchFamily="2" charset="2"/>
              </a:rPr>
              <a:t>担当：</a:t>
            </a:r>
            <a:r>
              <a:rPr lang="ja-JP" altLang="en-US" sz="831" b="1" dirty="0">
                <a:solidFill>
                  <a:prstClr val="black"/>
                </a:solidFill>
                <a:latin typeface="メイリオ" panose="020B0604030504040204" pitchFamily="50" charset="-128"/>
              </a:rPr>
              <a:t>地球局事業室見える化</a:t>
            </a:r>
            <a:r>
              <a:rPr lang="en-US" altLang="ja-JP" sz="831" b="1" dirty="0">
                <a:solidFill>
                  <a:prstClr val="black"/>
                </a:solidFill>
                <a:latin typeface="メイリオ" panose="020B0604030504040204" pitchFamily="50" charset="-128"/>
              </a:rPr>
              <a:t>L</a:t>
            </a:r>
            <a:r>
              <a:rPr lang="ja-JP" altLang="en-US" sz="831" b="1" dirty="0">
                <a:solidFill>
                  <a:prstClr val="black"/>
                </a:solidFill>
                <a:latin typeface="メイリオ" panose="020B0604030504040204" pitchFamily="50" charset="-128"/>
              </a:rPr>
              <a:t>（</a:t>
            </a:r>
            <a:r>
              <a:rPr lang="en-US" altLang="ja-JP" sz="831" b="1" dirty="0">
                <a:solidFill>
                  <a:prstClr val="black"/>
                </a:solidFill>
                <a:latin typeface="メイリオ" panose="020B0604030504040204" pitchFamily="50" charset="-128"/>
              </a:rPr>
              <a:t>03</a:t>
            </a:r>
            <a:r>
              <a:rPr lang="ja-JP" altLang="en-US" sz="831" b="1" dirty="0" err="1">
                <a:solidFill>
                  <a:prstClr val="black"/>
                </a:solidFill>
                <a:latin typeface="メイリオ" panose="020B0604030504040204" pitchFamily="50" charset="-128"/>
              </a:rPr>
              <a:t>ｰ</a:t>
            </a:r>
            <a:r>
              <a:rPr lang="en-US" altLang="ja-JP" sz="831" b="1" dirty="0">
                <a:solidFill>
                  <a:prstClr val="black"/>
                </a:solidFill>
                <a:latin typeface="メイリオ" panose="020B0604030504040204" pitchFamily="50" charset="-128"/>
              </a:rPr>
              <a:t>5521</a:t>
            </a:r>
            <a:r>
              <a:rPr lang="ja-JP" altLang="en-US" sz="831" b="1" dirty="0" err="1">
                <a:solidFill>
                  <a:prstClr val="black"/>
                </a:solidFill>
                <a:latin typeface="メイリオ" panose="020B0604030504040204" pitchFamily="50" charset="-128"/>
              </a:rPr>
              <a:t>ｰ</a:t>
            </a:r>
            <a:r>
              <a:rPr lang="en-US" altLang="ja-JP" sz="831" b="1" dirty="0">
                <a:solidFill>
                  <a:prstClr val="black"/>
                </a:solidFill>
                <a:latin typeface="メイリオ" panose="020B0604030504040204" pitchFamily="50" charset="-128"/>
              </a:rPr>
              <a:t>8335</a:t>
            </a:r>
            <a:r>
              <a:rPr lang="ja-JP" altLang="en-US" sz="831" b="1" dirty="0">
                <a:solidFill>
                  <a:prstClr val="black"/>
                </a:solidFill>
                <a:latin typeface="メイリオ" panose="020B0604030504040204" pitchFamily="50" charset="-128"/>
              </a:rPr>
              <a:t>）</a:t>
            </a:r>
            <a:endParaRPr lang="zh-TW" altLang="en-US" sz="831" b="1" dirty="0">
              <a:solidFill>
                <a:prstClr val="black"/>
              </a:solidFill>
              <a:latin typeface="メイリオ" panose="020B0604030504040204" pitchFamily="50" charset="-128"/>
            </a:endParaRPr>
          </a:p>
        </p:txBody>
      </p:sp>
      <p:sp>
        <p:nvSpPr>
          <p:cNvPr id="56" name="タイトル 1"/>
          <p:cNvSpPr txBox="1">
            <a:spLocks/>
          </p:cNvSpPr>
          <p:nvPr/>
        </p:nvSpPr>
        <p:spPr>
          <a:xfrm>
            <a:off x="803198" y="38744"/>
            <a:ext cx="7926972" cy="3551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t"/>
          <a:lstStyle>
            <a:defPPr>
              <a:defRPr lang="ja-JP"/>
            </a:defPPr>
            <a:lvl1pPr algn="ctr" defTabSz="844104" eaLnBrk="1" fontAlgn="auto" latinLnBrk="0" hangingPunct="1">
              <a:spcAft>
                <a:spcPts val="0"/>
              </a:spcAft>
              <a:buNone/>
              <a:defRPr sz="2586" b="0">
                <a:solidFill>
                  <a:prstClr val="black"/>
                </a:solidFill>
                <a:latin typeface="メイリオ" pitchFamily="50" charset="-128"/>
                <a:ea typeface="メイリオ" pitchFamily="50" charset="-128"/>
                <a:cs typeface="メイリオ" pitchFamily="50" charset="-128"/>
              </a:defRPr>
            </a:lvl1pPr>
          </a:lstStyle>
          <a:p>
            <a:pPr algn="l" defTabSz="719699">
              <a:defRPr/>
            </a:pPr>
            <a:r>
              <a:rPr lang="ja-JP" altLang="en-US" sz="1000" b="1" dirty="0">
                <a:ln w="0">
                  <a:noFill/>
                </a:ln>
                <a:solidFill>
                  <a:schemeClr val="tx1"/>
                </a:solidFill>
              </a:rPr>
              <a:t>業務用施設等におけるネット・ゼロ・エネルギー・ビル（</a:t>
            </a:r>
            <a:r>
              <a:rPr lang="en-US" altLang="ja-JP" sz="1000" b="1" dirty="0">
                <a:ln w="0">
                  <a:noFill/>
                </a:ln>
                <a:solidFill>
                  <a:schemeClr val="tx1"/>
                </a:solidFill>
              </a:rPr>
              <a:t>ZEB</a:t>
            </a:r>
            <a:r>
              <a:rPr lang="ja-JP" altLang="en-US" sz="1000" b="1" dirty="0">
                <a:ln w="0">
                  <a:noFill/>
                </a:ln>
                <a:solidFill>
                  <a:schemeClr val="tx1"/>
                </a:solidFill>
              </a:rPr>
              <a:t>）化・省</a:t>
            </a:r>
            <a:r>
              <a:rPr lang="en-US" altLang="ja-JP" sz="1000" b="1" dirty="0">
                <a:ln w="0">
                  <a:noFill/>
                </a:ln>
                <a:solidFill>
                  <a:schemeClr val="tx1"/>
                </a:solidFill>
              </a:rPr>
              <a:t>CO2</a:t>
            </a:r>
            <a:r>
              <a:rPr lang="ja-JP" altLang="en-US" sz="1000" b="1" dirty="0">
                <a:ln w="0">
                  <a:noFill/>
                </a:ln>
                <a:solidFill>
                  <a:schemeClr val="tx1"/>
                </a:solidFill>
              </a:rPr>
              <a:t>促進事業のうち</a:t>
            </a:r>
          </a:p>
          <a:p>
            <a:pPr algn="l" defTabSz="719699">
              <a:defRPr/>
            </a:pPr>
            <a:r>
              <a:rPr lang="ja-JP" altLang="en-US" sz="2400" b="1" dirty="0">
                <a:ln w="0">
                  <a:noFill/>
                </a:ln>
                <a:solidFill>
                  <a:schemeClr val="tx1"/>
                </a:solidFill>
              </a:rPr>
              <a:t>上下水道施設の省ＣＯ</a:t>
            </a:r>
            <a:r>
              <a:rPr lang="en-US" altLang="ja-JP" sz="2400" b="1" dirty="0">
                <a:ln w="0">
                  <a:noFill/>
                </a:ln>
                <a:solidFill>
                  <a:schemeClr val="tx1"/>
                </a:solidFill>
              </a:rPr>
              <a:t>2</a:t>
            </a:r>
            <a:r>
              <a:rPr lang="ja-JP" altLang="en-US" sz="2400" b="1" dirty="0">
                <a:ln w="0">
                  <a:noFill/>
                </a:ln>
                <a:solidFill>
                  <a:schemeClr val="tx1"/>
                </a:solidFill>
              </a:rPr>
              <a:t>改修支援事業（上水道）</a:t>
            </a:r>
            <a:endParaRPr lang="en-US" altLang="ja-JP" sz="2400" b="1" dirty="0">
              <a:ln w="0">
                <a:noFill/>
              </a:ln>
              <a:solidFill>
                <a:schemeClr val="tx1"/>
              </a:solidFill>
            </a:endParaRPr>
          </a:p>
          <a:p>
            <a:pPr algn="l" defTabSz="719699">
              <a:defRPr/>
            </a:pPr>
            <a:r>
              <a:rPr lang="ja-JP" altLang="en-US" sz="1400" b="1" dirty="0">
                <a:ln w="0">
                  <a:noFill/>
                </a:ln>
                <a:solidFill>
                  <a:schemeClr val="tx1"/>
                </a:solidFill>
              </a:rPr>
              <a:t>（一部厚生労働省・国土交通省連携事業）</a:t>
            </a:r>
            <a:r>
              <a:rPr lang="ja-JP" altLang="en-US" sz="1200" b="1" dirty="0">
                <a:ln w="0">
                  <a:noFill/>
                </a:ln>
                <a:solidFill>
                  <a:schemeClr val="tx1"/>
                </a:solidFill>
              </a:rPr>
              <a:t>　</a:t>
            </a:r>
            <a:endParaRPr lang="ja-JP" altLang="en-US" sz="2216" b="1" dirty="0">
              <a:ln w="0">
                <a:noFill/>
              </a:ln>
              <a:solidFill>
                <a:schemeClr val="tx1"/>
              </a:solidFill>
            </a:endParaRPr>
          </a:p>
        </p:txBody>
      </p:sp>
      <p:pic>
        <p:nvPicPr>
          <p:cNvPr id="57" name="図 56"/>
          <p:cNvPicPr>
            <a:picLocks noChangeAspect="1"/>
          </p:cNvPicPr>
          <p:nvPr/>
        </p:nvPicPr>
        <p:blipFill>
          <a:blip r:embed="rId11"/>
          <a:stretch>
            <a:fillRect/>
          </a:stretch>
        </p:blipFill>
        <p:spPr>
          <a:xfrm>
            <a:off x="107004" y="89764"/>
            <a:ext cx="597721" cy="367021"/>
          </a:xfrm>
          <a:prstGeom prst="rect">
            <a:avLst/>
          </a:prstGeom>
        </p:spPr>
      </p:pic>
      <p:sp>
        <p:nvSpPr>
          <p:cNvPr id="59" name="正方形/長方形 58"/>
          <p:cNvSpPr/>
          <p:nvPr/>
        </p:nvSpPr>
        <p:spPr>
          <a:xfrm>
            <a:off x="1014224" y="832735"/>
            <a:ext cx="1816071" cy="33933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施策番号：</a:t>
            </a:r>
            <a:r>
              <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52</a:t>
            </a: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テキスト ボックス 59"/>
          <p:cNvSpPr txBox="1"/>
          <p:nvPr/>
        </p:nvSpPr>
        <p:spPr>
          <a:xfrm>
            <a:off x="9279198" y="6559484"/>
            <a:ext cx="630932" cy="369332"/>
          </a:xfrm>
          <a:prstGeom prst="rect">
            <a:avLst/>
          </a:prstGeom>
          <a:noFill/>
        </p:spPr>
        <p:txBody>
          <a:bodyPr wrap="square" rtlCol="0">
            <a:spAutoFit/>
          </a:bodyPr>
          <a:lstStyle/>
          <a:p>
            <a:pPr algn="ctr"/>
            <a:r>
              <a:rPr lang="ja-JP" altLang="en-US"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１</a:t>
            </a:r>
          </a:p>
        </p:txBody>
      </p:sp>
      <p:sp>
        <p:nvSpPr>
          <p:cNvPr id="52" name="正方形/長方形 6"/>
          <p:cNvSpPr>
            <a:spLocks noChangeArrowheads="1"/>
          </p:cNvSpPr>
          <p:nvPr/>
        </p:nvSpPr>
        <p:spPr bwMode="auto">
          <a:xfrm>
            <a:off x="4124437" y="616095"/>
            <a:ext cx="5983805" cy="115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58" eaLnBrk="1" hangingPunct="1">
              <a:lnSpc>
                <a:spcPts val="2000"/>
              </a:lnSpc>
              <a:spcBef>
                <a:spcPct val="0"/>
              </a:spcBef>
              <a:spcAft>
                <a:spcPts val="277"/>
              </a:spcAft>
              <a:buClr>
                <a:srgbClr val="6F6F6F"/>
              </a:buClr>
              <a:buNone/>
              <a:defRPr/>
            </a:pPr>
            <a:r>
              <a:rPr lang="ja-JP" altLang="en-US" sz="2000" dirty="0">
                <a:solidFill>
                  <a:srgbClr val="000000"/>
                </a:solidFill>
                <a:latin typeface="メイリオ" panose="020B0604030504040204" pitchFamily="50" charset="-128"/>
                <a:ea typeface="メイリオ" panose="020B0604030504040204" pitchFamily="50" charset="-128"/>
              </a:rPr>
              <a:t>平成</a:t>
            </a:r>
            <a:r>
              <a:rPr lang="en-US" altLang="ja-JP" sz="2000" dirty="0">
                <a:solidFill>
                  <a:srgbClr val="000000"/>
                </a:solidFill>
                <a:latin typeface="メイリオ" panose="020B0604030504040204" pitchFamily="50" charset="-128"/>
                <a:ea typeface="メイリオ" panose="020B0604030504040204" pitchFamily="50" charset="-128"/>
              </a:rPr>
              <a:t>30</a:t>
            </a:r>
            <a:r>
              <a:rPr lang="ja-JP" altLang="en-US" sz="2000" dirty="0">
                <a:solidFill>
                  <a:srgbClr val="000000"/>
                </a:solidFill>
                <a:latin typeface="メイリオ" panose="020B0604030504040204" pitchFamily="50" charset="-128"/>
                <a:ea typeface="メイリオ" panose="020B0604030504040204" pitchFamily="50" charset="-128"/>
              </a:rPr>
              <a:t>年度予算案</a:t>
            </a:r>
            <a:r>
              <a:rPr lang="en-US" altLang="ja-JP" sz="2000" dirty="0">
                <a:solidFill>
                  <a:srgbClr val="000000"/>
                </a:solidFill>
                <a:latin typeface="メイリオ" panose="020B0604030504040204" pitchFamily="50" charset="-128"/>
                <a:ea typeface="メイリオ" panose="020B0604030504040204" pitchFamily="50" charset="-128"/>
              </a:rPr>
              <a:t>50</a:t>
            </a:r>
            <a:r>
              <a:rPr lang="ja-JP" altLang="en-US" sz="2000" dirty="0">
                <a:solidFill>
                  <a:srgbClr val="000000"/>
                </a:solidFill>
                <a:latin typeface="メイリオ" panose="020B0604030504040204" pitchFamily="50" charset="-128"/>
                <a:ea typeface="メイリオ" panose="020B0604030504040204" pitchFamily="50" charset="-128"/>
              </a:rPr>
              <a:t>億円の内数</a:t>
            </a:r>
            <a:r>
              <a:rPr lang="ja-JP" altLang="en-US" sz="1200" dirty="0">
                <a:solidFill>
                  <a:srgbClr val="000000"/>
                </a:solidFill>
                <a:latin typeface="メイリオ" panose="020B0604030504040204" pitchFamily="50" charset="-128"/>
                <a:ea typeface="メイリオ" panose="020B0604030504040204" pitchFamily="50" charset="-128"/>
              </a:rPr>
              <a:t>（平成</a:t>
            </a:r>
            <a:r>
              <a:rPr lang="en-US" altLang="ja-JP" sz="1200" dirty="0">
                <a:solidFill>
                  <a:srgbClr val="000000"/>
                </a:solidFill>
                <a:latin typeface="メイリオ" panose="020B0604030504040204" pitchFamily="50" charset="-128"/>
                <a:ea typeface="メイリオ" panose="020B0604030504040204" pitchFamily="50" charset="-128"/>
              </a:rPr>
              <a:t>29</a:t>
            </a:r>
            <a:r>
              <a:rPr lang="ja-JP" altLang="en-US" sz="1200" dirty="0">
                <a:solidFill>
                  <a:srgbClr val="000000"/>
                </a:solidFill>
                <a:latin typeface="メイリオ" panose="020B0604030504040204" pitchFamily="50" charset="-128"/>
                <a:ea typeface="メイリオ" panose="020B0604030504040204" pitchFamily="50" charset="-128"/>
              </a:rPr>
              <a:t>年度予算額</a:t>
            </a:r>
            <a:r>
              <a:rPr lang="en-US" altLang="ja-JP" sz="1200" dirty="0">
                <a:latin typeface="メイリオ" panose="020B0604030504040204" pitchFamily="50" charset="-128"/>
                <a:ea typeface="メイリオ" panose="020B0604030504040204" pitchFamily="50" charset="-128"/>
              </a:rPr>
              <a:t>13</a:t>
            </a:r>
            <a:r>
              <a:rPr lang="ja-JP" altLang="en-US" sz="1200" dirty="0">
                <a:latin typeface="メイリオ" panose="020B0604030504040204" pitchFamily="50" charset="-128"/>
                <a:ea typeface="メイリオ" panose="020B0604030504040204" pitchFamily="50" charset="-128"/>
              </a:rPr>
              <a:t>億円</a:t>
            </a:r>
            <a:r>
              <a:rPr lang="ja-JP" altLang="en-US" sz="1200" dirty="0">
                <a:solidFill>
                  <a:srgbClr val="000000"/>
                </a:solidFill>
                <a:latin typeface="メイリオ" panose="020B0604030504040204" pitchFamily="50" charset="-128"/>
                <a:ea typeface="メイリオ" panose="020B0604030504040204" pitchFamily="50" charset="-128"/>
              </a:rPr>
              <a:t>）</a:t>
            </a:r>
            <a:endParaRPr lang="en-US" altLang="ja-JP" sz="1200" dirty="0">
              <a:solidFill>
                <a:srgbClr val="000000"/>
              </a:solidFill>
              <a:latin typeface="メイリオ" panose="020B0604030504040204" pitchFamily="50" charset="-128"/>
              <a:ea typeface="メイリオ" panose="020B0604030504040204" pitchFamily="50" charset="-128"/>
            </a:endParaRPr>
          </a:p>
          <a:p>
            <a:pPr defTabSz="844058" eaLnBrk="1" hangingPunct="1">
              <a:lnSpc>
                <a:spcPts val="2000"/>
              </a:lnSpc>
              <a:spcBef>
                <a:spcPct val="0"/>
              </a:spcBef>
              <a:buNone/>
              <a:defRPr/>
            </a:pPr>
            <a:r>
              <a:rPr kumimoji="0" lang="zh-TW" altLang="en-US" sz="2000" kern="0" dirty="0">
                <a:solidFill>
                  <a:srgbClr val="000000"/>
                </a:solidFill>
                <a:latin typeface="メイリオ" panose="020B0604030504040204" pitchFamily="50" charset="-128"/>
                <a:ea typeface="メイリオ" panose="020B0604030504040204" pitchFamily="50" charset="-128"/>
                <a:sym typeface="Wingdings" panose="05000000000000000000" pitchFamily="2" charset="2"/>
              </a:rPr>
              <a:t>実施期間：平成</a:t>
            </a:r>
            <a:r>
              <a:rPr kumimoji="0" lang="en-US" altLang="zh-TW" sz="2000" kern="0" dirty="0">
                <a:solidFill>
                  <a:srgbClr val="000000"/>
                </a:solidFill>
                <a:latin typeface="メイリオ" panose="020B0604030504040204" pitchFamily="50" charset="-128"/>
                <a:ea typeface="メイリオ" panose="020B0604030504040204" pitchFamily="50" charset="-128"/>
                <a:sym typeface="Wingdings" panose="05000000000000000000" pitchFamily="2" charset="2"/>
              </a:rPr>
              <a:t>28</a:t>
            </a:r>
            <a:r>
              <a:rPr kumimoji="0" lang="zh-TW" altLang="en-US" sz="2000" kern="0" dirty="0">
                <a:solidFill>
                  <a:srgbClr val="000000"/>
                </a:solidFill>
                <a:latin typeface="メイリオ" panose="020B0604030504040204" pitchFamily="50" charset="-128"/>
                <a:ea typeface="メイリオ" panose="020B0604030504040204" pitchFamily="50" charset="-128"/>
                <a:sym typeface="Wingdings" panose="05000000000000000000" pitchFamily="2" charset="2"/>
              </a:rPr>
              <a:t>年度～平成</a:t>
            </a:r>
            <a:r>
              <a:rPr kumimoji="0" lang="en-US" altLang="zh-TW" sz="2000" kern="0" dirty="0">
                <a:solidFill>
                  <a:srgbClr val="000000"/>
                </a:solidFill>
                <a:latin typeface="メイリオ" panose="020B0604030504040204" pitchFamily="50" charset="-128"/>
                <a:ea typeface="メイリオ" panose="020B0604030504040204" pitchFamily="50" charset="-128"/>
                <a:sym typeface="Wingdings" panose="05000000000000000000" pitchFamily="2" charset="2"/>
              </a:rPr>
              <a:t>30</a:t>
            </a:r>
            <a:r>
              <a:rPr kumimoji="0" lang="zh-TW" altLang="en-US" sz="2000" kern="0" dirty="0">
                <a:solidFill>
                  <a:srgbClr val="000000"/>
                </a:solidFill>
                <a:latin typeface="メイリオ" panose="020B0604030504040204" pitchFamily="50" charset="-128"/>
                <a:ea typeface="メイリオ" panose="020B0604030504040204" pitchFamily="50" charset="-128"/>
                <a:sym typeface="Wingdings" panose="05000000000000000000" pitchFamily="2" charset="2"/>
              </a:rPr>
              <a:t>年度</a:t>
            </a:r>
          </a:p>
          <a:p>
            <a:pPr eaLnBrk="1" hangingPunct="1">
              <a:lnSpc>
                <a:spcPts val="2000"/>
              </a:lnSpc>
              <a:spcBef>
                <a:spcPct val="0"/>
              </a:spcBef>
              <a:buNone/>
            </a:pPr>
            <a:r>
              <a:rPr lang="ja-JP" altLang="en-US" sz="2000" dirty="0">
                <a:solidFill>
                  <a:prstClr val="black"/>
                </a:solidFill>
                <a:latin typeface="メイリオ" panose="020B0604030504040204" pitchFamily="50" charset="-128"/>
                <a:ea typeface="メイリオ" panose="020B0604030504040204" pitchFamily="50" charset="-128"/>
              </a:rPr>
              <a:t>担当課：地球局事業室見える化</a:t>
            </a:r>
            <a:r>
              <a:rPr lang="en-US" altLang="ja-JP" sz="2000" dirty="0">
                <a:solidFill>
                  <a:prstClr val="black"/>
                </a:solidFill>
                <a:latin typeface="メイリオ" panose="020B0604030504040204" pitchFamily="50" charset="-128"/>
                <a:ea typeface="メイリオ" panose="020B0604030504040204" pitchFamily="50" charset="-128"/>
              </a:rPr>
              <a:t>L</a:t>
            </a:r>
            <a:r>
              <a:rPr lang="ja-JP" altLang="en-US" sz="1200" dirty="0">
                <a:solidFill>
                  <a:prstClr val="black"/>
                </a:solidFill>
                <a:latin typeface="メイリオ" panose="020B0604030504040204" pitchFamily="50" charset="-128"/>
                <a:ea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rPr>
              <a:t>03-5521-8335</a:t>
            </a: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a:solidFill>
                  <a:srgbClr val="000000"/>
                </a:solidFill>
                <a:latin typeface="メイリオ" panose="020B0604030504040204" pitchFamily="50" charset="-128"/>
                <a:ea typeface="メイリオ" panose="020B0604030504040204" pitchFamily="50" charset="-128"/>
              </a:rPr>
              <a:t>　</a:t>
            </a:r>
            <a:endParaRPr lang="zh-TW" altLang="en-US" sz="1200" dirty="0">
              <a:solidFill>
                <a:srgbClr val="000000"/>
              </a:solidFill>
              <a:latin typeface="メイリオ" panose="020B0604030504040204" pitchFamily="50" charset="-128"/>
              <a:ea typeface="メイリオ" panose="020B0604030504040204" pitchFamily="50" charset="-128"/>
            </a:endParaRPr>
          </a:p>
          <a:p>
            <a:pPr defTabSz="844058" eaLnBrk="1" hangingPunct="1">
              <a:lnSpc>
                <a:spcPts val="2000"/>
              </a:lnSpc>
              <a:spcBef>
                <a:spcPct val="0"/>
              </a:spcBef>
              <a:spcAft>
                <a:spcPts val="277"/>
              </a:spcAft>
              <a:buClr>
                <a:srgbClr val="6F6F6F"/>
              </a:buClr>
              <a:buNone/>
              <a:defRPr/>
            </a:pPr>
            <a:endParaRPr lang="en-US" altLang="ja-JP" sz="1200" dirty="0">
              <a:solidFill>
                <a:srgbClr val="000000"/>
              </a:solidFill>
              <a:latin typeface="メイリオ" panose="020B0604030504040204" pitchFamily="50" charset="-128"/>
              <a:ea typeface="メイリオ" panose="020B0604030504040204" pitchFamily="50" charset="-128"/>
            </a:endParaRPr>
          </a:p>
        </p:txBody>
      </p:sp>
      <p:sp>
        <p:nvSpPr>
          <p:cNvPr id="53" name="正方形/長方形 52"/>
          <p:cNvSpPr/>
          <p:nvPr/>
        </p:nvSpPr>
        <p:spPr>
          <a:xfrm>
            <a:off x="8733123" y="89102"/>
            <a:ext cx="1129651" cy="315591"/>
          </a:xfrm>
          <a:prstGeom prst="rect">
            <a:avLst/>
          </a:prstGeom>
          <a:gradFill>
            <a:gsLst>
              <a:gs pos="0">
                <a:srgbClr val="BCBCBC"/>
              </a:gs>
              <a:gs pos="35000">
                <a:srgbClr val="D0D0D0"/>
              </a:gs>
              <a:gs pos="100000">
                <a:srgbClr val="EDEDED"/>
              </a:gs>
            </a:gsLst>
            <a:lin ang="16200000" scaled="0"/>
          </a:gradFill>
          <a:ln>
            <a:noFill/>
          </a:ln>
        </p:spPr>
        <p:style>
          <a:lnRef idx="1">
            <a:schemeClr val="dk1"/>
          </a:lnRef>
          <a:fillRef idx="2">
            <a:schemeClr val="dk1"/>
          </a:fillRef>
          <a:effectRef idx="1">
            <a:schemeClr val="dk1"/>
          </a:effectRef>
          <a:fontRef idx="minor">
            <a:schemeClr val="dk1"/>
          </a:fontRef>
        </p:style>
        <p:txBody>
          <a:bodyPr rtlCol="0" anchor="t"/>
          <a:lstStyle/>
          <a:p>
            <a:pPr algn="ctr" defTabSz="844309">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補助</a:t>
            </a:r>
          </a:p>
        </p:txBody>
      </p:sp>
    </p:spTree>
    <p:extLst>
      <p:ext uri="{BB962C8B-B14F-4D97-AF65-F5344CB8AC3E}">
        <p14:creationId xmlns:p14="http://schemas.microsoft.com/office/powerpoint/2010/main" val="146319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flipH="1">
            <a:off x="1591490" y="8352"/>
            <a:ext cx="6867049" cy="646331"/>
          </a:xfrm>
          <a:prstGeom prst="rect">
            <a:avLst/>
          </a:prstGeom>
          <a:noFill/>
        </p:spPr>
        <p:txBody>
          <a:bodyPr wrap="square" rtlCol="0">
            <a:spAutoFit/>
          </a:bodyPr>
          <a:lstStyle/>
          <a:p>
            <a:pPr algn="ctr"/>
            <a:r>
              <a:rPr lang="ja-JP" altLang="en-US" sz="3600" b="1" u="sng" dirty="0">
                <a:latin typeface="メイリオ" panose="020B0604030504040204" pitchFamily="50" charset="-128"/>
              </a:rPr>
              <a:t>補助金の使い道と補助度合い</a:t>
            </a:r>
            <a:endParaRPr lang="ja-JP" altLang="en-US" sz="3600" b="1" u="sng" dirty="0">
              <a:solidFill>
                <a:srgbClr val="1CCE2D"/>
              </a:solidFill>
              <a:latin typeface="メイリオ" panose="020B0604030504040204" pitchFamily="50" charset="-128"/>
            </a:endParaRPr>
          </a:p>
        </p:txBody>
      </p:sp>
      <p:graphicFrame>
        <p:nvGraphicFramePr>
          <p:cNvPr id="4" name="表 3"/>
          <p:cNvGraphicFramePr>
            <a:graphicFrameLocks noGrp="1"/>
          </p:cNvGraphicFramePr>
          <p:nvPr>
            <p:extLst/>
          </p:nvPr>
        </p:nvGraphicFramePr>
        <p:xfrm>
          <a:off x="776536" y="1172385"/>
          <a:ext cx="8496945" cy="2404110"/>
        </p:xfrm>
        <a:graphic>
          <a:graphicData uri="http://schemas.openxmlformats.org/drawingml/2006/table">
            <a:tbl>
              <a:tblPr firstRow="1" bandRow="1">
                <a:tableStyleId>{5940675A-B579-460E-94D1-54222C63F5DA}</a:tableStyleId>
              </a:tblPr>
              <a:tblGrid>
                <a:gridCol w="2042535">
                  <a:extLst>
                    <a:ext uri="{9D8B030D-6E8A-4147-A177-3AD203B41FA5}">
                      <a16:colId xmlns:a16="http://schemas.microsoft.com/office/drawing/2014/main" val="3605878316"/>
                    </a:ext>
                  </a:extLst>
                </a:gridCol>
                <a:gridCol w="4600531">
                  <a:extLst>
                    <a:ext uri="{9D8B030D-6E8A-4147-A177-3AD203B41FA5}">
                      <a16:colId xmlns:a16="http://schemas.microsoft.com/office/drawing/2014/main" val="48733642"/>
                    </a:ext>
                  </a:extLst>
                </a:gridCol>
                <a:gridCol w="1853879">
                  <a:extLst>
                    <a:ext uri="{9D8B030D-6E8A-4147-A177-3AD203B41FA5}">
                      <a16:colId xmlns:a16="http://schemas.microsoft.com/office/drawing/2014/main" val="1761584811"/>
                    </a:ext>
                  </a:extLst>
                </a:gridCol>
              </a:tblGrid>
              <a:tr h="388620">
                <a:tc>
                  <a:txBody>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対象施設・設備</a:t>
                      </a:r>
                    </a:p>
                  </a:txBody>
                  <a:tcPr>
                    <a:solidFill>
                      <a:schemeClr val="bg1">
                        <a:lumMod val="85000"/>
                      </a:schemeClr>
                    </a:solidFill>
                  </a:tcPr>
                </a:tc>
                <a:tc>
                  <a:txBody>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対象要件</a:t>
                      </a:r>
                    </a:p>
                  </a:txBody>
                  <a:tcPr>
                    <a:solidFill>
                      <a:schemeClr val="bg1">
                        <a:lumMod val="85000"/>
                      </a:schemeClr>
                    </a:solidFill>
                  </a:tcPr>
                </a:tc>
                <a:tc>
                  <a:txBody>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補助率</a:t>
                      </a:r>
                    </a:p>
                  </a:txBody>
                  <a:tcPr>
                    <a:solidFill>
                      <a:schemeClr val="bg1">
                        <a:lumMod val="85000"/>
                      </a:schemeClr>
                    </a:solidFill>
                  </a:tcPr>
                </a:tc>
                <a:extLst>
                  <a:ext uri="{0D108BD9-81ED-4DB2-BD59-A6C34878D82A}">
                    <a16:rowId xmlns:a16="http://schemas.microsoft.com/office/drawing/2014/main" val="985697697"/>
                  </a:ext>
                </a:extLst>
              </a:tr>
              <a:tr h="834390">
                <a:tc>
                  <a:txBody>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太陽光発電</a:t>
                      </a:r>
                    </a:p>
                  </a:txBody>
                  <a:tcPr/>
                </a:tc>
                <a:tc>
                  <a:txBody>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下水道施設（下水道法第２条第２項に規定する下水道をいう。以下同じ。）に設置される常用の太陽光発電施設・設備</a:t>
                      </a:r>
                    </a:p>
                  </a:txBody>
                  <a:tcPr/>
                </a:tc>
                <a:tc>
                  <a:txBody>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３分の１</a:t>
                      </a:r>
                    </a:p>
                  </a:txBody>
                  <a:tcPr/>
                </a:tc>
                <a:extLst>
                  <a:ext uri="{0D108BD9-81ED-4DB2-BD59-A6C34878D82A}">
                    <a16:rowId xmlns:a16="http://schemas.microsoft.com/office/drawing/2014/main" val="1391250287"/>
                  </a:ext>
                </a:extLst>
              </a:tr>
              <a:tr h="586740">
                <a:tc>
                  <a:txBody>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小水力発電</a:t>
                      </a: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下水道施設に設置される常用の小水力発電施設・設備</a:t>
                      </a: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２分の１</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3476990170"/>
                  </a:ext>
                </a:extLst>
              </a:tr>
              <a:tr h="586740">
                <a:tc>
                  <a:txBody>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風力発電</a:t>
                      </a: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下水道施設に設置される常用の風力発電施設・設備</a:t>
                      </a: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２分の１</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205558822"/>
                  </a:ext>
                </a:extLst>
              </a:tr>
            </a:tbl>
          </a:graphicData>
        </a:graphic>
      </p:graphicFrame>
      <p:sp>
        <p:nvSpPr>
          <p:cNvPr id="5" name="正方形/長方形 2"/>
          <p:cNvSpPr>
            <a:spLocks noChangeArrowheads="1"/>
          </p:cNvSpPr>
          <p:nvPr/>
        </p:nvSpPr>
        <p:spPr bwMode="auto">
          <a:xfrm>
            <a:off x="393236" y="707500"/>
            <a:ext cx="63299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779402" eaLnBrk="1" hangingPunct="1">
              <a:lnSpc>
                <a:spcPts val="2400"/>
              </a:lnSpc>
              <a:spcBef>
                <a:spcPct val="0"/>
              </a:spcBef>
              <a:spcAft>
                <a:spcPts val="256"/>
              </a:spcAft>
              <a:buClr>
                <a:srgbClr val="6F6F6F"/>
              </a:buClr>
              <a:buNone/>
              <a:defRPr/>
            </a:pPr>
            <a:r>
              <a:rPr lang="ja-JP" altLang="en-US" sz="2000" b="1" dirty="0">
                <a:latin typeface="メイリオ" panose="020B0604030504040204" pitchFamily="50" charset="-128"/>
                <a:ea typeface="メイリオ" panose="020B0604030504040204" pitchFamily="50" charset="-128"/>
              </a:rPr>
              <a:t>１．再生可能エネルギー施設・設備</a:t>
            </a:r>
            <a:endParaRPr lang="en-US" altLang="ja-JP" sz="2000" b="1" dirty="0">
              <a:latin typeface="メイリオ" panose="020B0604030504040204" pitchFamily="50" charset="-128"/>
              <a:ea typeface="メイリオ" panose="020B0604030504040204" pitchFamily="50" charset="-128"/>
            </a:endParaRPr>
          </a:p>
        </p:txBody>
      </p:sp>
      <p:sp>
        <p:nvSpPr>
          <p:cNvPr id="6" name="正方形/長方形 2"/>
          <p:cNvSpPr>
            <a:spLocks noChangeArrowheads="1"/>
          </p:cNvSpPr>
          <p:nvPr/>
        </p:nvSpPr>
        <p:spPr bwMode="auto">
          <a:xfrm>
            <a:off x="393236" y="3740700"/>
            <a:ext cx="63299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779402" eaLnBrk="1" hangingPunct="1">
              <a:lnSpc>
                <a:spcPts val="2400"/>
              </a:lnSpc>
              <a:spcBef>
                <a:spcPct val="0"/>
              </a:spcBef>
              <a:spcAft>
                <a:spcPts val="256"/>
              </a:spcAft>
              <a:buClr>
                <a:srgbClr val="6F6F6F"/>
              </a:buClr>
              <a:buNone/>
              <a:defRPr/>
            </a:pPr>
            <a:r>
              <a:rPr lang="ja-JP" altLang="en-US" sz="2000" b="1" dirty="0">
                <a:latin typeface="メイリオ" panose="020B0604030504040204" pitchFamily="50" charset="-128"/>
                <a:ea typeface="メイリオ" panose="020B0604030504040204" pitchFamily="50" charset="-128"/>
              </a:rPr>
              <a:t>２．省エネルギー施設・設備</a:t>
            </a:r>
            <a:endParaRPr lang="en-US" altLang="ja-JP" sz="2000" b="1" dirty="0">
              <a:latin typeface="メイリオ" panose="020B0604030504040204" pitchFamily="50" charset="-128"/>
              <a:ea typeface="メイリオ" panose="020B0604030504040204" pitchFamily="50" charset="-128"/>
            </a:endParaRPr>
          </a:p>
        </p:txBody>
      </p:sp>
      <p:graphicFrame>
        <p:nvGraphicFramePr>
          <p:cNvPr id="8" name="表 7"/>
          <p:cNvGraphicFramePr>
            <a:graphicFrameLocks noGrp="1"/>
          </p:cNvGraphicFramePr>
          <p:nvPr>
            <p:extLst/>
          </p:nvPr>
        </p:nvGraphicFramePr>
        <p:xfrm>
          <a:off x="776542" y="4134193"/>
          <a:ext cx="8496945" cy="2404110"/>
        </p:xfrm>
        <a:graphic>
          <a:graphicData uri="http://schemas.openxmlformats.org/drawingml/2006/table">
            <a:tbl>
              <a:tblPr firstRow="1" bandRow="1">
                <a:tableStyleId>{5940675A-B579-460E-94D1-54222C63F5DA}</a:tableStyleId>
              </a:tblPr>
              <a:tblGrid>
                <a:gridCol w="2042535">
                  <a:extLst>
                    <a:ext uri="{9D8B030D-6E8A-4147-A177-3AD203B41FA5}">
                      <a16:colId xmlns:a16="http://schemas.microsoft.com/office/drawing/2014/main" val="3605878316"/>
                    </a:ext>
                  </a:extLst>
                </a:gridCol>
                <a:gridCol w="4677777">
                  <a:extLst>
                    <a:ext uri="{9D8B030D-6E8A-4147-A177-3AD203B41FA5}">
                      <a16:colId xmlns:a16="http://schemas.microsoft.com/office/drawing/2014/main" val="48733642"/>
                    </a:ext>
                  </a:extLst>
                </a:gridCol>
                <a:gridCol w="1776633">
                  <a:extLst>
                    <a:ext uri="{9D8B030D-6E8A-4147-A177-3AD203B41FA5}">
                      <a16:colId xmlns:a16="http://schemas.microsoft.com/office/drawing/2014/main" val="1761584811"/>
                    </a:ext>
                  </a:extLst>
                </a:gridCol>
              </a:tblGrid>
              <a:tr h="388620">
                <a:tc>
                  <a:txBody>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対象施設・設備</a:t>
                      </a:r>
                    </a:p>
                  </a:txBody>
                  <a:tcPr>
                    <a:solidFill>
                      <a:schemeClr val="bg1">
                        <a:lumMod val="85000"/>
                      </a:schemeClr>
                    </a:solidFill>
                  </a:tcPr>
                </a:tc>
                <a:tc>
                  <a:txBody>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対象要件</a:t>
                      </a:r>
                    </a:p>
                  </a:txBody>
                  <a:tcPr>
                    <a:solidFill>
                      <a:schemeClr val="bg1">
                        <a:lumMod val="85000"/>
                      </a:schemeClr>
                    </a:solidFill>
                  </a:tcPr>
                </a:tc>
                <a:tc>
                  <a:txBody>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補助率</a:t>
                      </a:r>
                    </a:p>
                  </a:txBody>
                  <a:tcPr>
                    <a:solidFill>
                      <a:schemeClr val="bg1">
                        <a:lumMod val="85000"/>
                      </a:schemeClr>
                    </a:solidFill>
                  </a:tcPr>
                </a:tc>
                <a:extLst>
                  <a:ext uri="{0D108BD9-81ED-4DB2-BD59-A6C34878D82A}">
                    <a16:rowId xmlns:a16="http://schemas.microsoft.com/office/drawing/2014/main" val="985697697"/>
                  </a:ext>
                </a:extLst>
              </a:tr>
              <a:tr h="586740">
                <a:tc>
                  <a:txBody>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運用制御システム</a:t>
                      </a:r>
                    </a:p>
                  </a:txBody>
                  <a:tcPr/>
                </a:tc>
                <a:tc>
                  <a:txBody>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下水処理の省</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CO2</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化を図るための運転制御システム等の改修</a:t>
                      </a:r>
                    </a:p>
                  </a:txBody>
                  <a:tcPr/>
                </a:tc>
                <a:tc rowSpan="3">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２分の１</a:t>
                      </a:r>
                    </a:p>
                  </a:txBody>
                  <a:tcPr anchor="ctr"/>
                </a:tc>
                <a:extLst>
                  <a:ext uri="{0D108BD9-81ED-4DB2-BD59-A6C34878D82A}">
                    <a16:rowId xmlns:a16="http://schemas.microsoft.com/office/drawing/2014/main" val="1391250287"/>
                  </a:ext>
                </a:extLst>
              </a:tr>
              <a:tr h="586740">
                <a:tc>
                  <a:txBody>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監視システム</a:t>
                      </a:r>
                    </a:p>
                  </a:txBody>
                  <a:tcPr/>
                </a:tc>
                <a:tc>
                  <a:txBody>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下水処理の省</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CO2</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化を図るために付加的に整備する監視システム等</a:t>
                      </a:r>
                    </a:p>
                  </a:txBody>
                  <a:tcPr/>
                </a:tc>
                <a:tc vMerge="1">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400" dirty="0"/>
                    </a:p>
                  </a:txBody>
                  <a:tcPr/>
                </a:tc>
                <a:extLst>
                  <a:ext uri="{0D108BD9-81ED-4DB2-BD59-A6C34878D82A}">
                    <a16:rowId xmlns:a16="http://schemas.microsoft.com/office/drawing/2014/main" val="1339070098"/>
                  </a:ext>
                </a:extLst>
              </a:tr>
              <a:tr h="834390">
                <a:tc>
                  <a:txBody>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その他の省エネルギー施設・設備</a:t>
                      </a:r>
                    </a:p>
                  </a:txBody>
                  <a:tcPr/>
                </a:tc>
                <a:tc>
                  <a:txBody>
                    <a:bodyPr/>
                    <a:lstStyle/>
                    <a:p>
                      <a:r>
                        <a:rPr kumimoji="1" lang="en-US" altLang="ja-JP" sz="1600" dirty="0" err="1">
                          <a:latin typeface="メイリオ" panose="020B0604030504040204" pitchFamily="50" charset="-128"/>
                          <a:ea typeface="メイリオ" panose="020B0604030504040204" pitchFamily="50" charset="-128"/>
                          <a:cs typeface="メイリオ" panose="020B0604030504040204" pitchFamily="50" charset="-128"/>
                        </a:rPr>
                        <a:t>IoT</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等を用いた下水処理の省エネ化施設・設備で下水道施設と密接な関係にあると認められるもの。</a:t>
                      </a:r>
                    </a:p>
                  </a:txBody>
                  <a:tcPr/>
                </a:tc>
                <a:tc vMerge="1">
                  <a:txBody>
                    <a:bodyPr/>
                    <a:lstStyle/>
                    <a:p>
                      <a:endParaRPr kumimoji="1" lang="ja-JP" altLang="en-US" sz="1400" dirty="0"/>
                    </a:p>
                  </a:txBody>
                  <a:tcPr/>
                </a:tc>
                <a:extLst>
                  <a:ext uri="{0D108BD9-81ED-4DB2-BD59-A6C34878D82A}">
                    <a16:rowId xmlns:a16="http://schemas.microsoft.com/office/drawing/2014/main" val="1326964194"/>
                  </a:ext>
                </a:extLst>
              </a:tr>
            </a:tbl>
          </a:graphicData>
        </a:graphic>
      </p:graphicFrame>
      <p:sp>
        <p:nvSpPr>
          <p:cNvPr id="12" name="テキスト ボックス 11"/>
          <p:cNvSpPr txBox="1"/>
          <p:nvPr/>
        </p:nvSpPr>
        <p:spPr>
          <a:xfrm>
            <a:off x="9275068" y="6461379"/>
            <a:ext cx="630932" cy="369332"/>
          </a:xfrm>
          <a:prstGeom prst="rect">
            <a:avLst/>
          </a:prstGeom>
          <a:noFill/>
        </p:spPr>
        <p:txBody>
          <a:bodyPr wrap="square" rtlCol="0">
            <a:spAutoFit/>
          </a:bodyPr>
          <a:lstStyle/>
          <a:p>
            <a:pPr algn="ctr"/>
            <a:r>
              <a:rPr lang="en-US" altLang="ja-JP" b="1"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b="1"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23917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53771" y="203946"/>
            <a:ext cx="9371235" cy="465231"/>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defTabSz="844058">
              <a:defRPr/>
            </a:pPr>
            <a:r>
              <a:rPr lang="ja-JP" altLang="en-US" sz="3322"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上水道小水力発電のメリット・課題・対策</a:t>
            </a:r>
          </a:p>
        </p:txBody>
      </p:sp>
      <p:grpSp>
        <p:nvGrpSpPr>
          <p:cNvPr id="7" name="グループ化 6"/>
          <p:cNvGrpSpPr/>
          <p:nvPr/>
        </p:nvGrpSpPr>
        <p:grpSpPr>
          <a:xfrm>
            <a:off x="153771" y="842231"/>
            <a:ext cx="9968798" cy="5858910"/>
            <a:chOff x="161923" y="698153"/>
            <a:chExt cx="9471597" cy="6347151"/>
          </a:xfrm>
        </p:grpSpPr>
        <p:grpSp>
          <p:nvGrpSpPr>
            <p:cNvPr id="6" name="グループ化 5"/>
            <p:cNvGrpSpPr/>
            <p:nvPr/>
          </p:nvGrpSpPr>
          <p:grpSpPr>
            <a:xfrm>
              <a:off x="161923" y="698153"/>
              <a:ext cx="9471597" cy="6347151"/>
              <a:chOff x="161923" y="698153"/>
              <a:chExt cx="9471597" cy="6347151"/>
            </a:xfrm>
          </p:grpSpPr>
          <p:grpSp>
            <p:nvGrpSpPr>
              <p:cNvPr id="3" name="グループ化 2"/>
              <p:cNvGrpSpPr/>
              <p:nvPr/>
            </p:nvGrpSpPr>
            <p:grpSpPr>
              <a:xfrm>
                <a:off x="161923" y="1159818"/>
                <a:ext cx="9471597" cy="5885486"/>
                <a:chOff x="94613" y="2871996"/>
                <a:chExt cx="5977384" cy="4119493"/>
              </a:xfrm>
              <a:noFill/>
            </p:grpSpPr>
            <p:sp>
              <p:nvSpPr>
                <p:cNvPr id="5" name="正方形/長方形 4"/>
                <p:cNvSpPr/>
                <p:nvPr/>
              </p:nvSpPr>
              <p:spPr>
                <a:xfrm>
                  <a:off x="103774" y="3874254"/>
                  <a:ext cx="5968223" cy="974935"/>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316521" indent="-316521" defTabSz="844058">
                    <a:buFont typeface="+mj-ea"/>
                    <a:buAutoNum type="circleNumDbPlain"/>
                    <a:defRPr/>
                  </a:pPr>
                  <a:r>
                    <a:rPr lang="ja-JP" altLang="en-US" sz="258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発電機１台の発電規模が小さく発電コストが高い</a:t>
                  </a:r>
                  <a:endParaRPr lang="en-US" altLang="ja-JP" sz="258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316521" indent="-316521" defTabSz="844058">
                    <a:buFont typeface="+mj-ea"/>
                    <a:buAutoNum type="circleNumDbPlain"/>
                    <a:defRPr/>
                  </a:pPr>
                  <a:r>
                    <a:rPr lang="ja-JP" altLang="en-US" sz="25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施設の設置スペースが狭く発電設備が大きいため、</a:t>
                  </a:r>
                  <a:endParaRPr lang="en-US" altLang="ja-JP" sz="25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58">
                    <a:defRPr/>
                  </a:pPr>
                  <a:r>
                    <a:rPr lang="ja-JP" altLang="en-US" sz="258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58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導入可能な場所が限定</a:t>
                  </a:r>
                </a:p>
              </p:txBody>
            </p:sp>
            <p:sp>
              <p:nvSpPr>
                <p:cNvPr id="31" name="正方形/長方形 30"/>
                <p:cNvSpPr/>
                <p:nvPr/>
              </p:nvSpPr>
              <p:spPr>
                <a:xfrm>
                  <a:off x="103772" y="5111633"/>
                  <a:ext cx="5968225" cy="1879856"/>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defTabSz="844058">
                    <a:spcBef>
                      <a:spcPts val="600"/>
                    </a:spcBef>
                    <a:defRPr/>
                  </a:pPr>
                  <a:r>
                    <a:rPr lang="ja-JP" altLang="en-US" sz="25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上記に対応した発電機等を開発・実証（～</a:t>
                  </a:r>
                  <a:r>
                    <a:rPr lang="en-US" altLang="ja-JP" sz="25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25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25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16521" indent="-316521" defTabSz="844058">
                    <a:buFont typeface="+mj-ea"/>
                    <a:buAutoNum type="circleNumDbPlain"/>
                    <a:defRPr/>
                  </a:pPr>
                  <a:r>
                    <a:rPr lang="ja-JP" altLang="en-US" sz="25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低コスト磁石や汎用ポンプの活用、部品標準化で、</a:t>
                  </a:r>
                  <a:endParaRPr lang="en-US" altLang="ja-JP" sz="25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58">
                    <a:defRPr/>
                  </a:pPr>
                  <a:r>
                    <a:rPr lang="ja-JP" altLang="en-US" sz="258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58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低コスト化を実現</a:t>
                  </a:r>
                  <a:endParaRPr lang="en-US" altLang="ja-JP" sz="258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316521" indent="-316521" defTabSz="844058">
                    <a:buFont typeface="+mj-ea"/>
                    <a:buAutoNum type="circleNumDbPlain"/>
                    <a:defRPr/>
                  </a:pPr>
                  <a:r>
                    <a:rPr lang="ja-JP" altLang="en-US" sz="25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水流の流速等に応じて</a:t>
                  </a:r>
                  <a:r>
                    <a:rPr lang="ja-JP" altLang="en-US" sz="258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効率的に発電する水車を開発</a:t>
                  </a:r>
                  <a:endParaRPr lang="en-US" altLang="ja-JP" sz="258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316521" indent="-316521" defTabSz="844058">
                    <a:buFont typeface="+mj-ea"/>
                    <a:buAutoNum type="circleNumDbPlain"/>
                    <a:defRPr/>
                  </a:pPr>
                  <a:r>
                    <a:rPr lang="ja-JP" altLang="en-US" sz="25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発電機と制御装置を一体化し、配管上に配置することで</a:t>
                  </a:r>
                  <a:r>
                    <a:rPr lang="ja-JP" altLang="en-US" sz="258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大幅なコンパクト化を実現</a:t>
                  </a:r>
                  <a:endParaRPr lang="en-US" altLang="ja-JP" sz="258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p:cNvSpPr/>
                <p:nvPr/>
              </p:nvSpPr>
              <p:spPr>
                <a:xfrm>
                  <a:off x="94613" y="2871996"/>
                  <a:ext cx="5977384" cy="673294"/>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defTabSz="844058">
                    <a:defRPr/>
                  </a:pPr>
                  <a:r>
                    <a:rPr lang="ja-JP" altLang="en-US" sz="25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河川に比べ①発電量の変動が少なく効率的な発電が可能　</a:t>
                  </a:r>
                  <a:endParaRPr lang="en-US" altLang="ja-JP" sz="25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58">
                    <a:defRPr/>
                  </a:pPr>
                  <a:r>
                    <a:rPr lang="ja-JP" altLang="en-US" sz="25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②水に不純物が少ないためメンテナンスが容易</a:t>
                  </a:r>
                  <a:endParaRPr lang="en-US" altLang="ja-JP" sz="25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 name="テキスト ボックス 3"/>
              <p:cNvSpPr txBox="1"/>
              <p:nvPr/>
            </p:nvSpPr>
            <p:spPr>
              <a:xfrm>
                <a:off x="397222" y="698153"/>
                <a:ext cx="1780926" cy="469296"/>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defTabSz="844058"/>
                <a:r>
                  <a:rPr lang="ja-JP" altLang="en-US" sz="22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メリット</a:t>
                </a:r>
              </a:p>
            </p:txBody>
          </p:sp>
        </p:grpSp>
        <p:sp>
          <p:nvSpPr>
            <p:cNvPr id="28" name="テキスト ボックス 27"/>
            <p:cNvSpPr txBox="1"/>
            <p:nvPr/>
          </p:nvSpPr>
          <p:spPr>
            <a:xfrm>
              <a:off x="397220" y="2101324"/>
              <a:ext cx="1780928" cy="469296"/>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defTabSz="844058"/>
              <a:r>
                <a:rPr lang="ja-JP" altLang="en-US" sz="22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課　題</a:t>
              </a:r>
            </a:p>
          </p:txBody>
        </p:sp>
        <p:sp>
          <p:nvSpPr>
            <p:cNvPr id="33" name="テキスト ボックス 32"/>
            <p:cNvSpPr txBox="1"/>
            <p:nvPr/>
          </p:nvSpPr>
          <p:spPr>
            <a:xfrm>
              <a:off x="397219" y="3902561"/>
              <a:ext cx="1780928" cy="469296"/>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defTabSz="844058"/>
              <a:r>
                <a:rPr lang="ja-JP" altLang="en-US" sz="22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　策</a:t>
              </a:r>
            </a:p>
          </p:txBody>
        </p:sp>
      </p:grpSp>
      <p:sp>
        <p:nvSpPr>
          <p:cNvPr id="13" name="テキスト ボックス 12"/>
          <p:cNvSpPr txBox="1"/>
          <p:nvPr/>
        </p:nvSpPr>
        <p:spPr>
          <a:xfrm>
            <a:off x="9330534" y="6525344"/>
            <a:ext cx="630932" cy="369332"/>
          </a:xfrm>
          <a:prstGeom prst="rect">
            <a:avLst/>
          </a:prstGeom>
          <a:noFill/>
        </p:spPr>
        <p:txBody>
          <a:bodyPr wrap="square" rtlCol="0">
            <a:spAutoFit/>
          </a:bodyPr>
          <a:lstStyle/>
          <a:p>
            <a:pPr algn="ctr"/>
            <a:r>
              <a:rPr lang="en-US" altLang="ja-JP"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61781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flipH="1">
            <a:off x="992567" y="44633"/>
            <a:ext cx="7371105" cy="646331"/>
          </a:xfrm>
          <a:prstGeom prst="rect">
            <a:avLst/>
          </a:prstGeom>
          <a:noFill/>
        </p:spPr>
        <p:txBody>
          <a:bodyPr wrap="square" rtlCol="0">
            <a:spAutoFit/>
          </a:bodyPr>
          <a:lstStyle/>
          <a:p>
            <a:pPr algn="ctr"/>
            <a:r>
              <a:rPr lang="ja-JP" altLang="en-US" sz="3600" b="1" u="sng" dirty="0">
                <a:latin typeface="メイリオ" panose="020B0604030504040204" pitchFamily="50" charset="-128"/>
              </a:rPr>
              <a:t>補助金の使い道と補助度合い</a:t>
            </a:r>
            <a:endParaRPr lang="ja-JP" altLang="en-US" sz="3600" b="1" u="sng" dirty="0">
              <a:solidFill>
                <a:srgbClr val="1CCE2D"/>
              </a:solidFill>
              <a:latin typeface="メイリオ" panose="020B0604030504040204" pitchFamily="50" charset="-128"/>
            </a:endParaRPr>
          </a:p>
        </p:txBody>
      </p:sp>
      <p:graphicFrame>
        <p:nvGraphicFramePr>
          <p:cNvPr id="4" name="表 3"/>
          <p:cNvGraphicFramePr>
            <a:graphicFrameLocks noGrp="1"/>
          </p:cNvGraphicFramePr>
          <p:nvPr>
            <p:extLst/>
          </p:nvPr>
        </p:nvGraphicFramePr>
        <p:xfrm>
          <a:off x="740534" y="980728"/>
          <a:ext cx="8676964" cy="2302021"/>
        </p:xfrm>
        <a:graphic>
          <a:graphicData uri="http://schemas.openxmlformats.org/drawingml/2006/table">
            <a:tbl>
              <a:tblPr firstRow="1" bandRow="1">
                <a:tableStyleId>{5940675A-B579-460E-94D1-54222C63F5DA}</a:tableStyleId>
              </a:tblPr>
              <a:tblGrid>
                <a:gridCol w="2412268">
                  <a:extLst>
                    <a:ext uri="{9D8B030D-6E8A-4147-A177-3AD203B41FA5}">
                      <a16:colId xmlns:a16="http://schemas.microsoft.com/office/drawing/2014/main" val="3605878316"/>
                    </a:ext>
                  </a:extLst>
                </a:gridCol>
                <a:gridCol w="5184576">
                  <a:extLst>
                    <a:ext uri="{9D8B030D-6E8A-4147-A177-3AD203B41FA5}">
                      <a16:colId xmlns:a16="http://schemas.microsoft.com/office/drawing/2014/main" val="48733642"/>
                    </a:ext>
                  </a:extLst>
                </a:gridCol>
                <a:gridCol w="1080120">
                  <a:extLst>
                    <a:ext uri="{9D8B030D-6E8A-4147-A177-3AD203B41FA5}">
                      <a16:colId xmlns:a16="http://schemas.microsoft.com/office/drawing/2014/main" val="1761584811"/>
                    </a:ext>
                  </a:extLst>
                </a:gridCol>
              </a:tblGrid>
              <a:tr h="463061">
                <a:tc>
                  <a:txBody>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対象施設・設備</a:t>
                      </a:r>
                    </a:p>
                  </a:txBody>
                  <a:tcPr>
                    <a:solidFill>
                      <a:schemeClr val="bg1">
                        <a:lumMod val="85000"/>
                      </a:schemeClr>
                    </a:solidFill>
                  </a:tcPr>
                </a:tc>
                <a:tc>
                  <a:txBody>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対象要件</a:t>
                      </a:r>
                    </a:p>
                  </a:txBody>
                  <a:tcPr>
                    <a:solidFill>
                      <a:schemeClr val="bg1">
                        <a:lumMod val="85000"/>
                      </a:schemeClr>
                    </a:solidFill>
                  </a:tcPr>
                </a:tc>
                <a:tc>
                  <a:txBody>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補助率</a:t>
                      </a:r>
                    </a:p>
                  </a:txBody>
                  <a:tcPr>
                    <a:solidFill>
                      <a:schemeClr val="bg1">
                        <a:lumMod val="85000"/>
                      </a:schemeClr>
                    </a:solidFill>
                  </a:tcPr>
                </a:tc>
                <a:extLst>
                  <a:ext uri="{0D108BD9-81ED-4DB2-BD59-A6C34878D82A}">
                    <a16:rowId xmlns:a16="http://schemas.microsoft.com/office/drawing/2014/main" val="985697697"/>
                  </a:ext>
                </a:extLst>
              </a:tr>
              <a:tr h="762000">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小水力発電</a:t>
                      </a:r>
                    </a:p>
                  </a:txBody>
                  <a:tcP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水道（水道法第３条第１項に規定する水道をいう。）の取水、導水、浄水、送水及び配水施設に設置される定格出力</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1,000kw</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以下のもの</a:t>
                      </a:r>
                    </a:p>
                  </a:txBody>
                  <a:tcP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２分の１</a:t>
                      </a:r>
                    </a:p>
                  </a:txBody>
                  <a:tcPr/>
                </a:tc>
                <a:extLst>
                  <a:ext uri="{0D108BD9-81ED-4DB2-BD59-A6C34878D82A}">
                    <a16:rowId xmlns:a16="http://schemas.microsoft.com/office/drawing/2014/main" val="1391250287"/>
                  </a:ext>
                </a:extLst>
              </a:tr>
              <a:tr h="538480">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太陽光発電</a:t>
                      </a:r>
                    </a:p>
                  </a:txBody>
                  <a:tcP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水道施設（水道法第３条第８項に規定される水道施設をいう。以下同じ。）に設置されるもの</a:t>
                      </a:r>
                    </a:p>
                  </a:txBody>
                  <a:tcP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３分の１</a:t>
                      </a:r>
                    </a:p>
                  </a:txBody>
                  <a:tcPr/>
                </a:tc>
                <a:extLst>
                  <a:ext uri="{0D108BD9-81ED-4DB2-BD59-A6C34878D82A}">
                    <a16:rowId xmlns:a16="http://schemas.microsoft.com/office/drawing/2014/main" val="1339070098"/>
                  </a:ext>
                </a:extLst>
              </a:tr>
              <a:tr h="538480">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ヒートポンプ</a:t>
                      </a:r>
                    </a:p>
                  </a:txBody>
                  <a:tcP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水道の原水等を熱源とし、水道施設の空調冷暖房等に利用するもの</a:t>
                      </a:r>
                    </a:p>
                  </a:txBody>
                  <a:tcP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２分の１</a:t>
                      </a:r>
                    </a:p>
                  </a:txBody>
                  <a:tcPr/>
                </a:tc>
                <a:extLst>
                  <a:ext uri="{0D108BD9-81ED-4DB2-BD59-A6C34878D82A}">
                    <a16:rowId xmlns:a16="http://schemas.microsoft.com/office/drawing/2014/main" val="1326964194"/>
                  </a:ext>
                </a:extLst>
              </a:tr>
            </a:tbl>
          </a:graphicData>
        </a:graphic>
      </p:graphicFrame>
      <p:sp>
        <p:nvSpPr>
          <p:cNvPr id="5" name="正方形/長方形 2"/>
          <p:cNvSpPr>
            <a:spLocks noChangeArrowheads="1"/>
          </p:cNvSpPr>
          <p:nvPr/>
        </p:nvSpPr>
        <p:spPr bwMode="auto">
          <a:xfrm>
            <a:off x="493616" y="644355"/>
            <a:ext cx="63299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779402" eaLnBrk="1" hangingPunct="1">
              <a:lnSpc>
                <a:spcPts val="2400"/>
              </a:lnSpc>
              <a:spcBef>
                <a:spcPct val="0"/>
              </a:spcBef>
              <a:spcAft>
                <a:spcPts val="256"/>
              </a:spcAft>
              <a:buClr>
                <a:srgbClr val="6F6F6F"/>
              </a:buClr>
              <a:buNone/>
              <a:defRPr/>
            </a:pPr>
            <a:r>
              <a:rPr lang="ja-JP" altLang="en-US" sz="2000" b="1" dirty="0">
                <a:latin typeface="メイリオ" panose="020B0604030504040204" pitchFamily="50" charset="-128"/>
                <a:ea typeface="メイリオ" panose="020B0604030504040204" pitchFamily="50" charset="-128"/>
              </a:rPr>
              <a:t>１．再生可能エネルギー施設・設備</a:t>
            </a:r>
            <a:endParaRPr lang="en-US" altLang="ja-JP" sz="2000" b="1" dirty="0">
              <a:latin typeface="メイリオ" panose="020B0604030504040204" pitchFamily="50" charset="-128"/>
              <a:ea typeface="メイリオ" panose="020B0604030504040204" pitchFamily="50" charset="-128"/>
            </a:endParaRPr>
          </a:p>
        </p:txBody>
      </p:sp>
      <p:sp>
        <p:nvSpPr>
          <p:cNvPr id="6" name="正方形/長方形 2"/>
          <p:cNvSpPr>
            <a:spLocks noChangeArrowheads="1"/>
          </p:cNvSpPr>
          <p:nvPr/>
        </p:nvSpPr>
        <p:spPr bwMode="auto">
          <a:xfrm>
            <a:off x="493616" y="3284985"/>
            <a:ext cx="63299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779402" eaLnBrk="1" hangingPunct="1">
              <a:lnSpc>
                <a:spcPts val="2400"/>
              </a:lnSpc>
              <a:spcBef>
                <a:spcPct val="0"/>
              </a:spcBef>
              <a:spcAft>
                <a:spcPts val="256"/>
              </a:spcAft>
              <a:buClr>
                <a:srgbClr val="6F6F6F"/>
              </a:buClr>
              <a:buNone/>
              <a:defRPr/>
            </a:pPr>
            <a:r>
              <a:rPr lang="ja-JP" altLang="en-US" sz="2000" b="1" dirty="0">
                <a:latin typeface="メイリオ" panose="020B0604030504040204" pitchFamily="50" charset="-128"/>
                <a:ea typeface="メイリオ" panose="020B0604030504040204" pitchFamily="50" charset="-128"/>
              </a:rPr>
              <a:t>２．省エネルギー施設・設備</a:t>
            </a:r>
            <a:endParaRPr lang="en-US" altLang="ja-JP" sz="2000" b="1" dirty="0">
              <a:latin typeface="メイリオ" panose="020B0604030504040204" pitchFamily="50" charset="-128"/>
              <a:ea typeface="メイリオ" panose="020B0604030504040204" pitchFamily="50" charset="-128"/>
            </a:endParaRPr>
          </a:p>
        </p:txBody>
      </p:sp>
      <p:graphicFrame>
        <p:nvGraphicFramePr>
          <p:cNvPr id="8" name="表 7"/>
          <p:cNvGraphicFramePr>
            <a:graphicFrameLocks noGrp="1"/>
          </p:cNvGraphicFramePr>
          <p:nvPr>
            <p:extLst/>
          </p:nvPr>
        </p:nvGraphicFramePr>
        <p:xfrm>
          <a:off x="704536" y="3631331"/>
          <a:ext cx="8712967" cy="2925057"/>
        </p:xfrm>
        <a:graphic>
          <a:graphicData uri="http://schemas.openxmlformats.org/drawingml/2006/table">
            <a:tbl>
              <a:tblPr firstRow="1" bandRow="1">
                <a:tableStyleId>{5940675A-B579-460E-94D1-54222C63F5DA}</a:tableStyleId>
              </a:tblPr>
              <a:tblGrid>
                <a:gridCol w="2448272">
                  <a:extLst>
                    <a:ext uri="{9D8B030D-6E8A-4147-A177-3AD203B41FA5}">
                      <a16:colId xmlns:a16="http://schemas.microsoft.com/office/drawing/2014/main" val="3605878316"/>
                    </a:ext>
                  </a:extLst>
                </a:gridCol>
                <a:gridCol w="5184576">
                  <a:extLst>
                    <a:ext uri="{9D8B030D-6E8A-4147-A177-3AD203B41FA5}">
                      <a16:colId xmlns:a16="http://schemas.microsoft.com/office/drawing/2014/main" val="48733642"/>
                    </a:ext>
                  </a:extLst>
                </a:gridCol>
                <a:gridCol w="1080119">
                  <a:extLst>
                    <a:ext uri="{9D8B030D-6E8A-4147-A177-3AD203B41FA5}">
                      <a16:colId xmlns:a16="http://schemas.microsoft.com/office/drawing/2014/main" val="1761584811"/>
                    </a:ext>
                  </a:extLst>
                </a:gridCol>
              </a:tblGrid>
              <a:tr h="306070">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対象施設・設備</a:t>
                      </a:r>
                    </a:p>
                  </a:txBody>
                  <a:tcPr>
                    <a:solidFill>
                      <a:schemeClr val="bg1">
                        <a:lumMod val="85000"/>
                      </a:schemeClr>
                    </a:solidFill>
                  </a:tcP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対象要件</a:t>
                      </a:r>
                    </a:p>
                  </a:txBody>
                  <a:tcPr>
                    <a:solidFill>
                      <a:schemeClr val="bg1">
                        <a:lumMod val="85000"/>
                      </a:schemeClr>
                    </a:solidFill>
                  </a:tcP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補助率</a:t>
                      </a:r>
                    </a:p>
                  </a:txBody>
                  <a:tcPr>
                    <a:solidFill>
                      <a:schemeClr val="bg1">
                        <a:lumMod val="85000"/>
                      </a:schemeClr>
                    </a:solidFill>
                  </a:tcPr>
                </a:tc>
                <a:extLst>
                  <a:ext uri="{0D108BD9-81ED-4DB2-BD59-A6C34878D82A}">
                    <a16:rowId xmlns:a16="http://schemas.microsoft.com/office/drawing/2014/main" val="985697697"/>
                  </a:ext>
                </a:extLst>
              </a:tr>
              <a:tr h="321557">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インバータ設備</a:t>
                      </a:r>
                    </a:p>
                  </a:txBody>
                  <a:tcP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水道施設のポンプ又はブロワに用いられるもの</a:t>
                      </a:r>
                    </a:p>
                  </a:txBody>
                  <a:tcPr/>
                </a:tc>
                <a:tc rowSpan="5">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２分の１</a:t>
                      </a:r>
                    </a:p>
                  </a:txBody>
                  <a:tcPr anchor="ctr" anchorCtr="1"/>
                </a:tc>
                <a:extLst>
                  <a:ext uri="{0D108BD9-81ED-4DB2-BD59-A6C34878D82A}">
                    <a16:rowId xmlns:a16="http://schemas.microsoft.com/office/drawing/2014/main" val="1391250287"/>
                  </a:ext>
                </a:extLst>
              </a:tr>
              <a:tr h="520700">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高効率モータ</a:t>
                      </a:r>
                    </a:p>
                  </a:txBody>
                  <a:tcPr/>
                </a:tc>
                <a:tc>
                  <a:txBody>
                    <a:bodyPr/>
                    <a:lstStyle/>
                    <a:p>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JIS</a:t>
                      </a:r>
                      <a:r>
                        <a:rPr kumimoji="1" lang="en-US" altLang="ja-JP" sz="1400" baseline="0" dirty="0">
                          <a:latin typeface="メイリオ" panose="020B0604030504040204" pitchFamily="50" charset="-128"/>
                          <a:ea typeface="メイリオ" panose="020B0604030504040204" pitchFamily="50" charset="-128"/>
                          <a:cs typeface="メイリオ" panose="020B0604030504040204" pitchFamily="50" charset="-128"/>
                        </a:rPr>
                        <a:t> C4213</a:t>
                      </a:r>
                      <a:r>
                        <a:rPr kumimoji="1" lang="ja-JP" altLang="en-US" sz="1400" baseline="0" dirty="0">
                          <a:latin typeface="メイリオ" panose="020B0604030504040204" pitchFamily="50" charset="-128"/>
                          <a:ea typeface="メイリオ" panose="020B0604030504040204" pitchFamily="50" charset="-128"/>
                          <a:cs typeface="メイリオ" panose="020B0604030504040204" pitchFamily="50" charset="-128"/>
                        </a:rPr>
                        <a:t>に規定される効率と同等以上、又は回転子に永久磁石を用いるもの</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vMerge="1">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dirty="0"/>
                    </a:p>
                  </a:txBody>
                  <a:tcPr/>
                </a:tc>
                <a:extLst>
                  <a:ext uri="{0D108BD9-81ED-4DB2-BD59-A6C34878D82A}">
                    <a16:rowId xmlns:a16="http://schemas.microsoft.com/office/drawing/2014/main" val="1339070098"/>
                  </a:ext>
                </a:extLst>
              </a:tr>
              <a:tr h="520700">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高効率ポンプ</a:t>
                      </a:r>
                    </a:p>
                  </a:txBody>
                  <a:tcP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個々の使用状況に応じた揚程・流量に基づき羽根形状等の設計を行い製作するもの</a:t>
                      </a:r>
                    </a:p>
                  </a:txBody>
                  <a:tcPr/>
                </a:tc>
                <a:tc vMerge="1">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dirty="0"/>
                    </a:p>
                  </a:txBody>
                  <a:tcPr/>
                </a:tc>
                <a:extLst>
                  <a:ext uri="{0D108BD9-81ED-4DB2-BD59-A6C34878D82A}">
                    <a16:rowId xmlns:a16="http://schemas.microsoft.com/office/drawing/2014/main" val="1326964194"/>
                  </a:ext>
                </a:extLst>
              </a:tr>
              <a:tr h="520700">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省エネ型排水処理装置</a:t>
                      </a:r>
                    </a:p>
                  </a:txBody>
                  <a:tcP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サイフォン式又は自然圧によるろ過方式の濃縮装置、又は従来型より</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CO2</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削減率が</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％以上のもの</a:t>
                      </a:r>
                    </a:p>
                  </a:txBody>
                  <a:tcPr/>
                </a:tc>
                <a:tc vMerge="1">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nchorCtr="1"/>
                </a:tc>
                <a:extLst>
                  <a:ext uri="{0D108BD9-81ED-4DB2-BD59-A6C34878D82A}">
                    <a16:rowId xmlns:a16="http://schemas.microsoft.com/office/drawing/2014/main" val="3425640761"/>
                  </a:ext>
                </a:extLst>
              </a:tr>
              <a:tr h="735330">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その他省エネルギー設備</a:t>
                      </a:r>
                    </a:p>
                  </a:txBody>
                  <a:tcP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水道事業等会計で電力費を負担するその他の設備で、申請設備全体での</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CO2</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削減率が</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％以上、かつ、補助金１万円あたりの</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CO2</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削減量が１トン以上のもの</a:t>
                      </a:r>
                    </a:p>
                  </a:txBody>
                  <a:tcPr/>
                </a:tc>
                <a:tc vMerge="1">
                  <a:txBody>
                    <a:bodyPr/>
                    <a:lstStyle/>
                    <a:p>
                      <a:endParaRPr kumimoji="1" lang="ja-JP" altLang="en-US" dirty="0"/>
                    </a:p>
                  </a:txBody>
                  <a:tcPr/>
                </a:tc>
                <a:extLst>
                  <a:ext uri="{0D108BD9-81ED-4DB2-BD59-A6C34878D82A}">
                    <a16:rowId xmlns:a16="http://schemas.microsoft.com/office/drawing/2014/main" val="1596214017"/>
                  </a:ext>
                </a:extLst>
              </a:tr>
            </a:tbl>
          </a:graphicData>
        </a:graphic>
      </p:graphicFrame>
      <p:sp>
        <p:nvSpPr>
          <p:cNvPr id="9" name="正方形/長方形 2"/>
          <p:cNvSpPr>
            <a:spLocks noChangeArrowheads="1"/>
          </p:cNvSpPr>
          <p:nvPr/>
        </p:nvSpPr>
        <p:spPr bwMode="auto">
          <a:xfrm>
            <a:off x="526256" y="6494568"/>
            <a:ext cx="73448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779402" eaLnBrk="1" hangingPunct="1">
              <a:lnSpc>
                <a:spcPts val="2400"/>
              </a:lnSpc>
              <a:spcBef>
                <a:spcPct val="0"/>
              </a:spcBef>
              <a:spcAft>
                <a:spcPts val="256"/>
              </a:spcAft>
              <a:buClr>
                <a:srgbClr val="6F6F6F"/>
              </a:buClr>
              <a:buNone/>
              <a:defRPr/>
            </a:pPr>
            <a:r>
              <a:rPr lang="en-US" altLang="ja-JP" sz="1200" dirty="0">
                <a:solidFill>
                  <a:srgbClr val="000000"/>
                </a:solidFill>
                <a:latin typeface="メイリオ" panose="020B0604030504040204" pitchFamily="50" charset="-128"/>
                <a:ea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rPr>
              <a:t>インライン浄水処理施設やインラインポンプ、水運用システムが対象施設・設備としてあります。</a:t>
            </a:r>
            <a:endParaRPr lang="en-US" altLang="ja-JP" sz="1200" dirty="0">
              <a:solidFill>
                <a:srgbClr val="000000"/>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9410744" y="6525344"/>
            <a:ext cx="630932" cy="369332"/>
          </a:xfrm>
          <a:prstGeom prst="rect">
            <a:avLst/>
          </a:prstGeom>
          <a:noFill/>
        </p:spPr>
        <p:txBody>
          <a:bodyPr wrap="square" rtlCol="0">
            <a:spAutoFit/>
          </a:bodyPr>
          <a:lstStyle/>
          <a:p>
            <a:pPr algn="ctr"/>
            <a:r>
              <a:rPr lang="en-US" altLang="ja-JP"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endParaRPr lang="ja-JP" altLang="en-US"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24191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auto">
          <a:xfrm>
            <a:off x="351439" y="263776"/>
            <a:ext cx="9144000" cy="705881"/>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84407" tIns="42203" rIns="84407" bIns="42203" numCol="1" anchor="ctr" anchorCtr="0" compatLnSpc="1">
            <a:prstTxWarp prst="textNoShape">
              <a:avLst/>
            </a:prstTxWarp>
            <a:noAutofit/>
          </a:bodyPr>
          <a:lstStyle>
            <a:lvl1pPr algn="ctr" rtl="0" eaLnBrk="0" fontAlgn="base" hangingPunct="0">
              <a:spcBef>
                <a:spcPct val="0"/>
              </a:spcBef>
              <a:spcAft>
                <a:spcPct val="0"/>
              </a:spcAft>
              <a:defRPr kumimoji="1" lang="ja-JP" altLang="en-US" sz="3200" kern="1200">
                <a:solidFill>
                  <a:schemeClr val="lt1"/>
                </a:solidFill>
                <a:latin typeface="+mn-lt"/>
                <a:ea typeface="+mn-ea"/>
                <a:cs typeface="+mn-cs"/>
              </a:defRPr>
            </a:lvl1pPr>
            <a:lvl2pPr algn="ctr" rtl="0" eaLnBrk="0" fontAlgn="base" hangingPunct="0">
              <a:spcBef>
                <a:spcPct val="0"/>
              </a:spcBef>
              <a:spcAft>
                <a:spcPct val="0"/>
              </a:spcAft>
              <a:defRPr kumimoji="1" sz="4400">
                <a:solidFill>
                  <a:schemeClr val="lt1"/>
                </a:solidFill>
                <a:latin typeface="+mn-lt"/>
                <a:ea typeface="+mn-ea"/>
                <a:cs typeface="+mn-cs"/>
              </a:defRPr>
            </a:lvl2pPr>
            <a:lvl3pPr algn="ctr" rtl="0" eaLnBrk="0" fontAlgn="base" hangingPunct="0">
              <a:spcBef>
                <a:spcPct val="0"/>
              </a:spcBef>
              <a:spcAft>
                <a:spcPct val="0"/>
              </a:spcAft>
              <a:defRPr kumimoji="1" sz="4400">
                <a:solidFill>
                  <a:schemeClr val="lt1"/>
                </a:solidFill>
                <a:latin typeface="+mn-lt"/>
                <a:ea typeface="+mn-ea"/>
                <a:cs typeface="+mn-cs"/>
              </a:defRPr>
            </a:lvl3pPr>
            <a:lvl4pPr algn="ctr" rtl="0" eaLnBrk="0" fontAlgn="base" hangingPunct="0">
              <a:spcBef>
                <a:spcPct val="0"/>
              </a:spcBef>
              <a:spcAft>
                <a:spcPct val="0"/>
              </a:spcAft>
              <a:defRPr kumimoji="1" sz="4400">
                <a:solidFill>
                  <a:schemeClr val="lt1"/>
                </a:solidFill>
                <a:latin typeface="+mn-lt"/>
                <a:ea typeface="+mn-ea"/>
                <a:cs typeface="+mn-cs"/>
              </a:defRPr>
            </a:lvl4pPr>
            <a:lvl5pPr algn="ctr" rtl="0" eaLnBrk="0" fontAlgn="base" hangingPunct="0">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defTabSz="844058">
              <a:defRPr/>
            </a:pPr>
            <a:r>
              <a:rPr lang="ja-JP" altLang="en-US" sz="332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小水力発電　技術実証（福島県相馬市）</a:t>
            </a:r>
          </a:p>
        </p:txBody>
      </p:sp>
      <p:sp>
        <p:nvSpPr>
          <p:cNvPr id="9" name="テキスト ボックス 8"/>
          <p:cNvSpPr txBox="1"/>
          <p:nvPr/>
        </p:nvSpPr>
        <p:spPr>
          <a:xfrm>
            <a:off x="1563095" y="1769039"/>
            <a:ext cx="4044697" cy="546945"/>
          </a:xfrm>
          <a:prstGeom prst="rect">
            <a:avLst/>
          </a:prstGeom>
          <a:noFill/>
        </p:spPr>
        <p:txBody>
          <a:bodyPr wrap="none" rtlCol="0">
            <a:spAutoFit/>
          </a:bodyPr>
          <a:lstStyle/>
          <a:p>
            <a:pPr defTabSz="844058" eaLnBrk="0" hangingPunct="0">
              <a:defRPr/>
            </a:pPr>
            <a:r>
              <a:rPr lang="en-US" altLang="ja-JP" sz="1477" dirty="0">
                <a:solidFill>
                  <a:prstClr val="black"/>
                </a:solidFill>
                <a:latin typeface="メイリオ" panose="020B0604030504040204" pitchFamily="50" charset="-128"/>
              </a:rPr>
              <a:t>22kW</a:t>
            </a:r>
            <a:r>
              <a:rPr lang="ja-JP" altLang="en-US" sz="1477" dirty="0">
                <a:solidFill>
                  <a:prstClr val="black"/>
                </a:solidFill>
                <a:latin typeface="メイリオ" panose="020B0604030504040204" pitchFamily="50" charset="-128"/>
              </a:rPr>
              <a:t>クラスマイクロ水力発電システム　</a:t>
            </a:r>
            <a:r>
              <a:rPr lang="en-US" altLang="ja-JP" sz="1477" dirty="0">
                <a:solidFill>
                  <a:prstClr val="black"/>
                </a:solidFill>
                <a:latin typeface="メイリオ" panose="020B0604030504040204" pitchFamily="50" charset="-128"/>
              </a:rPr>
              <a:t>2</a:t>
            </a:r>
            <a:r>
              <a:rPr lang="ja-JP" altLang="en-US" sz="1477" dirty="0">
                <a:solidFill>
                  <a:prstClr val="black"/>
                </a:solidFill>
                <a:latin typeface="メイリオ" panose="020B0604030504040204" pitchFamily="50" charset="-128"/>
              </a:rPr>
              <a:t>基</a:t>
            </a:r>
            <a:endParaRPr lang="en-US" altLang="ja-JP" sz="1477" dirty="0">
              <a:solidFill>
                <a:prstClr val="black"/>
              </a:solidFill>
              <a:latin typeface="メイリオ" panose="020B0604030504040204" pitchFamily="50" charset="-128"/>
            </a:endParaRPr>
          </a:p>
          <a:p>
            <a:pPr defTabSz="844058" eaLnBrk="0" hangingPunct="0">
              <a:defRPr/>
            </a:pPr>
            <a:r>
              <a:rPr lang="en-US" altLang="ja-JP" sz="1477" dirty="0">
                <a:solidFill>
                  <a:prstClr val="black"/>
                </a:solidFill>
                <a:latin typeface="メイリオ" panose="020B0604030504040204" pitchFamily="50" charset="-128"/>
              </a:rPr>
              <a:t>75kW</a:t>
            </a:r>
            <a:r>
              <a:rPr lang="ja-JP" altLang="en-US" sz="1477" dirty="0">
                <a:solidFill>
                  <a:prstClr val="black"/>
                </a:solidFill>
                <a:latin typeface="メイリオ" panose="020B0604030504040204" pitchFamily="50" charset="-128"/>
              </a:rPr>
              <a:t>クラスマイクロ水力発電システム　</a:t>
            </a:r>
            <a:r>
              <a:rPr lang="en-US" altLang="ja-JP" sz="1477" dirty="0">
                <a:solidFill>
                  <a:prstClr val="black"/>
                </a:solidFill>
                <a:latin typeface="メイリオ" panose="020B0604030504040204" pitchFamily="50" charset="-128"/>
              </a:rPr>
              <a:t>1</a:t>
            </a:r>
            <a:r>
              <a:rPr lang="ja-JP" altLang="en-US" sz="1477" dirty="0">
                <a:solidFill>
                  <a:prstClr val="black"/>
                </a:solidFill>
                <a:latin typeface="メイリオ" panose="020B0604030504040204" pitchFamily="50" charset="-128"/>
              </a:rPr>
              <a:t>基</a:t>
            </a:r>
            <a:endParaRPr lang="en-US" altLang="ja-JP" sz="1477" dirty="0">
              <a:solidFill>
                <a:prstClr val="black"/>
              </a:solidFill>
              <a:latin typeface="メイリオ" panose="020B0604030504040204" pitchFamily="50" charset="-128"/>
            </a:endParaRPr>
          </a:p>
        </p:txBody>
      </p:sp>
      <p:sp>
        <p:nvSpPr>
          <p:cNvPr id="12" name="テキスト ボックス 11"/>
          <p:cNvSpPr txBox="1"/>
          <p:nvPr/>
        </p:nvSpPr>
        <p:spPr>
          <a:xfrm>
            <a:off x="1171255" y="6338548"/>
            <a:ext cx="3376245" cy="262829"/>
          </a:xfrm>
          <a:prstGeom prst="rect">
            <a:avLst/>
          </a:prstGeom>
          <a:noFill/>
        </p:spPr>
        <p:txBody>
          <a:bodyPr wrap="none" rtlCol="0">
            <a:spAutoFit/>
          </a:bodyPr>
          <a:lstStyle/>
          <a:p>
            <a:pPr defTabSz="844058" eaLnBrk="0" hangingPunct="0">
              <a:defRPr/>
            </a:pPr>
            <a:r>
              <a:rPr lang="ja-JP" altLang="en-US" sz="1108" dirty="0">
                <a:solidFill>
                  <a:prstClr val="black"/>
                </a:solidFill>
                <a:latin typeface="メイリオ" panose="020B0604030504040204" pitchFamily="50" charset="-128"/>
              </a:rPr>
              <a:t>一般家庭の年間電気使用量を</a:t>
            </a:r>
            <a:r>
              <a:rPr lang="en-US" altLang="ja-JP" sz="1108" dirty="0">
                <a:solidFill>
                  <a:prstClr val="black"/>
                </a:solidFill>
                <a:latin typeface="メイリオ" panose="020B0604030504040204" pitchFamily="50" charset="-128"/>
              </a:rPr>
              <a:t>3,600kW</a:t>
            </a:r>
            <a:r>
              <a:rPr lang="ja-JP" altLang="en-US" sz="1108" dirty="0">
                <a:solidFill>
                  <a:prstClr val="black"/>
                </a:solidFill>
                <a:latin typeface="メイリオ" panose="020B0604030504040204" pitchFamily="50" charset="-128"/>
              </a:rPr>
              <a:t>として試算</a:t>
            </a:r>
          </a:p>
        </p:txBody>
      </p:sp>
      <p:graphicFrame>
        <p:nvGraphicFramePr>
          <p:cNvPr id="13" name="表 12"/>
          <p:cNvGraphicFramePr>
            <a:graphicFrameLocks noGrp="1"/>
          </p:cNvGraphicFramePr>
          <p:nvPr>
            <p:extLst/>
          </p:nvPr>
        </p:nvGraphicFramePr>
        <p:xfrm>
          <a:off x="1182680" y="5095636"/>
          <a:ext cx="3472128" cy="1183534"/>
        </p:xfrm>
        <a:graphic>
          <a:graphicData uri="http://schemas.openxmlformats.org/drawingml/2006/table">
            <a:tbl>
              <a:tblPr firstRow="1" bandRow="1">
                <a:tableStyleId>{5940675A-B579-460E-94D1-54222C63F5DA}</a:tableStyleId>
              </a:tblPr>
              <a:tblGrid>
                <a:gridCol w="1157376">
                  <a:extLst>
                    <a:ext uri="{9D8B030D-6E8A-4147-A177-3AD203B41FA5}">
                      <a16:colId xmlns:a16="http://schemas.microsoft.com/office/drawing/2014/main" val="20000"/>
                    </a:ext>
                  </a:extLst>
                </a:gridCol>
                <a:gridCol w="681639">
                  <a:extLst>
                    <a:ext uri="{9D8B030D-6E8A-4147-A177-3AD203B41FA5}">
                      <a16:colId xmlns:a16="http://schemas.microsoft.com/office/drawing/2014/main" val="20001"/>
                    </a:ext>
                  </a:extLst>
                </a:gridCol>
                <a:gridCol w="1633113">
                  <a:extLst>
                    <a:ext uri="{9D8B030D-6E8A-4147-A177-3AD203B41FA5}">
                      <a16:colId xmlns:a16="http://schemas.microsoft.com/office/drawing/2014/main" val="20002"/>
                    </a:ext>
                  </a:extLst>
                </a:gridCol>
              </a:tblGrid>
              <a:tr h="287606">
                <a:tc>
                  <a:txBody>
                    <a:bodyPr/>
                    <a:lstStyle/>
                    <a:p>
                      <a:r>
                        <a:rPr kumimoji="1" lang="ja-JP" altLang="en-US" sz="1300" dirty="0">
                          <a:latin typeface="メイリオ" panose="020B0604030504040204" pitchFamily="50" charset="-128"/>
                          <a:ea typeface="メイリオ" panose="020B0604030504040204" pitchFamily="50" charset="-128"/>
                        </a:rPr>
                        <a:t>有効落差</a:t>
                      </a:r>
                    </a:p>
                  </a:txBody>
                  <a:tcPr marT="42203" marB="42203"/>
                </a:tc>
                <a:tc>
                  <a:txBody>
                    <a:bodyPr/>
                    <a:lstStyle/>
                    <a:p>
                      <a:r>
                        <a:rPr kumimoji="1" lang="en-US" altLang="ja-JP" sz="1300" dirty="0">
                          <a:latin typeface="メイリオ" panose="020B0604030504040204" pitchFamily="50" charset="-128"/>
                          <a:ea typeface="メイリオ" panose="020B0604030504040204" pitchFamily="50" charset="-128"/>
                        </a:rPr>
                        <a:t>m</a:t>
                      </a:r>
                      <a:endParaRPr kumimoji="1" lang="ja-JP" altLang="en-US" sz="1300" dirty="0">
                        <a:latin typeface="メイリオ" panose="020B0604030504040204" pitchFamily="50" charset="-128"/>
                        <a:ea typeface="メイリオ" panose="020B0604030504040204" pitchFamily="50" charset="-128"/>
                      </a:endParaRPr>
                    </a:p>
                  </a:txBody>
                  <a:tcPr marT="42203" marB="42203"/>
                </a:tc>
                <a:tc>
                  <a:txBody>
                    <a:bodyPr/>
                    <a:lstStyle/>
                    <a:p>
                      <a:r>
                        <a:rPr kumimoji="1" lang="en-US" altLang="ja-JP" sz="1300" dirty="0">
                          <a:latin typeface="メイリオ" panose="020B0604030504040204" pitchFamily="50" charset="-128"/>
                          <a:ea typeface="メイリオ" panose="020B0604030504040204" pitchFamily="50" charset="-128"/>
                        </a:rPr>
                        <a:t>27.4</a:t>
                      </a:r>
                      <a:r>
                        <a:rPr kumimoji="1" lang="ja-JP" altLang="en-US" sz="1300" dirty="0">
                          <a:latin typeface="メイリオ" panose="020B0604030504040204" pitchFamily="50" charset="-128"/>
                          <a:ea typeface="メイリオ" panose="020B0604030504040204" pitchFamily="50" charset="-128"/>
                        </a:rPr>
                        <a:t>～</a:t>
                      </a:r>
                      <a:r>
                        <a:rPr kumimoji="1" lang="en-US" altLang="ja-JP" sz="1300" dirty="0">
                          <a:latin typeface="メイリオ" panose="020B0604030504040204" pitchFamily="50" charset="-128"/>
                          <a:ea typeface="メイリオ" panose="020B0604030504040204" pitchFamily="50" charset="-128"/>
                        </a:rPr>
                        <a:t>33.6</a:t>
                      </a:r>
                      <a:endParaRPr kumimoji="1" lang="ja-JP" altLang="en-US" sz="1300" dirty="0">
                        <a:latin typeface="メイリオ" panose="020B0604030504040204" pitchFamily="50" charset="-128"/>
                        <a:ea typeface="メイリオ" panose="020B0604030504040204" pitchFamily="50" charset="-128"/>
                      </a:endParaRPr>
                    </a:p>
                  </a:txBody>
                  <a:tcPr marT="42203" marB="42203"/>
                </a:tc>
                <a:extLst>
                  <a:ext uri="{0D108BD9-81ED-4DB2-BD59-A6C34878D82A}">
                    <a16:rowId xmlns:a16="http://schemas.microsoft.com/office/drawing/2014/main" val="10000"/>
                  </a:ext>
                </a:extLst>
              </a:tr>
              <a:tr h="305171">
                <a:tc>
                  <a:txBody>
                    <a:bodyPr/>
                    <a:lstStyle/>
                    <a:p>
                      <a:r>
                        <a:rPr kumimoji="1" lang="ja-JP" altLang="en-US" sz="1300" dirty="0">
                          <a:latin typeface="メイリオ" panose="020B0604030504040204" pitchFamily="50" charset="-128"/>
                          <a:ea typeface="メイリオ" panose="020B0604030504040204" pitchFamily="50" charset="-128"/>
                        </a:rPr>
                        <a:t>流量</a:t>
                      </a:r>
                    </a:p>
                  </a:txBody>
                  <a:tcPr marT="42203" marB="42203"/>
                </a:tc>
                <a:tc>
                  <a:txBody>
                    <a:bodyPr/>
                    <a:lstStyle/>
                    <a:p>
                      <a:r>
                        <a:rPr kumimoji="1" lang="en-US" altLang="ja-JP" sz="1300" dirty="0">
                          <a:latin typeface="メイリオ" panose="020B0604030504040204" pitchFamily="50" charset="-128"/>
                          <a:ea typeface="メイリオ" panose="020B0604030504040204" pitchFamily="50" charset="-128"/>
                        </a:rPr>
                        <a:t>m3/h</a:t>
                      </a:r>
                      <a:endParaRPr kumimoji="1" lang="ja-JP" altLang="en-US" sz="1300" dirty="0">
                        <a:latin typeface="メイリオ" panose="020B0604030504040204" pitchFamily="50" charset="-128"/>
                        <a:ea typeface="メイリオ" panose="020B0604030504040204" pitchFamily="50" charset="-128"/>
                      </a:endParaRPr>
                    </a:p>
                  </a:txBody>
                  <a:tcPr marT="42203" marB="42203"/>
                </a:tc>
                <a:tc>
                  <a:txBody>
                    <a:bodyPr/>
                    <a:lstStyle/>
                    <a:p>
                      <a:r>
                        <a:rPr kumimoji="1" lang="en-US" altLang="ja-JP" sz="1300" dirty="0">
                          <a:latin typeface="メイリオ" panose="020B0604030504040204" pitchFamily="50" charset="-128"/>
                          <a:ea typeface="メイリオ" panose="020B0604030504040204" pitchFamily="50" charset="-128"/>
                        </a:rPr>
                        <a:t>1,356</a:t>
                      </a:r>
                      <a:r>
                        <a:rPr kumimoji="1" lang="ja-JP" altLang="en-US" sz="1300" dirty="0">
                          <a:latin typeface="メイリオ" panose="020B0604030504040204" pitchFamily="50" charset="-128"/>
                          <a:ea typeface="メイリオ" panose="020B0604030504040204" pitchFamily="50" charset="-128"/>
                        </a:rPr>
                        <a:t>～</a:t>
                      </a:r>
                      <a:r>
                        <a:rPr kumimoji="1" lang="en-US" altLang="ja-JP" sz="1300" dirty="0">
                          <a:latin typeface="メイリオ" panose="020B0604030504040204" pitchFamily="50" charset="-128"/>
                          <a:ea typeface="メイリオ" panose="020B0604030504040204" pitchFamily="50" charset="-128"/>
                        </a:rPr>
                        <a:t>1,503</a:t>
                      </a:r>
                      <a:endParaRPr kumimoji="1" lang="ja-JP" altLang="en-US" sz="1300" dirty="0">
                        <a:latin typeface="メイリオ" panose="020B0604030504040204" pitchFamily="50" charset="-128"/>
                        <a:ea typeface="メイリオ" panose="020B0604030504040204" pitchFamily="50" charset="-128"/>
                      </a:endParaRPr>
                    </a:p>
                  </a:txBody>
                  <a:tcPr marT="42203" marB="42203"/>
                </a:tc>
                <a:extLst>
                  <a:ext uri="{0D108BD9-81ED-4DB2-BD59-A6C34878D82A}">
                    <a16:rowId xmlns:a16="http://schemas.microsoft.com/office/drawing/2014/main" val="10001"/>
                  </a:ext>
                </a:extLst>
              </a:tr>
              <a:tr h="303151">
                <a:tc>
                  <a:txBody>
                    <a:bodyPr/>
                    <a:lstStyle/>
                    <a:p>
                      <a:r>
                        <a:rPr kumimoji="1" lang="ja-JP" altLang="en-US" sz="1300" dirty="0">
                          <a:latin typeface="メイリオ" panose="020B0604030504040204" pitchFamily="50" charset="-128"/>
                          <a:ea typeface="メイリオ" panose="020B0604030504040204" pitchFamily="50" charset="-128"/>
                        </a:rPr>
                        <a:t>発電電力</a:t>
                      </a:r>
                    </a:p>
                  </a:txBody>
                  <a:tcPr marT="42203" marB="42203"/>
                </a:tc>
                <a:tc>
                  <a:txBody>
                    <a:bodyPr/>
                    <a:lstStyle/>
                    <a:p>
                      <a:r>
                        <a:rPr kumimoji="1" lang="en-US" altLang="ja-JP" sz="1300" dirty="0">
                          <a:latin typeface="メイリオ" panose="020B0604030504040204" pitchFamily="50" charset="-128"/>
                          <a:ea typeface="メイリオ" panose="020B0604030504040204" pitchFamily="50" charset="-128"/>
                        </a:rPr>
                        <a:t>kW</a:t>
                      </a:r>
                      <a:endParaRPr kumimoji="1" lang="ja-JP" altLang="en-US" sz="1300" dirty="0">
                        <a:latin typeface="メイリオ" panose="020B0604030504040204" pitchFamily="50" charset="-128"/>
                        <a:ea typeface="メイリオ" panose="020B0604030504040204" pitchFamily="50" charset="-128"/>
                      </a:endParaRPr>
                    </a:p>
                  </a:txBody>
                  <a:tcPr marT="42203" marB="42203"/>
                </a:tc>
                <a:tc>
                  <a:txBody>
                    <a:bodyPr/>
                    <a:lstStyle/>
                    <a:p>
                      <a:r>
                        <a:rPr kumimoji="1" lang="en-US" altLang="ja-JP" sz="1300" dirty="0">
                          <a:latin typeface="メイリオ" panose="020B0604030504040204" pitchFamily="50" charset="-128"/>
                          <a:ea typeface="メイリオ" panose="020B0604030504040204" pitchFamily="50" charset="-128"/>
                        </a:rPr>
                        <a:t>63.6</a:t>
                      </a:r>
                      <a:r>
                        <a:rPr kumimoji="1" lang="ja-JP" altLang="en-US" sz="1300" dirty="0">
                          <a:latin typeface="メイリオ" panose="020B0604030504040204" pitchFamily="50" charset="-128"/>
                          <a:ea typeface="メイリオ" panose="020B0604030504040204" pitchFamily="50" charset="-128"/>
                        </a:rPr>
                        <a:t>～</a:t>
                      </a:r>
                      <a:r>
                        <a:rPr kumimoji="1" lang="en-US" altLang="ja-JP" sz="1300" dirty="0">
                          <a:latin typeface="メイリオ" panose="020B0604030504040204" pitchFamily="50" charset="-128"/>
                          <a:ea typeface="メイリオ" panose="020B0604030504040204" pitchFamily="50" charset="-128"/>
                        </a:rPr>
                        <a:t>78.9</a:t>
                      </a:r>
                      <a:endParaRPr kumimoji="1" lang="ja-JP" altLang="en-US" sz="1300" dirty="0">
                        <a:latin typeface="メイリオ" panose="020B0604030504040204" pitchFamily="50" charset="-128"/>
                        <a:ea typeface="メイリオ" panose="020B0604030504040204" pitchFamily="50" charset="-128"/>
                      </a:endParaRPr>
                    </a:p>
                  </a:txBody>
                  <a:tcPr marT="42203" marB="42203"/>
                </a:tc>
                <a:extLst>
                  <a:ext uri="{0D108BD9-81ED-4DB2-BD59-A6C34878D82A}">
                    <a16:rowId xmlns:a16="http://schemas.microsoft.com/office/drawing/2014/main" val="10002"/>
                  </a:ext>
                </a:extLst>
              </a:tr>
              <a:tr h="287606">
                <a:tc>
                  <a:txBody>
                    <a:bodyPr/>
                    <a:lstStyle/>
                    <a:p>
                      <a:r>
                        <a:rPr kumimoji="1" lang="ja-JP" altLang="en-US" sz="1300" dirty="0">
                          <a:latin typeface="メイリオ" panose="020B0604030504040204" pitchFamily="50" charset="-128"/>
                          <a:ea typeface="メイリオ" panose="020B0604030504040204" pitchFamily="50" charset="-128"/>
                        </a:rPr>
                        <a:t>稼働率</a:t>
                      </a:r>
                    </a:p>
                  </a:txBody>
                  <a:tcPr marT="42203" marB="42203"/>
                </a:tc>
                <a:tc>
                  <a:txBody>
                    <a:bodyPr/>
                    <a:lstStyle/>
                    <a:p>
                      <a:r>
                        <a:rPr kumimoji="1" lang="ja-JP" altLang="en-US" sz="1300" dirty="0">
                          <a:latin typeface="メイリオ" panose="020B0604030504040204" pitchFamily="50" charset="-128"/>
                          <a:ea typeface="メイリオ" panose="020B0604030504040204" pitchFamily="50" charset="-128"/>
                        </a:rPr>
                        <a:t>％</a:t>
                      </a:r>
                    </a:p>
                  </a:txBody>
                  <a:tcPr marT="42203" marB="42203"/>
                </a:tc>
                <a:tc>
                  <a:txBody>
                    <a:bodyPr/>
                    <a:lstStyle/>
                    <a:p>
                      <a:r>
                        <a:rPr kumimoji="1" lang="en-US" altLang="ja-JP" sz="1300" dirty="0">
                          <a:latin typeface="メイリオ" panose="020B0604030504040204" pitchFamily="50" charset="-128"/>
                          <a:ea typeface="メイリオ" panose="020B0604030504040204" pitchFamily="50" charset="-128"/>
                        </a:rPr>
                        <a:t>99.8</a:t>
                      </a:r>
                      <a:endParaRPr kumimoji="1" lang="ja-JP" altLang="en-US" sz="1300" dirty="0">
                        <a:latin typeface="メイリオ" panose="020B0604030504040204" pitchFamily="50" charset="-128"/>
                        <a:ea typeface="メイリオ" panose="020B0604030504040204" pitchFamily="50" charset="-128"/>
                      </a:endParaRPr>
                    </a:p>
                  </a:txBody>
                  <a:tcPr marT="42203" marB="42203"/>
                </a:tc>
                <a:extLst>
                  <a:ext uri="{0D108BD9-81ED-4DB2-BD59-A6C34878D82A}">
                    <a16:rowId xmlns:a16="http://schemas.microsoft.com/office/drawing/2014/main" val="10003"/>
                  </a:ext>
                </a:extLst>
              </a:tr>
            </a:tbl>
          </a:graphicData>
        </a:graphic>
      </p:graphicFrame>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7490" y="4041379"/>
            <a:ext cx="3151194" cy="2046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5792" y="1854580"/>
            <a:ext cx="2634367" cy="2069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テキスト ボックス 16"/>
          <p:cNvSpPr txBox="1"/>
          <p:nvPr/>
        </p:nvSpPr>
        <p:spPr>
          <a:xfrm>
            <a:off x="6198139" y="6124608"/>
            <a:ext cx="2826415" cy="291170"/>
          </a:xfrm>
          <a:prstGeom prst="rect">
            <a:avLst/>
          </a:prstGeom>
          <a:noFill/>
        </p:spPr>
        <p:txBody>
          <a:bodyPr wrap="none" rtlCol="0">
            <a:spAutoFit/>
          </a:bodyPr>
          <a:lstStyle/>
          <a:p>
            <a:pPr defTabSz="844058" eaLnBrk="0" hangingPunct="0">
              <a:defRPr/>
            </a:pPr>
            <a:r>
              <a:rPr lang="ja-JP" altLang="en-US" sz="1292" dirty="0">
                <a:solidFill>
                  <a:prstClr val="black"/>
                </a:solidFill>
                <a:latin typeface="メイリオ" panose="020B0604030504040204" pitchFamily="50" charset="-128"/>
              </a:rPr>
              <a:t>発電機室内のレイアウト・設置状況</a:t>
            </a:r>
          </a:p>
        </p:txBody>
      </p:sp>
      <p:grpSp>
        <p:nvGrpSpPr>
          <p:cNvPr id="2" name="グループ化 1"/>
          <p:cNvGrpSpPr/>
          <p:nvPr/>
        </p:nvGrpSpPr>
        <p:grpSpPr>
          <a:xfrm>
            <a:off x="1480679" y="2339877"/>
            <a:ext cx="3539676" cy="2724717"/>
            <a:chOff x="1424608" y="1412913"/>
            <a:chExt cx="4927899" cy="3444579"/>
          </a:xfrm>
        </p:grpSpPr>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4608" y="1528037"/>
              <a:ext cx="4163753" cy="332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13"/>
            <p:cNvSpPr txBox="1"/>
            <p:nvPr/>
          </p:nvSpPr>
          <p:spPr>
            <a:xfrm>
              <a:off x="2283933" y="1917537"/>
              <a:ext cx="1176543" cy="368096"/>
            </a:xfrm>
            <a:prstGeom prst="rect">
              <a:avLst/>
            </a:prstGeom>
            <a:noFill/>
          </p:spPr>
          <p:txBody>
            <a:bodyPr wrap="none" rtlCol="0">
              <a:spAutoFit/>
            </a:bodyPr>
            <a:lstStyle/>
            <a:p>
              <a:pPr defTabSz="844058" eaLnBrk="0" hangingPunct="0">
                <a:defRPr/>
              </a:pPr>
              <a:r>
                <a:rPr lang="ja-JP" altLang="en-US" sz="1292" u="sng" dirty="0">
                  <a:solidFill>
                    <a:prstClr val="black"/>
                  </a:solidFill>
                  <a:latin typeface="メイリオ" panose="020B0604030504040204" pitchFamily="50" charset="-128"/>
                </a:rPr>
                <a:t>並列運転</a:t>
              </a:r>
            </a:p>
          </p:txBody>
        </p:sp>
        <p:sp>
          <p:nvSpPr>
            <p:cNvPr id="18" name="テキスト ボックス 17"/>
            <p:cNvSpPr txBox="1"/>
            <p:nvPr/>
          </p:nvSpPr>
          <p:spPr>
            <a:xfrm>
              <a:off x="4747139" y="4238051"/>
              <a:ext cx="1147533" cy="440240"/>
            </a:xfrm>
            <a:prstGeom prst="rect">
              <a:avLst/>
            </a:prstGeom>
            <a:solidFill>
              <a:schemeClr val="bg1"/>
            </a:solidFill>
          </p:spPr>
          <p:txBody>
            <a:bodyPr wrap="none" rtlCol="0">
              <a:spAutoFit/>
            </a:bodyPr>
            <a:lstStyle/>
            <a:p>
              <a:pPr defTabSz="844058" eaLnBrk="0" hangingPunct="0">
                <a:defRPr/>
              </a:pPr>
              <a:r>
                <a:rPr lang="ja-JP" altLang="en-US" sz="1663" dirty="0">
                  <a:solidFill>
                    <a:prstClr val="black"/>
                  </a:solidFill>
                  <a:latin typeface="メイリオ" panose="020B0604030504040204" pitchFamily="50" charset="-128"/>
                </a:rPr>
                <a:t>着水井</a:t>
              </a:r>
            </a:p>
          </p:txBody>
        </p:sp>
        <p:sp>
          <p:nvSpPr>
            <p:cNvPr id="19" name="テキスト ボックス 18"/>
            <p:cNvSpPr txBox="1"/>
            <p:nvPr/>
          </p:nvSpPr>
          <p:spPr>
            <a:xfrm>
              <a:off x="5213901" y="3192767"/>
              <a:ext cx="1138606" cy="619464"/>
            </a:xfrm>
            <a:prstGeom prst="rect">
              <a:avLst/>
            </a:prstGeom>
            <a:solidFill>
              <a:schemeClr val="bg1"/>
            </a:solidFill>
          </p:spPr>
          <p:txBody>
            <a:bodyPr wrap="none" rtlCol="0">
              <a:spAutoFit/>
            </a:bodyPr>
            <a:lstStyle/>
            <a:p>
              <a:pPr defTabSz="844058" eaLnBrk="0" hangingPunct="0">
                <a:defRPr/>
              </a:pPr>
              <a:r>
                <a:rPr lang="ja-JP" altLang="en-US" sz="1292" dirty="0">
                  <a:solidFill>
                    <a:prstClr val="black"/>
                  </a:solidFill>
                  <a:latin typeface="メイリオ" panose="020B0604030504040204" pitchFamily="50" charset="-128"/>
                </a:rPr>
                <a:t>総落差</a:t>
              </a:r>
              <a:endParaRPr lang="en-US" altLang="ja-JP" sz="1292" dirty="0">
                <a:solidFill>
                  <a:prstClr val="black"/>
                </a:solidFill>
                <a:latin typeface="メイリオ" panose="020B0604030504040204" pitchFamily="50" charset="-128"/>
              </a:endParaRPr>
            </a:p>
            <a:p>
              <a:pPr defTabSz="844058" eaLnBrk="0" hangingPunct="0">
                <a:defRPr/>
              </a:pPr>
              <a:r>
                <a:rPr lang="en-US" altLang="ja-JP" sz="1292" dirty="0">
                  <a:solidFill>
                    <a:prstClr val="black"/>
                  </a:solidFill>
                  <a:latin typeface="メイリオ" panose="020B0604030504040204" pitchFamily="50" charset="-128"/>
                </a:rPr>
                <a:t>42.10</a:t>
              </a:r>
              <a:r>
                <a:rPr lang="ja-JP" altLang="en-US" sz="1292" dirty="0">
                  <a:solidFill>
                    <a:prstClr val="black"/>
                  </a:solidFill>
                  <a:latin typeface="メイリオ" panose="020B0604030504040204" pitchFamily="50" charset="-128"/>
                </a:rPr>
                <a:t>ｍ</a:t>
              </a:r>
            </a:p>
          </p:txBody>
        </p:sp>
        <p:sp>
          <p:nvSpPr>
            <p:cNvPr id="20" name="テキスト ボックス 19"/>
            <p:cNvSpPr txBox="1"/>
            <p:nvPr/>
          </p:nvSpPr>
          <p:spPr>
            <a:xfrm>
              <a:off x="2185437" y="2661367"/>
              <a:ext cx="850718" cy="440240"/>
            </a:xfrm>
            <a:prstGeom prst="rect">
              <a:avLst/>
            </a:prstGeom>
            <a:solidFill>
              <a:schemeClr val="bg1"/>
            </a:solidFill>
          </p:spPr>
          <p:txBody>
            <a:bodyPr wrap="none" rtlCol="0">
              <a:spAutoFit/>
            </a:bodyPr>
            <a:lstStyle/>
            <a:p>
              <a:pPr defTabSz="844058" eaLnBrk="0" hangingPunct="0">
                <a:defRPr/>
              </a:pPr>
              <a:r>
                <a:rPr lang="ja-JP" altLang="en-US" sz="1663" dirty="0">
                  <a:solidFill>
                    <a:prstClr val="black"/>
                  </a:solidFill>
                  <a:latin typeface="メイリオ" panose="020B0604030504040204" pitchFamily="50" charset="-128"/>
                </a:rPr>
                <a:t>ダム</a:t>
              </a:r>
            </a:p>
          </p:txBody>
        </p:sp>
        <p:sp>
          <p:nvSpPr>
            <p:cNvPr id="21" name="テキスト ボックス 20"/>
            <p:cNvSpPr txBox="1"/>
            <p:nvPr/>
          </p:nvSpPr>
          <p:spPr>
            <a:xfrm>
              <a:off x="3005638" y="1412913"/>
              <a:ext cx="1176543" cy="368096"/>
            </a:xfrm>
            <a:prstGeom prst="rect">
              <a:avLst/>
            </a:prstGeom>
            <a:solidFill>
              <a:schemeClr val="bg1">
                <a:lumMod val="65000"/>
              </a:schemeClr>
            </a:solidFill>
          </p:spPr>
          <p:txBody>
            <a:bodyPr wrap="none" rtlCol="0">
              <a:spAutoFit/>
            </a:bodyPr>
            <a:lstStyle/>
            <a:p>
              <a:pPr defTabSz="844058" eaLnBrk="0" hangingPunct="0">
                <a:defRPr/>
              </a:pPr>
              <a:r>
                <a:rPr lang="ja-JP" altLang="en-US" sz="1292" dirty="0">
                  <a:solidFill>
                    <a:prstClr val="black"/>
                  </a:solidFill>
                  <a:latin typeface="メイリオ" panose="020B0604030504040204" pitchFamily="50" charset="-128"/>
                </a:rPr>
                <a:t>発電機室</a:t>
              </a:r>
            </a:p>
          </p:txBody>
        </p:sp>
      </p:grpSp>
      <p:sp>
        <p:nvSpPr>
          <p:cNvPr id="11" name="テキスト ボックス 10"/>
          <p:cNvSpPr txBox="1"/>
          <p:nvPr/>
        </p:nvSpPr>
        <p:spPr>
          <a:xfrm>
            <a:off x="884041" y="853661"/>
            <a:ext cx="8640960" cy="887935"/>
          </a:xfrm>
          <a:prstGeom prst="rect">
            <a:avLst/>
          </a:prstGeom>
          <a:noFill/>
        </p:spPr>
        <p:txBody>
          <a:bodyPr wrap="square" rtlCol="0">
            <a:spAutoFit/>
          </a:bodyPr>
          <a:lstStyle/>
          <a:p>
            <a:pPr defTabSz="844058" eaLnBrk="0" hangingPunct="0">
              <a:defRPr/>
            </a:pPr>
            <a:r>
              <a:rPr lang="ja-JP" altLang="en-US" sz="2585" dirty="0">
                <a:solidFill>
                  <a:prstClr val="black"/>
                </a:solidFill>
                <a:latin typeface="メイリオ" panose="020B0604030504040204" pitchFamily="50" charset="-128"/>
              </a:rPr>
              <a:t>発電電力量は</a:t>
            </a:r>
            <a:r>
              <a:rPr lang="en-US" altLang="ja-JP" sz="2585" dirty="0">
                <a:solidFill>
                  <a:prstClr val="black"/>
                </a:solidFill>
                <a:latin typeface="メイリオ" panose="020B0604030504040204" pitchFamily="50" charset="-128"/>
              </a:rPr>
              <a:t>616Mwh/</a:t>
            </a:r>
            <a:r>
              <a:rPr lang="ja-JP" altLang="en-US" sz="2585" dirty="0">
                <a:solidFill>
                  <a:prstClr val="black"/>
                </a:solidFill>
                <a:latin typeface="メイリオ" panose="020B0604030504040204" pitchFamily="50" charset="-128"/>
              </a:rPr>
              <a:t>年。一般家庭</a:t>
            </a:r>
            <a:r>
              <a:rPr lang="en-US" altLang="ja-JP" sz="2585" dirty="0">
                <a:solidFill>
                  <a:prstClr val="black"/>
                </a:solidFill>
                <a:latin typeface="メイリオ" panose="020B0604030504040204" pitchFamily="50" charset="-128"/>
              </a:rPr>
              <a:t>172</a:t>
            </a:r>
            <a:r>
              <a:rPr lang="ja-JP" altLang="en-US" sz="2585" dirty="0">
                <a:solidFill>
                  <a:prstClr val="black"/>
                </a:solidFill>
                <a:latin typeface="メイリオ" panose="020B0604030504040204" pitchFamily="50" charset="-128"/>
              </a:rPr>
              <a:t>軒分に相当。</a:t>
            </a:r>
            <a:endParaRPr lang="en-US" altLang="ja-JP" sz="2585" dirty="0">
              <a:solidFill>
                <a:prstClr val="black"/>
              </a:solidFill>
              <a:latin typeface="メイリオ" panose="020B0604030504040204" pitchFamily="50" charset="-128"/>
            </a:endParaRPr>
          </a:p>
          <a:p>
            <a:pPr defTabSz="844058" eaLnBrk="0" hangingPunct="0">
              <a:defRPr/>
            </a:pPr>
            <a:r>
              <a:rPr lang="ja-JP" altLang="en-US" sz="2585" dirty="0">
                <a:solidFill>
                  <a:prstClr val="black"/>
                </a:solidFill>
                <a:latin typeface="メイリオ" panose="020B0604030504040204" pitchFamily="50" charset="-128"/>
              </a:rPr>
              <a:t>実証後、福島県相馬市に移転し、現在稼働中。</a:t>
            </a:r>
            <a:endParaRPr lang="en-US" altLang="ja-JP" sz="2585" dirty="0">
              <a:solidFill>
                <a:prstClr val="black"/>
              </a:solidFill>
              <a:latin typeface="メイリオ" panose="020B0604030504040204" pitchFamily="50" charset="-128"/>
            </a:endParaRPr>
          </a:p>
        </p:txBody>
      </p:sp>
      <p:sp>
        <p:nvSpPr>
          <p:cNvPr id="22" name="テキスト ボックス 21"/>
          <p:cNvSpPr txBox="1"/>
          <p:nvPr/>
        </p:nvSpPr>
        <p:spPr>
          <a:xfrm>
            <a:off x="9275068" y="6526160"/>
            <a:ext cx="630932" cy="369332"/>
          </a:xfrm>
          <a:prstGeom prst="rect">
            <a:avLst/>
          </a:prstGeom>
          <a:noFill/>
        </p:spPr>
        <p:txBody>
          <a:bodyPr wrap="square" rtlCol="0">
            <a:spAutoFit/>
          </a:bodyPr>
          <a:lstStyle/>
          <a:p>
            <a:pPr algn="ctr"/>
            <a:r>
              <a:rPr lang="en-US" altLang="ja-JP"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4</a:t>
            </a:r>
            <a:endParaRPr lang="ja-JP" altLang="en-US"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17586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27"/>
          <p:cNvSpPr txBox="1">
            <a:spLocks noChangeArrowheads="1"/>
          </p:cNvSpPr>
          <p:nvPr/>
        </p:nvSpPr>
        <p:spPr bwMode="auto">
          <a:xfrm>
            <a:off x="10441880" y="3828641"/>
            <a:ext cx="4103687" cy="34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44058" eaLnBrk="0" hangingPunct="0">
              <a:spcBef>
                <a:spcPct val="0"/>
              </a:spcBef>
              <a:buNone/>
            </a:pPr>
            <a:r>
              <a:rPr lang="ja-JP" altLang="en-US" sz="1663">
                <a:solidFill>
                  <a:prstClr val="black"/>
                </a:solidFill>
                <a:latin typeface="ＭＳ Ｐゴシック" pitchFamily="50" charset="-128"/>
              </a:rPr>
              <a:t>図</a:t>
            </a:r>
            <a:r>
              <a:rPr lang="en-US" altLang="ja-JP" sz="1663">
                <a:solidFill>
                  <a:prstClr val="black"/>
                </a:solidFill>
                <a:latin typeface="ＭＳ Ｐゴシック" pitchFamily="50" charset="-128"/>
              </a:rPr>
              <a:t>1</a:t>
            </a:r>
            <a:r>
              <a:rPr lang="ja-JP" altLang="en-US" sz="1663">
                <a:solidFill>
                  <a:prstClr val="black"/>
                </a:solidFill>
                <a:latin typeface="ＭＳ Ｐゴシック" pitchFamily="50" charset="-128"/>
              </a:rPr>
              <a:t>　各発電方式のエネルギー変換効率</a:t>
            </a:r>
          </a:p>
        </p:txBody>
      </p:sp>
      <p:sp>
        <p:nvSpPr>
          <p:cNvPr id="11" name="テキスト ボックス 17"/>
          <p:cNvSpPr txBox="1">
            <a:spLocks noChangeArrowheads="1"/>
          </p:cNvSpPr>
          <p:nvPr/>
        </p:nvSpPr>
        <p:spPr bwMode="auto">
          <a:xfrm>
            <a:off x="362321" y="1382967"/>
            <a:ext cx="4299848"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200" b="1">
                <a:solidFill>
                  <a:schemeClr val="tx1"/>
                </a:solidFill>
                <a:latin typeface="Arial" pitchFamily="34" charset="0"/>
                <a:ea typeface="ＭＳ Ｐゴシック" pitchFamily="50" charset="-128"/>
              </a:defRPr>
            </a:lvl1pPr>
            <a:lvl2pPr marL="742950" indent="-285750" eaLnBrk="0" hangingPunct="0">
              <a:defRPr kumimoji="1" sz="1200" b="1">
                <a:solidFill>
                  <a:schemeClr val="tx1"/>
                </a:solidFill>
                <a:latin typeface="Arial" pitchFamily="34" charset="0"/>
                <a:ea typeface="ＭＳ Ｐゴシック" pitchFamily="50" charset="-128"/>
              </a:defRPr>
            </a:lvl2pPr>
            <a:lvl3pPr marL="1143000" indent="-228600" eaLnBrk="0" hangingPunct="0">
              <a:defRPr kumimoji="1" sz="1200" b="1">
                <a:solidFill>
                  <a:schemeClr val="tx1"/>
                </a:solidFill>
                <a:latin typeface="Arial" pitchFamily="34" charset="0"/>
                <a:ea typeface="ＭＳ Ｐゴシック" pitchFamily="50" charset="-128"/>
              </a:defRPr>
            </a:lvl3pPr>
            <a:lvl4pPr marL="1600200" indent="-228600" eaLnBrk="0" hangingPunct="0">
              <a:defRPr kumimoji="1" sz="1200" b="1">
                <a:solidFill>
                  <a:schemeClr val="tx1"/>
                </a:solidFill>
                <a:latin typeface="Arial" pitchFamily="34" charset="0"/>
                <a:ea typeface="ＭＳ Ｐゴシック" pitchFamily="50" charset="-128"/>
              </a:defRPr>
            </a:lvl4pPr>
            <a:lvl5pPr marL="2057400" indent="-228600" eaLnBrk="0" hangingPunct="0">
              <a:defRPr kumimoji="1" sz="1200" b="1">
                <a:solidFill>
                  <a:schemeClr val="tx1"/>
                </a:solidFill>
                <a:latin typeface="Arial" pitchFamily="34" charset="0"/>
                <a:ea typeface="ＭＳ Ｐゴシック" pitchFamily="50" charset="-128"/>
              </a:defRPr>
            </a:lvl5pPr>
            <a:lvl6pPr marL="2514600" indent="-228600" eaLnBrk="0" fontAlgn="base" hangingPunct="0">
              <a:spcBef>
                <a:spcPct val="50000"/>
              </a:spcBef>
              <a:spcAft>
                <a:spcPct val="0"/>
              </a:spcAft>
              <a:defRPr kumimoji="1" sz="1200" b="1">
                <a:solidFill>
                  <a:schemeClr val="tx1"/>
                </a:solidFill>
                <a:latin typeface="Arial" pitchFamily="34" charset="0"/>
                <a:ea typeface="ＭＳ Ｐゴシック" pitchFamily="50" charset="-128"/>
              </a:defRPr>
            </a:lvl6pPr>
            <a:lvl7pPr marL="2971800" indent="-228600" eaLnBrk="0" fontAlgn="base" hangingPunct="0">
              <a:spcBef>
                <a:spcPct val="50000"/>
              </a:spcBef>
              <a:spcAft>
                <a:spcPct val="0"/>
              </a:spcAft>
              <a:defRPr kumimoji="1" sz="1200" b="1">
                <a:solidFill>
                  <a:schemeClr val="tx1"/>
                </a:solidFill>
                <a:latin typeface="Arial" pitchFamily="34" charset="0"/>
                <a:ea typeface="ＭＳ Ｐゴシック" pitchFamily="50" charset="-128"/>
              </a:defRPr>
            </a:lvl7pPr>
            <a:lvl8pPr marL="3429000" indent="-228600" eaLnBrk="0" fontAlgn="base" hangingPunct="0">
              <a:spcBef>
                <a:spcPct val="50000"/>
              </a:spcBef>
              <a:spcAft>
                <a:spcPct val="0"/>
              </a:spcAft>
              <a:defRPr kumimoji="1" sz="1200" b="1">
                <a:solidFill>
                  <a:schemeClr val="tx1"/>
                </a:solidFill>
                <a:latin typeface="Arial" pitchFamily="34" charset="0"/>
                <a:ea typeface="ＭＳ Ｐゴシック" pitchFamily="50" charset="-128"/>
              </a:defRPr>
            </a:lvl8pPr>
            <a:lvl9pPr marL="3886200" indent="-228600" eaLnBrk="0" fontAlgn="base" hangingPunct="0">
              <a:spcBef>
                <a:spcPct val="50000"/>
              </a:spcBef>
              <a:spcAft>
                <a:spcPct val="0"/>
              </a:spcAft>
              <a:defRPr kumimoji="1" sz="1200" b="1">
                <a:solidFill>
                  <a:schemeClr val="tx1"/>
                </a:solidFill>
                <a:latin typeface="Arial" pitchFamily="34" charset="0"/>
                <a:ea typeface="ＭＳ Ｐゴシック" pitchFamily="50" charset="-128"/>
              </a:defRPr>
            </a:lvl9pPr>
          </a:lstStyle>
          <a:p>
            <a:pPr marL="417634" indent="-417634" defTabSz="844058" eaLnBrk="1" hangingPunct="1">
              <a:defRPr/>
            </a:pPr>
            <a:r>
              <a:rPr lang="en-US" altLang="ja-JP" sz="2000" b="0" dirty="0">
                <a:solidFill>
                  <a:prstClr val="black"/>
                </a:solidFill>
                <a:latin typeface="メイリオ" panose="020B0604030504040204" pitchFamily="50" charset="-128"/>
                <a:ea typeface="メイリオ" panose="020B0604030504040204" pitchFamily="50" charset="-128"/>
              </a:rPr>
              <a:t>①</a:t>
            </a:r>
            <a:r>
              <a:rPr lang="ja-JP" altLang="en-US" sz="2000" b="0" dirty="0">
                <a:solidFill>
                  <a:prstClr val="black"/>
                </a:solidFill>
                <a:latin typeface="メイリオ" panose="020B0604030504040204" pitchFamily="50" charset="-128"/>
                <a:ea typeface="メイリオ" panose="020B0604030504040204" pitchFamily="50" charset="-128"/>
              </a:rPr>
              <a:t>　二酸化炭素を排出しないクリーンなエネルギー</a:t>
            </a:r>
          </a:p>
          <a:p>
            <a:pPr defTabSz="844058" eaLnBrk="1" hangingPunct="1">
              <a:defRPr/>
            </a:pPr>
            <a:endParaRPr lang="ja-JP" altLang="en-US" sz="1000" b="0" dirty="0">
              <a:solidFill>
                <a:prstClr val="black"/>
              </a:solidFill>
              <a:latin typeface="メイリオ" panose="020B0604030504040204" pitchFamily="50" charset="-128"/>
              <a:ea typeface="メイリオ" panose="020B0604030504040204" pitchFamily="50" charset="-128"/>
            </a:endParaRPr>
          </a:p>
          <a:p>
            <a:pPr marL="417634" indent="-417634" defTabSz="844058" eaLnBrk="1" hangingPunct="1">
              <a:defRPr/>
            </a:pPr>
            <a:r>
              <a:rPr lang="ja-JP" altLang="en-US" sz="2000" b="0" dirty="0">
                <a:solidFill>
                  <a:prstClr val="black"/>
                </a:solidFill>
                <a:latin typeface="メイリオ" panose="020B0604030504040204" pitchFamily="50" charset="-128"/>
                <a:ea typeface="メイリオ" panose="020B0604030504040204" pitchFamily="50" charset="-128"/>
              </a:rPr>
              <a:t>②　他の発電方法と比べてエネルギー変換効率が高い</a:t>
            </a:r>
            <a:endParaRPr lang="en-US" altLang="ja-JP" sz="2000" b="0" dirty="0">
              <a:solidFill>
                <a:prstClr val="black"/>
              </a:solidFill>
              <a:latin typeface="メイリオ" panose="020B0604030504040204" pitchFamily="50" charset="-128"/>
              <a:ea typeface="メイリオ" panose="020B0604030504040204" pitchFamily="50" charset="-128"/>
            </a:endParaRPr>
          </a:p>
          <a:p>
            <a:pPr defTabSz="844058" eaLnBrk="1" hangingPunct="1">
              <a:defRPr/>
            </a:pPr>
            <a:endParaRPr lang="ja-JP" altLang="en-US" sz="1000" b="0" dirty="0">
              <a:solidFill>
                <a:prstClr val="black"/>
              </a:solidFill>
              <a:latin typeface="メイリオ" panose="020B0604030504040204" pitchFamily="50" charset="-128"/>
              <a:ea typeface="メイリオ" panose="020B0604030504040204" pitchFamily="50" charset="-128"/>
            </a:endParaRPr>
          </a:p>
          <a:p>
            <a:pPr marL="417634" indent="-417634" defTabSz="844058" eaLnBrk="1" hangingPunct="1">
              <a:defRPr/>
            </a:pPr>
            <a:r>
              <a:rPr lang="ja-JP" altLang="en-US" sz="2000" b="0" dirty="0">
                <a:solidFill>
                  <a:prstClr val="black"/>
                </a:solidFill>
                <a:latin typeface="メイリオ" panose="020B0604030504040204" pitchFamily="50" charset="-128"/>
                <a:ea typeface="メイリオ" panose="020B0604030504040204" pitchFamily="50" charset="-128"/>
              </a:rPr>
              <a:t>③　施設利用率が通常</a:t>
            </a:r>
            <a:r>
              <a:rPr lang="en-US" altLang="ja-JP" sz="2000" b="0" dirty="0">
                <a:solidFill>
                  <a:prstClr val="black"/>
                </a:solidFill>
                <a:latin typeface="メイリオ" panose="020B0604030504040204" pitchFamily="50" charset="-128"/>
                <a:ea typeface="メイリオ" panose="020B0604030504040204" pitchFamily="50" charset="-128"/>
              </a:rPr>
              <a:t>70</a:t>
            </a:r>
            <a:r>
              <a:rPr lang="ja-JP" altLang="en-US" sz="2000" b="0" dirty="0">
                <a:solidFill>
                  <a:prstClr val="black"/>
                </a:solidFill>
                <a:latin typeface="メイリオ" panose="020B0604030504040204" pitchFamily="50" charset="-128"/>
                <a:ea typeface="メイリオ" panose="020B0604030504040204" pitchFamily="50" charset="-128"/>
              </a:rPr>
              <a:t>％程度と高い</a:t>
            </a:r>
            <a:endParaRPr lang="en-US" altLang="ja-JP" sz="2000" b="0" dirty="0">
              <a:solidFill>
                <a:prstClr val="black"/>
              </a:solidFill>
              <a:latin typeface="メイリオ" panose="020B0604030504040204" pitchFamily="50" charset="-128"/>
              <a:ea typeface="メイリオ" panose="020B0604030504040204" pitchFamily="50" charset="-128"/>
            </a:endParaRPr>
          </a:p>
          <a:p>
            <a:pPr defTabSz="844058" eaLnBrk="1" hangingPunct="1">
              <a:defRPr/>
            </a:pPr>
            <a:endParaRPr lang="en-US" altLang="ja-JP" sz="1000" b="0" dirty="0">
              <a:solidFill>
                <a:prstClr val="black"/>
              </a:solidFill>
              <a:latin typeface="メイリオ" panose="020B0604030504040204" pitchFamily="50" charset="-128"/>
              <a:ea typeface="メイリオ" panose="020B0604030504040204" pitchFamily="50" charset="-128"/>
            </a:endParaRPr>
          </a:p>
        </p:txBody>
      </p:sp>
      <p:pic>
        <p:nvPicPr>
          <p:cNvPr id="12"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l="6487" r="13091" b="4028"/>
          <a:stretch>
            <a:fillRect/>
          </a:stretch>
        </p:blipFill>
        <p:spPr bwMode="auto">
          <a:xfrm>
            <a:off x="10252700" y="723156"/>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タイトル 1"/>
          <p:cNvSpPr txBox="1">
            <a:spLocks/>
          </p:cNvSpPr>
          <p:nvPr/>
        </p:nvSpPr>
        <p:spPr bwMode="auto">
          <a:xfrm>
            <a:off x="381001" y="-85191"/>
            <a:ext cx="9144000" cy="705881"/>
          </a:xfrm>
          <a:prstGeom prst="rect">
            <a:avLst/>
          </a:prstGeom>
          <a:solidFill>
            <a:schemeClr val="bg1"/>
          </a:solidFill>
          <a:ln w="9525">
            <a:noFill/>
            <a:miter lim="800000"/>
            <a:headEnd/>
            <a:tailEnd/>
          </a:ln>
          <a:effectLst/>
        </p:spPr>
        <p:txBody>
          <a:bodyPr vert="horz" wrap="square" lIns="84407" tIns="42203" rIns="84407" bIns="42203" numCol="1" anchor="ctr" anchorCtr="0" compatLnSpc="1">
            <a:prstTxWarp prst="textNoShape">
              <a:avLst/>
            </a:prstTxWarp>
            <a:noAutofit/>
          </a:bodyPr>
          <a:lstStyle>
            <a:lvl1pPr algn="ctr" rtl="0" eaLnBrk="0" fontAlgn="base" hangingPunct="0">
              <a:spcBef>
                <a:spcPct val="0"/>
              </a:spcBef>
              <a:spcAft>
                <a:spcPct val="0"/>
              </a:spcAft>
              <a:defRPr kumimoji="1" lang="ja-JP" altLang="en-US" sz="3200" kern="1200">
                <a:solidFill>
                  <a:schemeClr val="lt1"/>
                </a:solidFill>
                <a:latin typeface="+mn-lt"/>
                <a:ea typeface="+mn-ea"/>
                <a:cs typeface="+mn-cs"/>
              </a:defRPr>
            </a:lvl1pPr>
            <a:lvl2pPr algn="ctr" rtl="0" eaLnBrk="0" fontAlgn="base" hangingPunct="0">
              <a:spcBef>
                <a:spcPct val="0"/>
              </a:spcBef>
              <a:spcAft>
                <a:spcPct val="0"/>
              </a:spcAft>
              <a:defRPr kumimoji="1" sz="4400">
                <a:solidFill>
                  <a:schemeClr val="lt1"/>
                </a:solidFill>
                <a:latin typeface="+mn-lt"/>
                <a:ea typeface="+mn-ea"/>
                <a:cs typeface="+mn-cs"/>
              </a:defRPr>
            </a:lvl2pPr>
            <a:lvl3pPr algn="ctr" rtl="0" eaLnBrk="0" fontAlgn="base" hangingPunct="0">
              <a:spcBef>
                <a:spcPct val="0"/>
              </a:spcBef>
              <a:spcAft>
                <a:spcPct val="0"/>
              </a:spcAft>
              <a:defRPr kumimoji="1" sz="4400">
                <a:solidFill>
                  <a:schemeClr val="lt1"/>
                </a:solidFill>
                <a:latin typeface="+mn-lt"/>
                <a:ea typeface="+mn-ea"/>
                <a:cs typeface="+mn-cs"/>
              </a:defRPr>
            </a:lvl3pPr>
            <a:lvl4pPr algn="ctr" rtl="0" eaLnBrk="0" fontAlgn="base" hangingPunct="0">
              <a:spcBef>
                <a:spcPct val="0"/>
              </a:spcBef>
              <a:spcAft>
                <a:spcPct val="0"/>
              </a:spcAft>
              <a:defRPr kumimoji="1" sz="4400">
                <a:solidFill>
                  <a:schemeClr val="lt1"/>
                </a:solidFill>
                <a:latin typeface="+mn-lt"/>
                <a:ea typeface="+mn-ea"/>
                <a:cs typeface="+mn-cs"/>
              </a:defRPr>
            </a:lvl4pPr>
            <a:lvl5pPr algn="ctr" rtl="0" eaLnBrk="0" fontAlgn="base" hangingPunct="0">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defTabSz="844058">
              <a:defRPr/>
            </a:pPr>
            <a:r>
              <a:rPr lang="ja-JP" altLang="en-US" sz="2955"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小水力発電とは（その１）</a:t>
            </a:r>
          </a:p>
        </p:txBody>
      </p:sp>
      <p:sp>
        <p:nvSpPr>
          <p:cNvPr id="15" name="テキスト ボックス 14"/>
          <p:cNvSpPr txBox="1">
            <a:spLocks noChangeArrowheads="1"/>
          </p:cNvSpPr>
          <p:nvPr/>
        </p:nvSpPr>
        <p:spPr bwMode="auto">
          <a:xfrm>
            <a:off x="388001" y="495350"/>
            <a:ext cx="9156372" cy="769441"/>
          </a:xfrm>
          <a:prstGeom prst="rect">
            <a:avLst/>
          </a:prstGeom>
          <a:noFill/>
          <a:ln>
            <a:noFill/>
          </a:ln>
          <a:extLst/>
        </p:spPr>
        <p:txBody>
          <a:bodyPr wrap="square">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defTabSz="844058" eaLnBrk="0" hangingPunct="0">
              <a:defRPr/>
            </a:pPr>
            <a:r>
              <a:rPr lang="ja-JP" altLang="en-US" sz="2000" b="1" dirty="0">
                <a:solidFill>
                  <a:prstClr val="black"/>
                </a:solidFill>
                <a:latin typeface="メイリオ" panose="020B0604030504040204" pitchFamily="50" charset="-128"/>
                <a:ea typeface="メイリオ" panose="020B0604030504040204" pitchFamily="50" charset="-128"/>
              </a:rPr>
              <a:t>位置</a:t>
            </a:r>
            <a:r>
              <a:rPr lang="ja-JP" altLang="en-US" sz="2400" b="1" dirty="0">
                <a:solidFill>
                  <a:prstClr val="black"/>
                </a:solidFill>
                <a:latin typeface="メイリオ" panose="020B0604030504040204" pitchFamily="50" charset="-128"/>
                <a:ea typeface="メイリオ" panose="020B0604030504040204" pitchFamily="50" charset="-128"/>
              </a:rPr>
              <a:t>エネルギー</a:t>
            </a:r>
            <a:r>
              <a:rPr lang="ja-JP" altLang="en-US" sz="2000" b="1" dirty="0">
                <a:solidFill>
                  <a:prstClr val="black"/>
                </a:solidFill>
                <a:latin typeface="メイリオ" panose="020B0604030504040204" pitchFamily="50" charset="-128"/>
                <a:ea typeface="メイリオ" panose="020B0604030504040204" pitchFamily="50" charset="-128"/>
              </a:rPr>
              <a:t>を利用して水車を回し、水車と直結した発電機の回転により位置エネルギーを電気エネルギーに変換</a:t>
            </a:r>
          </a:p>
        </p:txBody>
      </p:sp>
      <p:grpSp>
        <p:nvGrpSpPr>
          <p:cNvPr id="2" name="グループ化 1"/>
          <p:cNvGrpSpPr/>
          <p:nvPr/>
        </p:nvGrpSpPr>
        <p:grpSpPr>
          <a:xfrm>
            <a:off x="488511" y="3933062"/>
            <a:ext cx="8733515" cy="2908475"/>
            <a:chOff x="-375118" y="2942824"/>
            <a:chExt cx="10502728" cy="3497667"/>
          </a:xfrm>
        </p:grpSpPr>
        <p:sp>
          <p:nvSpPr>
            <p:cNvPr id="16" name="テキスト ボックス 27"/>
            <p:cNvSpPr txBox="1">
              <a:spLocks noChangeArrowheads="1"/>
            </p:cNvSpPr>
            <p:nvPr/>
          </p:nvSpPr>
          <p:spPr bwMode="auto">
            <a:xfrm>
              <a:off x="-375118" y="5737254"/>
              <a:ext cx="4769361" cy="7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844058" eaLnBrk="0" hangingPunct="0">
                <a:spcBef>
                  <a:spcPct val="0"/>
                </a:spcBef>
                <a:buNone/>
              </a:pPr>
              <a:r>
                <a:rPr lang="ja-JP" altLang="en-US" sz="1600" dirty="0">
                  <a:solidFill>
                    <a:prstClr val="black"/>
                  </a:solidFill>
                  <a:latin typeface="メイリオ" panose="020B0604030504040204" pitchFamily="50" charset="-128"/>
                  <a:ea typeface="メイリオ" panose="020B0604030504040204" pitchFamily="50" charset="-128"/>
                </a:rPr>
                <a:t>図</a:t>
              </a:r>
              <a:r>
                <a:rPr lang="en-US" altLang="ja-JP" sz="1600" dirty="0">
                  <a:solidFill>
                    <a:prstClr val="black"/>
                  </a:solidFill>
                  <a:latin typeface="メイリオ" panose="020B0604030504040204" pitchFamily="50" charset="-128"/>
                  <a:ea typeface="メイリオ" panose="020B0604030504040204" pitchFamily="50" charset="-128"/>
                </a:rPr>
                <a:t>2</a:t>
              </a:r>
              <a:r>
                <a:rPr lang="ja-JP" altLang="en-US" sz="1600" dirty="0">
                  <a:solidFill>
                    <a:prstClr val="black"/>
                  </a:solidFill>
                  <a:latin typeface="メイリオ" panose="020B0604030504040204" pitchFamily="50" charset="-128"/>
                  <a:ea typeface="メイリオ" panose="020B0604030504040204" pitchFamily="50" charset="-128"/>
                </a:rPr>
                <a:t>　プロペラ水車（インライン式）</a:t>
              </a:r>
              <a:endParaRPr lang="en-US" altLang="ja-JP" sz="1600" dirty="0">
                <a:solidFill>
                  <a:prstClr val="black"/>
                </a:solidFill>
                <a:latin typeface="メイリオ" panose="020B0604030504040204" pitchFamily="50" charset="-128"/>
                <a:ea typeface="メイリオ" panose="020B0604030504040204" pitchFamily="50" charset="-128"/>
              </a:endParaRPr>
            </a:p>
            <a:p>
              <a:pPr algn="ctr" defTabSz="844058" eaLnBrk="0" hangingPunct="0">
                <a:spcBef>
                  <a:spcPct val="0"/>
                </a:spcBef>
                <a:buNone/>
              </a:pPr>
              <a:r>
                <a:rPr lang="ja-JP" altLang="en-US" sz="1600" dirty="0">
                  <a:solidFill>
                    <a:prstClr val="black"/>
                  </a:solidFill>
                  <a:latin typeface="メイリオ" panose="020B0604030504040204" pitchFamily="50" charset="-128"/>
                  <a:ea typeface="メイリオ" panose="020B0604030504040204" pitchFamily="50" charset="-128"/>
                </a:rPr>
                <a:t>出典：厚生労働省　</a:t>
              </a:r>
              <a:r>
                <a:rPr lang="en-US" altLang="ja-JP" sz="1600" dirty="0">
                  <a:solidFill>
                    <a:prstClr val="black"/>
                  </a:solidFill>
                  <a:latin typeface="メイリオ" panose="020B0604030504040204" pitchFamily="50" charset="-128"/>
                  <a:ea typeface="メイリオ" panose="020B0604030504040204" pitchFamily="50" charset="-128"/>
                </a:rPr>
                <a:t>J-STEP</a:t>
              </a:r>
              <a:r>
                <a:rPr lang="ja-JP" altLang="en-US" sz="1600" dirty="0">
                  <a:solidFill>
                    <a:prstClr val="black"/>
                  </a:solidFill>
                  <a:latin typeface="メイリオ" panose="020B0604030504040204" pitchFamily="50" charset="-128"/>
                  <a:ea typeface="メイリオ" panose="020B0604030504040204" pitchFamily="50" charset="-128"/>
                </a:rPr>
                <a:t>共同研究資料</a:t>
              </a:r>
            </a:p>
          </p:txBody>
        </p:sp>
        <p:pic>
          <p:nvPicPr>
            <p:cNvPr id="17"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l="14438" r="35031"/>
            <a:stretch>
              <a:fillRect/>
            </a:stretch>
          </p:blipFill>
          <p:spPr bwMode="auto">
            <a:xfrm>
              <a:off x="344488" y="3133302"/>
              <a:ext cx="3801937" cy="251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27"/>
            <p:cNvSpPr txBox="1">
              <a:spLocks noChangeArrowheads="1"/>
            </p:cNvSpPr>
            <p:nvPr/>
          </p:nvSpPr>
          <p:spPr bwMode="auto">
            <a:xfrm>
              <a:off x="3306047" y="3507360"/>
              <a:ext cx="840379" cy="4441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844058" eaLnBrk="0" hangingPunct="0">
                <a:spcBef>
                  <a:spcPct val="0"/>
                </a:spcBef>
                <a:buNone/>
              </a:pPr>
              <a:r>
                <a:rPr lang="ja-JP" altLang="en-US" sz="1800" dirty="0">
                  <a:solidFill>
                    <a:prstClr val="white"/>
                  </a:solidFill>
                  <a:latin typeface="メイリオ" panose="020B0604030504040204" pitchFamily="50" charset="-128"/>
                  <a:ea typeface="メイリオ" panose="020B0604030504040204" pitchFamily="50" charset="-128"/>
                </a:rPr>
                <a:t>水車</a:t>
              </a:r>
            </a:p>
          </p:txBody>
        </p:sp>
        <p:sp>
          <p:nvSpPr>
            <p:cNvPr id="19" name="テキスト ボックス 27"/>
            <p:cNvSpPr txBox="1">
              <a:spLocks noChangeArrowheads="1"/>
            </p:cNvSpPr>
            <p:nvPr/>
          </p:nvSpPr>
          <p:spPr bwMode="auto">
            <a:xfrm>
              <a:off x="1314460" y="3234912"/>
              <a:ext cx="1176335" cy="4441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844058" eaLnBrk="0" hangingPunct="0">
                <a:spcBef>
                  <a:spcPct val="0"/>
                </a:spcBef>
                <a:buNone/>
              </a:pPr>
              <a:r>
                <a:rPr lang="ja-JP" altLang="en-US" sz="1800" dirty="0">
                  <a:solidFill>
                    <a:prstClr val="white"/>
                  </a:solidFill>
                  <a:latin typeface="メイリオ" panose="020B0604030504040204" pitchFamily="50" charset="-128"/>
                  <a:ea typeface="メイリオ" panose="020B0604030504040204" pitchFamily="50" charset="-128"/>
                </a:rPr>
                <a:t>発電機</a:t>
              </a:r>
            </a:p>
          </p:txBody>
        </p:sp>
        <p:cxnSp>
          <p:nvCxnSpPr>
            <p:cNvPr id="20" name="直線矢印コネクタ 19"/>
            <p:cNvCxnSpPr>
              <a:stCxn id="18" idx="1"/>
            </p:cNvCxnSpPr>
            <p:nvPr/>
          </p:nvCxnSpPr>
          <p:spPr>
            <a:xfrm flipH="1">
              <a:off x="1823595" y="3729435"/>
              <a:ext cx="1482452" cy="1041394"/>
            </a:xfrm>
            <a:prstGeom prst="straightConnector1">
              <a:avLst/>
            </a:prstGeom>
            <a:noFill/>
            <a:ln w="19050" cap="flat" cmpd="sng" algn="ctr">
              <a:solidFill>
                <a:srgbClr val="FF0000"/>
              </a:solidFill>
              <a:prstDash val="solid"/>
              <a:tailEnd type="arrow"/>
            </a:ln>
            <a:effectLst/>
          </p:spPr>
        </p:cxnSp>
        <p:pic>
          <p:nvPicPr>
            <p:cNvPr id="21"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43" b="12709"/>
            <a:stretch/>
          </p:blipFill>
          <p:spPr bwMode="auto">
            <a:xfrm>
              <a:off x="4758664" y="2942824"/>
              <a:ext cx="4719108" cy="286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27"/>
            <p:cNvSpPr txBox="1">
              <a:spLocks noChangeArrowheads="1"/>
            </p:cNvSpPr>
            <p:nvPr/>
          </p:nvSpPr>
          <p:spPr bwMode="auto">
            <a:xfrm>
              <a:off x="7815684" y="3377397"/>
              <a:ext cx="1802797" cy="144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844058" eaLnBrk="0" hangingPunct="0">
                <a:spcBef>
                  <a:spcPct val="0"/>
                </a:spcBef>
                <a:buNone/>
              </a:pPr>
              <a:r>
                <a:rPr lang="ja-JP" altLang="en-US" sz="2400" b="1" dirty="0">
                  <a:solidFill>
                    <a:prstClr val="white"/>
                  </a:solidFill>
                  <a:latin typeface="メイリオ" panose="020B0604030504040204" pitchFamily="50" charset="-128"/>
                  <a:ea typeface="メイリオ" panose="020B0604030504040204" pitchFamily="50" charset="-128"/>
                </a:rPr>
                <a:t>着水井</a:t>
              </a:r>
              <a:endParaRPr lang="en-US" altLang="ja-JP" sz="2400" b="1" dirty="0">
                <a:solidFill>
                  <a:prstClr val="white"/>
                </a:solidFill>
                <a:latin typeface="メイリオ" panose="020B0604030504040204" pitchFamily="50" charset="-128"/>
                <a:ea typeface="メイリオ" panose="020B0604030504040204" pitchFamily="50" charset="-128"/>
              </a:endParaRPr>
            </a:p>
            <a:p>
              <a:pPr algn="ctr" defTabSz="844058" eaLnBrk="0" hangingPunct="0">
                <a:spcBef>
                  <a:spcPct val="0"/>
                </a:spcBef>
                <a:buNone/>
              </a:pPr>
              <a:r>
                <a:rPr lang="ja-JP" altLang="en-US" sz="2400" b="1" dirty="0">
                  <a:solidFill>
                    <a:prstClr val="white"/>
                  </a:solidFill>
                  <a:latin typeface="メイリオ" panose="020B0604030504040204" pitchFamily="50" charset="-128"/>
                  <a:ea typeface="メイリオ" panose="020B0604030504040204" pitchFamily="50" charset="-128"/>
                </a:rPr>
                <a:t>配水池 等</a:t>
              </a:r>
            </a:p>
          </p:txBody>
        </p:sp>
        <p:sp>
          <p:nvSpPr>
            <p:cNvPr id="23" name="テキスト ボックス 27"/>
            <p:cNvSpPr txBox="1">
              <a:spLocks noChangeArrowheads="1"/>
            </p:cNvSpPr>
            <p:nvPr/>
          </p:nvSpPr>
          <p:spPr bwMode="auto">
            <a:xfrm>
              <a:off x="4913445" y="2944195"/>
              <a:ext cx="1631003" cy="4441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844058" eaLnBrk="0" hangingPunct="0">
                <a:spcBef>
                  <a:spcPct val="0"/>
                </a:spcBef>
                <a:buNone/>
              </a:pPr>
              <a:r>
                <a:rPr lang="ja-JP" altLang="en-US" sz="1800" dirty="0">
                  <a:solidFill>
                    <a:prstClr val="white"/>
                  </a:solidFill>
                  <a:latin typeface="メイリオ" panose="020B0604030504040204" pitchFamily="50" charset="-128"/>
                  <a:ea typeface="メイリオ" panose="020B0604030504040204" pitchFamily="50" charset="-128"/>
                </a:rPr>
                <a:t>既設入水弁</a:t>
              </a:r>
            </a:p>
          </p:txBody>
        </p:sp>
        <p:cxnSp>
          <p:nvCxnSpPr>
            <p:cNvPr id="24" name="直線矢印コネクタ 23"/>
            <p:cNvCxnSpPr>
              <a:stCxn id="23" idx="3"/>
            </p:cNvCxnSpPr>
            <p:nvPr/>
          </p:nvCxnSpPr>
          <p:spPr>
            <a:xfrm>
              <a:off x="6544448" y="3166270"/>
              <a:ext cx="573773" cy="1077315"/>
            </a:xfrm>
            <a:prstGeom prst="straightConnector1">
              <a:avLst/>
            </a:prstGeom>
            <a:noFill/>
            <a:ln w="19050" cap="flat" cmpd="sng" algn="ctr">
              <a:solidFill>
                <a:srgbClr val="FF0000"/>
              </a:solidFill>
              <a:prstDash val="solid"/>
              <a:tailEnd type="arrow"/>
            </a:ln>
            <a:effectLst/>
          </p:spPr>
        </p:cxnSp>
        <p:sp>
          <p:nvSpPr>
            <p:cNvPr id="25" name="テキスト ボックス 27"/>
            <p:cNvSpPr txBox="1">
              <a:spLocks noChangeArrowheads="1"/>
            </p:cNvSpPr>
            <p:nvPr/>
          </p:nvSpPr>
          <p:spPr bwMode="auto">
            <a:xfrm>
              <a:off x="4913445" y="3375995"/>
              <a:ext cx="1630999" cy="4441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844058" eaLnBrk="0" hangingPunct="0">
                <a:spcBef>
                  <a:spcPct val="0"/>
                </a:spcBef>
                <a:buNone/>
              </a:pPr>
              <a:r>
                <a:rPr lang="ja-JP" altLang="en-US" sz="1800">
                  <a:solidFill>
                    <a:prstClr val="white"/>
                  </a:solidFill>
                  <a:latin typeface="メイリオ" panose="020B0604030504040204" pitchFamily="50" charset="-128"/>
                  <a:ea typeface="メイリオ" panose="020B0604030504040204" pitchFamily="50" charset="-128"/>
                </a:rPr>
                <a:t>既設流量計</a:t>
              </a:r>
            </a:p>
          </p:txBody>
        </p:sp>
        <p:cxnSp>
          <p:nvCxnSpPr>
            <p:cNvPr id="26" name="直線矢印コネクタ 25"/>
            <p:cNvCxnSpPr/>
            <p:nvPr/>
          </p:nvCxnSpPr>
          <p:spPr>
            <a:xfrm>
              <a:off x="5616843" y="3716338"/>
              <a:ext cx="467783" cy="1054491"/>
            </a:xfrm>
            <a:prstGeom prst="straightConnector1">
              <a:avLst/>
            </a:prstGeom>
            <a:noFill/>
            <a:ln w="19050" cap="flat" cmpd="sng" algn="ctr">
              <a:solidFill>
                <a:srgbClr val="FF0000"/>
              </a:solidFill>
              <a:prstDash val="solid"/>
              <a:tailEnd type="arrow"/>
            </a:ln>
            <a:effectLst/>
          </p:spPr>
        </p:cxnSp>
        <p:sp>
          <p:nvSpPr>
            <p:cNvPr id="27" name="テキスト ボックス 27"/>
            <p:cNvSpPr txBox="1">
              <a:spLocks noChangeArrowheads="1"/>
            </p:cNvSpPr>
            <p:nvPr/>
          </p:nvSpPr>
          <p:spPr bwMode="auto">
            <a:xfrm>
              <a:off x="8015089" y="5368962"/>
              <a:ext cx="2112518" cy="4441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844058" eaLnBrk="0" hangingPunct="0">
                <a:spcBef>
                  <a:spcPct val="0"/>
                </a:spcBef>
                <a:buNone/>
              </a:pPr>
              <a:r>
                <a:rPr lang="ja-JP" altLang="en-US" sz="1800" dirty="0">
                  <a:solidFill>
                    <a:prstClr val="white"/>
                  </a:solidFill>
                  <a:latin typeface="メイリオ" panose="020B0604030504040204" pitchFamily="50" charset="-128"/>
                  <a:ea typeface="メイリオ" panose="020B0604030504040204" pitchFamily="50" charset="-128"/>
                </a:rPr>
                <a:t>水車・発電機</a:t>
              </a:r>
            </a:p>
          </p:txBody>
        </p:sp>
        <p:cxnSp>
          <p:nvCxnSpPr>
            <p:cNvPr id="28" name="直線矢印コネクタ 27"/>
            <p:cNvCxnSpPr/>
            <p:nvPr/>
          </p:nvCxnSpPr>
          <p:spPr>
            <a:xfrm flipH="1" flipV="1">
              <a:off x="7878366" y="5084763"/>
              <a:ext cx="273446" cy="431800"/>
            </a:xfrm>
            <a:prstGeom prst="straightConnector1">
              <a:avLst/>
            </a:prstGeom>
            <a:noFill/>
            <a:ln w="19050" cap="flat" cmpd="sng" algn="ctr">
              <a:solidFill>
                <a:srgbClr val="FF0000"/>
              </a:solidFill>
              <a:prstDash val="solid"/>
              <a:tailEnd type="arrow"/>
            </a:ln>
            <a:effectLst/>
          </p:spPr>
        </p:cxnSp>
        <p:sp>
          <p:nvSpPr>
            <p:cNvPr id="29" name="テキスト ボックス 27"/>
            <p:cNvSpPr txBox="1">
              <a:spLocks noChangeArrowheads="1"/>
            </p:cNvSpPr>
            <p:nvPr/>
          </p:nvSpPr>
          <p:spPr bwMode="auto">
            <a:xfrm>
              <a:off x="6825862" y="2944197"/>
              <a:ext cx="1189230" cy="4441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844058" eaLnBrk="0" hangingPunct="0">
                <a:spcBef>
                  <a:spcPct val="0"/>
                </a:spcBef>
                <a:buNone/>
              </a:pPr>
              <a:r>
                <a:rPr lang="ja-JP" altLang="en-US" sz="1800" dirty="0">
                  <a:solidFill>
                    <a:prstClr val="white"/>
                  </a:solidFill>
                  <a:latin typeface="メイリオ" panose="020B0604030504040204" pitchFamily="50" charset="-128"/>
                  <a:ea typeface="メイリオ" panose="020B0604030504040204" pitchFamily="50" charset="-128"/>
                </a:rPr>
                <a:t>制御盤</a:t>
              </a:r>
            </a:p>
          </p:txBody>
        </p:sp>
        <p:cxnSp>
          <p:nvCxnSpPr>
            <p:cNvPr id="30" name="直線矢印コネクタ 29"/>
            <p:cNvCxnSpPr>
              <a:stCxn id="29" idx="2"/>
            </p:cNvCxnSpPr>
            <p:nvPr/>
          </p:nvCxnSpPr>
          <p:spPr>
            <a:xfrm>
              <a:off x="7420477" y="3388348"/>
              <a:ext cx="69223" cy="256554"/>
            </a:xfrm>
            <a:prstGeom prst="straightConnector1">
              <a:avLst/>
            </a:prstGeom>
            <a:noFill/>
            <a:ln w="19050" cap="flat" cmpd="sng" algn="ctr">
              <a:solidFill>
                <a:srgbClr val="FF0000"/>
              </a:solidFill>
              <a:prstDash val="solid"/>
              <a:tailEnd type="arrow"/>
            </a:ln>
            <a:effectLst/>
          </p:spPr>
        </p:cxnSp>
        <p:sp>
          <p:nvSpPr>
            <p:cNvPr id="31" name="テキスト ボックス 27"/>
            <p:cNvSpPr txBox="1">
              <a:spLocks noChangeArrowheads="1"/>
            </p:cNvSpPr>
            <p:nvPr/>
          </p:nvSpPr>
          <p:spPr bwMode="auto">
            <a:xfrm>
              <a:off x="6331243" y="5378014"/>
              <a:ext cx="1150577" cy="4441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844058" eaLnBrk="0" hangingPunct="0">
                <a:spcBef>
                  <a:spcPct val="0"/>
                </a:spcBef>
                <a:buNone/>
              </a:pPr>
              <a:r>
                <a:rPr lang="ja-JP" altLang="en-US" sz="1800" dirty="0">
                  <a:solidFill>
                    <a:prstClr val="white"/>
                  </a:solidFill>
                  <a:latin typeface="メイリオ" panose="020B0604030504040204" pitchFamily="50" charset="-128"/>
                  <a:ea typeface="メイリオ" panose="020B0604030504040204" pitchFamily="50" charset="-128"/>
                </a:rPr>
                <a:t>入口弁</a:t>
              </a:r>
            </a:p>
          </p:txBody>
        </p:sp>
        <p:cxnSp>
          <p:nvCxnSpPr>
            <p:cNvPr id="32" name="直線矢印コネクタ 31"/>
            <p:cNvCxnSpPr/>
            <p:nvPr/>
          </p:nvCxnSpPr>
          <p:spPr>
            <a:xfrm flipV="1">
              <a:off x="7276492" y="5067805"/>
              <a:ext cx="0" cy="327287"/>
            </a:xfrm>
            <a:prstGeom prst="straightConnector1">
              <a:avLst/>
            </a:prstGeom>
            <a:noFill/>
            <a:ln w="19050" cap="flat" cmpd="sng" algn="ctr">
              <a:solidFill>
                <a:srgbClr val="FF0000"/>
              </a:solidFill>
              <a:prstDash val="solid"/>
              <a:tailEnd type="arrow"/>
            </a:ln>
            <a:effectLst/>
          </p:spPr>
        </p:cxnSp>
        <p:sp>
          <p:nvSpPr>
            <p:cNvPr id="33" name="テキスト ボックス 27"/>
            <p:cNvSpPr txBox="1">
              <a:spLocks noChangeArrowheads="1"/>
            </p:cNvSpPr>
            <p:nvPr/>
          </p:nvSpPr>
          <p:spPr bwMode="auto">
            <a:xfrm>
              <a:off x="8540192" y="4780702"/>
              <a:ext cx="1587418" cy="4441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844058" eaLnBrk="0" hangingPunct="0">
                <a:spcBef>
                  <a:spcPct val="0"/>
                </a:spcBef>
                <a:buNone/>
              </a:pPr>
              <a:r>
                <a:rPr lang="ja-JP" altLang="en-US" sz="1800" dirty="0">
                  <a:solidFill>
                    <a:prstClr val="white"/>
                  </a:solidFill>
                  <a:latin typeface="メイリオ" panose="020B0604030504040204" pitchFamily="50" charset="-128"/>
                  <a:ea typeface="メイリオ" panose="020B0604030504040204" pitchFamily="50" charset="-128"/>
                </a:rPr>
                <a:t>管理用弁</a:t>
              </a:r>
            </a:p>
          </p:txBody>
        </p:sp>
        <p:cxnSp>
          <p:nvCxnSpPr>
            <p:cNvPr id="34" name="直線矢印コネクタ 33"/>
            <p:cNvCxnSpPr/>
            <p:nvPr/>
          </p:nvCxnSpPr>
          <p:spPr>
            <a:xfrm flipH="1" flipV="1">
              <a:off x="8268794" y="4724468"/>
              <a:ext cx="624289" cy="288925"/>
            </a:xfrm>
            <a:prstGeom prst="straightConnector1">
              <a:avLst/>
            </a:prstGeom>
            <a:noFill/>
            <a:ln w="19050" cap="flat" cmpd="sng" algn="ctr">
              <a:solidFill>
                <a:srgbClr val="FF0000"/>
              </a:solidFill>
              <a:prstDash val="solid"/>
              <a:tailEnd type="arrow"/>
            </a:ln>
            <a:effectLst/>
          </p:spPr>
        </p:cxnSp>
        <p:sp>
          <p:nvSpPr>
            <p:cNvPr id="35" name="右矢印 34"/>
            <p:cNvSpPr/>
            <p:nvPr/>
          </p:nvSpPr>
          <p:spPr>
            <a:xfrm rot="20106469">
              <a:off x="4562608" y="5600059"/>
              <a:ext cx="467783" cy="142875"/>
            </a:xfrm>
            <a:prstGeom prst="rightArrow">
              <a:avLst/>
            </a:prstGeom>
            <a:solidFill>
              <a:srgbClr val="4F81BD"/>
            </a:solidFill>
            <a:ln w="25400" cap="flat" cmpd="sng" algn="ctr">
              <a:solidFill>
                <a:srgbClr val="4F81BD">
                  <a:shade val="50000"/>
                </a:srgbClr>
              </a:solidFill>
              <a:prstDash val="solid"/>
            </a:ln>
            <a:effectLst/>
          </p:spPr>
          <p:txBody>
            <a:bodyPr anchor="ctr"/>
            <a:lstStyle/>
            <a:p>
              <a:pPr algn="ctr" defTabSz="844058">
                <a:defRPr/>
              </a:pPr>
              <a:endParaRPr kumimoji="0" lang="ja-JP" altLang="en-US" sz="1600" kern="0">
                <a:solidFill>
                  <a:prstClr val="white"/>
                </a:solidFill>
                <a:latin typeface="メイリオ" panose="020B0604030504040204" pitchFamily="50" charset="-128"/>
              </a:endParaRPr>
            </a:p>
          </p:txBody>
        </p:sp>
      </p:grpSp>
      <p:graphicFrame>
        <p:nvGraphicFramePr>
          <p:cNvPr id="39" name="グラフ 38"/>
          <p:cNvGraphicFramePr>
            <a:graphicFrameLocks/>
          </p:cNvGraphicFramePr>
          <p:nvPr>
            <p:extLst/>
          </p:nvPr>
        </p:nvGraphicFramePr>
        <p:xfrm>
          <a:off x="5119642" y="1174315"/>
          <a:ext cx="4220308" cy="2566393"/>
        </p:xfrm>
        <a:graphic>
          <a:graphicData uri="http://schemas.openxmlformats.org/drawingml/2006/chart">
            <c:chart xmlns:c="http://schemas.openxmlformats.org/drawingml/2006/chart" xmlns:r="http://schemas.openxmlformats.org/officeDocument/2006/relationships" r:id="rId5"/>
          </a:graphicData>
        </a:graphic>
      </p:graphicFrame>
      <p:sp>
        <p:nvSpPr>
          <p:cNvPr id="42" name="テキスト ボックス 27"/>
          <p:cNvSpPr txBox="1">
            <a:spLocks noChangeArrowheads="1"/>
          </p:cNvSpPr>
          <p:nvPr/>
        </p:nvSpPr>
        <p:spPr bwMode="auto">
          <a:xfrm>
            <a:off x="4662169" y="6293780"/>
            <a:ext cx="4136491"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844058" eaLnBrk="0" hangingPunct="0">
              <a:spcBef>
                <a:spcPct val="0"/>
              </a:spcBef>
              <a:buNone/>
            </a:pPr>
            <a:r>
              <a:rPr lang="ja-JP" altLang="en-US" sz="1477" dirty="0">
                <a:solidFill>
                  <a:prstClr val="black"/>
                </a:solidFill>
                <a:latin typeface="メイリオ" panose="020B0604030504040204" pitchFamily="50" charset="-128"/>
                <a:ea typeface="メイリオ" panose="020B0604030504040204" pitchFamily="50" charset="-128"/>
              </a:rPr>
              <a:t>図３　設備構成</a:t>
            </a:r>
            <a:endParaRPr lang="en-US" altLang="ja-JP" sz="1477" dirty="0">
              <a:solidFill>
                <a:prstClr val="black"/>
              </a:solidFill>
              <a:latin typeface="メイリオ" panose="020B0604030504040204" pitchFamily="50" charset="-128"/>
              <a:ea typeface="メイリオ" panose="020B0604030504040204" pitchFamily="50" charset="-128"/>
            </a:endParaRPr>
          </a:p>
          <a:p>
            <a:pPr algn="ctr" defTabSz="844058" eaLnBrk="0" hangingPunct="0">
              <a:spcBef>
                <a:spcPct val="0"/>
              </a:spcBef>
              <a:buNone/>
            </a:pPr>
            <a:r>
              <a:rPr lang="ja-JP" altLang="en-US" sz="1477" dirty="0">
                <a:solidFill>
                  <a:prstClr val="black"/>
                </a:solidFill>
                <a:latin typeface="メイリオ" panose="020B0604030504040204" pitchFamily="50" charset="-128"/>
                <a:ea typeface="メイリオ" panose="020B0604030504040204" pitchFamily="50" charset="-128"/>
              </a:rPr>
              <a:t>出典：厚生労働省　</a:t>
            </a:r>
            <a:r>
              <a:rPr lang="en-US" altLang="ja-JP" sz="1477" dirty="0">
                <a:solidFill>
                  <a:prstClr val="black"/>
                </a:solidFill>
                <a:latin typeface="メイリオ" panose="020B0604030504040204" pitchFamily="50" charset="-128"/>
                <a:ea typeface="メイリオ" panose="020B0604030504040204" pitchFamily="50" charset="-128"/>
              </a:rPr>
              <a:t>J-STEP</a:t>
            </a:r>
            <a:r>
              <a:rPr lang="ja-JP" altLang="en-US" sz="1477" dirty="0">
                <a:solidFill>
                  <a:prstClr val="black"/>
                </a:solidFill>
                <a:latin typeface="メイリオ" panose="020B0604030504040204" pitchFamily="50" charset="-128"/>
                <a:ea typeface="メイリオ" panose="020B0604030504040204" pitchFamily="50" charset="-128"/>
              </a:rPr>
              <a:t>共同研究資料</a:t>
            </a:r>
          </a:p>
        </p:txBody>
      </p:sp>
      <p:sp>
        <p:nvSpPr>
          <p:cNvPr id="46" name="角丸四角形 45"/>
          <p:cNvSpPr/>
          <p:nvPr/>
        </p:nvSpPr>
        <p:spPr>
          <a:xfrm>
            <a:off x="5551772" y="1171243"/>
            <a:ext cx="308787" cy="15412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58" eaLnBrk="0" hangingPunct="0"/>
            <a:endParaRPr lang="ja-JP" altLang="en-US" sz="1663">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p:cNvSpPr txBox="1"/>
          <p:nvPr/>
        </p:nvSpPr>
        <p:spPr>
          <a:xfrm rot="16200000">
            <a:off x="5420299" y="2872255"/>
            <a:ext cx="611065" cy="348237"/>
          </a:xfrm>
          <a:prstGeom prst="rect">
            <a:avLst/>
          </a:prstGeom>
          <a:solidFill>
            <a:schemeClr val="bg1"/>
          </a:solidFill>
        </p:spPr>
        <p:txBody>
          <a:bodyPr wrap="none" rtlCol="0">
            <a:spAutoFit/>
          </a:bodyPr>
          <a:lstStyle/>
          <a:p>
            <a:pPr defTabSz="844058" eaLnBrk="0" hangingPunct="0"/>
            <a:r>
              <a:rPr lang="ja-JP" altLang="en-US" sz="1663" b="1" dirty="0">
                <a:solidFill>
                  <a:srgbClr val="FF0000"/>
                </a:solidFill>
                <a:latin typeface="メイリオ" panose="020B0604030504040204" pitchFamily="50" charset="-128"/>
              </a:rPr>
              <a:t>水力</a:t>
            </a:r>
          </a:p>
        </p:txBody>
      </p:sp>
      <p:sp>
        <p:nvSpPr>
          <p:cNvPr id="3" name="テキスト ボックス 2"/>
          <p:cNvSpPr txBox="1"/>
          <p:nvPr/>
        </p:nvSpPr>
        <p:spPr>
          <a:xfrm>
            <a:off x="4719532" y="1463089"/>
            <a:ext cx="400110" cy="1349087"/>
          </a:xfrm>
          <a:prstGeom prst="rect">
            <a:avLst/>
          </a:prstGeom>
          <a:noFill/>
        </p:spPr>
        <p:txBody>
          <a:bodyPr vert="eaVert" wrap="none" rtlCol="0">
            <a:spAutoFit/>
          </a:bodyPr>
          <a:lstStyle/>
          <a:p>
            <a:pPr defTabSz="844058" eaLnBrk="0" hangingPunct="0"/>
            <a:r>
              <a:rPr lang="ja-JP" altLang="en-US" sz="1400" dirty="0">
                <a:solidFill>
                  <a:prstClr val="black"/>
                </a:solidFill>
                <a:latin typeface="メイリオ" panose="020B0604030504040204" pitchFamily="50" charset="-128"/>
              </a:rPr>
              <a:t>変換効率（％）</a:t>
            </a:r>
          </a:p>
        </p:txBody>
      </p:sp>
      <p:sp>
        <p:nvSpPr>
          <p:cNvPr id="36" name="テキスト ボックス 35"/>
          <p:cNvSpPr txBox="1"/>
          <p:nvPr/>
        </p:nvSpPr>
        <p:spPr>
          <a:xfrm>
            <a:off x="9263184" y="6488668"/>
            <a:ext cx="630932" cy="369332"/>
          </a:xfrm>
          <a:prstGeom prst="rect">
            <a:avLst/>
          </a:prstGeom>
          <a:noFill/>
        </p:spPr>
        <p:txBody>
          <a:bodyPr wrap="square" rtlCol="0">
            <a:spAutoFit/>
          </a:bodyPr>
          <a:lstStyle/>
          <a:p>
            <a:pPr algn="ctr"/>
            <a:r>
              <a:rPr lang="en-US" altLang="ja-JP"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5</a:t>
            </a:r>
            <a:endParaRPr lang="ja-JP" altLang="en-US"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54448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3"/>
          <p:cNvSpPr txBox="1">
            <a:spLocks noChangeArrowheads="1"/>
          </p:cNvSpPr>
          <p:nvPr/>
        </p:nvSpPr>
        <p:spPr bwMode="auto">
          <a:xfrm>
            <a:off x="1247765" y="4674045"/>
            <a:ext cx="73055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316521" indent="-316521" defTabSz="844058" eaLnBrk="0" hangingPunct="0">
              <a:spcBef>
                <a:spcPct val="0"/>
              </a:spcBef>
              <a:buFont typeface="Wingdings" panose="05000000000000000000" pitchFamily="2" charset="2"/>
              <a:buChar char="p"/>
            </a:pPr>
            <a:r>
              <a:rPr lang="ja-JP" altLang="en-US" sz="2400" dirty="0">
                <a:solidFill>
                  <a:prstClr val="black"/>
                </a:solidFill>
                <a:latin typeface="メイリオ" panose="020B0604030504040204" pitchFamily="50" charset="-128"/>
                <a:ea typeface="メイリオ" panose="020B0604030504040204" pitchFamily="50" charset="-128"/>
              </a:rPr>
              <a:t>浄水受水・導水・送水・配水の残存圧力が利用できる場所</a:t>
            </a:r>
          </a:p>
          <a:p>
            <a:pPr marL="316521" indent="-316521" defTabSz="844058" eaLnBrk="0" hangingPunct="0">
              <a:spcBef>
                <a:spcPct val="0"/>
              </a:spcBef>
              <a:buFont typeface="Wingdings" panose="05000000000000000000" pitchFamily="2" charset="2"/>
              <a:buChar char="p"/>
            </a:pPr>
            <a:r>
              <a:rPr lang="ja-JP" altLang="en-US" sz="2400" dirty="0">
                <a:solidFill>
                  <a:prstClr val="black"/>
                </a:solidFill>
                <a:latin typeface="メイリオ" panose="020B0604030504040204" pitchFamily="50" charset="-128"/>
                <a:ea typeface="メイリオ" panose="020B0604030504040204" pitchFamily="50" charset="-128"/>
              </a:rPr>
              <a:t>弁の開度調整や減圧弁などにより減圧を行っている場所</a:t>
            </a:r>
          </a:p>
        </p:txBody>
      </p:sp>
      <p:sp>
        <p:nvSpPr>
          <p:cNvPr id="15" name="円/楕円 14"/>
          <p:cNvSpPr/>
          <p:nvPr/>
        </p:nvSpPr>
        <p:spPr>
          <a:xfrm>
            <a:off x="-1360192" y="1431312"/>
            <a:ext cx="312511" cy="312511"/>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58" eaLnBrk="0" hangingPunct="0"/>
            <a:r>
              <a:rPr lang="en-US" altLang="ja-JP" sz="1847" b="1" dirty="0">
                <a:solidFill>
                  <a:prstClr val="white"/>
                </a:solidFill>
                <a:latin typeface="Calibri"/>
                <a:ea typeface="ＭＳ Ｐゴシック" panose="020B0600070205080204" pitchFamily="50" charset="-128"/>
              </a:rPr>
              <a:t>P</a:t>
            </a:r>
            <a:endParaRPr lang="ja-JP" altLang="en-US" sz="1847" b="1" dirty="0">
              <a:solidFill>
                <a:prstClr val="white"/>
              </a:solidFill>
              <a:latin typeface="Calibri"/>
              <a:ea typeface="ＭＳ Ｐゴシック" panose="020B0600070205080204" pitchFamily="50" charset="-128"/>
            </a:endParaRPr>
          </a:p>
        </p:txBody>
      </p:sp>
      <p:sp>
        <p:nvSpPr>
          <p:cNvPr id="17" name="テキスト ボックス 16"/>
          <p:cNvSpPr txBox="1"/>
          <p:nvPr/>
        </p:nvSpPr>
        <p:spPr>
          <a:xfrm>
            <a:off x="-2141360" y="930185"/>
            <a:ext cx="1037463" cy="348237"/>
          </a:xfrm>
          <a:prstGeom prst="rect">
            <a:avLst/>
          </a:prstGeom>
          <a:noFill/>
        </p:spPr>
        <p:txBody>
          <a:bodyPr wrap="none" rtlCol="0">
            <a:spAutoFit/>
          </a:bodyPr>
          <a:lstStyle/>
          <a:p>
            <a:pPr defTabSz="844058" eaLnBrk="0" hangingPunct="0"/>
            <a:r>
              <a:rPr lang="ja-JP" altLang="en-US" sz="1663" dirty="0">
                <a:solidFill>
                  <a:prstClr val="black"/>
                </a:solidFill>
                <a:latin typeface="Century Schoolbook"/>
                <a:ea typeface="ＭＳ Ｐゴシック" pitchFamily="50" charset="-128"/>
              </a:rPr>
              <a:t>自然流下</a:t>
            </a:r>
          </a:p>
        </p:txBody>
      </p:sp>
      <p:sp>
        <p:nvSpPr>
          <p:cNvPr id="19" name="テキスト ボックス 18"/>
          <p:cNvSpPr txBox="1"/>
          <p:nvPr/>
        </p:nvSpPr>
        <p:spPr>
          <a:xfrm>
            <a:off x="11515610" y="1508064"/>
            <a:ext cx="752129" cy="319639"/>
          </a:xfrm>
          <a:prstGeom prst="rect">
            <a:avLst/>
          </a:prstGeom>
          <a:solidFill>
            <a:schemeClr val="accent6">
              <a:lumMod val="60000"/>
              <a:lumOff val="40000"/>
            </a:schemeClr>
          </a:solidFill>
        </p:spPr>
        <p:txBody>
          <a:bodyPr wrap="none" rtlCol="0">
            <a:spAutoFit/>
          </a:bodyPr>
          <a:lstStyle/>
          <a:p>
            <a:pPr defTabSz="844058" eaLnBrk="0" hangingPunct="0"/>
            <a:r>
              <a:rPr lang="ja-JP" altLang="en-US" sz="1477" dirty="0">
                <a:solidFill>
                  <a:prstClr val="black"/>
                </a:solidFill>
                <a:latin typeface="Century Schoolbook"/>
                <a:ea typeface="ＭＳ Ｐゴシック" pitchFamily="50" charset="-128"/>
              </a:rPr>
              <a:t>調整池</a:t>
            </a:r>
          </a:p>
        </p:txBody>
      </p:sp>
      <p:grpSp>
        <p:nvGrpSpPr>
          <p:cNvPr id="22" name="グループ化 21"/>
          <p:cNvGrpSpPr/>
          <p:nvPr/>
        </p:nvGrpSpPr>
        <p:grpSpPr>
          <a:xfrm>
            <a:off x="381001" y="1718782"/>
            <a:ext cx="9144000" cy="2486245"/>
            <a:chOff x="0" y="1576255"/>
            <a:chExt cx="9906000" cy="2693435"/>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8521"/>
              <a:ext cx="9906000" cy="263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21321" y="1608521"/>
              <a:ext cx="700192" cy="400110"/>
            </a:xfrm>
            <a:prstGeom prst="rect">
              <a:avLst/>
            </a:prstGeom>
            <a:solidFill>
              <a:srgbClr val="0070C0"/>
            </a:solidFill>
          </p:spPr>
          <p:txBody>
            <a:bodyPr wrap="none" rtlCol="0">
              <a:spAutoFit/>
            </a:bodyPr>
            <a:lstStyle/>
            <a:p>
              <a:pPr defTabSz="844058" eaLnBrk="0" hangingPunct="0"/>
              <a:r>
                <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水源</a:t>
              </a:r>
            </a:p>
          </p:txBody>
        </p:sp>
        <p:sp>
          <p:nvSpPr>
            <p:cNvPr id="6" name="正方形/長方形 5"/>
            <p:cNvSpPr/>
            <p:nvPr/>
          </p:nvSpPr>
          <p:spPr>
            <a:xfrm>
              <a:off x="21322" y="1608521"/>
              <a:ext cx="1835334" cy="2180519"/>
            </a:xfrm>
            <a:prstGeom prst="rect">
              <a:avLst/>
            </a:prstGeom>
            <a:noFill/>
            <a:ln w="38100">
              <a:solidFill>
                <a:srgbClr val="386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58" eaLnBrk="0" hangingPunct="0"/>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2504728" y="1608521"/>
              <a:ext cx="3600400" cy="2108512"/>
            </a:xfrm>
            <a:prstGeom prst="rect">
              <a:avLst/>
            </a:prstGeom>
            <a:noFill/>
            <a:ln w="38100">
              <a:solidFill>
                <a:srgbClr val="386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58" eaLnBrk="0" hangingPunct="0"/>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6135580" y="1576255"/>
              <a:ext cx="700192" cy="400110"/>
            </a:xfrm>
            <a:prstGeom prst="rect">
              <a:avLst/>
            </a:prstGeom>
            <a:solidFill>
              <a:srgbClr val="0070C0"/>
            </a:solidFill>
          </p:spPr>
          <p:txBody>
            <a:bodyPr wrap="none" rtlCol="0">
              <a:spAutoFit/>
            </a:bodyPr>
            <a:lstStyle/>
            <a:p>
              <a:pPr defTabSz="844058" eaLnBrk="0" hangingPunct="0"/>
              <a:r>
                <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送水</a:t>
              </a:r>
            </a:p>
          </p:txBody>
        </p:sp>
        <p:sp>
          <p:nvSpPr>
            <p:cNvPr id="9" name="テキスト ボックス 8"/>
            <p:cNvSpPr txBox="1"/>
            <p:nvPr/>
          </p:nvSpPr>
          <p:spPr>
            <a:xfrm>
              <a:off x="2504727" y="1603387"/>
              <a:ext cx="1200329" cy="400110"/>
            </a:xfrm>
            <a:prstGeom prst="rect">
              <a:avLst/>
            </a:prstGeom>
            <a:solidFill>
              <a:srgbClr val="0070C0"/>
            </a:solidFill>
          </p:spPr>
          <p:txBody>
            <a:bodyPr wrap="none" rtlCol="0">
              <a:spAutoFit/>
            </a:bodyPr>
            <a:lstStyle/>
            <a:p>
              <a:pPr defTabSz="844058" eaLnBrk="0" hangingPunct="0"/>
              <a:r>
                <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浄水場内</a:t>
              </a:r>
            </a:p>
          </p:txBody>
        </p:sp>
        <p:sp>
          <p:nvSpPr>
            <p:cNvPr id="10" name="テキスト ボックス 9"/>
            <p:cNvSpPr txBox="1"/>
            <p:nvPr/>
          </p:nvSpPr>
          <p:spPr>
            <a:xfrm>
              <a:off x="2658617" y="2781848"/>
              <a:ext cx="866904" cy="366767"/>
            </a:xfrm>
            <a:prstGeom prst="rect">
              <a:avLst/>
            </a:prstGeom>
            <a:solidFill>
              <a:schemeClr val="accent6">
                <a:lumMod val="60000"/>
                <a:lumOff val="40000"/>
              </a:schemeClr>
            </a:solidFill>
          </p:spPr>
          <p:txBody>
            <a:bodyPr wrap="none" rtlCol="0">
              <a:spAutoFit/>
            </a:bodyPr>
            <a:lstStyle/>
            <a:p>
              <a:pPr defTabSz="844058" eaLnBrk="0" hangingPunct="0"/>
              <a:r>
                <a:rPr lang="ja-JP" altLang="en-US" sz="1600" dirty="0">
                  <a:solidFill>
                    <a:prstClr val="black"/>
                  </a:solidFill>
                  <a:latin typeface="メイリオ" panose="020B0604030504040204" pitchFamily="50" charset="-128"/>
                </a:rPr>
                <a:t>着水井</a:t>
              </a:r>
            </a:p>
          </p:txBody>
        </p:sp>
        <p:sp>
          <p:nvSpPr>
            <p:cNvPr id="11" name="テキスト ボックス 10"/>
            <p:cNvSpPr txBox="1"/>
            <p:nvPr/>
          </p:nvSpPr>
          <p:spPr>
            <a:xfrm>
              <a:off x="7977336" y="3120400"/>
              <a:ext cx="866904" cy="366767"/>
            </a:xfrm>
            <a:prstGeom prst="rect">
              <a:avLst/>
            </a:prstGeom>
            <a:solidFill>
              <a:schemeClr val="accent6">
                <a:lumMod val="60000"/>
                <a:lumOff val="40000"/>
              </a:schemeClr>
            </a:solidFill>
          </p:spPr>
          <p:txBody>
            <a:bodyPr wrap="none" rtlCol="0">
              <a:spAutoFit/>
            </a:bodyPr>
            <a:lstStyle/>
            <a:p>
              <a:pPr defTabSz="844058" eaLnBrk="0" hangingPunct="0"/>
              <a:r>
                <a:rPr lang="ja-JP" altLang="en-US" sz="1600" dirty="0">
                  <a:solidFill>
                    <a:prstClr val="black"/>
                  </a:solidFill>
                  <a:latin typeface="メイリオ" panose="020B0604030504040204" pitchFamily="50" charset="-128"/>
                </a:rPr>
                <a:t>配水池</a:t>
              </a:r>
            </a:p>
          </p:txBody>
        </p:sp>
        <p:sp>
          <p:nvSpPr>
            <p:cNvPr id="12" name="テキスト ボックス 11"/>
            <p:cNvSpPr txBox="1"/>
            <p:nvPr/>
          </p:nvSpPr>
          <p:spPr>
            <a:xfrm>
              <a:off x="8172701" y="3458956"/>
              <a:ext cx="700192" cy="400110"/>
            </a:xfrm>
            <a:prstGeom prst="rect">
              <a:avLst/>
            </a:prstGeom>
            <a:solidFill>
              <a:srgbClr val="0070C0"/>
            </a:solidFill>
          </p:spPr>
          <p:txBody>
            <a:bodyPr wrap="none" rtlCol="0">
              <a:spAutoFit/>
            </a:bodyPr>
            <a:lstStyle/>
            <a:p>
              <a:pPr defTabSz="844058" eaLnBrk="0" hangingPunct="0"/>
              <a:r>
                <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配水</a:t>
              </a:r>
            </a:p>
          </p:txBody>
        </p:sp>
        <p:sp>
          <p:nvSpPr>
            <p:cNvPr id="13" name="テキスト ボックス 12"/>
            <p:cNvSpPr txBox="1"/>
            <p:nvPr/>
          </p:nvSpPr>
          <p:spPr>
            <a:xfrm>
              <a:off x="8853300" y="2781848"/>
              <a:ext cx="866904" cy="366767"/>
            </a:xfrm>
            <a:prstGeom prst="rect">
              <a:avLst/>
            </a:prstGeom>
            <a:solidFill>
              <a:schemeClr val="bg1"/>
            </a:solidFill>
          </p:spPr>
          <p:txBody>
            <a:bodyPr wrap="none" rtlCol="0">
              <a:spAutoFit/>
            </a:bodyPr>
            <a:lstStyle/>
            <a:p>
              <a:pPr defTabSz="844058" eaLnBrk="0" hangingPunct="0"/>
              <a:r>
                <a:rPr lang="ja-JP" altLang="en-US" sz="1600" dirty="0">
                  <a:solidFill>
                    <a:prstClr val="black"/>
                  </a:solidFill>
                  <a:latin typeface="メイリオ" panose="020B0604030504040204" pitchFamily="50" charset="-128"/>
                </a:rPr>
                <a:t>減圧弁</a:t>
              </a:r>
            </a:p>
          </p:txBody>
        </p:sp>
        <p:sp>
          <p:nvSpPr>
            <p:cNvPr id="14" name="円/楕円 13"/>
            <p:cNvSpPr/>
            <p:nvPr/>
          </p:nvSpPr>
          <p:spPr>
            <a:xfrm>
              <a:off x="1662118" y="3159590"/>
              <a:ext cx="338554" cy="338554"/>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58" eaLnBrk="0" hangingPunct="0"/>
              <a:r>
                <a:rPr lang="en-US" altLang="ja-JP"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P</a:t>
              </a:r>
              <a:endPar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円/楕円 15"/>
            <p:cNvSpPr/>
            <p:nvPr/>
          </p:nvSpPr>
          <p:spPr>
            <a:xfrm>
              <a:off x="5935851" y="2697698"/>
              <a:ext cx="338554" cy="338554"/>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58" eaLnBrk="0" hangingPunct="0"/>
              <a:r>
                <a:rPr lang="en-US" altLang="ja-JP"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P</a:t>
              </a:r>
              <a:endPar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6650543" y="2132856"/>
              <a:ext cx="866904" cy="366767"/>
            </a:xfrm>
            <a:prstGeom prst="rect">
              <a:avLst/>
            </a:prstGeom>
            <a:solidFill>
              <a:schemeClr val="accent6">
                <a:lumMod val="60000"/>
                <a:lumOff val="40000"/>
              </a:schemeClr>
            </a:solidFill>
          </p:spPr>
          <p:txBody>
            <a:bodyPr wrap="none" rtlCol="0">
              <a:spAutoFit/>
            </a:bodyPr>
            <a:lstStyle/>
            <a:p>
              <a:pPr defTabSz="844058" eaLnBrk="0" hangingPunct="0"/>
              <a:r>
                <a:rPr lang="ja-JP" altLang="en-US" sz="1600" dirty="0">
                  <a:solidFill>
                    <a:prstClr val="black"/>
                  </a:solidFill>
                  <a:latin typeface="メイリオ" panose="020B0604030504040204" pitchFamily="50" charset="-128"/>
                </a:rPr>
                <a:t>調整池</a:t>
              </a:r>
            </a:p>
          </p:txBody>
        </p:sp>
        <p:sp>
          <p:nvSpPr>
            <p:cNvPr id="20" name="テキスト ボックス 19"/>
            <p:cNvSpPr txBox="1"/>
            <p:nvPr/>
          </p:nvSpPr>
          <p:spPr>
            <a:xfrm>
              <a:off x="6681631" y="3036251"/>
              <a:ext cx="866904" cy="366767"/>
            </a:xfrm>
            <a:prstGeom prst="rect">
              <a:avLst/>
            </a:prstGeom>
            <a:solidFill>
              <a:schemeClr val="accent6">
                <a:lumMod val="60000"/>
                <a:lumOff val="40000"/>
              </a:schemeClr>
            </a:solidFill>
          </p:spPr>
          <p:txBody>
            <a:bodyPr wrap="none" rtlCol="0">
              <a:spAutoFit/>
            </a:bodyPr>
            <a:lstStyle/>
            <a:p>
              <a:pPr defTabSz="844058" eaLnBrk="0" hangingPunct="0"/>
              <a:r>
                <a:rPr lang="ja-JP" altLang="en-US" sz="1600" dirty="0">
                  <a:solidFill>
                    <a:prstClr val="black"/>
                  </a:solidFill>
                  <a:latin typeface="メイリオ" panose="020B0604030504040204" pitchFamily="50" charset="-128"/>
                </a:rPr>
                <a:t>配水池</a:t>
              </a:r>
            </a:p>
          </p:txBody>
        </p:sp>
        <p:sp>
          <p:nvSpPr>
            <p:cNvPr id="21" name="テキスト ボックス 20"/>
            <p:cNvSpPr txBox="1"/>
            <p:nvPr/>
          </p:nvSpPr>
          <p:spPr>
            <a:xfrm>
              <a:off x="6008074" y="3902923"/>
              <a:ext cx="866904" cy="366767"/>
            </a:xfrm>
            <a:prstGeom prst="rect">
              <a:avLst/>
            </a:prstGeom>
            <a:solidFill>
              <a:schemeClr val="accent6">
                <a:lumMod val="60000"/>
                <a:lumOff val="40000"/>
              </a:schemeClr>
            </a:solidFill>
          </p:spPr>
          <p:txBody>
            <a:bodyPr wrap="none" rtlCol="0">
              <a:spAutoFit/>
            </a:bodyPr>
            <a:lstStyle/>
            <a:p>
              <a:pPr defTabSz="844058" eaLnBrk="0" hangingPunct="0"/>
              <a:r>
                <a:rPr lang="ja-JP" altLang="en-US" sz="1600" dirty="0">
                  <a:solidFill>
                    <a:prstClr val="black"/>
                  </a:solidFill>
                  <a:latin typeface="メイリオ" panose="020B0604030504040204" pitchFamily="50" charset="-128"/>
                </a:rPr>
                <a:t>配水池</a:t>
              </a:r>
            </a:p>
          </p:txBody>
        </p:sp>
      </p:grpSp>
      <p:sp>
        <p:nvSpPr>
          <p:cNvPr id="23" name="テキスト ボックス 22"/>
          <p:cNvSpPr txBox="1"/>
          <p:nvPr/>
        </p:nvSpPr>
        <p:spPr>
          <a:xfrm>
            <a:off x="-2673112" y="1919022"/>
            <a:ext cx="2316660" cy="348237"/>
          </a:xfrm>
          <a:prstGeom prst="rect">
            <a:avLst/>
          </a:prstGeom>
          <a:noFill/>
        </p:spPr>
        <p:txBody>
          <a:bodyPr wrap="none" rtlCol="0">
            <a:spAutoFit/>
          </a:bodyPr>
          <a:lstStyle/>
          <a:p>
            <a:pPr defTabSz="844058" eaLnBrk="0" hangingPunct="0"/>
            <a:r>
              <a:rPr lang="ja-JP" altLang="en-US" sz="1663" dirty="0">
                <a:solidFill>
                  <a:prstClr val="black"/>
                </a:solidFill>
                <a:latin typeface="Century Schoolbook"/>
                <a:ea typeface="ＭＳ Ｐゴシック" pitchFamily="50" charset="-128"/>
              </a:rPr>
              <a:t>小水力発電の設置場所</a:t>
            </a:r>
          </a:p>
        </p:txBody>
      </p:sp>
      <p:sp>
        <p:nvSpPr>
          <p:cNvPr id="25" name="正方形/長方形 24"/>
          <p:cNvSpPr/>
          <p:nvPr/>
        </p:nvSpPr>
        <p:spPr>
          <a:xfrm>
            <a:off x="7320863" y="1508069"/>
            <a:ext cx="2237676" cy="751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58" eaLnBrk="0" hangingPunct="0"/>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1074307" y="955575"/>
            <a:ext cx="7879080" cy="461665"/>
          </a:xfrm>
          <a:prstGeom prst="rect">
            <a:avLst/>
          </a:prstGeom>
          <a:noFill/>
        </p:spPr>
        <p:txBody>
          <a:bodyPr wrap="none" rtlCol="0">
            <a:spAutoFit/>
          </a:bodyPr>
          <a:lstStyle/>
          <a:p>
            <a:pPr defTabSz="844058" eaLnBrk="0" hangingPunct="0"/>
            <a:r>
              <a:rPr lang="ja-JP" altLang="en-US" sz="2400" u="sng" dirty="0">
                <a:solidFill>
                  <a:prstClr val="black"/>
                </a:solidFill>
                <a:latin typeface="メイリオ" panose="020B0604030504040204" pitchFamily="50" charset="-128"/>
              </a:rPr>
              <a:t>上水道施設における小水力発電設備設置個所のイメージ</a:t>
            </a:r>
          </a:p>
        </p:txBody>
      </p:sp>
      <p:sp>
        <p:nvSpPr>
          <p:cNvPr id="28" name="タイトル 1"/>
          <p:cNvSpPr txBox="1">
            <a:spLocks/>
          </p:cNvSpPr>
          <p:nvPr/>
        </p:nvSpPr>
        <p:spPr bwMode="auto">
          <a:xfrm>
            <a:off x="381001" y="-4936"/>
            <a:ext cx="9144000" cy="705881"/>
          </a:xfrm>
          <a:prstGeom prst="rect">
            <a:avLst/>
          </a:prstGeom>
          <a:solidFill>
            <a:schemeClr val="bg1"/>
          </a:solidFill>
          <a:ln w="9525">
            <a:noFill/>
            <a:miter lim="800000"/>
            <a:headEnd/>
            <a:tailEnd/>
          </a:ln>
          <a:effectLst/>
        </p:spPr>
        <p:txBody>
          <a:bodyPr vert="horz" wrap="square" lIns="84407" tIns="42203" rIns="84407" bIns="42203" numCol="1" anchor="ctr" anchorCtr="0" compatLnSpc="1">
            <a:prstTxWarp prst="textNoShape">
              <a:avLst/>
            </a:prstTxWarp>
            <a:noAutofit/>
          </a:bodyPr>
          <a:lstStyle>
            <a:lvl1pPr algn="ctr" rtl="0" eaLnBrk="0" fontAlgn="base" hangingPunct="0">
              <a:spcBef>
                <a:spcPct val="0"/>
              </a:spcBef>
              <a:spcAft>
                <a:spcPct val="0"/>
              </a:spcAft>
              <a:defRPr kumimoji="1" lang="ja-JP" altLang="en-US" sz="3200" kern="1200">
                <a:solidFill>
                  <a:schemeClr val="lt1"/>
                </a:solidFill>
                <a:latin typeface="+mn-lt"/>
                <a:ea typeface="+mn-ea"/>
                <a:cs typeface="+mn-cs"/>
              </a:defRPr>
            </a:lvl1pPr>
            <a:lvl2pPr algn="ctr" rtl="0" eaLnBrk="0" fontAlgn="base" hangingPunct="0">
              <a:spcBef>
                <a:spcPct val="0"/>
              </a:spcBef>
              <a:spcAft>
                <a:spcPct val="0"/>
              </a:spcAft>
              <a:defRPr kumimoji="1" sz="4400">
                <a:solidFill>
                  <a:schemeClr val="lt1"/>
                </a:solidFill>
                <a:latin typeface="+mn-lt"/>
                <a:ea typeface="+mn-ea"/>
                <a:cs typeface="+mn-cs"/>
              </a:defRPr>
            </a:lvl2pPr>
            <a:lvl3pPr algn="ctr" rtl="0" eaLnBrk="0" fontAlgn="base" hangingPunct="0">
              <a:spcBef>
                <a:spcPct val="0"/>
              </a:spcBef>
              <a:spcAft>
                <a:spcPct val="0"/>
              </a:spcAft>
              <a:defRPr kumimoji="1" sz="4400">
                <a:solidFill>
                  <a:schemeClr val="lt1"/>
                </a:solidFill>
                <a:latin typeface="+mn-lt"/>
                <a:ea typeface="+mn-ea"/>
                <a:cs typeface="+mn-cs"/>
              </a:defRPr>
            </a:lvl3pPr>
            <a:lvl4pPr algn="ctr" rtl="0" eaLnBrk="0" fontAlgn="base" hangingPunct="0">
              <a:spcBef>
                <a:spcPct val="0"/>
              </a:spcBef>
              <a:spcAft>
                <a:spcPct val="0"/>
              </a:spcAft>
              <a:defRPr kumimoji="1" sz="4400">
                <a:solidFill>
                  <a:schemeClr val="lt1"/>
                </a:solidFill>
                <a:latin typeface="+mn-lt"/>
                <a:ea typeface="+mn-ea"/>
                <a:cs typeface="+mn-cs"/>
              </a:defRPr>
            </a:lvl4pPr>
            <a:lvl5pPr algn="ctr" rtl="0" eaLnBrk="0" fontAlgn="base" hangingPunct="0">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defTabSz="844058">
              <a:defRPr/>
            </a:pPr>
            <a:r>
              <a:rPr lang="ja-JP" altLang="en-US" sz="2955"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小水力発電とは（その</a:t>
            </a:r>
            <a:r>
              <a:rPr lang="en-US" altLang="ja-JP" sz="2955"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955"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9" name="テキスト ボックス 28"/>
          <p:cNvSpPr txBox="1"/>
          <p:nvPr/>
        </p:nvSpPr>
        <p:spPr>
          <a:xfrm>
            <a:off x="9353497" y="6488668"/>
            <a:ext cx="630932" cy="369332"/>
          </a:xfrm>
          <a:prstGeom prst="rect">
            <a:avLst/>
          </a:prstGeom>
          <a:noFill/>
        </p:spPr>
        <p:txBody>
          <a:bodyPr wrap="square" rtlCol="0">
            <a:spAutoFit/>
          </a:bodyPr>
          <a:lstStyle/>
          <a:p>
            <a:pPr algn="ctr"/>
            <a:r>
              <a:rPr lang="en-US" altLang="ja-JP"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6</a:t>
            </a:r>
            <a:endParaRPr lang="ja-JP" altLang="en-US"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3118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391816" y="2333190"/>
            <a:ext cx="9144000" cy="57150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844058" eaLnBrk="0" hangingPunct="0">
              <a:defRPr/>
            </a:pPr>
            <a:endParaRPr lang="ja-JP" altLang="en-US" sz="2800" b="1"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435220" y="836712"/>
            <a:ext cx="8906608" cy="92333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63767" indent="-263767" defTabSz="844058" eaLnBrk="0" hangingPunct="0">
              <a:buFont typeface="Wingdings" panose="05000000000000000000" pitchFamily="2" charset="2"/>
              <a:buChar char="p"/>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詳細な導入ポテンシャルを調査を実施（</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年度に実施）</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9383" defTabSz="844058" eaLnBrk="0" hangingPunct="0">
              <a:defRPr/>
            </a:pP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全国</a:t>
            </a:r>
            <a:r>
              <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1,500</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以上の水道事業者等</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を調査し、小水力発電の導入候補地の選定や詳細な導入ポテンシャルの把握を行った</a:t>
            </a:r>
            <a:endPar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スライド番号プレースホルダー 1"/>
          <p:cNvSpPr>
            <a:spLocks noGrp="1"/>
          </p:cNvSpPr>
          <p:nvPr>
            <p:ph type="sldNum" sz="quarter" idx="12"/>
          </p:nvPr>
        </p:nvSpPr>
        <p:spPr>
          <a:xfrm>
            <a:off x="10717983" y="6021293"/>
            <a:ext cx="322385" cy="300403"/>
          </a:xfrm>
        </p:spPr>
        <p:txBody>
          <a:bodyPr/>
          <a:lstStyle/>
          <a:p>
            <a:pPr defTabSz="844058" eaLnBrk="0" hangingPunct="0">
              <a:defRPr/>
            </a:pPr>
            <a:fld id="{07298203-D0BF-4F75-ABB3-28985BD02F4E}" type="slidenum">
              <a:rPr lang="ja-JP" altLang="en-US" sz="1292">
                <a:solidFill>
                  <a:prstClr val="black">
                    <a:tint val="75000"/>
                  </a:prstClr>
                </a:solidFill>
                <a:latin typeface="メイリオ" panose="020B0604030504040204" pitchFamily="50" charset="-128"/>
              </a:rPr>
              <a:pPr defTabSz="844058" eaLnBrk="0" hangingPunct="0">
                <a:defRPr/>
              </a:pPr>
              <a:t>7</a:t>
            </a:fld>
            <a:endParaRPr lang="ja-JP" altLang="en-US" sz="1292" dirty="0">
              <a:solidFill>
                <a:prstClr val="black">
                  <a:tint val="75000"/>
                </a:prstClr>
              </a:solidFill>
              <a:latin typeface="メイリオ" panose="020B0604030504040204" pitchFamily="50" charset="-128"/>
            </a:endParaRPr>
          </a:p>
        </p:txBody>
      </p:sp>
      <p:sp>
        <p:nvSpPr>
          <p:cNvPr id="81" name="タイトル 1"/>
          <p:cNvSpPr txBox="1">
            <a:spLocks/>
          </p:cNvSpPr>
          <p:nvPr/>
        </p:nvSpPr>
        <p:spPr>
          <a:xfrm>
            <a:off x="435221" y="4509160"/>
            <a:ext cx="2213524" cy="360000"/>
          </a:xfrm>
          <a:prstGeom prst="roundRect">
            <a:avLst>
              <a:gd name="adj" fmla="val 44579"/>
            </a:avLst>
          </a:prstGeom>
          <a:ln/>
        </p:spPr>
        <p:style>
          <a:lnRef idx="2">
            <a:schemeClr val="accent1"/>
          </a:lnRef>
          <a:fillRef idx="1">
            <a:schemeClr val="lt1"/>
          </a:fillRef>
          <a:effectRef idx="0">
            <a:schemeClr val="accent1"/>
          </a:effectRef>
          <a:fontRef idx="minor">
            <a:schemeClr val="dk1"/>
          </a:fontRef>
        </p:style>
        <p:txBody>
          <a:bodyPr lIns="0" rIns="66463" bIns="0" anchor="ctr"/>
          <a:lstStyle>
            <a:lvl1pPr algn="ctr" defTabSz="914400" rtl="0" eaLnBrk="1" latinLnBrk="0" hangingPunct="1">
              <a:spcBef>
                <a:spcPct val="0"/>
              </a:spcBef>
              <a:buNone/>
              <a:defRPr kumimoji="1" sz="2400" kern="1200" baseline="0">
                <a:solidFill>
                  <a:schemeClr val="tx1"/>
                </a:solidFill>
                <a:latin typeface="+mj-lt"/>
                <a:ea typeface="+mj-ea"/>
                <a:cs typeface="+mj-cs"/>
              </a:defRPr>
            </a:lvl1pPr>
          </a:lstStyle>
          <a:p>
            <a:pPr marL="0" lvl="1" algn="ctr" defTabSz="844058" eaLnBrk="0" hangingPunct="0">
              <a:spcBef>
                <a:spcPts val="555"/>
              </a:spcBef>
              <a:spcAft>
                <a:spcPts val="555"/>
              </a:spcAft>
              <a:defRPr/>
            </a:pPr>
            <a:r>
              <a:rPr lang="ja-JP" altLang="en-US" sz="2000" b="1" dirty="0">
                <a:ln w="10541" cmpd="sng">
                  <a:solidFill>
                    <a:srgbClr val="53548A">
                      <a:shade val="88000"/>
                      <a:satMod val="110000"/>
                    </a:srgbClr>
                  </a:solidFill>
                  <a:prstDash val="solid"/>
                </a:ln>
                <a:gradFill>
                  <a:gsLst>
                    <a:gs pos="0">
                      <a:srgbClr val="53548A">
                        <a:tint val="40000"/>
                        <a:satMod val="250000"/>
                      </a:srgbClr>
                    </a:gs>
                    <a:gs pos="9000">
                      <a:srgbClr val="53548A">
                        <a:tint val="52000"/>
                        <a:satMod val="300000"/>
                      </a:srgbClr>
                    </a:gs>
                    <a:gs pos="50000">
                      <a:srgbClr val="53548A">
                        <a:shade val="20000"/>
                        <a:satMod val="300000"/>
                      </a:srgbClr>
                    </a:gs>
                    <a:gs pos="79000">
                      <a:srgbClr val="53548A">
                        <a:tint val="52000"/>
                        <a:satMod val="300000"/>
                      </a:srgbClr>
                    </a:gs>
                    <a:gs pos="100000">
                      <a:srgbClr val="53548A">
                        <a:tint val="40000"/>
                        <a:satMod val="250000"/>
                      </a:srgbClr>
                    </a:gs>
                  </a:gsLst>
                  <a:lin ang="5400000"/>
                </a:gradFill>
                <a:latin typeface="メイリオ" panose="020B0604030504040204" pitchFamily="50" charset="-128"/>
                <a:ea typeface="メイリオ" panose="020B0604030504040204" pitchFamily="50" charset="-128"/>
                <a:cs typeface="メイリオ" panose="020B0604030504040204" pitchFamily="50" charset="-128"/>
              </a:rPr>
              <a:t>期待される効果</a:t>
            </a:r>
          </a:p>
        </p:txBody>
      </p:sp>
      <p:graphicFrame>
        <p:nvGraphicFramePr>
          <p:cNvPr id="3" name="表 2"/>
          <p:cNvGraphicFramePr>
            <a:graphicFrameLocks noGrp="1"/>
          </p:cNvGraphicFramePr>
          <p:nvPr>
            <p:extLst/>
          </p:nvPr>
        </p:nvGraphicFramePr>
        <p:xfrm>
          <a:off x="632527" y="4946255"/>
          <a:ext cx="3384960" cy="1812851"/>
        </p:xfrm>
        <a:graphic>
          <a:graphicData uri="http://schemas.openxmlformats.org/drawingml/2006/table">
            <a:tbl>
              <a:tblPr firstRow="1" bandRow="1">
                <a:tableStyleId>{9D7B26C5-4107-4FEC-AEDC-1716B250A1EF}</a:tableStyleId>
              </a:tblPr>
              <a:tblGrid>
                <a:gridCol w="1544091">
                  <a:extLst>
                    <a:ext uri="{9D8B030D-6E8A-4147-A177-3AD203B41FA5}">
                      <a16:colId xmlns:a16="http://schemas.microsoft.com/office/drawing/2014/main" val="20000"/>
                    </a:ext>
                  </a:extLst>
                </a:gridCol>
                <a:gridCol w="1840869">
                  <a:extLst>
                    <a:ext uri="{9D8B030D-6E8A-4147-A177-3AD203B41FA5}">
                      <a16:colId xmlns:a16="http://schemas.microsoft.com/office/drawing/2014/main" val="20001"/>
                    </a:ext>
                  </a:extLst>
                </a:gridCol>
              </a:tblGrid>
              <a:tr h="579731">
                <a:tc>
                  <a:txBody>
                    <a:bodyPr/>
                    <a:lstStyle/>
                    <a:p>
                      <a:r>
                        <a:rPr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発電出力の　総量</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84423" marR="84423" marT="42215" marB="422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600" b="0" dirty="0">
                          <a:latin typeface="メイリオ" panose="020B0604030504040204" pitchFamily="50" charset="-128"/>
                          <a:ea typeface="メイリオ" panose="020B0604030504040204" pitchFamily="50" charset="-128"/>
                          <a:cs typeface="メイリオ" panose="020B0604030504040204" pitchFamily="50" charset="-128"/>
                        </a:rPr>
                        <a:t>19,000kW</a:t>
                      </a:r>
                    </a:p>
                  </a:txBody>
                  <a:tcPr marL="84423" marR="84423" marT="42215" marB="42215"/>
                </a:tc>
                <a:extLst>
                  <a:ext uri="{0D108BD9-81ED-4DB2-BD59-A6C34878D82A}">
                    <a16:rowId xmlns:a16="http://schemas.microsoft.com/office/drawing/2014/main" val="10000"/>
                  </a:ext>
                </a:extLst>
              </a:tr>
              <a:tr h="579731">
                <a:tc>
                  <a:txBody>
                    <a:bodyPr/>
                    <a:lstStyle/>
                    <a:p>
                      <a:r>
                        <a:rPr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発電電力量の総量</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84423" marR="84423" marT="42215" marB="422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0" dirty="0">
                          <a:latin typeface="メイリオ" panose="020B0604030504040204" pitchFamily="50" charset="-128"/>
                          <a:ea typeface="メイリオ" panose="020B0604030504040204" pitchFamily="50" charset="-128"/>
                          <a:cs typeface="メイリオ" panose="020B0604030504040204" pitchFamily="50" charset="-128"/>
                        </a:rPr>
                        <a:t>158</a:t>
                      </a:r>
                      <a:r>
                        <a:rPr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百万</a:t>
                      </a:r>
                      <a:r>
                        <a:rPr lang="en-US" altLang="ja-JP" sz="1600" b="0" dirty="0">
                          <a:latin typeface="メイリオ" panose="020B0604030504040204" pitchFamily="50" charset="-128"/>
                          <a:ea typeface="メイリオ" panose="020B0604030504040204" pitchFamily="50" charset="-128"/>
                          <a:cs typeface="メイリオ" panose="020B0604030504040204" pitchFamily="50" charset="-128"/>
                        </a:rPr>
                        <a:t>kWh</a:t>
                      </a:r>
                    </a:p>
                  </a:txBody>
                  <a:tcPr marL="84423" marR="84423" marT="42215" marB="42215"/>
                </a:tc>
                <a:extLst>
                  <a:ext uri="{0D108BD9-81ED-4DB2-BD59-A6C34878D82A}">
                    <a16:rowId xmlns:a16="http://schemas.microsoft.com/office/drawing/2014/main" val="10001"/>
                  </a:ext>
                </a:extLst>
              </a:tr>
              <a:tr h="653389">
                <a:tc>
                  <a:txBody>
                    <a:bodyPr/>
                    <a:lstStyle/>
                    <a:p>
                      <a:r>
                        <a:rPr lang="en-US" altLang="ja-JP" sz="1600" b="0" dirty="0">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排出　　　削減量</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84423" marR="84423" marT="42215" marB="422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総</a:t>
                      </a:r>
                      <a:r>
                        <a:rPr lang="en-US" altLang="ja-JP" sz="1600" b="0" dirty="0">
                          <a:latin typeface="メイリオ" panose="020B0604030504040204" pitchFamily="50" charset="-128"/>
                          <a:ea typeface="メイリオ" panose="020B0604030504040204" pitchFamily="50" charset="-128"/>
                          <a:cs typeface="メイリオ" panose="020B0604030504040204" pitchFamily="50" charset="-128"/>
                        </a:rPr>
                        <a:t>92</a:t>
                      </a:r>
                      <a:r>
                        <a:rPr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千ｔ</a:t>
                      </a:r>
                      <a:endParaRPr lang="en-US" altLang="ja-JP"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84423" marR="84423" marT="42215" marB="42215"/>
                </a:tc>
                <a:extLst>
                  <a:ext uri="{0D108BD9-81ED-4DB2-BD59-A6C34878D82A}">
                    <a16:rowId xmlns:a16="http://schemas.microsoft.com/office/drawing/2014/main" val="10002"/>
                  </a:ext>
                </a:extLst>
              </a:tr>
            </a:tbl>
          </a:graphicData>
        </a:graphic>
      </p:graphicFrame>
      <p:graphicFrame>
        <p:nvGraphicFramePr>
          <p:cNvPr id="12" name="表 11"/>
          <p:cNvGraphicFramePr>
            <a:graphicFrameLocks noGrp="1"/>
          </p:cNvGraphicFramePr>
          <p:nvPr>
            <p:extLst/>
          </p:nvPr>
        </p:nvGraphicFramePr>
        <p:xfrm>
          <a:off x="4751185" y="5547160"/>
          <a:ext cx="4176512" cy="1166147"/>
        </p:xfrm>
        <a:graphic>
          <a:graphicData uri="http://schemas.openxmlformats.org/drawingml/2006/table">
            <a:tbl>
              <a:tblPr firstRow="1" bandRow="1">
                <a:tableStyleId>{9D7B26C5-4107-4FEC-AEDC-1716B250A1EF}</a:tableStyleId>
              </a:tblPr>
              <a:tblGrid>
                <a:gridCol w="2461159">
                  <a:extLst>
                    <a:ext uri="{9D8B030D-6E8A-4147-A177-3AD203B41FA5}">
                      <a16:colId xmlns:a16="http://schemas.microsoft.com/office/drawing/2014/main" val="20000"/>
                    </a:ext>
                  </a:extLst>
                </a:gridCol>
                <a:gridCol w="1715353">
                  <a:extLst>
                    <a:ext uri="{9D8B030D-6E8A-4147-A177-3AD203B41FA5}">
                      <a16:colId xmlns:a16="http://schemas.microsoft.com/office/drawing/2014/main" val="20001"/>
                    </a:ext>
                  </a:extLst>
                </a:gridCol>
              </a:tblGrid>
              <a:tr h="580925">
                <a:tc>
                  <a:txBody>
                    <a:bodyPr/>
                    <a:lstStyle/>
                    <a:p>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全量売電した場合</a:t>
                      </a:r>
                      <a:endPar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売電収入</a:t>
                      </a:r>
                    </a:p>
                  </a:txBody>
                  <a:tcPr marL="84400" marR="84400" marT="42235" marB="422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0" dirty="0">
                          <a:latin typeface="メイリオ" panose="020B0604030504040204" pitchFamily="50" charset="-128"/>
                          <a:ea typeface="メイリオ" panose="020B0604030504040204" pitchFamily="50" charset="-128"/>
                          <a:cs typeface="メイリオ" panose="020B0604030504040204" pitchFamily="50" charset="-128"/>
                        </a:rPr>
                        <a:t>5,351</a:t>
                      </a:r>
                      <a:r>
                        <a:rPr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百万円</a:t>
                      </a:r>
                      <a:endParaRPr lang="en-US" altLang="ja-JP"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0" marR="84400" marT="42235" marB="42235"/>
                </a:tc>
                <a:extLst>
                  <a:ext uri="{0D108BD9-81ED-4DB2-BD59-A6C34878D82A}">
                    <a16:rowId xmlns:a16="http://schemas.microsoft.com/office/drawing/2014/main" val="10000"/>
                  </a:ext>
                </a:extLst>
              </a:tr>
              <a:tr h="585222">
                <a:tc>
                  <a:txBody>
                    <a:bodyPr/>
                    <a:lstStyle/>
                    <a:p>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全量自家消費した場合</a:t>
                      </a:r>
                      <a:endPar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購入電気代削減額</a:t>
                      </a:r>
                    </a:p>
                  </a:txBody>
                  <a:tcPr marL="84400" marR="84400" marT="42235" marB="422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0" dirty="0">
                          <a:latin typeface="メイリオ" panose="020B0604030504040204" pitchFamily="50" charset="-128"/>
                          <a:ea typeface="メイリオ" panose="020B0604030504040204" pitchFamily="50" charset="-128"/>
                          <a:cs typeface="メイリオ" panose="020B0604030504040204" pitchFamily="50" charset="-128"/>
                        </a:rPr>
                        <a:t>2,265</a:t>
                      </a:r>
                      <a:r>
                        <a:rPr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百万円</a:t>
                      </a:r>
                      <a:endParaRPr lang="en-US" altLang="ja-JP"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0" marR="84400" marT="42235" marB="42235"/>
                </a:tc>
                <a:extLst>
                  <a:ext uri="{0D108BD9-81ED-4DB2-BD59-A6C34878D82A}">
                    <a16:rowId xmlns:a16="http://schemas.microsoft.com/office/drawing/2014/main" val="10001"/>
                  </a:ext>
                </a:extLst>
              </a:tr>
            </a:tbl>
          </a:graphicData>
        </a:graphic>
      </p:graphicFrame>
      <p:graphicFrame>
        <p:nvGraphicFramePr>
          <p:cNvPr id="18" name="グラフ 17"/>
          <p:cNvGraphicFramePr/>
          <p:nvPr>
            <p:extLst/>
          </p:nvPr>
        </p:nvGraphicFramePr>
        <p:xfrm>
          <a:off x="1623819" y="1767444"/>
          <a:ext cx="6658375" cy="2559055"/>
        </p:xfrm>
        <a:graphic>
          <a:graphicData uri="http://schemas.openxmlformats.org/drawingml/2006/chart">
            <c:chart xmlns:c="http://schemas.openxmlformats.org/drawingml/2006/chart" xmlns:r="http://schemas.openxmlformats.org/officeDocument/2006/relationships" r:id="rId2"/>
          </a:graphicData>
        </a:graphic>
      </p:graphicFrame>
      <p:sp>
        <p:nvSpPr>
          <p:cNvPr id="19" name="テキスト ボックス 6"/>
          <p:cNvSpPr txBox="1">
            <a:spLocks noChangeArrowheads="1"/>
          </p:cNvSpPr>
          <p:nvPr/>
        </p:nvSpPr>
        <p:spPr bwMode="auto">
          <a:xfrm>
            <a:off x="3553751" y="4345366"/>
            <a:ext cx="28777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defTabSz="844058" eaLnBrk="0" hangingPunct="0">
              <a:spcBef>
                <a:spcPct val="0"/>
              </a:spcBef>
              <a:buNone/>
            </a:pPr>
            <a:r>
              <a:rPr lang="ja-JP" altLang="en-US" sz="1400" dirty="0">
                <a:solidFill>
                  <a:prstClr val="black"/>
                </a:solidFill>
                <a:latin typeface="メイリオ" panose="020B0604030504040204" pitchFamily="50" charset="-128"/>
              </a:rPr>
              <a:t>発電出力別施設数（ブロック別）</a:t>
            </a:r>
          </a:p>
        </p:txBody>
      </p:sp>
      <p:sp>
        <p:nvSpPr>
          <p:cNvPr id="9" name="タイトル 1"/>
          <p:cNvSpPr txBox="1">
            <a:spLocks/>
          </p:cNvSpPr>
          <p:nvPr/>
        </p:nvSpPr>
        <p:spPr>
          <a:xfrm>
            <a:off x="435227" y="444588"/>
            <a:ext cx="2430203" cy="364776"/>
          </a:xfrm>
          <a:prstGeom prst="roundRect">
            <a:avLst>
              <a:gd name="adj" fmla="val 44579"/>
            </a:avLst>
          </a:prstGeom>
          <a:ln/>
        </p:spPr>
        <p:style>
          <a:lnRef idx="2">
            <a:schemeClr val="accent1"/>
          </a:lnRef>
          <a:fillRef idx="1">
            <a:schemeClr val="lt1"/>
          </a:fillRef>
          <a:effectRef idx="0">
            <a:schemeClr val="accent1"/>
          </a:effectRef>
          <a:fontRef idx="minor">
            <a:schemeClr val="dk1"/>
          </a:fontRef>
        </p:style>
        <p:txBody>
          <a:bodyPr lIns="0" rIns="0" bIns="0" anchor="ctr"/>
          <a:lstStyle>
            <a:lvl1pPr algn="ctr" defTabSz="914400" rtl="0" eaLnBrk="1" latinLnBrk="0" hangingPunct="1">
              <a:spcBef>
                <a:spcPct val="0"/>
              </a:spcBef>
              <a:buNone/>
              <a:defRPr kumimoji="1" sz="2400" kern="1200" baseline="0">
                <a:solidFill>
                  <a:schemeClr val="tx1"/>
                </a:solidFill>
                <a:latin typeface="+mj-lt"/>
                <a:ea typeface="+mj-ea"/>
                <a:cs typeface="+mj-cs"/>
              </a:defRPr>
            </a:lvl1pPr>
          </a:lstStyle>
          <a:p>
            <a:pPr marL="0" lvl="1" algn="ctr" defTabSz="844058" eaLnBrk="0" hangingPunct="0">
              <a:spcBef>
                <a:spcPts val="555"/>
              </a:spcBef>
              <a:spcAft>
                <a:spcPts val="555"/>
              </a:spcAft>
              <a:defRPr/>
            </a:pPr>
            <a:r>
              <a:rPr lang="ja-JP" altLang="en-US" sz="2000" b="1" dirty="0">
                <a:ln w="10541" cmpd="sng">
                  <a:solidFill>
                    <a:srgbClr val="53548A">
                      <a:shade val="88000"/>
                      <a:satMod val="110000"/>
                    </a:srgbClr>
                  </a:solidFill>
                  <a:prstDash val="solid"/>
                </a:ln>
                <a:gradFill>
                  <a:gsLst>
                    <a:gs pos="0">
                      <a:srgbClr val="53548A">
                        <a:tint val="40000"/>
                        <a:satMod val="250000"/>
                      </a:srgbClr>
                    </a:gs>
                    <a:gs pos="9000">
                      <a:srgbClr val="53548A">
                        <a:tint val="52000"/>
                        <a:satMod val="300000"/>
                      </a:srgbClr>
                    </a:gs>
                    <a:gs pos="50000">
                      <a:srgbClr val="53548A">
                        <a:shade val="20000"/>
                        <a:satMod val="300000"/>
                      </a:srgbClr>
                    </a:gs>
                    <a:gs pos="79000">
                      <a:srgbClr val="53548A">
                        <a:tint val="52000"/>
                        <a:satMod val="300000"/>
                      </a:srgbClr>
                    </a:gs>
                    <a:gs pos="100000">
                      <a:srgbClr val="53548A">
                        <a:tint val="40000"/>
                        <a:satMod val="250000"/>
                      </a:srgbClr>
                    </a:gs>
                  </a:gsLst>
                  <a:lin ang="5400000"/>
                </a:gradFill>
                <a:latin typeface="メイリオ" panose="020B0604030504040204" pitchFamily="50" charset="-128"/>
                <a:ea typeface="メイリオ" panose="020B0604030504040204" pitchFamily="50" charset="-128"/>
                <a:cs typeface="メイリオ" panose="020B0604030504040204" pitchFamily="50" charset="-128"/>
              </a:rPr>
              <a:t>導入拡大への取組</a:t>
            </a:r>
          </a:p>
        </p:txBody>
      </p:sp>
      <p:sp>
        <p:nvSpPr>
          <p:cNvPr id="20" name="テキスト ボックス 8"/>
          <p:cNvSpPr txBox="1">
            <a:spLocks noChangeArrowheads="1"/>
          </p:cNvSpPr>
          <p:nvPr/>
        </p:nvSpPr>
        <p:spPr bwMode="auto">
          <a:xfrm>
            <a:off x="1541991" y="1839132"/>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defTabSz="844058" eaLnBrk="0" hangingPunct="0">
              <a:spcBef>
                <a:spcPct val="0"/>
              </a:spcBef>
              <a:buNone/>
            </a:pPr>
            <a:r>
              <a:rPr lang="ja-JP" altLang="en-US" sz="1600" dirty="0">
                <a:solidFill>
                  <a:prstClr val="black"/>
                </a:solidFill>
                <a:latin typeface="メイリオ" panose="020B0604030504040204" pitchFamily="50" charset="-128"/>
              </a:rPr>
              <a:t>施設数</a:t>
            </a:r>
            <a:endParaRPr lang="ja-JP" altLang="en-US" sz="1200" dirty="0">
              <a:solidFill>
                <a:prstClr val="black"/>
              </a:solidFill>
              <a:latin typeface="メイリオ" panose="020B0604030504040204" pitchFamily="50" charset="-128"/>
            </a:endParaRPr>
          </a:p>
        </p:txBody>
      </p:sp>
      <p:sp>
        <p:nvSpPr>
          <p:cNvPr id="21" name="テキスト ボックス 20"/>
          <p:cNvSpPr txBox="1"/>
          <p:nvPr/>
        </p:nvSpPr>
        <p:spPr>
          <a:xfrm>
            <a:off x="4808992" y="4798902"/>
            <a:ext cx="3597853" cy="646331"/>
          </a:xfrm>
          <a:prstGeom prst="rect">
            <a:avLst/>
          </a:prstGeom>
          <a:solidFill>
            <a:srgbClr val="FFFF00"/>
          </a:solidFill>
        </p:spPr>
        <p:txBody>
          <a:bodyPr wrap="square" rtlCol="0">
            <a:spAutoFit/>
          </a:bodyPr>
          <a:lstStyle/>
          <a:p>
            <a:pPr defTabSz="844058" eaLnBrk="0" hangingPunct="0"/>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一般家庭</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25,000</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世帯で　　　</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58" eaLnBrk="0" hangingPunct="0"/>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消費する</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排出量に相当</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右矢印 1"/>
          <p:cNvSpPr/>
          <p:nvPr/>
        </p:nvSpPr>
        <p:spPr>
          <a:xfrm>
            <a:off x="4221851" y="5031318"/>
            <a:ext cx="529343" cy="269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58" eaLnBrk="0" hangingPunct="0"/>
            <a:endParaRPr lang="ja-JP" altLang="en-US" sz="1663">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右矢印 21"/>
          <p:cNvSpPr/>
          <p:nvPr/>
        </p:nvSpPr>
        <p:spPr>
          <a:xfrm>
            <a:off x="4221848" y="5823406"/>
            <a:ext cx="529343" cy="269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58" eaLnBrk="0" hangingPunct="0"/>
            <a:endParaRPr lang="ja-JP" altLang="en-US" sz="1663">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タイトル 1"/>
          <p:cNvSpPr txBox="1">
            <a:spLocks/>
          </p:cNvSpPr>
          <p:nvPr/>
        </p:nvSpPr>
        <p:spPr bwMode="auto">
          <a:xfrm>
            <a:off x="381001" y="-75509"/>
            <a:ext cx="9144000" cy="705881"/>
          </a:xfrm>
          <a:prstGeom prst="rect">
            <a:avLst/>
          </a:prstGeom>
          <a:noFill/>
          <a:ln w="9525">
            <a:noFill/>
            <a:miter lim="800000"/>
            <a:headEnd/>
            <a:tailEnd/>
          </a:ln>
          <a:effectLst/>
        </p:spPr>
        <p:txBody>
          <a:bodyPr vert="horz" wrap="square" lIns="84407" tIns="42203" rIns="84407" bIns="42203" numCol="1" anchor="ctr" anchorCtr="0" compatLnSpc="1">
            <a:prstTxWarp prst="textNoShape">
              <a:avLst/>
            </a:prstTxWarp>
            <a:noAutofit/>
          </a:bodyPr>
          <a:lstStyle>
            <a:lvl1pPr algn="ctr" rtl="0" eaLnBrk="0" fontAlgn="base" hangingPunct="0">
              <a:spcBef>
                <a:spcPct val="0"/>
              </a:spcBef>
              <a:spcAft>
                <a:spcPct val="0"/>
              </a:spcAft>
              <a:defRPr kumimoji="1" lang="ja-JP" altLang="en-US" sz="3200" kern="1200">
                <a:solidFill>
                  <a:schemeClr val="lt1"/>
                </a:solidFill>
                <a:latin typeface="+mn-lt"/>
                <a:ea typeface="+mn-ea"/>
                <a:cs typeface="+mn-cs"/>
              </a:defRPr>
            </a:lvl1pPr>
            <a:lvl2pPr algn="ctr" rtl="0" eaLnBrk="0" fontAlgn="base" hangingPunct="0">
              <a:spcBef>
                <a:spcPct val="0"/>
              </a:spcBef>
              <a:spcAft>
                <a:spcPct val="0"/>
              </a:spcAft>
              <a:defRPr kumimoji="1" sz="4400">
                <a:solidFill>
                  <a:schemeClr val="lt1"/>
                </a:solidFill>
                <a:latin typeface="+mn-lt"/>
                <a:ea typeface="+mn-ea"/>
                <a:cs typeface="+mn-cs"/>
              </a:defRPr>
            </a:lvl2pPr>
            <a:lvl3pPr algn="ctr" rtl="0" eaLnBrk="0" fontAlgn="base" hangingPunct="0">
              <a:spcBef>
                <a:spcPct val="0"/>
              </a:spcBef>
              <a:spcAft>
                <a:spcPct val="0"/>
              </a:spcAft>
              <a:defRPr kumimoji="1" sz="4400">
                <a:solidFill>
                  <a:schemeClr val="lt1"/>
                </a:solidFill>
                <a:latin typeface="+mn-lt"/>
                <a:ea typeface="+mn-ea"/>
                <a:cs typeface="+mn-cs"/>
              </a:defRPr>
            </a:lvl3pPr>
            <a:lvl4pPr algn="ctr" rtl="0" eaLnBrk="0" fontAlgn="base" hangingPunct="0">
              <a:spcBef>
                <a:spcPct val="0"/>
              </a:spcBef>
              <a:spcAft>
                <a:spcPct val="0"/>
              </a:spcAft>
              <a:defRPr kumimoji="1" sz="4400">
                <a:solidFill>
                  <a:schemeClr val="lt1"/>
                </a:solidFill>
                <a:latin typeface="+mn-lt"/>
                <a:ea typeface="+mn-ea"/>
                <a:cs typeface="+mn-cs"/>
              </a:defRPr>
            </a:lvl4pPr>
            <a:lvl5pPr algn="ctr" rtl="0" eaLnBrk="0" fontAlgn="base" hangingPunct="0">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defTabSz="844058">
              <a:defRPr/>
            </a:pPr>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小水力発電のポテンシャル調査（</a:t>
            </a:r>
            <a:r>
              <a:rPr lang="en-US" altLang="ja-JP"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6" name="テキスト ボックス 15"/>
          <p:cNvSpPr txBox="1"/>
          <p:nvPr/>
        </p:nvSpPr>
        <p:spPr>
          <a:xfrm>
            <a:off x="9266366" y="6525344"/>
            <a:ext cx="630932" cy="369332"/>
          </a:xfrm>
          <a:prstGeom prst="rect">
            <a:avLst/>
          </a:prstGeom>
          <a:noFill/>
        </p:spPr>
        <p:txBody>
          <a:bodyPr wrap="square" rtlCol="0">
            <a:spAutoFit/>
          </a:bodyPr>
          <a:lstStyle/>
          <a:p>
            <a:pPr algn="ctr"/>
            <a:r>
              <a:rPr lang="en-US" altLang="ja-JP"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7</a:t>
            </a:r>
            <a:endParaRPr lang="ja-JP" altLang="en-US"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20507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2"/>
          <p:cNvSpPr txBox="1">
            <a:spLocks/>
          </p:cNvSpPr>
          <p:nvPr/>
        </p:nvSpPr>
        <p:spPr>
          <a:xfrm>
            <a:off x="540814" y="594131"/>
            <a:ext cx="8709548" cy="1303276"/>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HGP明朝E" pitchFamily="18" charset="-128"/>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HGP明朝E" pitchFamily="18" charset="-128"/>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HGP明朝E" pitchFamily="18" charset="-128"/>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HGP明朝E" pitchFamily="18" charset="-128"/>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HGP明朝E" pitchFamily="18" charset="-128"/>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defTabSz="844058">
              <a:spcBef>
                <a:spcPts val="0"/>
              </a:spcBef>
              <a:buNone/>
            </a:pP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厚生労働大臣認可水道事業等</a:t>
            </a:r>
            <a:r>
              <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488※</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水道事業へアンケート調査実施。</a:t>
            </a:r>
            <a:r>
              <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370</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事業から回答を得た（</a:t>
            </a:r>
            <a:r>
              <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H24</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defTabSz="844058">
              <a:spcBef>
                <a:spcPts val="0"/>
              </a:spcBef>
              <a:buNone/>
            </a:pP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（回答率</a:t>
            </a:r>
            <a:r>
              <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75.8</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363" y="2439061"/>
            <a:ext cx="8242789" cy="403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4"/>
          <p:cNvSpPr txBox="1">
            <a:spLocks noChangeArrowheads="1"/>
          </p:cNvSpPr>
          <p:nvPr/>
        </p:nvSpPr>
        <p:spPr bwMode="auto">
          <a:xfrm>
            <a:off x="381030" y="2175578"/>
            <a:ext cx="1460285" cy="338554"/>
          </a:xfrm>
          <a:prstGeom prst="rect">
            <a:avLst/>
          </a:prstGeom>
          <a:noFill/>
          <a:ln w="9525">
            <a:noFill/>
            <a:miter lim="800000"/>
            <a:headEnd/>
            <a:tailEnd/>
          </a:ln>
        </p:spPr>
        <p:txBody>
          <a:bodyPr wrap="square">
            <a:spAutoFit/>
          </a:bodyPr>
          <a:lstStyle/>
          <a:p>
            <a:pPr algn="ctr" defTabSz="844058" eaLnBrk="0" hangingPunct="0"/>
            <a:r>
              <a:rPr lang="ja-JP" altLang="en-US" sz="1600" dirty="0">
                <a:solidFill>
                  <a:prstClr val="black"/>
                </a:solidFill>
                <a:latin typeface="メイリオ" panose="020B0604030504040204" pitchFamily="50" charset="-128"/>
              </a:rPr>
              <a:t>累計導入件数</a:t>
            </a:r>
            <a:endParaRPr lang="en-US" altLang="ja-JP" sz="1600" dirty="0">
              <a:solidFill>
                <a:prstClr val="black"/>
              </a:solidFill>
              <a:latin typeface="メイリオ" panose="020B0604030504040204" pitchFamily="50" charset="-128"/>
            </a:endParaRPr>
          </a:p>
        </p:txBody>
      </p:sp>
      <p:sp>
        <p:nvSpPr>
          <p:cNvPr id="8" name="テキスト ボックス 4"/>
          <p:cNvSpPr txBox="1">
            <a:spLocks noChangeArrowheads="1"/>
          </p:cNvSpPr>
          <p:nvPr/>
        </p:nvSpPr>
        <p:spPr bwMode="auto">
          <a:xfrm>
            <a:off x="1297209" y="2175557"/>
            <a:ext cx="6314549" cy="400110"/>
          </a:xfrm>
          <a:prstGeom prst="rect">
            <a:avLst/>
          </a:prstGeom>
          <a:noFill/>
          <a:ln w="9525">
            <a:noFill/>
            <a:miter lim="800000"/>
            <a:headEnd/>
            <a:tailEnd/>
          </a:ln>
        </p:spPr>
        <p:txBody>
          <a:bodyPr wrap="square">
            <a:spAutoFit/>
          </a:bodyPr>
          <a:lstStyle/>
          <a:p>
            <a:pPr algn="ctr" defTabSz="844058" eaLnBrk="0" hangingPunct="0"/>
            <a:r>
              <a:rPr lang="ja-JP" altLang="en-US" sz="2000" dirty="0">
                <a:solidFill>
                  <a:prstClr val="black"/>
                </a:solidFill>
                <a:latin typeface="メイリオ" panose="020B0604030504040204" pitchFamily="50" charset="-128"/>
              </a:rPr>
              <a:t>省電力等設備 導入件数の推移</a:t>
            </a:r>
            <a:endParaRPr lang="en-US" altLang="ja-JP" sz="2000" dirty="0">
              <a:solidFill>
                <a:prstClr val="black"/>
              </a:solidFill>
              <a:latin typeface="メイリオ" panose="020B0604030504040204" pitchFamily="50" charset="-128"/>
            </a:endParaRPr>
          </a:p>
        </p:txBody>
      </p:sp>
      <p:sp>
        <p:nvSpPr>
          <p:cNvPr id="9" name="テキスト ボックス 8"/>
          <p:cNvSpPr txBox="1"/>
          <p:nvPr/>
        </p:nvSpPr>
        <p:spPr>
          <a:xfrm>
            <a:off x="3490686" y="6127605"/>
            <a:ext cx="5701972" cy="254044"/>
          </a:xfrm>
          <a:prstGeom prst="rect">
            <a:avLst/>
          </a:prstGeom>
          <a:noFill/>
        </p:spPr>
        <p:txBody>
          <a:bodyPr wrap="square" rtlCol="0">
            <a:spAutoFit/>
          </a:bodyPr>
          <a:lstStyle/>
          <a:p>
            <a:pPr algn="r" defTabSz="844058">
              <a:defRPr/>
            </a:pPr>
            <a:r>
              <a:rPr kumimoji="0" lang="ja-JP" altLang="en-US" sz="1051" kern="0" dirty="0">
                <a:solidFill>
                  <a:prstClr val="black"/>
                </a:solidFill>
                <a:latin typeface="メイリオ" panose="020B0604030504040204" pitchFamily="50" charset="-128"/>
              </a:rPr>
              <a:t>出典：（公財）水道技術研究センター、水道における省電力等対策の普及講習会資料より</a:t>
            </a:r>
          </a:p>
        </p:txBody>
      </p:sp>
      <p:sp>
        <p:nvSpPr>
          <p:cNvPr id="10" name="テキスト ボックス 9"/>
          <p:cNvSpPr txBox="1"/>
          <p:nvPr/>
        </p:nvSpPr>
        <p:spPr>
          <a:xfrm>
            <a:off x="560401" y="6351136"/>
            <a:ext cx="3669594" cy="291170"/>
          </a:xfrm>
          <a:prstGeom prst="rect">
            <a:avLst/>
          </a:prstGeom>
          <a:noFill/>
        </p:spPr>
        <p:txBody>
          <a:bodyPr wrap="none" rtlCol="0">
            <a:spAutoFit/>
          </a:bodyPr>
          <a:lstStyle/>
          <a:p>
            <a:pPr defTabSz="844058" eaLnBrk="0" hangingPunct="0"/>
            <a:r>
              <a:rPr lang="en-US" altLang="ja-JP" sz="1292" dirty="0">
                <a:solidFill>
                  <a:prstClr val="black"/>
                </a:solidFill>
                <a:latin typeface="メイリオ" panose="020B0604030504040204" pitchFamily="50" charset="-128"/>
              </a:rPr>
              <a:t>※</a:t>
            </a:r>
            <a:r>
              <a:rPr lang="ja-JP" altLang="en-US" sz="1292" dirty="0">
                <a:solidFill>
                  <a:prstClr val="black"/>
                </a:solidFill>
                <a:latin typeface="メイリオ" panose="020B0604030504040204" pitchFamily="50" charset="-128"/>
              </a:rPr>
              <a:t>平成</a:t>
            </a:r>
            <a:r>
              <a:rPr lang="en-US" altLang="ja-JP" sz="1292" dirty="0">
                <a:solidFill>
                  <a:prstClr val="black"/>
                </a:solidFill>
                <a:latin typeface="メイリオ" panose="020B0604030504040204" pitchFamily="50" charset="-128"/>
              </a:rPr>
              <a:t>28</a:t>
            </a:r>
            <a:r>
              <a:rPr lang="ja-JP" altLang="en-US" sz="1292" dirty="0">
                <a:solidFill>
                  <a:prstClr val="black"/>
                </a:solidFill>
                <a:latin typeface="メイリオ" panose="020B0604030504040204" pitchFamily="50" charset="-128"/>
              </a:rPr>
              <a:t>年度現在、大臣認可水道事業は</a:t>
            </a:r>
            <a:r>
              <a:rPr lang="en-US" altLang="ja-JP" sz="1292" dirty="0">
                <a:solidFill>
                  <a:prstClr val="black"/>
                </a:solidFill>
                <a:latin typeface="メイリオ" panose="020B0604030504040204" pitchFamily="50" charset="-128"/>
              </a:rPr>
              <a:t>454</a:t>
            </a:r>
            <a:r>
              <a:rPr lang="ja-JP" altLang="en-US" sz="1292" dirty="0" err="1">
                <a:solidFill>
                  <a:prstClr val="black"/>
                </a:solidFill>
                <a:latin typeface="メイリオ" panose="020B0604030504040204" pitchFamily="50" charset="-128"/>
              </a:rPr>
              <a:t>。</a:t>
            </a:r>
            <a:endParaRPr lang="ja-JP" altLang="en-US" sz="1292" dirty="0">
              <a:solidFill>
                <a:prstClr val="black"/>
              </a:solidFill>
              <a:latin typeface="メイリオ" panose="020B0604030504040204" pitchFamily="50" charset="-128"/>
            </a:endParaRPr>
          </a:p>
        </p:txBody>
      </p:sp>
      <p:sp>
        <p:nvSpPr>
          <p:cNvPr id="11" name="テキスト ボックス 10"/>
          <p:cNvSpPr txBox="1"/>
          <p:nvPr/>
        </p:nvSpPr>
        <p:spPr>
          <a:xfrm>
            <a:off x="7879472" y="3384251"/>
            <a:ext cx="1370888" cy="376578"/>
          </a:xfrm>
          <a:prstGeom prst="rect">
            <a:avLst/>
          </a:prstGeom>
          <a:solidFill>
            <a:schemeClr val="bg1"/>
          </a:solidFill>
        </p:spPr>
        <p:txBody>
          <a:bodyPr wrap="none" rtlCol="0">
            <a:spAutoFit/>
          </a:bodyPr>
          <a:lstStyle/>
          <a:p>
            <a:pPr defTabSz="844058" eaLnBrk="0" hangingPunct="0"/>
            <a:r>
              <a:rPr lang="ja-JP" altLang="en-US" sz="1847" b="1" dirty="0">
                <a:solidFill>
                  <a:prstClr val="black"/>
                </a:solidFill>
                <a:latin typeface="メイリオ" panose="020B0604030504040204" pitchFamily="50" charset="-128"/>
              </a:rPr>
              <a:t>インバータ</a:t>
            </a:r>
          </a:p>
        </p:txBody>
      </p:sp>
      <p:sp>
        <p:nvSpPr>
          <p:cNvPr id="12" name="テキスト ボックス 11"/>
          <p:cNvSpPr txBox="1"/>
          <p:nvPr/>
        </p:nvSpPr>
        <p:spPr>
          <a:xfrm>
            <a:off x="7879472" y="3865851"/>
            <a:ext cx="1370888" cy="376578"/>
          </a:xfrm>
          <a:prstGeom prst="rect">
            <a:avLst/>
          </a:prstGeom>
          <a:solidFill>
            <a:schemeClr val="bg1"/>
          </a:solidFill>
        </p:spPr>
        <p:txBody>
          <a:bodyPr wrap="none" rtlCol="0">
            <a:spAutoFit/>
          </a:bodyPr>
          <a:lstStyle/>
          <a:p>
            <a:pPr defTabSz="844058" eaLnBrk="0" hangingPunct="0"/>
            <a:r>
              <a:rPr lang="ja-JP" altLang="en-US" sz="1847" b="1" dirty="0">
                <a:solidFill>
                  <a:prstClr val="black"/>
                </a:solidFill>
                <a:latin typeface="メイリオ" panose="020B0604030504040204" pitchFamily="50" charset="-128"/>
              </a:rPr>
              <a:t>太陽光発電</a:t>
            </a:r>
          </a:p>
        </p:txBody>
      </p:sp>
      <p:sp>
        <p:nvSpPr>
          <p:cNvPr id="13" name="テキスト ボックス 12"/>
          <p:cNvSpPr txBox="1"/>
          <p:nvPr/>
        </p:nvSpPr>
        <p:spPr>
          <a:xfrm>
            <a:off x="7879472" y="4331275"/>
            <a:ext cx="1370888" cy="376578"/>
          </a:xfrm>
          <a:prstGeom prst="rect">
            <a:avLst/>
          </a:prstGeom>
          <a:solidFill>
            <a:schemeClr val="bg1"/>
          </a:solidFill>
        </p:spPr>
        <p:txBody>
          <a:bodyPr wrap="none" rtlCol="0">
            <a:spAutoFit/>
          </a:bodyPr>
          <a:lstStyle/>
          <a:p>
            <a:pPr defTabSz="844058" eaLnBrk="0" hangingPunct="0"/>
            <a:r>
              <a:rPr lang="ja-JP" altLang="en-US" sz="1847" b="1" dirty="0">
                <a:solidFill>
                  <a:prstClr val="black"/>
                </a:solidFill>
                <a:latin typeface="メイリオ" panose="020B0604030504040204" pitchFamily="50" charset="-128"/>
              </a:rPr>
              <a:t>小水力発電</a:t>
            </a:r>
          </a:p>
        </p:txBody>
      </p:sp>
      <p:sp>
        <p:nvSpPr>
          <p:cNvPr id="14" name="テキスト ボックス 13"/>
          <p:cNvSpPr txBox="1"/>
          <p:nvPr/>
        </p:nvSpPr>
        <p:spPr>
          <a:xfrm>
            <a:off x="7879479" y="4812875"/>
            <a:ext cx="1608133" cy="376578"/>
          </a:xfrm>
          <a:prstGeom prst="rect">
            <a:avLst/>
          </a:prstGeom>
          <a:solidFill>
            <a:schemeClr val="bg1"/>
          </a:solidFill>
        </p:spPr>
        <p:txBody>
          <a:bodyPr wrap="none" rtlCol="0">
            <a:spAutoFit/>
          </a:bodyPr>
          <a:lstStyle/>
          <a:p>
            <a:pPr defTabSz="844058" eaLnBrk="0" hangingPunct="0"/>
            <a:r>
              <a:rPr lang="ja-JP" altLang="en-US" sz="1847" b="1" dirty="0">
                <a:solidFill>
                  <a:prstClr val="black"/>
                </a:solidFill>
                <a:latin typeface="メイリオ" panose="020B0604030504040204" pitchFamily="50" charset="-128"/>
              </a:rPr>
              <a:t>高効率ポンプ</a:t>
            </a:r>
          </a:p>
        </p:txBody>
      </p:sp>
      <p:sp>
        <p:nvSpPr>
          <p:cNvPr id="15" name="テキスト ボックス 14"/>
          <p:cNvSpPr txBox="1"/>
          <p:nvPr/>
        </p:nvSpPr>
        <p:spPr>
          <a:xfrm>
            <a:off x="7879479" y="5290131"/>
            <a:ext cx="1608133" cy="376578"/>
          </a:xfrm>
          <a:prstGeom prst="rect">
            <a:avLst/>
          </a:prstGeom>
          <a:solidFill>
            <a:schemeClr val="bg1"/>
          </a:solidFill>
        </p:spPr>
        <p:txBody>
          <a:bodyPr wrap="none" rtlCol="0">
            <a:spAutoFit/>
          </a:bodyPr>
          <a:lstStyle/>
          <a:p>
            <a:pPr defTabSz="844058" eaLnBrk="0" hangingPunct="0"/>
            <a:r>
              <a:rPr lang="ja-JP" altLang="en-US" sz="1847" b="1" dirty="0">
                <a:solidFill>
                  <a:prstClr val="black"/>
                </a:solidFill>
                <a:latin typeface="メイリオ" panose="020B0604030504040204" pitchFamily="50" charset="-128"/>
              </a:rPr>
              <a:t>省電力水運用</a:t>
            </a:r>
          </a:p>
        </p:txBody>
      </p:sp>
      <p:sp>
        <p:nvSpPr>
          <p:cNvPr id="17" name="テキスト ボックス 16"/>
          <p:cNvSpPr txBox="1"/>
          <p:nvPr/>
        </p:nvSpPr>
        <p:spPr>
          <a:xfrm>
            <a:off x="680266" y="4800067"/>
            <a:ext cx="495649" cy="369332"/>
          </a:xfrm>
          <a:prstGeom prst="rect">
            <a:avLst/>
          </a:prstGeom>
          <a:solidFill>
            <a:schemeClr val="bg1"/>
          </a:solidFill>
        </p:spPr>
        <p:txBody>
          <a:bodyPr wrap="none" rtlCol="0">
            <a:spAutoFit/>
          </a:bodyPr>
          <a:lstStyle/>
          <a:p>
            <a:pPr defTabSz="844058" eaLnBrk="0" hangingPunct="0"/>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560408" y="4012126"/>
            <a:ext cx="651140" cy="369332"/>
          </a:xfrm>
          <a:prstGeom prst="rect">
            <a:avLst/>
          </a:prstGeom>
          <a:solidFill>
            <a:schemeClr val="bg1"/>
          </a:solidFill>
        </p:spPr>
        <p:txBody>
          <a:bodyPr wrap="none" rtlCol="0">
            <a:spAutoFit/>
          </a:bodyPr>
          <a:lstStyle/>
          <a:p>
            <a:pPr defTabSz="844058" eaLnBrk="0" hangingPunct="0"/>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100</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560408" y="3242444"/>
            <a:ext cx="651140" cy="369332"/>
          </a:xfrm>
          <a:prstGeom prst="rect">
            <a:avLst/>
          </a:prstGeom>
          <a:solidFill>
            <a:schemeClr val="bg1"/>
          </a:solidFill>
        </p:spPr>
        <p:txBody>
          <a:bodyPr wrap="none" rtlCol="0">
            <a:spAutoFit/>
          </a:bodyPr>
          <a:lstStyle/>
          <a:p>
            <a:pPr defTabSz="844058" eaLnBrk="0" hangingPunct="0"/>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150</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560408" y="2486290"/>
            <a:ext cx="651140" cy="369332"/>
          </a:xfrm>
          <a:prstGeom prst="rect">
            <a:avLst/>
          </a:prstGeom>
          <a:solidFill>
            <a:schemeClr val="bg1"/>
          </a:solidFill>
        </p:spPr>
        <p:txBody>
          <a:bodyPr wrap="none" rtlCol="0">
            <a:spAutoFit/>
          </a:bodyPr>
          <a:lstStyle/>
          <a:p>
            <a:pPr defTabSz="844058" eaLnBrk="0" hangingPunct="0"/>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200</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781041" y="5659256"/>
            <a:ext cx="393056" cy="461665"/>
          </a:xfrm>
          <a:prstGeom prst="rect">
            <a:avLst/>
          </a:prstGeom>
          <a:solidFill>
            <a:schemeClr val="bg1"/>
          </a:solidFill>
        </p:spPr>
        <p:txBody>
          <a:bodyPr wrap="none" rtlCol="0">
            <a:spAutoFit/>
          </a:bodyPr>
          <a:lstStyle/>
          <a:p>
            <a:pPr defTabSz="844058" eaLnBrk="0" hangingPunct="0"/>
            <a:r>
              <a:rPr lang="en-US" altLang="ja-JP" sz="2400" b="1" dirty="0">
                <a:solidFill>
                  <a:prstClr val="black"/>
                </a:solidFill>
                <a:latin typeface="メイリオ" panose="020B0604030504040204" pitchFamily="50" charset="-128"/>
              </a:rPr>
              <a:t>0</a:t>
            </a:r>
            <a:endParaRPr lang="ja-JP" altLang="en-US" sz="2400" b="1" dirty="0">
              <a:solidFill>
                <a:prstClr val="black"/>
              </a:solidFill>
              <a:latin typeface="メイリオ" panose="020B0604030504040204" pitchFamily="50" charset="-128"/>
            </a:endParaRPr>
          </a:p>
        </p:txBody>
      </p:sp>
      <p:sp>
        <p:nvSpPr>
          <p:cNvPr id="22" name="タイトル 1"/>
          <p:cNvSpPr txBox="1">
            <a:spLocks/>
          </p:cNvSpPr>
          <p:nvPr/>
        </p:nvSpPr>
        <p:spPr bwMode="auto">
          <a:xfrm>
            <a:off x="400372" y="77152"/>
            <a:ext cx="9144000" cy="445224"/>
          </a:xfrm>
          <a:prstGeom prst="rect">
            <a:avLst/>
          </a:prstGeom>
          <a:solidFill>
            <a:schemeClr val="bg1"/>
          </a:solidFill>
          <a:ln w="9525">
            <a:noFill/>
            <a:miter lim="800000"/>
            <a:headEnd/>
            <a:tailEnd/>
          </a:ln>
          <a:effectLst/>
        </p:spPr>
        <p:txBody>
          <a:bodyPr vert="horz" wrap="square" lIns="84407" tIns="42203" rIns="84407" bIns="42203" numCol="1" anchor="ctr" anchorCtr="0" compatLnSpc="1">
            <a:prstTxWarp prst="textNoShape">
              <a:avLst/>
            </a:prstTxWarp>
            <a:noAutofit/>
          </a:bodyPr>
          <a:lstStyle>
            <a:lvl1pPr algn="ctr" rtl="0" eaLnBrk="0" fontAlgn="base" hangingPunct="0">
              <a:spcBef>
                <a:spcPct val="0"/>
              </a:spcBef>
              <a:spcAft>
                <a:spcPct val="0"/>
              </a:spcAft>
              <a:defRPr kumimoji="1" lang="ja-JP" altLang="en-US" sz="3200" kern="1200">
                <a:solidFill>
                  <a:schemeClr val="lt1"/>
                </a:solidFill>
                <a:latin typeface="+mn-lt"/>
                <a:ea typeface="+mn-ea"/>
                <a:cs typeface="+mn-cs"/>
              </a:defRPr>
            </a:lvl1pPr>
            <a:lvl2pPr algn="ctr" rtl="0" eaLnBrk="0" fontAlgn="base" hangingPunct="0">
              <a:spcBef>
                <a:spcPct val="0"/>
              </a:spcBef>
              <a:spcAft>
                <a:spcPct val="0"/>
              </a:spcAft>
              <a:defRPr kumimoji="1" sz="4400">
                <a:solidFill>
                  <a:schemeClr val="lt1"/>
                </a:solidFill>
                <a:latin typeface="+mn-lt"/>
                <a:ea typeface="+mn-ea"/>
                <a:cs typeface="+mn-cs"/>
              </a:defRPr>
            </a:lvl2pPr>
            <a:lvl3pPr algn="ctr" rtl="0" eaLnBrk="0" fontAlgn="base" hangingPunct="0">
              <a:spcBef>
                <a:spcPct val="0"/>
              </a:spcBef>
              <a:spcAft>
                <a:spcPct val="0"/>
              </a:spcAft>
              <a:defRPr kumimoji="1" sz="4400">
                <a:solidFill>
                  <a:schemeClr val="lt1"/>
                </a:solidFill>
                <a:latin typeface="+mn-lt"/>
                <a:ea typeface="+mn-ea"/>
                <a:cs typeface="+mn-cs"/>
              </a:defRPr>
            </a:lvl3pPr>
            <a:lvl4pPr algn="ctr" rtl="0" eaLnBrk="0" fontAlgn="base" hangingPunct="0">
              <a:spcBef>
                <a:spcPct val="0"/>
              </a:spcBef>
              <a:spcAft>
                <a:spcPct val="0"/>
              </a:spcAft>
              <a:defRPr kumimoji="1" sz="4400">
                <a:solidFill>
                  <a:schemeClr val="lt1"/>
                </a:solidFill>
                <a:latin typeface="+mn-lt"/>
                <a:ea typeface="+mn-ea"/>
                <a:cs typeface="+mn-cs"/>
              </a:defRPr>
            </a:lvl4pPr>
            <a:lvl5pPr algn="ctr" rtl="0" eaLnBrk="0" fontAlgn="base" hangingPunct="0">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defTabSz="844058">
              <a:defRPr/>
            </a:pP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省電力対策の導入件数</a:t>
            </a:r>
          </a:p>
        </p:txBody>
      </p:sp>
      <p:sp>
        <p:nvSpPr>
          <p:cNvPr id="23" name="テキスト ボックス 22"/>
          <p:cNvSpPr txBox="1"/>
          <p:nvPr/>
        </p:nvSpPr>
        <p:spPr>
          <a:xfrm>
            <a:off x="9282408" y="6525344"/>
            <a:ext cx="630932" cy="369332"/>
          </a:xfrm>
          <a:prstGeom prst="rect">
            <a:avLst/>
          </a:prstGeom>
          <a:noFill/>
        </p:spPr>
        <p:txBody>
          <a:bodyPr wrap="square" rtlCol="0">
            <a:spAutoFit/>
          </a:bodyPr>
          <a:lstStyle/>
          <a:p>
            <a:pPr algn="ctr"/>
            <a:r>
              <a:rPr lang="en-US" altLang="ja-JP"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8</a:t>
            </a:r>
            <a:endParaRPr lang="ja-JP" altLang="en-US"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28974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37465" y="3482300"/>
            <a:ext cx="8861715" cy="3331369"/>
            <a:chOff x="2901819" y="3865220"/>
            <a:chExt cx="6779616" cy="3020342"/>
          </a:xfrm>
        </p:grpSpPr>
        <p:grpSp>
          <p:nvGrpSpPr>
            <p:cNvPr id="2094" name="グループ化 84"/>
            <p:cNvGrpSpPr>
              <a:grpSpLocks/>
            </p:cNvGrpSpPr>
            <p:nvPr/>
          </p:nvGrpSpPr>
          <p:grpSpPr bwMode="auto">
            <a:xfrm>
              <a:off x="3128073" y="3865220"/>
              <a:ext cx="4574931" cy="2120877"/>
              <a:chOff x="3925678" y="2916908"/>
              <a:chExt cx="4788712" cy="2128191"/>
            </a:xfrm>
          </p:grpSpPr>
          <p:pic>
            <p:nvPicPr>
              <p:cNvPr id="2139"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5678" y="2916908"/>
                <a:ext cx="4788712" cy="200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2" name="直線矢印コネクタ 141"/>
              <p:cNvCxnSpPr/>
              <p:nvPr/>
            </p:nvCxnSpPr>
            <p:spPr>
              <a:xfrm>
                <a:off x="5786798" y="4921582"/>
                <a:ext cx="0" cy="114694"/>
              </a:xfrm>
              <a:prstGeom prst="straightConnector1">
                <a:avLst/>
              </a:prstGeom>
              <a:ln>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43" name="直線矢印コネクタ 142"/>
              <p:cNvCxnSpPr/>
              <p:nvPr/>
            </p:nvCxnSpPr>
            <p:spPr>
              <a:xfrm>
                <a:off x="6713250" y="4921582"/>
                <a:ext cx="0" cy="123517"/>
              </a:xfrm>
              <a:prstGeom prst="straightConnector1">
                <a:avLst/>
              </a:prstGeom>
              <a:ln>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44" name="直線矢印コネクタ 143"/>
              <p:cNvCxnSpPr/>
              <p:nvPr/>
            </p:nvCxnSpPr>
            <p:spPr>
              <a:xfrm flipH="1">
                <a:off x="7923466" y="4162836"/>
                <a:ext cx="7669" cy="732278"/>
              </a:xfrm>
              <a:prstGeom prst="straightConnector1">
                <a:avLst/>
              </a:prstGeom>
              <a:ln>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45" name="直線矢印コネクタ 144"/>
              <p:cNvCxnSpPr/>
              <p:nvPr/>
            </p:nvCxnSpPr>
            <p:spPr>
              <a:xfrm>
                <a:off x="7276177" y="4921582"/>
                <a:ext cx="0" cy="123517"/>
              </a:xfrm>
              <a:prstGeom prst="straightConnector1">
                <a:avLst/>
              </a:prstGeom>
              <a:ln>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46" name="直線矢印コネクタ 145"/>
              <p:cNvCxnSpPr/>
              <p:nvPr/>
            </p:nvCxnSpPr>
            <p:spPr>
              <a:xfrm>
                <a:off x="7659642" y="3482023"/>
                <a:ext cx="0" cy="1520433"/>
              </a:xfrm>
              <a:prstGeom prst="straightConnector1">
                <a:avLst/>
              </a:prstGeom>
              <a:ln>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47" name="直線矢印コネクタ 146"/>
              <p:cNvCxnSpPr/>
              <p:nvPr/>
            </p:nvCxnSpPr>
            <p:spPr>
              <a:xfrm>
                <a:off x="8533943" y="4636317"/>
                <a:ext cx="0" cy="347023"/>
              </a:xfrm>
              <a:prstGeom prst="straightConnector1">
                <a:avLst/>
              </a:prstGeom>
              <a:ln>
                <a:headEnd type="oval" w="med" len="med"/>
                <a:tailEnd type="triangle"/>
              </a:ln>
            </p:spPr>
            <p:style>
              <a:lnRef idx="1">
                <a:schemeClr val="accent1"/>
              </a:lnRef>
              <a:fillRef idx="0">
                <a:schemeClr val="accent1"/>
              </a:fillRef>
              <a:effectRef idx="0">
                <a:schemeClr val="accent1"/>
              </a:effectRef>
              <a:fontRef idx="minor">
                <a:schemeClr val="tx1"/>
              </a:fontRef>
            </p:style>
          </p:cxnSp>
        </p:grpSp>
        <p:grpSp>
          <p:nvGrpSpPr>
            <p:cNvPr id="2095" name="グループ化 1"/>
            <p:cNvGrpSpPr>
              <a:grpSpLocks/>
            </p:cNvGrpSpPr>
            <p:nvPr/>
          </p:nvGrpSpPr>
          <p:grpSpPr bwMode="auto">
            <a:xfrm>
              <a:off x="3651006" y="6372100"/>
              <a:ext cx="5680010" cy="513462"/>
              <a:chOff x="-3007943" y="6647234"/>
              <a:chExt cx="5891155" cy="437271"/>
            </a:xfrm>
          </p:grpSpPr>
          <p:sp>
            <p:nvSpPr>
              <p:cNvPr id="150" name="正方形/長方形 149"/>
              <p:cNvSpPr/>
              <p:nvPr/>
            </p:nvSpPr>
            <p:spPr bwMode="auto">
              <a:xfrm>
                <a:off x="-2833919" y="6730606"/>
                <a:ext cx="1225519" cy="23738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9149" eaLnBrk="0" hangingPunct="0">
                  <a:defRPr/>
                </a:pPr>
                <a:r>
                  <a:rPr lang="ja-JP" altLang="en-US" sz="166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流入負荷</a:t>
                </a:r>
              </a:p>
            </p:txBody>
          </p:sp>
          <p:sp>
            <p:nvSpPr>
              <p:cNvPr id="151" name="正方形/長方形 150"/>
              <p:cNvSpPr/>
              <p:nvPr/>
            </p:nvSpPr>
            <p:spPr bwMode="auto">
              <a:xfrm>
                <a:off x="-1455408" y="6730606"/>
                <a:ext cx="1225519" cy="23738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9149" eaLnBrk="0" hangingPunct="0">
                  <a:defRPr/>
                </a:pPr>
                <a:r>
                  <a:rPr lang="ja-JP" altLang="en-US" sz="166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機器稼動状況</a:t>
                </a:r>
              </a:p>
            </p:txBody>
          </p:sp>
          <p:sp>
            <p:nvSpPr>
              <p:cNvPr id="152" name="正方形/長方形 151"/>
              <p:cNvSpPr/>
              <p:nvPr/>
            </p:nvSpPr>
            <p:spPr bwMode="auto">
              <a:xfrm>
                <a:off x="-116412" y="6730606"/>
                <a:ext cx="1225519" cy="23530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9149" eaLnBrk="0" hangingPunct="0">
                  <a:defRPr/>
                </a:pPr>
                <a:r>
                  <a:rPr lang="ja-JP" altLang="en-US" sz="166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放流水質</a:t>
                </a:r>
              </a:p>
            </p:txBody>
          </p:sp>
          <p:sp>
            <p:nvSpPr>
              <p:cNvPr id="153" name="正方形/長方形 152"/>
              <p:cNvSpPr/>
              <p:nvPr/>
            </p:nvSpPr>
            <p:spPr bwMode="auto">
              <a:xfrm>
                <a:off x="1164827" y="6730606"/>
                <a:ext cx="1470473" cy="23530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9149" eaLnBrk="0" hangingPunct="0">
                  <a:defRPr/>
                </a:pPr>
                <a:r>
                  <a:rPr lang="ja-JP" altLang="en-US" sz="166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温度・酸素濃度等</a:t>
                </a:r>
              </a:p>
            </p:txBody>
          </p:sp>
          <p:sp>
            <p:nvSpPr>
              <p:cNvPr id="154" name="正方形/長方形 153"/>
              <p:cNvSpPr/>
              <p:nvPr/>
            </p:nvSpPr>
            <p:spPr bwMode="auto">
              <a:xfrm>
                <a:off x="-3007943" y="6647234"/>
                <a:ext cx="5891155" cy="437271"/>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9149" eaLnBrk="0" hangingPunct="0">
                  <a:defRPr/>
                </a:pPr>
                <a:endParaRPr lang="ja-JP" altLang="en-US" sz="166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85" name="テキスト ボックス 184"/>
            <p:cNvSpPr txBox="1"/>
            <p:nvPr/>
          </p:nvSpPr>
          <p:spPr>
            <a:xfrm>
              <a:off x="2901819" y="5986097"/>
              <a:ext cx="5208755" cy="341420"/>
            </a:xfrm>
            <a:prstGeom prst="rect">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defTabSz="779149">
                <a:defRPr/>
              </a:pPr>
              <a:r>
                <a:rPr lang="ja-JP" altLang="en-US" sz="184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水処理負荷等に応じた省エネ型制御技術の既存処理場への導入</a:t>
              </a:r>
            </a:p>
          </p:txBody>
        </p:sp>
        <p:sp>
          <p:nvSpPr>
            <p:cNvPr id="186" name="テキスト ボックス 185"/>
            <p:cNvSpPr txBox="1"/>
            <p:nvPr/>
          </p:nvSpPr>
          <p:spPr>
            <a:xfrm>
              <a:off x="8383104" y="5292222"/>
              <a:ext cx="1298331" cy="1010828"/>
            </a:xfrm>
            <a:prstGeom prst="rect">
              <a:avLst/>
            </a:prstGeom>
            <a:noFill/>
          </p:spPr>
          <p:style>
            <a:lnRef idx="1">
              <a:schemeClr val="accent1"/>
            </a:lnRef>
            <a:fillRef idx="2">
              <a:schemeClr val="accent1"/>
            </a:fillRef>
            <a:effectRef idx="1">
              <a:schemeClr val="accent1"/>
            </a:effectRef>
            <a:fontRef idx="minor">
              <a:schemeClr val="dk1"/>
            </a:fontRef>
          </p:style>
          <p:txBody>
            <a:bodyPr>
              <a:spAutoFit/>
            </a:bodyPr>
            <a:lstStyle/>
            <a:p>
              <a:pPr algn="ctr" defTabSz="779149" eaLnBrk="0" hangingPunct="0">
                <a:defRPr/>
              </a:pPr>
              <a:r>
                <a:rPr lang="ja-JP" altLang="en-US" sz="221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省エネ化</a:t>
              </a:r>
              <a:endParaRPr lang="en-US" altLang="ja-JP" sz="221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779149" eaLnBrk="0" hangingPunct="0">
                <a:defRPr/>
              </a:pPr>
              <a:r>
                <a:rPr lang="ja-JP" altLang="en-US" sz="221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モデルの</a:t>
              </a:r>
              <a:endParaRPr lang="en-US" altLang="ja-JP" sz="221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779149" eaLnBrk="0" hangingPunct="0">
                <a:defRPr/>
              </a:pPr>
              <a:r>
                <a:rPr lang="ja-JP" altLang="en-US" sz="221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確立</a:t>
              </a:r>
            </a:p>
          </p:txBody>
        </p:sp>
        <p:sp>
          <p:nvSpPr>
            <p:cNvPr id="188" name="二等辺三角形 187"/>
            <p:cNvSpPr/>
            <p:nvPr/>
          </p:nvSpPr>
          <p:spPr>
            <a:xfrm rot="5400000">
              <a:off x="8126118" y="6068069"/>
              <a:ext cx="274026" cy="1553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9149" eaLnBrk="0" hangingPunct="0">
                <a:defRPr/>
              </a:pPr>
              <a:endParaRPr lang="ja-JP" altLang="en-US" sz="2955">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0" name="テキスト ボックス 99"/>
            <p:cNvSpPr txBox="1"/>
            <p:nvPr/>
          </p:nvSpPr>
          <p:spPr>
            <a:xfrm>
              <a:off x="7575093" y="4065130"/>
              <a:ext cx="2064522" cy="856833"/>
            </a:xfrm>
            <a:prstGeom prst="rect">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defTabSz="779149" eaLnBrk="0" hangingPunct="0">
                <a:buClr>
                  <a:prstClr val="black">
                    <a:lumMod val="65000"/>
                    <a:lumOff val="35000"/>
                  </a:prstClr>
                </a:buClr>
                <a:defRPr/>
              </a:pPr>
              <a:r>
                <a:rPr lang="ja-JP" altLang="en-US" sz="184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下水処理場の常用電源として整備する太陽光発電設備等</a:t>
              </a:r>
              <a:endParaRPr lang="en-US" altLang="ja-JP" sz="184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95" name="角丸四角形 94"/>
          <p:cNvSpPr/>
          <p:nvPr/>
        </p:nvSpPr>
        <p:spPr>
          <a:xfrm>
            <a:off x="592399" y="2144439"/>
            <a:ext cx="8806779" cy="13117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79149" eaLnBrk="0" hangingPunct="0">
              <a:lnSpc>
                <a:spcPts val="2000"/>
              </a:lnSpc>
              <a:buClr>
                <a:prstClr val="black">
                  <a:lumMod val="65000"/>
                  <a:lumOff val="35000"/>
                </a:prstClr>
              </a:buClr>
              <a:defRPr/>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下水処理場の常用電源として整備する太陽光発電・小水力発電設備等の再エネ設備、</a:t>
            </a:r>
            <a:r>
              <a:rPr lang="en-US" altLang="ja-JP" sz="20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IoT</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等を用いた下水処理場の省エネ化のために付加的に設置する監視システム等の設備</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運転制御システム等の改修への補助</a:t>
            </a:r>
          </a:p>
          <a:p>
            <a:pPr defTabSz="779149" eaLnBrk="0" hangingPunct="0">
              <a:lnSpc>
                <a:spcPts val="2000"/>
              </a:lnSpc>
              <a:buClr>
                <a:prstClr val="black">
                  <a:lumMod val="65000"/>
                  <a:lumOff val="35000"/>
                </a:prstClr>
              </a:buClr>
              <a:defRPr/>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補助率：１／２（太陽光発電設備のみ１／３）</a:t>
            </a:r>
          </a:p>
        </p:txBody>
      </p:sp>
      <p:sp>
        <p:nvSpPr>
          <p:cNvPr id="24" name="テキスト ボックス 23"/>
          <p:cNvSpPr txBox="1"/>
          <p:nvPr/>
        </p:nvSpPr>
        <p:spPr>
          <a:xfrm>
            <a:off x="7306651" y="539701"/>
            <a:ext cx="1710315" cy="381386"/>
          </a:xfrm>
          <a:prstGeom prst="rect">
            <a:avLst/>
          </a:prstGeom>
          <a:noFill/>
          <a:ln w="19050">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defTabSz="779402">
              <a:defRPr/>
            </a:pPr>
            <a:r>
              <a:rPr lang="ja-JP" altLang="en-US" sz="939"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939"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939"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年度予算</a:t>
            </a:r>
            <a:endParaRPr lang="en-US" altLang="ja-JP" sz="939"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402">
              <a:defRPr/>
            </a:pPr>
            <a:r>
              <a:rPr lang="en-US" altLang="ja-JP" sz="939"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2,550</a:t>
            </a:r>
            <a:r>
              <a:rPr lang="ja-JP" altLang="en-US" sz="939"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百万円（新規）</a:t>
            </a:r>
          </a:p>
        </p:txBody>
      </p:sp>
      <p:sp>
        <p:nvSpPr>
          <p:cNvPr id="25" name="正方形/長方形 2"/>
          <p:cNvSpPr>
            <a:spLocks noChangeArrowheads="1"/>
          </p:cNvSpPr>
          <p:nvPr/>
        </p:nvSpPr>
        <p:spPr bwMode="auto">
          <a:xfrm>
            <a:off x="470648" y="1537938"/>
            <a:ext cx="6329959" cy="69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779402" eaLnBrk="1" hangingPunct="1">
              <a:lnSpc>
                <a:spcPts val="2200"/>
              </a:lnSpc>
              <a:spcBef>
                <a:spcPct val="0"/>
              </a:spcBef>
              <a:spcAft>
                <a:spcPts val="256"/>
              </a:spcAft>
              <a:buClr>
                <a:srgbClr val="6F6F6F"/>
              </a:buClr>
              <a:buNone/>
              <a:defRPr/>
            </a:pPr>
            <a:r>
              <a:rPr lang="ja-JP" altLang="en-US" sz="2400" b="1" dirty="0">
                <a:solidFill>
                  <a:srgbClr val="000000"/>
                </a:solidFill>
                <a:latin typeface="メイリオ" panose="020B0604030504040204" pitchFamily="50" charset="-128"/>
                <a:ea typeface="メイリオ" panose="020B0604030504040204" pitchFamily="50" charset="-128"/>
              </a:rPr>
              <a:t>下水道は、再エネ導入・省エネ改修で、</a:t>
            </a:r>
            <a:endParaRPr lang="en-US" altLang="ja-JP" sz="2400" b="1" dirty="0">
              <a:solidFill>
                <a:srgbClr val="000000"/>
              </a:solidFill>
              <a:latin typeface="メイリオ" panose="020B0604030504040204" pitchFamily="50" charset="-128"/>
              <a:ea typeface="メイリオ" panose="020B0604030504040204" pitchFamily="50" charset="-128"/>
            </a:endParaRPr>
          </a:p>
          <a:p>
            <a:pPr defTabSz="779402" eaLnBrk="1" hangingPunct="1">
              <a:lnSpc>
                <a:spcPts val="2200"/>
              </a:lnSpc>
              <a:spcBef>
                <a:spcPct val="0"/>
              </a:spcBef>
              <a:spcAft>
                <a:spcPts val="256"/>
              </a:spcAft>
              <a:buClr>
                <a:srgbClr val="6F6F6F"/>
              </a:buClr>
              <a:buNone/>
              <a:defRPr/>
            </a:pPr>
            <a:r>
              <a:rPr lang="ja-JP" altLang="en-US" sz="2400" b="1" dirty="0">
                <a:solidFill>
                  <a:srgbClr val="000000"/>
                </a:solidFill>
                <a:latin typeface="メイリオ" panose="020B0604030504040204" pitchFamily="50" charset="-128"/>
                <a:ea typeface="メイリオ" panose="020B0604030504040204" pitchFamily="50" charset="-128"/>
              </a:rPr>
              <a:t>コストカットできるポテンシャル大！</a:t>
            </a:r>
            <a:endParaRPr lang="en-US" altLang="ja-JP" sz="2400" b="1" dirty="0">
              <a:solidFill>
                <a:srgbClr val="000000"/>
              </a:solidFill>
              <a:latin typeface="メイリオ" panose="020B0604030504040204" pitchFamily="50" charset="-128"/>
              <a:ea typeface="メイリオ" panose="020B0604030504040204" pitchFamily="50" charset="-128"/>
            </a:endParaRPr>
          </a:p>
        </p:txBody>
      </p:sp>
      <p:sp>
        <p:nvSpPr>
          <p:cNvPr id="26" name="正方形/長方形 6"/>
          <p:cNvSpPr>
            <a:spLocks noChangeArrowheads="1"/>
          </p:cNvSpPr>
          <p:nvPr/>
        </p:nvSpPr>
        <p:spPr bwMode="auto">
          <a:xfrm>
            <a:off x="-672983" y="7177761"/>
            <a:ext cx="5873268"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779402" eaLnBrk="1" hangingPunct="1">
              <a:spcBef>
                <a:spcPct val="0"/>
              </a:spcBef>
              <a:spcAft>
                <a:spcPts val="256"/>
              </a:spcAft>
              <a:buClr>
                <a:srgbClr val="6F6F6F"/>
              </a:buClr>
              <a:buNone/>
              <a:defRPr/>
            </a:pPr>
            <a:r>
              <a:rPr lang="ja-JP" altLang="en-US" sz="2000" dirty="0">
                <a:solidFill>
                  <a:srgbClr val="000000"/>
                </a:solidFill>
                <a:latin typeface="メイリオ" panose="020B0604030504040204" pitchFamily="50" charset="-128"/>
                <a:ea typeface="メイリオ" panose="020B0604030504040204" pitchFamily="50" charset="-128"/>
              </a:rPr>
              <a:t>平成</a:t>
            </a:r>
            <a:r>
              <a:rPr lang="en-US" altLang="ja-JP" sz="2000" dirty="0">
                <a:solidFill>
                  <a:srgbClr val="000000"/>
                </a:solidFill>
                <a:latin typeface="メイリオ" panose="020B0604030504040204" pitchFamily="50" charset="-128"/>
                <a:ea typeface="メイリオ" panose="020B0604030504040204" pitchFamily="50" charset="-128"/>
              </a:rPr>
              <a:t>30</a:t>
            </a:r>
            <a:r>
              <a:rPr lang="ja-JP" altLang="en-US" sz="2000" dirty="0">
                <a:solidFill>
                  <a:srgbClr val="000000"/>
                </a:solidFill>
                <a:latin typeface="メイリオ" panose="020B0604030504040204" pitchFamily="50" charset="-128"/>
                <a:ea typeface="メイリオ" panose="020B0604030504040204" pitchFamily="50" charset="-128"/>
              </a:rPr>
              <a:t>年度予算案</a:t>
            </a:r>
            <a:r>
              <a:rPr lang="en-US" altLang="ja-JP" sz="2000" dirty="0">
                <a:solidFill>
                  <a:srgbClr val="000000"/>
                </a:solidFill>
                <a:latin typeface="メイリオ" panose="020B0604030504040204" pitchFamily="50" charset="-128"/>
                <a:ea typeface="メイリオ" panose="020B0604030504040204" pitchFamily="50" charset="-128"/>
              </a:rPr>
              <a:t>50</a:t>
            </a:r>
            <a:r>
              <a:rPr lang="ja-JP" altLang="en-US" sz="2000" dirty="0">
                <a:solidFill>
                  <a:srgbClr val="000000"/>
                </a:solidFill>
                <a:latin typeface="メイリオ" panose="020B0604030504040204" pitchFamily="50" charset="-128"/>
                <a:ea typeface="メイリオ" panose="020B0604030504040204" pitchFamily="50" charset="-128"/>
              </a:rPr>
              <a:t>億円の内数</a:t>
            </a:r>
            <a:endParaRPr lang="en-US" altLang="ja-JP" sz="2000" dirty="0">
              <a:solidFill>
                <a:srgbClr val="000000"/>
              </a:solidFill>
              <a:latin typeface="メイリオ" panose="020B0604030504040204" pitchFamily="50" charset="-128"/>
              <a:ea typeface="メイリオ" panose="020B0604030504040204" pitchFamily="50" charset="-128"/>
            </a:endParaRPr>
          </a:p>
          <a:p>
            <a:pPr algn="r" defTabSz="779402" eaLnBrk="1" hangingPunct="1">
              <a:spcBef>
                <a:spcPct val="0"/>
              </a:spcBef>
              <a:spcAft>
                <a:spcPts val="256"/>
              </a:spcAft>
              <a:buClr>
                <a:srgbClr val="6F6F6F"/>
              </a:buClr>
              <a:buNone/>
              <a:defRPr/>
            </a:pPr>
            <a:r>
              <a:rPr lang="ja-JP" altLang="en-US" sz="1200" dirty="0">
                <a:solidFill>
                  <a:srgbClr val="000000"/>
                </a:solidFill>
                <a:latin typeface="メイリオ" panose="020B0604030504040204" pitchFamily="50" charset="-128"/>
                <a:ea typeface="メイリオ" panose="020B0604030504040204" pitchFamily="50" charset="-128"/>
              </a:rPr>
              <a:t>（平成</a:t>
            </a:r>
            <a:r>
              <a:rPr lang="en-US" altLang="ja-JP" sz="1200" dirty="0">
                <a:solidFill>
                  <a:srgbClr val="000000"/>
                </a:solidFill>
                <a:latin typeface="メイリオ" panose="020B0604030504040204" pitchFamily="50" charset="-128"/>
                <a:ea typeface="メイリオ" panose="020B0604030504040204" pitchFamily="50" charset="-128"/>
              </a:rPr>
              <a:t>29</a:t>
            </a:r>
            <a:r>
              <a:rPr lang="ja-JP" altLang="en-US" sz="1200" dirty="0">
                <a:solidFill>
                  <a:srgbClr val="000000"/>
                </a:solidFill>
                <a:latin typeface="メイリオ" panose="020B0604030504040204" pitchFamily="50" charset="-128"/>
                <a:ea typeface="メイリオ" panose="020B0604030504040204" pitchFamily="50" charset="-128"/>
              </a:rPr>
              <a:t>年度</a:t>
            </a:r>
            <a:r>
              <a:rPr lang="ja-JP" altLang="en-US" sz="1200" dirty="0">
                <a:latin typeface="メイリオ" panose="020B0604030504040204" pitchFamily="50" charset="-128"/>
                <a:ea typeface="メイリオ" panose="020B0604030504040204" pitchFamily="50" charset="-128"/>
              </a:rPr>
              <a:t>予算額</a:t>
            </a:r>
            <a:r>
              <a:rPr lang="en-US" altLang="ja-JP" sz="1200" dirty="0">
                <a:latin typeface="メイリオ" panose="020B0604030504040204" pitchFamily="50" charset="-128"/>
                <a:ea typeface="メイリオ" panose="020B0604030504040204" pitchFamily="50" charset="-128"/>
              </a:rPr>
              <a:t>13</a:t>
            </a:r>
            <a:r>
              <a:rPr lang="ja-JP" altLang="en-US" sz="1200" dirty="0">
                <a:latin typeface="メイリオ" panose="020B0604030504040204" pitchFamily="50" charset="-128"/>
                <a:ea typeface="メイリオ" panose="020B0604030504040204" pitchFamily="50" charset="-128"/>
              </a:rPr>
              <a:t>億円</a:t>
            </a:r>
            <a:r>
              <a:rPr lang="ja-JP" altLang="en-US" sz="1200" dirty="0">
                <a:solidFill>
                  <a:srgbClr val="000000"/>
                </a:solidFill>
                <a:latin typeface="メイリオ" panose="020B0604030504040204" pitchFamily="50" charset="-128"/>
                <a:ea typeface="メイリオ" panose="020B0604030504040204" pitchFamily="50" charset="-128"/>
              </a:rPr>
              <a:t>）</a:t>
            </a:r>
            <a:endParaRPr lang="en-US" altLang="ja-JP" sz="1200" dirty="0">
              <a:solidFill>
                <a:srgbClr val="000000"/>
              </a:solidFill>
              <a:latin typeface="メイリオ" panose="020B0604030504040204" pitchFamily="50" charset="-128"/>
              <a:ea typeface="メイリオ" panose="020B0604030504040204" pitchFamily="50" charset="-128"/>
            </a:endParaRPr>
          </a:p>
        </p:txBody>
      </p:sp>
      <p:sp>
        <p:nvSpPr>
          <p:cNvPr id="27" name="タイトル 1"/>
          <p:cNvSpPr txBox="1">
            <a:spLocks/>
          </p:cNvSpPr>
          <p:nvPr/>
        </p:nvSpPr>
        <p:spPr>
          <a:xfrm>
            <a:off x="1014217" y="38744"/>
            <a:ext cx="7926972" cy="3551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t"/>
          <a:lstStyle>
            <a:defPPr>
              <a:defRPr lang="ja-JP"/>
            </a:defPPr>
            <a:lvl1pPr algn="ctr" defTabSz="844104" eaLnBrk="1" fontAlgn="auto" latinLnBrk="0" hangingPunct="1">
              <a:spcAft>
                <a:spcPts val="0"/>
              </a:spcAft>
              <a:buNone/>
              <a:defRPr sz="2586" b="0">
                <a:solidFill>
                  <a:prstClr val="black"/>
                </a:solidFill>
                <a:latin typeface="メイリオ" pitchFamily="50" charset="-128"/>
                <a:ea typeface="メイリオ" pitchFamily="50" charset="-128"/>
                <a:cs typeface="メイリオ" pitchFamily="50" charset="-128"/>
              </a:defRPr>
            </a:lvl1pPr>
          </a:lstStyle>
          <a:p>
            <a:pPr algn="l" defTabSz="719699">
              <a:defRPr/>
            </a:pPr>
            <a:r>
              <a:rPr lang="ja-JP" altLang="en-US" sz="1000" b="1" dirty="0">
                <a:ln w="0">
                  <a:noFill/>
                </a:ln>
                <a:solidFill>
                  <a:schemeClr val="tx1"/>
                </a:solidFill>
              </a:rPr>
              <a:t>業務用施設等におけるネット・ゼロ・エネルギー・ビル（</a:t>
            </a:r>
            <a:r>
              <a:rPr lang="en-US" altLang="ja-JP" sz="1000" b="1" dirty="0">
                <a:ln w="0">
                  <a:noFill/>
                </a:ln>
                <a:solidFill>
                  <a:schemeClr val="tx1"/>
                </a:solidFill>
              </a:rPr>
              <a:t>ZEB</a:t>
            </a:r>
            <a:r>
              <a:rPr lang="ja-JP" altLang="en-US" sz="1000" b="1" dirty="0">
                <a:ln w="0">
                  <a:noFill/>
                </a:ln>
                <a:solidFill>
                  <a:schemeClr val="tx1"/>
                </a:solidFill>
              </a:rPr>
              <a:t>）化・省</a:t>
            </a:r>
            <a:r>
              <a:rPr lang="en-US" altLang="ja-JP" sz="1000" b="1" dirty="0">
                <a:ln w="0">
                  <a:noFill/>
                </a:ln>
                <a:solidFill>
                  <a:schemeClr val="tx1"/>
                </a:solidFill>
              </a:rPr>
              <a:t>CO2</a:t>
            </a:r>
            <a:r>
              <a:rPr lang="ja-JP" altLang="en-US" sz="1000" b="1" dirty="0">
                <a:ln w="0">
                  <a:noFill/>
                </a:ln>
                <a:solidFill>
                  <a:schemeClr val="tx1"/>
                </a:solidFill>
              </a:rPr>
              <a:t>促進事業のうち</a:t>
            </a:r>
          </a:p>
          <a:p>
            <a:pPr algn="l" defTabSz="719699">
              <a:defRPr/>
            </a:pPr>
            <a:r>
              <a:rPr lang="ja-JP" altLang="en-US" sz="2400" b="1" dirty="0">
                <a:ln w="0">
                  <a:noFill/>
                </a:ln>
                <a:solidFill>
                  <a:schemeClr val="tx1"/>
                </a:solidFill>
              </a:rPr>
              <a:t>上下水道施設の省ＣＯ</a:t>
            </a:r>
            <a:r>
              <a:rPr lang="en-US" altLang="ja-JP" sz="2400" b="1" dirty="0">
                <a:ln w="0">
                  <a:noFill/>
                </a:ln>
                <a:solidFill>
                  <a:schemeClr val="tx1"/>
                </a:solidFill>
              </a:rPr>
              <a:t>2</a:t>
            </a:r>
            <a:r>
              <a:rPr lang="ja-JP" altLang="en-US" sz="2400" b="1" dirty="0">
                <a:ln w="0">
                  <a:noFill/>
                </a:ln>
                <a:solidFill>
                  <a:schemeClr val="tx1"/>
                </a:solidFill>
              </a:rPr>
              <a:t>改修支援事業（下水道）</a:t>
            </a:r>
            <a:endParaRPr lang="en-US" altLang="ja-JP" sz="2400" b="1" dirty="0">
              <a:ln w="0">
                <a:noFill/>
              </a:ln>
              <a:solidFill>
                <a:schemeClr val="tx1"/>
              </a:solidFill>
            </a:endParaRPr>
          </a:p>
          <a:p>
            <a:pPr algn="l" defTabSz="719699">
              <a:lnSpc>
                <a:spcPct val="70000"/>
              </a:lnSpc>
              <a:defRPr/>
            </a:pPr>
            <a:r>
              <a:rPr lang="ja-JP" altLang="en-US" sz="1600" b="1" dirty="0">
                <a:ln w="0">
                  <a:noFill/>
                </a:ln>
                <a:solidFill>
                  <a:schemeClr val="tx1"/>
                </a:solidFill>
              </a:rPr>
              <a:t>（一部厚生労働省・国土交通省連携事業）　</a:t>
            </a:r>
          </a:p>
        </p:txBody>
      </p:sp>
      <p:sp>
        <p:nvSpPr>
          <p:cNvPr id="28" name="正方形/長方形 6"/>
          <p:cNvSpPr>
            <a:spLocks noChangeArrowheads="1"/>
          </p:cNvSpPr>
          <p:nvPr/>
        </p:nvSpPr>
        <p:spPr bwMode="auto">
          <a:xfrm>
            <a:off x="2488428" y="7763306"/>
            <a:ext cx="2672392" cy="477054"/>
          </a:xfrm>
          <a:prstGeom prst="rect">
            <a:avLst/>
          </a:prstGeom>
          <a:solidFill>
            <a:srgbClr val="C6D9F1"/>
          </a:solidFill>
          <a:ln>
            <a:solidFill>
              <a:schemeClr val="tx1"/>
            </a:solidFill>
          </a:ln>
          <a:extLst/>
        </p:spPr>
        <p:txBody>
          <a:bodyPr wrap="square">
            <a:spAutoFit/>
          </a:bodyPr>
          <a:lstStyle/>
          <a:p>
            <a:pPr defTabSz="779402">
              <a:lnSpc>
                <a:spcPts val="1000"/>
              </a:lnSpc>
              <a:defRPr/>
            </a:pPr>
            <a:r>
              <a:rPr kumimoji="0" lang="zh-TW" altLang="en-US" sz="831" b="1" kern="0" dirty="0">
                <a:solidFill>
                  <a:srgbClr val="000000"/>
                </a:solidFill>
                <a:latin typeface="メイリオ" panose="020B0604030504040204" pitchFamily="50" charset="-128"/>
                <a:sym typeface="Wingdings" panose="05000000000000000000" pitchFamily="2" charset="2"/>
              </a:rPr>
              <a:t>補助対象者：民間企業等</a:t>
            </a:r>
          </a:p>
          <a:p>
            <a:pPr defTabSz="779402">
              <a:lnSpc>
                <a:spcPts val="1000"/>
              </a:lnSpc>
              <a:defRPr/>
            </a:pPr>
            <a:r>
              <a:rPr kumimoji="0" lang="zh-TW" altLang="en-US" sz="831" b="1" kern="0" dirty="0">
                <a:solidFill>
                  <a:srgbClr val="000000"/>
                </a:solidFill>
                <a:latin typeface="メイリオ" panose="020B0604030504040204" pitchFamily="50" charset="-128"/>
                <a:sym typeface="Wingdings" panose="05000000000000000000" pitchFamily="2" charset="2"/>
              </a:rPr>
              <a:t>実施期間：平成</a:t>
            </a:r>
            <a:r>
              <a:rPr kumimoji="0" lang="en-US" altLang="zh-TW" sz="831" b="1" kern="0" dirty="0">
                <a:solidFill>
                  <a:srgbClr val="000000"/>
                </a:solidFill>
                <a:latin typeface="メイリオ" panose="020B0604030504040204" pitchFamily="50" charset="-128"/>
                <a:sym typeface="Wingdings" panose="05000000000000000000" pitchFamily="2" charset="2"/>
              </a:rPr>
              <a:t>28</a:t>
            </a:r>
            <a:r>
              <a:rPr kumimoji="0" lang="zh-TW" altLang="en-US" sz="831" b="1" kern="0" dirty="0">
                <a:solidFill>
                  <a:srgbClr val="000000"/>
                </a:solidFill>
                <a:latin typeface="メイリオ" panose="020B0604030504040204" pitchFamily="50" charset="-128"/>
                <a:sym typeface="Wingdings" panose="05000000000000000000" pitchFamily="2" charset="2"/>
              </a:rPr>
              <a:t>年度～平成</a:t>
            </a:r>
            <a:r>
              <a:rPr kumimoji="0" lang="en-US" altLang="zh-TW" sz="831" b="1" kern="0" dirty="0">
                <a:solidFill>
                  <a:srgbClr val="000000"/>
                </a:solidFill>
                <a:latin typeface="メイリオ" panose="020B0604030504040204" pitchFamily="50" charset="-128"/>
                <a:sym typeface="Wingdings" panose="05000000000000000000" pitchFamily="2" charset="2"/>
              </a:rPr>
              <a:t>30</a:t>
            </a:r>
            <a:r>
              <a:rPr kumimoji="0" lang="zh-TW" altLang="en-US" sz="831" b="1" kern="0" dirty="0">
                <a:solidFill>
                  <a:srgbClr val="000000"/>
                </a:solidFill>
                <a:latin typeface="メイリオ" panose="020B0604030504040204" pitchFamily="50" charset="-128"/>
                <a:sym typeface="Wingdings" panose="05000000000000000000" pitchFamily="2" charset="2"/>
              </a:rPr>
              <a:t>年度</a:t>
            </a:r>
          </a:p>
          <a:p>
            <a:pPr defTabSz="779422">
              <a:lnSpc>
                <a:spcPts val="1016"/>
              </a:lnSpc>
              <a:defRPr/>
            </a:pPr>
            <a:r>
              <a:rPr kumimoji="0" lang="ja-JP" altLang="en-US" sz="831" b="1" kern="0" dirty="0">
                <a:solidFill>
                  <a:srgbClr val="000000"/>
                </a:solidFill>
                <a:latin typeface="メイリオ" panose="020B0604030504040204" pitchFamily="50" charset="-128"/>
                <a:sym typeface="Wingdings" panose="05000000000000000000" pitchFamily="2" charset="2"/>
              </a:rPr>
              <a:t>担当：</a:t>
            </a:r>
            <a:r>
              <a:rPr lang="ja-JP" altLang="en-US" sz="831" b="1" dirty="0">
                <a:solidFill>
                  <a:prstClr val="black"/>
                </a:solidFill>
                <a:latin typeface="メイリオ" panose="020B0604030504040204" pitchFamily="50" charset="-128"/>
              </a:rPr>
              <a:t>地球局事業室見える化</a:t>
            </a:r>
            <a:r>
              <a:rPr lang="en-US" altLang="ja-JP" sz="831" b="1" dirty="0">
                <a:solidFill>
                  <a:prstClr val="black"/>
                </a:solidFill>
                <a:latin typeface="メイリオ" panose="020B0604030504040204" pitchFamily="50" charset="-128"/>
              </a:rPr>
              <a:t>L</a:t>
            </a:r>
            <a:r>
              <a:rPr lang="ja-JP" altLang="en-US" sz="831" b="1" dirty="0">
                <a:solidFill>
                  <a:prstClr val="black"/>
                </a:solidFill>
                <a:latin typeface="メイリオ" panose="020B0604030504040204" pitchFamily="50" charset="-128"/>
              </a:rPr>
              <a:t>（</a:t>
            </a:r>
            <a:r>
              <a:rPr lang="en-US" altLang="ja-JP" sz="831" b="1" dirty="0">
                <a:solidFill>
                  <a:prstClr val="black"/>
                </a:solidFill>
                <a:latin typeface="メイリオ" panose="020B0604030504040204" pitchFamily="50" charset="-128"/>
              </a:rPr>
              <a:t>03</a:t>
            </a:r>
            <a:r>
              <a:rPr lang="ja-JP" altLang="en-US" sz="831" b="1" dirty="0" err="1">
                <a:solidFill>
                  <a:prstClr val="black"/>
                </a:solidFill>
                <a:latin typeface="メイリオ" panose="020B0604030504040204" pitchFamily="50" charset="-128"/>
              </a:rPr>
              <a:t>ｰ</a:t>
            </a:r>
            <a:r>
              <a:rPr lang="en-US" altLang="ja-JP" sz="831" b="1" dirty="0">
                <a:solidFill>
                  <a:prstClr val="black"/>
                </a:solidFill>
                <a:latin typeface="メイリオ" panose="020B0604030504040204" pitchFamily="50" charset="-128"/>
              </a:rPr>
              <a:t>5521</a:t>
            </a:r>
            <a:r>
              <a:rPr lang="ja-JP" altLang="en-US" sz="831" b="1" dirty="0" err="1">
                <a:solidFill>
                  <a:prstClr val="black"/>
                </a:solidFill>
                <a:latin typeface="メイリオ" panose="020B0604030504040204" pitchFamily="50" charset="-128"/>
              </a:rPr>
              <a:t>ｰ</a:t>
            </a:r>
            <a:r>
              <a:rPr lang="en-US" altLang="ja-JP" sz="831" b="1" dirty="0">
                <a:solidFill>
                  <a:prstClr val="black"/>
                </a:solidFill>
                <a:latin typeface="メイリオ" panose="020B0604030504040204" pitchFamily="50" charset="-128"/>
              </a:rPr>
              <a:t>8335</a:t>
            </a:r>
            <a:r>
              <a:rPr lang="ja-JP" altLang="en-US" sz="831" b="1" dirty="0">
                <a:solidFill>
                  <a:prstClr val="black"/>
                </a:solidFill>
                <a:latin typeface="メイリオ" panose="020B0604030504040204" pitchFamily="50" charset="-128"/>
              </a:rPr>
              <a:t>）</a:t>
            </a:r>
            <a:endParaRPr lang="zh-TW" altLang="en-US" sz="831" b="1" dirty="0">
              <a:solidFill>
                <a:prstClr val="black"/>
              </a:solidFill>
              <a:latin typeface="メイリオ" panose="020B0604030504040204" pitchFamily="50" charset="-128"/>
            </a:endParaRPr>
          </a:p>
        </p:txBody>
      </p:sp>
      <p:pic>
        <p:nvPicPr>
          <p:cNvPr id="29" name="図 28"/>
          <p:cNvPicPr>
            <a:picLocks noChangeAspect="1"/>
          </p:cNvPicPr>
          <p:nvPr/>
        </p:nvPicPr>
        <p:blipFill>
          <a:blip r:embed="rId3"/>
          <a:stretch>
            <a:fillRect/>
          </a:stretch>
        </p:blipFill>
        <p:spPr>
          <a:xfrm>
            <a:off x="416496" y="89764"/>
            <a:ext cx="597721" cy="367021"/>
          </a:xfrm>
          <a:prstGeom prst="rect">
            <a:avLst/>
          </a:prstGeom>
        </p:spPr>
      </p:pic>
      <p:sp>
        <p:nvSpPr>
          <p:cNvPr id="33" name="テキスト ボックス 32"/>
          <p:cNvSpPr txBox="1"/>
          <p:nvPr/>
        </p:nvSpPr>
        <p:spPr>
          <a:xfrm>
            <a:off x="8913442" y="6525344"/>
            <a:ext cx="630932" cy="369332"/>
          </a:xfrm>
          <a:prstGeom prst="rect">
            <a:avLst/>
          </a:prstGeom>
          <a:noFill/>
        </p:spPr>
        <p:txBody>
          <a:bodyPr wrap="square" rtlCol="0">
            <a:spAutoFit/>
          </a:bodyPr>
          <a:lstStyle/>
          <a:p>
            <a:pPr algn="ctr"/>
            <a:r>
              <a:rPr lang="en-US" altLang="ja-JP"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1016904" y="832220"/>
            <a:ext cx="1816071" cy="33933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施策番号：</a:t>
            </a:r>
            <a:r>
              <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52</a:t>
            </a: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6"/>
          <p:cNvSpPr>
            <a:spLocks noChangeArrowheads="1"/>
          </p:cNvSpPr>
          <p:nvPr/>
        </p:nvSpPr>
        <p:spPr bwMode="auto">
          <a:xfrm>
            <a:off x="4066486" y="733659"/>
            <a:ext cx="6048673"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58" eaLnBrk="1" hangingPunct="1">
              <a:lnSpc>
                <a:spcPts val="2000"/>
              </a:lnSpc>
              <a:spcBef>
                <a:spcPct val="0"/>
              </a:spcBef>
              <a:spcAft>
                <a:spcPts val="277"/>
              </a:spcAft>
              <a:buClr>
                <a:srgbClr val="6F6F6F"/>
              </a:buClr>
              <a:buNone/>
              <a:defRPr/>
            </a:pPr>
            <a:r>
              <a:rPr lang="ja-JP" altLang="en-US" sz="2000" dirty="0">
                <a:solidFill>
                  <a:srgbClr val="000000"/>
                </a:solidFill>
                <a:latin typeface="メイリオ" panose="020B0604030504040204" pitchFamily="50" charset="-128"/>
                <a:ea typeface="メイリオ" panose="020B0604030504040204" pitchFamily="50" charset="-128"/>
              </a:rPr>
              <a:t>平成</a:t>
            </a:r>
            <a:r>
              <a:rPr lang="en-US" altLang="ja-JP" sz="2000" dirty="0">
                <a:solidFill>
                  <a:srgbClr val="000000"/>
                </a:solidFill>
                <a:latin typeface="メイリオ" panose="020B0604030504040204" pitchFamily="50" charset="-128"/>
                <a:ea typeface="メイリオ" panose="020B0604030504040204" pitchFamily="50" charset="-128"/>
              </a:rPr>
              <a:t>30</a:t>
            </a:r>
            <a:r>
              <a:rPr lang="ja-JP" altLang="en-US" sz="2000" dirty="0">
                <a:solidFill>
                  <a:srgbClr val="000000"/>
                </a:solidFill>
                <a:latin typeface="メイリオ" panose="020B0604030504040204" pitchFamily="50" charset="-128"/>
                <a:ea typeface="メイリオ" panose="020B0604030504040204" pitchFamily="50" charset="-128"/>
              </a:rPr>
              <a:t>年度予算案</a:t>
            </a:r>
            <a:r>
              <a:rPr lang="en-US" altLang="ja-JP" sz="2000" dirty="0">
                <a:solidFill>
                  <a:srgbClr val="000000"/>
                </a:solidFill>
                <a:latin typeface="メイリオ" panose="020B0604030504040204" pitchFamily="50" charset="-128"/>
                <a:ea typeface="メイリオ" panose="020B0604030504040204" pitchFamily="50" charset="-128"/>
              </a:rPr>
              <a:t>50</a:t>
            </a:r>
            <a:r>
              <a:rPr lang="ja-JP" altLang="en-US" sz="2000" dirty="0">
                <a:solidFill>
                  <a:srgbClr val="000000"/>
                </a:solidFill>
                <a:latin typeface="メイリオ" panose="020B0604030504040204" pitchFamily="50" charset="-128"/>
                <a:ea typeface="メイリオ" panose="020B0604030504040204" pitchFamily="50" charset="-128"/>
              </a:rPr>
              <a:t>億円の内数</a:t>
            </a:r>
            <a:r>
              <a:rPr lang="ja-JP" altLang="en-US" sz="1200" dirty="0">
                <a:solidFill>
                  <a:srgbClr val="000000"/>
                </a:solidFill>
                <a:latin typeface="メイリオ" panose="020B0604030504040204" pitchFamily="50" charset="-128"/>
                <a:ea typeface="メイリオ" panose="020B0604030504040204" pitchFamily="50" charset="-128"/>
              </a:rPr>
              <a:t>（平成</a:t>
            </a:r>
            <a:r>
              <a:rPr lang="en-US" altLang="ja-JP" sz="1200" dirty="0">
                <a:solidFill>
                  <a:srgbClr val="000000"/>
                </a:solidFill>
                <a:latin typeface="メイリオ" panose="020B0604030504040204" pitchFamily="50" charset="-128"/>
                <a:ea typeface="メイリオ" panose="020B0604030504040204" pitchFamily="50" charset="-128"/>
              </a:rPr>
              <a:t>29</a:t>
            </a:r>
            <a:r>
              <a:rPr lang="ja-JP" altLang="en-US" sz="1200" dirty="0">
                <a:solidFill>
                  <a:srgbClr val="000000"/>
                </a:solidFill>
                <a:latin typeface="メイリオ" panose="020B0604030504040204" pitchFamily="50" charset="-128"/>
                <a:ea typeface="メイリオ" panose="020B0604030504040204" pitchFamily="50" charset="-128"/>
              </a:rPr>
              <a:t>年度</a:t>
            </a:r>
            <a:r>
              <a:rPr lang="ja-JP" altLang="en-US" sz="1200" dirty="0">
                <a:latin typeface="メイリオ" panose="020B0604030504040204" pitchFamily="50" charset="-128"/>
                <a:ea typeface="メイリオ" panose="020B0604030504040204" pitchFamily="50" charset="-128"/>
              </a:rPr>
              <a:t>予算額</a:t>
            </a:r>
            <a:r>
              <a:rPr lang="en-US" altLang="ja-JP" sz="1200" dirty="0">
                <a:latin typeface="メイリオ" panose="020B0604030504040204" pitchFamily="50" charset="-128"/>
                <a:ea typeface="メイリオ" panose="020B0604030504040204" pitchFamily="50" charset="-128"/>
              </a:rPr>
              <a:t>13</a:t>
            </a:r>
            <a:r>
              <a:rPr lang="ja-JP" altLang="en-US" sz="1200" dirty="0">
                <a:latin typeface="メイリオ" panose="020B0604030504040204" pitchFamily="50" charset="-128"/>
                <a:ea typeface="メイリオ" panose="020B0604030504040204" pitchFamily="50" charset="-128"/>
              </a:rPr>
              <a:t>億円</a:t>
            </a:r>
            <a:r>
              <a:rPr lang="ja-JP" altLang="en-US" sz="1200" dirty="0">
                <a:solidFill>
                  <a:srgbClr val="000000"/>
                </a:solidFill>
                <a:latin typeface="メイリオ" panose="020B0604030504040204" pitchFamily="50" charset="-128"/>
                <a:ea typeface="メイリオ" panose="020B0604030504040204" pitchFamily="50" charset="-128"/>
              </a:rPr>
              <a:t>）</a:t>
            </a:r>
            <a:endParaRPr lang="en-US" altLang="ja-JP" sz="1200" dirty="0">
              <a:solidFill>
                <a:srgbClr val="000000"/>
              </a:solidFill>
              <a:latin typeface="メイリオ" panose="020B0604030504040204" pitchFamily="50" charset="-128"/>
              <a:ea typeface="メイリオ" panose="020B0604030504040204" pitchFamily="50" charset="-128"/>
            </a:endParaRPr>
          </a:p>
          <a:p>
            <a:pPr defTabSz="844058" eaLnBrk="1" hangingPunct="1">
              <a:lnSpc>
                <a:spcPts val="2000"/>
              </a:lnSpc>
              <a:spcBef>
                <a:spcPct val="0"/>
              </a:spcBef>
              <a:buNone/>
              <a:defRPr/>
            </a:pPr>
            <a:r>
              <a:rPr kumimoji="0" lang="zh-TW" altLang="en-US" sz="2000" kern="0" dirty="0">
                <a:solidFill>
                  <a:srgbClr val="000000"/>
                </a:solidFill>
                <a:latin typeface="メイリオ" panose="020B0604030504040204" pitchFamily="50" charset="-128"/>
                <a:ea typeface="メイリオ" panose="020B0604030504040204" pitchFamily="50" charset="-128"/>
                <a:sym typeface="Wingdings" panose="05000000000000000000" pitchFamily="2" charset="2"/>
              </a:rPr>
              <a:t>実施期間：平成</a:t>
            </a:r>
            <a:r>
              <a:rPr kumimoji="0" lang="en-US" altLang="zh-TW" sz="2000" kern="0" dirty="0">
                <a:solidFill>
                  <a:srgbClr val="000000"/>
                </a:solidFill>
                <a:latin typeface="メイリオ" panose="020B0604030504040204" pitchFamily="50" charset="-128"/>
                <a:ea typeface="メイリオ" panose="020B0604030504040204" pitchFamily="50" charset="-128"/>
                <a:sym typeface="Wingdings" panose="05000000000000000000" pitchFamily="2" charset="2"/>
              </a:rPr>
              <a:t>28</a:t>
            </a:r>
            <a:r>
              <a:rPr kumimoji="0" lang="zh-TW" altLang="en-US" sz="2000" kern="0" dirty="0">
                <a:solidFill>
                  <a:srgbClr val="000000"/>
                </a:solidFill>
                <a:latin typeface="メイリオ" panose="020B0604030504040204" pitchFamily="50" charset="-128"/>
                <a:ea typeface="メイリオ" panose="020B0604030504040204" pitchFamily="50" charset="-128"/>
                <a:sym typeface="Wingdings" panose="05000000000000000000" pitchFamily="2" charset="2"/>
              </a:rPr>
              <a:t>年度～平成</a:t>
            </a:r>
            <a:r>
              <a:rPr kumimoji="0" lang="en-US" altLang="zh-TW" sz="2000" kern="0" dirty="0">
                <a:solidFill>
                  <a:srgbClr val="000000"/>
                </a:solidFill>
                <a:latin typeface="メイリオ" panose="020B0604030504040204" pitchFamily="50" charset="-128"/>
                <a:ea typeface="メイリオ" panose="020B0604030504040204" pitchFamily="50" charset="-128"/>
                <a:sym typeface="Wingdings" panose="05000000000000000000" pitchFamily="2" charset="2"/>
              </a:rPr>
              <a:t>30</a:t>
            </a:r>
            <a:r>
              <a:rPr kumimoji="0" lang="zh-TW" altLang="en-US" sz="2000" kern="0" dirty="0">
                <a:solidFill>
                  <a:srgbClr val="000000"/>
                </a:solidFill>
                <a:latin typeface="メイリオ" panose="020B0604030504040204" pitchFamily="50" charset="-128"/>
                <a:ea typeface="メイリオ" panose="020B0604030504040204" pitchFamily="50" charset="-128"/>
                <a:sym typeface="Wingdings" panose="05000000000000000000" pitchFamily="2" charset="2"/>
              </a:rPr>
              <a:t>年度</a:t>
            </a:r>
          </a:p>
          <a:p>
            <a:pPr eaLnBrk="1" hangingPunct="1">
              <a:lnSpc>
                <a:spcPts val="2000"/>
              </a:lnSpc>
              <a:spcBef>
                <a:spcPct val="0"/>
              </a:spcBef>
              <a:buNone/>
            </a:pPr>
            <a:r>
              <a:rPr lang="ja-JP" altLang="en-US" sz="2000" dirty="0">
                <a:solidFill>
                  <a:prstClr val="black"/>
                </a:solidFill>
                <a:latin typeface="メイリオ" panose="020B0604030504040204" pitchFamily="50" charset="-128"/>
                <a:ea typeface="メイリオ" panose="020B0604030504040204" pitchFamily="50" charset="-128"/>
              </a:rPr>
              <a:t>担当課：地球局事業室見える化</a:t>
            </a:r>
            <a:r>
              <a:rPr lang="en-US" altLang="ja-JP" sz="2000" dirty="0">
                <a:solidFill>
                  <a:prstClr val="black"/>
                </a:solidFill>
                <a:latin typeface="メイリオ" panose="020B0604030504040204" pitchFamily="50" charset="-128"/>
                <a:ea typeface="メイリオ" panose="020B0604030504040204" pitchFamily="50" charset="-128"/>
              </a:rPr>
              <a:t>L</a:t>
            </a:r>
            <a:r>
              <a:rPr lang="ja-JP" altLang="en-US" sz="1200" dirty="0">
                <a:solidFill>
                  <a:prstClr val="black"/>
                </a:solidFill>
                <a:latin typeface="メイリオ" panose="020B0604030504040204" pitchFamily="50" charset="-128"/>
                <a:ea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rPr>
              <a:t>03-5521-8335</a:t>
            </a:r>
            <a:r>
              <a:rPr lang="ja-JP" altLang="en-US" sz="1200" dirty="0">
                <a:solidFill>
                  <a:prstClr val="black"/>
                </a:solidFill>
                <a:latin typeface="メイリオ" panose="020B0604030504040204" pitchFamily="50" charset="-128"/>
                <a:ea typeface="メイリオ" panose="020B0604030504040204" pitchFamily="50" charset="-128"/>
              </a:rPr>
              <a:t>）</a:t>
            </a:r>
            <a:endParaRPr lang="en-US" altLang="ja-JP" sz="1200" dirty="0">
              <a:solidFill>
                <a:srgbClr val="000000"/>
              </a:solidFill>
              <a:latin typeface="メイリオ" panose="020B0604030504040204" pitchFamily="50" charset="-128"/>
              <a:ea typeface="メイリオ" panose="020B0604030504040204" pitchFamily="50" charset="-128"/>
            </a:endParaRPr>
          </a:p>
        </p:txBody>
      </p:sp>
      <p:sp>
        <p:nvSpPr>
          <p:cNvPr id="34" name="正方形/長方形 33"/>
          <p:cNvSpPr/>
          <p:nvPr/>
        </p:nvSpPr>
        <p:spPr>
          <a:xfrm>
            <a:off x="8733123" y="89102"/>
            <a:ext cx="1129651" cy="315591"/>
          </a:xfrm>
          <a:prstGeom prst="rect">
            <a:avLst/>
          </a:prstGeom>
          <a:gradFill>
            <a:gsLst>
              <a:gs pos="0">
                <a:srgbClr val="BCBCBC"/>
              </a:gs>
              <a:gs pos="35000">
                <a:srgbClr val="D0D0D0"/>
              </a:gs>
              <a:gs pos="100000">
                <a:srgbClr val="EDEDED"/>
              </a:gs>
            </a:gsLst>
            <a:lin ang="16200000" scaled="0"/>
          </a:gradFill>
          <a:ln>
            <a:noFill/>
          </a:ln>
        </p:spPr>
        <p:style>
          <a:lnRef idx="1">
            <a:schemeClr val="dk1"/>
          </a:lnRef>
          <a:fillRef idx="2">
            <a:schemeClr val="dk1"/>
          </a:fillRef>
          <a:effectRef idx="1">
            <a:schemeClr val="dk1"/>
          </a:effectRef>
          <a:fontRef idx="minor">
            <a:schemeClr val="dk1"/>
          </a:fontRef>
        </p:style>
        <p:txBody>
          <a:bodyPr rtlCol="0" anchor="t"/>
          <a:lstStyle/>
          <a:p>
            <a:pPr algn="ctr" defTabSz="844309">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補助</a:t>
            </a:r>
          </a:p>
        </p:txBody>
      </p:sp>
    </p:spTree>
    <p:extLst>
      <p:ext uri="{BB962C8B-B14F-4D97-AF65-F5344CB8AC3E}">
        <p14:creationId xmlns:p14="http://schemas.microsoft.com/office/powerpoint/2010/main" val="128304044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32247</TotalTime>
  <Words>1481</Words>
  <Application>Microsoft Office PowerPoint</Application>
  <PresentationFormat>A4 210 x 297 mm</PresentationFormat>
  <Paragraphs>259</Paragraphs>
  <Slides>10</Slides>
  <Notes>1</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10</vt:i4>
      </vt:variant>
    </vt:vector>
  </HeadingPairs>
  <TitlesOfParts>
    <vt:vector size="22" baseType="lpstr">
      <vt:lpstr>ＭＳ Ｐゴシック</vt:lpstr>
      <vt:lpstr>新細明體</vt:lpstr>
      <vt:lpstr>メイリオ</vt:lpstr>
      <vt:lpstr>游ゴシック</vt:lpstr>
      <vt:lpstr>游ゴシック Light</vt:lpstr>
      <vt:lpstr>Arial</vt:lpstr>
      <vt:lpstr>Calibri</vt:lpstr>
      <vt:lpstr>Century Schoolbook</vt:lpstr>
      <vt:lpstr>Wingdings</vt:lpstr>
      <vt:lpstr>Wingdings 2</vt:lpstr>
      <vt:lpstr>Office テーマ</vt:lpstr>
      <vt:lpstr>VISIO</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環境省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予算名 平成26年度概算要求額○○（○○）</dc:title>
  <dc:creator>吉田 諭史</dc:creator>
  <cp:lastModifiedBy>稲 佳奈／リサーチ・コンサル／JRI (ina kana)</cp:lastModifiedBy>
  <cp:revision>1663</cp:revision>
  <cp:lastPrinted>2018-02-20T05:19:51Z</cp:lastPrinted>
  <dcterms:created xsi:type="dcterms:W3CDTF">2012-11-02T13:24:31Z</dcterms:created>
  <dcterms:modified xsi:type="dcterms:W3CDTF">2018-05-15T06:48:04Z</dcterms:modified>
</cp:coreProperties>
</file>