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33" r:id="rId1"/>
  </p:sldMasterIdLst>
  <p:notesMasterIdLst>
    <p:notesMasterId r:id="rId5"/>
  </p:notesMasterIdLst>
  <p:handoutMasterIdLst>
    <p:handoutMasterId r:id="rId6"/>
  </p:handoutMasterIdLst>
  <p:sldIdLst>
    <p:sldId id="314" r:id="rId2"/>
    <p:sldId id="315" r:id="rId3"/>
    <p:sldId id="316" r:id="rId4"/>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久治 和也" initials="t" lastIdx="2" clrIdx="0">
    <p:extLst>
      <p:ext uri="{19B8F6BF-5375-455C-9EA6-DF929625EA0E}">
        <p15:presenceInfo xmlns:p15="http://schemas.microsoft.com/office/powerpoint/2012/main" userId="久治 和也"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CE2D"/>
    <a:srgbClr val="CC0000"/>
    <a:srgbClr val="FFFF66"/>
    <a:srgbClr val="3366FF"/>
    <a:srgbClr val="70F0BC"/>
    <a:srgbClr val="0000FF"/>
    <a:srgbClr val="00FF00"/>
    <a:srgbClr val="00FFFF"/>
    <a:srgbClr val="6699FF"/>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929F9F4-4A8F-4326-A1B4-22849713DDAB}" styleName="濃色スタイル 1 - アクセント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3" autoAdjust="0"/>
    <p:restoredTop sz="74913" autoAdjust="0"/>
  </p:normalViewPr>
  <p:slideViewPr>
    <p:cSldViewPr>
      <p:cViewPr varScale="1">
        <p:scale>
          <a:sx n="72" d="100"/>
          <a:sy n="72" d="100"/>
        </p:scale>
        <p:origin x="1146" y="54"/>
      </p:cViewPr>
      <p:guideLst>
        <p:guide orient="horz" pos="2160"/>
        <p:guide pos="3120"/>
      </p:guideLst>
    </p:cSldViewPr>
  </p:slid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1163" cy="496888"/>
          </a:xfrm>
          <a:prstGeom prst="rect">
            <a:avLst/>
          </a:prstGeom>
        </p:spPr>
        <p:txBody>
          <a:bodyPr vert="horz" lIns="92208" tIns="46106" rIns="92208" bIns="46106" rtlCol="0"/>
          <a:lstStyle>
            <a:lvl1pPr algn="l">
              <a:defRPr sz="1200"/>
            </a:lvl1pPr>
          </a:lstStyle>
          <a:p>
            <a:pPr>
              <a:defRPr/>
            </a:pPr>
            <a:endParaRPr lang="ja-JP" altLang="en-US"/>
          </a:p>
        </p:txBody>
      </p:sp>
      <p:sp>
        <p:nvSpPr>
          <p:cNvPr id="3" name="日付プレースホルダー 2"/>
          <p:cNvSpPr>
            <a:spLocks noGrp="1"/>
          </p:cNvSpPr>
          <p:nvPr>
            <p:ph type="dt" sz="quarter" idx="1"/>
          </p:nvPr>
        </p:nvSpPr>
        <p:spPr>
          <a:xfrm>
            <a:off x="3854453" y="0"/>
            <a:ext cx="2951163" cy="496888"/>
          </a:xfrm>
          <a:prstGeom prst="rect">
            <a:avLst/>
          </a:prstGeom>
        </p:spPr>
        <p:txBody>
          <a:bodyPr vert="horz" lIns="92208" tIns="46106" rIns="92208" bIns="46106" rtlCol="0"/>
          <a:lstStyle>
            <a:lvl1pPr algn="r">
              <a:defRPr sz="1200"/>
            </a:lvl1pPr>
          </a:lstStyle>
          <a:p>
            <a:pPr>
              <a:defRPr/>
            </a:pPr>
            <a:fld id="{47B093D3-9BE8-41B8-879D-8E8BA05C8424}" type="datetimeFigureOut">
              <a:rPr lang="ja-JP" altLang="en-US"/>
              <a:pPr>
                <a:defRPr/>
              </a:pPr>
              <a:t>2018/5/15</a:t>
            </a:fld>
            <a:endParaRPr lang="ja-JP" altLang="en-US"/>
          </a:p>
        </p:txBody>
      </p:sp>
      <p:sp>
        <p:nvSpPr>
          <p:cNvPr id="4" name="フッター プレースホルダー 3"/>
          <p:cNvSpPr>
            <a:spLocks noGrp="1"/>
          </p:cNvSpPr>
          <p:nvPr>
            <p:ph type="ftr" sz="quarter" idx="2"/>
          </p:nvPr>
        </p:nvSpPr>
        <p:spPr>
          <a:xfrm>
            <a:off x="3" y="9440866"/>
            <a:ext cx="2951163" cy="496887"/>
          </a:xfrm>
          <a:prstGeom prst="rect">
            <a:avLst/>
          </a:prstGeom>
        </p:spPr>
        <p:txBody>
          <a:bodyPr vert="horz" lIns="92208" tIns="46106" rIns="92208" bIns="46106" rtlCol="0" anchor="b"/>
          <a:lstStyle>
            <a:lvl1pPr algn="l">
              <a:defRPr sz="1200"/>
            </a:lvl1pPr>
          </a:lstStyle>
          <a:p>
            <a:pPr>
              <a:defRPr/>
            </a:pPr>
            <a:endParaRPr lang="ja-JP" altLang="en-US"/>
          </a:p>
        </p:txBody>
      </p:sp>
      <p:sp>
        <p:nvSpPr>
          <p:cNvPr id="5" name="スライド番号プレースホルダー 4"/>
          <p:cNvSpPr>
            <a:spLocks noGrp="1"/>
          </p:cNvSpPr>
          <p:nvPr>
            <p:ph type="sldNum" sz="quarter" idx="3"/>
          </p:nvPr>
        </p:nvSpPr>
        <p:spPr>
          <a:xfrm>
            <a:off x="3854453" y="9440866"/>
            <a:ext cx="2951163" cy="496887"/>
          </a:xfrm>
          <a:prstGeom prst="rect">
            <a:avLst/>
          </a:prstGeom>
        </p:spPr>
        <p:txBody>
          <a:bodyPr vert="horz" lIns="92208" tIns="46106" rIns="92208" bIns="46106" rtlCol="0" anchor="b"/>
          <a:lstStyle>
            <a:lvl1pPr algn="r">
              <a:defRPr sz="1200"/>
            </a:lvl1pPr>
          </a:lstStyle>
          <a:p>
            <a:pPr>
              <a:defRPr/>
            </a:pPr>
            <a:fld id="{B4854C0F-9914-499F-A127-0B43B3ECC839}" type="slidenum">
              <a:rPr lang="ja-JP" altLang="en-US"/>
              <a:pPr>
                <a:defRPr/>
              </a:pPr>
              <a:t>‹#›</a:t>
            </a:fld>
            <a:endParaRPr lang="ja-JP" altLang="en-US"/>
          </a:p>
        </p:txBody>
      </p:sp>
    </p:spTree>
    <p:extLst>
      <p:ext uri="{BB962C8B-B14F-4D97-AF65-F5344CB8AC3E}">
        <p14:creationId xmlns:p14="http://schemas.microsoft.com/office/powerpoint/2010/main" val="2411246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1163" cy="496888"/>
          </a:xfrm>
          <a:prstGeom prst="rect">
            <a:avLst/>
          </a:prstGeom>
        </p:spPr>
        <p:txBody>
          <a:bodyPr vert="horz" lIns="92208" tIns="46106" rIns="92208" bIns="46106" rtlCol="0"/>
          <a:lstStyle>
            <a:lvl1pPr algn="l">
              <a:defRPr sz="1200"/>
            </a:lvl1pPr>
          </a:lstStyle>
          <a:p>
            <a:pPr>
              <a:defRPr/>
            </a:pPr>
            <a:endParaRPr lang="ja-JP" altLang="en-US"/>
          </a:p>
        </p:txBody>
      </p:sp>
      <p:sp>
        <p:nvSpPr>
          <p:cNvPr id="3" name="日付プレースホルダー 2"/>
          <p:cNvSpPr>
            <a:spLocks noGrp="1"/>
          </p:cNvSpPr>
          <p:nvPr>
            <p:ph type="dt" idx="1"/>
          </p:nvPr>
        </p:nvSpPr>
        <p:spPr>
          <a:xfrm>
            <a:off x="3854453" y="0"/>
            <a:ext cx="2951163" cy="496888"/>
          </a:xfrm>
          <a:prstGeom prst="rect">
            <a:avLst/>
          </a:prstGeom>
        </p:spPr>
        <p:txBody>
          <a:bodyPr vert="horz" lIns="92208" tIns="46106" rIns="92208" bIns="46106" rtlCol="0"/>
          <a:lstStyle>
            <a:lvl1pPr algn="r">
              <a:defRPr sz="1200"/>
            </a:lvl1pPr>
          </a:lstStyle>
          <a:p>
            <a:pPr>
              <a:defRPr/>
            </a:pPr>
            <a:fld id="{94853D78-8C29-4921-A508-604A399BE869}" type="datetimeFigureOut">
              <a:rPr lang="ja-JP" altLang="en-US"/>
              <a:pPr>
                <a:defRPr/>
              </a:pPr>
              <a:t>2018/5/15</a:t>
            </a:fld>
            <a:endParaRPr lang="ja-JP" altLang="en-US"/>
          </a:p>
        </p:txBody>
      </p:sp>
      <p:sp>
        <p:nvSpPr>
          <p:cNvPr id="4" name="スライド イメージ プレースホルダー 3"/>
          <p:cNvSpPr>
            <a:spLocks noGrp="1" noRot="1" noChangeAspect="1"/>
          </p:cNvSpPr>
          <p:nvPr>
            <p:ph type="sldImg" idx="2"/>
          </p:nvPr>
        </p:nvSpPr>
        <p:spPr>
          <a:xfrm>
            <a:off x="711200" y="744538"/>
            <a:ext cx="5384800" cy="3729037"/>
          </a:xfrm>
          <a:prstGeom prst="rect">
            <a:avLst/>
          </a:prstGeom>
          <a:noFill/>
          <a:ln w="12700">
            <a:solidFill>
              <a:prstClr val="black"/>
            </a:solidFill>
          </a:ln>
        </p:spPr>
        <p:txBody>
          <a:bodyPr vert="horz" lIns="92208" tIns="46106" rIns="92208" bIns="46106" rtlCol="0" anchor="ctr"/>
          <a:lstStyle/>
          <a:p>
            <a:pPr lvl="0"/>
            <a:endParaRPr lang="ja-JP" altLang="en-US" noProof="0"/>
          </a:p>
        </p:txBody>
      </p:sp>
      <p:sp>
        <p:nvSpPr>
          <p:cNvPr id="5" name="ノート プレースホルダー 4"/>
          <p:cNvSpPr>
            <a:spLocks noGrp="1"/>
          </p:cNvSpPr>
          <p:nvPr>
            <p:ph type="body" sz="quarter" idx="3"/>
          </p:nvPr>
        </p:nvSpPr>
        <p:spPr>
          <a:xfrm>
            <a:off x="679451" y="4721228"/>
            <a:ext cx="5448300" cy="4473575"/>
          </a:xfrm>
          <a:prstGeom prst="rect">
            <a:avLst/>
          </a:prstGeom>
        </p:spPr>
        <p:txBody>
          <a:bodyPr vert="horz" lIns="92208" tIns="46106" rIns="92208" bIns="46106"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866"/>
            <a:ext cx="2951163" cy="496887"/>
          </a:xfrm>
          <a:prstGeom prst="rect">
            <a:avLst/>
          </a:prstGeom>
        </p:spPr>
        <p:txBody>
          <a:bodyPr vert="horz" lIns="92208" tIns="46106" rIns="92208" bIns="46106" rtlCol="0" anchor="b"/>
          <a:lstStyle>
            <a:lvl1pPr algn="l">
              <a:defRPr sz="1200"/>
            </a:lvl1pPr>
          </a:lstStyle>
          <a:p>
            <a:pPr>
              <a:defRPr/>
            </a:pPr>
            <a:endParaRPr lang="ja-JP" altLang="en-US"/>
          </a:p>
        </p:txBody>
      </p:sp>
      <p:sp>
        <p:nvSpPr>
          <p:cNvPr id="7" name="スライド番号プレースホルダー 6"/>
          <p:cNvSpPr>
            <a:spLocks noGrp="1"/>
          </p:cNvSpPr>
          <p:nvPr>
            <p:ph type="sldNum" sz="quarter" idx="5"/>
          </p:nvPr>
        </p:nvSpPr>
        <p:spPr>
          <a:xfrm>
            <a:off x="3854453" y="9440866"/>
            <a:ext cx="2951163" cy="496887"/>
          </a:xfrm>
          <a:prstGeom prst="rect">
            <a:avLst/>
          </a:prstGeom>
        </p:spPr>
        <p:txBody>
          <a:bodyPr vert="horz" lIns="92208" tIns="46106" rIns="92208" bIns="46106" rtlCol="0" anchor="b"/>
          <a:lstStyle>
            <a:lvl1pPr algn="r">
              <a:defRPr sz="1200"/>
            </a:lvl1pPr>
          </a:lstStyle>
          <a:p>
            <a:pPr>
              <a:defRPr/>
            </a:pPr>
            <a:fld id="{8D2C8FED-E91D-47D6-8A8E-7C0508E158A9}" type="slidenum">
              <a:rPr lang="ja-JP" altLang="en-US"/>
              <a:pPr>
                <a:defRPr/>
              </a:pPr>
              <a:t>‹#›</a:t>
            </a:fld>
            <a:endParaRPr lang="ja-JP" altLang="en-US"/>
          </a:p>
        </p:txBody>
      </p:sp>
    </p:spTree>
    <p:extLst>
      <p:ext uri="{BB962C8B-B14F-4D97-AF65-F5344CB8AC3E}">
        <p14:creationId xmlns:p14="http://schemas.microsoft.com/office/powerpoint/2010/main" val="454197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78" name="スライド イメージ プレースホルダー 1"/>
          <p:cNvSpPr>
            <a:spLocks noGrp="1" noRot="1" noChangeAspect="1" noTextEdit="1"/>
          </p:cNvSpPr>
          <p:nvPr>
            <p:ph type="sldImg"/>
          </p:nvPr>
        </p:nvSpPr>
        <p:spPr bwMode="auto">
          <a:xfrm>
            <a:off x="441325" y="804863"/>
            <a:ext cx="5805488" cy="40211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・施設全体を地域全体に修正</a:t>
            </a:r>
            <a:endParaRPr lang="en-US" altLang="ja-JP" dirty="0"/>
          </a:p>
          <a:p>
            <a:pPr eaLnBrk="1" hangingPunct="1">
              <a:spcBef>
                <a:spcPct val="0"/>
              </a:spcBef>
            </a:pPr>
            <a:r>
              <a:rPr lang="ja-JP" altLang="en-US" dirty="0"/>
              <a:t>・補助率を</a:t>
            </a:r>
            <a:r>
              <a:rPr lang="en-US" altLang="ja-JP" dirty="0"/>
              <a:t>2/3</a:t>
            </a:r>
            <a:r>
              <a:rPr lang="ja-JP" altLang="en-US" dirty="0"/>
              <a:t>に修正</a:t>
            </a:r>
          </a:p>
        </p:txBody>
      </p:sp>
      <p:sp>
        <p:nvSpPr>
          <p:cNvPr id="69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3713DB-C849-48CA-B896-D964230A8206}" type="slidenum">
              <a:rPr kumimoji="1" lang="ja-JP" altLang="en-US" sz="1200" b="0" i="0" u="none" strike="noStrike" kern="1200" cap="none" spc="0" normalizeH="0" baseline="0" noProof="0" smtClean="0">
                <a:ln>
                  <a:noFill/>
                </a:ln>
                <a:solidFill>
                  <a:srgbClr val="000000"/>
                </a:solidFill>
                <a:effectLst/>
                <a:uLnTx/>
                <a:uFillTx/>
                <a:latin typeface="Cambria" panose="02040503050406030204" pitchFamily="18" charset="0"/>
                <a:ea typeface="メイリオ" panose="020B060403050404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a:ln>
                <a:noFill/>
              </a:ln>
              <a:solidFill>
                <a:srgbClr val="000000"/>
              </a:solidFill>
              <a:effectLst/>
              <a:uLnTx/>
              <a:uFillTx/>
              <a:latin typeface="Cambria" panose="02040503050406030204" pitchFamily="18" charset="0"/>
              <a:ea typeface="メイリオ" panose="020B0604030504040204" pitchFamily="50" charset="-128"/>
              <a:cs typeface="+mn-cs"/>
            </a:endParaRPr>
          </a:p>
        </p:txBody>
      </p:sp>
    </p:spTree>
    <p:extLst>
      <p:ext uri="{BB962C8B-B14F-4D97-AF65-F5344CB8AC3E}">
        <p14:creationId xmlns:p14="http://schemas.microsoft.com/office/powerpoint/2010/main" val="4290632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94163C45-5FE6-419B-BD0F-34F636595FD1}" type="datetimeFigureOut">
              <a:rPr lang="ja-JP" altLang="en-US" smtClean="0"/>
              <a:pPr>
                <a:defRPr/>
              </a:pPr>
              <a:t>2018/5/15</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pPr>
              <a:defRPr/>
            </a:pPr>
            <a:fld id="{0F84F90E-4D9A-43D3-81A5-C3CA5023AFE1}" type="slidenum">
              <a:rPr lang="ja-JP" altLang="en-US" smtClean="0"/>
              <a:pPr>
                <a:defRPr/>
              </a:pPr>
              <a:t>‹#›</a:t>
            </a:fld>
            <a:endParaRPr lang="ja-JP" altLang="en-US"/>
          </a:p>
        </p:txBody>
      </p:sp>
    </p:spTree>
    <p:extLst>
      <p:ext uri="{BB962C8B-B14F-4D97-AF65-F5344CB8AC3E}">
        <p14:creationId xmlns:p14="http://schemas.microsoft.com/office/powerpoint/2010/main" val="301324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21747DF7-B44D-443C-8581-AD5F9B327157}" type="datetimeFigureOut">
              <a:rPr lang="ja-JP" altLang="en-US" smtClean="0"/>
              <a:pPr>
                <a:defRPr/>
              </a:pPr>
              <a:t>2018/5/15</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pPr>
              <a:defRPr/>
            </a:pPr>
            <a:fld id="{2BDB4646-C356-425A-9700-D2F8812F5444}" type="slidenum">
              <a:rPr lang="ja-JP" altLang="en-US" smtClean="0"/>
              <a:pPr>
                <a:defRPr/>
              </a:pPr>
              <a:t>‹#›</a:t>
            </a:fld>
            <a:endParaRPr lang="ja-JP" altLang="en-US"/>
          </a:p>
        </p:txBody>
      </p:sp>
    </p:spTree>
    <p:extLst>
      <p:ext uri="{BB962C8B-B14F-4D97-AF65-F5344CB8AC3E}">
        <p14:creationId xmlns:p14="http://schemas.microsoft.com/office/powerpoint/2010/main" val="1704912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A25E9506-B613-475C-BD94-317A337E3149}" type="datetimeFigureOut">
              <a:rPr lang="ja-JP" altLang="en-US" smtClean="0"/>
              <a:pPr>
                <a:defRPr/>
              </a:pPr>
              <a:t>2018/5/15</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pPr>
              <a:defRPr/>
            </a:pPr>
            <a:fld id="{5CDD8A5B-3510-434B-BADA-C4CE8C49D1E0}" type="slidenum">
              <a:rPr lang="ja-JP" altLang="en-US" smtClean="0"/>
              <a:pPr>
                <a:defRPr/>
              </a:pPr>
              <a:t>‹#›</a:t>
            </a:fld>
            <a:endParaRPr lang="ja-JP" altLang="en-US"/>
          </a:p>
        </p:txBody>
      </p:sp>
    </p:spTree>
    <p:extLst>
      <p:ext uri="{BB962C8B-B14F-4D97-AF65-F5344CB8AC3E}">
        <p14:creationId xmlns:p14="http://schemas.microsoft.com/office/powerpoint/2010/main" val="256089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9558714A-D77F-45F7-81ED-9527FCD844D3}" type="datetimeFigureOut">
              <a:rPr lang="ja-JP" altLang="en-US" smtClean="0"/>
              <a:pPr>
                <a:defRPr/>
              </a:pPr>
              <a:t>2018/5/15</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pPr>
              <a:defRPr/>
            </a:pPr>
            <a:fld id="{07737F03-EB7D-4D7B-8639-DF66BB04A99D}" type="slidenum">
              <a:rPr lang="ja-JP" altLang="en-US" smtClean="0"/>
              <a:pPr>
                <a:defRPr/>
              </a:pPr>
              <a:t>‹#›</a:t>
            </a:fld>
            <a:endParaRPr lang="ja-JP" altLang="en-US"/>
          </a:p>
        </p:txBody>
      </p:sp>
    </p:spTree>
    <p:extLst>
      <p:ext uri="{BB962C8B-B14F-4D97-AF65-F5344CB8AC3E}">
        <p14:creationId xmlns:p14="http://schemas.microsoft.com/office/powerpoint/2010/main" val="804346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2F591102-53A1-490A-988F-A008E5996443}" type="datetimeFigureOut">
              <a:rPr lang="ja-JP" altLang="en-US" smtClean="0"/>
              <a:pPr>
                <a:defRPr/>
              </a:pPr>
              <a:t>2018/5/15</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pPr>
              <a:defRPr/>
            </a:pPr>
            <a:fld id="{A5792869-CDF3-4222-91B5-A6635841F9F0}" type="slidenum">
              <a:rPr lang="ja-JP" altLang="en-US" smtClean="0"/>
              <a:pPr>
                <a:defRPr/>
              </a:pPr>
              <a:t>‹#›</a:t>
            </a:fld>
            <a:endParaRPr lang="ja-JP" altLang="en-US"/>
          </a:p>
        </p:txBody>
      </p:sp>
    </p:spTree>
    <p:extLst>
      <p:ext uri="{BB962C8B-B14F-4D97-AF65-F5344CB8AC3E}">
        <p14:creationId xmlns:p14="http://schemas.microsoft.com/office/powerpoint/2010/main" val="212782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C4FA4874-2647-46CE-84D6-CD7462218038}" type="datetimeFigureOut">
              <a:rPr lang="ja-JP" altLang="en-US" smtClean="0"/>
              <a:pPr>
                <a:defRPr/>
              </a:pPr>
              <a:t>2018/5/15</a:t>
            </a:fld>
            <a:endParaRPr lang="ja-JP" altLang="en-US"/>
          </a:p>
        </p:txBody>
      </p:sp>
      <p:sp>
        <p:nvSpPr>
          <p:cNvPr id="6" name="Footer Placeholder 5"/>
          <p:cNvSpPr>
            <a:spLocks noGrp="1"/>
          </p:cNvSpPr>
          <p:nvPr>
            <p:ph type="ftr" sz="quarter" idx="11"/>
          </p:nvPr>
        </p:nvSpPr>
        <p:spPr/>
        <p:txBody>
          <a:bodyPr/>
          <a:lstStyle/>
          <a:p>
            <a:pPr>
              <a:defRPr/>
            </a:pPr>
            <a:endParaRPr lang="ja-JP" altLang="en-US"/>
          </a:p>
        </p:txBody>
      </p:sp>
      <p:sp>
        <p:nvSpPr>
          <p:cNvPr id="7" name="Slide Number Placeholder 6"/>
          <p:cNvSpPr>
            <a:spLocks noGrp="1"/>
          </p:cNvSpPr>
          <p:nvPr>
            <p:ph type="sldNum" sz="quarter" idx="12"/>
          </p:nvPr>
        </p:nvSpPr>
        <p:spPr/>
        <p:txBody>
          <a:bodyPr/>
          <a:lstStyle/>
          <a:p>
            <a:pPr>
              <a:defRPr/>
            </a:pPr>
            <a:fld id="{DCC30B3C-B92A-4340-A4AB-2DFFC894B975}" type="slidenum">
              <a:rPr lang="ja-JP" altLang="en-US" smtClean="0"/>
              <a:pPr>
                <a:defRPr/>
              </a:pPr>
              <a:t>‹#›</a:t>
            </a:fld>
            <a:endParaRPr lang="ja-JP" altLang="en-US"/>
          </a:p>
        </p:txBody>
      </p:sp>
    </p:spTree>
    <p:extLst>
      <p:ext uri="{BB962C8B-B14F-4D97-AF65-F5344CB8AC3E}">
        <p14:creationId xmlns:p14="http://schemas.microsoft.com/office/powerpoint/2010/main" val="306556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fld id="{B47CF66D-D275-4956-B980-EAA668D90DB6}" type="datetimeFigureOut">
              <a:rPr lang="ja-JP" altLang="en-US" smtClean="0"/>
              <a:pPr>
                <a:defRPr/>
              </a:pPr>
              <a:t>2018/5/15</a:t>
            </a:fld>
            <a:endParaRPr lang="ja-JP" altLang="en-US"/>
          </a:p>
        </p:txBody>
      </p:sp>
      <p:sp>
        <p:nvSpPr>
          <p:cNvPr id="8" name="Footer Placeholder 7"/>
          <p:cNvSpPr>
            <a:spLocks noGrp="1"/>
          </p:cNvSpPr>
          <p:nvPr>
            <p:ph type="ftr" sz="quarter" idx="11"/>
          </p:nvPr>
        </p:nvSpPr>
        <p:spPr/>
        <p:txBody>
          <a:bodyPr/>
          <a:lstStyle/>
          <a:p>
            <a:pPr>
              <a:defRPr/>
            </a:pPr>
            <a:endParaRPr lang="ja-JP" altLang="en-US"/>
          </a:p>
        </p:txBody>
      </p:sp>
      <p:sp>
        <p:nvSpPr>
          <p:cNvPr id="9" name="Slide Number Placeholder 8"/>
          <p:cNvSpPr>
            <a:spLocks noGrp="1"/>
          </p:cNvSpPr>
          <p:nvPr>
            <p:ph type="sldNum" sz="quarter" idx="12"/>
          </p:nvPr>
        </p:nvSpPr>
        <p:spPr/>
        <p:txBody>
          <a:bodyPr/>
          <a:lstStyle/>
          <a:p>
            <a:pPr>
              <a:defRPr/>
            </a:pPr>
            <a:fld id="{DB40FA8B-AA49-4113-94CE-1BCF144041EE}" type="slidenum">
              <a:rPr lang="ja-JP" altLang="en-US" smtClean="0"/>
              <a:pPr>
                <a:defRPr/>
              </a:pPr>
              <a:t>‹#›</a:t>
            </a:fld>
            <a:endParaRPr lang="ja-JP" altLang="en-US"/>
          </a:p>
        </p:txBody>
      </p:sp>
    </p:spTree>
    <p:extLst>
      <p:ext uri="{BB962C8B-B14F-4D97-AF65-F5344CB8AC3E}">
        <p14:creationId xmlns:p14="http://schemas.microsoft.com/office/powerpoint/2010/main" val="4075916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fld id="{C21BACBE-147B-4BAA-8BCA-C4AA5AF8E9E5}" type="datetimeFigureOut">
              <a:rPr lang="ja-JP" altLang="en-US" smtClean="0"/>
              <a:pPr>
                <a:defRPr/>
              </a:pPr>
              <a:t>2018/5/15</a:t>
            </a:fld>
            <a:endParaRPr lang="ja-JP" altLang="en-US"/>
          </a:p>
        </p:txBody>
      </p:sp>
      <p:sp>
        <p:nvSpPr>
          <p:cNvPr id="4" name="Footer Placeholder 3"/>
          <p:cNvSpPr>
            <a:spLocks noGrp="1"/>
          </p:cNvSpPr>
          <p:nvPr>
            <p:ph type="ftr" sz="quarter" idx="11"/>
          </p:nvPr>
        </p:nvSpPr>
        <p:spPr/>
        <p:txBody>
          <a:bodyPr/>
          <a:lstStyle/>
          <a:p>
            <a:pPr>
              <a:defRPr/>
            </a:pPr>
            <a:endParaRPr lang="ja-JP" altLang="en-US"/>
          </a:p>
        </p:txBody>
      </p:sp>
      <p:sp>
        <p:nvSpPr>
          <p:cNvPr id="5" name="Slide Number Placeholder 4"/>
          <p:cNvSpPr>
            <a:spLocks noGrp="1"/>
          </p:cNvSpPr>
          <p:nvPr>
            <p:ph type="sldNum" sz="quarter" idx="12"/>
          </p:nvPr>
        </p:nvSpPr>
        <p:spPr/>
        <p:txBody>
          <a:bodyPr/>
          <a:lstStyle/>
          <a:p>
            <a:pPr>
              <a:defRPr/>
            </a:pPr>
            <a:fld id="{99406074-2AC9-4302-AA51-8E671F1ED057}" type="slidenum">
              <a:rPr lang="ja-JP" altLang="en-US" smtClean="0"/>
              <a:pPr>
                <a:defRPr/>
              </a:pPr>
              <a:t>‹#›</a:t>
            </a:fld>
            <a:endParaRPr lang="ja-JP" altLang="en-US"/>
          </a:p>
        </p:txBody>
      </p:sp>
    </p:spTree>
    <p:extLst>
      <p:ext uri="{BB962C8B-B14F-4D97-AF65-F5344CB8AC3E}">
        <p14:creationId xmlns:p14="http://schemas.microsoft.com/office/powerpoint/2010/main" val="3600466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D3F1B4A-1D3A-46D7-A55D-87CA0CC6AFDF}" type="datetimeFigureOut">
              <a:rPr lang="ja-JP" altLang="en-US" smtClean="0"/>
              <a:pPr>
                <a:defRPr/>
              </a:pPr>
              <a:t>2018/5/15</a:t>
            </a:fld>
            <a:endParaRPr lang="ja-JP" altLang="en-US"/>
          </a:p>
        </p:txBody>
      </p:sp>
      <p:sp>
        <p:nvSpPr>
          <p:cNvPr id="3" name="Footer Placeholder 2"/>
          <p:cNvSpPr>
            <a:spLocks noGrp="1"/>
          </p:cNvSpPr>
          <p:nvPr>
            <p:ph type="ftr" sz="quarter" idx="11"/>
          </p:nvPr>
        </p:nvSpPr>
        <p:spPr/>
        <p:txBody>
          <a:bodyPr/>
          <a:lstStyle/>
          <a:p>
            <a:pPr>
              <a:defRPr/>
            </a:pPr>
            <a:endParaRPr lang="ja-JP" altLang="en-US"/>
          </a:p>
        </p:txBody>
      </p:sp>
      <p:sp>
        <p:nvSpPr>
          <p:cNvPr id="4" name="Slide Number Placeholder 3"/>
          <p:cNvSpPr>
            <a:spLocks noGrp="1"/>
          </p:cNvSpPr>
          <p:nvPr>
            <p:ph type="sldNum" sz="quarter" idx="12"/>
          </p:nvPr>
        </p:nvSpPr>
        <p:spPr/>
        <p:txBody>
          <a:bodyPr/>
          <a:lstStyle/>
          <a:p>
            <a:pPr>
              <a:defRPr/>
            </a:pPr>
            <a:fld id="{A4B8EA98-3B58-45E8-8EAC-1ECF2E7835AA}" type="slidenum">
              <a:rPr lang="ja-JP" altLang="en-US" smtClean="0"/>
              <a:pPr>
                <a:defRPr/>
              </a:pPr>
              <a:t>‹#›</a:t>
            </a:fld>
            <a:endParaRPr lang="ja-JP" altLang="en-US"/>
          </a:p>
        </p:txBody>
      </p:sp>
    </p:spTree>
    <p:extLst>
      <p:ext uri="{BB962C8B-B14F-4D97-AF65-F5344CB8AC3E}">
        <p14:creationId xmlns:p14="http://schemas.microsoft.com/office/powerpoint/2010/main" val="2289065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D59DAABD-E99D-4EDA-A07A-FC5ABD092DA8}" type="datetimeFigureOut">
              <a:rPr lang="ja-JP" altLang="en-US" smtClean="0"/>
              <a:pPr>
                <a:defRPr/>
              </a:pPr>
              <a:t>2018/5/15</a:t>
            </a:fld>
            <a:endParaRPr lang="ja-JP" altLang="en-US"/>
          </a:p>
        </p:txBody>
      </p:sp>
      <p:sp>
        <p:nvSpPr>
          <p:cNvPr id="6" name="Footer Placeholder 5"/>
          <p:cNvSpPr>
            <a:spLocks noGrp="1"/>
          </p:cNvSpPr>
          <p:nvPr>
            <p:ph type="ftr" sz="quarter" idx="11"/>
          </p:nvPr>
        </p:nvSpPr>
        <p:spPr/>
        <p:txBody>
          <a:bodyPr/>
          <a:lstStyle/>
          <a:p>
            <a:pPr>
              <a:defRPr/>
            </a:pPr>
            <a:endParaRPr lang="ja-JP" altLang="en-US"/>
          </a:p>
        </p:txBody>
      </p:sp>
      <p:sp>
        <p:nvSpPr>
          <p:cNvPr id="7" name="Slide Number Placeholder 6"/>
          <p:cNvSpPr>
            <a:spLocks noGrp="1"/>
          </p:cNvSpPr>
          <p:nvPr>
            <p:ph type="sldNum" sz="quarter" idx="12"/>
          </p:nvPr>
        </p:nvSpPr>
        <p:spPr/>
        <p:txBody>
          <a:bodyPr/>
          <a:lstStyle/>
          <a:p>
            <a:pPr>
              <a:defRPr/>
            </a:pPr>
            <a:fld id="{019D8507-6336-4142-968F-4E112768CE5E}" type="slidenum">
              <a:rPr lang="ja-JP" altLang="en-US" smtClean="0"/>
              <a:pPr>
                <a:defRPr/>
              </a:pPr>
              <a:t>‹#›</a:t>
            </a:fld>
            <a:endParaRPr lang="ja-JP" altLang="en-US"/>
          </a:p>
        </p:txBody>
      </p:sp>
    </p:spTree>
    <p:extLst>
      <p:ext uri="{BB962C8B-B14F-4D97-AF65-F5344CB8AC3E}">
        <p14:creationId xmlns:p14="http://schemas.microsoft.com/office/powerpoint/2010/main" val="1322393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6EF55193-06EF-4801-B88D-34CFEF3C4EF7}" type="datetimeFigureOut">
              <a:rPr lang="ja-JP" altLang="en-US" smtClean="0"/>
              <a:pPr>
                <a:defRPr/>
              </a:pPr>
              <a:t>2018/5/15</a:t>
            </a:fld>
            <a:endParaRPr lang="ja-JP" altLang="en-US"/>
          </a:p>
        </p:txBody>
      </p:sp>
      <p:sp>
        <p:nvSpPr>
          <p:cNvPr id="6" name="Footer Placeholder 5"/>
          <p:cNvSpPr>
            <a:spLocks noGrp="1"/>
          </p:cNvSpPr>
          <p:nvPr>
            <p:ph type="ftr" sz="quarter" idx="11"/>
          </p:nvPr>
        </p:nvSpPr>
        <p:spPr/>
        <p:txBody>
          <a:bodyPr/>
          <a:lstStyle/>
          <a:p>
            <a:pPr>
              <a:defRPr/>
            </a:pPr>
            <a:endParaRPr lang="ja-JP" altLang="en-US"/>
          </a:p>
        </p:txBody>
      </p:sp>
      <p:sp>
        <p:nvSpPr>
          <p:cNvPr id="7" name="Slide Number Placeholder 6"/>
          <p:cNvSpPr>
            <a:spLocks noGrp="1"/>
          </p:cNvSpPr>
          <p:nvPr>
            <p:ph type="sldNum" sz="quarter" idx="12"/>
          </p:nvPr>
        </p:nvSpPr>
        <p:spPr/>
        <p:txBody>
          <a:bodyPr/>
          <a:lstStyle/>
          <a:p>
            <a:pPr>
              <a:defRPr/>
            </a:pPr>
            <a:fld id="{314007E8-FCA6-4D07-ABE7-4DD67545FA74}" type="slidenum">
              <a:rPr lang="ja-JP" altLang="en-US" smtClean="0"/>
              <a:pPr>
                <a:defRPr/>
              </a:pPr>
              <a:t>‹#›</a:t>
            </a:fld>
            <a:endParaRPr lang="ja-JP" altLang="en-US"/>
          </a:p>
        </p:txBody>
      </p:sp>
    </p:spTree>
    <p:extLst>
      <p:ext uri="{BB962C8B-B14F-4D97-AF65-F5344CB8AC3E}">
        <p14:creationId xmlns:p14="http://schemas.microsoft.com/office/powerpoint/2010/main" val="2496715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0EA050A-A934-495C-8201-5DCC3CEDF57E}" type="datetimeFigureOut">
              <a:rPr lang="ja-JP" altLang="en-US" smtClean="0"/>
              <a:pPr>
                <a:defRPr/>
              </a:pPr>
              <a:t>2018/5/15</a:t>
            </a:fld>
            <a:endParaRPr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67E6DAC-C287-4D6E-B16C-510122994C4B}" type="slidenum">
              <a:rPr lang="ja-JP" altLang="en-US" smtClean="0"/>
              <a:pPr>
                <a:defRPr/>
              </a:pPr>
              <a:t>‹#›</a:t>
            </a:fld>
            <a:endParaRPr lang="ja-JP" altLang="en-US"/>
          </a:p>
        </p:txBody>
      </p:sp>
    </p:spTree>
    <p:extLst>
      <p:ext uri="{BB962C8B-B14F-4D97-AF65-F5344CB8AC3E}">
        <p14:creationId xmlns:p14="http://schemas.microsoft.com/office/powerpoint/2010/main" val="155987638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7306651" y="539701"/>
            <a:ext cx="1710315" cy="381386"/>
          </a:xfrm>
          <a:prstGeom prst="rect">
            <a:avLst/>
          </a:prstGeom>
          <a:noFill/>
          <a:ln w="19050">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779402">
              <a:defRPr/>
            </a:pPr>
            <a:r>
              <a:rPr lang="ja-JP" altLang="en-US" sz="939"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939"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939"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年度予算</a:t>
            </a:r>
            <a:endParaRPr lang="en-US" altLang="ja-JP" sz="939"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defTabSz="779402">
              <a:defRPr/>
            </a:pPr>
            <a:r>
              <a:rPr lang="en-US" altLang="ja-JP" sz="939"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2,550</a:t>
            </a:r>
            <a:r>
              <a:rPr lang="ja-JP" altLang="en-US" sz="939"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百万円（新規）</a:t>
            </a:r>
          </a:p>
        </p:txBody>
      </p:sp>
      <p:sp>
        <p:nvSpPr>
          <p:cNvPr id="673796" name="正方形/長方形 2"/>
          <p:cNvSpPr>
            <a:spLocks noChangeArrowheads="1"/>
          </p:cNvSpPr>
          <p:nvPr/>
        </p:nvSpPr>
        <p:spPr bwMode="auto">
          <a:xfrm>
            <a:off x="441181" y="1479218"/>
            <a:ext cx="8760292" cy="797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779402" eaLnBrk="1" hangingPunct="1">
              <a:lnSpc>
                <a:spcPts val="2600"/>
              </a:lnSpc>
              <a:spcBef>
                <a:spcPct val="0"/>
              </a:spcBef>
              <a:spcAft>
                <a:spcPts val="256"/>
              </a:spcAft>
              <a:buClr>
                <a:srgbClr val="6F6F6F"/>
              </a:buClr>
              <a:buNone/>
              <a:defRPr/>
            </a:pPr>
            <a:r>
              <a:rPr lang="ja-JP" altLang="en-US" sz="2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データセンターで用いる</a:t>
            </a:r>
            <a:r>
              <a:rPr lang="ja-JP" altLang="en-US"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電力消費量は日本全体の約</a:t>
            </a:r>
            <a:r>
              <a:rPr lang="en-US" altLang="ja-JP"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779402" eaLnBrk="1" hangingPunct="1">
              <a:lnSpc>
                <a:spcPts val="2600"/>
              </a:lnSpc>
              <a:spcBef>
                <a:spcPct val="0"/>
              </a:spcBef>
              <a:spcAft>
                <a:spcPts val="256"/>
              </a:spcAft>
              <a:buClr>
                <a:srgbClr val="6F6F6F"/>
              </a:buClr>
              <a:buNone/>
              <a:defRPr/>
            </a:pPr>
            <a:r>
              <a:rPr lang="ja-JP" altLang="en-US"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データセンターの省エネ化で電気代大幅節約！</a:t>
            </a:r>
            <a:endParaRPr lang="en-US" altLang="ja-JP" sz="2400" b="1"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角丸四角形 3"/>
          <p:cNvSpPr/>
          <p:nvPr/>
        </p:nvSpPr>
        <p:spPr>
          <a:xfrm>
            <a:off x="495258" y="2211478"/>
            <a:ext cx="8930864" cy="1321659"/>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defTabSz="844058" eaLnBrk="0" hangingPunct="0">
              <a:buClr>
                <a:srgbClr val="EEECE1">
                  <a:lumMod val="50000"/>
                </a:srgbClr>
              </a:buClr>
              <a:defRPr/>
            </a:pPr>
            <a:r>
              <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１．補助対象：省エネ型データセンターを構築する費用</a:t>
            </a:r>
            <a:endParaRPr lang="en-US" altLang="ja-JP"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58" eaLnBrk="0" hangingPunct="0">
              <a:buClr>
                <a:srgbClr val="EEECE1">
                  <a:lumMod val="50000"/>
                </a:srgbClr>
              </a:buClr>
              <a:defRPr/>
            </a:pPr>
            <a:r>
              <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２．補助率：データセンター構築費用の</a:t>
            </a:r>
            <a:r>
              <a:rPr lang="en-US" altLang="ja-JP"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又は</a:t>
            </a:r>
            <a:r>
              <a:rPr lang="en-US" altLang="ja-JP"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1/3</a:t>
            </a:r>
            <a:endPar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58" eaLnBrk="0" hangingPunct="0">
              <a:buClr>
                <a:prstClr val="black">
                  <a:lumMod val="65000"/>
                  <a:lumOff val="35000"/>
                </a:prstClr>
              </a:buClr>
              <a:defRPr/>
            </a:pPr>
            <a:r>
              <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は地方公共団体連携事業に限る</a:t>
            </a:r>
            <a:endParaRPr lang="en-US" altLang="ja-JP"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58" eaLnBrk="0" hangingPunct="0">
              <a:buClr>
                <a:srgbClr val="EEECE1">
                  <a:lumMod val="50000"/>
                </a:srgbClr>
              </a:buClr>
              <a:defRPr/>
            </a:pPr>
            <a:endPar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3798" name="正方形/長方形 6"/>
          <p:cNvSpPr>
            <a:spLocks noChangeArrowheads="1"/>
          </p:cNvSpPr>
          <p:nvPr/>
        </p:nvSpPr>
        <p:spPr bwMode="auto">
          <a:xfrm>
            <a:off x="1127545" y="7702657"/>
            <a:ext cx="5873268" cy="623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defTabSz="779402" eaLnBrk="1" hangingPunct="1">
              <a:spcBef>
                <a:spcPct val="0"/>
              </a:spcBef>
              <a:spcAft>
                <a:spcPts val="256"/>
              </a:spcAft>
              <a:buClr>
                <a:srgbClr val="6F6F6F"/>
              </a:buClr>
              <a:buNone/>
              <a:defRPr/>
            </a:pPr>
            <a:r>
              <a:rPr lang="ja-JP" altLang="en-US" sz="2000" dirty="0">
                <a:solidFill>
                  <a:srgbClr val="000000"/>
                </a:solidFill>
                <a:latin typeface="メイリオ" panose="020B0604030504040204" pitchFamily="50" charset="-128"/>
                <a:ea typeface="メイリオ" panose="020B0604030504040204" pitchFamily="50" charset="-128"/>
              </a:rPr>
              <a:t>平成</a:t>
            </a:r>
            <a:r>
              <a:rPr lang="en-US" altLang="ja-JP" sz="2000" dirty="0">
                <a:solidFill>
                  <a:srgbClr val="000000"/>
                </a:solidFill>
                <a:latin typeface="メイリオ" panose="020B0604030504040204" pitchFamily="50" charset="-128"/>
                <a:ea typeface="メイリオ" panose="020B0604030504040204" pitchFamily="50" charset="-128"/>
              </a:rPr>
              <a:t>30</a:t>
            </a:r>
            <a:r>
              <a:rPr lang="ja-JP" altLang="en-US" sz="2000" dirty="0">
                <a:solidFill>
                  <a:srgbClr val="000000"/>
                </a:solidFill>
                <a:latin typeface="メイリオ" panose="020B0604030504040204" pitchFamily="50" charset="-128"/>
                <a:ea typeface="メイリオ" panose="020B0604030504040204" pitchFamily="50" charset="-128"/>
              </a:rPr>
              <a:t>年度予算案</a:t>
            </a:r>
            <a:r>
              <a:rPr lang="en-US" altLang="ja-JP" sz="2000" dirty="0">
                <a:solidFill>
                  <a:srgbClr val="000000"/>
                </a:solidFill>
                <a:latin typeface="メイリオ" panose="020B0604030504040204" pitchFamily="50" charset="-128"/>
                <a:ea typeface="メイリオ" panose="020B0604030504040204" pitchFamily="50" charset="-128"/>
              </a:rPr>
              <a:t>50</a:t>
            </a:r>
            <a:r>
              <a:rPr lang="ja-JP" altLang="en-US" sz="2000" dirty="0">
                <a:solidFill>
                  <a:srgbClr val="000000"/>
                </a:solidFill>
                <a:latin typeface="メイリオ" panose="020B0604030504040204" pitchFamily="50" charset="-128"/>
                <a:ea typeface="メイリオ" panose="020B0604030504040204" pitchFamily="50" charset="-128"/>
              </a:rPr>
              <a:t>億円の内数</a:t>
            </a:r>
            <a:endParaRPr lang="en-US" altLang="ja-JP" sz="2000" dirty="0">
              <a:solidFill>
                <a:srgbClr val="000000"/>
              </a:solidFill>
              <a:latin typeface="メイリオ" panose="020B0604030504040204" pitchFamily="50" charset="-128"/>
              <a:ea typeface="メイリオ" panose="020B0604030504040204" pitchFamily="50" charset="-128"/>
            </a:endParaRPr>
          </a:p>
          <a:p>
            <a:pPr algn="r" defTabSz="779402" eaLnBrk="1" hangingPunct="1">
              <a:spcBef>
                <a:spcPct val="0"/>
              </a:spcBef>
              <a:spcAft>
                <a:spcPts val="256"/>
              </a:spcAft>
              <a:buClr>
                <a:srgbClr val="6F6F6F"/>
              </a:buClr>
              <a:buNone/>
              <a:defRPr/>
            </a:pPr>
            <a:r>
              <a:rPr lang="ja-JP" altLang="en-US" sz="1200" dirty="0">
                <a:solidFill>
                  <a:srgbClr val="000000"/>
                </a:solidFill>
                <a:latin typeface="メイリオ" panose="020B0604030504040204" pitchFamily="50" charset="-128"/>
                <a:ea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rPr>
              <a:t>年度予算額</a:t>
            </a:r>
            <a:r>
              <a:rPr lang="en-US" altLang="ja-JP" sz="1200" dirty="0">
                <a:latin typeface="メイリオ" panose="020B0604030504040204" pitchFamily="50" charset="-128"/>
                <a:ea typeface="メイリオ" panose="020B0604030504040204" pitchFamily="50" charset="-128"/>
              </a:rPr>
              <a:t>5</a:t>
            </a:r>
            <a:r>
              <a:rPr lang="ja-JP" altLang="en-US" sz="1200" dirty="0">
                <a:solidFill>
                  <a:srgbClr val="000000"/>
                </a:solidFill>
                <a:latin typeface="メイリオ" panose="020B0604030504040204" pitchFamily="50" charset="-128"/>
                <a:ea typeface="メイリオ" panose="020B0604030504040204" pitchFamily="50" charset="-128"/>
              </a:rPr>
              <a:t>億円）</a:t>
            </a:r>
            <a:endParaRPr lang="en-US" altLang="ja-JP" sz="1200" dirty="0">
              <a:solidFill>
                <a:srgbClr val="000000"/>
              </a:solidFill>
              <a:latin typeface="メイリオ" panose="020B0604030504040204" pitchFamily="50" charset="-128"/>
              <a:ea typeface="メイリオ" panose="020B0604030504040204" pitchFamily="50" charset="-128"/>
            </a:endParaRPr>
          </a:p>
        </p:txBody>
      </p:sp>
      <p:sp>
        <p:nvSpPr>
          <p:cNvPr id="44" name="タイトル 1"/>
          <p:cNvSpPr txBox="1">
            <a:spLocks/>
          </p:cNvSpPr>
          <p:nvPr/>
        </p:nvSpPr>
        <p:spPr>
          <a:xfrm>
            <a:off x="1112011" y="38744"/>
            <a:ext cx="7829180" cy="35519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t"/>
          <a:lstStyle>
            <a:defPPr>
              <a:defRPr lang="ja-JP"/>
            </a:defPPr>
            <a:lvl1pPr algn="ctr" defTabSz="844104" eaLnBrk="1" fontAlgn="auto" latinLnBrk="0" hangingPunct="1">
              <a:spcAft>
                <a:spcPts val="0"/>
              </a:spcAft>
              <a:buNone/>
              <a:defRPr sz="2586" b="0">
                <a:solidFill>
                  <a:prstClr val="black"/>
                </a:solidFill>
                <a:latin typeface="メイリオ" pitchFamily="50" charset="-128"/>
                <a:ea typeface="メイリオ" pitchFamily="50" charset="-128"/>
                <a:cs typeface="メイリオ" pitchFamily="50" charset="-128"/>
              </a:defRPr>
            </a:lvl1pPr>
          </a:lstStyle>
          <a:p>
            <a:pPr algn="l" defTabSz="719699">
              <a:defRPr/>
            </a:pPr>
            <a:r>
              <a:rPr lang="ja-JP" altLang="en-US" sz="1051" b="1" dirty="0">
                <a:ln w="0">
                  <a:noFill/>
                </a:ln>
                <a:solidFill>
                  <a:schemeClr val="tx1"/>
                </a:solidFill>
              </a:rPr>
              <a:t>業務用施設等におけるネット・ゼロ・エネルギー・ビル（</a:t>
            </a:r>
            <a:r>
              <a:rPr lang="en-US" altLang="ja-JP" sz="1051" b="1" dirty="0">
                <a:ln w="0">
                  <a:noFill/>
                </a:ln>
                <a:solidFill>
                  <a:schemeClr val="tx1"/>
                </a:solidFill>
              </a:rPr>
              <a:t>ZEB</a:t>
            </a:r>
            <a:r>
              <a:rPr lang="ja-JP" altLang="en-US" sz="1051" b="1" dirty="0">
                <a:ln w="0">
                  <a:noFill/>
                </a:ln>
                <a:solidFill>
                  <a:schemeClr val="tx1"/>
                </a:solidFill>
              </a:rPr>
              <a:t>）化・省</a:t>
            </a:r>
            <a:r>
              <a:rPr lang="en-US" altLang="ja-JP" sz="1051" b="1" dirty="0">
                <a:ln w="0">
                  <a:noFill/>
                </a:ln>
                <a:solidFill>
                  <a:schemeClr val="tx1"/>
                </a:solidFill>
              </a:rPr>
              <a:t>CO2</a:t>
            </a:r>
            <a:r>
              <a:rPr lang="ja-JP" altLang="en-US" sz="1051" b="1" dirty="0">
                <a:ln w="0">
                  <a:noFill/>
                </a:ln>
                <a:solidFill>
                  <a:schemeClr val="tx1"/>
                </a:solidFill>
              </a:rPr>
              <a:t>促進事業のうち</a:t>
            </a:r>
          </a:p>
          <a:p>
            <a:pPr algn="l" defTabSz="719699">
              <a:defRPr/>
            </a:pPr>
            <a:r>
              <a:rPr lang="ja-JP" altLang="en-US" sz="2400" b="1" dirty="0">
                <a:ln w="0">
                  <a:noFill/>
                </a:ln>
                <a:solidFill>
                  <a:schemeClr val="tx1"/>
                </a:solidFill>
              </a:rPr>
              <a:t>次世代省</a:t>
            </a:r>
            <a:r>
              <a:rPr lang="en-US" altLang="ja-JP" sz="2400" b="1" dirty="0">
                <a:ln w="0">
                  <a:noFill/>
                </a:ln>
                <a:solidFill>
                  <a:schemeClr val="tx1"/>
                </a:solidFill>
              </a:rPr>
              <a:t>CO2</a:t>
            </a:r>
            <a:r>
              <a:rPr lang="ja-JP" altLang="en-US" sz="2400" b="1" dirty="0">
                <a:ln w="0">
                  <a:noFill/>
                </a:ln>
                <a:solidFill>
                  <a:schemeClr val="tx1"/>
                </a:solidFill>
              </a:rPr>
              <a:t>型データセンター確立・普及促進事業</a:t>
            </a:r>
            <a:endParaRPr lang="en-US" altLang="ja-JP" sz="2400" b="1" dirty="0">
              <a:ln w="0">
                <a:noFill/>
              </a:ln>
              <a:solidFill>
                <a:schemeClr val="tx1"/>
              </a:solidFill>
            </a:endParaRPr>
          </a:p>
          <a:p>
            <a:pPr algn="l" defTabSz="719699">
              <a:defRPr/>
            </a:pPr>
            <a:r>
              <a:rPr lang="ja-JP" altLang="en-US" sz="1600" b="1" dirty="0">
                <a:ln w="0">
                  <a:noFill/>
                </a:ln>
                <a:solidFill>
                  <a:schemeClr val="tx1"/>
                </a:solidFill>
              </a:rPr>
              <a:t>（総務省連携事業）</a:t>
            </a:r>
            <a:endParaRPr lang="ja-JP" altLang="en-US" sz="2400" b="1" dirty="0">
              <a:ln w="0">
                <a:noFill/>
              </a:ln>
              <a:solidFill>
                <a:schemeClr val="tx1"/>
              </a:solidFill>
            </a:endParaRPr>
          </a:p>
        </p:txBody>
      </p:sp>
      <p:sp>
        <p:nvSpPr>
          <p:cNvPr id="673814" name="正方形/長方形 6"/>
          <p:cNvSpPr>
            <a:spLocks noChangeArrowheads="1"/>
          </p:cNvSpPr>
          <p:nvPr/>
        </p:nvSpPr>
        <p:spPr bwMode="auto">
          <a:xfrm>
            <a:off x="4084999" y="8288202"/>
            <a:ext cx="2876350" cy="477054"/>
          </a:xfrm>
          <a:prstGeom prst="rect">
            <a:avLst/>
          </a:prstGeom>
          <a:solidFill>
            <a:srgbClr val="C6D9F1"/>
          </a:solidFill>
          <a:ln>
            <a:solidFill>
              <a:schemeClr val="tx1"/>
            </a:solidFill>
          </a:ln>
          <a:extLst/>
        </p:spPr>
        <p:txBody>
          <a:bodyPr wrap="square">
            <a:spAutoFit/>
          </a:bodyPr>
          <a:lstStyle/>
          <a:p>
            <a:pPr defTabSz="779402">
              <a:lnSpc>
                <a:spcPts val="1000"/>
              </a:lnSpc>
              <a:defRPr/>
            </a:pPr>
            <a:r>
              <a:rPr kumimoji="0" lang="zh-TW" altLang="en-US" sz="900" b="1" kern="0" dirty="0">
                <a:solidFill>
                  <a:srgbClr val="000000"/>
                </a:solidFill>
                <a:latin typeface="+mn-ea"/>
                <a:sym typeface="Wingdings" panose="05000000000000000000" pitchFamily="2" charset="2"/>
              </a:rPr>
              <a:t>補助対象者：民間企業等</a:t>
            </a:r>
          </a:p>
          <a:p>
            <a:pPr defTabSz="779402">
              <a:lnSpc>
                <a:spcPts val="1000"/>
              </a:lnSpc>
              <a:defRPr/>
            </a:pPr>
            <a:r>
              <a:rPr kumimoji="0" lang="zh-TW" altLang="en-US" sz="900" b="1" kern="0" dirty="0">
                <a:solidFill>
                  <a:srgbClr val="000000"/>
                </a:solidFill>
                <a:latin typeface="+mn-ea"/>
                <a:sym typeface="Wingdings" panose="05000000000000000000" pitchFamily="2" charset="2"/>
              </a:rPr>
              <a:t>実施期間：平成</a:t>
            </a:r>
            <a:r>
              <a:rPr kumimoji="0" lang="en-US" altLang="zh-TW" sz="900" b="1" kern="0" dirty="0">
                <a:solidFill>
                  <a:srgbClr val="000000"/>
                </a:solidFill>
                <a:latin typeface="+mn-ea"/>
                <a:sym typeface="Wingdings" panose="05000000000000000000" pitchFamily="2" charset="2"/>
              </a:rPr>
              <a:t>28</a:t>
            </a:r>
            <a:r>
              <a:rPr kumimoji="0" lang="zh-TW" altLang="en-US" sz="900" b="1" kern="0" dirty="0">
                <a:solidFill>
                  <a:srgbClr val="000000"/>
                </a:solidFill>
                <a:latin typeface="+mn-ea"/>
                <a:sym typeface="Wingdings" panose="05000000000000000000" pitchFamily="2" charset="2"/>
              </a:rPr>
              <a:t>年度～平成</a:t>
            </a:r>
            <a:r>
              <a:rPr kumimoji="0" lang="en-US" altLang="zh-TW" sz="900" b="1" kern="0" dirty="0">
                <a:solidFill>
                  <a:srgbClr val="000000"/>
                </a:solidFill>
                <a:latin typeface="+mn-ea"/>
                <a:sym typeface="Wingdings" panose="05000000000000000000" pitchFamily="2" charset="2"/>
              </a:rPr>
              <a:t>30</a:t>
            </a:r>
            <a:r>
              <a:rPr kumimoji="0" lang="zh-TW" altLang="en-US" sz="900" b="1" kern="0" dirty="0">
                <a:solidFill>
                  <a:srgbClr val="000000"/>
                </a:solidFill>
                <a:latin typeface="+mn-ea"/>
                <a:sym typeface="Wingdings" panose="05000000000000000000" pitchFamily="2" charset="2"/>
              </a:rPr>
              <a:t>年度</a:t>
            </a:r>
          </a:p>
          <a:p>
            <a:pPr defTabSz="779422">
              <a:lnSpc>
                <a:spcPts val="1016"/>
              </a:lnSpc>
              <a:defRPr/>
            </a:pPr>
            <a:r>
              <a:rPr kumimoji="0" lang="ja-JP" altLang="en-US" sz="900" b="1" kern="0" dirty="0">
                <a:solidFill>
                  <a:srgbClr val="000000"/>
                </a:solidFill>
                <a:latin typeface="+mn-ea"/>
                <a:sym typeface="Wingdings" panose="05000000000000000000" pitchFamily="2" charset="2"/>
              </a:rPr>
              <a:t>担当：</a:t>
            </a:r>
            <a:r>
              <a:rPr lang="ja-JP" altLang="en-US" sz="900" b="1" dirty="0">
                <a:solidFill>
                  <a:prstClr val="black"/>
                </a:solidFill>
                <a:latin typeface="メイリオ" panose="020B0604030504040204" pitchFamily="50" charset="-128"/>
              </a:rPr>
              <a:t>地球局事業室見える化</a:t>
            </a:r>
            <a:r>
              <a:rPr lang="en-US" altLang="ja-JP" sz="900" b="1" dirty="0">
                <a:solidFill>
                  <a:prstClr val="black"/>
                </a:solidFill>
                <a:latin typeface="メイリオ" panose="020B0604030504040204" pitchFamily="50" charset="-128"/>
              </a:rPr>
              <a:t>L</a:t>
            </a:r>
            <a:r>
              <a:rPr lang="ja-JP" altLang="en-US" sz="900" b="1" dirty="0">
                <a:solidFill>
                  <a:prstClr val="black"/>
                </a:solidFill>
                <a:latin typeface="メイリオ" panose="020B0604030504040204" pitchFamily="50" charset="-128"/>
              </a:rPr>
              <a:t>（</a:t>
            </a:r>
            <a:r>
              <a:rPr lang="en-US" altLang="ja-JP" sz="900" b="1" dirty="0">
                <a:solidFill>
                  <a:prstClr val="black"/>
                </a:solidFill>
                <a:latin typeface="メイリオ" panose="020B0604030504040204" pitchFamily="50" charset="-128"/>
              </a:rPr>
              <a:t>03</a:t>
            </a:r>
            <a:r>
              <a:rPr lang="ja-JP" altLang="en-US" sz="900" b="1" dirty="0" err="1">
                <a:solidFill>
                  <a:prstClr val="black"/>
                </a:solidFill>
                <a:latin typeface="メイリオ" panose="020B0604030504040204" pitchFamily="50" charset="-128"/>
              </a:rPr>
              <a:t>ｰ</a:t>
            </a:r>
            <a:r>
              <a:rPr lang="en-US" altLang="ja-JP" sz="900" b="1" dirty="0">
                <a:solidFill>
                  <a:prstClr val="black"/>
                </a:solidFill>
                <a:latin typeface="メイリオ" panose="020B0604030504040204" pitchFamily="50" charset="-128"/>
              </a:rPr>
              <a:t>5521</a:t>
            </a:r>
            <a:r>
              <a:rPr lang="ja-JP" altLang="en-US" sz="900" b="1" dirty="0" err="1">
                <a:solidFill>
                  <a:prstClr val="black"/>
                </a:solidFill>
                <a:latin typeface="メイリオ" panose="020B0604030504040204" pitchFamily="50" charset="-128"/>
              </a:rPr>
              <a:t>ｰ</a:t>
            </a:r>
            <a:r>
              <a:rPr lang="en-US" altLang="ja-JP" sz="900" b="1" dirty="0">
                <a:solidFill>
                  <a:prstClr val="black"/>
                </a:solidFill>
                <a:latin typeface="メイリオ" panose="020B0604030504040204" pitchFamily="50" charset="-128"/>
              </a:rPr>
              <a:t>8335</a:t>
            </a:r>
            <a:r>
              <a:rPr lang="ja-JP" altLang="en-US" sz="900" b="1" dirty="0">
                <a:solidFill>
                  <a:prstClr val="black"/>
                </a:solidFill>
                <a:latin typeface="メイリオ" panose="020B0604030504040204" pitchFamily="50" charset="-128"/>
              </a:rPr>
              <a:t>）</a:t>
            </a:r>
            <a:endParaRPr lang="zh-TW" altLang="en-US" sz="900" b="1" dirty="0">
              <a:solidFill>
                <a:prstClr val="black"/>
              </a:solidFill>
              <a:latin typeface="メイリオ" panose="020B0604030504040204" pitchFamily="50" charset="-128"/>
            </a:endParaRPr>
          </a:p>
        </p:txBody>
      </p:sp>
      <p:pic>
        <p:nvPicPr>
          <p:cNvPr id="3" name="図 2"/>
          <p:cNvPicPr>
            <a:picLocks noChangeAspect="1"/>
          </p:cNvPicPr>
          <p:nvPr/>
        </p:nvPicPr>
        <p:blipFill>
          <a:blip r:embed="rId3"/>
          <a:stretch>
            <a:fillRect/>
          </a:stretch>
        </p:blipFill>
        <p:spPr>
          <a:xfrm>
            <a:off x="488504" y="89764"/>
            <a:ext cx="597721" cy="367021"/>
          </a:xfrm>
          <a:prstGeom prst="rect">
            <a:avLst/>
          </a:prstGeom>
        </p:spPr>
      </p:pic>
      <p:sp>
        <p:nvSpPr>
          <p:cNvPr id="39" name="正方形/長方形 38"/>
          <p:cNvSpPr/>
          <p:nvPr/>
        </p:nvSpPr>
        <p:spPr>
          <a:xfrm>
            <a:off x="445915" y="3684458"/>
            <a:ext cx="6014769" cy="2924323"/>
          </a:xfrm>
          <a:prstGeom prst="rect">
            <a:avLst/>
          </a:prstGeom>
          <a:solidFill>
            <a:schemeClr val="accent3">
              <a:lumMod val="20000"/>
              <a:lumOff val="8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058" eaLnBrk="0" hangingPunct="0">
              <a:defRPr/>
            </a:pPr>
            <a:endParaRPr lang="ja-JP" altLang="en-US" sz="1663">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504087" y="4778335"/>
            <a:ext cx="4195281" cy="1798760"/>
          </a:xfrm>
          <a:prstGeom prst="rect">
            <a:avLst/>
          </a:prstGeom>
          <a:solidFill>
            <a:srgbClr val="FFFFCC"/>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058" eaLnBrk="0" hangingPunct="0">
              <a:defRPr/>
            </a:pPr>
            <a:endParaRPr lang="ja-JP" altLang="en-US" sz="1663">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441189" y="3645032"/>
            <a:ext cx="9044354" cy="3044703"/>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defTabSz="844058" eaLnBrk="0" hangingPunct="0">
              <a:defRPr/>
            </a:pPr>
            <a:endParaRPr lang="ja-JP" altLang="en-US" sz="1663">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3" name="Picture 89" descr="C:\Users\Morito\AppData\Local\Microsoft\Windows\Temporary Internet Files\Content.IE5\J9TMSHTP\MM900395789[1].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281972" y="4816586"/>
            <a:ext cx="635977" cy="589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5" name="グループ化 44"/>
          <p:cNvGrpSpPr/>
          <p:nvPr/>
        </p:nvGrpSpPr>
        <p:grpSpPr>
          <a:xfrm>
            <a:off x="1888086" y="4954877"/>
            <a:ext cx="1060939" cy="533400"/>
            <a:chOff x="1502586" y="4738852"/>
            <a:chExt cx="1060938" cy="533400"/>
          </a:xfrm>
        </p:grpSpPr>
        <p:pic>
          <p:nvPicPr>
            <p:cNvPr id="47" name="Picture 4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02586" y="4745870"/>
              <a:ext cx="348567" cy="526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44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58772" y="4741191"/>
              <a:ext cx="348567" cy="526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44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4957" y="4738852"/>
              <a:ext cx="348567" cy="524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0" name="グループ化 49"/>
          <p:cNvGrpSpPr/>
          <p:nvPr/>
        </p:nvGrpSpPr>
        <p:grpSpPr>
          <a:xfrm>
            <a:off x="672617" y="4969987"/>
            <a:ext cx="955431" cy="493835"/>
            <a:chOff x="287113" y="4753956"/>
            <a:chExt cx="955431" cy="493835"/>
          </a:xfrm>
        </p:grpSpPr>
        <p:grpSp>
          <p:nvGrpSpPr>
            <p:cNvPr id="51" name="Group 9026"/>
            <p:cNvGrpSpPr>
              <a:grpSpLocks/>
            </p:cNvGrpSpPr>
            <p:nvPr/>
          </p:nvGrpSpPr>
          <p:grpSpPr bwMode="auto">
            <a:xfrm>
              <a:off x="287113" y="5005160"/>
              <a:ext cx="933250" cy="242631"/>
              <a:chOff x="3321" y="4972"/>
              <a:chExt cx="1105" cy="242"/>
            </a:xfrm>
          </p:grpSpPr>
          <p:grpSp>
            <p:nvGrpSpPr>
              <p:cNvPr id="169" name="Group 8926"/>
              <p:cNvGrpSpPr>
                <a:grpSpLocks/>
              </p:cNvGrpSpPr>
              <p:nvPr/>
            </p:nvGrpSpPr>
            <p:grpSpPr bwMode="auto">
              <a:xfrm>
                <a:off x="4254" y="4972"/>
                <a:ext cx="172" cy="242"/>
                <a:chOff x="2379" y="4387"/>
                <a:chExt cx="172" cy="242"/>
              </a:xfrm>
            </p:grpSpPr>
            <p:sp>
              <p:nvSpPr>
                <p:cNvPr id="247" name="Freeform 8913"/>
                <p:cNvSpPr>
                  <a:spLocks/>
                </p:cNvSpPr>
                <p:nvPr/>
              </p:nvSpPr>
              <p:spPr bwMode="auto">
                <a:xfrm>
                  <a:off x="2379" y="4385"/>
                  <a:ext cx="170" cy="244"/>
                </a:xfrm>
                <a:custGeom>
                  <a:avLst/>
                  <a:gdLst>
                    <a:gd name="T0" fmla="*/ 76 w 172"/>
                    <a:gd name="T1" fmla="*/ 0 h 242"/>
                    <a:gd name="T2" fmla="*/ 0 w 172"/>
                    <a:gd name="T3" fmla="*/ 28 h 242"/>
                    <a:gd name="T4" fmla="*/ 0 w 172"/>
                    <a:gd name="T5" fmla="*/ 186 h 242"/>
                    <a:gd name="T6" fmla="*/ 96 w 172"/>
                    <a:gd name="T7" fmla="*/ 242 h 242"/>
                    <a:gd name="T8" fmla="*/ 96 w 172"/>
                    <a:gd name="T9" fmla="*/ 242 h 242"/>
                    <a:gd name="T10" fmla="*/ 114 w 172"/>
                    <a:gd name="T11" fmla="*/ 238 h 242"/>
                    <a:gd name="T12" fmla="*/ 130 w 172"/>
                    <a:gd name="T13" fmla="*/ 234 h 242"/>
                    <a:gd name="T14" fmla="*/ 144 w 172"/>
                    <a:gd name="T15" fmla="*/ 230 h 242"/>
                    <a:gd name="T16" fmla="*/ 154 w 172"/>
                    <a:gd name="T17" fmla="*/ 226 h 242"/>
                    <a:gd name="T18" fmla="*/ 168 w 172"/>
                    <a:gd name="T19" fmla="*/ 218 h 242"/>
                    <a:gd name="T20" fmla="*/ 172 w 172"/>
                    <a:gd name="T21" fmla="*/ 214 h 242"/>
                    <a:gd name="T22" fmla="*/ 172 w 172"/>
                    <a:gd name="T23" fmla="*/ 56 h 242"/>
                    <a:gd name="T24" fmla="*/ 76 w 172"/>
                    <a:gd name="T25" fmla="*/ 0 h 2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242"/>
                    <a:gd name="T41" fmla="*/ 172 w 172"/>
                    <a:gd name="T42" fmla="*/ 242 h 2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242">
                      <a:moveTo>
                        <a:pt x="76" y="0"/>
                      </a:moveTo>
                      <a:lnTo>
                        <a:pt x="0" y="28"/>
                      </a:lnTo>
                      <a:lnTo>
                        <a:pt x="0" y="186"/>
                      </a:lnTo>
                      <a:lnTo>
                        <a:pt x="96" y="242"/>
                      </a:lnTo>
                      <a:lnTo>
                        <a:pt x="114" y="238"/>
                      </a:lnTo>
                      <a:lnTo>
                        <a:pt x="130" y="234"/>
                      </a:lnTo>
                      <a:lnTo>
                        <a:pt x="144" y="230"/>
                      </a:lnTo>
                      <a:lnTo>
                        <a:pt x="154" y="226"/>
                      </a:lnTo>
                      <a:lnTo>
                        <a:pt x="168" y="218"/>
                      </a:lnTo>
                      <a:lnTo>
                        <a:pt x="172" y="214"/>
                      </a:lnTo>
                      <a:lnTo>
                        <a:pt x="172" y="56"/>
                      </a:lnTo>
                      <a:lnTo>
                        <a:pt x="76" y="0"/>
                      </a:lnTo>
                      <a:close/>
                    </a:path>
                  </a:pathLst>
                </a:custGeom>
                <a:solidFill>
                  <a:srgbClr val="000000"/>
                </a:solidFill>
                <a:ln w="25400">
                  <a:solidFill>
                    <a:srgbClr val="000000"/>
                  </a:solid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8" name="Freeform 8914"/>
                <p:cNvSpPr>
                  <a:spLocks/>
                </p:cNvSpPr>
                <p:nvPr/>
              </p:nvSpPr>
              <p:spPr bwMode="auto">
                <a:xfrm>
                  <a:off x="2379" y="4385"/>
                  <a:ext cx="170" cy="85"/>
                </a:xfrm>
                <a:custGeom>
                  <a:avLst/>
                  <a:gdLst>
                    <a:gd name="T0" fmla="*/ 172 w 172"/>
                    <a:gd name="T1" fmla="*/ 56 h 84"/>
                    <a:gd name="T2" fmla="*/ 96 w 172"/>
                    <a:gd name="T3" fmla="*/ 84 h 84"/>
                    <a:gd name="T4" fmla="*/ 0 w 172"/>
                    <a:gd name="T5" fmla="*/ 28 h 84"/>
                    <a:gd name="T6" fmla="*/ 76 w 172"/>
                    <a:gd name="T7" fmla="*/ 0 h 84"/>
                    <a:gd name="T8" fmla="*/ 172 w 172"/>
                    <a:gd name="T9" fmla="*/ 56 h 84"/>
                    <a:gd name="T10" fmla="*/ 0 60000 65536"/>
                    <a:gd name="T11" fmla="*/ 0 60000 65536"/>
                    <a:gd name="T12" fmla="*/ 0 60000 65536"/>
                    <a:gd name="T13" fmla="*/ 0 60000 65536"/>
                    <a:gd name="T14" fmla="*/ 0 60000 65536"/>
                    <a:gd name="T15" fmla="*/ 0 w 172"/>
                    <a:gd name="T16" fmla="*/ 0 h 84"/>
                    <a:gd name="T17" fmla="*/ 172 w 172"/>
                    <a:gd name="T18" fmla="*/ 84 h 84"/>
                  </a:gdLst>
                  <a:ahLst/>
                  <a:cxnLst>
                    <a:cxn ang="T10">
                      <a:pos x="T0" y="T1"/>
                    </a:cxn>
                    <a:cxn ang="T11">
                      <a:pos x="T2" y="T3"/>
                    </a:cxn>
                    <a:cxn ang="T12">
                      <a:pos x="T4" y="T5"/>
                    </a:cxn>
                    <a:cxn ang="T13">
                      <a:pos x="T6" y="T7"/>
                    </a:cxn>
                    <a:cxn ang="T14">
                      <a:pos x="T8" y="T9"/>
                    </a:cxn>
                  </a:cxnLst>
                  <a:rect l="T15" t="T16" r="T17" b="T18"/>
                  <a:pathLst>
                    <a:path w="172" h="84">
                      <a:moveTo>
                        <a:pt x="172" y="56"/>
                      </a:moveTo>
                      <a:lnTo>
                        <a:pt x="96" y="84"/>
                      </a:lnTo>
                      <a:lnTo>
                        <a:pt x="0" y="28"/>
                      </a:lnTo>
                      <a:lnTo>
                        <a:pt x="76" y="0"/>
                      </a:lnTo>
                      <a:lnTo>
                        <a:pt x="172" y="56"/>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9" name="Freeform 8915"/>
                <p:cNvSpPr>
                  <a:spLocks/>
                </p:cNvSpPr>
                <p:nvPr/>
              </p:nvSpPr>
              <p:spPr bwMode="auto">
                <a:xfrm>
                  <a:off x="2475" y="4442"/>
                  <a:ext cx="80" cy="187"/>
                </a:xfrm>
                <a:custGeom>
                  <a:avLst/>
                  <a:gdLst>
                    <a:gd name="T0" fmla="*/ 0 w 76"/>
                    <a:gd name="T1" fmla="*/ 28 h 186"/>
                    <a:gd name="T2" fmla="*/ 0 w 76"/>
                    <a:gd name="T3" fmla="*/ 186 h 186"/>
                    <a:gd name="T4" fmla="*/ 0 w 76"/>
                    <a:gd name="T5" fmla="*/ 186 h 186"/>
                    <a:gd name="T6" fmla="*/ 18 w 76"/>
                    <a:gd name="T7" fmla="*/ 182 h 186"/>
                    <a:gd name="T8" fmla="*/ 34 w 76"/>
                    <a:gd name="T9" fmla="*/ 178 h 186"/>
                    <a:gd name="T10" fmla="*/ 48 w 76"/>
                    <a:gd name="T11" fmla="*/ 174 h 186"/>
                    <a:gd name="T12" fmla="*/ 58 w 76"/>
                    <a:gd name="T13" fmla="*/ 170 h 186"/>
                    <a:gd name="T14" fmla="*/ 72 w 76"/>
                    <a:gd name="T15" fmla="*/ 162 h 186"/>
                    <a:gd name="T16" fmla="*/ 76 w 76"/>
                    <a:gd name="T17" fmla="*/ 158 h 186"/>
                    <a:gd name="T18" fmla="*/ 76 w 76"/>
                    <a:gd name="T19" fmla="*/ 0 h 186"/>
                    <a:gd name="T20" fmla="*/ 0 w 76"/>
                    <a:gd name="T21" fmla="*/ 28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
                    <a:gd name="T34" fmla="*/ 0 h 186"/>
                    <a:gd name="T35" fmla="*/ 76 w 76"/>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 h="186">
                      <a:moveTo>
                        <a:pt x="0" y="28"/>
                      </a:moveTo>
                      <a:lnTo>
                        <a:pt x="0" y="186"/>
                      </a:lnTo>
                      <a:lnTo>
                        <a:pt x="18" y="182"/>
                      </a:lnTo>
                      <a:lnTo>
                        <a:pt x="34" y="178"/>
                      </a:lnTo>
                      <a:lnTo>
                        <a:pt x="48" y="174"/>
                      </a:lnTo>
                      <a:lnTo>
                        <a:pt x="58" y="170"/>
                      </a:lnTo>
                      <a:lnTo>
                        <a:pt x="72" y="162"/>
                      </a:lnTo>
                      <a:lnTo>
                        <a:pt x="76" y="158"/>
                      </a:lnTo>
                      <a:lnTo>
                        <a:pt x="76" y="0"/>
                      </a:lnTo>
                      <a:lnTo>
                        <a:pt x="0" y="28"/>
                      </a:lnTo>
                      <a:close/>
                    </a:path>
                  </a:pathLst>
                </a:custGeom>
                <a:gradFill rotWithShape="1">
                  <a:gsLst>
                    <a:gs pos="0">
                      <a:srgbClr val="C4C49D"/>
                    </a:gs>
                    <a:gs pos="100000">
                      <a:srgbClr val="CCCCA3"/>
                    </a:gs>
                  </a:gsLst>
                  <a:lin ang="189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0" name="Freeform 8917"/>
                <p:cNvSpPr>
                  <a:spLocks/>
                </p:cNvSpPr>
                <p:nvPr/>
              </p:nvSpPr>
              <p:spPr bwMode="auto">
                <a:xfrm>
                  <a:off x="2484" y="4458"/>
                  <a:ext cx="59" cy="32"/>
                </a:xfrm>
                <a:custGeom>
                  <a:avLst/>
                  <a:gdLst>
                    <a:gd name="T0" fmla="*/ 58 w 58"/>
                    <a:gd name="T1" fmla="*/ 14 h 34"/>
                    <a:gd name="T2" fmla="*/ 0 w 58"/>
                    <a:gd name="T3" fmla="*/ 34 h 34"/>
                    <a:gd name="T4" fmla="*/ 0 w 58"/>
                    <a:gd name="T5" fmla="*/ 22 h 34"/>
                    <a:gd name="T6" fmla="*/ 58 w 58"/>
                    <a:gd name="T7" fmla="*/ 0 h 34"/>
                    <a:gd name="T8" fmla="*/ 58 w 58"/>
                    <a:gd name="T9" fmla="*/ 14 h 34"/>
                    <a:gd name="T10" fmla="*/ 0 60000 65536"/>
                    <a:gd name="T11" fmla="*/ 0 60000 65536"/>
                    <a:gd name="T12" fmla="*/ 0 60000 65536"/>
                    <a:gd name="T13" fmla="*/ 0 60000 65536"/>
                    <a:gd name="T14" fmla="*/ 0 60000 65536"/>
                    <a:gd name="T15" fmla="*/ 0 w 58"/>
                    <a:gd name="T16" fmla="*/ 0 h 34"/>
                    <a:gd name="T17" fmla="*/ 58 w 58"/>
                    <a:gd name="T18" fmla="*/ 34 h 34"/>
                  </a:gdLst>
                  <a:ahLst/>
                  <a:cxnLst>
                    <a:cxn ang="T10">
                      <a:pos x="T0" y="T1"/>
                    </a:cxn>
                    <a:cxn ang="T11">
                      <a:pos x="T2" y="T3"/>
                    </a:cxn>
                    <a:cxn ang="T12">
                      <a:pos x="T4" y="T5"/>
                    </a:cxn>
                    <a:cxn ang="T13">
                      <a:pos x="T6" y="T7"/>
                    </a:cxn>
                    <a:cxn ang="T14">
                      <a:pos x="T8" y="T9"/>
                    </a:cxn>
                  </a:cxnLst>
                  <a:rect l="T15" t="T16" r="T17" b="T18"/>
                  <a:pathLst>
                    <a:path w="58" h="34">
                      <a:moveTo>
                        <a:pt x="58" y="14"/>
                      </a:moveTo>
                      <a:lnTo>
                        <a:pt x="0" y="34"/>
                      </a:lnTo>
                      <a:lnTo>
                        <a:pt x="0" y="22"/>
                      </a:lnTo>
                      <a:lnTo>
                        <a:pt x="58" y="0"/>
                      </a:lnTo>
                      <a:lnTo>
                        <a:pt x="58" y="14"/>
                      </a:lnTo>
                      <a:close/>
                    </a:path>
                  </a:pathLst>
                </a:custGeom>
                <a:solidFill>
                  <a:srgbClr val="59595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1" name="Freeform 8918"/>
                <p:cNvSpPr>
                  <a:spLocks/>
                </p:cNvSpPr>
                <p:nvPr/>
              </p:nvSpPr>
              <p:spPr bwMode="auto">
                <a:xfrm>
                  <a:off x="2484" y="4471"/>
                  <a:ext cx="59" cy="22"/>
                </a:xfrm>
                <a:custGeom>
                  <a:avLst/>
                  <a:gdLst>
                    <a:gd name="T0" fmla="*/ 58 w 58"/>
                    <a:gd name="T1" fmla="*/ 2 h 22"/>
                    <a:gd name="T2" fmla="*/ 2 w 58"/>
                    <a:gd name="T3" fmla="*/ 22 h 22"/>
                    <a:gd name="T4" fmla="*/ 0 w 58"/>
                    <a:gd name="T5" fmla="*/ 22 h 22"/>
                    <a:gd name="T6" fmla="*/ 58 w 58"/>
                    <a:gd name="T7" fmla="*/ 0 h 22"/>
                    <a:gd name="T8" fmla="*/ 58 w 58"/>
                    <a:gd name="T9" fmla="*/ 2 h 22"/>
                    <a:gd name="T10" fmla="*/ 0 60000 65536"/>
                    <a:gd name="T11" fmla="*/ 0 60000 65536"/>
                    <a:gd name="T12" fmla="*/ 0 60000 65536"/>
                    <a:gd name="T13" fmla="*/ 0 60000 65536"/>
                    <a:gd name="T14" fmla="*/ 0 60000 65536"/>
                    <a:gd name="T15" fmla="*/ 0 w 58"/>
                    <a:gd name="T16" fmla="*/ 0 h 22"/>
                    <a:gd name="T17" fmla="*/ 58 w 58"/>
                    <a:gd name="T18" fmla="*/ 22 h 22"/>
                  </a:gdLst>
                  <a:ahLst/>
                  <a:cxnLst>
                    <a:cxn ang="T10">
                      <a:pos x="T0" y="T1"/>
                    </a:cxn>
                    <a:cxn ang="T11">
                      <a:pos x="T2" y="T3"/>
                    </a:cxn>
                    <a:cxn ang="T12">
                      <a:pos x="T4" y="T5"/>
                    </a:cxn>
                    <a:cxn ang="T13">
                      <a:pos x="T6" y="T7"/>
                    </a:cxn>
                    <a:cxn ang="T14">
                      <a:pos x="T8" y="T9"/>
                    </a:cxn>
                  </a:cxnLst>
                  <a:rect l="T15" t="T16" r="T17" b="T18"/>
                  <a:pathLst>
                    <a:path w="58" h="22">
                      <a:moveTo>
                        <a:pt x="58" y="2"/>
                      </a:moveTo>
                      <a:lnTo>
                        <a:pt x="2" y="22"/>
                      </a:lnTo>
                      <a:lnTo>
                        <a:pt x="0" y="22"/>
                      </a:lnTo>
                      <a:lnTo>
                        <a:pt x="58" y="0"/>
                      </a:lnTo>
                      <a:lnTo>
                        <a:pt x="58" y="2"/>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2" name="Freeform 8919"/>
                <p:cNvSpPr>
                  <a:spLocks/>
                </p:cNvSpPr>
                <p:nvPr/>
              </p:nvSpPr>
              <p:spPr bwMode="auto">
                <a:xfrm>
                  <a:off x="2534" y="4571"/>
                  <a:ext cx="19" cy="23"/>
                </a:xfrm>
                <a:custGeom>
                  <a:avLst/>
                  <a:gdLst>
                    <a:gd name="T0" fmla="*/ 14 w 14"/>
                    <a:gd name="T1" fmla="*/ 12 h 24"/>
                    <a:gd name="T2" fmla="*/ 14 w 14"/>
                    <a:gd name="T3" fmla="*/ 12 h 24"/>
                    <a:gd name="T4" fmla="*/ 12 w 14"/>
                    <a:gd name="T5" fmla="*/ 20 h 24"/>
                    <a:gd name="T6" fmla="*/ 10 w 14"/>
                    <a:gd name="T7" fmla="*/ 22 h 24"/>
                    <a:gd name="T8" fmla="*/ 6 w 14"/>
                    <a:gd name="T9" fmla="*/ 24 h 24"/>
                    <a:gd name="T10" fmla="*/ 6 w 14"/>
                    <a:gd name="T11" fmla="*/ 24 h 24"/>
                    <a:gd name="T12" fmla="*/ 4 w 14"/>
                    <a:gd name="T13" fmla="*/ 22 h 24"/>
                    <a:gd name="T14" fmla="*/ 2 w 14"/>
                    <a:gd name="T15" fmla="*/ 20 h 24"/>
                    <a:gd name="T16" fmla="*/ 0 w 14"/>
                    <a:gd name="T17" fmla="*/ 12 h 24"/>
                    <a:gd name="T18" fmla="*/ 0 w 14"/>
                    <a:gd name="T19" fmla="*/ 12 h 24"/>
                    <a:gd name="T20" fmla="*/ 2 w 14"/>
                    <a:gd name="T21" fmla="*/ 4 h 24"/>
                    <a:gd name="T22" fmla="*/ 4 w 14"/>
                    <a:gd name="T23" fmla="*/ 2 h 24"/>
                    <a:gd name="T24" fmla="*/ 6 w 14"/>
                    <a:gd name="T25" fmla="*/ 0 h 24"/>
                    <a:gd name="T26" fmla="*/ 6 w 14"/>
                    <a:gd name="T27" fmla="*/ 0 h 24"/>
                    <a:gd name="T28" fmla="*/ 10 w 14"/>
                    <a:gd name="T29" fmla="*/ 2 h 24"/>
                    <a:gd name="T30" fmla="*/ 12 w 14"/>
                    <a:gd name="T31" fmla="*/ 4 h 24"/>
                    <a:gd name="T32" fmla="*/ 14 w 14"/>
                    <a:gd name="T33" fmla="*/ 12 h 24"/>
                    <a:gd name="T34" fmla="*/ 14 w 14"/>
                    <a:gd name="T35" fmla="*/ 12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4"/>
                    <a:gd name="T56" fmla="*/ 14 w 1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4">
                      <a:moveTo>
                        <a:pt x="14" y="12"/>
                      </a:moveTo>
                      <a:lnTo>
                        <a:pt x="14" y="12"/>
                      </a:lnTo>
                      <a:lnTo>
                        <a:pt x="12" y="20"/>
                      </a:lnTo>
                      <a:lnTo>
                        <a:pt x="10" y="22"/>
                      </a:lnTo>
                      <a:lnTo>
                        <a:pt x="6" y="24"/>
                      </a:lnTo>
                      <a:lnTo>
                        <a:pt x="4" y="22"/>
                      </a:lnTo>
                      <a:lnTo>
                        <a:pt x="2" y="20"/>
                      </a:lnTo>
                      <a:lnTo>
                        <a:pt x="0" y="12"/>
                      </a:lnTo>
                      <a:lnTo>
                        <a:pt x="2" y="4"/>
                      </a:lnTo>
                      <a:lnTo>
                        <a:pt x="4" y="2"/>
                      </a:lnTo>
                      <a:lnTo>
                        <a:pt x="6" y="0"/>
                      </a:lnTo>
                      <a:lnTo>
                        <a:pt x="10" y="2"/>
                      </a:lnTo>
                      <a:lnTo>
                        <a:pt x="12" y="4"/>
                      </a:lnTo>
                      <a:lnTo>
                        <a:pt x="14" y="12"/>
                      </a:lnTo>
                      <a:close/>
                    </a:path>
                  </a:pathLst>
                </a:custGeom>
                <a:solidFill>
                  <a:srgbClr val="B3B37E"/>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3" name="Freeform 8920"/>
                <p:cNvSpPr>
                  <a:spLocks/>
                </p:cNvSpPr>
                <p:nvPr/>
              </p:nvSpPr>
              <p:spPr bwMode="auto">
                <a:xfrm>
                  <a:off x="2534" y="4576"/>
                  <a:ext cx="19" cy="19"/>
                </a:xfrm>
                <a:custGeom>
                  <a:avLst/>
                  <a:gdLst>
                    <a:gd name="T0" fmla="*/ 12 w 14"/>
                    <a:gd name="T1" fmla="*/ 0 h 18"/>
                    <a:gd name="T2" fmla="*/ 12 w 14"/>
                    <a:gd name="T3" fmla="*/ 0 h 18"/>
                    <a:gd name="T4" fmla="*/ 14 w 14"/>
                    <a:gd name="T5" fmla="*/ 4 h 18"/>
                    <a:gd name="T6" fmla="*/ 14 w 14"/>
                    <a:gd name="T7" fmla="*/ 4 h 18"/>
                    <a:gd name="T8" fmla="*/ 10 w 14"/>
                    <a:gd name="T9" fmla="*/ 12 h 18"/>
                    <a:gd name="T10" fmla="*/ 8 w 14"/>
                    <a:gd name="T11" fmla="*/ 14 h 18"/>
                    <a:gd name="T12" fmla="*/ 6 w 14"/>
                    <a:gd name="T13" fmla="*/ 14 h 18"/>
                    <a:gd name="T14" fmla="*/ 6 w 14"/>
                    <a:gd name="T15" fmla="*/ 14 h 18"/>
                    <a:gd name="T16" fmla="*/ 2 w 14"/>
                    <a:gd name="T17" fmla="*/ 14 h 18"/>
                    <a:gd name="T18" fmla="*/ 0 w 14"/>
                    <a:gd name="T19" fmla="*/ 10 h 18"/>
                    <a:gd name="T20" fmla="*/ 0 w 14"/>
                    <a:gd name="T21" fmla="*/ 10 h 18"/>
                    <a:gd name="T22" fmla="*/ 2 w 14"/>
                    <a:gd name="T23" fmla="*/ 16 h 18"/>
                    <a:gd name="T24" fmla="*/ 6 w 14"/>
                    <a:gd name="T25" fmla="*/ 18 h 18"/>
                    <a:gd name="T26" fmla="*/ 6 w 14"/>
                    <a:gd name="T27" fmla="*/ 18 h 18"/>
                    <a:gd name="T28" fmla="*/ 10 w 14"/>
                    <a:gd name="T29" fmla="*/ 16 h 18"/>
                    <a:gd name="T30" fmla="*/ 12 w 14"/>
                    <a:gd name="T31" fmla="*/ 14 h 18"/>
                    <a:gd name="T32" fmla="*/ 14 w 14"/>
                    <a:gd name="T33" fmla="*/ 6 h 18"/>
                    <a:gd name="T34" fmla="*/ 14 w 14"/>
                    <a:gd name="T35" fmla="*/ 6 h 18"/>
                    <a:gd name="T36" fmla="*/ 12 w 14"/>
                    <a:gd name="T37" fmla="*/ 0 h 18"/>
                    <a:gd name="T38" fmla="*/ 12 w 1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8"/>
                    <a:gd name="T62" fmla="*/ 14 w 1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8">
                      <a:moveTo>
                        <a:pt x="12" y="0"/>
                      </a:moveTo>
                      <a:lnTo>
                        <a:pt x="12" y="0"/>
                      </a:lnTo>
                      <a:lnTo>
                        <a:pt x="14" y="4"/>
                      </a:lnTo>
                      <a:lnTo>
                        <a:pt x="10" y="12"/>
                      </a:lnTo>
                      <a:lnTo>
                        <a:pt x="8" y="14"/>
                      </a:lnTo>
                      <a:lnTo>
                        <a:pt x="6" y="14"/>
                      </a:lnTo>
                      <a:lnTo>
                        <a:pt x="2" y="14"/>
                      </a:lnTo>
                      <a:lnTo>
                        <a:pt x="0" y="10"/>
                      </a:lnTo>
                      <a:lnTo>
                        <a:pt x="2" y="16"/>
                      </a:lnTo>
                      <a:lnTo>
                        <a:pt x="6" y="18"/>
                      </a:lnTo>
                      <a:lnTo>
                        <a:pt x="10" y="16"/>
                      </a:lnTo>
                      <a:lnTo>
                        <a:pt x="12" y="14"/>
                      </a:lnTo>
                      <a:lnTo>
                        <a:pt x="14" y="6"/>
                      </a:lnTo>
                      <a:lnTo>
                        <a:pt x="12" y="0"/>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4" name="Freeform 8921"/>
                <p:cNvSpPr>
                  <a:spLocks/>
                </p:cNvSpPr>
                <p:nvPr/>
              </p:nvSpPr>
              <p:spPr bwMode="auto">
                <a:xfrm>
                  <a:off x="2536" y="4576"/>
                  <a:ext cx="14" cy="13"/>
                </a:xfrm>
                <a:custGeom>
                  <a:avLst/>
                  <a:gdLst>
                    <a:gd name="T0" fmla="*/ 10 w 10"/>
                    <a:gd name="T1" fmla="*/ 8 h 16"/>
                    <a:gd name="T2" fmla="*/ 10 w 10"/>
                    <a:gd name="T3" fmla="*/ 8 h 16"/>
                    <a:gd name="T4" fmla="*/ 8 w 10"/>
                    <a:gd name="T5" fmla="*/ 14 h 16"/>
                    <a:gd name="T6" fmla="*/ 8 w 10"/>
                    <a:gd name="T7" fmla="*/ 16 h 16"/>
                    <a:gd name="T8" fmla="*/ 4 w 10"/>
                    <a:gd name="T9" fmla="*/ 16 h 16"/>
                    <a:gd name="T10" fmla="*/ 4 w 10"/>
                    <a:gd name="T11" fmla="*/ 16 h 16"/>
                    <a:gd name="T12" fmla="*/ 2 w 10"/>
                    <a:gd name="T13" fmla="*/ 16 h 16"/>
                    <a:gd name="T14" fmla="*/ 2 w 10"/>
                    <a:gd name="T15" fmla="*/ 14 h 16"/>
                    <a:gd name="T16" fmla="*/ 0 w 10"/>
                    <a:gd name="T17" fmla="*/ 8 h 16"/>
                    <a:gd name="T18" fmla="*/ 0 w 10"/>
                    <a:gd name="T19" fmla="*/ 8 h 16"/>
                    <a:gd name="T20" fmla="*/ 2 w 10"/>
                    <a:gd name="T21" fmla="*/ 2 h 16"/>
                    <a:gd name="T22" fmla="*/ 2 w 10"/>
                    <a:gd name="T23" fmla="*/ 0 h 16"/>
                    <a:gd name="T24" fmla="*/ 4 w 10"/>
                    <a:gd name="T25" fmla="*/ 0 h 16"/>
                    <a:gd name="T26" fmla="*/ 4 w 10"/>
                    <a:gd name="T27" fmla="*/ 0 h 16"/>
                    <a:gd name="T28" fmla="*/ 8 w 10"/>
                    <a:gd name="T29" fmla="*/ 0 h 16"/>
                    <a:gd name="T30" fmla="*/ 8 w 10"/>
                    <a:gd name="T31" fmla="*/ 2 h 16"/>
                    <a:gd name="T32" fmla="*/ 10 w 10"/>
                    <a:gd name="T33" fmla="*/ 8 h 16"/>
                    <a:gd name="T34" fmla="*/ 10 w 10"/>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6"/>
                    <a:gd name="T56" fmla="*/ 10 w 10"/>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6">
                      <a:moveTo>
                        <a:pt x="10" y="8"/>
                      </a:moveTo>
                      <a:lnTo>
                        <a:pt x="10" y="8"/>
                      </a:lnTo>
                      <a:lnTo>
                        <a:pt x="8" y="14"/>
                      </a:lnTo>
                      <a:lnTo>
                        <a:pt x="8" y="16"/>
                      </a:lnTo>
                      <a:lnTo>
                        <a:pt x="4" y="16"/>
                      </a:lnTo>
                      <a:lnTo>
                        <a:pt x="2" y="16"/>
                      </a:lnTo>
                      <a:lnTo>
                        <a:pt x="2" y="14"/>
                      </a:lnTo>
                      <a:lnTo>
                        <a:pt x="0" y="8"/>
                      </a:lnTo>
                      <a:lnTo>
                        <a:pt x="2" y="2"/>
                      </a:lnTo>
                      <a:lnTo>
                        <a:pt x="2" y="0"/>
                      </a:lnTo>
                      <a:lnTo>
                        <a:pt x="4" y="0"/>
                      </a:lnTo>
                      <a:lnTo>
                        <a:pt x="8" y="0"/>
                      </a:lnTo>
                      <a:lnTo>
                        <a:pt x="8" y="2"/>
                      </a:lnTo>
                      <a:lnTo>
                        <a:pt x="10" y="8"/>
                      </a:lnTo>
                      <a:close/>
                    </a:path>
                  </a:pathLst>
                </a:custGeom>
                <a:solidFill>
                  <a:srgbClr val="66B821"/>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5" name="Freeform 8922"/>
                <p:cNvSpPr>
                  <a:spLocks/>
                </p:cNvSpPr>
                <p:nvPr/>
              </p:nvSpPr>
              <p:spPr bwMode="auto">
                <a:xfrm>
                  <a:off x="2475" y="4442"/>
                  <a:ext cx="80" cy="26"/>
                </a:xfrm>
                <a:custGeom>
                  <a:avLst/>
                  <a:gdLst>
                    <a:gd name="T0" fmla="*/ 0 w 76"/>
                    <a:gd name="T1" fmla="*/ 28 h 28"/>
                    <a:gd name="T2" fmla="*/ 0 w 76"/>
                    <a:gd name="T3" fmla="*/ 28 h 28"/>
                    <a:gd name="T4" fmla="*/ 18 w 76"/>
                    <a:gd name="T5" fmla="*/ 24 h 28"/>
                    <a:gd name="T6" fmla="*/ 34 w 76"/>
                    <a:gd name="T7" fmla="*/ 20 h 28"/>
                    <a:gd name="T8" fmla="*/ 48 w 76"/>
                    <a:gd name="T9" fmla="*/ 16 h 28"/>
                    <a:gd name="T10" fmla="*/ 58 w 76"/>
                    <a:gd name="T11" fmla="*/ 10 h 28"/>
                    <a:gd name="T12" fmla="*/ 72 w 76"/>
                    <a:gd name="T13" fmla="*/ 2 h 28"/>
                    <a:gd name="T14" fmla="*/ 76 w 76"/>
                    <a:gd name="T15" fmla="*/ 0 h 28"/>
                    <a:gd name="T16" fmla="*/ 76 w 76"/>
                    <a:gd name="T17" fmla="*/ 0 h 28"/>
                    <a:gd name="T18" fmla="*/ 40 w 76"/>
                    <a:gd name="T19" fmla="*/ 10 h 28"/>
                    <a:gd name="T20" fmla="*/ 40 w 76"/>
                    <a:gd name="T21" fmla="*/ 10 h 28"/>
                    <a:gd name="T22" fmla="*/ 14 w 76"/>
                    <a:gd name="T23" fmla="*/ 20 h 28"/>
                    <a:gd name="T24" fmla="*/ 0 w 76"/>
                    <a:gd name="T25" fmla="*/ 28 h 28"/>
                    <a:gd name="T26" fmla="*/ 0 w 76"/>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28"/>
                    <a:gd name="T44" fmla="*/ 76 w 76"/>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28">
                      <a:moveTo>
                        <a:pt x="0" y="28"/>
                      </a:moveTo>
                      <a:lnTo>
                        <a:pt x="0" y="28"/>
                      </a:lnTo>
                      <a:lnTo>
                        <a:pt x="18" y="24"/>
                      </a:lnTo>
                      <a:lnTo>
                        <a:pt x="34" y="20"/>
                      </a:lnTo>
                      <a:lnTo>
                        <a:pt x="48" y="16"/>
                      </a:lnTo>
                      <a:lnTo>
                        <a:pt x="58" y="10"/>
                      </a:lnTo>
                      <a:lnTo>
                        <a:pt x="72" y="2"/>
                      </a:lnTo>
                      <a:lnTo>
                        <a:pt x="76" y="0"/>
                      </a:lnTo>
                      <a:lnTo>
                        <a:pt x="40" y="10"/>
                      </a:lnTo>
                      <a:lnTo>
                        <a:pt x="14" y="20"/>
                      </a:lnTo>
                      <a:lnTo>
                        <a:pt x="0" y="28"/>
                      </a:lnTo>
                      <a:close/>
                    </a:path>
                  </a:pathLst>
                </a:custGeom>
                <a:solidFill>
                  <a:srgbClr val="D9D9B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6" name="Freeform 8925"/>
                <p:cNvSpPr>
                  <a:spLocks/>
                </p:cNvSpPr>
                <p:nvPr/>
              </p:nvSpPr>
              <p:spPr bwMode="auto">
                <a:xfrm>
                  <a:off x="2379" y="4414"/>
                  <a:ext cx="95" cy="210"/>
                </a:xfrm>
                <a:custGeom>
                  <a:avLst/>
                  <a:gdLst>
                    <a:gd name="T0" fmla="*/ 96 w 96"/>
                    <a:gd name="T1" fmla="*/ 214 h 214"/>
                    <a:gd name="T2" fmla="*/ 0 w 96"/>
                    <a:gd name="T3" fmla="*/ 158 h 214"/>
                    <a:gd name="T4" fmla="*/ 0 w 96"/>
                    <a:gd name="T5" fmla="*/ 0 h 214"/>
                    <a:gd name="T6" fmla="*/ 96 w 96"/>
                    <a:gd name="T7" fmla="*/ 56 h 214"/>
                    <a:gd name="T8" fmla="*/ 96 w 96"/>
                    <a:gd name="T9" fmla="*/ 214 h 214"/>
                    <a:gd name="T10" fmla="*/ 0 60000 65536"/>
                    <a:gd name="T11" fmla="*/ 0 60000 65536"/>
                    <a:gd name="T12" fmla="*/ 0 60000 65536"/>
                    <a:gd name="T13" fmla="*/ 0 60000 65536"/>
                    <a:gd name="T14" fmla="*/ 0 60000 65536"/>
                    <a:gd name="T15" fmla="*/ 0 w 96"/>
                    <a:gd name="T16" fmla="*/ 0 h 214"/>
                    <a:gd name="T17" fmla="*/ 96 w 96"/>
                    <a:gd name="T18" fmla="*/ 214 h 214"/>
                  </a:gdLst>
                  <a:ahLst/>
                  <a:cxnLst>
                    <a:cxn ang="T10">
                      <a:pos x="T0" y="T1"/>
                    </a:cxn>
                    <a:cxn ang="T11">
                      <a:pos x="T2" y="T3"/>
                    </a:cxn>
                    <a:cxn ang="T12">
                      <a:pos x="T4" y="T5"/>
                    </a:cxn>
                    <a:cxn ang="T13">
                      <a:pos x="T6" y="T7"/>
                    </a:cxn>
                    <a:cxn ang="T14">
                      <a:pos x="T8" y="T9"/>
                    </a:cxn>
                  </a:cxnLst>
                  <a:rect l="T15" t="T16" r="T17" b="T18"/>
                  <a:pathLst>
                    <a:path w="96" h="214">
                      <a:moveTo>
                        <a:pt x="96" y="214"/>
                      </a:moveTo>
                      <a:lnTo>
                        <a:pt x="0" y="158"/>
                      </a:lnTo>
                      <a:lnTo>
                        <a:pt x="0" y="0"/>
                      </a:lnTo>
                      <a:lnTo>
                        <a:pt x="96" y="56"/>
                      </a:lnTo>
                      <a:lnTo>
                        <a:pt x="96" y="214"/>
                      </a:lnTo>
                      <a:close/>
                    </a:path>
                  </a:pathLst>
                </a:custGeom>
                <a:gradFill rotWithShape="1">
                  <a:gsLst>
                    <a:gs pos="0">
                      <a:srgbClr val="BABA9F"/>
                    </a:gs>
                    <a:gs pos="100000">
                      <a:srgbClr val="D9D9B9"/>
                    </a:gs>
                  </a:gsLst>
                  <a:lin ang="54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70" name="Group 8938"/>
              <p:cNvGrpSpPr>
                <a:grpSpLocks/>
              </p:cNvGrpSpPr>
              <p:nvPr/>
            </p:nvGrpSpPr>
            <p:grpSpPr bwMode="auto">
              <a:xfrm>
                <a:off x="4116" y="4972"/>
                <a:ext cx="172" cy="242"/>
                <a:chOff x="2379" y="4387"/>
                <a:chExt cx="172" cy="242"/>
              </a:xfrm>
            </p:grpSpPr>
            <p:sp>
              <p:nvSpPr>
                <p:cNvPr id="237" name="Freeform 8939"/>
                <p:cNvSpPr>
                  <a:spLocks/>
                </p:cNvSpPr>
                <p:nvPr/>
              </p:nvSpPr>
              <p:spPr bwMode="auto">
                <a:xfrm>
                  <a:off x="2377" y="4385"/>
                  <a:ext cx="172" cy="244"/>
                </a:xfrm>
                <a:custGeom>
                  <a:avLst/>
                  <a:gdLst>
                    <a:gd name="T0" fmla="*/ 76 w 172"/>
                    <a:gd name="T1" fmla="*/ 0 h 242"/>
                    <a:gd name="T2" fmla="*/ 0 w 172"/>
                    <a:gd name="T3" fmla="*/ 28 h 242"/>
                    <a:gd name="T4" fmla="*/ 0 w 172"/>
                    <a:gd name="T5" fmla="*/ 186 h 242"/>
                    <a:gd name="T6" fmla="*/ 96 w 172"/>
                    <a:gd name="T7" fmla="*/ 242 h 242"/>
                    <a:gd name="T8" fmla="*/ 96 w 172"/>
                    <a:gd name="T9" fmla="*/ 242 h 242"/>
                    <a:gd name="T10" fmla="*/ 114 w 172"/>
                    <a:gd name="T11" fmla="*/ 238 h 242"/>
                    <a:gd name="T12" fmla="*/ 130 w 172"/>
                    <a:gd name="T13" fmla="*/ 234 h 242"/>
                    <a:gd name="T14" fmla="*/ 144 w 172"/>
                    <a:gd name="T15" fmla="*/ 230 h 242"/>
                    <a:gd name="T16" fmla="*/ 154 w 172"/>
                    <a:gd name="T17" fmla="*/ 226 h 242"/>
                    <a:gd name="T18" fmla="*/ 168 w 172"/>
                    <a:gd name="T19" fmla="*/ 218 h 242"/>
                    <a:gd name="T20" fmla="*/ 172 w 172"/>
                    <a:gd name="T21" fmla="*/ 214 h 242"/>
                    <a:gd name="T22" fmla="*/ 172 w 172"/>
                    <a:gd name="T23" fmla="*/ 56 h 242"/>
                    <a:gd name="T24" fmla="*/ 76 w 172"/>
                    <a:gd name="T25" fmla="*/ 0 h 2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242"/>
                    <a:gd name="T41" fmla="*/ 172 w 172"/>
                    <a:gd name="T42" fmla="*/ 242 h 2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242">
                      <a:moveTo>
                        <a:pt x="76" y="0"/>
                      </a:moveTo>
                      <a:lnTo>
                        <a:pt x="0" y="28"/>
                      </a:lnTo>
                      <a:lnTo>
                        <a:pt x="0" y="186"/>
                      </a:lnTo>
                      <a:lnTo>
                        <a:pt x="96" y="242"/>
                      </a:lnTo>
                      <a:lnTo>
                        <a:pt x="114" y="238"/>
                      </a:lnTo>
                      <a:lnTo>
                        <a:pt x="130" y="234"/>
                      </a:lnTo>
                      <a:lnTo>
                        <a:pt x="144" y="230"/>
                      </a:lnTo>
                      <a:lnTo>
                        <a:pt x="154" y="226"/>
                      </a:lnTo>
                      <a:lnTo>
                        <a:pt x="168" y="218"/>
                      </a:lnTo>
                      <a:lnTo>
                        <a:pt x="172" y="214"/>
                      </a:lnTo>
                      <a:lnTo>
                        <a:pt x="172" y="56"/>
                      </a:lnTo>
                      <a:lnTo>
                        <a:pt x="76" y="0"/>
                      </a:lnTo>
                      <a:close/>
                    </a:path>
                  </a:pathLst>
                </a:custGeom>
                <a:solidFill>
                  <a:srgbClr val="000000"/>
                </a:solidFill>
                <a:ln w="25400">
                  <a:solidFill>
                    <a:srgbClr val="000000"/>
                  </a:solid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8" name="Freeform 8940"/>
                <p:cNvSpPr>
                  <a:spLocks/>
                </p:cNvSpPr>
                <p:nvPr/>
              </p:nvSpPr>
              <p:spPr bwMode="auto">
                <a:xfrm>
                  <a:off x="2377" y="4385"/>
                  <a:ext cx="172" cy="85"/>
                </a:xfrm>
                <a:custGeom>
                  <a:avLst/>
                  <a:gdLst>
                    <a:gd name="T0" fmla="*/ 172 w 172"/>
                    <a:gd name="T1" fmla="*/ 56 h 84"/>
                    <a:gd name="T2" fmla="*/ 96 w 172"/>
                    <a:gd name="T3" fmla="*/ 84 h 84"/>
                    <a:gd name="T4" fmla="*/ 0 w 172"/>
                    <a:gd name="T5" fmla="*/ 28 h 84"/>
                    <a:gd name="T6" fmla="*/ 76 w 172"/>
                    <a:gd name="T7" fmla="*/ 0 h 84"/>
                    <a:gd name="T8" fmla="*/ 172 w 172"/>
                    <a:gd name="T9" fmla="*/ 56 h 84"/>
                    <a:gd name="T10" fmla="*/ 0 60000 65536"/>
                    <a:gd name="T11" fmla="*/ 0 60000 65536"/>
                    <a:gd name="T12" fmla="*/ 0 60000 65536"/>
                    <a:gd name="T13" fmla="*/ 0 60000 65536"/>
                    <a:gd name="T14" fmla="*/ 0 60000 65536"/>
                    <a:gd name="T15" fmla="*/ 0 w 172"/>
                    <a:gd name="T16" fmla="*/ 0 h 84"/>
                    <a:gd name="T17" fmla="*/ 172 w 172"/>
                    <a:gd name="T18" fmla="*/ 84 h 84"/>
                  </a:gdLst>
                  <a:ahLst/>
                  <a:cxnLst>
                    <a:cxn ang="T10">
                      <a:pos x="T0" y="T1"/>
                    </a:cxn>
                    <a:cxn ang="T11">
                      <a:pos x="T2" y="T3"/>
                    </a:cxn>
                    <a:cxn ang="T12">
                      <a:pos x="T4" y="T5"/>
                    </a:cxn>
                    <a:cxn ang="T13">
                      <a:pos x="T6" y="T7"/>
                    </a:cxn>
                    <a:cxn ang="T14">
                      <a:pos x="T8" y="T9"/>
                    </a:cxn>
                  </a:cxnLst>
                  <a:rect l="T15" t="T16" r="T17" b="T18"/>
                  <a:pathLst>
                    <a:path w="172" h="84">
                      <a:moveTo>
                        <a:pt x="172" y="56"/>
                      </a:moveTo>
                      <a:lnTo>
                        <a:pt x="96" y="84"/>
                      </a:lnTo>
                      <a:lnTo>
                        <a:pt x="0" y="28"/>
                      </a:lnTo>
                      <a:lnTo>
                        <a:pt x="76" y="0"/>
                      </a:lnTo>
                      <a:lnTo>
                        <a:pt x="172" y="56"/>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9" name="Freeform 8941"/>
                <p:cNvSpPr>
                  <a:spLocks/>
                </p:cNvSpPr>
                <p:nvPr/>
              </p:nvSpPr>
              <p:spPr bwMode="auto">
                <a:xfrm>
                  <a:off x="2476" y="4442"/>
                  <a:ext cx="76" cy="187"/>
                </a:xfrm>
                <a:custGeom>
                  <a:avLst/>
                  <a:gdLst>
                    <a:gd name="T0" fmla="*/ 0 w 76"/>
                    <a:gd name="T1" fmla="*/ 28 h 186"/>
                    <a:gd name="T2" fmla="*/ 0 w 76"/>
                    <a:gd name="T3" fmla="*/ 186 h 186"/>
                    <a:gd name="T4" fmla="*/ 0 w 76"/>
                    <a:gd name="T5" fmla="*/ 186 h 186"/>
                    <a:gd name="T6" fmla="*/ 18 w 76"/>
                    <a:gd name="T7" fmla="*/ 182 h 186"/>
                    <a:gd name="T8" fmla="*/ 34 w 76"/>
                    <a:gd name="T9" fmla="*/ 178 h 186"/>
                    <a:gd name="T10" fmla="*/ 48 w 76"/>
                    <a:gd name="T11" fmla="*/ 174 h 186"/>
                    <a:gd name="T12" fmla="*/ 58 w 76"/>
                    <a:gd name="T13" fmla="*/ 170 h 186"/>
                    <a:gd name="T14" fmla="*/ 72 w 76"/>
                    <a:gd name="T15" fmla="*/ 162 h 186"/>
                    <a:gd name="T16" fmla="*/ 76 w 76"/>
                    <a:gd name="T17" fmla="*/ 158 h 186"/>
                    <a:gd name="T18" fmla="*/ 76 w 76"/>
                    <a:gd name="T19" fmla="*/ 0 h 186"/>
                    <a:gd name="T20" fmla="*/ 0 w 76"/>
                    <a:gd name="T21" fmla="*/ 28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
                    <a:gd name="T34" fmla="*/ 0 h 186"/>
                    <a:gd name="T35" fmla="*/ 76 w 76"/>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 h="186">
                      <a:moveTo>
                        <a:pt x="0" y="28"/>
                      </a:moveTo>
                      <a:lnTo>
                        <a:pt x="0" y="186"/>
                      </a:lnTo>
                      <a:lnTo>
                        <a:pt x="18" y="182"/>
                      </a:lnTo>
                      <a:lnTo>
                        <a:pt x="34" y="178"/>
                      </a:lnTo>
                      <a:lnTo>
                        <a:pt x="48" y="174"/>
                      </a:lnTo>
                      <a:lnTo>
                        <a:pt x="58" y="170"/>
                      </a:lnTo>
                      <a:lnTo>
                        <a:pt x="72" y="162"/>
                      </a:lnTo>
                      <a:lnTo>
                        <a:pt x="76" y="158"/>
                      </a:lnTo>
                      <a:lnTo>
                        <a:pt x="76" y="0"/>
                      </a:lnTo>
                      <a:lnTo>
                        <a:pt x="0" y="28"/>
                      </a:lnTo>
                      <a:close/>
                    </a:path>
                  </a:pathLst>
                </a:custGeom>
                <a:gradFill rotWithShape="1">
                  <a:gsLst>
                    <a:gs pos="0">
                      <a:srgbClr val="C4C49D"/>
                    </a:gs>
                    <a:gs pos="100000">
                      <a:srgbClr val="CCCCA3"/>
                    </a:gs>
                  </a:gsLst>
                  <a:lin ang="189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0" name="Freeform 8942"/>
                <p:cNvSpPr>
                  <a:spLocks/>
                </p:cNvSpPr>
                <p:nvPr/>
              </p:nvSpPr>
              <p:spPr bwMode="auto">
                <a:xfrm>
                  <a:off x="2483" y="4458"/>
                  <a:ext cx="57" cy="32"/>
                </a:xfrm>
                <a:custGeom>
                  <a:avLst/>
                  <a:gdLst>
                    <a:gd name="T0" fmla="*/ 58 w 58"/>
                    <a:gd name="T1" fmla="*/ 14 h 34"/>
                    <a:gd name="T2" fmla="*/ 0 w 58"/>
                    <a:gd name="T3" fmla="*/ 34 h 34"/>
                    <a:gd name="T4" fmla="*/ 0 w 58"/>
                    <a:gd name="T5" fmla="*/ 22 h 34"/>
                    <a:gd name="T6" fmla="*/ 58 w 58"/>
                    <a:gd name="T7" fmla="*/ 0 h 34"/>
                    <a:gd name="T8" fmla="*/ 58 w 58"/>
                    <a:gd name="T9" fmla="*/ 14 h 34"/>
                    <a:gd name="T10" fmla="*/ 0 60000 65536"/>
                    <a:gd name="T11" fmla="*/ 0 60000 65536"/>
                    <a:gd name="T12" fmla="*/ 0 60000 65536"/>
                    <a:gd name="T13" fmla="*/ 0 60000 65536"/>
                    <a:gd name="T14" fmla="*/ 0 60000 65536"/>
                    <a:gd name="T15" fmla="*/ 0 w 58"/>
                    <a:gd name="T16" fmla="*/ 0 h 34"/>
                    <a:gd name="T17" fmla="*/ 58 w 58"/>
                    <a:gd name="T18" fmla="*/ 34 h 34"/>
                  </a:gdLst>
                  <a:ahLst/>
                  <a:cxnLst>
                    <a:cxn ang="T10">
                      <a:pos x="T0" y="T1"/>
                    </a:cxn>
                    <a:cxn ang="T11">
                      <a:pos x="T2" y="T3"/>
                    </a:cxn>
                    <a:cxn ang="T12">
                      <a:pos x="T4" y="T5"/>
                    </a:cxn>
                    <a:cxn ang="T13">
                      <a:pos x="T6" y="T7"/>
                    </a:cxn>
                    <a:cxn ang="T14">
                      <a:pos x="T8" y="T9"/>
                    </a:cxn>
                  </a:cxnLst>
                  <a:rect l="T15" t="T16" r="T17" b="T18"/>
                  <a:pathLst>
                    <a:path w="58" h="34">
                      <a:moveTo>
                        <a:pt x="58" y="14"/>
                      </a:moveTo>
                      <a:lnTo>
                        <a:pt x="0" y="34"/>
                      </a:lnTo>
                      <a:lnTo>
                        <a:pt x="0" y="22"/>
                      </a:lnTo>
                      <a:lnTo>
                        <a:pt x="58" y="0"/>
                      </a:lnTo>
                      <a:lnTo>
                        <a:pt x="58" y="14"/>
                      </a:lnTo>
                      <a:close/>
                    </a:path>
                  </a:pathLst>
                </a:custGeom>
                <a:solidFill>
                  <a:srgbClr val="59595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1" name="Freeform 8943"/>
                <p:cNvSpPr>
                  <a:spLocks/>
                </p:cNvSpPr>
                <p:nvPr/>
              </p:nvSpPr>
              <p:spPr bwMode="auto">
                <a:xfrm>
                  <a:off x="2483" y="4471"/>
                  <a:ext cx="57" cy="22"/>
                </a:xfrm>
                <a:custGeom>
                  <a:avLst/>
                  <a:gdLst>
                    <a:gd name="T0" fmla="*/ 58 w 58"/>
                    <a:gd name="T1" fmla="*/ 2 h 22"/>
                    <a:gd name="T2" fmla="*/ 2 w 58"/>
                    <a:gd name="T3" fmla="*/ 22 h 22"/>
                    <a:gd name="T4" fmla="*/ 0 w 58"/>
                    <a:gd name="T5" fmla="*/ 22 h 22"/>
                    <a:gd name="T6" fmla="*/ 58 w 58"/>
                    <a:gd name="T7" fmla="*/ 0 h 22"/>
                    <a:gd name="T8" fmla="*/ 58 w 58"/>
                    <a:gd name="T9" fmla="*/ 2 h 22"/>
                    <a:gd name="T10" fmla="*/ 0 60000 65536"/>
                    <a:gd name="T11" fmla="*/ 0 60000 65536"/>
                    <a:gd name="T12" fmla="*/ 0 60000 65536"/>
                    <a:gd name="T13" fmla="*/ 0 60000 65536"/>
                    <a:gd name="T14" fmla="*/ 0 60000 65536"/>
                    <a:gd name="T15" fmla="*/ 0 w 58"/>
                    <a:gd name="T16" fmla="*/ 0 h 22"/>
                    <a:gd name="T17" fmla="*/ 58 w 58"/>
                    <a:gd name="T18" fmla="*/ 22 h 22"/>
                  </a:gdLst>
                  <a:ahLst/>
                  <a:cxnLst>
                    <a:cxn ang="T10">
                      <a:pos x="T0" y="T1"/>
                    </a:cxn>
                    <a:cxn ang="T11">
                      <a:pos x="T2" y="T3"/>
                    </a:cxn>
                    <a:cxn ang="T12">
                      <a:pos x="T4" y="T5"/>
                    </a:cxn>
                    <a:cxn ang="T13">
                      <a:pos x="T6" y="T7"/>
                    </a:cxn>
                    <a:cxn ang="T14">
                      <a:pos x="T8" y="T9"/>
                    </a:cxn>
                  </a:cxnLst>
                  <a:rect l="T15" t="T16" r="T17" b="T18"/>
                  <a:pathLst>
                    <a:path w="58" h="22">
                      <a:moveTo>
                        <a:pt x="58" y="2"/>
                      </a:moveTo>
                      <a:lnTo>
                        <a:pt x="2" y="22"/>
                      </a:lnTo>
                      <a:lnTo>
                        <a:pt x="0" y="22"/>
                      </a:lnTo>
                      <a:lnTo>
                        <a:pt x="58" y="0"/>
                      </a:lnTo>
                      <a:lnTo>
                        <a:pt x="58" y="2"/>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2" name="Freeform 8944"/>
                <p:cNvSpPr>
                  <a:spLocks/>
                </p:cNvSpPr>
                <p:nvPr/>
              </p:nvSpPr>
              <p:spPr bwMode="auto">
                <a:xfrm>
                  <a:off x="2530" y="4571"/>
                  <a:ext cx="17" cy="23"/>
                </a:xfrm>
                <a:custGeom>
                  <a:avLst/>
                  <a:gdLst>
                    <a:gd name="T0" fmla="*/ 14 w 14"/>
                    <a:gd name="T1" fmla="*/ 12 h 24"/>
                    <a:gd name="T2" fmla="*/ 14 w 14"/>
                    <a:gd name="T3" fmla="*/ 12 h 24"/>
                    <a:gd name="T4" fmla="*/ 12 w 14"/>
                    <a:gd name="T5" fmla="*/ 20 h 24"/>
                    <a:gd name="T6" fmla="*/ 10 w 14"/>
                    <a:gd name="T7" fmla="*/ 22 h 24"/>
                    <a:gd name="T8" fmla="*/ 6 w 14"/>
                    <a:gd name="T9" fmla="*/ 24 h 24"/>
                    <a:gd name="T10" fmla="*/ 6 w 14"/>
                    <a:gd name="T11" fmla="*/ 24 h 24"/>
                    <a:gd name="T12" fmla="*/ 4 w 14"/>
                    <a:gd name="T13" fmla="*/ 22 h 24"/>
                    <a:gd name="T14" fmla="*/ 2 w 14"/>
                    <a:gd name="T15" fmla="*/ 20 h 24"/>
                    <a:gd name="T16" fmla="*/ 0 w 14"/>
                    <a:gd name="T17" fmla="*/ 12 h 24"/>
                    <a:gd name="T18" fmla="*/ 0 w 14"/>
                    <a:gd name="T19" fmla="*/ 12 h 24"/>
                    <a:gd name="T20" fmla="*/ 2 w 14"/>
                    <a:gd name="T21" fmla="*/ 4 h 24"/>
                    <a:gd name="T22" fmla="*/ 4 w 14"/>
                    <a:gd name="T23" fmla="*/ 2 h 24"/>
                    <a:gd name="T24" fmla="*/ 6 w 14"/>
                    <a:gd name="T25" fmla="*/ 0 h 24"/>
                    <a:gd name="T26" fmla="*/ 6 w 14"/>
                    <a:gd name="T27" fmla="*/ 0 h 24"/>
                    <a:gd name="T28" fmla="*/ 10 w 14"/>
                    <a:gd name="T29" fmla="*/ 2 h 24"/>
                    <a:gd name="T30" fmla="*/ 12 w 14"/>
                    <a:gd name="T31" fmla="*/ 4 h 24"/>
                    <a:gd name="T32" fmla="*/ 14 w 14"/>
                    <a:gd name="T33" fmla="*/ 12 h 24"/>
                    <a:gd name="T34" fmla="*/ 14 w 14"/>
                    <a:gd name="T35" fmla="*/ 12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4"/>
                    <a:gd name="T56" fmla="*/ 14 w 1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4">
                      <a:moveTo>
                        <a:pt x="14" y="12"/>
                      </a:moveTo>
                      <a:lnTo>
                        <a:pt x="14" y="12"/>
                      </a:lnTo>
                      <a:lnTo>
                        <a:pt x="12" y="20"/>
                      </a:lnTo>
                      <a:lnTo>
                        <a:pt x="10" y="22"/>
                      </a:lnTo>
                      <a:lnTo>
                        <a:pt x="6" y="24"/>
                      </a:lnTo>
                      <a:lnTo>
                        <a:pt x="4" y="22"/>
                      </a:lnTo>
                      <a:lnTo>
                        <a:pt x="2" y="20"/>
                      </a:lnTo>
                      <a:lnTo>
                        <a:pt x="0" y="12"/>
                      </a:lnTo>
                      <a:lnTo>
                        <a:pt x="2" y="4"/>
                      </a:lnTo>
                      <a:lnTo>
                        <a:pt x="4" y="2"/>
                      </a:lnTo>
                      <a:lnTo>
                        <a:pt x="6" y="0"/>
                      </a:lnTo>
                      <a:lnTo>
                        <a:pt x="10" y="2"/>
                      </a:lnTo>
                      <a:lnTo>
                        <a:pt x="12" y="4"/>
                      </a:lnTo>
                      <a:lnTo>
                        <a:pt x="14" y="12"/>
                      </a:lnTo>
                      <a:close/>
                    </a:path>
                  </a:pathLst>
                </a:custGeom>
                <a:solidFill>
                  <a:srgbClr val="B3B37E"/>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3" name="Freeform 8945"/>
                <p:cNvSpPr>
                  <a:spLocks/>
                </p:cNvSpPr>
                <p:nvPr/>
              </p:nvSpPr>
              <p:spPr bwMode="auto">
                <a:xfrm>
                  <a:off x="2530" y="4576"/>
                  <a:ext cx="17" cy="19"/>
                </a:xfrm>
                <a:custGeom>
                  <a:avLst/>
                  <a:gdLst>
                    <a:gd name="T0" fmla="*/ 12 w 14"/>
                    <a:gd name="T1" fmla="*/ 0 h 18"/>
                    <a:gd name="T2" fmla="*/ 12 w 14"/>
                    <a:gd name="T3" fmla="*/ 0 h 18"/>
                    <a:gd name="T4" fmla="*/ 14 w 14"/>
                    <a:gd name="T5" fmla="*/ 4 h 18"/>
                    <a:gd name="T6" fmla="*/ 14 w 14"/>
                    <a:gd name="T7" fmla="*/ 4 h 18"/>
                    <a:gd name="T8" fmla="*/ 10 w 14"/>
                    <a:gd name="T9" fmla="*/ 12 h 18"/>
                    <a:gd name="T10" fmla="*/ 8 w 14"/>
                    <a:gd name="T11" fmla="*/ 14 h 18"/>
                    <a:gd name="T12" fmla="*/ 6 w 14"/>
                    <a:gd name="T13" fmla="*/ 14 h 18"/>
                    <a:gd name="T14" fmla="*/ 6 w 14"/>
                    <a:gd name="T15" fmla="*/ 14 h 18"/>
                    <a:gd name="T16" fmla="*/ 2 w 14"/>
                    <a:gd name="T17" fmla="*/ 14 h 18"/>
                    <a:gd name="T18" fmla="*/ 0 w 14"/>
                    <a:gd name="T19" fmla="*/ 10 h 18"/>
                    <a:gd name="T20" fmla="*/ 0 w 14"/>
                    <a:gd name="T21" fmla="*/ 10 h 18"/>
                    <a:gd name="T22" fmla="*/ 2 w 14"/>
                    <a:gd name="T23" fmla="*/ 16 h 18"/>
                    <a:gd name="T24" fmla="*/ 6 w 14"/>
                    <a:gd name="T25" fmla="*/ 18 h 18"/>
                    <a:gd name="T26" fmla="*/ 6 w 14"/>
                    <a:gd name="T27" fmla="*/ 18 h 18"/>
                    <a:gd name="T28" fmla="*/ 10 w 14"/>
                    <a:gd name="T29" fmla="*/ 16 h 18"/>
                    <a:gd name="T30" fmla="*/ 12 w 14"/>
                    <a:gd name="T31" fmla="*/ 14 h 18"/>
                    <a:gd name="T32" fmla="*/ 14 w 14"/>
                    <a:gd name="T33" fmla="*/ 6 h 18"/>
                    <a:gd name="T34" fmla="*/ 14 w 14"/>
                    <a:gd name="T35" fmla="*/ 6 h 18"/>
                    <a:gd name="T36" fmla="*/ 12 w 14"/>
                    <a:gd name="T37" fmla="*/ 0 h 18"/>
                    <a:gd name="T38" fmla="*/ 12 w 1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8"/>
                    <a:gd name="T62" fmla="*/ 14 w 1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8">
                      <a:moveTo>
                        <a:pt x="12" y="0"/>
                      </a:moveTo>
                      <a:lnTo>
                        <a:pt x="12" y="0"/>
                      </a:lnTo>
                      <a:lnTo>
                        <a:pt x="14" y="4"/>
                      </a:lnTo>
                      <a:lnTo>
                        <a:pt x="10" y="12"/>
                      </a:lnTo>
                      <a:lnTo>
                        <a:pt x="8" y="14"/>
                      </a:lnTo>
                      <a:lnTo>
                        <a:pt x="6" y="14"/>
                      </a:lnTo>
                      <a:lnTo>
                        <a:pt x="2" y="14"/>
                      </a:lnTo>
                      <a:lnTo>
                        <a:pt x="0" y="10"/>
                      </a:lnTo>
                      <a:lnTo>
                        <a:pt x="2" y="16"/>
                      </a:lnTo>
                      <a:lnTo>
                        <a:pt x="6" y="18"/>
                      </a:lnTo>
                      <a:lnTo>
                        <a:pt x="10" y="16"/>
                      </a:lnTo>
                      <a:lnTo>
                        <a:pt x="12" y="14"/>
                      </a:lnTo>
                      <a:lnTo>
                        <a:pt x="14" y="6"/>
                      </a:lnTo>
                      <a:lnTo>
                        <a:pt x="12" y="0"/>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4" name="Freeform 8946"/>
                <p:cNvSpPr>
                  <a:spLocks/>
                </p:cNvSpPr>
                <p:nvPr/>
              </p:nvSpPr>
              <p:spPr bwMode="auto">
                <a:xfrm>
                  <a:off x="2535" y="4576"/>
                  <a:ext cx="7" cy="13"/>
                </a:xfrm>
                <a:custGeom>
                  <a:avLst/>
                  <a:gdLst>
                    <a:gd name="T0" fmla="*/ 10 w 10"/>
                    <a:gd name="T1" fmla="*/ 8 h 16"/>
                    <a:gd name="T2" fmla="*/ 10 w 10"/>
                    <a:gd name="T3" fmla="*/ 8 h 16"/>
                    <a:gd name="T4" fmla="*/ 8 w 10"/>
                    <a:gd name="T5" fmla="*/ 14 h 16"/>
                    <a:gd name="T6" fmla="*/ 8 w 10"/>
                    <a:gd name="T7" fmla="*/ 16 h 16"/>
                    <a:gd name="T8" fmla="*/ 4 w 10"/>
                    <a:gd name="T9" fmla="*/ 16 h 16"/>
                    <a:gd name="T10" fmla="*/ 4 w 10"/>
                    <a:gd name="T11" fmla="*/ 16 h 16"/>
                    <a:gd name="T12" fmla="*/ 2 w 10"/>
                    <a:gd name="T13" fmla="*/ 16 h 16"/>
                    <a:gd name="T14" fmla="*/ 2 w 10"/>
                    <a:gd name="T15" fmla="*/ 14 h 16"/>
                    <a:gd name="T16" fmla="*/ 0 w 10"/>
                    <a:gd name="T17" fmla="*/ 8 h 16"/>
                    <a:gd name="T18" fmla="*/ 0 w 10"/>
                    <a:gd name="T19" fmla="*/ 8 h 16"/>
                    <a:gd name="T20" fmla="*/ 2 w 10"/>
                    <a:gd name="T21" fmla="*/ 2 h 16"/>
                    <a:gd name="T22" fmla="*/ 2 w 10"/>
                    <a:gd name="T23" fmla="*/ 0 h 16"/>
                    <a:gd name="T24" fmla="*/ 4 w 10"/>
                    <a:gd name="T25" fmla="*/ 0 h 16"/>
                    <a:gd name="T26" fmla="*/ 4 w 10"/>
                    <a:gd name="T27" fmla="*/ 0 h 16"/>
                    <a:gd name="T28" fmla="*/ 8 w 10"/>
                    <a:gd name="T29" fmla="*/ 0 h 16"/>
                    <a:gd name="T30" fmla="*/ 8 w 10"/>
                    <a:gd name="T31" fmla="*/ 2 h 16"/>
                    <a:gd name="T32" fmla="*/ 10 w 10"/>
                    <a:gd name="T33" fmla="*/ 8 h 16"/>
                    <a:gd name="T34" fmla="*/ 10 w 10"/>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6"/>
                    <a:gd name="T56" fmla="*/ 10 w 10"/>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6">
                      <a:moveTo>
                        <a:pt x="10" y="8"/>
                      </a:moveTo>
                      <a:lnTo>
                        <a:pt x="10" y="8"/>
                      </a:lnTo>
                      <a:lnTo>
                        <a:pt x="8" y="14"/>
                      </a:lnTo>
                      <a:lnTo>
                        <a:pt x="8" y="16"/>
                      </a:lnTo>
                      <a:lnTo>
                        <a:pt x="4" y="16"/>
                      </a:lnTo>
                      <a:lnTo>
                        <a:pt x="2" y="16"/>
                      </a:lnTo>
                      <a:lnTo>
                        <a:pt x="2" y="14"/>
                      </a:lnTo>
                      <a:lnTo>
                        <a:pt x="0" y="8"/>
                      </a:lnTo>
                      <a:lnTo>
                        <a:pt x="2" y="2"/>
                      </a:lnTo>
                      <a:lnTo>
                        <a:pt x="2" y="0"/>
                      </a:lnTo>
                      <a:lnTo>
                        <a:pt x="4" y="0"/>
                      </a:lnTo>
                      <a:lnTo>
                        <a:pt x="8" y="0"/>
                      </a:lnTo>
                      <a:lnTo>
                        <a:pt x="8" y="2"/>
                      </a:lnTo>
                      <a:lnTo>
                        <a:pt x="10" y="8"/>
                      </a:lnTo>
                      <a:close/>
                    </a:path>
                  </a:pathLst>
                </a:custGeom>
                <a:solidFill>
                  <a:srgbClr val="66B821"/>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5" name="Freeform 8947"/>
                <p:cNvSpPr>
                  <a:spLocks/>
                </p:cNvSpPr>
                <p:nvPr/>
              </p:nvSpPr>
              <p:spPr bwMode="auto">
                <a:xfrm>
                  <a:off x="2476" y="4442"/>
                  <a:ext cx="76" cy="26"/>
                </a:xfrm>
                <a:custGeom>
                  <a:avLst/>
                  <a:gdLst>
                    <a:gd name="T0" fmla="*/ 0 w 76"/>
                    <a:gd name="T1" fmla="*/ 28 h 28"/>
                    <a:gd name="T2" fmla="*/ 0 w 76"/>
                    <a:gd name="T3" fmla="*/ 28 h 28"/>
                    <a:gd name="T4" fmla="*/ 18 w 76"/>
                    <a:gd name="T5" fmla="*/ 24 h 28"/>
                    <a:gd name="T6" fmla="*/ 34 w 76"/>
                    <a:gd name="T7" fmla="*/ 20 h 28"/>
                    <a:gd name="T8" fmla="*/ 48 w 76"/>
                    <a:gd name="T9" fmla="*/ 16 h 28"/>
                    <a:gd name="T10" fmla="*/ 58 w 76"/>
                    <a:gd name="T11" fmla="*/ 10 h 28"/>
                    <a:gd name="T12" fmla="*/ 72 w 76"/>
                    <a:gd name="T13" fmla="*/ 2 h 28"/>
                    <a:gd name="T14" fmla="*/ 76 w 76"/>
                    <a:gd name="T15" fmla="*/ 0 h 28"/>
                    <a:gd name="T16" fmla="*/ 76 w 76"/>
                    <a:gd name="T17" fmla="*/ 0 h 28"/>
                    <a:gd name="T18" fmla="*/ 40 w 76"/>
                    <a:gd name="T19" fmla="*/ 10 h 28"/>
                    <a:gd name="T20" fmla="*/ 40 w 76"/>
                    <a:gd name="T21" fmla="*/ 10 h 28"/>
                    <a:gd name="T22" fmla="*/ 14 w 76"/>
                    <a:gd name="T23" fmla="*/ 20 h 28"/>
                    <a:gd name="T24" fmla="*/ 0 w 76"/>
                    <a:gd name="T25" fmla="*/ 28 h 28"/>
                    <a:gd name="T26" fmla="*/ 0 w 76"/>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28"/>
                    <a:gd name="T44" fmla="*/ 76 w 76"/>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28">
                      <a:moveTo>
                        <a:pt x="0" y="28"/>
                      </a:moveTo>
                      <a:lnTo>
                        <a:pt x="0" y="28"/>
                      </a:lnTo>
                      <a:lnTo>
                        <a:pt x="18" y="24"/>
                      </a:lnTo>
                      <a:lnTo>
                        <a:pt x="34" y="20"/>
                      </a:lnTo>
                      <a:lnTo>
                        <a:pt x="48" y="16"/>
                      </a:lnTo>
                      <a:lnTo>
                        <a:pt x="58" y="10"/>
                      </a:lnTo>
                      <a:lnTo>
                        <a:pt x="72" y="2"/>
                      </a:lnTo>
                      <a:lnTo>
                        <a:pt x="76" y="0"/>
                      </a:lnTo>
                      <a:lnTo>
                        <a:pt x="40" y="10"/>
                      </a:lnTo>
                      <a:lnTo>
                        <a:pt x="14" y="20"/>
                      </a:lnTo>
                      <a:lnTo>
                        <a:pt x="0" y="28"/>
                      </a:lnTo>
                      <a:close/>
                    </a:path>
                  </a:pathLst>
                </a:custGeom>
                <a:solidFill>
                  <a:srgbClr val="D9D9B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6" name="Freeform 8948"/>
                <p:cNvSpPr>
                  <a:spLocks/>
                </p:cNvSpPr>
                <p:nvPr/>
              </p:nvSpPr>
              <p:spPr bwMode="auto">
                <a:xfrm>
                  <a:off x="2377" y="4414"/>
                  <a:ext cx="95" cy="210"/>
                </a:xfrm>
                <a:custGeom>
                  <a:avLst/>
                  <a:gdLst>
                    <a:gd name="T0" fmla="*/ 96 w 96"/>
                    <a:gd name="T1" fmla="*/ 214 h 214"/>
                    <a:gd name="T2" fmla="*/ 0 w 96"/>
                    <a:gd name="T3" fmla="*/ 158 h 214"/>
                    <a:gd name="T4" fmla="*/ 0 w 96"/>
                    <a:gd name="T5" fmla="*/ 0 h 214"/>
                    <a:gd name="T6" fmla="*/ 96 w 96"/>
                    <a:gd name="T7" fmla="*/ 56 h 214"/>
                    <a:gd name="T8" fmla="*/ 96 w 96"/>
                    <a:gd name="T9" fmla="*/ 214 h 214"/>
                    <a:gd name="T10" fmla="*/ 0 60000 65536"/>
                    <a:gd name="T11" fmla="*/ 0 60000 65536"/>
                    <a:gd name="T12" fmla="*/ 0 60000 65536"/>
                    <a:gd name="T13" fmla="*/ 0 60000 65536"/>
                    <a:gd name="T14" fmla="*/ 0 60000 65536"/>
                    <a:gd name="T15" fmla="*/ 0 w 96"/>
                    <a:gd name="T16" fmla="*/ 0 h 214"/>
                    <a:gd name="T17" fmla="*/ 96 w 96"/>
                    <a:gd name="T18" fmla="*/ 214 h 214"/>
                  </a:gdLst>
                  <a:ahLst/>
                  <a:cxnLst>
                    <a:cxn ang="T10">
                      <a:pos x="T0" y="T1"/>
                    </a:cxn>
                    <a:cxn ang="T11">
                      <a:pos x="T2" y="T3"/>
                    </a:cxn>
                    <a:cxn ang="T12">
                      <a:pos x="T4" y="T5"/>
                    </a:cxn>
                    <a:cxn ang="T13">
                      <a:pos x="T6" y="T7"/>
                    </a:cxn>
                    <a:cxn ang="T14">
                      <a:pos x="T8" y="T9"/>
                    </a:cxn>
                  </a:cxnLst>
                  <a:rect l="T15" t="T16" r="T17" b="T18"/>
                  <a:pathLst>
                    <a:path w="96" h="214">
                      <a:moveTo>
                        <a:pt x="96" y="214"/>
                      </a:moveTo>
                      <a:lnTo>
                        <a:pt x="0" y="158"/>
                      </a:lnTo>
                      <a:lnTo>
                        <a:pt x="0" y="0"/>
                      </a:lnTo>
                      <a:lnTo>
                        <a:pt x="96" y="56"/>
                      </a:lnTo>
                      <a:lnTo>
                        <a:pt x="96" y="214"/>
                      </a:lnTo>
                      <a:close/>
                    </a:path>
                  </a:pathLst>
                </a:custGeom>
                <a:gradFill rotWithShape="1">
                  <a:gsLst>
                    <a:gs pos="0">
                      <a:srgbClr val="BABA9F"/>
                    </a:gs>
                    <a:gs pos="100000">
                      <a:srgbClr val="D9D9B9"/>
                    </a:gs>
                  </a:gsLst>
                  <a:lin ang="54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71" name="Group 8949"/>
              <p:cNvGrpSpPr>
                <a:grpSpLocks/>
              </p:cNvGrpSpPr>
              <p:nvPr/>
            </p:nvGrpSpPr>
            <p:grpSpPr bwMode="auto">
              <a:xfrm>
                <a:off x="3991" y="4972"/>
                <a:ext cx="172" cy="242"/>
                <a:chOff x="2379" y="4387"/>
                <a:chExt cx="172" cy="242"/>
              </a:xfrm>
            </p:grpSpPr>
            <p:sp>
              <p:nvSpPr>
                <p:cNvPr id="227" name="Freeform 8950"/>
                <p:cNvSpPr>
                  <a:spLocks/>
                </p:cNvSpPr>
                <p:nvPr/>
              </p:nvSpPr>
              <p:spPr bwMode="auto">
                <a:xfrm>
                  <a:off x="2380" y="4385"/>
                  <a:ext cx="174" cy="244"/>
                </a:xfrm>
                <a:custGeom>
                  <a:avLst/>
                  <a:gdLst>
                    <a:gd name="T0" fmla="*/ 76 w 172"/>
                    <a:gd name="T1" fmla="*/ 0 h 242"/>
                    <a:gd name="T2" fmla="*/ 0 w 172"/>
                    <a:gd name="T3" fmla="*/ 28 h 242"/>
                    <a:gd name="T4" fmla="*/ 0 w 172"/>
                    <a:gd name="T5" fmla="*/ 186 h 242"/>
                    <a:gd name="T6" fmla="*/ 96 w 172"/>
                    <a:gd name="T7" fmla="*/ 242 h 242"/>
                    <a:gd name="T8" fmla="*/ 96 w 172"/>
                    <a:gd name="T9" fmla="*/ 242 h 242"/>
                    <a:gd name="T10" fmla="*/ 114 w 172"/>
                    <a:gd name="T11" fmla="*/ 238 h 242"/>
                    <a:gd name="T12" fmla="*/ 130 w 172"/>
                    <a:gd name="T13" fmla="*/ 234 h 242"/>
                    <a:gd name="T14" fmla="*/ 144 w 172"/>
                    <a:gd name="T15" fmla="*/ 230 h 242"/>
                    <a:gd name="T16" fmla="*/ 154 w 172"/>
                    <a:gd name="T17" fmla="*/ 226 h 242"/>
                    <a:gd name="T18" fmla="*/ 168 w 172"/>
                    <a:gd name="T19" fmla="*/ 218 h 242"/>
                    <a:gd name="T20" fmla="*/ 172 w 172"/>
                    <a:gd name="T21" fmla="*/ 214 h 242"/>
                    <a:gd name="T22" fmla="*/ 172 w 172"/>
                    <a:gd name="T23" fmla="*/ 56 h 242"/>
                    <a:gd name="T24" fmla="*/ 76 w 172"/>
                    <a:gd name="T25" fmla="*/ 0 h 2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242"/>
                    <a:gd name="T41" fmla="*/ 172 w 172"/>
                    <a:gd name="T42" fmla="*/ 242 h 2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242">
                      <a:moveTo>
                        <a:pt x="76" y="0"/>
                      </a:moveTo>
                      <a:lnTo>
                        <a:pt x="0" y="28"/>
                      </a:lnTo>
                      <a:lnTo>
                        <a:pt x="0" y="186"/>
                      </a:lnTo>
                      <a:lnTo>
                        <a:pt x="96" y="242"/>
                      </a:lnTo>
                      <a:lnTo>
                        <a:pt x="114" y="238"/>
                      </a:lnTo>
                      <a:lnTo>
                        <a:pt x="130" y="234"/>
                      </a:lnTo>
                      <a:lnTo>
                        <a:pt x="144" y="230"/>
                      </a:lnTo>
                      <a:lnTo>
                        <a:pt x="154" y="226"/>
                      </a:lnTo>
                      <a:lnTo>
                        <a:pt x="168" y="218"/>
                      </a:lnTo>
                      <a:lnTo>
                        <a:pt x="172" y="214"/>
                      </a:lnTo>
                      <a:lnTo>
                        <a:pt x="172" y="56"/>
                      </a:lnTo>
                      <a:lnTo>
                        <a:pt x="76" y="0"/>
                      </a:lnTo>
                      <a:close/>
                    </a:path>
                  </a:pathLst>
                </a:custGeom>
                <a:solidFill>
                  <a:srgbClr val="000000"/>
                </a:solidFill>
                <a:ln w="25400">
                  <a:solidFill>
                    <a:srgbClr val="000000"/>
                  </a:solid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8" name="Freeform 8951"/>
                <p:cNvSpPr>
                  <a:spLocks/>
                </p:cNvSpPr>
                <p:nvPr/>
              </p:nvSpPr>
              <p:spPr bwMode="auto">
                <a:xfrm>
                  <a:off x="2380" y="4385"/>
                  <a:ext cx="174" cy="85"/>
                </a:xfrm>
                <a:custGeom>
                  <a:avLst/>
                  <a:gdLst>
                    <a:gd name="T0" fmla="*/ 172 w 172"/>
                    <a:gd name="T1" fmla="*/ 56 h 84"/>
                    <a:gd name="T2" fmla="*/ 96 w 172"/>
                    <a:gd name="T3" fmla="*/ 84 h 84"/>
                    <a:gd name="T4" fmla="*/ 0 w 172"/>
                    <a:gd name="T5" fmla="*/ 28 h 84"/>
                    <a:gd name="T6" fmla="*/ 76 w 172"/>
                    <a:gd name="T7" fmla="*/ 0 h 84"/>
                    <a:gd name="T8" fmla="*/ 172 w 172"/>
                    <a:gd name="T9" fmla="*/ 56 h 84"/>
                    <a:gd name="T10" fmla="*/ 0 60000 65536"/>
                    <a:gd name="T11" fmla="*/ 0 60000 65536"/>
                    <a:gd name="T12" fmla="*/ 0 60000 65536"/>
                    <a:gd name="T13" fmla="*/ 0 60000 65536"/>
                    <a:gd name="T14" fmla="*/ 0 60000 65536"/>
                    <a:gd name="T15" fmla="*/ 0 w 172"/>
                    <a:gd name="T16" fmla="*/ 0 h 84"/>
                    <a:gd name="T17" fmla="*/ 172 w 172"/>
                    <a:gd name="T18" fmla="*/ 84 h 84"/>
                  </a:gdLst>
                  <a:ahLst/>
                  <a:cxnLst>
                    <a:cxn ang="T10">
                      <a:pos x="T0" y="T1"/>
                    </a:cxn>
                    <a:cxn ang="T11">
                      <a:pos x="T2" y="T3"/>
                    </a:cxn>
                    <a:cxn ang="T12">
                      <a:pos x="T4" y="T5"/>
                    </a:cxn>
                    <a:cxn ang="T13">
                      <a:pos x="T6" y="T7"/>
                    </a:cxn>
                    <a:cxn ang="T14">
                      <a:pos x="T8" y="T9"/>
                    </a:cxn>
                  </a:cxnLst>
                  <a:rect l="T15" t="T16" r="T17" b="T18"/>
                  <a:pathLst>
                    <a:path w="172" h="84">
                      <a:moveTo>
                        <a:pt x="172" y="56"/>
                      </a:moveTo>
                      <a:lnTo>
                        <a:pt x="96" y="84"/>
                      </a:lnTo>
                      <a:lnTo>
                        <a:pt x="0" y="28"/>
                      </a:lnTo>
                      <a:lnTo>
                        <a:pt x="76" y="0"/>
                      </a:lnTo>
                      <a:lnTo>
                        <a:pt x="172" y="56"/>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9" name="Freeform 8952"/>
                <p:cNvSpPr>
                  <a:spLocks/>
                </p:cNvSpPr>
                <p:nvPr/>
              </p:nvSpPr>
              <p:spPr bwMode="auto">
                <a:xfrm>
                  <a:off x="2472" y="4442"/>
                  <a:ext cx="80" cy="187"/>
                </a:xfrm>
                <a:custGeom>
                  <a:avLst/>
                  <a:gdLst>
                    <a:gd name="T0" fmla="*/ 0 w 76"/>
                    <a:gd name="T1" fmla="*/ 28 h 186"/>
                    <a:gd name="T2" fmla="*/ 0 w 76"/>
                    <a:gd name="T3" fmla="*/ 186 h 186"/>
                    <a:gd name="T4" fmla="*/ 0 w 76"/>
                    <a:gd name="T5" fmla="*/ 186 h 186"/>
                    <a:gd name="T6" fmla="*/ 18 w 76"/>
                    <a:gd name="T7" fmla="*/ 182 h 186"/>
                    <a:gd name="T8" fmla="*/ 34 w 76"/>
                    <a:gd name="T9" fmla="*/ 178 h 186"/>
                    <a:gd name="T10" fmla="*/ 48 w 76"/>
                    <a:gd name="T11" fmla="*/ 174 h 186"/>
                    <a:gd name="T12" fmla="*/ 58 w 76"/>
                    <a:gd name="T13" fmla="*/ 170 h 186"/>
                    <a:gd name="T14" fmla="*/ 72 w 76"/>
                    <a:gd name="T15" fmla="*/ 162 h 186"/>
                    <a:gd name="T16" fmla="*/ 76 w 76"/>
                    <a:gd name="T17" fmla="*/ 158 h 186"/>
                    <a:gd name="T18" fmla="*/ 76 w 76"/>
                    <a:gd name="T19" fmla="*/ 0 h 186"/>
                    <a:gd name="T20" fmla="*/ 0 w 76"/>
                    <a:gd name="T21" fmla="*/ 28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
                    <a:gd name="T34" fmla="*/ 0 h 186"/>
                    <a:gd name="T35" fmla="*/ 76 w 76"/>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 h="186">
                      <a:moveTo>
                        <a:pt x="0" y="28"/>
                      </a:moveTo>
                      <a:lnTo>
                        <a:pt x="0" y="186"/>
                      </a:lnTo>
                      <a:lnTo>
                        <a:pt x="18" y="182"/>
                      </a:lnTo>
                      <a:lnTo>
                        <a:pt x="34" y="178"/>
                      </a:lnTo>
                      <a:lnTo>
                        <a:pt x="48" y="174"/>
                      </a:lnTo>
                      <a:lnTo>
                        <a:pt x="58" y="170"/>
                      </a:lnTo>
                      <a:lnTo>
                        <a:pt x="72" y="162"/>
                      </a:lnTo>
                      <a:lnTo>
                        <a:pt x="76" y="158"/>
                      </a:lnTo>
                      <a:lnTo>
                        <a:pt x="76" y="0"/>
                      </a:lnTo>
                      <a:lnTo>
                        <a:pt x="0" y="28"/>
                      </a:lnTo>
                      <a:close/>
                    </a:path>
                  </a:pathLst>
                </a:custGeom>
                <a:gradFill rotWithShape="1">
                  <a:gsLst>
                    <a:gs pos="0">
                      <a:srgbClr val="C4C49D"/>
                    </a:gs>
                    <a:gs pos="100000">
                      <a:srgbClr val="CCCCA3"/>
                    </a:gs>
                  </a:gsLst>
                  <a:lin ang="189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0" name="Freeform 8953"/>
                <p:cNvSpPr>
                  <a:spLocks/>
                </p:cNvSpPr>
                <p:nvPr/>
              </p:nvSpPr>
              <p:spPr bwMode="auto">
                <a:xfrm>
                  <a:off x="2488" y="4458"/>
                  <a:ext cx="52" cy="32"/>
                </a:xfrm>
                <a:custGeom>
                  <a:avLst/>
                  <a:gdLst>
                    <a:gd name="T0" fmla="*/ 58 w 58"/>
                    <a:gd name="T1" fmla="*/ 14 h 34"/>
                    <a:gd name="T2" fmla="*/ 0 w 58"/>
                    <a:gd name="T3" fmla="*/ 34 h 34"/>
                    <a:gd name="T4" fmla="*/ 0 w 58"/>
                    <a:gd name="T5" fmla="*/ 22 h 34"/>
                    <a:gd name="T6" fmla="*/ 58 w 58"/>
                    <a:gd name="T7" fmla="*/ 0 h 34"/>
                    <a:gd name="T8" fmla="*/ 58 w 58"/>
                    <a:gd name="T9" fmla="*/ 14 h 34"/>
                    <a:gd name="T10" fmla="*/ 0 60000 65536"/>
                    <a:gd name="T11" fmla="*/ 0 60000 65536"/>
                    <a:gd name="T12" fmla="*/ 0 60000 65536"/>
                    <a:gd name="T13" fmla="*/ 0 60000 65536"/>
                    <a:gd name="T14" fmla="*/ 0 60000 65536"/>
                    <a:gd name="T15" fmla="*/ 0 w 58"/>
                    <a:gd name="T16" fmla="*/ 0 h 34"/>
                    <a:gd name="T17" fmla="*/ 58 w 58"/>
                    <a:gd name="T18" fmla="*/ 34 h 34"/>
                  </a:gdLst>
                  <a:ahLst/>
                  <a:cxnLst>
                    <a:cxn ang="T10">
                      <a:pos x="T0" y="T1"/>
                    </a:cxn>
                    <a:cxn ang="T11">
                      <a:pos x="T2" y="T3"/>
                    </a:cxn>
                    <a:cxn ang="T12">
                      <a:pos x="T4" y="T5"/>
                    </a:cxn>
                    <a:cxn ang="T13">
                      <a:pos x="T6" y="T7"/>
                    </a:cxn>
                    <a:cxn ang="T14">
                      <a:pos x="T8" y="T9"/>
                    </a:cxn>
                  </a:cxnLst>
                  <a:rect l="T15" t="T16" r="T17" b="T18"/>
                  <a:pathLst>
                    <a:path w="58" h="34">
                      <a:moveTo>
                        <a:pt x="58" y="14"/>
                      </a:moveTo>
                      <a:lnTo>
                        <a:pt x="0" y="34"/>
                      </a:lnTo>
                      <a:lnTo>
                        <a:pt x="0" y="22"/>
                      </a:lnTo>
                      <a:lnTo>
                        <a:pt x="58" y="0"/>
                      </a:lnTo>
                      <a:lnTo>
                        <a:pt x="58" y="14"/>
                      </a:lnTo>
                      <a:close/>
                    </a:path>
                  </a:pathLst>
                </a:custGeom>
                <a:solidFill>
                  <a:srgbClr val="59595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1" name="Freeform 8954"/>
                <p:cNvSpPr>
                  <a:spLocks/>
                </p:cNvSpPr>
                <p:nvPr/>
              </p:nvSpPr>
              <p:spPr bwMode="auto">
                <a:xfrm>
                  <a:off x="2488" y="4471"/>
                  <a:ext cx="52" cy="22"/>
                </a:xfrm>
                <a:custGeom>
                  <a:avLst/>
                  <a:gdLst>
                    <a:gd name="T0" fmla="*/ 58 w 58"/>
                    <a:gd name="T1" fmla="*/ 2 h 22"/>
                    <a:gd name="T2" fmla="*/ 2 w 58"/>
                    <a:gd name="T3" fmla="*/ 22 h 22"/>
                    <a:gd name="T4" fmla="*/ 0 w 58"/>
                    <a:gd name="T5" fmla="*/ 22 h 22"/>
                    <a:gd name="T6" fmla="*/ 58 w 58"/>
                    <a:gd name="T7" fmla="*/ 0 h 22"/>
                    <a:gd name="T8" fmla="*/ 58 w 58"/>
                    <a:gd name="T9" fmla="*/ 2 h 22"/>
                    <a:gd name="T10" fmla="*/ 0 60000 65536"/>
                    <a:gd name="T11" fmla="*/ 0 60000 65536"/>
                    <a:gd name="T12" fmla="*/ 0 60000 65536"/>
                    <a:gd name="T13" fmla="*/ 0 60000 65536"/>
                    <a:gd name="T14" fmla="*/ 0 60000 65536"/>
                    <a:gd name="T15" fmla="*/ 0 w 58"/>
                    <a:gd name="T16" fmla="*/ 0 h 22"/>
                    <a:gd name="T17" fmla="*/ 58 w 58"/>
                    <a:gd name="T18" fmla="*/ 22 h 22"/>
                  </a:gdLst>
                  <a:ahLst/>
                  <a:cxnLst>
                    <a:cxn ang="T10">
                      <a:pos x="T0" y="T1"/>
                    </a:cxn>
                    <a:cxn ang="T11">
                      <a:pos x="T2" y="T3"/>
                    </a:cxn>
                    <a:cxn ang="T12">
                      <a:pos x="T4" y="T5"/>
                    </a:cxn>
                    <a:cxn ang="T13">
                      <a:pos x="T6" y="T7"/>
                    </a:cxn>
                    <a:cxn ang="T14">
                      <a:pos x="T8" y="T9"/>
                    </a:cxn>
                  </a:cxnLst>
                  <a:rect l="T15" t="T16" r="T17" b="T18"/>
                  <a:pathLst>
                    <a:path w="58" h="22">
                      <a:moveTo>
                        <a:pt x="58" y="2"/>
                      </a:moveTo>
                      <a:lnTo>
                        <a:pt x="2" y="22"/>
                      </a:lnTo>
                      <a:lnTo>
                        <a:pt x="0" y="22"/>
                      </a:lnTo>
                      <a:lnTo>
                        <a:pt x="58" y="0"/>
                      </a:lnTo>
                      <a:lnTo>
                        <a:pt x="58" y="2"/>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2" name="Freeform 8955"/>
                <p:cNvSpPr>
                  <a:spLocks/>
                </p:cNvSpPr>
                <p:nvPr/>
              </p:nvSpPr>
              <p:spPr bwMode="auto">
                <a:xfrm>
                  <a:off x="2533" y="4571"/>
                  <a:ext cx="16" cy="23"/>
                </a:xfrm>
                <a:custGeom>
                  <a:avLst/>
                  <a:gdLst>
                    <a:gd name="T0" fmla="*/ 14 w 14"/>
                    <a:gd name="T1" fmla="*/ 12 h 24"/>
                    <a:gd name="T2" fmla="*/ 14 w 14"/>
                    <a:gd name="T3" fmla="*/ 12 h 24"/>
                    <a:gd name="T4" fmla="*/ 12 w 14"/>
                    <a:gd name="T5" fmla="*/ 20 h 24"/>
                    <a:gd name="T6" fmla="*/ 10 w 14"/>
                    <a:gd name="T7" fmla="*/ 22 h 24"/>
                    <a:gd name="T8" fmla="*/ 6 w 14"/>
                    <a:gd name="T9" fmla="*/ 24 h 24"/>
                    <a:gd name="T10" fmla="*/ 6 w 14"/>
                    <a:gd name="T11" fmla="*/ 24 h 24"/>
                    <a:gd name="T12" fmla="*/ 4 w 14"/>
                    <a:gd name="T13" fmla="*/ 22 h 24"/>
                    <a:gd name="T14" fmla="*/ 2 w 14"/>
                    <a:gd name="T15" fmla="*/ 20 h 24"/>
                    <a:gd name="T16" fmla="*/ 0 w 14"/>
                    <a:gd name="T17" fmla="*/ 12 h 24"/>
                    <a:gd name="T18" fmla="*/ 0 w 14"/>
                    <a:gd name="T19" fmla="*/ 12 h 24"/>
                    <a:gd name="T20" fmla="*/ 2 w 14"/>
                    <a:gd name="T21" fmla="*/ 4 h 24"/>
                    <a:gd name="T22" fmla="*/ 4 w 14"/>
                    <a:gd name="T23" fmla="*/ 2 h 24"/>
                    <a:gd name="T24" fmla="*/ 6 w 14"/>
                    <a:gd name="T25" fmla="*/ 0 h 24"/>
                    <a:gd name="T26" fmla="*/ 6 w 14"/>
                    <a:gd name="T27" fmla="*/ 0 h 24"/>
                    <a:gd name="T28" fmla="*/ 10 w 14"/>
                    <a:gd name="T29" fmla="*/ 2 h 24"/>
                    <a:gd name="T30" fmla="*/ 12 w 14"/>
                    <a:gd name="T31" fmla="*/ 4 h 24"/>
                    <a:gd name="T32" fmla="*/ 14 w 14"/>
                    <a:gd name="T33" fmla="*/ 12 h 24"/>
                    <a:gd name="T34" fmla="*/ 14 w 14"/>
                    <a:gd name="T35" fmla="*/ 12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4"/>
                    <a:gd name="T56" fmla="*/ 14 w 1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4">
                      <a:moveTo>
                        <a:pt x="14" y="12"/>
                      </a:moveTo>
                      <a:lnTo>
                        <a:pt x="14" y="12"/>
                      </a:lnTo>
                      <a:lnTo>
                        <a:pt x="12" y="20"/>
                      </a:lnTo>
                      <a:lnTo>
                        <a:pt x="10" y="22"/>
                      </a:lnTo>
                      <a:lnTo>
                        <a:pt x="6" y="24"/>
                      </a:lnTo>
                      <a:lnTo>
                        <a:pt x="4" y="22"/>
                      </a:lnTo>
                      <a:lnTo>
                        <a:pt x="2" y="20"/>
                      </a:lnTo>
                      <a:lnTo>
                        <a:pt x="0" y="12"/>
                      </a:lnTo>
                      <a:lnTo>
                        <a:pt x="2" y="4"/>
                      </a:lnTo>
                      <a:lnTo>
                        <a:pt x="4" y="2"/>
                      </a:lnTo>
                      <a:lnTo>
                        <a:pt x="6" y="0"/>
                      </a:lnTo>
                      <a:lnTo>
                        <a:pt x="10" y="2"/>
                      </a:lnTo>
                      <a:lnTo>
                        <a:pt x="12" y="4"/>
                      </a:lnTo>
                      <a:lnTo>
                        <a:pt x="14" y="12"/>
                      </a:lnTo>
                      <a:close/>
                    </a:path>
                  </a:pathLst>
                </a:custGeom>
                <a:solidFill>
                  <a:srgbClr val="B3B37E"/>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3" name="Freeform 8956"/>
                <p:cNvSpPr>
                  <a:spLocks/>
                </p:cNvSpPr>
                <p:nvPr/>
              </p:nvSpPr>
              <p:spPr bwMode="auto">
                <a:xfrm>
                  <a:off x="2533" y="4576"/>
                  <a:ext cx="16" cy="19"/>
                </a:xfrm>
                <a:custGeom>
                  <a:avLst/>
                  <a:gdLst>
                    <a:gd name="T0" fmla="*/ 12 w 14"/>
                    <a:gd name="T1" fmla="*/ 0 h 18"/>
                    <a:gd name="T2" fmla="*/ 12 w 14"/>
                    <a:gd name="T3" fmla="*/ 0 h 18"/>
                    <a:gd name="T4" fmla="*/ 14 w 14"/>
                    <a:gd name="T5" fmla="*/ 4 h 18"/>
                    <a:gd name="T6" fmla="*/ 14 w 14"/>
                    <a:gd name="T7" fmla="*/ 4 h 18"/>
                    <a:gd name="T8" fmla="*/ 10 w 14"/>
                    <a:gd name="T9" fmla="*/ 12 h 18"/>
                    <a:gd name="T10" fmla="*/ 8 w 14"/>
                    <a:gd name="T11" fmla="*/ 14 h 18"/>
                    <a:gd name="T12" fmla="*/ 6 w 14"/>
                    <a:gd name="T13" fmla="*/ 14 h 18"/>
                    <a:gd name="T14" fmla="*/ 6 w 14"/>
                    <a:gd name="T15" fmla="*/ 14 h 18"/>
                    <a:gd name="T16" fmla="*/ 2 w 14"/>
                    <a:gd name="T17" fmla="*/ 14 h 18"/>
                    <a:gd name="T18" fmla="*/ 0 w 14"/>
                    <a:gd name="T19" fmla="*/ 10 h 18"/>
                    <a:gd name="T20" fmla="*/ 0 w 14"/>
                    <a:gd name="T21" fmla="*/ 10 h 18"/>
                    <a:gd name="T22" fmla="*/ 2 w 14"/>
                    <a:gd name="T23" fmla="*/ 16 h 18"/>
                    <a:gd name="T24" fmla="*/ 6 w 14"/>
                    <a:gd name="T25" fmla="*/ 18 h 18"/>
                    <a:gd name="T26" fmla="*/ 6 w 14"/>
                    <a:gd name="T27" fmla="*/ 18 h 18"/>
                    <a:gd name="T28" fmla="*/ 10 w 14"/>
                    <a:gd name="T29" fmla="*/ 16 h 18"/>
                    <a:gd name="T30" fmla="*/ 12 w 14"/>
                    <a:gd name="T31" fmla="*/ 14 h 18"/>
                    <a:gd name="T32" fmla="*/ 14 w 14"/>
                    <a:gd name="T33" fmla="*/ 6 h 18"/>
                    <a:gd name="T34" fmla="*/ 14 w 14"/>
                    <a:gd name="T35" fmla="*/ 6 h 18"/>
                    <a:gd name="T36" fmla="*/ 12 w 14"/>
                    <a:gd name="T37" fmla="*/ 0 h 18"/>
                    <a:gd name="T38" fmla="*/ 12 w 1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8"/>
                    <a:gd name="T62" fmla="*/ 14 w 1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8">
                      <a:moveTo>
                        <a:pt x="12" y="0"/>
                      </a:moveTo>
                      <a:lnTo>
                        <a:pt x="12" y="0"/>
                      </a:lnTo>
                      <a:lnTo>
                        <a:pt x="14" y="4"/>
                      </a:lnTo>
                      <a:lnTo>
                        <a:pt x="10" y="12"/>
                      </a:lnTo>
                      <a:lnTo>
                        <a:pt x="8" y="14"/>
                      </a:lnTo>
                      <a:lnTo>
                        <a:pt x="6" y="14"/>
                      </a:lnTo>
                      <a:lnTo>
                        <a:pt x="2" y="14"/>
                      </a:lnTo>
                      <a:lnTo>
                        <a:pt x="0" y="10"/>
                      </a:lnTo>
                      <a:lnTo>
                        <a:pt x="2" y="16"/>
                      </a:lnTo>
                      <a:lnTo>
                        <a:pt x="6" y="18"/>
                      </a:lnTo>
                      <a:lnTo>
                        <a:pt x="10" y="16"/>
                      </a:lnTo>
                      <a:lnTo>
                        <a:pt x="12" y="14"/>
                      </a:lnTo>
                      <a:lnTo>
                        <a:pt x="14" y="6"/>
                      </a:lnTo>
                      <a:lnTo>
                        <a:pt x="12" y="0"/>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4" name="Freeform 8957"/>
                <p:cNvSpPr>
                  <a:spLocks/>
                </p:cNvSpPr>
                <p:nvPr/>
              </p:nvSpPr>
              <p:spPr bwMode="auto">
                <a:xfrm>
                  <a:off x="2538" y="4576"/>
                  <a:ext cx="9" cy="13"/>
                </a:xfrm>
                <a:custGeom>
                  <a:avLst/>
                  <a:gdLst>
                    <a:gd name="T0" fmla="*/ 10 w 10"/>
                    <a:gd name="T1" fmla="*/ 8 h 16"/>
                    <a:gd name="T2" fmla="*/ 10 w 10"/>
                    <a:gd name="T3" fmla="*/ 8 h 16"/>
                    <a:gd name="T4" fmla="*/ 8 w 10"/>
                    <a:gd name="T5" fmla="*/ 14 h 16"/>
                    <a:gd name="T6" fmla="*/ 8 w 10"/>
                    <a:gd name="T7" fmla="*/ 16 h 16"/>
                    <a:gd name="T8" fmla="*/ 4 w 10"/>
                    <a:gd name="T9" fmla="*/ 16 h 16"/>
                    <a:gd name="T10" fmla="*/ 4 w 10"/>
                    <a:gd name="T11" fmla="*/ 16 h 16"/>
                    <a:gd name="T12" fmla="*/ 2 w 10"/>
                    <a:gd name="T13" fmla="*/ 16 h 16"/>
                    <a:gd name="T14" fmla="*/ 2 w 10"/>
                    <a:gd name="T15" fmla="*/ 14 h 16"/>
                    <a:gd name="T16" fmla="*/ 0 w 10"/>
                    <a:gd name="T17" fmla="*/ 8 h 16"/>
                    <a:gd name="T18" fmla="*/ 0 w 10"/>
                    <a:gd name="T19" fmla="*/ 8 h 16"/>
                    <a:gd name="T20" fmla="*/ 2 w 10"/>
                    <a:gd name="T21" fmla="*/ 2 h 16"/>
                    <a:gd name="T22" fmla="*/ 2 w 10"/>
                    <a:gd name="T23" fmla="*/ 0 h 16"/>
                    <a:gd name="T24" fmla="*/ 4 w 10"/>
                    <a:gd name="T25" fmla="*/ 0 h 16"/>
                    <a:gd name="T26" fmla="*/ 4 w 10"/>
                    <a:gd name="T27" fmla="*/ 0 h 16"/>
                    <a:gd name="T28" fmla="*/ 8 w 10"/>
                    <a:gd name="T29" fmla="*/ 0 h 16"/>
                    <a:gd name="T30" fmla="*/ 8 w 10"/>
                    <a:gd name="T31" fmla="*/ 2 h 16"/>
                    <a:gd name="T32" fmla="*/ 10 w 10"/>
                    <a:gd name="T33" fmla="*/ 8 h 16"/>
                    <a:gd name="T34" fmla="*/ 10 w 10"/>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6"/>
                    <a:gd name="T56" fmla="*/ 10 w 10"/>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6">
                      <a:moveTo>
                        <a:pt x="10" y="8"/>
                      </a:moveTo>
                      <a:lnTo>
                        <a:pt x="10" y="8"/>
                      </a:lnTo>
                      <a:lnTo>
                        <a:pt x="8" y="14"/>
                      </a:lnTo>
                      <a:lnTo>
                        <a:pt x="8" y="16"/>
                      </a:lnTo>
                      <a:lnTo>
                        <a:pt x="4" y="16"/>
                      </a:lnTo>
                      <a:lnTo>
                        <a:pt x="2" y="16"/>
                      </a:lnTo>
                      <a:lnTo>
                        <a:pt x="2" y="14"/>
                      </a:lnTo>
                      <a:lnTo>
                        <a:pt x="0" y="8"/>
                      </a:lnTo>
                      <a:lnTo>
                        <a:pt x="2" y="2"/>
                      </a:lnTo>
                      <a:lnTo>
                        <a:pt x="2" y="0"/>
                      </a:lnTo>
                      <a:lnTo>
                        <a:pt x="4" y="0"/>
                      </a:lnTo>
                      <a:lnTo>
                        <a:pt x="8" y="0"/>
                      </a:lnTo>
                      <a:lnTo>
                        <a:pt x="8" y="2"/>
                      </a:lnTo>
                      <a:lnTo>
                        <a:pt x="10" y="8"/>
                      </a:lnTo>
                      <a:close/>
                    </a:path>
                  </a:pathLst>
                </a:custGeom>
                <a:solidFill>
                  <a:srgbClr val="66B821"/>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5" name="Freeform 8958"/>
                <p:cNvSpPr>
                  <a:spLocks/>
                </p:cNvSpPr>
                <p:nvPr/>
              </p:nvSpPr>
              <p:spPr bwMode="auto">
                <a:xfrm>
                  <a:off x="2472" y="4442"/>
                  <a:ext cx="80" cy="26"/>
                </a:xfrm>
                <a:custGeom>
                  <a:avLst/>
                  <a:gdLst>
                    <a:gd name="T0" fmla="*/ 0 w 76"/>
                    <a:gd name="T1" fmla="*/ 28 h 28"/>
                    <a:gd name="T2" fmla="*/ 0 w 76"/>
                    <a:gd name="T3" fmla="*/ 28 h 28"/>
                    <a:gd name="T4" fmla="*/ 18 w 76"/>
                    <a:gd name="T5" fmla="*/ 24 h 28"/>
                    <a:gd name="T6" fmla="*/ 34 w 76"/>
                    <a:gd name="T7" fmla="*/ 20 h 28"/>
                    <a:gd name="T8" fmla="*/ 48 w 76"/>
                    <a:gd name="T9" fmla="*/ 16 h 28"/>
                    <a:gd name="T10" fmla="*/ 58 w 76"/>
                    <a:gd name="T11" fmla="*/ 10 h 28"/>
                    <a:gd name="T12" fmla="*/ 72 w 76"/>
                    <a:gd name="T13" fmla="*/ 2 h 28"/>
                    <a:gd name="T14" fmla="*/ 76 w 76"/>
                    <a:gd name="T15" fmla="*/ 0 h 28"/>
                    <a:gd name="T16" fmla="*/ 76 w 76"/>
                    <a:gd name="T17" fmla="*/ 0 h 28"/>
                    <a:gd name="T18" fmla="*/ 40 w 76"/>
                    <a:gd name="T19" fmla="*/ 10 h 28"/>
                    <a:gd name="T20" fmla="*/ 40 w 76"/>
                    <a:gd name="T21" fmla="*/ 10 h 28"/>
                    <a:gd name="T22" fmla="*/ 14 w 76"/>
                    <a:gd name="T23" fmla="*/ 20 h 28"/>
                    <a:gd name="T24" fmla="*/ 0 w 76"/>
                    <a:gd name="T25" fmla="*/ 28 h 28"/>
                    <a:gd name="T26" fmla="*/ 0 w 76"/>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28"/>
                    <a:gd name="T44" fmla="*/ 76 w 76"/>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28">
                      <a:moveTo>
                        <a:pt x="0" y="28"/>
                      </a:moveTo>
                      <a:lnTo>
                        <a:pt x="0" y="28"/>
                      </a:lnTo>
                      <a:lnTo>
                        <a:pt x="18" y="24"/>
                      </a:lnTo>
                      <a:lnTo>
                        <a:pt x="34" y="20"/>
                      </a:lnTo>
                      <a:lnTo>
                        <a:pt x="48" y="16"/>
                      </a:lnTo>
                      <a:lnTo>
                        <a:pt x="58" y="10"/>
                      </a:lnTo>
                      <a:lnTo>
                        <a:pt x="72" y="2"/>
                      </a:lnTo>
                      <a:lnTo>
                        <a:pt x="76" y="0"/>
                      </a:lnTo>
                      <a:lnTo>
                        <a:pt x="40" y="10"/>
                      </a:lnTo>
                      <a:lnTo>
                        <a:pt x="14" y="20"/>
                      </a:lnTo>
                      <a:lnTo>
                        <a:pt x="0" y="28"/>
                      </a:lnTo>
                      <a:close/>
                    </a:path>
                  </a:pathLst>
                </a:custGeom>
                <a:solidFill>
                  <a:srgbClr val="D9D9B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6" name="Freeform 8959"/>
                <p:cNvSpPr>
                  <a:spLocks/>
                </p:cNvSpPr>
                <p:nvPr/>
              </p:nvSpPr>
              <p:spPr bwMode="auto">
                <a:xfrm>
                  <a:off x="2380" y="4414"/>
                  <a:ext cx="101" cy="210"/>
                </a:xfrm>
                <a:custGeom>
                  <a:avLst/>
                  <a:gdLst>
                    <a:gd name="T0" fmla="*/ 96 w 96"/>
                    <a:gd name="T1" fmla="*/ 214 h 214"/>
                    <a:gd name="T2" fmla="*/ 0 w 96"/>
                    <a:gd name="T3" fmla="*/ 158 h 214"/>
                    <a:gd name="T4" fmla="*/ 0 w 96"/>
                    <a:gd name="T5" fmla="*/ 0 h 214"/>
                    <a:gd name="T6" fmla="*/ 96 w 96"/>
                    <a:gd name="T7" fmla="*/ 56 h 214"/>
                    <a:gd name="T8" fmla="*/ 96 w 96"/>
                    <a:gd name="T9" fmla="*/ 214 h 214"/>
                    <a:gd name="T10" fmla="*/ 0 60000 65536"/>
                    <a:gd name="T11" fmla="*/ 0 60000 65536"/>
                    <a:gd name="T12" fmla="*/ 0 60000 65536"/>
                    <a:gd name="T13" fmla="*/ 0 60000 65536"/>
                    <a:gd name="T14" fmla="*/ 0 60000 65536"/>
                    <a:gd name="T15" fmla="*/ 0 w 96"/>
                    <a:gd name="T16" fmla="*/ 0 h 214"/>
                    <a:gd name="T17" fmla="*/ 96 w 96"/>
                    <a:gd name="T18" fmla="*/ 214 h 214"/>
                  </a:gdLst>
                  <a:ahLst/>
                  <a:cxnLst>
                    <a:cxn ang="T10">
                      <a:pos x="T0" y="T1"/>
                    </a:cxn>
                    <a:cxn ang="T11">
                      <a:pos x="T2" y="T3"/>
                    </a:cxn>
                    <a:cxn ang="T12">
                      <a:pos x="T4" y="T5"/>
                    </a:cxn>
                    <a:cxn ang="T13">
                      <a:pos x="T6" y="T7"/>
                    </a:cxn>
                    <a:cxn ang="T14">
                      <a:pos x="T8" y="T9"/>
                    </a:cxn>
                  </a:cxnLst>
                  <a:rect l="T15" t="T16" r="T17" b="T18"/>
                  <a:pathLst>
                    <a:path w="96" h="214">
                      <a:moveTo>
                        <a:pt x="96" y="214"/>
                      </a:moveTo>
                      <a:lnTo>
                        <a:pt x="0" y="158"/>
                      </a:lnTo>
                      <a:lnTo>
                        <a:pt x="0" y="0"/>
                      </a:lnTo>
                      <a:lnTo>
                        <a:pt x="96" y="56"/>
                      </a:lnTo>
                      <a:lnTo>
                        <a:pt x="96" y="214"/>
                      </a:lnTo>
                      <a:close/>
                    </a:path>
                  </a:pathLst>
                </a:custGeom>
                <a:gradFill rotWithShape="1">
                  <a:gsLst>
                    <a:gs pos="0">
                      <a:srgbClr val="BABA9F"/>
                    </a:gs>
                    <a:gs pos="100000">
                      <a:srgbClr val="D9D9B9"/>
                    </a:gs>
                  </a:gsLst>
                  <a:lin ang="54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72" name="Group 8960"/>
              <p:cNvGrpSpPr>
                <a:grpSpLocks/>
              </p:cNvGrpSpPr>
              <p:nvPr/>
            </p:nvGrpSpPr>
            <p:grpSpPr bwMode="auto">
              <a:xfrm>
                <a:off x="3853" y="4972"/>
                <a:ext cx="172" cy="242"/>
                <a:chOff x="2379" y="4387"/>
                <a:chExt cx="172" cy="242"/>
              </a:xfrm>
            </p:grpSpPr>
            <p:sp>
              <p:nvSpPr>
                <p:cNvPr id="217" name="Freeform 8961"/>
                <p:cNvSpPr>
                  <a:spLocks/>
                </p:cNvSpPr>
                <p:nvPr/>
              </p:nvSpPr>
              <p:spPr bwMode="auto">
                <a:xfrm>
                  <a:off x="2381" y="4385"/>
                  <a:ext cx="170" cy="244"/>
                </a:xfrm>
                <a:custGeom>
                  <a:avLst/>
                  <a:gdLst>
                    <a:gd name="T0" fmla="*/ 76 w 172"/>
                    <a:gd name="T1" fmla="*/ 0 h 242"/>
                    <a:gd name="T2" fmla="*/ 0 w 172"/>
                    <a:gd name="T3" fmla="*/ 28 h 242"/>
                    <a:gd name="T4" fmla="*/ 0 w 172"/>
                    <a:gd name="T5" fmla="*/ 186 h 242"/>
                    <a:gd name="T6" fmla="*/ 96 w 172"/>
                    <a:gd name="T7" fmla="*/ 242 h 242"/>
                    <a:gd name="T8" fmla="*/ 96 w 172"/>
                    <a:gd name="T9" fmla="*/ 242 h 242"/>
                    <a:gd name="T10" fmla="*/ 114 w 172"/>
                    <a:gd name="T11" fmla="*/ 238 h 242"/>
                    <a:gd name="T12" fmla="*/ 130 w 172"/>
                    <a:gd name="T13" fmla="*/ 234 h 242"/>
                    <a:gd name="T14" fmla="*/ 144 w 172"/>
                    <a:gd name="T15" fmla="*/ 230 h 242"/>
                    <a:gd name="T16" fmla="*/ 154 w 172"/>
                    <a:gd name="T17" fmla="*/ 226 h 242"/>
                    <a:gd name="T18" fmla="*/ 168 w 172"/>
                    <a:gd name="T19" fmla="*/ 218 h 242"/>
                    <a:gd name="T20" fmla="*/ 172 w 172"/>
                    <a:gd name="T21" fmla="*/ 214 h 242"/>
                    <a:gd name="T22" fmla="*/ 172 w 172"/>
                    <a:gd name="T23" fmla="*/ 56 h 242"/>
                    <a:gd name="T24" fmla="*/ 76 w 172"/>
                    <a:gd name="T25" fmla="*/ 0 h 2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242"/>
                    <a:gd name="T41" fmla="*/ 172 w 172"/>
                    <a:gd name="T42" fmla="*/ 242 h 2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242">
                      <a:moveTo>
                        <a:pt x="76" y="0"/>
                      </a:moveTo>
                      <a:lnTo>
                        <a:pt x="0" y="28"/>
                      </a:lnTo>
                      <a:lnTo>
                        <a:pt x="0" y="186"/>
                      </a:lnTo>
                      <a:lnTo>
                        <a:pt x="96" y="242"/>
                      </a:lnTo>
                      <a:lnTo>
                        <a:pt x="114" y="238"/>
                      </a:lnTo>
                      <a:lnTo>
                        <a:pt x="130" y="234"/>
                      </a:lnTo>
                      <a:lnTo>
                        <a:pt x="144" y="230"/>
                      </a:lnTo>
                      <a:lnTo>
                        <a:pt x="154" y="226"/>
                      </a:lnTo>
                      <a:lnTo>
                        <a:pt x="168" y="218"/>
                      </a:lnTo>
                      <a:lnTo>
                        <a:pt x="172" y="214"/>
                      </a:lnTo>
                      <a:lnTo>
                        <a:pt x="172" y="56"/>
                      </a:lnTo>
                      <a:lnTo>
                        <a:pt x="76" y="0"/>
                      </a:lnTo>
                      <a:close/>
                    </a:path>
                  </a:pathLst>
                </a:custGeom>
                <a:solidFill>
                  <a:srgbClr val="000000"/>
                </a:solidFill>
                <a:ln w="25400">
                  <a:solidFill>
                    <a:srgbClr val="000000"/>
                  </a:solid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8" name="Freeform 8962"/>
                <p:cNvSpPr>
                  <a:spLocks/>
                </p:cNvSpPr>
                <p:nvPr/>
              </p:nvSpPr>
              <p:spPr bwMode="auto">
                <a:xfrm>
                  <a:off x="2381" y="4385"/>
                  <a:ext cx="170" cy="85"/>
                </a:xfrm>
                <a:custGeom>
                  <a:avLst/>
                  <a:gdLst>
                    <a:gd name="T0" fmla="*/ 172 w 172"/>
                    <a:gd name="T1" fmla="*/ 56 h 84"/>
                    <a:gd name="T2" fmla="*/ 96 w 172"/>
                    <a:gd name="T3" fmla="*/ 84 h 84"/>
                    <a:gd name="T4" fmla="*/ 0 w 172"/>
                    <a:gd name="T5" fmla="*/ 28 h 84"/>
                    <a:gd name="T6" fmla="*/ 76 w 172"/>
                    <a:gd name="T7" fmla="*/ 0 h 84"/>
                    <a:gd name="T8" fmla="*/ 172 w 172"/>
                    <a:gd name="T9" fmla="*/ 56 h 84"/>
                    <a:gd name="T10" fmla="*/ 0 60000 65536"/>
                    <a:gd name="T11" fmla="*/ 0 60000 65536"/>
                    <a:gd name="T12" fmla="*/ 0 60000 65536"/>
                    <a:gd name="T13" fmla="*/ 0 60000 65536"/>
                    <a:gd name="T14" fmla="*/ 0 60000 65536"/>
                    <a:gd name="T15" fmla="*/ 0 w 172"/>
                    <a:gd name="T16" fmla="*/ 0 h 84"/>
                    <a:gd name="T17" fmla="*/ 172 w 172"/>
                    <a:gd name="T18" fmla="*/ 84 h 84"/>
                  </a:gdLst>
                  <a:ahLst/>
                  <a:cxnLst>
                    <a:cxn ang="T10">
                      <a:pos x="T0" y="T1"/>
                    </a:cxn>
                    <a:cxn ang="T11">
                      <a:pos x="T2" y="T3"/>
                    </a:cxn>
                    <a:cxn ang="T12">
                      <a:pos x="T4" y="T5"/>
                    </a:cxn>
                    <a:cxn ang="T13">
                      <a:pos x="T6" y="T7"/>
                    </a:cxn>
                    <a:cxn ang="T14">
                      <a:pos x="T8" y="T9"/>
                    </a:cxn>
                  </a:cxnLst>
                  <a:rect l="T15" t="T16" r="T17" b="T18"/>
                  <a:pathLst>
                    <a:path w="172" h="84">
                      <a:moveTo>
                        <a:pt x="172" y="56"/>
                      </a:moveTo>
                      <a:lnTo>
                        <a:pt x="96" y="84"/>
                      </a:lnTo>
                      <a:lnTo>
                        <a:pt x="0" y="28"/>
                      </a:lnTo>
                      <a:lnTo>
                        <a:pt x="76" y="0"/>
                      </a:lnTo>
                      <a:lnTo>
                        <a:pt x="172" y="56"/>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9" name="Freeform 8963"/>
                <p:cNvSpPr>
                  <a:spLocks/>
                </p:cNvSpPr>
                <p:nvPr/>
              </p:nvSpPr>
              <p:spPr bwMode="auto">
                <a:xfrm>
                  <a:off x="2475" y="4442"/>
                  <a:ext cx="75" cy="187"/>
                </a:xfrm>
                <a:custGeom>
                  <a:avLst/>
                  <a:gdLst>
                    <a:gd name="T0" fmla="*/ 0 w 76"/>
                    <a:gd name="T1" fmla="*/ 28 h 186"/>
                    <a:gd name="T2" fmla="*/ 0 w 76"/>
                    <a:gd name="T3" fmla="*/ 186 h 186"/>
                    <a:gd name="T4" fmla="*/ 0 w 76"/>
                    <a:gd name="T5" fmla="*/ 186 h 186"/>
                    <a:gd name="T6" fmla="*/ 18 w 76"/>
                    <a:gd name="T7" fmla="*/ 182 h 186"/>
                    <a:gd name="T8" fmla="*/ 34 w 76"/>
                    <a:gd name="T9" fmla="*/ 178 h 186"/>
                    <a:gd name="T10" fmla="*/ 48 w 76"/>
                    <a:gd name="T11" fmla="*/ 174 h 186"/>
                    <a:gd name="T12" fmla="*/ 58 w 76"/>
                    <a:gd name="T13" fmla="*/ 170 h 186"/>
                    <a:gd name="T14" fmla="*/ 72 w 76"/>
                    <a:gd name="T15" fmla="*/ 162 h 186"/>
                    <a:gd name="T16" fmla="*/ 76 w 76"/>
                    <a:gd name="T17" fmla="*/ 158 h 186"/>
                    <a:gd name="T18" fmla="*/ 76 w 76"/>
                    <a:gd name="T19" fmla="*/ 0 h 186"/>
                    <a:gd name="T20" fmla="*/ 0 w 76"/>
                    <a:gd name="T21" fmla="*/ 28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
                    <a:gd name="T34" fmla="*/ 0 h 186"/>
                    <a:gd name="T35" fmla="*/ 76 w 76"/>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 h="186">
                      <a:moveTo>
                        <a:pt x="0" y="28"/>
                      </a:moveTo>
                      <a:lnTo>
                        <a:pt x="0" y="186"/>
                      </a:lnTo>
                      <a:lnTo>
                        <a:pt x="18" y="182"/>
                      </a:lnTo>
                      <a:lnTo>
                        <a:pt x="34" y="178"/>
                      </a:lnTo>
                      <a:lnTo>
                        <a:pt x="48" y="174"/>
                      </a:lnTo>
                      <a:lnTo>
                        <a:pt x="58" y="170"/>
                      </a:lnTo>
                      <a:lnTo>
                        <a:pt x="72" y="162"/>
                      </a:lnTo>
                      <a:lnTo>
                        <a:pt x="76" y="158"/>
                      </a:lnTo>
                      <a:lnTo>
                        <a:pt x="76" y="0"/>
                      </a:lnTo>
                      <a:lnTo>
                        <a:pt x="0" y="28"/>
                      </a:lnTo>
                      <a:close/>
                    </a:path>
                  </a:pathLst>
                </a:custGeom>
                <a:gradFill rotWithShape="1">
                  <a:gsLst>
                    <a:gs pos="0">
                      <a:srgbClr val="C4C49D"/>
                    </a:gs>
                    <a:gs pos="100000">
                      <a:srgbClr val="CCCCA3"/>
                    </a:gs>
                  </a:gsLst>
                  <a:lin ang="189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0" name="Freeform 8964"/>
                <p:cNvSpPr>
                  <a:spLocks/>
                </p:cNvSpPr>
                <p:nvPr/>
              </p:nvSpPr>
              <p:spPr bwMode="auto">
                <a:xfrm>
                  <a:off x="2487" y="4458"/>
                  <a:ext cx="56" cy="32"/>
                </a:xfrm>
                <a:custGeom>
                  <a:avLst/>
                  <a:gdLst>
                    <a:gd name="T0" fmla="*/ 58 w 58"/>
                    <a:gd name="T1" fmla="*/ 14 h 34"/>
                    <a:gd name="T2" fmla="*/ 0 w 58"/>
                    <a:gd name="T3" fmla="*/ 34 h 34"/>
                    <a:gd name="T4" fmla="*/ 0 w 58"/>
                    <a:gd name="T5" fmla="*/ 22 h 34"/>
                    <a:gd name="T6" fmla="*/ 58 w 58"/>
                    <a:gd name="T7" fmla="*/ 0 h 34"/>
                    <a:gd name="T8" fmla="*/ 58 w 58"/>
                    <a:gd name="T9" fmla="*/ 14 h 34"/>
                    <a:gd name="T10" fmla="*/ 0 60000 65536"/>
                    <a:gd name="T11" fmla="*/ 0 60000 65536"/>
                    <a:gd name="T12" fmla="*/ 0 60000 65536"/>
                    <a:gd name="T13" fmla="*/ 0 60000 65536"/>
                    <a:gd name="T14" fmla="*/ 0 60000 65536"/>
                    <a:gd name="T15" fmla="*/ 0 w 58"/>
                    <a:gd name="T16" fmla="*/ 0 h 34"/>
                    <a:gd name="T17" fmla="*/ 58 w 58"/>
                    <a:gd name="T18" fmla="*/ 34 h 34"/>
                  </a:gdLst>
                  <a:ahLst/>
                  <a:cxnLst>
                    <a:cxn ang="T10">
                      <a:pos x="T0" y="T1"/>
                    </a:cxn>
                    <a:cxn ang="T11">
                      <a:pos x="T2" y="T3"/>
                    </a:cxn>
                    <a:cxn ang="T12">
                      <a:pos x="T4" y="T5"/>
                    </a:cxn>
                    <a:cxn ang="T13">
                      <a:pos x="T6" y="T7"/>
                    </a:cxn>
                    <a:cxn ang="T14">
                      <a:pos x="T8" y="T9"/>
                    </a:cxn>
                  </a:cxnLst>
                  <a:rect l="T15" t="T16" r="T17" b="T18"/>
                  <a:pathLst>
                    <a:path w="58" h="34">
                      <a:moveTo>
                        <a:pt x="58" y="14"/>
                      </a:moveTo>
                      <a:lnTo>
                        <a:pt x="0" y="34"/>
                      </a:lnTo>
                      <a:lnTo>
                        <a:pt x="0" y="22"/>
                      </a:lnTo>
                      <a:lnTo>
                        <a:pt x="58" y="0"/>
                      </a:lnTo>
                      <a:lnTo>
                        <a:pt x="58" y="14"/>
                      </a:lnTo>
                      <a:close/>
                    </a:path>
                  </a:pathLst>
                </a:custGeom>
                <a:solidFill>
                  <a:srgbClr val="59595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1" name="Freeform 8965"/>
                <p:cNvSpPr>
                  <a:spLocks/>
                </p:cNvSpPr>
                <p:nvPr/>
              </p:nvSpPr>
              <p:spPr bwMode="auto">
                <a:xfrm>
                  <a:off x="2487" y="4471"/>
                  <a:ext cx="56" cy="22"/>
                </a:xfrm>
                <a:custGeom>
                  <a:avLst/>
                  <a:gdLst>
                    <a:gd name="T0" fmla="*/ 58 w 58"/>
                    <a:gd name="T1" fmla="*/ 2 h 22"/>
                    <a:gd name="T2" fmla="*/ 2 w 58"/>
                    <a:gd name="T3" fmla="*/ 22 h 22"/>
                    <a:gd name="T4" fmla="*/ 0 w 58"/>
                    <a:gd name="T5" fmla="*/ 22 h 22"/>
                    <a:gd name="T6" fmla="*/ 58 w 58"/>
                    <a:gd name="T7" fmla="*/ 0 h 22"/>
                    <a:gd name="T8" fmla="*/ 58 w 58"/>
                    <a:gd name="T9" fmla="*/ 2 h 22"/>
                    <a:gd name="T10" fmla="*/ 0 60000 65536"/>
                    <a:gd name="T11" fmla="*/ 0 60000 65536"/>
                    <a:gd name="T12" fmla="*/ 0 60000 65536"/>
                    <a:gd name="T13" fmla="*/ 0 60000 65536"/>
                    <a:gd name="T14" fmla="*/ 0 60000 65536"/>
                    <a:gd name="T15" fmla="*/ 0 w 58"/>
                    <a:gd name="T16" fmla="*/ 0 h 22"/>
                    <a:gd name="T17" fmla="*/ 58 w 58"/>
                    <a:gd name="T18" fmla="*/ 22 h 22"/>
                  </a:gdLst>
                  <a:ahLst/>
                  <a:cxnLst>
                    <a:cxn ang="T10">
                      <a:pos x="T0" y="T1"/>
                    </a:cxn>
                    <a:cxn ang="T11">
                      <a:pos x="T2" y="T3"/>
                    </a:cxn>
                    <a:cxn ang="T12">
                      <a:pos x="T4" y="T5"/>
                    </a:cxn>
                    <a:cxn ang="T13">
                      <a:pos x="T6" y="T7"/>
                    </a:cxn>
                    <a:cxn ang="T14">
                      <a:pos x="T8" y="T9"/>
                    </a:cxn>
                  </a:cxnLst>
                  <a:rect l="T15" t="T16" r="T17" b="T18"/>
                  <a:pathLst>
                    <a:path w="58" h="22">
                      <a:moveTo>
                        <a:pt x="58" y="2"/>
                      </a:moveTo>
                      <a:lnTo>
                        <a:pt x="2" y="22"/>
                      </a:lnTo>
                      <a:lnTo>
                        <a:pt x="0" y="22"/>
                      </a:lnTo>
                      <a:lnTo>
                        <a:pt x="58" y="0"/>
                      </a:lnTo>
                      <a:lnTo>
                        <a:pt x="58" y="2"/>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2" name="Freeform 8966"/>
                <p:cNvSpPr>
                  <a:spLocks/>
                </p:cNvSpPr>
                <p:nvPr/>
              </p:nvSpPr>
              <p:spPr bwMode="auto">
                <a:xfrm>
                  <a:off x="2531" y="4571"/>
                  <a:ext cx="17" cy="23"/>
                </a:xfrm>
                <a:custGeom>
                  <a:avLst/>
                  <a:gdLst>
                    <a:gd name="T0" fmla="*/ 14 w 14"/>
                    <a:gd name="T1" fmla="*/ 12 h 24"/>
                    <a:gd name="T2" fmla="*/ 14 w 14"/>
                    <a:gd name="T3" fmla="*/ 12 h 24"/>
                    <a:gd name="T4" fmla="*/ 12 w 14"/>
                    <a:gd name="T5" fmla="*/ 20 h 24"/>
                    <a:gd name="T6" fmla="*/ 10 w 14"/>
                    <a:gd name="T7" fmla="*/ 22 h 24"/>
                    <a:gd name="T8" fmla="*/ 6 w 14"/>
                    <a:gd name="T9" fmla="*/ 24 h 24"/>
                    <a:gd name="T10" fmla="*/ 6 w 14"/>
                    <a:gd name="T11" fmla="*/ 24 h 24"/>
                    <a:gd name="T12" fmla="*/ 4 w 14"/>
                    <a:gd name="T13" fmla="*/ 22 h 24"/>
                    <a:gd name="T14" fmla="*/ 2 w 14"/>
                    <a:gd name="T15" fmla="*/ 20 h 24"/>
                    <a:gd name="T16" fmla="*/ 0 w 14"/>
                    <a:gd name="T17" fmla="*/ 12 h 24"/>
                    <a:gd name="T18" fmla="*/ 0 w 14"/>
                    <a:gd name="T19" fmla="*/ 12 h 24"/>
                    <a:gd name="T20" fmla="*/ 2 w 14"/>
                    <a:gd name="T21" fmla="*/ 4 h 24"/>
                    <a:gd name="T22" fmla="*/ 4 w 14"/>
                    <a:gd name="T23" fmla="*/ 2 h 24"/>
                    <a:gd name="T24" fmla="*/ 6 w 14"/>
                    <a:gd name="T25" fmla="*/ 0 h 24"/>
                    <a:gd name="T26" fmla="*/ 6 w 14"/>
                    <a:gd name="T27" fmla="*/ 0 h 24"/>
                    <a:gd name="T28" fmla="*/ 10 w 14"/>
                    <a:gd name="T29" fmla="*/ 2 h 24"/>
                    <a:gd name="T30" fmla="*/ 12 w 14"/>
                    <a:gd name="T31" fmla="*/ 4 h 24"/>
                    <a:gd name="T32" fmla="*/ 14 w 14"/>
                    <a:gd name="T33" fmla="*/ 12 h 24"/>
                    <a:gd name="T34" fmla="*/ 14 w 14"/>
                    <a:gd name="T35" fmla="*/ 12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4"/>
                    <a:gd name="T56" fmla="*/ 14 w 1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4">
                      <a:moveTo>
                        <a:pt x="14" y="12"/>
                      </a:moveTo>
                      <a:lnTo>
                        <a:pt x="14" y="12"/>
                      </a:lnTo>
                      <a:lnTo>
                        <a:pt x="12" y="20"/>
                      </a:lnTo>
                      <a:lnTo>
                        <a:pt x="10" y="22"/>
                      </a:lnTo>
                      <a:lnTo>
                        <a:pt x="6" y="24"/>
                      </a:lnTo>
                      <a:lnTo>
                        <a:pt x="4" y="22"/>
                      </a:lnTo>
                      <a:lnTo>
                        <a:pt x="2" y="20"/>
                      </a:lnTo>
                      <a:lnTo>
                        <a:pt x="0" y="12"/>
                      </a:lnTo>
                      <a:lnTo>
                        <a:pt x="2" y="4"/>
                      </a:lnTo>
                      <a:lnTo>
                        <a:pt x="4" y="2"/>
                      </a:lnTo>
                      <a:lnTo>
                        <a:pt x="6" y="0"/>
                      </a:lnTo>
                      <a:lnTo>
                        <a:pt x="10" y="2"/>
                      </a:lnTo>
                      <a:lnTo>
                        <a:pt x="12" y="4"/>
                      </a:lnTo>
                      <a:lnTo>
                        <a:pt x="14" y="12"/>
                      </a:lnTo>
                      <a:close/>
                    </a:path>
                  </a:pathLst>
                </a:custGeom>
                <a:solidFill>
                  <a:srgbClr val="B3B37E"/>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3" name="Freeform 8967"/>
                <p:cNvSpPr>
                  <a:spLocks/>
                </p:cNvSpPr>
                <p:nvPr/>
              </p:nvSpPr>
              <p:spPr bwMode="auto">
                <a:xfrm>
                  <a:off x="2531" y="4576"/>
                  <a:ext cx="17" cy="19"/>
                </a:xfrm>
                <a:custGeom>
                  <a:avLst/>
                  <a:gdLst>
                    <a:gd name="T0" fmla="*/ 12 w 14"/>
                    <a:gd name="T1" fmla="*/ 0 h 18"/>
                    <a:gd name="T2" fmla="*/ 12 w 14"/>
                    <a:gd name="T3" fmla="*/ 0 h 18"/>
                    <a:gd name="T4" fmla="*/ 14 w 14"/>
                    <a:gd name="T5" fmla="*/ 4 h 18"/>
                    <a:gd name="T6" fmla="*/ 14 w 14"/>
                    <a:gd name="T7" fmla="*/ 4 h 18"/>
                    <a:gd name="T8" fmla="*/ 10 w 14"/>
                    <a:gd name="T9" fmla="*/ 12 h 18"/>
                    <a:gd name="T10" fmla="*/ 8 w 14"/>
                    <a:gd name="T11" fmla="*/ 14 h 18"/>
                    <a:gd name="T12" fmla="*/ 6 w 14"/>
                    <a:gd name="T13" fmla="*/ 14 h 18"/>
                    <a:gd name="T14" fmla="*/ 6 w 14"/>
                    <a:gd name="T15" fmla="*/ 14 h 18"/>
                    <a:gd name="T16" fmla="*/ 2 w 14"/>
                    <a:gd name="T17" fmla="*/ 14 h 18"/>
                    <a:gd name="T18" fmla="*/ 0 w 14"/>
                    <a:gd name="T19" fmla="*/ 10 h 18"/>
                    <a:gd name="T20" fmla="*/ 0 w 14"/>
                    <a:gd name="T21" fmla="*/ 10 h 18"/>
                    <a:gd name="T22" fmla="*/ 2 w 14"/>
                    <a:gd name="T23" fmla="*/ 16 h 18"/>
                    <a:gd name="T24" fmla="*/ 6 w 14"/>
                    <a:gd name="T25" fmla="*/ 18 h 18"/>
                    <a:gd name="T26" fmla="*/ 6 w 14"/>
                    <a:gd name="T27" fmla="*/ 18 h 18"/>
                    <a:gd name="T28" fmla="*/ 10 w 14"/>
                    <a:gd name="T29" fmla="*/ 16 h 18"/>
                    <a:gd name="T30" fmla="*/ 12 w 14"/>
                    <a:gd name="T31" fmla="*/ 14 h 18"/>
                    <a:gd name="T32" fmla="*/ 14 w 14"/>
                    <a:gd name="T33" fmla="*/ 6 h 18"/>
                    <a:gd name="T34" fmla="*/ 14 w 14"/>
                    <a:gd name="T35" fmla="*/ 6 h 18"/>
                    <a:gd name="T36" fmla="*/ 12 w 14"/>
                    <a:gd name="T37" fmla="*/ 0 h 18"/>
                    <a:gd name="T38" fmla="*/ 12 w 1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8"/>
                    <a:gd name="T62" fmla="*/ 14 w 1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8">
                      <a:moveTo>
                        <a:pt x="12" y="0"/>
                      </a:moveTo>
                      <a:lnTo>
                        <a:pt x="12" y="0"/>
                      </a:lnTo>
                      <a:lnTo>
                        <a:pt x="14" y="4"/>
                      </a:lnTo>
                      <a:lnTo>
                        <a:pt x="10" y="12"/>
                      </a:lnTo>
                      <a:lnTo>
                        <a:pt x="8" y="14"/>
                      </a:lnTo>
                      <a:lnTo>
                        <a:pt x="6" y="14"/>
                      </a:lnTo>
                      <a:lnTo>
                        <a:pt x="2" y="14"/>
                      </a:lnTo>
                      <a:lnTo>
                        <a:pt x="0" y="10"/>
                      </a:lnTo>
                      <a:lnTo>
                        <a:pt x="2" y="16"/>
                      </a:lnTo>
                      <a:lnTo>
                        <a:pt x="6" y="18"/>
                      </a:lnTo>
                      <a:lnTo>
                        <a:pt x="10" y="16"/>
                      </a:lnTo>
                      <a:lnTo>
                        <a:pt x="12" y="14"/>
                      </a:lnTo>
                      <a:lnTo>
                        <a:pt x="14" y="6"/>
                      </a:lnTo>
                      <a:lnTo>
                        <a:pt x="12" y="0"/>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4" name="Freeform 8968"/>
                <p:cNvSpPr>
                  <a:spLocks/>
                </p:cNvSpPr>
                <p:nvPr/>
              </p:nvSpPr>
              <p:spPr bwMode="auto">
                <a:xfrm>
                  <a:off x="2539" y="4576"/>
                  <a:ext cx="9" cy="13"/>
                </a:xfrm>
                <a:custGeom>
                  <a:avLst/>
                  <a:gdLst>
                    <a:gd name="T0" fmla="*/ 10 w 10"/>
                    <a:gd name="T1" fmla="*/ 8 h 16"/>
                    <a:gd name="T2" fmla="*/ 10 w 10"/>
                    <a:gd name="T3" fmla="*/ 8 h 16"/>
                    <a:gd name="T4" fmla="*/ 8 w 10"/>
                    <a:gd name="T5" fmla="*/ 14 h 16"/>
                    <a:gd name="T6" fmla="*/ 8 w 10"/>
                    <a:gd name="T7" fmla="*/ 16 h 16"/>
                    <a:gd name="T8" fmla="*/ 4 w 10"/>
                    <a:gd name="T9" fmla="*/ 16 h 16"/>
                    <a:gd name="T10" fmla="*/ 4 w 10"/>
                    <a:gd name="T11" fmla="*/ 16 h 16"/>
                    <a:gd name="T12" fmla="*/ 2 w 10"/>
                    <a:gd name="T13" fmla="*/ 16 h 16"/>
                    <a:gd name="T14" fmla="*/ 2 w 10"/>
                    <a:gd name="T15" fmla="*/ 14 h 16"/>
                    <a:gd name="T16" fmla="*/ 0 w 10"/>
                    <a:gd name="T17" fmla="*/ 8 h 16"/>
                    <a:gd name="T18" fmla="*/ 0 w 10"/>
                    <a:gd name="T19" fmla="*/ 8 h 16"/>
                    <a:gd name="T20" fmla="*/ 2 w 10"/>
                    <a:gd name="T21" fmla="*/ 2 h 16"/>
                    <a:gd name="T22" fmla="*/ 2 w 10"/>
                    <a:gd name="T23" fmla="*/ 0 h 16"/>
                    <a:gd name="T24" fmla="*/ 4 w 10"/>
                    <a:gd name="T25" fmla="*/ 0 h 16"/>
                    <a:gd name="T26" fmla="*/ 4 w 10"/>
                    <a:gd name="T27" fmla="*/ 0 h 16"/>
                    <a:gd name="T28" fmla="*/ 8 w 10"/>
                    <a:gd name="T29" fmla="*/ 0 h 16"/>
                    <a:gd name="T30" fmla="*/ 8 w 10"/>
                    <a:gd name="T31" fmla="*/ 2 h 16"/>
                    <a:gd name="T32" fmla="*/ 10 w 10"/>
                    <a:gd name="T33" fmla="*/ 8 h 16"/>
                    <a:gd name="T34" fmla="*/ 10 w 10"/>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6"/>
                    <a:gd name="T56" fmla="*/ 10 w 10"/>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6">
                      <a:moveTo>
                        <a:pt x="10" y="8"/>
                      </a:moveTo>
                      <a:lnTo>
                        <a:pt x="10" y="8"/>
                      </a:lnTo>
                      <a:lnTo>
                        <a:pt x="8" y="14"/>
                      </a:lnTo>
                      <a:lnTo>
                        <a:pt x="8" y="16"/>
                      </a:lnTo>
                      <a:lnTo>
                        <a:pt x="4" y="16"/>
                      </a:lnTo>
                      <a:lnTo>
                        <a:pt x="2" y="16"/>
                      </a:lnTo>
                      <a:lnTo>
                        <a:pt x="2" y="14"/>
                      </a:lnTo>
                      <a:lnTo>
                        <a:pt x="0" y="8"/>
                      </a:lnTo>
                      <a:lnTo>
                        <a:pt x="2" y="2"/>
                      </a:lnTo>
                      <a:lnTo>
                        <a:pt x="2" y="0"/>
                      </a:lnTo>
                      <a:lnTo>
                        <a:pt x="4" y="0"/>
                      </a:lnTo>
                      <a:lnTo>
                        <a:pt x="8" y="0"/>
                      </a:lnTo>
                      <a:lnTo>
                        <a:pt x="8" y="2"/>
                      </a:lnTo>
                      <a:lnTo>
                        <a:pt x="10" y="8"/>
                      </a:lnTo>
                      <a:close/>
                    </a:path>
                  </a:pathLst>
                </a:custGeom>
                <a:solidFill>
                  <a:srgbClr val="66B821"/>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5" name="Freeform 8969"/>
                <p:cNvSpPr>
                  <a:spLocks/>
                </p:cNvSpPr>
                <p:nvPr/>
              </p:nvSpPr>
              <p:spPr bwMode="auto">
                <a:xfrm>
                  <a:off x="2475" y="4442"/>
                  <a:ext cx="75" cy="26"/>
                </a:xfrm>
                <a:custGeom>
                  <a:avLst/>
                  <a:gdLst>
                    <a:gd name="T0" fmla="*/ 0 w 76"/>
                    <a:gd name="T1" fmla="*/ 28 h 28"/>
                    <a:gd name="T2" fmla="*/ 0 w 76"/>
                    <a:gd name="T3" fmla="*/ 28 h 28"/>
                    <a:gd name="T4" fmla="*/ 18 w 76"/>
                    <a:gd name="T5" fmla="*/ 24 h 28"/>
                    <a:gd name="T6" fmla="*/ 34 w 76"/>
                    <a:gd name="T7" fmla="*/ 20 h 28"/>
                    <a:gd name="T8" fmla="*/ 48 w 76"/>
                    <a:gd name="T9" fmla="*/ 16 h 28"/>
                    <a:gd name="T10" fmla="*/ 58 w 76"/>
                    <a:gd name="T11" fmla="*/ 10 h 28"/>
                    <a:gd name="T12" fmla="*/ 72 w 76"/>
                    <a:gd name="T13" fmla="*/ 2 h 28"/>
                    <a:gd name="T14" fmla="*/ 76 w 76"/>
                    <a:gd name="T15" fmla="*/ 0 h 28"/>
                    <a:gd name="T16" fmla="*/ 76 w 76"/>
                    <a:gd name="T17" fmla="*/ 0 h 28"/>
                    <a:gd name="T18" fmla="*/ 40 w 76"/>
                    <a:gd name="T19" fmla="*/ 10 h 28"/>
                    <a:gd name="T20" fmla="*/ 40 w 76"/>
                    <a:gd name="T21" fmla="*/ 10 h 28"/>
                    <a:gd name="T22" fmla="*/ 14 w 76"/>
                    <a:gd name="T23" fmla="*/ 20 h 28"/>
                    <a:gd name="T24" fmla="*/ 0 w 76"/>
                    <a:gd name="T25" fmla="*/ 28 h 28"/>
                    <a:gd name="T26" fmla="*/ 0 w 76"/>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28"/>
                    <a:gd name="T44" fmla="*/ 76 w 76"/>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28">
                      <a:moveTo>
                        <a:pt x="0" y="28"/>
                      </a:moveTo>
                      <a:lnTo>
                        <a:pt x="0" y="28"/>
                      </a:lnTo>
                      <a:lnTo>
                        <a:pt x="18" y="24"/>
                      </a:lnTo>
                      <a:lnTo>
                        <a:pt x="34" y="20"/>
                      </a:lnTo>
                      <a:lnTo>
                        <a:pt x="48" y="16"/>
                      </a:lnTo>
                      <a:lnTo>
                        <a:pt x="58" y="10"/>
                      </a:lnTo>
                      <a:lnTo>
                        <a:pt x="72" y="2"/>
                      </a:lnTo>
                      <a:lnTo>
                        <a:pt x="76" y="0"/>
                      </a:lnTo>
                      <a:lnTo>
                        <a:pt x="40" y="10"/>
                      </a:lnTo>
                      <a:lnTo>
                        <a:pt x="14" y="20"/>
                      </a:lnTo>
                      <a:lnTo>
                        <a:pt x="0" y="28"/>
                      </a:lnTo>
                      <a:close/>
                    </a:path>
                  </a:pathLst>
                </a:custGeom>
                <a:solidFill>
                  <a:srgbClr val="D9D9B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6" name="Freeform 8970"/>
                <p:cNvSpPr>
                  <a:spLocks/>
                </p:cNvSpPr>
                <p:nvPr/>
              </p:nvSpPr>
              <p:spPr bwMode="auto">
                <a:xfrm>
                  <a:off x="2381" y="4414"/>
                  <a:ext cx="99" cy="210"/>
                </a:xfrm>
                <a:custGeom>
                  <a:avLst/>
                  <a:gdLst>
                    <a:gd name="T0" fmla="*/ 96 w 96"/>
                    <a:gd name="T1" fmla="*/ 214 h 214"/>
                    <a:gd name="T2" fmla="*/ 0 w 96"/>
                    <a:gd name="T3" fmla="*/ 158 h 214"/>
                    <a:gd name="T4" fmla="*/ 0 w 96"/>
                    <a:gd name="T5" fmla="*/ 0 h 214"/>
                    <a:gd name="T6" fmla="*/ 96 w 96"/>
                    <a:gd name="T7" fmla="*/ 56 h 214"/>
                    <a:gd name="T8" fmla="*/ 96 w 96"/>
                    <a:gd name="T9" fmla="*/ 214 h 214"/>
                    <a:gd name="T10" fmla="*/ 0 60000 65536"/>
                    <a:gd name="T11" fmla="*/ 0 60000 65536"/>
                    <a:gd name="T12" fmla="*/ 0 60000 65536"/>
                    <a:gd name="T13" fmla="*/ 0 60000 65536"/>
                    <a:gd name="T14" fmla="*/ 0 60000 65536"/>
                    <a:gd name="T15" fmla="*/ 0 w 96"/>
                    <a:gd name="T16" fmla="*/ 0 h 214"/>
                    <a:gd name="T17" fmla="*/ 96 w 96"/>
                    <a:gd name="T18" fmla="*/ 214 h 214"/>
                  </a:gdLst>
                  <a:ahLst/>
                  <a:cxnLst>
                    <a:cxn ang="T10">
                      <a:pos x="T0" y="T1"/>
                    </a:cxn>
                    <a:cxn ang="T11">
                      <a:pos x="T2" y="T3"/>
                    </a:cxn>
                    <a:cxn ang="T12">
                      <a:pos x="T4" y="T5"/>
                    </a:cxn>
                    <a:cxn ang="T13">
                      <a:pos x="T6" y="T7"/>
                    </a:cxn>
                    <a:cxn ang="T14">
                      <a:pos x="T8" y="T9"/>
                    </a:cxn>
                  </a:cxnLst>
                  <a:rect l="T15" t="T16" r="T17" b="T18"/>
                  <a:pathLst>
                    <a:path w="96" h="214">
                      <a:moveTo>
                        <a:pt x="96" y="214"/>
                      </a:moveTo>
                      <a:lnTo>
                        <a:pt x="0" y="158"/>
                      </a:lnTo>
                      <a:lnTo>
                        <a:pt x="0" y="0"/>
                      </a:lnTo>
                      <a:lnTo>
                        <a:pt x="96" y="56"/>
                      </a:lnTo>
                      <a:lnTo>
                        <a:pt x="96" y="214"/>
                      </a:lnTo>
                      <a:close/>
                    </a:path>
                  </a:pathLst>
                </a:custGeom>
                <a:gradFill rotWithShape="1">
                  <a:gsLst>
                    <a:gs pos="0">
                      <a:srgbClr val="BABA9F"/>
                    </a:gs>
                    <a:gs pos="100000">
                      <a:srgbClr val="D9D9B9"/>
                    </a:gs>
                  </a:gsLst>
                  <a:lin ang="54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73" name="Group 8971"/>
              <p:cNvGrpSpPr>
                <a:grpSpLocks/>
              </p:cNvGrpSpPr>
              <p:nvPr/>
            </p:nvGrpSpPr>
            <p:grpSpPr bwMode="auto">
              <a:xfrm>
                <a:off x="3722" y="4972"/>
                <a:ext cx="172" cy="242"/>
                <a:chOff x="2379" y="4387"/>
                <a:chExt cx="172" cy="242"/>
              </a:xfrm>
            </p:grpSpPr>
            <p:sp>
              <p:nvSpPr>
                <p:cNvPr id="207" name="Freeform 8972"/>
                <p:cNvSpPr>
                  <a:spLocks/>
                </p:cNvSpPr>
                <p:nvPr/>
              </p:nvSpPr>
              <p:spPr bwMode="auto">
                <a:xfrm>
                  <a:off x="2381" y="4385"/>
                  <a:ext cx="168" cy="244"/>
                </a:xfrm>
                <a:custGeom>
                  <a:avLst/>
                  <a:gdLst>
                    <a:gd name="T0" fmla="*/ 76 w 172"/>
                    <a:gd name="T1" fmla="*/ 0 h 242"/>
                    <a:gd name="T2" fmla="*/ 0 w 172"/>
                    <a:gd name="T3" fmla="*/ 28 h 242"/>
                    <a:gd name="T4" fmla="*/ 0 w 172"/>
                    <a:gd name="T5" fmla="*/ 186 h 242"/>
                    <a:gd name="T6" fmla="*/ 96 w 172"/>
                    <a:gd name="T7" fmla="*/ 242 h 242"/>
                    <a:gd name="T8" fmla="*/ 96 w 172"/>
                    <a:gd name="T9" fmla="*/ 242 h 242"/>
                    <a:gd name="T10" fmla="*/ 114 w 172"/>
                    <a:gd name="T11" fmla="*/ 238 h 242"/>
                    <a:gd name="T12" fmla="*/ 130 w 172"/>
                    <a:gd name="T13" fmla="*/ 234 h 242"/>
                    <a:gd name="T14" fmla="*/ 144 w 172"/>
                    <a:gd name="T15" fmla="*/ 230 h 242"/>
                    <a:gd name="T16" fmla="*/ 154 w 172"/>
                    <a:gd name="T17" fmla="*/ 226 h 242"/>
                    <a:gd name="T18" fmla="*/ 168 w 172"/>
                    <a:gd name="T19" fmla="*/ 218 h 242"/>
                    <a:gd name="T20" fmla="*/ 172 w 172"/>
                    <a:gd name="T21" fmla="*/ 214 h 242"/>
                    <a:gd name="T22" fmla="*/ 172 w 172"/>
                    <a:gd name="T23" fmla="*/ 56 h 242"/>
                    <a:gd name="T24" fmla="*/ 76 w 172"/>
                    <a:gd name="T25" fmla="*/ 0 h 2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242"/>
                    <a:gd name="T41" fmla="*/ 172 w 172"/>
                    <a:gd name="T42" fmla="*/ 242 h 2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242">
                      <a:moveTo>
                        <a:pt x="76" y="0"/>
                      </a:moveTo>
                      <a:lnTo>
                        <a:pt x="0" y="28"/>
                      </a:lnTo>
                      <a:lnTo>
                        <a:pt x="0" y="186"/>
                      </a:lnTo>
                      <a:lnTo>
                        <a:pt x="96" y="242"/>
                      </a:lnTo>
                      <a:lnTo>
                        <a:pt x="114" y="238"/>
                      </a:lnTo>
                      <a:lnTo>
                        <a:pt x="130" y="234"/>
                      </a:lnTo>
                      <a:lnTo>
                        <a:pt x="144" y="230"/>
                      </a:lnTo>
                      <a:lnTo>
                        <a:pt x="154" y="226"/>
                      </a:lnTo>
                      <a:lnTo>
                        <a:pt x="168" y="218"/>
                      </a:lnTo>
                      <a:lnTo>
                        <a:pt x="172" y="214"/>
                      </a:lnTo>
                      <a:lnTo>
                        <a:pt x="172" y="56"/>
                      </a:lnTo>
                      <a:lnTo>
                        <a:pt x="76" y="0"/>
                      </a:lnTo>
                      <a:close/>
                    </a:path>
                  </a:pathLst>
                </a:custGeom>
                <a:solidFill>
                  <a:srgbClr val="000000"/>
                </a:solidFill>
                <a:ln w="25400">
                  <a:solidFill>
                    <a:srgbClr val="000000"/>
                  </a:solid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 name="Freeform 8973"/>
                <p:cNvSpPr>
                  <a:spLocks/>
                </p:cNvSpPr>
                <p:nvPr/>
              </p:nvSpPr>
              <p:spPr bwMode="auto">
                <a:xfrm>
                  <a:off x="2381" y="4385"/>
                  <a:ext cx="168" cy="85"/>
                </a:xfrm>
                <a:custGeom>
                  <a:avLst/>
                  <a:gdLst>
                    <a:gd name="T0" fmla="*/ 172 w 172"/>
                    <a:gd name="T1" fmla="*/ 56 h 84"/>
                    <a:gd name="T2" fmla="*/ 96 w 172"/>
                    <a:gd name="T3" fmla="*/ 84 h 84"/>
                    <a:gd name="T4" fmla="*/ 0 w 172"/>
                    <a:gd name="T5" fmla="*/ 28 h 84"/>
                    <a:gd name="T6" fmla="*/ 76 w 172"/>
                    <a:gd name="T7" fmla="*/ 0 h 84"/>
                    <a:gd name="T8" fmla="*/ 172 w 172"/>
                    <a:gd name="T9" fmla="*/ 56 h 84"/>
                    <a:gd name="T10" fmla="*/ 0 60000 65536"/>
                    <a:gd name="T11" fmla="*/ 0 60000 65536"/>
                    <a:gd name="T12" fmla="*/ 0 60000 65536"/>
                    <a:gd name="T13" fmla="*/ 0 60000 65536"/>
                    <a:gd name="T14" fmla="*/ 0 60000 65536"/>
                    <a:gd name="T15" fmla="*/ 0 w 172"/>
                    <a:gd name="T16" fmla="*/ 0 h 84"/>
                    <a:gd name="T17" fmla="*/ 172 w 172"/>
                    <a:gd name="T18" fmla="*/ 84 h 84"/>
                  </a:gdLst>
                  <a:ahLst/>
                  <a:cxnLst>
                    <a:cxn ang="T10">
                      <a:pos x="T0" y="T1"/>
                    </a:cxn>
                    <a:cxn ang="T11">
                      <a:pos x="T2" y="T3"/>
                    </a:cxn>
                    <a:cxn ang="T12">
                      <a:pos x="T4" y="T5"/>
                    </a:cxn>
                    <a:cxn ang="T13">
                      <a:pos x="T6" y="T7"/>
                    </a:cxn>
                    <a:cxn ang="T14">
                      <a:pos x="T8" y="T9"/>
                    </a:cxn>
                  </a:cxnLst>
                  <a:rect l="T15" t="T16" r="T17" b="T18"/>
                  <a:pathLst>
                    <a:path w="172" h="84">
                      <a:moveTo>
                        <a:pt x="172" y="56"/>
                      </a:moveTo>
                      <a:lnTo>
                        <a:pt x="96" y="84"/>
                      </a:lnTo>
                      <a:lnTo>
                        <a:pt x="0" y="28"/>
                      </a:lnTo>
                      <a:lnTo>
                        <a:pt x="76" y="0"/>
                      </a:lnTo>
                      <a:lnTo>
                        <a:pt x="172" y="56"/>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 name="Freeform 8974"/>
                <p:cNvSpPr>
                  <a:spLocks/>
                </p:cNvSpPr>
                <p:nvPr/>
              </p:nvSpPr>
              <p:spPr bwMode="auto">
                <a:xfrm>
                  <a:off x="2474" y="4442"/>
                  <a:ext cx="71" cy="187"/>
                </a:xfrm>
                <a:custGeom>
                  <a:avLst/>
                  <a:gdLst>
                    <a:gd name="T0" fmla="*/ 0 w 76"/>
                    <a:gd name="T1" fmla="*/ 28 h 186"/>
                    <a:gd name="T2" fmla="*/ 0 w 76"/>
                    <a:gd name="T3" fmla="*/ 186 h 186"/>
                    <a:gd name="T4" fmla="*/ 0 w 76"/>
                    <a:gd name="T5" fmla="*/ 186 h 186"/>
                    <a:gd name="T6" fmla="*/ 18 w 76"/>
                    <a:gd name="T7" fmla="*/ 182 h 186"/>
                    <a:gd name="T8" fmla="*/ 34 w 76"/>
                    <a:gd name="T9" fmla="*/ 178 h 186"/>
                    <a:gd name="T10" fmla="*/ 48 w 76"/>
                    <a:gd name="T11" fmla="*/ 174 h 186"/>
                    <a:gd name="T12" fmla="*/ 58 w 76"/>
                    <a:gd name="T13" fmla="*/ 170 h 186"/>
                    <a:gd name="T14" fmla="*/ 72 w 76"/>
                    <a:gd name="T15" fmla="*/ 162 h 186"/>
                    <a:gd name="T16" fmla="*/ 76 w 76"/>
                    <a:gd name="T17" fmla="*/ 158 h 186"/>
                    <a:gd name="T18" fmla="*/ 76 w 76"/>
                    <a:gd name="T19" fmla="*/ 0 h 186"/>
                    <a:gd name="T20" fmla="*/ 0 w 76"/>
                    <a:gd name="T21" fmla="*/ 28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
                    <a:gd name="T34" fmla="*/ 0 h 186"/>
                    <a:gd name="T35" fmla="*/ 76 w 76"/>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 h="186">
                      <a:moveTo>
                        <a:pt x="0" y="28"/>
                      </a:moveTo>
                      <a:lnTo>
                        <a:pt x="0" y="186"/>
                      </a:lnTo>
                      <a:lnTo>
                        <a:pt x="18" y="182"/>
                      </a:lnTo>
                      <a:lnTo>
                        <a:pt x="34" y="178"/>
                      </a:lnTo>
                      <a:lnTo>
                        <a:pt x="48" y="174"/>
                      </a:lnTo>
                      <a:lnTo>
                        <a:pt x="58" y="170"/>
                      </a:lnTo>
                      <a:lnTo>
                        <a:pt x="72" y="162"/>
                      </a:lnTo>
                      <a:lnTo>
                        <a:pt x="76" y="158"/>
                      </a:lnTo>
                      <a:lnTo>
                        <a:pt x="76" y="0"/>
                      </a:lnTo>
                      <a:lnTo>
                        <a:pt x="0" y="28"/>
                      </a:lnTo>
                      <a:close/>
                    </a:path>
                  </a:pathLst>
                </a:custGeom>
                <a:gradFill rotWithShape="1">
                  <a:gsLst>
                    <a:gs pos="0">
                      <a:srgbClr val="C4C49D"/>
                    </a:gs>
                    <a:gs pos="100000">
                      <a:srgbClr val="CCCCA3"/>
                    </a:gs>
                  </a:gsLst>
                  <a:lin ang="189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 name="Freeform 8975"/>
                <p:cNvSpPr>
                  <a:spLocks/>
                </p:cNvSpPr>
                <p:nvPr/>
              </p:nvSpPr>
              <p:spPr bwMode="auto">
                <a:xfrm>
                  <a:off x="2479" y="4458"/>
                  <a:ext cx="61" cy="32"/>
                </a:xfrm>
                <a:custGeom>
                  <a:avLst/>
                  <a:gdLst>
                    <a:gd name="T0" fmla="*/ 58 w 58"/>
                    <a:gd name="T1" fmla="*/ 14 h 34"/>
                    <a:gd name="T2" fmla="*/ 0 w 58"/>
                    <a:gd name="T3" fmla="*/ 34 h 34"/>
                    <a:gd name="T4" fmla="*/ 0 w 58"/>
                    <a:gd name="T5" fmla="*/ 22 h 34"/>
                    <a:gd name="T6" fmla="*/ 58 w 58"/>
                    <a:gd name="T7" fmla="*/ 0 h 34"/>
                    <a:gd name="T8" fmla="*/ 58 w 58"/>
                    <a:gd name="T9" fmla="*/ 14 h 34"/>
                    <a:gd name="T10" fmla="*/ 0 60000 65536"/>
                    <a:gd name="T11" fmla="*/ 0 60000 65536"/>
                    <a:gd name="T12" fmla="*/ 0 60000 65536"/>
                    <a:gd name="T13" fmla="*/ 0 60000 65536"/>
                    <a:gd name="T14" fmla="*/ 0 60000 65536"/>
                    <a:gd name="T15" fmla="*/ 0 w 58"/>
                    <a:gd name="T16" fmla="*/ 0 h 34"/>
                    <a:gd name="T17" fmla="*/ 58 w 58"/>
                    <a:gd name="T18" fmla="*/ 34 h 34"/>
                  </a:gdLst>
                  <a:ahLst/>
                  <a:cxnLst>
                    <a:cxn ang="T10">
                      <a:pos x="T0" y="T1"/>
                    </a:cxn>
                    <a:cxn ang="T11">
                      <a:pos x="T2" y="T3"/>
                    </a:cxn>
                    <a:cxn ang="T12">
                      <a:pos x="T4" y="T5"/>
                    </a:cxn>
                    <a:cxn ang="T13">
                      <a:pos x="T6" y="T7"/>
                    </a:cxn>
                    <a:cxn ang="T14">
                      <a:pos x="T8" y="T9"/>
                    </a:cxn>
                  </a:cxnLst>
                  <a:rect l="T15" t="T16" r="T17" b="T18"/>
                  <a:pathLst>
                    <a:path w="58" h="34">
                      <a:moveTo>
                        <a:pt x="58" y="14"/>
                      </a:moveTo>
                      <a:lnTo>
                        <a:pt x="0" y="34"/>
                      </a:lnTo>
                      <a:lnTo>
                        <a:pt x="0" y="22"/>
                      </a:lnTo>
                      <a:lnTo>
                        <a:pt x="58" y="0"/>
                      </a:lnTo>
                      <a:lnTo>
                        <a:pt x="58" y="14"/>
                      </a:lnTo>
                      <a:close/>
                    </a:path>
                  </a:pathLst>
                </a:custGeom>
                <a:solidFill>
                  <a:srgbClr val="59595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1" name="Freeform 8976"/>
                <p:cNvSpPr>
                  <a:spLocks/>
                </p:cNvSpPr>
                <p:nvPr/>
              </p:nvSpPr>
              <p:spPr bwMode="auto">
                <a:xfrm>
                  <a:off x="2479" y="4471"/>
                  <a:ext cx="61" cy="22"/>
                </a:xfrm>
                <a:custGeom>
                  <a:avLst/>
                  <a:gdLst>
                    <a:gd name="T0" fmla="*/ 58 w 58"/>
                    <a:gd name="T1" fmla="*/ 2 h 22"/>
                    <a:gd name="T2" fmla="*/ 2 w 58"/>
                    <a:gd name="T3" fmla="*/ 22 h 22"/>
                    <a:gd name="T4" fmla="*/ 0 w 58"/>
                    <a:gd name="T5" fmla="*/ 22 h 22"/>
                    <a:gd name="T6" fmla="*/ 58 w 58"/>
                    <a:gd name="T7" fmla="*/ 0 h 22"/>
                    <a:gd name="T8" fmla="*/ 58 w 58"/>
                    <a:gd name="T9" fmla="*/ 2 h 22"/>
                    <a:gd name="T10" fmla="*/ 0 60000 65536"/>
                    <a:gd name="T11" fmla="*/ 0 60000 65536"/>
                    <a:gd name="T12" fmla="*/ 0 60000 65536"/>
                    <a:gd name="T13" fmla="*/ 0 60000 65536"/>
                    <a:gd name="T14" fmla="*/ 0 60000 65536"/>
                    <a:gd name="T15" fmla="*/ 0 w 58"/>
                    <a:gd name="T16" fmla="*/ 0 h 22"/>
                    <a:gd name="T17" fmla="*/ 58 w 58"/>
                    <a:gd name="T18" fmla="*/ 22 h 22"/>
                  </a:gdLst>
                  <a:ahLst/>
                  <a:cxnLst>
                    <a:cxn ang="T10">
                      <a:pos x="T0" y="T1"/>
                    </a:cxn>
                    <a:cxn ang="T11">
                      <a:pos x="T2" y="T3"/>
                    </a:cxn>
                    <a:cxn ang="T12">
                      <a:pos x="T4" y="T5"/>
                    </a:cxn>
                    <a:cxn ang="T13">
                      <a:pos x="T6" y="T7"/>
                    </a:cxn>
                    <a:cxn ang="T14">
                      <a:pos x="T8" y="T9"/>
                    </a:cxn>
                  </a:cxnLst>
                  <a:rect l="T15" t="T16" r="T17" b="T18"/>
                  <a:pathLst>
                    <a:path w="58" h="22">
                      <a:moveTo>
                        <a:pt x="58" y="2"/>
                      </a:moveTo>
                      <a:lnTo>
                        <a:pt x="2" y="22"/>
                      </a:lnTo>
                      <a:lnTo>
                        <a:pt x="0" y="22"/>
                      </a:lnTo>
                      <a:lnTo>
                        <a:pt x="58" y="0"/>
                      </a:lnTo>
                      <a:lnTo>
                        <a:pt x="58" y="2"/>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2" name="Freeform 8977"/>
                <p:cNvSpPr>
                  <a:spLocks/>
                </p:cNvSpPr>
                <p:nvPr/>
              </p:nvSpPr>
              <p:spPr bwMode="auto">
                <a:xfrm>
                  <a:off x="2528" y="4571"/>
                  <a:ext cx="14" cy="23"/>
                </a:xfrm>
                <a:custGeom>
                  <a:avLst/>
                  <a:gdLst>
                    <a:gd name="T0" fmla="*/ 14 w 14"/>
                    <a:gd name="T1" fmla="*/ 12 h 24"/>
                    <a:gd name="T2" fmla="*/ 14 w 14"/>
                    <a:gd name="T3" fmla="*/ 12 h 24"/>
                    <a:gd name="T4" fmla="*/ 12 w 14"/>
                    <a:gd name="T5" fmla="*/ 20 h 24"/>
                    <a:gd name="T6" fmla="*/ 10 w 14"/>
                    <a:gd name="T7" fmla="*/ 22 h 24"/>
                    <a:gd name="T8" fmla="*/ 6 w 14"/>
                    <a:gd name="T9" fmla="*/ 24 h 24"/>
                    <a:gd name="T10" fmla="*/ 6 w 14"/>
                    <a:gd name="T11" fmla="*/ 24 h 24"/>
                    <a:gd name="T12" fmla="*/ 4 w 14"/>
                    <a:gd name="T13" fmla="*/ 22 h 24"/>
                    <a:gd name="T14" fmla="*/ 2 w 14"/>
                    <a:gd name="T15" fmla="*/ 20 h 24"/>
                    <a:gd name="T16" fmla="*/ 0 w 14"/>
                    <a:gd name="T17" fmla="*/ 12 h 24"/>
                    <a:gd name="T18" fmla="*/ 0 w 14"/>
                    <a:gd name="T19" fmla="*/ 12 h 24"/>
                    <a:gd name="T20" fmla="*/ 2 w 14"/>
                    <a:gd name="T21" fmla="*/ 4 h 24"/>
                    <a:gd name="T22" fmla="*/ 4 w 14"/>
                    <a:gd name="T23" fmla="*/ 2 h 24"/>
                    <a:gd name="T24" fmla="*/ 6 w 14"/>
                    <a:gd name="T25" fmla="*/ 0 h 24"/>
                    <a:gd name="T26" fmla="*/ 6 w 14"/>
                    <a:gd name="T27" fmla="*/ 0 h 24"/>
                    <a:gd name="T28" fmla="*/ 10 w 14"/>
                    <a:gd name="T29" fmla="*/ 2 h 24"/>
                    <a:gd name="T30" fmla="*/ 12 w 14"/>
                    <a:gd name="T31" fmla="*/ 4 h 24"/>
                    <a:gd name="T32" fmla="*/ 14 w 14"/>
                    <a:gd name="T33" fmla="*/ 12 h 24"/>
                    <a:gd name="T34" fmla="*/ 14 w 14"/>
                    <a:gd name="T35" fmla="*/ 12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4"/>
                    <a:gd name="T56" fmla="*/ 14 w 1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4">
                      <a:moveTo>
                        <a:pt x="14" y="12"/>
                      </a:moveTo>
                      <a:lnTo>
                        <a:pt x="14" y="12"/>
                      </a:lnTo>
                      <a:lnTo>
                        <a:pt x="12" y="20"/>
                      </a:lnTo>
                      <a:lnTo>
                        <a:pt x="10" y="22"/>
                      </a:lnTo>
                      <a:lnTo>
                        <a:pt x="6" y="24"/>
                      </a:lnTo>
                      <a:lnTo>
                        <a:pt x="4" y="22"/>
                      </a:lnTo>
                      <a:lnTo>
                        <a:pt x="2" y="20"/>
                      </a:lnTo>
                      <a:lnTo>
                        <a:pt x="0" y="12"/>
                      </a:lnTo>
                      <a:lnTo>
                        <a:pt x="2" y="4"/>
                      </a:lnTo>
                      <a:lnTo>
                        <a:pt x="4" y="2"/>
                      </a:lnTo>
                      <a:lnTo>
                        <a:pt x="6" y="0"/>
                      </a:lnTo>
                      <a:lnTo>
                        <a:pt x="10" y="2"/>
                      </a:lnTo>
                      <a:lnTo>
                        <a:pt x="12" y="4"/>
                      </a:lnTo>
                      <a:lnTo>
                        <a:pt x="14" y="12"/>
                      </a:lnTo>
                      <a:close/>
                    </a:path>
                  </a:pathLst>
                </a:custGeom>
                <a:solidFill>
                  <a:srgbClr val="B3B37E"/>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3" name="Freeform 8978"/>
                <p:cNvSpPr>
                  <a:spLocks/>
                </p:cNvSpPr>
                <p:nvPr/>
              </p:nvSpPr>
              <p:spPr bwMode="auto">
                <a:xfrm>
                  <a:off x="2528" y="4576"/>
                  <a:ext cx="14" cy="19"/>
                </a:xfrm>
                <a:custGeom>
                  <a:avLst/>
                  <a:gdLst>
                    <a:gd name="T0" fmla="*/ 12 w 14"/>
                    <a:gd name="T1" fmla="*/ 0 h 18"/>
                    <a:gd name="T2" fmla="*/ 12 w 14"/>
                    <a:gd name="T3" fmla="*/ 0 h 18"/>
                    <a:gd name="T4" fmla="*/ 14 w 14"/>
                    <a:gd name="T5" fmla="*/ 4 h 18"/>
                    <a:gd name="T6" fmla="*/ 14 w 14"/>
                    <a:gd name="T7" fmla="*/ 4 h 18"/>
                    <a:gd name="T8" fmla="*/ 10 w 14"/>
                    <a:gd name="T9" fmla="*/ 12 h 18"/>
                    <a:gd name="T10" fmla="*/ 8 w 14"/>
                    <a:gd name="T11" fmla="*/ 14 h 18"/>
                    <a:gd name="T12" fmla="*/ 6 w 14"/>
                    <a:gd name="T13" fmla="*/ 14 h 18"/>
                    <a:gd name="T14" fmla="*/ 6 w 14"/>
                    <a:gd name="T15" fmla="*/ 14 h 18"/>
                    <a:gd name="T16" fmla="*/ 2 w 14"/>
                    <a:gd name="T17" fmla="*/ 14 h 18"/>
                    <a:gd name="T18" fmla="*/ 0 w 14"/>
                    <a:gd name="T19" fmla="*/ 10 h 18"/>
                    <a:gd name="T20" fmla="*/ 0 w 14"/>
                    <a:gd name="T21" fmla="*/ 10 h 18"/>
                    <a:gd name="T22" fmla="*/ 2 w 14"/>
                    <a:gd name="T23" fmla="*/ 16 h 18"/>
                    <a:gd name="T24" fmla="*/ 6 w 14"/>
                    <a:gd name="T25" fmla="*/ 18 h 18"/>
                    <a:gd name="T26" fmla="*/ 6 w 14"/>
                    <a:gd name="T27" fmla="*/ 18 h 18"/>
                    <a:gd name="T28" fmla="*/ 10 w 14"/>
                    <a:gd name="T29" fmla="*/ 16 h 18"/>
                    <a:gd name="T30" fmla="*/ 12 w 14"/>
                    <a:gd name="T31" fmla="*/ 14 h 18"/>
                    <a:gd name="T32" fmla="*/ 14 w 14"/>
                    <a:gd name="T33" fmla="*/ 6 h 18"/>
                    <a:gd name="T34" fmla="*/ 14 w 14"/>
                    <a:gd name="T35" fmla="*/ 6 h 18"/>
                    <a:gd name="T36" fmla="*/ 12 w 14"/>
                    <a:gd name="T37" fmla="*/ 0 h 18"/>
                    <a:gd name="T38" fmla="*/ 12 w 1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8"/>
                    <a:gd name="T62" fmla="*/ 14 w 1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8">
                      <a:moveTo>
                        <a:pt x="12" y="0"/>
                      </a:moveTo>
                      <a:lnTo>
                        <a:pt x="12" y="0"/>
                      </a:lnTo>
                      <a:lnTo>
                        <a:pt x="14" y="4"/>
                      </a:lnTo>
                      <a:lnTo>
                        <a:pt x="10" y="12"/>
                      </a:lnTo>
                      <a:lnTo>
                        <a:pt x="8" y="14"/>
                      </a:lnTo>
                      <a:lnTo>
                        <a:pt x="6" y="14"/>
                      </a:lnTo>
                      <a:lnTo>
                        <a:pt x="2" y="14"/>
                      </a:lnTo>
                      <a:lnTo>
                        <a:pt x="0" y="10"/>
                      </a:lnTo>
                      <a:lnTo>
                        <a:pt x="2" y="16"/>
                      </a:lnTo>
                      <a:lnTo>
                        <a:pt x="6" y="18"/>
                      </a:lnTo>
                      <a:lnTo>
                        <a:pt x="10" y="16"/>
                      </a:lnTo>
                      <a:lnTo>
                        <a:pt x="12" y="14"/>
                      </a:lnTo>
                      <a:lnTo>
                        <a:pt x="14" y="6"/>
                      </a:lnTo>
                      <a:lnTo>
                        <a:pt x="12" y="0"/>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4" name="Freeform 8979"/>
                <p:cNvSpPr>
                  <a:spLocks/>
                </p:cNvSpPr>
                <p:nvPr/>
              </p:nvSpPr>
              <p:spPr bwMode="auto">
                <a:xfrm>
                  <a:off x="2533" y="4576"/>
                  <a:ext cx="9" cy="13"/>
                </a:xfrm>
                <a:custGeom>
                  <a:avLst/>
                  <a:gdLst>
                    <a:gd name="T0" fmla="*/ 10 w 10"/>
                    <a:gd name="T1" fmla="*/ 8 h 16"/>
                    <a:gd name="T2" fmla="*/ 10 w 10"/>
                    <a:gd name="T3" fmla="*/ 8 h 16"/>
                    <a:gd name="T4" fmla="*/ 8 w 10"/>
                    <a:gd name="T5" fmla="*/ 14 h 16"/>
                    <a:gd name="T6" fmla="*/ 8 w 10"/>
                    <a:gd name="T7" fmla="*/ 16 h 16"/>
                    <a:gd name="T8" fmla="*/ 4 w 10"/>
                    <a:gd name="T9" fmla="*/ 16 h 16"/>
                    <a:gd name="T10" fmla="*/ 4 w 10"/>
                    <a:gd name="T11" fmla="*/ 16 h 16"/>
                    <a:gd name="T12" fmla="*/ 2 w 10"/>
                    <a:gd name="T13" fmla="*/ 16 h 16"/>
                    <a:gd name="T14" fmla="*/ 2 w 10"/>
                    <a:gd name="T15" fmla="*/ 14 h 16"/>
                    <a:gd name="T16" fmla="*/ 0 w 10"/>
                    <a:gd name="T17" fmla="*/ 8 h 16"/>
                    <a:gd name="T18" fmla="*/ 0 w 10"/>
                    <a:gd name="T19" fmla="*/ 8 h 16"/>
                    <a:gd name="T20" fmla="*/ 2 w 10"/>
                    <a:gd name="T21" fmla="*/ 2 h 16"/>
                    <a:gd name="T22" fmla="*/ 2 w 10"/>
                    <a:gd name="T23" fmla="*/ 0 h 16"/>
                    <a:gd name="T24" fmla="*/ 4 w 10"/>
                    <a:gd name="T25" fmla="*/ 0 h 16"/>
                    <a:gd name="T26" fmla="*/ 4 w 10"/>
                    <a:gd name="T27" fmla="*/ 0 h 16"/>
                    <a:gd name="T28" fmla="*/ 8 w 10"/>
                    <a:gd name="T29" fmla="*/ 0 h 16"/>
                    <a:gd name="T30" fmla="*/ 8 w 10"/>
                    <a:gd name="T31" fmla="*/ 2 h 16"/>
                    <a:gd name="T32" fmla="*/ 10 w 10"/>
                    <a:gd name="T33" fmla="*/ 8 h 16"/>
                    <a:gd name="T34" fmla="*/ 10 w 10"/>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6"/>
                    <a:gd name="T56" fmla="*/ 10 w 10"/>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6">
                      <a:moveTo>
                        <a:pt x="10" y="8"/>
                      </a:moveTo>
                      <a:lnTo>
                        <a:pt x="10" y="8"/>
                      </a:lnTo>
                      <a:lnTo>
                        <a:pt x="8" y="14"/>
                      </a:lnTo>
                      <a:lnTo>
                        <a:pt x="8" y="16"/>
                      </a:lnTo>
                      <a:lnTo>
                        <a:pt x="4" y="16"/>
                      </a:lnTo>
                      <a:lnTo>
                        <a:pt x="2" y="16"/>
                      </a:lnTo>
                      <a:lnTo>
                        <a:pt x="2" y="14"/>
                      </a:lnTo>
                      <a:lnTo>
                        <a:pt x="0" y="8"/>
                      </a:lnTo>
                      <a:lnTo>
                        <a:pt x="2" y="2"/>
                      </a:lnTo>
                      <a:lnTo>
                        <a:pt x="2" y="0"/>
                      </a:lnTo>
                      <a:lnTo>
                        <a:pt x="4" y="0"/>
                      </a:lnTo>
                      <a:lnTo>
                        <a:pt x="8" y="0"/>
                      </a:lnTo>
                      <a:lnTo>
                        <a:pt x="8" y="2"/>
                      </a:lnTo>
                      <a:lnTo>
                        <a:pt x="10" y="8"/>
                      </a:lnTo>
                      <a:close/>
                    </a:path>
                  </a:pathLst>
                </a:custGeom>
                <a:solidFill>
                  <a:srgbClr val="66B821"/>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5" name="Freeform 8980"/>
                <p:cNvSpPr>
                  <a:spLocks/>
                </p:cNvSpPr>
                <p:nvPr/>
              </p:nvSpPr>
              <p:spPr bwMode="auto">
                <a:xfrm>
                  <a:off x="2474" y="4442"/>
                  <a:ext cx="71" cy="26"/>
                </a:xfrm>
                <a:custGeom>
                  <a:avLst/>
                  <a:gdLst>
                    <a:gd name="T0" fmla="*/ 0 w 76"/>
                    <a:gd name="T1" fmla="*/ 28 h 28"/>
                    <a:gd name="T2" fmla="*/ 0 w 76"/>
                    <a:gd name="T3" fmla="*/ 28 h 28"/>
                    <a:gd name="T4" fmla="*/ 18 w 76"/>
                    <a:gd name="T5" fmla="*/ 24 h 28"/>
                    <a:gd name="T6" fmla="*/ 34 w 76"/>
                    <a:gd name="T7" fmla="*/ 20 h 28"/>
                    <a:gd name="T8" fmla="*/ 48 w 76"/>
                    <a:gd name="T9" fmla="*/ 16 h 28"/>
                    <a:gd name="T10" fmla="*/ 58 w 76"/>
                    <a:gd name="T11" fmla="*/ 10 h 28"/>
                    <a:gd name="T12" fmla="*/ 72 w 76"/>
                    <a:gd name="T13" fmla="*/ 2 h 28"/>
                    <a:gd name="T14" fmla="*/ 76 w 76"/>
                    <a:gd name="T15" fmla="*/ 0 h 28"/>
                    <a:gd name="T16" fmla="*/ 76 w 76"/>
                    <a:gd name="T17" fmla="*/ 0 h 28"/>
                    <a:gd name="T18" fmla="*/ 40 w 76"/>
                    <a:gd name="T19" fmla="*/ 10 h 28"/>
                    <a:gd name="T20" fmla="*/ 40 w 76"/>
                    <a:gd name="T21" fmla="*/ 10 h 28"/>
                    <a:gd name="T22" fmla="*/ 14 w 76"/>
                    <a:gd name="T23" fmla="*/ 20 h 28"/>
                    <a:gd name="T24" fmla="*/ 0 w 76"/>
                    <a:gd name="T25" fmla="*/ 28 h 28"/>
                    <a:gd name="T26" fmla="*/ 0 w 76"/>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28"/>
                    <a:gd name="T44" fmla="*/ 76 w 76"/>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28">
                      <a:moveTo>
                        <a:pt x="0" y="28"/>
                      </a:moveTo>
                      <a:lnTo>
                        <a:pt x="0" y="28"/>
                      </a:lnTo>
                      <a:lnTo>
                        <a:pt x="18" y="24"/>
                      </a:lnTo>
                      <a:lnTo>
                        <a:pt x="34" y="20"/>
                      </a:lnTo>
                      <a:lnTo>
                        <a:pt x="48" y="16"/>
                      </a:lnTo>
                      <a:lnTo>
                        <a:pt x="58" y="10"/>
                      </a:lnTo>
                      <a:lnTo>
                        <a:pt x="72" y="2"/>
                      </a:lnTo>
                      <a:lnTo>
                        <a:pt x="76" y="0"/>
                      </a:lnTo>
                      <a:lnTo>
                        <a:pt x="40" y="10"/>
                      </a:lnTo>
                      <a:lnTo>
                        <a:pt x="14" y="20"/>
                      </a:lnTo>
                      <a:lnTo>
                        <a:pt x="0" y="28"/>
                      </a:lnTo>
                      <a:close/>
                    </a:path>
                  </a:pathLst>
                </a:custGeom>
                <a:solidFill>
                  <a:srgbClr val="D9D9B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6" name="Freeform 8981"/>
                <p:cNvSpPr>
                  <a:spLocks/>
                </p:cNvSpPr>
                <p:nvPr/>
              </p:nvSpPr>
              <p:spPr bwMode="auto">
                <a:xfrm>
                  <a:off x="2381" y="4414"/>
                  <a:ext cx="92" cy="210"/>
                </a:xfrm>
                <a:custGeom>
                  <a:avLst/>
                  <a:gdLst>
                    <a:gd name="T0" fmla="*/ 96 w 96"/>
                    <a:gd name="T1" fmla="*/ 214 h 214"/>
                    <a:gd name="T2" fmla="*/ 0 w 96"/>
                    <a:gd name="T3" fmla="*/ 158 h 214"/>
                    <a:gd name="T4" fmla="*/ 0 w 96"/>
                    <a:gd name="T5" fmla="*/ 0 h 214"/>
                    <a:gd name="T6" fmla="*/ 96 w 96"/>
                    <a:gd name="T7" fmla="*/ 56 h 214"/>
                    <a:gd name="T8" fmla="*/ 96 w 96"/>
                    <a:gd name="T9" fmla="*/ 214 h 214"/>
                    <a:gd name="T10" fmla="*/ 0 60000 65536"/>
                    <a:gd name="T11" fmla="*/ 0 60000 65536"/>
                    <a:gd name="T12" fmla="*/ 0 60000 65536"/>
                    <a:gd name="T13" fmla="*/ 0 60000 65536"/>
                    <a:gd name="T14" fmla="*/ 0 60000 65536"/>
                    <a:gd name="T15" fmla="*/ 0 w 96"/>
                    <a:gd name="T16" fmla="*/ 0 h 214"/>
                    <a:gd name="T17" fmla="*/ 96 w 96"/>
                    <a:gd name="T18" fmla="*/ 214 h 214"/>
                  </a:gdLst>
                  <a:ahLst/>
                  <a:cxnLst>
                    <a:cxn ang="T10">
                      <a:pos x="T0" y="T1"/>
                    </a:cxn>
                    <a:cxn ang="T11">
                      <a:pos x="T2" y="T3"/>
                    </a:cxn>
                    <a:cxn ang="T12">
                      <a:pos x="T4" y="T5"/>
                    </a:cxn>
                    <a:cxn ang="T13">
                      <a:pos x="T6" y="T7"/>
                    </a:cxn>
                    <a:cxn ang="T14">
                      <a:pos x="T8" y="T9"/>
                    </a:cxn>
                  </a:cxnLst>
                  <a:rect l="T15" t="T16" r="T17" b="T18"/>
                  <a:pathLst>
                    <a:path w="96" h="214">
                      <a:moveTo>
                        <a:pt x="96" y="214"/>
                      </a:moveTo>
                      <a:lnTo>
                        <a:pt x="0" y="158"/>
                      </a:lnTo>
                      <a:lnTo>
                        <a:pt x="0" y="0"/>
                      </a:lnTo>
                      <a:lnTo>
                        <a:pt x="96" y="56"/>
                      </a:lnTo>
                      <a:lnTo>
                        <a:pt x="96" y="214"/>
                      </a:lnTo>
                      <a:close/>
                    </a:path>
                  </a:pathLst>
                </a:custGeom>
                <a:gradFill rotWithShape="1">
                  <a:gsLst>
                    <a:gs pos="0">
                      <a:srgbClr val="BABA9F"/>
                    </a:gs>
                    <a:gs pos="100000">
                      <a:srgbClr val="D9D9B9"/>
                    </a:gs>
                  </a:gsLst>
                  <a:lin ang="54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74" name="Group 8982"/>
              <p:cNvGrpSpPr>
                <a:grpSpLocks/>
              </p:cNvGrpSpPr>
              <p:nvPr/>
            </p:nvGrpSpPr>
            <p:grpSpPr bwMode="auto">
              <a:xfrm>
                <a:off x="3584" y="4972"/>
                <a:ext cx="172" cy="242"/>
                <a:chOff x="2379" y="4387"/>
                <a:chExt cx="172" cy="242"/>
              </a:xfrm>
            </p:grpSpPr>
            <p:sp>
              <p:nvSpPr>
                <p:cNvPr id="197" name="Freeform 8983"/>
                <p:cNvSpPr>
                  <a:spLocks/>
                </p:cNvSpPr>
                <p:nvPr/>
              </p:nvSpPr>
              <p:spPr bwMode="auto">
                <a:xfrm>
                  <a:off x="2378" y="4385"/>
                  <a:ext cx="172" cy="244"/>
                </a:xfrm>
                <a:custGeom>
                  <a:avLst/>
                  <a:gdLst>
                    <a:gd name="T0" fmla="*/ 76 w 172"/>
                    <a:gd name="T1" fmla="*/ 0 h 242"/>
                    <a:gd name="T2" fmla="*/ 0 w 172"/>
                    <a:gd name="T3" fmla="*/ 28 h 242"/>
                    <a:gd name="T4" fmla="*/ 0 w 172"/>
                    <a:gd name="T5" fmla="*/ 186 h 242"/>
                    <a:gd name="T6" fmla="*/ 96 w 172"/>
                    <a:gd name="T7" fmla="*/ 242 h 242"/>
                    <a:gd name="T8" fmla="*/ 96 w 172"/>
                    <a:gd name="T9" fmla="*/ 242 h 242"/>
                    <a:gd name="T10" fmla="*/ 114 w 172"/>
                    <a:gd name="T11" fmla="*/ 238 h 242"/>
                    <a:gd name="T12" fmla="*/ 130 w 172"/>
                    <a:gd name="T13" fmla="*/ 234 h 242"/>
                    <a:gd name="T14" fmla="*/ 144 w 172"/>
                    <a:gd name="T15" fmla="*/ 230 h 242"/>
                    <a:gd name="T16" fmla="*/ 154 w 172"/>
                    <a:gd name="T17" fmla="*/ 226 h 242"/>
                    <a:gd name="T18" fmla="*/ 168 w 172"/>
                    <a:gd name="T19" fmla="*/ 218 h 242"/>
                    <a:gd name="T20" fmla="*/ 172 w 172"/>
                    <a:gd name="T21" fmla="*/ 214 h 242"/>
                    <a:gd name="T22" fmla="*/ 172 w 172"/>
                    <a:gd name="T23" fmla="*/ 56 h 242"/>
                    <a:gd name="T24" fmla="*/ 76 w 172"/>
                    <a:gd name="T25" fmla="*/ 0 h 2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242"/>
                    <a:gd name="T41" fmla="*/ 172 w 172"/>
                    <a:gd name="T42" fmla="*/ 242 h 2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242">
                      <a:moveTo>
                        <a:pt x="76" y="0"/>
                      </a:moveTo>
                      <a:lnTo>
                        <a:pt x="0" y="28"/>
                      </a:lnTo>
                      <a:lnTo>
                        <a:pt x="0" y="186"/>
                      </a:lnTo>
                      <a:lnTo>
                        <a:pt x="96" y="242"/>
                      </a:lnTo>
                      <a:lnTo>
                        <a:pt x="114" y="238"/>
                      </a:lnTo>
                      <a:lnTo>
                        <a:pt x="130" y="234"/>
                      </a:lnTo>
                      <a:lnTo>
                        <a:pt x="144" y="230"/>
                      </a:lnTo>
                      <a:lnTo>
                        <a:pt x="154" y="226"/>
                      </a:lnTo>
                      <a:lnTo>
                        <a:pt x="168" y="218"/>
                      </a:lnTo>
                      <a:lnTo>
                        <a:pt x="172" y="214"/>
                      </a:lnTo>
                      <a:lnTo>
                        <a:pt x="172" y="56"/>
                      </a:lnTo>
                      <a:lnTo>
                        <a:pt x="76" y="0"/>
                      </a:lnTo>
                      <a:close/>
                    </a:path>
                  </a:pathLst>
                </a:custGeom>
                <a:solidFill>
                  <a:srgbClr val="000000"/>
                </a:solidFill>
                <a:ln w="25400">
                  <a:solidFill>
                    <a:srgbClr val="000000"/>
                  </a:solid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8" name="Freeform 8984"/>
                <p:cNvSpPr>
                  <a:spLocks/>
                </p:cNvSpPr>
                <p:nvPr/>
              </p:nvSpPr>
              <p:spPr bwMode="auto">
                <a:xfrm>
                  <a:off x="2378" y="4385"/>
                  <a:ext cx="172" cy="85"/>
                </a:xfrm>
                <a:custGeom>
                  <a:avLst/>
                  <a:gdLst>
                    <a:gd name="T0" fmla="*/ 172 w 172"/>
                    <a:gd name="T1" fmla="*/ 56 h 84"/>
                    <a:gd name="T2" fmla="*/ 96 w 172"/>
                    <a:gd name="T3" fmla="*/ 84 h 84"/>
                    <a:gd name="T4" fmla="*/ 0 w 172"/>
                    <a:gd name="T5" fmla="*/ 28 h 84"/>
                    <a:gd name="T6" fmla="*/ 76 w 172"/>
                    <a:gd name="T7" fmla="*/ 0 h 84"/>
                    <a:gd name="T8" fmla="*/ 172 w 172"/>
                    <a:gd name="T9" fmla="*/ 56 h 84"/>
                    <a:gd name="T10" fmla="*/ 0 60000 65536"/>
                    <a:gd name="T11" fmla="*/ 0 60000 65536"/>
                    <a:gd name="T12" fmla="*/ 0 60000 65536"/>
                    <a:gd name="T13" fmla="*/ 0 60000 65536"/>
                    <a:gd name="T14" fmla="*/ 0 60000 65536"/>
                    <a:gd name="T15" fmla="*/ 0 w 172"/>
                    <a:gd name="T16" fmla="*/ 0 h 84"/>
                    <a:gd name="T17" fmla="*/ 172 w 172"/>
                    <a:gd name="T18" fmla="*/ 84 h 84"/>
                  </a:gdLst>
                  <a:ahLst/>
                  <a:cxnLst>
                    <a:cxn ang="T10">
                      <a:pos x="T0" y="T1"/>
                    </a:cxn>
                    <a:cxn ang="T11">
                      <a:pos x="T2" y="T3"/>
                    </a:cxn>
                    <a:cxn ang="T12">
                      <a:pos x="T4" y="T5"/>
                    </a:cxn>
                    <a:cxn ang="T13">
                      <a:pos x="T6" y="T7"/>
                    </a:cxn>
                    <a:cxn ang="T14">
                      <a:pos x="T8" y="T9"/>
                    </a:cxn>
                  </a:cxnLst>
                  <a:rect l="T15" t="T16" r="T17" b="T18"/>
                  <a:pathLst>
                    <a:path w="172" h="84">
                      <a:moveTo>
                        <a:pt x="172" y="56"/>
                      </a:moveTo>
                      <a:lnTo>
                        <a:pt x="96" y="84"/>
                      </a:lnTo>
                      <a:lnTo>
                        <a:pt x="0" y="28"/>
                      </a:lnTo>
                      <a:lnTo>
                        <a:pt x="76" y="0"/>
                      </a:lnTo>
                      <a:lnTo>
                        <a:pt x="172" y="56"/>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9" name="Freeform 8985"/>
                <p:cNvSpPr>
                  <a:spLocks/>
                </p:cNvSpPr>
                <p:nvPr/>
              </p:nvSpPr>
              <p:spPr bwMode="auto">
                <a:xfrm>
                  <a:off x="2473" y="4442"/>
                  <a:ext cx="76" cy="187"/>
                </a:xfrm>
                <a:custGeom>
                  <a:avLst/>
                  <a:gdLst>
                    <a:gd name="T0" fmla="*/ 0 w 76"/>
                    <a:gd name="T1" fmla="*/ 28 h 186"/>
                    <a:gd name="T2" fmla="*/ 0 w 76"/>
                    <a:gd name="T3" fmla="*/ 186 h 186"/>
                    <a:gd name="T4" fmla="*/ 0 w 76"/>
                    <a:gd name="T5" fmla="*/ 186 h 186"/>
                    <a:gd name="T6" fmla="*/ 18 w 76"/>
                    <a:gd name="T7" fmla="*/ 182 h 186"/>
                    <a:gd name="T8" fmla="*/ 34 w 76"/>
                    <a:gd name="T9" fmla="*/ 178 h 186"/>
                    <a:gd name="T10" fmla="*/ 48 w 76"/>
                    <a:gd name="T11" fmla="*/ 174 h 186"/>
                    <a:gd name="T12" fmla="*/ 58 w 76"/>
                    <a:gd name="T13" fmla="*/ 170 h 186"/>
                    <a:gd name="T14" fmla="*/ 72 w 76"/>
                    <a:gd name="T15" fmla="*/ 162 h 186"/>
                    <a:gd name="T16" fmla="*/ 76 w 76"/>
                    <a:gd name="T17" fmla="*/ 158 h 186"/>
                    <a:gd name="T18" fmla="*/ 76 w 76"/>
                    <a:gd name="T19" fmla="*/ 0 h 186"/>
                    <a:gd name="T20" fmla="*/ 0 w 76"/>
                    <a:gd name="T21" fmla="*/ 28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
                    <a:gd name="T34" fmla="*/ 0 h 186"/>
                    <a:gd name="T35" fmla="*/ 76 w 76"/>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 h="186">
                      <a:moveTo>
                        <a:pt x="0" y="28"/>
                      </a:moveTo>
                      <a:lnTo>
                        <a:pt x="0" y="186"/>
                      </a:lnTo>
                      <a:lnTo>
                        <a:pt x="18" y="182"/>
                      </a:lnTo>
                      <a:lnTo>
                        <a:pt x="34" y="178"/>
                      </a:lnTo>
                      <a:lnTo>
                        <a:pt x="48" y="174"/>
                      </a:lnTo>
                      <a:lnTo>
                        <a:pt x="58" y="170"/>
                      </a:lnTo>
                      <a:lnTo>
                        <a:pt x="72" y="162"/>
                      </a:lnTo>
                      <a:lnTo>
                        <a:pt x="76" y="158"/>
                      </a:lnTo>
                      <a:lnTo>
                        <a:pt x="76" y="0"/>
                      </a:lnTo>
                      <a:lnTo>
                        <a:pt x="0" y="28"/>
                      </a:lnTo>
                      <a:close/>
                    </a:path>
                  </a:pathLst>
                </a:custGeom>
                <a:gradFill rotWithShape="1">
                  <a:gsLst>
                    <a:gs pos="0">
                      <a:srgbClr val="C4C49D"/>
                    </a:gs>
                    <a:gs pos="100000">
                      <a:srgbClr val="CCCCA3"/>
                    </a:gs>
                  </a:gsLst>
                  <a:lin ang="189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0" name="Freeform 8986"/>
                <p:cNvSpPr>
                  <a:spLocks/>
                </p:cNvSpPr>
                <p:nvPr/>
              </p:nvSpPr>
              <p:spPr bwMode="auto">
                <a:xfrm>
                  <a:off x="2484" y="4458"/>
                  <a:ext cx="62" cy="32"/>
                </a:xfrm>
                <a:custGeom>
                  <a:avLst/>
                  <a:gdLst>
                    <a:gd name="T0" fmla="*/ 58 w 58"/>
                    <a:gd name="T1" fmla="*/ 14 h 34"/>
                    <a:gd name="T2" fmla="*/ 0 w 58"/>
                    <a:gd name="T3" fmla="*/ 34 h 34"/>
                    <a:gd name="T4" fmla="*/ 0 w 58"/>
                    <a:gd name="T5" fmla="*/ 22 h 34"/>
                    <a:gd name="T6" fmla="*/ 58 w 58"/>
                    <a:gd name="T7" fmla="*/ 0 h 34"/>
                    <a:gd name="T8" fmla="*/ 58 w 58"/>
                    <a:gd name="T9" fmla="*/ 14 h 34"/>
                    <a:gd name="T10" fmla="*/ 0 60000 65536"/>
                    <a:gd name="T11" fmla="*/ 0 60000 65536"/>
                    <a:gd name="T12" fmla="*/ 0 60000 65536"/>
                    <a:gd name="T13" fmla="*/ 0 60000 65536"/>
                    <a:gd name="T14" fmla="*/ 0 60000 65536"/>
                    <a:gd name="T15" fmla="*/ 0 w 58"/>
                    <a:gd name="T16" fmla="*/ 0 h 34"/>
                    <a:gd name="T17" fmla="*/ 58 w 58"/>
                    <a:gd name="T18" fmla="*/ 34 h 34"/>
                  </a:gdLst>
                  <a:ahLst/>
                  <a:cxnLst>
                    <a:cxn ang="T10">
                      <a:pos x="T0" y="T1"/>
                    </a:cxn>
                    <a:cxn ang="T11">
                      <a:pos x="T2" y="T3"/>
                    </a:cxn>
                    <a:cxn ang="T12">
                      <a:pos x="T4" y="T5"/>
                    </a:cxn>
                    <a:cxn ang="T13">
                      <a:pos x="T6" y="T7"/>
                    </a:cxn>
                    <a:cxn ang="T14">
                      <a:pos x="T8" y="T9"/>
                    </a:cxn>
                  </a:cxnLst>
                  <a:rect l="T15" t="T16" r="T17" b="T18"/>
                  <a:pathLst>
                    <a:path w="58" h="34">
                      <a:moveTo>
                        <a:pt x="58" y="14"/>
                      </a:moveTo>
                      <a:lnTo>
                        <a:pt x="0" y="34"/>
                      </a:lnTo>
                      <a:lnTo>
                        <a:pt x="0" y="22"/>
                      </a:lnTo>
                      <a:lnTo>
                        <a:pt x="58" y="0"/>
                      </a:lnTo>
                      <a:lnTo>
                        <a:pt x="58" y="14"/>
                      </a:lnTo>
                      <a:close/>
                    </a:path>
                  </a:pathLst>
                </a:custGeom>
                <a:solidFill>
                  <a:srgbClr val="59595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1" name="Freeform 8987"/>
                <p:cNvSpPr>
                  <a:spLocks/>
                </p:cNvSpPr>
                <p:nvPr/>
              </p:nvSpPr>
              <p:spPr bwMode="auto">
                <a:xfrm>
                  <a:off x="2484" y="4471"/>
                  <a:ext cx="62" cy="22"/>
                </a:xfrm>
                <a:custGeom>
                  <a:avLst/>
                  <a:gdLst>
                    <a:gd name="T0" fmla="*/ 58 w 58"/>
                    <a:gd name="T1" fmla="*/ 2 h 22"/>
                    <a:gd name="T2" fmla="*/ 2 w 58"/>
                    <a:gd name="T3" fmla="*/ 22 h 22"/>
                    <a:gd name="T4" fmla="*/ 0 w 58"/>
                    <a:gd name="T5" fmla="*/ 22 h 22"/>
                    <a:gd name="T6" fmla="*/ 58 w 58"/>
                    <a:gd name="T7" fmla="*/ 0 h 22"/>
                    <a:gd name="T8" fmla="*/ 58 w 58"/>
                    <a:gd name="T9" fmla="*/ 2 h 22"/>
                    <a:gd name="T10" fmla="*/ 0 60000 65536"/>
                    <a:gd name="T11" fmla="*/ 0 60000 65536"/>
                    <a:gd name="T12" fmla="*/ 0 60000 65536"/>
                    <a:gd name="T13" fmla="*/ 0 60000 65536"/>
                    <a:gd name="T14" fmla="*/ 0 60000 65536"/>
                    <a:gd name="T15" fmla="*/ 0 w 58"/>
                    <a:gd name="T16" fmla="*/ 0 h 22"/>
                    <a:gd name="T17" fmla="*/ 58 w 58"/>
                    <a:gd name="T18" fmla="*/ 22 h 22"/>
                  </a:gdLst>
                  <a:ahLst/>
                  <a:cxnLst>
                    <a:cxn ang="T10">
                      <a:pos x="T0" y="T1"/>
                    </a:cxn>
                    <a:cxn ang="T11">
                      <a:pos x="T2" y="T3"/>
                    </a:cxn>
                    <a:cxn ang="T12">
                      <a:pos x="T4" y="T5"/>
                    </a:cxn>
                    <a:cxn ang="T13">
                      <a:pos x="T6" y="T7"/>
                    </a:cxn>
                    <a:cxn ang="T14">
                      <a:pos x="T8" y="T9"/>
                    </a:cxn>
                  </a:cxnLst>
                  <a:rect l="T15" t="T16" r="T17" b="T18"/>
                  <a:pathLst>
                    <a:path w="58" h="22">
                      <a:moveTo>
                        <a:pt x="58" y="2"/>
                      </a:moveTo>
                      <a:lnTo>
                        <a:pt x="2" y="22"/>
                      </a:lnTo>
                      <a:lnTo>
                        <a:pt x="0" y="22"/>
                      </a:lnTo>
                      <a:lnTo>
                        <a:pt x="58" y="0"/>
                      </a:lnTo>
                      <a:lnTo>
                        <a:pt x="58" y="2"/>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2" name="Freeform 8988"/>
                <p:cNvSpPr>
                  <a:spLocks/>
                </p:cNvSpPr>
                <p:nvPr/>
              </p:nvSpPr>
              <p:spPr bwMode="auto">
                <a:xfrm>
                  <a:off x="2531" y="4571"/>
                  <a:ext cx="17" cy="23"/>
                </a:xfrm>
                <a:custGeom>
                  <a:avLst/>
                  <a:gdLst>
                    <a:gd name="T0" fmla="*/ 14 w 14"/>
                    <a:gd name="T1" fmla="*/ 12 h 24"/>
                    <a:gd name="T2" fmla="*/ 14 w 14"/>
                    <a:gd name="T3" fmla="*/ 12 h 24"/>
                    <a:gd name="T4" fmla="*/ 12 w 14"/>
                    <a:gd name="T5" fmla="*/ 20 h 24"/>
                    <a:gd name="T6" fmla="*/ 10 w 14"/>
                    <a:gd name="T7" fmla="*/ 22 h 24"/>
                    <a:gd name="T8" fmla="*/ 6 w 14"/>
                    <a:gd name="T9" fmla="*/ 24 h 24"/>
                    <a:gd name="T10" fmla="*/ 6 w 14"/>
                    <a:gd name="T11" fmla="*/ 24 h 24"/>
                    <a:gd name="T12" fmla="*/ 4 w 14"/>
                    <a:gd name="T13" fmla="*/ 22 h 24"/>
                    <a:gd name="T14" fmla="*/ 2 w 14"/>
                    <a:gd name="T15" fmla="*/ 20 h 24"/>
                    <a:gd name="T16" fmla="*/ 0 w 14"/>
                    <a:gd name="T17" fmla="*/ 12 h 24"/>
                    <a:gd name="T18" fmla="*/ 0 w 14"/>
                    <a:gd name="T19" fmla="*/ 12 h 24"/>
                    <a:gd name="T20" fmla="*/ 2 w 14"/>
                    <a:gd name="T21" fmla="*/ 4 h 24"/>
                    <a:gd name="T22" fmla="*/ 4 w 14"/>
                    <a:gd name="T23" fmla="*/ 2 h 24"/>
                    <a:gd name="T24" fmla="*/ 6 w 14"/>
                    <a:gd name="T25" fmla="*/ 0 h 24"/>
                    <a:gd name="T26" fmla="*/ 6 w 14"/>
                    <a:gd name="T27" fmla="*/ 0 h 24"/>
                    <a:gd name="T28" fmla="*/ 10 w 14"/>
                    <a:gd name="T29" fmla="*/ 2 h 24"/>
                    <a:gd name="T30" fmla="*/ 12 w 14"/>
                    <a:gd name="T31" fmla="*/ 4 h 24"/>
                    <a:gd name="T32" fmla="*/ 14 w 14"/>
                    <a:gd name="T33" fmla="*/ 12 h 24"/>
                    <a:gd name="T34" fmla="*/ 14 w 14"/>
                    <a:gd name="T35" fmla="*/ 12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4"/>
                    <a:gd name="T56" fmla="*/ 14 w 1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4">
                      <a:moveTo>
                        <a:pt x="14" y="12"/>
                      </a:moveTo>
                      <a:lnTo>
                        <a:pt x="14" y="12"/>
                      </a:lnTo>
                      <a:lnTo>
                        <a:pt x="12" y="20"/>
                      </a:lnTo>
                      <a:lnTo>
                        <a:pt x="10" y="22"/>
                      </a:lnTo>
                      <a:lnTo>
                        <a:pt x="6" y="24"/>
                      </a:lnTo>
                      <a:lnTo>
                        <a:pt x="4" y="22"/>
                      </a:lnTo>
                      <a:lnTo>
                        <a:pt x="2" y="20"/>
                      </a:lnTo>
                      <a:lnTo>
                        <a:pt x="0" y="12"/>
                      </a:lnTo>
                      <a:lnTo>
                        <a:pt x="2" y="4"/>
                      </a:lnTo>
                      <a:lnTo>
                        <a:pt x="4" y="2"/>
                      </a:lnTo>
                      <a:lnTo>
                        <a:pt x="6" y="0"/>
                      </a:lnTo>
                      <a:lnTo>
                        <a:pt x="10" y="2"/>
                      </a:lnTo>
                      <a:lnTo>
                        <a:pt x="12" y="4"/>
                      </a:lnTo>
                      <a:lnTo>
                        <a:pt x="14" y="12"/>
                      </a:lnTo>
                      <a:close/>
                    </a:path>
                  </a:pathLst>
                </a:custGeom>
                <a:solidFill>
                  <a:srgbClr val="B3B37E"/>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3" name="Freeform 8989"/>
                <p:cNvSpPr>
                  <a:spLocks/>
                </p:cNvSpPr>
                <p:nvPr/>
              </p:nvSpPr>
              <p:spPr bwMode="auto">
                <a:xfrm>
                  <a:off x="2531" y="4576"/>
                  <a:ext cx="17" cy="19"/>
                </a:xfrm>
                <a:custGeom>
                  <a:avLst/>
                  <a:gdLst>
                    <a:gd name="T0" fmla="*/ 12 w 14"/>
                    <a:gd name="T1" fmla="*/ 0 h 18"/>
                    <a:gd name="T2" fmla="*/ 12 w 14"/>
                    <a:gd name="T3" fmla="*/ 0 h 18"/>
                    <a:gd name="T4" fmla="*/ 14 w 14"/>
                    <a:gd name="T5" fmla="*/ 4 h 18"/>
                    <a:gd name="T6" fmla="*/ 14 w 14"/>
                    <a:gd name="T7" fmla="*/ 4 h 18"/>
                    <a:gd name="T8" fmla="*/ 10 w 14"/>
                    <a:gd name="T9" fmla="*/ 12 h 18"/>
                    <a:gd name="T10" fmla="*/ 8 w 14"/>
                    <a:gd name="T11" fmla="*/ 14 h 18"/>
                    <a:gd name="T12" fmla="*/ 6 w 14"/>
                    <a:gd name="T13" fmla="*/ 14 h 18"/>
                    <a:gd name="T14" fmla="*/ 6 w 14"/>
                    <a:gd name="T15" fmla="*/ 14 h 18"/>
                    <a:gd name="T16" fmla="*/ 2 w 14"/>
                    <a:gd name="T17" fmla="*/ 14 h 18"/>
                    <a:gd name="T18" fmla="*/ 0 w 14"/>
                    <a:gd name="T19" fmla="*/ 10 h 18"/>
                    <a:gd name="T20" fmla="*/ 0 w 14"/>
                    <a:gd name="T21" fmla="*/ 10 h 18"/>
                    <a:gd name="T22" fmla="*/ 2 w 14"/>
                    <a:gd name="T23" fmla="*/ 16 h 18"/>
                    <a:gd name="T24" fmla="*/ 6 w 14"/>
                    <a:gd name="T25" fmla="*/ 18 h 18"/>
                    <a:gd name="T26" fmla="*/ 6 w 14"/>
                    <a:gd name="T27" fmla="*/ 18 h 18"/>
                    <a:gd name="T28" fmla="*/ 10 w 14"/>
                    <a:gd name="T29" fmla="*/ 16 h 18"/>
                    <a:gd name="T30" fmla="*/ 12 w 14"/>
                    <a:gd name="T31" fmla="*/ 14 h 18"/>
                    <a:gd name="T32" fmla="*/ 14 w 14"/>
                    <a:gd name="T33" fmla="*/ 6 h 18"/>
                    <a:gd name="T34" fmla="*/ 14 w 14"/>
                    <a:gd name="T35" fmla="*/ 6 h 18"/>
                    <a:gd name="T36" fmla="*/ 12 w 14"/>
                    <a:gd name="T37" fmla="*/ 0 h 18"/>
                    <a:gd name="T38" fmla="*/ 12 w 1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8"/>
                    <a:gd name="T62" fmla="*/ 14 w 1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8">
                      <a:moveTo>
                        <a:pt x="12" y="0"/>
                      </a:moveTo>
                      <a:lnTo>
                        <a:pt x="12" y="0"/>
                      </a:lnTo>
                      <a:lnTo>
                        <a:pt x="14" y="4"/>
                      </a:lnTo>
                      <a:lnTo>
                        <a:pt x="10" y="12"/>
                      </a:lnTo>
                      <a:lnTo>
                        <a:pt x="8" y="14"/>
                      </a:lnTo>
                      <a:lnTo>
                        <a:pt x="6" y="14"/>
                      </a:lnTo>
                      <a:lnTo>
                        <a:pt x="2" y="14"/>
                      </a:lnTo>
                      <a:lnTo>
                        <a:pt x="0" y="10"/>
                      </a:lnTo>
                      <a:lnTo>
                        <a:pt x="2" y="16"/>
                      </a:lnTo>
                      <a:lnTo>
                        <a:pt x="6" y="18"/>
                      </a:lnTo>
                      <a:lnTo>
                        <a:pt x="10" y="16"/>
                      </a:lnTo>
                      <a:lnTo>
                        <a:pt x="12" y="14"/>
                      </a:lnTo>
                      <a:lnTo>
                        <a:pt x="14" y="6"/>
                      </a:lnTo>
                      <a:lnTo>
                        <a:pt x="12" y="0"/>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4" name="Freeform 8990"/>
                <p:cNvSpPr>
                  <a:spLocks/>
                </p:cNvSpPr>
                <p:nvPr/>
              </p:nvSpPr>
              <p:spPr bwMode="auto">
                <a:xfrm>
                  <a:off x="2539" y="4576"/>
                  <a:ext cx="9" cy="13"/>
                </a:xfrm>
                <a:custGeom>
                  <a:avLst/>
                  <a:gdLst>
                    <a:gd name="T0" fmla="*/ 10 w 10"/>
                    <a:gd name="T1" fmla="*/ 8 h 16"/>
                    <a:gd name="T2" fmla="*/ 10 w 10"/>
                    <a:gd name="T3" fmla="*/ 8 h 16"/>
                    <a:gd name="T4" fmla="*/ 8 w 10"/>
                    <a:gd name="T5" fmla="*/ 14 h 16"/>
                    <a:gd name="T6" fmla="*/ 8 w 10"/>
                    <a:gd name="T7" fmla="*/ 16 h 16"/>
                    <a:gd name="T8" fmla="*/ 4 w 10"/>
                    <a:gd name="T9" fmla="*/ 16 h 16"/>
                    <a:gd name="T10" fmla="*/ 4 w 10"/>
                    <a:gd name="T11" fmla="*/ 16 h 16"/>
                    <a:gd name="T12" fmla="*/ 2 w 10"/>
                    <a:gd name="T13" fmla="*/ 16 h 16"/>
                    <a:gd name="T14" fmla="*/ 2 w 10"/>
                    <a:gd name="T15" fmla="*/ 14 h 16"/>
                    <a:gd name="T16" fmla="*/ 0 w 10"/>
                    <a:gd name="T17" fmla="*/ 8 h 16"/>
                    <a:gd name="T18" fmla="*/ 0 w 10"/>
                    <a:gd name="T19" fmla="*/ 8 h 16"/>
                    <a:gd name="T20" fmla="*/ 2 w 10"/>
                    <a:gd name="T21" fmla="*/ 2 h 16"/>
                    <a:gd name="T22" fmla="*/ 2 w 10"/>
                    <a:gd name="T23" fmla="*/ 0 h 16"/>
                    <a:gd name="T24" fmla="*/ 4 w 10"/>
                    <a:gd name="T25" fmla="*/ 0 h 16"/>
                    <a:gd name="T26" fmla="*/ 4 w 10"/>
                    <a:gd name="T27" fmla="*/ 0 h 16"/>
                    <a:gd name="T28" fmla="*/ 8 w 10"/>
                    <a:gd name="T29" fmla="*/ 0 h 16"/>
                    <a:gd name="T30" fmla="*/ 8 w 10"/>
                    <a:gd name="T31" fmla="*/ 2 h 16"/>
                    <a:gd name="T32" fmla="*/ 10 w 10"/>
                    <a:gd name="T33" fmla="*/ 8 h 16"/>
                    <a:gd name="T34" fmla="*/ 10 w 10"/>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6"/>
                    <a:gd name="T56" fmla="*/ 10 w 10"/>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6">
                      <a:moveTo>
                        <a:pt x="10" y="8"/>
                      </a:moveTo>
                      <a:lnTo>
                        <a:pt x="10" y="8"/>
                      </a:lnTo>
                      <a:lnTo>
                        <a:pt x="8" y="14"/>
                      </a:lnTo>
                      <a:lnTo>
                        <a:pt x="8" y="16"/>
                      </a:lnTo>
                      <a:lnTo>
                        <a:pt x="4" y="16"/>
                      </a:lnTo>
                      <a:lnTo>
                        <a:pt x="2" y="16"/>
                      </a:lnTo>
                      <a:lnTo>
                        <a:pt x="2" y="14"/>
                      </a:lnTo>
                      <a:lnTo>
                        <a:pt x="0" y="8"/>
                      </a:lnTo>
                      <a:lnTo>
                        <a:pt x="2" y="2"/>
                      </a:lnTo>
                      <a:lnTo>
                        <a:pt x="2" y="0"/>
                      </a:lnTo>
                      <a:lnTo>
                        <a:pt x="4" y="0"/>
                      </a:lnTo>
                      <a:lnTo>
                        <a:pt x="8" y="0"/>
                      </a:lnTo>
                      <a:lnTo>
                        <a:pt x="8" y="2"/>
                      </a:lnTo>
                      <a:lnTo>
                        <a:pt x="10" y="8"/>
                      </a:lnTo>
                      <a:close/>
                    </a:path>
                  </a:pathLst>
                </a:custGeom>
                <a:solidFill>
                  <a:srgbClr val="66B821"/>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5" name="Freeform 8991"/>
                <p:cNvSpPr>
                  <a:spLocks/>
                </p:cNvSpPr>
                <p:nvPr/>
              </p:nvSpPr>
              <p:spPr bwMode="auto">
                <a:xfrm>
                  <a:off x="2473" y="4442"/>
                  <a:ext cx="76" cy="26"/>
                </a:xfrm>
                <a:custGeom>
                  <a:avLst/>
                  <a:gdLst>
                    <a:gd name="T0" fmla="*/ 0 w 76"/>
                    <a:gd name="T1" fmla="*/ 28 h 28"/>
                    <a:gd name="T2" fmla="*/ 0 w 76"/>
                    <a:gd name="T3" fmla="*/ 28 h 28"/>
                    <a:gd name="T4" fmla="*/ 18 w 76"/>
                    <a:gd name="T5" fmla="*/ 24 h 28"/>
                    <a:gd name="T6" fmla="*/ 34 w 76"/>
                    <a:gd name="T7" fmla="*/ 20 h 28"/>
                    <a:gd name="T8" fmla="*/ 48 w 76"/>
                    <a:gd name="T9" fmla="*/ 16 h 28"/>
                    <a:gd name="T10" fmla="*/ 58 w 76"/>
                    <a:gd name="T11" fmla="*/ 10 h 28"/>
                    <a:gd name="T12" fmla="*/ 72 w 76"/>
                    <a:gd name="T13" fmla="*/ 2 h 28"/>
                    <a:gd name="T14" fmla="*/ 76 w 76"/>
                    <a:gd name="T15" fmla="*/ 0 h 28"/>
                    <a:gd name="T16" fmla="*/ 76 w 76"/>
                    <a:gd name="T17" fmla="*/ 0 h 28"/>
                    <a:gd name="T18" fmla="*/ 40 w 76"/>
                    <a:gd name="T19" fmla="*/ 10 h 28"/>
                    <a:gd name="T20" fmla="*/ 40 w 76"/>
                    <a:gd name="T21" fmla="*/ 10 h 28"/>
                    <a:gd name="T22" fmla="*/ 14 w 76"/>
                    <a:gd name="T23" fmla="*/ 20 h 28"/>
                    <a:gd name="T24" fmla="*/ 0 w 76"/>
                    <a:gd name="T25" fmla="*/ 28 h 28"/>
                    <a:gd name="T26" fmla="*/ 0 w 76"/>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28"/>
                    <a:gd name="T44" fmla="*/ 76 w 76"/>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28">
                      <a:moveTo>
                        <a:pt x="0" y="28"/>
                      </a:moveTo>
                      <a:lnTo>
                        <a:pt x="0" y="28"/>
                      </a:lnTo>
                      <a:lnTo>
                        <a:pt x="18" y="24"/>
                      </a:lnTo>
                      <a:lnTo>
                        <a:pt x="34" y="20"/>
                      </a:lnTo>
                      <a:lnTo>
                        <a:pt x="48" y="16"/>
                      </a:lnTo>
                      <a:lnTo>
                        <a:pt x="58" y="10"/>
                      </a:lnTo>
                      <a:lnTo>
                        <a:pt x="72" y="2"/>
                      </a:lnTo>
                      <a:lnTo>
                        <a:pt x="76" y="0"/>
                      </a:lnTo>
                      <a:lnTo>
                        <a:pt x="40" y="10"/>
                      </a:lnTo>
                      <a:lnTo>
                        <a:pt x="14" y="20"/>
                      </a:lnTo>
                      <a:lnTo>
                        <a:pt x="0" y="28"/>
                      </a:lnTo>
                      <a:close/>
                    </a:path>
                  </a:pathLst>
                </a:custGeom>
                <a:solidFill>
                  <a:srgbClr val="D9D9B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6" name="Freeform 8992"/>
                <p:cNvSpPr>
                  <a:spLocks/>
                </p:cNvSpPr>
                <p:nvPr/>
              </p:nvSpPr>
              <p:spPr bwMode="auto">
                <a:xfrm>
                  <a:off x="2378" y="4414"/>
                  <a:ext cx="95" cy="210"/>
                </a:xfrm>
                <a:custGeom>
                  <a:avLst/>
                  <a:gdLst>
                    <a:gd name="T0" fmla="*/ 96 w 96"/>
                    <a:gd name="T1" fmla="*/ 214 h 214"/>
                    <a:gd name="T2" fmla="*/ 0 w 96"/>
                    <a:gd name="T3" fmla="*/ 158 h 214"/>
                    <a:gd name="T4" fmla="*/ 0 w 96"/>
                    <a:gd name="T5" fmla="*/ 0 h 214"/>
                    <a:gd name="T6" fmla="*/ 96 w 96"/>
                    <a:gd name="T7" fmla="*/ 56 h 214"/>
                    <a:gd name="T8" fmla="*/ 96 w 96"/>
                    <a:gd name="T9" fmla="*/ 214 h 214"/>
                    <a:gd name="T10" fmla="*/ 0 60000 65536"/>
                    <a:gd name="T11" fmla="*/ 0 60000 65536"/>
                    <a:gd name="T12" fmla="*/ 0 60000 65536"/>
                    <a:gd name="T13" fmla="*/ 0 60000 65536"/>
                    <a:gd name="T14" fmla="*/ 0 60000 65536"/>
                    <a:gd name="T15" fmla="*/ 0 w 96"/>
                    <a:gd name="T16" fmla="*/ 0 h 214"/>
                    <a:gd name="T17" fmla="*/ 96 w 96"/>
                    <a:gd name="T18" fmla="*/ 214 h 214"/>
                  </a:gdLst>
                  <a:ahLst/>
                  <a:cxnLst>
                    <a:cxn ang="T10">
                      <a:pos x="T0" y="T1"/>
                    </a:cxn>
                    <a:cxn ang="T11">
                      <a:pos x="T2" y="T3"/>
                    </a:cxn>
                    <a:cxn ang="T12">
                      <a:pos x="T4" y="T5"/>
                    </a:cxn>
                    <a:cxn ang="T13">
                      <a:pos x="T6" y="T7"/>
                    </a:cxn>
                    <a:cxn ang="T14">
                      <a:pos x="T8" y="T9"/>
                    </a:cxn>
                  </a:cxnLst>
                  <a:rect l="T15" t="T16" r="T17" b="T18"/>
                  <a:pathLst>
                    <a:path w="96" h="214">
                      <a:moveTo>
                        <a:pt x="96" y="214"/>
                      </a:moveTo>
                      <a:lnTo>
                        <a:pt x="0" y="158"/>
                      </a:lnTo>
                      <a:lnTo>
                        <a:pt x="0" y="0"/>
                      </a:lnTo>
                      <a:lnTo>
                        <a:pt x="96" y="56"/>
                      </a:lnTo>
                      <a:lnTo>
                        <a:pt x="96" y="214"/>
                      </a:lnTo>
                      <a:close/>
                    </a:path>
                  </a:pathLst>
                </a:custGeom>
                <a:gradFill rotWithShape="1">
                  <a:gsLst>
                    <a:gs pos="0">
                      <a:srgbClr val="BABA9F"/>
                    </a:gs>
                    <a:gs pos="100000">
                      <a:srgbClr val="D9D9B9"/>
                    </a:gs>
                  </a:gsLst>
                  <a:lin ang="54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75" name="Group 8993"/>
              <p:cNvGrpSpPr>
                <a:grpSpLocks/>
              </p:cNvGrpSpPr>
              <p:nvPr/>
            </p:nvGrpSpPr>
            <p:grpSpPr bwMode="auto">
              <a:xfrm>
                <a:off x="3459" y="4972"/>
                <a:ext cx="172" cy="242"/>
                <a:chOff x="2379" y="4387"/>
                <a:chExt cx="172" cy="242"/>
              </a:xfrm>
            </p:grpSpPr>
            <p:sp>
              <p:nvSpPr>
                <p:cNvPr id="187" name="Freeform 8994"/>
                <p:cNvSpPr>
                  <a:spLocks/>
                </p:cNvSpPr>
                <p:nvPr/>
              </p:nvSpPr>
              <p:spPr bwMode="auto">
                <a:xfrm>
                  <a:off x="2383" y="4385"/>
                  <a:ext cx="167" cy="244"/>
                </a:xfrm>
                <a:custGeom>
                  <a:avLst/>
                  <a:gdLst>
                    <a:gd name="T0" fmla="*/ 76 w 172"/>
                    <a:gd name="T1" fmla="*/ 0 h 242"/>
                    <a:gd name="T2" fmla="*/ 0 w 172"/>
                    <a:gd name="T3" fmla="*/ 28 h 242"/>
                    <a:gd name="T4" fmla="*/ 0 w 172"/>
                    <a:gd name="T5" fmla="*/ 186 h 242"/>
                    <a:gd name="T6" fmla="*/ 96 w 172"/>
                    <a:gd name="T7" fmla="*/ 242 h 242"/>
                    <a:gd name="T8" fmla="*/ 96 w 172"/>
                    <a:gd name="T9" fmla="*/ 242 h 242"/>
                    <a:gd name="T10" fmla="*/ 114 w 172"/>
                    <a:gd name="T11" fmla="*/ 238 h 242"/>
                    <a:gd name="T12" fmla="*/ 130 w 172"/>
                    <a:gd name="T13" fmla="*/ 234 h 242"/>
                    <a:gd name="T14" fmla="*/ 144 w 172"/>
                    <a:gd name="T15" fmla="*/ 230 h 242"/>
                    <a:gd name="T16" fmla="*/ 154 w 172"/>
                    <a:gd name="T17" fmla="*/ 226 h 242"/>
                    <a:gd name="T18" fmla="*/ 168 w 172"/>
                    <a:gd name="T19" fmla="*/ 218 h 242"/>
                    <a:gd name="T20" fmla="*/ 172 w 172"/>
                    <a:gd name="T21" fmla="*/ 214 h 242"/>
                    <a:gd name="T22" fmla="*/ 172 w 172"/>
                    <a:gd name="T23" fmla="*/ 56 h 242"/>
                    <a:gd name="T24" fmla="*/ 76 w 172"/>
                    <a:gd name="T25" fmla="*/ 0 h 2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242"/>
                    <a:gd name="T41" fmla="*/ 172 w 172"/>
                    <a:gd name="T42" fmla="*/ 242 h 2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242">
                      <a:moveTo>
                        <a:pt x="76" y="0"/>
                      </a:moveTo>
                      <a:lnTo>
                        <a:pt x="0" y="28"/>
                      </a:lnTo>
                      <a:lnTo>
                        <a:pt x="0" y="186"/>
                      </a:lnTo>
                      <a:lnTo>
                        <a:pt x="96" y="242"/>
                      </a:lnTo>
                      <a:lnTo>
                        <a:pt x="114" y="238"/>
                      </a:lnTo>
                      <a:lnTo>
                        <a:pt x="130" y="234"/>
                      </a:lnTo>
                      <a:lnTo>
                        <a:pt x="144" y="230"/>
                      </a:lnTo>
                      <a:lnTo>
                        <a:pt x="154" y="226"/>
                      </a:lnTo>
                      <a:lnTo>
                        <a:pt x="168" y="218"/>
                      </a:lnTo>
                      <a:lnTo>
                        <a:pt x="172" y="214"/>
                      </a:lnTo>
                      <a:lnTo>
                        <a:pt x="172" y="56"/>
                      </a:lnTo>
                      <a:lnTo>
                        <a:pt x="76" y="0"/>
                      </a:lnTo>
                      <a:close/>
                    </a:path>
                  </a:pathLst>
                </a:custGeom>
                <a:solidFill>
                  <a:srgbClr val="000000"/>
                </a:solidFill>
                <a:ln w="25400">
                  <a:solidFill>
                    <a:srgbClr val="000000"/>
                  </a:solid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8" name="Freeform 8995"/>
                <p:cNvSpPr>
                  <a:spLocks/>
                </p:cNvSpPr>
                <p:nvPr/>
              </p:nvSpPr>
              <p:spPr bwMode="auto">
                <a:xfrm>
                  <a:off x="2383" y="4385"/>
                  <a:ext cx="167" cy="85"/>
                </a:xfrm>
                <a:custGeom>
                  <a:avLst/>
                  <a:gdLst>
                    <a:gd name="T0" fmla="*/ 172 w 172"/>
                    <a:gd name="T1" fmla="*/ 56 h 84"/>
                    <a:gd name="T2" fmla="*/ 96 w 172"/>
                    <a:gd name="T3" fmla="*/ 84 h 84"/>
                    <a:gd name="T4" fmla="*/ 0 w 172"/>
                    <a:gd name="T5" fmla="*/ 28 h 84"/>
                    <a:gd name="T6" fmla="*/ 76 w 172"/>
                    <a:gd name="T7" fmla="*/ 0 h 84"/>
                    <a:gd name="T8" fmla="*/ 172 w 172"/>
                    <a:gd name="T9" fmla="*/ 56 h 84"/>
                    <a:gd name="T10" fmla="*/ 0 60000 65536"/>
                    <a:gd name="T11" fmla="*/ 0 60000 65536"/>
                    <a:gd name="T12" fmla="*/ 0 60000 65536"/>
                    <a:gd name="T13" fmla="*/ 0 60000 65536"/>
                    <a:gd name="T14" fmla="*/ 0 60000 65536"/>
                    <a:gd name="T15" fmla="*/ 0 w 172"/>
                    <a:gd name="T16" fmla="*/ 0 h 84"/>
                    <a:gd name="T17" fmla="*/ 172 w 172"/>
                    <a:gd name="T18" fmla="*/ 84 h 84"/>
                  </a:gdLst>
                  <a:ahLst/>
                  <a:cxnLst>
                    <a:cxn ang="T10">
                      <a:pos x="T0" y="T1"/>
                    </a:cxn>
                    <a:cxn ang="T11">
                      <a:pos x="T2" y="T3"/>
                    </a:cxn>
                    <a:cxn ang="T12">
                      <a:pos x="T4" y="T5"/>
                    </a:cxn>
                    <a:cxn ang="T13">
                      <a:pos x="T6" y="T7"/>
                    </a:cxn>
                    <a:cxn ang="T14">
                      <a:pos x="T8" y="T9"/>
                    </a:cxn>
                  </a:cxnLst>
                  <a:rect l="T15" t="T16" r="T17" b="T18"/>
                  <a:pathLst>
                    <a:path w="172" h="84">
                      <a:moveTo>
                        <a:pt x="172" y="56"/>
                      </a:moveTo>
                      <a:lnTo>
                        <a:pt x="96" y="84"/>
                      </a:lnTo>
                      <a:lnTo>
                        <a:pt x="0" y="28"/>
                      </a:lnTo>
                      <a:lnTo>
                        <a:pt x="76" y="0"/>
                      </a:lnTo>
                      <a:lnTo>
                        <a:pt x="172" y="56"/>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9" name="Freeform 8996"/>
                <p:cNvSpPr>
                  <a:spLocks/>
                </p:cNvSpPr>
                <p:nvPr/>
              </p:nvSpPr>
              <p:spPr bwMode="auto">
                <a:xfrm>
                  <a:off x="2477" y="4442"/>
                  <a:ext cx="80" cy="187"/>
                </a:xfrm>
                <a:custGeom>
                  <a:avLst/>
                  <a:gdLst>
                    <a:gd name="T0" fmla="*/ 0 w 76"/>
                    <a:gd name="T1" fmla="*/ 28 h 186"/>
                    <a:gd name="T2" fmla="*/ 0 w 76"/>
                    <a:gd name="T3" fmla="*/ 186 h 186"/>
                    <a:gd name="T4" fmla="*/ 0 w 76"/>
                    <a:gd name="T5" fmla="*/ 186 h 186"/>
                    <a:gd name="T6" fmla="*/ 18 w 76"/>
                    <a:gd name="T7" fmla="*/ 182 h 186"/>
                    <a:gd name="T8" fmla="*/ 34 w 76"/>
                    <a:gd name="T9" fmla="*/ 178 h 186"/>
                    <a:gd name="T10" fmla="*/ 48 w 76"/>
                    <a:gd name="T11" fmla="*/ 174 h 186"/>
                    <a:gd name="T12" fmla="*/ 58 w 76"/>
                    <a:gd name="T13" fmla="*/ 170 h 186"/>
                    <a:gd name="T14" fmla="*/ 72 w 76"/>
                    <a:gd name="T15" fmla="*/ 162 h 186"/>
                    <a:gd name="T16" fmla="*/ 76 w 76"/>
                    <a:gd name="T17" fmla="*/ 158 h 186"/>
                    <a:gd name="T18" fmla="*/ 76 w 76"/>
                    <a:gd name="T19" fmla="*/ 0 h 186"/>
                    <a:gd name="T20" fmla="*/ 0 w 76"/>
                    <a:gd name="T21" fmla="*/ 28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
                    <a:gd name="T34" fmla="*/ 0 h 186"/>
                    <a:gd name="T35" fmla="*/ 76 w 76"/>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 h="186">
                      <a:moveTo>
                        <a:pt x="0" y="28"/>
                      </a:moveTo>
                      <a:lnTo>
                        <a:pt x="0" y="186"/>
                      </a:lnTo>
                      <a:lnTo>
                        <a:pt x="18" y="182"/>
                      </a:lnTo>
                      <a:lnTo>
                        <a:pt x="34" y="178"/>
                      </a:lnTo>
                      <a:lnTo>
                        <a:pt x="48" y="174"/>
                      </a:lnTo>
                      <a:lnTo>
                        <a:pt x="58" y="170"/>
                      </a:lnTo>
                      <a:lnTo>
                        <a:pt x="72" y="162"/>
                      </a:lnTo>
                      <a:lnTo>
                        <a:pt x="76" y="158"/>
                      </a:lnTo>
                      <a:lnTo>
                        <a:pt x="76" y="0"/>
                      </a:lnTo>
                      <a:lnTo>
                        <a:pt x="0" y="28"/>
                      </a:lnTo>
                      <a:close/>
                    </a:path>
                  </a:pathLst>
                </a:custGeom>
                <a:gradFill rotWithShape="1">
                  <a:gsLst>
                    <a:gs pos="0">
                      <a:srgbClr val="C4C49D"/>
                    </a:gs>
                    <a:gs pos="100000">
                      <a:srgbClr val="CCCCA3"/>
                    </a:gs>
                  </a:gsLst>
                  <a:lin ang="189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0" name="Freeform 8997"/>
                <p:cNvSpPr>
                  <a:spLocks/>
                </p:cNvSpPr>
                <p:nvPr/>
              </p:nvSpPr>
              <p:spPr bwMode="auto">
                <a:xfrm>
                  <a:off x="2480" y="4458"/>
                  <a:ext cx="62" cy="32"/>
                </a:xfrm>
                <a:custGeom>
                  <a:avLst/>
                  <a:gdLst>
                    <a:gd name="T0" fmla="*/ 58 w 58"/>
                    <a:gd name="T1" fmla="*/ 14 h 34"/>
                    <a:gd name="T2" fmla="*/ 0 w 58"/>
                    <a:gd name="T3" fmla="*/ 34 h 34"/>
                    <a:gd name="T4" fmla="*/ 0 w 58"/>
                    <a:gd name="T5" fmla="*/ 22 h 34"/>
                    <a:gd name="T6" fmla="*/ 58 w 58"/>
                    <a:gd name="T7" fmla="*/ 0 h 34"/>
                    <a:gd name="T8" fmla="*/ 58 w 58"/>
                    <a:gd name="T9" fmla="*/ 14 h 34"/>
                    <a:gd name="T10" fmla="*/ 0 60000 65536"/>
                    <a:gd name="T11" fmla="*/ 0 60000 65536"/>
                    <a:gd name="T12" fmla="*/ 0 60000 65536"/>
                    <a:gd name="T13" fmla="*/ 0 60000 65536"/>
                    <a:gd name="T14" fmla="*/ 0 60000 65536"/>
                    <a:gd name="T15" fmla="*/ 0 w 58"/>
                    <a:gd name="T16" fmla="*/ 0 h 34"/>
                    <a:gd name="T17" fmla="*/ 58 w 58"/>
                    <a:gd name="T18" fmla="*/ 34 h 34"/>
                  </a:gdLst>
                  <a:ahLst/>
                  <a:cxnLst>
                    <a:cxn ang="T10">
                      <a:pos x="T0" y="T1"/>
                    </a:cxn>
                    <a:cxn ang="T11">
                      <a:pos x="T2" y="T3"/>
                    </a:cxn>
                    <a:cxn ang="T12">
                      <a:pos x="T4" y="T5"/>
                    </a:cxn>
                    <a:cxn ang="T13">
                      <a:pos x="T6" y="T7"/>
                    </a:cxn>
                    <a:cxn ang="T14">
                      <a:pos x="T8" y="T9"/>
                    </a:cxn>
                  </a:cxnLst>
                  <a:rect l="T15" t="T16" r="T17" b="T18"/>
                  <a:pathLst>
                    <a:path w="58" h="34">
                      <a:moveTo>
                        <a:pt x="58" y="14"/>
                      </a:moveTo>
                      <a:lnTo>
                        <a:pt x="0" y="34"/>
                      </a:lnTo>
                      <a:lnTo>
                        <a:pt x="0" y="22"/>
                      </a:lnTo>
                      <a:lnTo>
                        <a:pt x="58" y="0"/>
                      </a:lnTo>
                      <a:lnTo>
                        <a:pt x="58" y="14"/>
                      </a:lnTo>
                      <a:close/>
                    </a:path>
                  </a:pathLst>
                </a:custGeom>
                <a:solidFill>
                  <a:srgbClr val="59595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1" name="Freeform 8998"/>
                <p:cNvSpPr>
                  <a:spLocks/>
                </p:cNvSpPr>
                <p:nvPr/>
              </p:nvSpPr>
              <p:spPr bwMode="auto">
                <a:xfrm>
                  <a:off x="2480" y="4471"/>
                  <a:ext cx="62" cy="22"/>
                </a:xfrm>
                <a:custGeom>
                  <a:avLst/>
                  <a:gdLst>
                    <a:gd name="T0" fmla="*/ 58 w 58"/>
                    <a:gd name="T1" fmla="*/ 2 h 22"/>
                    <a:gd name="T2" fmla="*/ 2 w 58"/>
                    <a:gd name="T3" fmla="*/ 22 h 22"/>
                    <a:gd name="T4" fmla="*/ 0 w 58"/>
                    <a:gd name="T5" fmla="*/ 22 h 22"/>
                    <a:gd name="T6" fmla="*/ 58 w 58"/>
                    <a:gd name="T7" fmla="*/ 0 h 22"/>
                    <a:gd name="T8" fmla="*/ 58 w 58"/>
                    <a:gd name="T9" fmla="*/ 2 h 22"/>
                    <a:gd name="T10" fmla="*/ 0 60000 65536"/>
                    <a:gd name="T11" fmla="*/ 0 60000 65536"/>
                    <a:gd name="T12" fmla="*/ 0 60000 65536"/>
                    <a:gd name="T13" fmla="*/ 0 60000 65536"/>
                    <a:gd name="T14" fmla="*/ 0 60000 65536"/>
                    <a:gd name="T15" fmla="*/ 0 w 58"/>
                    <a:gd name="T16" fmla="*/ 0 h 22"/>
                    <a:gd name="T17" fmla="*/ 58 w 58"/>
                    <a:gd name="T18" fmla="*/ 22 h 22"/>
                  </a:gdLst>
                  <a:ahLst/>
                  <a:cxnLst>
                    <a:cxn ang="T10">
                      <a:pos x="T0" y="T1"/>
                    </a:cxn>
                    <a:cxn ang="T11">
                      <a:pos x="T2" y="T3"/>
                    </a:cxn>
                    <a:cxn ang="T12">
                      <a:pos x="T4" y="T5"/>
                    </a:cxn>
                    <a:cxn ang="T13">
                      <a:pos x="T6" y="T7"/>
                    </a:cxn>
                    <a:cxn ang="T14">
                      <a:pos x="T8" y="T9"/>
                    </a:cxn>
                  </a:cxnLst>
                  <a:rect l="T15" t="T16" r="T17" b="T18"/>
                  <a:pathLst>
                    <a:path w="58" h="22">
                      <a:moveTo>
                        <a:pt x="58" y="2"/>
                      </a:moveTo>
                      <a:lnTo>
                        <a:pt x="2" y="22"/>
                      </a:lnTo>
                      <a:lnTo>
                        <a:pt x="0" y="22"/>
                      </a:lnTo>
                      <a:lnTo>
                        <a:pt x="58" y="0"/>
                      </a:lnTo>
                      <a:lnTo>
                        <a:pt x="58" y="2"/>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2" name="Freeform 8999"/>
                <p:cNvSpPr>
                  <a:spLocks/>
                </p:cNvSpPr>
                <p:nvPr/>
              </p:nvSpPr>
              <p:spPr bwMode="auto">
                <a:xfrm>
                  <a:off x="2536" y="4571"/>
                  <a:ext cx="14" cy="23"/>
                </a:xfrm>
                <a:custGeom>
                  <a:avLst/>
                  <a:gdLst>
                    <a:gd name="T0" fmla="*/ 14 w 14"/>
                    <a:gd name="T1" fmla="*/ 12 h 24"/>
                    <a:gd name="T2" fmla="*/ 14 w 14"/>
                    <a:gd name="T3" fmla="*/ 12 h 24"/>
                    <a:gd name="T4" fmla="*/ 12 w 14"/>
                    <a:gd name="T5" fmla="*/ 20 h 24"/>
                    <a:gd name="T6" fmla="*/ 10 w 14"/>
                    <a:gd name="T7" fmla="*/ 22 h 24"/>
                    <a:gd name="T8" fmla="*/ 6 w 14"/>
                    <a:gd name="T9" fmla="*/ 24 h 24"/>
                    <a:gd name="T10" fmla="*/ 6 w 14"/>
                    <a:gd name="T11" fmla="*/ 24 h 24"/>
                    <a:gd name="T12" fmla="*/ 4 w 14"/>
                    <a:gd name="T13" fmla="*/ 22 h 24"/>
                    <a:gd name="T14" fmla="*/ 2 w 14"/>
                    <a:gd name="T15" fmla="*/ 20 h 24"/>
                    <a:gd name="T16" fmla="*/ 0 w 14"/>
                    <a:gd name="T17" fmla="*/ 12 h 24"/>
                    <a:gd name="T18" fmla="*/ 0 w 14"/>
                    <a:gd name="T19" fmla="*/ 12 h 24"/>
                    <a:gd name="T20" fmla="*/ 2 w 14"/>
                    <a:gd name="T21" fmla="*/ 4 h 24"/>
                    <a:gd name="T22" fmla="*/ 4 w 14"/>
                    <a:gd name="T23" fmla="*/ 2 h 24"/>
                    <a:gd name="T24" fmla="*/ 6 w 14"/>
                    <a:gd name="T25" fmla="*/ 0 h 24"/>
                    <a:gd name="T26" fmla="*/ 6 w 14"/>
                    <a:gd name="T27" fmla="*/ 0 h 24"/>
                    <a:gd name="T28" fmla="*/ 10 w 14"/>
                    <a:gd name="T29" fmla="*/ 2 h 24"/>
                    <a:gd name="T30" fmla="*/ 12 w 14"/>
                    <a:gd name="T31" fmla="*/ 4 h 24"/>
                    <a:gd name="T32" fmla="*/ 14 w 14"/>
                    <a:gd name="T33" fmla="*/ 12 h 24"/>
                    <a:gd name="T34" fmla="*/ 14 w 14"/>
                    <a:gd name="T35" fmla="*/ 12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4"/>
                    <a:gd name="T56" fmla="*/ 14 w 1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4">
                      <a:moveTo>
                        <a:pt x="14" y="12"/>
                      </a:moveTo>
                      <a:lnTo>
                        <a:pt x="14" y="12"/>
                      </a:lnTo>
                      <a:lnTo>
                        <a:pt x="12" y="20"/>
                      </a:lnTo>
                      <a:lnTo>
                        <a:pt x="10" y="22"/>
                      </a:lnTo>
                      <a:lnTo>
                        <a:pt x="6" y="24"/>
                      </a:lnTo>
                      <a:lnTo>
                        <a:pt x="4" y="22"/>
                      </a:lnTo>
                      <a:lnTo>
                        <a:pt x="2" y="20"/>
                      </a:lnTo>
                      <a:lnTo>
                        <a:pt x="0" y="12"/>
                      </a:lnTo>
                      <a:lnTo>
                        <a:pt x="2" y="4"/>
                      </a:lnTo>
                      <a:lnTo>
                        <a:pt x="4" y="2"/>
                      </a:lnTo>
                      <a:lnTo>
                        <a:pt x="6" y="0"/>
                      </a:lnTo>
                      <a:lnTo>
                        <a:pt x="10" y="2"/>
                      </a:lnTo>
                      <a:lnTo>
                        <a:pt x="12" y="4"/>
                      </a:lnTo>
                      <a:lnTo>
                        <a:pt x="14" y="12"/>
                      </a:lnTo>
                      <a:close/>
                    </a:path>
                  </a:pathLst>
                </a:custGeom>
                <a:solidFill>
                  <a:srgbClr val="B3B37E"/>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3" name="Freeform 9000"/>
                <p:cNvSpPr>
                  <a:spLocks/>
                </p:cNvSpPr>
                <p:nvPr/>
              </p:nvSpPr>
              <p:spPr bwMode="auto">
                <a:xfrm>
                  <a:off x="2536" y="4576"/>
                  <a:ext cx="14" cy="19"/>
                </a:xfrm>
                <a:custGeom>
                  <a:avLst/>
                  <a:gdLst>
                    <a:gd name="T0" fmla="*/ 12 w 14"/>
                    <a:gd name="T1" fmla="*/ 0 h 18"/>
                    <a:gd name="T2" fmla="*/ 12 w 14"/>
                    <a:gd name="T3" fmla="*/ 0 h 18"/>
                    <a:gd name="T4" fmla="*/ 14 w 14"/>
                    <a:gd name="T5" fmla="*/ 4 h 18"/>
                    <a:gd name="T6" fmla="*/ 14 w 14"/>
                    <a:gd name="T7" fmla="*/ 4 h 18"/>
                    <a:gd name="T8" fmla="*/ 10 w 14"/>
                    <a:gd name="T9" fmla="*/ 12 h 18"/>
                    <a:gd name="T10" fmla="*/ 8 w 14"/>
                    <a:gd name="T11" fmla="*/ 14 h 18"/>
                    <a:gd name="T12" fmla="*/ 6 w 14"/>
                    <a:gd name="T13" fmla="*/ 14 h 18"/>
                    <a:gd name="T14" fmla="*/ 6 w 14"/>
                    <a:gd name="T15" fmla="*/ 14 h 18"/>
                    <a:gd name="T16" fmla="*/ 2 w 14"/>
                    <a:gd name="T17" fmla="*/ 14 h 18"/>
                    <a:gd name="T18" fmla="*/ 0 w 14"/>
                    <a:gd name="T19" fmla="*/ 10 h 18"/>
                    <a:gd name="T20" fmla="*/ 0 w 14"/>
                    <a:gd name="T21" fmla="*/ 10 h 18"/>
                    <a:gd name="T22" fmla="*/ 2 w 14"/>
                    <a:gd name="T23" fmla="*/ 16 h 18"/>
                    <a:gd name="T24" fmla="*/ 6 w 14"/>
                    <a:gd name="T25" fmla="*/ 18 h 18"/>
                    <a:gd name="T26" fmla="*/ 6 w 14"/>
                    <a:gd name="T27" fmla="*/ 18 h 18"/>
                    <a:gd name="T28" fmla="*/ 10 w 14"/>
                    <a:gd name="T29" fmla="*/ 16 h 18"/>
                    <a:gd name="T30" fmla="*/ 12 w 14"/>
                    <a:gd name="T31" fmla="*/ 14 h 18"/>
                    <a:gd name="T32" fmla="*/ 14 w 14"/>
                    <a:gd name="T33" fmla="*/ 6 h 18"/>
                    <a:gd name="T34" fmla="*/ 14 w 14"/>
                    <a:gd name="T35" fmla="*/ 6 h 18"/>
                    <a:gd name="T36" fmla="*/ 12 w 14"/>
                    <a:gd name="T37" fmla="*/ 0 h 18"/>
                    <a:gd name="T38" fmla="*/ 12 w 1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8"/>
                    <a:gd name="T62" fmla="*/ 14 w 1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8">
                      <a:moveTo>
                        <a:pt x="12" y="0"/>
                      </a:moveTo>
                      <a:lnTo>
                        <a:pt x="12" y="0"/>
                      </a:lnTo>
                      <a:lnTo>
                        <a:pt x="14" y="4"/>
                      </a:lnTo>
                      <a:lnTo>
                        <a:pt x="10" y="12"/>
                      </a:lnTo>
                      <a:lnTo>
                        <a:pt x="8" y="14"/>
                      </a:lnTo>
                      <a:lnTo>
                        <a:pt x="6" y="14"/>
                      </a:lnTo>
                      <a:lnTo>
                        <a:pt x="2" y="14"/>
                      </a:lnTo>
                      <a:lnTo>
                        <a:pt x="0" y="10"/>
                      </a:lnTo>
                      <a:lnTo>
                        <a:pt x="2" y="16"/>
                      </a:lnTo>
                      <a:lnTo>
                        <a:pt x="6" y="18"/>
                      </a:lnTo>
                      <a:lnTo>
                        <a:pt x="10" y="16"/>
                      </a:lnTo>
                      <a:lnTo>
                        <a:pt x="12" y="14"/>
                      </a:lnTo>
                      <a:lnTo>
                        <a:pt x="14" y="6"/>
                      </a:lnTo>
                      <a:lnTo>
                        <a:pt x="12" y="0"/>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4" name="Freeform 9001"/>
                <p:cNvSpPr>
                  <a:spLocks/>
                </p:cNvSpPr>
                <p:nvPr/>
              </p:nvSpPr>
              <p:spPr bwMode="auto">
                <a:xfrm>
                  <a:off x="2536" y="4576"/>
                  <a:ext cx="12" cy="13"/>
                </a:xfrm>
                <a:custGeom>
                  <a:avLst/>
                  <a:gdLst>
                    <a:gd name="T0" fmla="*/ 10 w 10"/>
                    <a:gd name="T1" fmla="*/ 8 h 16"/>
                    <a:gd name="T2" fmla="*/ 10 w 10"/>
                    <a:gd name="T3" fmla="*/ 8 h 16"/>
                    <a:gd name="T4" fmla="*/ 8 w 10"/>
                    <a:gd name="T5" fmla="*/ 14 h 16"/>
                    <a:gd name="T6" fmla="*/ 8 w 10"/>
                    <a:gd name="T7" fmla="*/ 16 h 16"/>
                    <a:gd name="T8" fmla="*/ 4 w 10"/>
                    <a:gd name="T9" fmla="*/ 16 h 16"/>
                    <a:gd name="T10" fmla="*/ 4 w 10"/>
                    <a:gd name="T11" fmla="*/ 16 h 16"/>
                    <a:gd name="T12" fmla="*/ 2 w 10"/>
                    <a:gd name="T13" fmla="*/ 16 h 16"/>
                    <a:gd name="T14" fmla="*/ 2 w 10"/>
                    <a:gd name="T15" fmla="*/ 14 h 16"/>
                    <a:gd name="T16" fmla="*/ 0 w 10"/>
                    <a:gd name="T17" fmla="*/ 8 h 16"/>
                    <a:gd name="T18" fmla="*/ 0 w 10"/>
                    <a:gd name="T19" fmla="*/ 8 h 16"/>
                    <a:gd name="T20" fmla="*/ 2 w 10"/>
                    <a:gd name="T21" fmla="*/ 2 h 16"/>
                    <a:gd name="T22" fmla="*/ 2 w 10"/>
                    <a:gd name="T23" fmla="*/ 0 h 16"/>
                    <a:gd name="T24" fmla="*/ 4 w 10"/>
                    <a:gd name="T25" fmla="*/ 0 h 16"/>
                    <a:gd name="T26" fmla="*/ 4 w 10"/>
                    <a:gd name="T27" fmla="*/ 0 h 16"/>
                    <a:gd name="T28" fmla="*/ 8 w 10"/>
                    <a:gd name="T29" fmla="*/ 0 h 16"/>
                    <a:gd name="T30" fmla="*/ 8 w 10"/>
                    <a:gd name="T31" fmla="*/ 2 h 16"/>
                    <a:gd name="T32" fmla="*/ 10 w 10"/>
                    <a:gd name="T33" fmla="*/ 8 h 16"/>
                    <a:gd name="T34" fmla="*/ 10 w 10"/>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6"/>
                    <a:gd name="T56" fmla="*/ 10 w 10"/>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6">
                      <a:moveTo>
                        <a:pt x="10" y="8"/>
                      </a:moveTo>
                      <a:lnTo>
                        <a:pt x="10" y="8"/>
                      </a:lnTo>
                      <a:lnTo>
                        <a:pt x="8" y="14"/>
                      </a:lnTo>
                      <a:lnTo>
                        <a:pt x="8" y="16"/>
                      </a:lnTo>
                      <a:lnTo>
                        <a:pt x="4" y="16"/>
                      </a:lnTo>
                      <a:lnTo>
                        <a:pt x="2" y="16"/>
                      </a:lnTo>
                      <a:lnTo>
                        <a:pt x="2" y="14"/>
                      </a:lnTo>
                      <a:lnTo>
                        <a:pt x="0" y="8"/>
                      </a:lnTo>
                      <a:lnTo>
                        <a:pt x="2" y="2"/>
                      </a:lnTo>
                      <a:lnTo>
                        <a:pt x="2" y="0"/>
                      </a:lnTo>
                      <a:lnTo>
                        <a:pt x="4" y="0"/>
                      </a:lnTo>
                      <a:lnTo>
                        <a:pt x="8" y="0"/>
                      </a:lnTo>
                      <a:lnTo>
                        <a:pt x="8" y="2"/>
                      </a:lnTo>
                      <a:lnTo>
                        <a:pt x="10" y="8"/>
                      </a:lnTo>
                      <a:close/>
                    </a:path>
                  </a:pathLst>
                </a:custGeom>
                <a:solidFill>
                  <a:srgbClr val="66B821"/>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5" name="Freeform 9002"/>
                <p:cNvSpPr>
                  <a:spLocks/>
                </p:cNvSpPr>
                <p:nvPr/>
              </p:nvSpPr>
              <p:spPr bwMode="auto">
                <a:xfrm>
                  <a:off x="2477" y="4442"/>
                  <a:ext cx="80" cy="26"/>
                </a:xfrm>
                <a:custGeom>
                  <a:avLst/>
                  <a:gdLst>
                    <a:gd name="T0" fmla="*/ 0 w 76"/>
                    <a:gd name="T1" fmla="*/ 28 h 28"/>
                    <a:gd name="T2" fmla="*/ 0 w 76"/>
                    <a:gd name="T3" fmla="*/ 28 h 28"/>
                    <a:gd name="T4" fmla="*/ 18 w 76"/>
                    <a:gd name="T5" fmla="*/ 24 h 28"/>
                    <a:gd name="T6" fmla="*/ 34 w 76"/>
                    <a:gd name="T7" fmla="*/ 20 h 28"/>
                    <a:gd name="T8" fmla="*/ 48 w 76"/>
                    <a:gd name="T9" fmla="*/ 16 h 28"/>
                    <a:gd name="T10" fmla="*/ 58 w 76"/>
                    <a:gd name="T11" fmla="*/ 10 h 28"/>
                    <a:gd name="T12" fmla="*/ 72 w 76"/>
                    <a:gd name="T13" fmla="*/ 2 h 28"/>
                    <a:gd name="T14" fmla="*/ 76 w 76"/>
                    <a:gd name="T15" fmla="*/ 0 h 28"/>
                    <a:gd name="T16" fmla="*/ 76 w 76"/>
                    <a:gd name="T17" fmla="*/ 0 h 28"/>
                    <a:gd name="T18" fmla="*/ 40 w 76"/>
                    <a:gd name="T19" fmla="*/ 10 h 28"/>
                    <a:gd name="T20" fmla="*/ 40 w 76"/>
                    <a:gd name="T21" fmla="*/ 10 h 28"/>
                    <a:gd name="T22" fmla="*/ 14 w 76"/>
                    <a:gd name="T23" fmla="*/ 20 h 28"/>
                    <a:gd name="T24" fmla="*/ 0 w 76"/>
                    <a:gd name="T25" fmla="*/ 28 h 28"/>
                    <a:gd name="T26" fmla="*/ 0 w 76"/>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28"/>
                    <a:gd name="T44" fmla="*/ 76 w 76"/>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28">
                      <a:moveTo>
                        <a:pt x="0" y="28"/>
                      </a:moveTo>
                      <a:lnTo>
                        <a:pt x="0" y="28"/>
                      </a:lnTo>
                      <a:lnTo>
                        <a:pt x="18" y="24"/>
                      </a:lnTo>
                      <a:lnTo>
                        <a:pt x="34" y="20"/>
                      </a:lnTo>
                      <a:lnTo>
                        <a:pt x="48" y="16"/>
                      </a:lnTo>
                      <a:lnTo>
                        <a:pt x="58" y="10"/>
                      </a:lnTo>
                      <a:lnTo>
                        <a:pt x="72" y="2"/>
                      </a:lnTo>
                      <a:lnTo>
                        <a:pt x="76" y="0"/>
                      </a:lnTo>
                      <a:lnTo>
                        <a:pt x="40" y="10"/>
                      </a:lnTo>
                      <a:lnTo>
                        <a:pt x="14" y="20"/>
                      </a:lnTo>
                      <a:lnTo>
                        <a:pt x="0" y="28"/>
                      </a:lnTo>
                      <a:close/>
                    </a:path>
                  </a:pathLst>
                </a:custGeom>
                <a:solidFill>
                  <a:srgbClr val="D9D9B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6" name="Freeform 9003"/>
                <p:cNvSpPr>
                  <a:spLocks/>
                </p:cNvSpPr>
                <p:nvPr/>
              </p:nvSpPr>
              <p:spPr bwMode="auto">
                <a:xfrm>
                  <a:off x="2383" y="4414"/>
                  <a:ext cx="90" cy="210"/>
                </a:xfrm>
                <a:custGeom>
                  <a:avLst/>
                  <a:gdLst>
                    <a:gd name="T0" fmla="*/ 96 w 96"/>
                    <a:gd name="T1" fmla="*/ 214 h 214"/>
                    <a:gd name="T2" fmla="*/ 0 w 96"/>
                    <a:gd name="T3" fmla="*/ 158 h 214"/>
                    <a:gd name="T4" fmla="*/ 0 w 96"/>
                    <a:gd name="T5" fmla="*/ 0 h 214"/>
                    <a:gd name="T6" fmla="*/ 96 w 96"/>
                    <a:gd name="T7" fmla="*/ 56 h 214"/>
                    <a:gd name="T8" fmla="*/ 96 w 96"/>
                    <a:gd name="T9" fmla="*/ 214 h 214"/>
                    <a:gd name="T10" fmla="*/ 0 60000 65536"/>
                    <a:gd name="T11" fmla="*/ 0 60000 65536"/>
                    <a:gd name="T12" fmla="*/ 0 60000 65536"/>
                    <a:gd name="T13" fmla="*/ 0 60000 65536"/>
                    <a:gd name="T14" fmla="*/ 0 60000 65536"/>
                    <a:gd name="T15" fmla="*/ 0 w 96"/>
                    <a:gd name="T16" fmla="*/ 0 h 214"/>
                    <a:gd name="T17" fmla="*/ 96 w 96"/>
                    <a:gd name="T18" fmla="*/ 214 h 214"/>
                  </a:gdLst>
                  <a:ahLst/>
                  <a:cxnLst>
                    <a:cxn ang="T10">
                      <a:pos x="T0" y="T1"/>
                    </a:cxn>
                    <a:cxn ang="T11">
                      <a:pos x="T2" y="T3"/>
                    </a:cxn>
                    <a:cxn ang="T12">
                      <a:pos x="T4" y="T5"/>
                    </a:cxn>
                    <a:cxn ang="T13">
                      <a:pos x="T6" y="T7"/>
                    </a:cxn>
                    <a:cxn ang="T14">
                      <a:pos x="T8" y="T9"/>
                    </a:cxn>
                  </a:cxnLst>
                  <a:rect l="T15" t="T16" r="T17" b="T18"/>
                  <a:pathLst>
                    <a:path w="96" h="214">
                      <a:moveTo>
                        <a:pt x="96" y="214"/>
                      </a:moveTo>
                      <a:lnTo>
                        <a:pt x="0" y="158"/>
                      </a:lnTo>
                      <a:lnTo>
                        <a:pt x="0" y="0"/>
                      </a:lnTo>
                      <a:lnTo>
                        <a:pt x="96" y="56"/>
                      </a:lnTo>
                      <a:lnTo>
                        <a:pt x="96" y="214"/>
                      </a:lnTo>
                      <a:close/>
                    </a:path>
                  </a:pathLst>
                </a:custGeom>
                <a:gradFill rotWithShape="1">
                  <a:gsLst>
                    <a:gs pos="0">
                      <a:srgbClr val="BABA9F"/>
                    </a:gs>
                    <a:gs pos="100000">
                      <a:srgbClr val="D9D9B9"/>
                    </a:gs>
                  </a:gsLst>
                  <a:lin ang="54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76" name="Group 9004"/>
              <p:cNvGrpSpPr>
                <a:grpSpLocks/>
              </p:cNvGrpSpPr>
              <p:nvPr/>
            </p:nvGrpSpPr>
            <p:grpSpPr bwMode="auto">
              <a:xfrm>
                <a:off x="3321" y="4972"/>
                <a:ext cx="172" cy="242"/>
                <a:chOff x="2379" y="4387"/>
                <a:chExt cx="172" cy="242"/>
              </a:xfrm>
            </p:grpSpPr>
            <p:sp>
              <p:nvSpPr>
                <p:cNvPr id="177" name="Freeform 9005"/>
                <p:cNvSpPr>
                  <a:spLocks/>
                </p:cNvSpPr>
                <p:nvPr/>
              </p:nvSpPr>
              <p:spPr bwMode="auto">
                <a:xfrm>
                  <a:off x="2379" y="4385"/>
                  <a:ext cx="174" cy="244"/>
                </a:xfrm>
                <a:custGeom>
                  <a:avLst/>
                  <a:gdLst>
                    <a:gd name="T0" fmla="*/ 76 w 172"/>
                    <a:gd name="T1" fmla="*/ 0 h 242"/>
                    <a:gd name="T2" fmla="*/ 0 w 172"/>
                    <a:gd name="T3" fmla="*/ 28 h 242"/>
                    <a:gd name="T4" fmla="*/ 0 w 172"/>
                    <a:gd name="T5" fmla="*/ 186 h 242"/>
                    <a:gd name="T6" fmla="*/ 96 w 172"/>
                    <a:gd name="T7" fmla="*/ 242 h 242"/>
                    <a:gd name="T8" fmla="*/ 96 w 172"/>
                    <a:gd name="T9" fmla="*/ 242 h 242"/>
                    <a:gd name="T10" fmla="*/ 114 w 172"/>
                    <a:gd name="T11" fmla="*/ 238 h 242"/>
                    <a:gd name="T12" fmla="*/ 130 w 172"/>
                    <a:gd name="T13" fmla="*/ 234 h 242"/>
                    <a:gd name="T14" fmla="*/ 144 w 172"/>
                    <a:gd name="T15" fmla="*/ 230 h 242"/>
                    <a:gd name="T16" fmla="*/ 154 w 172"/>
                    <a:gd name="T17" fmla="*/ 226 h 242"/>
                    <a:gd name="T18" fmla="*/ 168 w 172"/>
                    <a:gd name="T19" fmla="*/ 218 h 242"/>
                    <a:gd name="T20" fmla="*/ 172 w 172"/>
                    <a:gd name="T21" fmla="*/ 214 h 242"/>
                    <a:gd name="T22" fmla="*/ 172 w 172"/>
                    <a:gd name="T23" fmla="*/ 56 h 242"/>
                    <a:gd name="T24" fmla="*/ 76 w 172"/>
                    <a:gd name="T25" fmla="*/ 0 h 2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242"/>
                    <a:gd name="T41" fmla="*/ 172 w 172"/>
                    <a:gd name="T42" fmla="*/ 242 h 2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242">
                      <a:moveTo>
                        <a:pt x="76" y="0"/>
                      </a:moveTo>
                      <a:lnTo>
                        <a:pt x="0" y="28"/>
                      </a:lnTo>
                      <a:lnTo>
                        <a:pt x="0" y="186"/>
                      </a:lnTo>
                      <a:lnTo>
                        <a:pt x="96" y="242"/>
                      </a:lnTo>
                      <a:lnTo>
                        <a:pt x="114" y="238"/>
                      </a:lnTo>
                      <a:lnTo>
                        <a:pt x="130" y="234"/>
                      </a:lnTo>
                      <a:lnTo>
                        <a:pt x="144" y="230"/>
                      </a:lnTo>
                      <a:lnTo>
                        <a:pt x="154" y="226"/>
                      </a:lnTo>
                      <a:lnTo>
                        <a:pt x="168" y="218"/>
                      </a:lnTo>
                      <a:lnTo>
                        <a:pt x="172" y="214"/>
                      </a:lnTo>
                      <a:lnTo>
                        <a:pt x="172" y="56"/>
                      </a:lnTo>
                      <a:lnTo>
                        <a:pt x="76" y="0"/>
                      </a:lnTo>
                      <a:close/>
                    </a:path>
                  </a:pathLst>
                </a:custGeom>
                <a:solidFill>
                  <a:srgbClr val="000000"/>
                </a:solidFill>
                <a:ln w="25400">
                  <a:solidFill>
                    <a:srgbClr val="000000"/>
                  </a:solid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8" name="Freeform 9006"/>
                <p:cNvSpPr>
                  <a:spLocks/>
                </p:cNvSpPr>
                <p:nvPr/>
              </p:nvSpPr>
              <p:spPr bwMode="auto">
                <a:xfrm>
                  <a:off x="2379" y="4385"/>
                  <a:ext cx="174" cy="85"/>
                </a:xfrm>
                <a:custGeom>
                  <a:avLst/>
                  <a:gdLst>
                    <a:gd name="T0" fmla="*/ 172 w 172"/>
                    <a:gd name="T1" fmla="*/ 56 h 84"/>
                    <a:gd name="T2" fmla="*/ 96 w 172"/>
                    <a:gd name="T3" fmla="*/ 84 h 84"/>
                    <a:gd name="T4" fmla="*/ 0 w 172"/>
                    <a:gd name="T5" fmla="*/ 28 h 84"/>
                    <a:gd name="T6" fmla="*/ 76 w 172"/>
                    <a:gd name="T7" fmla="*/ 0 h 84"/>
                    <a:gd name="T8" fmla="*/ 172 w 172"/>
                    <a:gd name="T9" fmla="*/ 56 h 84"/>
                    <a:gd name="T10" fmla="*/ 0 60000 65536"/>
                    <a:gd name="T11" fmla="*/ 0 60000 65536"/>
                    <a:gd name="T12" fmla="*/ 0 60000 65536"/>
                    <a:gd name="T13" fmla="*/ 0 60000 65536"/>
                    <a:gd name="T14" fmla="*/ 0 60000 65536"/>
                    <a:gd name="T15" fmla="*/ 0 w 172"/>
                    <a:gd name="T16" fmla="*/ 0 h 84"/>
                    <a:gd name="T17" fmla="*/ 172 w 172"/>
                    <a:gd name="T18" fmla="*/ 84 h 84"/>
                  </a:gdLst>
                  <a:ahLst/>
                  <a:cxnLst>
                    <a:cxn ang="T10">
                      <a:pos x="T0" y="T1"/>
                    </a:cxn>
                    <a:cxn ang="T11">
                      <a:pos x="T2" y="T3"/>
                    </a:cxn>
                    <a:cxn ang="T12">
                      <a:pos x="T4" y="T5"/>
                    </a:cxn>
                    <a:cxn ang="T13">
                      <a:pos x="T6" y="T7"/>
                    </a:cxn>
                    <a:cxn ang="T14">
                      <a:pos x="T8" y="T9"/>
                    </a:cxn>
                  </a:cxnLst>
                  <a:rect l="T15" t="T16" r="T17" b="T18"/>
                  <a:pathLst>
                    <a:path w="172" h="84">
                      <a:moveTo>
                        <a:pt x="172" y="56"/>
                      </a:moveTo>
                      <a:lnTo>
                        <a:pt x="96" y="84"/>
                      </a:lnTo>
                      <a:lnTo>
                        <a:pt x="0" y="28"/>
                      </a:lnTo>
                      <a:lnTo>
                        <a:pt x="76" y="0"/>
                      </a:lnTo>
                      <a:lnTo>
                        <a:pt x="172" y="56"/>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9" name="Freeform 9007"/>
                <p:cNvSpPr>
                  <a:spLocks/>
                </p:cNvSpPr>
                <p:nvPr/>
              </p:nvSpPr>
              <p:spPr bwMode="auto">
                <a:xfrm>
                  <a:off x="2473" y="4442"/>
                  <a:ext cx="80" cy="187"/>
                </a:xfrm>
                <a:custGeom>
                  <a:avLst/>
                  <a:gdLst>
                    <a:gd name="T0" fmla="*/ 0 w 76"/>
                    <a:gd name="T1" fmla="*/ 28 h 186"/>
                    <a:gd name="T2" fmla="*/ 0 w 76"/>
                    <a:gd name="T3" fmla="*/ 186 h 186"/>
                    <a:gd name="T4" fmla="*/ 0 w 76"/>
                    <a:gd name="T5" fmla="*/ 186 h 186"/>
                    <a:gd name="T6" fmla="*/ 18 w 76"/>
                    <a:gd name="T7" fmla="*/ 182 h 186"/>
                    <a:gd name="T8" fmla="*/ 34 w 76"/>
                    <a:gd name="T9" fmla="*/ 178 h 186"/>
                    <a:gd name="T10" fmla="*/ 48 w 76"/>
                    <a:gd name="T11" fmla="*/ 174 h 186"/>
                    <a:gd name="T12" fmla="*/ 58 w 76"/>
                    <a:gd name="T13" fmla="*/ 170 h 186"/>
                    <a:gd name="T14" fmla="*/ 72 w 76"/>
                    <a:gd name="T15" fmla="*/ 162 h 186"/>
                    <a:gd name="T16" fmla="*/ 76 w 76"/>
                    <a:gd name="T17" fmla="*/ 158 h 186"/>
                    <a:gd name="T18" fmla="*/ 76 w 76"/>
                    <a:gd name="T19" fmla="*/ 0 h 186"/>
                    <a:gd name="T20" fmla="*/ 0 w 76"/>
                    <a:gd name="T21" fmla="*/ 28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
                    <a:gd name="T34" fmla="*/ 0 h 186"/>
                    <a:gd name="T35" fmla="*/ 76 w 76"/>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 h="186">
                      <a:moveTo>
                        <a:pt x="0" y="28"/>
                      </a:moveTo>
                      <a:lnTo>
                        <a:pt x="0" y="186"/>
                      </a:lnTo>
                      <a:lnTo>
                        <a:pt x="18" y="182"/>
                      </a:lnTo>
                      <a:lnTo>
                        <a:pt x="34" y="178"/>
                      </a:lnTo>
                      <a:lnTo>
                        <a:pt x="48" y="174"/>
                      </a:lnTo>
                      <a:lnTo>
                        <a:pt x="58" y="170"/>
                      </a:lnTo>
                      <a:lnTo>
                        <a:pt x="72" y="162"/>
                      </a:lnTo>
                      <a:lnTo>
                        <a:pt x="76" y="158"/>
                      </a:lnTo>
                      <a:lnTo>
                        <a:pt x="76" y="0"/>
                      </a:lnTo>
                      <a:lnTo>
                        <a:pt x="0" y="28"/>
                      </a:lnTo>
                      <a:close/>
                    </a:path>
                  </a:pathLst>
                </a:custGeom>
                <a:gradFill rotWithShape="1">
                  <a:gsLst>
                    <a:gs pos="0">
                      <a:srgbClr val="C4C49D"/>
                    </a:gs>
                    <a:gs pos="100000">
                      <a:srgbClr val="CCCCA3"/>
                    </a:gs>
                  </a:gsLst>
                  <a:lin ang="189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0" name="Freeform 9008"/>
                <p:cNvSpPr>
                  <a:spLocks/>
                </p:cNvSpPr>
                <p:nvPr/>
              </p:nvSpPr>
              <p:spPr bwMode="auto">
                <a:xfrm>
                  <a:off x="2483" y="4458"/>
                  <a:ext cx="57" cy="32"/>
                </a:xfrm>
                <a:custGeom>
                  <a:avLst/>
                  <a:gdLst>
                    <a:gd name="T0" fmla="*/ 58 w 58"/>
                    <a:gd name="T1" fmla="*/ 14 h 34"/>
                    <a:gd name="T2" fmla="*/ 0 w 58"/>
                    <a:gd name="T3" fmla="*/ 34 h 34"/>
                    <a:gd name="T4" fmla="*/ 0 w 58"/>
                    <a:gd name="T5" fmla="*/ 22 h 34"/>
                    <a:gd name="T6" fmla="*/ 58 w 58"/>
                    <a:gd name="T7" fmla="*/ 0 h 34"/>
                    <a:gd name="T8" fmla="*/ 58 w 58"/>
                    <a:gd name="T9" fmla="*/ 14 h 34"/>
                    <a:gd name="T10" fmla="*/ 0 60000 65536"/>
                    <a:gd name="T11" fmla="*/ 0 60000 65536"/>
                    <a:gd name="T12" fmla="*/ 0 60000 65536"/>
                    <a:gd name="T13" fmla="*/ 0 60000 65536"/>
                    <a:gd name="T14" fmla="*/ 0 60000 65536"/>
                    <a:gd name="T15" fmla="*/ 0 w 58"/>
                    <a:gd name="T16" fmla="*/ 0 h 34"/>
                    <a:gd name="T17" fmla="*/ 58 w 58"/>
                    <a:gd name="T18" fmla="*/ 34 h 34"/>
                  </a:gdLst>
                  <a:ahLst/>
                  <a:cxnLst>
                    <a:cxn ang="T10">
                      <a:pos x="T0" y="T1"/>
                    </a:cxn>
                    <a:cxn ang="T11">
                      <a:pos x="T2" y="T3"/>
                    </a:cxn>
                    <a:cxn ang="T12">
                      <a:pos x="T4" y="T5"/>
                    </a:cxn>
                    <a:cxn ang="T13">
                      <a:pos x="T6" y="T7"/>
                    </a:cxn>
                    <a:cxn ang="T14">
                      <a:pos x="T8" y="T9"/>
                    </a:cxn>
                  </a:cxnLst>
                  <a:rect l="T15" t="T16" r="T17" b="T18"/>
                  <a:pathLst>
                    <a:path w="58" h="34">
                      <a:moveTo>
                        <a:pt x="58" y="14"/>
                      </a:moveTo>
                      <a:lnTo>
                        <a:pt x="0" y="34"/>
                      </a:lnTo>
                      <a:lnTo>
                        <a:pt x="0" y="22"/>
                      </a:lnTo>
                      <a:lnTo>
                        <a:pt x="58" y="0"/>
                      </a:lnTo>
                      <a:lnTo>
                        <a:pt x="58" y="14"/>
                      </a:lnTo>
                      <a:close/>
                    </a:path>
                  </a:pathLst>
                </a:custGeom>
                <a:solidFill>
                  <a:srgbClr val="59595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1" name="Freeform 9009"/>
                <p:cNvSpPr>
                  <a:spLocks/>
                </p:cNvSpPr>
                <p:nvPr/>
              </p:nvSpPr>
              <p:spPr bwMode="auto">
                <a:xfrm>
                  <a:off x="2483" y="4471"/>
                  <a:ext cx="57" cy="22"/>
                </a:xfrm>
                <a:custGeom>
                  <a:avLst/>
                  <a:gdLst>
                    <a:gd name="T0" fmla="*/ 58 w 58"/>
                    <a:gd name="T1" fmla="*/ 2 h 22"/>
                    <a:gd name="T2" fmla="*/ 2 w 58"/>
                    <a:gd name="T3" fmla="*/ 22 h 22"/>
                    <a:gd name="T4" fmla="*/ 0 w 58"/>
                    <a:gd name="T5" fmla="*/ 22 h 22"/>
                    <a:gd name="T6" fmla="*/ 58 w 58"/>
                    <a:gd name="T7" fmla="*/ 0 h 22"/>
                    <a:gd name="T8" fmla="*/ 58 w 58"/>
                    <a:gd name="T9" fmla="*/ 2 h 22"/>
                    <a:gd name="T10" fmla="*/ 0 60000 65536"/>
                    <a:gd name="T11" fmla="*/ 0 60000 65536"/>
                    <a:gd name="T12" fmla="*/ 0 60000 65536"/>
                    <a:gd name="T13" fmla="*/ 0 60000 65536"/>
                    <a:gd name="T14" fmla="*/ 0 60000 65536"/>
                    <a:gd name="T15" fmla="*/ 0 w 58"/>
                    <a:gd name="T16" fmla="*/ 0 h 22"/>
                    <a:gd name="T17" fmla="*/ 58 w 58"/>
                    <a:gd name="T18" fmla="*/ 22 h 22"/>
                  </a:gdLst>
                  <a:ahLst/>
                  <a:cxnLst>
                    <a:cxn ang="T10">
                      <a:pos x="T0" y="T1"/>
                    </a:cxn>
                    <a:cxn ang="T11">
                      <a:pos x="T2" y="T3"/>
                    </a:cxn>
                    <a:cxn ang="T12">
                      <a:pos x="T4" y="T5"/>
                    </a:cxn>
                    <a:cxn ang="T13">
                      <a:pos x="T6" y="T7"/>
                    </a:cxn>
                    <a:cxn ang="T14">
                      <a:pos x="T8" y="T9"/>
                    </a:cxn>
                  </a:cxnLst>
                  <a:rect l="T15" t="T16" r="T17" b="T18"/>
                  <a:pathLst>
                    <a:path w="58" h="22">
                      <a:moveTo>
                        <a:pt x="58" y="2"/>
                      </a:moveTo>
                      <a:lnTo>
                        <a:pt x="2" y="22"/>
                      </a:lnTo>
                      <a:lnTo>
                        <a:pt x="0" y="22"/>
                      </a:lnTo>
                      <a:lnTo>
                        <a:pt x="58" y="0"/>
                      </a:lnTo>
                      <a:lnTo>
                        <a:pt x="58" y="2"/>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2" name="Freeform 9010"/>
                <p:cNvSpPr>
                  <a:spLocks/>
                </p:cNvSpPr>
                <p:nvPr/>
              </p:nvSpPr>
              <p:spPr bwMode="auto">
                <a:xfrm>
                  <a:off x="2533" y="4571"/>
                  <a:ext cx="19" cy="23"/>
                </a:xfrm>
                <a:custGeom>
                  <a:avLst/>
                  <a:gdLst>
                    <a:gd name="T0" fmla="*/ 14 w 14"/>
                    <a:gd name="T1" fmla="*/ 12 h 24"/>
                    <a:gd name="T2" fmla="*/ 14 w 14"/>
                    <a:gd name="T3" fmla="*/ 12 h 24"/>
                    <a:gd name="T4" fmla="*/ 12 w 14"/>
                    <a:gd name="T5" fmla="*/ 20 h 24"/>
                    <a:gd name="T6" fmla="*/ 10 w 14"/>
                    <a:gd name="T7" fmla="*/ 22 h 24"/>
                    <a:gd name="T8" fmla="*/ 6 w 14"/>
                    <a:gd name="T9" fmla="*/ 24 h 24"/>
                    <a:gd name="T10" fmla="*/ 6 w 14"/>
                    <a:gd name="T11" fmla="*/ 24 h 24"/>
                    <a:gd name="T12" fmla="*/ 4 w 14"/>
                    <a:gd name="T13" fmla="*/ 22 h 24"/>
                    <a:gd name="T14" fmla="*/ 2 w 14"/>
                    <a:gd name="T15" fmla="*/ 20 h 24"/>
                    <a:gd name="T16" fmla="*/ 0 w 14"/>
                    <a:gd name="T17" fmla="*/ 12 h 24"/>
                    <a:gd name="T18" fmla="*/ 0 w 14"/>
                    <a:gd name="T19" fmla="*/ 12 h 24"/>
                    <a:gd name="T20" fmla="*/ 2 w 14"/>
                    <a:gd name="T21" fmla="*/ 4 h 24"/>
                    <a:gd name="T22" fmla="*/ 4 w 14"/>
                    <a:gd name="T23" fmla="*/ 2 h 24"/>
                    <a:gd name="T24" fmla="*/ 6 w 14"/>
                    <a:gd name="T25" fmla="*/ 0 h 24"/>
                    <a:gd name="T26" fmla="*/ 6 w 14"/>
                    <a:gd name="T27" fmla="*/ 0 h 24"/>
                    <a:gd name="T28" fmla="*/ 10 w 14"/>
                    <a:gd name="T29" fmla="*/ 2 h 24"/>
                    <a:gd name="T30" fmla="*/ 12 w 14"/>
                    <a:gd name="T31" fmla="*/ 4 h 24"/>
                    <a:gd name="T32" fmla="*/ 14 w 14"/>
                    <a:gd name="T33" fmla="*/ 12 h 24"/>
                    <a:gd name="T34" fmla="*/ 14 w 14"/>
                    <a:gd name="T35" fmla="*/ 12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4"/>
                    <a:gd name="T56" fmla="*/ 14 w 1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4">
                      <a:moveTo>
                        <a:pt x="14" y="12"/>
                      </a:moveTo>
                      <a:lnTo>
                        <a:pt x="14" y="12"/>
                      </a:lnTo>
                      <a:lnTo>
                        <a:pt x="12" y="20"/>
                      </a:lnTo>
                      <a:lnTo>
                        <a:pt x="10" y="22"/>
                      </a:lnTo>
                      <a:lnTo>
                        <a:pt x="6" y="24"/>
                      </a:lnTo>
                      <a:lnTo>
                        <a:pt x="4" y="22"/>
                      </a:lnTo>
                      <a:lnTo>
                        <a:pt x="2" y="20"/>
                      </a:lnTo>
                      <a:lnTo>
                        <a:pt x="0" y="12"/>
                      </a:lnTo>
                      <a:lnTo>
                        <a:pt x="2" y="4"/>
                      </a:lnTo>
                      <a:lnTo>
                        <a:pt x="4" y="2"/>
                      </a:lnTo>
                      <a:lnTo>
                        <a:pt x="6" y="0"/>
                      </a:lnTo>
                      <a:lnTo>
                        <a:pt x="10" y="2"/>
                      </a:lnTo>
                      <a:lnTo>
                        <a:pt x="12" y="4"/>
                      </a:lnTo>
                      <a:lnTo>
                        <a:pt x="14" y="12"/>
                      </a:lnTo>
                      <a:close/>
                    </a:path>
                  </a:pathLst>
                </a:custGeom>
                <a:solidFill>
                  <a:srgbClr val="B3B37E"/>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3" name="Freeform 9011"/>
                <p:cNvSpPr>
                  <a:spLocks/>
                </p:cNvSpPr>
                <p:nvPr/>
              </p:nvSpPr>
              <p:spPr bwMode="auto">
                <a:xfrm>
                  <a:off x="2533" y="4576"/>
                  <a:ext cx="19" cy="19"/>
                </a:xfrm>
                <a:custGeom>
                  <a:avLst/>
                  <a:gdLst>
                    <a:gd name="T0" fmla="*/ 12 w 14"/>
                    <a:gd name="T1" fmla="*/ 0 h 18"/>
                    <a:gd name="T2" fmla="*/ 12 w 14"/>
                    <a:gd name="T3" fmla="*/ 0 h 18"/>
                    <a:gd name="T4" fmla="*/ 14 w 14"/>
                    <a:gd name="T5" fmla="*/ 4 h 18"/>
                    <a:gd name="T6" fmla="*/ 14 w 14"/>
                    <a:gd name="T7" fmla="*/ 4 h 18"/>
                    <a:gd name="T8" fmla="*/ 10 w 14"/>
                    <a:gd name="T9" fmla="*/ 12 h 18"/>
                    <a:gd name="T10" fmla="*/ 8 w 14"/>
                    <a:gd name="T11" fmla="*/ 14 h 18"/>
                    <a:gd name="T12" fmla="*/ 6 w 14"/>
                    <a:gd name="T13" fmla="*/ 14 h 18"/>
                    <a:gd name="T14" fmla="*/ 6 w 14"/>
                    <a:gd name="T15" fmla="*/ 14 h 18"/>
                    <a:gd name="T16" fmla="*/ 2 w 14"/>
                    <a:gd name="T17" fmla="*/ 14 h 18"/>
                    <a:gd name="T18" fmla="*/ 0 w 14"/>
                    <a:gd name="T19" fmla="*/ 10 h 18"/>
                    <a:gd name="T20" fmla="*/ 0 w 14"/>
                    <a:gd name="T21" fmla="*/ 10 h 18"/>
                    <a:gd name="T22" fmla="*/ 2 w 14"/>
                    <a:gd name="T23" fmla="*/ 16 h 18"/>
                    <a:gd name="T24" fmla="*/ 6 w 14"/>
                    <a:gd name="T25" fmla="*/ 18 h 18"/>
                    <a:gd name="T26" fmla="*/ 6 w 14"/>
                    <a:gd name="T27" fmla="*/ 18 h 18"/>
                    <a:gd name="T28" fmla="*/ 10 w 14"/>
                    <a:gd name="T29" fmla="*/ 16 h 18"/>
                    <a:gd name="T30" fmla="*/ 12 w 14"/>
                    <a:gd name="T31" fmla="*/ 14 h 18"/>
                    <a:gd name="T32" fmla="*/ 14 w 14"/>
                    <a:gd name="T33" fmla="*/ 6 h 18"/>
                    <a:gd name="T34" fmla="*/ 14 w 14"/>
                    <a:gd name="T35" fmla="*/ 6 h 18"/>
                    <a:gd name="T36" fmla="*/ 12 w 14"/>
                    <a:gd name="T37" fmla="*/ 0 h 18"/>
                    <a:gd name="T38" fmla="*/ 12 w 1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8"/>
                    <a:gd name="T62" fmla="*/ 14 w 1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8">
                      <a:moveTo>
                        <a:pt x="12" y="0"/>
                      </a:moveTo>
                      <a:lnTo>
                        <a:pt x="12" y="0"/>
                      </a:lnTo>
                      <a:lnTo>
                        <a:pt x="14" y="4"/>
                      </a:lnTo>
                      <a:lnTo>
                        <a:pt x="10" y="12"/>
                      </a:lnTo>
                      <a:lnTo>
                        <a:pt x="8" y="14"/>
                      </a:lnTo>
                      <a:lnTo>
                        <a:pt x="6" y="14"/>
                      </a:lnTo>
                      <a:lnTo>
                        <a:pt x="2" y="14"/>
                      </a:lnTo>
                      <a:lnTo>
                        <a:pt x="0" y="10"/>
                      </a:lnTo>
                      <a:lnTo>
                        <a:pt x="2" y="16"/>
                      </a:lnTo>
                      <a:lnTo>
                        <a:pt x="6" y="18"/>
                      </a:lnTo>
                      <a:lnTo>
                        <a:pt x="10" y="16"/>
                      </a:lnTo>
                      <a:lnTo>
                        <a:pt x="12" y="14"/>
                      </a:lnTo>
                      <a:lnTo>
                        <a:pt x="14" y="6"/>
                      </a:lnTo>
                      <a:lnTo>
                        <a:pt x="12" y="0"/>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4" name="Freeform 9012"/>
                <p:cNvSpPr>
                  <a:spLocks/>
                </p:cNvSpPr>
                <p:nvPr/>
              </p:nvSpPr>
              <p:spPr bwMode="auto">
                <a:xfrm>
                  <a:off x="2535" y="4576"/>
                  <a:ext cx="12" cy="13"/>
                </a:xfrm>
                <a:custGeom>
                  <a:avLst/>
                  <a:gdLst>
                    <a:gd name="T0" fmla="*/ 10 w 10"/>
                    <a:gd name="T1" fmla="*/ 8 h 16"/>
                    <a:gd name="T2" fmla="*/ 10 w 10"/>
                    <a:gd name="T3" fmla="*/ 8 h 16"/>
                    <a:gd name="T4" fmla="*/ 8 w 10"/>
                    <a:gd name="T5" fmla="*/ 14 h 16"/>
                    <a:gd name="T6" fmla="*/ 8 w 10"/>
                    <a:gd name="T7" fmla="*/ 16 h 16"/>
                    <a:gd name="T8" fmla="*/ 4 w 10"/>
                    <a:gd name="T9" fmla="*/ 16 h 16"/>
                    <a:gd name="T10" fmla="*/ 4 w 10"/>
                    <a:gd name="T11" fmla="*/ 16 h 16"/>
                    <a:gd name="T12" fmla="*/ 2 w 10"/>
                    <a:gd name="T13" fmla="*/ 16 h 16"/>
                    <a:gd name="T14" fmla="*/ 2 w 10"/>
                    <a:gd name="T15" fmla="*/ 14 h 16"/>
                    <a:gd name="T16" fmla="*/ 0 w 10"/>
                    <a:gd name="T17" fmla="*/ 8 h 16"/>
                    <a:gd name="T18" fmla="*/ 0 w 10"/>
                    <a:gd name="T19" fmla="*/ 8 h 16"/>
                    <a:gd name="T20" fmla="*/ 2 w 10"/>
                    <a:gd name="T21" fmla="*/ 2 h 16"/>
                    <a:gd name="T22" fmla="*/ 2 w 10"/>
                    <a:gd name="T23" fmla="*/ 0 h 16"/>
                    <a:gd name="T24" fmla="*/ 4 w 10"/>
                    <a:gd name="T25" fmla="*/ 0 h 16"/>
                    <a:gd name="T26" fmla="*/ 4 w 10"/>
                    <a:gd name="T27" fmla="*/ 0 h 16"/>
                    <a:gd name="T28" fmla="*/ 8 w 10"/>
                    <a:gd name="T29" fmla="*/ 0 h 16"/>
                    <a:gd name="T30" fmla="*/ 8 w 10"/>
                    <a:gd name="T31" fmla="*/ 2 h 16"/>
                    <a:gd name="T32" fmla="*/ 10 w 10"/>
                    <a:gd name="T33" fmla="*/ 8 h 16"/>
                    <a:gd name="T34" fmla="*/ 10 w 10"/>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6"/>
                    <a:gd name="T56" fmla="*/ 10 w 10"/>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6">
                      <a:moveTo>
                        <a:pt x="10" y="8"/>
                      </a:moveTo>
                      <a:lnTo>
                        <a:pt x="10" y="8"/>
                      </a:lnTo>
                      <a:lnTo>
                        <a:pt x="8" y="14"/>
                      </a:lnTo>
                      <a:lnTo>
                        <a:pt x="8" y="16"/>
                      </a:lnTo>
                      <a:lnTo>
                        <a:pt x="4" y="16"/>
                      </a:lnTo>
                      <a:lnTo>
                        <a:pt x="2" y="16"/>
                      </a:lnTo>
                      <a:lnTo>
                        <a:pt x="2" y="14"/>
                      </a:lnTo>
                      <a:lnTo>
                        <a:pt x="0" y="8"/>
                      </a:lnTo>
                      <a:lnTo>
                        <a:pt x="2" y="2"/>
                      </a:lnTo>
                      <a:lnTo>
                        <a:pt x="2" y="0"/>
                      </a:lnTo>
                      <a:lnTo>
                        <a:pt x="4" y="0"/>
                      </a:lnTo>
                      <a:lnTo>
                        <a:pt x="8" y="0"/>
                      </a:lnTo>
                      <a:lnTo>
                        <a:pt x="8" y="2"/>
                      </a:lnTo>
                      <a:lnTo>
                        <a:pt x="10" y="8"/>
                      </a:lnTo>
                      <a:close/>
                    </a:path>
                  </a:pathLst>
                </a:custGeom>
                <a:solidFill>
                  <a:srgbClr val="66B821"/>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5" name="Freeform 9013"/>
                <p:cNvSpPr>
                  <a:spLocks/>
                </p:cNvSpPr>
                <p:nvPr/>
              </p:nvSpPr>
              <p:spPr bwMode="auto">
                <a:xfrm>
                  <a:off x="2473" y="4442"/>
                  <a:ext cx="80" cy="26"/>
                </a:xfrm>
                <a:custGeom>
                  <a:avLst/>
                  <a:gdLst>
                    <a:gd name="T0" fmla="*/ 0 w 76"/>
                    <a:gd name="T1" fmla="*/ 28 h 28"/>
                    <a:gd name="T2" fmla="*/ 0 w 76"/>
                    <a:gd name="T3" fmla="*/ 28 h 28"/>
                    <a:gd name="T4" fmla="*/ 18 w 76"/>
                    <a:gd name="T5" fmla="*/ 24 h 28"/>
                    <a:gd name="T6" fmla="*/ 34 w 76"/>
                    <a:gd name="T7" fmla="*/ 20 h 28"/>
                    <a:gd name="T8" fmla="*/ 48 w 76"/>
                    <a:gd name="T9" fmla="*/ 16 h 28"/>
                    <a:gd name="T10" fmla="*/ 58 w 76"/>
                    <a:gd name="T11" fmla="*/ 10 h 28"/>
                    <a:gd name="T12" fmla="*/ 72 w 76"/>
                    <a:gd name="T13" fmla="*/ 2 h 28"/>
                    <a:gd name="T14" fmla="*/ 76 w 76"/>
                    <a:gd name="T15" fmla="*/ 0 h 28"/>
                    <a:gd name="T16" fmla="*/ 76 w 76"/>
                    <a:gd name="T17" fmla="*/ 0 h 28"/>
                    <a:gd name="T18" fmla="*/ 40 w 76"/>
                    <a:gd name="T19" fmla="*/ 10 h 28"/>
                    <a:gd name="T20" fmla="*/ 40 w 76"/>
                    <a:gd name="T21" fmla="*/ 10 h 28"/>
                    <a:gd name="T22" fmla="*/ 14 w 76"/>
                    <a:gd name="T23" fmla="*/ 20 h 28"/>
                    <a:gd name="T24" fmla="*/ 0 w 76"/>
                    <a:gd name="T25" fmla="*/ 28 h 28"/>
                    <a:gd name="T26" fmla="*/ 0 w 76"/>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28"/>
                    <a:gd name="T44" fmla="*/ 76 w 76"/>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28">
                      <a:moveTo>
                        <a:pt x="0" y="28"/>
                      </a:moveTo>
                      <a:lnTo>
                        <a:pt x="0" y="28"/>
                      </a:lnTo>
                      <a:lnTo>
                        <a:pt x="18" y="24"/>
                      </a:lnTo>
                      <a:lnTo>
                        <a:pt x="34" y="20"/>
                      </a:lnTo>
                      <a:lnTo>
                        <a:pt x="48" y="16"/>
                      </a:lnTo>
                      <a:lnTo>
                        <a:pt x="58" y="10"/>
                      </a:lnTo>
                      <a:lnTo>
                        <a:pt x="72" y="2"/>
                      </a:lnTo>
                      <a:lnTo>
                        <a:pt x="76" y="0"/>
                      </a:lnTo>
                      <a:lnTo>
                        <a:pt x="40" y="10"/>
                      </a:lnTo>
                      <a:lnTo>
                        <a:pt x="14" y="20"/>
                      </a:lnTo>
                      <a:lnTo>
                        <a:pt x="0" y="28"/>
                      </a:lnTo>
                      <a:close/>
                    </a:path>
                  </a:pathLst>
                </a:custGeom>
                <a:solidFill>
                  <a:srgbClr val="D9D9B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6" name="Freeform 9014"/>
                <p:cNvSpPr>
                  <a:spLocks/>
                </p:cNvSpPr>
                <p:nvPr/>
              </p:nvSpPr>
              <p:spPr bwMode="auto">
                <a:xfrm>
                  <a:off x="2379" y="4414"/>
                  <a:ext cx="94" cy="210"/>
                </a:xfrm>
                <a:custGeom>
                  <a:avLst/>
                  <a:gdLst>
                    <a:gd name="T0" fmla="*/ 96 w 96"/>
                    <a:gd name="T1" fmla="*/ 214 h 214"/>
                    <a:gd name="T2" fmla="*/ 0 w 96"/>
                    <a:gd name="T3" fmla="*/ 158 h 214"/>
                    <a:gd name="T4" fmla="*/ 0 w 96"/>
                    <a:gd name="T5" fmla="*/ 0 h 214"/>
                    <a:gd name="T6" fmla="*/ 96 w 96"/>
                    <a:gd name="T7" fmla="*/ 56 h 214"/>
                    <a:gd name="T8" fmla="*/ 96 w 96"/>
                    <a:gd name="T9" fmla="*/ 214 h 214"/>
                    <a:gd name="T10" fmla="*/ 0 60000 65536"/>
                    <a:gd name="T11" fmla="*/ 0 60000 65536"/>
                    <a:gd name="T12" fmla="*/ 0 60000 65536"/>
                    <a:gd name="T13" fmla="*/ 0 60000 65536"/>
                    <a:gd name="T14" fmla="*/ 0 60000 65536"/>
                    <a:gd name="T15" fmla="*/ 0 w 96"/>
                    <a:gd name="T16" fmla="*/ 0 h 214"/>
                    <a:gd name="T17" fmla="*/ 96 w 96"/>
                    <a:gd name="T18" fmla="*/ 214 h 214"/>
                  </a:gdLst>
                  <a:ahLst/>
                  <a:cxnLst>
                    <a:cxn ang="T10">
                      <a:pos x="T0" y="T1"/>
                    </a:cxn>
                    <a:cxn ang="T11">
                      <a:pos x="T2" y="T3"/>
                    </a:cxn>
                    <a:cxn ang="T12">
                      <a:pos x="T4" y="T5"/>
                    </a:cxn>
                    <a:cxn ang="T13">
                      <a:pos x="T6" y="T7"/>
                    </a:cxn>
                    <a:cxn ang="T14">
                      <a:pos x="T8" y="T9"/>
                    </a:cxn>
                  </a:cxnLst>
                  <a:rect l="T15" t="T16" r="T17" b="T18"/>
                  <a:pathLst>
                    <a:path w="96" h="214">
                      <a:moveTo>
                        <a:pt x="96" y="214"/>
                      </a:moveTo>
                      <a:lnTo>
                        <a:pt x="0" y="158"/>
                      </a:lnTo>
                      <a:lnTo>
                        <a:pt x="0" y="0"/>
                      </a:lnTo>
                      <a:lnTo>
                        <a:pt x="96" y="56"/>
                      </a:lnTo>
                      <a:lnTo>
                        <a:pt x="96" y="214"/>
                      </a:lnTo>
                      <a:close/>
                    </a:path>
                  </a:pathLst>
                </a:custGeom>
                <a:gradFill rotWithShape="1">
                  <a:gsLst>
                    <a:gs pos="0">
                      <a:srgbClr val="BABA9F"/>
                    </a:gs>
                    <a:gs pos="100000">
                      <a:srgbClr val="D9D9B9"/>
                    </a:gs>
                  </a:gsLst>
                  <a:lin ang="54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nvGrpSpPr>
            <p:cNvPr id="52" name="Group 9027"/>
            <p:cNvGrpSpPr>
              <a:grpSpLocks/>
            </p:cNvGrpSpPr>
            <p:nvPr/>
          </p:nvGrpSpPr>
          <p:grpSpPr bwMode="auto">
            <a:xfrm>
              <a:off x="309294" y="4753956"/>
              <a:ext cx="933250" cy="241529"/>
              <a:chOff x="3321" y="4972"/>
              <a:chExt cx="1105" cy="242"/>
            </a:xfrm>
          </p:grpSpPr>
          <p:grpSp>
            <p:nvGrpSpPr>
              <p:cNvPr id="53" name="Group 9028"/>
              <p:cNvGrpSpPr>
                <a:grpSpLocks/>
              </p:cNvGrpSpPr>
              <p:nvPr/>
            </p:nvGrpSpPr>
            <p:grpSpPr bwMode="auto">
              <a:xfrm>
                <a:off x="4254" y="4972"/>
                <a:ext cx="172" cy="242"/>
                <a:chOff x="2379" y="4387"/>
                <a:chExt cx="172" cy="242"/>
              </a:xfrm>
            </p:grpSpPr>
            <p:sp>
              <p:nvSpPr>
                <p:cNvPr id="159" name="Freeform 9029"/>
                <p:cNvSpPr>
                  <a:spLocks/>
                </p:cNvSpPr>
                <p:nvPr/>
              </p:nvSpPr>
              <p:spPr bwMode="auto">
                <a:xfrm>
                  <a:off x="2377" y="4387"/>
                  <a:ext cx="174" cy="241"/>
                </a:xfrm>
                <a:custGeom>
                  <a:avLst/>
                  <a:gdLst>
                    <a:gd name="T0" fmla="*/ 76 w 172"/>
                    <a:gd name="T1" fmla="*/ 0 h 242"/>
                    <a:gd name="T2" fmla="*/ 0 w 172"/>
                    <a:gd name="T3" fmla="*/ 28 h 242"/>
                    <a:gd name="T4" fmla="*/ 0 w 172"/>
                    <a:gd name="T5" fmla="*/ 186 h 242"/>
                    <a:gd name="T6" fmla="*/ 96 w 172"/>
                    <a:gd name="T7" fmla="*/ 242 h 242"/>
                    <a:gd name="T8" fmla="*/ 96 w 172"/>
                    <a:gd name="T9" fmla="*/ 242 h 242"/>
                    <a:gd name="T10" fmla="*/ 114 w 172"/>
                    <a:gd name="T11" fmla="*/ 238 h 242"/>
                    <a:gd name="T12" fmla="*/ 130 w 172"/>
                    <a:gd name="T13" fmla="*/ 234 h 242"/>
                    <a:gd name="T14" fmla="*/ 144 w 172"/>
                    <a:gd name="T15" fmla="*/ 230 h 242"/>
                    <a:gd name="T16" fmla="*/ 154 w 172"/>
                    <a:gd name="T17" fmla="*/ 226 h 242"/>
                    <a:gd name="T18" fmla="*/ 168 w 172"/>
                    <a:gd name="T19" fmla="*/ 218 h 242"/>
                    <a:gd name="T20" fmla="*/ 172 w 172"/>
                    <a:gd name="T21" fmla="*/ 214 h 242"/>
                    <a:gd name="T22" fmla="*/ 172 w 172"/>
                    <a:gd name="T23" fmla="*/ 56 h 242"/>
                    <a:gd name="T24" fmla="*/ 76 w 172"/>
                    <a:gd name="T25" fmla="*/ 0 h 2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242"/>
                    <a:gd name="T41" fmla="*/ 172 w 172"/>
                    <a:gd name="T42" fmla="*/ 242 h 2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242">
                      <a:moveTo>
                        <a:pt x="76" y="0"/>
                      </a:moveTo>
                      <a:lnTo>
                        <a:pt x="0" y="28"/>
                      </a:lnTo>
                      <a:lnTo>
                        <a:pt x="0" y="186"/>
                      </a:lnTo>
                      <a:lnTo>
                        <a:pt x="96" y="242"/>
                      </a:lnTo>
                      <a:lnTo>
                        <a:pt x="114" y="238"/>
                      </a:lnTo>
                      <a:lnTo>
                        <a:pt x="130" y="234"/>
                      </a:lnTo>
                      <a:lnTo>
                        <a:pt x="144" y="230"/>
                      </a:lnTo>
                      <a:lnTo>
                        <a:pt x="154" y="226"/>
                      </a:lnTo>
                      <a:lnTo>
                        <a:pt x="168" y="218"/>
                      </a:lnTo>
                      <a:lnTo>
                        <a:pt x="172" y="214"/>
                      </a:lnTo>
                      <a:lnTo>
                        <a:pt x="172" y="56"/>
                      </a:lnTo>
                      <a:lnTo>
                        <a:pt x="76" y="0"/>
                      </a:lnTo>
                      <a:close/>
                    </a:path>
                  </a:pathLst>
                </a:custGeom>
                <a:solidFill>
                  <a:srgbClr val="000000"/>
                </a:solidFill>
                <a:ln w="25400">
                  <a:solidFill>
                    <a:srgbClr val="000000"/>
                  </a:solid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0" name="Freeform 9030"/>
                <p:cNvSpPr>
                  <a:spLocks/>
                </p:cNvSpPr>
                <p:nvPr/>
              </p:nvSpPr>
              <p:spPr bwMode="auto">
                <a:xfrm>
                  <a:off x="2377" y="4387"/>
                  <a:ext cx="174" cy="84"/>
                </a:xfrm>
                <a:custGeom>
                  <a:avLst/>
                  <a:gdLst>
                    <a:gd name="T0" fmla="*/ 172 w 172"/>
                    <a:gd name="T1" fmla="*/ 56 h 84"/>
                    <a:gd name="T2" fmla="*/ 96 w 172"/>
                    <a:gd name="T3" fmla="*/ 84 h 84"/>
                    <a:gd name="T4" fmla="*/ 0 w 172"/>
                    <a:gd name="T5" fmla="*/ 28 h 84"/>
                    <a:gd name="T6" fmla="*/ 76 w 172"/>
                    <a:gd name="T7" fmla="*/ 0 h 84"/>
                    <a:gd name="T8" fmla="*/ 172 w 172"/>
                    <a:gd name="T9" fmla="*/ 56 h 84"/>
                    <a:gd name="T10" fmla="*/ 0 60000 65536"/>
                    <a:gd name="T11" fmla="*/ 0 60000 65536"/>
                    <a:gd name="T12" fmla="*/ 0 60000 65536"/>
                    <a:gd name="T13" fmla="*/ 0 60000 65536"/>
                    <a:gd name="T14" fmla="*/ 0 60000 65536"/>
                    <a:gd name="T15" fmla="*/ 0 w 172"/>
                    <a:gd name="T16" fmla="*/ 0 h 84"/>
                    <a:gd name="T17" fmla="*/ 172 w 172"/>
                    <a:gd name="T18" fmla="*/ 84 h 84"/>
                  </a:gdLst>
                  <a:ahLst/>
                  <a:cxnLst>
                    <a:cxn ang="T10">
                      <a:pos x="T0" y="T1"/>
                    </a:cxn>
                    <a:cxn ang="T11">
                      <a:pos x="T2" y="T3"/>
                    </a:cxn>
                    <a:cxn ang="T12">
                      <a:pos x="T4" y="T5"/>
                    </a:cxn>
                    <a:cxn ang="T13">
                      <a:pos x="T6" y="T7"/>
                    </a:cxn>
                    <a:cxn ang="T14">
                      <a:pos x="T8" y="T9"/>
                    </a:cxn>
                  </a:cxnLst>
                  <a:rect l="T15" t="T16" r="T17" b="T18"/>
                  <a:pathLst>
                    <a:path w="172" h="84">
                      <a:moveTo>
                        <a:pt x="172" y="56"/>
                      </a:moveTo>
                      <a:lnTo>
                        <a:pt x="96" y="84"/>
                      </a:lnTo>
                      <a:lnTo>
                        <a:pt x="0" y="28"/>
                      </a:lnTo>
                      <a:lnTo>
                        <a:pt x="76" y="0"/>
                      </a:lnTo>
                      <a:lnTo>
                        <a:pt x="172" y="56"/>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1" name="Freeform 9031"/>
                <p:cNvSpPr>
                  <a:spLocks/>
                </p:cNvSpPr>
                <p:nvPr/>
              </p:nvSpPr>
              <p:spPr bwMode="auto">
                <a:xfrm>
                  <a:off x="2473" y="4443"/>
                  <a:ext cx="78" cy="185"/>
                </a:xfrm>
                <a:custGeom>
                  <a:avLst/>
                  <a:gdLst>
                    <a:gd name="T0" fmla="*/ 0 w 76"/>
                    <a:gd name="T1" fmla="*/ 28 h 186"/>
                    <a:gd name="T2" fmla="*/ 0 w 76"/>
                    <a:gd name="T3" fmla="*/ 186 h 186"/>
                    <a:gd name="T4" fmla="*/ 0 w 76"/>
                    <a:gd name="T5" fmla="*/ 186 h 186"/>
                    <a:gd name="T6" fmla="*/ 18 w 76"/>
                    <a:gd name="T7" fmla="*/ 182 h 186"/>
                    <a:gd name="T8" fmla="*/ 34 w 76"/>
                    <a:gd name="T9" fmla="*/ 178 h 186"/>
                    <a:gd name="T10" fmla="*/ 48 w 76"/>
                    <a:gd name="T11" fmla="*/ 174 h 186"/>
                    <a:gd name="T12" fmla="*/ 58 w 76"/>
                    <a:gd name="T13" fmla="*/ 170 h 186"/>
                    <a:gd name="T14" fmla="*/ 72 w 76"/>
                    <a:gd name="T15" fmla="*/ 162 h 186"/>
                    <a:gd name="T16" fmla="*/ 76 w 76"/>
                    <a:gd name="T17" fmla="*/ 158 h 186"/>
                    <a:gd name="T18" fmla="*/ 76 w 76"/>
                    <a:gd name="T19" fmla="*/ 0 h 186"/>
                    <a:gd name="T20" fmla="*/ 0 w 76"/>
                    <a:gd name="T21" fmla="*/ 28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
                    <a:gd name="T34" fmla="*/ 0 h 186"/>
                    <a:gd name="T35" fmla="*/ 76 w 76"/>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 h="186">
                      <a:moveTo>
                        <a:pt x="0" y="28"/>
                      </a:moveTo>
                      <a:lnTo>
                        <a:pt x="0" y="186"/>
                      </a:lnTo>
                      <a:lnTo>
                        <a:pt x="18" y="182"/>
                      </a:lnTo>
                      <a:lnTo>
                        <a:pt x="34" y="178"/>
                      </a:lnTo>
                      <a:lnTo>
                        <a:pt x="48" y="174"/>
                      </a:lnTo>
                      <a:lnTo>
                        <a:pt x="58" y="170"/>
                      </a:lnTo>
                      <a:lnTo>
                        <a:pt x="72" y="162"/>
                      </a:lnTo>
                      <a:lnTo>
                        <a:pt x="76" y="158"/>
                      </a:lnTo>
                      <a:lnTo>
                        <a:pt x="76" y="0"/>
                      </a:lnTo>
                      <a:lnTo>
                        <a:pt x="0" y="28"/>
                      </a:lnTo>
                      <a:close/>
                    </a:path>
                  </a:pathLst>
                </a:custGeom>
                <a:gradFill rotWithShape="1">
                  <a:gsLst>
                    <a:gs pos="0">
                      <a:srgbClr val="C4C49D"/>
                    </a:gs>
                    <a:gs pos="100000">
                      <a:srgbClr val="CCCCA3"/>
                    </a:gs>
                  </a:gsLst>
                  <a:lin ang="189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2" name="Freeform 9032"/>
                <p:cNvSpPr>
                  <a:spLocks/>
                </p:cNvSpPr>
                <p:nvPr/>
              </p:nvSpPr>
              <p:spPr bwMode="auto">
                <a:xfrm>
                  <a:off x="2483" y="4459"/>
                  <a:ext cx="59" cy="34"/>
                </a:xfrm>
                <a:custGeom>
                  <a:avLst/>
                  <a:gdLst>
                    <a:gd name="T0" fmla="*/ 58 w 58"/>
                    <a:gd name="T1" fmla="*/ 14 h 34"/>
                    <a:gd name="T2" fmla="*/ 0 w 58"/>
                    <a:gd name="T3" fmla="*/ 34 h 34"/>
                    <a:gd name="T4" fmla="*/ 0 w 58"/>
                    <a:gd name="T5" fmla="*/ 22 h 34"/>
                    <a:gd name="T6" fmla="*/ 58 w 58"/>
                    <a:gd name="T7" fmla="*/ 0 h 34"/>
                    <a:gd name="T8" fmla="*/ 58 w 58"/>
                    <a:gd name="T9" fmla="*/ 14 h 34"/>
                    <a:gd name="T10" fmla="*/ 0 60000 65536"/>
                    <a:gd name="T11" fmla="*/ 0 60000 65536"/>
                    <a:gd name="T12" fmla="*/ 0 60000 65536"/>
                    <a:gd name="T13" fmla="*/ 0 60000 65536"/>
                    <a:gd name="T14" fmla="*/ 0 60000 65536"/>
                    <a:gd name="T15" fmla="*/ 0 w 58"/>
                    <a:gd name="T16" fmla="*/ 0 h 34"/>
                    <a:gd name="T17" fmla="*/ 58 w 58"/>
                    <a:gd name="T18" fmla="*/ 34 h 34"/>
                  </a:gdLst>
                  <a:ahLst/>
                  <a:cxnLst>
                    <a:cxn ang="T10">
                      <a:pos x="T0" y="T1"/>
                    </a:cxn>
                    <a:cxn ang="T11">
                      <a:pos x="T2" y="T3"/>
                    </a:cxn>
                    <a:cxn ang="T12">
                      <a:pos x="T4" y="T5"/>
                    </a:cxn>
                    <a:cxn ang="T13">
                      <a:pos x="T6" y="T7"/>
                    </a:cxn>
                    <a:cxn ang="T14">
                      <a:pos x="T8" y="T9"/>
                    </a:cxn>
                  </a:cxnLst>
                  <a:rect l="T15" t="T16" r="T17" b="T18"/>
                  <a:pathLst>
                    <a:path w="58" h="34">
                      <a:moveTo>
                        <a:pt x="58" y="14"/>
                      </a:moveTo>
                      <a:lnTo>
                        <a:pt x="0" y="34"/>
                      </a:lnTo>
                      <a:lnTo>
                        <a:pt x="0" y="22"/>
                      </a:lnTo>
                      <a:lnTo>
                        <a:pt x="58" y="0"/>
                      </a:lnTo>
                      <a:lnTo>
                        <a:pt x="58" y="14"/>
                      </a:lnTo>
                      <a:close/>
                    </a:path>
                  </a:pathLst>
                </a:custGeom>
                <a:solidFill>
                  <a:srgbClr val="59595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3" name="Freeform 9033"/>
                <p:cNvSpPr>
                  <a:spLocks/>
                </p:cNvSpPr>
                <p:nvPr/>
              </p:nvSpPr>
              <p:spPr bwMode="auto">
                <a:xfrm>
                  <a:off x="2483" y="4474"/>
                  <a:ext cx="59" cy="22"/>
                </a:xfrm>
                <a:custGeom>
                  <a:avLst/>
                  <a:gdLst>
                    <a:gd name="T0" fmla="*/ 58 w 58"/>
                    <a:gd name="T1" fmla="*/ 2 h 22"/>
                    <a:gd name="T2" fmla="*/ 2 w 58"/>
                    <a:gd name="T3" fmla="*/ 22 h 22"/>
                    <a:gd name="T4" fmla="*/ 0 w 58"/>
                    <a:gd name="T5" fmla="*/ 22 h 22"/>
                    <a:gd name="T6" fmla="*/ 58 w 58"/>
                    <a:gd name="T7" fmla="*/ 0 h 22"/>
                    <a:gd name="T8" fmla="*/ 58 w 58"/>
                    <a:gd name="T9" fmla="*/ 2 h 22"/>
                    <a:gd name="T10" fmla="*/ 0 60000 65536"/>
                    <a:gd name="T11" fmla="*/ 0 60000 65536"/>
                    <a:gd name="T12" fmla="*/ 0 60000 65536"/>
                    <a:gd name="T13" fmla="*/ 0 60000 65536"/>
                    <a:gd name="T14" fmla="*/ 0 60000 65536"/>
                    <a:gd name="T15" fmla="*/ 0 w 58"/>
                    <a:gd name="T16" fmla="*/ 0 h 22"/>
                    <a:gd name="T17" fmla="*/ 58 w 58"/>
                    <a:gd name="T18" fmla="*/ 22 h 22"/>
                  </a:gdLst>
                  <a:ahLst/>
                  <a:cxnLst>
                    <a:cxn ang="T10">
                      <a:pos x="T0" y="T1"/>
                    </a:cxn>
                    <a:cxn ang="T11">
                      <a:pos x="T2" y="T3"/>
                    </a:cxn>
                    <a:cxn ang="T12">
                      <a:pos x="T4" y="T5"/>
                    </a:cxn>
                    <a:cxn ang="T13">
                      <a:pos x="T6" y="T7"/>
                    </a:cxn>
                    <a:cxn ang="T14">
                      <a:pos x="T8" y="T9"/>
                    </a:cxn>
                  </a:cxnLst>
                  <a:rect l="T15" t="T16" r="T17" b="T18"/>
                  <a:pathLst>
                    <a:path w="58" h="22">
                      <a:moveTo>
                        <a:pt x="58" y="2"/>
                      </a:moveTo>
                      <a:lnTo>
                        <a:pt x="2" y="22"/>
                      </a:lnTo>
                      <a:lnTo>
                        <a:pt x="0" y="22"/>
                      </a:lnTo>
                      <a:lnTo>
                        <a:pt x="58" y="0"/>
                      </a:lnTo>
                      <a:lnTo>
                        <a:pt x="58" y="2"/>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4" name="Freeform 9034"/>
                <p:cNvSpPr>
                  <a:spLocks/>
                </p:cNvSpPr>
                <p:nvPr/>
              </p:nvSpPr>
              <p:spPr bwMode="auto">
                <a:xfrm>
                  <a:off x="2534" y="4571"/>
                  <a:ext cx="17" cy="23"/>
                </a:xfrm>
                <a:custGeom>
                  <a:avLst/>
                  <a:gdLst>
                    <a:gd name="T0" fmla="*/ 14 w 14"/>
                    <a:gd name="T1" fmla="*/ 12 h 24"/>
                    <a:gd name="T2" fmla="*/ 14 w 14"/>
                    <a:gd name="T3" fmla="*/ 12 h 24"/>
                    <a:gd name="T4" fmla="*/ 12 w 14"/>
                    <a:gd name="T5" fmla="*/ 20 h 24"/>
                    <a:gd name="T6" fmla="*/ 10 w 14"/>
                    <a:gd name="T7" fmla="*/ 22 h 24"/>
                    <a:gd name="T8" fmla="*/ 6 w 14"/>
                    <a:gd name="T9" fmla="*/ 24 h 24"/>
                    <a:gd name="T10" fmla="*/ 6 w 14"/>
                    <a:gd name="T11" fmla="*/ 24 h 24"/>
                    <a:gd name="T12" fmla="*/ 4 w 14"/>
                    <a:gd name="T13" fmla="*/ 22 h 24"/>
                    <a:gd name="T14" fmla="*/ 2 w 14"/>
                    <a:gd name="T15" fmla="*/ 20 h 24"/>
                    <a:gd name="T16" fmla="*/ 0 w 14"/>
                    <a:gd name="T17" fmla="*/ 12 h 24"/>
                    <a:gd name="T18" fmla="*/ 0 w 14"/>
                    <a:gd name="T19" fmla="*/ 12 h 24"/>
                    <a:gd name="T20" fmla="*/ 2 w 14"/>
                    <a:gd name="T21" fmla="*/ 4 h 24"/>
                    <a:gd name="T22" fmla="*/ 4 w 14"/>
                    <a:gd name="T23" fmla="*/ 2 h 24"/>
                    <a:gd name="T24" fmla="*/ 6 w 14"/>
                    <a:gd name="T25" fmla="*/ 0 h 24"/>
                    <a:gd name="T26" fmla="*/ 6 w 14"/>
                    <a:gd name="T27" fmla="*/ 0 h 24"/>
                    <a:gd name="T28" fmla="*/ 10 w 14"/>
                    <a:gd name="T29" fmla="*/ 2 h 24"/>
                    <a:gd name="T30" fmla="*/ 12 w 14"/>
                    <a:gd name="T31" fmla="*/ 4 h 24"/>
                    <a:gd name="T32" fmla="*/ 14 w 14"/>
                    <a:gd name="T33" fmla="*/ 12 h 24"/>
                    <a:gd name="T34" fmla="*/ 14 w 14"/>
                    <a:gd name="T35" fmla="*/ 12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4"/>
                    <a:gd name="T56" fmla="*/ 14 w 1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4">
                      <a:moveTo>
                        <a:pt x="14" y="12"/>
                      </a:moveTo>
                      <a:lnTo>
                        <a:pt x="14" y="12"/>
                      </a:lnTo>
                      <a:lnTo>
                        <a:pt x="12" y="20"/>
                      </a:lnTo>
                      <a:lnTo>
                        <a:pt x="10" y="22"/>
                      </a:lnTo>
                      <a:lnTo>
                        <a:pt x="6" y="24"/>
                      </a:lnTo>
                      <a:lnTo>
                        <a:pt x="4" y="22"/>
                      </a:lnTo>
                      <a:lnTo>
                        <a:pt x="2" y="20"/>
                      </a:lnTo>
                      <a:lnTo>
                        <a:pt x="0" y="12"/>
                      </a:lnTo>
                      <a:lnTo>
                        <a:pt x="2" y="4"/>
                      </a:lnTo>
                      <a:lnTo>
                        <a:pt x="4" y="2"/>
                      </a:lnTo>
                      <a:lnTo>
                        <a:pt x="6" y="0"/>
                      </a:lnTo>
                      <a:lnTo>
                        <a:pt x="10" y="2"/>
                      </a:lnTo>
                      <a:lnTo>
                        <a:pt x="12" y="4"/>
                      </a:lnTo>
                      <a:lnTo>
                        <a:pt x="14" y="12"/>
                      </a:lnTo>
                      <a:close/>
                    </a:path>
                  </a:pathLst>
                </a:custGeom>
                <a:solidFill>
                  <a:srgbClr val="B3B37E"/>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5" name="Freeform 9035"/>
                <p:cNvSpPr>
                  <a:spLocks/>
                </p:cNvSpPr>
                <p:nvPr/>
              </p:nvSpPr>
              <p:spPr bwMode="auto">
                <a:xfrm>
                  <a:off x="2534" y="4576"/>
                  <a:ext cx="17" cy="18"/>
                </a:xfrm>
                <a:custGeom>
                  <a:avLst/>
                  <a:gdLst>
                    <a:gd name="T0" fmla="*/ 12 w 14"/>
                    <a:gd name="T1" fmla="*/ 0 h 18"/>
                    <a:gd name="T2" fmla="*/ 12 w 14"/>
                    <a:gd name="T3" fmla="*/ 0 h 18"/>
                    <a:gd name="T4" fmla="*/ 14 w 14"/>
                    <a:gd name="T5" fmla="*/ 4 h 18"/>
                    <a:gd name="T6" fmla="*/ 14 w 14"/>
                    <a:gd name="T7" fmla="*/ 4 h 18"/>
                    <a:gd name="T8" fmla="*/ 10 w 14"/>
                    <a:gd name="T9" fmla="*/ 12 h 18"/>
                    <a:gd name="T10" fmla="*/ 8 w 14"/>
                    <a:gd name="T11" fmla="*/ 14 h 18"/>
                    <a:gd name="T12" fmla="*/ 6 w 14"/>
                    <a:gd name="T13" fmla="*/ 14 h 18"/>
                    <a:gd name="T14" fmla="*/ 6 w 14"/>
                    <a:gd name="T15" fmla="*/ 14 h 18"/>
                    <a:gd name="T16" fmla="*/ 2 w 14"/>
                    <a:gd name="T17" fmla="*/ 14 h 18"/>
                    <a:gd name="T18" fmla="*/ 0 w 14"/>
                    <a:gd name="T19" fmla="*/ 10 h 18"/>
                    <a:gd name="T20" fmla="*/ 0 w 14"/>
                    <a:gd name="T21" fmla="*/ 10 h 18"/>
                    <a:gd name="T22" fmla="*/ 2 w 14"/>
                    <a:gd name="T23" fmla="*/ 16 h 18"/>
                    <a:gd name="T24" fmla="*/ 6 w 14"/>
                    <a:gd name="T25" fmla="*/ 18 h 18"/>
                    <a:gd name="T26" fmla="*/ 6 w 14"/>
                    <a:gd name="T27" fmla="*/ 18 h 18"/>
                    <a:gd name="T28" fmla="*/ 10 w 14"/>
                    <a:gd name="T29" fmla="*/ 16 h 18"/>
                    <a:gd name="T30" fmla="*/ 12 w 14"/>
                    <a:gd name="T31" fmla="*/ 14 h 18"/>
                    <a:gd name="T32" fmla="*/ 14 w 14"/>
                    <a:gd name="T33" fmla="*/ 6 h 18"/>
                    <a:gd name="T34" fmla="*/ 14 w 14"/>
                    <a:gd name="T35" fmla="*/ 6 h 18"/>
                    <a:gd name="T36" fmla="*/ 12 w 14"/>
                    <a:gd name="T37" fmla="*/ 0 h 18"/>
                    <a:gd name="T38" fmla="*/ 12 w 1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8"/>
                    <a:gd name="T62" fmla="*/ 14 w 1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8">
                      <a:moveTo>
                        <a:pt x="12" y="0"/>
                      </a:moveTo>
                      <a:lnTo>
                        <a:pt x="12" y="0"/>
                      </a:lnTo>
                      <a:lnTo>
                        <a:pt x="14" y="4"/>
                      </a:lnTo>
                      <a:lnTo>
                        <a:pt x="10" y="12"/>
                      </a:lnTo>
                      <a:lnTo>
                        <a:pt x="8" y="14"/>
                      </a:lnTo>
                      <a:lnTo>
                        <a:pt x="6" y="14"/>
                      </a:lnTo>
                      <a:lnTo>
                        <a:pt x="2" y="14"/>
                      </a:lnTo>
                      <a:lnTo>
                        <a:pt x="0" y="10"/>
                      </a:lnTo>
                      <a:lnTo>
                        <a:pt x="2" y="16"/>
                      </a:lnTo>
                      <a:lnTo>
                        <a:pt x="6" y="18"/>
                      </a:lnTo>
                      <a:lnTo>
                        <a:pt x="10" y="16"/>
                      </a:lnTo>
                      <a:lnTo>
                        <a:pt x="12" y="14"/>
                      </a:lnTo>
                      <a:lnTo>
                        <a:pt x="14" y="6"/>
                      </a:lnTo>
                      <a:lnTo>
                        <a:pt x="12" y="0"/>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6" name="Freeform 9036"/>
                <p:cNvSpPr>
                  <a:spLocks/>
                </p:cNvSpPr>
                <p:nvPr/>
              </p:nvSpPr>
              <p:spPr bwMode="auto">
                <a:xfrm>
                  <a:off x="2534" y="4575"/>
                  <a:ext cx="12" cy="18"/>
                </a:xfrm>
                <a:custGeom>
                  <a:avLst/>
                  <a:gdLst>
                    <a:gd name="T0" fmla="*/ 10 w 10"/>
                    <a:gd name="T1" fmla="*/ 8 h 16"/>
                    <a:gd name="T2" fmla="*/ 10 w 10"/>
                    <a:gd name="T3" fmla="*/ 8 h 16"/>
                    <a:gd name="T4" fmla="*/ 8 w 10"/>
                    <a:gd name="T5" fmla="*/ 14 h 16"/>
                    <a:gd name="T6" fmla="*/ 8 w 10"/>
                    <a:gd name="T7" fmla="*/ 16 h 16"/>
                    <a:gd name="T8" fmla="*/ 4 w 10"/>
                    <a:gd name="T9" fmla="*/ 16 h 16"/>
                    <a:gd name="T10" fmla="*/ 4 w 10"/>
                    <a:gd name="T11" fmla="*/ 16 h 16"/>
                    <a:gd name="T12" fmla="*/ 2 w 10"/>
                    <a:gd name="T13" fmla="*/ 16 h 16"/>
                    <a:gd name="T14" fmla="*/ 2 w 10"/>
                    <a:gd name="T15" fmla="*/ 14 h 16"/>
                    <a:gd name="T16" fmla="*/ 0 w 10"/>
                    <a:gd name="T17" fmla="*/ 8 h 16"/>
                    <a:gd name="T18" fmla="*/ 0 w 10"/>
                    <a:gd name="T19" fmla="*/ 8 h 16"/>
                    <a:gd name="T20" fmla="*/ 2 w 10"/>
                    <a:gd name="T21" fmla="*/ 2 h 16"/>
                    <a:gd name="T22" fmla="*/ 2 w 10"/>
                    <a:gd name="T23" fmla="*/ 0 h 16"/>
                    <a:gd name="T24" fmla="*/ 4 w 10"/>
                    <a:gd name="T25" fmla="*/ 0 h 16"/>
                    <a:gd name="T26" fmla="*/ 4 w 10"/>
                    <a:gd name="T27" fmla="*/ 0 h 16"/>
                    <a:gd name="T28" fmla="*/ 8 w 10"/>
                    <a:gd name="T29" fmla="*/ 0 h 16"/>
                    <a:gd name="T30" fmla="*/ 8 w 10"/>
                    <a:gd name="T31" fmla="*/ 2 h 16"/>
                    <a:gd name="T32" fmla="*/ 10 w 10"/>
                    <a:gd name="T33" fmla="*/ 8 h 16"/>
                    <a:gd name="T34" fmla="*/ 10 w 10"/>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6"/>
                    <a:gd name="T56" fmla="*/ 10 w 10"/>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6">
                      <a:moveTo>
                        <a:pt x="10" y="8"/>
                      </a:moveTo>
                      <a:lnTo>
                        <a:pt x="10" y="8"/>
                      </a:lnTo>
                      <a:lnTo>
                        <a:pt x="8" y="14"/>
                      </a:lnTo>
                      <a:lnTo>
                        <a:pt x="8" y="16"/>
                      </a:lnTo>
                      <a:lnTo>
                        <a:pt x="4" y="16"/>
                      </a:lnTo>
                      <a:lnTo>
                        <a:pt x="2" y="16"/>
                      </a:lnTo>
                      <a:lnTo>
                        <a:pt x="2" y="14"/>
                      </a:lnTo>
                      <a:lnTo>
                        <a:pt x="0" y="8"/>
                      </a:lnTo>
                      <a:lnTo>
                        <a:pt x="2" y="2"/>
                      </a:lnTo>
                      <a:lnTo>
                        <a:pt x="2" y="0"/>
                      </a:lnTo>
                      <a:lnTo>
                        <a:pt x="4" y="0"/>
                      </a:lnTo>
                      <a:lnTo>
                        <a:pt x="8" y="0"/>
                      </a:lnTo>
                      <a:lnTo>
                        <a:pt x="8" y="2"/>
                      </a:lnTo>
                      <a:lnTo>
                        <a:pt x="10" y="8"/>
                      </a:lnTo>
                      <a:close/>
                    </a:path>
                  </a:pathLst>
                </a:custGeom>
                <a:solidFill>
                  <a:srgbClr val="66B821"/>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7" name="Freeform 9037"/>
                <p:cNvSpPr>
                  <a:spLocks/>
                </p:cNvSpPr>
                <p:nvPr/>
              </p:nvSpPr>
              <p:spPr bwMode="auto">
                <a:xfrm>
                  <a:off x="2473" y="4443"/>
                  <a:ext cx="78" cy="28"/>
                </a:xfrm>
                <a:custGeom>
                  <a:avLst/>
                  <a:gdLst>
                    <a:gd name="T0" fmla="*/ 0 w 76"/>
                    <a:gd name="T1" fmla="*/ 28 h 28"/>
                    <a:gd name="T2" fmla="*/ 0 w 76"/>
                    <a:gd name="T3" fmla="*/ 28 h 28"/>
                    <a:gd name="T4" fmla="*/ 18 w 76"/>
                    <a:gd name="T5" fmla="*/ 24 h 28"/>
                    <a:gd name="T6" fmla="*/ 34 w 76"/>
                    <a:gd name="T7" fmla="*/ 20 h 28"/>
                    <a:gd name="T8" fmla="*/ 48 w 76"/>
                    <a:gd name="T9" fmla="*/ 16 h 28"/>
                    <a:gd name="T10" fmla="*/ 58 w 76"/>
                    <a:gd name="T11" fmla="*/ 10 h 28"/>
                    <a:gd name="T12" fmla="*/ 72 w 76"/>
                    <a:gd name="T13" fmla="*/ 2 h 28"/>
                    <a:gd name="T14" fmla="*/ 76 w 76"/>
                    <a:gd name="T15" fmla="*/ 0 h 28"/>
                    <a:gd name="T16" fmla="*/ 76 w 76"/>
                    <a:gd name="T17" fmla="*/ 0 h 28"/>
                    <a:gd name="T18" fmla="*/ 40 w 76"/>
                    <a:gd name="T19" fmla="*/ 10 h 28"/>
                    <a:gd name="T20" fmla="*/ 40 w 76"/>
                    <a:gd name="T21" fmla="*/ 10 h 28"/>
                    <a:gd name="T22" fmla="*/ 14 w 76"/>
                    <a:gd name="T23" fmla="*/ 20 h 28"/>
                    <a:gd name="T24" fmla="*/ 0 w 76"/>
                    <a:gd name="T25" fmla="*/ 28 h 28"/>
                    <a:gd name="T26" fmla="*/ 0 w 76"/>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28"/>
                    <a:gd name="T44" fmla="*/ 76 w 76"/>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28">
                      <a:moveTo>
                        <a:pt x="0" y="28"/>
                      </a:moveTo>
                      <a:lnTo>
                        <a:pt x="0" y="28"/>
                      </a:lnTo>
                      <a:lnTo>
                        <a:pt x="18" y="24"/>
                      </a:lnTo>
                      <a:lnTo>
                        <a:pt x="34" y="20"/>
                      </a:lnTo>
                      <a:lnTo>
                        <a:pt x="48" y="16"/>
                      </a:lnTo>
                      <a:lnTo>
                        <a:pt x="58" y="10"/>
                      </a:lnTo>
                      <a:lnTo>
                        <a:pt x="72" y="2"/>
                      </a:lnTo>
                      <a:lnTo>
                        <a:pt x="76" y="0"/>
                      </a:lnTo>
                      <a:lnTo>
                        <a:pt x="40" y="10"/>
                      </a:lnTo>
                      <a:lnTo>
                        <a:pt x="14" y="20"/>
                      </a:lnTo>
                      <a:lnTo>
                        <a:pt x="0" y="28"/>
                      </a:lnTo>
                      <a:close/>
                    </a:path>
                  </a:pathLst>
                </a:custGeom>
                <a:solidFill>
                  <a:srgbClr val="D9D9B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8" name="Freeform 9038"/>
                <p:cNvSpPr>
                  <a:spLocks/>
                </p:cNvSpPr>
                <p:nvPr/>
              </p:nvSpPr>
              <p:spPr bwMode="auto">
                <a:xfrm>
                  <a:off x="2377" y="4415"/>
                  <a:ext cx="95" cy="213"/>
                </a:xfrm>
                <a:custGeom>
                  <a:avLst/>
                  <a:gdLst>
                    <a:gd name="T0" fmla="*/ 96 w 96"/>
                    <a:gd name="T1" fmla="*/ 214 h 214"/>
                    <a:gd name="T2" fmla="*/ 0 w 96"/>
                    <a:gd name="T3" fmla="*/ 158 h 214"/>
                    <a:gd name="T4" fmla="*/ 0 w 96"/>
                    <a:gd name="T5" fmla="*/ 0 h 214"/>
                    <a:gd name="T6" fmla="*/ 96 w 96"/>
                    <a:gd name="T7" fmla="*/ 56 h 214"/>
                    <a:gd name="T8" fmla="*/ 96 w 96"/>
                    <a:gd name="T9" fmla="*/ 214 h 214"/>
                    <a:gd name="T10" fmla="*/ 0 60000 65536"/>
                    <a:gd name="T11" fmla="*/ 0 60000 65536"/>
                    <a:gd name="T12" fmla="*/ 0 60000 65536"/>
                    <a:gd name="T13" fmla="*/ 0 60000 65536"/>
                    <a:gd name="T14" fmla="*/ 0 60000 65536"/>
                    <a:gd name="T15" fmla="*/ 0 w 96"/>
                    <a:gd name="T16" fmla="*/ 0 h 214"/>
                    <a:gd name="T17" fmla="*/ 96 w 96"/>
                    <a:gd name="T18" fmla="*/ 214 h 214"/>
                  </a:gdLst>
                  <a:ahLst/>
                  <a:cxnLst>
                    <a:cxn ang="T10">
                      <a:pos x="T0" y="T1"/>
                    </a:cxn>
                    <a:cxn ang="T11">
                      <a:pos x="T2" y="T3"/>
                    </a:cxn>
                    <a:cxn ang="T12">
                      <a:pos x="T4" y="T5"/>
                    </a:cxn>
                    <a:cxn ang="T13">
                      <a:pos x="T6" y="T7"/>
                    </a:cxn>
                    <a:cxn ang="T14">
                      <a:pos x="T8" y="T9"/>
                    </a:cxn>
                  </a:cxnLst>
                  <a:rect l="T15" t="T16" r="T17" b="T18"/>
                  <a:pathLst>
                    <a:path w="96" h="214">
                      <a:moveTo>
                        <a:pt x="96" y="214"/>
                      </a:moveTo>
                      <a:lnTo>
                        <a:pt x="0" y="158"/>
                      </a:lnTo>
                      <a:lnTo>
                        <a:pt x="0" y="0"/>
                      </a:lnTo>
                      <a:lnTo>
                        <a:pt x="96" y="56"/>
                      </a:lnTo>
                      <a:lnTo>
                        <a:pt x="96" y="214"/>
                      </a:lnTo>
                      <a:close/>
                    </a:path>
                  </a:pathLst>
                </a:custGeom>
                <a:gradFill rotWithShape="1">
                  <a:gsLst>
                    <a:gs pos="0">
                      <a:srgbClr val="BABA9F"/>
                    </a:gs>
                    <a:gs pos="100000">
                      <a:srgbClr val="D9D9B9"/>
                    </a:gs>
                  </a:gsLst>
                  <a:lin ang="54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54" name="Group 9039"/>
              <p:cNvGrpSpPr>
                <a:grpSpLocks/>
              </p:cNvGrpSpPr>
              <p:nvPr/>
            </p:nvGrpSpPr>
            <p:grpSpPr bwMode="auto">
              <a:xfrm>
                <a:off x="4116" y="4972"/>
                <a:ext cx="172" cy="242"/>
                <a:chOff x="2379" y="4387"/>
                <a:chExt cx="172" cy="242"/>
              </a:xfrm>
            </p:grpSpPr>
            <p:sp>
              <p:nvSpPr>
                <p:cNvPr id="149" name="Freeform 9040"/>
                <p:cNvSpPr>
                  <a:spLocks/>
                </p:cNvSpPr>
                <p:nvPr/>
              </p:nvSpPr>
              <p:spPr bwMode="auto">
                <a:xfrm>
                  <a:off x="2380" y="4387"/>
                  <a:ext cx="167" cy="241"/>
                </a:xfrm>
                <a:custGeom>
                  <a:avLst/>
                  <a:gdLst>
                    <a:gd name="T0" fmla="*/ 76 w 172"/>
                    <a:gd name="T1" fmla="*/ 0 h 242"/>
                    <a:gd name="T2" fmla="*/ 0 w 172"/>
                    <a:gd name="T3" fmla="*/ 28 h 242"/>
                    <a:gd name="T4" fmla="*/ 0 w 172"/>
                    <a:gd name="T5" fmla="*/ 186 h 242"/>
                    <a:gd name="T6" fmla="*/ 96 w 172"/>
                    <a:gd name="T7" fmla="*/ 242 h 242"/>
                    <a:gd name="T8" fmla="*/ 96 w 172"/>
                    <a:gd name="T9" fmla="*/ 242 h 242"/>
                    <a:gd name="T10" fmla="*/ 114 w 172"/>
                    <a:gd name="T11" fmla="*/ 238 h 242"/>
                    <a:gd name="T12" fmla="*/ 130 w 172"/>
                    <a:gd name="T13" fmla="*/ 234 h 242"/>
                    <a:gd name="T14" fmla="*/ 144 w 172"/>
                    <a:gd name="T15" fmla="*/ 230 h 242"/>
                    <a:gd name="T16" fmla="*/ 154 w 172"/>
                    <a:gd name="T17" fmla="*/ 226 h 242"/>
                    <a:gd name="T18" fmla="*/ 168 w 172"/>
                    <a:gd name="T19" fmla="*/ 218 h 242"/>
                    <a:gd name="T20" fmla="*/ 172 w 172"/>
                    <a:gd name="T21" fmla="*/ 214 h 242"/>
                    <a:gd name="T22" fmla="*/ 172 w 172"/>
                    <a:gd name="T23" fmla="*/ 56 h 242"/>
                    <a:gd name="T24" fmla="*/ 76 w 172"/>
                    <a:gd name="T25" fmla="*/ 0 h 2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242"/>
                    <a:gd name="T41" fmla="*/ 172 w 172"/>
                    <a:gd name="T42" fmla="*/ 242 h 2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242">
                      <a:moveTo>
                        <a:pt x="76" y="0"/>
                      </a:moveTo>
                      <a:lnTo>
                        <a:pt x="0" y="28"/>
                      </a:lnTo>
                      <a:lnTo>
                        <a:pt x="0" y="186"/>
                      </a:lnTo>
                      <a:lnTo>
                        <a:pt x="96" y="242"/>
                      </a:lnTo>
                      <a:lnTo>
                        <a:pt x="114" y="238"/>
                      </a:lnTo>
                      <a:lnTo>
                        <a:pt x="130" y="234"/>
                      </a:lnTo>
                      <a:lnTo>
                        <a:pt x="144" y="230"/>
                      </a:lnTo>
                      <a:lnTo>
                        <a:pt x="154" y="226"/>
                      </a:lnTo>
                      <a:lnTo>
                        <a:pt x="168" y="218"/>
                      </a:lnTo>
                      <a:lnTo>
                        <a:pt x="172" y="214"/>
                      </a:lnTo>
                      <a:lnTo>
                        <a:pt x="172" y="56"/>
                      </a:lnTo>
                      <a:lnTo>
                        <a:pt x="76" y="0"/>
                      </a:lnTo>
                      <a:close/>
                    </a:path>
                  </a:pathLst>
                </a:custGeom>
                <a:solidFill>
                  <a:srgbClr val="000000"/>
                </a:solidFill>
                <a:ln w="25400">
                  <a:solidFill>
                    <a:srgbClr val="000000"/>
                  </a:solid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0" name="Freeform 9041"/>
                <p:cNvSpPr>
                  <a:spLocks/>
                </p:cNvSpPr>
                <p:nvPr/>
              </p:nvSpPr>
              <p:spPr bwMode="auto">
                <a:xfrm>
                  <a:off x="2380" y="4387"/>
                  <a:ext cx="167" cy="84"/>
                </a:xfrm>
                <a:custGeom>
                  <a:avLst/>
                  <a:gdLst>
                    <a:gd name="T0" fmla="*/ 172 w 172"/>
                    <a:gd name="T1" fmla="*/ 56 h 84"/>
                    <a:gd name="T2" fmla="*/ 96 w 172"/>
                    <a:gd name="T3" fmla="*/ 84 h 84"/>
                    <a:gd name="T4" fmla="*/ 0 w 172"/>
                    <a:gd name="T5" fmla="*/ 28 h 84"/>
                    <a:gd name="T6" fmla="*/ 76 w 172"/>
                    <a:gd name="T7" fmla="*/ 0 h 84"/>
                    <a:gd name="T8" fmla="*/ 172 w 172"/>
                    <a:gd name="T9" fmla="*/ 56 h 84"/>
                    <a:gd name="T10" fmla="*/ 0 60000 65536"/>
                    <a:gd name="T11" fmla="*/ 0 60000 65536"/>
                    <a:gd name="T12" fmla="*/ 0 60000 65536"/>
                    <a:gd name="T13" fmla="*/ 0 60000 65536"/>
                    <a:gd name="T14" fmla="*/ 0 60000 65536"/>
                    <a:gd name="T15" fmla="*/ 0 w 172"/>
                    <a:gd name="T16" fmla="*/ 0 h 84"/>
                    <a:gd name="T17" fmla="*/ 172 w 172"/>
                    <a:gd name="T18" fmla="*/ 84 h 84"/>
                  </a:gdLst>
                  <a:ahLst/>
                  <a:cxnLst>
                    <a:cxn ang="T10">
                      <a:pos x="T0" y="T1"/>
                    </a:cxn>
                    <a:cxn ang="T11">
                      <a:pos x="T2" y="T3"/>
                    </a:cxn>
                    <a:cxn ang="T12">
                      <a:pos x="T4" y="T5"/>
                    </a:cxn>
                    <a:cxn ang="T13">
                      <a:pos x="T6" y="T7"/>
                    </a:cxn>
                    <a:cxn ang="T14">
                      <a:pos x="T8" y="T9"/>
                    </a:cxn>
                  </a:cxnLst>
                  <a:rect l="T15" t="T16" r="T17" b="T18"/>
                  <a:pathLst>
                    <a:path w="172" h="84">
                      <a:moveTo>
                        <a:pt x="172" y="56"/>
                      </a:moveTo>
                      <a:lnTo>
                        <a:pt x="96" y="84"/>
                      </a:lnTo>
                      <a:lnTo>
                        <a:pt x="0" y="28"/>
                      </a:lnTo>
                      <a:lnTo>
                        <a:pt x="76" y="0"/>
                      </a:lnTo>
                      <a:lnTo>
                        <a:pt x="172" y="56"/>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1" name="Freeform 9042"/>
                <p:cNvSpPr>
                  <a:spLocks/>
                </p:cNvSpPr>
                <p:nvPr/>
              </p:nvSpPr>
              <p:spPr bwMode="auto">
                <a:xfrm>
                  <a:off x="2476" y="4443"/>
                  <a:ext cx="75" cy="185"/>
                </a:xfrm>
                <a:custGeom>
                  <a:avLst/>
                  <a:gdLst>
                    <a:gd name="T0" fmla="*/ 0 w 76"/>
                    <a:gd name="T1" fmla="*/ 28 h 186"/>
                    <a:gd name="T2" fmla="*/ 0 w 76"/>
                    <a:gd name="T3" fmla="*/ 186 h 186"/>
                    <a:gd name="T4" fmla="*/ 0 w 76"/>
                    <a:gd name="T5" fmla="*/ 186 h 186"/>
                    <a:gd name="T6" fmla="*/ 18 w 76"/>
                    <a:gd name="T7" fmla="*/ 182 h 186"/>
                    <a:gd name="T8" fmla="*/ 34 w 76"/>
                    <a:gd name="T9" fmla="*/ 178 h 186"/>
                    <a:gd name="T10" fmla="*/ 48 w 76"/>
                    <a:gd name="T11" fmla="*/ 174 h 186"/>
                    <a:gd name="T12" fmla="*/ 58 w 76"/>
                    <a:gd name="T13" fmla="*/ 170 h 186"/>
                    <a:gd name="T14" fmla="*/ 72 w 76"/>
                    <a:gd name="T15" fmla="*/ 162 h 186"/>
                    <a:gd name="T16" fmla="*/ 76 w 76"/>
                    <a:gd name="T17" fmla="*/ 158 h 186"/>
                    <a:gd name="T18" fmla="*/ 76 w 76"/>
                    <a:gd name="T19" fmla="*/ 0 h 186"/>
                    <a:gd name="T20" fmla="*/ 0 w 76"/>
                    <a:gd name="T21" fmla="*/ 28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
                    <a:gd name="T34" fmla="*/ 0 h 186"/>
                    <a:gd name="T35" fmla="*/ 76 w 76"/>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 h="186">
                      <a:moveTo>
                        <a:pt x="0" y="28"/>
                      </a:moveTo>
                      <a:lnTo>
                        <a:pt x="0" y="186"/>
                      </a:lnTo>
                      <a:lnTo>
                        <a:pt x="18" y="182"/>
                      </a:lnTo>
                      <a:lnTo>
                        <a:pt x="34" y="178"/>
                      </a:lnTo>
                      <a:lnTo>
                        <a:pt x="48" y="174"/>
                      </a:lnTo>
                      <a:lnTo>
                        <a:pt x="58" y="170"/>
                      </a:lnTo>
                      <a:lnTo>
                        <a:pt x="72" y="162"/>
                      </a:lnTo>
                      <a:lnTo>
                        <a:pt x="76" y="158"/>
                      </a:lnTo>
                      <a:lnTo>
                        <a:pt x="76" y="0"/>
                      </a:lnTo>
                      <a:lnTo>
                        <a:pt x="0" y="28"/>
                      </a:lnTo>
                      <a:close/>
                    </a:path>
                  </a:pathLst>
                </a:custGeom>
                <a:gradFill rotWithShape="1">
                  <a:gsLst>
                    <a:gs pos="0">
                      <a:srgbClr val="C4C49D"/>
                    </a:gs>
                    <a:gs pos="100000">
                      <a:srgbClr val="CCCCA3"/>
                    </a:gs>
                  </a:gsLst>
                  <a:lin ang="189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2" name="Freeform 9043"/>
                <p:cNvSpPr>
                  <a:spLocks/>
                </p:cNvSpPr>
                <p:nvPr/>
              </p:nvSpPr>
              <p:spPr bwMode="auto">
                <a:xfrm>
                  <a:off x="2479" y="4459"/>
                  <a:ext cx="59" cy="34"/>
                </a:xfrm>
                <a:custGeom>
                  <a:avLst/>
                  <a:gdLst>
                    <a:gd name="T0" fmla="*/ 58 w 58"/>
                    <a:gd name="T1" fmla="*/ 14 h 34"/>
                    <a:gd name="T2" fmla="*/ 0 w 58"/>
                    <a:gd name="T3" fmla="*/ 34 h 34"/>
                    <a:gd name="T4" fmla="*/ 0 w 58"/>
                    <a:gd name="T5" fmla="*/ 22 h 34"/>
                    <a:gd name="T6" fmla="*/ 58 w 58"/>
                    <a:gd name="T7" fmla="*/ 0 h 34"/>
                    <a:gd name="T8" fmla="*/ 58 w 58"/>
                    <a:gd name="T9" fmla="*/ 14 h 34"/>
                    <a:gd name="T10" fmla="*/ 0 60000 65536"/>
                    <a:gd name="T11" fmla="*/ 0 60000 65536"/>
                    <a:gd name="T12" fmla="*/ 0 60000 65536"/>
                    <a:gd name="T13" fmla="*/ 0 60000 65536"/>
                    <a:gd name="T14" fmla="*/ 0 60000 65536"/>
                    <a:gd name="T15" fmla="*/ 0 w 58"/>
                    <a:gd name="T16" fmla="*/ 0 h 34"/>
                    <a:gd name="T17" fmla="*/ 58 w 58"/>
                    <a:gd name="T18" fmla="*/ 34 h 34"/>
                  </a:gdLst>
                  <a:ahLst/>
                  <a:cxnLst>
                    <a:cxn ang="T10">
                      <a:pos x="T0" y="T1"/>
                    </a:cxn>
                    <a:cxn ang="T11">
                      <a:pos x="T2" y="T3"/>
                    </a:cxn>
                    <a:cxn ang="T12">
                      <a:pos x="T4" y="T5"/>
                    </a:cxn>
                    <a:cxn ang="T13">
                      <a:pos x="T6" y="T7"/>
                    </a:cxn>
                    <a:cxn ang="T14">
                      <a:pos x="T8" y="T9"/>
                    </a:cxn>
                  </a:cxnLst>
                  <a:rect l="T15" t="T16" r="T17" b="T18"/>
                  <a:pathLst>
                    <a:path w="58" h="34">
                      <a:moveTo>
                        <a:pt x="58" y="14"/>
                      </a:moveTo>
                      <a:lnTo>
                        <a:pt x="0" y="34"/>
                      </a:lnTo>
                      <a:lnTo>
                        <a:pt x="0" y="22"/>
                      </a:lnTo>
                      <a:lnTo>
                        <a:pt x="58" y="0"/>
                      </a:lnTo>
                      <a:lnTo>
                        <a:pt x="58" y="14"/>
                      </a:lnTo>
                      <a:close/>
                    </a:path>
                  </a:pathLst>
                </a:custGeom>
                <a:solidFill>
                  <a:srgbClr val="59595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3" name="Freeform 9044"/>
                <p:cNvSpPr>
                  <a:spLocks/>
                </p:cNvSpPr>
                <p:nvPr/>
              </p:nvSpPr>
              <p:spPr bwMode="auto">
                <a:xfrm>
                  <a:off x="2479" y="4474"/>
                  <a:ext cx="59" cy="22"/>
                </a:xfrm>
                <a:custGeom>
                  <a:avLst/>
                  <a:gdLst>
                    <a:gd name="T0" fmla="*/ 58 w 58"/>
                    <a:gd name="T1" fmla="*/ 2 h 22"/>
                    <a:gd name="T2" fmla="*/ 2 w 58"/>
                    <a:gd name="T3" fmla="*/ 22 h 22"/>
                    <a:gd name="T4" fmla="*/ 0 w 58"/>
                    <a:gd name="T5" fmla="*/ 22 h 22"/>
                    <a:gd name="T6" fmla="*/ 58 w 58"/>
                    <a:gd name="T7" fmla="*/ 0 h 22"/>
                    <a:gd name="T8" fmla="*/ 58 w 58"/>
                    <a:gd name="T9" fmla="*/ 2 h 22"/>
                    <a:gd name="T10" fmla="*/ 0 60000 65536"/>
                    <a:gd name="T11" fmla="*/ 0 60000 65536"/>
                    <a:gd name="T12" fmla="*/ 0 60000 65536"/>
                    <a:gd name="T13" fmla="*/ 0 60000 65536"/>
                    <a:gd name="T14" fmla="*/ 0 60000 65536"/>
                    <a:gd name="T15" fmla="*/ 0 w 58"/>
                    <a:gd name="T16" fmla="*/ 0 h 22"/>
                    <a:gd name="T17" fmla="*/ 58 w 58"/>
                    <a:gd name="T18" fmla="*/ 22 h 22"/>
                  </a:gdLst>
                  <a:ahLst/>
                  <a:cxnLst>
                    <a:cxn ang="T10">
                      <a:pos x="T0" y="T1"/>
                    </a:cxn>
                    <a:cxn ang="T11">
                      <a:pos x="T2" y="T3"/>
                    </a:cxn>
                    <a:cxn ang="T12">
                      <a:pos x="T4" y="T5"/>
                    </a:cxn>
                    <a:cxn ang="T13">
                      <a:pos x="T6" y="T7"/>
                    </a:cxn>
                    <a:cxn ang="T14">
                      <a:pos x="T8" y="T9"/>
                    </a:cxn>
                  </a:cxnLst>
                  <a:rect l="T15" t="T16" r="T17" b="T18"/>
                  <a:pathLst>
                    <a:path w="58" h="22">
                      <a:moveTo>
                        <a:pt x="58" y="2"/>
                      </a:moveTo>
                      <a:lnTo>
                        <a:pt x="2" y="22"/>
                      </a:lnTo>
                      <a:lnTo>
                        <a:pt x="0" y="22"/>
                      </a:lnTo>
                      <a:lnTo>
                        <a:pt x="58" y="0"/>
                      </a:lnTo>
                      <a:lnTo>
                        <a:pt x="58" y="2"/>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4" name="Freeform 9045"/>
                <p:cNvSpPr>
                  <a:spLocks/>
                </p:cNvSpPr>
                <p:nvPr/>
              </p:nvSpPr>
              <p:spPr bwMode="auto">
                <a:xfrm>
                  <a:off x="2528" y="4571"/>
                  <a:ext cx="17" cy="23"/>
                </a:xfrm>
                <a:custGeom>
                  <a:avLst/>
                  <a:gdLst>
                    <a:gd name="T0" fmla="*/ 14 w 14"/>
                    <a:gd name="T1" fmla="*/ 12 h 24"/>
                    <a:gd name="T2" fmla="*/ 14 w 14"/>
                    <a:gd name="T3" fmla="*/ 12 h 24"/>
                    <a:gd name="T4" fmla="*/ 12 w 14"/>
                    <a:gd name="T5" fmla="*/ 20 h 24"/>
                    <a:gd name="T6" fmla="*/ 10 w 14"/>
                    <a:gd name="T7" fmla="*/ 22 h 24"/>
                    <a:gd name="T8" fmla="*/ 6 w 14"/>
                    <a:gd name="T9" fmla="*/ 24 h 24"/>
                    <a:gd name="T10" fmla="*/ 6 w 14"/>
                    <a:gd name="T11" fmla="*/ 24 h 24"/>
                    <a:gd name="T12" fmla="*/ 4 w 14"/>
                    <a:gd name="T13" fmla="*/ 22 h 24"/>
                    <a:gd name="T14" fmla="*/ 2 w 14"/>
                    <a:gd name="T15" fmla="*/ 20 h 24"/>
                    <a:gd name="T16" fmla="*/ 0 w 14"/>
                    <a:gd name="T17" fmla="*/ 12 h 24"/>
                    <a:gd name="T18" fmla="*/ 0 w 14"/>
                    <a:gd name="T19" fmla="*/ 12 h 24"/>
                    <a:gd name="T20" fmla="*/ 2 w 14"/>
                    <a:gd name="T21" fmla="*/ 4 h 24"/>
                    <a:gd name="T22" fmla="*/ 4 w 14"/>
                    <a:gd name="T23" fmla="*/ 2 h 24"/>
                    <a:gd name="T24" fmla="*/ 6 w 14"/>
                    <a:gd name="T25" fmla="*/ 0 h 24"/>
                    <a:gd name="T26" fmla="*/ 6 w 14"/>
                    <a:gd name="T27" fmla="*/ 0 h 24"/>
                    <a:gd name="T28" fmla="*/ 10 w 14"/>
                    <a:gd name="T29" fmla="*/ 2 h 24"/>
                    <a:gd name="T30" fmla="*/ 12 w 14"/>
                    <a:gd name="T31" fmla="*/ 4 h 24"/>
                    <a:gd name="T32" fmla="*/ 14 w 14"/>
                    <a:gd name="T33" fmla="*/ 12 h 24"/>
                    <a:gd name="T34" fmla="*/ 14 w 14"/>
                    <a:gd name="T35" fmla="*/ 12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4"/>
                    <a:gd name="T56" fmla="*/ 14 w 1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4">
                      <a:moveTo>
                        <a:pt x="14" y="12"/>
                      </a:moveTo>
                      <a:lnTo>
                        <a:pt x="14" y="12"/>
                      </a:lnTo>
                      <a:lnTo>
                        <a:pt x="12" y="20"/>
                      </a:lnTo>
                      <a:lnTo>
                        <a:pt x="10" y="22"/>
                      </a:lnTo>
                      <a:lnTo>
                        <a:pt x="6" y="24"/>
                      </a:lnTo>
                      <a:lnTo>
                        <a:pt x="4" y="22"/>
                      </a:lnTo>
                      <a:lnTo>
                        <a:pt x="2" y="20"/>
                      </a:lnTo>
                      <a:lnTo>
                        <a:pt x="0" y="12"/>
                      </a:lnTo>
                      <a:lnTo>
                        <a:pt x="2" y="4"/>
                      </a:lnTo>
                      <a:lnTo>
                        <a:pt x="4" y="2"/>
                      </a:lnTo>
                      <a:lnTo>
                        <a:pt x="6" y="0"/>
                      </a:lnTo>
                      <a:lnTo>
                        <a:pt x="10" y="2"/>
                      </a:lnTo>
                      <a:lnTo>
                        <a:pt x="12" y="4"/>
                      </a:lnTo>
                      <a:lnTo>
                        <a:pt x="14" y="12"/>
                      </a:lnTo>
                      <a:close/>
                    </a:path>
                  </a:pathLst>
                </a:custGeom>
                <a:solidFill>
                  <a:srgbClr val="B3B37E"/>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5" name="Freeform 9046"/>
                <p:cNvSpPr>
                  <a:spLocks/>
                </p:cNvSpPr>
                <p:nvPr/>
              </p:nvSpPr>
              <p:spPr bwMode="auto">
                <a:xfrm>
                  <a:off x="2528" y="4576"/>
                  <a:ext cx="17" cy="18"/>
                </a:xfrm>
                <a:custGeom>
                  <a:avLst/>
                  <a:gdLst>
                    <a:gd name="T0" fmla="*/ 12 w 14"/>
                    <a:gd name="T1" fmla="*/ 0 h 18"/>
                    <a:gd name="T2" fmla="*/ 12 w 14"/>
                    <a:gd name="T3" fmla="*/ 0 h 18"/>
                    <a:gd name="T4" fmla="*/ 14 w 14"/>
                    <a:gd name="T5" fmla="*/ 4 h 18"/>
                    <a:gd name="T6" fmla="*/ 14 w 14"/>
                    <a:gd name="T7" fmla="*/ 4 h 18"/>
                    <a:gd name="T8" fmla="*/ 10 w 14"/>
                    <a:gd name="T9" fmla="*/ 12 h 18"/>
                    <a:gd name="T10" fmla="*/ 8 w 14"/>
                    <a:gd name="T11" fmla="*/ 14 h 18"/>
                    <a:gd name="T12" fmla="*/ 6 w 14"/>
                    <a:gd name="T13" fmla="*/ 14 h 18"/>
                    <a:gd name="T14" fmla="*/ 6 w 14"/>
                    <a:gd name="T15" fmla="*/ 14 h 18"/>
                    <a:gd name="T16" fmla="*/ 2 w 14"/>
                    <a:gd name="T17" fmla="*/ 14 h 18"/>
                    <a:gd name="T18" fmla="*/ 0 w 14"/>
                    <a:gd name="T19" fmla="*/ 10 h 18"/>
                    <a:gd name="T20" fmla="*/ 0 w 14"/>
                    <a:gd name="T21" fmla="*/ 10 h 18"/>
                    <a:gd name="T22" fmla="*/ 2 w 14"/>
                    <a:gd name="T23" fmla="*/ 16 h 18"/>
                    <a:gd name="T24" fmla="*/ 6 w 14"/>
                    <a:gd name="T25" fmla="*/ 18 h 18"/>
                    <a:gd name="T26" fmla="*/ 6 w 14"/>
                    <a:gd name="T27" fmla="*/ 18 h 18"/>
                    <a:gd name="T28" fmla="*/ 10 w 14"/>
                    <a:gd name="T29" fmla="*/ 16 h 18"/>
                    <a:gd name="T30" fmla="*/ 12 w 14"/>
                    <a:gd name="T31" fmla="*/ 14 h 18"/>
                    <a:gd name="T32" fmla="*/ 14 w 14"/>
                    <a:gd name="T33" fmla="*/ 6 h 18"/>
                    <a:gd name="T34" fmla="*/ 14 w 14"/>
                    <a:gd name="T35" fmla="*/ 6 h 18"/>
                    <a:gd name="T36" fmla="*/ 12 w 14"/>
                    <a:gd name="T37" fmla="*/ 0 h 18"/>
                    <a:gd name="T38" fmla="*/ 12 w 1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8"/>
                    <a:gd name="T62" fmla="*/ 14 w 1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8">
                      <a:moveTo>
                        <a:pt x="12" y="0"/>
                      </a:moveTo>
                      <a:lnTo>
                        <a:pt x="12" y="0"/>
                      </a:lnTo>
                      <a:lnTo>
                        <a:pt x="14" y="4"/>
                      </a:lnTo>
                      <a:lnTo>
                        <a:pt x="10" y="12"/>
                      </a:lnTo>
                      <a:lnTo>
                        <a:pt x="8" y="14"/>
                      </a:lnTo>
                      <a:lnTo>
                        <a:pt x="6" y="14"/>
                      </a:lnTo>
                      <a:lnTo>
                        <a:pt x="2" y="14"/>
                      </a:lnTo>
                      <a:lnTo>
                        <a:pt x="0" y="10"/>
                      </a:lnTo>
                      <a:lnTo>
                        <a:pt x="2" y="16"/>
                      </a:lnTo>
                      <a:lnTo>
                        <a:pt x="6" y="18"/>
                      </a:lnTo>
                      <a:lnTo>
                        <a:pt x="10" y="16"/>
                      </a:lnTo>
                      <a:lnTo>
                        <a:pt x="12" y="14"/>
                      </a:lnTo>
                      <a:lnTo>
                        <a:pt x="14" y="6"/>
                      </a:lnTo>
                      <a:lnTo>
                        <a:pt x="12" y="0"/>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6" name="Freeform 9047"/>
                <p:cNvSpPr>
                  <a:spLocks/>
                </p:cNvSpPr>
                <p:nvPr/>
              </p:nvSpPr>
              <p:spPr bwMode="auto">
                <a:xfrm>
                  <a:off x="2535" y="4575"/>
                  <a:ext cx="5" cy="18"/>
                </a:xfrm>
                <a:custGeom>
                  <a:avLst/>
                  <a:gdLst>
                    <a:gd name="T0" fmla="*/ 10 w 10"/>
                    <a:gd name="T1" fmla="*/ 8 h 16"/>
                    <a:gd name="T2" fmla="*/ 10 w 10"/>
                    <a:gd name="T3" fmla="*/ 8 h 16"/>
                    <a:gd name="T4" fmla="*/ 8 w 10"/>
                    <a:gd name="T5" fmla="*/ 14 h 16"/>
                    <a:gd name="T6" fmla="*/ 8 w 10"/>
                    <a:gd name="T7" fmla="*/ 16 h 16"/>
                    <a:gd name="T8" fmla="*/ 4 w 10"/>
                    <a:gd name="T9" fmla="*/ 16 h 16"/>
                    <a:gd name="T10" fmla="*/ 4 w 10"/>
                    <a:gd name="T11" fmla="*/ 16 h 16"/>
                    <a:gd name="T12" fmla="*/ 2 w 10"/>
                    <a:gd name="T13" fmla="*/ 16 h 16"/>
                    <a:gd name="T14" fmla="*/ 2 w 10"/>
                    <a:gd name="T15" fmla="*/ 14 h 16"/>
                    <a:gd name="T16" fmla="*/ 0 w 10"/>
                    <a:gd name="T17" fmla="*/ 8 h 16"/>
                    <a:gd name="T18" fmla="*/ 0 w 10"/>
                    <a:gd name="T19" fmla="*/ 8 h 16"/>
                    <a:gd name="T20" fmla="*/ 2 w 10"/>
                    <a:gd name="T21" fmla="*/ 2 h 16"/>
                    <a:gd name="T22" fmla="*/ 2 w 10"/>
                    <a:gd name="T23" fmla="*/ 0 h 16"/>
                    <a:gd name="T24" fmla="*/ 4 w 10"/>
                    <a:gd name="T25" fmla="*/ 0 h 16"/>
                    <a:gd name="T26" fmla="*/ 4 w 10"/>
                    <a:gd name="T27" fmla="*/ 0 h 16"/>
                    <a:gd name="T28" fmla="*/ 8 w 10"/>
                    <a:gd name="T29" fmla="*/ 0 h 16"/>
                    <a:gd name="T30" fmla="*/ 8 w 10"/>
                    <a:gd name="T31" fmla="*/ 2 h 16"/>
                    <a:gd name="T32" fmla="*/ 10 w 10"/>
                    <a:gd name="T33" fmla="*/ 8 h 16"/>
                    <a:gd name="T34" fmla="*/ 10 w 10"/>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6"/>
                    <a:gd name="T56" fmla="*/ 10 w 10"/>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6">
                      <a:moveTo>
                        <a:pt x="10" y="8"/>
                      </a:moveTo>
                      <a:lnTo>
                        <a:pt x="10" y="8"/>
                      </a:lnTo>
                      <a:lnTo>
                        <a:pt x="8" y="14"/>
                      </a:lnTo>
                      <a:lnTo>
                        <a:pt x="8" y="16"/>
                      </a:lnTo>
                      <a:lnTo>
                        <a:pt x="4" y="16"/>
                      </a:lnTo>
                      <a:lnTo>
                        <a:pt x="2" y="16"/>
                      </a:lnTo>
                      <a:lnTo>
                        <a:pt x="2" y="14"/>
                      </a:lnTo>
                      <a:lnTo>
                        <a:pt x="0" y="8"/>
                      </a:lnTo>
                      <a:lnTo>
                        <a:pt x="2" y="2"/>
                      </a:lnTo>
                      <a:lnTo>
                        <a:pt x="2" y="0"/>
                      </a:lnTo>
                      <a:lnTo>
                        <a:pt x="4" y="0"/>
                      </a:lnTo>
                      <a:lnTo>
                        <a:pt x="8" y="0"/>
                      </a:lnTo>
                      <a:lnTo>
                        <a:pt x="8" y="2"/>
                      </a:lnTo>
                      <a:lnTo>
                        <a:pt x="10" y="8"/>
                      </a:lnTo>
                      <a:close/>
                    </a:path>
                  </a:pathLst>
                </a:custGeom>
                <a:solidFill>
                  <a:srgbClr val="66B821"/>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7" name="Freeform 9048"/>
                <p:cNvSpPr>
                  <a:spLocks/>
                </p:cNvSpPr>
                <p:nvPr/>
              </p:nvSpPr>
              <p:spPr bwMode="auto">
                <a:xfrm>
                  <a:off x="2476" y="4443"/>
                  <a:ext cx="75" cy="28"/>
                </a:xfrm>
                <a:custGeom>
                  <a:avLst/>
                  <a:gdLst>
                    <a:gd name="T0" fmla="*/ 0 w 76"/>
                    <a:gd name="T1" fmla="*/ 28 h 28"/>
                    <a:gd name="T2" fmla="*/ 0 w 76"/>
                    <a:gd name="T3" fmla="*/ 28 h 28"/>
                    <a:gd name="T4" fmla="*/ 18 w 76"/>
                    <a:gd name="T5" fmla="*/ 24 h 28"/>
                    <a:gd name="T6" fmla="*/ 34 w 76"/>
                    <a:gd name="T7" fmla="*/ 20 h 28"/>
                    <a:gd name="T8" fmla="*/ 48 w 76"/>
                    <a:gd name="T9" fmla="*/ 16 h 28"/>
                    <a:gd name="T10" fmla="*/ 58 w 76"/>
                    <a:gd name="T11" fmla="*/ 10 h 28"/>
                    <a:gd name="T12" fmla="*/ 72 w 76"/>
                    <a:gd name="T13" fmla="*/ 2 h 28"/>
                    <a:gd name="T14" fmla="*/ 76 w 76"/>
                    <a:gd name="T15" fmla="*/ 0 h 28"/>
                    <a:gd name="T16" fmla="*/ 76 w 76"/>
                    <a:gd name="T17" fmla="*/ 0 h 28"/>
                    <a:gd name="T18" fmla="*/ 40 w 76"/>
                    <a:gd name="T19" fmla="*/ 10 h 28"/>
                    <a:gd name="T20" fmla="*/ 40 w 76"/>
                    <a:gd name="T21" fmla="*/ 10 h 28"/>
                    <a:gd name="T22" fmla="*/ 14 w 76"/>
                    <a:gd name="T23" fmla="*/ 20 h 28"/>
                    <a:gd name="T24" fmla="*/ 0 w 76"/>
                    <a:gd name="T25" fmla="*/ 28 h 28"/>
                    <a:gd name="T26" fmla="*/ 0 w 76"/>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28"/>
                    <a:gd name="T44" fmla="*/ 76 w 76"/>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28">
                      <a:moveTo>
                        <a:pt x="0" y="28"/>
                      </a:moveTo>
                      <a:lnTo>
                        <a:pt x="0" y="28"/>
                      </a:lnTo>
                      <a:lnTo>
                        <a:pt x="18" y="24"/>
                      </a:lnTo>
                      <a:lnTo>
                        <a:pt x="34" y="20"/>
                      </a:lnTo>
                      <a:lnTo>
                        <a:pt x="48" y="16"/>
                      </a:lnTo>
                      <a:lnTo>
                        <a:pt x="58" y="10"/>
                      </a:lnTo>
                      <a:lnTo>
                        <a:pt x="72" y="2"/>
                      </a:lnTo>
                      <a:lnTo>
                        <a:pt x="76" y="0"/>
                      </a:lnTo>
                      <a:lnTo>
                        <a:pt x="40" y="10"/>
                      </a:lnTo>
                      <a:lnTo>
                        <a:pt x="14" y="20"/>
                      </a:lnTo>
                      <a:lnTo>
                        <a:pt x="0" y="28"/>
                      </a:lnTo>
                      <a:close/>
                    </a:path>
                  </a:pathLst>
                </a:custGeom>
                <a:solidFill>
                  <a:srgbClr val="D9D9B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8" name="Freeform 9049"/>
                <p:cNvSpPr>
                  <a:spLocks/>
                </p:cNvSpPr>
                <p:nvPr/>
              </p:nvSpPr>
              <p:spPr bwMode="auto">
                <a:xfrm>
                  <a:off x="2380" y="4415"/>
                  <a:ext cx="87" cy="213"/>
                </a:xfrm>
                <a:custGeom>
                  <a:avLst/>
                  <a:gdLst>
                    <a:gd name="T0" fmla="*/ 96 w 96"/>
                    <a:gd name="T1" fmla="*/ 214 h 214"/>
                    <a:gd name="T2" fmla="*/ 0 w 96"/>
                    <a:gd name="T3" fmla="*/ 158 h 214"/>
                    <a:gd name="T4" fmla="*/ 0 w 96"/>
                    <a:gd name="T5" fmla="*/ 0 h 214"/>
                    <a:gd name="T6" fmla="*/ 96 w 96"/>
                    <a:gd name="T7" fmla="*/ 56 h 214"/>
                    <a:gd name="T8" fmla="*/ 96 w 96"/>
                    <a:gd name="T9" fmla="*/ 214 h 214"/>
                    <a:gd name="T10" fmla="*/ 0 60000 65536"/>
                    <a:gd name="T11" fmla="*/ 0 60000 65536"/>
                    <a:gd name="T12" fmla="*/ 0 60000 65536"/>
                    <a:gd name="T13" fmla="*/ 0 60000 65536"/>
                    <a:gd name="T14" fmla="*/ 0 60000 65536"/>
                    <a:gd name="T15" fmla="*/ 0 w 96"/>
                    <a:gd name="T16" fmla="*/ 0 h 214"/>
                    <a:gd name="T17" fmla="*/ 96 w 96"/>
                    <a:gd name="T18" fmla="*/ 214 h 214"/>
                  </a:gdLst>
                  <a:ahLst/>
                  <a:cxnLst>
                    <a:cxn ang="T10">
                      <a:pos x="T0" y="T1"/>
                    </a:cxn>
                    <a:cxn ang="T11">
                      <a:pos x="T2" y="T3"/>
                    </a:cxn>
                    <a:cxn ang="T12">
                      <a:pos x="T4" y="T5"/>
                    </a:cxn>
                    <a:cxn ang="T13">
                      <a:pos x="T6" y="T7"/>
                    </a:cxn>
                    <a:cxn ang="T14">
                      <a:pos x="T8" y="T9"/>
                    </a:cxn>
                  </a:cxnLst>
                  <a:rect l="T15" t="T16" r="T17" b="T18"/>
                  <a:pathLst>
                    <a:path w="96" h="214">
                      <a:moveTo>
                        <a:pt x="96" y="214"/>
                      </a:moveTo>
                      <a:lnTo>
                        <a:pt x="0" y="158"/>
                      </a:lnTo>
                      <a:lnTo>
                        <a:pt x="0" y="0"/>
                      </a:lnTo>
                      <a:lnTo>
                        <a:pt x="96" y="56"/>
                      </a:lnTo>
                      <a:lnTo>
                        <a:pt x="96" y="214"/>
                      </a:lnTo>
                      <a:close/>
                    </a:path>
                  </a:pathLst>
                </a:custGeom>
                <a:gradFill rotWithShape="1">
                  <a:gsLst>
                    <a:gs pos="0">
                      <a:srgbClr val="BABA9F"/>
                    </a:gs>
                    <a:gs pos="100000">
                      <a:srgbClr val="D9D9B9"/>
                    </a:gs>
                  </a:gsLst>
                  <a:lin ang="54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55" name="Group 9050"/>
              <p:cNvGrpSpPr>
                <a:grpSpLocks/>
              </p:cNvGrpSpPr>
              <p:nvPr/>
            </p:nvGrpSpPr>
            <p:grpSpPr bwMode="auto">
              <a:xfrm>
                <a:off x="3991" y="4972"/>
                <a:ext cx="172" cy="242"/>
                <a:chOff x="2379" y="4387"/>
                <a:chExt cx="172" cy="242"/>
              </a:xfrm>
            </p:grpSpPr>
            <p:sp>
              <p:nvSpPr>
                <p:cNvPr id="139" name="Freeform 9051"/>
                <p:cNvSpPr>
                  <a:spLocks/>
                </p:cNvSpPr>
                <p:nvPr/>
              </p:nvSpPr>
              <p:spPr bwMode="auto">
                <a:xfrm>
                  <a:off x="2380" y="4387"/>
                  <a:ext cx="174" cy="241"/>
                </a:xfrm>
                <a:custGeom>
                  <a:avLst/>
                  <a:gdLst>
                    <a:gd name="T0" fmla="*/ 76 w 172"/>
                    <a:gd name="T1" fmla="*/ 0 h 242"/>
                    <a:gd name="T2" fmla="*/ 0 w 172"/>
                    <a:gd name="T3" fmla="*/ 28 h 242"/>
                    <a:gd name="T4" fmla="*/ 0 w 172"/>
                    <a:gd name="T5" fmla="*/ 186 h 242"/>
                    <a:gd name="T6" fmla="*/ 96 w 172"/>
                    <a:gd name="T7" fmla="*/ 242 h 242"/>
                    <a:gd name="T8" fmla="*/ 96 w 172"/>
                    <a:gd name="T9" fmla="*/ 242 h 242"/>
                    <a:gd name="T10" fmla="*/ 114 w 172"/>
                    <a:gd name="T11" fmla="*/ 238 h 242"/>
                    <a:gd name="T12" fmla="*/ 130 w 172"/>
                    <a:gd name="T13" fmla="*/ 234 h 242"/>
                    <a:gd name="T14" fmla="*/ 144 w 172"/>
                    <a:gd name="T15" fmla="*/ 230 h 242"/>
                    <a:gd name="T16" fmla="*/ 154 w 172"/>
                    <a:gd name="T17" fmla="*/ 226 h 242"/>
                    <a:gd name="T18" fmla="*/ 168 w 172"/>
                    <a:gd name="T19" fmla="*/ 218 h 242"/>
                    <a:gd name="T20" fmla="*/ 172 w 172"/>
                    <a:gd name="T21" fmla="*/ 214 h 242"/>
                    <a:gd name="T22" fmla="*/ 172 w 172"/>
                    <a:gd name="T23" fmla="*/ 56 h 242"/>
                    <a:gd name="T24" fmla="*/ 76 w 172"/>
                    <a:gd name="T25" fmla="*/ 0 h 2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242"/>
                    <a:gd name="T41" fmla="*/ 172 w 172"/>
                    <a:gd name="T42" fmla="*/ 242 h 2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242">
                      <a:moveTo>
                        <a:pt x="76" y="0"/>
                      </a:moveTo>
                      <a:lnTo>
                        <a:pt x="0" y="28"/>
                      </a:lnTo>
                      <a:lnTo>
                        <a:pt x="0" y="186"/>
                      </a:lnTo>
                      <a:lnTo>
                        <a:pt x="96" y="242"/>
                      </a:lnTo>
                      <a:lnTo>
                        <a:pt x="114" y="238"/>
                      </a:lnTo>
                      <a:lnTo>
                        <a:pt x="130" y="234"/>
                      </a:lnTo>
                      <a:lnTo>
                        <a:pt x="144" y="230"/>
                      </a:lnTo>
                      <a:lnTo>
                        <a:pt x="154" y="226"/>
                      </a:lnTo>
                      <a:lnTo>
                        <a:pt x="168" y="218"/>
                      </a:lnTo>
                      <a:lnTo>
                        <a:pt x="172" y="214"/>
                      </a:lnTo>
                      <a:lnTo>
                        <a:pt x="172" y="56"/>
                      </a:lnTo>
                      <a:lnTo>
                        <a:pt x="76" y="0"/>
                      </a:lnTo>
                      <a:close/>
                    </a:path>
                  </a:pathLst>
                </a:custGeom>
                <a:solidFill>
                  <a:srgbClr val="000000"/>
                </a:solidFill>
                <a:ln w="25400">
                  <a:solidFill>
                    <a:srgbClr val="000000"/>
                  </a:solid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0" name="Freeform 9052"/>
                <p:cNvSpPr>
                  <a:spLocks/>
                </p:cNvSpPr>
                <p:nvPr/>
              </p:nvSpPr>
              <p:spPr bwMode="auto">
                <a:xfrm>
                  <a:off x="2380" y="4387"/>
                  <a:ext cx="174" cy="84"/>
                </a:xfrm>
                <a:custGeom>
                  <a:avLst/>
                  <a:gdLst>
                    <a:gd name="T0" fmla="*/ 172 w 172"/>
                    <a:gd name="T1" fmla="*/ 56 h 84"/>
                    <a:gd name="T2" fmla="*/ 96 w 172"/>
                    <a:gd name="T3" fmla="*/ 84 h 84"/>
                    <a:gd name="T4" fmla="*/ 0 w 172"/>
                    <a:gd name="T5" fmla="*/ 28 h 84"/>
                    <a:gd name="T6" fmla="*/ 76 w 172"/>
                    <a:gd name="T7" fmla="*/ 0 h 84"/>
                    <a:gd name="T8" fmla="*/ 172 w 172"/>
                    <a:gd name="T9" fmla="*/ 56 h 84"/>
                    <a:gd name="T10" fmla="*/ 0 60000 65536"/>
                    <a:gd name="T11" fmla="*/ 0 60000 65536"/>
                    <a:gd name="T12" fmla="*/ 0 60000 65536"/>
                    <a:gd name="T13" fmla="*/ 0 60000 65536"/>
                    <a:gd name="T14" fmla="*/ 0 60000 65536"/>
                    <a:gd name="T15" fmla="*/ 0 w 172"/>
                    <a:gd name="T16" fmla="*/ 0 h 84"/>
                    <a:gd name="T17" fmla="*/ 172 w 172"/>
                    <a:gd name="T18" fmla="*/ 84 h 84"/>
                  </a:gdLst>
                  <a:ahLst/>
                  <a:cxnLst>
                    <a:cxn ang="T10">
                      <a:pos x="T0" y="T1"/>
                    </a:cxn>
                    <a:cxn ang="T11">
                      <a:pos x="T2" y="T3"/>
                    </a:cxn>
                    <a:cxn ang="T12">
                      <a:pos x="T4" y="T5"/>
                    </a:cxn>
                    <a:cxn ang="T13">
                      <a:pos x="T6" y="T7"/>
                    </a:cxn>
                    <a:cxn ang="T14">
                      <a:pos x="T8" y="T9"/>
                    </a:cxn>
                  </a:cxnLst>
                  <a:rect l="T15" t="T16" r="T17" b="T18"/>
                  <a:pathLst>
                    <a:path w="172" h="84">
                      <a:moveTo>
                        <a:pt x="172" y="56"/>
                      </a:moveTo>
                      <a:lnTo>
                        <a:pt x="96" y="84"/>
                      </a:lnTo>
                      <a:lnTo>
                        <a:pt x="0" y="28"/>
                      </a:lnTo>
                      <a:lnTo>
                        <a:pt x="76" y="0"/>
                      </a:lnTo>
                      <a:lnTo>
                        <a:pt x="172" y="56"/>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1" name="Freeform 9053"/>
                <p:cNvSpPr>
                  <a:spLocks/>
                </p:cNvSpPr>
                <p:nvPr/>
              </p:nvSpPr>
              <p:spPr bwMode="auto">
                <a:xfrm>
                  <a:off x="2469" y="4443"/>
                  <a:ext cx="80" cy="185"/>
                </a:xfrm>
                <a:custGeom>
                  <a:avLst/>
                  <a:gdLst>
                    <a:gd name="T0" fmla="*/ 0 w 76"/>
                    <a:gd name="T1" fmla="*/ 28 h 186"/>
                    <a:gd name="T2" fmla="*/ 0 w 76"/>
                    <a:gd name="T3" fmla="*/ 186 h 186"/>
                    <a:gd name="T4" fmla="*/ 0 w 76"/>
                    <a:gd name="T5" fmla="*/ 186 h 186"/>
                    <a:gd name="T6" fmla="*/ 18 w 76"/>
                    <a:gd name="T7" fmla="*/ 182 h 186"/>
                    <a:gd name="T8" fmla="*/ 34 w 76"/>
                    <a:gd name="T9" fmla="*/ 178 h 186"/>
                    <a:gd name="T10" fmla="*/ 48 w 76"/>
                    <a:gd name="T11" fmla="*/ 174 h 186"/>
                    <a:gd name="T12" fmla="*/ 58 w 76"/>
                    <a:gd name="T13" fmla="*/ 170 h 186"/>
                    <a:gd name="T14" fmla="*/ 72 w 76"/>
                    <a:gd name="T15" fmla="*/ 162 h 186"/>
                    <a:gd name="T16" fmla="*/ 76 w 76"/>
                    <a:gd name="T17" fmla="*/ 158 h 186"/>
                    <a:gd name="T18" fmla="*/ 76 w 76"/>
                    <a:gd name="T19" fmla="*/ 0 h 186"/>
                    <a:gd name="T20" fmla="*/ 0 w 76"/>
                    <a:gd name="T21" fmla="*/ 28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
                    <a:gd name="T34" fmla="*/ 0 h 186"/>
                    <a:gd name="T35" fmla="*/ 76 w 76"/>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 h="186">
                      <a:moveTo>
                        <a:pt x="0" y="28"/>
                      </a:moveTo>
                      <a:lnTo>
                        <a:pt x="0" y="186"/>
                      </a:lnTo>
                      <a:lnTo>
                        <a:pt x="18" y="182"/>
                      </a:lnTo>
                      <a:lnTo>
                        <a:pt x="34" y="178"/>
                      </a:lnTo>
                      <a:lnTo>
                        <a:pt x="48" y="174"/>
                      </a:lnTo>
                      <a:lnTo>
                        <a:pt x="58" y="170"/>
                      </a:lnTo>
                      <a:lnTo>
                        <a:pt x="72" y="162"/>
                      </a:lnTo>
                      <a:lnTo>
                        <a:pt x="76" y="158"/>
                      </a:lnTo>
                      <a:lnTo>
                        <a:pt x="76" y="0"/>
                      </a:lnTo>
                      <a:lnTo>
                        <a:pt x="0" y="28"/>
                      </a:lnTo>
                      <a:close/>
                    </a:path>
                  </a:pathLst>
                </a:custGeom>
                <a:gradFill rotWithShape="1">
                  <a:gsLst>
                    <a:gs pos="0">
                      <a:srgbClr val="C4C49D"/>
                    </a:gs>
                    <a:gs pos="100000">
                      <a:srgbClr val="CCCCA3"/>
                    </a:gs>
                  </a:gsLst>
                  <a:lin ang="189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2" name="Freeform 9054"/>
                <p:cNvSpPr>
                  <a:spLocks/>
                </p:cNvSpPr>
                <p:nvPr/>
              </p:nvSpPr>
              <p:spPr bwMode="auto">
                <a:xfrm>
                  <a:off x="2486" y="4459"/>
                  <a:ext cx="56" cy="34"/>
                </a:xfrm>
                <a:custGeom>
                  <a:avLst/>
                  <a:gdLst>
                    <a:gd name="T0" fmla="*/ 58 w 58"/>
                    <a:gd name="T1" fmla="*/ 14 h 34"/>
                    <a:gd name="T2" fmla="*/ 0 w 58"/>
                    <a:gd name="T3" fmla="*/ 34 h 34"/>
                    <a:gd name="T4" fmla="*/ 0 w 58"/>
                    <a:gd name="T5" fmla="*/ 22 h 34"/>
                    <a:gd name="T6" fmla="*/ 58 w 58"/>
                    <a:gd name="T7" fmla="*/ 0 h 34"/>
                    <a:gd name="T8" fmla="*/ 58 w 58"/>
                    <a:gd name="T9" fmla="*/ 14 h 34"/>
                    <a:gd name="T10" fmla="*/ 0 60000 65536"/>
                    <a:gd name="T11" fmla="*/ 0 60000 65536"/>
                    <a:gd name="T12" fmla="*/ 0 60000 65536"/>
                    <a:gd name="T13" fmla="*/ 0 60000 65536"/>
                    <a:gd name="T14" fmla="*/ 0 60000 65536"/>
                    <a:gd name="T15" fmla="*/ 0 w 58"/>
                    <a:gd name="T16" fmla="*/ 0 h 34"/>
                    <a:gd name="T17" fmla="*/ 58 w 58"/>
                    <a:gd name="T18" fmla="*/ 34 h 34"/>
                  </a:gdLst>
                  <a:ahLst/>
                  <a:cxnLst>
                    <a:cxn ang="T10">
                      <a:pos x="T0" y="T1"/>
                    </a:cxn>
                    <a:cxn ang="T11">
                      <a:pos x="T2" y="T3"/>
                    </a:cxn>
                    <a:cxn ang="T12">
                      <a:pos x="T4" y="T5"/>
                    </a:cxn>
                    <a:cxn ang="T13">
                      <a:pos x="T6" y="T7"/>
                    </a:cxn>
                    <a:cxn ang="T14">
                      <a:pos x="T8" y="T9"/>
                    </a:cxn>
                  </a:cxnLst>
                  <a:rect l="T15" t="T16" r="T17" b="T18"/>
                  <a:pathLst>
                    <a:path w="58" h="34">
                      <a:moveTo>
                        <a:pt x="58" y="14"/>
                      </a:moveTo>
                      <a:lnTo>
                        <a:pt x="0" y="34"/>
                      </a:lnTo>
                      <a:lnTo>
                        <a:pt x="0" y="22"/>
                      </a:lnTo>
                      <a:lnTo>
                        <a:pt x="58" y="0"/>
                      </a:lnTo>
                      <a:lnTo>
                        <a:pt x="58" y="14"/>
                      </a:lnTo>
                      <a:close/>
                    </a:path>
                  </a:pathLst>
                </a:custGeom>
                <a:solidFill>
                  <a:srgbClr val="59595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3" name="Freeform 9055"/>
                <p:cNvSpPr>
                  <a:spLocks/>
                </p:cNvSpPr>
                <p:nvPr/>
              </p:nvSpPr>
              <p:spPr bwMode="auto">
                <a:xfrm>
                  <a:off x="2486" y="4474"/>
                  <a:ext cx="56" cy="22"/>
                </a:xfrm>
                <a:custGeom>
                  <a:avLst/>
                  <a:gdLst>
                    <a:gd name="T0" fmla="*/ 58 w 58"/>
                    <a:gd name="T1" fmla="*/ 2 h 22"/>
                    <a:gd name="T2" fmla="*/ 2 w 58"/>
                    <a:gd name="T3" fmla="*/ 22 h 22"/>
                    <a:gd name="T4" fmla="*/ 0 w 58"/>
                    <a:gd name="T5" fmla="*/ 22 h 22"/>
                    <a:gd name="T6" fmla="*/ 58 w 58"/>
                    <a:gd name="T7" fmla="*/ 0 h 22"/>
                    <a:gd name="T8" fmla="*/ 58 w 58"/>
                    <a:gd name="T9" fmla="*/ 2 h 22"/>
                    <a:gd name="T10" fmla="*/ 0 60000 65536"/>
                    <a:gd name="T11" fmla="*/ 0 60000 65536"/>
                    <a:gd name="T12" fmla="*/ 0 60000 65536"/>
                    <a:gd name="T13" fmla="*/ 0 60000 65536"/>
                    <a:gd name="T14" fmla="*/ 0 60000 65536"/>
                    <a:gd name="T15" fmla="*/ 0 w 58"/>
                    <a:gd name="T16" fmla="*/ 0 h 22"/>
                    <a:gd name="T17" fmla="*/ 58 w 58"/>
                    <a:gd name="T18" fmla="*/ 22 h 22"/>
                  </a:gdLst>
                  <a:ahLst/>
                  <a:cxnLst>
                    <a:cxn ang="T10">
                      <a:pos x="T0" y="T1"/>
                    </a:cxn>
                    <a:cxn ang="T11">
                      <a:pos x="T2" y="T3"/>
                    </a:cxn>
                    <a:cxn ang="T12">
                      <a:pos x="T4" y="T5"/>
                    </a:cxn>
                    <a:cxn ang="T13">
                      <a:pos x="T6" y="T7"/>
                    </a:cxn>
                    <a:cxn ang="T14">
                      <a:pos x="T8" y="T9"/>
                    </a:cxn>
                  </a:cxnLst>
                  <a:rect l="T15" t="T16" r="T17" b="T18"/>
                  <a:pathLst>
                    <a:path w="58" h="22">
                      <a:moveTo>
                        <a:pt x="58" y="2"/>
                      </a:moveTo>
                      <a:lnTo>
                        <a:pt x="2" y="22"/>
                      </a:lnTo>
                      <a:lnTo>
                        <a:pt x="0" y="22"/>
                      </a:lnTo>
                      <a:lnTo>
                        <a:pt x="58" y="0"/>
                      </a:lnTo>
                      <a:lnTo>
                        <a:pt x="58" y="2"/>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 name="Freeform 9056"/>
                <p:cNvSpPr>
                  <a:spLocks/>
                </p:cNvSpPr>
                <p:nvPr/>
              </p:nvSpPr>
              <p:spPr bwMode="auto">
                <a:xfrm>
                  <a:off x="2533" y="4571"/>
                  <a:ext cx="14" cy="23"/>
                </a:xfrm>
                <a:custGeom>
                  <a:avLst/>
                  <a:gdLst>
                    <a:gd name="T0" fmla="*/ 14 w 14"/>
                    <a:gd name="T1" fmla="*/ 12 h 24"/>
                    <a:gd name="T2" fmla="*/ 14 w 14"/>
                    <a:gd name="T3" fmla="*/ 12 h 24"/>
                    <a:gd name="T4" fmla="*/ 12 w 14"/>
                    <a:gd name="T5" fmla="*/ 20 h 24"/>
                    <a:gd name="T6" fmla="*/ 10 w 14"/>
                    <a:gd name="T7" fmla="*/ 22 h 24"/>
                    <a:gd name="T8" fmla="*/ 6 w 14"/>
                    <a:gd name="T9" fmla="*/ 24 h 24"/>
                    <a:gd name="T10" fmla="*/ 6 w 14"/>
                    <a:gd name="T11" fmla="*/ 24 h 24"/>
                    <a:gd name="T12" fmla="*/ 4 w 14"/>
                    <a:gd name="T13" fmla="*/ 22 h 24"/>
                    <a:gd name="T14" fmla="*/ 2 w 14"/>
                    <a:gd name="T15" fmla="*/ 20 h 24"/>
                    <a:gd name="T16" fmla="*/ 0 w 14"/>
                    <a:gd name="T17" fmla="*/ 12 h 24"/>
                    <a:gd name="T18" fmla="*/ 0 w 14"/>
                    <a:gd name="T19" fmla="*/ 12 h 24"/>
                    <a:gd name="T20" fmla="*/ 2 w 14"/>
                    <a:gd name="T21" fmla="*/ 4 h 24"/>
                    <a:gd name="T22" fmla="*/ 4 w 14"/>
                    <a:gd name="T23" fmla="*/ 2 h 24"/>
                    <a:gd name="T24" fmla="*/ 6 w 14"/>
                    <a:gd name="T25" fmla="*/ 0 h 24"/>
                    <a:gd name="T26" fmla="*/ 6 w 14"/>
                    <a:gd name="T27" fmla="*/ 0 h 24"/>
                    <a:gd name="T28" fmla="*/ 10 w 14"/>
                    <a:gd name="T29" fmla="*/ 2 h 24"/>
                    <a:gd name="T30" fmla="*/ 12 w 14"/>
                    <a:gd name="T31" fmla="*/ 4 h 24"/>
                    <a:gd name="T32" fmla="*/ 14 w 14"/>
                    <a:gd name="T33" fmla="*/ 12 h 24"/>
                    <a:gd name="T34" fmla="*/ 14 w 14"/>
                    <a:gd name="T35" fmla="*/ 12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4"/>
                    <a:gd name="T56" fmla="*/ 14 w 1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4">
                      <a:moveTo>
                        <a:pt x="14" y="12"/>
                      </a:moveTo>
                      <a:lnTo>
                        <a:pt x="14" y="12"/>
                      </a:lnTo>
                      <a:lnTo>
                        <a:pt x="12" y="20"/>
                      </a:lnTo>
                      <a:lnTo>
                        <a:pt x="10" y="22"/>
                      </a:lnTo>
                      <a:lnTo>
                        <a:pt x="6" y="24"/>
                      </a:lnTo>
                      <a:lnTo>
                        <a:pt x="4" y="22"/>
                      </a:lnTo>
                      <a:lnTo>
                        <a:pt x="2" y="20"/>
                      </a:lnTo>
                      <a:lnTo>
                        <a:pt x="0" y="12"/>
                      </a:lnTo>
                      <a:lnTo>
                        <a:pt x="2" y="4"/>
                      </a:lnTo>
                      <a:lnTo>
                        <a:pt x="4" y="2"/>
                      </a:lnTo>
                      <a:lnTo>
                        <a:pt x="6" y="0"/>
                      </a:lnTo>
                      <a:lnTo>
                        <a:pt x="10" y="2"/>
                      </a:lnTo>
                      <a:lnTo>
                        <a:pt x="12" y="4"/>
                      </a:lnTo>
                      <a:lnTo>
                        <a:pt x="14" y="12"/>
                      </a:lnTo>
                      <a:close/>
                    </a:path>
                  </a:pathLst>
                </a:custGeom>
                <a:solidFill>
                  <a:srgbClr val="B3B37E"/>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 name="Freeform 9057"/>
                <p:cNvSpPr>
                  <a:spLocks/>
                </p:cNvSpPr>
                <p:nvPr/>
              </p:nvSpPr>
              <p:spPr bwMode="auto">
                <a:xfrm>
                  <a:off x="2533" y="4576"/>
                  <a:ext cx="14" cy="18"/>
                </a:xfrm>
                <a:custGeom>
                  <a:avLst/>
                  <a:gdLst>
                    <a:gd name="T0" fmla="*/ 12 w 14"/>
                    <a:gd name="T1" fmla="*/ 0 h 18"/>
                    <a:gd name="T2" fmla="*/ 12 w 14"/>
                    <a:gd name="T3" fmla="*/ 0 h 18"/>
                    <a:gd name="T4" fmla="*/ 14 w 14"/>
                    <a:gd name="T5" fmla="*/ 4 h 18"/>
                    <a:gd name="T6" fmla="*/ 14 w 14"/>
                    <a:gd name="T7" fmla="*/ 4 h 18"/>
                    <a:gd name="T8" fmla="*/ 10 w 14"/>
                    <a:gd name="T9" fmla="*/ 12 h 18"/>
                    <a:gd name="T10" fmla="*/ 8 w 14"/>
                    <a:gd name="T11" fmla="*/ 14 h 18"/>
                    <a:gd name="T12" fmla="*/ 6 w 14"/>
                    <a:gd name="T13" fmla="*/ 14 h 18"/>
                    <a:gd name="T14" fmla="*/ 6 w 14"/>
                    <a:gd name="T15" fmla="*/ 14 h 18"/>
                    <a:gd name="T16" fmla="*/ 2 w 14"/>
                    <a:gd name="T17" fmla="*/ 14 h 18"/>
                    <a:gd name="T18" fmla="*/ 0 w 14"/>
                    <a:gd name="T19" fmla="*/ 10 h 18"/>
                    <a:gd name="T20" fmla="*/ 0 w 14"/>
                    <a:gd name="T21" fmla="*/ 10 h 18"/>
                    <a:gd name="T22" fmla="*/ 2 w 14"/>
                    <a:gd name="T23" fmla="*/ 16 h 18"/>
                    <a:gd name="T24" fmla="*/ 6 w 14"/>
                    <a:gd name="T25" fmla="*/ 18 h 18"/>
                    <a:gd name="T26" fmla="*/ 6 w 14"/>
                    <a:gd name="T27" fmla="*/ 18 h 18"/>
                    <a:gd name="T28" fmla="*/ 10 w 14"/>
                    <a:gd name="T29" fmla="*/ 16 h 18"/>
                    <a:gd name="T30" fmla="*/ 12 w 14"/>
                    <a:gd name="T31" fmla="*/ 14 h 18"/>
                    <a:gd name="T32" fmla="*/ 14 w 14"/>
                    <a:gd name="T33" fmla="*/ 6 h 18"/>
                    <a:gd name="T34" fmla="*/ 14 w 14"/>
                    <a:gd name="T35" fmla="*/ 6 h 18"/>
                    <a:gd name="T36" fmla="*/ 12 w 14"/>
                    <a:gd name="T37" fmla="*/ 0 h 18"/>
                    <a:gd name="T38" fmla="*/ 12 w 1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8"/>
                    <a:gd name="T62" fmla="*/ 14 w 1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8">
                      <a:moveTo>
                        <a:pt x="12" y="0"/>
                      </a:moveTo>
                      <a:lnTo>
                        <a:pt x="12" y="0"/>
                      </a:lnTo>
                      <a:lnTo>
                        <a:pt x="14" y="4"/>
                      </a:lnTo>
                      <a:lnTo>
                        <a:pt x="10" y="12"/>
                      </a:lnTo>
                      <a:lnTo>
                        <a:pt x="8" y="14"/>
                      </a:lnTo>
                      <a:lnTo>
                        <a:pt x="6" y="14"/>
                      </a:lnTo>
                      <a:lnTo>
                        <a:pt x="2" y="14"/>
                      </a:lnTo>
                      <a:lnTo>
                        <a:pt x="0" y="10"/>
                      </a:lnTo>
                      <a:lnTo>
                        <a:pt x="2" y="16"/>
                      </a:lnTo>
                      <a:lnTo>
                        <a:pt x="6" y="18"/>
                      </a:lnTo>
                      <a:lnTo>
                        <a:pt x="10" y="16"/>
                      </a:lnTo>
                      <a:lnTo>
                        <a:pt x="12" y="14"/>
                      </a:lnTo>
                      <a:lnTo>
                        <a:pt x="14" y="6"/>
                      </a:lnTo>
                      <a:lnTo>
                        <a:pt x="12" y="0"/>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 name="Freeform 9058"/>
                <p:cNvSpPr>
                  <a:spLocks/>
                </p:cNvSpPr>
                <p:nvPr/>
              </p:nvSpPr>
              <p:spPr bwMode="auto">
                <a:xfrm>
                  <a:off x="2538" y="4575"/>
                  <a:ext cx="9" cy="18"/>
                </a:xfrm>
                <a:custGeom>
                  <a:avLst/>
                  <a:gdLst>
                    <a:gd name="T0" fmla="*/ 10 w 10"/>
                    <a:gd name="T1" fmla="*/ 8 h 16"/>
                    <a:gd name="T2" fmla="*/ 10 w 10"/>
                    <a:gd name="T3" fmla="*/ 8 h 16"/>
                    <a:gd name="T4" fmla="*/ 8 w 10"/>
                    <a:gd name="T5" fmla="*/ 14 h 16"/>
                    <a:gd name="T6" fmla="*/ 8 w 10"/>
                    <a:gd name="T7" fmla="*/ 16 h 16"/>
                    <a:gd name="T8" fmla="*/ 4 w 10"/>
                    <a:gd name="T9" fmla="*/ 16 h 16"/>
                    <a:gd name="T10" fmla="*/ 4 w 10"/>
                    <a:gd name="T11" fmla="*/ 16 h 16"/>
                    <a:gd name="T12" fmla="*/ 2 w 10"/>
                    <a:gd name="T13" fmla="*/ 16 h 16"/>
                    <a:gd name="T14" fmla="*/ 2 w 10"/>
                    <a:gd name="T15" fmla="*/ 14 h 16"/>
                    <a:gd name="T16" fmla="*/ 0 w 10"/>
                    <a:gd name="T17" fmla="*/ 8 h 16"/>
                    <a:gd name="T18" fmla="*/ 0 w 10"/>
                    <a:gd name="T19" fmla="*/ 8 h 16"/>
                    <a:gd name="T20" fmla="*/ 2 w 10"/>
                    <a:gd name="T21" fmla="*/ 2 h 16"/>
                    <a:gd name="T22" fmla="*/ 2 w 10"/>
                    <a:gd name="T23" fmla="*/ 0 h 16"/>
                    <a:gd name="T24" fmla="*/ 4 w 10"/>
                    <a:gd name="T25" fmla="*/ 0 h 16"/>
                    <a:gd name="T26" fmla="*/ 4 w 10"/>
                    <a:gd name="T27" fmla="*/ 0 h 16"/>
                    <a:gd name="T28" fmla="*/ 8 w 10"/>
                    <a:gd name="T29" fmla="*/ 0 h 16"/>
                    <a:gd name="T30" fmla="*/ 8 w 10"/>
                    <a:gd name="T31" fmla="*/ 2 h 16"/>
                    <a:gd name="T32" fmla="*/ 10 w 10"/>
                    <a:gd name="T33" fmla="*/ 8 h 16"/>
                    <a:gd name="T34" fmla="*/ 10 w 10"/>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6"/>
                    <a:gd name="T56" fmla="*/ 10 w 10"/>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6">
                      <a:moveTo>
                        <a:pt x="10" y="8"/>
                      </a:moveTo>
                      <a:lnTo>
                        <a:pt x="10" y="8"/>
                      </a:lnTo>
                      <a:lnTo>
                        <a:pt x="8" y="14"/>
                      </a:lnTo>
                      <a:lnTo>
                        <a:pt x="8" y="16"/>
                      </a:lnTo>
                      <a:lnTo>
                        <a:pt x="4" y="16"/>
                      </a:lnTo>
                      <a:lnTo>
                        <a:pt x="2" y="16"/>
                      </a:lnTo>
                      <a:lnTo>
                        <a:pt x="2" y="14"/>
                      </a:lnTo>
                      <a:lnTo>
                        <a:pt x="0" y="8"/>
                      </a:lnTo>
                      <a:lnTo>
                        <a:pt x="2" y="2"/>
                      </a:lnTo>
                      <a:lnTo>
                        <a:pt x="2" y="0"/>
                      </a:lnTo>
                      <a:lnTo>
                        <a:pt x="4" y="0"/>
                      </a:lnTo>
                      <a:lnTo>
                        <a:pt x="8" y="0"/>
                      </a:lnTo>
                      <a:lnTo>
                        <a:pt x="8" y="2"/>
                      </a:lnTo>
                      <a:lnTo>
                        <a:pt x="10" y="8"/>
                      </a:lnTo>
                      <a:close/>
                    </a:path>
                  </a:pathLst>
                </a:custGeom>
                <a:solidFill>
                  <a:srgbClr val="66B821"/>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 name="Freeform 9059"/>
                <p:cNvSpPr>
                  <a:spLocks/>
                </p:cNvSpPr>
                <p:nvPr/>
              </p:nvSpPr>
              <p:spPr bwMode="auto">
                <a:xfrm>
                  <a:off x="2469" y="4443"/>
                  <a:ext cx="80" cy="28"/>
                </a:xfrm>
                <a:custGeom>
                  <a:avLst/>
                  <a:gdLst>
                    <a:gd name="T0" fmla="*/ 0 w 76"/>
                    <a:gd name="T1" fmla="*/ 28 h 28"/>
                    <a:gd name="T2" fmla="*/ 0 w 76"/>
                    <a:gd name="T3" fmla="*/ 28 h 28"/>
                    <a:gd name="T4" fmla="*/ 18 w 76"/>
                    <a:gd name="T5" fmla="*/ 24 h 28"/>
                    <a:gd name="T6" fmla="*/ 34 w 76"/>
                    <a:gd name="T7" fmla="*/ 20 h 28"/>
                    <a:gd name="T8" fmla="*/ 48 w 76"/>
                    <a:gd name="T9" fmla="*/ 16 h 28"/>
                    <a:gd name="T10" fmla="*/ 58 w 76"/>
                    <a:gd name="T11" fmla="*/ 10 h 28"/>
                    <a:gd name="T12" fmla="*/ 72 w 76"/>
                    <a:gd name="T13" fmla="*/ 2 h 28"/>
                    <a:gd name="T14" fmla="*/ 76 w 76"/>
                    <a:gd name="T15" fmla="*/ 0 h 28"/>
                    <a:gd name="T16" fmla="*/ 76 w 76"/>
                    <a:gd name="T17" fmla="*/ 0 h 28"/>
                    <a:gd name="T18" fmla="*/ 40 w 76"/>
                    <a:gd name="T19" fmla="*/ 10 h 28"/>
                    <a:gd name="T20" fmla="*/ 40 w 76"/>
                    <a:gd name="T21" fmla="*/ 10 h 28"/>
                    <a:gd name="T22" fmla="*/ 14 w 76"/>
                    <a:gd name="T23" fmla="*/ 20 h 28"/>
                    <a:gd name="T24" fmla="*/ 0 w 76"/>
                    <a:gd name="T25" fmla="*/ 28 h 28"/>
                    <a:gd name="T26" fmla="*/ 0 w 76"/>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28"/>
                    <a:gd name="T44" fmla="*/ 76 w 76"/>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28">
                      <a:moveTo>
                        <a:pt x="0" y="28"/>
                      </a:moveTo>
                      <a:lnTo>
                        <a:pt x="0" y="28"/>
                      </a:lnTo>
                      <a:lnTo>
                        <a:pt x="18" y="24"/>
                      </a:lnTo>
                      <a:lnTo>
                        <a:pt x="34" y="20"/>
                      </a:lnTo>
                      <a:lnTo>
                        <a:pt x="48" y="16"/>
                      </a:lnTo>
                      <a:lnTo>
                        <a:pt x="58" y="10"/>
                      </a:lnTo>
                      <a:lnTo>
                        <a:pt x="72" y="2"/>
                      </a:lnTo>
                      <a:lnTo>
                        <a:pt x="76" y="0"/>
                      </a:lnTo>
                      <a:lnTo>
                        <a:pt x="40" y="10"/>
                      </a:lnTo>
                      <a:lnTo>
                        <a:pt x="14" y="20"/>
                      </a:lnTo>
                      <a:lnTo>
                        <a:pt x="0" y="28"/>
                      </a:lnTo>
                      <a:close/>
                    </a:path>
                  </a:pathLst>
                </a:custGeom>
                <a:solidFill>
                  <a:srgbClr val="D9D9B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 name="Freeform 9060"/>
                <p:cNvSpPr>
                  <a:spLocks/>
                </p:cNvSpPr>
                <p:nvPr/>
              </p:nvSpPr>
              <p:spPr bwMode="auto">
                <a:xfrm>
                  <a:off x="2380" y="4415"/>
                  <a:ext cx="99" cy="213"/>
                </a:xfrm>
                <a:custGeom>
                  <a:avLst/>
                  <a:gdLst>
                    <a:gd name="T0" fmla="*/ 96 w 96"/>
                    <a:gd name="T1" fmla="*/ 214 h 214"/>
                    <a:gd name="T2" fmla="*/ 0 w 96"/>
                    <a:gd name="T3" fmla="*/ 158 h 214"/>
                    <a:gd name="T4" fmla="*/ 0 w 96"/>
                    <a:gd name="T5" fmla="*/ 0 h 214"/>
                    <a:gd name="T6" fmla="*/ 96 w 96"/>
                    <a:gd name="T7" fmla="*/ 56 h 214"/>
                    <a:gd name="T8" fmla="*/ 96 w 96"/>
                    <a:gd name="T9" fmla="*/ 214 h 214"/>
                    <a:gd name="T10" fmla="*/ 0 60000 65536"/>
                    <a:gd name="T11" fmla="*/ 0 60000 65536"/>
                    <a:gd name="T12" fmla="*/ 0 60000 65536"/>
                    <a:gd name="T13" fmla="*/ 0 60000 65536"/>
                    <a:gd name="T14" fmla="*/ 0 60000 65536"/>
                    <a:gd name="T15" fmla="*/ 0 w 96"/>
                    <a:gd name="T16" fmla="*/ 0 h 214"/>
                    <a:gd name="T17" fmla="*/ 96 w 96"/>
                    <a:gd name="T18" fmla="*/ 214 h 214"/>
                  </a:gdLst>
                  <a:ahLst/>
                  <a:cxnLst>
                    <a:cxn ang="T10">
                      <a:pos x="T0" y="T1"/>
                    </a:cxn>
                    <a:cxn ang="T11">
                      <a:pos x="T2" y="T3"/>
                    </a:cxn>
                    <a:cxn ang="T12">
                      <a:pos x="T4" y="T5"/>
                    </a:cxn>
                    <a:cxn ang="T13">
                      <a:pos x="T6" y="T7"/>
                    </a:cxn>
                    <a:cxn ang="T14">
                      <a:pos x="T8" y="T9"/>
                    </a:cxn>
                  </a:cxnLst>
                  <a:rect l="T15" t="T16" r="T17" b="T18"/>
                  <a:pathLst>
                    <a:path w="96" h="214">
                      <a:moveTo>
                        <a:pt x="96" y="214"/>
                      </a:moveTo>
                      <a:lnTo>
                        <a:pt x="0" y="158"/>
                      </a:lnTo>
                      <a:lnTo>
                        <a:pt x="0" y="0"/>
                      </a:lnTo>
                      <a:lnTo>
                        <a:pt x="96" y="56"/>
                      </a:lnTo>
                      <a:lnTo>
                        <a:pt x="96" y="214"/>
                      </a:lnTo>
                      <a:close/>
                    </a:path>
                  </a:pathLst>
                </a:custGeom>
                <a:gradFill rotWithShape="1">
                  <a:gsLst>
                    <a:gs pos="0">
                      <a:srgbClr val="BABA9F"/>
                    </a:gs>
                    <a:gs pos="100000">
                      <a:srgbClr val="D9D9B9"/>
                    </a:gs>
                  </a:gsLst>
                  <a:lin ang="54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57" name="Group 9061"/>
              <p:cNvGrpSpPr>
                <a:grpSpLocks/>
              </p:cNvGrpSpPr>
              <p:nvPr/>
            </p:nvGrpSpPr>
            <p:grpSpPr bwMode="auto">
              <a:xfrm>
                <a:off x="3853" y="4972"/>
                <a:ext cx="172" cy="242"/>
                <a:chOff x="2379" y="4387"/>
                <a:chExt cx="172" cy="242"/>
              </a:xfrm>
            </p:grpSpPr>
            <p:sp>
              <p:nvSpPr>
                <p:cNvPr id="129" name="Freeform 9062"/>
                <p:cNvSpPr>
                  <a:spLocks/>
                </p:cNvSpPr>
                <p:nvPr/>
              </p:nvSpPr>
              <p:spPr bwMode="auto">
                <a:xfrm>
                  <a:off x="2383" y="4387"/>
                  <a:ext cx="170" cy="241"/>
                </a:xfrm>
                <a:custGeom>
                  <a:avLst/>
                  <a:gdLst>
                    <a:gd name="T0" fmla="*/ 76 w 172"/>
                    <a:gd name="T1" fmla="*/ 0 h 242"/>
                    <a:gd name="T2" fmla="*/ 0 w 172"/>
                    <a:gd name="T3" fmla="*/ 28 h 242"/>
                    <a:gd name="T4" fmla="*/ 0 w 172"/>
                    <a:gd name="T5" fmla="*/ 186 h 242"/>
                    <a:gd name="T6" fmla="*/ 96 w 172"/>
                    <a:gd name="T7" fmla="*/ 242 h 242"/>
                    <a:gd name="T8" fmla="*/ 96 w 172"/>
                    <a:gd name="T9" fmla="*/ 242 h 242"/>
                    <a:gd name="T10" fmla="*/ 114 w 172"/>
                    <a:gd name="T11" fmla="*/ 238 h 242"/>
                    <a:gd name="T12" fmla="*/ 130 w 172"/>
                    <a:gd name="T13" fmla="*/ 234 h 242"/>
                    <a:gd name="T14" fmla="*/ 144 w 172"/>
                    <a:gd name="T15" fmla="*/ 230 h 242"/>
                    <a:gd name="T16" fmla="*/ 154 w 172"/>
                    <a:gd name="T17" fmla="*/ 226 h 242"/>
                    <a:gd name="T18" fmla="*/ 168 w 172"/>
                    <a:gd name="T19" fmla="*/ 218 h 242"/>
                    <a:gd name="T20" fmla="*/ 172 w 172"/>
                    <a:gd name="T21" fmla="*/ 214 h 242"/>
                    <a:gd name="T22" fmla="*/ 172 w 172"/>
                    <a:gd name="T23" fmla="*/ 56 h 242"/>
                    <a:gd name="T24" fmla="*/ 76 w 172"/>
                    <a:gd name="T25" fmla="*/ 0 h 2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242"/>
                    <a:gd name="T41" fmla="*/ 172 w 172"/>
                    <a:gd name="T42" fmla="*/ 242 h 2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242">
                      <a:moveTo>
                        <a:pt x="76" y="0"/>
                      </a:moveTo>
                      <a:lnTo>
                        <a:pt x="0" y="28"/>
                      </a:lnTo>
                      <a:lnTo>
                        <a:pt x="0" y="186"/>
                      </a:lnTo>
                      <a:lnTo>
                        <a:pt x="96" y="242"/>
                      </a:lnTo>
                      <a:lnTo>
                        <a:pt x="114" y="238"/>
                      </a:lnTo>
                      <a:lnTo>
                        <a:pt x="130" y="234"/>
                      </a:lnTo>
                      <a:lnTo>
                        <a:pt x="144" y="230"/>
                      </a:lnTo>
                      <a:lnTo>
                        <a:pt x="154" y="226"/>
                      </a:lnTo>
                      <a:lnTo>
                        <a:pt x="168" y="218"/>
                      </a:lnTo>
                      <a:lnTo>
                        <a:pt x="172" y="214"/>
                      </a:lnTo>
                      <a:lnTo>
                        <a:pt x="172" y="56"/>
                      </a:lnTo>
                      <a:lnTo>
                        <a:pt x="76" y="0"/>
                      </a:lnTo>
                      <a:close/>
                    </a:path>
                  </a:pathLst>
                </a:custGeom>
                <a:solidFill>
                  <a:srgbClr val="000000"/>
                </a:solidFill>
                <a:ln w="25400">
                  <a:solidFill>
                    <a:srgbClr val="000000"/>
                  </a:solid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0" name="Freeform 9063"/>
                <p:cNvSpPr>
                  <a:spLocks/>
                </p:cNvSpPr>
                <p:nvPr/>
              </p:nvSpPr>
              <p:spPr bwMode="auto">
                <a:xfrm>
                  <a:off x="2383" y="4387"/>
                  <a:ext cx="170" cy="84"/>
                </a:xfrm>
                <a:custGeom>
                  <a:avLst/>
                  <a:gdLst>
                    <a:gd name="T0" fmla="*/ 172 w 172"/>
                    <a:gd name="T1" fmla="*/ 56 h 84"/>
                    <a:gd name="T2" fmla="*/ 96 w 172"/>
                    <a:gd name="T3" fmla="*/ 84 h 84"/>
                    <a:gd name="T4" fmla="*/ 0 w 172"/>
                    <a:gd name="T5" fmla="*/ 28 h 84"/>
                    <a:gd name="T6" fmla="*/ 76 w 172"/>
                    <a:gd name="T7" fmla="*/ 0 h 84"/>
                    <a:gd name="T8" fmla="*/ 172 w 172"/>
                    <a:gd name="T9" fmla="*/ 56 h 84"/>
                    <a:gd name="T10" fmla="*/ 0 60000 65536"/>
                    <a:gd name="T11" fmla="*/ 0 60000 65536"/>
                    <a:gd name="T12" fmla="*/ 0 60000 65536"/>
                    <a:gd name="T13" fmla="*/ 0 60000 65536"/>
                    <a:gd name="T14" fmla="*/ 0 60000 65536"/>
                    <a:gd name="T15" fmla="*/ 0 w 172"/>
                    <a:gd name="T16" fmla="*/ 0 h 84"/>
                    <a:gd name="T17" fmla="*/ 172 w 172"/>
                    <a:gd name="T18" fmla="*/ 84 h 84"/>
                  </a:gdLst>
                  <a:ahLst/>
                  <a:cxnLst>
                    <a:cxn ang="T10">
                      <a:pos x="T0" y="T1"/>
                    </a:cxn>
                    <a:cxn ang="T11">
                      <a:pos x="T2" y="T3"/>
                    </a:cxn>
                    <a:cxn ang="T12">
                      <a:pos x="T4" y="T5"/>
                    </a:cxn>
                    <a:cxn ang="T13">
                      <a:pos x="T6" y="T7"/>
                    </a:cxn>
                    <a:cxn ang="T14">
                      <a:pos x="T8" y="T9"/>
                    </a:cxn>
                  </a:cxnLst>
                  <a:rect l="T15" t="T16" r="T17" b="T18"/>
                  <a:pathLst>
                    <a:path w="172" h="84">
                      <a:moveTo>
                        <a:pt x="172" y="56"/>
                      </a:moveTo>
                      <a:lnTo>
                        <a:pt x="96" y="84"/>
                      </a:lnTo>
                      <a:lnTo>
                        <a:pt x="0" y="28"/>
                      </a:lnTo>
                      <a:lnTo>
                        <a:pt x="76" y="0"/>
                      </a:lnTo>
                      <a:lnTo>
                        <a:pt x="172" y="56"/>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1" name="Freeform 9064"/>
                <p:cNvSpPr>
                  <a:spLocks/>
                </p:cNvSpPr>
                <p:nvPr/>
              </p:nvSpPr>
              <p:spPr bwMode="auto">
                <a:xfrm>
                  <a:off x="2475" y="4443"/>
                  <a:ext cx="75" cy="185"/>
                </a:xfrm>
                <a:custGeom>
                  <a:avLst/>
                  <a:gdLst>
                    <a:gd name="T0" fmla="*/ 0 w 76"/>
                    <a:gd name="T1" fmla="*/ 28 h 186"/>
                    <a:gd name="T2" fmla="*/ 0 w 76"/>
                    <a:gd name="T3" fmla="*/ 186 h 186"/>
                    <a:gd name="T4" fmla="*/ 0 w 76"/>
                    <a:gd name="T5" fmla="*/ 186 h 186"/>
                    <a:gd name="T6" fmla="*/ 18 w 76"/>
                    <a:gd name="T7" fmla="*/ 182 h 186"/>
                    <a:gd name="T8" fmla="*/ 34 w 76"/>
                    <a:gd name="T9" fmla="*/ 178 h 186"/>
                    <a:gd name="T10" fmla="*/ 48 w 76"/>
                    <a:gd name="T11" fmla="*/ 174 h 186"/>
                    <a:gd name="T12" fmla="*/ 58 w 76"/>
                    <a:gd name="T13" fmla="*/ 170 h 186"/>
                    <a:gd name="T14" fmla="*/ 72 w 76"/>
                    <a:gd name="T15" fmla="*/ 162 h 186"/>
                    <a:gd name="T16" fmla="*/ 76 w 76"/>
                    <a:gd name="T17" fmla="*/ 158 h 186"/>
                    <a:gd name="T18" fmla="*/ 76 w 76"/>
                    <a:gd name="T19" fmla="*/ 0 h 186"/>
                    <a:gd name="T20" fmla="*/ 0 w 76"/>
                    <a:gd name="T21" fmla="*/ 28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
                    <a:gd name="T34" fmla="*/ 0 h 186"/>
                    <a:gd name="T35" fmla="*/ 76 w 76"/>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 h="186">
                      <a:moveTo>
                        <a:pt x="0" y="28"/>
                      </a:moveTo>
                      <a:lnTo>
                        <a:pt x="0" y="186"/>
                      </a:lnTo>
                      <a:lnTo>
                        <a:pt x="18" y="182"/>
                      </a:lnTo>
                      <a:lnTo>
                        <a:pt x="34" y="178"/>
                      </a:lnTo>
                      <a:lnTo>
                        <a:pt x="48" y="174"/>
                      </a:lnTo>
                      <a:lnTo>
                        <a:pt x="58" y="170"/>
                      </a:lnTo>
                      <a:lnTo>
                        <a:pt x="72" y="162"/>
                      </a:lnTo>
                      <a:lnTo>
                        <a:pt x="76" y="158"/>
                      </a:lnTo>
                      <a:lnTo>
                        <a:pt x="76" y="0"/>
                      </a:lnTo>
                      <a:lnTo>
                        <a:pt x="0" y="28"/>
                      </a:lnTo>
                      <a:close/>
                    </a:path>
                  </a:pathLst>
                </a:custGeom>
                <a:gradFill rotWithShape="1">
                  <a:gsLst>
                    <a:gs pos="0">
                      <a:srgbClr val="C4C49D"/>
                    </a:gs>
                    <a:gs pos="100000">
                      <a:srgbClr val="CCCCA3"/>
                    </a:gs>
                  </a:gsLst>
                  <a:lin ang="189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2" name="Freeform 9065"/>
                <p:cNvSpPr>
                  <a:spLocks/>
                </p:cNvSpPr>
                <p:nvPr/>
              </p:nvSpPr>
              <p:spPr bwMode="auto">
                <a:xfrm>
                  <a:off x="2487" y="4459"/>
                  <a:ext cx="54" cy="34"/>
                </a:xfrm>
                <a:custGeom>
                  <a:avLst/>
                  <a:gdLst>
                    <a:gd name="T0" fmla="*/ 58 w 58"/>
                    <a:gd name="T1" fmla="*/ 14 h 34"/>
                    <a:gd name="T2" fmla="*/ 0 w 58"/>
                    <a:gd name="T3" fmla="*/ 34 h 34"/>
                    <a:gd name="T4" fmla="*/ 0 w 58"/>
                    <a:gd name="T5" fmla="*/ 22 h 34"/>
                    <a:gd name="T6" fmla="*/ 58 w 58"/>
                    <a:gd name="T7" fmla="*/ 0 h 34"/>
                    <a:gd name="T8" fmla="*/ 58 w 58"/>
                    <a:gd name="T9" fmla="*/ 14 h 34"/>
                    <a:gd name="T10" fmla="*/ 0 60000 65536"/>
                    <a:gd name="T11" fmla="*/ 0 60000 65536"/>
                    <a:gd name="T12" fmla="*/ 0 60000 65536"/>
                    <a:gd name="T13" fmla="*/ 0 60000 65536"/>
                    <a:gd name="T14" fmla="*/ 0 60000 65536"/>
                    <a:gd name="T15" fmla="*/ 0 w 58"/>
                    <a:gd name="T16" fmla="*/ 0 h 34"/>
                    <a:gd name="T17" fmla="*/ 58 w 58"/>
                    <a:gd name="T18" fmla="*/ 34 h 34"/>
                  </a:gdLst>
                  <a:ahLst/>
                  <a:cxnLst>
                    <a:cxn ang="T10">
                      <a:pos x="T0" y="T1"/>
                    </a:cxn>
                    <a:cxn ang="T11">
                      <a:pos x="T2" y="T3"/>
                    </a:cxn>
                    <a:cxn ang="T12">
                      <a:pos x="T4" y="T5"/>
                    </a:cxn>
                    <a:cxn ang="T13">
                      <a:pos x="T6" y="T7"/>
                    </a:cxn>
                    <a:cxn ang="T14">
                      <a:pos x="T8" y="T9"/>
                    </a:cxn>
                  </a:cxnLst>
                  <a:rect l="T15" t="T16" r="T17" b="T18"/>
                  <a:pathLst>
                    <a:path w="58" h="34">
                      <a:moveTo>
                        <a:pt x="58" y="14"/>
                      </a:moveTo>
                      <a:lnTo>
                        <a:pt x="0" y="34"/>
                      </a:lnTo>
                      <a:lnTo>
                        <a:pt x="0" y="22"/>
                      </a:lnTo>
                      <a:lnTo>
                        <a:pt x="58" y="0"/>
                      </a:lnTo>
                      <a:lnTo>
                        <a:pt x="58" y="14"/>
                      </a:lnTo>
                      <a:close/>
                    </a:path>
                  </a:pathLst>
                </a:custGeom>
                <a:solidFill>
                  <a:srgbClr val="59595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 name="Freeform 9066"/>
                <p:cNvSpPr>
                  <a:spLocks/>
                </p:cNvSpPr>
                <p:nvPr/>
              </p:nvSpPr>
              <p:spPr bwMode="auto">
                <a:xfrm>
                  <a:off x="2487" y="4474"/>
                  <a:ext cx="54" cy="22"/>
                </a:xfrm>
                <a:custGeom>
                  <a:avLst/>
                  <a:gdLst>
                    <a:gd name="T0" fmla="*/ 58 w 58"/>
                    <a:gd name="T1" fmla="*/ 2 h 22"/>
                    <a:gd name="T2" fmla="*/ 2 w 58"/>
                    <a:gd name="T3" fmla="*/ 22 h 22"/>
                    <a:gd name="T4" fmla="*/ 0 w 58"/>
                    <a:gd name="T5" fmla="*/ 22 h 22"/>
                    <a:gd name="T6" fmla="*/ 58 w 58"/>
                    <a:gd name="T7" fmla="*/ 0 h 22"/>
                    <a:gd name="T8" fmla="*/ 58 w 58"/>
                    <a:gd name="T9" fmla="*/ 2 h 22"/>
                    <a:gd name="T10" fmla="*/ 0 60000 65536"/>
                    <a:gd name="T11" fmla="*/ 0 60000 65536"/>
                    <a:gd name="T12" fmla="*/ 0 60000 65536"/>
                    <a:gd name="T13" fmla="*/ 0 60000 65536"/>
                    <a:gd name="T14" fmla="*/ 0 60000 65536"/>
                    <a:gd name="T15" fmla="*/ 0 w 58"/>
                    <a:gd name="T16" fmla="*/ 0 h 22"/>
                    <a:gd name="T17" fmla="*/ 58 w 58"/>
                    <a:gd name="T18" fmla="*/ 22 h 22"/>
                  </a:gdLst>
                  <a:ahLst/>
                  <a:cxnLst>
                    <a:cxn ang="T10">
                      <a:pos x="T0" y="T1"/>
                    </a:cxn>
                    <a:cxn ang="T11">
                      <a:pos x="T2" y="T3"/>
                    </a:cxn>
                    <a:cxn ang="T12">
                      <a:pos x="T4" y="T5"/>
                    </a:cxn>
                    <a:cxn ang="T13">
                      <a:pos x="T6" y="T7"/>
                    </a:cxn>
                    <a:cxn ang="T14">
                      <a:pos x="T8" y="T9"/>
                    </a:cxn>
                  </a:cxnLst>
                  <a:rect l="T15" t="T16" r="T17" b="T18"/>
                  <a:pathLst>
                    <a:path w="58" h="22">
                      <a:moveTo>
                        <a:pt x="58" y="2"/>
                      </a:moveTo>
                      <a:lnTo>
                        <a:pt x="2" y="22"/>
                      </a:lnTo>
                      <a:lnTo>
                        <a:pt x="0" y="22"/>
                      </a:lnTo>
                      <a:lnTo>
                        <a:pt x="58" y="0"/>
                      </a:lnTo>
                      <a:lnTo>
                        <a:pt x="58" y="2"/>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4" name="Freeform 9067"/>
                <p:cNvSpPr>
                  <a:spLocks/>
                </p:cNvSpPr>
                <p:nvPr/>
              </p:nvSpPr>
              <p:spPr bwMode="auto">
                <a:xfrm>
                  <a:off x="2530" y="4571"/>
                  <a:ext cx="17" cy="23"/>
                </a:xfrm>
                <a:custGeom>
                  <a:avLst/>
                  <a:gdLst>
                    <a:gd name="T0" fmla="*/ 14 w 14"/>
                    <a:gd name="T1" fmla="*/ 12 h 24"/>
                    <a:gd name="T2" fmla="*/ 14 w 14"/>
                    <a:gd name="T3" fmla="*/ 12 h 24"/>
                    <a:gd name="T4" fmla="*/ 12 w 14"/>
                    <a:gd name="T5" fmla="*/ 20 h 24"/>
                    <a:gd name="T6" fmla="*/ 10 w 14"/>
                    <a:gd name="T7" fmla="*/ 22 h 24"/>
                    <a:gd name="T8" fmla="*/ 6 w 14"/>
                    <a:gd name="T9" fmla="*/ 24 h 24"/>
                    <a:gd name="T10" fmla="*/ 6 w 14"/>
                    <a:gd name="T11" fmla="*/ 24 h 24"/>
                    <a:gd name="T12" fmla="*/ 4 w 14"/>
                    <a:gd name="T13" fmla="*/ 22 h 24"/>
                    <a:gd name="T14" fmla="*/ 2 w 14"/>
                    <a:gd name="T15" fmla="*/ 20 h 24"/>
                    <a:gd name="T16" fmla="*/ 0 w 14"/>
                    <a:gd name="T17" fmla="*/ 12 h 24"/>
                    <a:gd name="T18" fmla="*/ 0 w 14"/>
                    <a:gd name="T19" fmla="*/ 12 h 24"/>
                    <a:gd name="T20" fmla="*/ 2 w 14"/>
                    <a:gd name="T21" fmla="*/ 4 h 24"/>
                    <a:gd name="T22" fmla="*/ 4 w 14"/>
                    <a:gd name="T23" fmla="*/ 2 h 24"/>
                    <a:gd name="T24" fmla="*/ 6 w 14"/>
                    <a:gd name="T25" fmla="*/ 0 h 24"/>
                    <a:gd name="T26" fmla="*/ 6 w 14"/>
                    <a:gd name="T27" fmla="*/ 0 h 24"/>
                    <a:gd name="T28" fmla="*/ 10 w 14"/>
                    <a:gd name="T29" fmla="*/ 2 h 24"/>
                    <a:gd name="T30" fmla="*/ 12 w 14"/>
                    <a:gd name="T31" fmla="*/ 4 h 24"/>
                    <a:gd name="T32" fmla="*/ 14 w 14"/>
                    <a:gd name="T33" fmla="*/ 12 h 24"/>
                    <a:gd name="T34" fmla="*/ 14 w 14"/>
                    <a:gd name="T35" fmla="*/ 12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4"/>
                    <a:gd name="T56" fmla="*/ 14 w 1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4">
                      <a:moveTo>
                        <a:pt x="14" y="12"/>
                      </a:moveTo>
                      <a:lnTo>
                        <a:pt x="14" y="12"/>
                      </a:lnTo>
                      <a:lnTo>
                        <a:pt x="12" y="20"/>
                      </a:lnTo>
                      <a:lnTo>
                        <a:pt x="10" y="22"/>
                      </a:lnTo>
                      <a:lnTo>
                        <a:pt x="6" y="24"/>
                      </a:lnTo>
                      <a:lnTo>
                        <a:pt x="4" y="22"/>
                      </a:lnTo>
                      <a:lnTo>
                        <a:pt x="2" y="20"/>
                      </a:lnTo>
                      <a:lnTo>
                        <a:pt x="0" y="12"/>
                      </a:lnTo>
                      <a:lnTo>
                        <a:pt x="2" y="4"/>
                      </a:lnTo>
                      <a:lnTo>
                        <a:pt x="4" y="2"/>
                      </a:lnTo>
                      <a:lnTo>
                        <a:pt x="6" y="0"/>
                      </a:lnTo>
                      <a:lnTo>
                        <a:pt x="10" y="2"/>
                      </a:lnTo>
                      <a:lnTo>
                        <a:pt x="12" y="4"/>
                      </a:lnTo>
                      <a:lnTo>
                        <a:pt x="14" y="12"/>
                      </a:lnTo>
                      <a:close/>
                    </a:path>
                  </a:pathLst>
                </a:custGeom>
                <a:solidFill>
                  <a:srgbClr val="B3B37E"/>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5" name="Freeform 9068"/>
                <p:cNvSpPr>
                  <a:spLocks/>
                </p:cNvSpPr>
                <p:nvPr/>
              </p:nvSpPr>
              <p:spPr bwMode="auto">
                <a:xfrm>
                  <a:off x="2530" y="4576"/>
                  <a:ext cx="17" cy="18"/>
                </a:xfrm>
                <a:custGeom>
                  <a:avLst/>
                  <a:gdLst>
                    <a:gd name="T0" fmla="*/ 12 w 14"/>
                    <a:gd name="T1" fmla="*/ 0 h 18"/>
                    <a:gd name="T2" fmla="*/ 12 w 14"/>
                    <a:gd name="T3" fmla="*/ 0 h 18"/>
                    <a:gd name="T4" fmla="*/ 14 w 14"/>
                    <a:gd name="T5" fmla="*/ 4 h 18"/>
                    <a:gd name="T6" fmla="*/ 14 w 14"/>
                    <a:gd name="T7" fmla="*/ 4 h 18"/>
                    <a:gd name="T8" fmla="*/ 10 w 14"/>
                    <a:gd name="T9" fmla="*/ 12 h 18"/>
                    <a:gd name="T10" fmla="*/ 8 w 14"/>
                    <a:gd name="T11" fmla="*/ 14 h 18"/>
                    <a:gd name="T12" fmla="*/ 6 w 14"/>
                    <a:gd name="T13" fmla="*/ 14 h 18"/>
                    <a:gd name="T14" fmla="*/ 6 w 14"/>
                    <a:gd name="T15" fmla="*/ 14 h 18"/>
                    <a:gd name="T16" fmla="*/ 2 w 14"/>
                    <a:gd name="T17" fmla="*/ 14 h 18"/>
                    <a:gd name="T18" fmla="*/ 0 w 14"/>
                    <a:gd name="T19" fmla="*/ 10 h 18"/>
                    <a:gd name="T20" fmla="*/ 0 w 14"/>
                    <a:gd name="T21" fmla="*/ 10 h 18"/>
                    <a:gd name="T22" fmla="*/ 2 w 14"/>
                    <a:gd name="T23" fmla="*/ 16 h 18"/>
                    <a:gd name="T24" fmla="*/ 6 w 14"/>
                    <a:gd name="T25" fmla="*/ 18 h 18"/>
                    <a:gd name="T26" fmla="*/ 6 w 14"/>
                    <a:gd name="T27" fmla="*/ 18 h 18"/>
                    <a:gd name="T28" fmla="*/ 10 w 14"/>
                    <a:gd name="T29" fmla="*/ 16 h 18"/>
                    <a:gd name="T30" fmla="*/ 12 w 14"/>
                    <a:gd name="T31" fmla="*/ 14 h 18"/>
                    <a:gd name="T32" fmla="*/ 14 w 14"/>
                    <a:gd name="T33" fmla="*/ 6 h 18"/>
                    <a:gd name="T34" fmla="*/ 14 w 14"/>
                    <a:gd name="T35" fmla="*/ 6 h 18"/>
                    <a:gd name="T36" fmla="*/ 12 w 14"/>
                    <a:gd name="T37" fmla="*/ 0 h 18"/>
                    <a:gd name="T38" fmla="*/ 12 w 1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8"/>
                    <a:gd name="T62" fmla="*/ 14 w 1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8">
                      <a:moveTo>
                        <a:pt x="12" y="0"/>
                      </a:moveTo>
                      <a:lnTo>
                        <a:pt x="12" y="0"/>
                      </a:lnTo>
                      <a:lnTo>
                        <a:pt x="14" y="4"/>
                      </a:lnTo>
                      <a:lnTo>
                        <a:pt x="10" y="12"/>
                      </a:lnTo>
                      <a:lnTo>
                        <a:pt x="8" y="14"/>
                      </a:lnTo>
                      <a:lnTo>
                        <a:pt x="6" y="14"/>
                      </a:lnTo>
                      <a:lnTo>
                        <a:pt x="2" y="14"/>
                      </a:lnTo>
                      <a:lnTo>
                        <a:pt x="0" y="10"/>
                      </a:lnTo>
                      <a:lnTo>
                        <a:pt x="2" y="16"/>
                      </a:lnTo>
                      <a:lnTo>
                        <a:pt x="6" y="18"/>
                      </a:lnTo>
                      <a:lnTo>
                        <a:pt x="10" y="16"/>
                      </a:lnTo>
                      <a:lnTo>
                        <a:pt x="12" y="14"/>
                      </a:lnTo>
                      <a:lnTo>
                        <a:pt x="14" y="6"/>
                      </a:lnTo>
                      <a:lnTo>
                        <a:pt x="12" y="0"/>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6" name="Freeform 9069"/>
                <p:cNvSpPr>
                  <a:spLocks/>
                </p:cNvSpPr>
                <p:nvPr/>
              </p:nvSpPr>
              <p:spPr bwMode="auto">
                <a:xfrm>
                  <a:off x="2537" y="4575"/>
                  <a:ext cx="9" cy="18"/>
                </a:xfrm>
                <a:custGeom>
                  <a:avLst/>
                  <a:gdLst>
                    <a:gd name="T0" fmla="*/ 10 w 10"/>
                    <a:gd name="T1" fmla="*/ 8 h 16"/>
                    <a:gd name="T2" fmla="*/ 10 w 10"/>
                    <a:gd name="T3" fmla="*/ 8 h 16"/>
                    <a:gd name="T4" fmla="*/ 8 w 10"/>
                    <a:gd name="T5" fmla="*/ 14 h 16"/>
                    <a:gd name="T6" fmla="*/ 8 w 10"/>
                    <a:gd name="T7" fmla="*/ 16 h 16"/>
                    <a:gd name="T8" fmla="*/ 4 w 10"/>
                    <a:gd name="T9" fmla="*/ 16 h 16"/>
                    <a:gd name="T10" fmla="*/ 4 w 10"/>
                    <a:gd name="T11" fmla="*/ 16 h 16"/>
                    <a:gd name="T12" fmla="*/ 2 w 10"/>
                    <a:gd name="T13" fmla="*/ 16 h 16"/>
                    <a:gd name="T14" fmla="*/ 2 w 10"/>
                    <a:gd name="T15" fmla="*/ 14 h 16"/>
                    <a:gd name="T16" fmla="*/ 0 w 10"/>
                    <a:gd name="T17" fmla="*/ 8 h 16"/>
                    <a:gd name="T18" fmla="*/ 0 w 10"/>
                    <a:gd name="T19" fmla="*/ 8 h 16"/>
                    <a:gd name="T20" fmla="*/ 2 w 10"/>
                    <a:gd name="T21" fmla="*/ 2 h 16"/>
                    <a:gd name="T22" fmla="*/ 2 w 10"/>
                    <a:gd name="T23" fmla="*/ 0 h 16"/>
                    <a:gd name="T24" fmla="*/ 4 w 10"/>
                    <a:gd name="T25" fmla="*/ 0 h 16"/>
                    <a:gd name="T26" fmla="*/ 4 w 10"/>
                    <a:gd name="T27" fmla="*/ 0 h 16"/>
                    <a:gd name="T28" fmla="*/ 8 w 10"/>
                    <a:gd name="T29" fmla="*/ 0 h 16"/>
                    <a:gd name="T30" fmla="*/ 8 w 10"/>
                    <a:gd name="T31" fmla="*/ 2 h 16"/>
                    <a:gd name="T32" fmla="*/ 10 w 10"/>
                    <a:gd name="T33" fmla="*/ 8 h 16"/>
                    <a:gd name="T34" fmla="*/ 10 w 10"/>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6"/>
                    <a:gd name="T56" fmla="*/ 10 w 10"/>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6">
                      <a:moveTo>
                        <a:pt x="10" y="8"/>
                      </a:moveTo>
                      <a:lnTo>
                        <a:pt x="10" y="8"/>
                      </a:lnTo>
                      <a:lnTo>
                        <a:pt x="8" y="14"/>
                      </a:lnTo>
                      <a:lnTo>
                        <a:pt x="8" y="16"/>
                      </a:lnTo>
                      <a:lnTo>
                        <a:pt x="4" y="16"/>
                      </a:lnTo>
                      <a:lnTo>
                        <a:pt x="2" y="16"/>
                      </a:lnTo>
                      <a:lnTo>
                        <a:pt x="2" y="14"/>
                      </a:lnTo>
                      <a:lnTo>
                        <a:pt x="0" y="8"/>
                      </a:lnTo>
                      <a:lnTo>
                        <a:pt x="2" y="2"/>
                      </a:lnTo>
                      <a:lnTo>
                        <a:pt x="2" y="0"/>
                      </a:lnTo>
                      <a:lnTo>
                        <a:pt x="4" y="0"/>
                      </a:lnTo>
                      <a:lnTo>
                        <a:pt x="8" y="0"/>
                      </a:lnTo>
                      <a:lnTo>
                        <a:pt x="8" y="2"/>
                      </a:lnTo>
                      <a:lnTo>
                        <a:pt x="10" y="8"/>
                      </a:lnTo>
                      <a:close/>
                    </a:path>
                  </a:pathLst>
                </a:custGeom>
                <a:solidFill>
                  <a:srgbClr val="66B821"/>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7" name="Freeform 9070"/>
                <p:cNvSpPr>
                  <a:spLocks/>
                </p:cNvSpPr>
                <p:nvPr/>
              </p:nvSpPr>
              <p:spPr bwMode="auto">
                <a:xfrm>
                  <a:off x="2475" y="4443"/>
                  <a:ext cx="75" cy="28"/>
                </a:xfrm>
                <a:custGeom>
                  <a:avLst/>
                  <a:gdLst>
                    <a:gd name="T0" fmla="*/ 0 w 76"/>
                    <a:gd name="T1" fmla="*/ 28 h 28"/>
                    <a:gd name="T2" fmla="*/ 0 w 76"/>
                    <a:gd name="T3" fmla="*/ 28 h 28"/>
                    <a:gd name="T4" fmla="*/ 18 w 76"/>
                    <a:gd name="T5" fmla="*/ 24 h 28"/>
                    <a:gd name="T6" fmla="*/ 34 w 76"/>
                    <a:gd name="T7" fmla="*/ 20 h 28"/>
                    <a:gd name="T8" fmla="*/ 48 w 76"/>
                    <a:gd name="T9" fmla="*/ 16 h 28"/>
                    <a:gd name="T10" fmla="*/ 58 w 76"/>
                    <a:gd name="T11" fmla="*/ 10 h 28"/>
                    <a:gd name="T12" fmla="*/ 72 w 76"/>
                    <a:gd name="T13" fmla="*/ 2 h 28"/>
                    <a:gd name="T14" fmla="*/ 76 w 76"/>
                    <a:gd name="T15" fmla="*/ 0 h 28"/>
                    <a:gd name="T16" fmla="*/ 76 w 76"/>
                    <a:gd name="T17" fmla="*/ 0 h 28"/>
                    <a:gd name="T18" fmla="*/ 40 w 76"/>
                    <a:gd name="T19" fmla="*/ 10 h 28"/>
                    <a:gd name="T20" fmla="*/ 40 w 76"/>
                    <a:gd name="T21" fmla="*/ 10 h 28"/>
                    <a:gd name="T22" fmla="*/ 14 w 76"/>
                    <a:gd name="T23" fmla="*/ 20 h 28"/>
                    <a:gd name="T24" fmla="*/ 0 w 76"/>
                    <a:gd name="T25" fmla="*/ 28 h 28"/>
                    <a:gd name="T26" fmla="*/ 0 w 76"/>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28"/>
                    <a:gd name="T44" fmla="*/ 76 w 76"/>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28">
                      <a:moveTo>
                        <a:pt x="0" y="28"/>
                      </a:moveTo>
                      <a:lnTo>
                        <a:pt x="0" y="28"/>
                      </a:lnTo>
                      <a:lnTo>
                        <a:pt x="18" y="24"/>
                      </a:lnTo>
                      <a:lnTo>
                        <a:pt x="34" y="20"/>
                      </a:lnTo>
                      <a:lnTo>
                        <a:pt x="48" y="16"/>
                      </a:lnTo>
                      <a:lnTo>
                        <a:pt x="58" y="10"/>
                      </a:lnTo>
                      <a:lnTo>
                        <a:pt x="72" y="2"/>
                      </a:lnTo>
                      <a:lnTo>
                        <a:pt x="76" y="0"/>
                      </a:lnTo>
                      <a:lnTo>
                        <a:pt x="40" y="10"/>
                      </a:lnTo>
                      <a:lnTo>
                        <a:pt x="14" y="20"/>
                      </a:lnTo>
                      <a:lnTo>
                        <a:pt x="0" y="28"/>
                      </a:lnTo>
                      <a:close/>
                    </a:path>
                  </a:pathLst>
                </a:custGeom>
                <a:solidFill>
                  <a:srgbClr val="D9D9B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8" name="Freeform 9071"/>
                <p:cNvSpPr>
                  <a:spLocks/>
                </p:cNvSpPr>
                <p:nvPr/>
              </p:nvSpPr>
              <p:spPr bwMode="auto">
                <a:xfrm>
                  <a:off x="2383" y="4415"/>
                  <a:ext cx="97" cy="213"/>
                </a:xfrm>
                <a:custGeom>
                  <a:avLst/>
                  <a:gdLst>
                    <a:gd name="T0" fmla="*/ 96 w 96"/>
                    <a:gd name="T1" fmla="*/ 214 h 214"/>
                    <a:gd name="T2" fmla="*/ 0 w 96"/>
                    <a:gd name="T3" fmla="*/ 158 h 214"/>
                    <a:gd name="T4" fmla="*/ 0 w 96"/>
                    <a:gd name="T5" fmla="*/ 0 h 214"/>
                    <a:gd name="T6" fmla="*/ 96 w 96"/>
                    <a:gd name="T7" fmla="*/ 56 h 214"/>
                    <a:gd name="T8" fmla="*/ 96 w 96"/>
                    <a:gd name="T9" fmla="*/ 214 h 214"/>
                    <a:gd name="T10" fmla="*/ 0 60000 65536"/>
                    <a:gd name="T11" fmla="*/ 0 60000 65536"/>
                    <a:gd name="T12" fmla="*/ 0 60000 65536"/>
                    <a:gd name="T13" fmla="*/ 0 60000 65536"/>
                    <a:gd name="T14" fmla="*/ 0 60000 65536"/>
                    <a:gd name="T15" fmla="*/ 0 w 96"/>
                    <a:gd name="T16" fmla="*/ 0 h 214"/>
                    <a:gd name="T17" fmla="*/ 96 w 96"/>
                    <a:gd name="T18" fmla="*/ 214 h 214"/>
                  </a:gdLst>
                  <a:ahLst/>
                  <a:cxnLst>
                    <a:cxn ang="T10">
                      <a:pos x="T0" y="T1"/>
                    </a:cxn>
                    <a:cxn ang="T11">
                      <a:pos x="T2" y="T3"/>
                    </a:cxn>
                    <a:cxn ang="T12">
                      <a:pos x="T4" y="T5"/>
                    </a:cxn>
                    <a:cxn ang="T13">
                      <a:pos x="T6" y="T7"/>
                    </a:cxn>
                    <a:cxn ang="T14">
                      <a:pos x="T8" y="T9"/>
                    </a:cxn>
                  </a:cxnLst>
                  <a:rect l="T15" t="T16" r="T17" b="T18"/>
                  <a:pathLst>
                    <a:path w="96" h="214">
                      <a:moveTo>
                        <a:pt x="96" y="214"/>
                      </a:moveTo>
                      <a:lnTo>
                        <a:pt x="0" y="158"/>
                      </a:lnTo>
                      <a:lnTo>
                        <a:pt x="0" y="0"/>
                      </a:lnTo>
                      <a:lnTo>
                        <a:pt x="96" y="56"/>
                      </a:lnTo>
                      <a:lnTo>
                        <a:pt x="96" y="214"/>
                      </a:lnTo>
                      <a:close/>
                    </a:path>
                  </a:pathLst>
                </a:custGeom>
                <a:gradFill rotWithShape="1">
                  <a:gsLst>
                    <a:gs pos="0">
                      <a:srgbClr val="BABA9F"/>
                    </a:gs>
                    <a:gs pos="100000">
                      <a:srgbClr val="D9D9B9"/>
                    </a:gs>
                  </a:gsLst>
                  <a:lin ang="54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58" name="Group 9072"/>
              <p:cNvGrpSpPr>
                <a:grpSpLocks/>
              </p:cNvGrpSpPr>
              <p:nvPr/>
            </p:nvGrpSpPr>
            <p:grpSpPr bwMode="auto">
              <a:xfrm>
                <a:off x="3722" y="4972"/>
                <a:ext cx="172" cy="242"/>
                <a:chOff x="2379" y="4387"/>
                <a:chExt cx="172" cy="242"/>
              </a:xfrm>
            </p:grpSpPr>
            <p:sp>
              <p:nvSpPr>
                <p:cNvPr id="119" name="Freeform 9073"/>
                <p:cNvSpPr>
                  <a:spLocks/>
                </p:cNvSpPr>
                <p:nvPr/>
              </p:nvSpPr>
              <p:spPr bwMode="auto">
                <a:xfrm>
                  <a:off x="2380" y="4387"/>
                  <a:ext cx="167" cy="241"/>
                </a:xfrm>
                <a:custGeom>
                  <a:avLst/>
                  <a:gdLst>
                    <a:gd name="T0" fmla="*/ 76 w 172"/>
                    <a:gd name="T1" fmla="*/ 0 h 242"/>
                    <a:gd name="T2" fmla="*/ 0 w 172"/>
                    <a:gd name="T3" fmla="*/ 28 h 242"/>
                    <a:gd name="T4" fmla="*/ 0 w 172"/>
                    <a:gd name="T5" fmla="*/ 186 h 242"/>
                    <a:gd name="T6" fmla="*/ 96 w 172"/>
                    <a:gd name="T7" fmla="*/ 242 h 242"/>
                    <a:gd name="T8" fmla="*/ 96 w 172"/>
                    <a:gd name="T9" fmla="*/ 242 h 242"/>
                    <a:gd name="T10" fmla="*/ 114 w 172"/>
                    <a:gd name="T11" fmla="*/ 238 h 242"/>
                    <a:gd name="T12" fmla="*/ 130 w 172"/>
                    <a:gd name="T13" fmla="*/ 234 h 242"/>
                    <a:gd name="T14" fmla="*/ 144 w 172"/>
                    <a:gd name="T15" fmla="*/ 230 h 242"/>
                    <a:gd name="T16" fmla="*/ 154 w 172"/>
                    <a:gd name="T17" fmla="*/ 226 h 242"/>
                    <a:gd name="T18" fmla="*/ 168 w 172"/>
                    <a:gd name="T19" fmla="*/ 218 h 242"/>
                    <a:gd name="T20" fmla="*/ 172 w 172"/>
                    <a:gd name="T21" fmla="*/ 214 h 242"/>
                    <a:gd name="T22" fmla="*/ 172 w 172"/>
                    <a:gd name="T23" fmla="*/ 56 h 242"/>
                    <a:gd name="T24" fmla="*/ 76 w 172"/>
                    <a:gd name="T25" fmla="*/ 0 h 2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242"/>
                    <a:gd name="T41" fmla="*/ 172 w 172"/>
                    <a:gd name="T42" fmla="*/ 242 h 2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242">
                      <a:moveTo>
                        <a:pt x="76" y="0"/>
                      </a:moveTo>
                      <a:lnTo>
                        <a:pt x="0" y="28"/>
                      </a:lnTo>
                      <a:lnTo>
                        <a:pt x="0" y="186"/>
                      </a:lnTo>
                      <a:lnTo>
                        <a:pt x="96" y="242"/>
                      </a:lnTo>
                      <a:lnTo>
                        <a:pt x="114" y="238"/>
                      </a:lnTo>
                      <a:lnTo>
                        <a:pt x="130" y="234"/>
                      </a:lnTo>
                      <a:lnTo>
                        <a:pt x="144" y="230"/>
                      </a:lnTo>
                      <a:lnTo>
                        <a:pt x="154" y="226"/>
                      </a:lnTo>
                      <a:lnTo>
                        <a:pt x="168" y="218"/>
                      </a:lnTo>
                      <a:lnTo>
                        <a:pt x="172" y="214"/>
                      </a:lnTo>
                      <a:lnTo>
                        <a:pt x="172" y="56"/>
                      </a:lnTo>
                      <a:lnTo>
                        <a:pt x="76" y="0"/>
                      </a:lnTo>
                      <a:close/>
                    </a:path>
                  </a:pathLst>
                </a:custGeom>
                <a:solidFill>
                  <a:srgbClr val="000000"/>
                </a:solidFill>
                <a:ln w="25400">
                  <a:solidFill>
                    <a:srgbClr val="000000"/>
                  </a:solid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0" name="Freeform 9074"/>
                <p:cNvSpPr>
                  <a:spLocks/>
                </p:cNvSpPr>
                <p:nvPr/>
              </p:nvSpPr>
              <p:spPr bwMode="auto">
                <a:xfrm>
                  <a:off x="2380" y="4387"/>
                  <a:ext cx="167" cy="84"/>
                </a:xfrm>
                <a:custGeom>
                  <a:avLst/>
                  <a:gdLst>
                    <a:gd name="T0" fmla="*/ 172 w 172"/>
                    <a:gd name="T1" fmla="*/ 56 h 84"/>
                    <a:gd name="T2" fmla="*/ 96 w 172"/>
                    <a:gd name="T3" fmla="*/ 84 h 84"/>
                    <a:gd name="T4" fmla="*/ 0 w 172"/>
                    <a:gd name="T5" fmla="*/ 28 h 84"/>
                    <a:gd name="T6" fmla="*/ 76 w 172"/>
                    <a:gd name="T7" fmla="*/ 0 h 84"/>
                    <a:gd name="T8" fmla="*/ 172 w 172"/>
                    <a:gd name="T9" fmla="*/ 56 h 84"/>
                    <a:gd name="T10" fmla="*/ 0 60000 65536"/>
                    <a:gd name="T11" fmla="*/ 0 60000 65536"/>
                    <a:gd name="T12" fmla="*/ 0 60000 65536"/>
                    <a:gd name="T13" fmla="*/ 0 60000 65536"/>
                    <a:gd name="T14" fmla="*/ 0 60000 65536"/>
                    <a:gd name="T15" fmla="*/ 0 w 172"/>
                    <a:gd name="T16" fmla="*/ 0 h 84"/>
                    <a:gd name="T17" fmla="*/ 172 w 172"/>
                    <a:gd name="T18" fmla="*/ 84 h 84"/>
                  </a:gdLst>
                  <a:ahLst/>
                  <a:cxnLst>
                    <a:cxn ang="T10">
                      <a:pos x="T0" y="T1"/>
                    </a:cxn>
                    <a:cxn ang="T11">
                      <a:pos x="T2" y="T3"/>
                    </a:cxn>
                    <a:cxn ang="T12">
                      <a:pos x="T4" y="T5"/>
                    </a:cxn>
                    <a:cxn ang="T13">
                      <a:pos x="T6" y="T7"/>
                    </a:cxn>
                    <a:cxn ang="T14">
                      <a:pos x="T8" y="T9"/>
                    </a:cxn>
                  </a:cxnLst>
                  <a:rect l="T15" t="T16" r="T17" b="T18"/>
                  <a:pathLst>
                    <a:path w="172" h="84">
                      <a:moveTo>
                        <a:pt x="172" y="56"/>
                      </a:moveTo>
                      <a:lnTo>
                        <a:pt x="96" y="84"/>
                      </a:lnTo>
                      <a:lnTo>
                        <a:pt x="0" y="28"/>
                      </a:lnTo>
                      <a:lnTo>
                        <a:pt x="76" y="0"/>
                      </a:lnTo>
                      <a:lnTo>
                        <a:pt x="172" y="56"/>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1" name="Freeform 9075"/>
                <p:cNvSpPr>
                  <a:spLocks/>
                </p:cNvSpPr>
                <p:nvPr/>
              </p:nvSpPr>
              <p:spPr bwMode="auto">
                <a:xfrm>
                  <a:off x="2472" y="4443"/>
                  <a:ext cx="73" cy="185"/>
                </a:xfrm>
                <a:custGeom>
                  <a:avLst/>
                  <a:gdLst>
                    <a:gd name="T0" fmla="*/ 0 w 76"/>
                    <a:gd name="T1" fmla="*/ 28 h 186"/>
                    <a:gd name="T2" fmla="*/ 0 w 76"/>
                    <a:gd name="T3" fmla="*/ 186 h 186"/>
                    <a:gd name="T4" fmla="*/ 0 w 76"/>
                    <a:gd name="T5" fmla="*/ 186 h 186"/>
                    <a:gd name="T6" fmla="*/ 18 w 76"/>
                    <a:gd name="T7" fmla="*/ 182 h 186"/>
                    <a:gd name="T8" fmla="*/ 34 w 76"/>
                    <a:gd name="T9" fmla="*/ 178 h 186"/>
                    <a:gd name="T10" fmla="*/ 48 w 76"/>
                    <a:gd name="T11" fmla="*/ 174 h 186"/>
                    <a:gd name="T12" fmla="*/ 58 w 76"/>
                    <a:gd name="T13" fmla="*/ 170 h 186"/>
                    <a:gd name="T14" fmla="*/ 72 w 76"/>
                    <a:gd name="T15" fmla="*/ 162 h 186"/>
                    <a:gd name="T16" fmla="*/ 76 w 76"/>
                    <a:gd name="T17" fmla="*/ 158 h 186"/>
                    <a:gd name="T18" fmla="*/ 76 w 76"/>
                    <a:gd name="T19" fmla="*/ 0 h 186"/>
                    <a:gd name="T20" fmla="*/ 0 w 76"/>
                    <a:gd name="T21" fmla="*/ 28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
                    <a:gd name="T34" fmla="*/ 0 h 186"/>
                    <a:gd name="T35" fmla="*/ 76 w 76"/>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 h="186">
                      <a:moveTo>
                        <a:pt x="0" y="28"/>
                      </a:moveTo>
                      <a:lnTo>
                        <a:pt x="0" y="186"/>
                      </a:lnTo>
                      <a:lnTo>
                        <a:pt x="18" y="182"/>
                      </a:lnTo>
                      <a:lnTo>
                        <a:pt x="34" y="178"/>
                      </a:lnTo>
                      <a:lnTo>
                        <a:pt x="48" y="174"/>
                      </a:lnTo>
                      <a:lnTo>
                        <a:pt x="58" y="170"/>
                      </a:lnTo>
                      <a:lnTo>
                        <a:pt x="72" y="162"/>
                      </a:lnTo>
                      <a:lnTo>
                        <a:pt x="76" y="158"/>
                      </a:lnTo>
                      <a:lnTo>
                        <a:pt x="76" y="0"/>
                      </a:lnTo>
                      <a:lnTo>
                        <a:pt x="0" y="28"/>
                      </a:lnTo>
                      <a:close/>
                    </a:path>
                  </a:pathLst>
                </a:custGeom>
                <a:gradFill rotWithShape="1">
                  <a:gsLst>
                    <a:gs pos="0">
                      <a:srgbClr val="C4C49D"/>
                    </a:gs>
                    <a:gs pos="100000">
                      <a:srgbClr val="CCCCA3"/>
                    </a:gs>
                  </a:gsLst>
                  <a:lin ang="189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Freeform 9076"/>
                <p:cNvSpPr>
                  <a:spLocks/>
                </p:cNvSpPr>
                <p:nvPr/>
              </p:nvSpPr>
              <p:spPr bwMode="auto">
                <a:xfrm>
                  <a:off x="2481" y="4459"/>
                  <a:ext cx="59" cy="34"/>
                </a:xfrm>
                <a:custGeom>
                  <a:avLst/>
                  <a:gdLst>
                    <a:gd name="T0" fmla="*/ 58 w 58"/>
                    <a:gd name="T1" fmla="*/ 14 h 34"/>
                    <a:gd name="T2" fmla="*/ 0 w 58"/>
                    <a:gd name="T3" fmla="*/ 34 h 34"/>
                    <a:gd name="T4" fmla="*/ 0 w 58"/>
                    <a:gd name="T5" fmla="*/ 22 h 34"/>
                    <a:gd name="T6" fmla="*/ 58 w 58"/>
                    <a:gd name="T7" fmla="*/ 0 h 34"/>
                    <a:gd name="T8" fmla="*/ 58 w 58"/>
                    <a:gd name="T9" fmla="*/ 14 h 34"/>
                    <a:gd name="T10" fmla="*/ 0 60000 65536"/>
                    <a:gd name="T11" fmla="*/ 0 60000 65536"/>
                    <a:gd name="T12" fmla="*/ 0 60000 65536"/>
                    <a:gd name="T13" fmla="*/ 0 60000 65536"/>
                    <a:gd name="T14" fmla="*/ 0 60000 65536"/>
                    <a:gd name="T15" fmla="*/ 0 w 58"/>
                    <a:gd name="T16" fmla="*/ 0 h 34"/>
                    <a:gd name="T17" fmla="*/ 58 w 58"/>
                    <a:gd name="T18" fmla="*/ 34 h 34"/>
                  </a:gdLst>
                  <a:ahLst/>
                  <a:cxnLst>
                    <a:cxn ang="T10">
                      <a:pos x="T0" y="T1"/>
                    </a:cxn>
                    <a:cxn ang="T11">
                      <a:pos x="T2" y="T3"/>
                    </a:cxn>
                    <a:cxn ang="T12">
                      <a:pos x="T4" y="T5"/>
                    </a:cxn>
                    <a:cxn ang="T13">
                      <a:pos x="T6" y="T7"/>
                    </a:cxn>
                    <a:cxn ang="T14">
                      <a:pos x="T8" y="T9"/>
                    </a:cxn>
                  </a:cxnLst>
                  <a:rect l="T15" t="T16" r="T17" b="T18"/>
                  <a:pathLst>
                    <a:path w="58" h="34">
                      <a:moveTo>
                        <a:pt x="58" y="14"/>
                      </a:moveTo>
                      <a:lnTo>
                        <a:pt x="0" y="34"/>
                      </a:lnTo>
                      <a:lnTo>
                        <a:pt x="0" y="22"/>
                      </a:lnTo>
                      <a:lnTo>
                        <a:pt x="58" y="0"/>
                      </a:lnTo>
                      <a:lnTo>
                        <a:pt x="58" y="14"/>
                      </a:lnTo>
                      <a:close/>
                    </a:path>
                  </a:pathLst>
                </a:custGeom>
                <a:solidFill>
                  <a:srgbClr val="59595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Freeform 9077"/>
                <p:cNvSpPr>
                  <a:spLocks/>
                </p:cNvSpPr>
                <p:nvPr/>
              </p:nvSpPr>
              <p:spPr bwMode="auto">
                <a:xfrm>
                  <a:off x="2481" y="4474"/>
                  <a:ext cx="59" cy="22"/>
                </a:xfrm>
                <a:custGeom>
                  <a:avLst/>
                  <a:gdLst>
                    <a:gd name="T0" fmla="*/ 58 w 58"/>
                    <a:gd name="T1" fmla="*/ 2 h 22"/>
                    <a:gd name="T2" fmla="*/ 2 w 58"/>
                    <a:gd name="T3" fmla="*/ 22 h 22"/>
                    <a:gd name="T4" fmla="*/ 0 w 58"/>
                    <a:gd name="T5" fmla="*/ 22 h 22"/>
                    <a:gd name="T6" fmla="*/ 58 w 58"/>
                    <a:gd name="T7" fmla="*/ 0 h 22"/>
                    <a:gd name="T8" fmla="*/ 58 w 58"/>
                    <a:gd name="T9" fmla="*/ 2 h 22"/>
                    <a:gd name="T10" fmla="*/ 0 60000 65536"/>
                    <a:gd name="T11" fmla="*/ 0 60000 65536"/>
                    <a:gd name="T12" fmla="*/ 0 60000 65536"/>
                    <a:gd name="T13" fmla="*/ 0 60000 65536"/>
                    <a:gd name="T14" fmla="*/ 0 60000 65536"/>
                    <a:gd name="T15" fmla="*/ 0 w 58"/>
                    <a:gd name="T16" fmla="*/ 0 h 22"/>
                    <a:gd name="T17" fmla="*/ 58 w 58"/>
                    <a:gd name="T18" fmla="*/ 22 h 22"/>
                  </a:gdLst>
                  <a:ahLst/>
                  <a:cxnLst>
                    <a:cxn ang="T10">
                      <a:pos x="T0" y="T1"/>
                    </a:cxn>
                    <a:cxn ang="T11">
                      <a:pos x="T2" y="T3"/>
                    </a:cxn>
                    <a:cxn ang="T12">
                      <a:pos x="T4" y="T5"/>
                    </a:cxn>
                    <a:cxn ang="T13">
                      <a:pos x="T6" y="T7"/>
                    </a:cxn>
                    <a:cxn ang="T14">
                      <a:pos x="T8" y="T9"/>
                    </a:cxn>
                  </a:cxnLst>
                  <a:rect l="T15" t="T16" r="T17" b="T18"/>
                  <a:pathLst>
                    <a:path w="58" h="22">
                      <a:moveTo>
                        <a:pt x="58" y="2"/>
                      </a:moveTo>
                      <a:lnTo>
                        <a:pt x="2" y="22"/>
                      </a:lnTo>
                      <a:lnTo>
                        <a:pt x="0" y="22"/>
                      </a:lnTo>
                      <a:lnTo>
                        <a:pt x="58" y="0"/>
                      </a:lnTo>
                      <a:lnTo>
                        <a:pt x="58" y="2"/>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4" name="Freeform 9078"/>
                <p:cNvSpPr>
                  <a:spLocks/>
                </p:cNvSpPr>
                <p:nvPr/>
              </p:nvSpPr>
              <p:spPr bwMode="auto">
                <a:xfrm>
                  <a:off x="2530" y="4571"/>
                  <a:ext cx="14" cy="23"/>
                </a:xfrm>
                <a:custGeom>
                  <a:avLst/>
                  <a:gdLst>
                    <a:gd name="T0" fmla="*/ 14 w 14"/>
                    <a:gd name="T1" fmla="*/ 12 h 24"/>
                    <a:gd name="T2" fmla="*/ 14 w 14"/>
                    <a:gd name="T3" fmla="*/ 12 h 24"/>
                    <a:gd name="T4" fmla="*/ 12 w 14"/>
                    <a:gd name="T5" fmla="*/ 20 h 24"/>
                    <a:gd name="T6" fmla="*/ 10 w 14"/>
                    <a:gd name="T7" fmla="*/ 22 h 24"/>
                    <a:gd name="T8" fmla="*/ 6 w 14"/>
                    <a:gd name="T9" fmla="*/ 24 h 24"/>
                    <a:gd name="T10" fmla="*/ 6 w 14"/>
                    <a:gd name="T11" fmla="*/ 24 h 24"/>
                    <a:gd name="T12" fmla="*/ 4 w 14"/>
                    <a:gd name="T13" fmla="*/ 22 h 24"/>
                    <a:gd name="T14" fmla="*/ 2 w 14"/>
                    <a:gd name="T15" fmla="*/ 20 h 24"/>
                    <a:gd name="T16" fmla="*/ 0 w 14"/>
                    <a:gd name="T17" fmla="*/ 12 h 24"/>
                    <a:gd name="T18" fmla="*/ 0 w 14"/>
                    <a:gd name="T19" fmla="*/ 12 h 24"/>
                    <a:gd name="T20" fmla="*/ 2 w 14"/>
                    <a:gd name="T21" fmla="*/ 4 h 24"/>
                    <a:gd name="T22" fmla="*/ 4 w 14"/>
                    <a:gd name="T23" fmla="*/ 2 h 24"/>
                    <a:gd name="T24" fmla="*/ 6 w 14"/>
                    <a:gd name="T25" fmla="*/ 0 h 24"/>
                    <a:gd name="T26" fmla="*/ 6 w 14"/>
                    <a:gd name="T27" fmla="*/ 0 h 24"/>
                    <a:gd name="T28" fmla="*/ 10 w 14"/>
                    <a:gd name="T29" fmla="*/ 2 h 24"/>
                    <a:gd name="T30" fmla="*/ 12 w 14"/>
                    <a:gd name="T31" fmla="*/ 4 h 24"/>
                    <a:gd name="T32" fmla="*/ 14 w 14"/>
                    <a:gd name="T33" fmla="*/ 12 h 24"/>
                    <a:gd name="T34" fmla="*/ 14 w 14"/>
                    <a:gd name="T35" fmla="*/ 12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4"/>
                    <a:gd name="T56" fmla="*/ 14 w 1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4">
                      <a:moveTo>
                        <a:pt x="14" y="12"/>
                      </a:moveTo>
                      <a:lnTo>
                        <a:pt x="14" y="12"/>
                      </a:lnTo>
                      <a:lnTo>
                        <a:pt x="12" y="20"/>
                      </a:lnTo>
                      <a:lnTo>
                        <a:pt x="10" y="22"/>
                      </a:lnTo>
                      <a:lnTo>
                        <a:pt x="6" y="24"/>
                      </a:lnTo>
                      <a:lnTo>
                        <a:pt x="4" y="22"/>
                      </a:lnTo>
                      <a:lnTo>
                        <a:pt x="2" y="20"/>
                      </a:lnTo>
                      <a:lnTo>
                        <a:pt x="0" y="12"/>
                      </a:lnTo>
                      <a:lnTo>
                        <a:pt x="2" y="4"/>
                      </a:lnTo>
                      <a:lnTo>
                        <a:pt x="4" y="2"/>
                      </a:lnTo>
                      <a:lnTo>
                        <a:pt x="6" y="0"/>
                      </a:lnTo>
                      <a:lnTo>
                        <a:pt x="10" y="2"/>
                      </a:lnTo>
                      <a:lnTo>
                        <a:pt x="12" y="4"/>
                      </a:lnTo>
                      <a:lnTo>
                        <a:pt x="14" y="12"/>
                      </a:lnTo>
                      <a:close/>
                    </a:path>
                  </a:pathLst>
                </a:custGeom>
                <a:solidFill>
                  <a:srgbClr val="B3B37E"/>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5" name="Freeform 9079"/>
                <p:cNvSpPr>
                  <a:spLocks/>
                </p:cNvSpPr>
                <p:nvPr/>
              </p:nvSpPr>
              <p:spPr bwMode="auto">
                <a:xfrm>
                  <a:off x="2530" y="4576"/>
                  <a:ext cx="14" cy="18"/>
                </a:xfrm>
                <a:custGeom>
                  <a:avLst/>
                  <a:gdLst>
                    <a:gd name="T0" fmla="*/ 12 w 14"/>
                    <a:gd name="T1" fmla="*/ 0 h 18"/>
                    <a:gd name="T2" fmla="*/ 12 w 14"/>
                    <a:gd name="T3" fmla="*/ 0 h 18"/>
                    <a:gd name="T4" fmla="*/ 14 w 14"/>
                    <a:gd name="T5" fmla="*/ 4 h 18"/>
                    <a:gd name="T6" fmla="*/ 14 w 14"/>
                    <a:gd name="T7" fmla="*/ 4 h 18"/>
                    <a:gd name="T8" fmla="*/ 10 w 14"/>
                    <a:gd name="T9" fmla="*/ 12 h 18"/>
                    <a:gd name="T10" fmla="*/ 8 w 14"/>
                    <a:gd name="T11" fmla="*/ 14 h 18"/>
                    <a:gd name="T12" fmla="*/ 6 w 14"/>
                    <a:gd name="T13" fmla="*/ 14 h 18"/>
                    <a:gd name="T14" fmla="*/ 6 w 14"/>
                    <a:gd name="T15" fmla="*/ 14 h 18"/>
                    <a:gd name="T16" fmla="*/ 2 w 14"/>
                    <a:gd name="T17" fmla="*/ 14 h 18"/>
                    <a:gd name="T18" fmla="*/ 0 w 14"/>
                    <a:gd name="T19" fmla="*/ 10 h 18"/>
                    <a:gd name="T20" fmla="*/ 0 w 14"/>
                    <a:gd name="T21" fmla="*/ 10 h 18"/>
                    <a:gd name="T22" fmla="*/ 2 w 14"/>
                    <a:gd name="T23" fmla="*/ 16 h 18"/>
                    <a:gd name="T24" fmla="*/ 6 w 14"/>
                    <a:gd name="T25" fmla="*/ 18 h 18"/>
                    <a:gd name="T26" fmla="*/ 6 w 14"/>
                    <a:gd name="T27" fmla="*/ 18 h 18"/>
                    <a:gd name="T28" fmla="*/ 10 w 14"/>
                    <a:gd name="T29" fmla="*/ 16 h 18"/>
                    <a:gd name="T30" fmla="*/ 12 w 14"/>
                    <a:gd name="T31" fmla="*/ 14 h 18"/>
                    <a:gd name="T32" fmla="*/ 14 w 14"/>
                    <a:gd name="T33" fmla="*/ 6 h 18"/>
                    <a:gd name="T34" fmla="*/ 14 w 14"/>
                    <a:gd name="T35" fmla="*/ 6 h 18"/>
                    <a:gd name="T36" fmla="*/ 12 w 14"/>
                    <a:gd name="T37" fmla="*/ 0 h 18"/>
                    <a:gd name="T38" fmla="*/ 12 w 1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8"/>
                    <a:gd name="T62" fmla="*/ 14 w 1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8">
                      <a:moveTo>
                        <a:pt x="12" y="0"/>
                      </a:moveTo>
                      <a:lnTo>
                        <a:pt x="12" y="0"/>
                      </a:lnTo>
                      <a:lnTo>
                        <a:pt x="14" y="4"/>
                      </a:lnTo>
                      <a:lnTo>
                        <a:pt x="10" y="12"/>
                      </a:lnTo>
                      <a:lnTo>
                        <a:pt x="8" y="14"/>
                      </a:lnTo>
                      <a:lnTo>
                        <a:pt x="6" y="14"/>
                      </a:lnTo>
                      <a:lnTo>
                        <a:pt x="2" y="14"/>
                      </a:lnTo>
                      <a:lnTo>
                        <a:pt x="0" y="10"/>
                      </a:lnTo>
                      <a:lnTo>
                        <a:pt x="2" y="16"/>
                      </a:lnTo>
                      <a:lnTo>
                        <a:pt x="6" y="18"/>
                      </a:lnTo>
                      <a:lnTo>
                        <a:pt x="10" y="16"/>
                      </a:lnTo>
                      <a:lnTo>
                        <a:pt x="12" y="14"/>
                      </a:lnTo>
                      <a:lnTo>
                        <a:pt x="14" y="6"/>
                      </a:lnTo>
                      <a:lnTo>
                        <a:pt x="12" y="0"/>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6" name="Freeform 9080"/>
                <p:cNvSpPr>
                  <a:spLocks/>
                </p:cNvSpPr>
                <p:nvPr/>
              </p:nvSpPr>
              <p:spPr bwMode="auto">
                <a:xfrm>
                  <a:off x="2533" y="4575"/>
                  <a:ext cx="7" cy="18"/>
                </a:xfrm>
                <a:custGeom>
                  <a:avLst/>
                  <a:gdLst>
                    <a:gd name="T0" fmla="*/ 10 w 10"/>
                    <a:gd name="T1" fmla="*/ 8 h 16"/>
                    <a:gd name="T2" fmla="*/ 10 w 10"/>
                    <a:gd name="T3" fmla="*/ 8 h 16"/>
                    <a:gd name="T4" fmla="*/ 8 w 10"/>
                    <a:gd name="T5" fmla="*/ 14 h 16"/>
                    <a:gd name="T6" fmla="*/ 8 w 10"/>
                    <a:gd name="T7" fmla="*/ 16 h 16"/>
                    <a:gd name="T8" fmla="*/ 4 w 10"/>
                    <a:gd name="T9" fmla="*/ 16 h 16"/>
                    <a:gd name="T10" fmla="*/ 4 w 10"/>
                    <a:gd name="T11" fmla="*/ 16 h 16"/>
                    <a:gd name="T12" fmla="*/ 2 w 10"/>
                    <a:gd name="T13" fmla="*/ 16 h 16"/>
                    <a:gd name="T14" fmla="*/ 2 w 10"/>
                    <a:gd name="T15" fmla="*/ 14 h 16"/>
                    <a:gd name="T16" fmla="*/ 0 w 10"/>
                    <a:gd name="T17" fmla="*/ 8 h 16"/>
                    <a:gd name="T18" fmla="*/ 0 w 10"/>
                    <a:gd name="T19" fmla="*/ 8 h 16"/>
                    <a:gd name="T20" fmla="*/ 2 w 10"/>
                    <a:gd name="T21" fmla="*/ 2 h 16"/>
                    <a:gd name="T22" fmla="*/ 2 w 10"/>
                    <a:gd name="T23" fmla="*/ 0 h 16"/>
                    <a:gd name="T24" fmla="*/ 4 w 10"/>
                    <a:gd name="T25" fmla="*/ 0 h 16"/>
                    <a:gd name="T26" fmla="*/ 4 w 10"/>
                    <a:gd name="T27" fmla="*/ 0 h 16"/>
                    <a:gd name="T28" fmla="*/ 8 w 10"/>
                    <a:gd name="T29" fmla="*/ 0 h 16"/>
                    <a:gd name="T30" fmla="*/ 8 w 10"/>
                    <a:gd name="T31" fmla="*/ 2 h 16"/>
                    <a:gd name="T32" fmla="*/ 10 w 10"/>
                    <a:gd name="T33" fmla="*/ 8 h 16"/>
                    <a:gd name="T34" fmla="*/ 10 w 10"/>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6"/>
                    <a:gd name="T56" fmla="*/ 10 w 10"/>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6">
                      <a:moveTo>
                        <a:pt x="10" y="8"/>
                      </a:moveTo>
                      <a:lnTo>
                        <a:pt x="10" y="8"/>
                      </a:lnTo>
                      <a:lnTo>
                        <a:pt x="8" y="14"/>
                      </a:lnTo>
                      <a:lnTo>
                        <a:pt x="8" y="16"/>
                      </a:lnTo>
                      <a:lnTo>
                        <a:pt x="4" y="16"/>
                      </a:lnTo>
                      <a:lnTo>
                        <a:pt x="2" y="16"/>
                      </a:lnTo>
                      <a:lnTo>
                        <a:pt x="2" y="14"/>
                      </a:lnTo>
                      <a:lnTo>
                        <a:pt x="0" y="8"/>
                      </a:lnTo>
                      <a:lnTo>
                        <a:pt x="2" y="2"/>
                      </a:lnTo>
                      <a:lnTo>
                        <a:pt x="2" y="0"/>
                      </a:lnTo>
                      <a:lnTo>
                        <a:pt x="4" y="0"/>
                      </a:lnTo>
                      <a:lnTo>
                        <a:pt x="8" y="0"/>
                      </a:lnTo>
                      <a:lnTo>
                        <a:pt x="8" y="2"/>
                      </a:lnTo>
                      <a:lnTo>
                        <a:pt x="10" y="8"/>
                      </a:lnTo>
                      <a:close/>
                    </a:path>
                  </a:pathLst>
                </a:custGeom>
                <a:solidFill>
                  <a:srgbClr val="66B821"/>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7" name="Freeform 9081"/>
                <p:cNvSpPr>
                  <a:spLocks/>
                </p:cNvSpPr>
                <p:nvPr/>
              </p:nvSpPr>
              <p:spPr bwMode="auto">
                <a:xfrm>
                  <a:off x="2472" y="4443"/>
                  <a:ext cx="73" cy="28"/>
                </a:xfrm>
                <a:custGeom>
                  <a:avLst/>
                  <a:gdLst>
                    <a:gd name="T0" fmla="*/ 0 w 76"/>
                    <a:gd name="T1" fmla="*/ 28 h 28"/>
                    <a:gd name="T2" fmla="*/ 0 w 76"/>
                    <a:gd name="T3" fmla="*/ 28 h 28"/>
                    <a:gd name="T4" fmla="*/ 18 w 76"/>
                    <a:gd name="T5" fmla="*/ 24 h 28"/>
                    <a:gd name="T6" fmla="*/ 34 w 76"/>
                    <a:gd name="T7" fmla="*/ 20 h 28"/>
                    <a:gd name="T8" fmla="*/ 48 w 76"/>
                    <a:gd name="T9" fmla="*/ 16 h 28"/>
                    <a:gd name="T10" fmla="*/ 58 w 76"/>
                    <a:gd name="T11" fmla="*/ 10 h 28"/>
                    <a:gd name="T12" fmla="*/ 72 w 76"/>
                    <a:gd name="T13" fmla="*/ 2 h 28"/>
                    <a:gd name="T14" fmla="*/ 76 w 76"/>
                    <a:gd name="T15" fmla="*/ 0 h 28"/>
                    <a:gd name="T16" fmla="*/ 76 w 76"/>
                    <a:gd name="T17" fmla="*/ 0 h 28"/>
                    <a:gd name="T18" fmla="*/ 40 w 76"/>
                    <a:gd name="T19" fmla="*/ 10 h 28"/>
                    <a:gd name="T20" fmla="*/ 40 w 76"/>
                    <a:gd name="T21" fmla="*/ 10 h 28"/>
                    <a:gd name="T22" fmla="*/ 14 w 76"/>
                    <a:gd name="T23" fmla="*/ 20 h 28"/>
                    <a:gd name="T24" fmla="*/ 0 w 76"/>
                    <a:gd name="T25" fmla="*/ 28 h 28"/>
                    <a:gd name="T26" fmla="*/ 0 w 76"/>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28"/>
                    <a:gd name="T44" fmla="*/ 76 w 76"/>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28">
                      <a:moveTo>
                        <a:pt x="0" y="28"/>
                      </a:moveTo>
                      <a:lnTo>
                        <a:pt x="0" y="28"/>
                      </a:lnTo>
                      <a:lnTo>
                        <a:pt x="18" y="24"/>
                      </a:lnTo>
                      <a:lnTo>
                        <a:pt x="34" y="20"/>
                      </a:lnTo>
                      <a:lnTo>
                        <a:pt x="48" y="16"/>
                      </a:lnTo>
                      <a:lnTo>
                        <a:pt x="58" y="10"/>
                      </a:lnTo>
                      <a:lnTo>
                        <a:pt x="72" y="2"/>
                      </a:lnTo>
                      <a:lnTo>
                        <a:pt x="76" y="0"/>
                      </a:lnTo>
                      <a:lnTo>
                        <a:pt x="40" y="10"/>
                      </a:lnTo>
                      <a:lnTo>
                        <a:pt x="14" y="20"/>
                      </a:lnTo>
                      <a:lnTo>
                        <a:pt x="0" y="28"/>
                      </a:lnTo>
                      <a:close/>
                    </a:path>
                  </a:pathLst>
                </a:custGeom>
                <a:solidFill>
                  <a:srgbClr val="D9D9B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8" name="Freeform 9082"/>
                <p:cNvSpPr>
                  <a:spLocks/>
                </p:cNvSpPr>
                <p:nvPr/>
              </p:nvSpPr>
              <p:spPr bwMode="auto">
                <a:xfrm>
                  <a:off x="2380" y="4415"/>
                  <a:ext cx="92" cy="213"/>
                </a:xfrm>
                <a:custGeom>
                  <a:avLst/>
                  <a:gdLst>
                    <a:gd name="T0" fmla="*/ 96 w 96"/>
                    <a:gd name="T1" fmla="*/ 214 h 214"/>
                    <a:gd name="T2" fmla="*/ 0 w 96"/>
                    <a:gd name="T3" fmla="*/ 158 h 214"/>
                    <a:gd name="T4" fmla="*/ 0 w 96"/>
                    <a:gd name="T5" fmla="*/ 0 h 214"/>
                    <a:gd name="T6" fmla="*/ 96 w 96"/>
                    <a:gd name="T7" fmla="*/ 56 h 214"/>
                    <a:gd name="T8" fmla="*/ 96 w 96"/>
                    <a:gd name="T9" fmla="*/ 214 h 214"/>
                    <a:gd name="T10" fmla="*/ 0 60000 65536"/>
                    <a:gd name="T11" fmla="*/ 0 60000 65536"/>
                    <a:gd name="T12" fmla="*/ 0 60000 65536"/>
                    <a:gd name="T13" fmla="*/ 0 60000 65536"/>
                    <a:gd name="T14" fmla="*/ 0 60000 65536"/>
                    <a:gd name="T15" fmla="*/ 0 w 96"/>
                    <a:gd name="T16" fmla="*/ 0 h 214"/>
                    <a:gd name="T17" fmla="*/ 96 w 96"/>
                    <a:gd name="T18" fmla="*/ 214 h 214"/>
                  </a:gdLst>
                  <a:ahLst/>
                  <a:cxnLst>
                    <a:cxn ang="T10">
                      <a:pos x="T0" y="T1"/>
                    </a:cxn>
                    <a:cxn ang="T11">
                      <a:pos x="T2" y="T3"/>
                    </a:cxn>
                    <a:cxn ang="T12">
                      <a:pos x="T4" y="T5"/>
                    </a:cxn>
                    <a:cxn ang="T13">
                      <a:pos x="T6" y="T7"/>
                    </a:cxn>
                    <a:cxn ang="T14">
                      <a:pos x="T8" y="T9"/>
                    </a:cxn>
                  </a:cxnLst>
                  <a:rect l="T15" t="T16" r="T17" b="T18"/>
                  <a:pathLst>
                    <a:path w="96" h="214">
                      <a:moveTo>
                        <a:pt x="96" y="214"/>
                      </a:moveTo>
                      <a:lnTo>
                        <a:pt x="0" y="158"/>
                      </a:lnTo>
                      <a:lnTo>
                        <a:pt x="0" y="0"/>
                      </a:lnTo>
                      <a:lnTo>
                        <a:pt x="96" y="56"/>
                      </a:lnTo>
                      <a:lnTo>
                        <a:pt x="96" y="214"/>
                      </a:lnTo>
                      <a:close/>
                    </a:path>
                  </a:pathLst>
                </a:custGeom>
                <a:gradFill rotWithShape="1">
                  <a:gsLst>
                    <a:gs pos="0">
                      <a:srgbClr val="BABA9F"/>
                    </a:gs>
                    <a:gs pos="100000">
                      <a:srgbClr val="D9D9B9"/>
                    </a:gs>
                  </a:gsLst>
                  <a:lin ang="54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61" name="Group 9083"/>
              <p:cNvGrpSpPr>
                <a:grpSpLocks/>
              </p:cNvGrpSpPr>
              <p:nvPr/>
            </p:nvGrpSpPr>
            <p:grpSpPr bwMode="auto">
              <a:xfrm>
                <a:off x="3584" y="4972"/>
                <a:ext cx="172" cy="242"/>
                <a:chOff x="2379" y="4387"/>
                <a:chExt cx="172" cy="242"/>
              </a:xfrm>
            </p:grpSpPr>
            <p:sp>
              <p:nvSpPr>
                <p:cNvPr id="109" name="Freeform 9084"/>
                <p:cNvSpPr>
                  <a:spLocks/>
                </p:cNvSpPr>
                <p:nvPr/>
              </p:nvSpPr>
              <p:spPr bwMode="auto">
                <a:xfrm>
                  <a:off x="2378" y="4387"/>
                  <a:ext cx="172" cy="241"/>
                </a:xfrm>
                <a:custGeom>
                  <a:avLst/>
                  <a:gdLst>
                    <a:gd name="T0" fmla="*/ 76 w 172"/>
                    <a:gd name="T1" fmla="*/ 0 h 242"/>
                    <a:gd name="T2" fmla="*/ 0 w 172"/>
                    <a:gd name="T3" fmla="*/ 28 h 242"/>
                    <a:gd name="T4" fmla="*/ 0 w 172"/>
                    <a:gd name="T5" fmla="*/ 186 h 242"/>
                    <a:gd name="T6" fmla="*/ 96 w 172"/>
                    <a:gd name="T7" fmla="*/ 242 h 242"/>
                    <a:gd name="T8" fmla="*/ 96 w 172"/>
                    <a:gd name="T9" fmla="*/ 242 h 242"/>
                    <a:gd name="T10" fmla="*/ 114 w 172"/>
                    <a:gd name="T11" fmla="*/ 238 h 242"/>
                    <a:gd name="T12" fmla="*/ 130 w 172"/>
                    <a:gd name="T13" fmla="*/ 234 h 242"/>
                    <a:gd name="T14" fmla="*/ 144 w 172"/>
                    <a:gd name="T15" fmla="*/ 230 h 242"/>
                    <a:gd name="T16" fmla="*/ 154 w 172"/>
                    <a:gd name="T17" fmla="*/ 226 h 242"/>
                    <a:gd name="T18" fmla="*/ 168 w 172"/>
                    <a:gd name="T19" fmla="*/ 218 h 242"/>
                    <a:gd name="T20" fmla="*/ 172 w 172"/>
                    <a:gd name="T21" fmla="*/ 214 h 242"/>
                    <a:gd name="T22" fmla="*/ 172 w 172"/>
                    <a:gd name="T23" fmla="*/ 56 h 242"/>
                    <a:gd name="T24" fmla="*/ 76 w 172"/>
                    <a:gd name="T25" fmla="*/ 0 h 2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242"/>
                    <a:gd name="T41" fmla="*/ 172 w 172"/>
                    <a:gd name="T42" fmla="*/ 242 h 2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242">
                      <a:moveTo>
                        <a:pt x="76" y="0"/>
                      </a:moveTo>
                      <a:lnTo>
                        <a:pt x="0" y="28"/>
                      </a:lnTo>
                      <a:lnTo>
                        <a:pt x="0" y="186"/>
                      </a:lnTo>
                      <a:lnTo>
                        <a:pt x="96" y="242"/>
                      </a:lnTo>
                      <a:lnTo>
                        <a:pt x="114" y="238"/>
                      </a:lnTo>
                      <a:lnTo>
                        <a:pt x="130" y="234"/>
                      </a:lnTo>
                      <a:lnTo>
                        <a:pt x="144" y="230"/>
                      </a:lnTo>
                      <a:lnTo>
                        <a:pt x="154" y="226"/>
                      </a:lnTo>
                      <a:lnTo>
                        <a:pt x="168" y="218"/>
                      </a:lnTo>
                      <a:lnTo>
                        <a:pt x="172" y="214"/>
                      </a:lnTo>
                      <a:lnTo>
                        <a:pt x="172" y="56"/>
                      </a:lnTo>
                      <a:lnTo>
                        <a:pt x="76" y="0"/>
                      </a:lnTo>
                      <a:close/>
                    </a:path>
                  </a:pathLst>
                </a:custGeom>
                <a:solidFill>
                  <a:srgbClr val="000000"/>
                </a:solidFill>
                <a:ln w="25400">
                  <a:solidFill>
                    <a:srgbClr val="000000"/>
                  </a:solid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0" name="Freeform 9085"/>
                <p:cNvSpPr>
                  <a:spLocks/>
                </p:cNvSpPr>
                <p:nvPr/>
              </p:nvSpPr>
              <p:spPr bwMode="auto">
                <a:xfrm>
                  <a:off x="2378" y="4387"/>
                  <a:ext cx="172" cy="84"/>
                </a:xfrm>
                <a:custGeom>
                  <a:avLst/>
                  <a:gdLst>
                    <a:gd name="T0" fmla="*/ 172 w 172"/>
                    <a:gd name="T1" fmla="*/ 56 h 84"/>
                    <a:gd name="T2" fmla="*/ 96 w 172"/>
                    <a:gd name="T3" fmla="*/ 84 h 84"/>
                    <a:gd name="T4" fmla="*/ 0 w 172"/>
                    <a:gd name="T5" fmla="*/ 28 h 84"/>
                    <a:gd name="T6" fmla="*/ 76 w 172"/>
                    <a:gd name="T7" fmla="*/ 0 h 84"/>
                    <a:gd name="T8" fmla="*/ 172 w 172"/>
                    <a:gd name="T9" fmla="*/ 56 h 84"/>
                    <a:gd name="T10" fmla="*/ 0 60000 65536"/>
                    <a:gd name="T11" fmla="*/ 0 60000 65536"/>
                    <a:gd name="T12" fmla="*/ 0 60000 65536"/>
                    <a:gd name="T13" fmla="*/ 0 60000 65536"/>
                    <a:gd name="T14" fmla="*/ 0 60000 65536"/>
                    <a:gd name="T15" fmla="*/ 0 w 172"/>
                    <a:gd name="T16" fmla="*/ 0 h 84"/>
                    <a:gd name="T17" fmla="*/ 172 w 172"/>
                    <a:gd name="T18" fmla="*/ 84 h 84"/>
                  </a:gdLst>
                  <a:ahLst/>
                  <a:cxnLst>
                    <a:cxn ang="T10">
                      <a:pos x="T0" y="T1"/>
                    </a:cxn>
                    <a:cxn ang="T11">
                      <a:pos x="T2" y="T3"/>
                    </a:cxn>
                    <a:cxn ang="T12">
                      <a:pos x="T4" y="T5"/>
                    </a:cxn>
                    <a:cxn ang="T13">
                      <a:pos x="T6" y="T7"/>
                    </a:cxn>
                    <a:cxn ang="T14">
                      <a:pos x="T8" y="T9"/>
                    </a:cxn>
                  </a:cxnLst>
                  <a:rect l="T15" t="T16" r="T17" b="T18"/>
                  <a:pathLst>
                    <a:path w="172" h="84">
                      <a:moveTo>
                        <a:pt x="172" y="56"/>
                      </a:moveTo>
                      <a:lnTo>
                        <a:pt x="96" y="84"/>
                      </a:lnTo>
                      <a:lnTo>
                        <a:pt x="0" y="28"/>
                      </a:lnTo>
                      <a:lnTo>
                        <a:pt x="76" y="0"/>
                      </a:lnTo>
                      <a:lnTo>
                        <a:pt x="172" y="56"/>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Freeform 9086"/>
                <p:cNvSpPr>
                  <a:spLocks/>
                </p:cNvSpPr>
                <p:nvPr/>
              </p:nvSpPr>
              <p:spPr bwMode="auto">
                <a:xfrm>
                  <a:off x="2471" y="4443"/>
                  <a:ext cx="76" cy="185"/>
                </a:xfrm>
                <a:custGeom>
                  <a:avLst/>
                  <a:gdLst>
                    <a:gd name="T0" fmla="*/ 0 w 76"/>
                    <a:gd name="T1" fmla="*/ 28 h 186"/>
                    <a:gd name="T2" fmla="*/ 0 w 76"/>
                    <a:gd name="T3" fmla="*/ 186 h 186"/>
                    <a:gd name="T4" fmla="*/ 0 w 76"/>
                    <a:gd name="T5" fmla="*/ 186 h 186"/>
                    <a:gd name="T6" fmla="*/ 18 w 76"/>
                    <a:gd name="T7" fmla="*/ 182 h 186"/>
                    <a:gd name="T8" fmla="*/ 34 w 76"/>
                    <a:gd name="T9" fmla="*/ 178 h 186"/>
                    <a:gd name="T10" fmla="*/ 48 w 76"/>
                    <a:gd name="T11" fmla="*/ 174 h 186"/>
                    <a:gd name="T12" fmla="*/ 58 w 76"/>
                    <a:gd name="T13" fmla="*/ 170 h 186"/>
                    <a:gd name="T14" fmla="*/ 72 w 76"/>
                    <a:gd name="T15" fmla="*/ 162 h 186"/>
                    <a:gd name="T16" fmla="*/ 76 w 76"/>
                    <a:gd name="T17" fmla="*/ 158 h 186"/>
                    <a:gd name="T18" fmla="*/ 76 w 76"/>
                    <a:gd name="T19" fmla="*/ 0 h 186"/>
                    <a:gd name="T20" fmla="*/ 0 w 76"/>
                    <a:gd name="T21" fmla="*/ 28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
                    <a:gd name="T34" fmla="*/ 0 h 186"/>
                    <a:gd name="T35" fmla="*/ 76 w 76"/>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 h="186">
                      <a:moveTo>
                        <a:pt x="0" y="28"/>
                      </a:moveTo>
                      <a:lnTo>
                        <a:pt x="0" y="186"/>
                      </a:lnTo>
                      <a:lnTo>
                        <a:pt x="18" y="182"/>
                      </a:lnTo>
                      <a:lnTo>
                        <a:pt x="34" y="178"/>
                      </a:lnTo>
                      <a:lnTo>
                        <a:pt x="48" y="174"/>
                      </a:lnTo>
                      <a:lnTo>
                        <a:pt x="58" y="170"/>
                      </a:lnTo>
                      <a:lnTo>
                        <a:pt x="72" y="162"/>
                      </a:lnTo>
                      <a:lnTo>
                        <a:pt x="76" y="158"/>
                      </a:lnTo>
                      <a:lnTo>
                        <a:pt x="76" y="0"/>
                      </a:lnTo>
                      <a:lnTo>
                        <a:pt x="0" y="28"/>
                      </a:lnTo>
                      <a:close/>
                    </a:path>
                  </a:pathLst>
                </a:custGeom>
                <a:gradFill rotWithShape="1">
                  <a:gsLst>
                    <a:gs pos="0">
                      <a:srgbClr val="C4C49D"/>
                    </a:gs>
                    <a:gs pos="100000">
                      <a:srgbClr val="CCCCA3"/>
                    </a:gs>
                  </a:gsLst>
                  <a:lin ang="189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 name="Freeform 9087"/>
                <p:cNvSpPr>
                  <a:spLocks/>
                </p:cNvSpPr>
                <p:nvPr/>
              </p:nvSpPr>
              <p:spPr bwMode="auto">
                <a:xfrm>
                  <a:off x="2482" y="4459"/>
                  <a:ext cx="62" cy="34"/>
                </a:xfrm>
                <a:custGeom>
                  <a:avLst/>
                  <a:gdLst>
                    <a:gd name="T0" fmla="*/ 58 w 58"/>
                    <a:gd name="T1" fmla="*/ 14 h 34"/>
                    <a:gd name="T2" fmla="*/ 0 w 58"/>
                    <a:gd name="T3" fmla="*/ 34 h 34"/>
                    <a:gd name="T4" fmla="*/ 0 w 58"/>
                    <a:gd name="T5" fmla="*/ 22 h 34"/>
                    <a:gd name="T6" fmla="*/ 58 w 58"/>
                    <a:gd name="T7" fmla="*/ 0 h 34"/>
                    <a:gd name="T8" fmla="*/ 58 w 58"/>
                    <a:gd name="T9" fmla="*/ 14 h 34"/>
                    <a:gd name="T10" fmla="*/ 0 60000 65536"/>
                    <a:gd name="T11" fmla="*/ 0 60000 65536"/>
                    <a:gd name="T12" fmla="*/ 0 60000 65536"/>
                    <a:gd name="T13" fmla="*/ 0 60000 65536"/>
                    <a:gd name="T14" fmla="*/ 0 60000 65536"/>
                    <a:gd name="T15" fmla="*/ 0 w 58"/>
                    <a:gd name="T16" fmla="*/ 0 h 34"/>
                    <a:gd name="T17" fmla="*/ 58 w 58"/>
                    <a:gd name="T18" fmla="*/ 34 h 34"/>
                  </a:gdLst>
                  <a:ahLst/>
                  <a:cxnLst>
                    <a:cxn ang="T10">
                      <a:pos x="T0" y="T1"/>
                    </a:cxn>
                    <a:cxn ang="T11">
                      <a:pos x="T2" y="T3"/>
                    </a:cxn>
                    <a:cxn ang="T12">
                      <a:pos x="T4" y="T5"/>
                    </a:cxn>
                    <a:cxn ang="T13">
                      <a:pos x="T6" y="T7"/>
                    </a:cxn>
                    <a:cxn ang="T14">
                      <a:pos x="T8" y="T9"/>
                    </a:cxn>
                  </a:cxnLst>
                  <a:rect l="T15" t="T16" r="T17" b="T18"/>
                  <a:pathLst>
                    <a:path w="58" h="34">
                      <a:moveTo>
                        <a:pt x="58" y="14"/>
                      </a:moveTo>
                      <a:lnTo>
                        <a:pt x="0" y="34"/>
                      </a:lnTo>
                      <a:lnTo>
                        <a:pt x="0" y="22"/>
                      </a:lnTo>
                      <a:lnTo>
                        <a:pt x="58" y="0"/>
                      </a:lnTo>
                      <a:lnTo>
                        <a:pt x="58" y="14"/>
                      </a:lnTo>
                      <a:close/>
                    </a:path>
                  </a:pathLst>
                </a:custGeom>
                <a:solidFill>
                  <a:srgbClr val="59595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 name="Freeform 9088"/>
                <p:cNvSpPr>
                  <a:spLocks/>
                </p:cNvSpPr>
                <p:nvPr/>
              </p:nvSpPr>
              <p:spPr bwMode="auto">
                <a:xfrm>
                  <a:off x="2482" y="4474"/>
                  <a:ext cx="62" cy="22"/>
                </a:xfrm>
                <a:custGeom>
                  <a:avLst/>
                  <a:gdLst>
                    <a:gd name="T0" fmla="*/ 58 w 58"/>
                    <a:gd name="T1" fmla="*/ 2 h 22"/>
                    <a:gd name="T2" fmla="*/ 2 w 58"/>
                    <a:gd name="T3" fmla="*/ 22 h 22"/>
                    <a:gd name="T4" fmla="*/ 0 w 58"/>
                    <a:gd name="T5" fmla="*/ 22 h 22"/>
                    <a:gd name="T6" fmla="*/ 58 w 58"/>
                    <a:gd name="T7" fmla="*/ 0 h 22"/>
                    <a:gd name="T8" fmla="*/ 58 w 58"/>
                    <a:gd name="T9" fmla="*/ 2 h 22"/>
                    <a:gd name="T10" fmla="*/ 0 60000 65536"/>
                    <a:gd name="T11" fmla="*/ 0 60000 65536"/>
                    <a:gd name="T12" fmla="*/ 0 60000 65536"/>
                    <a:gd name="T13" fmla="*/ 0 60000 65536"/>
                    <a:gd name="T14" fmla="*/ 0 60000 65536"/>
                    <a:gd name="T15" fmla="*/ 0 w 58"/>
                    <a:gd name="T16" fmla="*/ 0 h 22"/>
                    <a:gd name="T17" fmla="*/ 58 w 58"/>
                    <a:gd name="T18" fmla="*/ 22 h 22"/>
                  </a:gdLst>
                  <a:ahLst/>
                  <a:cxnLst>
                    <a:cxn ang="T10">
                      <a:pos x="T0" y="T1"/>
                    </a:cxn>
                    <a:cxn ang="T11">
                      <a:pos x="T2" y="T3"/>
                    </a:cxn>
                    <a:cxn ang="T12">
                      <a:pos x="T4" y="T5"/>
                    </a:cxn>
                    <a:cxn ang="T13">
                      <a:pos x="T6" y="T7"/>
                    </a:cxn>
                    <a:cxn ang="T14">
                      <a:pos x="T8" y="T9"/>
                    </a:cxn>
                  </a:cxnLst>
                  <a:rect l="T15" t="T16" r="T17" b="T18"/>
                  <a:pathLst>
                    <a:path w="58" h="22">
                      <a:moveTo>
                        <a:pt x="58" y="2"/>
                      </a:moveTo>
                      <a:lnTo>
                        <a:pt x="2" y="22"/>
                      </a:lnTo>
                      <a:lnTo>
                        <a:pt x="0" y="22"/>
                      </a:lnTo>
                      <a:lnTo>
                        <a:pt x="58" y="0"/>
                      </a:lnTo>
                      <a:lnTo>
                        <a:pt x="58" y="2"/>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 name="Freeform 9089"/>
                <p:cNvSpPr>
                  <a:spLocks/>
                </p:cNvSpPr>
                <p:nvPr/>
              </p:nvSpPr>
              <p:spPr bwMode="auto">
                <a:xfrm>
                  <a:off x="2530" y="4571"/>
                  <a:ext cx="14" cy="23"/>
                </a:xfrm>
                <a:custGeom>
                  <a:avLst/>
                  <a:gdLst>
                    <a:gd name="T0" fmla="*/ 14 w 14"/>
                    <a:gd name="T1" fmla="*/ 12 h 24"/>
                    <a:gd name="T2" fmla="*/ 14 w 14"/>
                    <a:gd name="T3" fmla="*/ 12 h 24"/>
                    <a:gd name="T4" fmla="*/ 12 w 14"/>
                    <a:gd name="T5" fmla="*/ 20 h 24"/>
                    <a:gd name="T6" fmla="*/ 10 w 14"/>
                    <a:gd name="T7" fmla="*/ 22 h 24"/>
                    <a:gd name="T8" fmla="*/ 6 w 14"/>
                    <a:gd name="T9" fmla="*/ 24 h 24"/>
                    <a:gd name="T10" fmla="*/ 6 w 14"/>
                    <a:gd name="T11" fmla="*/ 24 h 24"/>
                    <a:gd name="T12" fmla="*/ 4 w 14"/>
                    <a:gd name="T13" fmla="*/ 22 h 24"/>
                    <a:gd name="T14" fmla="*/ 2 w 14"/>
                    <a:gd name="T15" fmla="*/ 20 h 24"/>
                    <a:gd name="T16" fmla="*/ 0 w 14"/>
                    <a:gd name="T17" fmla="*/ 12 h 24"/>
                    <a:gd name="T18" fmla="*/ 0 w 14"/>
                    <a:gd name="T19" fmla="*/ 12 h 24"/>
                    <a:gd name="T20" fmla="*/ 2 w 14"/>
                    <a:gd name="T21" fmla="*/ 4 h 24"/>
                    <a:gd name="T22" fmla="*/ 4 w 14"/>
                    <a:gd name="T23" fmla="*/ 2 h 24"/>
                    <a:gd name="T24" fmla="*/ 6 w 14"/>
                    <a:gd name="T25" fmla="*/ 0 h 24"/>
                    <a:gd name="T26" fmla="*/ 6 w 14"/>
                    <a:gd name="T27" fmla="*/ 0 h 24"/>
                    <a:gd name="T28" fmla="*/ 10 w 14"/>
                    <a:gd name="T29" fmla="*/ 2 h 24"/>
                    <a:gd name="T30" fmla="*/ 12 w 14"/>
                    <a:gd name="T31" fmla="*/ 4 h 24"/>
                    <a:gd name="T32" fmla="*/ 14 w 14"/>
                    <a:gd name="T33" fmla="*/ 12 h 24"/>
                    <a:gd name="T34" fmla="*/ 14 w 14"/>
                    <a:gd name="T35" fmla="*/ 12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4"/>
                    <a:gd name="T56" fmla="*/ 14 w 1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4">
                      <a:moveTo>
                        <a:pt x="14" y="12"/>
                      </a:moveTo>
                      <a:lnTo>
                        <a:pt x="14" y="12"/>
                      </a:lnTo>
                      <a:lnTo>
                        <a:pt x="12" y="20"/>
                      </a:lnTo>
                      <a:lnTo>
                        <a:pt x="10" y="22"/>
                      </a:lnTo>
                      <a:lnTo>
                        <a:pt x="6" y="24"/>
                      </a:lnTo>
                      <a:lnTo>
                        <a:pt x="4" y="22"/>
                      </a:lnTo>
                      <a:lnTo>
                        <a:pt x="2" y="20"/>
                      </a:lnTo>
                      <a:lnTo>
                        <a:pt x="0" y="12"/>
                      </a:lnTo>
                      <a:lnTo>
                        <a:pt x="2" y="4"/>
                      </a:lnTo>
                      <a:lnTo>
                        <a:pt x="4" y="2"/>
                      </a:lnTo>
                      <a:lnTo>
                        <a:pt x="6" y="0"/>
                      </a:lnTo>
                      <a:lnTo>
                        <a:pt x="10" y="2"/>
                      </a:lnTo>
                      <a:lnTo>
                        <a:pt x="12" y="4"/>
                      </a:lnTo>
                      <a:lnTo>
                        <a:pt x="14" y="12"/>
                      </a:lnTo>
                      <a:close/>
                    </a:path>
                  </a:pathLst>
                </a:custGeom>
                <a:solidFill>
                  <a:srgbClr val="B3B37E"/>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5" name="Freeform 9090"/>
                <p:cNvSpPr>
                  <a:spLocks/>
                </p:cNvSpPr>
                <p:nvPr/>
              </p:nvSpPr>
              <p:spPr bwMode="auto">
                <a:xfrm>
                  <a:off x="2530" y="4576"/>
                  <a:ext cx="14" cy="18"/>
                </a:xfrm>
                <a:custGeom>
                  <a:avLst/>
                  <a:gdLst>
                    <a:gd name="T0" fmla="*/ 12 w 14"/>
                    <a:gd name="T1" fmla="*/ 0 h 18"/>
                    <a:gd name="T2" fmla="*/ 12 w 14"/>
                    <a:gd name="T3" fmla="*/ 0 h 18"/>
                    <a:gd name="T4" fmla="*/ 14 w 14"/>
                    <a:gd name="T5" fmla="*/ 4 h 18"/>
                    <a:gd name="T6" fmla="*/ 14 w 14"/>
                    <a:gd name="T7" fmla="*/ 4 h 18"/>
                    <a:gd name="T8" fmla="*/ 10 w 14"/>
                    <a:gd name="T9" fmla="*/ 12 h 18"/>
                    <a:gd name="T10" fmla="*/ 8 w 14"/>
                    <a:gd name="T11" fmla="*/ 14 h 18"/>
                    <a:gd name="T12" fmla="*/ 6 w 14"/>
                    <a:gd name="T13" fmla="*/ 14 h 18"/>
                    <a:gd name="T14" fmla="*/ 6 w 14"/>
                    <a:gd name="T15" fmla="*/ 14 h 18"/>
                    <a:gd name="T16" fmla="*/ 2 w 14"/>
                    <a:gd name="T17" fmla="*/ 14 h 18"/>
                    <a:gd name="T18" fmla="*/ 0 w 14"/>
                    <a:gd name="T19" fmla="*/ 10 h 18"/>
                    <a:gd name="T20" fmla="*/ 0 w 14"/>
                    <a:gd name="T21" fmla="*/ 10 h 18"/>
                    <a:gd name="T22" fmla="*/ 2 w 14"/>
                    <a:gd name="T23" fmla="*/ 16 h 18"/>
                    <a:gd name="T24" fmla="*/ 6 w 14"/>
                    <a:gd name="T25" fmla="*/ 18 h 18"/>
                    <a:gd name="T26" fmla="*/ 6 w 14"/>
                    <a:gd name="T27" fmla="*/ 18 h 18"/>
                    <a:gd name="T28" fmla="*/ 10 w 14"/>
                    <a:gd name="T29" fmla="*/ 16 h 18"/>
                    <a:gd name="T30" fmla="*/ 12 w 14"/>
                    <a:gd name="T31" fmla="*/ 14 h 18"/>
                    <a:gd name="T32" fmla="*/ 14 w 14"/>
                    <a:gd name="T33" fmla="*/ 6 h 18"/>
                    <a:gd name="T34" fmla="*/ 14 w 14"/>
                    <a:gd name="T35" fmla="*/ 6 h 18"/>
                    <a:gd name="T36" fmla="*/ 12 w 14"/>
                    <a:gd name="T37" fmla="*/ 0 h 18"/>
                    <a:gd name="T38" fmla="*/ 12 w 1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8"/>
                    <a:gd name="T62" fmla="*/ 14 w 1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8">
                      <a:moveTo>
                        <a:pt x="12" y="0"/>
                      </a:moveTo>
                      <a:lnTo>
                        <a:pt x="12" y="0"/>
                      </a:lnTo>
                      <a:lnTo>
                        <a:pt x="14" y="4"/>
                      </a:lnTo>
                      <a:lnTo>
                        <a:pt x="10" y="12"/>
                      </a:lnTo>
                      <a:lnTo>
                        <a:pt x="8" y="14"/>
                      </a:lnTo>
                      <a:lnTo>
                        <a:pt x="6" y="14"/>
                      </a:lnTo>
                      <a:lnTo>
                        <a:pt x="2" y="14"/>
                      </a:lnTo>
                      <a:lnTo>
                        <a:pt x="0" y="10"/>
                      </a:lnTo>
                      <a:lnTo>
                        <a:pt x="2" y="16"/>
                      </a:lnTo>
                      <a:lnTo>
                        <a:pt x="6" y="18"/>
                      </a:lnTo>
                      <a:lnTo>
                        <a:pt x="10" y="16"/>
                      </a:lnTo>
                      <a:lnTo>
                        <a:pt x="12" y="14"/>
                      </a:lnTo>
                      <a:lnTo>
                        <a:pt x="14" y="6"/>
                      </a:lnTo>
                      <a:lnTo>
                        <a:pt x="12" y="0"/>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 name="Freeform 9091"/>
                <p:cNvSpPr>
                  <a:spLocks/>
                </p:cNvSpPr>
                <p:nvPr/>
              </p:nvSpPr>
              <p:spPr bwMode="auto">
                <a:xfrm>
                  <a:off x="2539" y="4575"/>
                  <a:ext cx="7" cy="18"/>
                </a:xfrm>
                <a:custGeom>
                  <a:avLst/>
                  <a:gdLst>
                    <a:gd name="T0" fmla="*/ 10 w 10"/>
                    <a:gd name="T1" fmla="*/ 8 h 16"/>
                    <a:gd name="T2" fmla="*/ 10 w 10"/>
                    <a:gd name="T3" fmla="*/ 8 h 16"/>
                    <a:gd name="T4" fmla="*/ 8 w 10"/>
                    <a:gd name="T5" fmla="*/ 14 h 16"/>
                    <a:gd name="T6" fmla="*/ 8 w 10"/>
                    <a:gd name="T7" fmla="*/ 16 h 16"/>
                    <a:gd name="T8" fmla="*/ 4 w 10"/>
                    <a:gd name="T9" fmla="*/ 16 h 16"/>
                    <a:gd name="T10" fmla="*/ 4 w 10"/>
                    <a:gd name="T11" fmla="*/ 16 h 16"/>
                    <a:gd name="T12" fmla="*/ 2 w 10"/>
                    <a:gd name="T13" fmla="*/ 16 h 16"/>
                    <a:gd name="T14" fmla="*/ 2 w 10"/>
                    <a:gd name="T15" fmla="*/ 14 h 16"/>
                    <a:gd name="T16" fmla="*/ 0 w 10"/>
                    <a:gd name="T17" fmla="*/ 8 h 16"/>
                    <a:gd name="T18" fmla="*/ 0 w 10"/>
                    <a:gd name="T19" fmla="*/ 8 h 16"/>
                    <a:gd name="T20" fmla="*/ 2 w 10"/>
                    <a:gd name="T21" fmla="*/ 2 h 16"/>
                    <a:gd name="T22" fmla="*/ 2 w 10"/>
                    <a:gd name="T23" fmla="*/ 0 h 16"/>
                    <a:gd name="T24" fmla="*/ 4 w 10"/>
                    <a:gd name="T25" fmla="*/ 0 h 16"/>
                    <a:gd name="T26" fmla="*/ 4 w 10"/>
                    <a:gd name="T27" fmla="*/ 0 h 16"/>
                    <a:gd name="T28" fmla="*/ 8 w 10"/>
                    <a:gd name="T29" fmla="*/ 0 h 16"/>
                    <a:gd name="T30" fmla="*/ 8 w 10"/>
                    <a:gd name="T31" fmla="*/ 2 h 16"/>
                    <a:gd name="T32" fmla="*/ 10 w 10"/>
                    <a:gd name="T33" fmla="*/ 8 h 16"/>
                    <a:gd name="T34" fmla="*/ 10 w 10"/>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6"/>
                    <a:gd name="T56" fmla="*/ 10 w 10"/>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6">
                      <a:moveTo>
                        <a:pt x="10" y="8"/>
                      </a:moveTo>
                      <a:lnTo>
                        <a:pt x="10" y="8"/>
                      </a:lnTo>
                      <a:lnTo>
                        <a:pt x="8" y="14"/>
                      </a:lnTo>
                      <a:lnTo>
                        <a:pt x="8" y="16"/>
                      </a:lnTo>
                      <a:lnTo>
                        <a:pt x="4" y="16"/>
                      </a:lnTo>
                      <a:lnTo>
                        <a:pt x="2" y="16"/>
                      </a:lnTo>
                      <a:lnTo>
                        <a:pt x="2" y="14"/>
                      </a:lnTo>
                      <a:lnTo>
                        <a:pt x="0" y="8"/>
                      </a:lnTo>
                      <a:lnTo>
                        <a:pt x="2" y="2"/>
                      </a:lnTo>
                      <a:lnTo>
                        <a:pt x="2" y="0"/>
                      </a:lnTo>
                      <a:lnTo>
                        <a:pt x="4" y="0"/>
                      </a:lnTo>
                      <a:lnTo>
                        <a:pt x="8" y="0"/>
                      </a:lnTo>
                      <a:lnTo>
                        <a:pt x="8" y="2"/>
                      </a:lnTo>
                      <a:lnTo>
                        <a:pt x="10" y="8"/>
                      </a:lnTo>
                      <a:close/>
                    </a:path>
                  </a:pathLst>
                </a:custGeom>
                <a:solidFill>
                  <a:srgbClr val="66B821"/>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Freeform 9092"/>
                <p:cNvSpPr>
                  <a:spLocks/>
                </p:cNvSpPr>
                <p:nvPr/>
              </p:nvSpPr>
              <p:spPr bwMode="auto">
                <a:xfrm>
                  <a:off x="2471" y="4443"/>
                  <a:ext cx="76" cy="28"/>
                </a:xfrm>
                <a:custGeom>
                  <a:avLst/>
                  <a:gdLst>
                    <a:gd name="T0" fmla="*/ 0 w 76"/>
                    <a:gd name="T1" fmla="*/ 28 h 28"/>
                    <a:gd name="T2" fmla="*/ 0 w 76"/>
                    <a:gd name="T3" fmla="*/ 28 h 28"/>
                    <a:gd name="T4" fmla="*/ 18 w 76"/>
                    <a:gd name="T5" fmla="*/ 24 h 28"/>
                    <a:gd name="T6" fmla="*/ 34 w 76"/>
                    <a:gd name="T7" fmla="*/ 20 h 28"/>
                    <a:gd name="T8" fmla="*/ 48 w 76"/>
                    <a:gd name="T9" fmla="*/ 16 h 28"/>
                    <a:gd name="T10" fmla="*/ 58 w 76"/>
                    <a:gd name="T11" fmla="*/ 10 h 28"/>
                    <a:gd name="T12" fmla="*/ 72 w 76"/>
                    <a:gd name="T13" fmla="*/ 2 h 28"/>
                    <a:gd name="T14" fmla="*/ 76 w 76"/>
                    <a:gd name="T15" fmla="*/ 0 h 28"/>
                    <a:gd name="T16" fmla="*/ 76 w 76"/>
                    <a:gd name="T17" fmla="*/ 0 h 28"/>
                    <a:gd name="T18" fmla="*/ 40 w 76"/>
                    <a:gd name="T19" fmla="*/ 10 h 28"/>
                    <a:gd name="T20" fmla="*/ 40 w 76"/>
                    <a:gd name="T21" fmla="*/ 10 h 28"/>
                    <a:gd name="T22" fmla="*/ 14 w 76"/>
                    <a:gd name="T23" fmla="*/ 20 h 28"/>
                    <a:gd name="T24" fmla="*/ 0 w 76"/>
                    <a:gd name="T25" fmla="*/ 28 h 28"/>
                    <a:gd name="T26" fmla="*/ 0 w 76"/>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28"/>
                    <a:gd name="T44" fmla="*/ 76 w 76"/>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28">
                      <a:moveTo>
                        <a:pt x="0" y="28"/>
                      </a:moveTo>
                      <a:lnTo>
                        <a:pt x="0" y="28"/>
                      </a:lnTo>
                      <a:lnTo>
                        <a:pt x="18" y="24"/>
                      </a:lnTo>
                      <a:lnTo>
                        <a:pt x="34" y="20"/>
                      </a:lnTo>
                      <a:lnTo>
                        <a:pt x="48" y="16"/>
                      </a:lnTo>
                      <a:lnTo>
                        <a:pt x="58" y="10"/>
                      </a:lnTo>
                      <a:lnTo>
                        <a:pt x="72" y="2"/>
                      </a:lnTo>
                      <a:lnTo>
                        <a:pt x="76" y="0"/>
                      </a:lnTo>
                      <a:lnTo>
                        <a:pt x="40" y="10"/>
                      </a:lnTo>
                      <a:lnTo>
                        <a:pt x="14" y="20"/>
                      </a:lnTo>
                      <a:lnTo>
                        <a:pt x="0" y="28"/>
                      </a:lnTo>
                      <a:close/>
                    </a:path>
                  </a:pathLst>
                </a:custGeom>
                <a:solidFill>
                  <a:srgbClr val="D9D9B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8" name="Freeform 9093"/>
                <p:cNvSpPr>
                  <a:spLocks/>
                </p:cNvSpPr>
                <p:nvPr/>
              </p:nvSpPr>
              <p:spPr bwMode="auto">
                <a:xfrm>
                  <a:off x="2378" y="4415"/>
                  <a:ext cx="95" cy="213"/>
                </a:xfrm>
                <a:custGeom>
                  <a:avLst/>
                  <a:gdLst>
                    <a:gd name="T0" fmla="*/ 96 w 96"/>
                    <a:gd name="T1" fmla="*/ 214 h 214"/>
                    <a:gd name="T2" fmla="*/ 0 w 96"/>
                    <a:gd name="T3" fmla="*/ 158 h 214"/>
                    <a:gd name="T4" fmla="*/ 0 w 96"/>
                    <a:gd name="T5" fmla="*/ 0 h 214"/>
                    <a:gd name="T6" fmla="*/ 96 w 96"/>
                    <a:gd name="T7" fmla="*/ 56 h 214"/>
                    <a:gd name="T8" fmla="*/ 96 w 96"/>
                    <a:gd name="T9" fmla="*/ 214 h 214"/>
                    <a:gd name="T10" fmla="*/ 0 60000 65536"/>
                    <a:gd name="T11" fmla="*/ 0 60000 65536"/>
                    <a:gd name="T12" fmla="*/ 0 60000 65536"/>
                    <a:gd name="T13" fmla="*/ 0 60000 65536"/>
                    <a:gd name="T14" fmla="*/ 0 60000 65536"/>
                    <a:gd name="T15" fmla="*/ 0 w 96"/>
                    <a:gd name="T16" fmla="*/ 0 h 214"/>
                    <a:gd name="T17" fmla="*/ 96 w 96"/>
                    <a:gd name="T18" fmla="*/ 214 h 214"/>
                  </a:gdLst>
                  <a:ahLst/>
                  <a:cxnLst>
                    <a:cxn ang="T10">
                      <a:pos x="T0" y="T1"/>
                    </a:cxn>
                    <a:cxn ang="T11">
                      <a:pos x="T2" y="T3"/>
                    </a:cxn>
                    <a:cxn ang="T12">
                      <a:pos x="T4" y="T5"/>
                    </a:cxn>
                    <a:cxn ang="T13">
                      <a:pos x="T6" y="T7"/>
                    </a:cxn>
                    <a:cxn ang="T14">
                      <a:pos x="T8" y="T9"/>
                    </a:cxn>
                  </a:cxnLst>
                  <a:rect l="T15" t="T16" r="T17" b="T18"/>
                  <a:pathLst>
                    <a:path w="96" h="214">
                      <a:moveTo>
                        <a:pt x="96" y="214"/>
                      </a:moveTo>
                      <a:lnTo>
                        <a:pt x="0" y="158"/>
                      </a:lnTo>
                      <a:lnTo>
                        <a:pt x="0" y="0"/>
                      </a:lnTo>
                      <a:lnTo>
                        <a:pt x="96" y="56"/>
                      </a:lnTo>
                      <a:lnTo>
                        <a:pt x="96" y="214"/>
                      </a:lnTo>
                      <a:close/>
                    </a:path>
                  </a:pathLst>
                </a:custGeom>
                <a:gradFill rotWithShape="1">
                  <a:gsLst>
                    <a:gs pos="0">
                      <a:srgbClr val="BABA9F"/>
                    </a:gs>
                    <a:gs pos="100000">
                      <a:srgbClr val="D9D9B9"/>
                    </a:gs>
                  </a:gsLst>
                  <a:lin ang="54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65" name="Group 9094"/>
              <p:cNvGrpSpPr>
                <a:grpSpLocks/>
              </p:cNvGrpSpPr>
              <p:nvPr/>
            </p:nvGrpSpPr>
            <p:grpSpPr bwMode="auto">
              <a:xfrm>
                <a:off x="3459" y="4972"/>
                <a:ext cx="172" cy="242"/>
                <a:chOff x="2379" y="4387"/>
                <a:chExt cx="172" cy="242"/>
              </a:xfrm>
            </p:grpSpPr>
            <p:sp>
              <p:nvSpPr>
                <p:cNvPr id="99" name="Freeform 9095"/>
                <p:cNvSpPr>
                  <a:spLocks/>
                </p:cNvSpPr>
                <p:nvPr/>
              </p:nvSpPr>
              <p:spPr bwMode="auto">
                <a:xfrm>
                  <a:off x="2381" y="4387"/>
                  <a:ext cx="172" cy="241"/>
                </a:xfrm>
                <a:custGeom>
                  <a:avLst/>
                  <a:gdLst>
                    <a:gd name="T0" fmla="*/ 76 w 172"/>
                    <a:gd name="T1" fmla="*/ 0 h 242"/>
                    <a:gd name="T2" fmla="*/ 0 w 172"/>
                    <a:gd name="T3" fmla="*/ 28 h 242"/>
                    <a:gd name="T4" fmla="*/ 0 w 172"/>
                    <a:gd name="T5" fmla="*/ 186 h 242"/>
                    <a:gd name="T6" fmla="*/ 96 w 172"/>
                    <a:gd name="T7" fmla="*/ 242 h 242"/>
                    <a:gd name="T8" fmla="*/ 96 w 172"/>
                    <a:gd name="T9" fmla="*/ 242 h 242"/>
                    <a:gd name="T10" fmla="*/ 114 w 172"/>
                    <a:gd name="T11" fmla="*/ 238 h 242"/>
                    <a:gd name="T12" fmla="*/ 130 w 172"/>
                    <a:gd name="T13" fmla="*/ 234 h 242"/>
                    <a:gd name="T14" fmla="*/ 144 w 172"/>
                    <a:gd name="T15" fmla="*/ 230 h 242"/>
                    <a:gd name="T16" fmla="*/ 154 w 172"/>
                    <a:gd name="T17" fmla="*/ 226 h 242"/>
                    <a:gd name="T18" fmla="*/ 168 w 172"/>
                    <a:gd name="T19" fmla="*/ 218 h 242"/>
                    <a:gd name="T20" fmla="*/ 172 w 172"/>
                    <a:gd name="T21" fmla="*/ 214 h 242"/>
                    <a:gd name="T22" fmla="*/ 172 w 172"/>
                    <a:gd name="T23" fmla="*/ 56 h 242"/>
                    <a:gd name="T24" fmla="*/ 76 w 172"/>
                    <a:gd name="T25" fmla="*/ 0 h 2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242"/>
                    <a:gd name="T41" fmla="*/ 172 w 172"/>
                    <a:gd name="T42" fmla="*/ 242 h 2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242">
                      <a:moveTo>
                        <a:pt x="76" y="0"/>
                      </a:moveTo>
                      <a:lnTo>
                        <a:pt x="0" y="28"/>
                      </a:lnTo>
                      <a:lnTo>
                        <a:pt x="0" y="186"/>
                      </a:lnTo>
                      <a:lnTo>
                        <a:pt x="96" y="242"/>
                      </a:lnTo>
                      <a:lnTo>
                        <a:pt x="114" y="238"/>
                      </a:lnTo>
                      <a:lnTo>
                        <a:pt x="130" y="234"/>
                      </a:lnTo>
                      <a:lnTo>
                        <a:pt x="144" y="230"/>
                      </a:lnTo>
                      <a:lnTo>
                        <a:pt x="154" y="226"/>
                      </a:lnTo>
                      <a:lnTo>
                        <a:pt x="168" y="218"/>
                      </a:lnTo>
                      <a:lnTo>
                        <a:pt x="172" y="214"/>
                      </a:lnTo>
                      <a:lnTo>
                        <a:pt x="172" y="56"/>
                      </a:lnTo>
                      <a:lnTo>
                        <a:pt x="76" y="0"/>
                      </a:lnTo>
                      <a:close/>
                    </a:path>
                  </a:pathLst>
                </a:custGeom>
                <a:solidFill>
                  <a:srgbClr val="000000"/>
                </a:solidFill>
                <a:ln w="25400">
                  <a:solidFill>
                    <a:srgbClr val="000000"/>
                  </a:solid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0" name="Freeform 9096"/>
                <p:cNvSpPr>
                  <a:spLocks/>
                </p:cNvSpPr>
                <p:nvPr/>
              </p:nvSpPr>
              <p:spPr bwMode="auto">
                <a:xfrm>
                  <a:off x="2381" y="4387"/>
                  <a:ext cx="172" cy="84"/>
                </a:xfrm>
                <a:custGeom>
                  <a:avLst/>
                  <a:gdLst>
                    <a:gd name="T0" fmla="*/ 172 w 172"/>
                    <a:gd name="T1" fmla="*/ 56 h 84"/>
                    <a:gd name="T2" fmla="*/ 96 w 172"/>
                    <a:gd name="T3" fmla="*/ 84 h 84"/>
                    <a:gd name="T4" fmla="*/ 0 w 172"/>
                    <a:gd name="T5" fmla="*/ 28 h 84"/>
                    <a:gd name="T6" fmla="*/ 76 w 172"/>
                    <a:gd name="T7" fmla="*/ 0 h 84"/>
                    <a:gd name="T8" fmla="*/ 172 w 172"/>
                    <a:gd name="T9" fmla="*/ 56 h 84"/>
                    <a:gd name="T10" fmla="*/ 0 60000 65536"/>
                    <a:gd name="T11" fmla="*/ 0 60000 65536"/>
                    <a:gd name="T12" fmla="*/ 0 60000 65536"/>
                    <a:gd name="T13" fmla="*/ 0 60000 65536"/>
                    <a:gd name="T14" fmla="*/ 0 60000 65536"/>
                    <a:gd name="T15" fmla="*/ 0 w 172"/>
                    <a:gd name="T16" fmla="*/ 0 h 84"/>
                    <a:gd name="T17" fmla="*/ 172 w 172"/>
                    <a:gd name="T18" fmla="*/ 84 h 84"/>
                  </a:gdLst>
                  <a:ahLst/>
                  <a:cxnLst>
                    <a:cxn ang="T10">
                      <a:pos x="T0" y="T1"/>
                    </a:cxn>
                    <a:cxn ang="T11">
                      <a:pos x="T2" y="T3"/>
                    </a:cxn>
                    <a:cxn ang="T12">
                      <a:pos x="T4" y="T5"/>
                    </a:cxn>
                    <a:cxn ang="T13">
                      <a:pos x="T6" y="T7"/>
                    </a:cxn>
                    <a:cxn ang="T14">
                      <a:pos x="T8" y="T9"/>
                    </a:cxn>
                  </a:cxnLst>
                  <a:rect l="T15" t="T16" r="T17" b="T18"/>
                  <a:pathLst>
                    <a:path w="172" h="84">
                      <a:moveTo>
                        <a:pt x="172" y="56"/>
                      </a:moveTo>
                      <a:lnTo>
                        <a:pt x="96" y="84"/>
                      </a:lnTo>
                      <a:lnTo>
                        <a:pt x="0" y="28"/>
                      </a:lnTo>
                      <a:lnTo>
                        <a:pt x="76" y="0"/>
                      </a:lnTo>
                      <a:lnTo>
                        <a:pt x="172" y="56"/>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1" name="Freeform 9097"/>
                <p:cNvSpPr>
                  <a:spLocks/>
                </p:cNvSpPr>
                <p:nvPr/>
              </p:nvSpPr>
              <p:spPr bwMode="auto">
                <a:xfrm>
                  <a:off x="2475" y="4443"/>
                  <a:ext cx="80" cy="185"/>
                </a:xfrm>
                <a:custGeom>
                  <a:avLst/>
                  <a:gdLst>
                    <a:gd name="T0" fmla="*/ 0 w 76"/>
                    <a:gd name="T1" fmla="*/ 28 h 186"/>
                    <a:gd name="T2" fmla="*/ 0 w 76"/>
                    <a:gd name="T3" fmla="*/ 186 h 186"/>
                    <a:gd name="T4" fmla="*/ 0 w 76"/>
                    <a:gd name="T5" fmla="*/ 186 h 186"/>
                    <a:gd name="T6" fmla="*/ 18 w 76"/>
                    <a:gd name="T7" fmla="*/ 182 h 186"/>
                    <a:gd name="T8" fmla="*/ 34 w 76"/>
                    <a:gd name="T9" fmla="*/ 178 h 186"/>
                    <a:gd name="T10" fmla="*/ 48 w 76"/>
                    <a:gd name="T11" fmla="*/ 174 h 186"/>
                    <a:gd name="T12" fmla="*/ 58 w 76"/>
                    <a:gd name="T13" fmla="*/ 170 h 186"/>
                    <a:gd name="T14" fmla="*/ 72 w 76"/>
                    <a:gd name="T15" fmla="*/ 162 h 186"/>
                    <a:gd name="T16" fmla="*/ 76 w 76"/>
                    <a:gd name="T17" fmla="*/ 158 h 186"/>
                    <a:gd name="T18" fmla="*/ 76 w 76"/>
                    <a:gd name="T19" fmla="*/ 0 h 186"/>
                    <a:gd name="T20" fmla="*/ 0 w 76"/>
                    <a:gd name="T21" fmla="*/ 28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
                    <a:gd name="T34" fmla="*/ 0 h 186"/>
                    <a:gd name="T35" fmla="*/ 76 w 76"/>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 h="186">
                      <a:moveTo>
                        <a:pt x="0" y="28"/>
                      </a:moveTo>
                      <a:lnTo>
                        <a:pt x="0" y="186"/>
                      </a:lnTo>
                      <a:lnTo>
                        <a:pt x="18" y="182"/>
                      </a:lnTo>
                      <a:lnTo>
                        <a:pt x="34" y="178"/>
                      </a:lnTo>
                      <a:lnTo>
                        <a:pt x="48" y="174"/>
                      </a:lnTo>
                      <a:lnTo>
                        <a:pt x="58" y="170"/>
                      </a:lnTo>
                      <a:lnTo>
                        <a:pt x="72" y="162"/>
                      </a:lnTo>
                      <a:lnTo>
                        <a:pt x="76" y="158"/>
                      </a:lnTo>
                      <a:lnTo>
                        <a:pt x="76" y="0"/>
                      </a:lnTo>
                      <a:lnTo>
                        <a:pt x="0" y="28"/>
                      </a:lnTo>
                      <a:close/>
                    </a:path>
                  </a:pathLst>
                </a:custGeom>
                <a:gradFill rotWithShape="1">
                  <a:gsLst>
                    <a:gs pos="0">
                      <a:srgbClr val="C4C49D"/>
                    </a:gs>
                    <a:gs pos="100000">
                      <a:srgbClr val="CCCCA3"/>
                    </a:gs>
                  </a:gsLst>
                  <a:lin ang="189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Freeform 9098"/>
                <p:cNvSpPr>
                  <a:spLocks/>
                </p:cNvSpPr>
                <p:nvPr/>
              </p:nvSpPr>
              <p:spPr bwMode="auto">
                <a:xfrm>
                  <a:off x="2480" y="4459"/>
                  <a:ext cx="59" cy="34"/>
                </a:xfrm>
                <a:custGeom>
                  <a:avLst/>
                  <a:gdLst>
                    <a:gd name="T0" fmla="*/ 58 w 58"/>
                    <a:gd name="T1" fmla="*/ 14 h 34"/>
                    <a:gd name="T2" fmla="*/ 0 w 58"/>
                    <a:gd name="T3" fmla="*/ 34 h 34"/>
                    <a:gd name="T4" fmla="*/ 0 w 58"/>
                    <a:gd name="T5" fmla="*/ 22 h 34"/>
                    <a:gd name="T6" fmla="*/ 58 w 58"/>
                    <a:gd name="T7" fmla="*/ 0 h 34"/>
                    <a:gd name="T8" fmla="*/ 58 w 58"/>
                    <a:gd name="T9" fmla="*/ 14 h 34"/>
                    <a:gd name="T10" fmla="*/ 0 60000 65536"/>
                    <a:gd name="T11" fmla="*/ 0 60000 65536"/>
                    <a:gd name="T12" fmla="*/ 0 60000 65536"/>
                    <a:gd name="T13" fmla="*/ 0 60000 65536"/>
                    <a:gd name="T14" fmla="*/ 0 60000 65536"/>
                    <a:gd name="T15" fmla="*/ 0 w 58"/>
                    <a:gd name="T16" fmla="*/ 0 h 34"/>
                    <a:gd name="T17" fmla="*/ 58 w 58"/>
                    <a:gd name="T18" fmla="*/ 34 h 34"/>
                  </a:gdLst>
                  <a:ahLst/>
                  <a:cxnLst>
                    <a:cxn ang="T10">
                      <a:pos x="T0" y="T1"/>
                    </a:cxn>
                    <a:cxn ang="T11">
                      <a:pos x="T2" y="T3"/>
                    </a:cxn>
                    <a:cxn ang="T12">
                      <a:pos x="T4" y="T5"/>
                    </a:cxn>
                    <a:cxn ang="T13">
                      <a:pos x="T6" y="T7"/>
                    </a:cxn>
                    <a:cxn ang="T14">
                      <a:pos x="T8" y="T9"/>
                    </a:cxn>
                  </a:cxnLst>
                  <a:rect l="T15" t="T16" r="T17" b="T18"/>
                  <a:pathLst>
                    <a:path w="58" h="34">
                      <a:moveTo>
                        <a:pt x="58" y="14"/>
                      </a:moveTo>
                      <a:lnTo>
                        <a:pt x="0" y="34"/>
                      </a:lnTo>
                      <a:lnTo>
                        <a:pt x="0" y="22"/>
                      </a:lnTo>
                      <a:lnTo>
                        <a:pt x="58" y="0"/>
                      </a:lnTo>
                      <a:lnTo>
                        <a:pt x="58" y="14"/>
                      </a:lnTo>
                      <a:close/>
                    </a:path>
                  </a:pathLst>
                </a:custGeom>
                <a:solidFill>
                  <a:srgbClr val="59595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Freeform 9099"/>
                <p:cNvSpPr>
                  <a:spLocks/>
                </p:cNvSpPr>
                <p:nvPr/>
              </p:nvSpPr>
              <p:spPr bwMode="auto">
                <a:xfrm>
                  <a:off x="2480" y="4474"/>
                  <a:ext cx="59" cy="22"/>
                </a:xfrm>
                <a:custGeom>
                  <a:avLst/>
                  <a:gdLst>
                    <a:gd name="T0" fmla="*/ 58 w 58"/>
                    <a:gd name="T1" fmla="*/ 2 h 22"/>
                    <a:gd name="T2" fmla="*/ 2 w 58"/>
                    <a:gd name="T3" fmla="*/ 22 h 22"/>
                    <a:gd name="T4" fmla="*/ 0 w 58"/>
                    <a:gd name="T5" fmla="*/ 22 h 22"/>
                    <a:gd name="T6" fmla="*/ 58 w 58"/>
                    <a:gd name="T7" fmla="*/ 0 h 22"/>
                    <a:gd name="T8" fmla="*/ 58 w 58"/>
                    <a:gd name="T9" fmla="*/ 2 h 22"/>
                    <a:gd name="T10" fmla="*/ 0 60000 65536"/>
                    <a:gd name="T11" fmla="*/ 0 60000 65536"/>
                    <a:gd name="T12" fmla="*/ 0 60000 65536"/>
                    <a:gd name="T13" fmla="*/ 0 60000 65536"/>
                    <a:gd name="T14" fmla="*/ 0 60000 65536"/>
                    <a:gd name="T15" fmla="*/ 0 w 58"/>
                    <a:gd name="T16" fmla="*/ 0 h 22"/>
                    <a:gd name="T17" fmla="*/ 58 w 58"/>
                    <a:gd name="T18" fmla="*/ 22 h 22"/>
                  </a:gdLst>
                  <a:ahLst/>
                  <a:cxnLst>
                    <a:cxn ang="T10">
                      <a:pos x="T0" y="T1"/>
                    </a:cxn>
                    <a:cxn ang="T11">
                      <a:pos x="T2" y="T3"/>
                    </a:cxn>
                    <a:cxn ang="T12">
                      <a:pos x="T4" y="T5"/>
                    </a:cxn>
                    <a:cxn ang="T13">
                      <a:pos x="T6" y="T7"/>
                    </a:cxn>
                    <a:cxn ang="T14">
                      <a:pos x="T8" y="T9"/>
                    </a:cxn>
                  </a:cxnLst>
                  <a:rect l="T15" t="T16" r="T17" b="T18"/>
                  <a:pathLst>
                    <a:path w="58" h="22">
                      <a:moveTo>
                        <a:pt x="58" y="2"/>
                      </a:moveTo>
                      <a:lnTo>
                        <a:pt x="2" y="22"/>
                      </a:lnTo>
                      <a:lnTo>
                        <a:pt x="0" y="22"/>
                      </a:lnTo>
                      <a:lnTo>
                        <a:pt x="58" y="0"/>
                      </a:lnTo>
                      <a:lnTo>
                        <a:pt x="58" y="2"/>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4" name="Freeform 9100"/>
                <p:cNvSpPr>
                  <a:spLocks/>
                </p:cNvSpPr>
                <p:nvPr/>
              </p:nvSpPr>
              <p:spPr bwMode="auto">
                <a:xfrm>
                  <a:off x="2536" y="4571"/>
                  <a:ext cx="14" cy="23"/>
                </a:xfrm>
                <a:custGeom>
                  <a:avLst/>
                  <a:gdLst>
                    <a:gd name="T0" fmla="*/ 14 w 14"/>
                    <a:gd name="T1" fmla="*/ 12 h 24"/>
                    <a:gd name="T2" fmla="*/ 14 w 14"/>
                    <a:gd name="T3" fmla="*/ 12 h 24"/>
                    <a:gd name="T4" fmla="*/ 12 w 14"/>
                    <a:gd name="T5" fmla="*/ 20 h 24"/>
                    <a:gd name="T6" fmla="*/ 10 w 14"/>
                    <a:gd name="T7" fmla="*/ 22 h 24"/>
                    <a:gd name="T8" fmla="*/ 6 w 14"/>
                    <a:gd name="T9" fmla="*/ 24 h 24"/>
                    <a:gd name="T10" fmla="*/ 6 w 14"/>
                    <a:gd name="T11" fmla="*/ 24 h 24"/>
                    <a:gd name="T12" fmla="*/ 4 w 14"/>
                    <a:gd name="T13" fmla="*/ 22 h 24"/>
                    <a:gd name="T14" fmla="*/ 2 w 14"/>
                    <a:gd name="T15" fmla="*/ 20 h 24"/>
                    <a:gd name="T16" fmla="*/ 0 w 14"/>
                    <a:gd name="T17" fmla="*/ 12 h 24"/>
                    <a:gd name="T18" fmla="*/ 0 w 14"/>
                    <a:gd name="T19" fmla="*/ 12 h 24"/>
                    <a:gd name="T20" fmla="*/ 2 w 14"/>
                    <a:gd name="T21" fmla="*/ 4 h 24"/>
                    <a:gd name="T22" fmla="*/ 4 w 14"/>
                    <a:gd name="T23" fmla="*/ 2 h 24"/>
                    <a:gd name="T24" fmla="*/ 6 w 14"/>
                    <a:gd name="T25" fmla="*/ 0 h 24"/>
                    <a:gd name="T26" fmla="*/ 6 w 14"/>
                    <a:gd name="T27" fmla="*/ 0 h 24"/>
                    <a:gd name="T28" fmla="*/ 10 w 14"/>
                    <a:gd name="T29" fmla="*/ 2 h 24"/>
                    <a:gd name="T30" fmla="*/ 12 w 14"/>
                    <a:gd name="T31" fmla="*/ 4 h 24"/>
                    <a:gd name="T32" fmla="*/ 14 w 14"/>
                    <a:gd name="T33" fmla="*/ 12 h 24"/>
                    <a:gd name="T34" fmla="*/ 14 w 14"/>
                    <a:gd name="T35" fmla="*/ 12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4"/>
                    <a:gd name="T56" fmla="*/ 14 w 1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4">
                      <a:moveTo>
                        <a:pt x="14" y="12"/>
                      </a:moveTo>
                      <a:lnTo>
                        <a:pt x="14" y="12"/>
                      </a:lnTo>
                      <a:lnTo>
                        <a:pt x="12" y="20"/>
                      </a:lnTo>
                      <a:lnTo>
                        <a:pt x="10" y="22"/>
                      </a:lnTo>
                      <a:lnTo>
                        <a:pt x="6" y="24"/>
                      </a:lnTo>
                      <a:lnTo>
                        <a:pt x="4" y="22"/>
                      </a:lnTo>
                      <a:lnTo>
                        <a:pt x="2" y="20"/>
                      </a:lnTo>
                      <a:lnTo>
                        <a:pt x="0" y="12"/>
                      </a:lnTo>
                      <a:lnTo>
                        <a:pt x="2" y="4"/>
                      </a:lnTo>
                      <a:lnTo>
                        <a:pt x="4" y="2"/>
                      </a:lnTo>
                      <a:lnTo>
                        <a:pt x="6" y="0"/>
                      </a:lnTo>
                      <a:lnTo>
                        <a:pt x="10" y="2"/>
                      </a:lnTo>
                      <a:lnTo>
                        <a:pt x="12" y="4"/>
                      </a:lnTo>
                      <a:lnTo>
                        <a:pt x="14" y="12"/>
                      </a:lnTo>
                      <a:close/>
                    </a:path>
                  </a:pathLst>
                </a:custGeom>
                <a:solidFill>
                  <a:srgbClr val="B3B37E"/>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5" name="Freeform 9101"/>
                <p:cNvSpPr>
                  <a:spLocks/>
                </p:cNvSpPr>
                <p:nvPr/>
              </p:nvSpPr>
              <p:spPr bwMode="auto">
                <a:xfrm>
                  <a:off x="2536" y="4576"/>
                  <a:ext cx="14" cy="18"/>
                </a:xfrm>
                <a:custGeom>
                  <a:avLst/>
                  <a:gdLst>
                    <a:gd name="T0" fmla="*/ 12 w 14"/>
                    <a:gd name="T1" fmla="*/ 0 h 18"/>
                    <a:gd name="T2" fmla="*/ 12 w 14"/>
                    <a:gd name="T3" fmla="*/ 0 h 18"/>
                    <a:gd name="T4" fmla="*/ 14 w 14"/>
                    <a:gd name="T5" fmla="*/ 4 h 18"/>
                    <a:gd name="T6" fmla="*/ 14 w 14"/>
                    <a:gd name="T7" fmla="*/ 4 h 18"/>
                    <a:gd name="T8" fmla="*/ 10 w 14"/>
                    <a:gd name="T9" fmla="*/ 12 h 18"/>
                    <a:gd name="T10" fmla="*/ 8 w 14"/>
                    <a:gd name="T11" fmla="*/ 14 h 18"/>
                    <a:gd name="T12" fmla="*/ 6 w 14"/>
                    <a:gd name="T13" fmla="*/ 14 h 18"/>
                    <a:gd name="T14" fmla="*/ 6 w 14"/>
                    <a:gd name="T15" fmla="*/ 14 h 18"/>
                    <a:gd name="T16" fmla="*/ 2 w 14"/>
                    <a:gd name="T17" fmla="*/ 14 h 18"/>
                    <a:gd name="T18" fmla="*/ 0 w 14"/>
                    <a:gd name="T19" fmla="*/ 10 h 18"/>
                    <a:gd name="T20" fmla="*/ 0 w 14"/>
                    <a:gd name="T21" fmla="*/ 10 h 18"/>
                    <a:gd name="T22" fmla="*/ 2 w 14"/>
                    <a:gd name="T23" fmla="*/ 16 h 18"/>
                    <a:gd name="T24" fmla="*/ 6 w 14"/>
                    <a:gd name="T25" fmla="*/ 18 h 18"/>
                    <a:gd name="T26" fmla="*/ 6 w 14"/>
                    <a:gd name="T27" fmla="*/ 18 h 18"/>
                    <a:gd name="T28" fmla="*/ 10 w 14"/>
                    <a:gd name="T29" fmla="*/ 16 h 18"/>
                    <a:gd name="T30" fmla="*/ 12 w 14"/>
                    <a:gd name="T31" fmla="*/ 14 h 18"/>
                    <a:gd name="T32" fmla="*/ 14 w 14"/>
                    <a:gd name="T33" fmla="*/ 6 h 18"/>
                    <a:gd name="T34" fmla="*/ 14 w 14"/>
                    <a:gd name="T35" fmla="*/ 6 h 18"/>
                    <a:gd name="T36" fmla="*/ 12 w 14"/>
                    <a:gd name="T37" fmla="*/ 0 h 18"/>
                    <a:gd name="T38" fmla="*/ 12 w 1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8"/>
                    <a:gd name="T62" fmla="*/ 14 w 1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8">
                      <a:moveTo>
                        <a:pt x="12" y="0"/>
                      </a:moveTo>
                      <a:lnTo>
                        <a:pt x="12" y="0"/>
                      </a:lnTo>
                      <a:lnTo>
                        <a:pt x="14" y="4"/>
                      </a:lnTo>
                      <a:lnTo>
                        <a:pt x="10" y="12"/>
                      </a:lnTo>
                      <a:lnTo>
                        <a:pt x="8" y="14"/>
                      </a:lnTo>
                      <a:lnTo>
                        <a:pt x="6" y="14"/>
                      </a:lnTo>
                      <a:lnTo>
                        <a:pt x="2" y="14"/>
                      </a:lnTo>
                      <a:lnTo>
                        <a:pt x="0" y="10"/>
                      </a:lnTo>
                      <a:lnTo>
                        <a:pt x="2" y="16"/>
                      </a:lnTo>
                      <a:lnTo>
                        <a:pt x="6" y="18"/>
                      </a:lnTo>
                      <a:lnTo>
                        <a:pt x="10" y="16"/>
                      </a:lnTo>
                      <a:lnTo>
                        <a:pt x="12" y="14"/>
                      </a:lnTo>
                      <a:lnTo>
                        <a:pt x="14" y="6"/>
                      </a:lnTo>
                      <a:lnTo>
                        <a:pt x="12" y="0"/>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Freeform 9102"/>
                <p:cNvSpPr>
                  <a:spLocks/>
                </p:cNvSpPr>
                <p:nvPr/>
              </p:nvSpPr>
              <p:spPr bwMode="auto">
                <a:xfrm>
                  <a:off x="2536" y="4575"/>
                  <a:ext cx="10" cy="18"/>
                </a:xfrm>
                <a:custGeom>
                  <a:avLst/>
                  <a:gdLst>
                    <a:gd name="T0" fmla="*/ 10 w 10"/>
                    <a:gd name="T1" fmla="*/ 8 h 16"/>
                    <a:gd name="T2" fmla="*/ 10 w 10"/>
                    <a:gd name="T3" fmla="*/ 8 h 16"/>
                    <a:gd name="T4" fmla="*/ 8 w 10"/>
                    <a:gd name="T5" fmla="*/ 14 h 16"/>
                    <a:gd name="T6" fmla="*/ 8 w 10"/>
                    <a:gd name="T7" fmla="*/ 16 h 16"/>
                    <a:gd name="T8" fmla="*/ 4 w 10"/>
                    <a:gd name="T9" fmla="*/ 16 h 16"/>
                    <a:gd name="T10" fmla="*/ 4 w 10"/>
                    <a:gd name="T11" fmla="*/ 16 h 16"/>
                    <a:gd name="T12" fmla="*/ 2 w 10"/>
                    <a:gd name="T13" fmla="*/ 16 h 16"/>
                    <a:gd name="T14" fmla="*/ 2 w 10"/>
                    <a:gd name="T15" fmla="*/ 14 h 16"/>
                    <a:gd name="T16" fmla="*/ 0 w 10"/>
                    <a:gd name="T17" fmla="*/ 8 h 16"/>
                    <a:gd name="T18" fmla="*/ 0 w 10"/>
                    <a:gd name="T19" fmla="*/ 8 h 16"/>
                    <a:gd name="T20" fmla="*/ 2 w 10"/>
                    <a:gd name="T21" fmla="*/ 2 h 16"/>
                    <a:gd name="T22" fmla="*/ 2 w 10"/>
                    <a:gd name="T23" fmla="*/ 0 h 16"/>
                    <a:gd name="T24" fmla="*/ 4 w 10"/>
                    <a:gd name="T25" fmla="*/ 0 h 16"/>
                    <a:gd name="T26" fmla="*/ 4 w 10"/>
                    <a:gd name="T27" fmla="*/ 0 h 16"/>
                    <a:gd name="T28" fmla="*/ 8 w 10"/>
                    <a:gd name="T29" fmla="*/ 0 h 16"/>
                    <a:gd name="T30" fmla="*/ 8 w 10"/>
                    <a:gd name="T31" fmla="*/ 2 h 16"/>
                    <a:gd name="T32" fmla="*/ 10 w 10"/>
                    <a:gd name="T33" fmla="*/ 8 h 16"/>
                    <a:gd name="T34" fmla="*/ 10 w 10"/>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6"/>
                    <a:gd name="T56" fmla="*/ 10 w 10"/>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6">
                      <a:moveTo>
                        <a:pt x="10" y="8"/>
                      </a:moveTo>
                      <a:lnTo>
                        <a:pt x="10" y="8"/>
                      </a:lnTo>
                      <a:lnTo>
                        <a:pt x="8" y="14"/>
                      </a:lnTo>
                      <a:lnTo>
                        <a:pt x="8" y="16"/>
                      </a:lnTo>
                      <a:lnTo>
                        <a:pt x="4" y="16"/>
                      </a:lnTo>
                      <a:lnTo>
                        <a:pt x="2" y="16"/>
                      </a:lnTo>
                      <a:lnTo>
                        <a:pt x="2" y="14"/>
                      </a:lnTo>
                      <a:lnTo>
                        <a:pt x="0" y="8"/>
                      </a:lnTo>
                      <a:lnTo>
                        <a:pt x="2" y="2"/>
                      </a:lnTo>
                      <a:lnTo>
                        <a:pt x="2" y="0"/>
                      </a:lnTo>
                      <a:lnTo>
                        <a:pt x="4" y="0"/>
                      </a:lnTo>
                      <a:lnTo>
                        <a:pt x="8" y="0"/>
                      </a:lnTo>
                      <a:lnTo>
                        <a:pt x="8" y="2"/>
                      </a:lnTo>
                      <a:lnTo>
                        <a:pt x="10" y="8"/>
                      </a:lnTo>
                      <a:close/>
                    </a:path>
                  </a:pathLst>
                </a:custGeom>
                <a:solidFill>
                  <a:srgbClr val="66B821"/>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7" name="Freeform 9103"/>
                <p:cNvSpPr>
                  <a:spLocks/>
                </p:cNvSpPr>
                <p:nvPr/>
              </p:nvSpPr>
              <p:spPr bwMode="auto">
                <a:xfrm>
                  <a:off x="2475" y="4443"/>
                  <a:ext cx="80" cy="28"/>
                </a:xfrm>
                <a:custGeom>
                  <a:avLst/>
                  <a:gdLst>
                    <a:gd name="T0" fmla="*/ 0 w 76"/>
                    <a:gd name="T1" fmla="*/ 28 h 28"/>
                    <a:gd name="T2" fmla="*/ 0 w 76"/>
                    <a:gd name="T3" fmla="*/ 28 h 28"/>
                    <a:gd name="T4" fmla="*/ 18 w 76"/>
                    <a:gd name="T5" fmla="*/ 24 h 28"/>
                    <a:gd name="T6" fmla="*/ 34 w 76"/>
                    <a:gd name="T7" fmla="*/ 20 h 28"/>
                    <a:gd name="T8" fmla="*/ 48 w 76"/>
                    <a:gd name="T9" fmla="*/ 16 h 28"/>
                    <a:gd name="T10" fmla="*/ 58 w 76"/>
                    <a:gd name="T11" fmla="*/ 10 h 28"/>
                    <a:gd name="T12" fmla="*/ 72 w 76"/>
                    <a:gd name="T13" fmla="*/ 2 h 28"/>
                    <a:gd name="T14" fmla="*/ 76 w 76"/>
                    <a:gd name="T15" fmla="*/ 0 h 28"/>
                    <a:gd name="T16" fmla="*/ 76 w 76"/>
                    <a:gd name="T17" fmla="*/ 0 h 28"/>
                    <a:gd name="T18" fmla="*/ 40 w 76"/>
                    <a:gd name="T19" fmla="*/ 10 h 28"/>
                    <a:gd name="T20" fmla="*/ 40 w 76"/>
                    <a:gd name="T21" fmla="*/ 10 h 28"/>
                    <a:gd name="T22" fmla="*/ 14 w 76"/>
                    <a:gd name="T23" fmla="*/ 20 h 28"/>
                    <a:gd name="T24" fmla="*/ 0 w 76"/>
                    <a:gd name="T25" fmla="*/ 28 h 28"/>
                    <a:gd name="T26" fmla="*/ 0 w 76"/>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28"/>
                    <a:gd name="T44" fmla="*/ 76 w 76"/>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28">
                      <a:moveTo>
                        <a:pt x="0" y="28"/>
                      </a:moveTo>
                      <a:lnTo>
                        <a:pt x="0" y="28"/>
                      </a:lnTo>
                      <a:lnTo>
                        <a:pt x="18" y="24"/>
                      </a:lnTo>
                      <a:lnTo>
                        <a:pt x="34" y="20"/>
                      </a:lnTo>
                      <a:lnTo>
                        <a:pt x="48" y="16"/>
                      </a:lnTo>
                      <a:lnTo>
                        <a:pt x="58" y="10"/>
                      </a:lnTo>
                      <a:lnTo>
                        <a:pt x="72" y="2"/>
                      </a:lnTo>
                      <a:lnTo>
                        <a:pt x="76" y="0"/>
                      </a:lnTo>
                      <a:lnTo>
                        <a:pt x="40" y="10"/>
                      </a:lnTo>
                      <a:lnTo>
                        <a:pt x="14" y="20"/>
                      </a:lnTo>
                      <a:lnTo>
                        <a:pt x="0" y="28"/>
                      </a:lnTo>
                      <a:close/>
                    </a:path>
                  </a:pathLst>
                </a:custGeom>
                <a:solidFill>
                  <a:srgbClr val="D9D9B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Freeform 9104"/>
                <p:cNvSpPr>
                  <a:spLocks/>
                </p:cNvSpPr>
                <p:nvPr/>
              </p:nvSpPr>
              <p:spPr bwMode="auto">
                <a:xfrm>
                  <a:off x="2381" y="4415"/>
                  <a:ext cx="95" cy="213"/>
                </a:xfrm>
                <a:custGeom>
                  <a:avLst/>
                  <a:gdLst>
                    <a:gd name="T0" fmla="*/ 96 w 96"/>
                    <a:gd name="T1" fmla="*/ 214 h 214"/>
                    <a:gd name="T2" fmla="*/ 0 w 96"/>
                    <a:gd name="T3" fmla="*/ 158 h 214"/>
                    <a:gd name="T4" fmla="*/ 0 w 96"/>
                    <a:gd name="T5" fmla="*/ 0 h 214"/>
                    <a:gd name="T6" fmla="*/ 96 w 96"/>
                    <a:gd name="T7" fmla="*/ 56 h 214"/>
                    <a:gd name="T8" fmla="*/ 96 w 96"/>
                    <a:gd name="T9" fmla="*/ 214 h 214"/>
                    <a:gd name="T10" fmla="*/ 0 60000 65536"/>
                    <a:gd name="T11" fmla="*/ 0 60000 65536"/>
                    <a:gd name="T12" fmla="*/ 0 60000 65536"/>
                    <a:gd name="T13" fmla="*/ 0 60000 65536"/>
                    <a:gd name="T14" fmla="*/ 0 60000 65536"/>
                    <a:gd name="T15" fmla="*/ 0 w 96"/>
                    <a:gd name="T16" fmla="*/ 0 h 214"/>
                    <a:gd name="T17" fmla="*/ 96 w 96"/>
                    <a:gd name="T18" fmla="*/ 214 h 214"/>
                  </a:gdLst>
                  <a:ahLst/>
                  <a:cxnLst>
                    <a:cxn ang="T10">
                      <a:pos x="T0" y="T1"/>
                    </a:cxn>
                    <a:cxn ang="T11">
                      <a:pos x="T2" y="T3"/>
                    </a:cxn>
                    <a:cxn ang="T12">
                      <a:pos x="T4" y="T5"/>
                    </a:cxn>
                    <a:cxn ang="T13">
                      <a:pos x="T6" y="T7"/>
                    </a:cxn>
                    <a:cxn ang="T14">
                      <a:pos x="T8" y="T9"/>
                    </a:cxn>
                  </a:cxnLst>
                  <a:rect l="T15" t="T16" r="T17" b="T18"/>
                  <a:pathLst>
                    <a:path w="96" h="214">
                      <a:moveTo>
                        <a:pt x="96" y="214"/>
                      </a:moveTo>
                      <a:lnTo>
                        <a:pt x="0" y="158"/>
                      </a:lnTo>
                      <a:lnTo>
                        <a:pt x="0" y="0"/>
                      </a:lnTo>
                      <a:lnTo>
                        <a:pt x="96" y="56"/>
                      </a:lnTo>
                      <a:lnTo>
                        <a:pt x="96" y="214"/>
                      </a:lnTo>
                      <a:close/>
                    </a:path>
                  </a:pathLst>
                </a:custGeom>
                <a:gradFill rotWithShape="1">
                  <a:gsLst>
                    <a:gs pos="0">
                      <a:srgbClr val="BABA9F"/>
                    </a:gs>
                    <a:gs pos="100000">
                      <a:srgbClr val="D9D9B9"/>
                    </a:gs>
                  </a:gsLst>
                  <a:lin ang="54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83" name="Group 9105"/>
              <p:cNvGrpSpPr>
                <a:grpSpLocks/>
              </p:cNvGrpSpPr>
              <p:nvPr/>
            </p:nvGrpSpPr>
            <p:grpSpPr bwMode="auto">
              <a:xfrm>
                <a:off x="3321" y="4972"/>
                <a:ext cx="172" cy="242"/>
                <a:chOff x="2379" y="4387"/>
                <a:chExt cx="172" cy="242"/>
              </a:xfrm>
            </p:grpSpPr>
            <p:sp>
              <p:nvSpPr>
                <p:cNvPr id="89" name="Freeform 9106"/>
                <p:cNvSpPr>
                  <a:spLocks/>
                </p:cNvSpPr>
                <p:nvPr/>
              </p:nvSpPr>
              <p:spPr bwMode="auto">
                <a:xfrm>
                  <a:off x="2380" y="4387"/>
                  <a:ext cx="167" cy="241"/>
                </a:xfrm>
                <a:custGeom>
                  <a:avLst/>
                  <a:gdLst>
                    <a:gd name="T0" fmla="*/ 76 w 172"/>
                    <a:gd name="T1" fmla="*/ 0 h 242"/>
                    <a:gd name="T2" fmla="*/ 0 w 172"/>
                    <a:gd name="T3" fmla="*/ 28 h 242"/>
                    <a:gd name="T4" fmla="*/ 0 w 172"/>
                    <a:gd name="T5" fmla="*/ 186 h 242"/>
                    <a:gd name="T6" fmla="*/ 96 w 172"/>
                    <a:gd name="T7" fmla="*/ 242 h 242"/>
                    <a:gd name="T8" fmla="*/ 96 w 172"/>
                    <a:gd name="T9" fmla="*/ 242 h 242"/>
                    <a:gd name="T10" fmla="*/ 114 w 172"/>
                    <a:gd name="T11" fmla="*/ 238 h 242"/>
                    <a:gd name="T12" fmla="*/ 130 w 172"/>
                    <a:gd name="T13" fmla="*/ 234 h 242"/>
                    <a:gd name="T14" fmla="*/ 144 w 172"/>
                    <a:gd name="T15" fmla="*/ 230 h 242"/>
                    <a:gd name="T16" fmla="*/ 154 w 172"/>
                    <a:gd name="T17" fmla="*/ 226 h 242"/>
                    <a:gd name="T18" fmla="*/ 168 w 172"/>
                    <a:gd name="T19" fmla="*/ 218 h 242"/>
                    <a:gd name="T20" fmla="*/ 172 w 172"/>
                    <a:gd name="T21" fmla="*/ 214 h 242"/>
                    <a:gd name="T22" fmla="*/ 172 w 172"/>
                    <a:gd name="T23" fmla="*/ 56 h 242"/>
                    <a:gd name="T24" fmla="*/ 76 w 172"/>
                    <a:gd name="T25" fmla="*/ 0 h 2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2"/>
                    <a:gd name="T40" fmla="*/ 0 h 242"/>
                    <a:gd name="T41" fmla="*/ 172 w 172"/>
                    <a:gd name="T42" fmla="*/ 242 h 2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2" h="242">
                      <a:moveTo>
                        <a:pt x="76" y="0"/>
                      </a:moveTo>
                      <a:lnTo>
                        <a:pt x="0" y="28"/>
                      </a:lnTo>
                      <a:lnTo>
                        <a:pt x="0" y="186"/>
                      </a:lnTo>
                      <a:lnTo>
                        <a:pt x="96" y="242"/>
                      </a:lnTo>
                      <a:lnTo>
                        <a:pt x="114" y="238"/>
                      </a:lnTo>
                      <a:lnTo>
                        <a:pt x="130" y="234"/>
                      </a:lnTo>
                      <a:lnTo>
                        <a:pt x="144" y="230"/>
                      </a:lnTo>
                      <a:lnTo>
                        <a:pt x="154" y="226"/>
                      </a:lnTo>
                      <a:lnTo>
                        <a:pt x="168" y="218"/>
                      </a:lnTo>
                      <a:lnTo>
                        <a:pt x="172" y="214"/>
                      </a:lnTo>
                      <a:lnTo>
                        <a:pt x="172" y="56"/>
                      </a:lnTo>
                      <a:lnTo>
                        <a:pt x="76" y="0"/>
                      </a:lnTo>
                      <a:close/>
                    </a:path>
                  </a:pathLst>
                </a:custGeom>
                <a:solidFill>
                  <a:srgbClr val="000000"/>
                </a:solidFill>
                <a:ln w="25400">
                  <a:solidFill>
                    <a:srgbClr val="000000"/>
                  </a:solid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0" name="Freeform 9107"/>
                <p:cNvSpPr>
                  <a:spLocks/>
                </p:cNvSpPr>
                <p:nvPr/>
              </p:nvSpPr>
              <p:spPr bwMode="auto">
                <a:xfrm>
                  <a:off x="2380" y="4387"/>
                  <a:ext cx="167" cy="84"/>
                </a:xfrm>
                <a:custGeom>
                  <a:avLst/>
                  <a:gdLst>
                    <a:gd name="T0" fmla="*/ 172 w 172"/>
                    <a:gd name="T1" fmla="*/ 56 h 84"/>
                    <a:gd name="T2" fmla="*/ 96 w 172"/>
                    <a:gd name="T3" fmla="*/ 84 h 84"/>
                    <a:gd name="T4" fmla="*/ 0 w 172"/>
                    <a:gd name="T5" fmla="*/ 28 h 84"/>
                    <a:gd name="T6" fmla="*/ 76 w 172"/>
                    <a:gd name="T7" fmla="*/ 0 h 84"/>
                    <a:gd name="T8" fmla="*/ 172 w 172"/>
                    <a:gd name="T9" fmla="*/ 56 h 84"/>
                    <a:gd name="T10" fmla="*/ 0 60000 65536"/>
                    <a:gd name="T11" fmla="*/ 0 60000 65536"/>
                    <a:gd name="T12" fmla="*/ 0 60000 65536"/>
                    <a:gd name="T13" fmla="*/ 0 60000 65536"/>
                    <a:gd name="T14" fmla="*/ 0 60000 65536"/>
                    <a:gd name="T15" fmla="*/ 0 w 172"/>
                    <a:gd name="T16" fmla="*/ 0 h 84"/>
                    <a:gd name="T17" fmla="*/ 172 w 172"/>
                    <a:gd name="T18" fmla="*/ 84 h 84"/>
                  </a:gdLst>
                  <a:ahLst/>
                  <a:cxnLst>
                    <a:cxn ang="T10">
                      <a:pos x="T0" y="T1"/>
                    </a:cxn>
                    <a:cxn ang="T11">
                      <a:pos x="T2" y="T3"/>
                    </a:cxn>
                    <a:cxn ang="T12">
                      <a:pos x="T4" y="T5"/>
                    </a:cxn>
                    <a:cxn ang="T13">
                      <a:pos x="T6" y="T7"/>
                    </a:cxn>
                    <a:cxn ang="T14">
                      <a:pos x="T8" y="T9"/>
                    </a:cxn>
                  </a:cxnLst>
                  <a:rect l="T15" t="T16" r="T17" b="T18"/>
                  <a:pathLst>
                    <a:path w="172" h="84">
                      <a:moveTo>
                        <a:pt x="172" y="56"/>
                      </a:moveTo>
                      <a:lnTo>
                        <a:pt x="96" y="84"/>
                      </a:lnTo>
                      <a:lnTo>
                        <a:pt x="0" y="28"/>
                      </a:lnTo>
                      <a:lnTo>
                        <a:pt x="76" y="0"/>
                      </a:lnTo>
                      <a:lnTo>
                        <a:pt x="172" y="56"/>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1" name="Freeform 9108"/>
                <p:cNvSpPr>
                  <a:spLocks/>
                </p:cNvSpPr>
                <p:nvPr/>
              </p:nvSpPr>
              <p:spPr bwMode="auto">
                <a:xfrm>
                  <a:off x="2471" y="4443"/>
                  <a:ext cx="80" cy="185"/>
                </a:xfrm>
                <a:custGeom>
                  <a:avLst/>
                  <a:gdLst>
                    <a:gd name="T0" fmla="*/ 0 w 76"/>
                    <a:gd name="T1" fmla="*/ 28 h 186"/>
                    <a:gd name="T2" fmla="*/ 0 w 76"/>
                    <a:gd name="T3" fmla="*/ 186 h 186"/>
                    <a:gd name="T4" fmla="*/ 0 w 76"/>
                    <a:gd name="T5" fmla="*/ 186 h 186"/>
                    <a:gd name="T6" fmla="*/ 18 w 76"/>
                    <a:gd name="T7" fmla="*/ 182 h 186"/>
                    <a:gd name="T8" fmla="*/ 34 w 76"/>
                    <a:gd name="T9" fmla="*/ 178 h 186"/>
                    <a:gd name="T10" fmla="*/ 48 w 76"/>
                    <a:gd name="T11" fmla="*/ 174 h 186"/>
                    <a:gd name="T12" fmla="*/ 58 w 76"/>
                    <a:gd name="T13" fmla="*/ 170 h 186"/>
                    <a:gd name="T14" fmla="*/ 72 w 76"/>
                    <a:gd name="T15" fmla="*/ 162 h 186"/>
                    <a:gd name="T16" fmla="*/ 76 w 76"/>
                    <a:gd name="T17" fmla="*/ 158 h 186"/>
                    <a:gd name="T18" fmla="*/ 76 w 76"/>
                    <a:gd name="T19" fmla="*/ 0 h 186"/>
                    <a:gd name="T20" fmla="*/ 0 w 76"/>
                    <a:gd name="T21" fmla="*/ 28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6"/>
                    <a:gd name="T34" fmla="*/ 0 h 186"/>
                    <a:gd name="T35" fmla="*/ 76 w 76"/>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6" h="186">
                      <a:moveTo>
                        <a:pt x="0" y="28"/>
                      </a:moveTo>
                      <a:lnTo>
                        <a:pt x="0" y="186"/>
                      </a:lnTo>
                      <a:lnTo>
                        <a:pt x="18" y="182"/>
                      </a:lnTo>
                      <a:lnTo>
                        <a:pt x="34" y="178"/>
                      </a:lnTo>
                      <a:lnTo>
                        <a:pt x="48" y="174"/>
                      </a:lnTo>
                      <a:lnTo>
                        <a:pt x="58" y="170"/>
                      </a:lnTo>
                      <a:lnTo>
                        <a:pt x="72" y="162"/>
                      </a:lnTo>
                      <a:lnTo>
                        <a:pt x="76" y="158"/>
                      </a:lnTo>
                      <a:lnTo>
                        <a:pt x="76" y="0"/>
                      </a:lnTo>
                      <a:lnTo>
                        <a:pt x="0" y="28"/>
                      </a:lnTo>
                      <a:close/>
                    </a:path>
                  </a:pathLst>
                </a:custGeom>
                <a:gradFill rotWithShape="1">
                  <a:gsLst>
                    <a:gs pos="0">
                      <a:srgbClr val="C4C49D"/>
                    </a:gs>
                    <a:gs pos="100000">
                      <a:srgbClr val="CCCCA3"/>
                    </a:gs>
                  </a:gsLst>
                  <a:lin ang="189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2" name="Freeform 9109"/>
                <p:cNvSpPr>
                  <a:spLocks/>
                </p:cNvSpPr>
                <p:nvPr/>
              </p:nvSpPr>
              <p:spPr bwMode="auto">
                <a:xfrm>
                  <a:off x="2483" y="4459"/>
                  <a:ext cx="59" cy="34"/>
                </a:xfrm>
                <a:custGeom>
                  <a:avLst/>
                  <a:gdLst>
                    <a:gd name="T0" fmla="*/ 58 w 58"/>
                    <a:gd name="T1" fmla="*/ 14 h 34"/>
                    <a:gd name="T2" fmla="*/ 0 w 58"/>
                    <a:gd name="T3" fmla="*/ 34 h 34"/>
                    <a:gd name="T4" fmla="*/ 0 w 58"/>
                    <a:gd name="T5" fmla="*/ 22 h 34"/>
                    <a:gd name="T6" fmla="*/ 58 w 58"/>
                    <a:gd name="T7" fmla="*/ 0 h 34"/>
                    <a:gd name="T8" fmla="*/ 58 w 58"/>
                    <a:gd name="T9" fmla="*/ 14 h 34"/>
                    <a:gd name="T10" fmla="*/ 0 60000 65536"/>
                    <a:gd name="T11" fmla="*/ 0 60000 65536"/>
                    <a:gd name="T12" fmla="*/ 0 60000 65536"/>
                    <a:gd name="T13" fmla="*/ 0 60000 65536"/>
                    <a:gd name="T14" fmla="*/ 0 60000 65536"/>
                    <a:gd name="T15" fmla="*/ 0 w 58"/>
                    <a:gd name="T16" fmla="*/ 0 h 34"/>
                    <a:gd name="T17" fmla="*/ 58 w 58"/>
                    <a:gd name="T18" fmla="*/ 34 h 34"/>
                  </a:gdLst>
                  <a:ahLst/>
                  <a:cxnLst>
                    <a:cxn ang="T10">
                      <a:pos x="T0" y="T1"/>
                    </a:cxn>
                    <a:cxn ang="T11">
                      <a:pos x="T2" y="T3"/>
                    </a:cxn>
                    <a:cxn ang="T12">
                      <a:pos x="T4" y="T5"/>
                    </a:cxn>
                    <a:cxn ang="T13">
                      <a:pos x="T6" y="T7"/>
                    </a:cxn>
                    <a:cxn ang="T14">
                      <a:pos x="T8" y="T9"/>
                    </a:cxn>
                  </a:cxnLst>
                  <a:rect l="T15" t="T16" r="T17" b="T18"/>
                  <a:pathLst>
                    <a:path w="58" h="34">
                      <a:moveTo>
                        <a:pt x="58" y="14"/>
                      </a:moveTo>
                      <a:lnTo>
                        <a:pt x="0" y="34"/>
                      </a:lnTo>
                      <a:lnTo>
                        <a:pt x="0" y="22"/>
                      </a:lnTo>
                      <a:lnTo>
                        <a:pt x="58" y="0"/>
                      </a:lnTo>
                      <a:lnTo>
                        <a:pt x="58" y="14"/>
                      </a:lnTo>
                      <a:close/>
                    </a:path>
                  </a:pathLst>
                </a:custGeom>
                <a:solidFill>
                  <a:srgbClr val="59595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3" name="Freeform 9110"/>
                <p:cNvSpPr>
                  <a:spLocks/>
                </p:cNvSpPr>
                <p:nvPr/>
              </p:nvSpPr>
              <p:spPr bwMode="auto">
                <a:xfrm>
                  <a:off x="2483" y="4474"/>
                  <a:ext cx="59" cy="22"/>
                </a:xfrm>
                <a:custGeom>
                  <a:avLst/>
                  <a:gdLst>
                    <a:gd name="T0" fmla="*/ 58 w 58"/>
                    <a:gd name="T1" fmla="*/ 2 h 22"/>
                    <a:gd name="T2" fmla="*/ 2 w 58"/>
                    <a:gd name="T3" fmla="*/ 22 h 22"/>
                    <a:gd name="T4" fmla="*/ 0 w 58"/>
                    <a:gd name="T5" fmla="*/ 22 h 22"/>
                    <a:gd name="T6" fmla="*/ 58 w 58"/>
                    <a:gd name="T7" fmla="*/ 0 h 22"/>
                    <a:gd name="T8" fmla="*/ 58 w 58"/>
                    <a:gd name="T9" fmla="*/ 2 h 22"/>
                    <a:gd name="T10" fmla="*/ 0 60000 65536"/>
                    <a:gd name="T11" fmla="*/ 0 60000 65536"/>
                    <a:gd name="T12" fmla="*/ 0 60000 65536"/>
                    <a:gd name="T13" fmla="*/ 0 60000 65536"/>
                    <a:gd name="T14" fmla="*/ 0 60000 65536"/>
                    <a:gd name="T15" fmla="*/ 0 w 58"/>
                    <a:gd name="T16" fmla="*/ 0 h 22"/>
                    <a:gd name="T17" fmla="*/ 58 w 58"/>
                    <a:gd name="T18" fmla="*/ 22 h 22"/>
                  </a:gdLst>
                  <a:ahLst/>
                  <a:cxnLst>
                    <a:cxn ang="T10">
                      <a:pos x="T0" y="T1"/>
                    </a:cxn>
                    <a:cxn ang="T11">
                      <a:pos x="T2" y="T3"/>
                    </a:cxn>
                    <a:cxn ang="T12">
                      <a:pos x="T4" y="T5"/>
                    </a:cxn>
                    <a:cxn ang="T13">
                      <a:pos x="T6" y="T7"/>
                    </a:cxn>
                    <a:cxn ang="T14">
                      <a:pos x="T8" y="T9"/>
                    </a:cxn>
                  </a:cxnLst>
                  <a:rect l="T15" t="T16" r="T17" b="T18"/>
                  <a:pathLst>
                    <a:path w="58" h="22">
                      <a:moveTo>
                        <a:pt x="58" y="2"/>
                      </a:moveTo>
                      <a:lnTo>
                        <a:pt x="2" y="22"/>
                      </a:lnTo>
                      <a:lnTo>
                        <a:pt x="0" y="22"/>
                      </a:lnTo>
                      <a:lnTo>
                        <a:pt x="58" y="0"/>
                      </a:lnTo>
                      <a:lnTo>
                        <a:pt x="58" y="2"/>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Freeform 9111"/>
                <p:cNvSpPr>
                  <a:spLocks/>
                </p:cNvSpPr>
                <p:nvPr/>
              </p:nvSpPr>
              <p:spPr bwMode="auto">
                <a:xfrm>
                  <a:off x="2530" y="4571"/>
                  <a:ext cx="19" cy="23"/>
                </a:xfrm>
                <a:custGeom>
                  <a:avLst/>
                  <a:gdLst>
                    <a:gd name="T0" fmla="*/ 14 w 14"/>
                    <a:gd name="T1" fmla="*/ 12 h 24"/>
                    <a:gd name="T2" fmla="*/ 14 w 14"/>
                    <a:gd name="T3" fmla="*/ 12 h 24"/>
                    <a:gd name="T4" fmla="*/ 12 w 14"/>
                    <a:gd name="T5" fmla="*/ 20 h 24"/>
                    <a:gd name="T6" fmla="*/ 10 w 14"/>
                    <a:gd name="T7" fmla="*/ 22 h 24"/>
                    <a:gd name="T8" fmla="*/ 6 w 14"/>
                    <a:gd name="T9" fmla="*/ 24 h 24"/>
                    <a:gd name="T10" fmla="*/ 6 w 14"/>
                    <a:gd name="T11" fmla="*/ 24 h 24"/>
                    <a:gd name="T12" fmla="*/ 4 w 14"/>
                    <a:gd name="T13" fmla="*/ 22 h 24"/>
                    <a:gd name="T14" fmla="*/ 2 w 14"/>
                    <a:gd name="T15" fmla="*/ 20 h 24"/>
                    <a:gd name="T16" fmla="*/ 0 w 14"/>
                    <a:gd name="T17" fmla="*/ 12 h 24"/>
                    <a:gd name="T18" fmla="*/ 0 w 14"/>
                    <a:gd name="T19" fmla="*/ 12 h 24"/>
                    <a:gd name="T20" fmla="*/ 2 w 14"/>
                    <a:gd name="T21" fmla="*/ 4 h 24"/>
                    <a:gd name="T22" fmla="*/ 4 w 14"/>
                    <a:gd name="T23" fmla="*/ 2 h 24"/>
                    <a:gd name="T24" fmla="*/ 6 w 14"/>
                    <a:gd name="T25" fmla="*/ 0 h 24"/>
                    <a:gd name="T26" fmla="*/ 6 w 14"/>
                    <a:gd name="T27" fmla="*/ 0 h 24"/>
                    <a:gd name="T28" fmla="*/ 10 w 14"/>
                    <a:gd name="T29" fmla="*/ 2 h 24"/>
                    <a:gd name="T30" fmla="*/ 12 w 14"/>
                    <a:gd name="T31" fmla="*/ 4 h 24"/>
                    <a:gd name="T32" fmla="*/ 14 w 14"/>
                    <a:gd name="T33" fmla="*/ 12 h 24"/>
                    <a:gd name="T34" fmla="*/ 14 w 14"/>
                    <a:gd name="T35" fmla="*/ 12 h 2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24"/>
                    <a:gd name="T56" fmla="*/ 14 w 14"/>
                    <a:gd name="T57" fmla="*/ 24 h 2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24">
                      <a:moveTo>
                        <a:pt x="14" y="12"/>
                      </a:moveTo>
                      <a:lnTo>
                        <a:pt x="14" y="12"/>
                      </a:lnTo>
                      <a:lnTo>
                        <a:pt x="12" y="20"/>
                      </a:lnTo>
                      <a:lnTo>
                        <a:pt x="10" y="22"/>
                      </a:lnTo>
                      <a:lnTo>
                        <a:pt x="6" y="24"/>
                      </a:lnTo>
                      <a:lnTo>
                        <a:pt x="4" y="22"/>
                      </a:lnTo>
                      <a:lnTo>
                        <a:pt x="2" y="20"/>
                      </a:lnTo>
                      <a:lnTo>
                        <a:pt x="0" y="12"/>
                      </a:lnTo>
                      <a:lnTo>
                        <a:pt x="2" y="4"/>
                      </a:lnTo>
                      <a:lnTo>
                        <a:pt x="4" y="2"/>
                      </a:lnTo>
                      <a:lnTo>
                        <a:pt x="6" y="0"/>
                      </a:lnTo>
                      <a:lnTo>
                        <a:pt x="10" y="2"/>
                      </a:lnTo>
                      <a:lnTo>
                        <a:pt x="12" y="4"/>
                      </a:lnTo>
                      <a:lnTo>
                        <a:pt x="14" y="12"/>
                      </a:lnTo>
                      <a:close/>
                    </a:path>
                  </a:pathLst>
                </a:custGeom>
                <a:solidFill>
                  <a:srgbClr val="B3B37E"/>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Freeform 9112"/>
                <p:cNvSpPr>
                  <a:spLocks/>
                </p:cNvSpPr>
                <p:nvPr/>
              </p:nvSpPr>
              <p:spPr bwMode="auto">
                <a:xfrm>
                  <a:off x="2530" y="4576"/>
                  <a:ext cx="19" cy="18"/>
                </a:xfrm>
                <a:custGeom>
                  <a:avLst/>
                  <a:gdLst>
                    <a:gd name="T0" fmla="*/ 12 w 14"/>
                    <a:gd name="T1" fmla="*/ 0 h 18"/>
                    <a:gd name="T2" fmla="*/ 12 w 14"/>
                    <a:gd name="T3" fmla="*/ 0 h 18"/>
                    <a:gd name="T4" fmla="*/ 14 w 14"/>
                    <a:gd name="T5" fmla="*/ 4 h 18"/>
                    <a:gd name="T6" fmla="*/ 14 w 14"/>
                    <a:gd name="T7" fmla="*/ 4 h 18"/>
                    <a:gd name="T8" fmla="*/ 10 w 14"/>
                    <a:gd name="T9" fmla="*/ 12 h 18"/>
                    <a:gd name="T10" fmla="*/ 8 w 14"/>
                    <a:gd name="T11" fmla="*/ 14 h 18"/>
                    <a:gd name="T12" fmla="*/ 6 w 14"/>
                    <a:gd name="T13" fmla="*/ 14 h 18"/>
                    <a:gd name="T14" fmla="*/ 6 w 14"/>
                    <a:gd name="T15" fmla="*/ 14 h 18"/>
                    <a:gd name="T16" fmla="*/ 2 w 14"/>
                    <a:gd name="T17" fmla="*/ 14 h 18"/>
                    <a:gd name="T18" fmla="*/ 0 w 14"/>
                    <a:gd name="T19" fmla="*/ 10 h 18"/>
                    <a:gd name="T20" fmla="*/ 0 w 14"/>
                    <a:gd name="T21" fmla="*/ 10 h 18"/>
                    <a:gd name="T22" fmla="*/ 2 w 14"/>
                    <a:gd name="T23" fmla="*/ 16 h 18"/>
                    <a:gd name="T24" fmla="*/ 6 w 14"/>
                    <a:gd name="T25" fmla="*/ 18 h 18"/>
                    <a:gd name="T26" fmla="*/ 6 w 14"/>
                    <a:gd name="T27" fmla="*/ 18 h 18"/>
                    <a:gd name="T28" fmla="*/ 10 w 14"/>
                    <a:gd name="T29" fmla="*/ 16 h 18"/>
                    <a:gd name="T30" fmla="*/ 12 w 14"/>
                    <a:gd name="T31" fmla="*/ 14 h 18"/>
                    <a:gd name="T32" fmla="*/ 14 w 14"/>
                    <a:gd name="T33" fmla="*/ 6 h 18"/>
                    <a:gd name="T34" fmla="*/ 14 w 14"/>
                    <a:gd name="T35" fmla="*/ 6 h 18"/>
                    <a:gd name="T36" fmla="*/ 12 w 14"/>
                    <a:gd name="T37" fmla="*/ 0 h 18"/>
                    <a:gd name="T38" fmla="*/ 12 w 14"/>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8"/>
                    <a:gd name="T62" fmla="*/ 14 w 14"/>
                    <a:gd name="T63" fmla="*/ 18 h 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8">
                      <a:moveTo>
                        <a:pt x="12" y="0"/>
                      </a:moveTo>
                      <a:lnTo>
                        <a:pt x="12" y="0"/>
                      </a:lnTo>
                      <a:lnTo>
                        <a:pt x="14" y="4"/>
                      </a:lnTo>
                      <a:lnTo>
                        <a:pt x="10" y="12"/>
                      </a:lnTo>
                      <a:lnTo>
                        <a:pt x="8" y="14"/>
                      </a:lnTo>
                      <a:lnTo>
                        <a:pt x="6" y="14"/>
                      </a:lnTo>
                      <a:lnTo>
                        <a:pt x="2" y="14"/>
                      </a:lnTo>
                      <a:lnTo>
                        <a:pt x="0" y="10"/>
                      </a:lnTo>
                      <a:lnTo>
                        <a:pt x="2" y="16"/>
                      </a:lnTo>
                      <a:lnTo>
                        <a:pt x="6" y="18"/>
                      </a:lnTo>
                      <a:lnTo>
                        <a:pt x="10" y="16"/>
                      </a:lnTo>
                      <a:lnTo>
                        <a:pt x="12" y="14"/>
                      </a:lnTo>
                      <a:lnTo>
                        <a:pt x="14" y="6"/>
                      </a:lnTo>
                      <a:lnTo>
                        <a:pt x="12" y="0"/>
                      </a:lnTo>
                      <a:close/>
                    </a:path>
                  </a:pathLst>
                </a:custGeom>
                <a:solidFill>
                  <a:srgbClr val="FFFFE6"/>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6" name="Freeform 9113"/>
                <p:cNvSpPr>
                  <a:spLocks/>
                </p:cNvSpPr>
                <p:nvPr/>
              </p:nvSpPr>
              <p:spPr bwMode="auto">
                <a:xfrm>
                  <a:off x="2535" y="4575"/>
                  <a:ext cx="7" cy="18"/>
                </a:xfrm>
                <a:custGeom>
                  <a:avLst/>
                  <a:gdLst>
                    <a:gd name="T0" fmla="*/ 10 w 10"/>
                    <a:gd name="T1" fmla="*/ 8 h 16"/>
                    <a:gd name="T2" fmla="*/ 10 w 10"/>
                    <a:gd name="T3" fmla="*/ 8 h 16"/>
                    <a:gd name="T4" fmla="*/ 8 w 10"/>
                    <a:gd name="T5" fmla="*/ 14 h 16"/>
                    <a:gd name="T6" fmla="*/ 8 w 10"/>
                    <a:gd name="T7" fmla="*/ 16 h 16"/>
                    <a:gd name="T8" fmla="*/ 4 w 10"/>
                    <a:gd name="T9" fmla="*/ 16 h 16"/>
                    <a:gd name="T10" fmla="*/ 4 w 10"/>
                    <a:gd name="T11" fmla="*/ 16 h 16"/>
                    <a:gd name="T12" fmla="*/ 2 w 10"/>
                    <a:gd name="T13" fmla="*/ 16 h 16"/>
                    <a:gd name="T14" fmla="*/ 2 w 10"/>
                    <a:gd name="T15" fmla="*/ 14 h 16"/>
                    <a:gd name="T16" fmla="*/ 0 w 10"/>
                    <a:gd name="T17" fmla="*/ 8 h 16"/>
                    <a:gd name="T18" fmla="*/ 0 w 10"/>
                    <a:gd name="T19" fmla="*/ 8 h 16"/>
                    <a:gd name="T20" fmla="*/ 2 w 10"/>
                    <a:gd name="T21" fmla="*/ 2 h 16"/>
                    <a:gd name="T22" fmla="*/ 2 w 10"/>
                    <a:gd name="T23" fmla="*/ 0 h 16"/>
                    <a:gd name="T24" fmla="*/ 4 w 10"/>
                    <a:gd name="T25" fmla="*/ 0 h 16"/>
                    <a:gd name="T26" fmla="*/ 4 w 10"/>
                    <a:gd name="T27" fmla="*/ 0 h 16"/>
                    <a:gd name="T28" fmla="*/ 8 w 10"/>
                    <a:gd name="T29" fmla="*/ 0 h 16"/>
                    <a:gd name="T30" fmla="*/ 8 w 10"/>
                    <a:gd name="T31" fmla="*/ 2 h 16"/>
                    <a:gd name="T32" fmla="*/ 10 w 10"/>
                    <a:gd name="T33" fmla="*/ 8 h 16"/>
                    <a:gd name="T34" fmla="*/ 10 w 10"/>
                    <a:gd name="T35" fmla="*/ 8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
                    <a:gd name="T55" fmla="*/ 0 h 16"/>
                    <a:gd name="T56" fmla="*/ 10 w 10"/>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 h="16">
                      <a:moveTo>
                        <a:pt x="10" y="8"/>
                      </a:moveTo>
                      <a:lnTo>
                        <a:pt x="10" y="8"/>
                      </a:lnTo>
                      <a:lnTo>
                        <a:pt x="8" y="14"/>
                      </a:lnTo>
                      <a:lnTo>
                        <a:pt x="8" y="16"/>
                      </a:lnTo>
                      <a:lnTo>
                        <a:pt x="4" y="16"/>
                      </a:lnTo>
                      <a:lnTo>
                        <a:pt x="2" y="16"/>
                      </a:lnTo>
                      <a:lnTo>
                        <a:pt x="2" y="14"/>
                      </a:lnTo>
                      <a:lnTo>
                        <a:pt x="0" y="8"/>
                      </a:lnTo>
                      <a:lnTo>
                        <a:pt x="2" y="2"/>
                      </a:lnTo>
                      <a:lnTo>
                        <a:pt x="2" y="0"/>
                      </a:lnTo>
                      <a:lnTo>
                        <a:pt x="4" y="0"/>
                      </a:lnTo>
                      <a:lnTo>
                        <a:pt x="8" y="0"/>
                      </a:lnTo>
                      <a:lnTo>
                        <a:pt x="8" y="2"/>
                      </a:lnTo>
                      <a:lnTo>
                        <a:pt x="10" y="8"/>
                      </a:lnTo>
                      <a:close/>
                    </a:path>
                  </a:pathLst>
                </a:custGeom>
                <a:solidFill>
                  <a:srgbClr val="66B821"/>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Freeform 9114"/>
                <p:cNvSpPr>
                  <a:spLocks/>
                </p:cNvSpPr>
                <p:nvPr/>
              </p:nvSpPr>
              <p:spPr bwMode="auto">
                <a:xfrm>
                  <a:off x="2471" y="4443"/>
                  <a:ext cx="80" cy="28"/>
                </a:xfrm>
                <a:custGeom>
                  <a:avLst/>
                  <a:gdLst>
                    <a:gd name="T0" fmla="*/ 0 w 76"/>
                    <a:gd name="T1" fmla="*/ 28 h 28"/>
                    <a:gd name="T2" fmla="*/ 0 w 76"/>
                    <a:gd name="T3" fmla="*/ 28 h 28"/>
                    <a:gd name="T4" fmla="*/ 18 w 76"/>
                    <a:gd name="T5" fmla="*/ 24 h 28"/>
                    <a:gd name="T6" fmla="*/ 34 w 76"/>
                    <a:gd name="T7" fmla="*/ 20 h 28"/>
                    <a:gd name="T8" fmla="*/ 48 w 76"/>
                    <a:gd name="T9" fmla="*/ 16 h 28"/>
                    <a:gd name="T10" fmla="*/ 58 w 76"/>
                    <a:gd name="T11" fmla="*/ 10 h 28"/>
                    <a:gd name="T12" fmla="*/ 72 w 76"/>
                    <a:gd name="T13" fmla="*/ 2 h 28"/>
                    <a:gd name="T14" fmla="*/ 76 w 76"/>
                    <a:gd name="T15" fmla="*/ 0 h 28"/>
                    <a:gd name="T16" fmla="*/ 76 w 76"/>
                    <a:gd name="T17" fmla="*/ 0 h 28"/>
                    <a:gd name="T18" fmla="*/ 40 w 76"/>
                    <a:gd name="T19" fmla="*/ 10 h 28"/>
                    <a:gd name="T20" fmla="*/ 40 w 76"/>
                    <a:gd name="T21" fmla="*/ 10 h 28"/>
                    <a:gd name="T22" fmla="*/ 14 w 76"/>
                    <a:gd name="T23" fmla="*/ 20 h 28"/>
                    <a:gd name="T24" fmla="*/ 0 w 76"/>
                    <a:gd name="T25" fmla="*/ 28 h 28"/>
                    <a:gd name="T26" fmla="*/ 0 w 76"/>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6"/>
                    <a:gd name="T43" fmla="*/ 0 h 28"/>
                    <a:gd name="T44" fmla="*/ 76 w 76"/>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6" h="28">
                      <a:moveTo>
                        <a:pt x="0" y="28"/>
                      </a:moveTo>
                      <a:lnTo>
                        <a:pt x="0" y="28"/>
                      </a:lnTo>
                      <a:lnTo>
                        <a:pt x="18" y="24"/>
                      </a:lnTo>
                      <a:lnTo>
                        <a:pt x="34" y="20"/>
                      </a:lnTo>
                      <a:lnTo>
                        <a:pt x="48" y="16"/>
                      </a:lnTo>
                      <a:lnTo>
                        <a:pt x="58" y="10"/>
                      </a:lnTo>
                      <a:lnTo>
                        <a:pt x="72" y="2"/>
                      </a:lnTo>
                      <a:lnTo>
                        <a:pt x="76" y="0"/>
                      </a:lnTo>
                      <a:lnTo>
                        <a:pt x="40" y="10"/>
                      </a:lnTo>
                      <a:lnTo>
                        <a:pt x="14" y="20"/>
                      </a:lnTo>
                      <a:lnTo>
                        <a:pt x="0" y="28"/>
                      </a:lnTo>
                      <a:close/>
                    </a:path>
                  </a:pathLst>
                </a:custGeom>
                <a:solidFill>
                  <a:srgbClr val="D9D9B9"/>
                </a:soli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Freeform 9115"/>
                <p:cNvSpPr>
                  <a:spLocks/>
                </p:cNvSpPr>
                <p:nvPr/>
              </p:nvSpPr>
              <p:spPr bwMode="auto">
                <a:xfrm>
                  <a:off x="2380" y="4415"/>
                  <a:ext cx="87" cy="213"/>
                </a:xfrm>
                <a:custGeom>
                  <a:avLst/>
                  <a:gdLst>
                    <a:gd name="T0" fmla="*/ 96 w 96"/>
                    <a:gd name="T1" fmla="*/ 214 h 214"/>
                    <a:gd name="T2" fmla="*/ 0 w 96"/>
                    <a:gd name="T3" fmla="*/ 158 h 214"/>
                    <a:gd name="T4" fmla="*/ 0 w 96"/>
                    <a:gd name="T5" fmla="*/ 0 h 214"/>
                    <a:gd name="T6" fmla="*/ 96 w 96"/>
                    <a:gd name="T7" fmla="*/ 56 h 214"/>
                    <a:gd name="T8" fmla="*/ 96 w 96"/>
                    <a:gd name="T9" fmla="*/ 214 h 214"/>
                    <a:gd name="T10" fmla="*/ 0 60000 65536"/>
                    <a:gd name="T11" fmla="*/ 0 60000 65536"/>
                    <a:gd name="T12" fmla="*/ 0 60000 65536"/>
                    <a:gd name="T13" fmla="*/ 0 60000 65536"/>
                    <a:gd name="T14" fmla="*/ 0 60000 65536"/>
                    <a:gd name="T15" fmla="*/ 0 w 96"/>
                    <a:gd name="T16" fmla="*/ 0 h 214"/>
                    <a:gd name="T17" fmla="*/ 96 w 96"/>
                    <a:gd name="T18" fmla="*/ 214 h 214"/>
                  </a:gdLst>
                  <a:ahLst/>
                  <a:cxnLst>
                    <a:cxn ang="T10">
                      <a:pos x="T0" y="T1"/>
                    </a:cxn>
                    <a:cxn ang="T11">
                      <a:pos x="T2" y="T3"/>
                    </a:cxn>
                    <a:cxn ang="T12">
                      <a:pos x="T4" y="T5"/>
                    </a:cxn>
                    <a:cxn ang="T13">
                      <a:pos x="T6" y="T7"/>
                    </a:cxn>
                    <a:cxn ang="T14">
                      <a:pos x="T8" y="T9"/>
                    </a:cxn>
                  </a:cxnLst>
                  <a:rect l="T15" t="T16" r="T17" b="T18"/>
                  <a:pathLst>
                    <a:path w="96" h="214">
                      <a:moveTo>
                        <a:pt x="96" y="214"/>
                      </a:moveTo>
                      <a:lnTo>
                        <a:pt x="0" y="158"/>
                      </a:lnTo>
                      <a:lnTo>
                        <a:pt x="0" y="0"/>
                      </a:lnTo>
                      <a:lnTo>
                        <a:pt x="96" y="56"/>
                      </a:lnTo>
                      <a:lnTo>
                        <a:pt x="96" y="214"/>
                      </a:lnTo>
                      <a:close/>
                    </a:path>
                  </a:pathLst>
                </a:custGeom>
                <a:gradFill rotWithShape="1">
                  <a:gsLst>
                    <a:gs pos="0">
                      <a:srgbClr val="BABA9F"/>
                    </a:gs>
                    <a:gs pos="100000">
                      <a:srgbClr val="D9D9B9"/>
                    </a:gs>
                  </a:gsLst>
                  <a:lin ang="5400000" scaled="1"/>
                </a:gradFill>
                <a:ln w="9525">
                  <a:noFill/>
                  <a:round/>
                  <a:headEnd/>
                  <a:tailEnd/>
                </a:ln>
              </p:spPr>
              <p:txBody>
                <a:bodyP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pic>
        <p:nvPicPr>
          <p:cNvPr id="257" name="Picture 570" descr="MC900434845[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06123" y="3742309"/>
            <a:ext cx="797169"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58" name="直線コネクタ 257"/>
          <p:cNvCxnSpPr/>
          <p:nvPr/>
        </p:nvCxnSpPr>
        <p:spPr>
          <a:xfrm flipV="1">
            <a:off x="1239324" y="4610551"/>
            <a:ext cx="4360637" cy="879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9" name="直線コネクタ 258"/>
          <p:cNvCxnSpPr>
            <a:stCxn id="257" idx="2"/>
          </p:cNvCxnSpPr>
          <p:nvPr/>
        </p:nvCxnSpPr>
        <p:spPr>
          <a:xfrm flipH="1">
            <a:off x="2404707" y="4275715"/>
            <a:ext cx="1" cy="49396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0" name="直線コネクタ 259"/>
          <p:cNvCxnSpPr/>
          <p:nvPr/>
        </p:nvCxnSpPr>
        <p:spPr>
          <a:xfrm>
            <a:off x="3821708" y="4619347"/>
            <a:ext cx="0" cy="158995"/>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261" name="グループ化 260"/>
          <p:cNvGrpSpPr/>
          <p:nvPr/>
        </p:nvGrpSpPr>
        <p:grpSpPr>
          <a:xfrm>
            <a:off x="3248749" y="4896507"/>
            <a:ext cx="996463" cy="549519"/>
            <a:chOff x="2863247" y="4680474"/>
            <a:chExt cx="996462" cy="549519"/>
          </a:xfrm>
        </p:grpSpPr>
        <p:sp>
          <p:nvSpPr>
            <p:cNvPr id="262" name="Text Box 39"/>
            <p:cNvSpPr txBox="1">
              <a:spLocks noChangeArrowheads="1"/>
            </p:cNvSpPr>
            <p:nvPr/>
          </p:nvSpPr>
          <p:spPr bwMode="auto">
            <a:xfrm>
              <a:off x="3066935" y="4681939"/>
              <a:ext cx="389793" cy="20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40000" lnSpcReduction="20000"/>
            </a:bodyPr>
            <a:lstStyle>
              <a:lvl1pPr eaLnBrk="0" hangingPunct="0">
                <a:defRPr kumimoji="1" sz="900">
                  <a:solidFill>
                    <a:schemeClr val="tx1"/>
                  </a:solidFill>
                  <a:latin typeface="Arial" charset="0"/>
                  <a:ea typeface="ＭＳ Ｐゴシック" pitchFamily="50" charset="-128"/>
                </a:defRPr>
              </a:lvl1pPr>
              <a:lvl2pPr marL="742950" indent="-285750" eaLnBrk="0" hangingPunct="0">
                <a:defRPr kumimoji="1" sz="900">
                  <a:solidFill>
                    <a:schemeClr val="tx1"/>
                  </a:solidFill>
                  <a:latin typeface="Arial" charset="0"/>
                  <a:ea typeface="ＭＳ Ｐゴシック" pitchFamily="50" charset="-128"/>
                </a:defRPr>
              </a:lvl2pPr>
              <a:lvl3pPr marL="1143000" indent="-228600" eaLnBrk="0" hangingPunct="0">
                <a:defRPr kumimoji="1" sz="900">
                  <a:solidFill>
                    <a:schemeClr val="tx1"/>
                  </a:solidFill>
                  <a:latin typeface="Arial" charset="0"/>
                  <a:ea typeface="ＭＳ Ｐゴシック" pitchFamily="50" charset="-128"/>
                </a:defRPr>
              </a:lvl3pPr>
              <a:lvl4pPr marL="1600200" indent="-228600" eaLnBrk="0" hangingPunct="0">
                <a:defRPr kumimoji="1" sz="900">
                  <a:solidFill>
                    <a:schemeClr val="tx1"/>
                  </a:solidFill>
                  <a:latin typeface="Arial" charset="0"/>
                  <a:ea typeface="ＭＳ Ｐゴシック" pitchFamily="50" charset="-128"/>
                </a:defRPr>
              </a:lvl4pPr>
              <a:lvl5pPr marL="2057400" indent="-228600" eaLnBrk="0" hangingPunct="0">
                <a:defRPr kumimoji="1" sz="9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9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9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9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900">
                  <a:solidFill>
                    <a:schemeClr val="tx1"/>
                  </a:solidFill>
                  <a:latin typeface="Arial" charset="0"/>
                  <a:ea typeface="ＭＳ Ｐゴシック" pitchFamily="50" charset="-128"/>
                </a:defRPr>
              </a:lvl9pPr>
            </a:lstStyle>
            <a:p>
              <a:pPr algn="ctr" defTabSz="844058">
                <a:lnSpc>
                  <a:spcPct val="90000"/>
                </a:lnSpc>
                <a:defRPr/>
              </a:pPr>
              <a:r>
                <a:rPr lang="ja-JP" altLang="en-US" sz="1847"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ＡＣ</a:t>
              </a:r>
              <a:endParaRPr lang="ja-JP" altLang="en-US" sz="83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3" name="Rectangle 124"/>
            <p:cNvSpPr>
              <a:spLocks noChangeArrowheads="1"/>
            </p:cNvSpPr>
            <p:nvPr/>
          </p:nvSpPr>
          <p:spPr bwMode="auto">
            <a:xfrm>
              <a:off x="3430351" y="4680474"/>
              <a:ext cx="429358" cy="21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ormAutofit/>
            </a:bodyPr>
            <a:lstStyle/>
            <a:p>
              <a:pPr algn="ctr" defTabSz="844058" eaLnBrk="0" hangingPunct="0">
                <a:lnSpc>
                  <a:spcPct val="90000"/>
                </a:lnSpc>
                <a:defRPr/>
              </a:pPr>
              <a:r>
                <a:rPr kumimoji="0" lang="ja-JP" altLang="en-US" sz="739"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ＤＣ</a:t>
              </a:r>
            </a:p>
          </p:txBody>
        </p:sp>
        <p:sp>
          <p:nvSpPr>
            <p:cNvPr id="264" name="Rectangle 17"/>
            <p:cNvSpPr>
              <a:spLocks noChangeArrowheads="1"/>
            </p:cNvSpPr>
            <p:nvPr/>
          </p:nvSpPr>
          <p:spPr bwMode="auto">
            <a:xfrm>
              <a:off x="3143136" y="4835805"/>
              <a:ext cx="228600" cy="338503"/>
            </a:xfrm>
            <a:prstGeom prst="rect">
              <a:avLst/>
            </a:prstGeom>
            <a:gradFill rotWithShape="1">
              <a:gsLst>
                <a:gs pos="0">
                  <a:srgbClr val="F4F49A"/>
                </a:gs>
                <a:gs pos="100000">
                  <a:srgbClr val="EDC329"/>
                </a:gs>
              </a:gsLst>
              <a:lin ang="2700000" scaled="1"/>
            </a:gradFill>
            <a:ln w="28575" algn="ctr">
              <a:solidFill>
                <a:srgbClr val="000080"/>
              </a:solidFill>
              <a:miter lim="800000"/>
              <a:headEnd/>
              <a:tailEnd/>
            </a:ln>
          </p:spPr>
          <p:txBody>
            <a:bodyPr wrap="none" anchor="ctr"/>
            <a:lstStyle/>
            <a:p>
              <a:pPr algn="ctr" defTabSz="844058" eaLnBrk="0" hangingPunct="0">
                <a:lnSpc>
                  <a:spcPct val="90000"/>
                </a:lnSpc>
                <a:defRPr/>
              </a:pPr>
              <a:endParaRPr kumimoji="0" lang="ja-JP" altLang="ja-JP" sz="1663"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5" name="AutoShape 69"/>
            <p:cNvSpPr>
              <a:spLocks noChangeArrowheads="1"/>
            </p:cNvSpPr>
            <p:nvPr/>
          </p:nvSpPr>
          <p:spPr bwMode="auto">
            <a:xfrm>
              <a:off x="3491897" y="4825547"/>
              <a:ext cx="317989" cy="367812"/>
            </a:xfrm>
            <a:prstGeom prst="roundRect">
              <a:avLst>
                <a:gd name="adj" fmla="val 7574"/>
              </a:avLst>
            </a:prstGeom>
            <a:gradFill rotWithShape="1">
              <a:gsLst>
                <a:gs pos="0">
                  <a:srgbClr val="0066FF"/>
                </a:gs>
                <a:gs pos="100000">
                  <a:srgbClr val="000099"/>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lstStyle/>
            <a:p>
              <a:pPr algn="ctr" defTabSz="844058" eaLnBrk="0" hangingPunct="0">
                <a:lnSpc>
                  <a:spcPct val="90000"/>
                </a:lnSpc>
                <a:defRPr/>
              </a:pPr>
              <a:endParaRPr kumimoji="0" lang="ja-JP" altLang="ja-JP" sz="1663"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6" name="Line 8885"/>
            <p:cNvSpPr>
              <a:spLocks noChangeShapeType="1"/>
            </p:cNvSpPr>
            <p:nvPr/>
          </p:nvSpPr>
          <p:spPr bwMode="auto">
            <a:xfrm>
              <a:off x="3044955" y="5038028"/>
              <a:ext cx="562708" cy="0"/>
            </a:xfrm>
            <a:prstGeom prst="line">
              <a:avLst/>
            </a:prstGeom>
            <a:noFill/>
            <a:ln w="25400">
              <a:solidFill>
                <a:srgbClr val="000080"/>
              </a:solidFill>
              <a:round/>
              <a:headEnd/>
              <a:tailEnd/>
            </a:ln>
            <a:effectLst/>
          </p:spPr>
          <p:txBody>
            <a:bodyPr tIns="166155" bIns="166155" anchor="ctr"/>
            <a:lstStyle/>
            <a:p>
              <a:pPr defTabSz="844058" eaLnBrk="0" hangingPunct="0">
                <a:spcBef>
                  <a:spcPct val="50000"/>
                </a:spcBef>
                <a:buFont typeface="Wingdings" pitchFamily="2" charset="2"/>
                <a:buChar char="ü"/>
                <a:defRPr/>
              </a:pPr>
              <a:endParaRPr kumimoji="0" lang="ja-JP" altLang="en-US" sz="1663" kern="0">
                <a:solidFill>
                  <a:sysClr val="windowText" lastClr="0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7" name="Rectangle 44"/>
            <p:cNvSpPr>
              <a:spLocks noChangeArrowheads="1"/>
            </p:cNvSpPr>
            <p:nvPr/>
          </p:nvSpPr>
          <p:spPr bwMode="auto">
            <a:xfrm>
              <a:off x="3506551" y="4950105"/>
              <a:ext cx="249116" cy="193431"/>
            </a:xfrm>
            <a:prstGeom prst="rect">
              <a:avLst/>
            </a:prstGeom>
            <a:gradFill rotWithShape="1">
              <a:gsLst>
                <a:gs pos="0">
                  <a:srgbClr val="F4F49A"/>
                </a:gs>
                <a:gs pos="100000">
                  <a:srgbClr val="EDC329"/>
                </a:gs>
              </a:gsLst>
              <a:lin ang="2700000" scaled="1"/>
            </a:gradFill>
            <a:ln w="28575">
              <a:solidFill>
                <a:srgbClr val="000080"/>
              </a:solidFill>
              <a:miter lim="800000"/>
              <a:headEnd/>
              <a:tailEnd/>
            </a:ln>
          </p:spPr>
          <p:txBody>
            <a:bodyPr wrap="none" anchor="ctr"/>
            <a:lstStyle/>
            <a:p>
              <a:pPr algn="ctr" defTabSz="844058" eaLnBrk="0" hangingPunct="0">
                <a:lnSpc>
                  <a:spcPct val="90000"/>
                </a:lnSpc>
                <a:defRPr/>
              </a:pPr>
              <a:endParaRPr kumimoji="0" lang="ja-JP" altLang="ja-JP" sz="1663"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8" name="Rectangle 19"/>
            <p:cNvSpPr>
              <a:spLocks noChangeArrowheads="1"/>
            </p:cNvSpPr>
            <p:nvPr/>
          </p:nvSpPr>
          <p:spPr bwMode="auto">
            <a:xfrm>
              <a:off x="3529997" y="4975016"/>
              <a:ext cx="127489" cy="133351"/>
            </a:xfrm>
            <a:prstGeom prst="rect">
              <a:avLst/>
            </a:prstGeom>
            <a:gradFill rotWithShape="1">
              <a:gsLst>
                <a:gs pos="0">
                  <a:srgbClr val="C0C0C0"/>
                </a:gs>
                <a:gs pos="100000">
                  <a:srgbClr val="F8F8F8"/>
                </a:gs>
              </a:gsLst>
              <a:lin ang="0" scaled="1"/>
            </a:gradFill>
            <a:ln w="19050">
              <a:solidFill>
                <a:srgbClr val="000080"/>
              </a:solidFill>
              <a:miter lim="800000"/>
              <a:headEnd/>
              <a:tailEnd/>
            </a:ln>
          </p:spPr>
          <p:txBody>
            <a:bodyPr wrap="none" anchor="ctr"/>
            <a:lstStyle/>
            <a:p>
              <a:pPr algn="ctr" defTabSz="844058" eaLnBrk="0" hangingPunct="0">
                <a:lnSpc>
                  <a:spcPct val="90000"/>
                </a:lnSpc>
                <a:defRPr/>
              </a:pPr>
              <a:endParaRPr kumimoji="0" lang="ja-JP" altLang="ja-JP" sz="1663"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9" name="AutoShape 26"/>
            <p:cNvSpPr>
              <a:spLocks noChangeArrowheads="1"/>
            </p:cNvSpPr>
            <p:nvPr/>
          </p:nvSpPr>
          <p:spPr bwMode="auto">
            <a:xfrm>
              <a:off x="3522670" y="4976481"/>
              <a:ext cx="105507" cy="130419"/>
            </a:xfrm>
            <a:prstGeom prst="homePlate">
              <a:avLst>
                <a:gd name="adj" fmla="val 28616"/>
              </a:avLst>
            </a:prstGeom>
            <a:gradFill rotWithShape="1">
              <a:gsLst>
                <a:gs pos="0">
                  <a:srgbClr val="C0C0C0"/>
                </a:gs>
                <a:gs pos="100000">
                  <a:srgbClr val="F8F8F8"/>
                </a:gs>
              </a:gsLst>
              <a:lin ang="0" scaled="1"/>
            </a:gradFill>
            <a:ln w="19050">
              <a:solidFill>
                <a:srgbClr val="000080"/>
              </a:solidFill>
              <a:miter lim="800000"/>
              <a:headEnd/>
              <a:tailEnd/>
            </a:ln>
          </p:spPr>
          <p:txBody>
            <a:bodyPr wrap="none" anchor="ctr"/>
            <a:lstStyle/>
            <a:p>
              <a:pPr algn="ctr" defTabSz="844058" eaLnBrk="0" hangingPunct="0">
                <a:lnSpc>
                  <a:spcPct val="90000"/>
                </a:lnSpc>
                <a:defRPr/>
              </a:pPr>
              <a:endParaRPr kumimoji="0" lang="ja-JP" altLang="ja-JP" sz="1663"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0" name="AutoShape 24"/>
            <p:cNvSpPr>
              <a:spLocks noChangeArrowheads="1"/>
            </p:cNvSpPr>
            <p:nvPr/>
          </p:nvSpPr>
          <p:spPr bwMode="auto">
            <a:xfrm>
              <a:off x="3163651" y="4972085"/>
              <a:ext cx="196362" cy="131885"/>
            </a:xfrm>
            <a:prstGeom prst="homePlate">
              <a:avLst>
                <a:gd name="adj" fmla="val 40792"/>
              </a:avLst>
            </a:prstGeom>
            <a:gradFill rotWithShape="1">
              <a:gsLst>
                <a:gs pos="0">
                  <a:srgbClr val="000080"/>
                </a:gs>
                <a:gs pos="100000">
                  <a:srgbClr val="0066FF"/>
                </a:gs>
              </a:gsLst>
              <a:lin ang="0" scaled="1"/>
            </a:gradFill>
            <a:ln w="25400" algn="ctr">
              <a:solidFill>
                <a:srgbClr val="000080"/>
              </a:solidFill>
              <a:miter lim="800000"/>
              <a:headEnd/>
              <a:tailEnd/>
            </a:ln>
          </p:spPr>
          <p:txBody>
            <a:bodyPr wrap="none" anchor="ctr"/>
            <a:lstStyle/>
            <a:p>
              <a:pPr algn="ctr" defTabSz="844058" eaLnBrk="0" hangingPunct="0">
                <a:lnSpc>
                  <a:spcPct val="90000"/>
                </a:lnSpc>
                <a:defRPr/>
              </a:pPr>
              <a:endParaRPr kumimoji="0" lang="ja-JP" altLang="ja-JP" sz="1663"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1" name="AutoShape 25"/>
            <p:cNvSpPr>
              <a:spLocks noChangeArrowheads="1"/>
            </p:cNvSpPr>
            <p:nvPr/>
          </p:nvSpPr>
          <p:spPr bwMode="auto">
            <a:xfrm>
              <a:off x="3232524" y="4972085"/>
              <a:ext cx="128954" cy="131885"/>
            </a:xfrm>
            <a:prstGeom prst="chevron">
              <a:avLst>
                <a:gd name="adj" fmla="val 37894"/>
              </a:avLst>
            </a:prstGeom>
            <a:gradFill rotWithShape="1">
              <a:gsLst>
                <a:gs pos="0">
                  <a:srgbClr val="C0C0C0"/>
                </a:gs>
                <a:gs pos="100000">
                  <a:srgbClr val="F8F8F8"/>
                </a:gs>
              </a:gsLst>
              <a:lin ang="0" scaled="1"/>
            </a:gradFill>
            <a:ln w="12700" algn="ctr">
              <a:solidFill>
                <a:srgbClr val="000080"/>
              </a:solidFill>
              <a:miter lim="800000"/>
              <a:headEnd/>
              <a:tailEnd/>
            </a:ln>
          </p:spPr>
          <p:txBody>
            <a:bodyPr wrap="none" lIns="0" rIns="0" anchor="ctr"/>
            <a:lstStyle/>
            <a:p>
              <a:pPr algn="ctr" defTabSz="844058" eaLnBrk="0" hangingPunct="0">
                <a:lnSpc>
                  <a:spcPct val="90000"/>
                </a:lnSpc>
                <a:defRPr/>
              </a:pPr>
              <a:endParaRPr kumimoji="0" lang="ja-JP" altLang="ja-JP" sz="1663"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2" name="Rectangle 15"/>
            <p:cNvSpPr>
              <a:spLocks noChangeArrowheads="1"/>
            </p:cNvSpPr>
            <p:nvPr/>
          </p:nvSpPr>
          <p:spPr bwMode="auto">
            <a:xfrm>
              <a:off x="2916001" y="5106900"/>
              <a:ext cx="104042" cy="123093"/>
            </a:xfrm>
            <a:prstGeom prst="rect">
              <a:avLst/>
            </a:prstGeom>
            <a:gradFill rotWithShape="1">
              <a:gsLst>
                <a:gs pos="0">
                  <a:srgbClr val="FF3300">
                    <a:alpha val="89000"/>
                  </a:srgbClr>
                </a:gs>
                <a:gs pos="100000">
                  <a:srgbClr val="CC3300">
                    <a:alpha val="89000"/>
                  </a:srgbClr>
                </a:gs>
              </a:gsLst>
              <a:lin ang="2700000" scaled="1"/>
            </a:gradFill>
            <a:ln w="28575">
              <a:solidFill>
                <a:srgbClr val="000080"/>
              </a:solidFill>
              <a:miter lim="800000"/>
              <a:headEnd/>
              <a:tailEnd/>
            </a:ln>
          </p:spPr>
          <p:txBody>
            <a:bodyPr wrap="none" anchor="ctr"/>
            <a:lstStyle/>
            <a:p>
              <a:pPr algn="ctr" defTabSz="844058" eaLnBrk="0" hangingPunct="0">
                <a:lnSpc>
                  <a:spcPct val="90000"/>
                </a:lnSpc>
                <a:defRPr/>
              </a:pPr>
              <a:r>
                <a:rPr kumimoji="0" lang="en-US" altLang="ja-JP" sz="1663"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G</a:t>
              </a:r>
              <a:endParaRPr kumimoji="0" lang="ja-JP" altLang="ja-JP" sz="1663"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3" name="Oval 14"/>
            <p:cNvSpPr>
              <a:spLocks noChangeArrowheads="1"/>
            </p:cNvSpPr>
            <p:nvPr/>
          </p:nvSpPr>
          <p:spPr bwMode="auto">
            <a:xfrm>
              <a:off x="2916001" y="4838736"/>
              <a:ext cx="106973" cy="142142"/>
            </a:xfrm>
            <a:prstGeom prst="ellipse">
              <a:avLst/>
            </a:prstGeom>
            <a:gradFill rotWithShape="1">
              <a:gsLst>
                <a:gs pos="0">
                  <a:srgbClr val="AEE9EA">
                    <a:alpha val="71999"/>
                  </a:srgbClr>
                </a:gs>
                <a:gs pos="100000">
                  <a:srgbClr val="74A3D6"/>
                </a:gs>
              </a:gsLst>
              <a:lin ang="2700000" scaled="1"/>
            </a:gradFill>
            <a:ln w="28575">
              <a:solidFill>
                <a:srgbClr val="000080"/>
              </a:solidFill>
              <a:round/>
              <a:headEnd/>
              <a:tailEnd/>
            </a:ln>
          </p:spPr>
          <p:txBody>
            <a:bodyPr wrap="none" anchor="ctr"/>
            <a:lstStyle/>
            <a:p>
              <a:pPr algn="ctr" defTabSz="844058" eaLnBrk="0" hangingPunct="0">
                <a:lnSpc>
                  <a:spcPct val="90000"/>
                </a:lnSpc>
                <a:defRPr/>
              </a:pPr>
              <a:endParaRPr kumimoji="0" lang="ja-JP" altLang="ja-JP" sz="1663"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4" name="Rectangle 16"/>
            <p:cNvSpPr>
              <a:spLocks noChangeArrowheads="1"/>
            </p:cNvSpPr>
            <p:nvPr/>
          </p:nvSpPr>
          <p:spPr bwMode="auto">
            <a:xfrm>
              <a:off x="3015647" y="4977946"/>
              <a:ext cx="108438" cy="106974"/>
            </a:xfrm>
            <a:prstGeom prst="rect">
              <a:avLst/>
            </a:prstGeom>
            <a:solidFill>
              <a:srgbClr val="99CCFF"/>
            </a:solidFill>
            <a:ln w="19050">
              <a:solidFill>
                <a:srgbClr val="000080"/>
              </a:solidFill>
              <a:miter lim="800000"/>
              <a:headEnd/>
              <a:tailEnd/>
            </a:ln>
          </p:spPr>
          <p:txBody>
            <a:bodyPr wrap="none" anchor="ctr"/>
            <a:lstStyle/>
            <a:p>
              <a:pPr algn="ctr" defTabSz="844058" eaLnBrk="0" hangingPunct="0">
                <a:lnSpc>
                  <a:spcPct val="90000"/>
                </a:lnSpc>
                <a:defRPr/>
              </a:pPr>
              <a:endParaRPr kumimoji="0" lang="ja-JP" altLang="ja-JP" sz="1663"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5" name="Oval 50"/>
            <p:cNvSpPr>
              <a:spLocks noChangeArrowheads="1"/>
            </p:cNvSpPr>
            <p:nvPr/>
          </p:nvSpPr>
          <p:spPr bwMode="auto">
            <a:xfrm>
              <a:off x="3033232" y="4994066"/>
              <a:ext cx="24911" cy="30773"/>
            </a:xfrm>
            <a:prstGeom prst="ellipse">
              <a:avLst/>
            </a:prstGeom>
            <a:solidFill>
              <a:srgbClr val="FFFFFF"/>
            </a:solidFill>
            <a:ln w="19050">
              <a:solidFill>
                <a:srgbClr val="000080"/>
              </a:solidFill>
              <a:round/>
              <a:headEnd/>
              <a:tailEnd/>
            </a:ln>
          </p:spPr>
          <p:txBody>
            <a:bodyPr wrap="none" anchor="ctr"/>
            <a:lstStyle/>
            <a:p>
              <a:pPr algn="ctr" defTabSz="844058" eaLnBrk="0" hangingPunct="0">
                <a:lnSpc>
                  <a:spcPct val="90000"/>
                </a:lnSpc>
                <a:defRPr/>
              </a:pPr>
              <a:endParaRPr kumimoji="0" lang="ja-JP" altLang="ja-JP" sz="1663"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6" name="Oval 51"/>
            <p:cNvSpPr>
              <a:spLocks noChangeArrowheads="1"/>
            </p:cNvSpPr>
            <p:nvPr/>
          </p:nvSpPr>
          <p:spPr bwMode="auto">
            <a:xfrm>
              <a:off x="3033232" y="5038028"/>
              <a:ext cx="24911" cy="32239"/>
            </a:xfrm>
            <a:prstGeom prst="ellipse">
              <a:avLst/>
            </a:prstGeom>
            <a:solidFill>
              <a:srgbClr val="FFFFFF"/>
            </a:solidFill>
            <a:ln w="19050">
              <a:solidFill>
                <a:srgbClr val="000080"/>
              </a:solidFill>
              <a:round/>
              <a:headEnd/>
              <a:tailEnd/>
            </a:ln>
          </p:spPr>
          <p:txBody>
            <a:bodyPr wrap="none" anchor="ctr"/>
            <a:lstStyle/>
            <a:p>
              <a:pPr algn="ctr" defTabSz="844058" eaLnBrk="0" hangingPunct="0">
                <a:lnSpc>
                  <a:spcPct val="90000"/>
                </a:lnSpc>
                <a:defRPr/>
              </a:pPr>
              <a:endParaRPr kumimoji="0" lang="ja-JP" altLang="ja-JP" sz="1663"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7" name="Oval 52"/>
            <p:cNvSpPr>
              <a:spLocks noChangeArrowheads="1"/>
            </p:cNvSpPr>
            <p:nvPr/>
          </p:nvSpPr>
          <p:spPr bwMode="auto">
            <a:xfrm>
              <a:off x="3078658" y="5017512"/>
              <a:ext cx="19050" cy="32239"/>
            </a:xfrm>
            <a:prstGeom prst="ellipse">
              <a:avLst/>
            </a:prstGeom>
            <a:solidFill>
              <a:srgbClr val="FFFFFF"/>
            </a:solidFill>
            <a:ln w="19050">
              <a:solidFill>
                <a:srgbClr val="000080"/>
              </a:solidFill>
              <a:round/>
              <a:headEnd/>
              <a:tailEnd/>
            </a:ln>
          </p:spPr>
          <p:txBody>
            <a:bodyPr wrap="none" anchor="ctr"/>
            <a:lstStyle/>
            <a:p>
              <a:pPr algn="ctr" defTabSz="844058" eaLnBrk="0" hangingPunct="0">
                <a:lnSpc>
                  <a:spcPct val="90000"/>
                </a:lnSpc>
                <a:defRPr/>
              </a:pPr>
              <a:endParaRPr kumimoji="0" lang="ja-JP" altLang="ja-JP" sz="1663"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78" name="AutoShape 58"/>
            <p:cNvCxnSpPr>
              <a:cxnSpLocks noChangeShapeType="1"/>
              <a:stCxn id="272" idx="0"/>
              <a:endCxn id="276" idx="2"/>
            </p:cNvCxnSpPr>
            <p:nvPr/>
          </p:nvCxnSpPr>
          <p:spPr bwMode="auto">
            <a:xfrm>
              <a:off x="3075541" y="5010270"/>
              <a:ext cx="20545" cy="8690"/>
            </a:xfrm>
            <a:prstGeom prst="straightConnector1">
              <a:avLst/>
            </a:prstGeom>
            <a:noFill/>
            <a:ln w="25400">
              <a:solidFill>
                <a:srgbClr val="000080"/>
              </a:solidFill>
              <a:round/>
              <a:headEnd/>
              <a:tailEnd/>
            </a:ln>
            <a:extLst>
              <a:ext uri="{909E8E84-426E-40DD-AFC4-6F175D3DCCD1}">
                <a14:hiddenFill xmlns:a14="http://schemas.microsoft.com/office/drawing/2010/main">
                  <a:noFill/>
                </a14:hiddenFill>
              </a:ext>
            </a:extLst>
          </p:spPr>
        </p:cxnSp>
        <p:cxnSp>
          <p:nvCxnSpPr>
            <p:cNvPr id="279" name="AutoShape 55"/>
            <p:cNvCxnSpPr>
              <a:cxnSpLocks noChangeShapeType="1"/>
              <a:stCxn id="272" idx="0"/>
              <a:endCxn id="276" idx="2"/>
            </p:cNvCxnSpPr>
            <p:nvPr/>
          </p:nvCxnSpPr>
          <p:spPr bwMode="auto">
            <a:xfrm rot="16200000" flipH="1">
              <a:off x="2973096" y="4966032"/>
              <a:ext cx="28552" cy="59922"/>
            </a:xfrm>
            <a:prstGeom prst="bentConnector2">
              <a:avLst/>
            </a:prstGeom>
            <a:noFill/>
            <a:ln w="25400">
              <a:solidFill>
                <a:srgbClr val="000080"/>
              </a:solidFill>
              <a:miter lim="800000"/>
              <a:headEnd/>
              <a:tailEnd/>
            </a:ln>
            <a:extLst>
              <a:ext uri="{909E8E84-426E-40DD-AFC4-6F175D3DCCD1}">
                <a14:hiddenFill xmlns:a14="http://schemas.microsoft.com/office/drawing/2010/main">
                  <a:noFill/>
                </a14:hiddenFill>
              </a:ext>
            </a:extLst>
          </p:spPr>
        </p:cxnSp>
        <p:cxnSp>
          <p:nvCxnSpPr>
            <p:cNvPr id="280" name="AutoShape 56"/>
            <p:cNvCxnSpPr>
              <a:cxnSpLocks noChangeShapeType="1"/>
              <a:stCxn id="272" idx="0"/>
              <a:endCxn id="276" idx="2"/>
            </p:cNvCxnSpPr>
            <p:nvPr/>
          </p:nvCxnSpPr>
          <p:spPr bwMode="auto">
            <a:xfrm rot="5400000" flipH="1" flipV="1">
              <a:off x="2959204" y="5050212"/>
              <a:ext cx="54620" cy="61634"/>
            </a:xfrm>
            <a:prstGeom prst="bentConnector2">
              <a:avLst/>
            </a:prstGeom>
            <a:noFill/>
            <a:ln w="25400">
              <a:solidFill>
                <a:srgbClr val="000080"/>
              </a:solidFill>
              <a:miter lim="800000"/>
              <a:headEnd/>
              <a:tailEnd/>
            </a:ln>
            <a:extLst>
              <a:ext uri="{909E8E84-426E-40DD-AFC4-6F175D3DCCD1}">
                <a14:hiddenFill xmlns:a14="http://schemas.microsoft.com/office/drawing/2010/main">
                  <a:noFill/>
                </a14:hiddenFill>
              </a:ext>
            </a:extLst>
          </p:spPr>
        </p:cxnSp>
        <p:sp>
          <p:nvSpPr>
            <p:cNvPr id="281" name="Text Box 447"/>
            <p:cNvSpPr txBox="1">
              <a:spLocks noChangeArrowheads="1"/>
            </p:cNvSpPr>
            <p:nvPr/>
          </p:nvSpPr>
          <p:spPr bwMode="auto">
            <a:xfrm>
              <a:off x="2863247" y="4829943"/>
              <a:ext cx="152400" cy="215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3077" tIns="43200" rIns="83077" bIns="43200">
              <a:spAutoFit/>
            </a:bodyPr>
            <a:lstStyle>
              <a:lvl1pPr eaLnBrk="0" hangingPunct="0">
                <a:defRPr kumimoji="1" sz="900">
                  <a:solidFill>
                    <a:schemeClr val="tx1"/>
                  </a:solidFill>
                  <a:latin typeface="Arial" charset="0"/>
                  <a:ea typeface="ＭＳ Ｐゴシック" pitchFamily="50" charset="-128"/>
                </a:defRPr>
              </a:lvl1pPr>
              <a:lvl2pPr marL="742950" indent="-285750" eaLnBrk="0" hangingPunct="0">
                <a:defRPr kumimoji="1" sz="900">
                  <a:solidFill>
                    <a:schemeClr val="tx1"/>
                  </a:solidFill>
                  <a:latin typeface="Arial" charset="0"/>
                  <a:ea typeface="ＭＳ Ｐゴシック" pitchFamily="50" charset="-128"/>
                </a:defRPr>
              </a:lvl2pPr>
              <a:lvl3pPr marL="1143000" indent="-228600" eaLnBrk="0" hangingPunct="0">
                <a:defRPr kumimoji="1" sz="900">
                  <a:solidFill>
                    <a:schemeClr val="tx1"/>
                  </a:solidFill>
                  <a:latin typeface="Arial" charset="0"/>
                  <a:ea typeface="ＭＳ Ｐゴシック" pitchFamily="50" charset="-128"/>
                </a:defRPr>
              </a:lvl3pPr>
              <a:lvl4pPr marL="1600200" indent="-228600" eaLnBrk="0" hangingPunct="0">
                <a:defRPr kumimoji="1" sz="900">
                  <a:solidFill>
                    <a:schemeClr val="tx1"/>
                  </a:solidFill>
                  <a:latin typeface="Arial" charset="0"/>
                  <a:ea typeface="ＭＳ Ｐゴシック" pitchFamily="50" charset="-128"/>
                </a:defRPr>
              </a:lvl4pPr>
              <a:lvl5pPr marL="2057400" indent="-228600" eaLnBrk="0" hangingPunct="0">
                <a:defRPr kumimoji="1" sz="9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9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9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9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900">
                  <a:solidFill>
                    <a:schemeClr val="tx1"/>
                  </a:solidFill>
                  <a:latin typeface="Arial" charset="0"/>
                  <a:ea typeface="ＭＳ Ｐゴシック" pitchFamily="50" charset="-128"/>
                </a:defRPr>
              </a:lvl9pPr>
            </a:lstStyle>
            <a:p>
              <a:pPr defTabSz="844058" eaLnBrk="1" hangingPunct="1">
                <a:spcBef>
                  <a:spcPct val="50000"/>
                </a:spcBef>
                <a:defRPr/>
              </a:pPr>
              <a:r>
                <a:rPr lang="ja-JP" altLang="en-US" sz="831"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grpSp>
      <p:cxnSp>
        <p:nvCxnSpPr>
          <p:cNvPr id="282" name="直線コネクタ 281"/>
          <p:cNvCxnSpPr>
            <a:stCxn id="43" idx="0"/>
          </p:cNvCxnSpPr>
          <p:nvPr/>
        </p:nvCxnSpPr>
        <p:spPr>
          <a:xfrm flipV="1">
            <a:off x="5599953" y="4608743"/>
            <a:ext cx="0" cy="20783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83" name="直線コネクタ 282"/>
          <p:cNvCxnSpPr/>
          <p:nvPr/>
        </p:nvCxnSpPr>
        <p:spPr>
          <a:xfrm>
            <a:off x="1248304" y="4610555"/>
            <a:ext cx="1999" cy="167787"/>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84" name="Text Box 429"/>
          <p:cNvSpPr txBox="1">
            <a:spLocks noChangeArrowheads="1"/>
          </p:cNvSpPr>
          <p:nvPr/>
        </p:nvSpPr>
        <p:spPr bwMode="auto">
          <a:xfrm>
            <a:off x="2672238" y="3679767"/>
            <a:ext cx="1521069" cy="238859"/>
          </a:xfrm>
          <a:prstGeom prst="rect">
            <a:avLst/>
          </a:prstGeom>
          <a:solidFill>
            <a:schemeClr val="tx2">
              <a:lumMod val="20000"/>
              <a:lumOff val="80000"/>
            </a:schemeClr>
          </a:solidFill>
          <a:ln w="19050">
            <a:solidFill>
              <a:schemeClr val="tx2"/>
            </a:solidFill>
          </a:ln>
          <a:effectLst/>
          <a:extLst/>
        </p:spPr>
        <p:txBody>
          <a:bodyPr anchor="ctr">
            <a:normAutofit fontScale="55000" lnSpcReduction="20000"/>
          </a:bodyPr>
          <a:lstStyle>
            <a:lvl1pPr eaLnBrk="0" hangingPunct="0">
              <a:defRPr kumimoji="1" sz="900">
                <a:solidFill>
                  <a:schemeClr val="tx1"/>
                </a:solidFill>
                <a:latin typeface="Arial" charset="0"/>
                <a:ea typeface="ＭＳ Ｐゴシック" pitchFamily="50" charset="-128"/>
              </a:defRPr>
            </a:lvl1pPr>
            <a:lvl2pPr marL="742950" indent="-285750" eaLnBrk="0" hangingPunct="0">
              <a:defRPr kumimoji="1" sz="900">
                <a:solidFill>
                  <a:schemeClr val="tx1"/>
                </a:solidFill>
                <a:latin typeface="Arial" charset="0"/>
                <a:ea typeface="ＭＳ Ｐゴシック" pitchFamily="50" charset="-128"/>
              </a:defRPr>
            </a:lvl2pPr>
            <a:lvl3pPr marL="1143000" indent="-228600" eaLnBrk="0" hangingPunct="0">
              <a:defRPr kumimoji="1" sz="900">
                <a:solidFill>
                  <a:schemeClr val="tx1"/>
                </a:solidFill>
                <a:latin typeface="Arial" charset="0"/>
                <a:ea typeface="ＭＳ Ｐゴシック" pitchFamily="50" charset="-128"/>
              </a:defRPr>
            </a:lvl3pPr>
            <a:lvl4pPr marL="1600200" indent="-228600" eaLnBrk="0" hangingPunct="0">
              <a:defRPr kumimoji="1" sz="900">
                <a:solidFill>
                  <a:schemeClr val="tx1"/>
                </a:solidFill>
                <a:latin typeface="Arial" charset="0"/>
                <a:ea typeface="ＭＳ Ｐゴシック" pitchFamily="50" charset="-128"/>
              </a:defRPr>
            </a:lvl4pPr>
            <a:lvl5pPr marL="2057400" indent="-228600" eaLnBrk="0" hangingPunct="0">
              <a:defRPr kumimoji="1" sz="9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9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9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9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900">
                <a:solidFill>
                  <a:schemeClr val="tx1"/>
                </a:solidFill>
                <a:latin typeface="Arial" charset="0"/>
                <a:ea typeface="ＭＳ Ｐゴシック" pitchFamily="50" charset="-128"/>
              </a:defRPr>
            </a:lvl9pPr>
          </a:lstStyle>
          <a:p>
            <a:pPr algn="ctr" defTabSz="844058" eaLnBrk="1" hangingPunct="1">
              <a:spcBef>
                <a:spcPct val="50000"/>
              </a:spcBef>
              <a:defRPr/>
            </a:pPr>
            <a:r>
              <a:rPr lang="ja-JP" altLang="en-US" sz="1477"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統合マネジメントシステム</a:t>
            </a:r>
          </a:p>
        </p:txBody>
      </p:sp>
      <p:sp>
        <p:nvSpPr>
          <p:cNvPr id="285" name="Text Box 429"/>
          <p:cNvSpPr txBox="1">
            <a:spLocks noChangeArrowheads="1"/>
          </p:cNvSpPr>
          <p:nvPr/>
        </p:nvSpPr>
        <p:spPr bwMode="auto">
          <a:xfrm>
            <a:off x="2672238" y="3961390"/>
            <a:ext cx="1541586" cy="416169"/>
          </a:xfrm>
          <a:prstGeom prst="rect">
            <a:avLst/>
          </a:prstGeom>
          <a:solidFill>
            <a:schemeClr val="bg2"/>
          </a:solidFill>
          <a:ln w="19050">
            <a:solidFill>
              <a:schemeClr val="bg2">
                <a:lumMod val="75000"/>
              </a:schemeClr>
            </a:solidFill>
          </a:ln>
          <a:effectLst/>
          <a:extLst/>
        </p:spPr>
        <p:txBody>
          <a:bodyPr anchor="ctr">
            <a:normAutofit fontScale="55000" lnSpcReduction="20000"/>
          </a:bodyPr>
          <a:lstStyle>
            <a:lvl1pPr eaLnBrk="0" hangingPunct="0">
              <a:defRPr kumimoji="1" sz="900">
                <a:solidFill>
                  <a:schemeClr val="tx1"/>
                </a:solidFill>
                <a:latin typeface="Arial" charset="0"/>
                <a:ea typeface="ＭＳ Ｐゴシック" pitchFamily="50" charset="-128"/>
              </a:defRPr>
            </a:lvl1pPr>
            <a:lvl2pPr marL="742950" indent="-285750" eaLnBrk="0" hangingPunct="0">
              <a:defRPr kumimoji="1" sz="900">
                <a:solidFill>
                  <a:schemeClr val="tx1"/>
                </a:solidFill>
                <a:latin typeface="Arial" charset="0"/>
                <a:ea typeface="ＭＳ Ｐゴシック" pitchFamily="50" charset="-128"/>
              </a:defRPr>
            </a:lvl2pPr>
            <a:lvl3pPr marL="1143000" indent="-228600" eaLnBrk="0" hangingPunct="0">
              <a:defRPr kumimoji="1" sz="900">
                <a:solidFill>
                  <a:schemeClr val="tx1"/>
                </a:solidFill>
                <a:latin typeface="Arial" charset="0"/>
                <a:ea typeface="ＭＳ Ｐゴシック" pitchFamily="50" charset="-128"/>
              </a:defRPr>
            </a:lvl3pPr>
            <a:lvl4pPr marL="1600200" indent="-228600" eaLnBrk="0" hangingPunct="0">
              <a:defRPr kumimoji="1" sz="900">
                <a:solidFill>
                  <a:schemeClr val="tx1"/>
                </a:solidFill>
                <a:latin typeface="Arial" charset="0"/>
                <a:ea typeface="ＭＳ Ｐゴシック" pitchFamily="50" charset="-128"/>
              </a:defRPr>
            </a:lvl4pPr>
            <a:lvl5pPr marL="2057400" indent="-228600" eaLnBrk="0" hangingPunct="0">
              <a:defRPr kumimoji="1" sz="9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9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9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9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900">
                <a:solidFill>
                  <a:schemeClr val="tx1"/>
                </a:solidFill>
                <a:latin typeface="Arial" charset="0"/>
                <a:ea typeface="ＭＳ Ｐゴシック" pitchFamily="50" charset="-128"/>
              </a:defRPr>
            </a:lvl9pPr>
          </a:lstStyle>
          <a:p>
            <a:pPr defTabSz="844058" eaLnBrk="1" hangingPunct="1">
              <a:spcBef>
                <a:spcPct val="50000"/>
              </a:spcBef>
              <a:defRPr/>
            </a:pPr>
            <a:r>
              <a:rPr lang="ja-JP" altLang="en-US" sz="1477"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zh-TW" altLang="en-US" sz="1477"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最適</a:t>
            </a:r>
            <a:r>
              <a:rPr lang="ja-JP" altLang="en-US" sz="1477"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タスク</a:t>
            </a:r>
            <a:r>
              <a:rPr lang="zh-TW" altLang="en-US" sz="1477"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配置</a:t>
            </a:r>
          </a:p>
          <a:p>
            <a:pPr defTabSz="844058" eaLnBrk="1" hangingPunct="1">
              <a:spcBef>
                <a:spcPct val="50000"/>
              </a:spcBef>
              <a:defRPr/>
            </a:pPr>
            <a:r>
              <a:rPr lang="ja-JP" altLang="en-US" sz="1477"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zh-TW" altLang="en-US" sz="1477"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最適化</a:t>
            </a:r>
            <a:r>
              <a:rPr lang="ja-JP" altLang="en-US" sz="1477"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制御（機械学習）</a:t>
            </a:r>
          </a:p>
        </p:txBody>
      </p:sp>
      <p:sp>
        <p:nvSpPr>
          <p:cNvPr id="286" name="角丸四角形 285"/>
          <p:cNvSpPr/>
          <p:nvPr/>
        </p:nvSpPr>
        <p:spPr>
          <a:xfrm>
            <a:off x="6526191" y="5227698"/>
            <a:ext cx="2924308" cy="13816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44058" eaLnBrk="0" hangingPunct="0">
              <a:defRPr/>
            </a:pPr>
            <a:endParaRPr lang="en-US" altLang="ja-JP" sz="1108"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844058" eaLnBrk="0" hangingPunct="0">
              <a:defRPr/>
            </a:pPr>
            <a:r>
              <a:rPr lang="ja-JP" altLang="en-US" sz="1292"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ＢＡＵケースに比べ、</a:t>
            </a:r>
            <a:endParaRPr lang="en-US" altLang="ja-JP" sz="1292"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844058" eaLnBrk="0" hangingPunct="0">
              <a:defRPr/>
            </a:pPr>
            <a:r>
              <a:rPr lang="en-US" altLang="ja-JP" sz="1292"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2030</a:t>
            </a:r>
            <a:r>
              <a:rPr lang="ja-JP" altLang="en-US" sz="1292"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年時点での大幅削減を実現！</a:t>
            </a:r>
            <a:endParaRPr lang="en-US" altLang="ja-JP" sz="1292"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58" eaLnBrk="0" hangingPunct="0">
              <a:defRPr/>
            </a:pPr>
            <a:endParaRPr lang="en-US" altLang="ja-JP" sz="1292"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844058" eaLnBrk="0" hangingPunct="0">
              <a:defRPr/>
            </a:pPr>
            <a:r>
              <a:rPr lang="ja-JP" altLang="en-US" sz="1292"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我が国データセンター分野の</a:t>
            </a:r>
            <a:endParaRPr lang="en-US" altLang="ja-JP" sz="1292"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844058" eaLnBrk="0" hangingPunct="0">
              <a:defRPr/>
            </a:pPr>
            <a:r>
              <a:rPr lang="ja-JP" altLang="en-US" sz="1292"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競争力強化！</a:t>
            </a:r>
            <a:endParaRPr lang="en-US" altLang="ja-JP" sz="1292"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7" name="角丸四角形 286"/>
          <p:cNvSpPr/>
          <p:nvPr/>
        </p:nvSpPr>
        <p:spPr>
          <a:xfrm>
            <a:off x="6526191" y="3651782"/>
            <a:ext cx="2924308" cy="12737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844058">
              <a:spcBef>
                <a:spcPct val="50000"/>
              </a:spcBef>
              <a:defRPr/>
            </a:pPr>
            <a:r>
              <a:rPr lang="ja-JP" altLang="en-US" sz="1292" b="1" kern="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大幅な省エネを達成する各種技術を組み合わせて、</a:t>
            </a:r>
            <a:r>
              <a:rPr lang="ja-JP" altLang="en-US" sz="1292"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多量排出源であるデータセンターに対する削減対策方法を周知し、普及を促進！</a:t>
            </a:r>
            <a:endParaRPr lang="en-US" altLang="ja-JP" sz="1292"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8" name="下矢印 287"/>
          <p:cNvSpPr/>
          <p:nvPr/>
        </p:nvSpPr>
        <p:spPr>
          <a:xfrm>
            <a:off x="7585773" y="4767353"/>
            <a:ext cx="731159" cy="602727"/>
          </a:xfrm>
          <a:prstGeom prst="downArrow">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58" eaLnBrk="0" hangingPunct="0"/>
            <a:endParaRPr lang="ja-JP" altLang="en-US" sz="1663">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89" name="表 288"/>
          <p:cNvGraphicFramePr>
            <a:graphicFrameLocks noGrp="1"/>
          </p:cNvGraphicFramePr>
          <p:nvPr>
            <p:extLst/>
          </p:nvPr>
        </p:nvGraphicFramePr>
        <p:xfrm>
          <a:off x="606453" y="5522243"/>
          <a:ext cx="4026442" cy="1047446"/>
        </p:xfrm>
        <a:graphic>
          <a:graphicData uri="http://schemas.openxmlformats.org/drawingml/2006/table">
            <a:tbl>
              <a:tblPr firstRow="1" bandRow="1">
                <a:tableStyleId>{5C22544A-7EE6-4342-B048-85BDC9FD1C3A}</a:tableStyleId>
              </a:tblPr>
              <a:tblGrid>
                <a:gridCol w="1301216">
                  <a:extLst>
                    <a:ext uri="{9D8B030D-6E8A-4147-A177-3AD203B41FA5}">
                      <a16:colId xmlns:a16="http://schemas.microsoft.com/office/drawing/2014/main" val="20000"/>
                    </a:ext>
                  </a:extLst>
                </a:gridCol>
                <a:gridCol w="1395847">
                  <a:extLst>
                    <a:ext uri="{9D8B030D-6E8A-4147-A177-3AD203B41FA5}">
                      <a16:colId xmlns:a16="http://schemas.microsoft.com/office/drawing/2014/main" val="20001"/>
                    </a:ext>
                  </a:extLst>
                </a:gridCol>
                <a:gridCol w="1329379">
                  <a:extLst>
                    <a:ext uri="{9D8B030D-6E8A-4147-A177-3AD203B41FA5}">
                      <a16:colId xmlns:a16="http://schemas.microsoft.com/office/drawing/2014/main" val="20002"/>
                    </a:ext>
                  </a:extLst>
                </a:gridCol>
              </a:tblGrid>
              <a:tr h="31280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100" kern="0" dirty="0">
                          <a:solidFill>
                            <a:srgbClr val="000000"/>
                          </a:solidFill>
                          <a:latin typeface="+mn-ea"/>
                          <a:ea typeface="+mn-ea"/>
                        </a:rPr>
                        <a:t>ICT</a:t>
                      </a:r>
                      <a:r>
                        <a:rPr lang="ja-JP" altLang="en-US" sz="1100" kern="0" dirty="0">
                          <a:solidFill>
                            <a:srgbClr val="000000"/>
                          </a:solidFill>
                          <a:latin typeface="+mn-ea"/>
                          <a:ea typeface="+mn-ea"/>
                        </a:rPr>
                        <a:t>機器</a:t>
                      </a:r>
                    </a:p>
                  </a:txBody>
                  <a:tcPr marL="84407" marR="84407"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100" kern="0" dirty="0">
                          <a:solidFill>
                            <a:srgbClr val="000000"/>
                          </a:solidFill>
                          <a:latin typeface="+mn-ea"/>
                          <a:ea typeface="+mn-ea"/>
                        </a:rPr>
                        <a:t>空調機器</a:t>
                      </a:r>
                    </a:p>
                  </a:txBody>
                  <a:tcPr marL="84407" marR="84407"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r>
                        <a:rPr lang="ja-JP" altLang="en-US" sz="1100" kern="0" dirty="0">
                          <a:solidFill>
                            <a:srgbClr val="000000"/>
                          </a:solidFill>
                          <a:latin typeface="+mn-ea"/>
                          <a:ea typeface="+mn-ea"/>
                        </a:rPr>
                        <a:t>電源システム</a:t>
                      </a:r>
                      <a:endParaRPr kumimoji="1" lang="ja-JP" altLang="en-US" sz="1100" dirty="0"/>
                    </a:p>
                  </a:txBody>
                  <a:tcPr marL="84407" marR="84407"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10000"/>
                  </a:ext>
                </a:extLst>
              </a:tr>
              <a:tr h="734645">
                <a:tc>
                  <a:txBody>
                    <a:bodyPr/>
                    <a:lstStyle/>
                    <a:p>
                      <a:r>
                        <a:rPr kumimoji="1" lang="ja-JP" altLang="en-US" sz="900" dirty="0">
                          <a:solidFill>
                            <a:schemeClr val="tx1"/>
                          </a:solidFill>
                        </a:rPr>
                        <a:t>・ファンレス耐高温</a:t>
                      </a:r>
                      <a:endParaRPr kumimoji="1" lang="en-US" altLang="ja-JP" sz="900" dirty="0">
                        <a:solidFill>
                          <a:schemeClr val="tx1"/>
                        </a:solidFill>
                      </a:endParaRPr>
                    </a:p>
                    <a:p>
                      <a:r>
                        <a:rPr kumimoji="1" lang="ja-JP" altLang="en-US" sz="900">
                          <a:solidFill>
                            <a:schemeClr val="tx1"/>
                          </a:solidFill>
                        </a:rPr>
                        <a:t>　サーバ</a:t>
                      </a:r>
                      <a:endParaRPr kumimoji="1" lang="ja-JP" altLang="en-US" sz="900" dirty="0">
                        <a:solidFill>
                          <a:schemeClr val="tx1"/>
                        </a:solidFill>
                      </a:endParaRPr>
                    </a:p>
                  </a:txBody>
                  <a:tcPr marL="84407" marR="84407"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eaLnBrk="1" fontAlgn="auto" hangingPunct="1">
                        <a:lnSpc>
                          <a:spcPts val="1000"/>
                        </a:lnSpc>
                        <a:spcBef>
                          <a:spcPct val="50000"/>
                        </a:spcBef>
                        <a:spcAft>
                          <a:spcPts val="0"/>
                        </a:spcAft>
                        <a:defRPr/>
                      </a:pPr>
                      <a:r>
                        <a:rPr lang="ja-JP" altLang="en-US" sz="900" kern="0" dirty="0">
                          <a:solidFill>
                            <a:srgbClr val="000000"/>
                          </a:solidFill>
                          <a:latin typeface="+mn-ea"/>
                          <a:ea typeface="+mn-ea"/>
                        </a:rPr>
                        <a:t>・低送風動力均一制御　</a:t>
                      </a:r>
                      <a:endParaRPr lang="en-US" altLang="ja-JP" sz="900" kern="0" dirty="0">
                        <a:solidFill>
                          <a:srgbClr val="000000"/>
                        </a:solidFill>
                        <a:latin typeface="+mn-ea"/>
                        <a:ea typeface="+mn-ea"/>
                      </a:endParaRPr>
                    </a:p>
                    <a:p>
                      <a:pPr eaLnBrk="1" fontAlgn="auto" hangingPunct="1">
                        <a:lnSpc>
                          <a:spcPts val="1000"/>
                        </a:lnSpc>
                        <a:spcBef>
                          <a:spcPct val="50000"/>
                        </a:spcBef>
                        <a:spcAft>
                          <a:spcPts val="0"/>
                        </a:spcAft>
                        <a:defRPr/>
                      </a:pPr>
                      <a:r>
                        <a:rPr lang="ja-JP" altLang="en-US" sz="900" kern="0" dirty="0">
                          <a:solidFill>
                            <a:srgbClr val="000000"/>
                          </a:solidFill>
                          <a:latin typeface="+mn-ea"/>
                          <a:ea typeface="+mn-ea"/>
                        </a:rPr>
                        <a:t>・連携ファン制御</a:t>
                      </a:r>
                      <a:endParaRPr lang="en-US" altLang="ja-JP" sz="900" kern="0" dirty="0">
                        <a:solidFill>
                          <a:srgbClr val="000000"/>
                        </a:solidFill>
                        <a:latin typeface="+mn-ea"/>
                        <a:ea typeface="+mn-ea"/>
                      </a:endParaRPr>
                    </a:p>
                    <a:p>
                      <a:pPr eaLnBrk="1" fontAlgn="auto" hangingPunct="1">
                        <a:lnSpc>
                          <a:spcPts val="1000"/>
                        </a:lnSpc>
                        <a:spcBef>
                          <a:spcPct val="50000"/>
                        </a:spcBef>
                        <a:spcAft>
                          <a:spcPts val="0"/>
                        </a:spcAft>
                        <a:defRPr/>
                      </a:pPr>
                      <a:r>
                        <a:rPr lang="ja-JP" altLang="en-US" sz="900" kern="0" dirty="0">
                          <a:solidFill>
                            <a:srgbClr val="000000"/>
                          </a:solidFill>
                          <a:latin typeface="+mn-ea"/>
                          <a:ea typeface="+mn-ea"/>
                        </a:rPr>
                        <a:t>・外気・雪氷利用</a:t>
                      </a:r>
                    </a:p>
                  </a:txBody>
                  <a:tcPr marL="84407" marR="84407"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eaLnBrk="1" fontAlgn="auto" hangingPunct="1">
                        <a:lnSpc>
                          <a:spcPts val="900"/>
                        </a:lnSpc>
                        <a:spcBef>
                          <a:spcPct val="50000"/>
                        </a:spcBef>
                        <a:spcAft>
                          <a:spcPts val="0"/>
                        </a:spcAft>
                        <a:defRPr/>
                      </a:pPr>
                      <a:r>
                        <a:rPr lang="ja-JP" altLang="en-US" sz="900" kern="0" dirty="0">
                          <a:solidFill>
                            <a:srgbClr val="000000"/>
                          </a:solidFill>
                          <a:latin typeface="+mn-ea"/>
                          <a:ea typeface="+mn-ea"/>
                        </a:rPr>
                        <a:t>・高電圧直流電源</a:t>
                      </a:r>
                    </a:p>
                    <a:p>
                      <a:pPr eaLnBrk="1" fontAlgn="auto" hangingPunct="1">
                        <a:lnSpc>
                          <a:spcPts val="900"/>
                        </a:lnSpc>
                        <a:spcBef>
                          <a:spcPct val="50000"/>
                        </a:spcBef>
                        <a:spcAft>
                          <a:spcPts val="0"/>
                        </a:spcAft>
                        <a:defRPr/>
                      </a:pPr>
                      <a:r>
                        <a:rPr lang="ja-JP" altLang="en-US" sz="900" kern="0" dirty="0">
                          <a:solidFill>
                            <a:srgbClr val="000000"/>
                          </a:solidFill>
                          <a:latin typeface="+mn-ea"/>
                          <a:ea typeface="+mn-ea"/>
                        </a:rPr>
                        <a:t>・</a:t>
                      </a:r>
                      <a:r>
                        <a:rPr lang="ja-JP" altLang="en-US" sz="900" baseline="0" dirty="0"/>
                        <a:t>負荷に応じたアク</a:t>
                      </a:r>
                      <a:endParaRPr lang="en-US" altLang="ja-JP" sz="900" baseline="0" dirty="0"/>
                    </a:p>
                    <a:p>
                      <a:pPr eaLnBrk="1" fontAlgn="auto" hangingPunct="1">
                        <a:lnSpc>
                          <a:spcPts val="900"/>
                        </a:lnSpc>
                        <a:spcBef>
                          <a:spcPct val="50000"/>
                        </a:spcBef>
                        <a:spcAft>
                          <a:spcPts val="0"/>
                        </a:spcAft>
                        <a:defRPr/>
                      </a:pPr>
                      <a:r>
                        <a:rPr lang="ja-JP" altLang="en-US" sz="900" baseline="0" dirty="0"/>
                        <a:t>　ティブ制御</a:t>
                      </a:r>
                    </a:p>
                  </a:txBody>
                  <a:tcPr marL="84407" marR="84407"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bl>
          </a:graphicData>
        </a:graphic>
      </p:graphicFrame>
      <p:graphicFrame>
        <p:nvGraphicFramePr>
          <p:cNvPr id="290" name="表 289"/>
          <p:cNvGraphicFramePr>
            <a:graphicFrameLocks noGrp="1"/>
          </p:cNvGraphicFramePr>
          <p:nvPr>
            <p:extLst/>
          </p:nvPr>
        </p:nvGraphicFramePr>
        <p:xfrm>
          <a:off x="4969105" y="5483459"/>
          <a:ext cx="1464652" cy="1061426"/>
        </p:xfrm>
        <a:graphic>
          <a:graphicData uri="http://schemas.openxmlformats.org/drawingml/2006/table">
            <a:tbl>
              <a:tblPr firstRow="1" bandRow="1">
                <a:tableStyleId>{5C22544A-7EE6-4342-B048-85BDC9FD1C3A}</a:tableStyleId>
              </a:tblPr>
              <a:tblGrid>
                <a:gridCol w="1464652">
                  <a:extLst>
                    <a:ext uri="{9D8B030D-6E8A-4147-A177-3AD203B41FA5}">
                      <a16:colId xmlns:a16="http://schemas.microsoft.com/office/drawing/2014/main" val="20000"/>
                    </a:ext>
                  </a:extLst>
                </a:gridCol>
              </a:tblGrid>
              <a:tr h="356975">
                <a:tc>
                  <a:txBody>
                    <a:bodyPr/>
                    <a:lstStyle/>
                    <a:p>
                      <a:pPr marL="0" marR="0" indent="0" algn="ctr" defTabSz="914400" rtl="0" eaLnBrk="1" fontAlgn="auto" latinLnBrk="0" hangingPunct="1">
                        <a:lnSpc>
                          <a:spcPts val="900"/>
                        </a:lnSpc>
                        <a:spcBef>
                          <a:spcPct val="50000"/>
                        </a:spcBef>
                        <a:spcAft>
                          <a:spcPts val="0"/>
                        </a:spcAft>
                        <a:buClrTx/>
                        <a:buSzTx/>
                        <a:buFontTx/>
                        <a:buNone/>
                        <a:tabLst/>
                        <a:defRPr/>
                      </a:pPr>
                      <a:r>
                        <a:rPr lang="ja-JP" altLang="en-US" sz="900" kern="0" dirty="0">
                          <a:solidFill>
                            <a:srgbClr val="000000"/>
                          </a:solidFill>
                          <a:latin typeface="+mn-ea"/>
                          <a:ea typeface="+mn-ea"/>
                        </a:rPr>
                        <a:t>廃熱利用技術</a:t>
                      </a:r>
                    </a:p>
                  </a:txBody>
                  <a:tcPr marL="84407" marR="84407"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10000"/>
                  </a:ext>
                </a:extLst>
              </a:tr>
              <a:tr h="704451">
                <a:tc>
                  <a:txBody>
                    <a:bodyPr/>
                    <a:lstStyle/>
                    <a:p>
                      <a:pPr eaLnBrk="1" fontAlgn="auto" hangingPunct="1">
                        <a:spcBef>
                          <a:spcPts val="0"/>
                        </a:spcBef>
                        <a:spcAft>
                          <a:spcPts val="0"/>
                        </a:spcAft>
                        <a:defRPr/>
                      </a:pPr>
                      <a:r>
                        <a:rPr lang="ja-JP" altLang="en-US" sz="900" kern="0" dirty="0">
                          <a:solidFill>
                            <a:srgbClr val="000000"/>
                          </a:solidFill>
                          <a:latin typeface="+mn-ea"/>
                          <a:ea typeface="+mn-ea"/>
                        </a:rPr>
                        <a:t>・</a:t>
                      </a:r>
                      <a:r>
                        <a:rPr lang="en-US" altLang="ja-JP" sz="900" kern="0" dirty="0">
                          <a:solidFill>
                            <a:srgbClr val="000000"/>
                          </a:solidFill>
                          <a:latin typeface="+mn-ea"/>
                          <a:ea typeface="+mn-ea"/>
                        </a:rPr>
                        <a:t>ICT</a:t>
                      </a:r>
                      <a:r>
                        <a:rPr lang="ja-JP" altLang="en-US" sz="900" kern="0" dirty="0">
                          <a:solidFill>
                            <a:srgbClr val="000000"/>
                          </a:solidFill>
                          <a:latin typeface="+mn-ea"/>
                          <a:ea typeface="+mn-ea"/>
                        </a:rPr>
                        <a:t>機器の稼働集中　</a:t>
                      </a:r>
                      <a:endParaRPr lang="en-US" altLang="ja-JP" sz="900" kern="0" dirty="0">
                        <a:solidFill>
                          <a:srgbClr val="000000"/>
                        </a:solidFill>
                        <a:latin typeface="+mn-ea"/>
                        <a:ea typeface="+mn-ea"/>
                      </a:endParaRPr>
                    </a:p>
                    <a:p>
                      <a:pPr eaLnBrk="1" fontAlgn="auto" hangingPunct="1">
                        <a:spcBef>
                          <a:spcPts val="0"/>
                        </a:spcBef>
                        <a:spcAft>
                          <a:spcPts val="0"/>
                        </a:spcAft>
                        <a:defRPr/>
                      </a:pPr>
                      <a:r>
                        <a:rPr lang="ja-JP" altLang="en-US" sz="900" kern="0" dirty="0">
                          <a:solidFill>
                            <a:srgbClr val="000000"/>
                          </a:solidFill>
                          <a:latin typeface="+mn-ea"/>
                          <a:ea typeface="+mn-ea"/>
                        </a:rPr>
                        <a:t>　による高温廃熱回収</a:t>
                      </a:r>
                      <a:endParaRPr lang="en-US" altLang="ja-JP" sz="900" kern="0" dirty="0">
                        <a:solidFill>
                          <a:srgbClr val="000000"/>
                        </a:solidFill>
                        <a:latin typeface="+mn-ea"/>
                        <a:ea typeface="+mn-ea"/>
                      </a:endParaRPr>
                    </a:p>
                    <a:p>
                      <a:pPr marL="177800" indent="-177800" eaLnBrk="1" fontAlgn="auto" hangingPunct="1">
                        <a:spcBef>
                          <a:spcPts val="0"/>
                        </a:spcBef>
                        <a:spcAft>
                          <a:spcPts val="0"/>
                        </a:spcAft>
                        <a:defRPr/>
                      </a:pPr>
                      <a:r>
                        <a:rPr lang="ja-JP" altLang="en-US" sz="900" kern="0" dirty="0">
                          <a:solidFill>
                            <a:srgbClr val="000000"/>
                          </a:solidFill>
                          <a:latin typeface="+mn-ea"/>
                          <a:ea typeface="+mn-ea"/>
                        </a:rPr>
                        <a:t>・オフィス空調（加温、加湿、除湿等）</a:t>
                      </a:r>
                    </a:p>
                  </a:txBody>
                  <a:tcPr marL="84407" marR="84407"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bl>
          </a:graphicData>
        </a:graphic>
      </p:graphicFrame>
      <p:sp>
        <p:nvSpPr>
          <p:cNvPr id="291" name="右矢印 290"/>
          <p:cNvSpPr/>
          <p:nvPr/>
        </p:nvSpPr>
        <p:spPr>
          <a:xfrm>
            <a:off x="4699362" y="4968110"/>
            <a:ext cx="351692" cy="1597269"/>
          </a:xfrm>
          <a:prstGeom prst="rightArrow">
            <a:avLst>
              <a:gd name="adj1" fmla="val 60291"/>
              <a:gd name="adj2" fmla="val 75809"/>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defTabSz="844058" eaLnBrk="0" hangingPunct="0">
              <a:defRPr/>
            </a:pPr>
            <a:r>
              <a:rPr lang="ja-JP" altLang="en-US" sz="1663"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廃　熱</a:t>
            </a:r>
          </a:p>
        </p:txBody>
      </p:sp>
      <p:sp>
        <p:nvSpPr>
          <p:cNvPr id="293" name="正方形/長方形 292"/>
          <p:cNvSpPr/>
          <p:nvPr/>
        </p:nvSpPr>
        <p:spPr>
          <a:xfrm>
            <a:off x="1202872" y="857423"/>
            <a:ext cx="1816071" cy="339335"/>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施策番号：</a:t>
            </a:r>
            <a:r>
              <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51</a:t>
            </a:r>
            <a:endPar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4" name="テキスト ボックス 293"/>
          <p:cNvSpPr txBox="1"/>
          <p:nvPr/>
        </p:nvSpPr>
        <p:spPr>
          <a:xfrm>
            <a:off x="9421286" y="6525344"/>
            <a:ext cx="630932" cy="369332"/>
          </a:xfrm>
          <a:prstGeom prst="rect">
            <a:avLst/>
          </a:prstGeom>
          <a:noFill/>
        </p:spPr>
        <p:txBody>
          <a:bodyPr wrap="square" rtlCol="0">
            <a:spAutoFit/>
          </a:bodyPr>
          <a:lstStyle/>
          <a:p>
            <a:pPr algn="ctr"/>
            <a:r>
              <a:rPr lang="ja-JP" altLang="en-US"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１</a:t>
            </a:r>
          </a:p>
        </p:txBody>
      </p:sp>
      <p:sp>
        <p:nvSpPr>
          <p:cNvPr id="292" name="正方形/長方形 6"/>
          <p:cNvSpPr>
            <a:spLocks noChangeArrowheads="1"/>
          </p:cNvSpPr>
          <p:nvPr/>
        </p:nvSpPr>
        <p:spPr bwMode="auto">
          <a:xfrm>
            <a:off x="3872880" y="606030"/>
            <a:ext cx="6048673" cy="1156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844058" eaLnBrk="1" hangingPunct="1">
              <a:lnSpc>
                <a:spcPts val="2000"/>
              </a:lnSpc>
              <a:spcBef>
                <a:spcPct val="0"/>
              </a:spcBef>
              <a:spcAft>
                <a:spcPts val="277"/>
              </a:spcAft>
              <a:buClr>
                <a:srgbClr val="6F6F6F"/>
              </a:buClr>
              <a:buNone/>
              <a:defRPr/>
            </a:pP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年度予算案</a:t>
            </a:r>
            <a:r>
              <a:rPr lang="en-US"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億円の内数</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年度予算額</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58" eaLnBrk="1" hangingPunct="1">
              <a:lnSpc>
                <a:spcPts val="2000"/>
              </a:lnSpc>
              <a:spcBef>
                <a:spcPct val="0"/>
              </a:spcBef>
              <a:buNone/>
              <a:defRPr/>
            </a:pP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実施期間：平成</a:t>
            </a:r>
            <a:r>
              <a:rPr kumimoji="0" lang="en-US" altLang="zh-TW"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28</a:t>
            </a: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年度～平成</a:t>
            </a:r>
            <a:r>
              <a:rPr kumimoji="0" lang="en-US" altLang="zh-TW"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30</a:t>
            </a:r>
            <a:r>
              <a:rPr kumimoji="0" lang="zh-TW" altLang="en-US" sz="2000" kern="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sym typeface="Wingdings" panose="05000000000000000000" pitchFamily="2" charset="2"/>
              </a:rPr>
              <a:t>年度</a:t>
            </a:r>
          </a:p>
          <a:p>
            <a:pPr eaLnBrk="1" hangingPunct="1">
              <a:lnSpc>
                <a:spcPts val="2000"/>
              </a:lnSpc>
              <a:spcBef>
                <a:spcPct val="0"/>
              </a:spcBef>
              <a:buNone/>
            </a:pP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担当課：地球局事業室見える化</a:t>
            </a:r>
            <a:r>
              <a:rPr lang="en-US"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L</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03-5521-8355</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zh-TW"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44058" eaLnBrk="1" hangingPunct="1">
              <a:lnSpc>
                <a:spcPts val="2000"/>
              </a:lnSpc>
              <a:spcBef>
                <a:spcPct val="0"/>
              </a:spcBef>
              <a:spcAft>
                <a:spcPts val="277"/>
              </a:spcAft>
              <a:buClr>
                <a:srgbClr val="6F6F6F"/>
              </a:buClr>
              <a:buNone/>
              <a:defRPr/>
            </a:pP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5" name="正方形/長方形 294"/>
          <p:cNvSpPr/>
          <p:nvPr/>
        </p:nvSpPr>
        <p:spPr>
          <a:xfrm>
            <a:off x="8733123" y="89102"/>
            <a:ext cx="1129651" cy="315591"/>
          </a:xfrm>
          <a:prstGeom prst="rect">
            <a:avLst/>
          </a:prstGeom>
          <a:gradFill>
            <a:gsLst>
              <a:gs pos="0">
                <a:srgbClr val="BCBCBC"/>
              </a:gs>
              <a:gs pos="35000">
                <a:srgbClr val="D0D0D0"/>
              </a:gs>
              <a:gs pos="100000">
                <a:srgbClr val="EDEDED"/>
              </a:gs>
            </a:gsLst>
            <a:lin ang="16200000" scaled="0"/>
          </a:gradFill>
          <a:ln>
            <a:noFill/>
          </a:ln>
        </p:spPr>
        <p:style>
          <a:lnRef idx="1">
            <a:schemeClr val="dk1"/>
          </a:lnRef>
          <a:fillRef idx="2">
            <a:schemeClr val="dk1"/>
          </a:fillRef>
          <a:effectRef idx="1">
            <a:schemeClr val="dk1"/>
          </a:effectRef>
          <a:fontRef idx="minor">
            <a:schemeClr val="dk1"/>
          </a:fontRef>
        </p:style>
        <p:txBody>
          <a:bodyPr rtlCol="0" anchor="t"/>
          <a:lstStyle/>
          <a:p>
            <a:pPr algn="ctr" defTabSz="844309">
              <a:defRPr/>
            </a:pPr>
            <a:r>
              <a:rPr lang="ja-JP" altLang="en-US" dirty="0">
                <a:solidFill>
                  <a:prstClr val="black"/>
                </a:solidFill>
                <a:latin typeface="メイリオ" pitchFamily="50" charset="-128"/>
                <a:ea typeface="メイリオ" pitchFamily="50" charset="-128"/>
                <a:cs typeface="メイリオ" pitchFamily="50" charset="-128"/>
              </a:rPr>
              <a:t>補助</a:t>
            </a:r>
          </a:p>
        </p:txBody>
      </p:sp>
    </p:spTree>
    <p:extLst>
      <p:ext uri="{BB962C8B-B14F-4D97-AF65-F5344CB8AC3E}">
        <p14:creationId xmlns:p14="http://schemas.microsoft.com/office/powerpoint/2010/main" val="104664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81001" y="164497"/>
            <a:ext cx="9144000" cy="369332"/>
          </a:xfrm>
          <a:prstGeom prst="rect">
            <a:avLst/>
          </a:prstGeom>
          <a:noFill/>
          <a:ln>
            <a:solidFill>
              <a:srgbClr val="00B050"/>
            </a:solidFill>
          </a:ln>
        </p:spPr>
        <p:txBody>
          <a:bodyPr wrap="square" rtlCol="0">
            <a:spAutoFit/>
          </a:bodyPr>
          <a:lstStyle/>
          <a:p>
            <a:pPr algn="ct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年度　次世代省</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型データセンター確立・普及促進事業　</a:t>
            </a:r>
            <a:endParaRPr lang="ja-JP" altLang="en-US" dirty="0">
              <a:solidFill>
                <a:schemeClr val="accent6">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381001" y="592085"/>
            <a:ext cx="9144000" cy="369332"/>
          </a:xfrm>
          <a:prstGeom prst="rect">
            <a:avLst/>
          </a:prstGeom>
          <a:noFill/>
          <a:ln>
            <a:solidFill>
              <a:srgbClr val="00B050"/>
            </a:solidFill>
          </a:ln>
        </p:spPr>
        <p:txBody>
          <a:bodyPr wrap="square" rtlCol="0">
            <a:spAutoFit/>
          </a:bodyPr>
          <a:lstStyle/>
          <a:p>
            <a:pPr algn="ct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仮想サーバの導入による省エネと自治体及び関連分野への適用業務の拡大</a:t>
            </a:r>
          </a:p>
        </p:txBody>
      </p:sp>
      <p:sp>
        <p:nvSpPr>
          <p:cNvPr id="20" name="テキスト ボックス 19"/>
          <p:cNvSpPr txBox="1"/>
          <p:nvPr/>
        </p:nvSpPr>
        <p:spPr>
          <a:xfrm>
            <a:off x="444245" y="1144873"/>
            <a:ext cx="4818439" cy="338554"/>
          </a:xfrm>
          <a:prstGeom prst="rect">
            <a:avLst/>
          </a:prstGeom>
          <a:noFill/>
          <a:ln>
            <a:noFill/>
          </a:ln>
        </p:spPr>
        <p:txBody>
          <a:bodyPr wrap="squar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■事業概要　</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6060466" y="4073246"/>
            <a:ext cx="1674611" cy="338554"/>
          </a:xfrm>
          <a:prstGeom prst="rect">
            <a:avLst/>
          </a:prstGeom>
          <a:noFill/>
          <a:ln>
            <a:noFill/>
          </a:ln>
        </p:spPr>
        <p:txBody>
          <a:bodyPr wrap="squar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■事業の効果</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 name="グループ化 7"/>
          <p:cNvGrpSpPr/>
          <p:nvPr/>
        </p:nvGrpSpPr>
        <p:grpSpPr>
          <a:xfrm>
            <a:off x="380999" y="3916771"/>
            <a:ext cx="5513697" cy="2159531"/>
            <a:chOff x="0" y="3889468"/>
            <a:chExt cx="5035391" cy="1199314"/>
          </a:xfrm>
        </p:grpSpPr>
        <p:sp>
          <p:nvSpPr>
            <p:cNvPr id="15" name="テキスト ボックス 468"/>
            <p:cNvSpPr txBox="1"/>
            <p:nvPr/>
          </p:nvSpPr>
          <p:spPr bwMode="auto">
            <a:xfrm>
              <a:off x="0" y="3889468"/>
              <a:ext cx="5035391" cy="1199314"/>
            </a:xfrm>
            <a:prstGeom prst="roundRect">
              <a:avLst>
                <a:gd name="adj" fmla="val 6315"/>
              </a:avLst>
            </a:prstGeom>
            <a:noFill/>
            <a:ln w="15875"/>
          </p:spPr>
          <p:style>
            <a:lnRef idx="2">
              <a:schemeClr val="accent1"/>
            </a:lnRef>
            <a:fillRef idx="1">
              <a:schemeClr val="lt1"/>
            </a:fillRef>
            <a:effectRef idx="0">
              <a:schemeClr val="accent1"/>
            </a:effectRef>
            <a:fontRef idx="minor">
              <a:schemeClr val="dk1"/>
            </a:fontRef>
          </p:style>
          <p:txBody>
            <a:bodyPr/>
            <a:lstStyle/>
            <a:p>
              <a:pPr algn="just">
                <a:defRPr/>
              </a:pPr>
              <a:r>
                <a:rPr lang="en-US" sz="545" kern="100"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545" kern="100" dirty="0">
                <a:latin typeface="メイリオ" panose="020B0604030504040204" pitchFamily="50" charset="-128"/>
                <a:ea typeface="メイリオ" panose="020B0604030504040204" pitchFamily="50" charset="-128"/>
                <a:cs typeface="メイリオ" panose="020B0604030504040204" pitchFamily="50" charset="-128"/>
              </a:endParaRPr>
            </a:p>
            <a:p>
              <a:pPr algn="just">
                <a:defRPr/>
              </a:pPr>
              <a:r>
                <a:rPr lang="en-US" sz="545" kern="100"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545" kern="100" dirty="0">
                <a:latin typeface="メイリオ" panose="020B0604030504040204" pitchFamily="50" charset="-128"/>
                <a:ea typeface="メイリオ" panose="020B0604030504040204" pitchFamily="50" charset="-128"/>
                <a:cs typeface="メイリオ" panose="020B0604030504040204" pitchFamily="50" charset="-128"/>
              </a:endParaRPr>
            </a:p>
            <a:p>
              <a:pPr algn="just">
                <a:defRPr/>
              </a:pPr>
              <a:r>
                <a:rPr lang="en-US" sz="545" kern="100"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545" kern="100" dirty="0">
                <a:latin typeface="メイリオ" panose="020B0604030504040204" pitchFamily="50" charset="-128"/>
                <a:ea typeface="メイリオ" panose="020B0604030504040204" pitchFamily="50" charset="-128"/>
                <a:cs typeface="メイリオ" panose="020B0604030504040204" pitchFamily="50" charset="-128"/>
              </a:endParaRPr>
            </a:p>
            <a:p>
              <a:pPr algn="just">
                <a:defRPr/>
              </a:pPr>
              <a:r>
                <a:rPr lang="en-US" sz="545" kern="100"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545" kern="100" dirty="0">
                <a:latin typeface="メイリオ" panose="020B0604030504040204" pitchFamily="50" charset="-128"/>
                <a:ea typeface="メイリオ" panose="020B0604030504040204" pitchFamily="50" charset="-128"/>
                <a:cs typeface="メイリオ" panose="020B0604030504040204" pitchFamily="50" charset="-128"/>
              </a:endParaRPr>
            </a:p>
            <a:p>
              <a:pPr algn="just">
                <a:defRPr/>
              </a:pPr>
              <a:r>
                <a:rPr lang="en-US" sz="545" kern="100"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545" kern="100" dirty="0">
                <a:latin typeface="メイリオ" panose="020B0604030504040204" pitchFamily="50" charset="-128"/>
                <a:ea typeface="メイリオ" panose="020B0604030504040204" pitchFamily="50" charset="-128"/>
                <a:cs typeface="メイリオ" panose="020B0604030504040204" pitchFamily="50" charset="-128"/>
              </a:endParaRPr>
            </a:p>
            <a:p>
              <a:pPr algn="just">
                <a:defRPr/>
              </a:pPr>
              <a:r>
                <a:rPr lang="en-US" sz="545" kern="100" dirty="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545"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bwMode="auto">
            <a:xfrm>
              <a:off x="3498474" y="4689163"/>
              <a:ext cx="1026322" cy="231316"/>
            </a:xfrm>
            <a:prstGeom prst="rect">
              <a:avLst/>
            </a:prstGeom>
            <a:noFill/>
            <a:ln w="6350">
              <a:noFill/>
            </a:ln>
          </p:spPr>
          <p:txBody>
            <a:bodyPr/>
            <a:lstStyle/>
            <a:p>
              <a:pPr algn="ctr">
                <a:lnSpc>
                  <a:spcPts val="1275"/>
                </a:lnSpc>
                <a:defRPr/>
              </a:pPr>
              <a:r>
                <a:rPr lang="en-US" altLang="ja-JP" sz="1051" b="1" u="sng" kern="1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51" b="1" u="sng" kern="100" dirty="0">
                  <a:latin typeface="メイリオ" panose="020B0604030504040204" pitchFamily="50" charset="-128"/>
                  <a:ea typeface="メイリオ" panose="020B0604030504040204" pitchFamily="50" charset="-128"/>
                  <a:cs typeface="メイリオ" panose="020B0604030504040204" pitchFamily="50" charset="-128"/>
                </a:rPr>
                <a:t>台</a:t>
              </a:r>
              <a:r>
                <a:rPr lang="ja-JP" altLang="en-US" sz="1051" kern="100" dirty="0">
                  <a:latin typeface="メイリオ" panose="020B0604030504040204" pitchFamily="50" charset="-128"/>
                  <a:ea typeface="メイリオ" panose="020B0604030504040204" pitchFamily="50" charset="-128"/>
                  <a:cs typeface="メイリオ" panose="020B0604030504040204" pitchFamily="50" charset="-128"/>
                </a:rPr>
                <a:t>のサーバー</a:t>
              </a:r>
              <a:endParaRPr lang="en-US" altLang="ja-JP" sz="1051" kern="100" dirty="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75"/>
                </a:lnSpc>
                <a:defRPr/>
              </a:pPr>
              <a:endParaRPr lang="ja-JP" altLang="en-US" sz="1051"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雲形吹き出し 16"/>
            <p:cNvSpPr/>
            <p:nvPr/>
          </p:nvSpPr>
          <p:spPr>
            <a:xfrm>
              <a:off x="2599159" y="3910617"/>
              <a:ext cx="2207875" cy="668835"/>
            </a:xfrm>
            <a:prstGeom prst="cloudCallout">
              <a:avLst>
                <a:gd name="adj1" fmla="val -13161"/>
                <a:gd name="adj2" fmla="val 60919"/>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35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右矢印 17"/>
            <p:cNvSpPr/>
            <p:nvPr/>
          </p:nvSpPr>
          <p:spPr>
            <a:xfrm>
              <a:off x="2369520" y="4432732"/>
              <a:ext cx="325857" cy="434875"/>
            </a:xfrm>
            <a:prstGeom prst="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351">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9" name="グループ化 2"/>
            <p:cNvGrpSpPr>
              <a:grpSpLocks/>
            </p:cNvGrpSpPr>
            <p:nvPr/>
          </p:nvGrpSpPr>
          <p:grpSpPr bwMode="auto">
            <a:xfrm>
              <a:off x="350232" y="4233138"/>
              <a:ext cx="1552312" cy="687341"/>
              <a:chOff x="722313" y="2314575"/>
              <a:chExt cx="1920875" cy="825500"/>
            </a:xfrm>
          </p:grpSpPr>
          <p:cxnSp>
            <p:nvCxnSpPr>
              <p:cNvPr id="31" name="直線コネクタ 30"/>
              <p:cNvCxnSpPr/>
              <p:nvPr/>
            </p:nvCxnSpPr>
            <p:spPr bwMode="auto">
              <a:xfrm>
                <a:off x="1814513" y="2884488"/>
                <a:ext cx="423862"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2" name="テキスト ボックス 31"/>
              <p:cNvSpPr txBox="1"/>
              <p:nvPr/>
            </p:nvSpPr>
            <p:spPr bwMode="auto">
              <a:xfrm>
                <a:off x="1057275" y="2314575"/>
                <a:ext cx="1455738" cy="277813"/>
              </a:xfrm>
              <a:prstGeom prst="rect">
                <a:avLst/>
              </a:prstGeom>
              <a:solidFill>
                <a:srgbClr val="FFFFFF"/>
              </a:solidFill>
              <a:ln w="6350">
                <a:noFill/>
              </a:ln>
            </p:spPr>
            <p:txBody>
              <a:bodyPr/>
              <a:lstStyle/>
              <a:p>
                <a:pPr algn="ctr">
                  <a:lnSpc>
                    <a:spcPts val="1275"/>
                  </a:lnSpc>
                  <a:defRPr/>
                </a:pPr>
                <a:r>
                  <a:rPr lang="en-US" altLang="ja-JP" sz="1051" b="1" u="sng" kern="1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051" b="1" u="sng" kern="100" dirty="0">
                    <a:latin typeface="メイリオ" panose="020B0604030504040204" pitchFamily="50" charset="-128"/>
                    <a:ea typeface="メイリオ" panose="020B0604030504040204" pitchFamily="50" charset="-128"/>
                    <a:cs typeface="メイリオ" panose="020B0604030504040204" pitchFamily="50" charset="-128"/>
                  </a:rPr>
                  <a:t>台</a:t>
                </a:r>
                <a:r>
                  <a:rPr lang="ja-JP" altLang="en-US" sz="1051" kern="100" dirty="0">
                    <a:latin typeface="メイリオ" panose="020B0604030504040204" pitchFamily="50" charset="-128"/>
                    <a:ea typeface="メイリオ" panose="020B0604030504040204" pitchFamily="50" charset="-128"/>
                    <a:cs typeface="メイリオ" panose="020B0604030504040204" pitchFamily="50" charset="-128"/>
                  </a:rPr>
                  <a:t>のサーバー</a:t>
                </a:r>
                <a:endParaRPr lang="en-US" altLang="ja-JP" sz="1051" kern="100" dirty="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75"/>
                  </a:lnSpc>
                  <a:defRPr/>
                </a:pPr>
                <a:endParaRPr lang="ja-JP" altLang="en-US" sz="1051" kern="1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3" name="図 5"/>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2313" y="2621609"/>
                <a:ext cx="347441" cy="511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図 4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6712" y="2628352"/>
                <a:ext cx="347441" cy="511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図 4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6820" y="2628352"/>
                <a:ext cx="347441" cy="511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図 4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95747" y="2628352"/>
                <a:ext cx="347441" cy="511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1" name="グループ化 1"/>
            <p:cNvGrpSpPr>
              <a:grpSpLocks/>
            </p:cNvGrpSpPr>
            <p:nvPr/>
          </p:nvGrpSpPr>
          <p:grpSpPr bwMode="auto">
            <a:xfrm>
              <a:off x="3068702" y="3985961"/>
              <a:ext cx="1368857" cy="467921"/>
              <a:chOff x="4086225" y="2017713"/>
              <a:chExt cx="1693863" cy="561975"/>
            </a:xfrm>
          </p:grpSpPr>
          <p:cxnSp>
            <p:nvCxnSpPr>
              <p:cNvPr id="24" name="直線コネクタ 23"/>
              <p:cNvCxnSpPr/>
              <p:nvPr/>
            </p:nvCxnSpPr>
            <p:spPr bwMode="auto">
              <a:xfrm>
                <a:off x="4916488" y="2398713"/>
                <a:ext cx="322262"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5" name="テキスト ボックス 24"/>
              <p:cNvSpPr txBox="1"/>
              <p:nvPr/>
            </p:nvSpPr>
            <p:spPr bwMode="auto">
              <a:xfrm>
                <a:off x="4319588" y="2017713"/>
                <a:ext cx="1460500" cy="195262"/>
              </a:xfrm>
              <a:prstGeom prst="rect">
                <a:avLst/>
              </a:prstGeom>
              <a:noFill/>
              <a:ln w="6350">
                <a:noFill/>
              </a:ln>
            </p:spPr>
            <p:txBody>
              <a:bodyPr/>
              <a:lstStyle/>
              <a:p>
                <a:pPr algn="ctr">
                  <a:lnSpc>
                    <a:spcPts val="751"/>
                  </a:lnSpc>
                  <a:defRPr/>
                </a:pPr>
                <a:r>
                  <a:rPr lang="en-US" altLang="ja-JP" sz="751" b="1" u="sng" kern="100"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751" b="1" u="sng" kern="100"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台</a:t>
                </a:r>
                <a:r>
                  <a:rPr lang="ja-JP" altLang="en-US" sz="751" kern="100"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の仮想サーバー</a:t>
                </a:r>
                <a:endParaRPr lang="en-US" altLang="ja-JP" sz="751" kern="100"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75"/>
                  </a:lnSpc>
                  <a:defRPr/>
                </a:pPr>
                <a:endParaRPr lang="ja-JP" altLang="en-US" sz="751" kern="1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7" name="図 4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86225" y="2214553"/>
                <a:ext cx="264218" cy="360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図 49"/>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40525" y="2219302"/>
                <a:ext cx="264218" cy="360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図 50"/>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83956" y="2219302"/>
                <a:ext cx="264218" cy="360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図 5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82769" y="2219302"/>
                <a:ext cx="264218" cy="360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2" name="図 58"/>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71268" y="4629681"/>
              <a:ext cx="284804" cy="433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テキスト ボックス 22"/>
            <p:cNvSpPr txBox="1"/>
            <p:nvPr/>
          </p:nvSpPr>
          <p:spPr bwMode="auto">
            <a:xfrm>
              <a:off x="151382" y="3930861"/>
              <a:ext cx="2447777" cy="255110"/>
            </a:xfrm>
            <a:prstGeom prst="rect">
              <a:avLst/>
            </a:prstGeom>
            <a:solidFill>
              <a:srgbClr val="FFFFFF"/>
            </a:solidFill>
            <a:ln w="6350">
              <a:noFill/>
            </a:ln>
          </p:spPr>
          <p:txBody>
            <a:bodyPr/>
            <a:lstStyle/>
            <a:p>
              <a:pPr>
                <a:lnSpc>
                  <a:spcPts val="1275"/>
                </a:lnSpc>
                <a:defRPr/>
              </a:pPr>
              <a:r>
                <a:rPr lang="ja-JP" altLang="en-US" sz="900" u="sng" kern="100" dirty="0">
                  <a:latin typeface="メイリオ" panose="020B0604030504040204" pitchFamily="50" charset="-128"/>
                  <a:ea typeface="メイリオ" panose="020B0604030504040204" pitchFamily="50" charset="-128"/>
                  <a:cs typeface="メイリオ" panose="020B0604030504040204" pitchFamily="50" charset="-128"/>
                </a:rPr>
                <a:t>新規増設のため、導入前は従来技術で想定</a:t>
              </a:r>
            </a:p>
          </p:txBody>
        </p:sp>
      </p:grpSp>
      <p:grpSp>
        <p:nvGrpSpPr>
          <p:cNvPr id="6" name="グループ化 5"/>
          <p:cNvGrpSpPr/>
          <p:nvPr/>
        </p:nvGrpSpPr>
        <p:grpSpPr>
          <a:xfrm>
            <a:off x="5581651" y="1478699"/>
            <a:ext cx="3622952" cy="2319165"/>
            <a:chOff x="2658745" y="3587423"/>
            <a:chExt cx="3788211" cy="2650555"/>
          </a:xfrm>
        </p:grpSpPr>
        <p:pic>
          <p:nvPicPr>
            <p:cNvPr id="39" name="図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833707" y="3587423"/>
              <a:ext cx="1613249" cy="2148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図 5"/>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658745" y="3587423"/>
              <a:ext cx="1616060" cy="2154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p:cNvSpPr txBox="1"/>
            <p:nvPr/>
          </p:nvSpPr>
          <p:spPr>
            <a:xfrm>
              <a:off x="3216476" y="5736287"/>
              <a:ext cx="2529707" cy="501691"/>
            </a:xfrm>
            <a:prstGeom prst="rect">
              <a:avLst/>
            </a:prstGeom>
            <a:noFill/>
          </p:spPr>
          <p:txBody>
            <a:bodyPr wrap="square" rtlCol="0">
              <a:spAutoFit/>
            </a:bodyPr>
            <a:lstStyle/>
            <a:p>
              <a:r>
                <a:rPr lang="en-US" altLang="ja-JP" sz="751" dirty="0">
                  <a:latin typeface="メイリオ" panose="020B0604030504040204" pitchFamily="50" charset="-128"/>
                  <a:ea typeface="メイリオ" panose="020B0604030504040204" pitchFamily="50" charset="-128"/>
                  <a:cs typeface="メイリオ" panose="020B0604030504040204" pitchFamily="50" charset="-128"/>
                </a:rPr>
                <a:t>NTT</a:t>
              </a:r>
              <a:r>
                <a:rPr lang="ja-JP" altLang="en-US" sz="751" dirty="0">
                  <a:latin typeface="メイリオ" panose="020B0604030504040204" pitchFamily="50" charset="-128"/>
                  <a:ea typeface="メイリオ" panose="020B0604030504040204" pitchFamily="50" charset="-128"/>
                  <a:cs typeface="メイリオ" panose="020B0604030504040204" pitchFamily="50" charset="-128"/>
                </a:rPr>
                <a:t>東日本北海道データセンター内に省エネ性能に優れる</a:t>
              </a:r>
              <a:r>
                <a:rPr lang="en-US" altLang="ja-JP" sz="751" dirty="0">
                  <a:latin typeface="メイリオ" panose="020B0604030504040204" pitchFamily="50" charset="-128"/>
                  <a:ea typeface="メイリオ" panose="020B0604030504040204" pitchFamily="50" charset="-128"/>
                  <a:cs typeface="メイリオ" panose="020B0604030504040204" pitchFamily="50" charset="-128"/>
                </a:rPr>
                <a:t>ICT</a:t>
              </a:r>
              <a:r>
                <a:rPr lang="ja-JP" altLang="en-US" sz="751" dirty="0">
                  <a:latin typeface="メイリオ" panose="020B0604030504040204" pitchFamily="50" charset="-128"/>
                  <a:ea typeface="メイリオ" panose="020B0604030504040204" pitchFamily="50" charset="-128"/>
                  <a:cs typeface="メイリオ" panose="020B0604030504040204" pitchFamily="50" charset="-128"/>
                </a:rPr>
                <a:t>機器を新設し、北海道内の自治体にサービスを提供</a:t>
              </a:r>
            </a:p>
          </p:txBody>
        </p:sp>
      </p:grpSp>
      <p:graphicFrame>
        <p:nvGraphicFramePr>
          <p:cNvPr id="3" name="表 2"/>
          <p:cNvGraphicFramePr>
            <a:graphicFrameLocks noGrp="1"/>
          </p:cNvGraphicFramePr>
          <p:nvPr>
            <p:extLst/>
          </p:nvPr>
        </p:nvGraphicFramePr>
        <p:xfrm>
          <a:off x="532391" y="1484775"/>
          <a:ext cx="4913067" cy="1983093"/>
        </p:xfrm>
        <a:graphic>
          <a:graphicData uri="http://schemas.openxmlformats.org/drawingml/2006/table">
            <a:tbl>
              <a:tblPr firstRow="1" bandRow="1">
                <a:tableStyleId>{69CF1AB2-1976-4502-BF36-3FF5EA218861}</a:tableStyleId>
              </a:tblPr>
              <a:tblGrid>
                <a:gridCol w="1056791">
                  <a:extLst>
                    <a:ext uri="{9D8B030D-6E8A-4147-A177-3AD203B41FA5}">
                      <a16:colId xmlns:a16="http://schemas.microsoft.com/office/drawing/2014/main" val="1307346098"/>
                    </a:ext>
                  </a:extLst>
                </a:gridCol>
                <a:gridCol w="3856276">
                  <a:extLst>
                    <a:ext uri="{9D8B030D-6E8A-4147-A177-3AD203B41FA5}">
                      <a16:colId xmlns:a16="http://schemas.microsoft.com/office/drawing/2014/main" val="2983409248"/>
                    </a:ext>
                  </a:extLst>
                </a:gridCol>
              </a:tblGrid>
              <a:tr h="283299">
                <a:tc>
                  <a:txBody>
                    <a:bodyPr/>
                    <a:lstStyle/>
                    <a:p>
                      <a:pPr>
                        <a:lnSpc>
                          <a:spcPts val="1200"/>
                        </a:lnSpc>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事業者名 </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tc>
                  <a:txBody>
                    <a:bodyPr/>
                    <a:lstStyle/>
                    <a:p>
                      <a:pPr>
                        <a:lnSpc>
                          <a:spcPts val="1200"/>
                        </a:lnSpc>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株式会社ＨＡＲＰ</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extLst>
                  <a:ext uri="{0D108BD9-81ED-4DB2-BD59-A6C34878D82A}">
                    <a16:rowId xmlns:a16="http://schemas.microsoft.com/office/drawing/2014/main" val="3551367745"/>
                  </a:ext>
                </a:extLst>
              </a:tr>
              <a:tr h="283299">
                <a:tc>
                  <a:txBody>
                    <a:bodyPr/>
                    <a:lstStyle/>
                    <a:p>
                      <a:pPr>
                        <a:lnSpc>
                          <a:spcPts val="1200"/>
                        </a:lnSpc>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事業所</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tc>
                  <a:txBody>
                    <a:bodyPr/>
                    <a:lstStyle/>
                    <a:p>
                      <a:pPr>
                        <a:lnSpc>
                          <a:spcPts val="1200"/>
                        </a:lnSpc>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北海道札幌市</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extLst>
                  <a:ext uri="{0D108BD9-81ED-4DB2-BD59-A6C34878D82A}">
                    <a16:rowId xmlns:a16="http://schemas.microsoft.com/office/drawing/2014/main" val="3138029858"/>
                  </a:ext>
                </a:extLst>
              </a:tr>
              <a:tr h="283299">
                <a:tc>
                  <a:txBody>
                    <a:bodyPr/>
                    <a:lstStyle/>
                    <a:p>
                      <a:pPr>
                        <a:lnSpc>
                          <a:spcPts val="1200"/>
                        </a:lnSpc>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補助金額 </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tc>
                  <a:txBody>
                    <a:bodyPr/>
                    <a:lstStyle/>
                    <a:p>
                      <a:pPr marL="0" marR="0" indent="0" algn="l" defTabSz="685800" rtl="0" eaLnBrk="1" fontAlgn="auto" latinLnBrk="0" hangingPunct="1">
                        <a:lnSpc>
                          <a:spcPts val="1200"/>
                        </a:lnSpc>
                        <a:spcBef>
                          <a:spcPts val="0"/>
                        </a:spcBef>
                        <a:spcAft>
                          <a:spcPts val="0"/>
                        </a:spcAft>
                        <a:buClrTx/>
                        <a:buSzTx/>
                        <a:buFontTx/>
                        <a:buNone/>
                        <a:tabLst/>
                        <a:defRPr/>
                      </a:pPr>
                      <a:r>
                        <a:rPr lang="en-US" altLang="ja-JP" sz="1200" b="1" kern="100" dirty="0">
                          <a:latin typeface="メイリオ" panose="020B0604030504040204" pitchFamily="50" charset="-128"/>
                          <a:ea typeface="メイリオ" panose="020B0604030504040204" pitchFamily="50" charset="-128"/>
                          <a:cs typeface="メイリオ" panose="020B0604030504040204" pitchFamily="50" charset="-128"/>
                        </a:rPr>
                        <a:t>53,083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千円（補助率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事業、以下同様）</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extLst>
                  <a:ext uri="{0D108BD9-81ED-4DB2-BD59-A6C34878D82A}">
                    <a16:rowId xmlns:a16="http://schemas.microsoft.com/office/drawing/2014/main" val="143264492"/>
                  </a:ext>
                </a:extLst>
              </a:tr>
              <a:tr h="283299">
                <a:tc>
                  <a:txBody>
                    <a:bodyPr/>
                    <a:lstStyle/>
                    <a:p>
                      <a:pPr>
                        <a:lnSpc>
                          <a:spcPts val="1200"/>
                        </a:lnSpc>
                      </a:pP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導入設備等</a:t>
                      </a:r>
                    </a:p>
                  </a:txBody>
                  <a:tcPr marL="68580" marR="68580" marT="34291" marB="34291">
                    <a:solidFill>
                      <a:schemeClr val="accent5">
                        <a:lumMod val="20000"/>
                        <a:lumOff val="80000"/>
                      </a:schemeClr>
                    </a:solidFill>
                  </a:tcPr>
                </a:tc>
                <a:tc>
                  <a:txBody>
                    <a:bodyPr/>
                    <a:lstStyle/>
                    <a:p>
                      <a:pPr marL="0" marR="0" indent="0" algn="l" defTabSz="685800" rtl="0" eaLnBrk="1" fontAlgn="auto" latinLnBrk="0" hangingPunct="1">
                        <a:lnSpc>
                          <a:spcPts val="1200"/>
                        </a:lnSpc>
                        <a:spcBef>
                          <a:spcPts val="0"/>
                        </a:spcBef>
                        <a:spcAft>
                          <a:spcPts val="0"/>
                        </a:spcAft>
                        <a:buClrTx/>
                        <a:buSzTx/>
                        <a:buFontTx/>
                        <a:buNone/>
                        <a:tabLst/>
                        <a:defRPr/>
                      </a:pP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ICT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機器（サーバー、ストレージ、スイッチ等）</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43</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台</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extLst>
                  <a:ext uri="{0D108BD9-81ED-4DB2-BD59-A6C34878D82A}">
                    <a16:rowId xmlns:a16="http://schemas.microsoft.com/office/drawing/2014/main" val="2401130314"/>
                  </a:ext>
                </a:extLst>
              </a:tr>
              <a:tr h="283299">
                <a:tc>
                  <a:txBody>
                    <a:bodyPr/>
                    <a:lstStyle/>
                    <a:p>
                      <a:pPr>
                        <a:lnSpc>
                          <a:spcPts val="1200"/>
                        </a:lnSpc>
                      </a:pPr>
                      <a:r>
                        <a:rPr lang="ja-JP" altLang="en-US" sz="1200" b="1" kern="100" dirty="0">
                          <a:latin typeface="メイリオ" panose="020B0604030504040204" pitchFamily="50" charset="-128"/>
                          <a:ea typeface="メイリオ" panose="020B0604030504040204" pitchFamily="50" charset="-128"/>
                          <a:cs typeface="メイリオ" panose="020B0604030504040204" pitchFamily="50" charset="-128"/>
                        </a:rPr>
                        <a:t>事業期間 </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tc>
                  <a:txBody>
                    <a:bodyPr/>
                    <a:lstStyle/>
                    <a:p>
                      <a:pPr>
                        <a:lnSpc>
                          <a:spcPts val="1200"/>
                        </a:lnSpc>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月～平成</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月 </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extLst>
                  <a:ext uri="{0D108BD9-81ED-4DB2-BD59-A6C34878D82A}">
                    <a16:rowId xmlns:a16="http://schemas.microsoft.com/office/drawing/2014/main" val="4279245632"/>
                  </a:ext>
                </a:extLst>
              </a:tr>
              <a:tr h="283299">
                <a:tc>
                  <a:txBody>
                    <a:bodyPr/>
                    <a:lstStyle/>
                    <a:p>
                      <a:pPr>
                        <a:lnSpc>
                          <a:spcPts val="1200"/>
                        </a:lnSpc>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稼働日 </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tc>
                  <a:txBody>
                    <a:bodyPr/>
                    <a:lstStyle/>
                    <a:p>
                      <a:pPr marL="0" marR="0" indent="0" algn="l" defTabSz="685800" rtl="0" eaLnBrk="1" fontAlgn="auto" latinLnBrk="0" hangingPunct="1">
                        <a:lnSpc>
                          <a:spcPts val="1200"/>
                        </a:lnSpc>
                        <a:spcBef>
                          <a:spcPts val="0"/>
                        </a:spcBef>
                        <a:spcAft>
                          <a:spcPts val="0"/>
                        </a:spcAft>
                        <a:buClrTx/>
                        <a:buSzTx/>
                        <a:buFontTx/>
                        <a:buNone/>
                        <a:tabLst/>
                        <a:defRP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extLst>
                  <a:ext uri="{0D108BD9-81ED-4DB2-BD59-A6C34878D82A}">
                    <a16:rowId xmlns:a16="http://schemas.microsoft.com/office/drawing/2014/main" val="506450024"/>
                  </a:ext>
                </a:extLst>
              </a:tr>
              <a:tr h="283299">
                <a:tc>
                  <a:txBody>
                    <a:bodyPr/>
                    <a:lstStyle/>
                    <a:p>
                      <a:pPr>
                        <a:lnSpc>
                          <a:spcPts val="1200"/>
                        </a:lnSpc>
                      </a:pP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区分</a:t>
                      </a:r>
                    </a:p>
                  </a:txBody>
                  <a:tcPr marL="68580" marR="68580" marT="34291" marB="34291">
                    <a:solidFill>
                      <a:schemeClr val="accent5">
                        <a:lumMod val="20000"/>
                        <a:lumOff val="80000"/>
                      </a:schemeClr>
                    </a:solidFill>
                  </a:tcPr>
                </a:tc>
                <a:tc>
                  <a:txBody>
                    <a:bodyPr/>
                    <a:lstStyle/>
                    <a:p>
                      <a:pPr marL="0" marR="0" indent="0" algn="l" defTabSz="685800" rtl="0" eaLnBrk="1" fontAlgn="auto" latinLnBrk="0" hangingPunct="1">
                        <a:lnSpc>
                          <a:spcPts val="1200"/>
                        </a:lnSpc>
                        <a:spcBef>
                          <a:spcPts val="0"/>
                        </a:spcBef>
                        <a:spcAft>
                          <a:spcPts val="0"/>
                        </a:spcAft>
                        <a:buClrTx/>
                        <a:buSzTx/>
                        <a:buFontTx/>
                        <a:buNone/>
                        <a:tabLst/>
                        <a:defRPr/>
                      </a:pPr>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新設</a:t>
                      </a:r>
                      <a:endParaRPr kumimoji="1"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extLst>
                  <a:ext uri="{0D108BD9-81ED-4DB2-BD59-A6C34878D82A}">
                    <a16:rowId xmlns:a16="http://schemas.microsoft.com/office/drawing/2014/main" val="4102545879"/>
                  </a:ext>
                </a:extLst>
              </a:tr>
            </a:tbl>
          </a:graphicData>
        </a:graphic>
      </p:graphicFrame>
      <p:graphicFrame>
        <p:nvGraphicFramePr>
          <p:cNvPr id="4" name="表 3"/>
          <p:cNvGraphicFramePr>
            <a:graphicFrameLocks noGrp="1"/>
          </p:cNvGraphicFramePr>
          <p:nvPr>
            <p:extLst/>
          </p:nvPr>
        </p:nvGraphicFramePr>
        <p:xfrm>
          <a:off x="6214110" y="4479520"/>
          <a:ext cx="2895258" cy="1333638"/>
        </p:xfrm>
        <a:graphic>
          <a:graphicData uri="http://schemas.openxmlformats.org/drawingml/2006/table">
            <a:tbl>
              <a:tblPr firstRow="1" bandRow="1">
                <a:tableStyleId>{69CF1AB2-1976-4502-BF36-3FF5EA218861}</a:tableStyleId>
              </a:tblPr>
              <a:tblGrid>
                <a:gridCol w="1132411">
                  <a:extLst>
                    <a:ext uri="{9D8B030D-6E8A-4147-A177-3AD203B41FA5}">
                      <a16:colId xmlns:a16="http://schemas.microsoft.com/office/drawing/2014/main" val="4110432541"/>
                    </a:ext>
                  </a:extLst>
                </a:gridCol>
                <a:gridCol w="1762847">
                  <a:extLst>
                    <a:ext uri="{9D8B030D-6E8A-4147-A177-3AD203B41FA5}">
                      <a16:colId xmlns:a16="http://schemas.microsoft.com/office/drawing/2014/main" val="1673976066"/>
                    </a:ext>
                  </a:extLst>
                </a:gridCol>
              </a:tblGrid>
              <a:tr h="474981">
                <a:tc>
                  <a:txBody>
                    <a:bodyPr/>
                    <a:lstStyle/>
                    <a:p>
                      <a:pPr>
                        <a:lnSpc>
                          <a:spcPts val="1200"/>
                        </a:lnSpc>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投資回収年数</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tc>
                  <a:txBody>
                    <a:bodyPr/>
                    <a:lstStyle/>
                    <a:p>
                      <a:pPr marL="0" marR="0" indent="0" algn="l" defTabSz="685800" rtl="0" eaLnBrk="1" fontAlgn="auto" latinLnBrk="0" hangingPunct="1">
                        <a:lnSpc>
                          <a:spcPts val="1200"/>
                        </a:lnSpc>
                        <a:spcBef>
                          <a:spcPts val="0"/>
                        </a:spcBef>
                        <a:spcAft>
                          <a:spcPts val="0"/>
                        </a:spcAft>
                        <a:buClrTx/>
                        <a:buSzTx/>
                        <a:buFontTx/>
                        <a:buNone/>
                        <a:tabLst/>
                        <a:defRP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（補助あり）</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19.8</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年　　（補助なし）</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25.6</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年</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extLst>
                  <a:ext uri="{0D108BD9-81ED-4DB2-BD59-A6C34878D82A}">
                    <a16:rowId xmlns:a16="http://schemas.microsoft.com/office/drawing/2014/main" val="412156977"/>
                  </a:ext>
                </a:extLst>
              </a:tr>
              <a:tr h="424315">
                <a:tc>
                  <a:txBody>
                    <a:bodyPr/>
                    <a:lstStyle/>
                    <a:p>
                      <a:pPr>
                        <a:lnSpc>
                          <a:spcPts val="1200"/>
                        </a:lnSpc>
                      </a:pP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削減量 </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tc>
                  <a:txBody>
                    <a:bodyPr/>
                    <a:lstStyle/>
                    <a:p>
                      <a:pPr marL="0" marR="0" indent="0" algn="l" defTabSz="685800" rtl="0" eaLnBrk="1" fontAlgn="auto" latinLnBrk="0" hangingPunct="1">
                        <a:lnSpc>
                          <a:spcPts val="1200"/>
                        </a:lnSpc>
                        <a:spcBef>
                          <a:spcPts val="0"/>
                        </a:spcBef>
                        <a:spcAft>
                          <a:spcPts val="0"/>
                        </a:spcAft>
                        <a:buClrTx/>
                        <a:buSzTx/>
                        <a:buFontTx/>
                        <a:buNone/>
                        <a:tabLst/>
                        <a:defRPr/>
                      </a:pP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259</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t-CO2</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／年</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extLst>
                  <a:ext uri="{0D108BD9-81ED-4DB2-BD59-A6C34878D82A}">
                    <a16:rowId xmlns:a16="http://schemas.microsoft.com/office/drawing/2014/main" val="2591712372"/>
                  </a:ext>
                </a:extLst>
              </a:tr>
              <a:tr h="4343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削減コスト </a:t>
                      </a: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122</a:t>
                      </a:r>
                      <a:r>
                        <a:rPr kumimoji="1" lang="ja-JP" altLang="en-US" sz="1200" b="1"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千円／</a:t>
                      </a:r>
                      <a:r>
                        <a:rPr kumimoji="1" lang="en-US" altLang="ja-JP" sz="1200" b="1"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t-CO2</a:t>
                      </a:r>
                      <a:r>
                        <a:rPr kumimoji="1" lang="ja-JP" altLang="en-US" sz="1200" b="1"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200" b="1"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（補助金ベース）</a:t>
                      </a: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marL="68580" marR="68580" marT="34291" marB="34291">
                    <a:solidFill>
                      <a:schemeClr val="accent5">
                        <a:lumMod val="20000"/>
                        <a:lumOff val="80000"/>
                      </a:schemeClr>
                    </a:solidFill>
                  </a:tcPr>
                </a:tc>
                <a:extLst>
                  <a:ext uri="{0D108BD9-81ED-4DB2-BD59-A6C34878D82A}">
                    <a16:rowId xmlns:a16="http://schemas.microsoft.com/office/drawing/2014/main" val="2854278332"/>
                  </a:ext>
                </a:extLst>
              </a:tr>
            </a:tbl>
          </a:graphicData>
        </a:graphic>
      </p:graphicFrame>
      <p:sp>
        <p:nvSpPr>
          <p:cNvPr id="34" name="テキスト ボックス 33"/>
          <p:cNvSpPr txBox="1"/>
          <p:nvPr/>
        </p:nvSpPr>
        <p:spPr>
          <a:xfrm>
            <a:off x="9421286" y="6525344"/>
            <a:ext cx="630932" cy="369332"/>
          </a:xfrm>
          <a:prstGeom prst="rect">
            <a:avLst/>
          </a:prstGeom>
          <a:noFill/>
        </p:spPr>
        <p:txBody>
          <a:bodyPr wrap="square" rtlCol="0">
            <a:spAutoFit/>
          </a:bodyPr>
          <a:lstStyle/>
          <a:p>
            <a:pPr algn="ctr"/>
            <a:r>
              <a:rPr lang="en-US" altLang="ja-JP"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182071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72168" y="5308187"/>
            <a:ext cx="9144000" cy="154401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■事業者の声</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07996" indent="-342889">
              <a:spcBef>
                <a:spcPts val="451"/>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これまでも環境に配慮した機器選定や設計等を考慮してきたが、本事業によりガイドラインに基づいて</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削減効果等を数値化することで、より具体的な</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削減量や削減コストが明確にでき、さらに補助事業を活用することで、</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CO2</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削減効果と投資回収等のビジネスメリットの両面をふまえた計画とすることができた。</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07996" indent="-342889">
              <a:spcBef>
                <a:spcPts val="451"/>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今回は自治体分野における</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ICT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機器の新設であったが、今後は他分野への適用範囲拡大も踏まえて、本事業で得たノウハウの横展開を図っていきたい。</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 name="グループ化 13"/>
          <p:cNvGrpSpPr/>
          <p:nvPr/>
        </p:nvGrpSpPr>
        <p:grpSpPr>
          <a:xfrm>
            <a:off x="372171" y="-9659"/>
            <a:ext cx="9152833" cy="2909386"/>
            <a:chOff x="-8832" y="-9659"/>
            <a:chExt cx="5143500" cy="2909386"/>
          </a:xfrm>
        </p:grpSpPr>
        <p:sp>
          <p:nvSpPr>
            <p:cNvPr id="4" name="テキスト ボックス 3"/>
            <p:cNvSpPr txBox="1"/>
            <p:nvPr/>
          </p:nvSpPr>
          <p:spPr>
            <a:xfrm>
              <a:off x="-8832" y="-9659"/>
              <a:ext cx="5143500" cy="2909386"/>
            </a:xfrm>
            <a:prstGeom prst="rect">
              <a:avLst/>
            </a:prstGeom>
            <a:noFill/>
            <a:ln>
              <a:solidFill>
                <a:srgbClr val="00B050"/>
              </a:solidFill>
            </a:ln>
          </p:spPr>
          <p:txBody>
            <a:bodyPr wrap="squar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■事業を行った経緯</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今般総務省の基準に沿って北海道が進める「北海道自治体情報セキュリティクラウド」に対応したクラウド基盤の構築に伴い、事業者の設備投資により北海道自治体情報セキュリティクラウドに係るオプションサービスを提供するためのサーバやネットワーク機器等の新設を行うこととなった。</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endParaRPr lang="en-US" altLang="ja-JP" sz="1051"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endParaRPr lang="en-US" altLang="ja-JP" sz="1051"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endParaRPr lang="en-US" altLang="ja-JP" sz="1051"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endParaRPr lang="en-US" altLang="ja-JP" sz="1051"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endParaRPr lang="en-US" altLang="ja-JP" sz="1051"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endParaRPr lang="en-US" altLang="ja-JP" sz="1051"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endParaRPr lang="en-US" altLang="ja-JP" sz="105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323060" y="1043876"/>
              <a:ext cx="4255292" cy="1644244"/>
              <a:chOff x="-140090" y="174303"/>
              <a:chExt cx="5673723" cy="2419350"/>
            </a:xfrm>
          </p:grpSpPr>
          <p:sp>
            <p:nvSpPr>
              <p:cNvPr id="7" name="正方形/長方形 6"/>
              <p:cNvSpPr/>
              <p:nvPr/>
            </p:nvSpPr>
            <p:spPr>
              <a:xfrm>
                <a:off x="-121039" y="174303"/>
                <a:ext cx="5654672" cy="331138"/>
              </a:xfrm>
              <a:prstGeom prst="rect">
                <a:avLst/>
              </a:prstGeom>
              <a:solidFill>
                <a:schemeClr val="accent6">
                  <a:lumMod val="20000"/>
                  <a:lumOff val="80000"/>
                </a:schemeClr>
              </a:solidFill>
              <a:ln>
                <a:solidFill>
                  <a:srgbClr val="92D050"/>
                </a:solidFill>
              </a:ln>
            </p:spPr>
            <p:style>
              <a:lnRef idx="2">
                <a:schemeClr val="accent6"/>
              </a:lnRef>
              <a:fillRef idx="1">
                <a:schemeClr val="lt1"/>
              </a:fillRef>
              <a:effectRef idx="0">
                <a:schemeClr val="accent6"/>
              </a:effectRef>
              <a:fontRef idx="minor">
                <a:schemeClr val="dk1"/>
              </a:fontRef>
            </p:style>
            <p:txBody>
              <a:bodyPr rot="0" spcFirstLastPara="0" vert="horz" wrap="square" lIns="68580" tIns="34291" rIns="68580" bIns="34291"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「北海道自治体情報セキュリティクラウド」に対応したクラウド基盤の構築</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ホームベース 7"/>
              <p:cNvSpPr/>
              <p:nvPr/>
            </p:nvSpPr>
            <p:spPr>
              <a:xfrm>
                <a:off x="-130566" y="564827"/>
                <a:ext cx="2085977" cy="1047750"/>
              </a:xfrm>
              <a:prstGeom prst="homePlate">
                <a:avLst>
                  <a:gd name="adj" fmla="val 19089"/>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ln>
                <a:solidFill>
                  <a:srgbClr val="92D050"/>
                </a:solidFill>
              </a:ln>
            </p:spPr>
            <p:style>
              <a:lnRef idx="2">
                <a:schemeClr val="dk1"/>
              </a:lnRef>
              <a:fillRef idx="1">
                <a:schemeClr val="lt1"/>
              </a:fillRef>
              <a:effectRef idx="0">
                <a:schemeClr val="dk1"/>
              </a:effectRef>
              <a:fontRef idx="minor">
                <a:schemeClr val="dk1"/>
              </a:fontRef>
            </p:style>
            <p:txBody>
              <a:bodyPr rot="0" spcFirstLastPara="0" vert="horz" wrap="square" lIns="68580" tIns="34291" rIns="68580" bIns="34291"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28</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「さっぽろエコメンバーレベル１（登録番号</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:401-0005</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の認定取得</a:t>
                </a:r>
              </a:p>
            </p:txBody>
          </p:sp>
          <p:sp>
            <p:nvSpPr>
              <p:cNvPr id="9" name="ホームベース 8"/>
              <p:cNvSpPr/>
              <p:nvPr/>
            </p:nvSpPr>
            <p:spPr>
              <a:xfrm>
                <a:off x="-140090" y="1726877"/>
                <a:ext cx="2095500" cy="828675"/>
              </a:xfrm>
              <a:prstGeom prst="homePlate">
                <a:avLst>
                  <a:gd name="adj" fmla="val 22766"/>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ln>
                <a:solidFill>
                  <a:srgbClr val="92D050"/>
                </a:solidFill>
              </a:ln>
            </p:spPr>
            <p:style>
              <a:lnRef idx="2">
                <a:schemeClr val="dk1"/>
              </a:lnRef>
              <a:fillRef idx="1">
                <a:schemeClr val="lt1"/>
              </a:fillRef>
              <a:effectRef idx="0">
                <a:schemeClr val="dk1"/>
              </a:effectRef>
              <a:fontRef idx="minor">
                <a:schemeClr val="dk1"/>
              </a:fontRef>
            </p:style>
            <p:txBody>
              <a:bodyPr rot="0" spcFirstLastPara="0" vert="horz" wrap="square" lIns="68580" tIns="34291" rIns="68580" bIns="34291"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28</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「北洋エコボンド」を活用して、資金調達を実施</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ホームベース 9"/>
              <p:cNvSpPr/>
              <p:nvPr/>
            </p:nvSpPr>
            <p:spPr>
              <a:xfrm>
                <a:off x="2012558" y="564829"/>
                <a:ext cx="2154241" cy="2028824"/>
              </a:xfrm>
              <a:prstGeom prst="homePlate">
                <a:avLst>
                  <a:gd name="adj" fmla="val 8480"/>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ln>
                <a:solidFill>
                  <a:srgbClr val="92D050"/>
                </a:solidFill>
              </a:ln>
            </p:spPr>
            <p:style>
              <a:lnRef idx="2">
                <a:schemeClr val="dk1"/>
              </a:lnRef>
              <a:fillRef idx="1">
                <a:schemeClr val="lt1"/>
              </a:fillRef>
              <a:effectRef idx="0">
                <a:schemeClr val="dk1"/>
              </a:effectRef>
              <a:fontRef idx="minor">
                <a:schemeClr val="dk1"/>
              </a:fontRef>
            </p:style>
            <p:txBody>
              <a:bodyPr rot="0" spcFirstLastPara="0" vert="horz" wrap="square" lIns="68580" tIns="34291" rIns="68580" bIns="34291"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29</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月</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省エネ性能を有するサーバー</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台等</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ICT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機器を新設</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北海道内の自治体（</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104</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団体）に対して、メールサービス、ファイル転送サービス、仮想ブラウザー等のサービス提供</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開始</a:t>
                </a:r>
              </a:p>
            </p:txBody>
          </p:sp>
          <p:sp>
            <p:nvSpPr>
              <p:cNvPr id="11" name="ホームベース 10"/>
              <p:cNvSpPr/>
              <p:nvPr/>
            </p:nvSpPr>
            <p:spPr>
              <a:xfrm>
                <a:off x="4223946" y="574353"/>
                <a:ext cx="1309687" cy="2019300"/>
              </a:xfrm>
              <a:prstGeom prst="homePlate">
                <a:avLst>
                  <a:gd name="adj" fmla="val 11706"/>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ln>
                <a:solidFill>
                  <a:srgbClr val="92D050"/>
                </a:solidFill>
              </a:ln>
            </p:spPr>
            <p:style>
              <a:lnRef idx="2">
                <a:schemeClr val="dk1"/>
              </a:lnRef>
              <a:fillRef idx="1">
                <a:schemeClr val="lt1"/>
              </a:fillRef>
              <a:effectRef idx="0">
                <a:schemeClr val="dk1"/>
              </a:effectRef>
              <a:fontRef idx="minor">
                <a:schemeClr val="dk1"/>
              </a:fontRef>
            </p:style>
            <p:txBody>
              <a:bodyPr rot="0" spcFirstLastPara="0" vert="horz" wrap="square" lIns="68580" tIns="34291" rIns="68580" bIns="34291"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CO2</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削減に資する機器選定やクラウド基盤の運用管理を行い、本事業で得たノウハウを他事業や同業他社にも普及促進</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を目指す</a:t>
                </a:r>
              </a:p>
            </p:txBody>
          </p:sp>
        </p:grpSp>
      </p:grpSp>
      <p:sp>
        <p:nvSpPr>
          <p:cNvPr id="5" name="テキスト ボックス 4"/>
          <p:cNvSpPr txBox="1"/>
          <p:nvPr/>
        </p:nvSpPr>
        <p:spPr>
          <a:xfrm>
            <a:off x="372172" y="2934374"/>
            <a:ext cx="4668469" cy="2249334"/>
          </a:xfrm>
          <a:prstGeom prst="rect">
            <a:avLst/>
          </a:prstGeom>
          <a:noFill/>
          <a:ln>
            <a:solidFill>
              <a:srgbClr val="00B050"/>
            </a:solidFill>
          </a:ln>
        </p:spPr>
        <p:txBody>
          <a:bodyPr wrap="square" rtlCol="0">
            <a:spAutoFit/>
          </a:bodyP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■事業を行うにあたり特に工夫した点</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（システム構築）これまで事業者にて取り組んできた自治体クラウド基盤のノウハウと仮想化技術を活用することにより新たにクラウド基盤を構築した。</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endParaRPr lang="en-US" altLang="ja-JP" sz="825"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endParaRPr lang="en-US" altLang="ja-JP" sz="825"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endParaRPr lang="en-US" altLang="ja-JP" sz="825"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endParaRPr lang="en-US" altLang="ja-JP" sz="825"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451"/>
              </a:spcBef>
            </a:pP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459300" y="3998511"/>
            <a:ext cx="1580973" cy="234508"/>
          </a:xfrm>
          <a:prstGeom prst="rect">
            <a:avLst/>
          </a:prstGeom>
          <a:solidFill>
            <a:schemeClr val="accent5">
              <a:lumMod val="20000"/>
              <a:lumOff val="80000"/>
            </a:schemeClr>
          </a:solidFill>
          <a:ln>
            <a:solidFill>
              <a:schemeClr val="accent5">
                <a:lumMod val="60000"/>
                <a:lumOff val="40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68580" tIns="27000" rIns="68580" bIns="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①サーバーの集約化</a:t>
            </a:r>
          </a:p>
        </p:txBody>
      </p:sp>
      <p:grpSp>
        <p:nvGrpSpPr>
          <p:cNvPr id="45" name="グループ化 44"/>
          <p:cNvGrpSpPr/>
          <p:nvPr/>
        </p:nvGrpSpPr>
        <p:grpSpPr>
          <a:xfrm>
            <a:off x="623335" y="4264050"/>
            <a:ext cx="808685" cy="309021"/>
            <a:chOff x="371476" y="269496"/>
            <a:chExt cx="949174" cy="435355"/>
          </a:xfrm>
        </p:grpSpPr>
        <p:cxnSp>
          <p:nvCxnSpPr>
            <p:cNvPr id="49" name="直線コネクタ 48"/>
            <p:cNvCxnSpPr/>
            <p:nvPr/>
          </p:nvCxnSpPr>
          <p:spPr bwMode="auto">
            <a:xfrm>
              <a:off x="911172" y="490235"/>
              <a:ext cx="209446"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50" name="図 49"/>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1476" y="269496"/>
              <a:ext cx="171683" cy="429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図 5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715" y="275158"/>
              <a:ext cx="171683" cy="429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図 5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92" y="275158"/>
              <a:ext cx="171683" cy="429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 name="図 5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8967" y="275158"/>
              <a:ext cx="171683" cy="429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46" name="図 4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75641" y="4274956"/>
            <a:ext cx="164633" cy="29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右矢印 46"/>
          <p:cNvSpPr/>
          <p:nvPr/>
        </p:nvSpPr>
        <p:spPr>
          <a:xfrm>
            <a:off x="1537127" y="4287672"/>
            <a:ext cx="154284" cy="263336"/>
          </a:xfrm>
          <a:prstGeom prst="rightArrow">
            <a:avLst/>
          </a:prstGeom>
          <a:gradFill flip="none" rotWithShape="1">
            <a:gsLst>
              <a:gs pos="0">
                <a:schemeClr val="accent5">
                  <a:lumMod val="60000"/>
                  <a:lumOff val="40000"/>
                  <a:tint val="66000"/>
                  <a:satMod val="160000"/>
                </a:schemeClr>
              </a:gs>
              <a:gs pos="50000">
                <a:schemeClr val="accent5">
                  <a:lumMod val="60000"/>
                  <a:lumOff val="40000"/>
                  <a:tint val="44500"/>
                  <a:satMod val="160000"/>
                </a:schemeClr>
              </a:gs>
              <a:gs pos="100000">
                <a:schemeClr val="accent5">
                  <a:lumMod val="60000"/>
                  <a:lumOff val="40000"/>
                  <a:tint val="23500"/>
                  <a:satMod val="16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1" rIns="68580" bIns="3429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sz="825">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31"/>
          <p:cNvSpPr txBox="1"/>
          <p:nvPr/>
        </p:nvSpPr>
        <p:spPr bwMode="auto">
          <a:xfrm>
            <a:off x="424623" y="4681371"/>
            <a:ext cx="1673952" cy="406819"/>
          </a:xfrm>
          <a:prstGeom prst="rect">
            <a:avLst/>
          </a:prstGeom>
          <a:solidFill>
            <a:srgbClr val="FFFFFF"/>
          </a:solidFill>
          <a:ln w="6350">
            <a:noFill/>
          </a:ln>
        </p:spPr>
        <p:txBody>
          <a:bodyPr wrap="square" tIns="0" bIns="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400"/>
              </a:lnSpc>
              <a:defRPr/>
            </a:pP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新設サーバー</a:t>
            </a:r>
            <a:r>
              <a:rPr lang="en-US" altLang="ja-JP" sz="1200" b="1" u="sng"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ja-JP" sz="1200" b="1" u="sng"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台</a:t>
            </a:r>
            <a:r>
              <a:rPr lang="ja-JP" altLang="en-US" sz="1200" b="1" u="sng"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仮想サーバ</a:t>
            </a:r>
            <a:r>
              <a:rPr lang="en-US" altLang="ja-JP" sz="1200" b="1" u="sng" kern="100"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200" b="1" u="sng" kern="100"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台を設定</a:t>
            </a:r>
            <a:endParaRPr lang="en-US" altLang="ja-JP" sz="1200" kern="100"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75"/>
              </a:lnSpc>
              <a:defRPr/>
            </a:pPr>
            <a:endPar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2433410" y="3998280"/>
            <a:ext cx="1580972" cy="265841"/>
          </a:xfrm>
          <a:prstGeom prst="rect">
            <a:avLst/>
          </a:prstGeom>
          <a:solidFill>
            <a:schemeClr val="accent5">
              <a:lumMod val="20000"/>
              <a:lumOff val="80000"/>
            </a:schemeClr>
          </a:solidFill>
          <a:ln>
            <a:solidFill>
              <a:schemeClr val="accent5">
                <a:lumMod val="60000"/>
                <a:lumOff val="40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68580" tIns="27000" rIns="68580" bIns="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②納期の短縮</a:t>
            </a:r>
          </a:p>
        </p:txBody>
      </p:sp>
      <p:sp>
        <p:nvSpPr>
          <p:cNvPr id="56" name="テキスト ボックス 31"/>
          <p:cNvSpPr txBox="1"/>
          <p:nvPr/>
        </p:nvSpPr>
        <p:spPr bwMode="auto">
          <a:xfrm>
            <a:off x="2412291" y="4298768"/>
            <a:ext cx="2492260" cy="884940"/>
          </a:xfrm>
          <a:prstGeom prst="rect">
            <a:avLst/>
          </a:prstGeom>
          <a:solidFill>
            <a:srgbClr val="FFFFFF"/>
          </a:solidFill>
          <a:ln w="6350">
            <a:solidFill>
              <a:schemeClr val="accent5">
                <a:lumMod val="60000"/>
                <a:lumOff val="40000"/>
              </a:schemeClr>
            </a:solidFill>
          </a:ln>
        </p:spPr>
        <p:txBody>
          <a:bodyPr wrap="square" tIns="27000" bIns="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400"/>
              </a:lnSpc>
              <a:defRPr/>
            </a:pP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自治体ユーザとの密な</a:t>
            </a:r>
            <a:r>
              <a:rPr lang="ja-JP" altLang="ja-JP"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連携体制</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により、</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defRPr/>
            </a:pP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自治体および自治体庁内ネットワーク事業者等との</a:t>
            </a:r>
            <a:r>
              <a:rPr lang="ja-JP" altLang="ja-JP"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情報共有</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を適宜行い、短納期で構築</a:t>
            </a:r>
            <a:endPar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5094122" y="2937905"/>
            <a:ext cx="4443539" cy="2263953"/>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■事業によって実現できたこと</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5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5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5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5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5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5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5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5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5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5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5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5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5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75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5" name="グループ化 14"/>
          <p:cNvGrpSpPr/>
          <p:nvPr/>
        </p:nvGrpSpPr>
        <p:grpSpPr>
          <a:xfrm>
            <a:off x="5110164" y="3327251"/>
            <a:ext cx="2303408" cy="1695693"/>
            <a:chOff x="4617617" y="3293254"/>
            <a:chExt cx="2588490" cy="1090173"/>
          </a:xfrm>
        </p:grpSpPr>
        <p:sp>
          <p:nvSpPr>
            <p:cNvPr id="57" name="正方形/長方形 56"/>
            <p:cNvSpPr/>
            <p:nvPr/>
          </p:nvSpPr>
          <p:spPr>
            <a:xfrm>
              <a:off x="4750236" y="3293254"/>
              <a:ext cx="1480979" cy="195053"/>
            </a:xfrm>
            <a:prstGeom prst="rect">
              <a:avLst/>
            </a:prstGeom>
            <a:solidFill>
              <a:schemeClr val="accent2">
                <a:lumMod val="20000"/>
                <a:lumOff val="80000"/>
              </a:schemeClr>
            </a:solidFill>
            <a:ln>
              <a:solidFill>
                <a:schemeClr val="accent2">
                  <a:lumMod val="60000"/>
                  <a:lumOff val="40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68580" tIns="27000" rIns="68580" bIns="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①</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PC</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の増設抑制</a:t>
              </a:r>
            </a:p>
          </p:txBody>
        </p:sp>
        <p:pic>
          <p:nvPicPr>
            <p:cNvPr id="58" name="図 5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32256" y="3543231"/>
              <a:ext cx="300038" cy="274453"/>
            </a:xfrm>
            <a:prstGeom prst="rect">
              <a:avLst/>
            </a:prstGeom>
            <a:noFill/>
            <a:extLst>
              <a:ext uri="{909E8E84-426E-40DD-AFC4-6F175D3DCCD1}">
                <a14:hiddenFill xmlns:a14="http://schemas.microsoft.com/office/drawing/2010/main">
                  <a:solidFill>
                    <a:srgbClr val="FFFFFF"/>
                  </a:solidFill>
                </a14:hiddenFill>
              </a:ext>
            </a:extLst>
          </p:spPr>
        </p:pic>
        <p:pic>
          <p:nvPicPr>
            <p:cNvPr id="59" name="図 5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32256" y="3921851"/>
              <a:ext cx="305301" cy="279268"/>
            </a:xfrm>
            <a:prstGeom prst="rect">
              <a:avLst/>
            </a:prstGeom>
            <a:noFill/>
            <a:extLst>
              <a:ext uri="{909E8E84-426E-40DD-AFC4-6F175D3DCCD1}">
                <a14:hiddenFill xmlns:a14="http://schemas.microsoft.com/office/drawing/2010/main">
                  <a:solidFill>
                    <a:srgbClr val="FFFFFF"/>
                  </a:solidFill>
                </a14:hiddenFill>
              </a:ext>
            </a:extLst>
          </p:spPr>
        </p:pic>
        <p:sp>
          <p:nvSpPr>
            <p:cNvPr id="60" name="テキスト ボックス 31"/>
            <p:cNvSpPr txBox="1"/>
            <p:nvPr/>
          </p:nvSpPr>
          <p:spPr bwMode="auto">
            <a:xfrm>
              <a:off x="4617617" y="4194927"/>
              <a:ext cx="1021857" cy="126973"/>
            </a:xfrm>
            <a:prstGeom prst="rect">
              <a:avLst/>
            </a:prstGeom>
            <a:noFill/>
            <a:ln w="6350">
              <a:noFill/>
            </a:ln>
          </p:spPr>
          <p:txBody>
            <a:bodyPr wrap="square" tIns="0" bIns="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275"/>
                </a:lnSpc>
                <a:defRPr/>
              </a:pPr>
              <a:r>
                <a:rPr lang="ja-JP" altLang="en-US" sz="751" dirty="0">
                  <a:latin typeface="メイリオ" panose="020B0604030504040204" pitchFamily="50" charset="-128"/>
                  <a:ea typeface="メイリオ" panose="020B0604030504040204" pitchFamily="50" charset="-128"/>
                  <a:cs typeface="メイリオ" panose="020B0604030504040204" pitchFamily="50" charset="-128"/>
                </a:rPr>
                <a:t>インターネット</a:t>
              </a:r>
              <a:r>
                <a:rPr lang="ja-JP" altLang="ja-JP" sz="751" dirty="0">
                  <a:latin typeface="メイリオ" panose="020B0604030504040204" pitchFamily="50" charset="-128"/>
                  <a:ea typeface="メイリオ" panose="020B0604030504040204" pitchFamily="50" charset="-128"/>
                  <a:cs typeface="メイリオ" panose="020B0604030504040204" pitchFamily="50" charset="-128"/>
                </a:rPr>
                <a:t>用</a:t>
              </a:r>
              <a:r>
                <a:rPr lang="en-US" altLang="ja-JP" sz="751" dirty="0">
                  <a:latin typeface="メイリオ" panose="020B0604030504040204" pitchFamily="50" charset="-128"/>
                  <a:ea typeface="メイリオ" panose="020B0604030504040204" pitchFamily="50" charset="-128"/>
                  <a:cs typeface="メイリオ" panose="020B0604030504040204" pitchFamily="50" charset="-128"/>
                </a:rPr>
                <a:t>PC</a:t>
              </a:r>
            </a:p>
          </p:txBody>
        </p:sp>
        <p:sp>
          <p:nvSpPr>
            <p:cNvPr id="61" name="テキスト ボックス 31"/>
            <p:cNvSpPr txBox="1"/>
            <p:nvPr/>
          </p:nvSpPr>
          <p:spPr bwMode="auto">
            <a:xfrm>
              <a:off x="4757720" y="3773445"/>
              <a:ext cx="760311" cy="162692"/>
            </a:xfrm>
            <a:prstGeom prst="rect">
              <a:avLst/>
            </a:prstGeom>
            <a:noFill/>
            <a:ln w="6350">
              <a:noFill/>
            </a:ln>
          </p:spPr>
          <p:txBody>
            <a:bodyPr wrap="square" tIns="0" bIns="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275"/>
                </a:lnSpc>
                <a:defRPr/>
              </a:pPr>
              <a:r>
                <a:rPr lang="ja-JP" altLang="ja-JP" sz="751" dirty="0">
                  <a:latin typeface="メイリオ" panose="020B0604030504040204" pitchFamily="50" charset="-128"/>
                  <a:ea typeface="メイリオ" panose="020B0604030504040204" pitchFamily="50" charset="-128"/>
                  <a:cs typeface="メイリオ" panose="020B0604030504040204" pitchFamily="50" charset="-128"/>
                </a:rPr>
                <a:t>業務用</a:t>
              </a:r>
              <a:r>
                <a:rPr lang="en-US" altLang="ja-JP" sz="751" dirty="0">
                  <a:latin typeface="メイリオ" panose="020B0604030504040204" pitchFamily="50" charset="-128"/>
                  <a:ea typeface="メイリオ" panose="020B0604030504040204" pitchFamily="50" charset="-128"/>
                  <a:cs typeface="メイリオ" panose="020B0604030504040204" pitchFamily="50" charset="-128"/>
                </a:rPr>
                <a:t>PC</a:t>
              </a:r>
            </a:p>
          </p:txBody>
        </p:sp>
        <p:sp>
          <p:nvSpPr>
            <p:cNvPr id="66" name="雲形吹き出し 65"/>
            <p:cNvSpPr/>
            <p:nvPr/>
          </p:nvSpPr>
          <p:spPr>
            <a:xfrm>
              <a:off x="5522326" y="3501256"/>
              <a:ext cx="866775" cy="291905"/>
            </a:xfrm>
            <a:prstGeom prst="cloudCallout">
              <a:avLst>
                <a:gd name="adj1" fmla="val -13161"/>
                <a:gd name="adj2" fmla="val 60919"/>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lang="ja-JP" altLang="en-US" sz="825">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7" name="グループ化 66"/>
            <p:cNvGrpSpPr/>
            <p:nvPr/>
          </p:nvGrpSpPr>
          <p:grpSpPr>
            <a:xfrm>
              <a:off x="5750921" y="3551471"/>
              <a:ext cx="471490" cy="208576"/>
              <a:chOff x="1361193" y="314417"/>
              <a:chExt cx="949179" cy="438467"/>
            </a:xfrm>
          </p:grpSpPr>
          <p:cxnSp>
            <p:nvCxnSpPr>
              <p:cNvPr id="68" name="直線コネクタ 67"/>
              <p:cNvCxnSpPr/>
              <p:nvPr/>
            </p:nvCxnSpPr>
            <p:spPr bwMode="auto">
              <a:xfrm>
                <a:off x="1900893" y="538268"/>
                <a:ext cx="209446"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69" name="図 68"/>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61193" y="314417"/>
                <a:ext cx="171684" cy="429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 name="図 69"/>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26432" y="320078"/>
                <a:ext cx="171684" cy="429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 name="図 70"/>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84614" y="323190"/>
                <a:ext cx="171684" cy="429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 name="図 71"/>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38688" y="323190"/>
                <a:ext cx="171684" cy="429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63" name="図 6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05701" y="3846008"/>
              <a:ext cx="300038" cy="274453"/>
            </a:xfrm>
            <a:prstGeom prst="rect">
              <a:avLst/>
            </a:prstGeom>
            <a:noFill/>
            <a:extLst>
              <a:ext uri="{909E8E84-426E-40DD-AFC4-6F175D3DCCD1}">
                <a14:hiddenFill xmlns:a14="http://schemas.microsoft.com/office/drawing/2010/main">
                  <a:solidFill>
                    <a:srgbClr val="FFFFFF"/>
                  </a:solidFill>
                </a14:hiddenFill>
              </a:ext>
            </a:extLst>
          </p:spPr>
        </p:pic>
        <p:sp>
          <p:nvSpPr>
            <p:cNvPr id="64" name="テキスト ボックス 31"/>
            <p:cNvSpPr txBox="1"/>
            <p:nvPr/>
          </p:nvSpPr>
          <p:spPr bwMode="auto">
            <a:xfrm>
              <a:off x="5939373" y="3827721"/>
              <a:ext cx="1266734" cy="555706"/>
            </a:xfrm>
            <a:prstGeom prst="rect">
              <a:avLst/>
            </a:prstGeom>
            <a:solidFill>
              <a:schemeClr val="accent2">
                <a:lumMod val="20000"/>
                <a:lumOff val="80000"/>
              </a:schemeClr>
            </a:solidFill>
            <a:ln w="6350">
              <a:solidFill>
                <a:schemeClr val="accent2">
                  <a:lumMod val="60000"/>
                  <a:lumOff val="40000"/>
                </a:schemeClr>
              </a:solidFill>
            </a:ln>
          </p:spPr>
          <p:txBody>
            <a:bodyPr wrap="square" tIns="27000" bIns="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200"/>
                </a:lnSpc>
              </a:pP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道内市町村の</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3,000</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台の</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r>
                <a:rPr lang="en-US" altLang="ja-JP"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PC</a:t>
              </a:r>
              <a:r>
                <a:rPr lang="ja-JP" altLang="ja-JP"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の増設</a:t>
              </a:r>
              <a:endParaRPr lang="en-US" altLang="ja-JP"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r>
                <a:rPr lang="ja-JP" altLang="ja-JP"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が不要</a:t>
              </a:r>
              <a:endPar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5" name="右矢印 64"/>
            <p:cNvSpPr/>
            <p:nvPr/>
          </p:nvSpPr>
          <p:spPr>
            <a:xfrm>
              <a:off x="5430483" y="3728151"/>
              <a:ext cx="142875" cy="314325"/>
            </a:xfrm>
            <a:prstGeom prst="rightArrow">
              <a:avLst/>
            </a:prstGeom>
            <a:solidFill>
              <a:schemeClr val="accent2">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1" rIns="68580" bIns="3429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sz="825">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6" name="グループ化 15"/>
          <p:cNvGrpSpPr/>
          <p:nvPr/>
        </p:nvGrpSpPr>
        <p:grpSpPr>
          <a:xfrm>
            <a:off x="7546251" y="3332449"/>
            <a:ext cx="1855931" cy="1690495"/>
            <a:chOff x="5657787" y="4759018"/>
            <a:chExt cx="2933827" cy="994762"/>
          </a:xfrm>
        </p:grpSpPr>
        <p:sp>
          <p:nvSpPr>
            <p:cNvPr id="73" name="正方形/長方形 72"/>
            <p:cNvSpPr/>
            <p:nvPr/>
          </p:nvSpPr>
          <p:spPr>
            <a:xfrm>
              <a:off x="5657787" y="4759018"/>
              <a:ext cx="2933827" cy="219494"/>
            </a:xfrm>
            <a:prstGeom prst="rect">
              <a:avLst/>
            </a:prstGeom>
            <a:solidFill>
              <a:schemeClr val="accent2">
                <a:lumMod val="20000"/>
                <a:lumOff val="80000"/>
              </a:schemeClr>
            </a:solidFill>
            <a:ln>
              <a:solidFill>
                <a:schemeClr val="accent2">
                  <a:lumMod val="60000"/>
                  <a:lumOff val="40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68580" tIns="27000" rIns="68580" bIns="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②自治体以外の分野</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普及展開</a:t>
              </a:r>
            </a:p>
          </p:txBody>
        </p:sp>
        <p:sp>
          <p:nvSpPr>
            <p:cNvPr id="74" name="テキスト ボックス 27"/>
            <p:cNvSpPr txBox="1"/>
            <p:nvPr/>
          </p:nvSpPr>
          <p:spPr bwMode="auto">
            <a:xfrm>
              <a:off x="5664942" y="5072667"/>
              <a:ext cx="2926672" cy="262668"/>
            </a:xfrm>
            <a:prstGeom prst="rect">
              <a:avLst/>
            </a:prstGeom>
            <a:solidFill>
              <a:srgbClr val="FFFFFF"/>
            </a:solidFill>
            <a:ln w="6350">
              <a:solidFill>
                <a:schemeClr val="accent2">
                  <a:lumMod val="60000"/>
                  <a:lumOff val="40000"/>
                </a:schemeClr>
              </a:solidFill>
            </a:ln>
          </p:spPr>
          <p:txBody>
            <a:bodyPr wrap="square" tIns="54000" bIns="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400"/>
                </a:lnSpc>
                <a:defRPr/>
              </a:pP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初年度は北海道内の</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400"/>
                </a:lnSpc>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自治体の</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104</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団体が利用</a:t>
              </a:r>
              <a:endPar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テキスト ボックス 44"/>
            <p:cNvSpPr txBox="1"/>
            <p:nvPr/>
          </p:nvSpPr>
          <p:spPr bwMode="auto">
            <a:xfrm>
              <a:off x="5657787" y="5510782"/>
              <a:ext cx="2933826" cy="242998"/>
            </a:xfrm>
            <a:prstGeom prst="rect">
              <a:avLst/>
            </a:prstGeom>
            <a:solidFill>
              <a:schemeClr val="accent2">
                <a:lumMod val="20000"/>
                <a:lumOff val="80000"/>
              </a:schemeClr>
            </a:solidFill>
            <a:ln w="6350">
              <a:solidFill>
                <a:schemeClr val="accent2">
                  <a:lumMod val="60000"/>
                  <a:lumOff val="40000"/>
                </a:schemeClr>
              </a:solidFill>
            </a:ln>
          </p:spPr>
          <p:txBody>
            <a:bodyPr wrap="square" tIns="27000" bIns="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400"/>
                </a:lnSpc>
                <a:defRPr/>
              </a:pPr>
              <a:r>
                <a:rPr lang="ja-JP" altLang="ja-JP" sz="1200" b="1"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教育分野等への導入検討</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進</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めてい</a:t>
              </a:r>
              <a:r>
                <a:rPr lang="ja-JP" altLang="ja-JP" sz="1200" dirty="0">
                  <a:latin typeface="メイリオ" panose="020B0604030504040204" pitchFamily="50" charset="-128"/>
                  <a:ea typeface="メイリオ" panose="020B0604030504040204" pitchFamily="50" charset="-128"/>
                  <a:cs typeface="メイリオ" panose="020B0604030504040204" pitchFamily="50" charset="-128"/>
                </a:rPr>
                <a:t>る</a:t>
              </a:r>
              <a:endPar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下矢印 75"/>
            <p:cNvSpPr/>
            <p:nvPr/>
          </p:nvSpPr>
          <p:spPr>
            <a:xfrm>
              <a:off x="6804046" y="5372919"/>
              <a:ext cx="621506" cy="121444"/>
            </a:xfrm>
            <a:prstGeom prst="downArrow">
              <a:avLst>
                <a:gd name="adj1" fmla="val 50000"/>
                <a:gd name="adj2" fmla="val 66000"/>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16200000" scaled="1"/>
              <a:tileRect/>
            </a:gra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1" rIns="68580" bIns="34291"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sz="825">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54" name="テキスト ボックス 53"/>
          <p:cNvSpPr txBox="1"/>
          <p:nvPr/>
        </p:nvSpPr>
        <p:spPr>
          <a:xfrm>
            <a:off x="9421286" y="6525344"/>
            <a:ext cx="630932" cy="369332"/>
          </a:xfrm>
          <a:prstGeom prst="rect">
            <a:avLst/>
          </a:prstGeom>
          <a:noFill/>
        </p:spPr>
        <p:txBody>
          <a:bodyPr wrap="square" rtlCol="0">
            <a:spAutoFit/>
          </a:bodyPr>
          <a:lstStyle/>
          <a:p>
            <a:pPr algn="ctr"/>
            <a:r>
              <a:rPr lang="en-US" altLang="ja-JP"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3571872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31804</TotalTime>
  <Words>787</Words>
  <Application>Microsoft Office PowerPoint</Application>
  <PresentationFormat>A4 210 x 297 mm</PresentationFormat>
  <Paragraphs>152</Paragraphs>
  <Slides>3</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3</vt:i4>
      </vt:variant>
    </vt:vector>
  </HeadingPairs>
  <TitlesOfParts>
    <vt:vector size="14" baseType="lpstr">
      <vt:lpstr>ＭＳ Ｐゴシック</vt:lpstr>
      <vt:lpstr>新細明體</vt:lpstr>
      <vt:lpstr>メイリオ</vt:lpstr>
      <vt:lpstr>游ゴシック</vt:lpstr>
      <vt:lpstr>游ゴシック Light</vt:lpstr>
      <vt:lpstr>Arial</vt:lpstr>
      <vt:lpstr>Calibri</vt:lpstr>
      <vt:lpstr>Calibri Light</vt:lpstr>
      <vt:lpstr>Cambria</vt:lpstr>
      <vt:lpstr>Wingdings</vt:lpstr>
      <vt:lpstr>Office テーマ</vt:lpstr>
      <vt:lpstr>PowerPoint プレゼンテーション</vt:lpstr>
      <vt:lpstr>PowerPoint プレゼンテーション</vt:lpstr>
      <vt:lpstr>PowerPoint プレゼンテーション</vt:lpstr>
    </vt:vector>
  </TitlesOfParts>
  <Company>環境省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予算名 平成26年度概算要求額○○（○○）</dc:title>
  <dc:creator>吉田 諭史</dc:creator>
  <cp:lastModifiedBy>稲 佳奈／リサーチ・コンサル／JRI (ina kana)</cp:lastModifiedBy>
  <cp:revision>1631</cp:revision>
  <cp:lastPrinted>2017-12-06T05:35:00Z</cp:lastPrinted>
  <dcterms:created xsi:type="dcterms:W3CDTF">2012-11-02T13:24:31Z</dcterms:created>
  <dcterms:modified xsi:type="dcterms:W3CDTF">2018-05-15T03:36:17Z</dcterms:modified>
</cp:coreProperties>
</file>