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7" r:id="rId2"/>
    <p:sldId id="258" r:id="rId3"/>
    <p:sldId id="259" r:id="rId4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2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C9418-CEC8-4245-8656-0DB3087D0F41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540510-1F65-496A-B736-699A93B787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121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39738" y="804863"/>
            <a:ext cx="5807075" cy="40211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26628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eaLnBrk="1" hangingPunct="1"/>
            <a:fld id="{49A4CBE4-F7A1-43AB-ACEF-D45E1229985E}" type="slidenum">
              <a:rPr lang="ja-JP" altLang="en-US" smtClean="0">
                <a:solidFill>
                  <a:srgbClr val="000000"/>
                </a:solidFill>
              </a:rPr>
              <a:pPr eaLnBrk="1" hangingPunct="1"/>
              <a:t>1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702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63613" y="1233488"/>
            <a:ext cx="4808537" cy="33289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23605075-CB55-4D99-867D-44D60C449AF4}" type="slidenum">
              <a:rPr lang="ja-JP" altLang="en-US" sz="1800" kern="0" smtClean="0">
                <a:solidFill>
                  <a:sysClr val="windowText" lastClr="000000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ja-JP" altLang="en-US" sz="180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931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63613" y="1233488"/>
            <a:ext cx="4808537" cy="33289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60CFDAE-45D6-4EF6-B6E3-39D8D2D29216}" type="slidenum">
              <a:rPr lang="ja-JP" altLang="en-US" sz="1800" kern="0" smtClean="0">
                <a:solidFill>
                  <a:sysClr val="windowText" lastClr="000000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ja-JP" altLang="en-US" sz="180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701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3C5B3-C94C-4FE9-9FB5-8185659FA322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C5E0-0333-42F8-8098-ED98AAA4F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9695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3C5B3-C94C-4FE9-9FB5-8185659FA322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C5E0-0333-42F8-8098-ED98AAA4F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329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3C5B3-C94C-4FE9-9FB5-8185659FA322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C5E0-0333-42F8-8098-ED98AAA4F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6829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" y="102868"/>
            <a:ext cx="9905909" cy="497246"/>
          </a:xfrm>
        </p:spPr>
        <p:txBody>
          <a:bodyPr>
            <a:noAutofit/>
          </a:bodyPr>
          <a:lstStyle>
            <a:lvl1pPr algn="ctr">
              <a:defRPr sz="3321" b="1">
                <a:latin typeface="+mj-ea"/>
                <a:ea typeface="+mj-ea"/>
                <a:cs typeface="メイリオ" pitchFamily="50" charset="-128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1"/>
          </p:nvPr>
        </p:nvSpPr>
        <p:spPr>
          <a:xfrm>
            <a:off x="128985" y="651551"/>
            <a:ext cx="9648031" cy="682751"/>
          </a:xfr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>
            <a:spAutoFit/>
          </a:bodyPr>
          <a:lstStyle>
            <a:lvl1pPr>
              <a:defRPr kumimoji="0" lang="ja-JP" altLang="en-US" sz="20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>
              <a:defRPr lang="ja-JP" altLang="en-US" sz="1800" kern="1200" dirty="0" smtClean="0">
                <a:latin typeface="+mn-lt"/>
                <a:cs typeface="+mn-cs"/>
              </a:defRPr>
            </a:lvl2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2"/>
          </p:nvPr>
        </p:nvSpPr>
        <p:spPr>
          <a:xfrm>
            <a:off x="3" y="6572250"/>
            <a:ext cx="5584164" cy="285750"/>
          </a:xfrm>
        </p:spPr>
        <p:txBody>
          <a:bodyPr/>
          <a:lstStyle>
            <a:lvl1pPr marL="0" marR="0" indent="0" algn="l" defTabSz="8440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8">
                <a:solidFill>
                  <a:prstClr val="black">
                    <a:tint val="75000"/>
                  </a:prstClr>
                </a:solidFill>
                <a:cs typeface="メイリオ" panose="020B060403050404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871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3C5B3-C94C-4FE9-9FB5-8185659FA322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C5E0-0333-42F8-8098-ED98AAA4F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165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3C5B3-C94C-4FE9-9FB5-8185659FA322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C5E0-0333-42F8-8098-ED98AAA4F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447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3C5B3-C94C-4FE9-9FB5-8185659FA322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C5E0-0333-42F8-8098-ED98AAA4F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190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3C5B3-C94C-4FE9-9FB5-8185659FA322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C5E0-0333-42F8-8098-ED98AAA4F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676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3C5B3-C94C-4FE9-9FB5-8185659FA322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C5E0-0333-42F8-8098-ED98AAA4F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409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3C5B3-C94C-4FE9-9FB5-8185659FA322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C5E0-0333-42F8-8098-ED98AAA4F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116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3C5B3-C94C-4FE9-9FB5-8185659FA322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C5E0-0333-42F8-8098-ED98AAA4F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472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3C5B3-C94C-4FE9-9FB5-8185659FA322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C5E0-0333-42F8-8098-ED98AAA4F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639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3C5B3-C94C-4FE9-9FB5-8185659FA322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7C5E0-0333-42F8-8098-ED98AAA4F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24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image" Target="../media/image8.jpeg"/><Relationship Id="rId5" Type="http://schemas.openxmlformats.org/officeDocument/2006/relationships/hyperlink" Target="http://farm9.staticflickr.com/8294/7733490288_a160420072_b.jpg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正方形/長方形 2"/>
          <p:cNvSpPr>
            <a:spLocks noChangeArrowheads="1"/>
          </p:cNvSpPr>
          <p:nvPr/>
        </p:nvSpPr>
        <p:spPr bwMode="auto">
          <a:xfrm>
            <a:off x="568332" y="1196982"/>
            <a:ext cx="66849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777875">
              <a:spcBef>
                <a:spcPct val="20000"/>
              </a:spcBef>
              <a:buFont typeface="Arial" panose="020B0604020202020204" pitchFamily="34" charset="0"/>
              <a:buChar char="•"/>
              <a:defRPr kumimoji="1" sz="2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777875">
              <a:spcBef>
                <a:spcPct val="20000"/>
              </a:spcBef>
              <a:buFont typeface="Arial" panose="020B0604020202020204" pitchFamily="34" charset="0"/>
              <a:buChar char="–"/>
              <a:defRPr kumimoji="1" sz="2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777875">
              <a:spcBef>
                <a:spcPct val="20000"/>
              </a:spcBef>
              <a:buFont typeface="Arial" panose="020B0604020202020204" pitchFamily="34" charset="0"/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777875">
              <a:spcBef>
                <a:spcPct val="20000"/>
              </a:spcBef>
              <a:buFont typeface="Arial" panose="020B0604020202020204" pitchFamily="34" charset="0"/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777875">
              <a:spcBef>
                <a:spcPct val="20000"/>
              </a:spcBef>
              <a:buFont typeface="Arial" panose="020B0604020202020204" pitchFamily="34" charset="0"/>
              <a:buChar char="»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7778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7778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7778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7778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spcAft>
                <a:spcPts val="251"/>
              </a:spcAft>
              <a:buClr>
                <a:srgbClr val="6F6F6F"/>
              </a:buClr>
              <a:buNone/>
            </a:pPr>
            <a:r>
              <a:rPr lang="ja-JP" altLang="en-US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家畜</a:t>
            </a:r>
            <a:r>
              <a:rPr lang="ja-JP" altLang="en-US" sz="2400" b="1" dirty="0" err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ふん</a:t>
            </a:r>
            <a:r>
              <a:rPr lang="ja-JP" altLang="en-US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尿や食品残さを有効利用！</a:t>
            </a:r>
            <a:endParaRPr lang="en-US" altLang="ja-JP" sz="24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603" name="正方形/長方形 6"/>
          <p:cNvSpPr>
            <a:spLocks noChangeArrowheads="1"/>
          </p:cNvSpPr>
          <p:nvPr/>
        </p:nvSpPr>
        <p:spPr bwMode="auto">
          <a:xfrm>
            <a:off x="498475" y="7132638"/>
            <a:ext cx="5995988" cy="489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777875">
              <a:spcBef>
                <a:spcPct val="20000"/>
              </a:spcBef>
              <a:buFont typeface="Arial" panose="020B0604020202020204" pitchFamily="34" charset="0"/>
              <a:buChar char="•"/>
              <a:defRPr kumimoji="1" sz="2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777875">
              <a:spcBef>
                <a:spcPct val="20000"/>
              </a:spcBef>
              <a:buFont typeface="Arial" panose="020B0604020202020204" pitchFamily="34" charset="0"/>
              <a:buChar char="–"/>
              <a:defRPr kumimoji="1" sz="2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777875">
              <a:spcBef>
                <a:spcPct val="20000"/>
              </a:spcBef>
              <a:buFont typeface="Arial" panose="020B0604020202020204" pitchFamily="34" charset="0"/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777875">
              <a:spcBef>
                <a:spcPct val="20000"/>
              </a:spcBef>
              <a:buFont typeface="Arial" panose="020B0604020202020204" pitchFamily="34" charset="0"/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777875">
              <a:spcBef>
                <a:spcPct val="20000"/>
              </a:spcBef>
              <a:buFont typeface="Arial" panose="020B0604020202020204" pitchFamily="34" charset="0"/>
              <a:buChar char="»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7778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7778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7778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7778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>
              <a:lnSpc>
                <a:spcPts val="1388"/>
              </a:lnSpc>
              <a:spcBef>
                <a:spcPct val="0"/>
              </a:spcBef>
              <a:spcAft>
                <a:spcPts val="251"/>
              </a:spcAft>
              <a:buClr>
                <a:srgbClr val="6F6F6F"/>
              </a:buClr>
              <a:buNone/>
            </a:pPr>
            <a:r>
              <a:rPr lang="zh-TW" altLang="en-US" sz="200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平成</a:t>
            </a:r>
            <a:r>
              <a:rPr lang="en-US" altLang="zh-TW" sz="200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zh-TW" altLang="en-US" sz="200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</a:t>
            </a:r>
            <a:r>
              <a:rPr lang="ja-JP" altLang="en-US" sz="200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予算案８億円</a:t>
            </a:r>
            <a:endParaRPr lang="en-US" altLang="ja-JP" sz="200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>
              <a:lnSpc>
                <a:spcPts val="1388"/>
              </a:lnSpc>
              <a:spcBef>
                <a:spcPct val="0"/>
              </a:spcBef>
              <a:spcAft>
                <a:spcPts val="251"/>
              </a:spcAft>
              <a:buClr>
                <a:srgbClr val="6F6F6F"/>
              </a:buClr>
              <a:buNone/>
            </a:pPr>
            <a:r>
              <a:rPr lang="ja-JP" altLang="en-US" sz="120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（平成</a:t>
            </a:r>
            <a:r>
              <a:rPr lang="en-US" altLang="ja-JP" sz="120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r>
              <a:rPr lang="ja-JP" altLang="en-US" sz="120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年度予算額８億円）</a:t>
            </a:r>
            <a:endParaRPr lang="en-US" altLang="ja-JP" sz="120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4" name="タイトル 1"/>
          <p:cNvSpPr txBox="1">
            <a:spLocks/>
          </p:cNvSpPr>
          <p:nvPr/>
        </p:nvSpPr>
        <p:spPr>
          <a:xfrm>
            <a:off x="1130305" y="77795"/>
            <a:ext cx="7145339" cy="39528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l" defTabSz="779427">
              <a:defRPr/>
            </a:pP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環境調和型バイオマス資源活用モデル事業</a:t>
            </a:r>
            <a:endParaRPr lang="en-US" altLang="ja-JP" sz="2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itchFamily="50" charset="-128"/>
            </a:endParaRPr>
          </a:p>
          <a:p>
            <a:pPr algn="l" defTabSz="779427">
              <a:defRPr/>
            </a:pP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（国土交通省連携事業）</a:t>
            </a:r>
          </a:p>
        </p:txBody>
      </p:sp>
      <p:sp>
        <p:nvSpPr>
          <p:cNvPr id="25605" name="正方形/長方形 6"/>
          <p:cNvSpPr>
            <a:spLocks noChangeArrowheads="1"/>
          </p:cNvSpPr>
          <p:nvPr/>
        </p:nvSpPr>
        <p:spPr bwMode="auto">
          <a:xfrm>
            <a:off x="3443288" y="7588250"/>
            <a:ext cx="3046412" cy="477054"/>
          </a:xfrm>
          <a:prstGeom prst="rect">
            <a:avLst/>
          </a:prstGeom>
          <a:solidFill>
            <a:srgbClr val="C6D9F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defTabSz="777875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 defTabSz="777875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 defTabSz="777875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 defTabSz="777875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 defTabSz="777875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defTabSz="77787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defTabSz="77787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defTabSz="77787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defTabSz="77787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>
              <a:lnSpc>
                <a:spcPts val="1013"/>
              </a:lnSpc>
            </a:pPr>
            <a:r>
              <a:rPr lang="ja-JP" altLang="en-US" sz="900" b="1">
                <a:solidFill>
                  <a:srgbClr val="000000"/>
                </a:solidFill>
                <a:latin typeface="メイリオ" panose="020B0604030504040204" pitchFamily="50" charset="-128"/>
                <a:sym typeface="Wingdings" panose="05000000000000000000" pitchFamily="2" charset="2"/>
              </a:rPr>
              <a:t>実施期間：平成</a:t>
            </a:r>
            <a:r>
              <a:rPr lang="en-US" altLang="ja-JP" sz="900" b="1">
                <a:solidFill>
                  <a:srgbClr val="000000"/>
                </a:solidFill>
                <a:latin typeface="メイリオ" panose="020B0604030504040204" pitchFamily="50" charset="-128"/>
                <a:sym typeface="Wingdings" panose="05000000000000000000" pitchFamily="2" charset="2"/>
              </a:rPr>
              <a:t>28</a:t>
            </a:r>
            <a:r>
              <a:rPr lang="ja-JP" altLang="en-US" sz="900" b="1">
                <a:solidFill>
                  <a:srgbClr val="000000"/>
                </a:solidFill>
                <a:latin typeface="メイリオ" panose="020B0604030504040204" pitchFamily="50" charset="-128"/>
                <a:sym typeface="Wingdings" panose="05000000000000000000" pitchFamily="2" charset="2"/>
              </a:rPr>
              <a:t>年度</a:t>
            </a:r>
            <a:r>
              <a:rPr lang="en-US" altLang="ja-JP" sz="900" b="1">
                <a:solidFill>
                  <a:srgbClr val="000000"/>
                </a:solidFill>
                <a:latin typeface="メイリオ" panose="020B0604030504040204" pitchFamily="50" charset="-128"/>
                <a:sym typeface="Wingdings" panose="05000000000000000000" pitchFamily="2" charset="2"/>
              </a:rPr>
              <a:t>~</a:t>
            </a:r>
            <a:r>
              <a:rPr lang="ja-JP" altLang="en-US" sz="900" b="1">
                <a:solidFill>
                  <a:srgbClr val="000000"/>
                </a:solidFill>
                <a:latin typeface="メイリオ" panose="020B0604030504040204" pitchFamily="50" charset="-128"/>
                <a:sym typeface="Wingdings" panose="05000000000000000000" pitchFamily="2" charset="2"/>
              </a:rPr>
              <a:t>平成</a:t>
            </a:r>
            <a:r>
              <a:rPr lang="en-US" altLang="ja-JP" sz="900" b="1">
                <a:solidFill>
                  <a:srgbClr val="000000"/>
                </a:solidFill>
                <a:latin typeface="メイリオ" panose="020B0604030504040204" pitchFamily="50" charset="-128"/>
                <a:sym typeface="Wingdings" panose="05000000000000000000" pitchFamily="2" charset="2"/>
              </a:rPr>
              <a:t>30</a:t>
            </a:r>
            <a:r>
              <a:rPr lang="ja-JP" altLang="en-US" sz="900" b="1">
                <a:solidFill>
                  <a:srgbClr val="000000"/>
                </a:solidFill>
                <a:latin typeface="メイリオ" panose="020B0604030504040204" pitchFamily="50" charset="-128"/>
                <a:sym typeface="Wingdings" panose="05000000000000000000" pitchFamily="2" charset="2"/>
              </a:rPr>
              <a:t>年度</a:t>
            </a:r>
            <a:endParaRPr lang="en-US" altLang="ja-JP" sz="900" b="1">
              <a:solidFill>
                <a:srgbClr val="000000"/>
              </a:solidFill>
              <a:latin typeface="メイリオ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ts val="1013"/>
              </a:lnSpc>
            </a:pPr>
            <a:r>
              <a:rPr lang="ja-JP" altLang="en-US" sz="900" b="1">
                <a:solidFill>
                  <a:srgbClr val="000000"/>
                </a:solidFill>
                <a:latin typeface="メイリオ" panose="020B0604030504040204" pitchFamily="50" charset="-128"/>
                <a:sym typeface="Wingdings" panose="05000000000000000000" pitchFamily="2" charset="2"/>
              </a:rPr>
              <a:t>補助率：</a:t>
            </a:r>
            <a:r>
              <a:rPr lang="en-US" altLang="ja-JP" sz="900" b="1">
                <a:solidFill>
                  <a:srgbClr val="000000"/>
                </a:solidFill>
                <a:latin typeface="メイリオ" panose="020B0604030504040204" pitchFamily="50" charset="-128"/>
                <a:sym typeface="Wingdings" panose="05000000000000000000" pitchFamily="2" charset="2"/>
              </a:rPr>
              <a:t>2/3</a:t>
            </a:r>
            <a:endParaRPr lang="en-US" altLang="zh-TW" sz="900" b="1">
              <a:solidFill>
                <a:srgbClr val="000000"/>
              </a:solidFill>
              <a:latin typeface="メイリオ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ts val="1013"/>
              </a:lnSpc>
            </a:pPr>
            <a:r>
              <a:rPr lang="ja-JP" altLang="en-US" sz="900" b="1">
                <a:solidFill>
                  <a:srgbClr val="000000"/>
                </a:solidFill>
                <a:latin typeface="メイリオ" panose="020B0604030504040204" pitchFamily="50" charset="-128"/>
              </a:rPr>
              <a:t>担当課：地球局事業室見える化</a:t>
            </a:r>
            <a:r>
              <a:rPr lang="en-US" altLang="ja-JP" sz="900" b="1">
                <a:solidFill>
                  <a:srgbClr val="000000"/>
                </a:solidFill>
                <a:latin typeface="メイリオ" panose="020B0604030504040204" pitchFamily="50" charset="-128"/>
              </a:rPr>
              <a:t>L</a:t>
            </a:r>
            <a:r>
              <a:rPr lang="ja-JP" altLang="en-US" sz="900" b="1">
                <a:solidFill>
                  <a:srgbClr val="000000"/>
                </a:solidFill>
                <a:latin typeface="メイリオ" panose="020B0604030504040204" pitchFamily="50" charset="-128"/>
              </a:rPr>
              <a:t>（</a:t>
            </a:r>
            <a:r>
              <a:rPr lang="en-US" altLang="ja-JP" sz="900" b="1">
                <a:solidFill>
                  <a:srgbClr val="000000"/>
                </a:solidFill>
                <a:latin typeface="メイリオ" panose="020B0604030504040204" pitchFamily="50" charset="-128"/>
              </a:rPr>
              <a:t>03</a:t>
            </a:r>
            <a:r>
              <a:rPr lang="ja-JP" altLang="en-US" sz="900" b="1">
                <a:solidFill>
                  <a:srgbClr val="000000"/>
                </a:solidFill>
                <a:latin typeface="メイリオ" panose="020B0604030504040204" pitchFamily="50" charset="-128"/>
              </a:rPr>
              <a:t>ｰ</a:t>
            </a:r>
            <a:r>
              <a:rPr lang="en-US" altLang="ja-JP" sz="900" b="1">
                <a:solidFill>
                  <a:srgbClr val="000000"/>
                </a:solidFill>
                <a:latin typeface="メイリオ" panose="020B0604030504040204" pitchFamily="50" charset="-128"/>
              </a:rPr>
              <a:t>5521</a:t>
            </a:r>
            <a:r>
              <a:rPr lang="ja-JP" altLang="en-US" sz="900" b="1">
                <a:solidFill>
                  <a:srgbClr val="000000"/>
                </a:solidFill>
                <a:latin typeface="メイリオ" panose="020B0604030504040204" pitchFamily="50" charset="-128"/>
              </a:rPr>
              <a:t>ｰ</a:t>
            </a:r>
            <a:r>
              <a:rPr lang="en-US" altLang="ja-JP" sz="900" b="1">
                <a:solidFill>
                  <a:srgbClr val="000000"/>
                </a:solidFill>
                <a:latin typeface="メイリオ" panose="020B0604030504040204" pitchFamily="50" charset="-128"/>
              </a:rPr>
              <a:t>8335</a:t>
            </a:r>
            <a:r>
              <a:rPr lang="ja-JP" altLang="en-US" sz="900" b="1">
                <a:solidFill>
                  <a:srgbClr val="000000"/>
                </a:solidFill>
                <a:latin typeface="メイリオ" panose="020B0604030504040204" pitchFamily="50" charset="-128"/>
              </a:rPr>
              <a:t>）</a:t>
            </a:r>
            <a:endParaRPr lang="zh-TW" altLang="en-US" sz="900" b="1">
              <a:solidFill>
                <a:srgbClr val="000000"/>
              </a:solidFill>
              <a:latin typeface="メイリオ" panose="020B0604030504040204" pitchFamily="50" charset="-128"/>
            </a:endParaRPr>
          </a:p>
        </p:txBody>
      </p:sp>
      <p:pic>
        <p:nvPicPr>
          <p:cNvPr id="256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9" y="87320"/>
            <a:ext cx="644525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正方形/長方形 18"/>
          <p:cNvSpPr/>
          <p:nvPr/>
        </p:nvSpPr>
        <p:spPr>
          <a:xfrm>
            <a:off x="8421694" y="82551"/>
            <a:ext cx="1042987" cy="292100"/>
          </a:xfrm>
          <a:prstGeom prst="rect">
            <a:avLst/>
          </a:prstGeom>
          <a:gradFill rotWithShape="1">
            <a:gsLst>
              <a:gs pos="0">
                <a:sysClr val="windowText" lastClr="000000">
                  <a:tint val="50000"/>
                  <a:satMod val="300000"/>
                </a:sysClr>
              </a:gs>
              <a:gs pos="35000">
                <a:sysClr val="windowText" lastClr="000000">
                  <a:tint val="37000"/>
                  <a:satMod val="300000"/>
                </a:sysClr>
              </a:gs>
              <a:gs pos="100000">
                <a:sysClr val="windowText" lastClr="000000">
                  <a:tint val="15000"/>
                  <a:satMod val="350000"/>
                </a:sysClr>
              </a:gs>
            </a:gsLst>
            <a:lin ang="16200000" scaled="1"/>
          </a:gra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/>
          <a:lstStyle/>
          <a:p>
            <a:pPr algn="ctr" defTabSz="779639"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Cambria"/>
                <a:ea typeface="メイリオ"/>
              </a:rPr>
              <a:t>委託</a:t>
            </a: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5222883" y="3441707"/>
            <a:ext cx="688975" cy="276225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発電</a:t>
            </a:r>
          </a:p>
        </p:txBody>
      </p:sp>
      <p:sp>
        <p:nvSpPr>
          <p:cNvPr id="25609" name="テキスト ボックス 57"/>
          <p:cNvSpPr txBox="1">
            <a:spLocks noChangeArrowheads="1"/>
          </p:cNvSpPr>
          <p:nvPr/>
        </p:nvSpPr>
        <p:spPr bwMode="auto">
          <a:xfrm>
            <a:off x="5145094" y="3878266"/>
            <a:ext cx="844551" cy="338554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algn="ctr" eaLnBrk="1" hangingPunct="1"/>
            <a:r>
              <a:rPr lang="ja-JP" altLang="en-US" sz="1600" b="1">
                <a:latin typeface="メイリオ" panose="020B0604030504040204" pitchFamily="50" charset="-128"/>
                <a:cs typeface="メイリオ" panose="020B0604030504040204" pitchFamily="50" charset="-128"/>
              </a:rPr>
              <a:t>熱供給</a:t>
            </a:r>
          </a:p>
        </p:txBody>
      </p:sp>
      <p:pic>
        <p:nvPicPr>
          <p:cNvPr id="25610" name="Picture 6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595" y="3787780"/>
            <a:ext cx="2376487" cy="1009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5611" name="グループ化 16"/>
          <p:cNvGrpSpPr>
            <a:grpSpLocks/>
          </p:cNvGrpSpPr>
          <p:nvPr/>
        </p:nvGrpSpPr>
        <p:grpSpPr bwMode="auto">
          <a:xfrm>
            <a:off x="2770194" y="3365506"/>
            <a:ext cx="1576387" cy="1819275"/>
            <a:chOff x="2270414" y="1703887"/>
            <a:chExt cx="935756" cy="1323040"/>
          </a:xfrm>
        </p:grpSpPr>
        <p:sp>
          <p:nvSpPr>
            <p:cNvPr id="32" name="円柱 31"/>
            <p:cNvSpPr/>
            <p:nvPr/>
          </p:nvSpPr>
          <p:spPr>
            <a:xfrm>
              <a:off x="2270414" y="1987890"/>
              <a:ext cx="935756" cy="1039037"/>
            </a:xfrm>
            <a:prstGeom prst="can">
              <a:avLst>
                <a:gd name="adj" fmla="val 26145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3" name="フローチャート : 抜出し 15"/>
            <p:cNvSpPr/>
            <p:nvPr/>
          </p:nvSpPr>
          <p:spPr>
            <a:xfrm>
              <a:off x="2275125" y="1703887"/>
              <a:ext cx="926333" cy="356736"/>
            </a:xfrm>
            <a:prstGeom prst="flowChartExtra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5641" name="テキスト ボックス 56"/>
            <p:cNvSpPr txBox="1">
              <a:spLocks noChangeArrowheads="1"/>
            </p:cNvSpPr>
            <p:nvPr/>
          </p:nvSpPr>
          <p:spPr bwMode="auto">
            <a:xfrm>
              <a:off x="2280380" y="2085291"/>
              <a:ext cx="923303" cy="50360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9pPr>
            </a:lstStyle>
            <a:p>
              <a:pPr algn="ctr" eaLnBrk="1" hangingPunct="1"/>
              <a:r>
                <a:rPr lang="ja-JP" altLang="en-US" sz="1400">
                  <a:latin typeface="メイリオ" panose="020B0604030504040204" pitchFamily="50" charset="-128"/>
                  <a:cs typeface="メイリオ" panose="020B0604030504040204" pitchFamily="50" charset="-128"/>
                </a:rPr>
                <a:t>メタン発酵</a:t>
              </a:r>
              <a:endParaRPr lang="en-US" altLang="ja-JP" sz="1400">
                <a:latin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 eaLnBrk="1" hangingPunct="1"/>
              <a:r>
                <a:rPr lang="ja-JP" altLang="en-US" sz="1400">
                  <a:latin typeface="メイリオ" panose="020B0604030504040204" pitchFamily="50" charset="-128"/>
                  <a:cs typeface="メイリオ" panose="020B0604030504040204" pitchFamily="50" charset="-128"/>
                </a:rPr>
                <a:t>バイオマス発電</a:t>
              </a:r>
              <a:endParaRPr lang="en-US" altLang="ja-JP" sz="1400">
                <a:latin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 eaLnBrk="1" hangingPunct="1"/>
              <a:endParaRPr lang="en-US" altLang="ja-JP" sz="1100">
                <a:latin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35" name="右矢印 34"/>
          <p:cNvSpPr/>
          <p:nvPr/>
        </p:nvSpPr>
        <p:spPr>
          <a:xfrm>
            <a:off x="2195518" y="3663955"/>
            <a:ext cx="603251" cy="935039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ストライプ矢印 35"/>
          <p:cNvSpPr/>
          <p:nvPr/>
        </p:nvSpPr>
        <p:spPr>
          <a:xfrm rot="5400000">
            <a:off x="2933707" y="5178430"/>
            <a:ext cx="1214437" cy="919163"/>
          </a:xfrm>
          <a:prstGeom prst="stripedRightArrow">
            <a:avLst>
              <a:gd name="adj1" fmla="val 38423"/>
              <a:gd name="adj2" fmla="val 28912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5614" name="Picture 92" descr="現役の井戸">
            <a:hlinkClick r:id="rId5" tooltip="現役の井戸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5" y="5902326"/>
            <a:ext cx="838200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角丸四角形 37"/>
          <p:cNvSpPr/>
          <p:nvPr/>
        </p:nvSpPr>
        <p:spPr>
          <a:xfrm>
            <a:off x="2816231" y="4437063"/>
            <a:ext cx="1581151" cy="4191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液肥の発生</a:t>
            </a: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右矢印 38"/>
          <p:cNvSpPr/>
          <p:nvPr/>
        </p:nvSpPr>
        <p:spPr>
          <a:xfrm>
            <a:off x="4281495" y="4508507"/>
            <a:ext cx="2974975" cy="328613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40" name="直線矢印コネクタ 39"/>
          <p:cNvCxnSpPr/>
          <p:nvPr/>
        </p:nvCxnSpPr>
        <p:spPr bwMode="auto">
          <a:xfrm flipV="1">
            <a:off x="4271963" y="4203707"/>
            <a:ext cx="2984500" cy="1746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5618" name="グループ化 2"/>
          <p:cNvGrpSpPr>
            <a:grpSpLocks/>
          </p:cNvGrpSpPr>
          <p:nvPr/>
        </p:nvGrpSpPr>
        <p:grpSpPr bwMode="auto">
          <a:xfrm>
            <a:off x="261938" y="3287716"/>
            <a:ext cx="2338388" cy="1365251"/>
            <a:chOff x="-246132" y="3756170"/>
            <a:chExt cx="2338388" cy="1365105"/>
          </a:xfrm>
        </p:grpSpPr>
        <p:pic>
          <p:nvPicPr>
            <p:cNvPr id="25635" name="Picture 66" descr="ブタ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38" y="3929063"/>
              <a:ext cx="715962" cy="715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36" name="Picture 68" descr="http://www.printout.jp/clipart/clipart_d/15_interior/08_bunbetsu_gomi/01_gomi_kanen/gif/kanen_06.gif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5188" y="4141788"/>
              <a:ext cx="715962" cy="715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37" name="Picture 64" descr="牛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75" y="4491038"/>
              <a:ext cx="630238" cy="630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38" name="テキスト ボックス 54"/>
            <p:cNvSpPr txBox="1">
              <a:spLocks noChangeArrowheads="1"/>
            </p:cNvSpPr>
            <p:nvPr/>
          </p:nvSpPr>
          <p:spPr bwMode="auto">
            <a:xfrm>
              <a:off x="-246132" y="3756170"/>
              <a:ext cx="2338388" cy="338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9pPr>
            </a:lstStyle>
            <a:p>
              <a:pPr algn="ctr" eaLnBrk="1" hangingPunct="1"/>
              <a:r>
                <a:rPr lang="ja-JP" altLang="en-US" sz="1600">
                  <a:latin typeface="メイリオ" panose="020B0604030504040204" pitchFamily="50" charset="-128"/>
                  <a:cs typeface="メイリオ" panose="020B0604030504040204" pitchFamily="50" charset="-128"/>
                </a:rPr>
                <a:t>家畜糞尿・食物残さ等</a:t>
              </a:r>
            </a:p>
          </p:txBody>
        </p:sp>
      </p:grpSp>
      <p:pic>
        <p:nvPicPr>
          <p:cNvPr id="25619" name="Picture 7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620" y="5394332"/>
            <a:ext cx="1965325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" name="テキスト ボックス 54"/>
          <p:cNvSpPr txBox="1">
            <a:spLocks noChangeArrowheads="1"/>
          </p:cNvSpPr>
          <p:nvPr/>
        </p:nvSpPr>
        <p:spPr bwMode="auto">
          <a:xfrm>
            <a:off x="3513145" y="5383215"/>
            <a:ext cx="752475" cy="33855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1600" dirty="0">
                <a:latin typeface="メイリオ" panose="020B0604030504040204" pitchFamily="50" charset="-128"/>
              </a:rPr>
              <a:t>散布</a:t>
            </a:r>
          </a:p>
        </p:txBody>
      </p:sp>
      <p:sp>
        <p:nvSpPr>
          <p:cNvPr id="25621" name="テキスト ボックス 54"/>
          <p:cNvSpPr txBox="1">
            <a:spLocks noChangeArrowheads="1"/>
          </p:cNvSpPr>
          <p:nvPr/>
        </p:nvSpPr>
        <p:spPr bwMode="auto">
          <a:xfrm>
            <a:off x="4232283" y="4902206"/>
            <a:ext cx="54387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400" dirty="0">
                <a:latin typeface="メイリオ" panose="020B0604030504040204" pitchFamily="50" charset="-128"/>
                <a:cs typeface="メイリオ" panose="020B0604030504040204" pitchFamily="50" charset="-128"/>
              </a:rPr>
              <a:t>○家畜</a:t>
            </a:r>
            <a:r>
              <a:rPr lang="ja-JP" altLang="en-US" sz="1400" dirty="0" err="1">
                <a:latin typeface="メイリオ" panose="020B0604030504040204" pitchFamily="50" charset="-128"/>
                <a:cs typeface="メイリオ" panose="020B0604030504040204" pitchFamily="50" charset="-128"/>
              </a:rPr>
              <a:t>ふん</a:t>
            </a:r>
            <a:r>
              <a:rPr lang="ja-JP" altLang="en-US" sz="1400" dirty="0">
                <a:latin typeface="メイリオ" panose="020B0604030504040204" pitchFamily="50" charset="-128"/>
                <a:cs typeface="メイリオ" panose="020B0604030504040204" pitchFamily="50" charset="-128"/>
              </a:rPr>
              <a:t>尿や食品残さ等を</a:t>
            </a:r>
            <a:r>
              <a:rPr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バイオマス発電で有効活用</a:t>
            </a:r>
            <a:r>
              <a:rPr lang="ja-JP" altLang="en-US" sz="1400" dirty="0">
                <a:latin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400" dirty="0">
              <a:latin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0486" indent="-90486">
              <a:tabLst>
                <a:tab pos="179384" algn="l"/>
              </a:tabLst>
              <a:defRPr/>
            </a:pPr>
            <a:r>
              <a:rPr lang="ja-JP" altLang="en-US" sz="1400" dirty="0">
                <a:latin typeface="メイリオ" panose="020B0604030504040204" pitchFamily="50" charset="-128"/>
                <a:cs typeface="メイリオ" panose="020B0604030504040204" pitchFamily="50" charset="-128"/>
              </a:rPr>
              <a:t>○発生する液肥を処理する施設及び下水処理場において、</a:t>
            </a:r>
            <a:r>
              <a:rPr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発電した電力</a:t>
            </a:r>
            <a:r>
              <a:rPr lang="ja-JP" altLang="en-US" sz="1400" dirty="0">
                <a:latin typeface="メイリオ" panose="020B0604030504040204" pitchFamily="50" charset="-128"/>
                <a:cs typeface="メイリオ" panose="020B0604030504040204" pitchFamily="50" charset="-128"/>
              </a:rPr>
              <a:t>及び発電の際の</a:t>
            </a:r>
            <a:r>
              <a:rPr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熱</a:t>
            </a:r>
            <a:r>
              <a:rPr lang="ja-JP" altLang="en-US" sz="1400" dirty="0">
                <a:latin typeface="メイリオ" panose="020B0604030504040204" pitchFamily="50" charset="-128"/>
                <a:cs typeface="メイリオ" panose="020B0604030504040204" pitchFamily="50" charset="-128"/>
              </a:rPr>
              <a:t>を活用し、施設を</a:t>
            </a:r>
            <a:r>
              <a:rPr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徹底的に省</a:t>
            </a:r>
            <a:r>
              <a:rPr lang="en-US" altLang="ja-JP" sz="1400" b="1" u="sng" dirty="0">
                <a:solidFill>
                  <a:srgbClr val="FF0000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CO2</a:t>
            </a:r>
            <a:r>
              <a:rPr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化</a:t>
            </a:r>
            <a:r>
              <a:rPr lang="ja-JP" altLang="en-US" sz="1400" dirty="0">
                <a:latin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400" dirty="0">
              <a:latin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400" dirty="0">
                <a:latin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液肥の適正処理</a:t>
            </a:r>
            <a:r>
              <a:rPr lang="ja-JP" altLang="en-US" sz="1400" dirty="0">
                <a:latin typeface="メイリオ" panose="020B0604030504040204" pitchFamily="50" charset="-128"/>
                <a:cs typeface="メイリオ" panose="020B0604030504040204" pitchFamily="50" charset="-128"/>
              </a:rPr>
              <a:t>による環境負荷の低減</a:t>
            </a:r>
            <a:endParaRPr lang="en-US" altLang="ja-JP" sz="1400" dirty="0">
              <a:latin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6" name="右矢印 45"/>
          <p:cNvSpPr/>
          <p:nvPr/>
        </p:nvSpPr>
        <p:spPr>
          <a:xfrm rot="5400000">
            <a:off x="6594482" y="5287970"/>
            <a:ext cx="244475" cy="1317625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角丸四角形 2063"/>
          <p:cNvSpPr/>
          <p:nvPr/>
        </p:nvSpPr>
        <p:spPr>
          <a:xfrm>
            <a:off x="4433888" y="6143625"/>
            <a:ext cx="5091112" cy="6238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72000" rIns="72000" bIns="0" anchor="ctr"/>
          <a:lstStyle/>
          <a:p>
            <a:pPr algn="ctr" eaLnBrk="1" hangingPunct="1">
              <a:defRPr/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省</a:t>
            </a:r>
            <a:r>
              <a:rPr lang="en-US" altLang="ja-JP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CO2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かつ低環境負荷なバイオマス利活用モデルを確立し、低炭素社会と循環型社会の同時達成に貢献</a:t>
            </a:r>
          </a:p>
        </p:txBody>
      </p:sp>
      <p:pic>
        <p:nvPicPr>
          <p:cNvPr id="25624" name="Picture 71" descr="http://takaeco1.cocolog-nifty.com/photos/mizu/napoli1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7763" y="6245232"/>
            <a:ext cx="1979612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爆発 1 48"/>
          <p:cNvSpPr/>
          <p:nvPr/>
        </p:nvSpPr>
        <p:spPr>
          <a:xfrm>
            <a:off x="990606" y="5886457"/>
            <a:ext cx="2306639" cy="955675"/>
          </a:xfrm>
          <a:prstGeom prst="irregularSeal1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16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地下水への</a:t>
            </a:r>
            <a:endParaRPr lang="en-US" altLang="ja-JP" sz="1600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eaLnBrk="1" hangingPunct="1">
              <a:defRPr/>
            </a:pPr>
            <a:r>
              <a:rPr lang="ja-JP" altLang="en-US" sz="16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影響の懸念</a:t>
            </a:r>
          </a:p>
        </p:txBody>
      </p:sp>
      <p:sp>
        <p:nvSpPr>
          <p:cNvPr id="50" name="テキスト ボックス 54"/>
          <p:cNvSpPr txBox="1">
            <a:spLocks noChangeArrowheads="1"/>
          </p:cNvSpPr>
          <p:nvPr/>
        </p:nvSpPr>
        <p:spPr bwMode="auto">
          <a:xfrm>
            <a:off x="4732345" y="4365626"/>
            <a:ext cx="1804987" cy="5232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1400" b="1" dirty="0">
                <a:latin typeface="メイリオ" panose="020B0604030504040204" pitchFamily="50" charset="-128"/>
              </a:rPr>
              <a:t>下水処理施設との</a:t>
            </a:r>
            <a:endParaRPr lang="en-US" altLang="ja-JP" sz="1400" b="1" dirty="0">
              <a:latin typeface="メイリオ" panose="020B0604030504040204" pitchFamily="50" charset="-128"/>
            </a:endParaRPr>
          </a:p>
          <a:p>
            <a:pPr algn="ctr" eaLnBrk="1" hangingPunct="1">
              <a:defRPr/>
            </a:pPr>
            <a:r>
              <a:rPr lang="ja-JP" altLang="en-US" sz="1400" b="1" dirty="0">
                <a:latin typeface="メイリオ" panose="020B0604030504040204" pitchFamily="50" charset="-128"/>
              </a:rPr>
              <a:t>連携による適正処理</a:t>
            </a:r>
          </a:p>
        </p:txBody>
      </p:sp>
      <p:sp>
        <p:nvSpPr>
          <p:cNvPr id="51" name="四角形吹き出し 50"/>
          <p:cNvSpPr/>
          <p:nvPr/>
        </p:nvSpPr>
        <p:spPr>
          <a:xfrm>
            <a:off x="457207" y="4562480"/>
            <a:ext cx="2143125" cy="1289051"/>
          </a:xfrm>
          <a:prstGeom prst="wedgeRectCallout">
            <a:avLst>
              <a:gd name="adj1" fmla="val 95651"/>
              <a:gd name="adj2" fmla="val -15422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eaLnBrk="1" hangingPunct="1">
              <a:defRPr/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家畜</a:t>
            </a:r>
            <a:r>
              <a:rPr lang="ja-JP" altLang="en-US" sz="14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ふん</a:t>
            </a:r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尿や食品残さ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等を活用するバイオマス発電では、</a:t>
            </a:r>
            <a:r>
              <a:rPr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液肥による地下水汚染が顕在化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する例がある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</a:p>
        </p:txBody>
      </p:sp>
      <p:cxnSp>
        <p:nvCxnSpPr>
          <p:cNvPr id="54" name="カギ線コネクタ 53"/>
          <p:cNvCxnSpPr/>
          <p:nvPr/>
        </p:nvCxnSpPr>
        <p:spPr>
          <a:xfrm>
            <a:off x="4000500" y="3732218"/>
            <a:ext cx="4140200" cy="4763"/>
          </a:xfrm>
          <a:prstGeom prst="bentConnector2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629" name="テキスト ボックス 56"/>
          <p:cNvSpPr txBox="1">
            <a:spLocks noChangeArrowheads="1"/>
          </p:cNvSpPr>
          <p:nvPr/>
        </p:nvSpPr>
        <p:spPr bwMode="auto">
          <a:xfrm>
            <a:off x="8140700" y="4706940"/>
            <a:ext cx="395288" cy="2616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algn="ctr" eaLnBrk="1" hangingPunct="1"/>
            <a:endParaRPr lang="ja-JP" altLang="en-US" sz="1100">
              <a:latin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630" name="テキスト ボックス 56"/>
          <p:cNvSpPr txBox="1">
            <a:spLocks noChangeArrowheads="1"/>
          </p:cNvSpPr>
          <p:nvPr/>
        </p:nvSpPr>
        <p:spPr bwMode="auto">
          <a:xfrm>
            <a:off x="7958139" y="4652969"/>
            <a:ext cx="1346200" cy="30777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algn="ctr" eaLnBrk="1" hangingPunct="1"/>
            <a:r>
              <a:rPr lang="ja-JP" altLang="en-US" sz="1400">
                <a:latin typeface="メイリオ" panose="020B0604030504040204" pitchFamily="50" charset="-128"/>
                <a:cs typeface="メイリオ" panose="020B0604030504040204" pitchFamily="50" charset="-128"/>
              </a:rPr>
              <a:t>下水処理施設</a:t>
            </a:r>
          </a:p>
        </p:txBody>
      </p:sp>
      <p:sp>
        <p:nvSpPr>
          <p:cNvPr id="25" name="角丸四角形 3"/>
          <p:cNvSpPr/>
          <p:nvPr/>
        </p:nvSpPr>
        <p:spPr>
          <a:xfrm>
            <a:off x="498481" y="1557345"/>
            <a:ext cx="8950325" cy="1660525"/>
          </a:xfrm>
          <a:prstGeom prst="roundRect">
            <a:avLst>
              <a:gd name="adj" fmla="val 11444"/>
            </a:avLst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32692" defTabSz="844336">
              <a:lnSpc>
                <a:spcPts val="2000"/>
              </a:lnSpc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１．委託対象</a:t>
            </a:r>
            <a:r>
              <a:rPr lang="en-US" altLang="ja-JP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:</a:t>
            </a:r>
            <a:r>
              <a:rPr lang="zh-TW" altLang="en-US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地方公共団体、民間事業者</a:t>
            </a:r>
            <a:r>
              <a:rPr lang="ja-JP" altLang="en-US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等</a:t>
            </a:r>
            <a:endParaRPr lang="en-US" altLang="ja-JP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232692" defTabSz="844336">
              <a:lnSpc>
                <a:spcPts val="2000"/>
              </a:lnSpc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２．実証するモデル</a:t>
            </a:r>
            <a:r>
              <a:rPr lang="en-US" altLang="ja-JP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:</a:t>
            </a:r>
          </a:p>
          <a:p>
            <a:pPr marL="442690" defTabSz="844336">
              <a:lnSpc>
                <a:spcPts val="2000"/>
              </a:lnSpc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①家畜</a:t>
            </a:r>
            <a:r>
              <a:rPr lang="ja-JP" altLang="en-US" dirty="0" err="1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ふん</a:t>
            </a:r>
            <a:r>
              <a:rPr lang="ja-JP" altLang="en-US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尿や食品残さ等をバイオマス発電で有効活用。</a:t>
            </a:r>
          </a:p>
          <a:p>
            <a:pPr marL="442690" defTabSz="844336">
              <a:lnSpc>
                <a:spcPts val="2000"/>
              </a:lnSpc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②発生する液肥を処理する施設及び下水処理場において、発電した電力及び</a:t>
            </a:r>
            <a:endParaRPr lang="en-US" altLang="ja-JP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442690" defTabSz="844336">
              <a:lnSpc>
                <a:spcPts val="2000"/>
              </a:lnSpc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発電の際の熱を活用し、施設を徹底的に省</a:t>
            </a:r>
            <a:r>
              <a:rPr lang="en-US" altLang="ja-JP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CO2</a:t>
            </a:r>
            <a:r>
              <a:rPr lang="ja-JP" altLang="en-US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化。</a:t>
            </a:r>
          </a:p>
          <a:p>
            <a:pPr marL="442690" defTabSz="844336">
              <a:lnSpc>
                <a:spcPts val="2000"/>
              </a:lnSpc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③液肥の適正処理による環境負荷の低減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1203326" y="765180"/>
            <a:ext cx="1816100" cy="33813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施策番号：</a:t>
            </a:r>
            <a: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</a:t>
            </a:r>
            <a:endParaRPr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378052" y="6524625"/>
            <a:ext cx="630237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b="1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</a:t>
            </a:r>
          </a:p>
        </p:txBody>
      </p:sp>
      <p:sp>
        <p:nvSpPr>
          <p:cNvPr id="25634" name="正方形/長方形 6"/>
          <p:cNvSpPr>
            <a:spLocks noChangeArrowheads="1"/>
          </p:cNvSpPr>
          <p:nvPr/>
        </p:nvSpPr>
        <p:spPr bwMode="auto">
          <a:xfrm>
            <a:off x="4398968" y="492130"/>
            <a:ext cx="5378451" cy="1054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777875">
              <a:spcBef>
                <a:spcPct val="20000"/>
              </a:spcBef>
              <a:buFont typeface="Arial" panose="020B0604020202020204" pitchFamily="34" charset="0"/>
              <a:buChar char="•"/>
              <a:defRPr kumimoji="1" sz="2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777875">
              <a:spcBef>
                <a:spcPct val="20000"/>
              </a:spcBef>
              <a:buFont typeface="Arial" panose="020B0604020202020204" pitchFamily="34" charset="0"/>
              <a:buChar char="–"/>
              <a:defRPr kumimoji="1" sz="2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777875">
              <a:spcBef>
                <a:spcPct val="20000"/>
              </a:spcBef>
              <a:buFont typeface="Arial" panose="020B0604020202020204" pitchFamily="34" charset="0"/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777875">
              <a:spcBef>
                <a:spcPct val="20000"/>
              </a:spcBef>
              <a:buFont typeface="Arial" panose="020B0604020202020204" pitchFamily="34" charset="0"/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777875">
              <a:spcBef>
                <a:spcPct val="20000"/>
              </a:spcBef>
              <a:buFont typeface="Arial" panose="020B0604020202020204" pitchFamily="34" charset="0"/>
              <a:buChar char="»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7778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7778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7778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7778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ts val="1800"/>
              </a:lnSpc>
              <a:spcBef>
                <a:spcPct val="0"/>
              </a:spcBef>
              <a:spcAft>
                <a:spcPts val="251"/>
              </a:spcAft>
              <a:buClr>
                <a:srgbClr val="6F6F6F"/>
              </a:buClr>
              <a:buNone/>
            </a:pPr>
            <a:r>
              <a:rPr lang="zh-TW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平成</a:t>
            </a:r>
            <a:r>
              <a:rPr lang="en-US" altLang="zh-TW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zh-TW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予算案８億円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（平成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年度予算額８億円）</a:t>
            </a:r>
            <a:endParaRPr lang="en-US" altLang="ja-JP" sz="12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spcBef>
                <a:spcPct val="0"/>
              </a:spcBef>
              <a:buNone/>
            </a:pPr>
            <a:r>
              <a:rPr kumimoji="0" lang="zh-TW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Wingdings" panose="05000000000000000000" pitchFamily="2" charset="2"/>
              </a:rPr>
              <a:t>実施期間：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Wingdings" panose="05000000000000000000" pitchFamily="2" charset="2"/>
              </a:rPr>
              <a:t>平成</a:t>
            </a:r>
            <a:r>
              <a:rPr lang="en-US" altLang="ja-JP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Wingdings" panose="05000000000000000000" pitchFamily="2" charset="2"/>
              </a:rPr>
              <a:t>28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Wingdings" panose="05000000000000000000" pitchFamily="2" charset="2"/>
              </a:rPr>
              <a:t>年度</a:t>
            </a:r>
            <a:r>
              <a:rPr lang="en-US" altLang="ja-JP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Wingdings" panose="05000000000000000000" pitchFamily="2" charset="2"/>
              </a:rPr>
              <a:t>~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Wingdings" panose="05000000000000000000" pitchFamily="2" charset="2"/>
              </a:rPr>
              <a:t>平成</a:t>
            </a:r>
            <a:r>
              <a:rPr lang="en-US" altLang="ja-JP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Wingdings" panose="05000000000000000000" pitchFamily="2" charset="2"/>
              </a:rPr>
              <a:t>30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Wingdings" panose="05000000000000000000" pitchFamily="2" charset="2"/>
              </a:rPr>
              <a:t>年度</a:t>
            </a:r>
            <a:endParaRPr kumimoji="0" lang="zh-TW" altLang="en-US" sz="2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ts val="1800"/>
              </a:lnSpc>
              <a:spcBef>
                <a:spcPct val="0"/>
              </a:spcBef>
              <a:buNone/>
            </a:pP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担当課：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地球局事業室見える化</a:t>
            </a:r>
            <a:r>
              <a:rPr lang="en-US" altLang="ja-JP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L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03</a:t>
            </a:r>
            <a:r>
              <a:rPr lang="ja-JP" altLang="en-US" sz="1200" dirty="0" err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ｰ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5521</a:t>
            </a:r>
            <a:r>
              <a:rPr lang="ja-JP" altLang="en-US" sz="1200" dirty="0" err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ｰ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8355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 　</a:t>
            </a:r>
            <a:endParaRPr lang="zh-TW" altLang="en-US" sz="12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spcBef>
                <a:spcPct val="0"/>
              </a:spcBef>
              <a:spcAft>
                <a:spcPts val="275"/>
              </a:spcAft>
              <a:buClr>
                <a:srgbClr val="6F6F6F"/>
              </a:buClr>
              <a:buNone/>
            </a:pPr>
            <a:endParaRPr lang="en-US" altLang="ja-JP" sz="12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3091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381000" y="103195"/>
            <a:ext cx="9144000" cy="496887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2400" kern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モデル事業例：熊本県熊本市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758826" y="5516569"/>
            <a:ext cx="8154988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44" indent="-285744" defTabSz="653140">
              <a:buFont typeface="Wingdings" panose="05000000000000000000" pitchFamily="2" charset="2"/>
              <a:buChar char="Ø"/>
              <a:defRPr/>
            </a:pP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乳牛の家畜排せつ物は水分が多く、堆肥化が困難で多くが自家飼料畑へ還元され、</a:t>
            </a:r>
            <a:r>
              <a:rPr kumimoji="0" lang="ja-JP" altLang="en-US" sz="1600" b="1" u="sng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地下水汚染の原因</a:t>
            </a:r>
            <a:r>
              <a:rPr kumimoji="0" lang="ja-JP" altLang="en-US" sz="1600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になっていた</a:t>
            </a: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</a:p>
          <a:p>
            <a:pPr marL="285744" indent="-285744" defTabSz="653140">
              <a:buFont typeface="Wingdings" panose="05000000000000000000" pitchFamily="2" charset="2"/>
              <a:buChar char="Ø"/>
              <a:defRPr/>
            </a:pP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消化ガス発電で得られた電力、回収した熱は場内で利用する（消化槽の加温）。</a:t>
            </a:r>
            <a:endParaRPr kumimoji="0" lang="en-US" altLang="ja-JP" sz="16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85744" indent="-285744" defTabSz="653140">
              <a:buFont typeface="Wingdings" panose="05000000000000000000" pitchFamily="2" charset="2"/>
              <a:buChar char="Ø"/>
              <a:defRPr/>
            </a:pP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メタン発酵により生じる消化液は通常の下水処理ライン（標準活性汚泥法）で処理を行う。</a:t>
            </a:r>
          </a:p>
        </p:txBody>
      </p:sp>
      <p:pic>
        <p:nvPicPr>
          <p:cNvPr id="2765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995" y="1557345"/>
            <a:ext cx="6804025" cy="388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正方形/長方形 5"/>
          <p:cNvSpPr>
            <a:spLocks noChangeArrowheads="1"/>
          </p:cNvSpPr>
          <p:nvPr/>
        </p:nvSpPr>
        <p:spPr bwMode="auto">
          <a:xfrm>
            <a:off x="812806" y="561977"/>
            <a:ext cx="8388351" cy="923330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25438" indent="-325438">
              <a:tabLst>
                <a:tab pos="4310063" algn="l"/>
              </a:tabLs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tabLst>
                <a:tab pos="4310063" algn="l"/>
              </a:tabLs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tabLst>
                <a:tab pos="4310063" algn="l"/>
              </a:tabLs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tabLst>
                <a:tab pos="4310063" algn="l"/>
              </a:tabLs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tabLst>
                <a:tab pos="4310063" algn="l"/>
              </a:tabLs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310063" algn="l"/>
              </a:tabLs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310063" algn="l"/>
              </a:tabLs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310063" algn="l"/>
              </a:tabLs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310063" algn="l"/>
              </a:tabLs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ja-JP" altLang="en-US">
                <a:latin typeface="メイリオ" panose="020B0604030504040204" pitchFamily="50" charset="-128"/>
                <a:cs typeface="メイリオ" panose="020B0604030504040204" pitchFamily="50" charset="-128"/>
              </a:rPr>
              <a:t>既存の下水処理場と連携し、</a:t>
            </a:r>
            <a:r>
              <a:rPr lang="ja-JP" altLang="en-US" b="1" u="sng">
                <a:solidFill>
                  <a:srgbClr val="FF0000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家畜排せつ物の液状分</a:t>
            </a:r>
            <a:r>
              <a:rPr lang="ja-JP" altLang="en-US">
                <a:latin typeface="メイリオ" panose="020B0604030504040204" pitchFamily="50" charset="-128"/>
                <a:cs typeface="メイリオ" panose="020B0604030504040204" pitchFamily="50" charset="-128"/>
              </a:rPr>
              <a:t>を下水処理場に運搬し、</a:t>
            </a:r>
            <a:r>
              <a:rPr lang="ja-JP" altLang="en-US" b="1" u="sng">
                <a:solidFill>
                  <a:srgbClr val="FF0000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消化ガス発電</a:t>
            </a:r>
            <a:r>
              <a:rPr lang="ja-JP" altLang="en-US">
                <a:latin typeface="メイリオ" panose="020B0604030504040204" pitchFamily="50" charset="-128"/>
                <a:cs typeface="メイリオ" panose="020B0604030504040204" pitchFamily="50" charset="-128"/>
              </a:rPr>
              <a:t>の原料として有効活用し、</a:t>
            </a:r>
            <a:r>
              <a:rPr lang="ja-JP" altLang="en-US" b="1" u="sng">
                <a:solidFill>
                  <a:srgbClr val="FF0000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消化ガス発電で得られた電力、回収した熱は場内で利用</a:t>
            </a:r>
            <a:r>
              <a:rPr lang="ja-JP" altLang="en-US">
                <a:latin typeface="メイリオ" panose="020B0604030504040204" pitchFamily="50" charset="-128"/>
                <a:cs typeface="メイリオ" panose="020B0604030504040204" pitchFamily="50" charset="-128"/>
              </a:rPr>
              <a:t>するモデル事業。</a:t>
            </a:r>
          </a:p>
        </p:txBody>
      </p:sp>
      <p:sp>
        <p:nvSpPr>
          <p:cNvPr id="27654" name="テキスト ボックス 8"/>
          <p:cNvSpPr txBox="1">
            <a:spLocks noChangeArrowheads="1"/>
          </p:cNvSpPr>
          <p:nvPr/>
        </p:nvSpPr>
        <p:spPr bwMode="auto">
          <a:xfrm>
            <a:off x="9275763" y="6488668"/>
            <a:ext cx="6302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algn="ctr"/>
            <a:r>
              <a:rPr lang="en-US" altLang="ja-JP" b="1">
                <a:solidFill>
                  <a:srgbClr val="7F7F7F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endParaRPr lang="ja-JP" altLang="en-US" b="1">
              <a:solidFill>
                <a:srgbClr val="7F7F7F"/>
              </a:solidFill>
              <a:latin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219826" y="1358905"/>
            <a:ext cx="2693988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1140686">
              <a:defRPr/>
            </a:pPr>
            <a:r>
              <a:rPr lang="ja-JP" altLang="en-US" sz="16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熊本市東部浄化センター</a:t>
            </a:r>
            <a:endParaRPr lang="en-US" altLang="ja-JP" sz="16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1140686">
              <a:defRPr/>
            </a:pPr>
            <a:r>
              <a:rPr lang="ja-JP" altLang="en-US" sz="16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（家畜排せつ物処理施設）</a:t>
            </a:r>
          </a:p>
        </p:txBody>
      </p:sp>
      <p:sp>
        <p:nvSpPr>
          <p:cNvPr id="8" name="正方形/長方形 7"/>
          <p:cNvSpPr/>
          <p:nvPr/>
        </p:nvSpPr>
        <p:spPr bwMode="auto">
          <a:xfrm>
            <a:off x="4440245" y="1731970"/>
            <a:ext cx="1133475" cy="422275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defTabSz="1140686">
              <a:defRPr/>
            </a:pPr>
            <a:r>
              <a:rPr lang="ja-JP" altLang="en-US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家畜排泄物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784354" y="3330578"/>
            <a:ext cx="1873251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1140686">
              <a:defRPr/>
            </a:pPr>
            <a:r>
              <a:rPr lang="ja-JP" altLang="en-US" sz="16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終末下水処理場</a:t>
            </a:r>
            <a:endParaRPr lang="ja-JP" altLang="ja-JP" sz="4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6075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図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06" t="10738" r="17261" b="11855"/>
          <a:stretch>
            <a:fillRect/>
          </a:stretch>
        </p:blipFill>
        <p:spPr bwMode="auto">
          <a:xfrm>
            <a:off x="1712920" y="1417639"/>
            <a:ext cx="6480175" cy="436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381000" y="44451"/>
            <a:ext cx="9144000" cy="496888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2400" kern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モデル事業例：</a:t>
            </a:r>
            <a:r>
              <a:rPr lang="zh-TW" altLang="en-US" sz="2400" kern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富士開拓農業協同組合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60394" y="5765805"/>
            <a:ext cx="8713787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44" indent="-285744" defTabSz="653140">
              <a:buFont typeface="Wingdings" panose="05000000000000000000" pitchFamily="2" charset="2"/>
              <a:buChar char="Ø"/>
              <a:defRPr/>
            </a:pP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乳牛約</a:t>
            </a: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350</a:t>
            </a: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頭から</a:t>
            </a:r>
            <a:r>
              <a:rPr kumimoji="0" lang="ja-JP" altLang="en-US" sz="1600" kern="0" dirty="0" err="1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ふん</a:t>
            </a: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尿</a:t>
            </a: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</a:t>
            </a:r>
            <a:r>
              <a:rPr kumimoji="0" lang="ja-JP" altLang="en-US" sz="1600" kern="0" dirty="0" err="1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ｔ</a:t>
            </a: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日を収集しバイオマスプラントで発電し、消化液を下水場で処理した場合と、現状の</a:t>
            </a:r>
            <a:r>
              <a:rPr kumimoji="0" lang="ja-JP" altLang="en-US" sz="1600" kern="0" dirty="0" err="1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ふん</a:t>
            </a: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尿スラリーを土壌散布した場合との比較では、年間</a:t>
            </a: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241</a:t>
            </a: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トンの</a:t>
            </a: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CO2</a:t>
            </a: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削減効果が見込まれる。</a:t>
            </a:r>
          </a:p>
        </p:txBody>
      </p:sp>
      <p:sp>
        <p:nvSpPr>
          <p:cNvPr id="29701" name="正方形/長方形 7"/>
          <p:cNvSpPr>
            <a:spLocks noChangeArrowheads="1"/>
          </p:cNvSpPr>
          <p:nvPr/>
        </p:nvSpPr>
        <p:spPr bwMode="auto">
          <a:xfrm>
            <a:off x="758831" y="488953"/>
            <a:ext cx="8388351" cy="923330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25438" indent="-325438">
              <a:tabLst>
                <a:tab pos="4310063" algn="l"/>
              </a:tabLs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tabLst>
                <a:tab pos="4310063" algn="l"/>
              </a:tabLs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tabLst>
                <a:tab pos="4310063" algn="l"/>
              </a:tabLs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tabLst>
                <a:tab pos="4310063" algn="l"/>
              </a:tabLs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tabLst>
                <a:tab pos="4310063" algn="l"/>
              </a:tabLs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310063" algn="l"/>
              </a:tabLs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310063" algn="l"/>
              </a:tabLs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310063" algn="l"/>
              </a:tabLs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310063" algn="l"/>
              </a:tabLs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ja-JP" altLang="en-US" b="1" u="sng">
                <a:solidFill>
                  <a:srgbClr val="FF0000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ふん尿を原料としたバイオマス発電</a:t>
            </a:r>
            <a:r>
              <a:rPr lang="ja-JP" altLang="en-US">
                <a:latin typeface="メイリオ" panose="020B0604030504040204" pitchFamily="50" charset="-128"/>
                <a:cs typeface="メイリオ" panose="020B0604030504040204" pitchFamily="50" charset="-128"/>
              </a:rPr>
              <a:t>プラントを建設し、プラントから排出される</a:t>
            </a:r>
            <a:r>
              <a:rPr lang="ja-JP" altLang="en-US" b="1" u="sng">
                <a:solidFill>
                  <a:srgbClr val="FF0000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消化液は液肥としての活用</a:t>
            </a:r>
            <a:r>
              <a:rPr lang="ja-JP" altLang="en-US">
                <a:latin typeface="メイリオ" panose="020B0604030504040204" pitchFamily="50" charset="-128"/>
                <a:cs typeface="メイリオ" panose="020B0604030504040204" pitchFamily="50" charset="-128"/>
              </a:rPr>
              <a:t>し、余剰分は適正処理すると伴に、プラントにて</a:t>
            </a:r>
            <a:r>
              <a:rPr lang="ja-JP" altLang="en-US" b="1" u="sng">
                <a:solidFill>
                  <a:srgbClr val="FF0000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発電される電気は上記浄化センターへ送電</a:t>
            </a:r>
            <a:r>
              <a:rPr lang="ja-JP" altLang="en-US">
                <a:latin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</a:p>
        </p:txBody>
      </p:sp>
      <p:sp>
        <p:nvSpPr>
          <p:cNvPr id="29702" name="テキスト ボックス 8"/>
          <p:cNvSpPr txBox="1">
            <a:spLocks noChangeArrowheads="1"/>
          </p:cNvSpPr>
          <p:nvPr/>
        </p:nvSpPr>
        <p:spPr bwMode="auto">
          <a:xfrm>
            <a:off x="9275763" y="6488668"/>
            <a:ext cx="6302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algn="ctr"/>
            <a:r>
              <a:rPr lang="en-US" altLang="ja-JP" b="1" dirty="0">
                <a:solidFill>
                  <a:srgbClr val="7F7F7F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endParaRPr lang="ja-JP" altLang="en-US" b="1" dirty="0">
              <a:solidFill>
                <a:srgbClr val="7F7F7F"/>
              </a:solidFill>
              <a:latin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987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556</Words>
  <Application>Microsoft Office PowerPoint</Application>
  <PresentationFormat>A4 210 x 297 mm</PresentationFormat>
  <Paragraphs>54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Meiryo UI</vt:lpstr>
      <vt:lpstr>メイリオ</vt:lpstr>
      <vt:lpstr>游ゴシック</vt:lpstr>
      <vt:lpstr>游ゴシック Light</vt:lpstr>
      <vt:lpstr>Arial</vt:lpstr>
      <vt:lpstr>Cambria</vt:lpstr>
      <vt:lpstr>Wingdings</vt:lpstr>
      <vt:lpstr>Office テーマ</vt:lpstr>
      <vt:lpstr>PowerPoint プレゼンテーション</vt:lpstr>
      <vt:lpstr>モデル事業例：熊本県熊本市</vt:lpstr>
      <vt:lpstr>モデル事業例：富士開拓農業協同組合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曽根 拓人</dc:creator>
  <cp:lastModifiedBy>稲 佳奈／リサーチ・コンサル／JRI (ina kana)</cp:lastModifiedBy>
  <cp:revision>2</cp:revision>
  <dcterms:created xsi:type="dcterms:W3CDTF">2018-04-13T06:38:14Z</dcterms:created>
  <dcterms:modified xsi:type="dcterms:W3CDTF">2018-05-15T03:34:36Z</dcterms:modified>
</cp:coreProperties>
</file>