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6"/>
  </p:notesMasterIdLst>
  <p:sldIdLst>
    <p:sldId id="257" r:id="rId2"/>
    <p:sldId id="258" r:id="rId3"/>
    <p:sldId id="259" r:id="rId4"/>
    <p:sldId id="260" r:id="rId5"/>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12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D677F6-333D-4918-9A1C-B7B0E1EFED65}" type="datetimeFigureOut">
              <a:rPr kumimoji="1" lang="ja-JP" altLang="en-US" smtClean="0"/>
              <a:t>2018/5/15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F66373-ABD8-4C4C-A9CB-264723D1E9DB}" type="slidenum">
              <a:rPr kumimoji="1" lang="ja-JP" altLang="en-US" smtClean="0"/>
              <a:t>‹#›</a:t>
            </a:fld>
            <a:endParaRPr kumimoji="1" lang="ja-JP" altLang="en-US"/>
          </a:p>
        </p:txBody>
      </p:sp>
    </p:spTree>
    <p:extLst>
      <p:ext uri="{BB962C8B-B14F-4D97-AF65-F5344CB8AC3E}">
        <p14:creationId xmlns:p14="http://schemas.microsoft.com/office/powerpoint/2010/main" val="28480487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329">
              <a:defRPr/>
            </a:pPr>
            <a:fld id="{35FF716C-7C63-4423-90B8-168BB37A3B9D}" type="slidenum">
              <a:rPr kumimoji="0" lang="ja-JP" altLang="en-US" sz="1900" kern="0">
                <a:solidFill>
                  <a:sysClr val="windowText" lastClr="000000"/>
                </a:solidFill>
              </a:rPr>
              <a:pPr defTabSz="946329">
                <a:defRPr/>
              </a:pPr>
              <a:t>1</a:t>
            </a:fld>
            <a:endParaRPr kumimoji="0" lang="ja-JP" altLang="en-US" sz="1900" kern="0">
              <a:solidFill>
                <a:sysClr val="windowText" lastClr="000000"/>
              </a:solidFill>
            </a:endParaRPr>
          </a:p>
        </p:txBody>
      </p:sp>
    </p:spTree>
    <p:extLst>
      <p:ext uri="{BB962C8B-B14F-4D97-AF65-F5344CB8AC3E}">
        <p14:creationId xmlns:p14="http://schemas.microsoft.com/office/powerpoint/2010/main" val="2500174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329">
              <a:defRPr/>
            </a:pPr>
            <a:fld id="{35FF716C-7C63-4423-90B8-168BB37A3B9D}" type="slidenum">
              <a:rPr kumimoji="0" lang="ja-JP" altLang="en-US" sz="1900" kern="0">
                <a:solidFill>
                  <a:sysClr val="windowText" lastClr="000000"/>
                </a:solidFill>
              </a:rPr>
              <a:pPr defTabSz="946329">
                <a:defRPr/>
              </a:pPr>
              <a:t>2</a:t>
            </a:fld>
            <a:endParaRPr kumimoji="0" lang="ja-JP" altLang="en-US" sz="1900" kern="0">
              <a:solidFill>
                <a:sysClr val="windowText" lastClr="000000"/>
              </a:solidFill>
            </a:endParaRPr>
          </a:p>
        </p:txBody>
      </p:sp>
    </p:spTree>
    <p:extLst>
      <p:ext uri="{BB962C8B-B14F-4D97-AF65-F5344CB8AC3E}">
        <p14:creationId xmlns:p14="http://schemas.microsoft.com/office/powerpoint/2010/main" val="23168875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329">
              <a:defRPr/>
            </a:pPr>
            <a:fld id="{35FF716C-7C63-4423-90B8-168BB37A3B9D}" type="slidenum">
              <a:rPr kumimoji="0" lang="ja-JP" altLang="en-US" sz="1900" kern="0">
                <a:solidFill>
                  <a:sysClr val="windowText" lastClr="000000"/>
                </a:solidFill>
              </a:rPr>
              <a:pPr defTabSz="946329">
                <a:defRPr/>
              </a:pPr>
              <a:t>3</a:t>
            </a:fld>
            <a:endParaRPr kumimoji="0" lang="ja-JP" altLang="en-US" sz="1900" kern="0">
              <a:solidFill>
                <a:sysClr val="windowText" lastClr="000000"/>
              </a:solidFill>
            </a:endParaRPr>
          </a:p>
        </p:txBody>
      </p:sp>
    </p:spTree>
    <p:extLst>
      <p:ext uri="{BB962C8B-B14F-4D97-AF65-F5344CB8AC3E}">
        <p14:creationId xmlns:p14="http://schemas.microsoft.com/office/powerpoint/2010/main" val="41966283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329">
              <a:defRPr/>
            </a:pPr>
            <a:fld id="{35FF716C-7C63-4423-90B8-168BB37A3B9D}" type="slidenum">
              <a:rPr kumimoji="0" lang="ja-JP" altLang="en-US" sz="1900" kern="0">
                <a:solidFill>
                  <a:sysClr val="windowText" lastClr="000000"/>
                </a:solidFill>
              </a:rPr>
              <a:pPr defTabSz="946329">
                <a:defRPr/>
              </a:pPr>
              <a:t>4</a:t>
            </a:fld>
            <a:endParaRPr kumimoji="0" lang="ja-JP" altLang="en-US" sz="1900" kern="0">
              <a:solidFill>
                <a:sysClr val="windowText" lastClr="000000"/>
              </a:solidFill>
            </a:endParaRPr>
          </a:p>
        </p:txBody>
      </p:sp>
    </p:spTree>
    <p:extLst>
      <p:ext uri="{BB962C8B-B14F-4D97-AF65-F5344CB8AC3E}">
        <p14:creationId xmlns:p14="http://schemas.microsoft.com/office/powerpoint/2010/main" val="3615639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BAFC59D-F4F1-433C-A3FF-9002AD7BC097}"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1E84A3-AA0A-4A33-9D35-B2ED980E33EA}" type="slidenum">
              <a:rPr kumimoji="1" lang="ja-JP" altLang="en-US" smtClean="0"/>
              <a:t>‹#›</a:t>
            </a:fld>
            <a:endParaRPr kumimoji="1" lang="ja-JP" altLang="en-US"/>
          </a:p>
        </p:txBody>
      </p:sp>
    </p:spTree>
    <p:extLst>
      <p:ext uri="{BB962C8B-B14F-4D97-AF65-F5344CB8AC3E}">
        <p14:creationId xmlns:p14="http://schemas.microsoft.com/office/powerpoint/2010/main" val="278165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fld id="{6BAFC59D-F4F1-433C-A3FF-9002AD7BC097}"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1E84A3-AA0A-4A33-9D35-B2ED980E33EA}" type="slidenum">
              <a:rPr kumimoji="1" lang="ja-JP" altLang="en-US" smtClean="0"/>
              <a:t>‹#›</a:t>
            </a:fld>
            <a:endParaRPr kumimoji="1" lang="ja-JP" altLang="en-US"/>
          </a:p>
        </p:txBody>
      </p:sp>
    </p:spTree>
    <p:extLst>
      <p:ext uri="{BB962C8B-B14F-4D97-AF65-F5344CB8AC3E}">
        <p14:creationId xmlns:p14="http://schemas.microsoft.com/office/powerpoint/2010/main" val="1346826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fld id="{6BAFC59D-F4F1-433C-A3FF-9002AD7BC097}"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1E84A3-AA0A-4A33-9D35-B2ED980E33EA}" type="slidenum">
              <a:rPr kumimoji="1" lang="ja-JP" altLang="en-US" smtClean="0"/>
              <a:t>‹#›</a:t>
            </a:fld>
            <a:endParaRPr kumimoji="1" lang="ja-JP" altLang="en-US"/>
          </a:p>
        </p:txBody>
      </p:sp>
    </p:spTree>
    <p:extLst>
      <p:ext uri="{BB962C8B-B14F-4D97-AF65-F5344CB8AC3E}">
        <p14:creationId xmlns:p14="http://schemas.microsoft.com/office/powerpoint/2010/main" val="10087553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94" y="765188"/>
            <a:ext cx="9648824" cy="1007641"/>
          </a:xfrm>
          <a:prstGeom prst="roundRect">
            <a:avLst/>
          </a:prstGeom>
          <a:solidFill>
            <a:srgbClr val="CCECFF"/>
          </a:solidFill>
          <a:ln w="28575">
            <a:solidFill>
              <a:srgbClr val="00B0F0"/>
            </a:solidFill>
          </a:ln>
        </p:spPr>
        <p:txBody>
          <a:bodyPr/>
          <a:lstStyle>
            <a:lvl1pPr marL="316436" indent="-316436">
              <a:buFont typeface="Wingdings" panose="05000000000000000000" pitchFamily="2" charset="2"/>
              <a:buChar char="n"/>
              <a:defRPr sz="1845">
                <a:latin typeface="Segoe UI" panose="020B0502040204020203" pitchFamily="34" charset="0"/>
                <a:cs typeface="Segoe UI" panose="020B0502040204020203" pitchFamily="34" charset="0"/>
              </a:defRPr>
            </a:lvl1pPr>
            <a:lvl2pPr>
              <a:defRPr sz="1293">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4798" y="6309364"/>
            <a:ext cx="916754" cy="548679"/>
          </a:xfrm>
          <a:prstGeom prst="rect">
            <a:avLst/>
          </a:prstGeom>
          <a:ln/>
        </p:spPr>
        <p:txBody>
          <a:bodyPr/>
          <a:lstStyle>
            <a:lvl1pPr>
              <a:defRPr sz="2583" baseline="0">
                <a:latin typeface="Segoe UI" panose="020B0502040204020203" pitchFamily="34" charset="0"/>
                <a:ea typeface="メイリオ" panose="020B0604030504040204" pitchFamily="50" charset="-128"/>
              </a:defRPr>
            </a:lvl1pPr>
          </a:lstStyle>
          <a:p>
            <a:pPr>
              <a:defRPr/>
            </a:pPr>
            <a:fld id="{BDFA821F-5B8F-40E7-880D-F42062A68A54}" type="slidenum">
              <a:rPr kumimoji="0" lang="en-US" altLang="ja-JP" kern="0" smtClean="0">
                <a:solidFill>
                  <a:prstClr val="black"/>
                </a:solidFill>
              </a:rPr>
              <a:pPr>
                <a:defRPr/>
              </a:pPr>
              <a:t>‹#›</a:t>
            </a:fld>
            <a:endParaRPr kumimoji="0" lang="en-US" altLang="ja-JP" kern="0" dirty="0">
              <a:solidFill>
                <a:prstClr val="black"/>
              </a:solidFill>
            </a:endParaRPr>
          </a:p>
        </p:txBody>
      </p:sp>
    </p:spTree>
    <p:extLst>
      <p:ext uri="{BB962C8B-B14F-4D97-AF65-F5344CB8AC3E}">
        <p14:creationId xmlns:p14="http://schemas.microsoft.com/office/powerpoint/2010/main" val="2046612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fld id="{6BAFC59D-F4F1-433C-A3FF-9002AD7BC097}"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1E84A3-AA0A-4A33-9D35-B2ED980E33EA}" type="slidenum">
              <a:rPr kumimoji="1" lang="ja-JP" altLang="en-US" smtClean="0"/>
              <a:t>‹#›</a:t>
            </a:fld>
            <a:endParaRPr kumimoji="1" lang="ja-JP" altLang="en-US"/>
          </a:p>
        </p:txBody>
      </p:sp>
    </p:spTree>
    <p:extLst>
      <p:ext uri="{BB962C8B-B14F-4D97-AF65-F5344CB8AC3E}">
        <p14:creationId xmlns:p14="http://schemas.microsoft.com/office/powerpoint/2010/main" val="937261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BAFC59D-F4F1-433C-A3FF-9002AD7BC097}"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1E84A3-AA0A-4A33-9D35-B2ED980E33EA}" type="slidenum">
              <a:rPr kumimoji="1" lang="ja-JP" altLang="en-US" smtClean="0"/>
              <a:t>‹#›</a:t>
            </a:fld>
            <a:endParaRPr kumimoji="1" lang="ja-JP" altLang="en-US"/>
          </a:p>
        </p:txBody>
      </p:sp>
    </p:spTree>
    <p:extLst>
      <p:ext uri="{BB962C8B-B14F-4D97-AF65-F5344CB8AC3E}">
        <p14:creationId xmlns:p14="http://schemas.microsoft.com/office/powerpoint/2010/main" val="656452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日付プレースホルダー 4"/>
          <p:cNvSpPr>
            <a:spLocks noGrp="1"/>
          </p:cNvSpPr>
          <p:nvPr>
            <p:ph type="dt" sz="half" idx="10"/>
          </p:nvPr>
        </p:nvSpPr>
        <p:spPr/>
        <p:txBody>
          <a:bodyPr/>
          <a:lstStyle/>
          <a:p>
            <a:fld id="{6BAFC59D-F4F1-433C-A3FF-9002AD7BC097}"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1E84A3-AA0A-4A33-9D35-B2ED980E33EA}" type="slidenum">
              <a:rPr kumimoji="1" lang="ja-JP" altLang="en-US" smtClean="0"/>
              <a:t>‹#›</a:t>
            </a:fld>
            <a:endParaRPr kumimoji="1" lang="ja-JP" altLang="en-US"/>
          </a:p>
        </p:txBody>
      </p:sp>
    </p:spTree>
    <p:extLst>
      <p:ext uri="{BB962C8B-B14F-4D97-AF65-F5344CB8AC3E}">
        <p14:creationId xmlns:p14="http://schemas.microsoft.com/office/powerpoint/2010/main" val="3893278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7" name="日付プレースホルダー 6"/>
          <p:cNvSpPr>
            <a:spLocks noGrp="1"/>
          </p:cNvSpPr>
          <p:nvPr>
            <p:ph type="dt" sz="half" idx="10"/>
          </p:nvPr>
        </p:nvSpPr>
        <p:spPr/>
        <p:txBody>
          <a:bodyPr/>
          <a:lstStyle/>
          <a:p>
            <a:fld id="{6BAFC59D-F4F1-433C-A3FF-9002AD7BC097}" type="datetimeFigureOut">
              <a:rPr kumimoji="1" lang="ja-JP" altLang="en-US" smtClean="0"/>
              <a:t>2018/5/15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51E84A3-AA0A-4A33-9D35-B2ED980E33EA}" type="slidenum">
              <a:rPr kumimoji="1" lang="ja-JP" altLang="en-US" smtClean="0"/>
              <a:t>‹#›</a:t>
            </a:fld>
            <a:endParaRPr kumimoji="1" lang="ja-JP" altLang="en-US"/>
          </a:p>
        </p:txBody>
      </p:sp>
    </p:spTree>
    <p:extLst>
      <p:ext uri="{BB962C8B-B14F-4D97-AF65-F5344CB8AC3E}">
        <p14:creationId xmlns:p14="http://schemas.microsoft.com/office/powerpoint/2010/main" val="2058493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BAFC59D-F4F1-433C-A3FF-9002AD7BC097}" type="datetimeFigureOut">
              <a:rPr kumimoji="1" lang="ja-JP" altLang="en-US" smtClean="0"/>
              <a:t>2018/5/15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51E84A3-AA0A-4A33-9D35-B2ED980E33EA}" type="slidenum">
              <a:rPr kumimoji="1" lang="ja-JP" altLang="en-US" smtClean="0"/>
              <a:t>‹#›</a:t>
            </a:fld>
            <a:endParaRPr kumimoji="1" lang="ja-JP" altLang="en-US"/>
          </a:p>
        </p:txBody>
      </p:sp>
    </p:spTree>
    <p:extLst>
      <p:ext uri="{BB962C8B-B14F-4D97-AF65-F5344CB8AC3E}">
        <p14:creationId xmlns:p14="http://schemas.microsoft.com/office/powerpoint/2010/main" val="2340100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BAFC59D-F4F1-433C-A3FF-9002AD7BC097}" type="datetimeFigureOut">
              <a:rPr kumimoji="1" lang="ja-JP" altLang="en-US" smtClean="0"/>
              <a:t>2018/5/15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51E84A3-AA0A-4A33-9D35-B2ED980E33EA}" type="slidenum">
              <a:rPr kumimoji="1" lang="ja-JP" altLang="en-US" smtClean="0"/>
              <a:t>‹#›</a:t>
            </a:fld>
            <a:endParaRPr kumimoji="1" lang="ja-JP" altLang="en-US"/>
          </a:p>
        </p:txBody>
      </p:sp>
    </p:spTree>
    <p:extLst>
      <p:ext uri="{BB962C8B-B14F-4D97-AF65-F5344CB8AC3E}">
        <p14:creationId xmlns:p14="http://schemas.microsoft.com/office/powerpoint/2010/main" val="1285292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BAFC59D-F4F1-433C-A3FF-9002AD7BC097}"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1E84A3-AA0A-4A33-9D35-B2ED980E33EA}" type="slidenum">
              <a:rPr kumimoji="1" lang="ja-JP" altLang="en-US" smtClean="0"/>
              <a:t>‹#›</a:t>
            </a:fld>
            <a:endParaRPr kumimoji="1" lang="ja-JP" altLang="en-US"/>
          </a:p>
        </p:txBody>
      </p:sp>
    </p:spTree>
    <p:extLst>
      <p:ext uri="{BB962C8B-B14F-4D97-AF65-F5344CB8AC3E}">
        <p14:creationId xmlns:p14="http://schemas.microsoft.com/office/powerpoint/2010/main" val="118193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endParaRPr kumimoji="1" lang="ja-JP" altLang="en-US"/>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BAFC59D-F4F1-433C-A3FF-9002AD7BC097}"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1E84A3-AA0A-4A33-9D35-B2ED980E33EA}" type="slidenum">
              <a:rPr kumimoji="1" lang="ja-JP" altLang="en-US" smtClean="0"/>
              <a:t>‹#›</a:t>
            </a:fld>
            <a:endParaRPr kumimoji="1" lang="ja-JP" altLang="en-US"/>
          </a:p>
        </p:txBody>
      </p:sp>
    </p:spTree>
    <p:extLst>
      <p:ext uri="{BB962C8B-B14F-4D97-AF65-F5344CB8AC3E}">
        <p14:creationId xmlns:p14="http://schemas.microsoft.com/office/powerpoint/2010/main" val="2269467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6BAFC59D-F4F1-433C-A3FF-9002AD7BC097}" type="datetimeFigureOut">
              <a:rPr kumimoji="1" lang="ja-JP" altLang="en-US" smtClean="0"/>
              <a:t>2018/5/15</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551E84A3-AA0A-4A33-9D35-B2ED980E33EA}" type="slidenum">
              <a:rPr kumimoji="1" lang="ja-JP" altLang="en-US" smtClean="0"/>
              <a:t>‹#›</a:t>
            </a:fld>
            <a:endParaRPr kumimoji="1" lang="ja-JP" altLang="en-US"/>
          </a:p>
        </p:txBody>
      </p:sp>
    </p:spTree>
    <p:extLst>
      <p:ext uri="{BB962C8B-B14F-4D97-AF65-F5344CB8AC3E}">
        <p14:creationId xmlns:p14="http://schemas.microsoft.com/office/powerpoint/2010/main" val="2538250987"/>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image" Target="../media/image13.png"/><Relationship Id="rId4" Type="http://schemas.openxmlformats.org/officeDocument/2006/relationships/image" Target="../media/image12.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44899" y="-6114"/>
            <a:ext cx="7879337" cy="627703"/>
          </a:xfrm>
        </p:spPr>
        <p:txBody>
          <a:bodyPr/>
          <a:lstStyle/>
          <a:p>
            <a:pPr algn="l" eaLnBrk="1" hangingPunct="1"/>
            <a:r>
              <a:rPr lang="ja-JP" altLang="en-US" sz="2399" b="1" dirty="0">
                <a:latin typeface="メイリオ" panose="020B0604030504040204" pitchFamily="50" charset="-128"/>
                <a:ea typeface="メイリオ" panose="020B0604030504040204" pitchFamily="50" charset="-128"/>
                <a:cs typeface="メイリオ" panose="020B0604030504040204" pitchFamily="50" charset="-128"/>
              </a:rPr>
              <a:t>温泉資源の保護に関するガイドライン</a:t>
            </a:r>
          </a:p>
        </p:txBody>
      </p:sp>
      <p:grpSp>
        <p:nvGrpSpPr>
          <p:cNvPr id="4" name="グループ化 3"/>
          <p:cNvGrpSpPr/>
          <p:nvPr/>
        </p:nvGrpSpPr>
        <p:grpSpPr>
          <a:xfrm>
            <a:off x="201556" y="837543"/>
            <a:ext cx="9743479" cy="5938700"/>
            <a:chOff x="198438" y="531894"/>
            <a:chExt cx="9746604" cy="6245422"/>
          </a:xfrm>
        </p:grpSpPr>
        <p:sp>
          <p:nvSpPr>
            <p:cNvPr id="30" name="正方形/長方形 29"/>
            <p:cNvSpPr/>
            <p:nvPr/>
          </p:nvSpPr>
          <p:spPr>
            <a:xfrm>
              <a:off x="299118" y="1124744"/>
              <a:ext cx="9476830" cy="168211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角丸四角形 87"/>
            <p:cNvSpPr/>
            <p:nvPr/>
          </p:nvSpPr>
          <p:spPr>
            <a:xfrm>
              <a:off x="209643" y="905422"/>
              <a:ext cx="6613978" cy="277917"/>
            </a:xfrm>
            <a:prstGeom prst="roundRect">
              <a:avLst/>
            </a:prstGeom>
            <a:ln/>
          </p:spPr>
          <p:style>
            <a:lnRef idx="2">
              <a:schemeClr val="dk1"/>
            </a:lnRef>
            <a:fillRef idx="1">
              <a:schemeClr val="lt1"/>
            </a:fillRef>
            <a:effectRef idx="0">
              <a:schemeClr val="dk1"/>
            </a:effectRef>
            <a:fontRef idx="minor">
              <a:schemeClr val="dk1"/>
            </a:fontRef>
          </p:style>
          <p:txBody>
            <a:bodyPr tIns="71977" rtlCol="0" anchor="ctr"/>
            <a:lstStyle/>
            <a:p>
              <a:pPr defTabSz="914104"/>
              <a:r>
                <a:rPr kumimoji="0" lang="ja-JP" altLang="en-US"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地熱発電の開発の各段階で得られたデータを温泉資源への影響の判断に活かす</a:t>
              </a:r>
            </a:p>
          </p:txBody>
        </p:sp>
        <p:sp>
          <p:nvSpPr>
            <p:cNvPr id="48" name="テキスト ボックス 47"/>
            <p:cNvSpPr txBox="1"/>
            <p:nvPr/>
          </p:nvSpPr>
          <p:spPr>
            <a:xfrm>
              <a:off x="426558" y="2411249"/>
              <a:ext cx="4307683" cy="275122"/>
            </a:xfrm>
            <a:prstGeom prst="rect">
              <a:avLst/>
            </a:prstGeom>
            <a:noFill/>
          </p:spPr>
          <p:txBody>
            <a:bodyPr wrap="square" rtlCol="0">
              <a:spAutoFit/>
            </a:bodyPr>
            <a:lstStyle/>
            <a:p>
              <a:pPr defTabSz="914104"/>
              <a:r>
                <a:rPr kumimoji="0" lang="ja-JP" altLang="en-US" sz="1100"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赤字は温泉法の掘削許可が必要な掘削行為</a:t>
              </a:r>
            </a:p>
          </p:txBody>
        </p:sp>
        <p:sp>
          <p:nvSpPr>
            <p:cNvPr id="49" name="角丸四角形 90"/>
            <p:cNvSpPr/>
            <p:nvPr/>
          </p:nvSpPr>
          <p:spPr>
            <a:xfrm>
              <a:off x="534459" y="2662590"/>
              <a:ext cx="8856984" cy="252731"/>
            </a:xfrm>
            <a:prstGeom prst="roundRect">
              <a:avLst/>
            </a:prstGeom>
            <a:effectLst/>
          </p:spPr>
          <p:style>
            <a:lnRef idx="1">
              <a:schemeClr val="accent2"/>
            </a:lnRef>
            <a:fillRef idx="2">
              <a:schemeClr val="accent2"/>
            </a:fillRef>
            <a:effectRef idx="1">
              <a:schemeClr val="accent2"/>
            </a:effectRef>
            <a:fontRef idx="minor">
              <a:schemeClr val="dk1"/>
            </a:fontRef>
          </p:style>
          <p:txBody>
            <a:bodyPr tIns="71977" rtlCol="0" anchor="ctr"/>
            <a:lstStyle/>
            <a:p>
              <a:pPr algn="ctr" defTabSz="914104"/>
              <a:r>
                <a:rPr kumimoji="0" lang="ja-JP" altLang="en-US" sz="14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手続の明確化や運用のための考え方を掲示することにより都道府県による判断の早期化を促す</a:t>
              </a:r>
            </a:p>
          </p:txBody>
        </p:sp>
        <p:sp>
          <p:nvSpPr>
            <p:cNvPr id="50" name="下矢印 91"/>
            <p:cNvSpPr/>
            <p:nvPr/>
          </p:nvSpPr>
          <p:spPr>
            <a:xfrm>
              <a:off x="4205524" y="2440225"/>
              <a:ext cx="547806" cy="174405"/>
            </a:xfrm>
            <a:prstGeom prst="downArrow">
              <a:avLst>
                <a:gd name="adj1" fmla="val 50000"/>
                <a:gd name="adj2" fmla="val 6644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角丸四角形 92"/>
            <p:cNvSpPr/>
            <p:nvPr/>
          </p:nvSpPr>
          <p:spPr>
            <a:xfrm>
              <a:off x="198439" y="549436"/>
              <a:ext cx="792533" cy="283978"/>
            </a:xfrm>
            <a:prstGeom prst="roundRect">
              <a:avLst/>
            </a:prstGeom>
          </p:spPr>
          <p:style>
            <a:lnRef idx="2">
              <a:schemeClr val="dk1"/>
            </a:lnRef>
            <a:fillRef idx="1">
              <a:schemeClr val="lt1"/>
            </a:fillRef>
            <a:effectRef idx="0">
              <a:schemeClr val="dk1"/>
            </a:effectRef>
            <a:fontRef idx="minor">
              <a:schemeClr val="dk1"/>
            </a:fontRef>
          </p:style>
          <p:txBody>
            <a:bodyPr tIns="71977" rtlCol="0" anchor="ctr"/>
            <a:lstStyle/>
            <a:p>
              <a:pPr defTabSz="914104"/>
              <a:r>
                <a:rPr kumimoji="0" lang="ja-JP" altLang="en-US"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ねらい</a:t>
              </a:r>
            </a:p>
          </p:txBody>
        </p:sp>
        <p:sp>
          <p:nvSpPr>
            <p:cNvPr id="53" name="テキスト ボックス 52"/>
            <p:cNvSpPr txBox="1"/>
            <p:nvPr/>
          </p:nvSpPr>
          <p:spPr>
            <a:xfrm>
              <a:off x="5288188" y="2411249"/>
              <a:ext cx="4559768" cy="275122"/>
            </a:xfrm>
            <a:prstGeom prst="rect">
              <a:avLst/>
            </a:prstGeom>
            <a:noFill/>
          </p:spPr>
          <p:txBody>
            <a:bodyPr wrap="square" rtlCol="0">
              <a:spAutoFit/>
            </a:bodyPr>
            <a:lstStyle/>
            <a:p>
              <a:pPr defTabSz="914104"/>
              <a:r>
                <a:rPr kumimoji="0" lang="en-US" altLang="ja-JP"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規制改革（</a:t>
              </a:r>
              <a:r>
                <a:rPr kumimoji="0" lang="en-US" altLang="ja-JP"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H26</a:t>
              </a:r>
              <a:r>
                <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年度）により許可不要とした掘削</a:t>
              </a:r>
            </a:p>
          </p:txBody>
        </p:sp>
        <p:sp>
          <p:nvSpPr>
            <p:cNvPr id="56" name="テキスト ボックス 55"/>
            <p:cNvSpPr txBox="1"/>
            <p:nvPr/>
          </p:nvSpPr>
          <p:spPr>
            <a:xfrm>
              <a:off x="1033189" y="531894"/>
              <a:ext cx="8911853" cy="35604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defTabSz="914104">
                <a:defRPr/>
              </a:pP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地熱発電の各段階における掘削等について、温泉法上の許可又は不許可の判断基準を示す</a:t>
              </a:r>
            </a:p>
          </p:txBody>
        </p:sp>
        <p:grpSp>
          <p:nvGrpSpPr>
            <p:cNvPr id="3" name="グループ化 2"/>
            <p:cNvGrpSpPr/>
            <p:nvPr/>
          </p:nvGrpSpPr>
          <p:grpSpPr>
            <a:xfrm>
              <a:off x="485312" y="1254805"/>
              <a:ext cx="9146620" cy="1111878"/>
              <a:chOff x="485312" y="1386944"/>
              <a:chExt cx="9146620" cy="1139429"/>
            </a:xfrm>
          </p:grpSpPr>
          <p:grpSp>
            <p:nvGrpSpPr>
              <p:cNvPr id="32" name="グループ化 31"/>
              <p:cNvGrpSpPr/>
              <p:nvPr/>
            </p:nvGrpSpPr>
            <p:grpSpPr>
              <a:xfrm>
                <a:off x="485312" y="1386944"/>
                <a:ext cx="9146620" cy="1139429"/>
                <a:chOff x="232553" y="2738335"/>
                <a:chExt cx="8754135" cy="1246299"/>
              </a:xfrm>
            </p:grpSpPr>
            <p:sp>
              <p:nvSpPr>
                <p:cNvPr id="37" name="角丸四角形 77"/>
                <p:cNvSpPr/>
                <p:nvPr/>
              </p:nvSpPr>
              <p:spPr>
                <a:xfrm>
                  <a:off x="232553" y="2743050"/>
                  <a:ext cx="1179108" cy="654372"/>
                </a:xfrm>
                <a:prstGeom prst="roundRect">
                  <a:avLst>
                    <a:gd name="adj" fmla="val 10000"/>
                  </a:avLst>
                </a:prstGeom>
                <a:blipFill>
                  <a:blip r:embed="rId3" cstate="print">
                    <a:extLst>
                      <a:ext uri="{28A0092B-C50C-407E-A947-70E740481C1C}">
                        <a14:useLocalDpi xmlns:a14="http://schemas.microsoft.com/office/drawing/2010/main" val="0"/>
                      </a:ext>
                    </a:extLst>
                  </a:blip>
                  <a:srcRect/>
                  <a:stretch>
                    <a:fillRect l="-17000" r="-17000"/>
                  </a:stretch>
                </a:blipFill>
                <a:ln>
                  <a:solidFill>
                    <a:schemeClr val="accent1"/>
                  </a:solidFill>
                </a:ln>
                <a:effectLst/>
              </p:spPr>
              <p:style>
                <a:lnRef idx="3">
                  <a:schemeClr val="accent6">
                    <a:shade val="80000"/>
                    <a:hueOff val="0"/>
                    <a:satOff val="0"/>
                    <a:lumOff val="0"/>
                    <a:alphaOff val="0"/>
                  </a:schemeClr>
                </a:lnRef>
                <a:fillRef idx="1">
                  <a:scrgbClr r="0" g="0" b="0"/>
                </a:fillRef>
                <a:effectRef idx="1">
                  <a:schemeClr val="accent6">
                    <a:tint val="40000"/>
                    <a:hueOff val="0"/>
                    <a:satOff val="0"/>
                    <a:lumOff val="0"/>
                    <a:alphaOff val="0"/>
                  </a:schemeClr>
                </a:effectRef>
                <a:fontRef idx="minor">
                  <a:schemeClr val="lt1">
                    <a:hueOff val="0"/>
                    <a:satOff val="0"/>
                    <a:lumOff val="0"/>
                    <a:alphaOff val="0"/>
                  </a:schemeClr>
                </a:fontRef>
              </p:style>
            </p:sp>
            <p:sp>
              <p:nvSpPr>
                <p:cNvPr id="38" name="フリーフォーム 78"/>
                <p:cNvSpPr/>
                <p:nvPr/>
              </p:nvSpPr>
              <p:spPr>
                <a:xfrm>
                  <a:off x="478186" y="3288218"/>
                  <a:ext cx="1244267" cy="696412"/>
                </a:xfrm>
                <a:custGeom>
                  <a:avLst/>
                  <a:gdLst>
                    <a:gd name="connsiteX0" fmla="*/ 0 w 1430179"/>
                    <a:gd name="connsiteY0" fmla="*/ 87966 h 879656"/>
                    <a:gd name="connsiteX1" fmla="*/ 87966 w 1430179"/>
                    <a:gd name="connsiteY1" fmla="*/ 0 h 879656"/>
                    <a:gd name="connsiteX2" fmla="*/ 1342213 w 1430179"/>
                    <a:gd name="connsiteY2" fmla="*/ 0 h 879656"/>
                    <a:gd name="connsiteX3" fmla="*/ 1430179 w 1430179"/>
                    <a:gd name="connsiteY3" fmla="*/ 87966 h 879656"/>
                    <a:gd name="connsiteX4" fmla="*/ 1430179 w 1430179"/>
                    <a:gd name="connsiteY4" fmla="*/ 791690 h 879656"/>
                    <a:gd name="connsiteX5" fmla="*/ 1342213 w 1430179"/>
                    <a:gd name="connsiteY5" fmla="*/ 879656 h 879656"/>
                    <a:gd name="connsiteX6" fmla="*/ 87966 w 1430179"/>
                    <a:gd name="connsiteY6" fmla="*/ 879656 h 879656"/>
                    <a:gd name="connsiteX7" fmla="*/ 0 w 1430179"/>
                    <a:gd name="connsiteY7" fmla="*/ 791690 h 879656"/>
                    <a:gd name="connsiteX8" fmla="*/ 0 w 1430179"/>
                    <a:gd name="connsiteY8" fmla="*/ 87966 h 879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30179" h="879656">
                      <a:moveTo>
                        <a:pt x="0" y="87966"/>
                      </a:moveTo>
                      <a:cubicBezTo>
                        <a:pt x="0" y="39384"/>
                        <a:pt x="39384" y="0"/>
                        <a:pt x="87966" y="0"/>
                      </a:cubicBezTo>
                      <a:lnTo>
                        <a:pt x="1342213" y="0"/>
                      </a:lnTo>
                      <a:cubicBezTo>
                        <a:pt x="1390795" y="0"/>
                        <a:pt x="1430179" y="39384"/>
                        <a:pt x="1430179" y="87966"/>
                      </a:cubicBezTo>
                      <a:lnTo>
                        <a:pt x="1430179" y="791690"/>
                      </a:lnTo>
                      <a:cubicBezTo>
                        <a:pt x="1430179" y="840272"/>
                        <a:pt x="1390795" y="879656"/>
                        <a:pt x="1342213" y="879656"/>
                      </a:cubicBezTo>
                      <a:lnTo>
                        <a:pt x="87966" y="879656"/>
                      </a:lnTo>
                      <a:cubicBezTo>
                        <a:pt x="39384" y="879656"/>
                        <a:pt x="0" y="840272"/>
                        <a:pt x="0" y="791690"/>
                      </a:cubicBezTo>
                      <a:lnTo>
                        <a:pt x="0" y="87966"/>
                      </a:lnTo>
                      <a:close/>
                    </a:path>
                  </a:pathLst>
                </a:custGeom>
                <a:ln>
                  <a:solidFill>
                    <a:schemeClr val="accent1"/>
                  </a:solidFill>
                </a:ln>
                <a:effectLst/>
              </p:spPr>
              <p:style>
                <a:lnRef idx="3">
                  <a:schemeClr val="accent6">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71461" tIns="71461" rIns="71461" bIns="71461" numCol="1" spcCol="1270" anchor="t" anchorCtr="0">
                  <a:noAutofit/>
                </a:bodyPr>
                <a:lstStyle/>
                <a:p>
                  <a:pPr defTabSz="622098">
                    <a:lnSpc>
                      <a:spcPct val="90000"/>
                    </a:lnSpc>
                    <a:spcAft>
                      <a:spcPct val="35000"/>
                    </a:spcAft>
                  </a:pPr>
                  <a:r>
                    <a:rPr kumimoji="0" lang="ja-JP" altLang="en-US" sz="11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広域調査段階</a:t>
                  </a:r>
                </a:p>
                <a:p>
                  <a:pPr marL="114264" lvl="1" indent="-114264" defTabSz="533227">
                    <a:lnSpc>
                      <a:spcPct val="90000"/>
                    </a:lnSpc>
                    <a:spcAft>
                      <a:spcPct val="15000"/>
                    </a:spcAft>
                    <a:buFontTx/>
                    <a:buChar char="••"/>
                  </a:pPr>
                  <a:r>
                    <a:rPr kumimoji="0" lang="ja-JP" altLang="en-US" sz="105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地表調査</a:t>
                  </a:r>
                </a:p>
                <a:p>
                  <a:pPr marL="114264" lvl="1" indent="-114264" defTabSz="533227">
                    <a:lnSpc>
                      <a:spcPct val="90000"/>
                    </a:lnSpc>
                    <a:spcAft>
                      <a:spcPct val="15000"/>
                    </a:spcAft>
                    <a:buFontTx/>
                    <a:buChar char="••"/>
                  </a:pPr>
                  <a:r>
                    <a:rPr kumimoji="0" lang="ja-JP" altLang="en-US" sz="105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地質調査</a:t>
                  </a:r>
                </a:p>
              </p:txBody>
            </p:sp>
            <p:sp>
              <p:nvSpPr>
                <p:cNvPr id="39" name="角丸四角形 79"/>
                <p:cNvSpPr/>
                <p:nvPr/>
              </p:nvSpPr>
              <p:spPr>
                <a:xfrm>
                  <a:off x="2066947" y="2750961"/>
                  <a:ext cx="1180453" cy="653601"/>
                </a:xfrm>
                <a:prstGeom prst="roundRect">
                  <a:avLst>
                    <a:gd name="adj" fmla="val 10000"/>
                  </a:avLst>
                </a:prstGeom>
                <a:blipFill>
                  <a:blip r:embed="rId4" cstate="print">
                    <a:extLst>
                      <a:ext uri="{28A0092B-C50C-407E-A947-70E740481C1C}">
                        <a14:useLocalDpi xmlns:a14="http://schemas.microsoft.com/office/drawing/2010/main" val="0"/>
                      </a:ext>
                    </a:extLst>
                  </a:blip>
                  <a:srcRect/>
                  <a:stretch>
                    <a:fillRect t="-15000" b="-15000"/>
                  </a:stretch>
                </a:blipFill>
                <a:ln>
                  <a:solidFill>
                    <a:schemeClr val="accent3"/>
                  </a:solidFill>
                </a:ln>
                <a:effectLst/>
              </p:spPr>
              <p:style>
                <a:lnRef idx="3">
                  <a:schemeClr val="accent6">
                    <a:shade val="80000"/>
                    <a:hueOff val="0"/>
                    <a:satOff val="0"/>
                    <a:lumOff val="0"/>
                    <a:alphaOff val="0"/>
                  </a:schemeClr>
                </a:lnRef>
                <a:fillRef idx="1">
                  <a:scrgbClr r="0" g="0" b="0"/>
                </a:fillRef>
                <a:effectRef idx="1">
                  <a:schemeClr val="accent6">
                    <a:tint val="40000"/>
                    <a:hueOff val="0"/>
                    <a:satOff val="0"/>
                    <a:lumOff val="0"/>
                    <a:alphaOff val="0"/>
                  </a:schemeClr>
                </a:effectRef>
                <a:fontRef idx="minor">
                  <a:schemeClr val="lt1">
                    <a:hueOff val="0"/>
                    <a:satOff val="0"/>
                    <a:lumOff val="0"/>
                    <a:alphaOff val="0"/>
                  </a:schemeClr>
                </a:fontRef>
              </p:style>
            </p:sp>
            <p:sp>
              <p:nvSpPr>
                <p:cNvPr id="40" name="フリーフォーム 80"/>
                <p:cNvSpPr/>
                <p:nvPr/>
              </p:nvSpPr>
              <p:spPr>
                <a:xfrm>
                  <a:off x="2270668" y="3288218"/>
                  <a:ext cx="1233948" cy="696412"/>
                </a:xfrm>
                <a:custGeom>
                  <a:avLst/>
                  <a:gdLst>
                    <a:gd name="connsiteX0" fmla="*/ 0 w 1306815"/>
                    <a:gd name="connsiteY0" fmla="*/ 78247 h 782468"/>
                    <a:gd name="connsiteX1" fmla="*/ 78247 w 1306815"/>
                    <a:gd name="connsiteY1" fmla="*/ 0 h 782468"/>
                    <a:gd name="connsiteX2" fmla="*/ 1228568 w 1306815"/>
                    <a:gd name="connsiteY2" fmla="*/ 0 h 782468"/>
                    <a:gd name="connsiteX3" fmla="*/ 1306815 w 1306815"/>
                    <a:gd name="connsiteY3" fmla="*/ 78247 h 782468"/>
                    <a:gd name="connsiteX4" fmla="*/ 1306815 w 1306815"/>
                    <a:gd name="connsiteY4" fmla="*/ 704221 h 782468"/>
                    <a:gd name="connsiteX5" fmla="*/ 1228568 w 1306815"/>
                    <a:gd name="connsiteY5" fmla="*/ 782468 h 782468"/>
                    <a:gd name="connsiteX6" fmla="*/ 78247 w 1306815"/>
                    <a:gd name="connsiteY6" fmla="*/ 782468 h 782468"/>
                    <a:gd name="connsiteX7" fmla="*/ 0 w 1306815"/>
                    <a:gd name="connsiteY7" fmla="*/ 704221 h 782468"/>
                    <a:gd name="connsiteX8" fmla="*/ 0 w 1306815"/>
                    <a:gd name="connsiteY8" fmla="*/ 78247 h 78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6815" h="782468">
                      <a:moveTo>
                        <a:pt x="0" y="78247"/>
                      </a:moveTo>
                      <a:cubicBezTo>
                        <a:pt x="0" y="35032"/>
                        <a:pt x="35032" y="0"/>
                        <a:pt x="78247" y="0"/>
                      </a:cubicBezTo>
                      <a:lnTo>
                        <a:pt x="1228568" y="0"/>
                      </a:lnTo>
                      <a:cubicBezTo>
                        <a:pt x="1271783" y="0"/>
                        <a:pt x="1306815" y="35032"/>
                        <a:pt x="1306815" y="78247"/>
                      </a:cubicBezTo>
                      <a:lnTo>
                        <a:pt x="1306815" y="704221"/>
                      </a:lnTo>
                      <a:cubicBezTo>
                        <a:pt x="1306815" y="747436"/>
                        <a:pt x="1271783" y="782468"/>
                        <a:pt x="1228568" y="782468"/>
                      </a:cubicBezTo>
                      <a:lnTo>
                        <a:pt x="78247" y="782468"/>
                      </a:lnTo>
                      <a:cubicBezTo>
                        <a:pt x="35032" y="782468"/>
                        <a:pt x="0" y="747436"/>
                        <a:pt x="0" y="704221"/>
                      </a:cubicBezTo>
                      <a:lnTo>
                        <a:pt x="0" y="78247"/>
                      </a:lnTo>
                      <a:close/>
                    </a:path>
                  </a:pathLst>
                </a:custGeom>
                <a:ln>
                  <a:solidFill>
                    <a:schemeClr val="accent3"/>
                  </a:solidFill>
                </a:ln>
                <a:effectLst/>
              </p:spPr>
              <p:style>
                <a:lnRef idx="3">
                  <a:schemeClr val="accent6">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76235" tIns="76235" rIns="76235" bIns="76235" numCol="1" spcCol="1270" anchor="ctr" anchorCtr="0">
                  <a:noAutofit/>
                </a:bodyPr>
                <a:lstStyle/>
                <a:p>
                  <a:pPr defTabSz="622098">
                    <a:lnSpc>
                      <a:spcPct val="90000"/>
                    </a:lnSpc>
                    <a:spcAft>
                      <a:spcPct val="35000"/>
                    </a:spcAft>
                  </a:pPr>
                  <a:r>
                    <a:rPr kumimoji="0" lang="ja-JP" altLang="en-US" sz="11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概査段階</a:t>
                  </a:r>
                  <a:endParaRPr kumimoji="0" lang="en-US" altLang="ja-JP" sz="11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622098">
                    <a:lnSpc>
                      <a:spcPct val="90000"/>
                    </a:lnSpc>
                    <a:spcAft>
                      <a:spcPct val="35000"/>
                    </a:spcAft>
                  </a:pPr>
                  <a:r>
                    <a:rPr kumimoji="0" lang="ja-JP" altLang="en-US" sz="105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・観測井（</a:t>
                  </a:r>
                  <a:r>
                    <a:rPr kumimoji="0" lang="en-US" altLang="ja-JP" sz="105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05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sz="105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622098">
                    <a:lnSpc>
                      <a:spcPct val="90000"/>
                    </a:lnSpc>
                    <a:spcAft>
                      <a:spcPct val="35000"/>
                    </a:spcAft>
                  </a:pPr>
                  <a:r>
                    <a:rPr kumimoji="0" lang="ja-JP" altLang="en-US" sz="105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・モデル作成</a:t>
                  </a:r>
                </a:p>
              </p:txBody>
            </p:sp>
            <p:sp>
              <p:nvSpPr>
                <p:cNvPr id="41" name="角丸四角形 81"/>
                <p:cNvSpPr/>
                <p:nvPr/>
              </p:nvSpPr>
              <p:spPr>
                <a:xfrm>
                  <a:off x="3862159" y="2750961"/>
                  <a:ext cx="1180453" cy="653601"/>
                </a:xfrm>
                <a:prstGeom prst="roundRect">
                  <a:avLst>
                    <a:gd name="adj" fmla="val 10000"/>
                  </a:avLst>
                </a:prstGeom>
                <a:blipFill>
                  <a:blip r:embed="rId5" cstate="print">
                    <a:extLst>
                      <a:ext uri="{28A0092B-C50C-407E-A947-70E740481C1C}">
                        <a14:useLocalDpi xmlns:a14="http://schemas.microsoft.com/office/drawing/2010/main" val="0"/>
                      </a:ext>
                    </a:extLst>
                  </a:blip>
                  <a:srcRect/>
                  <a:stretch>
                    <a:fillRect l="-17000" r="-17000"/>
                  </a:stretch>
                </a:blipFill>
                <a:effectLst/>
              </p:spPr>
              <p:style>
                <a:lnRef idx="3">
                  <a:schemeClr val="accent6">
                    <a:shade val="80000"/>
                    <a:hueOff val="0"/>
                    <a:satOff val="0"/>
                    <a:lumOff val="0"/>
                    <a:alphaOff val="0"/>
                  </a:schemeClr>
                </a:lnRef>
                <a:fillRef idx="1">
                  <a:scrgbClr r="0" g="0" b="0"/>
                </a:fillRef>
                <a:effectRef idx="1">
                  <a:schemeClr val="accent6">
                    <a:tint val="40000"/>
                    <a:hueOff val="0"/>
                    <a:satOff val="0"/>
                    <a:lumOff val="0"/>
                    <a:alphaOff val="0"/>
                  </a:schemeClr>
                </a:effectRef>
                <a:fontRef idx="minor">
                  <a:schemeClr val="lt1">
                    <a:hueOff val="0"/>
                    <a:satOff val="0"/>
                    <a:lumOff val="0"/>
                    <a:alphaOff val="0"/>
                  </a:schemeClr>
                </a:fontRef>
              </p:style>
            </p:sp>
            <p:sp>
              <p:nvSpPr>
                <p:cNvPr id="42" name="フリーフォーム 82"/>
                <p:cNvSpPr/>
                <p:nvPr/>
              </p:nvSpPr>
              <p:spPr>
                <a:xfrm>
                  <a:off x="4064776" y="3288218"/>
                  <a:ext cx="1217832" cy="696412"/>
                </a:xfrm>
                <a:custGeom>
                  <a:avLst/>
                  <a:gdLst>
                    <a:gd name="connsiteX0" fmla="*/ 0 w 1555947"/>
                    <a:gd name="connsiteY0" fmla="*/ 89682 h 896815"/>
                    <a:gd name="connsiteX1" fmla="*/ 89682 w 1555947"/>
                    <a:gd name="connsiteY1" fmla="*/ 0 h 896815"/>
                    <a:gd name="connsiteX2" fmla="*/ 1466266 w 1555947"/>
                    <a:gd name="connsiteY2" fmla="*/ 0 h 896815"/>
                    <a:gd name="connsiteX3" fmla="*/ 1555948 w 1555947"/>
                    <a:gd name="connsiteY3" fmla="*/ 89682 h 896815"/>
                    <a:gd name="connsiteX4" fmla="*/ 1555947 w 1555947"/>
                    <a:gd name="connsiteY4" fmla="*/ 807134 h 896815"/>
                    <a:gd name="connsiteX5" fmla="*/ 1466265 w 1555947"/>
                    <a:gd name="connsiteY5" fmla="*/ 896816 h 896815"/>
                    <a:gd name="connsiteX6" fmla="*/ 89682 w 1555947"/>
                    <a:gd name="connsiteY6" fmla="*/ 896815 h 896815"/>
                    <a:gd name="connsiteX7" fmla="*/ 0 w 1555947"/>
                    <a:gd name="connsiteY7" fmla="*/ 807133 h 896815"/>
                    <a:gd name="connsiteX8" fmla="*/ 0 w 1555947"/>
                    <a:gd name="connsiteY8" fmla="*/ 89682 h 8968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55947" h="896815">
                      <a:moveTo>
                        <a:pt x="0" y="89682"/>
                      </a:moveTo>
                      <a:cubicBezTo>
                        <a:pt x="0" y="40152"/>
                        <a:pt x="40152" y="0"/>
                        <a:pt x="89682" y="0"/>
                      </a:cubicBezTo>
                      <a:lnTo>
                        <a:pt x="1466266" y="0"/>
                      </a:lnTo>
                      <a:cubicBezTo>
                        <a:pt x="1515796" y="0"/>
                        <a:pt x="1555948" y="40152"/>
                        <a:pt x="1555948" y="89682"/>
                      </a:cubicBezTo>
                      <a:cubicBezTo>
                        <a:pt x="1555948" y="328833"/>
                        <a:pt x="1555947" y="567983"/>
                        <a:pt x="1555947" y="807134"/>
                      </a:cubicBezTo>
                      <a:cubicBezTo>
                        <a:pt x="1555947" y="856664"/>
                        <a:pt x="1515795" y="896816"/>
                        <a:pt x="1466265" y="896816"/>
                      </a:cubicBezTo>
                      <a:lnTo>
                        <a:pt x="89682" y="896815"/>
                      </a:lnTo>
                      <a:cubicBezTo>
                        <a:pt x="40152" y="896815"/>
                        <a:pt x="0" y="856663"/>
                        <a:pt x="0" y="807133"/>
                      </a:cubicBezTo>
                      <a:lnTo>
                        <a:pt x="0" y="89682"/>
                      </a:lnTo>
                      <a:close/>
                    </a:path>
                  </a:pathLst>
                </a:custGeom>
                <a:effectLst/>
              </p:spPr>
              <p:style>
                <a:lnRef idx="3">
                  <a:schemeClr val="accent6">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79581" tIns="79581" rIns="79581" bIns="79581" numCol="1" spcCol="1270" anchor="t" anchorCtr="0">
                  <a:noAutofit/>
                </a:bodyPr>
                <a:lstStyle/>
                <a:p>
                  <a:pPr defTabSz="622098">
                    <a:lnSpc>
                      <a:spcPct val="90000"/>
                    </a:lnSpc>
                    <a:spcAft>
                      <a:spcPct val="35000"/>
                    </a:spcAft>
                  </a:pPr>
                  <a:r>
                    <a:rPr kumimoji="0" lang="ja-JP" altLang="en-US" sz="11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精査段階</a:t>
                  </a:r>
                </a:p>
                <a:p>
                  <a:pPr marL="114264" lvl="1" indent="-114264" defTabSz="622098">
                    <a:lnSpc>
                      <a:spcPct val="90000"/>
                    </a:lnSpc>
                    <a:spcAft>
                      <a:spcPct val="15000"/>
                    </a:spcAft>
                    <a:buFontTx/>
                    <a:buChar char="••"/>
                  </a:pPr>
                  <a:r>
                    <a:rPr kumimoji="0" lang="ja-JP" altLang="en-US" sz="11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試験井掘削</a:t>
                  </a:r>
                </a:p>
                <a:p>
                  <a:pPr marL="114264" lvl="1" indent="-114264" defTabSz="533227">
                    <a:lnSpc>
                      <a:spcPct val="90000"/>
                    </a:lnSpc>
                    <a:spcAft>
                      <a:spcPct val="15000"/>
                    </a:spcAft>
                    <a:buFontTx/>
                    <a:buChar char="••"/>
                  </a:pPr>
                  <a:r>
                    <a:rPr kumimoji="0" lang="ja-JP" altLang="en-US" sz="105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噴出試験</a:t>
                  </a:r>
                </a:p>
              </p:txBody>
            </p:sp>
            <p:sp>
              <p:nvSpPr>
                <p:cNvPr id="43" name="角丸四角形 83"/>
                <p:cNvSpPr/>
                <p:nvPr/>
              </p:nvSpPr>
              <p:spPr>
                <a:xfrm rot="5400000">
                  <a:off x="5947065" y="2483279"/>
                  <a:ext cx="653605" cy="1180453"/>
                </a:xfrm>
                <a:prstGeom prst="roundRect">
                  <a:avLst>
                    <a:gd name="adj" fmla="val 10000"/>
                  </a:avLst>
                </a:prstGeom>
                <a:blipFill>
                  <a:blip r:embed="rId6" cstate="print">
                    <a:extLst>
                      <a:ext uri="{28A0092B-C50C-407E-A947-70E740481C1C}">
                        <a14:useLocalDpi xmlns:a14="http://schemas.microsoft.com/office/drawing/2010/main" val="0"/>
                      </a:ext>
                    </a:extLst>
                  </a:blip>
                  <a:srcRect/>
                  <a:stretch>
                    <a:fillRect l="-17000" r="-17000"/>
                  </a:stretch>
                </a:blipFill>
                <a:ln>
                  <a:solidFill>
                    <a:schemeClr val="tx1"/>
                  </a:solidFill>
                </a:ln>
                <a:effectLst/>
              </p:spPr>
              <p:style>
                <a:lnRef idx="3">
                  <a:schemeClr val="accent6">
                    <a:shade val="80000"/>
                    <a:hueOff val="0"/>
                    <a:satOff val="0"/>
                    <a:lumOff val="0"/>
                    <a:alphaOff val="0"/>
                  </a:schemeClr>
                </a:lnRef>
                <a:fillRef idx="1">
                  <a:scrgbClr r="0" g="0" b="0"/>
                </a:fillRef>
                <a:effectRef idx="1">
                  <a:schemeClr val="accent6">
                    <a:tint val="40000"/>
                    <a:hueOff val="0"/>
                    <a:satOff val="0"/>
                    <a:lumOff val="0"/>
                    <a:alphaOff val="0"/>
                  </a:schemeClr>
                </a:effectRef>
                <a:fontRef idx="minor">
                  <a:schemeClr val="lt1">
                    <a:hueOff val="0"/>
                    <a:satOff val="0"/>
                    <a:lumOff val="0"/>
                    <a:alphaOff val="0"/>
                  </a:schemeClr>
                </a:fontRef>
              </p:style>
            </p:sp>
            <p:sp>
              <p:nvSpPr>
                <p:cNvPr id="44" name="フリーフォーム 84"/>
                <p:cNvSpPr/>
                <p:nvPr/>
              </p:nvSpPr>
              <p:spPr>
                <a:xfrm>
                  <a:off x="5883216" y="3288222"/>
                  <a:ext cx="1379255" cy="696412"/>
                </a:xfrm>
                <a:custGeom>
                  <a:avLst/>
                  <a:gdLst>
                    <a:gd name="connsiteX0" fmla="*/ 0 w 1465410"/>
                    <a:gd name="connsiteY0" fmla="*/ 77170 h 771700"/>
                    <a:gd name="connsiteX1" fmla="*/ 77170 w 1465410"/>
                    <a:gd name="connsiteY1" fmla="*/ 0 h 771700"/>
                    <a:gd name="connsiteX2" fmla="*/ 1388240 w 1465410"/>
                    <a:gd name="connsiteY2" fmla="*/ 0 h 771700"/>
                    <a:gd name="connsiteX3" fmla="*/ 1465410 w 1465410"/>
                    <a:gd name="connsiteY3" fmla="*/ 77170 h 771700"/>
                    <a:gd name="connsiteX4" fmla="*/ 1465410 w 1465410"/>
                    <a:gd name="connsiteY4" fmla="*/ 694530 h 771700"/>
                    <a:gd name="connsiteX5" fmla="*/ 1388240 w 1465410"/>
                    <a:gd name="connsiteY5" fmla="*/ 771700 h 771700"/>
                    <a:gd name="connsiteX6" fmla="*/ 77170 w 1465410"/>
                    <a:gd name="connsiteY6" fmla="*/ 771700 h 771700"/>
                    <a:gd name="connsiteX7" fmla="*/ 0 w 1465410"/>
                    <a:gd name="connsiteY7" fmla="*/ 694530 h 771700"/>
                    <a:gd name="connsiteX8" fmla="*/ 0 w 1465410"/>
                    <a:gd name="connsiteY8" fmla="*/ 77170 h 77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5410" h="771700">
                      <a:moveTo>
                        <a:pt x="0" y="77170"/>
                      </a:moveTo>
                      <a:cubicBezTo>
                        <a:pt x="0" y="34550"/>
                        <a:pt x="34550" y="0"/>
                        <a:pt x="77170" y="0"/>
                      </a:cubicBezTo>
                      <a:lnTo>
                        <a:pt x="1388240" y="0"/>
                      </a:lnTo>
                      <a:cubicBezTo>
                        <a:pt x="1430860" y="0"/>
                        <a:pt x="1465410" y="34550"/>
                        <a:pt x="1465410" y="77170"/>
                      </a:cubicBezTo>
                      <a:lnTo>
                        <a:pt x="1465410" y="694530"/>
                      </a:lnTo>
                      <a:cubicBezTo>
                        <a:pt x="1465410" y="737150"/>
                        <a:pt x="1430860" y="771700"/>
                        <a:pt x="1388240" y="771700"/>
                      </a:cubicBezTo>
                      <a:lnTo>
                        <a:pt x="77170" y="771700"/>
                      </a:lnTo>
                      <a:cubicBezTo>
                        <a:pt x="34550" y="771700"/>
                        <a:pt x="0" y="737150"/>
                        <a:pt x="0" y="694530"/>
                      </a:cubicBezTo>
                      <a:lnTo>
                        <a:pt x="0" y="77170"/>
                      </a:lnTo>
                      <a:close/>
                    </a:path>
                  </a:pathLst>
                </a:custGeom>
                <a:ln>
                  <a:solidFill>
                    <a:schemeClr val="tx1"/>
                  </a:solidFill>
                </a:ln>
                <a:effectLst/>
              </p:spPr>
              <p:style>
                <a:lnRef idx="3">
                  <a:schemeClr val="accent6">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75919" tIns="75919" rIns="75919" bIns="75919" numCol="1" spcCol="1270" anchor="t" anchorCtr="0">
                  <a:noAutofit/>
                </a:bodyPr>
                <a:lstStyle/>
                <a:p>
                  <a:pPr defTabSz="622098">
                    <a:lnSpc>
                      <a:spcPct val="90000"/>
                    </a:lnSpc>
                    <a:spcAft>
                      <a:spcPct val="35000"/>
                    </a:spcAft>
                  </a:pPr>
                  <a:r>
                    <a:rPr kumimoji="0" lang="ja-JP" altLang="en-US" sz="11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建設段階</a:t>
                  </a:r>
                  <a:endParaRPr kumimoji="0" lang="ja-JP" altLang="en-US" sz="1200" b="1"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14264" lvl="1" indent="-114264" defTabSz="622098">
                    <a:lnSpc>
                      <a:spcPct val="90000"/>
                    </a:lnSpc>
                    <a:spcAft>
                      <a:spcPct val="15000"/>
                    </a:spcAft>
                    <a:buFontTx/>
                    <a:buChar char="••"/>
                  </a:pPr>
                  <a:r>
                    <a:rPr kumimoji="0" lang="ja-JP" altLang="en-US" sz="11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生産井掘削</a:t>
                  </a:r>
                </a:p>
                <a:p>
                  <a:pPr marL="114264" lvl="1" indent="-114264" defTabSz="533227">
                    <a:lnSpc>
                      <a:spcPct val="90000"/>
                    </a:lnSpc>
                    <a:spcAft>
                      <a:spcPct val="15000"/>
                    </a:spcAft>
                    <a:buFontTx/>
                    <a:buChar char="••"/>
                  </a:pPr>
                  <a:r>
                    <a:rPr kumimoji="0" lang="ja-JP" altLang="en-US" sz="105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還元井掘削（</a:t>
                  </a:r>
                  <a:r>
                    <a:rPr kumimoji="0" lang="en-US" altLang="ja-JP" sz="105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05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45" name="角丸四角形 85"/>
                <p:cNvSpPr/>
                <p:nvPr/>
              </p:nvSpPr>
              <p:spPr>
                <a:xfrm>
                  <a:off x="7503231" y="2738335"/>
                  <a:ext cx="1179015" cy="653601"/>
                </a:xfrm>
                <a:prstGeom prst="roundRect">
                  <a:avLst>
                    <a:gd name="adj" fmla="val 10000"/>
                  </a:avLst>
                </a:prstGeom>
                <a:blipFill>
                  <a:blip r:embed="rId7">
                    <a:extLst>
                      <a:ext uri="{28A0092B-C50C-407E-A947-70E740481C1C}">
                        <a14:useLocalDpi xmlns:a14="http://schemas.microsoft.com/office/drawing/2010/main" val="0"/>
                      </a:ext>
                    </a:extLst>
                  </a:blip>
                  <a:srcRect/>
                  <a:stretch>
                    <a:fillRect l="-194000" r="-194000"/>
                  </a:stretch>
                </a:blipFill>
                <a:ln>
                  <a:solidFill>
                    <a:srgbClr val="00B0F0"/>
                  </a:solidFill>
                </a:ln>
                <a:effectLst/>
              </p:spPr>
              <p:style>
                <a:lnRef idx="3">
                  <a:schemeClr val="accent6">
                    <a:shade val="80000"/>
                    <a:hueOff val="0"/>
                    <a:satOff val="0"/>
                    <a:lumOff val="0"/>
                    <a:alphaOff val="0"/>
                  </a:schemeClr>
                </a:lnRef>
                <a:fillRef idx="1">
                  <a:scrgbClr r="0" g="0" b="0"/>
                </a:fillRef>
                <a:effectRef idx="1">
                  <a:schemeClr val="accent6">
                    <a:tint val="40000"/>
                    <a:hueOff val="0"/>
                    <a:satOff val="0"/>
                    <a:lumOff val="0"/>
                    <a:alphaOff val="0"/>
                  </a:schemeClr>
                </a:effectRef>
                <a:fontRef idx="minor">
                  <a:schemeClr val="lt1">
                    <a:hueOff val="0"/>
                    <a:satOff val="0"/>
                    <a:lumOff val="0"/>
                    <a:alphaOff val="0"/>
                  </a:schemeClr>
                </a:fontRef>
              </p:style>
            </p:sp>
            <p:sp>
              <p:nvSpPr>
                <p:cNvPr id="46" name="フリーフォーム 86"/>
                <p:cNvSpPr/>
                <p:nvPr/>
              </p:nvSpPr>
              <p:spPr>
                <a:xfrm>
                  <a:off x="7787548" y="3288222"/>
                  <a:ext cx="1199140" cy="696412"/>
                </a:xfrm>
                <a:custGeom>
                  <a:avLst/>
                  <a:gdLst>
                    <a:gd name="connsiteX0" fmla="*/ 0 w 1113511"/>
                    <a:gd name="connsiteY0" fmla="*/ 53843 h 538434"/>
                    <a:gd name="connsiteX1" fmla="*/ 53843 w 1113511"/>
                    <a:gd name="connsiteY1" fmla="*/ 0 h 538434"/>
                    <a:gd name="connsiteX2" fmla="*/ 1059668 w 1113511"/>
                    <a:gd name="connsiteY2" fmla="*/ 0 h 538434"/>
                    <a:gd name="connsiteX3" fmla="*/ 1113511 w 1113511"/>
                    <a:gd name="connsiteY3" fmla="*/ 53843 h 538434"/>
                    <a:gd name="connsiteX4" fmla="*/ 1113511 w 1113511"/>
                    <a:gd name="connsiteY4" fmla="*/ 484591 h 538434"/>
                    <a:gd name="connsiteX5" fmla="*/ 1059668 w 1113511"/>
                    <a:gd name="connsiteY5" fmla="*/ 538434 h 538434"/>
                    <a:gd name="connsiteX6" fmla="*/ 53843 w 1113511"/>
                    <a:gd name="connsiteY6" fmla="*/ 538434 h 538434"/>
                    <a:gd name="connsiteX7" fmla="*/ 0 w 1113511"/>
                    <a:gd name="connsiteY7" fmla="*/ 484591 h 538434"/>
                    <a:gd name="connsiteX8" fmla="*/ 0 w 1113511"/>
                    <a:gd name="connsiteY8" fmla="*/ 53843 h 538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3511" h="538434">
                      <a:moveTo>
                        <a:pt x="0" y="53843"/>
                      </a:moveTo>
                      <a:cubicBezTo>
                        <a:pt x="0" y="24106"/>
                        <a:pt x="24106" y="0"/>
                        <a:pt x="53843" y="0"/>
                      </a:cubicBezTo>
                      <a:lnTo>
                        <a:pt x="1059668" y="0"/>
                      </a:lnTo>
                      <a:cubicBezTo>
                        <a:pt x="1089405" y="0"/>
                        <a:pt x="1113511" y="24106"/>
                        <a:pt x="1113511" y="53843"/>
                      </a:cubicBezTo>
                      <a:lnTo>
                        <a:pt x="1113511" y="484591"/>
                      </a:lnTo>
                      <a:cubicBezTo>
                        <a:pt x="1113511" y="514328"/>
                        <a:pt x="1089405" y="538434"/>
                        <a:pt x="1059668" y="538434"/>
                      </a:cubicBezTo>
                      <a:lnTo>
                        <a:pt x="53843" y="538434"/>
                      </a:lnTo>
                      <a:cubicBezTo>
                        <a:pt x="24106" y="538434"/>
                        <a:pt x="0" y="514328"/>
                        <a:pt x="0" y="484591"/>
                      </a:cubicBezTo>
                      <a:lnTo>
                        <a:pt x="0" y="53843"/>
                      </a:lnTo>
                      <a:close/>
                    </a:path>
                  </a:pathLst>
                </a:custGeom>
                <a:ln>
                  <a:solidFill>
                    <a:srgbClr val="00B0F0"/>
                  </a:solidFill>
                </a:ln>
                <a:effectLst/>
              </p:spPr>
              <p:style>
                <a:lnRef idx="3">
                  <a:schemeClr val="accent6">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61471" tIns="61471" rIns="61471" bIns="61471" numCol="1" spcCol="1270" anchor="t" anchorCtr="0">
                  <a:noAutofit/>
                </a:bodyPr>
                <a:lstStyle/>
                <a:p>
                  <a:pPr defTabSz="622098">
                    <a:lnSpc>
                      <a:spcPct val="90000"/>
                    </a:lnSpc>
                    <a:spcAft>
                      <a:spcPct val="35000"/>
                    </a:spcAft>
                  </a:pPr>
                  <a:r>
                    <a:rPr kumimoji="0" lang="ja-JP" altLang="en-US" sz="11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運転段階</a:t>
                  </a:r>
                </a:p>
                <a:p>
                  <a:pPr marL="114264" lvl="1" indent="-114264" defTabSz="533227">
                    <a:lnSpc>
                      <a:spcPct val="90000"/>
                    </a:lnSpc>
                    <a:spcAft>
                      <a:spcPct val="15000"/>
                    </a:spcAft>
                    <a:buFontTx/>
                    <a:buChar char="••"/>
                  </a:pPr>
                  <a:r>
                    <a:rPr kumimoji="0" lang="ja-JP" altLang="en-US" sz="1200"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補充井掘削</a:t>
                  </a:r>
                </a:p>
              </p:txBody>
            </p:sp>
          </p:grpSp>
          <p:sp>
            <p:nvSpPr>
              <p:cNvPr id="35" name="右矢印 75"/>
              <p:cNvSpPr/>
              <p:nvPr/>
            </p:nvSpPr>
            <p:spPr>
              <a:xfrm>
                <a:off x="3725634" y="1534091"/>
                <a:ext cx="488034" cy="28782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右矢印 75"/>
              <p:cNvSpPr/>
              <p:nvPr/>
            </p:nvSpPr>
            <p:spPr>
              <a:xfrm>
                <a:off x="1785962" y="1527391"/>
                <a:ext cx="529784" cy="28782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右矢印 75"/>
              <p:cNvSpPr/>
              <p:nvPr/>
            </p:nvSpPr>
            <p:spPr>
              <a:xfrm>
                <a:off x="5604211" y="1524560"/>
                <a:ext cx="488034" cy="28782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右矢印 75"/>
              <p:cNvSpPr/>
              <p:nvPr/>
            </p:nvSpPr>
            <p:spPr>
              <a:xfrm>
                <a:off x="7519856" y="1516305"/>
                <a:ext cx="488034" cy="28782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60" name="角丸四角形 38"/>
            <p:cNvSpPr/>
            <p:nvPr/>
          </p:nvSpPr>
          <p:spPr>
            <a:xfrm>
              <a:off x="299118" y="5602071"/>
              <a:ext cx="9332813" cy="648119"/>
            </a:xfrm>
            <a:prstGeom prst="roundRect">
              <a:avLst>
                <a:gd name="adj" fmla="val 10611"/>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71977" anchor="ctr"/>
            <a:lstStyle/>
            <a:p>
              <a:pPr defTabSz="843808"/>
              <a:r>
                <a:rPr kumimoji="0" lang="ja-JP" altLang="en-US" sz="12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○地域の地熱資源のカスケード利用等の有効活用の協議</a:t>
              </a:r>
              <a:endParaRPr kumimoji="0" lang="en-US" altLang="ja-JP" sz="12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808"/>
              <a:r>
                <a:rPr kumimoji="0" lang="ja-JP" altLang="en-US" sz="12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○温泉資源へ影響が出た場合の対応策の合意形成</a:t>
              </a:r>
              <a:endParaRPr kumimoji="0" lang="en-US" altLang="ja-JP" sz="12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808"/>
              <a:r>
                <a:rPr kumimoji="0" lang="ja-JP" altLang="en-US" sz="12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○相互理解のための科学的因果関係を証明するセミナーの開催</a:t>
              </a:r>
            </a:p>
          </p:txBody>
        </p:sp>
        <p:sp>
          <p:nvSpPr>
            <p:cNvPr id="61" name="角丸四角形 28"/>
            <p:cNvSpPr/>
            <p:nvPr/>
          </p:nvSpPr>
          <p:spPr>
            <a:xfrm>
              <a:off x="299118" y="3769892"/>
              <a:ext cx="9332813" cy="1522869"/>
            </a:xfrm>
            <a:prstGeom prst="roundRect">
              <a:avLst>
                <a:gd name="adj" fmla="val 9772"/>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43808"/>
              <a:endParaRPr kumimoji="0" lang="ja-JP" altLang="en-US" sz="1661"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角丸四角形 4"/>
            <p:cNvSpPr/>
            <p:nvPr/>
          </p:nvSpPr>
          <p:spPr>
            <a:xfrm>
              <a:off x="414399" y="6508373"/>
              <a:ext cx="8856984" cy="268943"/>
            </a:xfrm>
            <a:prstGeom prst="roundRect">
              <a:avLst/>
            </a:prstGeom>
            <a:effectLst/>
          </p:spPr>
          <p:style>
            <a:lnRef idx="1">
              <a:schemeClr val="accent2"/>
            </a:lnRef>
            <a:fillRef idx="2">
              <a:schemeClr val="accent2"/>
            </a:fillRef>
            <a:effectRef idx="1">
              <a:schemeClr val="accent2"/>
            </a:effectRef>
            <a:fontRef idx="minor">
              <a:schemeClr val="dk1"/>
            </a:fontRef>
          </p:style>
          <p:txBody>
            <a:bodyPr rtlCol="0" anchor="ctr"/>
            <a:lstStyle/>
            <a:p>
              <a:pPr algn="ctr" defTabSz="914104"/>
              <a:r>
                <a:rPr kumimoji="0" lang="ja-JP" altLang="en-US" sz="14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温泉資源の保護を図りながら、再生可能エネルギーの導入促進することが可能</a:t>
              </a:r>
            </a:p>
          </p:txBody>
        </p:sp>
        <p:sp>
          <p:nvSpPr>
            <p:cNvPr id="63" name="円/楕円 5"/>
            <p:cNvSpPr/>
            <p:nvPr/>
          </p:nvSpPr>
          <p:spPr>
            <a:xfrm>
              <a:off x="3758882" y="3850167"/>
              <a:ext cx="1954407" cy="407612"/>
            </a:xfrm>
            <a:prstGeom prst="ellipse">
              <a:avLst/>
            </a:prstGeom>
          </p:spPr>
          <p:style>
            <a:lnRef idx="1">
              <a:schemeClr val="accent6"/>
            </a:lnRef>
            <a:fillRef idx="2">
              <a:schemeClr val="accent6"/>
            </a:fillRef>
            <a:effectRef idx="1">
              <a:schemeClr val="accent6"/>
            </a:effectRef>
            <a:fontRef idx="minor">
              <a:schemeClr val="dk1"/>
            </a:fontRef>
          </p:style>
          <p:txBody>
            <a:bodyPr tIns="107965" rtlCol="0" anchor="ctr"/>
            <a:lstStyle/>
            <a:p>
              <a:pPr algn="ctr" defTabSz="914104"/>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モニタリングの実施</a:t>
              </a:r>
              <a:endParaRPr kumimoji="0" lang="en-US" altLang="ja-JP"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円/楕円 6"/>
            <p:cNvSpPr/>
            <p:nvPr/>
          </p:nvSpPr>
          <p:spPr>
            <a:xfrm>
              <a:off x="5592655" y="4682478"/>
              <a:ext cx="2097925" cy="348320"/>
            </a:xfrm>
            <a:prstGeom prst="ellipse">
              <a:avLst/>
            </a:prstGeom>
          </p:spPr>
          <p:style>
            <a:lnRef idx="1">
              <a:schemeClr val="accent6"/>
            </a:lnRef>
            <a:fillRef idx="2">
              <a:schemeClr val="accent6"/>
            </a:fillRef>
            <a:effectRef idx="1">
              <a:schemeClr val="accent6"/>
            </a:effectRef>
            <a:fontRef idx="minor">
              <a:schemeClr val="dk1"/>
            </a:fontRef>
          </p:style>
          <p:txBody>
            <a:bodyPr tIns="71977" rtlCol="0" anchor="ctr"/>
            <a:lstStyle/>
            <a:p>
              <a:pPr algn="ctr" defTabSz="914104"/>
              <a:r>
                <a:rPr kumimoji="0" lang="ja-JP" altLang="en-US"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協議会等の設置</a:t>
              </a:r>
            </a:p>
          </p:txBody>
        </p:sp>
        <p:sp>
          <p:nvSpPr>
            <p:cNvPr id="65" name="円/楕円 7"/>
            <p:cNvSpPr/>
            <p:nvPr/>
          </p:nvSpPr>
          <p:spPr>
            <a:xfrm>
              <a:off x="2004839" y="4682478"/>
              <a:ext cx="1705585" cy="349200"/>
            </a:xfrm>
            <a:prstGeom prst="ellipse">
              <a:avLst/>
            </a:prstGeom>
          </p:spPr>
          <p:style>
            <a:lnRef idx="1">
              <a:schemeClr val="accent6"/>
            </a:lnRef>
            <a:fillRef idx="2">
              <a:schemeClr val="accent6"/>
            </a:fillRef>
            <a:effectRef idx="1">
              <a:schemeClr val="accent6"/>
            </a:effectRef>
            <a:fontRef idx="minor">
              <a:schemeClr val="dk1"/>
            </a:fontRef>
          </p:style>
          <p:txBody>
            <a:bodyPr tIns="71977" rtlCol="0" anchor="ctr"/>
            <a:lstStyle/>
            <a:p>
              <a:pPr algn="ctr" defTabSz="914104"/>
              <a:r>
                <a:rPr kumimoji="0" lang="ja-JP" altLang="en-US"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情報公開</a:t>
              </a:r>
            </a:p>
          </p:txBody>
        </p:sp>
        <p:cxnSp>
          <p:nvCxnSpPr>
            <p:cNvPr id="66" name="直線矢印コネクタ 65"/>
            <p:cNvCxnSpPr>
              <a:stCxn id="65" idx="0"/>
              <a:endCxn id="63" idx="2"/>
            </p:cNvCxnSpPr>
            <p:nvPr/>
          </p:nvCxnSpPr>
          <p:spPr>
            <a:xfrm flipV="1">
              <a:off x="2857632" y="4053973"/>
              <a:ext cx="901250" cy="62850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67" name="角丸四角形 11"/>
            <p:cNvSpPr/>
            <p:nvPr/>
          </p:nvSpPr>
          <p:spPr>
            <a:xfrm>
              <a:off x="209643" y="3707774"/>
              <a:ext cx="2796915" cy="283311"/>
            </a:xfrm>
            <a:prstGeom prst="roundRect">
              <a:avLst/>
            </a:prstGeom>
          </p:spPr>
          <p:style>
            <a:lnRef idx="2">
              <a:schemeClr val="dk1"/>
            </a:lnRef>
            <a:fillRef idx="1">
              <a:schemeClr val="lt1"/>
            </a:fillRef>
            <a:effectRef idx="0">
              <a:schemeClr val="dk1"/>
            </a:effectRef>
            <a:fontRef idx="minor">
              <a:schemeClr val="dk1"/>
            </a:fontRef>
          </p:style>
          <p:txBody>
            <a:bodyPr tIns="71977" rtlCol="0" anchor="ctr"/>
            <a:lstStyle/>
            <a:p>
              <a:pPr algn="ctr" defTabSz="914104"/>
              <a:r>
                <a:rPr kumimoji="0" lang="ja-JP" altLang="en-US"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関係者に求められる取組（例）</a:t>
              </a:r>
            </a:p>
          </p:txBody>
        </p:sp>
        <p:cxnSp>
          <p:nvCxnSpPr>
            <p:cNvPr id="68" name="直線矢印コネクタ 67"/>
            <p:cNvCxnSpPr>
              <a:stCxn id="63" idx="6"/>
              <a:endCxn id="64" idx="0"/>
            </p:cNvCxnSpPr>
            <p:nvPr/>
          </p:nvCxnSpPr>
          <p:spPr>
            <a:xfrm>
              <a:off x="5713289" y="4053973"/>
              <a:ext cx="928329" cy="62850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9" name="直線矢印コネクタ 68"/>
            <p:cNvCxnSpPr>
              <a:stCxn id="65" idx="6"/>
              <a:endCxn id="64" idx="2"/>
            </p:cNvCxnSpPr>
            <p:nvPr/>
          </p:nvCxnSpPr>
          <p:spPr>
            <a:xfrm flipV="1">
              <a:off x="3710424" y="4856638"/>
              <a:ext cx="1882231" cy="44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70" name="下矢印 15"/>
            <p:cNvSpPr/>
            <p:nvPr/>
          </p:nvSpPr>
          <p:spPr>
            <a:xfrm>
              <a:off x="4637762" y="5376919"/>
              <a:ext cx="624296" cy="17856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角丸四角形 18"/>
            <p:cNvSpPr/>
            <p:nvPr/>
          </p:nvSpPr>
          <p:spPr>
            <a:xfrm>
              <a:off x="198884" y="3013160"/>
              <a:ext cx="1799221" cy="255274"/>
            </a:xfrm>
            <a:prstGeom prst="roundRect">
              <a:avLst/>
            </a:prstGeom>
          </p:spPr>
          <p:style>
            <a:lnRef idx="2">
              <a:schemeClr val="dk1"/>
            </a:lnRef>
            <a:fillRef idx="1">
              <a:schemeClr val="lt1"/>
            </a:fillRef>
            <a:effectRef idx="0">
              <a:schemeClr val="dk1"/>
            </a:effectRef>
            <a:fontRef idx="minor">
              <a:schemeClr val="dk1"/>
            </a:fontRef>
          </p:style>
          <p:txBody>
            <a:bodyPr tIns="71977" rtlCol="0" anchor="ctr"/>
            <a:lstStyle/>
            <a:p>
              <a:pPr defTabSz="914104"/>
              <a:r>
                <a:rPr kumimoji="0" lang="ja-JP" altLang="en-US"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地域との合意形成</a:t>
              </a:r>
            </a:p>
          </p:txBody>
        </p:sp>
        <p:sp>
          <p:nvSpPr>
            <p:cNvPr id="72" name="テキスト ボックス 71"/>
            <p:cNvSpPr txBox="1"/>
            <p:nvPr/>
          </p:nvSpPr>
          <p:spPr>
            <a:xfrm>
              <a:off x="198438" y="3266583"/>
              <a:ext cx="9577388" cy="485509"/>
            </a:xfrm>
            <a:prstGeom prst="rect">
              <a:avLst/>
            </a:prstGeom>
            <a:noFill/>
          </p:spPr>
          <p:txBody>
            <a:bodyPr wrap="square" rtlCol="0">
              <a:spAutoFit/>
            </a:bodyPr>
            <a:lstStyle/>
            <a:p>
              <a:pPr defTabSz="914104"/>
              <a:r>
                <a:rPr kumimoji="0" lang="ja-JP" altLang="ja-JP" sz="12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温泉資源の保護と地熱開発の共存には、</a:t>
              </a:r>
              <a:r>
                <a:rPr kumimoji="0" lang="ja-JP" altLang="en-US" sz="12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温泉法のみならず地元自治体、</a:t>
              </a:r>
              <a:r>
                <a:rPr kumimoji="0" lang="ja-JP" altLang="ja-JP" sz="12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温泉事業者及び地熱発電事業者等の関係者による各種の取り組みが不可欠</a:t>
              </a:r>
              <a:r>
                <a:rPr kumimoji="0" lang="ja-JP" altLang="en-US" sz="12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73" name="角丸四角形吹き出し 31"/>
            <p:cNvSpPr/>
            <p:nvPr/>
          </p:nvSpPr>
          <p:spPr>
            <a:xfrm>
              <a:off x="6628216" y="3888671"/>
              <a:ext cx="2221178" cy="377219"/>
            </a:xfrm>
            <a:prstGeom prst="wedgeRoundRectCallout">
              <a:avLst>
                <a:gd name="adj1" fmla="val -88822"/>
                <a:gd name="adj2" fmla="val -22795"/>
                <a:gd name="adj3" fmla="val 16667"/>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defTabSz="914104"/>
              <a:r>
                <a:rPr kumimoji="0" lang="ja-JP" altLang="en-US" sz="105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温泉事業者、地熱開発事業者双方によるモニタリング</a:t>
              </a:r>
              <a:endParaRPr kumimoji="0" lang="en-US" altLang="ja-JP" sz="105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角丸四角形吹き出し 32"/>
            <p:cNvSpPr/>
            <p:nvPr/>
          </p:nvSpPr>
          <p:spPr>
            <a:xfrm>
              <a:off x="2516453" y="3010035"/>
              <a:ext cx="3371064" cy="229807"/>
            </a:xfrm>
            <a:prstGeom prst="wedgeRoundRectCallout">
              <a:avLst>
                <a:gd name="adj1" fmla="val -61000"/>
                <a:gd name="adj2" fmla="val -5905"/>
                <a:gd name="adj3" fmla="val 16667"/>
              </a:avLst>
            </a:prstGeom>
            <a:solidFill>
              <a:srgbClr val="FFFF99"/>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defTabSz="914104"/>
              <a:r>
                <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温泉法の枠外の自主的取組として必要という趣旨</a:t>
              </a:r>
              <a:endParaRPr kumimoji="0" lang="en-US" altLang="ja-JP"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5" name="角丸四角形吹き出し 33"/>
            <p:cNvSpPr/>
            <p:nvPr/>
          </p:nvSpPr>
          <p:spPr>
            <a:xfrm>
              <a:off x="431632" y="4587705"/>
              <a:ext cx="1566473" cy="367718"/>
            </a:xfrm>
            <a:prstGeom prst="wedgeRoundRectCallout">
              <a:avLst>
                <a:gd name="adj1" fmla="val 52192"/>
                <a:gd name="adj2" fmla="val 66323"/>
                <a:gd name="adj3" fmla="val 16667"/>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defTabSz="914104"/>
              <a:r>
                <a:rPr kumimoji="0" lang="ja-JP" altLang="en-US" sz="105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情報公開・共有による信頼関係の醸成</a:t>
              </a:r>
              <a:endParaRPr kumimoji="0" lang="en-US" altLang="ja-JP" sz="105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6" name="テキスト ボックス 75"/>
            <p:cNvSpPr txBox="1"/>
            <p:nvPr/>
          </p:nvSpPr>
          <p:spPr>
            <a:xfrm>
              <a:off x="2124182" y="5052911"/>
              <a:ext cx="7178214" cy="291305"/>
            </a:xfrm>
            <a:prstGeom prst="rect">
              <a:avLst/>
            </a:prstGeom>
            <a:noFill/>
          </p:spPr>
          <p:txBody>
            <a:bodyPr wrap="square" rtlCol="0">
              <a:spAutoFit/>
            </a:bodyPr>
            <a:lstStyle/>
            <a:p>
              <a:pPr defTabSz="914104"/>
              <a:r>
                <a:rPr kumimoji="0" lang="en-US" altLang="ja-JP"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温泉事業者、地熱開発事業者、自治体、第三者機関等が参加する協議会等</a:t>
              </a:r>
              <a:endParaRPr kumimoji="0" lang="en-US" altLang="ja-JP"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角丸四角形 36"/>
            <p:cNvSpPr/>
            <p:nvPr/>
          </p:nvSpPr>
          <p:spPr>
            <a:xfrm>
              <a:off x="3227653" y="4340369"/>
              <a:ext cx="2982596" cy="252322"/>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defTabSz="914104"/>
              <a:r>
                <a:rPr kumimoji="0" lang="ja-JP" altLang="en-US" sz="12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密接なパートナーシップの構築</a:t>
              </a:r>
              <a:endParaRPr kumimoji="0" lang="en-US" altLang="ja-JP" sz="12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下矢印 37"/>
            <p:cNvSpPr/>
            <p:nvPr/>
          </p:nvSpPr>
          <p:spPr>
            <a:xfrm>
              <a:off x="4634490" y="6280749"/>
              <a:ext cx="624296" cy="17856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角丸四角形 39"/>
            <p:cNvSpPr/>
            <p:nvPr/>
          </p:nvSpPr>
          <p:spPr>
            <a:xfrm>
              <a:off x="198884" y="5359160"/>
              <a:ext cx="3358339" cy="275753"/>
            </a:xfrm>
            <a:prstGeom prst="roundRect">
              <a:avLst/>
            </a:prstGeom>
          </p:spPr>
          <p:style>
            <a:lnRef idx="2">
              <a:schemeClr val="dk1"/>
            </a:lnRef>
            <a:fillRef idx="1">
              <a:schemeClr val="lt1"/>
            </a:fillRef>
            <a:effectRef idx="0">
              <a:schemeClr val="dk1"/>
            </a:effectRef>
            <a:fontRef idx="minor">
              <a:schemeClr val="dk1"/>
            </a:fontRef>
          </p:style>
          <p:txBody>
            <a:bodyPr tIns="71977" rtlCol="0" anchor="ctr"/>
            <a:lstStyle/>
            <a:p>
              <a:pPr algn="ctr" defTabSz="914104"/>
              <a:r>
                <a:rPr kumimoji="0" lang="ja-JP" altLang="en-US"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パートナーシップ構築の手段として</a:t>
              </a:r>
            </a:p>
          </p:txBody>
        </p:sp>
        <p:pic>
          <p:nvPicPr>
            <p:cNvPr id="80" name="Picture 3" descr="\\fssv01\自然環境局\自然環境整備担当参事官室\自然環境整備担当参事官室\２・温泉ライン\２．温泉ライン\温泉係ﾃﾞｰﾀ保管場所\温泉講演\IMG_0845.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51612" y="5636434"/>
              <a:ext cx="935241" cy="586498"/>
            </a:xfrm>
            <a:prstGeom prst="rect">
              <a:avLst/>
            </a:prstGeom>
            <a:noFill/>
            <a:effectLst>
              <a:softEdge rad="63500"/>
            </a:effectLst>
            <a:extLst>
              <a:ext uri="{909E8E84-426E-40DD-AFC4-6F175D3DCCD1}">
                <a14:hiddenFill xmlns:a14="http://schemas.microsoft.com/office/drawing/2010/main">
                  <a:solidFill>
                    <a:srgbClr val="FFFFFF"/>
                  </a:solidFill>
                </a14:hiddenFill>
              </a:ext>
            </a:extLst>
          </p:spPr>
        </p:pic>
        <p:pic>
          <p:nvPicPr>
            <p:cNvPr id="81" name="Picture 4"/>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686853" y="4416799"/>
              <a:ext cx="1162541" cy="870078"/>
            </a:xfrm>
            <a:prstGeom prst="rect">
              <a:avLst/>
            </a:prstGeom>
            <a:noFill/>
            <a:ln>
              <a:noFill/>
            </a:ln>
            <a:effectLst>
              <a:outerShdw dist="35921" dir="2700000" algn="ctr" rotWithShape="0">
                <a:schemeClr val="bg2"/>
              </a:outerShdw>
              <a:softEdge rad="63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2" name="Picture 42" descr="C:\Users\KUSUMO03\Pictures\2014-06-02\289.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119633" y="3991530"/>
              <a:ext cx="815555" cy="611603"/>
            </a:xfrm>
            <a:prstGeom prst="rect">
              <a:avLst/>
            </a:prstGeom>
            <a:noFill/>
            <a:effectLst>
              <a:softEdge rad="63500"/>
            </a:effectLst>
            <a:extLst>
              <a:ext uri="{909E8E84-426E-40DD-AFC4-6F175D3DCCD1}">
                <a14:hiddenFill xmlns:a14="http://schemas.microsoft.com/office/drawing/2010/main">
                  <a:solidFill>
                    <a:srgbClr val="FFFFFF"/>
                  </a:solidFill>
                </a14:hiddenFill>
              </a:ext>
            </a:extLst>
          </p:spPr>
        </p:pic>
        <p:pic>
          <p:nvPicPr>
            <p:cNvPr id="83" name="Picture 7" descr="ネーシャヴェトリル発電所_4232"/>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975748" y="5625676"/>
              <a:ext cx="842930" cy="630702"/>
            </a:xfrm>
            <a:prstGeom prst="rect">
              <a:avLst/>
            </a:prstGeom>
            <a:noFill/>
            <a:ln>
              <a:noFill/>
            </a:ln>
            <a:effectLst>
              <a:softEdge rad="63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54" name="図 53"/>
          <p:cNvPicPr>
            <a:picLocks noChangeAspect="1"/>
          </p:cNvPicPr>
          <p:nvPr/>
        </p:nvPicPr>
        <p:blipFill>
          <a:blip r:embed="rId12"/>
          <a:stretch>
            <a:fillRect/>
          </a:stretch>
        </p:blipFill>
        <p:spPr>
          <a:xfrm>
            <a:off x="113700" y="82044"/>
            <a:ext cx="647115" cy="397352"/>
          </a:xfrm>
          <a:prstGeom prst="rect">
            <a:avLst/>
          </a:prstGeom>
        </p:spPr>
      </p:pic>
      <p:sp>
        <p:nvSpPr>
          <p:cNvPr id="84" name="正方形/長方形 83"/>
          <p:cNvSpPr/>
          <p:nvPr/>
        </p:nvSpPr>
        <p:spPr>
          <a:xfrm>
            <a:off x="824777" y="426341"/>
            <a:ext cx="1815488" cy="339225"/>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104"/>
            <a:r>
              <a:rPr kumimoji="0" lang="ja-JP" altLang="en-US" sz="17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kumimoji="0" lang="en-US" altLang="ja-JP" sz="17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48</a:t>
            </a:r>
            <a:endParaRPr kumimoji="0" lang="ja-JP" altLang="en-US" sz="17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6" name="テキスト ボックス 85"/>
          <p:cNvSpPr txBox="1"/>
          <p:nvPr/>
        </p:nvSpPr>
        <p:spPr>
          <a:xfrm>
            <a:off x="9217250" y="6524351"/>
            <a:ext cx="630731" cy="369204"/>
          </a:xfrm>
          <a:prstGeom prst="rect">
            <a:avLst/>
          </a:prstGeom>
          <a:noFill/>
        </p:spPr>
        <p:txBody>
          <a:bodyPr wrap="square" rtlCol="0">
            <a:spAutoFit/>
          </a:bodyPr>
          <a:lstStyle/>
          <a:p>
            <a:pPr algn="ctr" defTabSz="914104"/>
            <a:r>
              <a:rPr kumimoji="0" lang="ja-JP" altLang="en-US" sz="1799" b="1" kern="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１</a:t>
            </a:r>
          </a:p>
        </p:txBody>
      </p:sp>
      <p:sp>
        <p:nvSpPr>
          <p:cNvPr id="87" name="正方形/長方形 6"/>
          <p:cNvSpPr>
            <a:spLocks noChangeArrowheads="1"/>
          </p:cNvSpPr>
          <p:nvPr/>
        </p:nvSpPr>
        <p:spPr bwMode="auto">
          <a:xfrm>
            <a:off x="3229802" y="502813"/>
            <a:ext cx="705009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914104" eaLnBrk="1" hangingPunct="1">
              <a:lnSpc>
                <a:spcPts val="2399"/>
              </a:lnSpc>
              <a:spcBef>
                <a:spcPct val="0"/>
              </a:spcBef>
              <a:buNone/>
            </a:pPr>
            <a:r>
              <a:rPr lang="ja-JP" altLang="en-US" sz="1999" kern="0" dirty="0">
                <a:solidFill>
                  <a:prstClr val="black"/>
                </a:solidFill>
                <a:latin typeface="メイリオ"/>
                <a:ea typeface="メイリオ"/>
                <a:cs typeface="Meiryo UI" pitchFamily="50" charset="-128"/>
              </a:rPr>
              <a:t>担当課：</a:t>
            </a:r>
            <a:r>
              <a:rPr lang="zh-TW"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自然環境局</a:t>
            </a:r>
            <a:r>
              <a:rPr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zh-TW"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温泉地保護利用推進室</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03-5521-8280</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kern="0" dirty="0">
                <a:solidFill>
                  <a:srgbClr val="000000"/>
                </a:solidFill>
                <a:latin typeface="メイリオ"/>
                <a:ea typeface="メイリオ"/>
              </a:rPr>
              <a:t>　</a:t>
            </a:r>
            <a:endParaRPr lang="zh-TW" altLang="en-US" sz="1200" kern="0" dirty="0">
              <a:solidFill>
                <a:srgbClr val="000000"/>
              </a:solidFill>
              <a:latin typeface="メイリオ"/>
              <a:ea typeface="メイリオ"/>
            </a:endParaRPr>
          </a:p>
          <a:p>
            <a:pPr defTabSz="843808" eaLnBrk="1" hangingPunct="1">
              <a:spcBef>
                <a:spcPct val="0"/>
              </a:spcBef>
              <a:spcAft>
                <a:spcPts val="277"/>
              </a:spcAft>
              <a:buClr>
                <a:srgbClr val="6F6F6F"/>
              </a:buClr>
              <a:buNone/>
              <a:defRPr/>
            </a:pPr>
            <a:endParaRPr lang="en-US" altLang="ja-JP" sz="1200" kern="0" dirty="0">
              <a:solidFill>
                <a:srgbClr val="000000"/>
              </a:solidFill>
              <a:latin typeface="メイリオ" panose="020B0604030504040204" pitchFamily="50" charset="-128"/>
              <a:ea typeface="メイリオ" panose="020B0604030504040204" pitchFamily="50" charset="-128"/>
            </a:endParaRPr>
          </a:p>
        </p:txBody>
      </p:sp>
      <p:sp>
        <p:nvSpPr>
          <p:cNvPr id="85" name="正方形/長方形 84"/>
          <p:cNvSpPr/>
          <p:nvPr/>
        </p:nvSpPr>
        <p:spPr>
          <a:xfrm>
            <a:off x="8719054" y="60966"/>
            <a:ext cx="1129651" cy="315591"/>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314">
              <a:defRPr/>
            </a:pPr>
            <a:r>
              <a:rPr lang="ja-JP" altLang="en-US" dirty="0">
                <a:solidFill>
                  <a:prstClr val="black"/>
                </a:solidFill>
                <a:latin typeface="メイリオ" pitchFamily="50" charset="-128"/>
                <a:ea typeface="メイリオ" pitchFamily="50" charset="-128"/>
                <a:cs typeface="メイリオ" pitchFamily="50" charset="-128"/>
              </a:rPr>
              <a:t>制度</a:t>
            </a:r>
          </a:p>
        </p:txBody>
      </p:sp>
    </p:spTree>
    <p:extLst>
      <p:ext uri="{BB962C8B-B14F-4D97-AF65-F5344CB8AC3E}">
        <p14:creationId xmlns:p14="http://schemas.microsoft.com/office/powerpoint/2010/main" val="3051188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82" y="13382"/>
            <a:ext cx="9916785" cy="627703"/>
          </a:xfrm>
        </p:spPr>
        <p:txBody>
          <a:bodyPr/>
          <a:lstStyle/>
          <a:p>
            <a:pPr eaLnBrk="1" hangingPunct="1"/>
            <a:r>
              <a:rPr lang="ja-JP" altLang="en-US" sz="3199" b="1" dirty="0">
                <a:latin typeface="メイリオ" panose="020B0604030504040204" pitchFamily="50" charset="-128"/>
                <a:ea typeface="メイリオ" panose="020B0604030504040204" pitchFamily="50" charset="-128"/>
                <a:cs typeface="メイリオ" panose="020B0604030504040204" pitchFamily="50" charset="-128"/>
              </a:rPr>
              <a:t>温泉法と地熱発電の関係について　</a:t>
            </a:r>
            <a:endParaRPr lang="en-US" altLang="ja-JP" sz="3199"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角丸四角形 28"/>
          <p:cNvSpPr/>
          <p:nvPr/>
        </p:nvSpPr>
        <p:spPr>
          <a:xfrm>
            <a:off x="285771" y="836090"/>
            <a:ext cx="9439312" cy="728011"/>
          </a:xfrm>
          <a:prstGeom prst="roundRect">
            <a:avLst>
              <a:gd name="adj" fmla="val 9772"/>
            </a:avLst>
          </a:prstGeom>
          <a:noFill/>
          <a:ln w="2222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43808"/>
            <a:endParaRPr kumimoji="0" lang="ja-JP" altLang="en-US" sz="1661"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473262" y="1007007"/>
            <a:ext cx="9446705" cy="523220"/>
          </a:xfrm>
          <a:prstGeom prst="rect">
            <a:avLst/>
          </a:prstGeom>
        </p:spPr>
        <p:txBody>
          <a:bodyPr wrap="square">
            <a:spAutoFit/>
          </a:bodyPr>
          <a:lstStyle/>
          <a:p>
            <a:pPr defTabSz="914104">
              <a:defRPr/>
            </a:pPr>
            <a:r>
              <a:rPr kumimoji="0" lang="ja-JP" altLang="en-US" sz="1400" b="1" kern="0" dirty="0">
                <a:solidFill>
                  <a:srgbClr val="000000"/>
                </a:solidFill>
                <a:latin typeface="メイリオ" pitchFamily="50" charset="-128"/>
                <a:ea typeface="メイリオ" pitchFamily="50" charset="-128"/>
                <a:cs typeface="メイリオ" pitchFamily="50" charset="-128"/>
              </a:rPr>
              <a:t>目　的： 温泉を保護し</a:t>
            </a:r>
            <a:r>
              <a:rPr kumimoji="0" lang="ja-JP" altLang="en-US" sz="1400" kern="0" dirty="0">
                <a:solidFill>
                  <a:srgbClr val="000000"/>
                </a:solidFill>
                <a:latin typeface="メイリオ" pitchFamily="50" charset="-128"/>
                <a:ea typeface="メイリオ" pitchFamily="50" charset="-128"/>
                <a:cs typeface="メイリオ" pitchFamily="50" charset="-128"/>
              </a:rPr>
              <a:t>、温泉の採取等に伴い発生する可燃性天然ガスによる災害を防止し、及び温泉の利用の</a:t>
            </a:r>
            <a:br>
              <a:rPr kumimoji="0" lang="en-US" altLang="ja-JP" sz="1400" kern="0" dirty="0">
                <a:solidFill>
                  <a:srgbClr val="000000"/>
                </a:solidFill>
                <a:latin typeface="メイリオ" pitchFamily="50" charset="-128"/>
                <a:ea typeface="メイリオ" pitchFamily="50" charset="-128"/>
                <a:cs typeface="メイリオ" pitchFamily="50" charset="-128"/>
              </a:rPr>
            </a:br>
            <a:r>
              <a:rPr kumimoji="0" lang="ja-JP" altLang="en-US" sz="1400" kern="0" dirty="0">
                <a:solidFill>
                  <a:srgbClr val="000000"/>
                </a:solidFill>
                <a:latin typeface="メイリオ" pitchFamily="50" charset="-128"/>
                <a:ea typeface="メイリオ" pitchFamily="50" charset="-128"/>
                <a:cs typeface="メイリオ" pitchFamily="50" charset="-128"/>
              </a:rPr>
              <a:t>　　　　 適正を図り、もって公共の福祉の増進に寄与すること</a:t>
            </a:r>
            <a:r>
              <a:rPr kumimoji="0" lang="ja-JP" altLang="en-US" sz="1400" b="1" kern="0" dirty="0">
                <a:solidFill>
                  <a:srgbClr val="000000"/>
                </a:solidFill>
                <a:latin typeface="メイリオ" pitchFamily="50" charset="-128"/>
                <a:ea typeface="メイリオ" pitchFamily="50" charset="-128"/>
                <a:cs typeface="メイリオ" pitchFamily="50" charset="-128"/>
              </a:rPr>
              <a:t>（第１条）</a:t>
            </a:r>
            <a:r>
              <a:rPr kumimoji="0" lang="ja-JP" altLang="en-US" sz="1400" kern="0" dirty="0">
                <a:solidFill>
                  <a:srgbClr val="000000"/>
                </a:solidFill>
                <a:latin typeface="メイリオ" pitchFamily="50" charset="-128"/>
                <a:ea typeface="メイリオ" pitchFamily="50" charset="-128"/>
                <a:cs typeface="メイリオ" pitchFamily="50" charset="-128"/>
              </a:rPr>
              <a:t>。</a:t>
            </a:r>
          </a:p>
        </p:txBody>
      </p:sp>
      <p:sp>
        <p:nvSpPr>
          <p:cNvPr id="33" name="テキスト ボックス 49"/>
          <p:cNvSpPr txBox="1">
            <a:spLocks noChangeArrowheads="1"/>
          </p:cNvSpPr>
          <p:nvPr/>
        </p:nvSpPr>
        <p:spPr bwMode="auto">
          <a:xfrm>
            <a:off x="150767" y="626307"/>
            <a:ext cx="3894160" cy="338554"/>
          </a:xfrm>
          <a:prstGeom prst="rect">
            <a:avLst/>
          </a:prstGeom>
          <a:solidFill>
            <a:srgbClr val="043C78"/>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43955" rIns="143955">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914104">
              <a:spcBef>
                <a:spcPct val="0"/>
              </a:spcBef>
              <a:buNone/>
            </a:pPr>
            <a:r>
              <a:rPr lang="zh-CN" altLang="en-US" sz="16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温泉法（昭和２３年法律第１２５号）</a:t>
            </a:r>
          </a:p>
        </p:txBody>
      </p:sp>
      <p:sp>
        <p:nvSpPr>
          <p:cNvPr id="34" name="テキスト ボックス 49"/>
          <p:cNvSpPr txBox="1">
            <a:spLocks noChangeArrowheads="1"/>
          </p:cNvSpPr>
          <p:nvPr/>
        </p:nvSpPr>
        <p:spPr bwMode="auto">
          <a:xfrm>
            <a:off x="150769" y="1701365"/>
            <a:ext cx="2519919" cy="338554"/>
          </a:xfrm>
          <a:prstGeom prst="rect">
            <a:avLst/>
          </a:prstGeom>
          <a:solidFill>
            <a:srgbClr val="043C78"/>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43955" rIns="143955">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914104">
              <a:spcBef>
                <a:spcPct val="0"/>
              </a:spcBef>
              <a:buNone/>
            </a:pPr>
            <a:r>
              <a:rPr lang="ja-JP" altLang="en-US" sz="16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温泉資源保護について</a:t>
            </a:r>
          </a:p>
        </p:txBody>
      </p:sp>
      <p:sp>
        <p:nvSpPr>
          <p:cNvPr id="35" name="角丸四角形 28"/>
          <p:cNvSpPr/>
          <p:nvPr/>
        </p:nvSpPr>
        <p:spPr>
          <a:xfrm>
            <a:off x="285778" y="2211579"/>
            <a:ext cx="9439313" cy="1328831"/>
          </a:xfrm>
          <a:prstGeom prst="roundRect">
            <a:avLst>
              <a:gd name="adj" fmla="val 6436"/>
            </a:avLst>
          </a:prstGeom>
          <a:noFill/>
          <a:ln w="2222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43808"/>
            <a:endParaRPr kumimoji="0" lang="ja-JP" altLang="en-US" sz="1661"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角丸四角形 11"/>
          <p:cNvSpPr/>
          <p:nvPr/>
        </p:nvSpPr>
        <p:spPr>
          <a:xfrm>
            <a:off x="190938" y="2090288"/>
            <a:ext cx="1511683" cy="276315"/>
          </a:xfrm>
          <a:prstGeom prst="roundRect">
            <a:avLst/>
          </a:prstGeom>
        </p:spPr>
        <p:style>
          <a:lnRef idx="2">
            <a:schemeClr val="dk1"/>
          </a:lnRef>
          <a:fillRef idx="1">
            <a:schemeClr val="lt1"/>
          </a:fillRef>
          <a:effectRef idx="0">
            <a:schemeClr val="dk1"/>
          </a:effectRef>
          <a:fontRef idx="minor">
            <a:schemeClr val="dk1"/>
          </a:fontRef>
        </p:style>
        <p:txBody>
          <a:bodyPr tIns="71977" rtlCol="0" anchor="ctr"/>
          <a:lstStyle/>
          <a:p>
            <a:pPr algn="ctr" defTabSz="914104"/>
            <a:r>
              <a:rPr kumimoji="0" lang="ja-JP" altLang="en-US" sz="14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掘削の許可制</a:t>
            </a:r>
          </a:p>
        </p:txBody>
      </p:sp>
      <p:sp>
        <p:nvSpPr>
          <p:cNvPr id="37" name="正方形/長方形 36"/>
          <p:cNvSpPr/>
          <p:nvPr/>
        </p:nvSpPr>
        <p:spPr>
          <a:xfrm>
            <a:off x="291738" y="2383470"/>
            <a:ext cx="9334276" cy="1015663"/>
          </a:xfrm>
          <a:prstGeom prst="rect">
            <a:avLst/>
          </a:prstGeom>
        </p:spPr>
        <p:txBody>
          <a:bodyPr wrap="square">
            <a:spAutoFit/>
          </a:bodyPr>
          <a:lstStyle/>
          <a:p>
            <a:pPr defTabSz="914104">
              <a:defRPr/>
            </a:pPr>
            <a:r>
              <a:rPr kumimoji="0" lang="ja-JP" altLang="en-US" sz="1200" b="1" kern="0" dirty="0">
                <a:solidFill>
                  <a:srgbClr val="000000"/>
                </a:solidFill>
                <a:latin typeface="メイリオ" pitchFamily="50" charset="-128"/>
                <a:ea typeface="メイリオ" pitchFamily="50" charset="-128"/>
                <a:cs typeface="メイリオ" pitchFamily="50" charset="-128"/>
              </a:rPr>
              <a:t>温泉法第３条：温泉をゆう出させる目的で土地を掘削しようとする者は、</a:t>
            </a:r>
            <a:r>
              <a:rPr kumimoji="0" lang="en-US" altLang="ja-JP" sz="1200" b="1" kern="0" dirty="0">
                <a:solidFill>
                  <a:srgbClr val="000000"/>
                </a:solidFill>
                <a:latin typeface="メイリオ" pitchFamily="50" charset="-128"/>
                <a:ea typeface="メイリオ" pitchFamily="50" charset="-128"/>
                <a:cs typeface="メイリオ" pitchFamily="50" charset="-128"/>
              </a:rPr>
              <a:t>…</a:t>
            </a:r>
            <a:r>
              <a:rPr kumimoji="0" lang="ja-JP" altLang="en-US" sz="1200" b="1" kern="0" dirty="0">
                <a:solidFill>
                  <a:srgbClr val="FF0000"/>
                </a:solidFill>
                <a:latin typeface="メイリオ" pitchFamily="50" charset="-128"/>
                <a:ea typeface="メイリオ" pitchFamily="50" charset="-128"/>
                <a:cs typeface="メイリオ" pitchFamily="50" charset="-128"/>
              </a:rPr>
              <a:t>都道府県知事に</a:t>
            </a:r>
            <a:r>
              <a:rPr kumimoji="0" lang="ja-JP" altLang="en-US" sz="1200" b="1" kern="0" dirty="0">
                <a:solidFill>
                  <a:srgbClr val="000000"/>
                </a:solidFill>
                <a:latin typeface="メイリオ" pitchFamily="50" charset="-128"/>
                <a:ea typeface="メイリオ" pitchFamily="50" charset="-128"/>
                <a:cs typeface="メイリオ" pitchFamily="50" charset="-128"/>
              </a:rPr>
              <a:t>申請してその許可を受けなければならない。</a:t>
            </a:r>
          </a:p>
          <a:p>
            <a:pPr defTabSz="914104">
              <a:defRPr/>
            </a:pPr>
            <a:r>
              <a:rPr kumimoji="0" lang="ja-JP" altLang="en-US" sz="1200" b="1" kern="0" dirty="0">
                <a:solidFill>
                  <a:srgbClr val="000000"/>
                </a:solidFill>
                <a:latin typeface="メイリオ" pitchFamily="50" charset="-128"/>
                <a:ea typeface="メイリオ" pitchFamily="50" charset="-128"/>
                <a:cs typeface="メイリオ" pitchFamily="50" charset="-128"/>
              </a:rPr>
              <a:t>温泉法第４条：</a:t>
            </a:r>
            <a:r>
              <a:rPr kumimoji="0" lang="ja-JP" altLang="en-US" sz="1200" b="1" kern="0" dirty="0">
                <a:solidFill>
                  <a:srgbClr val="FF0000"/>
                </a:solidFill>
                <a:latin typeface="メイリオ" pitchFamily="50" charset="-128"/>
                <a:ea typeface="メイリオ" pitchFamily="50" charset="-128"/>
                <a:cs typeface="メイリオ" pitchFamily="50" charset="-128"/>
              </a:rPr>
              <a:t>都道府県知事は</a:t>
            </a:r>
            <a:r>
              <a:rPr kumimoji="0" lang="ja-JP" altLang="en-US" sz="1200" b="1" kern="0" dirty="0">
                <a:solidFill>
                  <a:srgbClr val="000000"/>
                </a:solidFill>
                <a:latin typeface="メイリオ" pitchFamily="50" charset="-128"/>
                <a:ea typeface="メイリオ" pitchFamily="50" charset="-128"/>
                <a:cs typeface="メイリオ" pitchFamily="50" charset="-128"/>
              </a:rPr>
              <a:t>、</a:t>
            </a:r>
            <a:r>
              <a:rPr kumimoji="0" lang="en-US" altLang="ja-JP" sz="1200" b="1" kern="0" dirty="0">
                <a:solidFill>
                  <a:srgbClr val="000000"/>
                </a:solidFill>
                <a:latin typeface="メイリオ" pitchFamily="50" charset="-128"/>
                <a:ea typeface="メイリオ" pitchFamily="50" charset="-128"/>
                <a:cs typeface="メイリオ" pitchFamily="50" charset="-128"/>
              </a:rPr>
              <a:t>…</a:t>
            </a:r>
            <a:r>
              <a:rPr kumimoji="0" lang="ja-JP" altLang="en-US" sz="1200" b="1" kern="0" dirty="0">
                <a:solidFill>
                  <a:srgbClr val="000000"/>
                </a:solidFill>
                <a:latin typeface="メイリオ" pitchFamily="50" charset="-128"/>
                <a:ea typeface="メイリオ" pitchFamily="50" charset="-128"/>
                <a:cs typeface="メイリオ" pitchFamily="50" charset="-128"/>
              </a:rPr>
              <a:t>次の各号のいずれかに　　該当する場合を除き、同項の許可をしなければならない。</a:t>
            </a:r>
          </a:p>
          <a:p>
            <a:pPr defTabSz="914104">
              <a:defRPr/>
            </a:pPr>
            <a:r>
              <a:rPr kumimoji="0" lang="ja-JP" altLang="en-US" sz="1200" b="1" kern="0" dirty="0">
                <a:solidFill>
                  <a:srgbClr val="000000"/>
                </a:solidFill>
                <a:latin typeface="メイリオ" pitchFamily="50" charset="-128"/>
                <a:ea typeface="メイリオ" pitchFamily="50" charset="-128"/>
                <a:cs typeface="メイリオ" pitchFamily="50" charset="-128"/>
              </a:rPr>
              <a:t>第４条第１項：温泉のゆう出量、温度又は成分に影響を及ぼすと認めるとき。</a:t>
            </a:r>
          </a:p>
          <a:p>
            <a:pPr defTabSz="914104">
              <a:defRPr/>
            </a:pPr>
            <a:r>
              <a:rPr kumimoji="0" lang="ja-JP" altLang="en-US" sz="1200" b="1" kern="0" dirty="0">
                <a:solidFill>
                  <a:srgbClr val="000000"/>
                </a:solidFill>
                <a:latin typeface="メイリオ" pitchFamily="50" charset="-128"/>
                <a:ea typeface="メイリオ" pitchFamily="50" charset="-128"/>
                <a:cs typeface="メイリオ" pitchFamily="50" charset="-128"/>
              </a:rPr>
              <a:t>第４条第３項：当該掘削が公益を害するおそれがあると認められるとき</a:t>
            </a:r>
          </a:p>
          <a:p>
            <a:pPr defTabSz="914104">
              <a:defRPr/>
            </a:pPr>
            <a:r>
              <a:rPr kumimoji="0" lang="ja-JP" altLang="en-US" sz="1200" kern="0" dirty="0">
                <a:solidFill>
                  <a:srgbClr val="000000"/>
                </a:solidFill>
                <a:latin typeface="メイリオ" pitchFamily="50" charset="-128"/>
                <a:ea typeface="メイリオ" pitchFamily="50" charset="-128"/>
                <a:cs typeface="メイリオ" pitchFamily="50" charset="-128"/>
              </a:rPr>
              <a:t>*公益を害する例としては、</a:t>
            </a:r>
            <a:r>
              <a:rPr kumimoji="0" lang="ja-JP" altLang="en-US" sz="1200" b="1" kern="0" dirty="0">
                <a:solidFill>
                  <a:srgbClr val="000000"/>
                </a:solidFill>
                <a:latin typeface="メイリオ" pitchFamily="50" charset="-128"/>
                <a:ea typeface="メイリオ" pitchFamily="50" charset="-128"/>
                <a:cs typeface="メイリオ" pitchFamily="50" charset="-128"/>
              </a:rPr>
              <a:t>地盤沈下等の公益を害するおそれ</a:t>
            </a:r>
            <a:r>
              <a:rPr kumimoji="0" lang="ja-JP" altLang="en-US" sz="1200" kern="0" dirty="0">
                <a:solidFill>
                  <a:srgbClr val="000000"/>
                </a:solidFill>
                <a:latin typeface="メイリオ" pitchFamily="50" charset="-128"/>
                <a:ea typeface="メイリオ" pitchFamily="50" charset="-128"/>
                <a:cs typeface="メイリオ" pitchFamily="50" charset="-128"/>
              </a:rPr>
              <a:t>があると認めるときなどが挙げられる。</a:t>
            </a:r>
          </a:p>
        </p:txBody>
      </p:sp>
      <p:sp>
        <p:nvSpPr>
          <p:cNvPr id="38" name="角丸四角形 28"/>
          <p:cNvSpPr/>
          <p:nvPr/>
        </p:nvSpPr>
        <p:spPr>
          <a:xfrm>
            <a:off x="285776" y="3874109"/>
            <a:ext cx="4667231" cy="2018655"/>
          </a:xfrm>
          <a:prstGeom prst="roundRect">
            <a:avLst>
              <a:gd name="adj" fmla="val 6436"/>
            </a:avLst>
          </a:prstGeom>
          <a:noFill/>
          <a:ln w="2222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43808"/>
            <a:endParaRPr kumimoji="0" lang="ja-JP" altLang="en-US" sz="1661"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角丸四角形 11"/>
          <p:cNvSpPr/>
          <p:nvPr/>
        </p:nvSpPr>
        <p:spPr>
          <a:xfrm>
            <a:off x="223202" y="3696306"/>
            <a:ext cx="1511683" cy="276315"/>
          </a:xfrm>
          <a:prstGeom prst="roundRect">
            <a:avLst/>
          </a:prstGeom>
        </p:spPr>
        <p:style>
          <a:lnRef idx="2">
            <a:schemeClr val="dk1"/>
          </a:lnRef>
          <a:fillRef idx="1">
            <a:schemeClr val="lt1"/>
          </a:fillRef>
          <a:effectRef idx="0">
            <a:schemeClr val="dk1"/>
          </a:effectRef>
          <a:fontRef idx="minor">
            <a:schemeClr val="dk1"/>
          </a:fontRef>
        </p:style>
        <p:txBody>
          <a:bodyPr tIns="71977" rtlCol="0" anchor="ctr"/>
          <a:lstStyle/>
          <a:p>
            <a:pPr algn="ctr" defTabSz="914104"/>
            <a:r>
              <a:rPr kumimoji="0" lang="ja-JP" altLang="en-US" sz="14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具体的な流れ</a:t>
            </a:r>
          </a:p>
        </p:txBody>
      </p:sp>
      <p:sp>
        <p:nvSpPr>
          <p:cNvPr id="40" name="角丸四角形 59"/>
          <p:cNvSpPr/>
          <p:nvPr/>
        </p:nvSpPr>
        <p:spPr>
          <a:xfrm>
            <a:off x="855553" y="4048714"/>
            <a:ext cx="1492019" cy="217283"/>
          </a:xfrm>
          <a:prstGeom prst="roundRect">
            <a:avLst/>
          </a:prstGeom>
          <a:effectLst/>
        </p:spPr>
        <p:style>
          <a:lnRef idx="1">
            <a:schemeClr val="accent1"/>
          </a:lnRef>
          <a:fillRef idx="2">
            <a:schemeClr val="accent1"/>
          </a:fillRef>
          <a:effectRef idx="1">
            <a:schemeClr val="accent1"/>
          </a:effectRef>
          <a:fontRef idx="minor">
            <a:schemeClr val="dk1"/>
          </a:fontRef>
        </p:style>
        <p:txBody>
          <a:bodyPr rtlCol="0" anchor="ctr"/>
          <a:lstStyle/>
          <a:p>
            <a:pPr algn="ctr" defTabSz="914104"/>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掘削申請</a:t>
            </a:r>
          </a:p>
        </p:txBody>
      </p:sp>
      <p:sp>
        <p:nvSpPr>
          <p:cNvPr id="42" name="テキスト ボックス 41"/>
          <p:cNvSpPr txBox="1"/>
          <p:nvPr/>
        </p:nvSpPr>
        <p:spPr>
          <a:xfrm>
            <a:off x="2721475" y="4708126"/>
            <a:ext cx="881865" cy="261610"/>
          </a:xfrm>
          <a:prstGeom prst="rect">
            <a:avLst/>
          </a:prstGeom>
          <a:noFill/>
        </p:spPr>
        <p:txBody>
          <a:bodyPr wrap="square" rtlCol="0">
            <a:spAutoFit/>
          </a:bodyPr>
          <a:lstStyle/>
          <a:p>
            <a:pPr defTabSz="914104"/>
            <a:r>
              <a:rPr kumimoji="0" lang="ja-JP" altLang="en-US" sz="11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意見聴取</a:t>
            </a:r>
          </a:p>
        </p:txBody>
      </p:sp>
      <p:sp>
        <p:nvSpPr>
          <p:cNvPr id="43" name="角丸四角形 62"/>
          <p:cNvSpPr/>
          <p:nvPr/>
        </p:nvSpPr>
        <p:spPr>
          <a:xfrm>
            <a:off x="476494" y="4415410"/>
            <a:ext cx="2250131" cy="482263"/>
          </a:xfrm>
          <a:prstGeom prst="roundRect">
            <a:avLst/>
          </a:prstGeom>
          <a:effectLst/>
        </p:spPr>
        <p:style>
          <a:lnRef idx="1">
            <a:schemeClr val="accent1"/>
          </a:lnRef>
          <a:fillRef idx="2">
            <a:schemeClr val="accent1"/>
          </a:fillRef>
          <a:effectRef idx="1">
            <a:schemeClr val="accent1"/>
          </a:effectRef>
          <a:fontRef idx="minor">
            <a:schemeClr val="dk1"/>
          </a:fontRef>
        </p:style>
        <p:txBody>
          <a:bodyPr rtlCol="0" anchor="ctr"/>
          <a:lstStyle/>
          <a:p>
            <a:pPr algn="ctr" defTabSz="914104"/>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都道府県知事</a:t>
            </a:r>
            <a:endPar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104"/>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（温泉主管部局）</a:t>
            </a:r>
          </a:p>
        </p:txBody>
      </p:sp>
      <p:grpSp>
        <p:nvGrpSpPr>
          <p:cNvPr id="78" name="グループ化 77"/>
          <p:cNvGrpSpPr/>
          <p:nvPr/>
        </p:nvGrpSpPr>
        <p:grpSpPr>
          <a:xfrm>
            <a:off x="2310762" y="4724532"/>
            <a:ext cx="2479108" cy="499167"/>
            <a:chOff x="2308324" y="4729874"/>
            <a:chExt cx="2479903" cy="499326"/>
          </a:xfrm>
        </p:grpSpPr>
        <p:sp>
          <p:nvSpPr>
            <p:cNvPr id="58" name="正方形/長方形 57"/>
            <p:cNvSpPr/>
            <p:nvPr/>
          </p:nvSpPr>
          <p:spPr>
            <a:xfrm>
              <a:off x="2308324" y="4880555"/>
              <a:ext cx="234204" cy="1979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角丸四角形 60"/>
            <p:cNvSpPr/>
            <p:nvPr/>
          </p:nvSpPr>
          <p:spPr>
            <a:xfrm>
              <a:off x="3622648" y="4729874"/>
              <a:ext cx="1165579" cy="499326"/>
            </a:xfrm>
            <a:prstGeom prst="roundRect">
              <a:avLst/>
            </a:prstGeom>
            <a:effectLst/>
          </p:spPr>
          <p:style>
            <a:lnRef idx="1">
              <a:schemeClr val="dk1"/>
            </a:lnRef>
            <a:fillRef idx="2">
              <a:schemeClr val="dk1"/>
            </a:fillRef>
            <a:effectRef idx="1">
              <a:schemeClr val="dk1"/>
            </a:effectRef>
            <a:fontRef idx="minor">
              <a:schemeClr val="dk1"/>
            </a:fontRef>
          </p:style>
          <p:txBody>
            <a:bodyPr rtlCol="0" anchor="ctr"/>
            <a:lstStyle/>
            <a:p>
              <a:pPr algn="ctr" defTabSz="914104"/>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審議会による</a:t>
              </a:r>
              <a:br>
                <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科学的検討</a:t>
              </a:r>
            </a:p>
          </p:txBody>
        </p:sp>
        <p:cxnSp>
          <p:nvCxnSpPr>
            <p:cNvPr id="44" name="直線矢印コネクタ 43"/>
            <p:cNvCxnSpPr>
              <a:stCxn id="41" idx="1"/>
              <a:endCxn id="58" idx="3"/>
            </p:cNvCxnSpPr>
            <p:nvPr/>
          </p:nvCxnSpPr>
          <p:spPr>
            <a:xfrm flipH="1">
              <a:off x="2542528" y="4979537"/>
              <a:ext cx="1080120" cy="1"/>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grpSp>
      <p:sp>
        <p:nvSpPr>
          <p:cNvPr id="45" name="角丸四角形 66"/>
          <p:cNvSpPr/>
          <p:nvPr/>
        </p:nvSpPr>
        <p:spPr>
          <a:xfrm>
            <a:off x="476494" y="5058341"/>
            <a:ext cx="2250131" cy="343227"/>
          </a:xfrm>
          <a:prstGeom prst="roundRect">
            <a:avLst/>
          </a:prstGeom>
          <a:effectLst/>
        </p:spPr>
        <p:style>
          <a:lnRef idx="1">
            <a:schemeClr val="accent1"/>
          </a:lnRef>
          <a:fillRef idx="2">
            <a:schemeClr val="accent1"/>
          </a:fillRef>
          <a:effectRef idx="1">
            <a:schemeClr val="accent1"/>
          </a:effectRef>
          <a:fontRef idx="minor">
            <a:schemeClr val="dk1"/>
          </a:fontRef>
        </p:style>
        <p:txBody>
          <a:bodyPr rtlCol="0" anchor="ctr"/>
          <a:lstStyle/>
          <a:p>
            <a:pPr algn="ctr" defTabSz="914104"/>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温泉法第４条等に関する判断</a:t>
            </a:r>
          </a:p>
        </p:txBody>
      </p:sp>
      <p:sp>
        <p:nvSpPr>
          <p:cNvPr id="46" name="角丸四角形 70"/>
          <p:cNvSpPr/>
          <p:nvPr/>
        </p:nvSpPr>
        <p:spPr>
          <a:xfrm>
            <a:off x="901495" y="5574467"/>
            <a:ext cx="1400135" cy="218664"/>
          </a:xfrm>
          <a:prstGeom prst="roundRect">
            <a:avLst/>
          </a:prstGeom>
          <a:effectLst/>
        </p:spPr>
        <p:style>
          <a:lnRef idx="1">
            <a:schemeClr val="accent1"/>
          </a:lnRef>
          <a:fillRef idx="2">
            <a:schemeClr val="accent1"/>
          </a:fillRef>
          <a:effectRef idx="1">
            <a:schemeClr val="accent1"/>
          </a:effectRef>
          <a:fontRef idx="minor">
            <a:schemeClr val="dk1"/>
          </a:fontRef>
        </p:style>
        <p:txBody>
          <a:bodyPr rtlCol="0" anchor="ctr"/>
          <a:lstStyle/>
          <a:p>
            <a:pPr algn="ctr" defTabSz="914104"/>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許可</a:t>
            </a:r>
            <a:r>
              <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不許可</a:t>
            </a:r>
          </a:p>
        </p:txBody>
      </p:sp>
      <p:cxnSp>
        <p:nvCxnSpPr>
          <p:cNvPr id="48" name="直線矢印コネクタ 47"/>
          <p:cNvCxnSpPr>
            <a:stCxn id="40" idx="2"/>
            <a:endCxn id="43" idx="0"/>
          </p:cNvCxnSpPr>
          <p:nvPr/>
        </p:nvCxnSpPr>
        <p:spPr>
          <a:xfrm flipH="1">
            <a:off x="1601562" y="4265998"/>
            <a:ext cx="1" cy="149411"/>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cxnSp>
        <p:nvCxnSpPr>
          <p:cNvPr id="51" name="直線矢印コネクタ 50"/>
          <p:cNvCxnSpPr>
            <a:stCxn id="43" idx="2"/>
            <a:endCxn id="45" idx="0"/>
          </p:cNvCxnSpPr>
          <p:nvPr/>
        </p:nvCxnSpPr>
        <p:spPr>
          <a:xfrm>
            <a:off x="1601555" y="4897674"/>
            <a:ext cx="0" cy="160667"/>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cxnSp>
        <p:nvCxnSpPr>
          <p:cNvPr id="54" name="直線矢印コネクタ 53"/>
          <p:cNvCxnSpPr>
            <a:stCxn id="45" idx="2"/>
            <a:endCxn id="46" idx="0"/>
          </p:cNvCxnSpPr>
          <p:nvPr/>
        </p:nvCxnSpPr>
        <p:spPr>
          <a:xfrm>
            <a:off x="1601562" y="5401566"/>
            <a:ext cx="1" cy="172907"/>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61" name="角丸四角形 28"/>
          <p:cNvSpPr/>
          <p:nvPr/>
        </p:nvSpPr>
        <p:spPr>
          <a:xfrm>
            <a:off x="285771" y="6217032"/>
            <a:ext cx="9202280" cy="541547"/>
          </a:xfrm>
          <a:prstGeom prst="roundRect">
            <a:avLst>
              <a:gd name="adj" fmla="val 15604"/>
            </a:avLst>
          </a:prstGeom>
          <a:noFill/>
          <a:ln w="2222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43808"/>
            <a:endParaRPr kumimoji="0" lang="ja-JP" altLang="en-US" sz="1661"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p:cNvSpPr/>
          <p:nvPr/>
        </p:nvSpPr>
        <p:spPr>
          <a:xfrm>
            <a:off x="705897" y="6247175"/>
            <a:ext cx="8494221" cy="492443"/>
          </a:xfrm>
          <a:prstGeom prst="rect">
            <a:avLst/>
          </a:prstGeom>
        </p:spPr>
        <p:txBody>
          <a:bodyPr wrap="square">
            <a:spAutoFit/>
          </a:bodyPr>
          <a:lstStyle/>
          <a:p>
            <a:pPr defTabSz="914104">
              <a:defRPr/>
            </a:pPr>
            <a:r>
              <a:rPr kumimoji="0" lang="ja-JP" altLang="en-US" sz="1300" b="1" kern="0" dirty="0">
                <a:solidFill>
                  <a:srgbClr val="000000"/>
                </a:solidFill>
                <a:latin typeface="メイリオ" pitchFamily="50" charset="-128"/>
                <a:ea typeface="メイリオ" pitchFamily="50" charset="-128"/>
                <a:cs typeface="メイリオ" pitchFamily="50" charset="-128"/>
              </a:rPr>
              <a:t>温泉法第３条の許可又は不許可の判断基準を示すため、ガイドライン（次頁）を平成</a:t>
            </a:r>
            <a:r>
              <a:rPr kumimoji="0" lang="en-US" altLang="ja-JP" sz="1300" b="1" kern="0" dirty="0">
                <a:solidFill>
                  <a:srgbClr val="000000"/>
                </a:solidFill>
                <a:latin typeface="メイリオ" pitchFamily="50" charset="-128"/>
                <a:ea typeface="メイリオ" pitchFamily="50" charset="-128"/>
                <a:cs typeface="メイリオ" pitchFamily="50" charset="-128"/>
              </a:rPr>
              <a:t>24</a:t>
            </a:r>
            <a:r>
              <a:rPr kumimoji="0" lang="ja-JP" altLang="en-US" sz="1300" b="1" kern="0" dirty="0">
                <a:solidFill>
                  <a:srgbClr val="000000"/>
                </a:solidFill>
                <a:latin typeface="メイリオ" pitchFamily="50" charset="-128"/>
                <a:ea typeface="メイリオ" pitchFamily="50" charset="-128"/>
                <a:cs typeface="メイリオ" pitchFamily="50" charset="-128"/>
              </a:rPr>
              <a:t>年３月に通知した。</a:t>
            </a:r>
            <a:br>
              <a:rPr kumimoji="0" lang="en-US" altLang="ja-JP" sz="1300" b="1" kern="0" dirty="0">
                <a:solidFill>
                  <a:srgbClr val="000000"/>
                </a:solidFill>
                <a:latin typeface="メイリオ" pitchFamily="50" charset="-128"/>
                <a:ea typeface="メイリオ" pitchFamily="50" charset="-128"/>
                <a:cs typeface="メイリオ" pitchFamily="50" charset="-128"/>
              </a:rPr>
            </a:br>
            <a:r>
              <a:rPr kumimoji="0" lang="ja-JP" altLang="en-US" sz="1300" b="1" kern="0" dirty="0">
                <a:solidFill>
                  <a:srgbClr val="000000"/>
                </a:solidFill>
                <a:latin typeface="メイリオ" pitchFamily="50" charset="-128"/>
                <a:ea typeface="メイリオ" pitchFamily="50" charset="-128"/>
                <a:cs typeface="メイリオ" pitchFamily="50" charset="-128"/>
              </a:rPr>
              <a:t>また、平成</a:t>
            </a:r>
            <a:r>
              <a:rPr kumimoji="0" lang="en-US" altLang="ja-JP" sz="1300" b="1" kern="0" dirty="0">
                <a:solidFill>
                  <a:srgbClr val="000000"/>
                </a:solidFill>
                <a:latin typeface="メイリオ" pitchFamily="50" charset="-128"/>
                <a:ea typeface="メイリオ" pitchFamily="50" charset="-128"/>
                <a:cs typeface="メイリオ" pitchFamily="50" charset="-128"/>
              </a:rPr>
              <a:t>26</a:t>
            </a:r>
            <a:r>
              <a:rPr kumimoji="0" lang="ja-JP" altLang="en-US" sz="1300" b="1" kern="0" dirty="0">
                <a:solidFill>
                  <a:srgbClr val="000000"/>
                </a:solidFill>
                <a:latin typeface="メイリオ" pitchFamily="50" charset="-128"/>
                <a:ea typeface="メイリオ" pitchFamily="50" charset="-128"/>
                <a:cs typeface="メイリオ" pitchFamily="50" charset="-128"/>
              </a:rPr>
              <a:t>年</a:t>
            </a:r>
            <a:r>
              <a:rPr kumimoji="0" lang="en-US" altLang="ja-JP" sz="1300" b="1" kern="0" dirty="0">
                <a:solidFill>
                  <a:srgbClr val="000000"/>
                </a:solidFill>
                <a:latin typeface="メイリオ" pitchFamily="50" charset="-128"/>
                <a:ea typeface="メイリオ" pitchFamily="50" charset="-128"/>
                <a:cs typeface="メイリオ" pitchFamily="50" charset="-128"/>
              </a:rPr>
              <a:t>12</a:t>
            </a:r>
            <a:r>
              <a:rPr kumimoji="0" lang="ja-JP" altLang="en-US" sz="1300" b="1" kern="0" dirty="0">
                <a:solidFill>
                  <a:srgbClr val="000000"/>
                </a:solidFill>
                <a:latin typeface="メイリオ" pitchFamily="50" charset="-128"/>
                <a:ea typeface="メイリオ" pitchFamily="50" charset="-128"/>
                <a:cs typeface="メイリオ" pitchFamily="50" charset="-128"/>
              </a:rPr>
              <a:t>月に同ガイドラインの改正、平成</a:t>
            </a:r>
            <a:r>
              <a:rPr kumimoji="0" lang="en-US" altLang="ja-JP" sz="1300" b="1" kern="0" dirty="0">
                <a:solidFill>
                  <a:srgbClr val="000000"/>
                </a:solidFill>
                <a:latin typeface="メイリオ" pitchFamily="50" charset="-128"/>
                <a:ea typeface="メイリオ" pitchFamily="50" charset="-128"/>
                <a:cs typeface="メイリオ" pitchFamily="50" charset="-128"/>
              </a:rPr>
              <a:t>28</a:t>
            </a:r>
            <a:r>
              <a:rPr kumimoji="0" lang="ja-JP" altLang="en-US" sz="1300" b="1" kern="0" dirty="0">
                <a:solidFill>
                  <a:srgbClr val="000000"/>
                </a:solidFill>
                <a:latin typeface="メイリオ" pitchFamily="50" charset="-128"/>
                <a:ea typeface="メイリオ" pitchFamily="50" charset="-128"/>
                <a:cs typeface="メイリオ" pitchFamily="50" charset="-128"/>
              </a:rPr>
              <a:t>年</a:t>
            </a:r>
            <a:r>
              <a:rPr kumimoji="0" lang="en-US" altLang="ja-JP" sz="1300" b="1" kern="0" dirty="0">
                <a:solidFill>
                  <a:srgbClr val="000000"/>
                </a:solidFill>
                <a:latin typeface="メイリオ" pitchFamily="50" charset="-128"/>
                <a:ea typeface="メイリオ" pitchFamily="50" charset="-128"/>
                <a:cs typeface="メイリオ" pitchFamily="50" charset="-128"/>
              </a:rPr>
              <a:t>10</a:t>
            </a:r>
            <a:r>
              <a:rPr kumimoji="0" lang="ja-JP" altLang="en-US" sz="1300" b="1" kern="0" dirty="0">
                <a:solidFill>
                  <a:srgbClr val="000000"/>
                </a:solidFill>
                <a:latin typeface="メイリオ" pitchFamily="50" charset="-128"/>
                <a:ea typeface="メイリオ" pitchFamily="50" charset="-128"/>
                <a:cs typeface="メイリオ" pitchFamily="50" charset="-128"/>
              </a:rPr>
              <a:t>月に同ガイドラインの改訂を行った。</a:t>
            </a:r>
          </a:p>
        </p:txBody>
      </p:sp>
      <p:sp>
        <p:nvSpPr>
          <p:cNvPr id="63" name="下矢印 27"/>
          <p:cNvSpPr/>
          <p:nvPr/>
        </p:nvSpPr>
        <p:spPr>
          <a:xfrm>
            <a:off x="2505520" y="3592685"/>
            <a:ext cx="650779" cy="234077"/>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下矢印 27"/>
          <p:cNvSpPr/>
          <p:nvPr/>
        </p:nvSpPr>
        <p:spPr>
          <a:xfrm>
            <a:off x="4582323" y="5957881"/>
            <a:ext cx="800644" cy="195797"/>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6" name="角丸四角形 28"/>
          <p:cNvSpPr/>
          <p:nvPr/>
        </p:nvSpPr>
        <p:spPr>
          <a:xfrm>
            <a:off x="5197462" y="4047768"/>
            <a:ext cx="4510465" cy="671909"/>
          </a:xfrm>
          <a:prstGeom prst="roundRect">
            <a:avLst>
              <a:gd name="adj" fmla="val 9637"/>
            </a:avLst>
          </a:prstGeom>
          <a:noFill/>
          <a:ln w="2222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43808"/>
            <a:endParaRPr kumimoji="0" lang="ja-JP" altLang="en-US" sz="1661"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7" name="角丸四角形 11"/>
          <p:cNvSpPr/>
          <p:nvPr/>
        </p:nvSpPr>
        <p:spPr>
          <a:xfrm>
            <a:off x="5096971" y="3696308"/>
            <a:ext cx="2059064" cy="276315"/>
          </a:xfrm>
          <a:prstGeom prst="roundRect">
            <a:avLst/>
          </a:prstGeom>
        </p:spPr>
        <p:style>
          <a:lnRef idx="2">
            <a:schemeClr val="dk1"/>
          </a:lnRef>
          <a:fillRef idx="1">
            <a:schemeClr val="lt1"/>
          </a:fillRef>
          <a:effectRef idx="0">
            <a:schemeClr val="dk1"/>
          </a:effectRef>
          <a:fontRef idx="minor">
            <a:schemeClr val="dk1"/>
          </a:fontRef>
        </p:style>
        <p:txBody>
          <a:bodyPr tIns="71977" rtlCol="0" anchor="ctr"/>
          <a:lstStyle/>
          <a:p>
            <a:pPr algn="ctr" defTabSz="914104"/>
            <a:r>
              <a:rPr kumimoji="0" lang="ja-JP" altLang="en-US" sz="14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事後への影響の対応</a:t>
            </a:r>
          </a:p>
        </p:txBody>
      </p:sp>
      <p:sp>
        <p:nvSpPr>
          <p:cNvPr id="79" name="正方形/長方形 78"/>
          <p:cNvSpPr/>
          <p:nvPr/>
        </p:nvSpPr>
        <p:spPr>
          <a:xfrm>
            <a:off x="5250376" y="4069535"/>
            <a:ext cx="4389109" cy="646331"/>
          </a:xfrm>
          <a:prstGeom prst="rect">
            <a:avLst/>
          </a:prstGeom>
        </p:spPr>
        <p:txBody>
          <a:bodyPr wrap="square">
            <a:spAutoFit/>
          </a:bodyPr>
          <a:lstStyle/>
          <a:p>
            <a:pPr defTabSz="914104">
              <a:defRPr/>
            </a:pPr>
            <a:r>
              <a:rPr kumimoji="0" lang="ja-JP" altLang="en-US" sz="1200" b="1" kern="0" dirty="0">
                <a:solidFill>
                  <a:srgbClr val="000000"/>
                </a:solidFill>
                <a:latin typeface="メイリオ" pitchFamily="50" charset="-128"/>
                <a:ea typeface="メイリオ" pitchFamily="50" charset="-128"/>
                <a:cs typeface="メイリオ" pitchFamily="50" charset="-128"/>
              </a:rPr>
              <a:t>温泉法第１２条（採取制限命令）：</a:t>
            </a:r>
            <a:br>
              <a:rPr kumimoji="0" lang="en-US" altLang="ja-JP" sz="1200" b="1" kern="0" dirty="0">
                <a:solidFill>
                  <a:srgbClr val="000000"/>
                </a:solidFill>
                <a:latin typeface="メイリオ" pitchFamily="50" charset="-128"/>
                <a:ea typeface="メイリオ" pitchFamily="50" charset="-128"/>
                <a:cs typeface="メイリオ" pitchFamily="50" charset="-128"/>
              </a:rPr>
            </a:br>
            <a:r>
              <a:rPr kumimoji="0" lang="ja-JP" altLang="en-US" sz="1200" kern="0" dirty="0">
                <a:solidFill>
                  <a:srgbClr val="000000"/>
                </a:solidFill>
                <a:latin typeface="メイリオ" pitchFamily="50" charset="-128"/>
                <a:ea typeface="メイリオ" pitchFamily="50" charset="-128"/>
                <a:cs typeface="メイリオ" pitchFamily="50" charset="-128"/>
              </a:rPr>
              <a:t>都道府県知事は、温泉源を保護するため必要があると認めるときは、</a:t>
            </a:r>
            <a:r>
              <a:rPr kumimoji="0" lang="en-US" altLang="ja-JP" sz="1200" kern="0" dirty="0">
                <a:solidFill>
                  <a:srgbClr val="000000"/>
                </a:solidFill>
                <a:latin typeface="メイリオ" pitchFamily="50" charset="-128"/>
                <a:ea typeface="メイリオ" pitchFamily="50" charset="-128"/>
                <a:cs typeface="メイリオ" pitchFamily="50" charset="-128"/>
              </a:rPr>
              <a:t>‥</a:t>
            </a:r>
            <a:r>
              <a:rPr kumimoji="0" lang="ja-JP" altLang="en-US" sz="1200" kern="0" dirty="0">
                <a:solidFill>
                  <a:srgbClr val="000000"/>
                </a:solidFill>
                <a:latin typeface="メイリオ" pitchFamily="50" charset="-128"/>
                <a:ea typeface="メイリオ" pitchFamily="50" charset="-128"/>
                <a:cs typeface="メイリオ" pitchFamily="50" charset="-128"/>
              </a:rPr>
              <a:t>温泉の採取の制限を命ずることができる。</a:t>
            </a:r>
          </a:p>
        </p:txBody>
      </p:sp>
      <p:sp>
        <p:nvSpPr>
          <p:cNvPr id="80" name="角丸四角形 28"/>
          <p:cNvSpPr/>
          <p:nvPr/>
        </p:nvSpPr>
        <p:spPr>
          <a:xfrm>
            <a:off x="5197462" y="4829739"/>
            <a:ext cx="4510465" cy="1052271"/>
          </a:xfrm>
          <a:prstGeom prst="roundRect">
            <a:avLst>
              <a:gd name="adj" fmla="val 7404"/>
            </a:avLst>
          </a:prstGeom>
          <a:noFill/>
          <a:ln w="2222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43808"/>
            <a:endParaRPr kumimoji="0" lang="ja-JP" altLang="en-US" sz="1661"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正方形/長方形 80"/>
          <p:cNvSpPr/>
          <p:nvPr/>
        </p:nvSpPr>
        <p:spPr>
          <a:xfrm>
            <a:off x="5250376" y="4847198"/>
            <a:ext cx="4389109" cy="1015663"/>
          </a:xfrm>
          <a:prstGeom prst="rect">
            <a:avLst/>
          </a:prstGeom>
        </p:spPr>
        <p:txBody>
          <a:bodyPr wrap="square">
            <a:spAutoFit/>
          </a:bodyPr>
          <a:lstStyle/>
          <a:p>
            <a:pPr defTabSz="914104">
              <a:defRPr/>
            </a:pPr>
            <a:r>
              <a:rPr kumimoji="0" lang="ja-JP" altLang="en-US" sz="1200" b="1" kern="0" dirty="0">
                <a:solidFill>
                  <a:srgbClr val="000000"/>
                </a:solidFill>
                <a:latin typeface="メイリオ" pitchFamily="50" charset="-128"/>
                <a:ea typeface="メイリオ" pitchFamily="50" charset="-128"/>
                <a:cs typeface="メイリオ" pitchFamily="50" charset="-128"/>
              </a:rPr>
              <a:t>温泉法第１４条（他目的掘削への措置命令）：</a:t>
            </a:r>
            <a:br>
              <a:rPr kumimoji="0" lang="en-US" altLang="ja-JP" sz="1200" b="1" kern="0" dirty="0">
                <a:solidFill>
                  <a:srgbClr val="000000"/>
                </a:solidFill>
                <a:latin typeface="メイリオ" pitchFamily="50" charset="-128"/>
                <a:ea typeface="メイリオ" pitchFamily="50" charset="-128"/>
                <a:cs typeface="メイリオ" pitchFamily="50" charset="-128"/>
              </a:rPr>
            </a:br>
            <a:r>
              <a:rPr kumimoji="0" lang="ja-JP" altLang="en-US" sz="1200" kern="0" dirty="0">
                <a:solidFill>
                  <a:srgbClr val="000000"/>
                </a:solidFill>
                <a:latin typeface="メイリオ" pitchFamily="50" charset="-128"/>
                <a:ea typeface="メイリオ" pitchFamily="50" charset="-128"/>
                <a:cs typeface="メイリオ" pitchFamily="50" charset="-128"/>
              </a:rPr>
              <a:t>都道府県知事は、温泉をゆう出させる目的以外の目的で土地が掘削されたことにより温泉のゆう出量、温度又は成分に著しい影響が及ぶ場合において公益上必要があると認めるときは、</a:t>
            </a:r>
            <a:r>
              <a:rPr kumimoji="0" lang="en-US" altLang="ja-JP" sz="1200" kern="0" dirty="0">
                <a:solidFill>
                  <a:srgbClr val="000000"/>
                </a:solidFill>
                <a:latin typeface="メイリオ" pitchFamily="50" charset="-128"/>
                <a:ea typeface="メイリオ" pitchFamily="50" charset="-128"/>
                <a:cs typeface="メイリオ" pitchFamily="50" charset="-128"/>
              </a:rPr>
              <a:t>‥</a:t>
            </a:r>
            <a:r>
              <a:rPr kumimoji="0" lang="ja-JP" altLang="en-US" sz="1200" kern="0" dirty="0">
                <a:solidFill>
                  <a:srgbClr val="000000"/>
                </a:solidFill>
                <a:latin typeface="メイリオ" pitchFamily="50" charset="-128"/>
                <a:ea typeface="メイリオ" pitchFamily="50" charset="-128"/>
                <a:cs typeface="メイリオ" pitchFamily="50" charset="-128"/>
              </a:rPr>
              <a:t>必要な措置を講ずべきことを命ずることができる。</a:t>
            </a:r>
          </a:p>
        </p:txBody>
      </p:sp>
      <p:sp>
        <p:nvSpPr>
          <p:cNvPr id="49" name="テキスト ボックス 48"/>
          <p:cNvSpPr txBox="1"/>
          <p:nvPr/>
        </p:nvSpPr>
        <p:spPr>
          <a:xfrm>
            <a:off x="9409754" y="6524351"/>
            <a:ext cx="630731" cy="369204"/>
          </a:xfrm>
          <a:prstGeom prst="rect">
            <a:avLst/>
          </a:prstGeom>
          <a:noFill/>
        </p:spPr>
        <p:txBody>
          <a:bodyPr wrap="square" rtlCol="0">
            <a:spAutoFit/>
          </a:bodyPr>
          <a:lstStyle/>
          <a:p>
            <a:pPr algn="ctr" defTabSz="914104"/>
            <a:r>
              <a:rPr kumimoji="0" lang="en-US" altLang="ja-JP" sz="1799" b="1" kern="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2</a:t>
            </a:r>
          </a:p>
        </p:txBody>
      </p:sp>
    </p:spTree>
    <p:extLst>
      <p:ext uri="{BB962C8B-B14F-4D97-AF65-F5344CB8AC3E}">
        <p14:creationId xmlns:p14="http://schemas.microsoft.com/office/powerpoint/2010/main" val="2666472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80" y="28285"/>
            <a:ext cx="9899651" cy="492300"/>
          </a:xfrm>
        </p:spPr>
        <p:txBody>
          <a:bodyPr vert="horz" wrap="square" lIns="71977" tIns="45705" rIns="71977" bIns="45705" numCol="1" rtlCol="0" anchor="ctr" anchorCtr="0" compatLnSpc="1">
            <a:prstTxWarp prst="textNoShape">
              <a:avLst/>
            </a:prstTxWarp>
            <a:normAutofit/>
          </a:bodyPr>
          <a:lstStyle/>
          <a:p>
            <a:pPr eaLnBrk="1" hangingPunct="1"/>
            <a:r>
              <a:rPr lang="ja-JP" altLang="en-US" sz="2299" b="1" dirty="0">
                <a:latin typeface="メイリオ" panose="020B0604030504040204" pitchFamily="50" charset="-128"/>
                <a:ea typeface="メイリオ" panose="020B0604030504040204" pitchFamily="50" charset="-128"/>
                <a:cs typeface="メイリオ" panose="020B0604030504040204" pitchFamily="50" charset="-128"/>
              </a:rPr>
              <a:t>地熱発電と温泉地の共生事例について（平成</a:t>
            </a:r>
            <a:r>
              <a:rPr lang="en-US" altLang="ja-JP" sz="2299" b="1" dirty="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2299" b="1" dirty="0">
                <a:latin typeface="メイリオ" panose="020B0604030504040204" pitchFamily="50" charset="-128"/>
                <a:ea typeface="メイリオ" panose="020B0604030504040204" pitchFamily="50" charset="-128"/>
                <a:cs typeface="メイリオ" panose="020B0604030504040204" pitchFamily="50" charset="-128"/>
              </a:rPr>
              <a:t>年度環境省調査結果より）</a:t>
            </a:r>
          </a:p>
        </p:txBody>
      </p:sp>
      <p:sp>
        <p:nvSpPr>
          <p:cNvPr id="85" name="角丸四角形 2"/>
          <p:cNvSpPr/>
          <p:nvPr/>
        </p:nvSpPr>
        <p:spPr>
          <a:xfrm>
            <a:off x="323601" y="621587"/>
            <a:ext cx="9236436" cy="2907552"/>
          </a:xfrm>
          <a:prstGeom prst="roundRect">
            <a:avLst>
              <a:gd name="adj" fmla="val 5776"/>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6" name="角丸四角形 3"/>
          <p:cNvSpPr/>
          <p:nvPr/>
        </p:nvSpPr>
        <p:spPr>
          <a:xfrm>
            <a:off x="202002" y="538599"/>
            <a:ext cx="1802623" cy="298949"/>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914104"/>
            <a:r>
              <a:rPr kumimoji="0" lang="ja-JP" altLang="en-US" sz="14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わいた地熱発電所</a:t>
            </a:r>
          </a:p>
        </p:txBody>
      </p:sp>
      <p:pic>
        <p:nvPicPr>
          <p:cNvPr id="87" name="Picture 2" descr="\\fssv01\自然環境局\自然環境整備担当参事官室\自然環境整備担当参事官室\２・温泉ライン\２．温泉ライン\温泉係ﾃﾞｰﾀ保管場所\はげの湯温泉・わいた会発電所・まつや発電所\わいた会\RIMG3260.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5902" b="6625"/>
          <a:stretch/>
        </p:blipFill>
        <p:spPr bwMode="auto">
          <a:xfrm>
            <a:off x="661166" y="1125234"/>
            <a:ext cx="1386361" cy="1310271"/>
          </a:xfrm>
          <a:prstGeom prst="rect">
            <a:avLst/>
          </a:prstGeom>
          <a:ln w="38100" cap="sq">
            <a:solidFill>
              <a:srgbClr val="000000"/>
            </a:solidFill>
            <a:prstDash val="solid"/>
            <a:miter lim="800000"/>
          </a:ln>
          <a:effectLst/>
          <a:extLst>
            <a:ext uri="{909E8E84-426E-40DD-AFC4-6F175D3DCCD1}">
              <a14:hiddenFill xmlns:a14="http://schemas.microsoft.com/office/drawing/2010/main">
                <a:solidFill>
                  <a:srgbClr val="FFFFFF"/>
                </a:solidFill>
              </a14:hiddenFill>
            </a:ext>
          </a:extLst>
        </p:spPr>
      </p:pic>
      <p:grpSp>
        <p:nvGrpSpPr>
          <p:cNvPr id="88" name="グループ化 87"/>
          <p:cNvGrpSpPr/>
          <p:nvPr/>
        </p:nvGrpSpPr>
        <p:grpSpPr>
          <a:xfrm>
            <a:off x="4161168" y="711787"/>
            <a:ext cx="5269432" cy="2717408"/>
            <a:chOff x="1999084" y="577911"/>
            <a:chExt cx="5271121" cy="2718280"/>
          </a:xfrm>
        </p:grpSpPr>
        <p:sp>
          <p:nvSpPr>
            <p:cNvPr id="89" name="テキスト ボックス 88"/>
            <p:cNvSpPr txBox="1"/>
            <p:nvPr/>
          </p:nvSpPr>
          <p:spPr>
            <a:xfrm>
              <a:off x="2503140" y="688178"/>
              <a:ext cx="4767065" cy="673060"/>
            </a:xfrm>
            <a:prstGeom prst="rect">
              <a:avLst/>
            </a:prstGeom>
            <a:ln w="19050"/>
          </p:spPr>
          <p:style>
            <a:lnRef idx="2">
              <a:schemeClr val="dk1"/>
            </a:lnRef>
            <a:fillRef idx="1">
              <a:schemeClr val="lt1"/>
            </a:fillRef>
            <a:effectRef idx="0">
              <a:schemeClr val="dk1"/>
            </a:effectRef>
            <a:fontRef idx="minor">
              <a:schemeClr val="dk1"/>
            </a:fontRef>
          </p:style>
          <p:txBody>
            <a:bodyPr wrap="square" lIns="143955" tIns="71977" rtlCol="0">
              <a:spAutoFit/>
            </a:bodyPr>
            <a:lstStyle/>
            <a:p>
              <a:pPr defTabSz="914104"/>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・熊本県阿蘇郡小国町</a:t>
              </a:r>
              <a:endParaRPr kumimoji="0" lang="en-US" altLang="ja-JP"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・開発及び発電事業者：合同会社（わいた会）（地域住民出資）</a:t>
              </a:r>
              <a:endParaRPr kumimoji="0" lang="en-US" altLang="ja-JP"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・発電容量</a:t>
              </a:r>
              <a:r>
                <a:rPr kumimoji="0" lang="en-US" altLang="ja-JP"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開始時期：</a:t>
              </a:r>
              <a:r>
                <a:rPr kumimoji="0" lang="en-US" altLang="ja-JP"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2,000kW  </a:t>
              </a:r>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0" lang="en-US" altLang="ja-JP"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27</a:t>
              </a:r>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年６月運転開始</a:t>
              </a:r>
              <a:endParaRPr kumimoji="0" lang="en-US" altLang="ja-JP"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0" name="テキスト ボックス 89"/>
            <p:cNvSpPr txBox="1"/>
            <p:nvPr/>
          </p:nvSpPr>
          <p:spPr>
            <a:xfrm>
              <a:off x="2503140" y="1638858"/>
              <a:ext cx="4767065" cy="673060"/>
            </a:xfrm>
            <a:prstGeom prst="rect">
              <a:avLst/>
            </a:prstGeom>
            <a:ln w="19050"/>
          </p:spPr>
          <p:style>
            <a:lnRef idx="2">
              <a:schemeClr val="dk1"/>
            </a:lnRef>
            <a:fillRef idx="1">
              <a:schemeClr val="lt1"/>
            </a:fillRef>
            <a:effectRef idx="0">
              <a:schemeClr val="dk1"/>
            </a:effectRef>
            <a:fontRef idx="minor">
              <a:schemeClr val="dk1"/>
            </a:fontRef>
          </p:style>
          <p:txBody>
            <a:bodyPr wrap="square" lIns="143955" tIns="71977" rtlCol="0">
              <a:spAutoFit/>
            </a:bodyPr>
            <a:lstStyle>
              <a:defPPr>
                <a:defRPr lang="ja-JP"/>
              </a:defPPr>
              <a:lvl1pPr>
                <a:defRPr sz="1200">
                  <a:latin typeface="+mn-ea"/>
                </a:defRPr>
              </a:lvl1pPr>
            </a:lstStyle>
            <a:p>
              <a:pPr defTabSz="914104"/>
              <a:r>
                <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0" lang="en-US" altLang="ja-JP"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11</a:t>
              </a:r>
              <a:r>
                <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年に開発計画があったが反対運動により頓挫</a:t>
              </a:r>
              <a:endParaRPr kumimoji="0" lang="en-US" altLang="ja-JP"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r>
                <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0" lang="en-US" altLang="ja-JP"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22</a:t>
              </a:r>
              <a:r>
                <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年に「わいた会」が事業開発計画を発表</a:t>
              </a:r>
              <a:endParaRPr kumimoji="0" lang="en-US" altLang="ja-JP"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r>
                <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・その後、定期的に説明会等を実施</a:t>
              </a:r>
              <a:endParaRPr kumimoji="0" lang="en-US" altLang="ja-JP"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1" name="テキスト ボックス 90"/>
            <p:cNvSpPr txBox="1"/>
            <p:nvPr/>
          </p:nvSpPr>
          <p:spPr>
            <a:xfrm>
              <a:off x="1999084" y="577911"/>
              <a:ext cx="576065" cy="277088"/>
            </a:xfrm>
            <a:prstGeom prst="rect">
              <a:avLst/>
            </a:prstGeom>
            <a:ln w="19050"/>
          </p:spPr>
          <p:style>
            <a:lnRef idx="2">
              <a:schemeClr val="dk1"/>
            </a:lnRef>
            <a:fillRef idx="1">
              <a:schemeClr val="lt1"/>
            </a:fillRef>
            <a:effectRef idx="0">
              <a:schemeClr val="dk1"/>
            </a:effectRef>
            <a:fontRef idx="minor">
              <a:schemeClr val="dk1"/>
            </a:fontRef>
          </p:style>
          <p:txBody>
            <a:bodyPr wrap="square" rtlCol="0">
              <a:spAutoFit/>
            </a:bodyPr>
            <a:lstStyle/>
            <a:p>
              <a:pPr defTabSz="914104"/>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概要</a:t>
              </a:r>
            </a:p>
          </p:txBody>
        </p:sp>
        <p:sp>
          <p:nvSpPr>
            <p:cNvPr id="92" name="テキスト ボックス 91"/>
            <p:cNvSpPr txBox="1"/>
            <p:nvPr/>
          </p:nvSpPr>
          <p:spPr>
            <a:xfrm>
              <a:off x="1999084" y="1445305"/>
              <a:ext cx="720080" cy="277088"/>
            </a:xfrm>
            <a:prstGeom prst="rect">
              <a:avLst/>
            </a:prstGeom>
            <a:ln w="19050"/>
          </p:spPr>
          <p:style>
            <a:lnRef idx="2">
              <a:schemeClr val="dk1"/>
            </a:lnRef>
            <a:fillRef idx="1">
              <a:schemeClr val="lt1"/>
            </a:fillRef>
            <a:effectRef idx="0">
              <a:schemeClr val="dk1"/>
            </a:effectRef>
            <a:fontRef idx="minor">
              <a:schemeClr val="dk1"/>
            </a:fontRef>
          </p:style>
          <p:txBody>
            <a:bodyPr wrap="square" rtlCol="0">
              <a:spAutoFit/>
            </a:bodyPr>
            <a:lstStyle/>
            <a:p>
              <a:pPr defTabSz="914104"/>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協議会</a:t>
              </a:r>
            </a:p>
          </p:txBody>
        </p:sp>
        <p:sp>
          <p:nvSpPr>
            <p:cNvPr id="93" name="テキスト ボックス 92"/>
            <p:cNvSpPr txBox="1"/>
            <p:nvPr/>
          </p:nvSpPr>
          <p:spPr>
            <a:xfrm>
              <a:off x="2503140" y="2623131"/>
              <a:ext cx="4767065" cy="673060"/>
            </a:xfrm>
            <a:prstGeom prst="rect">
              <a:avLst/>
            </a:prstGeom>
            <a:ln w="19050"/>
          </p:spPr>
          <p:style>
            <a:lnRef idx="2">
              <a:schemeClr val="dk1"/>
            </a:lnRef>
            <a:fillRef idx="1">
              <a:schemeClr val="lt1"/>
            </a:fillRef>
            <a:effectRef idx="0">
              <a:schemeClr val="dk1"/>
            </a:effectRef>
            <a:fontRef idx="minor">
              <a:schemeClr val="dk1"/>
            </a:fontRef>
          </p:style>
          <p:txBody>
            <a:bodyPr wrap="square" lIns="143955" tIns="71977" rtlCol="0">
              <a:spAutoFit/>
            </a:bodyPr>
            <a:lstStyle/>
            <a:p>
              <a:pPr defTabSz="914104"/>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・自治体の積極的な関与</a:t>
              </a:r>
              <a:endParaRPr kumimoji="0" lang="en-US" altLang="ja-JP"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・発電の際の余剰温泉を分湯</a:t>
              </a:r>
              <a:endParaRPr kumimoji="0" lang="en-US" altLang="ja-JP"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・運転開始前からのモニタリング及び結果の共有</a:t>
              </a:r>
              <a:endParaRPr kumimoji="0" lang="en-US" altLang="ja-JP"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4" name="テキスト ボックス 93"/>
            <p:cNvSpPr txBox="1"/>
            <p:nvPr/>
          </p:nvSpPr>
          <p:spPr>
            <a:xfrm>
              <a:off x="1999084" y="2381410"/>
              <a:ext cx="1584176" cy="277088"/>
            </a:xfrm>
            <a:prstGeom prst="rect">
              <a:avLst/>
            </a:prstGeom>
            <a:ln w="19050"/>
          </p:spPr>
          <p:style>
            <a:lnRef idx="2">
              <a:schemeClr val="dk1"/>
            </a:lnRef>
            <a:fillRef idx="1">
              <a:schemeClr val="lt1"/>
            </a:fillRef>
            <a:effectRef idx="0">
              <a:schemeClr val="dk1"/>
            </a:effectRef>
            <a:fontRef idx="minor">
              <a:schemeClr val="dk1"/>
            </a:fontRef>
          </p:style>
          <p:txBody>
            <a:bodyPr wrap="square" rtlCol="0">
              <a:spAutoFit/>
            </a:bodyPr>
            <a:lstStyle/>
            <a:p>
              <a:pPr defTabSz="914104"/>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合意形成のポイント</a:t>
              </a:r>
            </a:p>
          </p:txBody>
        </p:sp>
      </p:grpSp>
      <p:pic>
        <p:nvPicPr>
          <p:cNvPr id="95" name="Picture 3" descr="\\fssv01\自然環境局\自然環境整備担当参事官室\自然環境整備担当参事官室\２・温泉ライン\２．温泉ライン\温泉係ﾃﾞｰﾀ保管場所\はげの湯温泉・わいた会発電所・まつや発電所\IMG_7735.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400000">
            <a:off x="2146137" y="1354417"/>
            <a:ext cx="1831419" cy="1373565"/>
          </a:xfrm>
          <a:prstGeom prst="rect">
            <a:avLst/>
          </a:prstGeom>
          <a:ln w="38100" cap="sq">
            <a:solidFill>
              <a:srgbClr val="000000"/>
            </a:solidFill>
            <a:prstDash val="solid"/>
            <a:miter lim="800000"/>
          </a:ln>
          <a:effectLst/>
          <a:extLst>
            <a:ext uri="{909E8E84-426E-40DD-AFC4-6F175D3DCCD1}">
              <a14:hiddenFill xmlns:a14="http://schemas.microsoft.com/office/drawing/2010/main">
                <a:solidFill>
                  <a:srgbClr val="FFFFFF"/>
                </a:solidFill>
              </a14:hiddenFill>
            </a:ext>
          </a:extLst>
        </p:spPr>
      </p:pic>
      <p:sp>
        <p:nvSpPr>
          <p:cNvPr id="96" name="テキスト ボックス 95"/>
          <p:cNvSpPr txBox="1"/>
          <p:nvPr/>
        </p:nvSpPr>
        <p:spPr>
          <a:xfrm>
            <a:off x="615265" y="2475266"/>
            <a:ext cx="1098421" cy="276999"/>
          </a:xfrm>
          <a:prstGeom prst="rect">
            <a:avLst/>
          </a:prstGeom>
          <a:noFill/>
        </p:spPr>
        <p:txBody>
          <a:bodyPr wrap="square" rtlCol="0">
            <a:spAutoFit/>
          </a:bodyPr>
          <a:lstStyle/>
          <a:p>
            <a:pPr defTabSz="914104"/>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発電所</a:t>
            </a:r>
          </a:p>
        </p:txBody>
      </p:sp>
      <p:sp>
        <p:nvSpPr>
          <p:cNvPr id="97" name="テキスト ボックス 96"/>
          <p:cNvSpPr txBox="1"/>
          <p:nvPr/>
        </p:nvSpPr>
        <p:spPr>
          <a:xfrm>
            <a:off x="2235558" y="3008129"/>
            <a:ext cx="1565691" cy="276999"/>
          </a:xfrm>
          <a:prstGeom prst="rect">
            <a:avLst/>
          </a:prstGeom>
          <a:noFill/>
        </p:spPr>
        <p:txBody>
          <a:bodyPr wrap="square" rtlCol="0">
            <a:spAutoFit/>
          </a:bodyPr>
          <a:lstStyle/>
          <a:p>
            <a:pPr defTabSz="914104"/>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分湯を受けた温泉</a:t>
            </a:r>
          </a:p>
        </p:txBody>
      </p:sp>
      <p:sp>
        <p:nvSpPr>
          <p:cNvPr id="98" name="角丸四角形 15"/>
          <p:cNvSpPr/>
          <p:nvPr/>
        </p:nvSpPr>
        <p:spPr>
          <a:xfrm>
            <a:off x="340899" y="3716945"/>
            <a:ext cx="9219136" cy="3023367"/>
          </a:xfrm>
          <a:prstGeom prst="roundRect">
            <a:avLst>
              <a:gd name="adj" fmla="val 4573"/>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endPar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104"/>
            <a:endPar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104"/>
            <a:r>
              <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発電事業のスキーム</a:t>
            </a:r>
          </a:p>
          <a:p>
            <a:pPr algn="ctr" defTabSz="914104"/>
            <a:endPar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104"/>
            <a:endPar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104"/>
            <a:endPar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104"/>
            <a:endPar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104"/>
            <a:endPar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9" name="角丸四角形 16"/>
          <p:cNvSpPr/>
          <p:nvPr/>
        </p:nvSpPr>
        <p:spPr>
          <a:xfrm>
            <a:off x="223045" y="3633951"/>
            <a:ext cx="2141503" cy="298949"/>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914104"/>
            <a:r>
              <a:rPr kumimoji="0" lang="ja-JP" altLang="en-US" sz="14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菅原バイナリー発電所</a:t>
            </a:r>
          </a:p>
        </p:txBody>
      </p:sp>
      <p:grpSp>
        <p:nvGrpSpPr>
          <p:cNvPr id="100" name="グループ化 99"/>
          <p:cNvGrpSpPr/>
          <p:nvPr/>
        </p:nvGrpSpPr>
        <p:grpSpPr>
          <a:xfrm>
            <a:off x="4161174" y="3824405"/>
            <a:ext cx="5269433" cy="2772126"/>
            <a:chOff x="1907703" y="593300"/>
            <a:chExt cx="5271122" cy="2773014"/>
          </a:xfrm>
        </p:grpSpPr>
        <p:sp>
          <p:nvSpPr>
            <p:cNvPr id="101" name="テキスト ボックス 100"/>
            <p:cNvSpPr txBox="1"/>
            <p:nvPr/>
          </p:nvSpPr>
          <p:spPr>
            <a:xfrm>
              <a:off x="2408758" y="703567"/>
              <a:ext cx="4770067" cy="673060"/>
            </a:xfrm>
            <a:prstGeom prst="rect">
              <a:avLst/>
            </a:prstGeom>
            <a:ln w="19050"/>
          </p:spPr>
          <p:style>
            <a:lnRef idx="2">
              <a:schemeClr val="dk1"/>
            </a:lnRef>
            <a:fillRef idx="1">
              <a:schemeClr val="lt1"/>
            </a:fillRef>
            <a:effectRef idx="0">
              <a:schemeClr val="dk1"/>
            </a:effectRef>
            <a:fontRef idx="minor">
              <a:schemeClr val="dk1"/>
            </a:fontRef>
          </p:style>
          <p:txBody>
            <a:bodyPr wrap="square" lIns="143955" tIns="71977" rtlCol="0">
              <a:spAutoFit/>
            </a:bodyPr>
            <a:lstStyle>
              <a:defPPr>
                <a:defRPr lang="ja-JP"/>
              </a:defPPr>
              <a:lvl1pPr>
                <a:defRPr sz="1200">
                  <a:latin typeface="+mn-ea"/>
                </a:defRPr>
              </a:lvl1pPr>
            </a:lstStyle>
            <a:p>
              <a:pPr defTabSz="914104"/>
              <a:r>
                <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・大分県玖珠郡九重町</a:t>
              </a:r>
              <a:endParaRPr kumimoji="0" lang="en-US" altLang="ja-JP"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r>
                <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・開発及び発電事業者：九電みらいエナジー（株）</a:t>
              </a:r>
              <a:endParaRPr kumimoji="0" lang="en-US" altLang="ja-JP"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r>
                <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・発電容量</a:t>
              </a:r>
              <a:r>
                <a:rPr kumimoji="0" lang="en-US" altLang="ja-JP"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開始時期：</a:t>
              </a:r>
              <a:r>
                <a:rPr kumimoji="0" lang="en-US" altLang="ja-JP"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5,000kW  </a:t>
              </a:r>
              <a:r>
                <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0" lang="en-US" altLang="ja-JP"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27</a:t>
              </a:r>
              <a:r>
                <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年６月運転開始</a:t>
              </a:r>
              <a:endParaRPr kumimoji="0" lang="en-US" altLang="ja-JP"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2" name="テキスト ボックス 101"/>
            <p:cNvSpPr txBox="1"/>
            <p:nvPr/>
          </p:nvSpPr>
          <p:spPr>
            <a:xfrm>
              <a:off x="2408758" y="1652869"/>
              <a:ext cx="4764332" cy="673060"/>
            </a:xfrm>
            <a:prstGeom prst="rect">
              <a:avLst/>
            </a:prstGeom>
            <a:ln w="19050"/>
          </p:spPr>
          <p:style>
            <a:lnRef idx="2">
              <a:schemeClr val="dk1"/>
            </a:lnRef>
            <a:fillRef idx="1">
              <a:schemeClr val="lt1"/>
            </a:fillRef>
            <a:effectRef idx="0">
              <a:schemeClr val="dk1"/>
            </a:effectRef>
            <a:fontRef idx="minor">
              <a:schemeClr val="dk1"/>
            </a:fontRef>
          </p:style>
          <p:txBody>
            <a:bodyPr wrap="square" lIns="143955" tIns="71977" rtlCol="0">
              <a:spAutoFit/>
            </a:bodyPr>
            <a:lstStyle>
              <a:defPPr>
                <a:defRPr lang="ja-JP"/>
              </a:defPPr>
              <a:lvl1pPr>
                <a:defRPr sz="1200">
                  <a:latin typeface="+mn-ea"/>
                </a:defRPr>
              </a:lvl1pPr>
            </a:lstStyle>
            <a:p>
              <a:pPr defTabSz="914104"/>
              <a:r>
                <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・協議会を設置しており、意見がでればその都度対応</a:t>
              </a:r>
              <a:endParaRPr kumimoji="0" lang="en-US" altLang="ja-JP"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r>
                <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・協議会では、既存源泉に影響があった場合の協議を行う。</a:t>
              </a:r>
              <a:endParaRPr kumimoji="0" lang="en-US" altLang="ja-JP"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r>
                <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・地元、周辺源泉所有者、九重町及び九電みらいエナジーが参加</a:t>
              </a:r>
              <a:endParaRPr kumimoji="0" lang="en-US" altLang="ja-JP"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テキスト ボックス 102"/>
            <p:cNvSpPr txBox="1"/>
            <p:nvPr/>
          </p:nvSpPr>
          <p:spPr>
            <a:xfrm>
              <a:off x="1907703" y="593300"/>
              <a:ext cx="606981" cy="277088"/>
            </a:xfrm>
            <a:prstGeom prst="rect">
              <a:avLst/>
            </a:prstGeom>
            <a:ln w="19050"/>
          </p:spPr>
          <p:style>
            <a:lnRef idx="2">
              <a:schemeClr val="dk1"/>
            </a:lnRef>
            <a:fillRef idx="1">
              <a:schemeClr val="lt1"/>
            </a:fillRef>
            <a:effectRef idx="0">
              <a:schemeClr val="dk1"/>
            </a:effectRef>
            <a:fontRef idx="minor">
              <a:schemeClr val="dk1"/>
            </a:fontRef>
          </p:style>
          <p:txBody>
            <a:bodyPr wrap="square" rtlCol="0">
              <a:spAutoFit/>
            </a:bodyPr>
            <a:lstStyle/>
            <a:p>
              <a:pPr defTabSz="914104"/>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概要</a:t>
              </a:r>
            </a:p>
          </p:txBody>
        </p:sp>
        <p:sp>
          <p:nvSpPr>
            <p:cNvPr id="104" name="テキスト ボックス 103"/>
            <p:cNvSpPr txBox="1"/>
            <p:nvPr/>
          </p:nvSpPr>
          <p:spPr>
            <a:xfrm>
              <a:off x="1907703" y="1454180"/>
              <a:ext cx="720081" cy="277088"/>
            </a:xfrm>
            <a:prstGeom prst="rect">
              <a:avLst/>
            </a:prstGeom>
            <a:ln w="19050"/>
          </p:spPr>
          <p:style>
            <a:lnRef idx="2">
              <a:schemeClr val="dk1"/>
            </a:lnRef>
            <a:fillRef idx="1">
              <a:schemeClr val="lt1"/>
            </a:fillRef>
            <a:effectRef idx="0">
              <a:schemeClr val="dk1"/>
            </a:effectRef>
            <a:fontRef idx="minor">
              <a:schemeClr val="dk1"/>
            </a:fontRef>
          </p:style>
          <p:txBody>
            <a:bodyPr wrap="square" rtlCol="0">
              <a:spAutoFit/>
            </a:bodyPr>
            <a:lstStyle/>
            <a:p>
              <a:pPr defTabSz="914104"/>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協議会</a:t>
              </a:r>
            </a:p>
          </p:txBody>
        </p:sp>
        <p:sp>
          <p:nvSpPr>
            <p:cNvPr id="105" name="テキスト ボックス 104"/>
            <p:cNvSpPr txBox="1"/>
            <p:nvPr/>
          </p:nvSpPr>
          <p:spPr>
            <a:xfrm>
              <a:off x="2368903" y="2693254"/>
              <a:ext cx="4803219" cy="673060"/>
            </a:xfrm>
            <a:prstGeom prst="rect">
              <a:avLst/>
            </a:prstGeom>
            <a:ln w="19050"/>
          </p:spPr>
          <p:style>
            <a:lnRef idx="2">
              <a:schemeClr val="dk1"/>
            </a:lnRef>
            <a:fillRef idx="1">
              <a:schemeClr val="lt1"/>
            </a:fillRef>
            <a:effectRef idx="0">
              <a:schemeClr val="dk1"/>
            </a:effectRef>
            <a:fontRef idx="minor">
              <a:schemeClr val="dk1"/>
            </a:fontRef>
          </p:style>
          <p:txBody>
            <a:bodyPr wrap="square" lIns="143955" tIns="71977" rtlCol="0">
              <a:spAutoFit/>
            </a:bodyPr>
            <a:lstStyle>
              <a:defPPr>
                <a:defRPr lang="ja-JP"/>
              </a:defPPr>
              <a:lvl1pPr>
                <a:defRPr sz="1200">
                  <a:latin typeface="+mn-ea"/>
                </a:defRPr>
              </a:lvl1pPr>
            </a:lstStyle>
            <a:p>
              <a:pPr defTabSz="914104"/>
              <a:r>
                <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・町が所有する源泉を利用しており、当該収入を積み立て、</a:t>
              </a:r>
              <a:br>
                <a:rPr kumimoji="0" lang="en-US" altLang="ja-JP"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温泉へ影響があった場合に町が対応できるようにしている。</a:t>
              </a:r>
              <a:endParaRPr kumimoji="0" lang="en-US" altLang="ja-JP"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r>
                <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・運転開始前からのモニタリング及び結果の共有</a:t>
              </a:r>
              <a:endParaRPr kumimoji="0" lang="en-US" altLang="ja-JP"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6" name="テキスト ボックス 105"/>
            <p:cNvSpPr txBox="1"/>
            <p:nvPr/>
          </p:nvSpPr>
          <p:spPr>
            <a:xfrm>
              <a:off x="1907703" y="2438503"/>
              <a:ext cx="1584177" cy="277088"/>
            </a:xfrm>
            <a:prstGeom prst="rect">
              <a:avLst/>
            </a:prstGeom>
            <a:ln w="19050"/>
          </p:spPr>
          <p:style>
            <a:lnRef idx="2">
              <a:schemeClr val="dk1"/>
            </a:lnRef>
            <a:fillRef idx="1">
              <a:schemeClr val="lt1"/>
            </a:fillRef>
            <a:effectRef idx="0">
              <a:schemeClr val="dk1"/>
            </a:effectRef>
            <a:fontRef idx="minor">
              <a:schemeClr val="dk1"/>
            </a:fontRef>
          </p:style>
          <p:txBody>
            <a:bodyPr wrap="square" rtlCol="0">
              <a:spAutoFit/>
            </a:bodyPr>
            <a:lstStyle/>
            <a:p>
              <a:pPr defTabSz="914104"/>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合意形成のポイント</a:t>
              </a:r>
            </a:p>
          </p:txBody>
        </p:sp>
      </p:grpSp>
      <p:pic>
        <p:nvPicPr>
          <p:cNvPr id="107"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02025" y="4066116"/>
            <a:ext cx="1781579" cy="1182159"/>
          </a:xfrm>
          <a:prstGeom prst="rect">
            <a:avLst/>
          </a:prstGeom>
          <a:ln w="38100" cap="sq">
            <a:solidFill>
              <a:srgbClr val="000000"/>
            </a:solidFill>
            <a:prstDash val="solid"/>
            <a:miter lim="800000"/>
          </a:ln>
          <a:effectLst/>
          <a:extLst>
            <a:ext uri="{909E8E84-426E-40DD-AFC4-6F175D3DCCD1}">
              <a14:hiddenFill xmlns:a14="http://schemas.microsoft.com/office/drawing/2010/main">
                <a:solidFill>
                  <a:schemeClr val="accent1"/>
                </a:solidFill>
              </a14:hiddenFill>
            </a:ext>
          </a:extLst>
        </p:spPr>
      </p:pic>
      <p:sp>
        <p:nvSpPr>
          <p:cNvPr id="108" name="テキスト ボックス 107"/>
          <p:cNvSpPr txBox="1"/>
          <p:nvPr/>
        </p:nvSpPr>
        <p:spPr>
          <a:xfrm>
            <a:off x="816193" y="5311645"/>
            <a:ext cx="2841080" cy="276999"/>
          </a:xfrm>
          <a:prstGeom prst="rect">
            <a:avLst/>
          </a:prstGeom>
          <a:noFill/>
        </p:spPr>
        <p:txBody>
          <a:bodyPr wrap="square" rtlCol="0">
            <a:spAutoFit/>
          </a:bodyPr>
          <a:lstStyle/>
          <a:p>
            <a:pPr defTabSz="914104"/>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発電所（九電みらいエナジー</a:t>
            </a:r>
            <a:r>
              <a:rPr kumimoji="0" lang="en-US" altLang="ja-JP"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HP</a:t>
            </a:r>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より）</a:t>
            </a:r>
          </a:p>
        </p:txBody>
      </p:sp>
      <p:sp>
        <p:nvSpPr>
          <p:cNvPr id="109" name="正方形/長方形 108"/>
          <p:cNvSpPr/>
          <p:nvPr/>
        </p:nvSpPr>
        <p:spPr>
          <a:xfrm>
            <a:off x="562450" y="5660534"/>
            <a:ext cx="461052" cy="9358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r>
              <a:rPr kumimoji="0" lang="ja-JP" altLang="en-US" sz="17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町</a:t>
            </a:r>
          </a:p>
        </p:txBody>
      </p:sp>
      <p:sp>
        <p:nvSpPr>
          <p:cNvPr id="110" name="正方形/長方形 109"/>
          <p:cNvSpPr/>
          <p:nvPr/>
        </p:nvSpPr>
        <p:spPr>
          <a:xfrm>
            <a:off x="1935022" y="5660534"/>
            <a:ext cx="635516" cy="9358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r>
              <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九電</a:t>
            </a:r>
            <a:br>
              <a:rPr kumimoji="0" lang="en-US" altLang="ja-JP"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みらい　　エナジー</a:t>
            </a:r>
          </a:p>
        </p:txBody>
      </p:sp>
      <p:sp>
        <p:nvSpPr>
          <p:cNvPr id="111" name="正方形/長方形 110"/>
          <p:cNvSpPr/>
          <p:nvPr/>
        </p:nvSpPr>
        <p:spPr>
          <a:xfrm>
            <a:off x="3471019" y="5660534"/>
            <a:ext cx="474201" cy="9358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九州電力</a:t>
            </a:r>
          </a:p>
        </p:txBody>
      </p:sp>
      <p:sp>
        <p:nvSpPr>
          <p:cNvPr id="114" name="右矢印 33"/>
          <p:cNvSpPr/>
          <p:nvPr/>
        </p:nvSpPr>
        <p:spPr>
          <a:xfrm>
            <a:off x="2599728" y="5666976"/>
            <a:ext cx="851293" cy="239279"/>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5" name="右矢印 34"/>
          <p:cNvSpPr/>
          <p:nvPr/>
        </p:nvSpPr>
        <p:spPr>
          <a:xfrm rot="10800000">
            <a:off x="2594506" y="6227297"/>
            <a:ext cx="836571" cy="225077"/>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6" name="テキスト ボックス 115"/>
          <p:cNvSpPr txBox="1"/>
          <p:nvPr/>
        </p:nvSpPr>
        <p:spPr>
          <a:xfrm>
            <a:off x="1039114" y="5880550"/>
            <a:ext cx="1020815" cy="261610"/>
          </a:xfrm>
          <a:prstGeom prst="rect">
            <a:avLst/>
          </a:prstGeom>
          <a:noFill/>
        </p:spPr>
        <p:txBody>
          <a:bodyPr wrap="square" rtlCol="0">
            <a:spAutoFit/>
          </a:bodyPr>
          <a:lstStyle/>
          <a:p>
            <a:pPr defTabSz="914104"/>
            <a:r>
              <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蒸気・熱水</a:t>
            </a:r>
          </a:p>
        </p:txBody>
      </p:sp>
      <p:sp>
        <p:nvSpPr>
          <p:cNvPr id="117" name="テキスト ボックス 116"/>
          <p:cNvSpPr txBox="1"/>
          <p:nvPr/>
        </p:nvSpPr>
        <p:spPr>
          <a:xfrm>
            <a:off x="2755793" y="5880550"/>
            <a:ext cx="811957" cy="261610"/>
          </a:xfrm>
          <a:prstGeom prst="rect">
            <a:avLst/>
          </a:prstGeom>
          <a:noFill/>
        </p:spPr>
        <p:txBody>
          <a:bodyPr wrap="square" rtlCol="0">
            <a:spAutoFit/>
          </a:bodyPr>
          <a:lstStyle/>
          <a:p>
            <a:pPr defTabSz="914104"/>
            <a:r>
              <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売電</a:t>
            </a:r>
          </a:p>
        </p:txBody>
      </p:sp>
      <p:sp>
        <p:nvSpPr>
          <p:cNvPr id="118" name="テキスト ボックス 117"/>
          <p:cNvSpPr txBox="1"/>
          <p:nvPr/>
        </p:nvSpPr>
        <p:spPr>
          <a:xfrm>
            <a:off x="2496910" y="6462022"/>
            <a:ext cx="1188825" cy="261610"/>
          </a:xfrm>
          <a:prstGeom prst="rect">
            <a:avLst/>
          </a:prstGeom>
          <a:noFill/>
        </p:spPr>
        <p:txBody>
          <a:bodyPr wrap="square" rtlCol="0">
            <a:spAutoFit/>
          </a:bodyPr>
          <a:lstStyle/>
          <a:p>
            <a:pPr defTabSz="914104"/>
            <a:r>
              <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購入電力料金</a:t>
            </a:r>
          </a:p>
        </p:txBody>
      </p:sp>
      <p:sp>
        <p:nvSpPr>
          <p:cNvPr id="119" name="テキスト ボックス 118"/>
          <p:cNvSpPr txBox="1"/>
          <p:nvPr/>
        </p:nvSpPr>
        <p:spPr>
          <a:xfrm>
            <a:off x="1082570" y="6462022"/>
            <a:ext cx="775087" cy="261610"/>
          </a:xfrm>
          <a:prstGeom prst="rect">
            <a:avLst/>
          </a:prstGeom>
          <a:noFill/>
        </p:spPr>
        <p:txBody>
          <a:bodyPr wrap="square" rtlCol="0">
            <a:spAutoFit/>
          </a:bodyPr>
          <a:lstStyle/>
          <a:p>
            <a:pPr defTabSz="914104"/>
            <a:r>
              <a:rPr kumimoji="0" lang="ja-JP" altLang="en-US" sz="11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熱利用料</a:t>
            </a:r>
          </a:p>
        </p:txBody>
      </p:sp>
      <p:sp>
        <p:nvSpPr>
          <p:cNvPr id="121" name="右矢印 33"/>
          <p:cNvSpPr/>
          <p:nvPr/>
        </p:nvSpPr>
        <p:spPr>
          <a:xfrm>
            <a:off x="1054244" y="5666976"/>
            <a:ext cx="851293" cy="239279"/>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2" name="右矢印 34"/>
          <p:cNvSpPr/>
          <p:nvPr/>
        </p:nvSpPr>
        <p:spPr>
          <a:xfrm rot="10800000">
            <a:off x="1049024" y="6227297"/>
            <a:ext cx="836571" cy="225077"/>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テキスト ボックス 38"/>
          <p:cNvSpPr txBox="1"/>
          <p:nvPr/>
        </p:nvSpPr>
        <p:spPr>
          <a:xfrm>
            <a:off x="9409754" y="6524351"/>
            <a:ext cx="630731" cy="369204"/>
          </a:xfrm>
          <a:prstGeom prst="rect">
            <a:avLst/>
          </a:prstGeom>
          <a:noFill/>
        </p:spPr>
        <p:txBody>
          <a:bodyPr wrap="square" rtlCol="0">
            <a:spAutoFit/>
          </a:bodyPr>
          <a:lstStyle/>
          <a:p>
            <a:pPr algn="ctr" defTabSz="914104"/>
            <a:r>
              <a:rPr kumimoji="0" lang="en-US" altLang="ja-JP" sz="1799" b="1" kern="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3</a:t>
            </a:r>
          </a:p>
        </p:txBody>
      </p:sp>
    </p:spTree>
    <p:extLst>
      <p:ext uri="{BB962C8B-B14F-4D97-AF65-F5344CB8AC3E}">
        <p14:creationId xmlns:p14="http://schemas.microsoft.com/office/powerpoint/2010/main" val="3060407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80" y="57303"/>
            <a:ext cx="9899651" cy="492300"/>
          </a:xfrm>
        </p:spPr>
        <p:txBody>
          <a:bodyPr vert="horz" wrap="square" lIns="71977" tIns="45705" rIns="71977" bIns="45705" numCol="1" rtlCol="0" anchor="ctr" anchorCtr="0" compatLnSpc="1">
            <a:prstTxWarp prst="textNoShape">
              <a:avLst/>
            </a:prstTxWarp>
            <a:normAutofit/>
          </a:bodyPr>
          <a:lstStyle/>
          <a:p>
            <a:pPr eaLnBrk="1" hangingPunct="1"/>
            <a:r>
              <a:rPr lang="ja-JP" altLang="en-US" sz="2799" b="1" dirty="0">
                <a:latin typeface="メイリオ" panose="020B0604030504040204" pitchFamily="50" charset="-128"/>
                <a:ea typeface="メイリオ" panose="020B0604030504040204" pitchFamily="50" charset="-128"/>
                <a:cs typeface="メイリオ" panose="020B0604030504040204" pitchFamily="50" charset="-128"/>
              </a:rPr>
              <a:t>環境省が取り組む温泉地活性化の方針（有識者会議提言）</a:t>
            </a:r>
          </a:p>
        </p:txBody>
      </p:sp>
      <p:sp>
        <p:nvSpPr>
          <p:cNvPr id="124" name="角丸四角形 16"/>
          <p:cNvSpPr/>
          <p:nvPr/>
        </p:nvSpPr>
        <p:spPr>
          <a:xfrm>
            <a:off x="425108" y="1182967"/>
            <a:ext cx="9105915" cy="3231097"/>
          </a:xfrm>
          <a:prstGeom prst="roundRect">
            <a:avLst>
              <a:gd name="adj" fmla="val 8964"/>
            </a:avLst>
          </a:prstGeom>
          <a:solidFill>
            <a:srgbClr val="C3DFB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789">
              <a:defRPr/>
            </a:pPr>
            <a:endParaRPr kumimoji="0" lang="ja-JP" altLang="en-US" sz="1013"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5" name="曲折矢印 20"/>
          <p:cNvSpPr/>
          <p:nvPr/>
        </p:nvSpPr>
        <p:spPr>
          <a:xfrm rot="16200000">
            <a:off x="451412" y="4581513"/>
            <a:ext cx="605933" cy="476792"/>
          </a:xfrm>
          <a:prstGeom prst="bentArrow">
            <a:avLst>
              <a:gd name="adj1" fmla="val 53389"/>
              <a:gd name="adj2" fmla="val 43866"/>
              <a:gd name="adj3" fmla="val 42308"/>
              <a:gd name="adj4" fmla="val 4216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789">
              <a:defRPr/>
            </a:pPr>
            <a:endParaRPr kumimoji="0" lang="ja-JP" altLang="en-US" sz="1351"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6" name="角丸四角形 21"/>
          <p:cNvSpPr/>
          <p:nvPr/>
        </p:nvSpPr>
        <p:spPr>
          <a:xfrm>
            <a:off x="632823" y="1381345"/>
            <a:ext cx="4435128" cy="1431003"/>
          </a:xfrm>
          <a:prstGeom prst="roundRect">
            <a:avLst>
              <a:gd name="adj" fmla="val 9625"/>
            </a:avLst>
          </a:prstGeom>
          <a:solidFill>
            <a:srgbClr val="FFFF66"/>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789">
              <a:defRPr/>
            </a:pPr>
            <a:endParaRPr kumimoji="0" lang="ja-JP" altLang="en-US" sz="1013"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7" name="角丸四角形 23"/>
          <p:cNvSpPr/>
          <p:nvPr/>
        </p:nvSpPr>
        <p:spPr>
          <a:xfrm>
            <a:off x="5274104" y="1355948"/>
            <a:ext cx="4053343" cy="2447488"/>
          </a:xfrm>
          <a:prstGeom prst="roundRect">
            <a:avLst>
              <a:gd name="adj" fmla="val 9896"/>
            </a:avLst>
          </a:prstGeom>
          <a:solidFill>
            <a:srgbClr val="F4B18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789">
              <a:defRPr/>
            </a:pPr>
            <a:endParaRPr kumimoji="0" lang="ja-JP" altLang="en-US" sz="1013"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8" name="テキスト ボックス 127"/>
          <p:cNvSpPr txBox="1"/>
          <p:nvPr/>
        </p:nvSpPr>
        <p:spPr>
          <a:xfrm>
            <a:off x="5548024" y="2236734"/>
            <a:ext cx="3673387" cy="1384995"/>
          </a:xfrm>
          <a:prstGeom prst="rect">
            <a:avLst/>
          </a:prstGeom>
          <a:noFill/>
        </p:spPr>
        <p:txBody>
          <a:bodyPr wrap="square" rtlCol="0">
            <a:spAutoFit/>
          </a:bodyPr>
          <a:lstStyle/>
          <a:p>
            <a:pPr marL="128546" indent="-128546" defTabSz="342789">
              <a:buFont typeface="Arial" panose="020B0604020202020204" pitchFamily="34" charset="0"/>
              <a:buChar cha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温泉地全体の療養効果等を科学的に把握し、その結果の情報発信</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8546" indent="-128546" defTabSz="342789">
              <a:buFont typeface="Arial" panose="020B0604020202020204" pitchFamily="34" charset="0"/>
              <a:buChar cha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統一フォーマットの提示により、全国的なデータの蓄積、評価、公開</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8546" indent="-128546" defTabSz="342789">
              <a:buFont typeface="Arial" panose="020B0604020202020204" pitchFamily="34" charset="0"/>
              <a:buChar cha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ストレス社会、健康長寿社会においての重要性を踏まえた準備</a:t>
            </a:r>
          </a:p>
        </p:txBody>
      </p:sp>
      <p:sp>
        <p:nvSpPr>
          <p:cNvPr id="129" name="テキスト ボックス 128"/>
          <p:cNvSpPr txBox="1"/>
          <p:nvPr/>
        </p:nvSpPr>
        <p:spPr>
          <a:xfrm>
            <a:off x="5274106" y="1499918"/>
            <a:ext cx="4112947" cy="676852"/>
          </a:xfrm>
          <a:prstGeom prst="rect">
            <a:avLst/>
          </a:prstGeom>
          <a:noFill/>
        </p:spPr>
        <p:txBody>
          <a:bodyPr wrap="square" rtlCol="0">
            <a:spAutoFit/>
          </a:bodyPr>
          <a:lstStyle/>
          <a:p>
            <a:pPr algn="ctr" defTabSz="342789">
              <a:defRPr/>
            </a:pPr>
            <a:r>
              <a:rPr kumimoji="0" lang="ja-JP" altLang="en-US" sz="1899" b="1" kern="0" dirty="0">
                <a:solidFill>
                  <a:srgbClr val="713D0A"/>
                </a:solidFill>
                <a:latin typeface="メイリオ" panose="020B0604030504040204" pitchFamily="50" charset="-128"/>
                <a:ea typeface="メイリオ" panose="020B0604030504040204" pitchFamily="50" charset="-128"/>
                <a:cs typeface="メイリオ" panose="020B0604030504040204" pitchFamily="50" charset="-128"/>
              </a:rPr>
              <a:t>「新・湯治」の効果の</a:t>
            </a:r>
            <a:br>
              <a:rPr kumimoji="0" lang="en-US" altLang="ja-JP" sz="1899" b="1" kern="0" dirty="0">
                <a:solidFill>
                  <a:srgbClr val="713D0A"/>
                </a:solidFill>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sz="1899" b="1" kern="0" dirty="0">
                <a:solidFill>
                  <a:srgbClr val="713D0A"/>
                </a:solidFill>
                <a:latin typeface="メイリオ" panose="020B0604030504040204" pitchFamily="50" charset="-128"/>
                <a:ea typeface="メイリオ" panose="020B0604030504040204" pitchFamily="50" charset="-128"/>
                <a:cs typeface="メイリオ" panose="020B0604030504040204" pitchFamily="50" charset="-128"/>
              </a:rPr>
              <a:t>把握と普及、全国展開</a:t>
            </a:r>
          </a:p>
        </p:txBody>
      </p:sp>
      <p:sp>
        <p:nvSpPr>
          <p:cNvPr id="130" name="テキスト ボックス 129"/>
          <p:cNvSpPr txBox="1"/>
          <p:nvPr/>
        </p:nvSpPr>
        <p:spPr>
          <a:xfrm>
            <a:off x="604894" y="1453326"/>
            <a:ext cx="4463065" cy="384592"/>
          </a:xfrm>
          <a:prstGeom prst="rect">
            <a:avLst/>
          </a:prstGeom>
          <a:noFill/>
        </p:spPr>
        <p:txBody>
          <a:bodyPr wrap="square" rtlCol="0">
            <a:spAutoFit/>
          </a:bodyPr>
          <a:lstStyle/>
          <a:p>
            <a:pPr algn="ctr" defTabSz="342789">
              <a:defRPr/>
            </a:pPr>
            <a:r>
              <a:rPr kumimoji="0" lang="ja-JP" altLang="en-US" sz="1899" b="1" kern="0" dirty="0">
                <a:solidFill>
                  <a:srgbClr val="FFC000">
                    <a:lumMod val="50000"/>
                  </a:srgbClr>
                </a:solidFill>
                <a:latin typeface="メイリオ" panose="020B0604030504040204" pitchFamily="50" charset="-128"/>
                <a:ea typeface="メイリオ" panose="020B0604030504040204" pitchFamily="50" charset="-128"/>
                <a:cs typeface="メイリオ" panose="020B0604030504040204" pitchFamily="50" charset="-128"/>
              </a:rPr>
              <a:t>楽しく、元気になるプログラムの提供</a:t>
            </a:r>
          </a:p>
        </p:txBody>
      </p:sp>
      <p:sp>
        <p:nvSpPr>
          <p:cNvPr id="131" name="テキスト ボックス 130"/>
          <p:cNvSpPr txBox="1"/>
          <p:nvPr/>
        </p:nvSpPr>
        <p:spPr>
          <a:xfrm>
            <a:off x="892834" y="3227561"/>
            <a:ext cx="4183083" cy="1169551"/>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128546" indent="-128546" defTabSz="342789">
              <a:buFont typeface="Arial" panose="020B0604020202020204" pitchFamily="34" charset="0"/>
              <a:buChar cha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外湯めぐりの充実といった「にぎわいの創出」</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8546" indent="-128546" defTabSz="342789">
              <a:buFont typeface="Arial" panose="020B0604020202020204" pitchFamily="34" charset="0"/>
              <a:buChar cha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周辺の自然環境等の地域資源を一体的に評価し、持続的な利用</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8546" indent="-128546" defTabSz="342789">
              <a:buFont typeface="Arial" panose="020B0604020202020204" pitchFamily="34" charset="0"/>
              <a:buChar cha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温泉地を拠点とした広域周遊、国立公園満喫</a:t>
            </a:r>
            <a:br>
              <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プロジェクトとの連携</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2" name="テキスト ボックス 131"/>
          <p:cNvSpPr txBox="1"/>
          <p:nvPr/>
        </p:nvSpPr>
        <p:spPr>
          <a:xfrm>
            <a:off x="3054625" y="599366"/>
            <a:ext cx="6721244" cy="584775"/>
          </a:xfrm>
          <a:prstGeom prst="rect">
            <a:avLst/>
          </a:prstGeom>
          <a:noFill/>
        </p:spPr>
        <p:txBody>
          <a:bodyPr wrap="square" rtlCol="0">
            <a:spAutoFit/>
          </a:bodyPr>
          <a:lstStyle/>
          <a:p>
            <a:pPr marL="267804" indent="-267804" defTabSz="342789">
              <a:defRPr/>
            </a:pPr>
            <a:r>
              <a:rPr kumimoji="0" lang="en-US" altLang="ja-JP"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「新・湯治」を提供する場としての新しい温泉地のあり方、</a:t>
            </a:r>
            <a:br>
              <a:rPr kumimoji="0" lang="en-US" altLang="ja-JP"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環境省や関係機関に求めることをまとめたもの</a:t>
            </a:r>
          </a:p>
        </p:txBody>
      </p:sp>
      <p:sp>
        <p:nvSpPr>
          <p:cNvPr id="133" name="正方形/長方形 132"/>
          <p:cNvSpPr/>
          <p:nvPr/>
        </p:nvSpPr>
        <p:spPr>
          <a:xfrm>
            <a:off x="201550" y="592571"/>
            <a:ext cx="2720756" cy="396868"/>
          </a:xfrm>
          <a:prstGeom prst="rect">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789">
              <a:defRPr/>
            </a:pPr>
            <a:r>
              <a:rPr kumimoji="0" lang="ja-JP" altLang="en-US" sz="1799"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新・湯治推進プラン</a:t>
            </a:r>
          </a:p>
        </p:txBody>
      </p:sp>
      <p:sp>
        <p:nvSpPr>
          <p:cNvPr id="134" name="角丸四角形 30"/>
          <p:cNvSpPr/>
          <p:nvPr/>
        </p:nvSpPr>
        <p:spPr>
          <a:xfrm>
            <a:off x="954091" y="4495658"/>
            <a:ext cx="5121655" cy="970497"/>
          </a:xfrm>
          <a:prstGeom prst="roundRect">
            <a:avLst>
              <a:gd name="adj" fmla="val 23805"/>
            </a:avLst>
          </a:prstGeom>
          <a:solidFill>
            <a:srgbClr val="8FAADC"/>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789">
              <a:defRPr/>
            </a:pPr>
            <a:endParaRPr kumimoji="0" lang="ja-JP" altLang="en-US" sz="1013"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5" name="テキスト ボックス 134"/>
          <p:cNvSpPr txBox="1"/>
          <p:nvPr/>
        </p:nvSpPr>
        <p:spPr>
          <a:xfrm>
            <a:off x="1074054" y="4700974"/>
            <a:ext cx="1432863" cy="646074"/>
          </a:xfrm>
          <a:prstGeom prst="rect">
            <a:avLst/>
          </a:prstGeom>
          <a:noFill/>
        </p:spPr>
        <p:txBody>
          <a:bodyPr wrap="square" rtlCol="0">
            <a:spAutoFit/>
          </a:bodyPr>
          <a:lstStyle/>
          <a:p>
            <a:pPr algn="ctr" defTabSz="342789">
              <a:defRPr/>
            </a:pPr>
            <a:r>
              <a:rPr kumimoji="0" lang="ja-JP" altLang="en-US" sz="1799" b="1" kern="0" dirty="0">
                <a:solidFill>
                  <a:srgbClr val="000066"/>
                </a:solidFill>
                <a:latin typeface="メイリオ" panose="020B0604030504040204" pitchFamily="50" charset="-128"/>
                <a:ea typeface="メイリオ" panose="020B0604030504040204" pitchFamily="50" charset="-128"/>
                <a:cs typeface="メイリオ" panose="020B0604030504040204" pitchFamily="50" charset="-128"/>
              </a:rPr>
              <a:t>推進体制の　　　構築等</a:t>
            </a:r>
          </a:p>
        </p:txBody>
      </p:sp>
      <p:sp>
        <p:nvSpPr>
          <p:cNvPr id="136" name="テキスト ボックス 135"/>
          <p:cNvSpPr txBox="1"/>
          <p:nvPr/>
        </p:nvSpPr>
        <p:spPr>
          <a:xfrm>
            <a:off x="2434354" y="4548261"/>
            <a:ext cx="3569409" cy="95410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128546" indent="-128546" defTabSz="342789">
              <a:buFont typeface="Arial" panose="020B0604020202020204" pitchFamily="34" charset="0"/>
              <a:buChar cha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地域会社設立や観光組織（</a:t>
            </a:r>
            <a:r>
              <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DMO</a:t>
            </a: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等）の活用による体制づくり、財源確保</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8546" indent="-128546" defTabSz="342789">
              <a:buFont typeface="Arial" panose="020B0604020202020204" pitchFamily="34" charset="0"/>
              <a:buChar cha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地域外の民間企業等との連携</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8546" indent="-128546" defTabSz="342789">
              <a:buFont typeface="Arial" panose="020B0604020202020204" pitchFamily="34" charset="0"/>
              <a:buChar cha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関係省庁の連携</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7" name="テキスト ボックス 136"/>
          <p:cNvSpPr txBox="1"/>
          <p:nvPr/>
        </p:nvSpPr>
        <p:spPr>
          <a:xfrm>
            <a:off x="892833" y="1803658"/>
            <a:ext cx="4020773" cy="954107"/>
          </a:xfrm>
          <a:prstGeom prst="rect">
            <a:avLst/>
          </a:prstGeom>
          <a:noFill/>
        </p:spPr>
        <p:txBody>
          <a:bodyPr wrap="square" rtlCol="0">
            <a:spAutoFit/>
          </a:bodyPr>
          <a:lstStyle/>
          <a:p>
            <a:pPr marL="128546" indent="-128546" defTabSz="342789">
              <a:buFont typeface="Arial" panose="020B0604020202020204" pitchFamily="34" charset="0"/>
              <a:buChar cha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泉質、地域資源を活かしたプログラムの提供</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8546" indent="-128546" defTabSz="342789">
              <a:buFont typeface="Arial" panose="020B0604020202020204" pitchFamily="34" charset="0"/>
              <a:buChar cha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多様な温泉地間の連携による情報発信等</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8546" indent="-128546" defTabSz="342789">
              <a:buFont typeface="Arial" panose="020B0604020202020204" pitchFamily="34" charset="0"/>
              <a:buChar cha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年代、国籍を問わず、長期滞在しやすい宿泊プランづくり</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8" name="テキスト ボックス 137"/>
          <p:cNvSpPr txBox="1"/>
          <p:nvPr/>
        </p:nvSpPr>
        <p:spPr>
          <a:xfrm>
            <a:off x="1696864" y="2884784"/>
            <a:ext cx="2497667" cy="384592"/>
          </a:xfrm>
          <a:prstGeom prst="rect">
            <a:avLst/>
          </a:prstGeom>
          <a:noFill/>
        </p:spPr>
        <p:txBody>
          <a:bodyPr wrap="square" rtlCol="0">
            <a:spAutoFit/>
          </a:bodyPr>
          <a:lstStyle/>
          <a:p>
            <a:pPr defTabSz="342789">
              <a:defRPr/>
            </a:pPr>
            <a:r>
              <a:rPr kumimoji="0" lang="ja-JP" altLang="en-US" sz="1899" b="1" kern="0" dirty="0">
                <a:solidFill>
                  <a:srgbClr val="003300"/>
                </a:solidFill>
                <a:latin typeface="メイリオ" panose="020B0604030504040204" pitchFamily="50" charset="-128"/>
                <a:ea typeface="メイリオ" panose="020B0604030504040204" pitchFamily="50" charset="-128"/>
                <a:cs typeface="メイリオ" panose="020B0604030504040204" pitchFamily="50" charset="-128"/>
              </a:rPr>
              <a:t>温泉地の環境づくり</a:t>
            </a:r>
          </a:p>
        </p:txBody>
      </p:sp>
      <p:sp>
        <p:nvSpPr>
          <p:cNvPr id="139" name="ホームベース 35"/>
          <p:cNvSpPr/>
          <p:nvPr/>
        </p:nvSpPr>
        <p:spPr>
          <a:xfrm rot="10800000">
            <a:off x="6089193" y="4697130"/>
            <a:ext cx="3441827" cy="698353"/>
          </a:xfrm>
          <a:prstGeom prst="homePlate">
            <a:avLst>
              <a:gd name="adj" fmla="val 50329"/>
            </a:avLst>
          </a:prstGeom>
          <a:solidFill>
            <a:srgbClr val="FFD966"/>
          </a:solidFill>
          <a:ln>
            <a:solidFill>
              <a:srgbClr val="7F6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789">
              <a:defRPr/>
            </a:pPr>
            <a:endParaRPr kumimoji="0" lang="ja-JP" altLang="en-US" sz="1351" kern="0" dirty="0">
              <a:ln w="0"/>
              <a:solidFill>
                <a:prstClr val="black"/>
              </a:solidFill>
              <a:effectLst>
                <a:outerShdw blurRad="38100" dist="19050" dir="2700000" algn="t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0" name="テキスト ボックス 139"/>
          <p:cNvSpPr txBox="1"/>
          <p:nvPr/>
        </p:nvSpPr>
        <p:spPr>
          <a:xfrm>
            <a:off x="6503912" y="4736890"/>
            <a:ext cx="2955127" cy="646074"/>
          </a:xfrm>
          <a:prstGeom prst="rect">
            <a:avLst/>
          </a:prstGeom>
          <a:noFill/>
        </p:spPr>
        <p:txBody>
          <a:bodyPr wrap="square" rtlCol="0">
            <a:spAutoFit/>
          </a:bodyPr>
          <a:lstStyle/>
          <a:p>
            <a:pPr algn="ctr" defTabSz="342789">
              <a:defRPr/>
            </a:pPr>
            <a:r>
              <a:rPr kumimoji="0" lang="ja-JP" altLang="en-US" sz="1799" b="1" kern="0" dirty="0">
                <a:solidFill>
                  <a:srgbClr val="FFC000">
                    <a:lumMod val="50000"/>
                  </a:srgbClr>
                </a:solidFill>
                <a:latin typeface="メイリオ" panose="020B0604030504040204" pitchFamily="50" charset="-128"/>
                <a:ea typeface="メイリオ" panose="020B0604030504040204" pitchFamily="50" charset="-128"/>
                <a:cs typeface="メイリオ" panose="020B0604030504040204" pitchFamily="50" charset="-128"/>
              </a:rPr>
              <a:t>国民保養温泉地が</a:t>
            </a:r>
            <a:br>
              <a:rPr kumimoji="0" lang="en-US" altLang="ja-JP" sz="1799" b="1" kern="0" dirty="0">
                <a:solidFill>
                  <a:srgbClr val="FFC000">
                    <a:lumMod val="50000"/>
                  </a:srgbClr>
                </a:solidFill>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sz="1799" b="1" kern="0" dirty="0">
                <a:solidFill>
                  <a:srgbClr val="FFC000">
                    <a:lumMod val="50000"/>
                  </a:srgbClr>
                </a:solidFill>
                <a:latin typeface="メイリオ" panose="020B0604030504040204" pitchFamily="50" charset="-128"/>
                <a:ea typeface="メイリオ" panose="020B0604030504040204" pitchFamily="50" charset="-128"/>
                <a:cs typeface="メイリオ" panose="020B0604030504040204" pitchFamily="50" charset="-128"/>
              </a:rPr>
              <a:t>中核的・先進的な役割</a:t>
            </a:r>
          </a:p>
        </p:txBody>
      </p:sp>
      <p:sp>
        <p:nvSpPr>
          <p:cNvPr id="141" name="右カーブ矢印 2"/>
          <p:cNvSpPr/>
          <p:nvPr/>
        </p:nvSpPr>
        <p:spPr>
          <a:xfrm>
            <a:off x="85399" y="3111584"/>
            <a:ext cx="609152" cy="2836891"/>
          </a:xfrm>
          <a:prstGeom prst="curvedRightArrow">
            <a:avLst/>
          </a:prstGeom>
          <a:solidFill>
            <a:srgbClr val="FF0000">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defRPr/>
            </a:pPr>
            <a:endParaRPr kumimoji="0" lang="ja-JP" altLang="en-US" sz="17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2" name="正方形/長方形 141"/>
          <p:cNvSpPr/>
          <p:nvPr/>
        </p:nvSpPr>
        <p:spPr>
          <a:xfrm>
            <a:off x="715926" y="5574039"/>
            <a:ext cx="8815097" cy="117394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defRPr/>
            </a:pPr>
            <a:endParaRPr kumimoji="0" lang="ja-JP" altLang="en-US" sz="1799"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3" name="テキスト ボックス 142"/>
          <p:cNvSpPr txBox="1"/>
          <p:nvPr/>
        </p:nvSpPr>
        <p:spPr>
          <a:xfrm>
            <a:off x="754377" y="5592505"/>
            <a:ext cx="8632677" cy="113928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Ins="359885" rtlCol="0">
            <a:spAutoFit/>
          </a:bodyPr>
          <a:lstStyle/>
          <a:p>
            <a:pPr defTabSz="342789">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資源の一体的評価と保全</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66613" indent="-128546" defTabSz="342789">
              <a:buFont typeface="Arial" panose="020B0604020202020204" pitchFamily="34" charset="0"/>
              <a:buChar char="•"/>
              <a:defRPr/>
            </a:pPr>
            <a:r>
              <a:rPr kumimoji="0" lang="ja-JP" altLang="en-US" sz="13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温泉資源の適切なモニタリングを継続することにより、資源の状況を把握し、利用量の調整を行うなど、温泉資源の持続的な利用を図る</a:t>
            </a:r>
            <a:endParaRPr kumimoji="0" lang="en-US" altLang="ja-JP" sz="13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66613" indent="-128546" defTabSz="342789">
              <a:buFont typeface="Arial" panose="020B0604020202020204" pitchFamily="34" charset="0"/>
              <a:buChar char="•"/>
              <a:defRPr/>
            </a:pPr>
            <a:r>
              <a:rPr kumimoji="0" lang="ja-JP" altLang="en-US" sz="13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温泉熱のカスケード利用など、再生可能エネルギーとしての温泉資源の有効活用を図る</a:t>
            </a:r>
            <a:endParaRPr kumimoji="0" lang="en-US" altLang="ja-JP" sz="13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66613" indent="-128546" defTabSz="342789">
              <a:buFont typeface="Arial" panose="020B0604020202020204" pitchFamily="34" charset="0"/>
              <a:buChar char="•"/>
              <a:defRPr/>
            </a:pPr>
            <a:r>
              <a:rPr kumimoji="0" lang="ja-JP" altLang="en-US" sz="13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源泉の状況やモニタリング情報を公開し、温泉資源の見える化や学習機会の提供</a:t>
            </a:r>
            <a:endParaRPr kumimoji="0" lang="en-US" altLang="ja-JP" sz="13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p:cNvSpPr txBox="1"/>
          <p:nvPr/>
        </p:nvSpPr>
        <p:spPr>
          <a:xfrm>
            <a:off x="9409754" y="6540393"/>
            <a:ext cx="630731" cy="369204"/>
          </a:xfrm>
          <a:prstGeom prst="rect">
            <a:avLst/>
          </a:prstGeom>
          <a:noFill/>
        </p:spPr>
        <p:txBody>
          <a:bodyPr wrap="square" rtlCol="0">
            <a:spAutoFit/>
          </a:bodyPr>
          <a:lstStyle/>
          <a:p>
            <a:pPr algn="ctr" defTabSz="914104"/>
            <a:r>
              <a:rPr kumimoji="0" lang="en-US" altLang="ja-JP" sz="1799" b="1" kern="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4</a:t>
            </a:r>
          </a:p>
        </p:txBody>
      </p:sp>
    </p:spTree>
    <p:extLst>
      <p:ext uri="{BB962C8B-B14F-4D97-AF65-F5344CB8AC3E}">
        <p14:creationId xmlns:p14="http://schemas.microsoft.com/office/powerpoint/2010/main" val="22977254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TotalTime>
  <Words>1031</Words>
  <Application>Microsoft Office PowerPoint</Application>
  <PresentationFormat>A4 210 x 297 mm</PresentationFormat>
  <Paragraphs>136</Paragraphs>
  <Slides>4</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Meiryo UI</vt:lpstr>
      <vt:lpstr>メイリオ</vt:lpstr>
      <vt:lpstr>游ゴシック</vt:lpstr>
      <vt:lpstr>游ゴシック Light</vt:lpstr>
      <vt:lpstr>Arial</vt:lpstr>
      <vt:lpstr>Segoe UI</vt:lpstr>
      <vt:lpstr>Wingdings</vt:lpstr>
      <vt:lpstr>Office テーマ</vt:lpstr>
      <vt:lpstr>温泉資源の保護に関するガイドライン</vt:lpstr>
      <vt:lpstr>温泉法と地熱発電の関係について　</vt:lpstr>
      <vt:lpstr>地熱発電と温泉地の共生事例について（平成27年度環境省調査結果より）</vt:lpstr>
      <vt:lpstr>環境省が取り組む温泉地活性化の方針（有識者会議提言）</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温泉資源の保護に関するガイドライン</dc:title>
  <dc:creator>曽根 拓人</dc:creator>
  <cp:lastModifiedBy>稲 佳奈／リサーチ・コンサル／JRI (ina kana)</cp:lastModifiedBy>
  <cp:revision>3</cp:revision>
  <dcterms:created xsi:type="dcterms:W3CDTF">2018-04-13T07:13:19Z</dcterms:created>
  <dcterms:modified xsi:type="dcterms:W3CDTF">2018-05-15T03:33:44Z</dcterms:modified>
</cp:coreProperties>
</file>