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21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41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97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76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46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5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84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64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6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08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40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83AE7-10CB-4184-A266-8C33E23A8C1F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CBF78-0E0F-48E2-97B9-2EB5F09025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05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"/>
          <p:cNvSpPr txBox="1">
            <a:spLocks/>
          </p:cNvSpPr>
          <p:nvPr/>
        </p:nvSpPr>
        <p:spPr>
          <a:xfrm>
            <a:off x="1192570" y="40571"/>
            <a:ext cx="8295329" cy="3845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 defTabSz="779171">
              <a:defRPr/>
            </a:pPr>
            <a:r>
              <a:rPr kumimoji="0" lang="ja-JP" altLang="en-US" sz="1051" b="1" kern="0" dirty="0">
                <a:ln w="0">
                  <a:noFill/>
                </a:ln>
                <a:solidFill>
                  <a:schemeClr val="tx1"/>
                </a:solidFill>
              </a:rPr>
              <a:t>エネルギー起源</a:t>
            </a:r>
            <a:r>
              <a:rPr kumimoji="0" lang="en-US" altLang="ja-JP" sz="1051" b="1" kern="0" dirty="0">
                <a:ln w="0">
                  <a:noFill/>
                </a:ln>
                <a:solidFill>
                  <a:schemeClr val="tx1"/>
                </a:solidFill>
              </a:rPr>
              <a:t>CO2</a:t>
            </a:r>
            <a:r>
              <a:rPr kumimoji="0" lang="ja-JP" altLang="en-US" sz="1051" b="1" kern="0" dirty="0">
                <a:ln w="0">
                  <a:noFill/>
                </a:ln>
                <a:solidFill>
                  <a:schemeClr val="tx1"/>
                </a:solidFill>
              </a:rPr>
              <a:t>排出削減技術評価・検証事業のうち</a:t>
            </a:r>
          </a:p>
          <a:p>
            <a:pPr algn="l" defTabSz="779171">
              <a:defRPr/>
            </a:pPr>
            <a:r>
              <a:rPr kumimoji="0" lang="ja-JP" altLang="en-US" sz="2399" b="1" kern="0" dirty="0">
                <a:ln w="0">
                  <a:noFill/>
                </a:ln>
                <a:solidFill>
                  <a:schemeClr val="tx1"/>
                </a:solidFill>
              </a:rPr>
              <a:t>既存インフラを活用した再エネ普及加速化事業</a:t>
            </a:r>
          </a:p>
          <a:p>
            <a:pPr algn="l" defTabSz="779171">
              <a:defRPr/>
            </a:pPr>
            <a:r>
              <a:rPr kumimoji="0" lang="ja-JP" altLang="en-US" sz="1400" b="1" kern="0" dirty="0">
                <a:ln w="0">
                  <a:noFill/>
                </a:ln>
                <a:solidFill>
                  <a:schemeClr val="tx1"/>
                </a:solidFill>
              </a:rPr>
              <a:t>（一部国土交通省連携事業）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58" y="82571"/>
            <a:ext cx="696691" cy="42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8271183" y="4148858"/>
            <a:ext cx="941283" cy="319639"/>
          </a:xfrm>
          <a:prstGeom prst="rect">
            <a:avLst/>
          </a:prstGeom>
          <a:gradFill rotWithShape="1">
            <a:gsLst>
              <a:gs pos="0">
                <a:srgbClr val="438086">
                  <a:shade val="51000"/>
                  <a:satMod val="130000"/>
                </a:srgbClr>
              </a:gs>
              <a:gs pos="80000">
                <a:srgbClr val="438086">
                  <a:shade val="93000"/>
                  <a:satMod val="130000"/>
                </a:srgbClr>
              </a:gs>
              <a:gs pos="100000">
                <a:srgbClr val="43808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/>
          <a:p>
            <a:pPr defTabSz="843810">
              <a:defRPr/>
            </a:pPr>
            <a:r>
              <a:rPr kumimoji="0" lang="ja-JP" altLang="en-US" sz="1477" b="1" kern="0" dirty="0">
                <a:solidFill>
                  <a:sysClr val="window" lastClr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イメージ</a:t>
            </a:r>
          </a:p>
        </p:txBody>
      </p:sp>
      <p:pic>
        <p:nvPicPr>
          <p:cNvPr id="3082" name="図 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73" y="4941477"/>
            <a:ext cx="2334464" cy="153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579255" y="4287636"/>
            <a:ext cx="244169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defTabSz="843810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①既存のダム等への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10"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水力発電設備の設置等</a:t>
            </a:r>
            <a:endParaRPr kumimoji="0" lang="en-US" altLang="ja-JP" sz="1600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3002595" y="5995241"/>
            <a:ext cx="4583231" cy="476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楕円 14"/>
          <p:cNvSpPr/>
          <p:nvPr/>
        </p:nvSpPr>
        <p:spPr>
          <a:xfrm>
            <a:off x="7688973" y="4866886"/>
            <a:ext cx="1315616" cy="15758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104">
              <a:defRPr/>
            </a:pPr>
            <a:r>
              <a:rPr kumimoji="0" lang="ja-JP" altLang="en-US" sz="1799" kern="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電力の需要地</a:t>
            </a:r>
          </a:p>
        </p:txBody>
      </p:sp>
      <p:sp>
        <p:nvSpPr>
          <p:cNvPr id="3087" name="テキスト ボックス 6"/>
          <p:cNvSpPr txBox="1">
            <a:spLocks noChangeArrowheads="1"/>
          </p:cNvSpPr>
          <p:nvPr/>
        </p:nvSpPr>
        <p:spPr bwMode="auto">
          <a:xfrm>
            <a:off x="3348559" y="4432046"/>
            <a:ext cx="3891303" cy="14766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 defTabSz="842963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defTabSz="842690">
              <a:defRPr/>
            </a:pPr>
            <a:r>
              <a:rPr lang="ja-JP" altLang="en-US" sz="1799" kern="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②送電ルートとして</a:t>
            </a:r>
            <a:endParaRPr lang="en-US" altLang="ja-JP" sz="1799" kern="0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2690">
              <a:defRPr/>
            </a:pPr>
            <a:r>
              <a:rPr lang="ja-JP" altLang="en-US" sz="1799" kern="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・既存の鉄道架線の活用</a:t>
            </a:r>
            <a:endParaRPr lang="en-US" altLang="ja-JP" sz="1799" kern="0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2690">
              <a:defRPr/>
            </a:pPr>
            <a:r>
              <a:rPr lang="ja-JP" altLang="en-US" sz="1799" kern="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・高速道路の中央分離帯の</a:t>
            </a:r>
            <a:endParaRPr lang="en-US" altLang="ja-JP" sz="1799" kern="0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2690">
              <a:defRPr/>
            </a:pPr>
            <a:r>
              <a:rPr lang="ja-JP" altLang="en-US" sz="1799" kern="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・空きスペース等への電線新設等</a:t>
            </a:r>
            <a:endParaRPr lang="en-US" altLang="ja-JP" sz="1799" kern="0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2690">
              <a:defRPr/>
            </a:pPr>
            <a:r>
              <a:rPr lang="ja-JP" altLang="en-US" sz="1799" kern="0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により、系統制約の克服を図る検証</a:t>
            </a:r>
            <a:endParaRPr lang="en-US" altLang="ja-JP" sz="1799" kern="0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3"/>
          <p:cNvSpPr/>
          <p:nvPr/>
        </p:nvSpPr>
        <p:spPr bwMode="auto">
          <a:xfrm>
            <a:off x="466586" y="2080985"/>
            <a:ext cx="8909369" cy="1728233"/>
          </a:xfrm>
          <a:prstGeom prst="roundRect">
            <a:avLst>
              <a:gd name="adj" fmla="val 11444"/>
            </a:avLst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789" indent="-342789" algn="just" defTabSz="843810">
              <a:buClr>
                <a:prstClr val="black">
                  <a:lumMod val="65000"/>
                  <a:lumOff val="35000"/>
                </a:prstClr>
              </a:buClr>
              <a:buFont typeface="+mj-lt"/>
              <a:buAutoNum type="arabicPeriod"/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水力発電が現行では整備されていないダムの有効活用等により、調整力を有効活用する検証・分析委託事業を実施。</a:t>
            </a:r>
            <a:endParaRPr kumimoji="0" lang="en-US" altLang="ja-JP" sz="19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789" indent="-342789" algn="just" defTabSz="843810">
              <a:buClr>
                <a:prstClr val="black">
                  <a:lumMod val="65000"/>
                  <a:lumOff val="35000"/>
                </a:prstClr>
              </a:buClr>
              <a:buFont typeface="+mj-lt"/>
              <a:buAutoNum type="arabicPeriod"/>
              <a:defRPr/>
            </a:pPr>
            <a:r>
              <a:rPr kumimoji="0"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ダムを有効活用する際などに送電ルートとして既存の鉄道架線の活用、道路等の空きスペース等への電線新設等により、系統制約の克服を図る検証・分析委託事業を実施。</a:t>
            </a:r>
            <a:endParaRPr kumimoji="0" lang="en-US" altLang="ja-JP" sz="1999" kern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88" name="正方形/長方形 2"/>
          <p:cNvSpPr>
            <a:spLocks noChangeArrowheads="1"/>
          </p:cNvSpPr>
          <p:nvPr/>
        </p:nvSpPr>
        <p:spPr bwMode="auto">
          <a:xfrm>
            <a:off x="466579" y="1341440"/>
            <a:ext cx="6286072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9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5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defTabSz="842963">
              <a:spcBef>
                <a:spcPct val="20000"/>
              </a:spcBef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defTabSz="842690">
              <a:lnSpc>
                <a:spcPts val="2499"/>
              </a:lnSpc>
              <a:spcBef>
                <a:spcPct val="0"/>
              </a:spcBef>
              <a:buClr>
                <a:srgbClr val="6F6F6F"/>
              </a:buClr>
              <a:buNone/>
            </a:pPr>
            <a:r>
              <a:rPr lang="ja-JP" altLang="en-US" sz="2399" b="1" kern="0" dirty="0">
                <a:solidFill>
                  <a:srgbClr val="000000"/>
                </a:solidFill>
                <a:latin typeface="メイリオ" panose="020B0604030504040204" pitchFamily="50" charset="-128"/>
              </a:rPr>
              <a:t>ダム・鉄道・高速道路など、</a:t>
            </a:r>
            <a:endParaRPr lang="en-US" altLang="ja-JP" sz="2399" b="1" kern="0" dirty="0">
              <a:solidFill>
                <a:srgbClr val="000000"/>
              </a:solidFill>
              <a:latin typeface="メイリオ" panose="020B0604030504040204" pitchFamily="50" charset="-128"/>
            </a:endParaRPr>
          </a:p>
          <a:p>
            <a:pPr defTabSz="842690">
              <a:lnSpc>
                <a:spcPts val="2499"/>
              </a:lnSpc>
              <a:spcBef>
                <a:spcPct val="0"/>
              </a:spcBef>
              <a:buClr>
                <a:srgbClr val="6F6F6F"/>
              </a:buClr>
              <a:buNone/>
            </a:pPr>
            <a:r>
              <a:rPr lang="ja-JP" altLang="en-US" sz="2399" b="1" kern="0" dirty="0">
                <a:solidFill>
                  <a:srgbClr val="000000"/>
                </a:solidFill>
                <a:latin typeface="メイリオ" panose="020B0604030504040204" pitchFamily="50" charset="-128"/>
              </a:rPr>
              <a:t>既存インフラの活用で効率よく再エネ導入！</a:t>
            </a:r>
            <a:endParaRPr lang="en-US" altLang="ja-JP" sz="2399" b="1" kern="0" dirty="0">
              <a:solidFill>
                <a:srgbClr val="000000"/>
              </a:solidFill>
              <a:latin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281005" y="6524351"/>
            <a:ext cx="630731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04"/>
            <a:r>
              <a:rPr kumimoji="0" lang="ja-JP" altLang="en-US" sz="1799" b="1" kern="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229949" y="895963"/>
            <a:ext cx="1815488" cy="3392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104"/>
            <a:r>
              <a:rPr kumimoji="0" lang="ja-JP" altLang="en-US" sz="1799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事業番号：</a:t>
            </a:r>
            <a:r>
              <a:rPr kumimoji="0" lang="en-US" altLang="ja-JP" sz="1799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47</a:t>
            </a:r>
            <a:endParaRPr kumimoji="0" lang="ja-JP" altLang="en-US" sz="1799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6"/>
          <p:cNvSpPr>
            <a:spLocks noChangeArrowheads="1"/>
          </p:cNvSpPr>
          <p:nvPr/>
        </p:nvSpPr>
        <p:spPr bwMode="auto">
          <a:xfrm>
            <a:off x="4521091" y="606930"/>
            <a:ext cx="5376900" cy="105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3808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年度予算案</a:t>
            </a:r>
            <a:r>
              <a:rPr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年度からの新規事業）</a:t>
            </a:r>
            <a:endParaRPr lang="en-US" altLang="ja-JP" sz="12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3808" eaLnBrk="1" hangingPunct="1">
              <a:lnSpc>
                <a:spcPts val="2399"/>
              </a:lnSpc>
              <a:spcBef>
                <a:spcPct val="0"/>
              </a:spcBef>
              <a:buNone/>
              <a:defRPr/>
            </a:pPr>
            <a:r>
              <a:rPr kumimoji="0" lang="zh-TW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実施期間：平成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kumimoji="0" lang="zh-TW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年度～平成</a:t>
            </a:r>
            <a:r>
              <a:rPr kumimoji="0" lang="en-US" altLang="zh-TW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</a:t>
            </a:r>
            <a:r>
              <a:rPr kumimoji="0" lang="en-US" altLang="ja-JP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2</a:t>
            </a:r>
            <a:r>
              <a:rPr kumimoji="0" lang="zh-TW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</a:p>
          <a:p>
            <a:pPr defTabSz="914104" eaLnBrk="1" hangingPunct="1">
              <a:lnSpc>
                <a:spcPts val="2399"/>
              </a:lnSpc>
              <a:spcBef>
                <a:spcPct val="0"/>
              </a:spcBef>
              <a:buNone/>
            </a:pPr>
            <a:r>
              <a:rPr lang="ja-JP" altLang="en-US" sz="1999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</a:t>
            </a:r>
            <a:r>
              <a:rPr lang="zh-TW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総政</a:t>
            </a:r>
            <a:r>
              <a:rPr lang="en-US" altLang="zh-TW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</a:t>
            </a:r>
            <a:r>
              <a:rPr lang="zh-TW" altLang="en-US" sz="1999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技術室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zh-TW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03-5521-8239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2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690918" y="89101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委託</a:t>
            </a:r>
          </a:p>
        </p:txBody>
      </p:sp>
    </p:spTree>
    <p:extLst>
      <p:ext uri="{BB962C8B-B14F-4D97-AF65-F5344CB8AC3E}">
        <p14:creationId xmlns:p14="http://schemas.microsoft.com/office/powerpoint/2010/main" val="151428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207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曽根 拓人</dc:creator>
  <cp:lastModifiedBy>稲 佳奈／リサーチ・コンサル／JRI (ina kana)</cp:lastModifiedBy>
  <cp:revision>2</cp:revision>
  <dcterms:created xsi:type="dcterms:W3CDTF">2018-04-13T07:12:50Z</dcterms:created>
  <dcterms:modified xsi:type="dcterms:W3CDTF">2018-05-15T03:28:00Z</dcterms:modified>
</cp:coreProperties>
</file>