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4" r:id="rId2"/>
    <p:sldId id="268" r:id="rId3"/>
    <p:sldId id="266" r:id="rId4"/>
    <p:sldId id="267"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99"/>
    <a:srgbClr val="CCECFF"/>
    <a:srgbClr val="4A91BF"/>
    <a:srgbClr val="FFFFCC"/>
    <a:srgbClr val="FFDDFF"/>
    <a:srgbClr val="89A4A7"/>
    <a:srgbClr val="FF3399"/>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51259" autoAdjust="0"/>
  </p:normalViewPr>
  <p:slideViewPr>
    <p:cSldViewPr>
      <p:cViewPr varScale="1">
        <p:scale>
          <a:sx n="72" d="100"/>
          <a:sy n="72" d="100"/>
        </p:scale>
        <p:origin x="57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3" tIns="45721" rIns="91443" bIns="45721" rtlCol="0"/>
          <a:lstStyle>
            <a:lvl1pPr algn="l" eaLnBrk="1" hangingPunct="1">
              <a:defRPr sz="1200">
                <a:cs typeface="メイリオ" pitchFamily="50" charset="-128"/>
              </a:defRPr>
            </a:lvl1pPr>
          </a:lstStyle>
          <a:p>
            <a:pPr>
              <a:defRPr/>
            </a:pPr>
            <a:endParaRPr lang="ja-JP" altLang="en-US"/>
          </a:p>
        </p:txBody>
      </p:sp>
      <p:sp>
        <p:nvSpPr>
          <p:cNvPr id="3" name="日付プレースホルダー 2"/>
          <p:cNvSpPr>
            <a:spLocks noGrp="1"/>
          </p:cNvSpPr>
          <p:nvPr>
            <p:ph type="dt" idx="1"/>
          </p:nvPr>
        </p:nvSpPr>
        <p:spPr>
          <a:xfrm>
            <a:off x="3813175" y="0"/>
            <a:ext cx="2921000" cy="493713"/>
          </a:xfrm>
          <a:prstGeom prst="rect">
            <a:avLst/>
          </a:prstGeom>
        </p:spPr>
        <p:txBody>
          <a:bodyPr vert="horz" lIns="91443" tIns="45721" rIns="91443" bIns="45721" rtlCol="0"/>
          <a:lstStyle>
            <a:lvl1pPr algn="r" eaLnBrk="1" hangingPunct="1">
              <a:defRPr sz="1200">
                <a:cs typeface="メイリオ" pitchFamily="50" charset="-128"/>
              </a:defRPr>
            </a:lvl1pPr>
          </a:lstStyle>
          <a:p>
            <a:pPr>
              <a:defRPr/>
            </a:pPr>
            <a:fld id="{EDDFCAE0-928E-4538-9ABF-7DDB98788D8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3" tIns="45721" rIns="91443" bIns="45721"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3" tIns="45721" rIns="91443" bIns="45721"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21000" cy="493712"/>
          </a:xfrm>
          <a:prstGeom prst="rect">
            <a:avLst/>
          </a:prstGeom>
        </p:spPr>
        <p:txBody>
          <a:bodyPr vert="horz" lIns="91443" tIns="45721" rIns="91443" bIns="45721" rtlCol="0" anchor="b"/>
          <a:lstStyle>
            <a:lvl1pPr algn="l" eaLnBrk="1" hangingPunct="1">
              <a:defRPr sz="1200">
                <a:cs typeface="メイリオ"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3175" y="9371013"/>
            <a:ext cx="2921000" cy="493712"/>
          </a:xfrm>
          <a:prstGeom prst="rect">
            <a:avLst/>
          </a:prstGeom>
        </p:spPr>
        <p:txBody>
          <a:bodyPr vert="horz" wrap="square" lIns="91443" tIns="45721" rIns="91443" bIns="45721" numCol="1" anchor="b" anchorCtr="0" compatLnSpc="1">
            <a:prstTxWarp prst="textNoShape">
              <a:avLst/>
            </a:prstTxWarp>
          </a:bodyPr>
          <a:lstStyle>
            <a:lvl1pPr algn="r" eaLnBrk="1" hangingPunct="1">
              <a:defRPr sz="1200">
                <a:cs typeface="+mn-cs"/>
              </a:defRPr>
            </a:lvl1pPr>
          </a:lstStyle>
          <a:p>
            <a:pPr>
              <a:defRPr/>
            </a:pPr>
            <a:fld id="{111AC050-BEE6-46B7-ABFB-8ACA290A13ED}" type="slidenum">
              <a:rPr lang="ja-JP" altLang="en-US"/>
              <a:pPr>
                <a:defRPr/>
              </a:pPr>
              <a:t>‹#›</a:t>
            </a:fld>
            <a:endParaRPr lang="ja-JP" altLang="en-US"/>
          </a:p>
        </p:txBody>
      </p:sp>
    </p:spTree>
    <p:extLst>
      <p:ext uri="{BB962C8B-B14F-4D97-AF65-F5344CB8AC3E}">
        <p14:creationId xmlns:p14="http://schemas.microsoft.com/office/powerpoint/2010/main" val="667083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423863" y="798513"/>
            <a:ext cx="5767387" cy="3992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　</a:t>
            </a:r>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6F0DA1A5-855F-421D-B7E9-46FF9AD46317}" type="slidenum">
              <a:rPr lang="ja-JP" altLang="en-US" smtClean="0">
                <a:solidFill>
                  <a:srgbClr val="000000"/>
                </a:solidFill>
                <a:latin typeface="Cambria" panose="02040503050406030204" pitchFamily="18" charset="0"/>
                <a:ea typeface="メイリオ" panose="020B0604030504040204" pitchFamily="50" charset="-128"/>
                <a:cs typeface="メイリオ" panose="020B0604030504040204" pitchFamily="50" charset="-128"/>
              </a:rPr>
              <a:pPr>
                <a:spcBef>
                  <a:spcPct val="0"/>
                </a:spcBef>
              </a:pPr>
              <a:t>1</a:t>
            </a:fld>
            <a:endParaRPr lang="ja-JP" altLang="en-US">
              <a:solidFill>
                <a:srgbClr val="000000"/>
              </a:solidFill>
              <a:latin typeface="Cambria" panose="02040503050406030204" pitchFamily="18"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92544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423863" y="798513"/>
            <a:ext cx="5767387" cy="3992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　</a:t>
            </a:r>
          </a:p>
        </p:txBody>
      </p:sp>
      <p:sp>
        <p:nvSpPr>
          <p:cNvPr id="71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AB616892-3106-4091-9B1C-C67D18B83504}" type="slidenum">
              <a:rPr lang="ja-JP" altLang="en-US" smtClean="0">
                <a:latin typeface="Cambria" panose="02040503050406030204" pitchFamily="18" charset="0"/>
                <a:ea typeface="メイリオ" panose="020B0604030504040204" pitchFamily="50" charset="-128"/>
                <a:cs typeface="メイリオ" panose="020B0604030504040204" pitchFamily="50" charset="-128"/>
              </a:rPr>
              <a:pPr>
                <a:spcBef>
                  <a:spcPct val="0"/>
                </a:spcBef>
              </a:pPr>
              <a:t>4</a:t>
            </a:fld>
            <a:endParaRPr lang="ja-JP" altLang="en-US">
              <a:latin typeface="Cambria" panose="02040503050406030204" pitchFamily="18"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61905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46384BC-8DB8-45A6-9D93-E9509916D469}"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168454D8-1D0B-413C-87E3-AEC2B983E6ED}" type="slidenum">
              <a:rPr lang="ja-JP" altLang="en-US" smtClean="0"/>
              <a:pPr>
                <a:defRPr/>
              </a:pPr>
              <a:t>‹#›</a:t>
            </a:fld>
            <a:endParaRPr lang="ja-JP" altLang="en-US"/>
          </a:p>
        </p:txBody>
      </p:sp>
    </p:spTree>
    <p:extLst>
      <p:ext uri="{BB962C8B-B14F-4D97-AF65-F5344CB8AC3E}">
        <p14:creationId xmlns:p14="http://schemas.microsoft.com/office/powerpoint/2010/main" val="91789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BD037456-3D67-4DAD-B89E-19BD5E0D1EF3}"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C7F7DE08-25EA-41C5-8DAD-34DC244091C3}" type="slidenum">
              <a:rPr lang="ja-JP" altLang="en-US" smtClean="0"/>
              <a:pPr>
                <a:defRPr/>
              </a:pPr>
              <a:t>‹#›</a:t>
            </a:fld>
            <a:endParaRPr lang="ja-JP" altLang="en-US"/>
          </a:p>
        </p:txBody>
      </p:sp>
    </p:spTree>
    <p:extLst>
      <p:ext uri="{BB962C8B-B14F-4D97-AF65-F5344CB8AC3E}">
        <p14:creationId xmlns:p14="http://schemas.microsoft.com/office/powerpoint/2010/main" val="1833240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14483A56-8D8F-48BC-9052-31DDA761CE59}"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93256DDE-2CF6-41D9-84C1-919F80F00753}" type="slidenum">
              <a:rPr lang="ja-JP" altLang="en-US" smtClean="0"/>
              <a:pPr>
                <a:defRPr/>
              </a:pPr>
              <a:t>‹#›</a:t>
            </a:fld>
            <a:endParaRPr lang="ja-JP" altLang="en-US"/>
          </a:p>
        </p:txBody>
      </p:sp>
    </p:spTree>
    <p:extLst>
      <p:ext uri="{BB962C8B-B14F-4D97-AF65-F5344CB8AC3E}">
        <p14:creationId xmlns:p14="http://schemas.microsoft.com/office/powerpoint/2010/main" val="162178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B0BDE036-0AE4-4809-AD8E-877FA50E7CEB}"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AB9FBF87-071C-4C58-9639-5C623B4E1BA9}" type="slidenum">
              <a:rPr lang="ja-JP" altLang="en-US" smtClean="0"/>
              <a:pPr>
                <a:defRPr/>
              </a:pPr>
              <a:t>‹#›</a:t>
            </a:fld>
            <a:endParaRPr lang="ja-JP" altLang="en-US"/>
          </a:p>
        </p:txBody>
      </p:sp>
    </p:spTree>
    <p:extLst>
      <p:ext uri="{BB962C8B-B14F-4D97-AF65-F5344CB8AC3E}">
        <p14:creationId xmlns:p14="http://schemas.microsoft.com/office/powerpoint/2010/main" val="333436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33492D42-8EC5-4EFD-A4F7-B8C6D3A50EA4}"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E3F43CC-D46C-470A-A3E3-FC62F712C769}" type="slidenum">
              <a:rPr lang="ja-JP" altLang="en-US" smtClean="0"/>
              <a:pPr>
                <a:defRPr/>
              </a:pPr>
              <a:t>‹#›</a:t>
            </a:fld>
            <a:endParaRPr lang="ja-JP" altLang="en-US"/>
          </a:p>
        </p:txBody>
      </p:sp>
    </p:spTree>
    <p:extLst>
      <p:ext uri="{BB962C8B-B14F-4D97-AF65-F5344CB8AC3E}">
        <p14:creationId xmlns:p14="http://schemas.microsoft.com/office/powerpoint/2010/main" val="184255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7D60DD4-DE14-4AAE-B3DD-ACC88022D34F}"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11B4608F-8A68-4778-B62F-C08EE0A8D6F2}" type="slidenum">
              <a:rPr lang="ja-JP" altLang="en-US" smtClean="0"/>
              <a:pPr>
                <a:defRPr/>
              </a:pPr>
              <a:t>‹#›</a:t>
            </a:fld>
            <a:endParaRPr lang="ja-JP" altLang="en-US"/>
          </a:p>
        </p:txBody>
      </p:sp>
    </p:spTree>
    <p:extLst>
      <p:ext uri="{BB962C8B-B14F-4D97-AF65-F5344CB8AC3E}">
        <p14:creationId xmlns:p14="http://schemas.microsoft.com/office/powerpoint/2010/main" val="188264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C90D1D75-EA1F-47D9-8F7D-60C37FB11D84}" type="datetimeFigureOut">
              <a:rPr lang="ja-JP" altLang="en-US" smtClean="0"/>
              <a:pPr>
                <a:defRPr/>
              </a:pPr>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E02E7D4E-8863-48AC-A0FB-BD8D4A7B91A3}" type="slidenum">
              <a:rPr lang="ja-JP" altLang="en-US" smtClean="0"/>
              <a:pPr>
                <a:defRPr/>
              </a:pPr>
              <a:t>‹#›</a:t>
            </a:fld>
            <a:endParaRPr lang="ja-JP" altLang="en-US"/>
          </a:p>
        </p:txBody>
      </p:sp>
    </p:spTree>
    <p:extLst>
      <p:ext uri="{BB962C8B-B14F-4D97-AF65-F5344CB8AC3E}">
        <p14:creationId xmlns:p14="http://schemas.microsoft.com/office/powerpoint/2010/main" val="306539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64D234EE-2C6C-4FA9-92A6-17E5BBEC96F6}" type="datetimeFigureOut">
              <a:rPr lang="ja-JP" altLang="en-US" smtClean="0"/>
              <a:pPr>
                <a:defRPr/>
              </a:pPr>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078D2F23-F58E-4344-9967-AB588FBAE1FD}" type="slidenum">
              <a:rPr lang="ja-JP" altLang="en-US" smtClean="0"/>
              <a:pPr>
                <a:defRPr/>
              </a:pPr>
              <a:t>‹#›</a:t>
            </a:fld>
            <a:endParaRPr lang="ja-JP" altLang="en-US"/>
          </a:p>
        </p:txBody>
      </p:sp>
    </p:spTree>
    <p:extLst>
      <p:ext uri="{BB962C8B-B14F-4D97-AF65-F5344CB8AC3E}">
        <p14:creationId xmlns:p14="http://schemas.microsoft.com/office/powerpoint/2010/main" val="3680245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48133AA0-2C67-45BB-929D-DA5DE18DD09B}" type="datetimeFigureOut">
              <a:rPr lang="ja-JP" altLang="en-US" smtClean="0"/>
              <a:pPr>
                <a:defRPr/>
              </a:pPr>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3F71792E-4BDF-45D7-823F-EADB381B2F50}" type="slidenum">
              <a:rPr lang="ja-JP" altLang="en-US" smtClean="0"/>
              <a:pPr>
                <a:defRPr/>
              </a:pPr>
              <a:t>‹#›</a:t>
            </a:fld>
            <a:endParaRPr lang="ja-JP" altLang="en-US"/>
          </a:p>
        </p:txBody>
      </p:sp>
    </p:spTree>
    <p:extLst>
      <p:ext uri="{BB962C8B-B14F-4D97-AF65-F5344CB8AC3E}">
        <p14:creationId xmlns:p14="http://schemas.microsoft.com/office/powerpoint/2010/main" val="3547336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7E15907E-4805-4F74-BB9A-0EFE157D3CDB}"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8C725D08-7EE1-4A1D-B87C-B2A3D3FB4B1F}" type="slidenum">
              <a:rPr lang="ja-JP" altLang="en-US" smtClean="0"/>
              <a:pPr>
                <a:defRPr/>
              </a:pPr>
              <a:t>‹#›</a:t>
            </a:fld>
            <a:endParaRPr lang="ja-JP" altLang="en-US"/>
          </a:p>
        </p:txBody>
      </p:sp>
    </p:spTree>
    <p:extLst>
      <p:ext uri="{BB962C8B-B14F-4D97-AF65-F5344CB8AC3E}">
        <p14:creationId xmlns:p14="http://schemas.microsoft.com/office/powerpoint/2010/main" val="69979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8477030-13E1-45D8-8F05-DA968D8A69DA}"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B0F1280-CD01-43CD-A1C3-AE67DECD32F8}" type="slidenum">
              <a:rPr lang="ja-JP" altLang="en-US" smtClean="0"/>
              <a:pPr>
                <a:defRPr/>
              </a:pPr>
              <a:t>‹#›</a:t>
            </a:fld>
            <a:endParaRPr lang="ja-JP" altLang="en-US"/>
          </a:p>
        </p:txBody>
      </p:sp>
    </p:spTree>
    <p:extLst>
      <p:ext uri="{BB962C8B-B14F-4D97-AF65-F5344CB8AC3E}">
        <p14:creationId xmlns:p14="http://schemas.microsoft.com/office/powerpoint/2010/main" val="94885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fld id="{C464ECCA-ABE7-40F3-9C1E-A4FDCBB8538F}" type="datetimeFigureOut">
              <a:rPr lang="ja-JP" altLang="en-US" smtClean="0"/>
              <a:pPr>
                <a:defRPr/>
              </a:pPr>
              <a:t>2018/5/15</a:t>
            </a:fld>
            <a:endParaRPr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BDB48BBA-5BED-410B-B329-1F750262A0B9}" type="slidenum">
              <a:rPr lang="ja-JP" altLang="en-US" smtClean="0"/>
              <a:pPr>
                <a:defRPr/>
              </a:pPr>
              <a:t>‹#›</a:t>
            </a:fld>
            <a:endParaRPr lang="ja-JP" altLang="en-US"/>
          </a:p>
        </p:txBody>
      </p:sp>
    </p:spTree>
    <p:extLst>
      <p:ext uri="{BB962C8B-B14F-4D97-AF65-F5344CB8AC3E}">
        <p14:creationId xmlns:p14="http://schemas.microsoft.com/office/powerpoint/2010/main" val="608978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テキスト ボックス 39"/>
          <p:cNvSpPr txBox="1">
            <a:spLocks noChangeArrowheads="1"/>
          </p:cNvSpPr>
          <p:nvPr/>
        </p:nvSpPr>
        <p:spPr bwMode="auto">
          <a:xfrm>
            <a:off x="3285028" y="6060257"/>
            <a:ext cx="53973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計画</a:t>
            </a:r>
            <a:endParaRPr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endParaRPr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a:t>
            </a:r>
          </a:p>
        </p:txBody>
      </p:sp>
      <p:sp>
        <p:nvSpPr>
          <p:cNvPr id="3140" name="矢印: 右 3139"/>
          <p:cNvSpPr/>
          <p:nvPr/>
        </p:nvSpPr>
        <p:spPr>
          <a:xfrm>
            <a:off x="3285030" y="6277064"/>
            <a:ext cx="527467" cy="15783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テキスト ボックス 39"/>
          <p:cNvSpPr txBox="1">
            <a:spLocks noChangeArrowheads="1"/>
          </p:cNvSpPr>
          <p:nvPr/>
        </p:nvSpPr>
        <p:spPr bwMode="auto">
          <a:xfrm>
            <a:off x="7429847" y="6060256"/>
            <a:ext cx="7059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最終的</a:t>
            </a:r>
            <a:endParaRPr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endParaRPr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には</a:t>
            </a:r>
          </a:p>
        </p:txBody>
      </p:sp>
      <p:sp>
        <p:nvSpPr>
          <p:cNvPr id="116" name="正方形/長方形 115"/>
          <p:cNvSpPr/>
          <p:nvPr/>
        </p:nvSpPr>
        <p:spPr>
          <a:xfrm rot="5400000">
            <a:off x="5081823" y="1827160"/>
            <a:ext cx="72000" cy="6156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34"/>
          <p:cNvSpPr txBox="1">
            <a:spLocks noChangeArrowheads="1"/>
          </p:cNvSpPr>
          <p:nvPr/>
        </p:nvSpPr>
        <p:spPr bwMode="auto">
          <a:xfrm>
            <a:off x="580180" y="5981115"/>
            <a:ext cx="2697287" cy="749720"/>
          </a:xfrm>
          <a:prstGeom prst="roundRect">
            <a:avLst/>
          </a:prstGeom>
          <a:solidFill>
            <a:srgbClr val="CCECFF"/>
          </a:solidFill>
          <a:ln w="12700">
            <a:solidFill>
              <a:schemeClr val="tx1"/>
            </a:solidFill>
          </a:ln>
          <a:extLst/>
        </p:spPr>
        <p:txBody>
          <a:bodyPr wrap="none" anchor="ctr">
            <a:no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025" y="69878"/>
            <a:ext cx="802060" cy="532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テキスト ボックス 28"/>
          <p:cNvSpPr txBox="1"/>
          <p:nvPr/>
        </p:nvSpPr>
        <p:spPr>
          <a:xfrm>
            <a:off x="8077208" y="290147"/>
            <a:ext cx="1368669" cy="404726"/>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a:defRPr/>
            </a:pPr>
            <a:r>
              <a:rPr lang="ja-JP" altLang="en-US"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年度要求額</a:t>
            </a:r>
            <a:endParaRPr lang="en-US" altLang="ja-JP"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億円</a:t>
            </a:r>
            <a:endParaRPr lang="en-US" altLang="ja-JP" sz="1015"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Rectangle 3"/>
          <p:cNvSpPr>
            <a:spLocks noChangeArrowheads="1"/>
          </p:cNvSpPr>
          <p:nvPr/>
        </p:nvSpPr>
        <p:spPr bwMode="auto">
          <a:xfrm>
            <a:off x="1113631" y="8941"/>
            <a:ext cx="8390792" cy="828560"/>
          </a:xfrm>
          <a:prstGeom prst="rect">
            <a:avLst/>
          </a:prstGeom>
          <a:noFill/>
          <a:ln w="9525">
            <a:noFill/>
            <a:miter lim="800000"/>
            <a:headEnd/>
            <a:tailEnd/>
          </a:ln>
          <a:effectLst/>
        </p:spPr>
        <p:txBody>
          <a:bodyPr wrap="none" anchor="t"/>
          <a:lstStyle/>
          <a:p>
            <a:pPr eaLnBrk="1" hangingPunct="1">
              <a:defRP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木質バイオマス資源の持続的活用による再生可能</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エネルギー導入計画策定事業</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（経済産業省連携事業）　</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テキスト ボックス 34"/>
          <p:cNvSpPr txBox="1">
            <a:spLocks noChangeArrowheads="1"/>
          </p:cNvSpPr>
          <p:nvPr/>
        </p:nvSpPr>
        <p:spPr bwMode="auto">
          <a:xfrm>
            <a:off x="6804156" y="5120071"/>
            <a:ext cx="2520000" cy="468000"/>
          </a:xfrm>
          <a:prstGeom prst="roundRect">
            <a:avLst/>
          </a:prstGeom>
          <a:solidFill>
            <a:schemeClr val="bg1"/>
          </a:solidFill>
          <a:ln w="12700">
            <a:solidFill>
              <a:schemeClr val="tx1"/>
            </a:solidFill>
          </a:ln>
          <a:extLst/>
        </p:spPr>
        <p:txBody>
          <a:bodyPr wrap="none" anchor="ctr">
            <a:no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森林等の管理方法の検討</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テキスト ボックス 34"/>
          <p:cNvSpPr txBox="1">
            <a:spLocks noChangeArrowheads="1"/>
          </p:cNvSpPr>
          <p:nvPr/>
        </p:nvSpPr>
        <p:spPr bwMode="auto">
          <a:xfrm>
            <a:off x="673909" y="5120071"/>
            <a:ext cx="2520000" cy="468000"/>
          </a:xfrm>
          <a:prstGeom prst="roundRect">
            <a:avLst/>
          </a:prstGeom>
          <a:solidFill>
            <a:schemeClr val="lt1"/>
          </a:solidFill>
          <a:ln w="12700">
            <a:solidFill>
              <a:schemeClr val="tx1"/>
            </a:solidFill>
          </a:ln>
          <a:extLst/>
        </p:spPr>
        <p:txBody>
          <a:bodyPr wrap="none" anchor="ctr">
            <a:no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地域の木質バイオマス賦存量の把握</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34"/>
          <p:cNvSpPr txBox="1">
            <a:spLocks noChangeArrowheads="1"/>
          </p:cNvSpPr>
          <p:nvPr/>
        </p:nvSpPr>
        <p:spPr bwMode="auto">
          <a:xfrm>
            <a:off x="3739032" y="5120071"/>
            <a:ext cx="2520000" cy="468000"/>
          </a:xfrm>
          <a:prstGeom prst="roundRect">
            <a:avLst/>
          </a:prstGeom>
          <a:solidFill>
            <a:schemeClr val="bg1"/>
          </a:solidFill>
          <a:ln w="12700">
            <a:solidFill>
              <a:schemeClr val="tx1"/>
            </a:solidFill>
          </a:ln>
          <a:extLst/>
        </p:spPr>
        <p:txBody>
          <a:bodyPr wrap="none" anchor="ctr">
            <a:no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木質バイオマス資源の活用・</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ポテンシャル量の把握</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3517754" y="3656939"/>
            <a:ext cx="3200148" cy="1099287"/>
            <a:chOff x="2976220" y="4484094"/>
            <a:chExt cx="3200148" cy="1099285"/>
          </a:xfrm>
        </p:grpSpPr>
        <p:grpSp>
          <p:nvGrpSpPr>
            <p:cNvPr id="3101" name="グループ化 8"/>
            <p:cNvGrpSpPr>
              <a:grpSpLocks/>
            </p:cNvGrpSpPr>
            <p:nvPr/>
          </p:nvGrpSpPr>
          <p:grpSpPr bwMode="auto">
            <a:xfrm>
              <a:off x="2976220" y="4484094"/>
              <a:ext cx="3200148" cy="1099285"/>
              <a:chOff x="3436281" y="4064104"/>
              <a:chExt cx="2843468" cy="1190236"/>
            </a:xfrm>
          </p:grpSpPr>
          <p:pic>
            <p:nvPicPr>
              <p:cNvPr id="3133" name="Picture 16" descr="http://kumazaki.tegaki-japan.com/kuma-gazou-big/kuma-pars-big-018.jpg"/>
              <p:cNvPicPr>
                <a:picLocks noChangeAspect="1" noChangeArrowheads="1"/>
              </p:cNvPicPr>
              <p:nvPr/>
            </p:nvPicPr>
            <p:blipFill>
              <a:blip r:embed="rId4">
                <a:extLst>
                  <a:ext uri="{28A0092B-C50C-407E-A947-70E740481C1C}">
                    <a14:useLocalDpi xmlns:a14="http://schemas.microsoft.com/office/drawing/2010/main" val="0"/>
                  </a:ext>
                </a:extLst>
              </a:blip>
              <a:srcRect b="9424"/>
              <a:stretch>
                <a:fillRect/>
              </a:stretch>
            </p:blipFill>
            <p:spPr bwMode="auto">
              <a:xfrm>
                <a:off x="3745459" y="4753355"/>
                <a:ext cx="577181" cy="438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Picture 10" descr="http://www.kyoto-be.ne.jp/ayabe-hs/cms/?action=common_download_main&amp;upload_id=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5857" y="4064104"/>
                <a:ext cx="562299" cy="457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 name="角丸四角形 87"/>
              <p:cNvSpPr>
                <a:spLocks noChangeAspect="1"/>
              </p:cNvSpPr>
              <p:nvPr/>
            </p:nvSpPr>
            <p:spPr bwMode="auto">
              <a:xfrm>
                <a:off x="5105737" y="4752952"/>
                <a:ext cx="523123" cy="466958"/>
              </a:xfrm>
              <a:prstGeom prst="roundRect">
                <a:avLst>
                  <a:gd name="adj" fmla="val 1207"/>
                </a:avLst>
              </a:prstGeom>
              <a:blipFill>
                <a:blip r:embed="rId6" cstate="print">
                  <a:extLst>
                    <a:ext uri="{28A0092B-C50C-407E-A947-70E740481C1C}">
                      <a14:useLocalDpi xmlns:a14="http://schemas.microsoft.com/office/drawing/2010/main" val="0"/>
                    </a:ext>
                  </a:extLst>
                </a:blip>
                <a:srcRect/>
                <a:stretch>
                  <a:fillRect t="-4000" b="-4000"/>
                </a:stretch>
              </a:blipFill>
              <a:ln w="25400" cap="flat" cmpd="sng" algn="ctr">
                <a:solidFill>
                  <a:srgbClr val="FFFFFF">
                    <a:hueOff val="0"/>
                    <a:satOff val="0"/>
                    <a:lumOff val="0"/>
                    <a:alphaOff val="0"/>
                  </a:srgbClr>
                </a:solidFill>
                <a:prstDash val="solid"/>
              </a:ln>
              <a:effectLst/>
            </p:spPr>
          </p:sp>
          <p:sp>
            <p:nvSpPr>
              <p:cNvPr id="89" name="テキスト ボックス 58"/>
              <p:cNvSpPr txBox="1">
                <a:spLocks noChangeArrowheads="1"/>
              </p:cNvSpPr>
              <p:nvPr/>
            </p:nvSpPr>
            <p:spPr bwMode="auto">
              <a:xfrm>
                <a:off x="4781564" y="4509264"/>
                <a:ext cx="983040" cy="299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スポーツ施設</a:t>
                </a:r>
              </a:p>
            </p:txBody>
          </p:sp>
          <p:sp>
            <p:nvSpPr>
              <p:cNvPr id="90" name="テキスト ボックス 60"/>
              <p:cNvSpPr txBox="1">
                <a:spLocks noChangeArrowheads="1"/>
              </p:cNvSpPr>
              <p:nvPr/>
            </p:nvSpPr>
            <p:spPr bwMode="auto">
              <a:xfrm>
                <a:off x="5541483" y="4954423"/>
                <a:ext cx="738266" cy="299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宿泊施設</a:t>
                </a:r>
              </a:p>
            </p:txBody>
          </p:sp>
          <p:sp>
            <p:nvSpPr>
              <p:cNvPr id="91" name="テキスト ボックス 39"/>
              <p:cNvSpPr txBox="1">
                <a:spLocks noChangeArrowheads="1"/>
              </p:cNvSpPr>
              <p:nvPr/>
            </p:nvSpPr>
            <p:spPr bwMode="auto">
              <a:xfrm>
                <a:off x="4237173" y="4923205"/>
                <a:ext cx="758865" cy="299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温浴施設</a:t>
                </a:r>
              </a:p>
            </p:txBody>
          </p:sp>
          <p:sp>
            <p:nvSpPr>
              <p:cNvPr id="103" name="テキスト ボックス 39"/>
              <p:cNvSpPr txBox="1">
                <a:spLocks noChangeArrowheads="1"/>
              </p:cNvSpPr>
              <p:nvPr/>
            </p:nvSpPr>
            <p:spPr bwMode="auto">
              <a:xfrm>
                <a:off x="3436281" y="4444577"/>
                <a:ext cx="1393448" cy="299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バイオマス発電施設</a:t>
                </a:r>
              </a:p>
            </p:txBody>
          </p:sp>
        </p:grpSp>
        <p:pic>
          <p:nvPicPr>
            <p:cNvPr id="3108" name="Picture 63"/>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6686" y="4486999"/>
              <a:ext cx="756785" cy="382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109" name="正方形/長方形 1"/>
          <p:cNvSpPr>
            <a:spLocks noChangeArrowheads="1"/>
          </p:cNvSpPr>
          <p:nvPr/>
        </p:nvSpPr>
        <p:spPr bwMode="auto">
          <a:xfrm>
            <a:off x="1091943" y="5970575"/>
            <a:ext cx="2045004" cy="43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o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spcBef>
                <a:spcPct val="0"/>
              </a:spcBef>
              <a:buFontTx/>
              <a:buNone/>
            </a:pPr>
            <a:r>
              <a:rPr lang="ja-JP" altLang="en-US" sz="1200" b="1" dirty="0">
                <a:solidFill>
                  <a:srgbClr val="000000"/>
                </a:solidFill>
                <a:latin typeface="メイリオ" panose="020B0604030504040204" pitchFamily="50" charset="-128"/>
              </a:rPr>
              <a:t>地域資源の循環計画</a:t>
            </a:r>
          </a:p>
          <a:p>
            <a:pPr algn="ctr" eaLnBrk="1" hangingPunct="1">
              <a:spcBef>
                <a:spcPct val="0"/>
              </a:spcBef>
              <a:buFontTx/>
              <a:buNone/>
            </a:pPr>
            <a:r>
              <a:rPr lang="ja-JP" altLang="en-US" sz="1200" b="1" dirty="0">
                <a:solidFill>
                  <a:srgbClr val="000000"/>
                </a:solidFill>
                <a:latin typeface="メイリオ" panose="020B0604030504040204" pitchFamily="50" charset="-128"/>
              </a:rPr>
              <a:t>　二酸化炭素排出削減目標</a:t>
            </a:r>
            <a:endParaRPr lang="en-US" altLang="ja-JP" sz="1200" b="1" dirty="0">
              <a:solidFill>
                <a:srgbClr val="000000"/>
              </a:solidFill>
              <a:latin typeface="メイリオ" panose="020B0604030504040204" pitchFamily="50" charset="-128"/>
            </a:endParaRPr>
          </a:p>
        </p:txBody>
      </p:sp>
      <p:pic>
        <p:nvPicPr>
          <p:cNvPr id="2113" name="Picture 65" descr="C:\Program Files\Microsoft Office\MEDIA\CAGCAT10\j0299125.wmf"/>
          <p:cNvPicPr>
            <a:picLocks noChangeAspect="1" noChangeArrowheads="1"/>
          </p:cNvPicPr>
          <p:nvPr/>
        </p:nvPicPr>
        <p:blipFill rotWithShape="1">
          <a:blip r:embed="rId8" cstate="print">
            <a:duotone>
              <a:schemeClr val="accent2">
                <a:shade val="45000"/>
                <a:satMod val="135000"/>
              </a:schemeClr>
              <a:prstClr val="white"/>
            </a:duotone>
            <a:lum bright="20000"/>
            <a:extLst>
              <a:ext uri="{28A0092B-C50C-407E-A947-70E740481C1C}">
                <a14:useLocalDpi xmlns:a14="http://schemas.microsoft.com/office/drawing/2010/main" val="0"/>
              </a:ext>
            </a:extLst>
          </a:blip>
          <a:srcRect t="1" r="12871" b="61389"/>
          <a:stretch/>
        </p:blipFill>
        <p:spPr bwMode="auto">
          <a:xfrm>
            <a:off x="694977" y="6015782"/>
            <a:ext cx="463649" cy="340199"/>
          </a:xfrm>
          <a:prstGeom prst="rect">
            <a:avLst/>
          </a:prstGeom>
          <a:noFill/>
          <a:extLst>
            <a:ext uri="{909E8E84-426E-40DD-AFC4-6F175D3DCCD1}">
              <a14:hiddenFill xmlns:a14="http://schemas.microsoft.com/office/drawing/2010/main">
                <a:solidFill>
                  <a:srgbClr val="FFFFFF"/>
                </a:solidFill>
              </a14:hiddenFill>
            </a:ext>
          </a:extLst>
        </p:spPr>
      </p:pic>
      <p:pic>
        <p:nvPicPr>
          <p:cNvPr id="3111" name="Picture 5" descr="http://www.pref.osaka.jp/nosei/osakamon/buy/images/ill01.jpg"/>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90014" y="3604471"/>
            <a:ext cx="2703635" cy="1155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4" descr="http://hyogo-moriclub.sakura.ne.jp/katudoti/yukitune/yukitune175.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01757" y="4189556"/>
            <a:ext cx="802931" cy="452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3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03678" y="3707532"/>
            <a:ext cx="720969" cy="59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14"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45761" y="4181397"/>
            <a:ext cx="843059" cy="478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15" name="Picture 5" descr="http://www.pref.osaka.jp/nosei/osakamon/buy/images/ill01.jpg"/>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9834" y="3599002"/>
            <a:ext cx="2703635" cy="1072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16" name="グループ化 6"/>
          <p:cNvGrpSpPr>
            <a:grpSpLocks/>
          </p:cNvGrpSpPr>
          <p:nvPr/>
        </p:nvGrpSpPr>
        <p:grpSpPr bwMode="auto">
          <a:xfrm>
            <a:off x="728558" y="3767525"/>
            <a:ext cx="2412171" cy="1104693"/>
            <a:chOff x="322914" y="5411289"/>
            <a:chExt cx="2613594" cy="1196994"/>
          </a:xfrm>
        </p:grpSpPr>
        <p:pic>
          <p:nvPicPr>
            <p:cNvPr id="3127" name="Picture 3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2914" y="5738298"/>
              <a:ext cx="613793" cy="498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28" name="Picture 40" descr="D:\H25年度\07_里山バイオマス実証事業\写真等\提出データ（差し替え）\図表\図4-11.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257261" y="5623031"/>
              <a:ext cx="679247" cy="54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9" name="Picture 41" descr="D:\H25年度\07_里山バイオマス実証事業\写真等\提出データ（差し替え）\図表\図4-15.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285117" y="6042563"/>
              <a:ext cx="587059" cy="468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テキスト ボックス 51"/>
            <p:cNvSpPr txBox="1">
              <a:spLocks noChangeArrowheads="1"/>
            </p:cNvSpPr>
            <p:nvPr/>
          </p:nvSpPr>
          <p:spPr bwMode="auto">
            <a:xfrm>
              <a:off x="629811" y="5511480"/>
              <a:ext cx="298496" cy="3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薪</a:t>
              </a:r>
            </a:p>
          </p:txBody>
        </p:sp>
        <p:sp>
          <p:nvSpPr>
            <p:cNvPr id="59" name="テキスト ボックス 1"/>
            <p:cNvSpPr txBox="1">
              <a:spLocks noChangeArrowheads="1"/>
            </p:cNvSpPr>
            <p:nvPr/>
          </p:nvSpPr>
          <p:spPr bwMode="auto">
            <a:xfrm>
              <a:off x="2631616" y="5411289"/>
              <a:ext cx="298496" cy="3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竹</a:t>
              </a:r>
            </a:p>
          </p:txBody>
        </p:sp>
        <p:sp>
          <p:nvSpPr>
            <p:cNvPr id="61" name="テキスト ボックス 53"/>
            <p:cNvSpPr txBox="1">
              <a:spLocks noChangeArrowheads="1"/>
            </p:cNvSpPr>
            <p:nvPr/>
          </p:nvSpPr>
          <p:spPr bwMode="auto">
            <a:xfrm>
              <a:off x="1839651" y="6308140"/>
              <a:ext cx="785935" cy="30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枝・葉</a:t>
              </a:r>
            </a:p>
          </p:txBody>
        </p:sp>
      </p:grpSp>
      <p:sp>
        <p:nvSpPr>
          <p:cNvPr id="67" name="正方形/長方形 66"/>
          <p:cNvSpPr/>
          <p:nvPr/>
        </p:nvSpPr>
        <p:spPr>
          <a:xfrm>
            <a:off x="8840894" y="86304"/>
            <a:ext cx="966523" cy="29243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1091119">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p>
        </p:txBody>
      </p:sp>
      <p:sp>
        <p:nvSpPr>
          <p:cNvPr id="73" name="テキスト ボックス 19"/>
          <p:cNvSpPr txBox="1">
            <a:spLocks noChangeArrowheads="1"/>
          </p:cNvSpPr>
          <p:nvPr/>
        </p:nvSpPr>
        <p:spPr bwMode="auto">
          <a:xfrm>
            <a:off x="437315" y="1928351"/>
            <a:ext cx="9064767" cy="1631216"/>
          </a:xfrm>
          <a:prstGeom prst="rect">
            <a:avLst/>
          </a:prstGeom>
          <a:noFill/>
          <a:ln>
            <a:noFill/>
          </a:ln>
          <a:extLst/>
        </p:spPr>
        <p:style>
          <a:lnRef idx="2">
            <a:schemeClr val="accent1"/>
          </a:lnRef>
          <a:fillRef idx="1">
            <a:schemeClr val="lt1"/>
          </a:fillRef>
          <a:effectRef idx="0">
            <a:schemeClr val="accent1"/>
          </a:effectRef>
          <a:fontRef idx="minor">
            <a:schemeClr val="dk1"/>
          </a:fontRef>
        </p:style>
        <p:txBody>
          <a:bodyPr wrap="none" lIns="33231" rIns="33231">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1182016">
              <a:defRPr/>
            </a:pPr>
            <a:r>
              <a:rPr lang="ja-JP" altLang="en-US" sz="2000" dirty="0">
                <a:latin typeface="メイリオ" panose="020B0604030504040204" pitchFamily="50" charset="-128"/>
              </a:rPr>
              <a:t>１．補助を受ける主体</a:t>
            </a:r>
            <a:r>
              <a:rPr kumimoji="0" lang="en-US" altLang="ja-JP" sz="2000" kern="0" dirty="0">
                <a:latin typeface="メイリオ" panose="020B0604030504040204" pitchFamily="50" charset="-128"/>
              </a:rPr>
              <a:t>:</a:t>
            </a:r>
            <a:r>
              <a:rPr kumimoji="0" lang="ja-JP" altLang="en-US" sz="2000" kern="0" dirty="0">
                <a:latin typeface="メイリオ" panose="020B0604030504040204" pitchFamily="50" charset="-128"/>
              </a:rPr>
              <a:t>　都道府県</a:t>
            </a:r>
            <a:r>
              <a:rPr kumimoji="0" lang="ja-JP" altLang="en-US" sz="2000" kern="0">
                <a:latin typeface="メイリオ" panose="020B0604030504040204" pitchFamily="50" charset="-128"/>
              </a:rPr>
              <a:t>、市区町村</a:t>
            </a:r>
            <a:r>
              <a:rPr kumimoji="0" lang="ja-JP" altLang="en-US" sz="2000" kern="0" dirty="0">
                <a:latin typeface="メイリオ" panose="020B0604030504040204" pitchFamily="50" charset="-128"/>
              </a:rPr>
              <a:t>等</a:t>
            </a:r>
            <a:endParaRPr kumimoji="0" lang="en-US" altLang="ja-JP" sz="2000" kern="0" dirty="0">
              <a:latin typeface="メイリオ" panose="020B0604030504040204" pitchFamily="50" charset="-128"/>
            </a:endParaRPr>
          </a:p>
          <a:p>
            <a:pPr marL="2147834" indent="-2147834" defTabSz="1182016">
              <a:defRPr/>
            </a:pPr>
            <a:r>
              <a:rPr kumimoji="0" lang="ja-JP" altLang="en-US" sz="2000" kern="0" dirty="0">
                <a:latin typeface="メイリオ" panose="020B0604030504040204" pitchFamily="50" charset="-128"/>
              </a:rPr>
              <a:t>２．必要な要件</a:t>
            </a:r>
            <a:r>
              <a:rPr kumimoji="0" lang="en-US" altLang="ja-JP" sz="2000" kern="0" dirty="0">
                <a:latin typeface="メイリオ" panose="020B0604030504040204" pitchFamily="50" charset="-128"/>
              </a:rPr>
              <a:t>:</a:t>
            </a:r>
            <a:r>
              <a:rPr kumimoji="0" lang="ja-JP" altLang="en-US" sz="2000" kern="0" dirty="0">
                <a:latin typeface="メイリオ" panose="020B0604030504040204" pitchFamily="50" charset="-128"/>
              </a:rPr>
              <a:t>　森林等に賦存する木質バイオマス資源を持続的に活用する</a:t>
            </a:r>
            <a:endParaRPr kumimoji="0" lang="en-US" altLang="ja-JP" sz="2000" kern="0" dirty="0">
              <a:latin typeface="メイリオ" panose="020B0604030504040204" pitchFamily="50" charset="-128"/>
            </a:endParaRPr>
          </a:p>
          <a:p>
            <a:pPr marL="2147834" indent="-2147834" defTabSz="1182016">
              <a:defRPr/>
            </a:pPr>
            <a:r>
              <a:rPr kumimoji="0" lang="ja-JP" altLang="en-US" sz="2000" kern="0" dirty="0">
                <a:latin typeface="メイリオ" panose="020B0604030504040204" pitchFamily="50" charset="-128"/>
              </a:rPr>
              <a:t>　　　　　　　　 ことを目標とした計画策定等</a:t>
            </a:r>
            <a:endParaRPr kumimoji="0" lang="en-US" altLang="ja-JP" sz="2000" kern="0" dirty="0">
              <a:latin typeface="メイリオ" panose="020B0604030504040204" pitchFamily="50" charset="-128"/>
            </a:endParaRPr>
          </a:p>
          <a:p>
            <a:pPr defTabSz="1182016">
              <a:defRPr/>
            </a:pPr>
            <a:r>
              <a:rPr kumimoji="0" lang="ja-JP" altLang="en-US" sz="2000" kern="0" dirty="0">
                <a:latin typeface="メイリオ" panose="020B0604030504040204" pitchFamily="50" charset="-128"/>
              </a:rPr>
              <a:t>３．使い道</a:t>
            </a:r>
            <a:r>
              <a:rPr kumimoji="0" lang="en-US" altLang="ja-JP" sz="2000" kern="0" dirty="0">
                <a:latin typeface="メイリオ" panose="020B0604030504040204" pitchFamily="50" charset="-128"/>
              </a:rPr>
              <a:t>:</a:t>
            </a:r>
            <a:r>
              <a:rPr kumimoji="0" lang="ja-JP" altLang="en-US" sz="2000" kern="0" dirty="0">
                <a:latin typeface="メイリオ" panose="020B0604030504040204" pitchFamily="50" charset="-128"/>
              </a:rPr>
              <a:t>　事業を行うために必要な業務費（賃金、共済費、委託料等）</a:t>
            </a:r>
            <a:endParaRPr kumimoji="0" lang="en-US" altLang="ja-JP" sz="2000" kern="0" dirty="0">
              <a:latin typeface="メイリオ" panose="020B0604030504040204" pitchFamily="50" charset="-128"/>
            </a:endParaRPr>
          </a:p>
          <a:p>
            <a:pPr marL="352963" indent="-352963" defTabSz="1182016">
              <a:defRPr/>
            </a:pPr>
            <a:r>
              <a:rPr kumimoji="0" lang="ja-JP" altLang="en-US" sz="2000" kern="0" dirty="0">
                <a:latin typeface="メイリオ" panose="020B0604030504040204" pitchFamily="50" charset="-128"/>
              </a:rPr>
              <a:t>４．補助金額・率</a:t>
            </a:r>
            <a:r>
              <a:rPr kumimoji="0" lang="en-US" altLang="ja-JP" sz="2000" kern="0" dirty="0">
                <a:latin typeface="メイリオ" panose="020B0604030504040204" pitchFamily="50" charset="-128"/>
              </a:rPr>
              <a:t>:</a:t>
            </a:r>
            <a:r>
              <a:rPr kumimoji="0" lang="ja-JP" altLang="en-US" sz="2000" kern="0" dirty="0">
                <a:latin typeface="メイリオ" panose="020B0604030504040204" pitchFamily="50" charset="-128"/>
              </a:rPr>
              <a:t>　（</a:t>
            </a:r>
            <a:r>
              <a:rPr kumimoji="0" lang="ja-JP" altLang="en-US" sz="2000" kern="0" dirty="0">
                <a:solidFill>
                  <a:prstClr val="black"/>
                </a:solidFill>
                <a:latin typeface="メイリオ" panose="020B0604030504040204" pitchFamily="50" charset="-128"/>
              </a:rPr>
              <a:t>都道府県）上限</a:t>
            </a:r>
            <a:r>
              <a:rPr kumimoji="0" lang="en-US" altLang="ja-JP" sz="2000" kern="0" dirty="0">
                <a:solidFill>
                  <a:prstClr val="black"/>
                </a:solidFill>
                <a:latin typeface="メイリオ" panose="020B0604030504040204" pitchFamily="50" charset="-128"/>
              </a:rPr>
              <a:t>2,000</a:t>
            </a:r>
            <a:r>
              <a:rPr kumimoji="0" lang="ja-JP" altLang="en-US" sz="2000" kern="0" dirty="0">
                <a:solidFill>
                  <a:prstClr val="black"/>
                </a:solidFill>
                <a:latin typeface="メイリオ" panose="020B0604030504040204" pitchFamily="50" charset="-128"/>
              </a:rPr>
              <a:t>万円、（市町村）上限</a:t>
            </a:r>
            <a:r>
              <a:rPr kumimoji="0" lang="en-US" altLang="ja-JP" sz="2000" kern="0" dirty="0">
                <a:solidFill>
                  <a:prstClr val="black"/>
                </a:solidFill>
                <a:latin typeface="メイリオ" panose="020B0604030504040204" pitchFamily="50" charset="-128"/>
              </a:rPr>
              <a:t>1,500</a:t>
            </a:r>
            <a:r>
              <a:rPr kumimoji="0" lang="ja-JP" altLang="en-US" sz="2000" kern="0" dirty="0">
                <a:solidFill>
                  <a:prstClr val="black"/>
                </a:solidFill>
                <a:latin typeface="メイリオ" panose="020B0604030504040204" pitchFamily="50" charset="-128"/>
              </a:rPr>
              <a:t>万円</a:t>
            </a:r>
          </a:p>
        </p:txBody>
      </p:sp>
      <p:sp>
        <p:nvSpPr>
          <p:cNvPr id="74" name="角丸四角形 3"/>
          <p:cNvSpPr/>
          <p:nvPr/>
        </p:nvSpPr>
        <p:spPr>
          <a:xfrm>
            <a:off x="431247" y="1879938"/>
            <a:ext cx="9004788" cy="1693083"/>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2"/>
          <p:cNvSpPr>
            <a:spLocks noChangeArrowheads="1"/>
          </p:cNvSpPr>
          <p:nvPr/>
        </p:nvSpPr>
        <p:spPr bwMode="auto">
          <a:xfrm>
            <a:off x="425294" y="1047371"/>
            <a:ext cx="9004788" cy="86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spcAft>
                <a:spcPts val="277"/>
              </a:spcAft>
              <a:buClr>
                <a:srgbClr val="6F6F6F"/>
              </a:buClr>
              <a:buNone/>
            </a:pP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バイオマス資源の活用によって</a:t>
            </a:r>
            <a:endPar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spcAft>
                <a:spcPts val="277"/>
              </a:spcAft>
              <a:buClr>
                <a:srgbClr val="6F6F6F"/>
              </a:buClr>
              <a:buNone/>
            </a:pP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地域経済の活性化を目指す</a:t>
            </a:r>
            <a:endPar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二等辺三角形 20"/>
          <p:cNvSpPr/>
          <p:nvPr/>
        </p:nvSpPr>
        <p:spPr>
          <a:xfrm rot="5400000">
            <a:off x="3303016" y="5180999"/>
            <a:ext cx="360040" cy="336927"/>
          </a:xfrm>
          <a:prstGeom prs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二等辺三角形 86"/>
          <p:cNvSpPr/>
          <p:nvPr/>
        </p:nvSpPr>
        <p:spPr>
          <a:xfrm rot="5400000">
            <a:off x="6365207" y="5182562"/>
            <a:ext cx="360040" cy="336927"/>
          </a:xfrm>
          <a:prstGeom prs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テキスト ボックス 1"/>
          <p:cNvSpPr txBox="1">
            <a:spLocks noChangeArrowheads="1"/>
          </p:cNvSpPr>
          <p:nvPr/>
        </p:nvSpPr>
        <p:spPr bwMode="auto">
          <a:xfrm>
            <a:off x="3242265" y="5222071"/>
            <a:ext cx="275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a:t>
            </a:r>
          </a:p>
        </p:txBody>
      </p:sp>
      <p:sp>
        <p:nvSpPr>
          <p:cNvPr id="93" name="テキスト ボックス 1"/>
          <p:cNvSpPr txBox="1">
            <a:spLocks noChangeArrowheads="1"/>
          </p:cNvSpPr>
          <p:nvPr/>
        </p:nvSpPr>
        <p:spPr bwMode="auto">
          <a:xfrm>
            <a:off x="6315771" y="5222071"/>
            <a:ext cx="275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a:t>
            </a:r>
          </a:p>
        </p:txBody>
      </p:sp>
      <p:sp>
        <p:nvSpPr>
          <p:cNvPr id="99" name="テキスト ボックス 1"/>
          <p:cNvSpPr txBox="1">
            <a:spLocks noChangeArrowheads="1"/>
          </p:cNvSpPr>
          <p:nvPr/>
        </p:nvSpPr>
        <p:spPr bwMode="auto">
          <a:xfrm>
            <a:off x="8175185" y="4861665"/>
            <a:ext cx="275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rPr>
              <a:t>③</a:t>
            </a:r>
          </a:p>
        </p:txBody>
      </p:sp>
      <p:sp>
        <p:nvSpPr>
          <p:cNvPr id="3155" name="正方形/長方形 3154"/>
          <p:cNvSpPr/>
          <p:nvPr/>
        </p:nvSpPr>
        <p:spPr>
          <a:xfrm>
            <a:off x="8087824" y="4878693"/>
            <a:ext cx="108000" cy="217193"/>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6" name="矢印: 右 3155"/>
          <p:cNvSpPr/>
          <p:nvPr/>
        </p:nvSpPr>
        <p:spPr>
          <a:xfrm rot="16200000" flipH="1">
            <a:off x="1943154" y="4908564"/>
            <a:ext cx="235503" cy="152715"/>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7" name="大かっこ 3156"/>
          <p:cNvSpPr/>
          <p:nvPr/>
        </p:nvSpPr>
        <p:spPr>
          <a:xfrm>
            <a:off x="3838501" y="5981115"/>
            <a:ext cx="3660004" cy="74972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wrap="none" rtlCol="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①石油ボイラーの代替等により、</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削減</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②燃料供給に対する対価等の支払い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③持続可能な資源の生産　　　　等の効果</a:t>
            </a:r>
          </a:p>
        </p:txBody>
      </p:sp>
      <p:sp>
        <p:nvSpPr>
          <p:cNvPr id="120" name="矢印: 右 119"/>
          <p:cNvSpPr/>
          <p:nvPr/>
        </p:nvSpPr>
        <p:spPr>
          <a:xfrm>
            <a:off x="7524512" y="6277064"/>
            <a:ext cx="526680" cy="15783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テキスト ボックス 34"/>
          <p:cNvSpPr txBox="1">
            <a:spLocks noChangeArrowheads="1"/>
          </p:cNvSpPr>
          <p:nvPr/>
        </p:nvSpPr>
        <p:spPr bwMode="auto">
          <a:xfrm>
            <a:off x="8077207" y="5981115"/>
            <a:ext cx="1308583" cy="749720"/>
          </a:xfrm>
          <a:prstGeom prst="roundRect">
            <a:avLst/>
          </a:prstGeom>
          <a:solidFill>
            <a:srgbClr val="CCECFF"/>
          </a:solidFill>
          <a:ln w="12700">
            <a:solidFill>
              <a:schemeClr val="tx1"/>
            </a:solidFill>
          </a:ln>
          <a:extLst/>
        </p:spPr>
        <p:txBody>
          <a:bodyPr wrap="none" anchor="ctr">
            <a:no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資金循環による</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経済活性化・</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defRPr/>
            </a:pPr>
            <a:r>
              <a:rPr lang="ja-JP" altLang="en-US" sz="1200" b="1" kern="0" dirty="0">
                <a:latin typeface="メイリオ" panose="020B0604030504040204" pitchFamily="50" charset="-128"/>
                <a:ea typeface="メイリオ" panose="020B0604030504040204" pitchFamily="50" charset="-128"/>
                <a:cs typeface="メイリオ" panose="020B0604030504040204" pitchFamily="50" charset="-128"/>
              </a:rPr>
              <a:t>低炭素化を実現</a:t>
            </a:r>
            <a:endParaRPr lang="en-US" altLang="ja-JP" sz="12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8" name="右中かっこ 3157"/>
          <p:cNvSpPr/>
          <p:nvPr/>
        </p:nvSpPr>
        <p:spPr>
          <a:xfrm rot="5400000">
            <a:off x="4820531" y="1321919"/>
            <a:ext cx="320271" cy="8790440"/>
          </a:xfrm>
          <a:prstGeom prst="rightBrace">
            <a:avLst>
              <a:gd name="adj1" fmla="val 8333"/>
              <a:gd name="adj2" fmla="val 9193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テキスト ボックス 39"/>
          <p:cNvSpPr txBox="1">
            <a:spLocks noChangeArrowheads="1"/>
          </p:cNvSpPr>
          <p:nvPr/>
        </p:nvSpPr>
        <p:spPr bwMode="auto">
          <a:xfrm>
            <a:off x="1339712" y="5736245"/>
            <a:ext cx="19648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defRPr/>
            </a:pPr>
            <a:r>
              <a:rPr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計画・目標の策定実施</a:t>
            </a:r>
          </a:p>
        </p:txBody>
      </p:sp>
      <p:sp>
        <p:nvSpPr>
          <p:cNvPr id="55" name="正方形/長方形 1"/>
          <p:cNvSpPr>
            <a:spLocks noChangeArrowheads="1"/>
          </p:cNvSpPr>
          <p:nvPr/>
        </p:nvSpPr>
        <p:spPr bwMode="auto">
          <a:xfrm>
            <a:off x="618986" y="6315159"/>
            <a:ext cx="2749755" cy="522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o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spcBef>
                <a:spcPct val="0"/>
              </a:spcBef>
              <a:buFontTx/>
              <a:buNone/>
            </a:pPr>
            <a:r>
              <a:rPr lang="en-US" altLang="ja-JP" sz="1200" b="1" dirty="0">
                <a:solidFill>
                  <a:srgbClr val="000000"/>
                </a:solidFill>
                <a:latin typeface="メイリオ" panose="020B0604030504040204" pitchFamily="50" charset="-128"/>
              </a:rPr>
              <a:t>『</a:t>
            </a:r>
            <a:r>
              <a:rPr lang="ja-JP" altLang="en-US" sz="1200" b="1" dirty="0">
                <a:solidFill>
                  <a:srgbClr val="000000"/>
                </a:solidFill>
                <a:latin typeface="メイリオ" panose="020B0604030504040204" pitchFamily="50" charset="-128"/>
              </a:rPr>
              <a:t>計画・目標策定</a:t>
            </a:r>
            <a:r>
              <a:rPr lang="en-US" altLang="ja-JP" sz="1200" b="1" dirty="0">
                <a:solidFill>
                  <a:srgbClr val="000000"/>
                </a:solidFill>
                <a:latin typeface="メイリオ" panose="020B0604030504040204" pitchFamily="50" charset="-128"/>
              </a:rPr>
              <a:t>』</a:t>
            </a:r>
            <a:r>
              <a:rPr lang="ja-JP" altLang="en-US" sz="1200" b="1" dirty="0">
                <a:solidFill>
                  <a:srgbClr val="000000"/>
                </a:solidFill>
                <a:latin typeface="メイリオ" panose="020B0604030504040204" pitchFamily="50" charset="-128"/>
              </a:rPr>
              <a:t>が本事業の</a:t>
            </a:r>
            <a:endParaRPr lang="en-US" altLang="ja-JP" sz="1200" b="1" dirty="0">
              <a:solidFill>
                <a:srgbClr val="000000"/>
              </a:solidFill>
              <a:latin typeface="メイリオ" panose="020B0604030504040204" pitchFamily="50" charset="-128"/>
            </a:endParaRPr>
          </a:p>
          <a:p>
            <a:pPr algn="ctr" eaLnBrk="1" hangingPunct="1">
              <a:spcBef>
                <a:spcPct val="0"/>
              </a:spcBef>
              <a:buFontTx/>
              <a:buNone/>
            </a:pPr>
            <a:r>
              <a:rPr lang="ja-JP" altLang="en-US" sz="1200" b="1" dirty="0">
                <a:solidFill>
                  <a:srgbClr val="000000"/>
                </a:solidFill>
                <a:latin typeface="メイリオ" panose="020B0604030504040204" pitchFamily="50" charset="-128"/>
              </a:rPr>
              <a:t>補助対象であることに留意</a:t>
            </a:r>
          </a:p>
        </p:txBody>
      </p:sp>
      <p:sp>
        <p:nvSpPr>
          <p:cNvPr id="56" name="大かっこ 55"/>
          <p:cNvSpPr/>
          <p:nvPr/>
        </p:nvSpPr>
        <p:spPr>
          <a:xfrm>
            <a:off x="894432" y="6390968"/>
            <a:ext cx="2259951" cy="3187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wrap="none" rtlCol="0" anchor="ctr"/>
          <a:lstStyle/>
          <a:p>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61484" y="737173"/>
            <a:ext cx="1850167"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46</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9349536" y="6525344"/>
            <a:ext cx="630932" cy="369332"/>
          </a:xfrm>
          <a:prstGeom prst="rect">
            <a:avLst/>
          </a:prstGeom>
          <a:noFill/>
        </p:spPr>
        <p:txBody>
          <a:bodyPr wrap="square" rtlCol="0">
            <a:spAutoFit/>
          </a:bodyPr>
          <a:lstStyle/>
          <a:p>
            <a:pPr algn="ctr"/>
            <a:r>
              <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63" name="正方形/長方形 6"/>
          <p:cNvSpPr>
            <a:spLocks noChangeArrowheads="1"/>
          </p:cNvSpPr>
          <p:nvPr/>
        </p:nvSpPr>
        <p:spPr bwMode="auto">
          <a:xfrm>
            <a:off x="1574196" y="7324544"/>
            <a:ext cx="3410299" cy="45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1091146" eaLnBrk="1" hangingPunct="1">
              <a:lnSpc>
                <a:spcPts val="1200"/>
              </a:lnSpc>
              <a:spcBef>
                <a:spcPct val="0"/>
              </a:spcBef>
              <a:spcAft>
                <a:spcPts val="359"/>
              </a:spcAft>
              <a:buClr>
                <a:srgbClr val="6F6F6F"/>
              </a:buClr>
              <a:buNone/>
              <a:defRPr/>
            </a:pPr>
            <a:r>
              <a:rPr lang="zh-TW" altLang="en-US" sz="2000" dirty="0">
                <a:solidFill>
                  <a:srgbClr val="000000"/>
                </a:solidFill>
                <a:latin typeface="メイリオ" panose="020B0604030504040204" pitchFamily="50" charset="-128"/>
                <a:ea typeface="メイリオ" panose="020B0604030504040204" pitchFamily="50" charset="-128"/>
              </a:rPr>
              <a:t>平成</a:t>
            </a:r>
            <a:r>
              <a:rPr lang="en-US" altLang="zh-TW" sz="2000" dirty="0">
                <a:solidFill>
                  <a:srgbClr val="000000"/>
                </a:solidFill>
                <a:latin typeface="メイリオ" panose="020B0604030504040204" pitchFamily="50" charset="-128"/>
                <a:ea typeface="メイリオ" panose="020B0604030504040204" pitchFamily="50" charset="-128"/>
              </a:rPr>
              <a:t>30</a:t>
            </a:r>
            <a:r>
              <a:rPr lang="zh-TW" altLang="en-US" sz="2000" dirty="0">
                <a:solidFill>
                  <a:srgbClr val="000000"/>
                </a:solidFill>
                <a:latin typeface="メイリオ" panose="020B0604030504040204" pitchFamily="50" charset="-128"/>
                <a:ea typeface="メイリオ" panose="020B0604030504040204" pitchFamily="50" charset="-128"/>
              </a:rPr>
              <a:t>年度</a:t>
            </a:r>
            <a:r>
              <a:rPr lang="ja-JP" altLang="en-US" sz="2000" dirty="0">
                <a:solidFill>
                  <a:srgbClr val="000000"/>
                </a:solidFill>
                <a:latin typeface="メイリオ" panose="020B0604030504040204" pitchFamily="50" charset="-128"/>
                <a:ea typeface="メイリオ" panose="020B0604030504040204" pitchFamily="50" charset="-128"/>
              </a:rPr>
              <a:t>予算案 </a:t>
            </a:r>
            <a:r>
              <a:rPr lang="en-US" altLang="ja-JP" sz="2000" kern="0" dirty="0">
                <a:solidFill>
                  <a:srgbClr val="000000"/>
                </a:solidFill>
                <a:latin typeface="メイリオ" panose="020B0604030504040204" pitchFamily="50" charset="-128"/>
                <a:ea typeface="メイリオ" panose="020B0604030504040204" pitchFamily="50" charset="-128"/>
              </a:rPr>
              <a:t>5</a:t>
            </a:r>
            <a:r>
              <a:rPr lang="ja-JP" altLang="en-US" sz="2000" dirty="0">
                <a:solidFill>
                  <a:srgbClr val="000000"/>
                </a:solidFill>
                <a:latin typeface="メイリオ" panose="020B0604030504040204" pitchFamily="50" charset="-128"/>
                <a:ea typeface="メイリオ" panose="020B0604030504040204" pitchFamily="50" charset="-128"/>
              </a:rPr>
              <a:t>億円</a:t>
            </a:r>
            <a:endParaRPr lang="en-US" altLang="ja-JP" sz="2000" dirty="0">
              <a:solidFill>
                <a:srgbClr val="000000"/>
              </a:solidFill>
              <a:latin typeface="メイリオ" panose="020B0604030504040204" pitchFamily="50" charset="-128"/>
              <a:ea typeface="メイリオ" panose="020B0604030504040204" pitchFamily="50" charset="-128"/>
            </a:endParaRPr>
          </a:p>
          <a:p>
            <a:pPr algn="r" defTabSz="1091146" eaLnBrk="1" hangingPunct="1">
              <a:lnSpc>
                <a:spcPts val="1200"/>
              </a:lnSpc>
              <a:spcBef>
                <a:spcPct val="0"/>
              </a:spcBef>
              <a:spcAft>
                <a:spcPts val="359"/>
              </a:spcAft>
              <a:buClr>
                <a:srgbClr val="6F6F6F"/>
              </a:buClr>
              <a:buNone/>
              <a:defRPr/>
            </a:pPr>
            <a:r>
              <a:rPr lang="ja-JP" altLang="en-US" sz="1100" dirty="0">
                <a:solidFill>
                  <a:srgbClr val="000000"/>
                </a:solidFill>
                <a:latin typeface="メイリオ" panose="020B0604030504040204" pitchFamily="50" charset="-128"/>
                <a:ea typeface="メイリオ" panose="020B0604030504040204" pitchFamily="50" charset="-128"/>
              </a:rPr>
              <a:t>（</a:t>
            </a:r>
            <a:r>
              <a:rPr lang="zh-TW" altLang="en-US" sz="1200" dirty="0">
                <a:solidFill>
                  <a:srgbClr val="000000"/>
                </a:solidFill>
                <a:latin typeface="メイリオ" panose="020B0604030504040204" pitchFamily="50" charset="-128"/>
                <a:ea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rPr>
              <a:t>29</a:t>
            </a:r>
            <a:r>
              <a:rPr lang="zh-TW" altLang="en-US" sz="1200" dirty="0">
                <a:solidFill>
                  <a:srgbClr val="000000"/>
                </a:solidFill>
                <a:latin typeface="メイリオ" panose="020B0604030504040204" pitchFamily="50" charset="-128"/>
                <a:ea typeface="メイリオ" panose="020B0604030504040204" pitchFamily="50" charset="-128"/>
              </a:rPr>
              <a:t>年度</a:t>
            </a:r>
            <a:r>
              <a:rPr lang="ja-JP" altLang="en-US" sz="1200" dirty="0">
                <a:solidFill>
                  <a:srgbClr val="000000"/>
                </a:solidFill>
                <a:latin typeface="メイリオ" panose="020B0604030504040204" pitchFamily="50" charset="-128"/>
                <a:ea typeface="メイリオ" panose="020B0604030504040204" pitchFamily="50" charset="-128"/>
              </a:rPr>
              <a:t>予算額 </a:t>
            </a:r>
            <a:r>
              <a:rPr lang="en-US" altLang="ja-JP" sz="1200" dirty="0">
                <a:solidFill>
                  <a:srgbClr val="000000"/>
                </a:solidFill>
                <a:latin typeface="メイリオ" panose="020B0604030504040204" pitchFamily="50" charset="-128"/>
                <a:ea typeface="メイリオ" panose="020B0604030504040204" pitchFamily="50" charset="-128"/>
              </a:rPr>
              <a:t>5</a:t>
            </a:r>
            <a:r>
              <a:rPr lang="ja-JP" altLang="en-US" sz="1200" dirty="0">
                <a:solidFill>
                  <a:srgbClr val="000000"/>
                </a:solidFill>
                <a:latin typeface="メイリオ" panose="020B0604030504040204" pitchFamily="50" charset="-128"/>
                <a:ea typeface="メイリオ" panose="020B0604030504040204" pitchFamily="50" charset="-128"/>
              </a:rPr>
              <a:t>億円）</a:t>
            </a:r>
            <a:endParaRPr lang="en-US" altLang="ja-JP" sz="1100" dirty="0">
              <a:solidFill>
                <a:srgbClr val="000000"/>
              </a:solidFill>
              <a:latin typeface="メイリオ" panose="020B0604030504040204" pitchFamily="50" charset="-128"/>
              <a:ea typeface="メイリオ" panose="020B0604030504040204" pitchFamily="50" charset="-128"/>
            </a:endParaRPr>
          </a:p>
        </p:txBody>
      </p:sp>
      <p:sp>
        <p:nvSpPr>
          <p:cNvPr id="64" name="正方形/長方形 6"/>
          <p:cNvSpPr>
            <a:spLocks noChangeArrowheads="1"/>
          </p:cNvSpPr>
          <p:nvPr/>
        </p:nvSpPr>
        <p:spPr bwMode="auto">
          <a:xfrm>
            <a:off x="1795813" y="7777541"/>
            <a:ext cx="3135298" cy="507831"/>
          </a:xfrm>
          <a:prstGeom prst="rect">
            <a:avLst/>
          </a:prstGeom>
          <a:solidFill>
            <a:srgbClr val="C6D9F1"/>
          </a:solidFill>
          <a:ln w="12700">
            <a:solidFill>
              <a:schemeClr val="tx1"/>
            </a:solidFill>
          </a:ln>
          <a:extLst/>
        </p:spPr>
        <p:txBody>
          <a:bodyPr wrap="square">
            <a:spAutoFit/>
          </a:bodyPr>
          <a:lstStyle/>
          <a:p>
            <a:pPr defTabSz="1091146" eaLnBrk="0" hangingPunct="0">
              <a:defRPr/>
            </a:pPr>
            <a:r>
              <a:rPr kumimoji="0" lang="ja-JP" altLang="en-US" sz="900" b="1" kern="0" dirty="0">
                <a:solidFill>
                  <a:srgbClr val="000000"/>
                </a:solidFill>
                <a:latin typeface="メイリオ" panose="020B0604030504040204" pitchFamily="50" charset="-128"/>
              </a:rPr>
              <a:t>実施期間：平成</a:t>
            </a:r>
            <a:r>
              <a:rPr kumimoji="0" lang="en-US" altLang="ja-JP" sz="900" b="1" kern="0" dirty="0">
                <a:solidFill>
                  <a:srgbClr val="000000"/>
                </a:solidFill>
                <a:latin typeface="メイリオ" panose="020B0604030504040204" pitchFamily="50" charset="-128"/>
              </a:rPr>
              <a:t>28</a:t>
            </a:r>
            <a:r>
              <a:rPr kumimoji="0" lang="ja-JP" altLang="en-US" sz="900" b="1" kern="0" dirty="0">
                <a:solidFill>
                  <a:srgbClr val="000000"/>
                </a:solidFill>
                <a:latin typeface="メイリオ" panose="020B0604030504040204" pitchFamily="50" charset="-128"/>
              </a:rPr>
              <a:t>年度～平成</a:t>
            </a:r>
            <a:r>
              <a:rPr kumimoji="0" lang="en-US" altLang="ja-JP" sz="900" b="1" kern="0" dirty="0">
                <a:solidFill>
                  <a:srgbClr val="000000"/>
                </a:solidFill>
                <a:latin typeface="メイリオ" panose="020B0604030504040204" pitchFamily="50" charset="-128"/>
              </a:rPr>
              <a:t>30</a:t>
            </a:r>
            <a:r>
              <a:rPr kumimoji="0" lang="ja-JP" altLang="en-US" sz="900" b="1" kern="0" dirty="0">
                <a:solidFill>
                  <a:srgbClr val="000000"/>
                </a:solidFill>
                <a:latin typeface="メイリオ" panose="020B0604030504040204" pitchFamily="50" charset="-128"/>
              </a:rPr>
              <a:t>年度</a:t>
            </a:r>
            <a:endParaRPr kumimoji="0" lang="en-US" altLang="ja-JP" sz="900" b="1" kern="0" dirty="0">
              <a:solidFill>
                <a:srgbClr val="000000"/>
              </a:solidFill>
              <a:latin typeface="メイリオ" panose="020B0604030504040204" pitchFamily="50" charset="-128"/>
            </a:endParaRPr>
          </a:p>
          <a:p>
            <a:pPr defTabSz="1091146" eaLnBrk="0" hangingPunct="0">
              <a:defRPr/>
            </a:pPr>
            <a:r>
              <a:rPr kumimoji="0" lang="ja-JP" altLang="en-US" sz="900" b="1" kern="0" dirty="0">
                <a:solidFill>
                  <a:srgbClr val="000000"/>
                </a:solidFill>
                <a:latin typeface="メイリオ" panose="020B0604030504040204" pitchFamily="50" charset="-128"/>
                <a:sym typeface="Wingdings" panose="05000000000000000000" pitchFamily="2" charset="2"/>
              </a:rPr>
              <a:t>補助率：定額</a:t>
            </a:r>
            <a:endParaRPr kumimoji="0" lang="en-US" altLang="ja-JP" sz="900" b="1" kern="0" dirty="0">
              <a:solidFill>
                <a:srgbClr val="000000"/>
              </a:solidFill>
              <a:latin typeface="メイリオ" panose="020B0604030504040204" pitchFamily="50" charset="-128"/>
              <a:sym typeface="Wingdings" panose="05000000000000000000" pitchFamily="2" charset="2"/>
            </a:endParaRPr>
          </a:p>
          <a:p>
            <a:pPr defTabSz="1091146">
              <a:defRPr/>
            </a:pPr>
            <a:r>
              <a:rPr lang="ja-JP" altLang="en-US" sz="900" b="1" dirty="0">
                <a:solidFill>
                  <a:prstClr val="black"/>
                </a:solidFill>
                <a:latin typeface="メイリオ" panose="020B0604030504040204" pitchFamily="50" charset="-128"/>
              </a:rPr>
              <a:t>担当課：</a:t>
            </a:r>
            <a:r>
              <a:rPr kumimoji="0" lang="zh-TW" altLang="en-US" sz="900" b="1" kern="0" dirty="0">
                <a:solidFill>
                  <a:prstClr val="black"/>
                </a:solidFill>
                <a:latin typeface="メイリオ" panose="020B0604030504040204" pitchFamily="50" charset="-128"/>
              </a:rPr>
              <a:t>自然環境局自然環境計画課</a:t>
            </a:r>
            <a:r>
              <a:rPr kumimoji="0" lang="ja-JP" altLang="en-US" sz="900" b="1" kern="0" dirty="0">
                <a:solidFill>
                  <a:prstClr val="black"/>
                </a:solidFill>
                <a:latin typeface="メイリオ" panose="020B0604030504040204" pitchFamily="50" charset="-128"/>
              </a:rPr>
              <a:t>（</a:t>
            </a:r>
            <a:r>
              <a:rPr kumimoji="0" lang="en-US" altLang="ja-JP" sz="900" b="1" kern="0" dirty="0">
                <a:solidFill>
                  <a:prstClr val="black"/>
                </a:solidFill>
                <a:latin typeface="メイリオ" panose="020B0604030504040204" pitchFamily="50" charset="-128"/>
              </a:rPr>
              <a:t>03-5521-8343</a:t>
            </a:r>
            <a:r>
              <a:rPr kumimoji="0" lang="ja-JP" altLang="en-US" sz="900" b="1" kern="0" dirty="0">
                <a:solidFill>
                  <a:prstClr val="black"/>
                </a:solidFill>
                <a:latin typeface="メイリオ" panose="020B0604030504040204" pitchFamily="50" charset="-128"/>
              </a:rPr>
              <a:t>）</a:t>
            </a:r>
            <a:r>
              <a:rPr kumimoji="0" lang="ja-JP" altLang="en-US" sz="900" kern="0" dirty="0">
                <a:solidFill>
                  <a:prstClr val="black"/>
                </a:solidFill>
                <a:latin typeface="メイリオ" panose="020B0604030504040204" pitchFamily="50" charset="-128"/>
              </a:rPr>
              <a:t>　</a:t>
            </a:r>
          </a:p>
        </p:txBody>
      </p:sp>
      <p:sp>
        <p:nvSpPr>
          <p:cNvPr id="69" name="正方形/長方形 6"/>
          <p:cNvSpPr>
            <a:spLocks noChangeArrowheads="1"/>
          </p:cNvSpPr>
          <p:nvPr/>
        </p:nvSpPr>
        <p:spPr bwMode="auto">
          <a:xfrm>
            <a:off x="4664968" y="764710"/>
            <a:ext cx="5738664" cy="106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1091146" eaLnBrk="1" hangingPunct="1">
              <a:lnSpc>
                <a:spcPts val="2000"/>
              </a:lnSpc>
              <a:spcBef>
                <a:spcPct val="0"/>
              </a:spcBef>
              <a:spcAft>
                <a:spcPts val="359"/>
              </a:spcAft>
              <a:buClr>
                <a:srgbClr val="6F6F6F"/>
              </a:buClr>
              <a:buNone/>
              <a:defRPr/>
            </a:pP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zh-TW"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予算案 </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zh-TW"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予算額 </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年度～平成</a:t>
            </a:r>
            <a:r>
              <a:rPr kumimoji="0"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eaLnBrk="1" hangingPunct="1">
              <a:lnSpc>
                <a:spcPts val="2000"/>
              </a:lnSpc>
              <a:spcBef>
                <a:spcPct val="0"/>
              </a:spcBef>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kumimoji="0" lang="zh-TW"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自然環境局自然環境計画課</a:t>
            </a:r>
            <a:endParaRPr kumimoji="0" lang="en-US" altLang="zh-TW"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200"/>
              </a:lnSpc>
              <a:spcBef>
                <a:spcPct val="0"/>
              </a:spcBef>
              <a:buNone/>
            </a:pPr>
            <a:r>
              <a:rPr kumimoji="0"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03-5521-8343</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0159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1129" y="116637"/>
            <a:ext cx="9011344" cy="634083"/>
          </a:xfrm>
        </p:spPr>
        <p:txBody>
          <a:bodyPr/>
          <a:lstStyle/>
          <a:p>
            <a:r>
              <a:rPr lang="zh-TW" altLang="en-US" sz="3600" b="1" u="sng" dirty="0">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3600" b="1" u="sng" dirty="0">
                <a:latin typeface="メイリオ" panose="020B0604030504040204" pitchFamily="50" charset="-128"/>
                <a:ea typeface="メイリオ" panose="020B0604030504040204" pitchFamily="50" charset="-128"/>
                <a:cs typeface="メイリオ" panose="020B0604030504040204" pitchFamily="50" charset="-128"/>
              </a:rPr>
              <a:t>金の使い道と補助度合い</a:t>
            </a:r>
          </a:p>
        </p:txBody>
      </p:sp>
      <p:sp>
        <p:nvSpPr>
          <p:cNvPr id="4" name="テキスト ボックス 19"/>
          <p:cNvSpPr txBox="1">
            <a:spLocks noGrp="1" noChangeArrowheads="1"/>
          </p:cNvSpPr>
          <p:nvPr>
            <p:ph idx="1"/>
          </p:nvPr>
        </p:nvSpPr>
        <p:spPr bwMode="auto">
          <a:xfrm>
            <a:off x="192504" y="763776"/>
            <a:ext cx="9713495" cy="6337632"/>
          </a:xfrm>
          <a:prstGeom prst="rect">
            <a:avLst/>
          </a:prstGeom>
          <a:noFill/>
          <a:ln>
            <a:noFill/>
          </a:ln>
          <a:extLst/>
        </p:spPr>
        <p:style>
          <a:lnRef idx="2">
            <a:schemeClr val="accent1"/>
          </a:lnRef>
          <a:fillRef idx="1">
            <a:schemeClr val="lt1"/>
          </a:fillRef>
          <a:effectRef idx="0">
            <a:schemeClr val="accent1"/>
          </a:effectRef>
          <a:fontRef idx="minor">
            <a:schemeClr val="dk1"/>
          </a:fontRef>
        </p:style>
        <p:txBody>
          <a:bodyPr vert="horz" wrap="square" lIns="33231" tIns="45720" rIns="33231" bIns="45720" rtlCol="0">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0" indent="0" defTabSz="1182016">
              <a:lnSpc>
                <a:spcPts val="2500"/>
              </a:lnSpc>
              <a:buNone/>
              <a:defRPr/>
            </a:pPr>
            <a:r>
              <a:rPr lang="ja-JP" altLang="en-US" sz="2000" dirty="0">
                <a:latin typeface="メイリオ" panose="020B0604030504040204" pitchFamily="50" charset="-128"/>
              </a:rPr>
              <a:t>○対象者</a:t>
            </a:r>
            <a:r>
              <a:rPr kumimoji="0" lang="ja-JP" altLang="en-US" sz="2000" kern="0" dirty="0">
                <a:latin typeface="メイリオ" panose="020B0604030504040204" pitchFamily="50" charset="-128"/>
              </a:rPr>
              <a:t>：</a:t>
            </a:r>
            <a:r>
              <a:rPr kumimoji="0" lang="ja-JP" altLang="en-US" sz="1800" kern="0" dirty="0">
                <a:latin typeface="メイリオ" panose="020B0604030504040204" pitchFamily="50" charset="-128"/>
              </a:rPr>
              <a:t>都道府県及び政令指定都市、政令指定都市以外の市町村及び特別区</a:t>
            </a:r>
            <a:endParaRPr kumimoji="0" lang="en-US" altLang="ja-JP" sz="2000" kern="0" dirty="0">
              <a:latin typeface="メイリオ" panose="020B0604030504040204" pitchFamily="50" charset="-128"/>
            </a:endParaRPr>
          </a:p>
          <a:p>
            <a:pPr marL="0" indent="0" defTabSz="1182016">
              <a:lnSpc>
                <a:spcPts val="2500"/>
              </a:lnSpc>
              <a:buNone/>
              <a:defRPr/>
            </a:pPr>
            <a:r>
              <a:rPr kumimoji="0" lang="ja-JP" altLang="en-US" sz="2000" kern="0" dirty="0">
                <a:latin typeface="メイリオ" panose="020B0604030504040204" pitchFamily="50" charset="-128"/>
              </a:rPr>
              <a:t>○補助要件</a:t>
            </a:r>
            <a:r>
              <a:rPr lang="ja-JP" altLang="en-US" sz="2000" dirty="0">
                <a:latin typeface="メイリオ" panose="020B0604030504040204" pitchFamily="50" charset="-128"/>
              </a:rPr>
              <a:t>：</a:t>
            </a:r>
            <a:r>
              <a:rPr lang="ja-JP" altLang="en-US" sz="1800" dirty="0">
                <a:latin typeface="メイリオ" panose="020B0604030504040204" pitchFamily="50" charset="-128"/>
              </a:rPr>
              <a:t>以下①～④の全てを満足すること</a:t>
            </a:r>
            <a:endParaRPr lang="en-US" altLang="ja-JP" sz="1800" dirty="0">
              <a:latin typeface="メイリオ" panose="020B0604030504040204" pitchFamily="50" charset="-128"/>
            </a:endParaRPr>
          </a:p>
          <a:p>
            <a:pPr marL="2160000" indent="-468000" defTabSz="1182016">
              <a:lnSpc>
                <a:spcPts val="1600"/>
              </a:lnSpc>
              <a:buFont typeface="+mj-ea"/>
              <a:buAutoNum type="circleNumDbPlain"/>
              <a:defRPr/>
            </a:pPr>
            <a:r>
              <a:rPr kumimoji="0" lang="ja-JP" altLang="en-US" sz="1600" kern="0" dirty="0">
                <a:latin typeface="メイリオ" panose="020B0604030504040204" pitchFamily="50" charset="-128"/>
              </a:rPr>
              <a:t>「温対法」第</a:t>
            </a:r>
            <a:r>
              <a:rPr kumimoji="0" lang="en-US" altLang="ja-JP" sz="1600" kern="0" dirty="0">
                <a:latin typeface="メイリオ" panose="020B0604030504040204" pitchFamily="50" charset="-128"/>
              </a:rPr>
              <a:t>20</a:t>
            </a:r>
            <a:r>
              <a:rPr kumimoji="0" lang="ja-JP" altLang="en-US" sz="1600" kern="0" dirty="0">
                <a:latin typeface="メイリオ" panose="020B0604030504040204" pitchFamily="50" charset="-128"/>
              </a:rPr>
              <a:t>条第</a:t>
            </a:r>
            <a:r>
              <a:rPr kumimoji="0" lang="en-US" altLang="ja-JP" sz="1600" kern="0" dirty="0">
                <a:latin typeface="メイリオ" panose="020B0604030504040204" pitchFamily="50" charset="-128"/>
              </a:rPr>
              <a:t>2</a:t>
            </a:r>
            <a:r>
              <a:rPr kumimoji="0" lang="ja-JP" altLang="en-US" sz="1600" kern="0" dirty="0">
                <a:latin typeface="メイリオ" panose="020B0604030504040204" pitchFamily="50" charset="-128"/>
              </a:rPr>
              <a:t>項に基づく実行計画等、環境に係る計画に位置付けられた若しくは位置付けようとしている事業であること</a:t>
            </a:r>
            <a:endParaRPr kumimoji="0" lang="en-US" altLang="ja-JP" sz="1600" kern="0" dirty="0">
              <a:latin typeface="メイリオ" panose="020B0604030504040204" pitchFamily="50" charset="-128"/>
            </a:endParaRPr>
          </a:p>
          <a:p>
            <a:pPr marL="2160000" indent="-468000" defTabSz="1182016">
              <a:lnSpc>
                <a:spcPts val="1600"/>
              </a:lnSpc>
              <a:buFont typeface="+mj-ea"/>
              <a:buAutoNum type="circleNumDbPlain"/>
              <a:defRPr/>
            </a:pPr>
            <a:r>
              <a:rPr kumimoji="0" lang="ja-JP" altLang="en-US" sz="1600" kern="0" dirty="0">
                <a:latin typeface="メイリオ" panose="020B0604030504040204" pitchFamily="50" charset="-128"/>
              </a:rPr>
              <a:t>森林等に賦存する木質バイオマス資源の持続的活用による再生可能エネルギー使用設備導入等に向けた調査の実施及び計画の策定を行う事業であること</a:t>
            </a:r>
            <a:endParaRPr kumimoji="0" lang="en-US" altLang="ja-JP" sz="1600" kern="0" dirty="0">
              <a:latin typeface="メイリオ" panose="020B0604030504040204" pitchFamily="50" charset="-128"/>
            </a:endParaRPr>
          </a:p>
          <a:p>
            <a:pPr marL="2160000" indent="-468000" defTabSz="1182016">
              <a:lnSpc>
                <a:spcPts val="1600"/>
              </a:lnSpc>
              <a:buFont typeface="+mj-ea"/>
              <a:buAutoNum type="circleNumDbPlain"/>
              <a:defRPr/>
            </a:pPr>
            <a:r>
              <a:rPr kumimoji="0" lang="ja-JP" altLang="en-US" sz="1600" kern="0" dirty="0">
                <a:latin typeface="メイリオ" panose="020B0604030504040204" pitchFamily="50" charset="-128"/>
              </a:rPr>
              <a:t>本事業実施年度の翌年度から３年以内に設備導入等を行い、二酸化炭素排出量の削減が確実に見込まれること</a:t>
            </a:r>
            <a:endParaRPr kumimoji="0" lang="en-US" altLang="ja-JP" sz="1600" kern="0" dirty="0">
              <a:latin typeface="メイリオ" panose="020B0604030504040204" pitchFamily="50" charset="-128"/>
            </a:endParaRPr>
          </a:p>
          <a:p>
            <a:pPr marL="2160000" indent="-468000" defTabSz="1182016">
              <a:lnSpc>
                <a:spcPts val="1600"/>
              </a:lnSpc>
              <a:buFont typeface="+mj-ea"/>
              <a:buAutoNum type="circleNumDbPlain"/>
              <a:defRPr/>
            </a:pPr>
            <a:r>
              <a:rPr kumimoji="0" lang="ja-JP" altLang="en-US" sz="1600" kern="0" dirty="0">
                <a:latin typeface="メイリオ" panose="020B0604030504040204" pitchFamily="50" charset="-128"/>
              </a:rPr>
              <a:t>都道府県及び市町村において、木質バイオマス資源の活用予定の地域が重複することが無いように調整が済んでいること</a:t>
            </a:r>
            <a:endParaRPr kumimoji="0" lang="en-US" altLang="ja-JP" sz="1600" kern="0" dirty="0">
              <a:latin typeface="メイリオ" panose="020B0604030504040204" pitchFamily="50" charset="-128"/>
            </a:endParaRPr>
          </a:p>
          <a:p>
            <a:pPr marL="0" indent="0" defTabSz="1182016">
              <a:lnSpc>
                <a:spcPts val="2500"/>
              </a:lnSpc>
              <a:buNone/>
              <a:defRPr/>
            </a:pPr>
            <a:r>
              <a:rPr kumimoji="0" lang="ja-JP" altLang="en-US" sz="2000" kern="0" dirty="0">
                <a:latin typeface="メイリオ" panose="020B0604030504040204" pitchFamily="50" charset="-128"/>
              </a:rPr>
              <a:t>○補助内容</a:t>
            </a:r>
            <a:r>
              <a:rPr lang="ja-JP" altLang="en-US" sz="2000" dirty="0">
                <a:latin typeface="メイリオ" panose="020B0604030504040204" pitchFamily="50" charset="-128"/>
              </a:rPr>
              <a:t>：</a:t>
            </a:r>
            <a:r>
              <a:rPr lang="ja-JP" altLang="en-US" sz="1800" dirty="0">
                <a:latin typeface="メイリオ" panose="020B0604030504040204" pitchFamily="50" charset="-128"/>
              </a:rPr>
              <a:t>事業を行うために必要な業務費（</a:t>
            </a:r>
            <a:r>
              <a:rPr lang="en-US" altLang="ja-JP" sz="1800" dirty="0">
                <a:latin typeface="メイリオ" panose="020B0604030504040204" pitchFamily="50" charset="-128"/>
              </a:rPr>
              <a:t>※</a:t>
            </a:r>
            <a:r>
              <a:rPr lang="ja-JP" altLang="en-US" sz="1800" dirty="0">
                <a:latin typeface="メイリオ" panose="020B0604030504040204" pitchFamily="50" charset="-128"/>
              </a:rPr>
              <a:t>）並びにその他必要な経費</a:t>
            </a:r>
            <a:endParaRPr lang="en-US" altLang="ja-JP" sz="1800" dirty="0">
              <a:latin typeface="メイリオ" panose="020B0604030504040204" pitchFamily="50" charset="-128"/>
            </a:endParaRPr>
          </a:p>
          <a:p>
            <a:pPr marL="0" indent="0" defTabSz="1182016">
              <a:lnSpc>
                <a:spcPts val="1200"/>
              </a:lnSpc>
              <a:buNone/>
              <a:defRPr/>
            </a:pPr>
            <a:r>
              <a:rPr kumimoji="0" lang="ja-JP" altLang="en-US" sz="2000" kern="0" dirty="0">
                <a:latin typeface="メイリオ" panose="020B0604030504040204" pitchFamily="50" charset="-128"/>
              </a:rPr>
              <a:t>　　　　　　　</a:t>
            </a:r>
            <a:r>
              <a:rPr kumimoji="0" lang="en-US" altLang="ja-JP" sz="1600" kern="0" dirty="0">
                <a:latin typeface="メイリオ" panose="020B0604030504040204" pitchFamily="50" charset="-128"/>
              </a:rPr>
              <a:t>※</a:t>
            </a:r>
            <a:r>
              <a:rPr kumimoji="0" lang="ja-JP" altLang="en-US" sz="1600" kern="0" dirty="0">
                <a:latin typeface="メイリオ" panose="020B0604030504040204" pitchFamily="50" charset="-128"/>
              </a:rPr>
              <a:t>賃金、共済費、諸謝金、旅費、印刷、製本費、通信運搬費、委託料、使用料</a:t>
            </a:r>
            <a:endParaRPr kumimoji="0" lang="en-US" altLang="ja-JP" sz="1600" kern="0" dirty="0">
              <a:latin typeface="メイリオ" panose="020B0604030504040204" pitchFamily="50" charset="-128"/>
            </a:endParaRPr>
          </a:p>
          <a:p>
            <a:pPr marL="0" indent="0" defTabSz="1182016">
              <a:lnSpc>
                <a:spcPts val="1200"/>
              </a:lnSpc>
              <a:spcBef>
                <a:spcPts val="600"/>
              </a:spcBef>
              <a:buNone/>
              <a:defRPr/>
            </a:pPr>
            <a:r>
              <a:rPr kumimoji="0" lang="ja-JP" altLang="en-US" sz="1600" kern="0" dirty="0">
                <a:latin typeface="メイリオ" panose="020B0604030504040204" pitchFamily="50" charset="-128"/>
              </a:rPr>
              <a:t>　　　　　　　　  　及び賃借料、消耗品費</a:t>
            </a:r>
            <a:endParaRPr kumimoji="0" lang="en-US" altLang="ja-JP" sz="1600" kern="0" dirty="0">
              <a:latin typeface="メイリオ" panose="020B0604030504040204" pitchFamily="50" charset="-128"/>
            </a:endParaRPr>
          </a:p>
          <a:p>
            <a:pPr marL="0" indent="0" defTabSz="1182016">
              <a:lnSpc>
                <a:spcPts val="2500"/>
              </a:lnSpc>
              <a:buNone/>
              <a:defRPr/>
            </a:pPr>
            <a:r>
              <a:rPr kumimoji="0" lang="ja-JP" altLang="en-US" sz="2000" kern="0" dirty="0">
                <a:latin typeface="メイリオ" panose="020B0604030504040204" pitchFamily="50" charset="-128"/>
              </a:rPr>
              <a:t>○補助金</a:t>
            </a:r>
            <a:r>
              <a:rPr lang="ja-JP" altLang="en-US" sz="2000" dirty="0">
                <a:latin typeface="メイリオ" panose="020B0604030504040204" pitchFamily="50" charset="-128"/>
                <a:sym typeface="Wingdings" panose="05000000000000000000" pitchFamily="2" charset="2"/>
              </a:rPr>
              <a:t>：</a:t>
            </a:r>
            <a:r>
              <a:rPr lang="ja-JP" altLang="en-US" sz="1800" dirty="0">
                <a:latin typeface="メイリオ" panose="020B0604030504040204" pitchFamily="50" charset="-128"/>
                <a:sym typeface="Wingdings" panose="05000000000000000000" pitchFamily="2" charset="2"/>
              </a:rPr>
              <a:t>（</a:t>
            </a:r>
            <a:r>
              <a:rPr lang="ja-JP" altLang="en-US" sz="1800" dirty="0">
                <a:latin typeface="メイリオ" panose="020B0604030504040204" pitchFamily="50" charset="-128"/>
              </a:rPr>
              <a:t>都道府県及び政令指定都市）上限</a:t>
            </a:r>
            <a:r>
              <a:rPr lang="en-US" altLang="ja-JP" sz="1800" dirty="0">
                <a:latin typeface="メイリオ" panose="020B0604030504040204" pitchFamily="50" charset="-128"/>
              </a:rPr>
              <a:t>2,000</a:t>
            </a:r>
            <a:r>
              <a:rPr lang="ja-JP" altLang="en-US" sz="1800" dirty="0">
                <a:latin typeface="メイリオ" panose="020B0604030504040204" pitchFamily="50" charset="-128"/>
              </a:rPr>
              <a:t>万円</a:t>
            </a:r>
            <a:endParaRPr lang="en-US" altLang="ja-JP" sz="1800" dirty="0">
              <a:latin typeface="メイリオ" panose="020B0604030504040204" pitchFamily="50" charset="-128"/>
            </a:endParaRPr>
          </a:p>
          <a:p>
            <a:pPr marL="0" indent="0" defTabSz="1182016">
              <a:lnSpc>
                <a:spcPts val="2500"/>
              </a:lnSpc>
              <a:spcBef>
                <a:spcPts val="0"/>
              </a:spcBef>
              <a:buNone/>
              <a:defRPr/>
            </a:pPr>
            <a:r>
              <a:rPr kumimoji="0" lang="ja-JP" altLang="en-US" sz="2400" kern="0" dirty="0">
                <a:latin typeface="メイリオ" panose="020B0604030504040204" pitchFamily="50" charset="-128"/>
              </a:rPr>
              <a:t>　　　　 </a:t>
            </a:r>
            <a:r>
              <a:rPr kumimoji="0" lang="ja-JP" altLang="en-US" sz="1800" kern="0" dirty="0">
                <a:latin typeface="メイリオ" panose="020B0604030504040204" pitchFamily="50" charset="-128"/>
              </a:rPr>
              <a:t>（政令指定都市以外の市町村及び特別区）上限</a:t>
            </a:r>
            <a:r>
              <a:rPr kumimoji="0" lang="en-US" altLang="ja-JP" sz="1800" kern="0" dirty="0">
                <a:latin typeface="メイリオ" panose="020B0604030504040204" pitchFamily="50" charset="-128"/>
              </a:rPr>
              <a:t>1,500</a:t>
            </a:r>
            <a:r>
              <a:rPr kumimoji="0" lang="ja-JP" altLang="en-US" sz="1800" kern="0" dirty="0">
                <a:latin typeface="メイリオ" panose="020B0604030504040204" pitchFamily="50" charset="-128"/>
              </a:rPr>
              <a:t>万円</a:t>
            </a:r>
            <a:endParaRPr kumimoji="0" lang="en-US" altLang="ja-JP" sz="1800" kern="0" dirty="0">
              <a:latin typeface="メイリオ" panose="020B0604030504040204" pitchFamily="50" charset="-128"/>
            </a:endParaRPr>
          </a:p>
          <a:p>
            <a:pPr marL="0" indent="0" defTabSz="1182016">
              <a:lnSpc>
                <a:spcPts val="2500"/>
              </a:lnSpc>
              <a:buNone/>
              <a:defRPr/>
            </a:pPr>
            <a:r>
              <a:rPr kumimoji="0" lang="ja-JP" altLang="en-US" sz="2000" kern="0" dirty="0">
                <a:latin typeface="メイリオ" panose="020B0604030504040204" pitchFamily="50" charset="-128"/>
              </a:rPr>
              <a:t>○その他留意点</a:t>
            </a:r>
            <a:r>
              <a:rPr lang="ja-JP" altLang="en-US" sz="2000" dirty="0">
                <a:latin typeface="メイリオ" panose="020B0604030504040204" pitchFamily="50" charset="-128"/>
                <a:sym typeface="Wingdings" panose="05000000000000000000" pitchFamily="2" charset="2"/>
              </a:rPr>
              <a:t>：</a:t>
            </a:r>
            <a:endParaRPr lang="en-US" altLang="ja-JP" sz="2000" dirty="0">
              <a:latin typeface="メイリオ" panose="020B0604030504040204" pitchFamily="50" charset="-128"/>
              <a:sym typeface="Wingdings" panose="05000000000000000000" pitchFamily="2" charset="2"/>
            </a:endParaRPr>
          </a:p>
          <a:p>
            <a:pPr marL="809605" indent="-276218" defTabSz="1182016">
              <a:lnSpc>
                <a:spcPts val="2500"/>
              </a:lnSpc>
              <a:spcBef>
                <a:spcPts val="0"/>
              </a:spcBef>
              <a:defRPr/>
            </a:pPr>
            <a:r>
              <a:rPr lang="ja-JP" altLang="en-US" sz="1600" dirty="0">
                <a:latin typeface="メイリオ" panose="020B0604030504040204" pitchFamily="50" charset="-128"/>
                <a:sym typeface="Wingdings" panose="05000000000000000000" pitchFamily="2" charset="2"/>
              </a:rPr>
              <a:t>本事業実施年度の翌年度から</a:t>
            </a:r>
            <a:r>
              <a:rPr lang="en-US" altLang="ja-JP" sz="1600" dirty="0">
                <a:latin typeface="メイリオ" panose="020B0604030504040204" pitchFamily="50" charset="-128"/>
                <a:sym typeface="Wingdings" panose="05000000000000000000" pitchFamily="2" charset="2"/>
              </a:rPr>
              <a:t>3</a:t>
            </a:r>
            <a:r>
              <a:rPr lang="ja-JP" altLang="en-US" sz="1600" dirty="0">
                <a:latin typeface="メイリオ" panose="020B0604030504040204" pitchFamily="50" charset="-128"/>
                <a:sym typeface="Wingdings" panose="05000000000000000000" pitchFamily="2" charset="2"/>
              </a:rPr>
              <a:t>年以内に設備の導入等を行わない場合は、交付した補助金の全部又は一部に相当する金額を返還させる場合がある。</a:t>
            </a:r>
            <a:endParaRPr lang="en-US" altLang="ja-JP" sz="1600" dirty="0">
              <a:latin typeface="メイリオ" panose="020B0604030504040204" pitchFamily="50" charset="-128"/>
              <a:sym typeface="Wingdings" panose="05000000000000000000" pitchFamily="2" charset="2"/>
            </a:endParaRPr>
          </a:p>
          <a:p>
            <a:pPr marL="809605" indent="-276218" defTabSz="1182016">
              <a:lnSpc>
                <a:spcPts val="2500"/>
              </a:lnSpc>
              <a:spcBef>
                <a:spcPts val="600"/>
              </a:spcBef>
              <a:defRPr/>
            </a:pPr>
            <a:r>
              <a:rPr kumimoji="0" lang="ja-JP" altLang="en-US" sz="1600" kern="0" dirty="0">
                <a:latin typeface="メイリオ" panose="020B0604030504040204" pitchFamily="50" charset="-128"/>
                <a:sym typeface="Wingdings" panose="05000000000000000000" pitchFamily="2" charset="2"/>
              </a:rPr>
              <a:t>補助事業完了後</a:t>
            </a:r>
            <a:r>
              <a:rPr kumimoji="0" lang="en-US" altLang="ja-JP" sz="1600" kern="0" dirty="0">
                <a:latin typeface="メイリオ" panose="020B0604030504040204" pitchFamily="50" charset="-128"/>
                <a:sym typeface="Wingdings" panose="05000000000000000000" pitchFamily="2" charset="2"/>
              </a:rPr>
              <a:t>3</a:t>
            </a:r>
            <a:r>
              <a:rPr kumimoji="0" lang="ja-JP" altLang="en-US" sz="1600" kern="0" dirty="0">
                <a:latin typeface="メイリオ" panose="020B0604030504040204" pitchFamily="50" charset="-128"/>
                <a:sym typeface="Wingdings" panose="05000000000000000000" pitchFamily="2" charset="2"/>
              </a:rPr>
              <a:t>年間、環境大臣への事業報告書の提出が必要。</a:t>
            </a:r>
            <a:endParaRPr kumimoji="0" lang="en-US" altLang="ja-JP" sz="1600" kern="0" dirty="0">
              <a:latin typeface="メイリオ" panose="020B0604030504040204" pitchFamily="50" charset="-128"/>
            </a:endParaRPr>
          </a:p>
        </p:txBody>
      </p:sp>
      <p:sp>
        <p:nvSpPr>
          <p:cNvPr id="5" name="タイトル 1"/>
          <p:cNvSpPr txBox="1">
            <a:spLocks/>
          </p:cNvSpPr>
          <p:nvPr/>
        </p:nvSpPr>
        <p:spPr bwMode="auto">
          <a:xfrm>
            <a:off x="4833952" y="337821"/>
            <a:ext cx="4860032" cy="490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062"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algn="r"/>
            <a:r>
              <a:rPr lang="en-US" altLang="ja-JP" sz="1800" b="1" dirty="0">
                <a:latin typeface="メイリオ" panose="020B0604030504040204" pitchFamily="50" charset="-128"/>
                <a:ea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rPr>
              <a:t>平成</a:t>
            </a:r>
            <a:r>
              <a:rPr lang="en-US" altLang="ja-JP" sz="1800" b="1" dirty="0">
                <a:latin typeface="メイリオ" panose="020B0604030504040204" pitchFamily="50" charset="-128"/>
                <a:ea typeface="メイリオ" panose="020B0604030504040204" pitchFamily="50" charset="-128"/>
              </a:rPr>
              <a:t>29</a:t>
            </a:r>
            <a:r>
              <a:rPr lang="ja-JP" altLang="en-US" sz="1800" b="1" dirty="0">
                <a:latin typeface="メイリオ" panose="020B0604030504040204" pitchFamily="50" charset="-128"/>
                <a:ea typeface="メイリオ" panose="020B0604030504040204" pitchFamily="50" charset="-128"/>
              </a:rPr>
              <a:t>年度の情報</a:t>
            </a:r>
          </a:p>
        </p:txBody>
      </p:sp>
      <p:sp>
        <p:nvSpPr>
          <p:cNvPr id="6" name="テキスト ボックス 5"/>
          <p:cNvSpPr txBox="1"/>
          <p:nvPr/>
        </p:nvSpPr>
        <p:spPr>
          <a:xfrm>
            <a:off x="9362617"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1936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グループ化 108"/>
          <p:cNvGrpSpPr>
            <a:grpSpLocks/>
          </p:cNvGrpSpPr>
          <p:nvPr/>
        </p:nvGrpSpPr>
        <p:grpSpPr bwMode="auto">
          <a:xfrm>
            <a:off x="1320711" y="266895"/>
            <a:ext cx="6872655" cy="6330463"/>
            <a:chOff x="926305" y="61855"/>
            <a:chExt cx="10423525" cy="9601200"/>
          </a:xfrm>
        </p:grpSpPr>
        <p:pic>
          <p:nvPicPr>
            <p:cNvPr id="5228" name="Picture 4" descr="http://map.finemakeyuri.com/img/map/L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305" y="61855"/>
              <a:ext cx="10423525" cy="960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直線コネクタ 12"/>
            <p:cNvCxnSpPr>
              <a:stCxn id="3153" idx="1"/>
            </p:cNvCxnSpPr>
            <p:nvPr/>
          </p:nvCxnSpPr>
          <p:spPr>
            <a:xfrm flipH="1">
              <a:off x="7940514" y="1066399"/>
              <a:ext cx="1880345" cy="92266"/>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a:stCxn id="3154" idx="1"/>
            </p:cNvCxnSpPr>
            <p:nvPr/>
          </p:nvCxnSpPr>
          <p:spPr>
            <a:xfrm flipH="1">
              <a:off x="7031536" y="3015211"/>
              <a:ext cx="2486434" cy="2133661"/>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flipH="1" flipV="1">
              <a:off x="7029290" y="6002021"/>
              <a:ext cx="2229168" cy="75565"/>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a:stCxn id="3156" idx="1"/>
            </p:cNvCxnSpPr>
            <p:nvPr/>
          </p:nvCxnSpPr>
          <p:spPr>
            <a:xfrm flipH="1">
              <a:off x="6878996" y="5238645"/>
              <a:ext cx="1918809" cy="601985"/>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34" name="直線コネクタ 233"/>
            <p:cNvCxnSpPr>
              <a:stCxn id="3157" idx="2"/>
            </p:cNvCxnSpPr>
            <p:nvPr/>
          </p:nvCxnSpPr>
          <p:spPr>
            <a:xfrm flipH="1">
              <a:off x="6751539" y="494965"/>
              <a:ext cx="724565" cy="4220516"/>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45" name="直線コネクタ 244"/>
            <p:cNvCxnSpPr/>
            <p:nvPr/>
          </p:nvCxnSpPr>
          <p:spPr>
            <a:xfrm>
              <a:off x="6544190" y="1259447"/>
              <a:ext cx="126161" cy="4412534"/>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47" name="直線コネクタ 246"/>
            <p:cNvCxnSpPr>
              <a:stCxn id="3159" idx="1"/>
            </p:cNvCxnSpPr>
            <p:nvPr/>
          </p:nvCxnSpPr>
          <p:spPr>
            <a:xfrm flipH="1" flipV="1">
              <a:off x="6162379" y="5804423"/>
              <a:ext cx="3112419" cy="1513437"/>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55" name="直線コネクタ 254"/>
            <p:cNvCxnSpPr/>
            <p:nvPr/>
          </p:nvCxnSpPr>
          <p:spPr>
            <a:xfrm>
              <a:off x="6184854" y="1623277"/>
              <a:ext cx="123789" cy="3931200"/>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66" name="直線コネクタ 265"/>
            <p:cNvCxnSpPr/>
            <p:nvPr/>
          </p:nvCxnSpPr>
          <p:spPr>
            <a:xfrm>
              <a:off x="4755016" y="2586727"/>
              <a:ext cx="1003003" cy="2695204"/>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69" name="直線コネクタ 268"/>
            <p:cNvCxnSpPr>
              <a:stCxn id="3162" idx="0"/>
              <a:endCxn id="252" idx="2"/>
            </p:cNvCxnSpPr>
            <p:nvPr/>
          </p:nvCxnSpPr>
          <p:spPr>
            <a:xfrm flipH="1" flipV="1">
              <a:off x="5769647" y="6420142"/>
              <a:ext cx="984482" cy="182532"/>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74" name="直線コネクタ 273"/>
            <p:cNvCxnSpPr/>
            <p:nvPr/>
          </p:nvCxnSpPr>
          <p:spPr>
            <a:xfrm>
              <a:off x="4610097" y="3242664"/>
              <a:ext cx="480060" cy="2841590"/>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289" name="直線コネクタ 288"/>
            <p:cNvCxnSpPr>
              <a:stCxn id="3166" idx="1"/>
            </p:cNvCxnSpPr>
            <p:nvPr/>
          </p:nvCxnSpPr>
          <p:spPr>
            <a:xfrm flipH="1" flipV="1">
              <a:off x="4957271" y="6332057"/>
              <a:ext cx="58258" cy="1451934"/>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309" name="直線コネクタ 308"/>
            <p:cNvCxnSpPr>
              <a:stCxn id="3167" idx="3"/>
              <a:endCxn id="448" idx="2"/>
            </p:cNvCxnSpPr>
            <p:nvPr/>
          </p:nvCxnSpPr>
          <p:spPr>
            <a:xfrm>
              <a:off x="3335419" y="4478345"/>
              <a:ext cx="1065167" cy="1459512"/>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316" name="直線コネクタ 315"/>
            <p:cNvCxnSpPr/>
            <p:nvPr/>
          </p:nvCxnSpPr>
          <p:spPr>
            <a:xfrm flipV="1">
              <a:off x="4611089" y="5995355"/>
              <a:ext cx="17904" cy="2171671"/>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322" name="直線コネクタ 321"/>
            <p:cNvCxnSpPr/>
            <p:nvPr/>
          </p:nvCxnSpPr>
          <p:spPr>
            <a:xfrm flipH="1" flipV="1">
              <a:off x="3902232" y="6215381"/>
              <a:ext cx="20560" cy="2407679"/>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348" name="直線コネクタ 347"/>
            <p:cNvCxnSpPr/>
            <p:nvPr/>
          </p:nvCxnSpPr>
          <p:spPr>
            <a:xfrm flipH="1">
              <a:off x="3399947" y="5348895"/>
              <a:ext cx="37782" cy="1082067"/>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362" name="直線コネクタ 361"/>
            <p:cNvCxnSpPr>
              <a:stCxn id="3160" idx="3"/>
            </p:cNvCxnSpPr>
            <p:nvPr/>
          </p:nvCxnSpPr>
          <p:spPr>
            <a:xfrm>
              <a:off x="2241761" y="1638829"/>
              <a:ext cx="3953494"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7" name="直線コネクタ 366"/>
            <p:cNvCxnSpPr>
              <a:stCxn id="3161" idx="3"/>
            </p:cNvCxnSpPr>
            <p:nvPr/>
          </p:nvCxnSpPr>
          <p:spPr>
            <a:xfrm>
              <a:off x="1683533" y="2586730"/>
              <a:ext cx="3057766"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7" name="直線コネクタ 386"/>
            <p:cNvCxnSpPr/>
            <p:nvPr/>
          </p:nvCxnSpPr>
          <p:spPr>
            <a:xfrm>
              <a:off x="1754121" y="3857034"/>
              <a:ext cx="1988611" cy="3096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4" name="直線コネクタ 393"/>
            <p:cNvCxnSpPr>
              <a:stCxn id="3170" idx="3"/>
            </p:cNvCxnSpPr>
            <p:nvPr/>
          </p:nvCxnSpPr>
          <p:spPr>
            <a:xfrm>
              <a:off x="1924080" y="5350327"/>
              <a:ext cx="1483354" cy="3087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8" name="直線コネクタ 397"/>
            <p:cNvCxnSpPr/>
            <p:nvPr/>
          </p:nvCxnSpPr>
          <p:spPr>
            <a:xfrm>
              <a:off x="2924225" y="6173020"/>
              <a:ext cx="491400" cy="220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4" name="直線コネクタ 403"/>
            <p:cNvCxnSpPr>
              <a:stCxn id="3172" idx="3"/>
            </p:cNvCxnSpPr>
            <p:nvPr/>
          </p:nvCxnSpPr>
          <p:spPr>
            <a:xfrm flipV="1">
              <a:off x="2426522" y="6732656"/>
              <a:ext cx="535596" cy="653043"/>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06" name="直線コネクタ 405"/>
            <p:cNvCxnSpPr/>
            <p:nvPr/>
          </p:nvCxnSpPr>
          <p:spPr>
            <a:xfrm flipH="1" flipV="1">
              <a:off x="3091022" y="6806570"/>
              <a:ext cx="19958" cy="2822454"/>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20" name="直線コネクタ 419"/>
            <p:cNvCxnSpPr>
              <a:stCxn id="3174" idx="3"/>
            </p:cNvCxnSpPr>
            <p:nvPr/>
          </p:nvCxnSpPr>
          <p:spPr>
            <a:xfrm flipV="1">
              <a:off x="2455906" y="6866577"/>
              <a:ext cx="292849" cy="1725765"/>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37" name="直線コネクタ 436"/>
            <p:cNvCxnSpPr>
              <a:stCxn id="3175" idx="1"/>
            </p:cNvCxnSpPr>
            <p:nvPr/>
          </p:nvCxnSpPr>
          <p:spPr>
            <a:xfrm flipH="1">
              <a:off x="7140700" y="4146526"/>
              <a:ext cx="2345640" cy="1084577"/>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44" name="直線コネクタ 443"/>
            <p:cNvCxnSpPr>
              <a:stCxn id="3176" idx="1"/>
            </p:cNvCxnSpPr>
            <p:nvPr/>
          </p:nvCxnSpPr>
          <p:spPr>
            <a:xfrm flipH="1">
              <a:off x="7140700" y="1966466"/>
              <a:ext cx="2375028" cy="2211736"/>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78" name="直線コネクタ 477"/>
            <p:cNvCxnSpPr/>
            <p:nvPr/>
          </p:nvCxnSpPr>
          <p:spPr>
            <a:xfrm>
              <a:off x="5668068" y="2286291"/>
              <a:ext cx="432217" cy="3357907"/>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83" name="直線コネクタ 482"/>
            <p:cNvCxnSpPr/>
            <p:nvPr/>
          </p:nvCxnSpPr>
          <p:spPr>
            <a:xfrm flipV="1">
              <a:off x="5484287" y="2290076"/>
              <a:ext cx="172148" cy="2234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6" name="直線コネクタ 485"/>
            <p:cNvCxnSpPr/>
            <p:nvPr/>
          </p:nvCxnSpPr>
          <p:spPr>
            <a:xfrm flipV="1">
              <a:off x="3394907" y="7005955"/>
              <a:ext cx="47271" cy="2046139"/>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cxnSp>
          <p:nvCxnSpPr>
            <p:cNvPr id="491" name="直線コネクタ 490"/>
            <p:cNvCxnSpPr>
              <a:endCxn id="3173" idx="1"/>
            </p:cNvCxnSpPr>
            <p:nvPr/>
          </p:nvCxnSpPr>
          <p:spPr>
            <a:xfrm flipV="1">
              <a:off x="3118799" y="9607130"/>
              <a:ext cx="3236475" cy="2189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5" name="直線コネクタ 494"/>
            <p:cNvCxnSpPr/>
            <p:nvPr/>
          </p:nvCxnSpPr>
          <p:spPr>
            <a:xfrm flipV="1">
              <a:off x="4603255" y="8167026"/>
              <a:ext cx="5434347" cy="212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正方形/長方形 6"/>
          <p:cNvSpPr/>
          <p:nvPr/>
        </p:nvSpPr>
        <p:spPr>
          <a:xfrm>
            <a:off x="416497" y="44630"/>
            <a:ext cx="3928700" cy="375411"/>
          </a:xfrm>
          <a:prstGeom prst="rect">
            <a:avLst/>
          </a:prstGeom>
          <a:solidFill>
            <a:srgbClr val="CCE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H28</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木質バイオマス事業採択地域マップ</a:t>
            </a:r>
          </a:p>
        </p:txBody>
      </p:sp>
      <p:sp>
        <p:nvSpPr>
          <p:cNvPr id="35" name="正方形/長方形 34"/>
          <p:cNvSpPr/>
          <p:nvPr/>
        </p:nvSpPr>
        <p:spPr bwMode="auto">
          <a:xfrm>
            <a:off x="5628549" y="2983530"/>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auto">
          <a:xfrm>
            <a:off x="4415212" y="3679588"/>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bwMode="auto">
          <a:xfrm>
            <a:off x="7515965" y="5849822"/>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bwMode="auto">
          <a:xfrm>
            <a:off x="7127631" y="5599235"/>
            <a:ext cx="139212" cy="12309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bwMode="auto">
          <a:xfrm>
            <a:off x="4086965" y="4086964"/>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正方形/長方形 66"/>
          <p:cNvSpPr/>
          <p:nvPr/>
        </p:nvSpPr>
        <p:spPr bwMode="auto">
          <a:xfrm>
            <a:off x="4037142" y="4210056"/>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正方形/長方形 70"/>
          <p:cNvSpPr/>
          <p:nvPr/>
        </p:nvSpPr>
        <p:spPr bwMode="auto">
          <a:xfrm>
            <a:off x="3984389" y="4132391"/>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bwMode="auto">
          <a:xfrm>
            <a:off x="2842847" y="4791814"/>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bwMode="auto">
          <a:xfrm>
            <a:off x="2642096" y="4980851"/>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85" name="テキスト ボックス 26"/>
          <p:cNvSpPr txBox="1">
            <a:spLocks noChangeArrowheads="1"/>
          </p:cNvSpPr>
          <p:nvPr/>
        </p:nvSpPr>
        <p:spPr bwMode="auto">
          <a:xfrm>
            <a:off x="340447" y="476673"/>
            <a:ext cx="310038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45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39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3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9pPr>
          </a:lstStyle>
          <a:p>
            <a:pPr eaLnBrk="1" hangingPunct="1">
              <a:spcBef>
                <a:spcPct val="0"/>
              </a:spcBef>
              <a:buFontTx/>
              <a:buNone/>
              <a:defRPr/>
            </a:pPr>
            <a:r>
              <a:rPr lang="ja-JP" altLang="en-US" sz="1100" dirty="0">
                <a:latin typeface="メイリオ" panose="020B0604030504040204" pitchFamily="50" charset="-128"/>
                <a:cs typeface="メイリオ" panose="020B0604030504040204" pitchFamily="50" charset="-128"/>
              </a:rPr>
              <a:t>平成</a:t>
            </a:r>
            <a:r>
              <a:rPr lang="en-US" altLang="ja-JP" sz="1100" dirty="0">
                <a:latin typeface="メイリオ" panose="020B0604030504040204" pitchFamily="50" charset="-128"/>
                <a:cs typeface="メイリオ" panose="020B0604030504040204" pitchFamily="50" charset="-128"/>
              </a:rPr>
              <a:t>28</a:t>
            </a:r>
            <a:r>
              <a:rPr lang="ja-JP" altLang="en-US" sz="1100" dirty="0">
                <a:latin typeface="メイリオ" panose="020B0604030504040204" pitchFamily="50" charset="-128"/>
                <a:cs typeface="メイリオ" panose="020B0604030504040204" pitchFamily="50" charset="-128"/>
              </a:rPr>
              <a:t>年度木質バイオマス資源の持続的活用による再生可能エネルギー導入計画策定事業における採択実績をマッピングしたもの</a:t>
            </a:r>
          </a:p>
        </p:txBody>
      </p:sp>
      <p:sp>
        <p:nvSpPr>
          <p:cNvPr id="99" name="正方形/長方形 98"/>
          <p:cNvSpPr/>
          <p:nvPr/>
        </p:nvSpPr>
        <p:spPr bwMode="auto">
          <a:xfrm>
            <a:off x="5811723" y="1397979"/>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正方形/長方形 114"/>
          <p:cNvSpPr/>
          <p:nvPr/>
        </p:nvSpPr>
        <p:spPr bwMode="auto">
          <a:xfrm>
            <a:off x="7247800" y="5372101"/>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正方形/長方形 118"/>
          <p:cNvSpPr/>
          <p:nvPr/>
        </p:nvSpPr>
        <p:spPr bwMode="auto">
          <a:xfrm>
            <a:off x="4717081" y="3291255"/>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正方形/長方形 126"/>
          <p:cNvSpPr/>
          <p:nvPr/>
        </p:nvSpPr>
        <p:spPr bwMode="auto">
          <a:xfrm>
            <a:off x="3730877" y="4141179"/>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正方形/長方形 142"/>
          <p:cNvSpPr/>
          <p:nvPr/>
        </p:nvSpPr>
        <p:spPr bwMode="auto">
          <a:xfrm>
            <a:off x="4492870" y="4119204"/>
            <a:ext cx="130420"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正方形/長方形 150"/>
          <p:cNvSpPr/>
          <p:nvPr/>
        </p:nvSpPr>
        <p:spPr bwMode="auto">
          <a:xfrm>
            <a:off x="3581401" y="4191007"/>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正方形/長方形 153"/>
          <p:cNvSpPr/>
          <p:nvPr/>
        </p:nvSpPr>
        <p:spPr bwMode="auto">
          <a:xfrm>
            <a:off x="2713893" y="4602779"/>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4" name="正方形/長方形 173"/>
          <p:cNvSpPr/>
          <p:nvPr/>
        </p:nvSpPr>
        <p:spPr bwMode="auto">
          <a:xfrm>
            <a:off x="4130927" y="4221779"/>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4" name="正方形/長方形 193"/>
          <p:cNvSpPr/>
          <p:nvPr/>
        </p:nvSpPr>
        <p:spPr bwMode="auto">
          <a:xfrm>
            <a:off x="3720618" y="4513391"/>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8" name="正方形/長方形 197"/>
          <p:cNvSpPr/>
          <p:nvPr/>
        </p:nvSpPr>
        <p:spPr bwMode="auto">
          <a:xfrm>
            <a:off x="3342549" y="4513391"/>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0" name="正方形/長方形 249"/>
          <p:cNvSpPr/>
          <p:nvPr/>
        </p:nvSpPr>
        <p:spPr bwMode="auto">
          <a:xfrm>
            <a:off x="7625862" y="5713542"/>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5" name="正方形/長方形 274"/>
          <p:cNvSpPr/>
          <p:nvPr/>
        </p:nvSpPr>
        <p:spPr bwMode="auto">
          <a:xfrm>
            <a:off x="7152550" y="5115666"/>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2" name="正方形/長方形 251"/>
          <p:cNvSpPr/>
          <p:nvPr/>
        </p:nvSpPr>
        <p:spPr bwMode="auto">
          <a:xfrm>
            <a:off x="4448909" y="4350734"/>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3" name="正方形/長方形 262"/>
          <p:cNvSpPr/>
          <p:nvPr/>
        </p:nvSpPr>
        <p:spPr bwMode="auto">
          <a:xfrm>
            <a:off x="3254627" y="4331683"/>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3" name="正方形/長方形 302"/>
          <p:cNvSpPr/>
          <p:nvPr/>
        </p:nvSpPr>
        <p:spPr bwMode="auto">
          <a:xfrm>
            <a:off x="2593731" y="5061439"/>
            <a:ext cx="130420"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9" name="テキスト ボックス 27"/>
          <p:cNvSpPr txBox="1">
            <a:spLocks noChangeArrowheads="1"/>
          </p:cNvSpPr>
          <p:nvPr/>
        </p:nvSpPr>
        <p:spPr bwMode="auto">
          <a:xfrm>
            <a:off x="6936221" y="39977"/>
            <a:ext cx="2522293" cy="574516"/>
          </a:xfrm>
          <a:prstGeom prst="rect">
            <a:avLst/>
          </a:prstGeom>
          <a:solidFill>
            <a:schemeClr val="bg1">
              <a:lumMod val="95000"/>
            </a:schemeClr>
          </a:solidFill>
          <a:ln>
            <a:noFill/>
          </a:ln>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1400" b="1" dirty="0">
                <a:latin typeface="メイリオ" panose="020B0604030504040204" pitchFamily="50" charset="-128"/>
              </a:rPr>
              <a:t>＜平成</a:t>
            </a:r>
            <a:r>
              <a:rPr lang="en-US" altLang="ja-JP" sz="1400" b="1" dirty="0">
                <a:latin typeface="メイリオ" panose="020B0604030504040204" pitchFamily="50" charset="-128"/>
              </a:rPr>
              <a:t>28</a:t>
            </a:r>
            <a:r>
              <a:rPr lang="ja-JP" altLang="en-US" sz="1400" b="1" dirty="0">
                <a:latin typeface="メイリオ" panose="020B0604030504040204" pitchFamily="50" charset="-128"/>
              </a:rPr>
              <a:t>年度採択実績＞</a:t>
            </a:r>
            <a:endParaRPr lang="en-US" altLang="ja-JP" sz="1400" b="1" dirty="0">
              <a:latin typeface="メイリオ" panose="020B0604030504040204" pitchFamily="50" charset="-128"/>
            </a:endParaRPr>
          </a:p>
          <a:p>
            <a:pPr eaLnBrk="1" hangingPunct="1">
              <a:spcBef>
                <a:spcPts val="396"/>
              </a:spcBef>
              <a:defRPr/>
            </a:pPr>
            <a:r>
              <a:rPr lang="ja-JP" altLang="en-US" sz="1400" u="sng" dirty="0">
                <a:latin typeface="メイリオ" panose="020B0604030504040204" pitchFamily="50" charset="-128"/>
              </a:rPr>
              <a:t>全国各地の</a:t>
            </a:r>
            <a:r>
              <a:rPr lang="en-US" altLang="ja-JP" sz="1400" u="sng" dirty="0">
                <a:latin typeface="メイリオ" panose="020B0604030504040204" pitchFamily="50" charset="-128"/>
              </a:rPr>
              <a:t>25</a:t>
            </a:r>
            <a:r>
              <a:rPr lang="ja-JP" altLang="en-US" sz="1400" u="sng" dirty="0">
                <a:latin typeface="メイリオ" panose="020B0604030504040204" pitchFamily="50" charset="-128"/>
              </a:rPr>
              <a:t>自治体を支援</a:t>
            </a:r>
            <a:endParaRPr lang="en-US" altLang="ja-JP" sz="1400" u="sng" dirty="0">
              <a:latin typeface="メイリオ" panose="020B0604030504040204" pitchFamily="50" charset="-128"/>
            </a:endParaRPr>
          </a:p>
        </p:txBody>
      </p:sp>
      <p:sp>
        <p:nvSpPr>
          <p:cNvPr id="312" name="正方形/長方形 311"/>
          <p:cNvSpPr/>
          <p:nvPr/>
        </p:nvSpPr>
        <p:spPr bwMode="auto">
          <a:xfrm>
            <a:off x="5086358" y="1181107"/>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正方形/長方形 131"/>
          <p:cNvSpPr/>
          <p:nvPr/>
        </p:nvSpPr>
        <p:spPr bwMode="auto">
          <a:xfrm>
            <a:off x="5331070" y="3675191"/>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正方形/長方形 135"/>
          <p:cNvSpPr/>
          <p:nvPr/>
        </p:nvSpPr>
        <p:spPr bwMode="auto">
          <a:xfrm>
            <a:off x="5373573" y="3666399"/>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2" name="正方形/長方形 141"/>
          <p:cNvSpPr/>
          <p:nvPr/>
        </p:nvSpPr>
        <p:spPr bwMode="auto">
          <a:xfrm>
            <a:off x="5336931" y="3936024"/>
            <a:ext cx="130420"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正方形/長方形 147"/>
          <p:cNvSpPr/>
          <p:nvPr/>
        </p:nvSpPr>
        <p:spPr bwMode="auto">
          <a:xfrm>
            <a:off x="5142041" y="4079631"/>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7" name="正方形/長方形 156"/>
          <p:cNvSpPr/>
          <p:nvPr/>
        </p:nvSpPr>
        <p:spPr bwMode="auto">
          <a:xfrm>
            <a:off x="7712326" y="5795603"/>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4" name="正方形/長方形 283"/>
          <p:cNvSpPr/>
          <p:nvPr/>
        </p:nvSpPr>
        <p:spPr bwMode="auto">
          <a:xfrm>
            <a:off x="2825262" y="5143507"/>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1" name="正方形/長方形 310"/>
          <p:cNvSpPr/>
          <p:nvPr/>
        </p:nvSpPr>
        <p:spPr bwMode="auto">
          <a:xfrm>
            <a:off x="5981701" y="1421430"/>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 name="正方形/長方形 316"/>
          <p:cNvSpPr/>
          <p:nvPr/>
        </p:nvSpPr>
        <p:spPr bwMode="auto">
          <a:xfrm>
            <a:off x="6044718" y="1119555"/>
            <a:ext cx="130419"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0" name="正方形/長方形 319"/>
          <p:cNvSpPr/>
          <p:nvPr/>
        </p:nvSpPr>
        <p:spPr bwMode="auto">
          <a:xfrm>
            <a:off x="5391157" y="2513142"/>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3" name="正方形/長方形 322"/>
          <p:cNvSpPr/>
          <p:nvPr/>
        </p:nvSpPr>
        <p:spPr bwMode="auto">
          <a:xfrm>
            <a:off x="5569935" y="2983530"/>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6" name="正方形/長方形 325"/>
          <p:cNvSpPr/>
          <p:nvPr/>
        </p:nvSpPr>
        <p:spPr bwMode="auto">
          <a:xfrm>
            <a:off x="5542085" y="3264883"/>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9" name="正方形/長方形 328"/>
          <p:cNvSpPr/>
          <p:nvPr/>
        </p:nvSpPr>
        <p:spPr bwMode="auto">
          <a:xfrm>
            <a:off x="5266597" y="3352807"/>
            <a:ext cx="12895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3" name="正方形/長方形 332"/>
          <p:cNvSpPr/>
          <p:nvPr/>
        </p:nvSpPr>
        <p:spPr bwMode="auto">
          <a:xfrm>
            <a:off x="5424855" y="3382114"/>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5" name="正方形/長方形 334"/>
          <p:cNvSpPr/>
          <p:nvPr/>
        </p:nvSpPr>
        <p:spPr bwMode="auto">
          <a:xfrm>
            <a:off x="5134715" y="3620972"/>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3" name="正方形/長方形 342"/>
          <p:cNvSpPr/>
          <p:nvPr/>
        </p:nvSpPr>
        <p:spPr bwMode="auto">
          <a:xfrm>
            <a:off x="5221173" y="3855435"/>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1" name="正方形/長方形 350"/>
          <p:cNvSpPr/>
          <p:nvPr/>
        </p:nvSpPr>
        <p:spPr bwMode="auto">
          <a:xfrm>
            <a:off x="7624404" y="4567611"/>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5" name="正方形/長方形 354"/>
          <p:cNvSpPr/>
          <p:nvPr/>
        </p:nvSpPr>
        <p:spPr bwMode="auto">
          <a:xfrm>
            <a:off x="7313741" y="4936888"/>
            <a:ext cx="131885"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0" name="正方形/長方形 369"/>
          <p:cNvSpPr/>
          <p:nvPr/>
        </p:nvSpPr>
        <p:spPr bwMode="auto">
          <a:xfrm>
            <a:off x="5525973" y="3481755"/>
            <a:ext cx="130419"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1" name="正方形/長方形 370"/>
          <p:cNvSpPr/>
          <p:nvPr/>
        </p:nvSpPr>
        <p:spPr bwMode="auto">
          <a:xfrm>
            <a:off x="5068773" y="4089895"/>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5" name="正方形/長方形 404"/>
          <p:cNvSpPr/>
          <p:nvPr/>
        </p:nvSpPr>
        <p:spPr bwMode="auto">
          <a:xfrm>
            <a:off x="4840173" y="4158767"/>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8" name="正方形/長方形 407"/>
          <p:cNvSpPr/>
          <p:nvPr/>
        </p:nvSpPr>
        <p:spPr bwMode="auto">
          <a:xfrm>
            <a:off x="4774223" y="3691312"/>
            <a:ext cx="130420"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3" name="正方形/長方形 422"/>
          <p:cNvSpPr/>
          <p:nvPr/>
        </p:nvSpPr>
        <p:spPr bwMode="auto">
          <a:xfrm>
            <a:off x="4579334" y="3571148"/>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7" name="正方形/長方形 426"/>
          <p:cNvSpPr/>
          <p:nvPr/>
        </p:nvSpPr>
        <p:spPr bwMode="auto">
          <a:xfrm>
            <a:off x="4495801" y="3349875"/>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9" name="正方形/長方形 428"/>
          <p:cNvSpPr/>
          <p:nvPr/>
        </p:nvSpPr>
        <p:spPr bwMode="auto">
          <a:xfrm>
            <a:off x="4445978" y="3464175"/>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1" name="正方形/長方形 430"/>
          <p:cNvSpPr/>
          <p:nvPr/>
        </p:nvSpPr>
        <p:spPr bwMode="auto">
          <a:xfrm>
            <a:off x="4358061" y="3644419"/>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2" name="正方形/長方形 431"/>
          <p:cNvSpPr/>
          <p:nvPr/>
        </p:nvSpPr>
        <p:spPr bwMode="auto">
          <a:xfrm>
            <a:off x="4573473" y="3767512"/>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4" name="正方形/長方形 433"/>
          <p:cNvSpPr/>
          <p:nvPr/>
        </p:nvSpPr>
        <p:spPr bwMode="auto">
          <a:xfrm>
            <a:off x="4287715" y="3833447"/>
            <a:ext cx="130420"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6" name="正方形/長方形 435"/>
          <p:cNvSpPr/>
          <p:nvPr/>
        </p:nvSpPr>
        <p:spPr bwMode="auto">
          <a:xfrm>
            <a:off x="4440115" y="3971199"/>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8" name="正方形/長方形 437"/>
          <p:cNvSpPr/>
          <p:nvPr/>
        </p:nvSpPr>
        <p:spPr bwMode="auto">
          <a:xfrm>
            <a:off x="4595453" y="4127995"/>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0" name="正方形/長方形 439"/>
          <p:cNvSpPr/>
          <p:nvPr/>
        </p:nvSpPr>
        <p:spPr bwMode="auto">
          <a:xfrm>
            <a:off x="3921370" y="3971199"/>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3" name="正方形/長方形 442"/>
          <p:cNvSpPr/>
          <p:nvPr/>
        </p:nvSpPr>
        <p:spPr bwMode="auto">
          <a:xfrm>
            <a:off x="4130927" y="4318495"/>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6" name="正方形/長方形 445"/>
          <p:cNvSpPr/>
          <p:nvPr/>
        </p:nvSpPr>
        <p:spPr bwMode="auto">
          <a:xfrm>
            <a:off x="3705965" y="4236434"/>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8" name="正方形/長方形 447"/>
          <p:cNvSpPr/>
          <p:nvPr/>
        </p:nvSpPr>
        <p:spPr bwMode="auto">
          <a:xfrm>
            <a:off x="3546231" y="4032744"/>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1" name="正方形/長方形 450"/>
          <p:cNvSpPr/>
          <p:nvPr/>
        </p:nvSpPr>
        <p:spPr bwMode="auto">
          <a:xfrm>
            <a:off x="3434866" y="4569075"/>
            <a:ext cx="12895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4" name="正方形/長方形 453"/>
          <p:cNvSpPr/>
          <p:nvPr/>
        </p:nvSpPr>
        <p:spPr bwMode="auto">
          <a:xfrm>
            <a:off x="2911726" y="4445983"/>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6" name="正方形/長方形 455"/>
          <p:cNvSpPr/>
          <p:nvPr/>
        </p:nvSpPr>
        <p:spPr bwMode="auto">
          <a:xfrm>
            <a:off x="3097828" y="4457707"/>
            <a:ext cx="12895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2" name="正方形/長方形 461"/>
          <p:cNvSpPr/>
          <p:nvPr/>
        </p:nvSpPr>
        <p:spPr bwMode="auto">
          <a:xfrm>
            <a:off x="2387119" y="4753708"/>
            <a:ext cx="131885"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7" name="正方形/長方形 466"/>
          <p:cNvSpPr/>
          <p:nvPr/>
        </p:nvSpPr>
        <p:spPr bwMode="auto">
          <a:xfrm>
            <a:off x="2743201" y="4885593"/>
            <a:ext cx="130420"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9" name="正方形/長方形 468"/>
          <p:cNvSpPr/>
          <p:nvPr/>
        </p:nvSpPr>
        <p:spPr bwMode="auto">
          <a:xfrm>
            <a:off x="3012831" y="4545630"/>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0" name="正方形/長方形 469"/>
          <p:cNvSpPr/>
          <p:nvPr/>
        </p:nvSpPr>
        <p:spPr bwMode="auto">
          <a:xfrm>
            <a:off x="2900004" y="4911975"/>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2" name="正方形/長方形 471"/>
          <p:cNvSpPr/>
          <p:nvPr/>
        </p:nvSpPr>
        <p:spPr bwMode="auto">
          <a:xfrm>
            <a:off x="2813539" y="5142043"/>
            <a:ext cx="130420"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4" name="正方形/長方形 493"/>
          <p:cNvSpPr/>
          <p:nvPr/>
        </p:nvSpPr>
        <p:spPr bwMode="auto">
          <a:xfrm>
            <a:off x="1519612" y="6088679"/>
            <a:ext cx="130419"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0" name="正方形/長方形 499"/>
          <p:cNvSpPr/>
          <p:nvPr/>
        </p:nvSpPr>
        <p:spPr bwMode="auto">
          <a:xfrm>
            <a:off x="2548312" y="5807326"/>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5" name="正方形/長方形 574"/>
          <p:cNvSpPr/>
          <p:nvPr/>
        </p:nvSpPr>
        <p:spPr bwMode="auto">
          <a:xfrm>
            <a:off x="5062912" y="3225319"/>
            <a:ext cx="130419" cy="10990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4" name="正方形/長方形 503"/>
          <p:cNvSpPr/>
          <p:nvPr/>
        </p:nvSpPr>
        <p:spPr bwMode="auto">
          <a:xfrm>
            <a:off x="5282720" y="3972665"/>
            <a:ext cx="49823" cy="7326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8" name="正方形/長方形 597"/>
          <p:cNvSpPr/>
          <p:nvPr/>
        </p:nvSpPr>
        <p:spPr bwMode="auto">
          <a:xfrm>
            <a:off x="5555281" y="1563572"/>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正方形/長方形 189"/>
          <p:cNvSpPr/>
          <p:nvPr/>
        </p:nvSpPr>
        <p:spPr bwMode="auto">
          <a:xfrm>
            <a:off x="5583115" y="1625119"/>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0" name="正方形/長方形 199"/>
          <p:cNvSpPr/>
          <p:nvPr/>
        </p:nvSpPr>
        <p:spPr bwMode="auto">
          <a:xfrm>
            <a:off x="4983781" y="3566752"/>
            <a:ext cx="131885"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1" name="正方形/長方形 210"/>
          <p:cNvSpPr/>
          <p:nvPr/>
        </p:nvSpPr>
        <p:spPr bwMode="auto">
          <a:xfrm>
            <a:off x="4627685" y="2727087"/>
            <a:ext cx="130420" cy="1084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5" name="正方形/長方形 214"/>
          <p:cNvSpPr/>
          <p:nvPr/>
        </p:nvSpPr>
        <p:spPr bwMode="auto">
          <a:xfrm>
            <a:off x="4913442" y="3977055"/>
            <a:ext cx="130419" cy="1099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800" b="1">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3" name="テキスト ボックス 206"/>
          <p:cNvSpPr txBox="1">
            <a:spLocks noChangeArrowheads="1"/>
          </p:cNvSpPr>
          <p:nvPr/>
        </p:nvSpPr>
        <p:spPr bwMode="auto">
          <a:xfrm>
            <a:off x="7185248" y="675316"/>
            <a:ext cx="2249448" cy="507831"/>
          </a:xfrm>
          <a:prstGeom prst="rect">
            <a:avLst/>
          </a:prstGeom>
          <a:solidFill>
            <a:schemeClr val="bg1"/>
          </a:solidFill>
          <a:ln w="9525">
            <a:solidFill>
              <a:srgbClr val="000000"/>
            </a:solidFill>
            <a:miter lim="800000"/>
            <a:headEnd/>
            <a:tailEnd/>
          </a:ln>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（１）</a:t>
            </a:r>
            <a:r>
              <a:rPr lang="zh-TW" altLang="en-US" sz="900" b="1" dirty="0">
                <a:latin typeface="メイリオ" panose="020B0604030504040204" pitchFamily="50" charset="-128"/>
                <a:ea typeface="メイリオ" panose="020B0604030504040204" pitchFamily="50" charset="-128"/>
                <a:cs typeface="メイリオ" panose="020B0604030504040204" pitchFamily="50" charset="-128"/>
              </a:rPr>
              <a:t>北海道</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中川郡中川町</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材・</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D</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4" name="テキスト ボックス 18"/>
          <p:cNvSpPr txBox="1">
            <a:spLocks noChangeArrowheads="1"/>
          </p:cNvSpPr>
          <p:nvPr/>
        </p:nvSpPr>
        <p:spPr bwMode="auto">
          <a:xfrm>
            <a:off x="6985546" y="1844826"/>
            <a:ext cx="2503963" cy="7386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rIns="72000" b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（２）栃木県小山市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①木質ペレット燃焼機器</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②灯油ストーブ１台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③重油ボイラー１基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（端材等の活用）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5" name="テキスト ボックス 215"/>
          <p:cNvSpPr txBox="1">
            <a:spLocks noChangeArrowheads="1"/>
          </p:cNvSpPr>
          <p:nvPr/>
        </p:nvSpPr>
        <p:spPr bwMode="auto">
          <a:xfrm>
            <a:off x="6833397" y="3986482"/>
            <a:ext cx="2620973" cy="7386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b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（３）千葉県南房総市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②薪ボイラー１基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③薪ストーブ２台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（放置林等の活用）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6" name="テキスト ボックス 217"/>
          <p:cNvSpPr txBox="1">
            <a:spLocks noChangeArrowheads="1"/>
          </p:cNvSpPr>
          <p:nvPr/>
        </p:nvSpPr>
        <p:spPr bwMode="auto">
          <a:xfrm>
            <a:off x="6510712" y="3356998"/>
            <a:ext cx="2947803"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（４）神奈川県小田原市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①木質バイオマスボイラー</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②小型</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CHP</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（熱電併給システム）１台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（未材製、製材端材、剪定枝等の活用）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7" name="テキスト ボックス 232"/>
          <p:cNvSpPr txBox="1">
            <a:spLocks noChangeArrowheads="1"/>
          </p:cNvSpPr>
          <p:nvPr/>
        </p:nvSpPr>
        <p:spPr bwMode="auto">
          <a:xfrm>
            <a:off x="4597317" y="44631"/>
            <a:ext cx="2083876"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（５）新潟県魚沼市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（未利用材等を活用）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8" name="テキスト ボックス 242"/>
          <p:cNvSpPr txBox="1">
            <a:spLocks noChangeArrowheads="1"/>
          </p:cNvSpPr>
          <p:nvPr/>
        </p:nvSpPr>
        <p:spPr bwMode="auto">
          <a:xfrm>
            <a:off x="3381020" y="616920"/>
            <a:ext cx="2004035"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（６）山梨県大月市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①バイオマス発電所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（剪定枝、未利用材等を活用）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59" name="テキスト ボックス 245"/>
          <p:cNvSpPr txBox="1">
            <a:spLocks noChangeArrowheads="1"/>
          </p:cNvSpPr>
          <p:nvPr/>
        </p:nvSpPr>
        <p:spPr bwMode="auto">
          <a:xfrm>
            <a:off x="6825208" y="4797159"/>
            <a:ext cx="2609488"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（８）長野県下伊那郡根羽村</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①薪ボイラー３基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（林地残材や製材端材等の活用）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0" name="テキスト ボックス 253"/>
          <p:cNvSpPr txBox="1">
            <a:spLocks noChangeArrowheads="1"/>
          </p:cNvSpPr>
          <p:nvPr/>
        </p:nvSpPr>
        <p:spPr bwMode="auto">
          <a:xfrm>
            <a:off x="632520" y="1052742"/>
            <a:ext cx="1555520"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（７）長野県諏訪郡原村</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（村有林の間伐材を活用）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1" name="テキスト ボックス 264"/>
          <p:cNvSpPr txBox="1">
            <a:spLocks noChangeArrowheads="1"/>
          </p:cNvSpPr>
          <p:nvPr/>
        </p:nvSpPr>
        <p:spPr bwMode="auto">
          <a:xfrm>
            <a:off x="441825" y="1700815"/>
            <a:ext cx="1378157" cy="4616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0" rIns="0" b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（９）富山県南砺市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①薪ボイラー５基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（主伐、間伐材等の活用）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2" name="テキスト ボックス 267"/>
          <p:cNvSpPr txBox="1">
            <a:spLocks noChangeArrowheads="1"/>
          </p:cNvSpPr>
          <p:nvPr/>
        </p:nvSpPr>
        <p:spPr bwMode="auto">
          <a:xfrm>
            <a:off x="4149320" y="4579524"/>
            <a:ext cx="2027816" cy="4616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0" rIns="0" b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）三重県多気郡多気町</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①バイオマス発電所（熱電併給）（地域内主伐木材等を活用）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3" name="テキスト ボックス 272"/>
          <p:cNvSpPr txBox="1">
            <a:spLocks noChangeArrowheads="1"/>
          </p:cNvSpPr>
          <p:nvPr/>
        </p:nvSpPr>
        <p:spPr bwMode="auto">
          <a:xfrm>
            <a:off x="1931891" y="1988846"/>
            <a:ext cx="1814052"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）兵庫県宝塚市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②ペレットストーブ１台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（間伐材等の活用を検討中）</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4" name="テキスト ボックス 279"/>
          <p:cNvSpPr txBox="1">
            <a:spLocks noChangeArrowheads="1"/>
          </p:cNvSpPr>
          <p:nvPr/>
        </p:nvSpPr>
        <p:spPr bwMode="auto">
          <a:xfrm>
            <a:off x="429145" y="2224438"/>
            <a:ext cx="1469748"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0" r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）兵庫県神戸市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①薪ストーブ１台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②熱電供給システム１台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（未利用材の活用）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82" name="直線コネクタ 281"/>
          <p:cNvCxnSpPr/>
          <p:nvPr/>
        </p:nvCxnSpPr>
        <p:spPr>
          <a:xfrm>
            <a:off x="3158454" y="2781306"/>
            <a:ext cx="869897" cy="1543051"/>
          </a:xfrm>
          <a:prstGeom prst="line">
            <a:avLst/>
          </a:prstGeom>
          <a:ln w="12700" cap="rnd">
            <a:solidFill>
              <a:schemeClr val="tx1"/>
            </a:solidFill>
            <a:miter lim="800000"/>
            <a:headEnd type="none"/>
            <a:tailEnd type="oval"/>
          </a:ln>
        </p:spPr>
        <p:style>
          <a:lnRef idx="1">
            <a:schemeClr val="accent1"/>
          </a:lnRef>
          <a:fillRef idx="0">
            <a:schemeClr val="accent1"/>
          </a:fillRef>
          <a:effectRef idx="0">
            <a:schemeClr val="accent1"/>
          </a:effectRef>
          <a:fontRef idx="minor">
            <a:schemeClr val="tx1"/>
          </a:fontRef>
        </p:style>
      </p:cxnSp>
      <p:sp>
        <p:nvSpPr>
          <p:cNvPr id="3166" name="テキスト ボックス 286"/>
          <p:cNvSpPr txBox="1">
            <a:spLocks noChangeArrowheads="1"/>
          </p:cNvSpPr>
          <p:nvPr/>
        </p:nvSpPr>
        <p:spPr bwMode="auto">
          <a:xfrm>
            <a:off x="4016898" y="5127581"/>
            <a:ext cx="1831036" cy="4616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0" rIns="0" bIns="0">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）兵庫県淡路市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①竹チップボイラー１基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（放置竹林の活用）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7" name="テキスト ボックス 307"/>
          <p:cNvSpPr txBox="1">
            <a:spLocks noChangeArrowheads="1"/>
          </p:cNvSpPr>
          <p:nvPr/>
        </p:nvSpPr>
        <p:spPr bwMode="auto">
          <a:xfrm>
            <a:off x="408153" y="2924951"/>
            <a:ext cx="2500985"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）鳥取県日野郡日南町</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（比較的低質な</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材に相当する木材の活用）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8" name="テキスト ボックス 320"/>
          <p:cNvSpPr txBox="1">
            <a:spLocks noChangeArrowheads="1"/>
          </p:cNvSpPr>
          <p:nvPr/>
        </p:nvSpPr>
        <p:spPr bwMode="auto">
          <a:xfrm>
            <a:off x="7328161" y="5498979"/>
            <a:ext cx="2106541"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）岡山県英田郡西粟倉村</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①チップボイラー３基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（村内の未利用材を活用）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69" name="テキスト ボックス 330"/>
          <p:cNvSpPr txBox="1">
            <a:spLocks noChangeArrowheads="1"/>
          </p:cNvSpPr>
          <p:nvPr/>
        </p:nvSpPr>
        <p:spPr bwMode="auto">
          <a:xfrm>
            <a:off x="4880997" y="5661255"/>
            <a:ext cx="2262555"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）広島県山県郡北広島町</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①薪ストーブ（</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51</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（町内木材の活用を検討中）</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0" name="テキスト ボックス 351"/>
          <p:cNvSpPr txBox="1">
            <a:spLocks noChangeArrowheads="1"/>
          </p:cNvSpPr>
          <p:nvPr/>
        </p:nvSpPr>
        <p:spPr bwMode="auto">
          <a:xfrm>
            <a:off x="414012" y="3499884"/>
            <a:ext cx="1564573" cy="507831"/>
          </a:xfrm>
          <a:prstGeom prst="rect">
            <a:avLst/>
          </a:prstGeom>
          <a:solidFill>
            <a:schemeClr val="bg1"/>
          </a:solidFill>
          <a:ln w="9525">
            <a:solidFill>
              <a:srgbClr val="000000"/>
            </a:solidFill>
            <a:miter lim="800000"/>
            <a:headEnd/>
            <a:tailEnd/>
          </a:ln>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）山口県</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①バイオマス発電所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（繁茂竹林等の活用）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1" name="テキスト ボックス 396"/>
          <p:cNvSpPr txBox="1">
            <a:spLocks noChangeArrowheads="1"/>
          </p:cNvSpPr>
          <p:nvPr/>
        </p:nvSpPr>
        <p:spPr bwMode="auto">
          <a:xfrm>
            <a:off x="429149" y="4053202"/>
            <a:ext cx="2221715"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）山口県山口市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②バイオマス、石炭混焼発電所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（市有林の間伐・主伐等の活用）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2" name="テキスト ボックス 402"/>
          <p:cNvSpPr txBox="1">
            <a:spLocks noChangeArrowheads="1"/>
          </p:cNvSpPr>
          <p:nvPr/>
        </p:nvSpPr>
        <p:spPr bwMode="auto">
          <a:xfrm>
            <a:off x="431070" y="4772638"/>
            <a:ext cx="1878795" cy="646331"/>
          </a:xfrm>
          <a:prstGeom prst="rect">
            <a:avLst/>
          </a:prstGeom>
          <a:solidFill>
            <a:schemeClr val="bg1"/>
          </a:solidFill>
          <a:ln w="9525">
            <a:solidFill>
              <a:srgbClr val="000000"/>
            </a:solidFill>
            <a:miter lim="800000"/>
            <a:headEnd/>
            <a:tailEnd/>
          </a:ln>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）福岡県北九州市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①小規模発電設備（熱電併給）（市内の</a:t>
            </a:r>
            <a:r>
              <a:rPr lang="zh-TW" altLang="en-US" sz="900" dirty="0">
                <a:latin typeface="メイリオ" panose="020B0604030504040204" pitchFamily="50" charset="-128"/>
                <a:ea typeface="メイリオ" panose="020B0604030504040204" pitchFamily="50" charset="-128"/>
                <a:cs typeface="メイリオ" panose="020B0604030504040204" pitchFamily="50" charset="-128"/>
              </a:rPr>
              <a:t>燃料用低質材</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の活用を検討中）</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3" name="テキスト ボックス 408"/>
          <p:cNvSpPr txBox="1">
            <a:spLocks noChangeArrowheads="1"/>
          </p:cNvSpPr>
          <p:nvPr/>
        </p:nvSpPr>
        <p:spPr bwMode="auto">
          <a:xfrm>
            <a:off x="4900247" y="6237318"/>
            <a:ext cx="2243300"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）福岡県うきは市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②薪ボイラー又は薪ストーブ１台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（市内の間伐材・林地残材等を活用）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4" name="テキスト ボックス 423"/>
          <p:cNvSpPr txBox="1">
            <a:spLocks noChangeArrowheads="1"/>
          </p:cNvSpPr>
          <p:nvPr/>
        </p:nvSpPr>
        <p:spPr bwMode="auto">
          <a:xfrm>
            <a:off x="441824" y="5498973"/>
            <a:ext cx="1887415" cy="784830"/>
          </a:xfrm>
          <a:prstGeom prst="rect">
            <a:avLst/>
          </a:prstGeom>
          <a:solidFill>
            <a:schemeClr val="bg1"/>
          </a:solidFill>
          <a:ln w="9525">
            <a:solidFill>
              <a:srgbClr val="000000"/>
            </a:solidFill>
            <a:miter lim="800000"/>
            <a:headEnd/>
            <a:tailEnd/>
          </a:ln>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）長崎県壱岐市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①チップボイラー１基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②小型ガス化発電設備１基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（市内の間伐材・松枯れ被害木・伐採木を中心に活用）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5" name="テキスト ボックス 434"/>
          <p:cNvSpPr txBox="1">
            <a:spLocks noChangeArrowheads="1"/>
          </p:cNvSpPr>
          <p:nvPr/>
        </p:nvSpPr>
        <p:spPr bwMode="auto">
          <a:xfrm>
            <a:off x="6964691" y="2636919"/>
            <a:ext cx="2533287"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）栃木県芳賀郡茂木町</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①ペレットボイラー１基</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②ペレットストーブ</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（未利用広葉資源等の活用）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6" name="テキスト ボックス 446"/>
          <p:cNvSpPr txBox="1">
            <a:spLocks noChangeArrowheads="1"/>
          </p:cNvSpPr>
          <p:nvPr/>
        </p:nvSpPr>
        <p:spPr bwMode="auto">
          <a:xfrm>
            <a:off x="6984068" y="1268767"/>
            <a:ext cx="2503963"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）山形県寒河江市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①木質バイオマス発電施設（熱電併給）</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（端材、剪定枝等を活用）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77" name="テキスト ボックス 480"/>
          <p:cNvSpPr txBox="1">
            <a:spLocks noChangeArrowheads="1"/>
          </p:cNvSpPr>
          <p:nvPr/>
        </p:nvSpPr>
        <p:spPr bwMode="auto">
          <a:xfrm>
            <a:off x="2242644" y="1362072"/>
            <a:ext cx="2099136" cy="5078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）長野県木曽郡王滝村</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①木質バイオマス発電所</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材・</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D</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材・切捨間伐材等の活用）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6" name="直線コネクタ 505"/>
          <p:cNvCxnSpPr>
            <a:endCxn id="3169" idx="1"/>
          </p:cNvCxnSpPr>
          <p:nvPr/>
        </p:nvCxnSpPr>
        <p:spPr>
          <a:xfrm flipV="1">
            <a:off x="3289570" y="5915171"/>
            <a:ext cx="1591427" cy="103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79" name="テキスト ボックス 509"/>
          <p:cNvSpPr txBox="1">
            <a:spLocks noChangeArrowheads="1"/>
          </p:cNvSpPr>
          <p:nvPr/>
        </p:nvSpPr>
        <p:spPr bwMode="auto">
          <a:xfrm>
            <a:off x="2823410" y="6017520"/>
            <a:ext cx="1971337" cy="507831"/>
          </a:xfrm>
          <a:prstGeom prst="rect">
            <a:avLst/>
          </a:prstGeom>
          <a:solidFill>
            <a:schemeClr val="bg1"/>
          </a:solidFill>
          <a:ln w="9525">
            <a:solidFill>
              <a:srgbClr val="000000"/>
            </a:solidFill>
            <a:miter lim="800000"/>
            <a:headEnd/>
            <a:tailEnd/>
          </a:ln>
          <a:extLst/>
        </p:spPr>
        <p:txBody>
          <a:bodyPr wrap="square">
            <a:spAutoFit/>
          </a:bodyPr>
          <a:lstStyle/>
          <a:p>
            <a:pPr eaLnBrk="1" hangingPunct="1">
              <a:defRPr/>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）大分県臼杵市</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①小規模熱電併給システム</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（未利用材等の活用）</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テキスト ボックス 140"/>
          <p:cNvSpPr txBox="1"/>
          <p:nvPr/>
        </p:nvSpPr>
        <p:spPr>
          <a:xfrm>
            <a:off x="9410743" y="6525351"/>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3873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角丸四角形 82"/>
          <p:cNvSpPr/>
          <p:nvPr/>
        </p:nvSpPr>
        <p:spPr bwMode="auto">
          <a:xfrm>
            <a:off x="16278958" y="12278458"/>
            <a:ext cx="86457" cy="225669"/>
          </a:xfrm>
          <a:prstGeom prst="roundRect">
            <a:avLst>
              <a:gd name="adj" fmla="val 6033"/>
            </a:avLst>
          </a:prstGeom>
          <a:solidFill>
            <a:srgbClr val="FFDDFF">
              <a:alpha val="49804"/>
            </a:srgbClr>
          </a:solidFill>
          <a:ln w="25400" cap="flat" cmpd="sng" algn="ctr">
            <a:solidFill>
              <a:srgbClr val="89A4A7"/>
            </a:solidFill>
            <a:prstDash val="solid"/>
          </a:ln>
          <a:effectLst/>
        </p:spPr>
        <p:txBody>
          <a:bodyPr anchor="ctr"/>
          <a:lstStyle/>
          <a:p>
            <a:pPr algn="ctr">
              <a:defRPr/>
            </a:pPr>
            <a:endParaRPr kumimoji="0" lang="ja-JP" altLang="en-US" kern="0" dirty="0">
              <a:solidFill>
                <a:prstClr val="white"/>
              </a:solidFill>
              <a:latin typeface="Arial"/>
              <a:ea typeface="ＭＳ Ｐゴシック"/>
            </a:endParaRPr>
          </a:p>
        </p:txBody>
      </p:sp>
      <p:sp>
        <p:nvSpPr>
          <p:cNvPr id="56" name="角丸四角形 55"/>
          <p:cNvSpPr/>
          <p:nvPr/>
        </p:nvSpPr>
        <p:spPr bwMode="auto">
          <a:xfrm>
            <a:off x="5499597" y="2518382"/>
            <a:ext cx="1512035" cy="1349619"/>
          </a:xfrm>
          <a:prstGeom prst="roundRect">
            <a:avLst>
              <a:gd name="adj" fmla="val 10820"/>
            </a:avLst>
          </a:prstGeom>
          <a:solidFill>
            <a:srgbClr val="FFFF99">
              <a:alpha val="49804"/>
            </a:srgbClr>
          </a:solidFill>
          <a:ln w="12700" cap="flat" cmpd="sng" algn="ctr">
            <a:solidFill>
              <a:schemeClr val="tx1"/>
            </a:solidFill>
            <a:prstDash val="solid"/>
          </a:ln>
          <a:effectLst/>
        </p:spPr>
        <p:txBody>
          <a:bodyPr anchor="ctr"/>
          <a:lstStyle/>
          <a:p>
            <a:pPr algn="ctr">
              <a:defRPr/>
            </a:pPr>
            <a:endParaRPr kumimoji="0" lang="ja-JP" altLang="en-US"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56" name="テキスト ボックス 21"/>
          <p:cNvSpPr txBox="1">
            <a:spLocks noChangeArrowheads="1"/>
          </p:cNvSpPr>
          <p:nvPr/>
        </p:nvSpPr>
        <p:spPr bwMode="auto">
          <a:xfrm>
            <a:off x="517283" y="1196753"/>
            <a:ext cx="8823080" cy="1001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0"/>
              </a:spcBef>
              <a:buClr>
                <a:srgbClr val="948A54"/>
              </a:buClr>
              <a:buFontTx/>
              <a:buNone/>
            </a:pPr>
            <a:r>
              <a:rPr lang="ja-JP" altLang="en-US" sz="1477" dirty="0">
                <a:latin typeface="メイリオ" panose="020B0604030504040204" pitchFamily="50" charset="-128"/>
              </a:rPr>
              <a:t>○　補助金交付額：</a:t>
            </a:r>
            <a:r>
              <a:rPr lang="en-US" altLang="ja-JP" sz="1477" dirty="0">
                <a:latin typeface="メイリオ" panose="020B0604030504040204" pitchFamily="50" charset="-128"/>
              </a:rPr>
              <a:t>15</a:t>
            </a:r>
            <a:r>
              <a:rPr lang="ja-JP" altLang="en-US" sz="1477" dirty="0">
                <a:latin typeface="メイリオ" panose="020B0604030504040204" pitchFamily="50" charset="-128"/>
              </a:rPr>
              <a:t>百万円</a:t>
            </a:r>
            <a:endParaRPr lang="en-US" altLang="ja-JP" sz="1477" dirty="0">
              <a:latin typeface="メイリオ" panose="020B0604030504040204" pitchFamily="50" charset="-128"/>
            </a:endParaRPr>
          </a:p>
          <a:p>
            <a:pPr eaLnBrk="1" hangingPunct="1">
              <a:spcBef>
                <a:spcPct val="0"/>
              </a:spcBef>
              <a:buClr>
                <a:srgbClr val="948A54"/>
              </a:buClr>
              <a:buFontTx/>
              <a:buNone/>
            </a:pPr>
            <a:r>
              <a:rPr lang="ja-JP" altLang="en-US" sz="1477" dirty="0">
                <a:latin typeface="メイリオ" panose="020B0604030504040204" pitchFamily="50" charset="-128"/>
              </a:rPr>
              <a:t>○　森と暮らしを結び、間伐材など森の資源を活かし、地域で循環する仕組みを構築</a:t>
            </a:r>
            <a:endParaRPr lang="en-US" altLang="ja-JP" sz="1477" dirty="0">
              <a:latin typeface="メイリオ" panose="020B0604030504040204" pitchFamily="50" charset="-128"/>
            </a:endParaRPr>
          </a:p>
          <a:p>
            <a:pPr eaLnBrk="1" hangingPunct="1">
              <a:spcBef>
                <a:spcPct val="0"/>
              </a:spcBef>
              <a:buClr>
                <a:srgbClr val="948A54"/>
              </a:buClr>
              <a:buFontTx/>
              <a:buNone/>
            </a:pPr>
            <a:r>
              <a:rPr lang="ja-JP" altLang="en-US" sz="1477" dirty="0">
                <a:latin typeface="メイリオ" panose="020B0604030504040204" pitchFamily="50" charset="-128"/>
              </a:rPr>
              <a:t>○　木質バイオマスボイラーの導入のほか、薪ストーブや薪風呂など薪のある暮らしを展開</a:t>
            </a:r>
            <a:endParaRPr lang="en-US" altLang="ja-JP" sz="1477" dirty="0">
              <a:latin typeface="メイリオ" panose="020B0604030504040204" pitchFamily="50" charset="-128"/>
            </a:endParaRPr>
          </a:p>
          <a:p>
            <a:pPr eaLnBrk="1" hangingPunct="1">
              <a:spcBef>
                <a:spcPct val="0"/>
              </a:spcBef>
              <a:buClr>
                <a:srgbClr val="948A54"/>
              </a:buClr>
              <a:buFontTx/>
              <a:buNone/>
            </a:pPr>
            <a:r>
              <a:rPr lang="ja-JP" altLang="en-US" sz="1477" dirty="0">
                <a:latin typeface="メイリオ" panose="020B0604030504040204" pitchFamily="50" charset="-128"/>
              </a:rPr>
              <a:t>○　薪の切り出しや搬出、暮らしの知恵講座などのアクティビティ展開し、薪の市場を構築</a:t>
            </a:r>
            <a:endParaRPr lang="en-US" altLang="ja-JP" sz="1477" dirty="0">
              <a:latin typeface="メイリオ" panose="020B0604030504040204" pitchFamily="50" charset="-128"/>
            </a:endParaRPr>
          </a:p>
        </p:txBody>
      </p:sp>
      <p:sp>
        <p:nvSpPr>
          <p:cNvPr id="86" name="Rectangle 1032"/>
          <p:cNvSpPr>
            <a:spLocks noChangeArrowheads="1"/>
          </p:cNvSpPr>
          <p:nvPr/>
        </p:nvSpPr>
        <p:spPr bwMode="auto">
          <a:xfrm>
            <a:off x="3773163" y="2567786"/>
            <a:ext cx="914400" cy="28135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p>
            <a:pPr algn="ctr">
              <a:defRPr/>
            </a:pPr>
            <a:r>
              <a:rPr lang="ja-JP" altLang="en-US" sz="1292" b="1" dirty="0">
                <a:latin typeface="メイリオ" panose="020B0604030504040204" pitchFamily="50" charset="-128"/>
                <a:ea typeface="メイリオ" panose="020B0604030504040204" pitchFamily="50" charset="-128"/>
                <a:cs typeface="メイリオ" panose="020B0604030504040204" pitchFamily="50" charset="-128"/>
              </a:rPr>
              <a:t>薪の市場を構築</a:t>
            </a:r>
            <a:endParaRPr lang="en-US" altLang="ja-JP" sz="1292"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テキスト ボックス 2"/>
          <p:cNvSpPr txBox="1">
            <a:spLocks noChangeArrowheads="1"/>
          </p:cNvSpPr>
          <p:nvPr/>
        </p:nvSpPr>
        <p:spPr bwMode="auto">
          <a:xfrm>
            <a:off x="524143" y="2681771"/>
            <a:ext cx="845103"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200">
                <a:solidFill>
                  <a:schemeClr val="tx1"/>
                </a:solidFill>
                <a:latin typeface="Arial" charset="0"/>
                <a:ea typeface="ＭＳ Ｐゴシック" charset="-128"/>
              </a:defRPr>
            </a:lvl1pPr>
            <a:lvl2pPr marL="742950" indent="-285750" eaLnBrk="0" hangingPunct="0">
              <a:defRPr kumimoji="1" sz="1200">
                <a:solidFill>
                  <a:schemeClr val="tx1"/>
                </a:solidFill>
                <a:latin typeface="Arial" charset="0"/>
                <a:ea typeface="ＭＳ Ｐゴシック" charset="-128"/>
              </a:defRPr>
            </a:lvl2pPr>
            <a:lvl3pPr marL="1143000" indent="-228600" eaLnBrk="0" hangingPunct="0">
              <a:defRPr kumimoji="1" sz="1200">
                <a:solidFill>
                  <a:schemeClr val="tx1"/>
                </a:solidFill>
                <a:latin typeface="Arial" charset="0"/>
                <a:ea typeface="ＭＳ Ｐゴシック" charset="-128"/>
              </a:defRPr>
            </a:lvl3pPr>
            <a:lvl4pPr marL="1600200" indent="-228600" eaLnBrk="0" hangingPunct="0">
              <a:defRPr kumimoji="1" sz="1200">
                <a:solidFill>
                  <a:schemeClr val="tx1"/>
                </a:solidFill>
                <a:latin typeface="Arial" charset="0"/>
                <a:ea typeface="ＭＳ Ｐゴシック" charset="-128"/>
              </a:defRPr>
            </a:lvl4pPr>
            <a:lvl5pPr marL="2057400" indent="-228600" eaLnBrk="0" hangingPunct="0">
              <a:defRPr kumimoji="1" sz="12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Arial" charset="0"/>
                <a:ea typeface="ＭＳ Ｐゴシック" charset="-128"/>
              </a:defRPr>
            </a:lvl9pPr>
          </a:lstStyle>
          <a:p>
            <a:pPr eaLnBrk="1" hangingPunct="1">
              <a:defRPr/>
            </a:pPr>
            <a:r>
              <a:rPr lang="ja-JP" altLang="en-US" sz="1292" b="1" dirty="0">
                <a:latin typeface="メイリオ" panose="020B0604030504040204" pitchFamily="50" charset="-128"/>
                <a:ea typeface="メイリオ" panose="020B0604030504040204" pitchFamily="50" charset="-128"/>
                <a:cs typeface="メイリオ" panose="020B0604030504040204" pitchFamily="50" charset="-128"/>
              </a:rPr>
              <a:t>木質燃料</a:t>
            </a:r>
          </a:p>
        </p:txBody>
      </p:sp>
      <p:pic>
        <p:nvPicPr>
          <p:cNvPr id="6159" name="Picture 7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505" y="4919021"/>
            <a:ext cx="1477108" cy="1038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60" name="Rectangle 1032"/>
          <p:cNvSpPr>
            <a:spLocks noChangeArrowheads="1"/>
          </p:cNvSpPr>
          <p:nvPr/>
        </p:nvSpPr>
        <p:spPr bwMode="auto">
          <a:xfrm>
            <a:off x="5585814" y="2912218"/>
            <a:ext cx="1346689" cy="265235"/>
          </a:xfrm>
          <a:prstGeom prst="rect">
            <a:avLst/>
          </a:prstGeom>
          <a:solidFill>
            <a:schemeClr val="bg1"/>
          </a:solidFill>
          <a:ln w="3175">
            <a:solidFill>
              <a:schemeClr val="tx1"/>
            </a:solidFill>
            <a:miter lim="800000"/>
            <a:headEnd/>
            <a:tailEnd/>
          </a:ln>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a:latin typeface="メイリオ" panose="020B0604030504040204" pitchFamily="50" charset="-128"/>
              </a:rPr>
              <a:t>薪割り体験</a:t>
            </a:r>
            <a:endParaRPr lang="en-US" altLang="ja-JP" sz="1292">
              <a:latin typeface="メイリオ" panose="020B0604030504040204" pitchFamily="50" charset="-128"/>
            </a:endParaRPr>
          </a:p>
        </p:txBody>
      </p:sp>
      <p:sp>
        <p:nvSpPr>
          <p:cNvPr id="6161" name="Rectangle 1032"/>
          <p:cNvSpPr>
            <a:spLocks noChangeArrowheads="1"/>
          </p:cNvSpPr>
          <p:nvPr/>
        </p:nvSpPr>
        <p:spPr bwMode="auto">
          <a:xfrm>
            <a:off x="5585814" y="3500598"/>
            <a:ext cx="1346689" cy="265235"/>
          </a:xfrm>
          <a:prstGeom prst="rect">
            <a:avLst/>
          </a:prstGeom>
          <a:solidFill>
            <a:schemeClr val="bg1"/>
          </a:solidFill>
          <a:ln w="3175">
            <a:solidFill>
              <a:schemeClr val="tx1"/>
            </a:solidFill>
            <a:miter lim="800000"/>
            <a:headEnd/>
            <a:tailEnd/>
          </a:ln>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a:latin typeface="メイリオ" panose="020B0604030504040204" pitchFamily="50" charset="-128"/>
              </a:rPr>
              <a:t>啓蒙普及活動</a:t>
            </a:r>
            <a:endParaRPr lang="en-US" altLang="ja-JP" sz="1292">
              <a:latin typeface="メイリオ" panose="020B0604030504040204" pitchFamily="50" charset="-128"/>
            </a:endParaRPr>
          </a:p>
        </p:txBody>
      </p:sp>
      <p:sp>
        <p:nvSpPr>
          <p:cNvPr id="6162" name="Rectangle 1032"/>
          <p:cNvSpPr>
            <a:spLocks noChangeArrowheads="1"/>
          </p:cNvSpPr>
          <p:nvPr/>
        </p:nvSpPr>
        <p:spPr bwMode="auto">
          <a:xfrm>
            <a:off x="5585814" y="3206409"/>
            <a:ext cx="1346689" cy="265235"/>
          </a:xfrm>
          <a:prstGeom prst="rect">
            <a:avLst/>
          </a:prstGeom>
          <a:solidFill>
            <a:schemeClr val="bg1"/>
          </a:solidFill>
          <a:ln w="3175">
            <a:solidFill>
              <a:schemeClr val="tx1"/>
            </a:solidFill>
            <a:miter lim="800000"/>
            <a:headEnd/>
            <a:tailEnd/>
          </a:ln>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dirty="0">
                <a:latin typeface="メイリオ" panose="020B0604030504040204" pitchFamily="50" charset="-128"/>
              </a:rPr>
              <a:t>里山の手入れ</a:t>
            </a:r>
            <a:endParaRPr lang="en-US" altLang="ja-JP" sz="1292" dirty="0">
              <a:latin typeface="メイリオ" panose="020B0604030504040204" pitchFamily="50" charset="-128"/>
            </a:endParaRPr>
          </a:p>
        </p:txBody>
      </p:sp>
      <p:sp>
        <p:nvSpPr>
          <p:cNvPr id="6163" name="Rectangle 1032"/>
          <p:cNvSpPr>
            <a:spLocks noChangeArrowheads="1"/>
          </p:cNvSpPr>
          <p:nvPr/>
        </p:nvSpPr>
        <p:spPr bwMode="auto">
          <a:xfrm>
            <a:off x="8280890" y="2518378"/>
            <a:ext cx="1172308" cy="2492620"/>
          </a:xfrm>
          <a:prstGeom prst="rect">
            <a:avLst/>
          </a:prstGeom>
          <a:solidFill>
            <a:schemeClr val="bg1"/>
          </a:solidFill>
          <a:ln w="3175">
            <a:solidFill>
              <a:schemeClr val="tx1"/>
            </a:solidFill>
            <a:miter lim="800000"/>
            <a:headEnd/>
            <a:tailEnd/>
          </a:ln>
        </p:spPr>
        <p:txBody>
          <a:bodyPr wrap="none" lIns="75923" tIns="37963" rIns="75923" bIns="37963"/>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endParaRPr lang="en-US" altLang="ja-JP" sz="1477" dirty="0">
              <a:latin typeface="メイリオ" panose="020B0604030504040204" pitchFamily="50" charset="-128"/>
            </a:endParaRPr>
          </a:p>
          <a:p>
            <a:pPr algn="ctr">
              <a:spcBef>
                <a:spcPct val="0"/>
              </a:spcBef>
              <a:buFontTx/>
              <a:buNone/>
            </a:pPr>
            <a:endParaRPr lang="en-US" altLang="ja-JP" sz="1477" b="1" dirty="0">
              <a:latin typeface="メイリオ" panose="020B0604030504040204" pitchFamily="50" charset="-128"/>
            </a:endParaRPr>
          </a:p>
          <a:p>
            <a:pPr algn="ctr">
              <a:spcBef>
                <a:spcPct val="0"/>
              </a:spcBef>
              <a:buFontTx/>
              <a:buNone/>
            </a:pPr>
            <a:r>
              <a:rPr lang="ja-JP" altLang="en-US" sz="1477" b="1" dirty="0">
                <a:latin typeface="メイリオ" panose="020B0604030504040204" pitchFamily="50" charset="-128"/>
              </a:rPr>
              <a:t>薪ユーザー</a:t>
            </a:r>
            <a:endParaRPr lang="en-US" altLang="ja-JP" sz="1477" b="1" dirty="0">
              <a:latin typeface="メイリオ" panose="020B0604030504040204" pitchFamily="50" charset="-128"/>
            </a:endParaRPr>
          </a:p>
        </p:txBody>
      </p:sp>
      <p:sp>
        <p:nvSpPr>
          <p:cNvPr id="6164" name="Rectangle 1032"/>
          <p:cNvSpPr>
            <a:spLocks noChangeArrowheads="1"/>
          </p:cNvSpPr>
          <p:nvPr/>
        </p:nvSpPr>
        <p:spPr bwMode="auto">
          <a:xfrm>
            <a:off x="5585814" y="2618029"/>
            <a:ext cx="1346689" cy="265235"/>
          </a:xfrm>
          <a:prstGeom prst="rect">
            <a:avLst/>
          </a:prstGeom>
          <a:solidFill>
            <a:schemeClr val="bg1"/>
          </a:solidFill>
          <a:ln w="3175">
            <a:solidFill>
              <a:schemeClr val="tx1"/>
            </a:solidFill>
            <a:miter lim="800000"/>
            <a:headEnd/>
            <a:tailEnd/>
          </a:ln>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a:latin typeface="メイリオ" panose="020B0604030504040204" pitchFamily="50" charset="-128"/>
              </a:rPr>
              <a:t>木材搬出活動</a:t>
            </a:r>
            <a:endParaRPr lang="en-US" altLang="ja-JP" sz="1292">
              <a:latin typeface="メイリオ" panose="020B0604030504040204" pitchFamily="50" charset="-128"/>
            </a:endParaRPr>
          </a:p>
        </p:txBody>
      </p:sp>
      <p:sp>
        <p:nvSpPr>
          <p:cNvPr id="6166" name="Rectangle 1032"/>
          <p:cNvSpPr>
            <a:spLocks noChangeArrowheads="1"/>
          </p:cNvSpPr>
          <p:nvPr/>
        </p:nvSpPr>
        <p:spPr bwMode="auto">
          <a:xfrm>
            <a:off x="5499598" y="4460018"/>
            <a:ext cx="1566495" cy="492369"/>
          </a:xfrm>
          <a:prstGeom prst="rect">
            <a:avLst/>
          </a:prstGeom>
          <a:solidFill>
            <a:schemeClr val="bg1"/>
          </a:solidFill>
          <a:ln w="12700">
            <a:solidFill>
              <a:schemeClr val="tx1"/>
            </a:solidFill>
            <a:miter lim="800000"/>
            <a:headEnd/>
            <a:tailEnd/>
          </a:ln>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847">
                <a:latin typeface="メイリオ" panose="020B0604030504040204" pitchFamily="50" charset="-128"/>
              </a:rPr>
              <a:t>薪の市場</a:t>
            </a:r>
            <a:endParaRPr lang="en-US" altLang="ja-JP" sz="1847">
              <a:latin typeface="メイリオ" panose="020B0604030504040204" pitchFamily="50" charset="-128"/>
            </a:endParaRPr>
          </a:p>
        </p:txBody>
      </p:sp>
      <p:sp>
        <p:nvSpPr>
          <p:cNvPr id="6167" name="Rectangle 1032"/>
          <p:cNvSpPr>
            <a:spLocks noChangeArrowheads="1"/>
          </p:cNvSpPr>
          <p:nvPr/>
        </p:nvSpPr>
        <p:spPr bwMode="auto">
          <a:xfrm>
            <a:off x="7030248" y="2636503"/>
            <a:ext cx="1263835" cy="27800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dirty="0">
                <a:latin typeface="メイリオ" panose="020B0604030504040204" pitchFamily="50" charset="-128"/>
              </a:rPr>
              <a:t>参加</a:t>
            </a:r>
            <a:endParaRPr lang="en-US" altLang="ja-JP" sz="1292" dirty="0">
              <a:latin typeface="メイリオ" panose="020B0604030504040204" pitchFamily="50" charset="-128"/>
            </a:endParaRPr>
          </a:p>
        </p:txBody>
      </p:sp>
      <p:sp>
        <p:nvSpPr>
          <p:cNvPr id="6168" name="Rectangle 1032"/>
          <p:cNvSpPr>
            <a:spLocks noChangeArrowheads="1"/>
          </p:cNvSpPr>
          <p:nvPr/>
        </p:nvSpPr>
        <p:spPr bwMode="auto">
          <a:xfrm>
            <a:off x="7030246" y="3105771"/>
            <a:ext cx="1270019" cy="905744"/>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dirty="0">
                <a:latin typeface="メイリオ" panose="020B0604030504040204" pitchFamily="50" charset="-128"/>
              </a:rPr>
              <a:t>搬出</a:t>
            </a:r>
            <a:endParaRPr lang="en-US" altLang="ja-JP" sz="1292" dirty="0">
              <a:latin typeface="メイリオ" panose="020B0604030504040204" pitchFamily="50" charset="-128"/>
            </a:endParaRPr>
          </a:p>
          <a:p>
            <a:pPr algn="ctr">
              <a:spcBef>
                <a:spcPct val="0"/>
              </a:spcBef>
              <a:buFontTx/>
              <a:buNone/>
            </a:pPr>
            <a:r>
              <a:rPr lang="ja-JP" altLang="en-US" sz="1292" dirty="0">
                <a:latin typeface="メイリオ" panose="020B0604030504040204" pitchFamily="50" charset="-128"/>
              </a:rPr>
              <a:t>インセンティブ</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・引換券</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・地域通貨等</a:t>
            </a:r>
            <a:endParaRPr lang="en-US" altLang="ja-JP" sz="1292" dirty="0">
              <a:latin typeface="メイリオ" panose="020B0604030504040204" pitchFamily="50" charset="-128"/>
            </a:endParaRPr>
          </a:p>
        </p:txBody>
      </p:sp>
      <p:sp>
        <p:nvSpPr>
          <p:cNvPr id="6169" name="Line 42"/>
          <p:cNvSpPr>
            <a:spLocks noChangeShapeType="1"/>
          </p:cNvSpPr>
          <p:nvPr/>
        </p:nvSpPr>
        <p:spPr bwMode="auto">
          <a:xfrm flipH="1">
            <a:off x="7055834" y="4629996"/>
            <a:ext cx="1222131"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71" name="Rectangle 1032"/>
          <p:cNvSpPr>
            <a:spLocks noChangeArrowheads="1"/>
          </p:cNvSpPr>
          <p:nvPr/>
        </p:nvSpPr>
        <p:spPr bwMode="auto">
          <a:xfrm>
            <a:off x="8422304" y="4167036"/>
            <a:ext cx="984739" cy="773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969" tIns="3323" rIns="9969" bIns="332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spcBef>
                <a:spcPct val="0"/>
              </a:spcBef>
              <a:buFontTx/>
              <a:buNone/>
            </a:pPr>
            <a:r>
              <a:rPr lang="ja-JP" altLang="en-US" sz="1292" dirty="0">
                <a:latin typeface="メイリオ" panose="020B0604030504040204" pitchFamily="50" charset="-128"/>
              </a:rPr>
              <a:t>・薪ストーブ</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・薪ボイラー</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・薪風呂</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・給湯器</a:t>
            </a:r>
            <a:endParaRPr lang="en-US" altLang="ja-JP" sz="1292" dirty="0">
              <a:latin typeface="メイリオ" panose="020B0604030504040204" pitchFamily="50" charset="-128"/>
            </a:endParaRPr>
          </a:p>
          <a:p>
            <a:pPr>
              <a:spcBef>
                <a:spcPct val="0"/>
              </a:spcBef>
              <a:buFontTx/>
              <a:buNone/>
            </a:pPr>
            <a:r>
              <a:rPr lang="ja-JP" altLang="en-US" sz="1292" dirty="0">
                <a:latin typeface="メイリオ" panose="020B0604030504040204" pitchFamily="50" charset="-128"/>
              </a:rPr>
              <a:t>　　　　　等</a:t>
            </a:r>
            <a:endParaRPr lang="en-US" altLang="ja-JP" sz="1292" dirty="0">
              <a:latin typeface="メイリオ" panose="020B0604030504040204" pitchFamily="50" charset="-128"/>
            </a:endParaRPr>
          </a:p>
        </p:txBody>
      </p:sp>
      <p:sp>
        <p:nvSpPr>
          <p:cNvPr id="6172" name="Line 45"/>
          <p:cNvSpPr>
            <a:spLocks noChangeShapeType="1"/>
          </p:cNvSpPr>
          <p:nvPr/>
        </p:nvSpPr>
        <p:spPr bwMode="auto">
          <a:xfrm>
            <a:off x="7073419" y="4770673"/>
            <a:ext cx="122066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73" name="Rectangle 1032"/>
          <p:cNvSpPr>
            <a:spLocks noChangeArrowheads="1"/>
          </p:cNvSpPr>
          <p:nvPr/>
        </p:nvSpPr>
        <p:spPr bwMode="auto">
          <a:xfrm>
            <a:off x="7066086" y="4372391"/>
            <a:ext cx="1197644" cy="26640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dirty="0">
                <a:latin typeface="メイリオ" panose="020B0604030504040204" pitchFamily="50" charset="-128"/>
              </a:rPr>
              <a:t>購入</a:t>
            </a:r>
            <a:endParaRPr lang="en-US" altLang="ja-JP" sz="1292" dirty="0">
              <a:latin typeface="メイリオ" panose="020B0604030504040204" pitchFamily="50" charset="-128"/>
            </a:endParaRPr>
          </a:p>
        </p:txBody>
      </p:sp>
      <p:sp>
        <p:nvSpPr>
          <p:cNvPr id="6174" name="Rectangle 1032"/>
          <p:cNvSpPr>
            <a:spLocks noChangeArrowheads="1"/>
          </p:cNvSpPr>
          <p:nvPr/>
        </p:nvSpPr>
        <p:spPr bwMode="auto">
          <a:xfrm>
            <a:off x="7083249" y="4799989"/>
            <a:ext cx="1161011" cy="264753"/>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dirty="0">
                <a:latin typeface="メイリオ" panose="020B0604030504040204" pitchFamily="50" charset="-128"/>
              </a:rPr>
              <a:t>供給</a:t>
            </a:r>
            <a:endParaRPr lang="en-US" altLang="ja-JP" sz="1292" dirty="0">
              <a:latin typeface="メイリオ" panose="020B0604030504040204" pitchFamily="50" charset="-128"/>
            </a:endParaRPr>
          </a:p>
        </p:txBody>
      </p:sp>
      <p:sp>
        <p:nvSpPr>
          <p:cNvPr id="5152" name="Rectangle 1032"/>
          <p:cNvSpPr>
            <a:spLocks noChangeArrowheads="1"/>
          </p:cNvSpPr>
          <p:nvPr/>
        </p:nvSpPr>
        <p:spPr bwMode="auto">
          <a:xfrm>
            <a:off x="6370342" y="4112241"/>
            <a:ext cx="703385" cy="140677"/>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algn="ctr">
              <a:defRPr/>
            </a:pPr>
            <a:r>
              <a:rPr lang="ja-JP" altLang="en-US" sz="1600" dirty="0">
                <a:latin typeface="メイリオ" panose="020B0604030504040204" pitchFamily="50" charset="-128"/>
                <a:cs typeface="メイリオ" panose="020B0604030504040204" pitchFamily="50" charset="-128"/>
              </a:rPr>
              <a:t>集積</a:t>
            </a:r>
            <a:endParaRPr lang="en-US" altLang="ja-JP" sz="1600" dirty="0">
              <a:latin typeface="メイリオ" panose="020B0604030504040204" pitchFamily="50" charset="-128"/>
              <a:cs typeface="メイリオ" panose="020B0604030504040204" pitchFamily="50" charset="-128"/>
            </a:endParaRPr>
          </a:p>
        </p:txBody>
      </p:sp>
      <p:sp>
        <p:nvSpPr>
          <p:cNvPr id="119" name="正方形/長方形 118"/>
          <p:cNvSpPr/>
          <p:nvPr/>
        </p:nvSpPr>
        <p:spPr>
          <a:xfrm>
            <a:off x="5499591" y="5157199"/>
            <a:ext cx="3946280" cy="307777"/>
          </a:xfrm>
          <a:prstGeom prst="rect">
            <a:avLst/>
          </a:prstGeom>
          <a:noFill/>
          <a:ln>
            <a:noFill/>
          </a:ln>
          <a:effectLst/>
          <a:scene3d>
            <a:camera prst="orthographicFront">
              <a:rot lat="0" lon="0" rev="0"/>
            </a:camera>
            <a:lightRig rig="threePt" dir="t">
              <a:rot lat="0" lon="0" rev="1200000"/>
            </a:lightRig>
          </a:scene3d>
          <a:sp3d>
            <a:bevelT w="63500" h="25400"/>
          </a:sp3d>
        </p:spPr>
        <p:txBody>
          <a:bodyPr wrap="square">
            <a:spAutoFit/>
          </a:bodyPr>
          <a:lstStyle/>
          <a:p>
            <a:pPr algn="ctr">
              <a:defRPr/>
            </a:pPr>
            <a:r>
              <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rPr>
              <a:t>効果（見込み）</a:t>
            </a:r>
          </a:p>
        </p:txBody>
      </p:sp>
      <p:sp>
        <p:nvSpPr>
          <p:cNvPr id="120" name="テキスト ボックス 119"/>
          <p:cNvSpPr txBox="1"/>
          <p:nvPr/>
        </p:nvSpPr>
        <p:spPr>
          <a:xfrm>
            <a:off x="5499591" y="5386181"/>
            <a:ext cx="3946280" cy="1456168"/>
          </a:xfrm>
          <a:prstGeom prst="rect">
            <a:avLst/>
          </a:prstGeom>
          <a:noFill/>
          <a:ln w="25400">
            <a:noFill/>
          </a:ln>
        </p:spPr>
        <p:txBody>
          <a:bodyPr>
            <a:spAutoFit/>
          </a:bodyPr>
          <a:lstStyle/>
          <a:p>
            <a:pPr>
              <a:buClr>
                <a:schemeClr val="bg2">
                  <a:lumMod val="50000"/>
                </a:schemeClr>
              </a:buClr>
              <a:defRPr/>
            </a:pP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　化石燃料の代替による温暖化を抑制</a:t>
            </a:r>
            <a:endParaRPr lang="en-US" altLang="ja-JP" sz="1477" dirty="0">
              <a:latin typeface="メイリオ" panose="020B0604030504040204" pitchFamily="50" charset="-128"/>
              <a:ea typeface="メイリオ" panose="020B0604030504040204" pitchFamily="50" charset="-128"/>
              <a:cs typeface="メイリオ" panose="020B0604030504040204" pitchFamily="50" charset="-128"/>
            </a:endParaRPr>
          </a:p>
          <a:p>
            <a:pPr>
              <a:buClr>
                <a:schemeClr val="bg2">
                  <a:lumMod val="50000"/>
                </a:schemeClr>
              </a:buClr>
              <a:defRPr/>
            </a:pP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　里山環境の改善による生物多様性の保全</a:t>
            </a:r>
            <a:endParaRPr lang="en-US" altLang="ja-JP" sz="1477" dirty="0">
              <a:latin typeface="メイリオ" panose="020B0604030504040204" pitchFamily="50" charset="-128"/>
              <a:ea typeface="メイリオ" panose="020B0604030504040204" pitchFamily="50" charset="-128"/>
              <a:cs typeface="メイリオ" panose="020B0604030504040204" pitchFamily="50" charset="-128"/>
            </a:endParaRPr>
          </a:p>
          <a:p>
            <a:pPr>
              <a:buClr>
                <a:schemeClr val="bg2">
                  <a:lumMod val="50000"/>
                </a:schemeClr>
              </a:buClr>
              <a:defRPr/>
            </a:pP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　森林環境の改善による災害予防効果</a:t>
            </a:r>
            <a:endParaRPr lang="en-US" altLang="ja-JP" sz="1477" dirty="0">
              <a:latin typeface="メイリオ" panose="020B0604030504040204" pitchFamily="50" charset="-128"/>
              <a:ea typeface="メイリオ" panose="020B0604030504040204" pitchFamily="50" charset="-128"/>
              <a:cs typeface="メイリオ" panose="020B0604030504040204" pitchFamily="50" charset="-128"/>
            </a:endParaRPr>
          </a:p>
          <a:p>
            <a:pPr marL="361942" indent="-361942">
              <a:buClr>
                <a:schemeClr val="bg2">
                  <a:lumMod val="50000"/>
                </a:schemeClr>
              </a:buClr>
              <a:defRPr/>
            </a:pP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　地域内資金循環や新規雇用創出（</a:t>
            </a:r>
            <a:r>
              <a:rPr lang="en-US" altLang="ja-JP" sz="1477"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人）による地域経済活性化</a:t>
            </a:r>
            <a:endParaRPr lang="en-US" altLang="ja-JP" sz="1477" dirty="0">
              <a:latin typeface="メイリオ" panose="020B0604030504040204" pitchFamily="50" charset="-128"/>
              <a:ea typeface="メイリオ" panose="020B0604030504040204" pitchFamily="50" charset="-128"/>
              <a:cs typeface="メイリオ" panose="020B0604030504040204" pitchFamily="50" charset="-128"/>
            </a:endParaRPr>
          </a:p>
          <a:p>
            <a:pPr marL="361942" indent="-361942">
              <a:buClr>
                <a:schemeClr val="bg2">
                  <a:lumMod val="50000"/>
                </a:schemeClr>
              </a:buClr>
              <a:defRPr/>
            </a:pP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77" dirty="0">
                <a:latin typeface="メイリオ" panose="020B0604030504040204" pitchFamily="50" charset="-128"/>
                <a:ea typeface="メイリオ" panose="020B0604030504040204" pitchFamily="50" charset="-128"/>
                <a:cs typeface="メイリオ" panose="020B0604030504040204" pitchFamily="50" charset="-128"/>
              </a:rPr>
              <a:t>651t/</a:t>
            </a: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年の</a:t>
            </a:r>
            <a:r>
              <a:rPr lang="en-US" altLang="ja-JP" sz="1477"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77" dirty="0">
                <a:latin typeface="メイリオ" panose="020B0604030504040204" pitchFamily="50" charset="-128"/>
                <a:ea typeface="メイリオ" panose="020B0604030504040204" pitchFamily="50" charset="-128"/>
                <a:cs typeface="メイリオ" panose="020B0604030504040204" pitchFamily="50" charset="-128"/>
              </a:rPr>
              <a:t>削減</a:t>
            </a:r>
            <a:endParaRPr lang="en-US" altLang="ja-JP" sz="14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環状矢印 70"/>
          <p:cNvSpPr>
            <a:spLocks noChangeAspect="1"/>
          </p:cNvSpPr>
          <p:nvPr/>
        </p:nvSpPr>
        <p:spPr bwMode="auto">
          <a:xfrm rot="7446626">
            <a:off x="1395376" y="3125521"/>
            <a:ext cx="2318659" cy="2217061"/>
          </a:xfrm>
          <a:prstGeom prst="circularArrow">
            <a:avLst>
              <a:gd name="adj1" fmla="val 12500"/>
              <a:gd name="adj2" fmla="val 1142319"/>
              <a:gd name="adj3" fmla="val 20457681"/>
              <a:gd name="adj4" fmla="val 941677"/>
              <a:gd name="adj5" fmla="val 12500"/>
            </a:avLst>
          </a:prstGeom>
          <a:solidFill>
            <a:srgbClr val="00B0F0"/>
          </a:solidFill>
          <a:ln w="9525" cap="flat" cmpd="sng" algn="ctr">
            <a:noFill/>
            <a:prstDash val="solid"/>
            <a:round/>
            <a:headEnd type="none" w="med" len="med"/>
            <a:tailEnd type="none" w="med" len="med"/>
          </a:ln>
          <a:effectLst/>
        </p:spPr>
        <p:txBody>
          <a:bodyPr/>
          <a:lstStyle/>
          <a:p>
            <a:pPr>
              <a:defRPr/>
            </a:pPr>
            <a:endParaRPr lang="ja-JP" altLang="en-US" sz="12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83" name="Rectangle 1032"/>
          <p:cNvSpPr>
            <a:spLocks noChangeArrowheads="1"/>
          </p:cNvSpPr>
          <p:nvPr/>
        </p:nvSpPr>
        <p:spPr bwMode="auto">
          <a:xfrm>
            <a:off x="3509981" y="4330439"/>
            <a:ext cx="914400" cy="3516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477" b="1" dirty="0">
                <a:latin typeface="メイリオ" panose="020B0604030504040204" pitchFamily="50" charset="-128"/>
              </a:rPr>
              <a:t>熱供給</a:t>
            </a:r>
            <a:endParaRPr lang="en-US" altLang="ja-JP" sz="1477" b="1" dirty="0">
              <a:latin typeface="メイリオ" panose="020B0604030504040204" pitchFamily="50" charset="-128"/>
            </a:endParaRPr>
          </a:p>
        </p:txBody>
      </p:sp>
      <p:sp>
        <p:nvSpPr>
          <p:cNvPr id="6184" name="Rectangle 1032"/>
          <p:cNvSpPr>
            <a:spLocks noChangeArrowheads="1"/>
          </p:cNvSpPr>
          <p:nvPr/>
        </p:nvSpPr>
        <p:spPr bwMode="auto">
          <a:xfrm>
            <a:off x="2097500" y="4058199"/>
            <a:ext cx="914400" cy="3516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847" b="1" dirty="0">
                <a:latin typeface="メイリオ" panose="020B0604030504040204" pitchFamily="50" charset="-128"/>
              </a:rPr>
              <a:t>エネルギー自立</a:t>
            </a:r>
            <a:endParaRPr lang="en-US" altLang="ja-JP" sz="1847" b="1" dirty="0">
              <a:latin typeface="メイリオ" panose="020B0604030504040204" pitchFamily="50" charset="-128"/>
            </a:endParaRPr>
          </a:p>
        </p:txBody>
      </p:sp>
      <p:sp>
        <p:nvSpPr>
          <p:cNvPr id="6185" name="Rectangle 1032"/>
          <p:cNvSpPr>
            <a:spLocks noChangeArrowheads="1"/>
          </p:cNvSpPr>
          <p:nvPr/>
        </p:nvSpPr>
        <p:spPr bwMode="auto">
          <a:xfrm>
            <a:off x="1953387" y="5303307"/>
            <a:ext cx="914400" cy="3516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477" b="1" dirty="0">
                <a:latin typeface="メイリオ" panose="020B0604030504040204" pitchFamily="50" charset="-128"/>
              </a:rPr>
              <a:t>災害予防</a:t>
            </a:r>
            <a:endParaRPr lang="en-US" altLang="ja-JP" sz="1477" b="1" dirty="0">
              <a:latin typeface="メイリオ" panose="020B0604030504040204" pitchFamily="50" charset="-128"/>
            </a:endParaRPr>
          </a:p>
        </p:txBody>
      </p:sp>
      <p:sp>
        <p:nvSpPr>
          <p:cNvPr id="6186" name="Rectangle 1032"/>
          <p:cNvSpPr>
            <a:spLocks noChangeArrowheads="1"/>
          </p:cNvSpPr>
          <p:nvPr/>
        </p:nvSpPr>
        <p:spPr bwMode="auto">
          <a:xfrm>
            <a:off x="2104709" y="2842497"/>
            <a:ext cx="914400" cy="3516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477" b="1" dirty="0">
                <a:latin typeface="メイリオ" panose="020B0604030504040204" pitchFamily="50" charset="-128"/>
              </a:rPr>
              <a:t>お金だけに</a:t>
            </a:r>
            <a:endParaRPr lang="en-US" altLang="ja-JP" sz="1477" b="1" dirty="0">
              <a:latin typeface="メイリオ" panose="020B0604030504040204" pitchFamily="50" charset="-128"/>
            </a:endParaRPr>
          </a:p>
          <a:p>
            <a:pPr algn="ctr">
              <a:spcBef>
                <a:spcPct val="0"/>
              </a:spcBef>
              <a:buFontTx/>
              <a:buNone/>
            </a:pPr>
            <a:r>
              <a:rPr lang="ja-JP" altLang="en-US" sz="1477" b="1" dirty="0">
                <a:latin typeface="メイリオ" panose="020B0604030504040204" pitchFamily="50" charset="-128"/>
              </a:rPr>
              <a:t>頼らない市場の創造</a:t>
            </a:r>
            <a:endParaRPr lang="en-US" altLang="ja-JP" sz="1477" b="1" dirty="0">
              <a:latin typeface="メイリオ" panose="020B0604030504040204" pitchFamily="50" charset="-128"/>
            </a:endParaRPr>
          </a:p>
        </p:txBody>
      </p:sp>
      <p:sp>
        <p:nvSpPr>
          <p:cNvPr id="82" name="Rectangle 1032"/>
          <p:cNvSpPr>
            <a:spLocks noChangeArrowheads="1"/>
          </p:cNvSpPr>
          <p:nvPr/>
        </p:nvSpPr>
        <p:spPr bwMode="auto">
          <a:xfrm>
            <a:off x="731183" y="5939261"/>
            <a:ext cx="1038959" cy="369277"/>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p>
            <a:pPr>
              <a:defRPr/>
            </a:pPr>
            <a:r>
              <a:rPr lang="ja-JP" altLang="en-US" sz="1292" b="1" dirty="0">
                <a:latin typeface="メイリオ" panose="020B0604030504040204" pitchFamily="50" charset="-128"/>
                <a:ea typeface="メイリオ" panose="020B0604030504040204" pitchFamily="50" charset="-128"/>
                <a:cs typeface="メイリオ" panose="020B0604030504040204" pitchFamily="50" charset="-128"/>
              </a:rPr>
              <a:t>里山資源</a:t>
            </a:r>
            <a:endParaRPr lang="en-US" altLang="ja-JP" sz="1292"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88" name="Picture 73" descr="C:\Users\096038\AppData\Local\Microsoft\Windows\Temporary Internet Files\Content.IE5\K2KY8NPE\MC9002225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535" y="2943630"/>
            <a:ext cx="1219200" cy="1022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89" name="グループ化 1"/>
          <p:cNvGrpSpPr>
            <a:grpSpLocks noChangeAspect="1"/>
          </p:cNvGrpSpPr>
          <p:nvPr/>
        </p:nvGrpSpPr>
        <p:grpSpPr bwMode="auto">
          <a:xfrm>
            <a:off x="2937823" y="5011622"/>
            <a:ext cx="2189285" cy="951035"/>
            <a:chOff x="3368824" y="2597538"/>
            <a:chExt cx="2271950" cy="987131"/>
          </a:xfrm>
        </p:grpSpPr>
        <p:pic>
          <p:nvPicPr>
            <p:cNvPr id="6198" name="図 97"/>
            <p:cNvPicPr>
              <a:picLocks noChangeAspect="1"/>
            </p:cNvPicPr>
            <p:nvPr/>
          </p:nvPicPr>
          <p:blipFill>
            <a:blip r:embed="rId5">
              <a:extLst>
                <a:ext uri="{28A0092B-C50C-407E-A947-70E740481C1C}">
                  <a14:useLocalDpi xmlns:a14="http://schemas.microsoft.com/office/drawing/2010/main" val="0"/>
                </a:ext>
              </a:extLst>
            </a:blip>
            <a:srcRect l="11220" t="16307" r="7376" b="6960"/>
            <a:stretch>
              <a:fillRect/>
            </a:stretch>
          </p:blipFill>
          <p:spPr bwMode="auto">
            <a:xfrm>
              <a:off x="3368824" y="2597538"/>
              <a:ext cx="916789" cy="982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99" name="図 9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24600" y="2597538"/>
              <a:ext cx="1316174" cy="987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0" name="Text Box 15"/>
          <p:cNvSpPr txBox="1">
            <a:spLocks noChangeArrowheads="1"/>
          </p:cNvSpPr>
          <p:nvPr/>
        </p:nvSpPr>
        <p:spPr bwMode="auto">
          <a:xfrm>
            <a:off x="3672880" y="5995566"/>
            <a:ext cx="1481504" cy="47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331" tIns="38667" rIns="77331" bIns="38667">
            <a:spAutoFit/>
          </a:bodyPr>
          <a:lstStyle>
            <a:lvl1pPr defTabSz="836613"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836613"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836613"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8366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836613"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8366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8366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8366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8366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1292"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薪ボイラーを温泉</a:t>
            </a:r>
            <a:endParaRPr lang="en-US" altLang="ja-JP" sz="1292"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ct val="0"/>
              </a:spcBef>
              <a:buFontTx/>
              <a:buNone/>
              <a:defRPr/>
            </a:pPr>
            <a:r>
              <a:rPr lang="ja-JP" altLang="en-US" sz="1292"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施設に導入など</a:t>
            </a:r>
            <a:endParaRPr lang="ja-JP" altLang="ja-JP" sz="1292"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191" name="Picture 2" descr="15d782cd269dfc94f25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09180" y="2842503"/>
            <a:ext cx="1538655" cy="115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92" name="Rectangle 1032"/>
          <p:cNvSpPr>
            <a:spLocks noChangeArrowheads="1"/>
          </p:cNvSpPr>
          <p:nvPr/>
        </p:nvSpPr>
        <p:spPr bwMode="auto">
          <a:xfrm>
            <a:off x="511228" y="4273063"/>
            <a:ext cx="1006719" cy="35169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477" b="1" dirty="0">
                <a:latin typeface="メイリオ" panose="020B0604030504040204" pitchFamily="50" charset="-128"/>
              </a:rPr>
              <a:t>森林生物の</a:t>
            </a:r>
            <a:endParaRPr lang="en-US" altLang="ja-JP" sz="1477" b="1" dirty="0">
              <a:latin typeface="メイリオ" panose="020B0604030504040204" pitchFamily="50" charset="-128"/>
            </a:endParaRPr>
          </a:p>
          <a:p>
            <a:pPr algn="ctr">
              <a:spcBef>
                <a:spcPct val="0"/>
              </a:spcBef>
              <a:buFontTx/>
              <a:buNone/>
            </a:pPr>
            <a:r>
              <a:rPr lang="ja-JP" altLang="en-US" sz="1477" b="1" dirty="0">
                <a:latin typeface="メイリオ" panose="020B0604030504040204" pitchFamily="50" charset="-128"/>
              </a:rPr>
              <a:t>保全</a:t>
            </a:r>
            <a:endParaRPr lang="en-US" altLang="ja-JP" sz="1477" b="1" dirty="0">
              <a:latin typeface="メイリオ" panose="020B0604030504040204" pitchFamily="50" charset="-128"/>
            </a:endParaRPr>
          </a:p>
        </p:txBody>
      </p:sp>
      <p:sp>
        <p:nvSpPr>
          <p:cNvPr id="121" name="正方形/長方形 120"/>
          <p:cNvSpPr/>
          <p:nvPr/>
        </p:nvSpPr>
        <p:spPr>
          <a:xfrm>
            <a:off x="5499591" y="2275359"/>
            <a:ext cx="3946280" cy="307777"/>
          </a:xfrm>
          <a:prstGeom prst="rect">
            <a:avLst/>
          </a:prstGeom>
          <a:noFill/>
          <a:ln>
            <a:noFill/>
          </a:ln>
          <a:effectLst/>
          <a:scene3d>
            <a:camera prst="orthographicFront">
              <a:rot lat="0" lon="0" rev="0"/>
            </a:camera>
            <a:lightRig rig="threePt" dir="t">
              <a:rot lat="0" lon="0" rev="1200000"/>
            </a:lightRig>
          </a:scene3d>
          <a:sp3d>
            <a:bevelT w="63500" h="25400"/>
          </a:sp3d>
        </p:spPr>
        <p:txBody>
          <a:bodyPr wrap="square">
            <a:spAutoFit/>
          </a:bodyPr>
          <a:lstStyle/>
          <a:p>
            <a:pPr algn="ctr">
              <a:defRPr/>
            </a:pPr>
            <a:r>
              <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rPr>
              <a:t>取組イメージ</a:t>
            </a:r>
          </a:p>
        </p:txBody>
      </p:sp>
      <p:sp>
        <p:nvSpPr>
          <p:cNvPr id="6196" name="Rectangle 1032"/>
          <p:cNvSpPr>
            <a:spLocks noChangeArrowheads="1"/>
          </p:cNvSpPr>
          <p:nvPr/>
        </p:nvSpPr>
        <p:spPr bwMode="auto">
          <a:xfrm>
            <a:off x="3853682" y="5039466"/>
            <a:ext cx="1266092" cy="21101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b="1">
                <a:solidFill>
                  <a:schemeClr val="bg1"/>
                </a:solidFill>
                <a:latin typeface="メイリオ" panose="020B0604030504040204" pitchFamily="50" charset="-128"/>
              </a:rPr>
              <a:t>温泉施設</a:t>
            </a:r>
            <a:endParaRPr lang="en-US" altLang="ja-JP" sz="1292" b="1">
              <a:solidFill>
                <a:schemeClr val="bg1"/>
              </a:solidFill>
              <a:latin typeface="メイリオ" panose="020B0604030504040204" pitchFamily="50" charset="-128"/>
            </a:endParaRPr>
          </a:p>
        </p:txBody>
      </p:sp>
      <p:sp>
        <p:nvSpPr>
          <p:cNvPr id="6197" name="Rectangle 1032"/>
          <p:cNvSpPr>
            <a:spLocks noChangeArrowheads="1"/>
          </p:cNvSpPr>
          <p:nvPr/>
        </p:nvSpPr>
        <p:spPr bwMode="auto">
          <a:xfrm>
            <a:off x="2808202" y="5039375"/>
            <a:ext cx="1266092" cy="21101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175">
                <a:solidFill>
                  <a:schemeClr val="tx1"/>
                </a:solidFill>
                <a:miter lim="800000"/>
                <a:headEnd/>
                <a:tailEnd/>
              </a14:hiddenLine>
            </a:ext>
          </a:extLst>
        </p:spPr>
        <p:txBody>
          <a:bodyPr wrap="none" lIns="75923" tIns="37963" rIns="75923" bIns="37963" anchor="ct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a:spcBef>
                <a:spcPct val="0"/>
              </a:spcBef>
              <a:buFontTx/>
              <a:buNone/>
            </a:pPr>
            <a:r>
              <a:rPr lang="ja-JP" altLang="en-US" sz="1292" b="1" dirty="0">
                <a:latin typeface="メイリオ" panose="020B0604030504040204" pitchFamily="50" charset="-128"/>
              </a:rPr>
              <a:t>薪ボイラー</a:t>
            </a:r>
            <a:endParaRPr lang="en-US" altLang="ja-JP" sz="1292" b="1" dirty="0">
              <a:latin typeface="メイリオ" panose="020B0604030504040204" pitchFamily="50" charset="-128"/>
            </a:endParaRPr>
          </a:p>
        </p:txBody>
      </p:sp>
      <p:sp>
        <p:nvSpPr>
          <p:cNvPr id="50" name="タイトル 1"/>
          <p:cNvSpPr txBox="1">
            <a:spLocks/>
          </p:cNvSpPr>
          <p:nvPr/>
        </p:nvSpPr>
        <p:spPr>
          <a:xfrm>
            <a:off x="704528" y="44624"/>
            <a:ext cx="8496944" cy="648072"/>
          </a:xfrm>
          <a:prstGeom prst="rect">
            <a:avLst/>
          </a:prstGeom>
          <a:solidFill>
            <a:schemeClr val="bg1"/>
          </a:solidFill>
        </p:spPr>
        <p:txBody>
          <a:bodyPr vert="horz" lIns="91440" tIns="45720" rIns="91440" bIns="45720" rtlCol="0" anchor="ctr">
            <a:normAutofit/>
          </a:bodyPr>
          <a:lstStyle>
            <a:lvl1pPr algn="ctr" defTabSz="914400" rtl="0" eaLnBrk="1" latinLnBrk="0" hangingPunct="1">
              <a:spcBef>
                <a:spcPct val="0"/>
              </a:spcBef>
              <a:buNone/>
              <a:defRPr kumimoji="1" sz="3600" kern="1200">
                <a:solidFill>
                  <a:schemeClr val="tx1"/>
                </a:solidFill>
                <a:latin typeface="+mj-lt"/>
                <a:ea typeface="+mj-ea"/>
                <a:cs typeface="+mj-cs"/>
              </a:defRPr>
            </a:lvl1pPr>
          </a:lstStyle>
          <a:p>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3200" b="1"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年度採択事例</a:t>
            </a:r>
          </a:p>
        </p:txBody>
      </p:sp>
      <p:sp>
        <p:nvSpPr>
          <p:cNvPr id="51" name="タイトル 1"/>
          <p:cNvSpPr>
            <a:spLocks noGrp="1"/>
          </p:cNvSpPr>
          <p:nvPr>
            <p:ph type="ctrTitle"/>
          </p:nvPr>
        </p:nvSpPr>
        <p:spPr>
          <a:xfrm>
            <a:off x="704528" y="620688"/>
            <a:ext cx="8496944" cy="648072"/>
          </a:xfrm>
          <a:noFill/>
        </p:spPr>
        <p:txBody>
          <a:bodyPr>
            <a:normAutofit/>
          </a:bodyPr>
          <a:lstStyle/>
          <a:p>
            <a:r>
              <a:rPr lang="zh-CN" altLang="en-US" sz="3200" b="1" dirty="0">
                <a:latin typeface="メイリオ" panose="020B0604030504040204" pitchFamily="50" charset="-128"/>
                <a:ea typeface="メイリオ" panose="020B0604030504040204" pitchFamily="50" charset="-128"/>
                <a:cs typeface="メイリオ" panose="020B0604030504040204" pitchFamily="50" charset="-128"/>
              </a:rPr>
              <a:t>富山県 南砺市</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（薪ボイラー導入の検討）</a:t>
            </a:r>
          </a:p>
        </p:txBody>
      </p:sp>
      <p:sp>
        <p:nvSpPr>
          <p:cNvPr id="52" name="右中かっこ 51"/>
          <p:cNvSpPr/>
          <p:nvPr/>
        </p:nvSpPr>
        <p:spPr>
          <a:xfrm rot="10800000">
            <a:off x="8280895" y="4038496"/>
            <a:ext cx="202073" cy="868695"/>
          </a:xfrm>
          <a:prstGeom prst="rightBrace">
            <a:avLst>
              <a:gd name="adj1" fmla="val 8333"/>
              <a:gd name="adj2" fmla="val 23953"/>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矢印: 下 1"/>
          <p:cNvSpPr/>
          <p:nvPr/>
        </p:nvSpPr>
        <p:spPr>
          <a:xfrm>
            <a:off x="6069295" y="3894042"/>
            <a:ext cx="301047" cy="55425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Line 42"/>
          <p:cNvSpPr>
            <a:spLocks noChangeShapeType="1"/>
          </p:cNvSpPr>
          <p:nvPr/>
        </p:nvSpPr>
        <p:spPr bwMode="auto">
          <a:xfrm flipH="1">
            <a:off x="7025486" y="2921865"/>
            <a:ext cx="1222131"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Line 45"/>
          <p:cNvSpPr>
            <a:spLocks noChangeShapeType="1"/>
          </p:cNvSpPr>
          <p:nvPr/>
        </p:nvSpPr>
        <p:spPr bwMode="auto">
          <a:xfrm>
            <a:off x="7043071" y="3062543"/>
            <a:ext cx="122066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9410743"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90051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3432</TotalTime>
  <Words>701</Words>
  <Application>Microsoft Office PowerPoint</Application>
  <PresentationFormat>A4 210 x 297 mm</PresentationFormat>
  <Paragraphs>213</Paragraphs>
  <Slides>4</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ＭＳ Ｐゴシック</vt:lpstr>
      <vt:lpstr>新細明體</vt:lpstr>
      <vt:lpstr>メイリオ</vt:lpstr>
      <vt:lpstr>游ゴシック</vt:lpstr>
      <vt:lpstr>游ゴシック Light</vt:lpstr>
      <vt:lpstr>Arial</vt:lpstr>
      <vt:lpstr>Calibri</vt:lpstr>
      <vt:lpstr>Cambria</vt:lpstr>
      <vt:lpstr>Wingdings</vt:lpstr>
      <vt:lpstr>Office テーマ</vt:lpstr>
      <vt:lpstr>PowerPoint プレゼンテーション</vt:lpstr>
      <vt:lpstr>補助金の使い道と補助度合い</vt:lpstr>
      <vt:lpstr>PowerPoint プレゼンテーション</vt:lpstr>
      <vt:lpstr>富山県 南砺市（薪ボイラー導入の検討）</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予算名 平成26年度概算要求額○○（○○）</dc:title>
  <dc:creator>吉田 諭史</dc:creator>
  <cp:lastModifiedBy>稲 佳奈／リサーチ・コンサル／JRI (ina kana)</cp:lastModifiedBy>
  <cp:revision>246</cp:revision>
  <cp:lastPrinted>2017-08-18T04:07:20Z</cp:lastPrinted>
  <dcterms:created xsi:type="dcterms:W3CDTF">2012-11-02T13:24:31Z</dcterms:created>
  <dcterms:modified xsi:type="dcterms:W3CDTF">2018-05-15T06:43:28Z</dcterms:modified>
</cp:coreProperties>
</file>