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0and%20Settings\TANAKA107\&#12487;&#12473;&#12463;&#12488;&#12483;&#12503;\H29&#20013;&#23567;&#35215;&#27169;&#28988;&#21364;&#28809;&#12288;&#35201;&#27714;&#36039;&#26009;\CO2&#21066;&#28187;&#21177;&#26524;&#65292;&#29694;&#29366;&#30330;&#38651;&#21033;&#29992;&#3156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0"/>
    <c:plotArea>
      <c:layout/>
      <c:barChart>
        <c:barDir val="col"/>
        <c:grouping val="clustered"/>
        <c:varyColors val="0"/>
        <c:ser>
          <c:idx val="0"/>
          <c:order val="0"/>
          <c:invertIfNegative val="0"/>
          <c:dLbls>
            <c:spPr>
              <a:noFill/>
              <a:ln>
                <a:noFill/>
              </a:ln>
              <a:effectLst/>
            </c:spPr>
            <c:txPr>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現状発電実態!$B$4:$B$8</c:f>
              <c:strCache>
                <c:ptCount val="5"/>
                <c:pt idx="0">
                  <c:v>50t/日未満</c:v>
                </c:pt>
                <c:pt idx="1">
                  <c:v>50t-100t/日</c:v>
                </c:pt>
                <c:pt idx="2">
                  <c:v>100t/日-300t/日</c:v>
                </c:pt>
                <c:pt idx="3">
                  <c:v>300t/日-600t/日</c:v>
                </c:pt>
                <c:pt idx="4">
                  <c:v>600t/日以上</c:v>
                </c:pt>
              </c:strCache>
            </c:strRef>
          </c:cat>
          <c:val>
            <c:numRef>
              <c:f>現状発電実態!$E$4:$E$8</c:f>
              <c:numCache>
                <c:formatCode>0.0_ </c:formatCode>
                <c:ptCount val="5"/>
                <c:pt idx="0">
                  <c:v>0.53763440860215062</c:v>
                </c:pt>
                <c:pt idx="1">
                  <c:v>6.8627450980392162</c:v>
                </c:pt>
                <c:pt idx="2">
                  <c:v>37.309644670050766</c:v>
                </c:pt>
                <c:pt idx="3">
                  <c:v>87.969924812030072</c:v>
                </c:pt>
                <c:pt idx="4">
                  <c:v>98.305084745762713</c:v>
                </c:pt>
              </c:numCache>
            </c:numRef>
          </c:val>
          <c:extLst>
            <c:ext xmlns:c16="http://schemas.microsoft.com/office/drawing/2014/chart" uri="{C3380CC4-5D6E-409C-BE32-E72D297353CC}">
              <c16:uniqueId val="{00000000-A2B8-44D4-9A92-9ABEE3DD8144}"/>
            </c:ext>
          </c:extLst>
        </c:ser>
        <c:dLbls>
          <c:showLegendKey val="0"/>
          <c:showVal val="0"/>
          <c:showCatName val="0"/>
          <c:showSerName val="0"/>
          <c:showPercent val="0"/>
          <c:showBubbleSize val="0"/>
        </c:dLbls>
        <c:gapWidth val="150"/>
        <c:axId val="105810560"/>
        <c:axId val="105836928"/>
      </c:barChart>
      <c:catAx>
        <c:axId val="105810560"/>
        <c:scaling>
          <c:orientation val="minMax"/>
        </c:scaling>
        <c:delete val="0"/>
        <c:axPos val="b"/>
        <c:numFmt formatCode="General" sourceLinked="0"/>
        <c:majorTickMark val="out"/>
        <c:minorTickMark val="none"/>
        <c:tickLblPos val="nextTo"/>
        <c:txPr>
          <a:bodyPr/>
          <a:lstStyle/>
          <a:p>
            <a:pPr>
              <a:defRPr sz="900"/>
            </a:pPr>
            <a:endParaRPr lang="ja-JP"/>
          </a:p>
        </c:txPr>
        <c:crossAx val="105836928"/>
        <c:crosses val="autoZero"/>
        <c:auto val="1"/>
        <c:lblAlgn val="ctr"/>
        <c:lblOffset val="100"/>
        <c:noMultiLvlLbl val="0"/>
      </c:catAx>
      <c:valAx>
        <c:axId val="105836928"/>
        <c:scaling>
          <c:orientation val="minMax"/>
          <c:max val="100"/>
        </c:scaling>
        <c:delete val="1"/>
        <c:axPos val="l"/>
        <c:numFmt formatCode="0.0_ " sourceLinked="1"/>
        <c:majorTickMark val="out"/>
        <c:minorTickMark val="none"/>
        <c:tickLblPos val="nextTo"/>
        <c:crossAx val="105810560"/>
        <c:crosses val="autoZero"/>
        <c:crossBetween val="between"/>
      </c:valAx>
    </c:plotArea>
    <c:plotVisOnly val="1"/>
    <c:dispBlanksAs val="gap"/>
    <c:showDLblsOverMax val="0"/>
  </c:chart>
  <c:spPr>
    <a:ln w="22225">
      <a:solidFill>
        <a:srgbClr val="C00000"/>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071E8-100B-46DD-A7B7-4997D5A8B80D}" type="datetimeFigureOut">
              <a:rPr kumimoji="1" lang="ja-JP" altLang="en-US" smtClean="0"/>
              <a:t>2018/5/15</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D12D0-0E76-4908-94A9-4B6394A78EAF}" type="slidenum">
              <a:rPr kumimoji="1" lang="ja-JP" altLang="en-US" smtClean="0"/>
              <a:t>‹#›</a:t>
            </a:fld>
            <a:endParaRPr kumimoji="1" lang="ja-JP" altLang="en-US"/>
          </a:p>
        </p:txBody>
      </p:sp>
    </p:spTree>
    <p:extLst>
      <p:ext uri="{BB962C8B-B14F-4D97-AF65-F5344CB8AC3E}">
        <p14:creationId xmlns:p14="http://schemas.microsoft.com/office/powerpoint/2010/main" val="13662852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63613" y="1233488"/>
            <a:ext cx="4808537"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pPr fontAlgn="auto">
              <a:spcBef>
                <a:spcPts val="0"/>
              </a:spcBef>
              <a:spcAft>
                <a:spcPts val="0"/>
              </a:spcAft>
              <a:buClr>
                <a:schemeClr val="bg2">
                  <a:lumMod val="50000"/>
                </a:schemeClr>
              </a:buClr>
              <a:defRPr/>
            </a:pPr>
            <a:endParaRPr lang="en-US" altLang="ja-JP"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768891" indent="-295728">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182910" indent="-236582">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656074" indent="-236582">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129239" indent="-236582">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602403" indent="-236582"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075567" indent="-236582"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548731" indent="-236582"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021895" indent="-236582"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defTabSz="946329">
              <a:spcBef>
                <a:spcPct val="0"/>
              </a:spcBef>
            </a:pPr>
            <a:fld id="{AECC26B6-F1A9-43B2-9D0B-7131042494CD}" type="slidenum">
              <a:rPr lang="ja-JP" altLang="en-US" kern="0">
                <a:latin typeface="Cambria" panose="02040503050406030204" pitchFamily="18" charset="0"/>
                <a:ea typeface="メイリオ" panose="020B0604030504040204" pitchFamily="50" charset="-128"/>
                <a:cs typeface="メイリオ" panose="020B0604030504040204" pitchFamily="50" charset="-128"/>
              </a:rPr>
              <a:pPr defTabSz="946329">
                <a:spcBef>
                  <a:spcPct val="0"/>
                </a:spcBef>
              </a:pPr>
              <a:t>3</a:t>
            </a:fld>
            <a:endParaRPr lang="ja-JP" altLang="en-US" kern="0">
              <a:latin typeface="Cambria" panose="02040503050406030204" pitchFamily="18" charset="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1892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382677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285526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306526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71301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64165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175280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297934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401022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262662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244670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E8F772-3101-4504-8A08-BE6E6D99BEE9}"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407914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8F772-3101-4504-8A08-BE6E6D99BEE9}" type="datetimeFigureOut">
              <a:rPr kumimoji="1" lang="ja-JP" altLang="en-US" smtClean="0"/>
              <a:t>2018/5/15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0F768-9012-454E-8666-F5A15E0DAEAF}" type="slidenum">
              <a:rPr kumimoji="1" lang="ja-JP" altLang="en-US" smtClean="0"/>
              <a:t>‹#›</a:t>
            </a:fld>
            <a:endParaRPr kumimoji="1" lang="ja-JP" altLang="en-US"/>
          </a:p>
        </p:txBody>
      </p:sp>
    </p:spTree>
    <p:extLst>
      <p:ext uri="{BB962C8B-B14F-4D97-AF65-F5344CB8AC3E}">
        <p14:creationId xmlns:p14="http://schemas.microsoft.com/office/powerpoint/2010/main" val="3081583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3.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4.jpeg"/><Relationship Id="rId9" Type="http://schemas.openxmlformats.org/officeDocument/2006/relationships/image" Target="../media/image4.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テキスト ボックス 430" hidden="1"/>
          <p:cNvSpPr txBox="1">
            <a:spLocks noChangeArrowheads="1"/>
          </p:cNvSpPr>
          <p:nvPr/>
        </p:nvSpPr>
        <p:spPr bwMode="auto">
          <a:xfrm>
            <a:off x="5360996" y="2822546"/>
            <a:ext cx="4090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000"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各メニューを組み合わせて、</a:t>
            </a:r>
            <a:r>
              <a:rPr lang="ja-JP" altLang="en-US" sz="1000" u="sng" kern="0">
                <a:latin typeface="メイリオ" panose="020B0604030504040204" pitchFamily="50" charset="-128"/>
                <a:ea typeface="メイリオ" panose="020B0604030504040204" pitchFamily="50" charset="-128"/>
                <a:cs typeface="メイリオ" panose="020B0604030504040204" pitchFamily="50" charset="-128"/>
              </a:rPr>
              <a:t>地域特性に応じた</a:t>
            </a:r>
            <a:r>
              <a:rPr lang="ja-JP" altLang="en-US" sz="1000"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廃棄物処理システム</a:t>
            </a:r>
            <a:endParaRPr lang="en-US" altLang="ja-JP" sz="1000"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1000"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低炭素ガイドライン</a:t>
            </a:r>
            <a:r>
              <a:rPr lang="ja-JP" altLang="en-US" sz="1000" u="sng" kern="0">
                <a:latin typeface="メイリオ" panose="020B0604030504040204" pitchFamily="50" charset="-128"/>
                <a:ea typeface="メイリオ" panose="020B0604030504040204" pitchFamily="50" charset="-128"/>
                <a:cs typeface="メイリオ" panose="020B0604030504040204" pitchFamily="50" charset="-128"/>
              </a:rPr>
              <a:t>を作成</a:t>
            </a:r>
            <a:endParaRPr lang="ja-JP" altLang="en-US" sz="1000" u="sng" kern="0"/>
          </a:p>
        </p:txBody>
      </p:sp>
      <p:grpSp>
        <p:nvGrpSpPr>
          <p:cNvPr id="2" name="グループ化 1"/>
          <p:cNvGrpSpPr/>
          <p:nvPr/>
        </p:nvGrpSpPr>
        <p:grpSpPr>
          <a:xfrm>
            <a:off x="409582" y="1290861"/>
            <a:ext cx="9140825" cy="5496392"/>
            <a:chOff x="28575" y="822519"/>
            <a:chExt cx="9063038" cy="5966417"/>
          </a:xfrm>
        </p:grpSpPr>
        <p:sp>
          <p:nvSpPr>
            <p:cNvPr id="301" name="正方形/長方形 300"/>
            <p:cNvSpPr/>
            <p:nvPr/>
          </p:nvSpPr>
          <p:spPr>
            <a:xfrm>
              <a:off x="4510088" y="966838"/>
              <a:ext cx="4483100" cy="5800674"/>
            </a:xfrm>
            <a:prstGeom prst="rect">
              <a:avLst/>
            </a:prstGeom>
            <a:solidFill>
              <a:sysClr val="window" lastClr="FFFFFF"/>
            </a:solidFill>
            <a:ln w="25400" cap="flat" cmpd="sng" algn="ctr">
              <a:solidFill>
                <a:srgbClr val="438086"/>
              </a:solidFill>
              <a:prstDash val="solid"/>
            </a:ln>
            <a:effectLst/>
          </p:spPr>
          <p:txBody>
            <a:bodyPr anchor="ctr">
              <a:normAutofit/>
            </a:bodyPr>
            <a:lstStyle/>
            <a:p>
              <a:pPr algn="ctr">
                <a:defRPr/>
              </a:pPr>
              <a:endParaRPr kumimoji="0" lang="ja-JP" altLang="en-US" sz="16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角丸四角形 102"/>
            <p:cNvSpPr/>
            <p:nvPr/>
          </p:nvSpPr>
          <p:spPr>
            <a:xfrm>
              <a:off x="4627563" y="1166050"/>
              <a:ext cx="4311650" cy="247289"/>
            </a:xfrm>
            <a:prstGeom prst="roundRect">
              <a:avLst/>
            </a:prstGeom>
            <a:solidFill>
              <a:schemeClr val="accent5">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41275" y="966838"/>
              <a:ext cx="4483100" cy="5800676"/>
            </a:xfrm>
            <a:prstGeom prst="rect">
              <a:avLst/>
            </a:prstGeom>
            <a:solidFill>
              <a:sysClr val="window" lastClr="FFFFFF"/>
            </a:solidFill>
            <a:ln w="25400" cap="flat" cmpd="sng" algn="ctr">
              <a:solidFill>
                <a:srgbClr val="438086"/>
              </a:solidFill>
              <a:prstDash val="solid"/>
            </a:ln>
            <a:effectLst/>
          </p:spPr>
          <p:txBody>
            <a:bodyPr anchor="ctr">
              <a:normAutofit/>
            </a:bodyPr>
            <a:lstStyle/>
            <a:p>
              <a:pPr algn="ctr">
                <a:defRPr/>
              </a:pPr>
              <a:endParaRPr kumimoji="0" lang="ja-JP" altLang="en-US" sz="16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41275" y="844393"/>
              <a:ext cx="1403724" cy="300687"/>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a:defRPr/>
              </a:pPr>
              <a:r>
                <a:rPr kumimoji="0" lang="ja-JP" altLang="en-US" sz="12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rPr>
                <a:t>事業目的・概要等</a:t>
              </a:r>
            </a:p>
          </p:txBody>
        </p:sp>
        <p:sp>
          <p:nvSpPr>
            <p:cNvPr id="33" name="テキスト ボックス 32"/>
            <p:cNvSpPr txBox="1"/>
            <p:nvPr/>
          </p:nvSpPr>
          <p:spPr>
            <a:xfrm>
              <a:off x="55563" y="1189359"/>
              <a:ext cx="945988" cy="300687"/>
            </a:xfrm>
            <a:prstGeom prst="rect">
              <a:avLst/>
            </a:prstGeom>
            <a:solidFill>
              <a:sysClr val="window" lastClr="FFFFFF"/>
            </a:solidFill>
            <a:ln w="25400" cap="flat" cmpd="sng" algn="ctr">
              <a:solidFill>
                <a:srgbClr val="5C92B5"/>
              </a:solidFill>
              <a:prstDash val="solid"/>
            </a:ln>
            <a:effectLst/>
          </p:spPr>
          <p:txBody>
            <a:bodyPr wrap="none">
              <a:spAutoFit/>
            </a:bodyPr>
            <a:lstStyle/>
            <a:p>
              <a:pPr>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背景・目的</a:t>
              </a:r>
            </a:p>
          </p:txBody>
        </p:sp>
        <p:sp>
          <p:nvSpPr>
            <p:cNvPr id="34" name="テキスト ボックス 33"/>
            <p:cNvSpPr txBox="1"/>
            <p:nvPr/>
          </p:nvSpPr>
          <p:spPr>
            <a:xfrm>
              <a:off x="66675" y="3337652"/>
              <a:ext cx="793409" cy="300687"/>
            </a:xfrm>
            <a:prstGeom prst="rect">
              <a:avLst/>
            </a:prstGeom>
            <a:solidFill>
              <a:sysClr val="window" lastClr="FFFFFF"/>
            </a:solidFill>
            <a:ln w="25400" cap="flat" cmpd="sng" algn="ctr">
              <a:solidFill>
                <a:srgbClr val="5C92B5"/>
              </a:solidFill>
              <a:prstDash val="solid"/>
            </a:ln>
            <a:effectLst/>
          </p:spPr>
          <p:txBody>
            <a:bodyPr wrap="none">
              <a:spAutoFit/>
            </a:bodyPr>
            <a:lstStyle/>
            <a:p>
              <a:pPr>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事業概要</a:t>
              </a:r>
            </a:p>
          </p:txBody>
        </p:sp>
        <p:sp>
          <p:nvSpPr>
            <p:cNvPr id="35" name="テキスト ボックス 34"/>
            <p:cNvSpPr txBox="1"/>
            <p:nvPr/>
          </p:nvSpPr>
          <p:spPr>
            <a:xfrm>
              <a:off x="84138" y="4604496"/>
              <a:ext cx="1098567" cy="300687"/>
            </a:xfrm>
            <a:prstGeom prst="rect">
              <a:avLst/>
            </a:prstGeom>
            <a:solidFill>
              <a:sysClr val="window" lastClr="FFFFFF"/>
            </a:solidFill>
            <a:ln w="25400" cap="flat" cmpd="sng" algn="ctr">
              <a:solidFill>
                <a:srgbClr val="5C92B5"/>
              </a:solidFill>
              <a:prstDash val="solid"/>
            </a:ln>
            <a:effectLst/>
          </p:spPr>
          <p:txBody>
            <a:bodyPr wrap="none">
              <a:spAutoFit/>
            </a:bodyPr>
            <a:lstStyle/>
            <a:p>
              <a:pPr>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事業スキーム</a:t>
              </a:r>
            </a:p>
          </p:txBody>
        </p:sp>
        <p:sp>
          <p:nvSpPr>
            <p:cNvPr id="38" name="テキスト ボックス 37"/>
            <p:cNvSpPr txBox="1"/>
            <p:nvPr/>
          </p:nvSpPr>
          <p:spPr>
            <a:xfrm>
              <a:off x="84138" y="3640861"/>
              <a:ext cx="4476750" cy="935469"/>
            </a:xfrm>
            <a:prstGeom prst="rect">
              <a:avLst/>
            </a:prstGeom>
            <a:noFill/>
          </p:spPr>
          <p:txBody>
            <a:bodyPr>
              <a:spAutoFit/>
            </a:bodyPr>
            <a:lstStyle/>
            <a:p>
              <a:pPr>
                <a:lnSpc>
                  <a:spcPts val="1200"/>
                </a:lnSpc>
                <a:buClr>
                  <a:srgbClr val="DEDEDE">
                    <a:lumMod val="50000"/>
                  </a:srgbClr>
                </a:buClr>
                <a:defRPr/>
              </a:pPr>
              <a:r>
                <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低炭素化に貢献する地域循環圏の構築に向け、各類型パターン（①里地里山里海地域、②都市・近郊地域、③動脈産業地域、④広域地域）に属する地域において、食品、バイオマス、プラ等の素材に着目した地域循環圏プランを作成し、地球温暖化対策地方公共団体実行計画等に位置付けることを支援する。</a:t>
              </a:r>
            </a:p>
          </p:txBody>
        </p:sp>
        <p:sp>
          <p:nvSpPr>
            <p:cNvPr id="40" name="テキスト ボックス 39"/>
            <p:cNvSpPr txBox="1"/>
            <p:nvPr/>
          </p:nvSpPr>
          <p:spPr>
            <a:xfrm>
              <a:off x="76200" y="5872377"/>
              <a:ext cx="1251146" cy="300687"/>
            </a:xfrm>
            <a:prstGeom prst="rect">
              <a:avLst/>
            </a:prstGeom>
            <a:solidFill>
              <a:sysClr val="window" lastClr="FFFFFF"/>
            </a:solidFill>
            <a:ln w="25400" cap="flat" cmpd="sng" algn="ctr">
              <a:solidFill>
                <a:srgbClr val="5C92B5"/>
              </a:solidFill>
              <a:prstDash val="solid"/>
            </a:ln>
            <a:effectLst/>
          </p:spPr>
          <p:txBody>
            <a:bodyPr wrap="none">
              <a:spAutoFit/>
            </a:bodyPr>
            <a:lstStyle/>
            <a:p>
              <a:pPr>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期待される効果</a:t>
              </a:r>
            </a:p>
          </p:txBody>
        </p:sp>
        <p:sp>
          <p:nvSpPr>
            <p:cNvPr id="2063" name="テキスト ボックス 40"/>
            <p:cNvSpPr txBox="1">
              <a:spLocks noChangeArrowheads="1"/>
            </p:cNvSpPr>
            <p:nvPr/>
          </p:nvSpPr>
          <p:spPr bwMode="auto">
            <a:xfrm>
              <a:off x="28575" y="6173642"/>
              <a:ext cx="4578350" cy="61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71998" indent="-457189">
                <a:lnSpc>
                  <a:spcPts val="1200"/>
                </a:lnSpc>
                <a:spcBef>
                  <a:spcPct val="0"/>
                </a:spcBef>
                <a:spcAft>
                  <a:spcPts val="100"/>
                </a:spcAft>
                <a:buNone/>
                <a:defRPr/>
              </a:pP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・木質バイオマス、下水汚泥等の廃棄物バイオマスのエネルギー利用や地域資源循環を通じた地域活性化。</a:t>
              </a:r>
              <a:endParaRPr lang="en-US" altLang="ja-JP" sz="1051" kern="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200"/>
                </a:lnSpc>
                <a:spcBef>
                  <a:spcPct val="0"/>
                </a:spcBef>
                <a:spcAft>
                  <a:spcPts val="100"/>
                </a:spcAft>
                <a:buNone/>
                <a:defRPr/>
              </a:pP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・食品、バイオマス、プラ等の地域での循環を通じた低炭素化の促進。</a:t>
              </a:r>
              <a:endParaRPr lang="en-US" altLang="ja-JP" sz="1051"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 name="正方形/長方形 45"/>
            <p:cNvSpPr/>
            <p:nvPr/>
          </p:nvSpPr>
          <p:spPr>
            <a:xfrm>
              <a:off x="7421563" y="2660650"/>
              <a:ext cx="168275" cy="44450"/>
            </a:xfrm>
            <a:custGeom>
              <a:avLst/>
              <a:gdLst>
                <a:gd name="connsiteX0" fmla="*/ 0 w 239489"/>
                <a:gd name="connsiteY0" fmla="*/ 0 h 45719"/>
                <a:gd name="connsiteX1" fmla="*/ 239489 w 239489"/>
                <a:gd name="connsiteY1" fmla="*/ 0 h 45719"/>
                <a:gd name="connsiteX2" fmla="*/ 239489 w 239489"/>
                <a:gd name="connsiteY2" fmla="*/ 45719 h 45719"/>
                <a:gd name="connsiteX3" fmla="*/ 0 w 239489"/>
                <a:gd name="connsiteY3" fmla="*/ 45719 h 45719"/>
                <a:gd name="connsiteX4" fmla="*/ 0 w 239489"/>
                <a:gd name="connsiteY4" fmla="*/ 0 h 45719"/>
                <a:gd name="connsiteX0" fmla="*/ 0 w 239489"/>
                <a:gd name="connsiteY0" fmla="*/ 0 h 53339"/>
                <a:gd name="connsiteX1" fmla="*/ 239489 w 239489"/>
                <a:gd name="connsiteY1" fmla="*/ 0 h 53339"/>
                <a:gd name="connsiteX2" fmla="*/ 239489 w 239489"/>
                <a:gd name="connsiteY2" fmla="*/ 45719 h 53339"/>
                <a:gd name="connsiteX3" fmla="*/ 11430 w 239489"/>
                <a:gd name="connsiteY3" fmla="*/ 53339 h 53339"/>
                <a:gd name="connsiteX4" fmla="*/ 0 w 239489"/>
                <a:gd name="connsiteY4" fmla="*/ 0 h 53339"/>
                <a:gd name="connsiteX0" fmla="*/ 0 w 239489"/>
                <a:gd name="connsiteY0" fmla="*/ 0 h 57149"/>
                <a:gd name="connsiteX1" fmla="*/ 239489 w 239489"/>
                <a:gd name="connsiteY1" fmla="*/ 0 h 57149"/>
                <a:gd name="connsiteX2" fmla="*/ 212819 w 239489"/>
                <a:gd name="connsiteY2" fmla="*/ 57149 h 57149"/>
                <a:gd name="connsiteX3" fmla="*/ 11430 w 239489"/>
                <a:gd name="connsiteY3" fmla="*/ 53339 h 57149"/>
                <a:gd name="connsiteX4" fmla="*/ 0 w 239489"/>
                <a:gd name="connsiteY4" fmla="*/ 0 h 57149"/>
                <a:gd name="connsiteX0" fmla="*/ 0 w 239489"/>
                <a:gd name="connsiteY0" fmla="*/ 0 h 64769"/>
                <a:gd name="connsiteX1" fmla="*/ 239489 w 239489"/>
                <a:gd name="connsiteY1" fmla="*/ 0 h 64769"/>
                <a:gd name="connsiteX2" fmla="*/ 212819 w 239489"/>
                <a:gd name="connsiteY2" fmla="*/ 57149 h 64769"/>
                <a:gd name="connsiteX3" fmla="*/ 11430 w 239489"/>
                <a:gd name="connsiteY3" fmla="*/ 64769 h 64769"/>
                <a:gd name="connsiteX4" fmla="*/ 0 w 239489"/>
                <a:gd name="connsiteY4" fmla="*/ 0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9" h="64769">
                  <a:moveTo>
                    <a:pt x="0" y="0"/>
                  </a:moveTo>
                  <a:lnTo>
                    <a:pt x="239489" y="0"/>
                  </a:lnTo>
                  <a:lnTo>
                    <a:pt x="212819" y="57149"/>
                  </a:lnTo>
                  <a:lnTo>
                    <a:pt x="11430" y="64769"/>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kumimoji="0" lang="ja-JP" altLang="en-US" sz="7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66" name="正方形/長方形 2087"/>
            <p:cNvSpPr>
              <a:spLocks noChangeArrowheads="1"/>
            </p:cNvSpPr>
            <p:nvPr/>
          </p:nvSpPr>
          <p:spPr bwMode="auto">
            <a:xfrm>
              <a:off x="4608512" y="1148227"/>
              <a:ext cx="4483101" cy="27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事例１　鳥取県</a:t>
              </a:r>
            </a:p>
          </p:txBody>
        </p:sp>
        <p:sp>
          <p:nvSpPr>
            <p:cNvPr id="359" name="角丸四角形 358"/>
            <p:cNvSpPr/>
            <p:nvPr/>
          </p:nvSpPr>
          <p:spPr>
            <a:xfrm>
              <a:off x="4627563" y="3833502"/>
              <a:ext cx="4313237" cy="233778"/>
            </a:xfrm>
            <a:prstGeom prst="roundRect">
              <a:avLst/>
            </a:prstGeom>
            <a:solidFill>
              <a:schemeClr val="accent5">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68" name="正方形/長方形 388"/>
            <p:cNvSpPr>
              <a:spLocks noChangeArrowheads="1"/>
            </p:cNvSpPr>
            <p:nvPr/>
          </p:nvSpPr>
          <p:spPr bwMode="auto">
            <a:xfrm>
              <a:off x="4608512" y="3807277"/>
              <a:ext cx="4397375" cy="27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事例２　神戸市</a:t>
              </a:r>
            </a:p>
          </p:txBody>
        </p:sp>
        <p:sp>
          <p:nvSpPr>
            <p:cNvPr id="201" name="正方形/長方形 200"/>
            <p:cNvSpPr/>
            <p:nvPr/>
          </p:nvSpPr>
          <p:spPr bwMode="auto">
            <a:xfrm>
              <a:off x="6613525" y="5089525"/>
              <a:ext cx="100013" cy="46038"/>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kumimoji="0" lang="ja-JP" altLang="en-US" sz="7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4500421" y="822519"/>
              <a:ext cx="793409" cy="300687"/>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a:defRPr/>
              </a:pPr>
              <a:r>
                <a:rPr kumimoji="0" lang="ja-JP" altLang="en-US" sz="12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rPr>
                <a:t>イメージ</a:t>
              </a:r>
            </a:p>
          </p:txBody>
        </p:sp>
        <p:pic>
          <p:nvPicPr>
            <p:cNvPr id="2074" name="図 89"/>
            <p:cNvPicPr>
              <a:picLocks noChangeAspect="1" noChangeArrowheads="1"/>
            </p:cNvPicPr>
            <p:nvPr/>
          </p:nvPicPr>
          <p:blipFill>
            <a:blip r:embed="rId2">
              <a:extLst>
                <a:ext uri="{28A0092B-C50C-407E-A947-70E740481C1C}">
                  <a14:useLocalDpi xmlns:a14="http://schemas.microsoft.com/office/drawing/2010/main" val="0"/>
                </a:ext>
              </a:extLst>
            </a:blip>
            <a:srcRect l="601" t="899" r="938" b="1155"/>
            <a:stretch>
              <a:fillRect/>
            </a:stretch>
          </p:blipFill>
          <p:spPr bwMode="auto">
            <a:xfrm>
              <a:off x="5076825" y="1449943"/>
              <a:ext cx="2954338"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図 57"/>
            <p:cNvPicPr>
              <a:picLocks noChangeAspect="1" noChangeArrowheads="1"/>
            </p:cNvPicPr>
            <p:nvPr/>
          </p:nvPicPr>
          <p:blipFill>
            <a:blip r:embed="rId3">
              <a:extLst>
                <a:ext uri="{28A0092B-C50C-407E-A947-70E740481C1C}">
                  <a14:useLocalDpi xmlns:a14="http://schemas.microsoft.com/office/drawing/2010/main" val="0"/>
                </a:ext>
              </a:extLst>
            </a:blip>
            <a:srcRect t="14063"/>
            <a:stretch>
              <a:fillRect/>
            </a:stretch>
          </p:blipFill>
          <p:spPr bwMode="auto">
            <a:xfrm>
              <a:off x="5160963" y="4284663"/>
              <a:ext cx="32813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6" name="正方形/長方形 278"/>
            <p:cNvSpPr>
              <a:spLocks noChangeArrowheads="1"/>
            </p:cNvSpPr>
            <p:nvPr/>
          </p:nvSpPr>
          <p:spPr bwMode="auto">
            <a:xfrm>
              <a:off x="4794250" y="4041144"/>
              <a:ext cx="4144963" cy="3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000"/>
                </a:lnSpc>
                <a:spcBef>
                  <a:spcPct val="0"/>
                </a:spcBef>
                <a:buNone/>
              </a:pPr>
              <a:r>
                <a:rPr lang="ja-JP" altLang="en-US" sz="900" kern="0" dirty="0">
                  <a:latin typeface="メイリオ" panose="020B0604030504040204" pitchFamily="50" charset="-128"/>
                  <a:ea typeface="メイリオ" panose="020B0604030504040204" pitchFamily="50" charset="-128"/>
                  <a:cs typeface="メイリオ" panose="020B0604030504040204" pitchFamily="50" charset="-128"/>
                </a:rPr>
                <a:t>間伐材や</a:t>
              </a:r>
              <a:r>
                <a:rPr lang="ja-JP" altLang="ja-JP" sz="900" kern="0" dirty="0">
                  <a:latin typeface="メイリオ" panose="020B0604030504040204" pitchFamily="50" charset="-128"/>
                  <a:ea typeface="メイリオ" panose="020B0604030504040204" pitchFamily="50" charset="-128"/>
                  <a:cs typeface="メイリオ" panose="020B0604030504040204" pitchFamily="50" charset="-128"/>
                </a:rPr>
                <a:t>食品</a:t>
              </a:r>
              <a:r>
                <a:rPr lang="ja-JP" altLang="en-US" sz="900" kern="0" dirty="0">
                  <a:latin typeface="メイリオ" panose="020B0604030504040204" pitchFamily="50" charset="-128"/>
                  <a:ea typeface="メイリオ" panose="020B0604030504040204" pitchFamily="50" charset="-128"/>
                  <a:cs typeface="メイリオ" panose="020B0604030504040204" pitchFamily="50" charset="-128"/>
                </a:rPr>
                <a:t>廃棄物等</a:t>
              </a:r>
              <a:r>
                <a:rPr lang="ja-JP" altLang="ja-JP" sz="900" kern="0" dirty="0">
                  <a:latin typeface="メイリオ" panose="020B0604030504040204" pitchFamily="50" charset="-128"/>
                  <a:ea typeface="メイリオ" panose="020B0604030504040204" pitchFamily="50" charset="-128"/>
                  <a:cs typeface="メイリオ" panose="020B0604030504040204" pitchFamily="50" charset="-128"/>
                </a:rPr>
                <a:t>の地域バイオマスを下水汚泥と混合し</a:t>
              </a:r>
              <a:r>
                <a:rPr lang="ja-JP" altLang="en-US" sz="9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kern="0" dirty="0">
                  <a:latin typeface="メイリオ" panose="020B0604030504040204" pitchFamily="50" charset="-128"/>
                  <a:ea typeface="メイリオ" panose="020B0604030504040204" pitchFamily="50" charset="-128"/>
                  <a:cs typeface="メイリオ" panose="020B0604030504040204" pitchFamily="50" charset="-128"/>
                </a:rPr>
                <a:t>効率</a:t>
              </a:r>
              <a:r>
                <a:rPr lang="ja-JP" altLang="en-US" sz="900" kern="0" dirty="0">
                  <a:latin typeface="メイリオ" panose="020B0604030504040204" pitchFamily="50" charset="-128"/>
                  <a:ea typeface="メイリオ" panose="020B0604030504040204" pitchFamily="50" charset="-128"/>
                  <a:cs typeface="メイリオ" panose="020B0604030504040204" pitchFamily="50" charset="-128"/>
                </a:rPr>
                <a:t>的な</a:t>
              </a:r>
              <a:r>
                <a:rPr lang="ja-JP" altLang="ja-JP" sz="900" kern="0" dirty="0">
                  <a:latin typeface="メイリオ" panose="020B0604030504040204" pitchFamily="50" charset="-128"/>
                  <a:ea typeface="メイリオ" panose="020B0604030504040204" pitchFamily="50" charset="-128"/>
                  <a:cs typeface="メイリオ" panose="020B0604030504040204" pitchFamily="50" charset="-128"/>
                </a:rPr>
                <a:t>バイオガス</a:t>
              </a:r>
              <a:r>
                <a:rPr lang="ja-JP" altLang="en-US" sz="900" kern="0" dirty="0">
                  <a:latin typeface="メイリオ" panose="020B0604030504040204" pitchFamily="50" charset="-128"/>
                  <a:ea typeface="メイリオ" panose="020B0604030504040204" pitchFamily="50" charset="-128"/>
                  <a:cs typeface="メイリオ" panose="020B0604030504040204" pitchFamily="50" charset="-128"/>
                </a:rPr>
                <a:t>発電を実施</a:t>
              </a:r>
            </a:p>
          </p:txBody>
        </p:sp>
        <p:sp>
          <p:nvSpPr>
            <p:cNvPr id="371" name="テキスト ボックス 370"/>
            <p:cNvSpPr txBox="1"/>
            <p:nvPr/>
          </p:nvSpPr>
          <p:spPr>
            <a:xfrm>
              <a:off x="53976" y="4891833"/>
              <a:ext cx="3227388" cy="283982"/>
            </a:xfrm>
            <a:prstGeom prst="rect">
              <a:avLst/>
            </a:prstGeom>
            <a:noFill/>
          </p:spPr>
          <p:txBody>
            <a:bodyPr>
              <a:spAutoFit/>
            </a:bodyPr>
            <a:lstStyle/>
            <a:p>
              <a:pPr>
                <a:buClr>
                  <a:schemeClr val="tx1">
                    <a:lumMod val="65000"/>
                    <a:lumOff val="35000"/>
                  </a:schemeClr>
                </a:buCl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＜間接補助事業＞</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3" name="テキスト ボックス 372"/>
            <p:cNvSpPr txBox="1"/>
            <p:nvPr/>
          </p:nvSpPr>
          <p:spPr>
            <a:xfrm>
              <a:off x="754063" y="5466052"/>
              <a:ext cx="1617662" cy="233868"/>
            </a:xfrm>
            <a:prstGeom prst="rect">
              <a:avLst/>
            </a:prstGeom>
            <a:noFill/>
          </p:spPr>
          <p:txBody>
            <a:bodyPr>
              <a:spAutoFit/>
            </a:bodyPr>
            <a:lstStyle/>
            <a:p>
              <a:pPr>
                <a:buClr>
                  <a:schemeClr val="tx1">
                    <a:lumMod val="65000"/>
                    <a:lumOff val="35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補助金（補助率：定額）</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079" name="グループ化 2"/>
            <p:cNvGrpSpPr>
              <a:grpSpLocks/>
            </p:cNvGrpSpPr>
            <p:nvPr/>
          </p:nvGrpSpPr>
          <p:grpSpPr bwMode="auto">
            <a:xfrm>
              <a:off x="528638" y="5105690"/>
              <a:ext cx="3867150" cy="392112"/>
              <a:chOff x="528160" y="4980900"/>
              <a:chExt cx="3867150" cy="391599"/>
            </a:xfrm>
          </p:grpSpPr>
          <p:sp>
            <p:nvSpPr>
              <p:cNvPr id="368" name="正方形/長方形 367"/>
              <p:cNvSpPr/>
              <p:nvPr/>
            </p:nvSpPr>
            <p:spPr>
              <a:xfrm>
                <a:off x="528160" y="5017364"/>
                <a:ext cx="390525" cy="355135"/>
              </a:xfrm>
              <a:prstGeom prst="rect">
                <a:avLst/>
              </a:prstGeom>
              <a:gradFill flip="none" rotWithShape="1">
                <a:gsLst>
                  <a:gs pos="0">
                    <a:schemeClr val="accent1">
                      <a:tint val="66000"/>
                      <a:satMod val="160000"/>
                      <a:lumMod val="60000"/>
                      <a:lumOff val="40000"/>
                    </a:schemeClr>
                  </a:gs>
                  <a:gs pos="50000">
                    <a:schemeClr val="accent1">
                      <a:lumMod val="20000"/>
                      <a:lumOff val="80000"/>
                    </a:schemeClr>
                  </a:gs>
                  <a:gs pos="100000">
                    <a:schemeClr val="bg1">
                      <a:lumMod val="95000"/>
                    </a:schemeClr>
                  </a:gs>
                </a:gsLst>
                <a:lin ang="16200000" scaled="1"/>
                <a:tileRect/>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369" name="正方形/長方形 368"/>
              <p:cNvSpPr/>
              <p:nvPr/>
            </p:nvSpPr>
            <p:spPr>
              <a:xfrm>
                <a:off x="1736247" y="4980900"/>
                <a:ext cx="866775" cy="355135"/>
              </a:xfrm>
              <a:prstGeom prst="rect">
                <a:avLst/>
              </a:prstGeom>
              <a:gradFill flip="none" rotWithShape="1">
                <a:gsLst>
                  <a:gs pos="0">
                    <a:schemeClr val="accent1">
                      <a:tint val="66000"/>
                      <a:satMod val="160000"/>
                      <a:lumMod val="60000"/>
                      <a:lumOff val="40000"/>
                    </a:schemeClr>
                  </a:gs>
                  <a:gs pos="50000">
                    <a:schemeClr val="accent1">
                      <a:lumMod val="20000"/>
                      <a:lumOff val="80000"/>
                    </a:schemeClr>
                  </a:gs>
                  <a:gs pos="100000">
                    <a:schemeClr val="bg1">
                      <a:lumMod val="95000"/>
                    </a:schemeClr>
                  </a:gs>
                </a:gsLst>
                <a:lin ang="16200000" scaled="1"/>
                <a:tileRect/>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非営利法人</a:t>
                </a:r>
              </a:p>
            </p:txBody>
          </p:sp>
          <p:sp>
            <p:nvSpPr>
              <p:cNvPr id="370" name="正方形/長方形 369"/>
              <p:cNvSpPr/>
              <p:nvPr/>
            </p:nvSpPr>
            <p:spPr>
              <a:xfrm>
                <a:off x="3404710" y="5017365"/>
                <a:ext cx="990600" cy="355134"/>
              </a:xfrm>
              <a:prstGeom prst="rect">
                <a:avLst/>
              </a:prstGeom>
              <a:gradFill flip="none" rotWithShape="1">
                <a:gsLst>
                  <a:gs pos="0">
                    <a:schemeClr val="accent1">
                      <a:tint val="66000"/>
                      <a:satMod val="160000"/>
                      <a:lumMod val="60000"/>
                      <a:lumOff val="40000"/>
                    </a:schemeClr>
                  </a:gs>
                  <a:gs pos="50000">
                    <a:schemeClr val="accent1">
                      <a:lumMod val="20000"/>
                      <a:lumOff val="80000"/>
                    </a:schemeClr>
                  </a:gs>
                  <a:gs pos="100000">
                    <a:schemeClr val="bg1">
                      <a:lumMod val="95000"/>
                    </a:schemeClr>
                  </a:gs>
                </a:gsLst>
                <a:lin ang="16200000" scaled="1"/>
                <a:tileRect/>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地方公共団体</a:t>
                </a:r>
              </a:p>
            </p:txBody>
          </p:sp>
          <p:cxnSp>
            <p:nvCxnSpPr>
              <p:cNvPr id="372" name="直線矢印コネクタ 371"/>
              <p:cNvCxnSpPr/>
              <p:nvPr/>
            </p:nvCxnSpPr>
            <p:spPr>
              <a:xfrm>
                <a:off x="944085" y="5194933"/>
                <a:ext cx="79216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4" name="直線矢印コネクタ 373"/>
              <p:cNvCxnSpPr/>
              <p:nvPr/>
            </p:nvCxnSpPr>
            <p:spPr>
              <a:xfrm>
                <a:off x="2603022" y="5190176"/>
                <a:ext cx="79216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375" name="テキスト ボックス 374"/>
            <p:cNvSpPr txBox="1"/>
            <p:nvPr/>
          </p:nvSpPr>
          <p:spPr>
            <a:xfrm>
              <a:off x="82550" y="5645440"/>
              <a:ext cx="2106612" cy="233868"/>
            </a:xfrm>
            <a:prstGeom prst="rect">
              <a:avLst/>
            </a:prstGeom>
            <a:noFill/>
          </p:spPr>
          <p:txBody>
            <a:bodyPr>
              <a:spAutoFit/>
            </a:bodyPr>
            <a:lstStyle/>
            <a:p>
              <a:pPr>
                <a:buClr>
                  <a:schemeClr val="tx1">
                    <a:lumMod val="65000"/>
                    <a:lumOff val="35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事業期間：</a:t>
              </a: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H30</a:t>
              </a: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H32</a:t>
              </a: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81" name="テキスト ボックス 28"/>
            <p:cNvSpPr txBox="1">
              <a:spLocks noChangeArrowheads="1"/>
            </p:cNvSpPr>
            <p:nvPr/>
          </p:nvSpPr>
          <p:spPr bwMode="auto">
            <a:xfrm>
              <a:off x="46038" y="1527715"/>
              <a:ext cx="4451350" cy="1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lnSpc>
                  <a:spcPts val="1200"/>
                </a:lnSpc>
                <a:spcBef>
                  <a:spcPct val="0"/>
                </a:spcBef>
                <a:spcAft>
                  <a:spcPts val="300"/>
                </a:spcAft>
                <a:buClr>
                  <a:srgbClr val="6F6F6F"/>
                </a:buClr>
                <a:buNone/>
              </a:pP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　アジア諸国を中心に、</a:t>
              </a:r>
              <a:r>
                <a:rPr lang="ja-JP" altLang="en-US" sz="1051" b="1" u="sng" kern="0" dirty="0">
                  <a:latin typeface="メイリオ" panose="020B0604030504040204" pitchFamily="50" charset="-128"/>
                  <a:ea typeface="メイリオ" panose="020B0604030504040204" pitchFamily="50" charset="-128"/>
                  <a:cs typeface="メイリオ" panose="020B0604030504040204" pitchFamily="50" charset="-128"/>
                </a:rPr>
                <a:t>世界の廃棄物の量が急増</a:t>
              </a: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し、喫緊の課題になっている。他方で、大量に発生する</a:t>
              </a:r>
              <a:r>
                <a:rPr lang="ja-JP" altLang="en-US" sz="1051" b="1" u="sng" kern="0" dirty="0">
                  <a:latin typeface="メイリオ" panose="020B0604030504040204" pitchFamily="50" charset="-128"/>
                  <a:ea typeface="メイリオ" panose="020B0604030504040204" pitchFamily="50" charset="-128"/>
                  <a:cs typeface="メイリオ" panose="020B0604030504040204" pitchFamily="50" charset="-128"/>
                </a:rPr>
                <a:t>廃棄物はエネルギーを生む重要な資源</a:t>
              </a: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であり、資源循環と気候変動の統合的取組の必要性が</a:t>
              </a:r>
              <a:r>
                <a:rPr lang="en-US" altLang="ja-JP" sz="1051" kern="0" dirty="0">
                  <a:latin typeface="メイリオ" panose="020B0604030504040204" pitchFamily="50" charset="-128"/>
                  <a:ea typeface="メイリオ" panose="020B0604030504040204" pitchFamily="50" charset="-128"/>
                  <a:cs typeface="メイリオ" panose="020B0604030504040204" pitchFamily="50" charset="-128"/>
                </a:rPr>
                <a:t>G</a:t>
              </a: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７や循環基本計画等において指摘されている。</a:t>
              </a:r>
              <a:r>
                <a:rPr lang="en-US" altLang="ja-JP" sz="1051" kern="0" dirty="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年に発効した「パリ協定」等を踏まえれば、廃棄物分野における徹底的な気候変動政策の推進が国内外で不可避となっている。</a:t>
              </a:r>
              <a:endParaRPr lang="en-US" altLang="ja-JP" sz="1051" kern="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200"/>
                </a:lnSpc>
                <a:spcBef>
                  <a:spcPct val="0"/>
                </a:spcBef>
                <a:spcAft>
                  <a:spcPts val="300"/>
                </a:spcAft>
                <a:buClr>
                  <a:srgbClr val="6F6F6F"/>
                </a:buClr>
                <a:buNone/>
              </a:pPr>
              <a:r>
                <a:rPr lang="ja-JP" altLang="ja-JP" sz="1051" kern="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こうした状況を踏まえ、本事業では、</a:t>
              </a:r>
              <a:r>
                <a:rPr lang="ja-JP" altLang="en-US" sz="1051" b="1" u="sng" kern="0" dirty="0">
                  <a:latin typeface="メイリオ" panose="020B0604030504040204" pitchFamily="50" charset="-128"/>
                  <a:ea typeface="メイリオ" panose="020B0604030504040204" pitchFamily="50" charset="-128"/>
                  <a:cs typeface="メイリオ" panose="020B0604030504040204" pitchFamily="50" charset="-128"/>
                </a:rPr>
                <a:t>国際的にもニーズの高い我が国の地域循環圏・エコタウン</a:t>
              </a: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について、</a:t>
              </a:r>
              <a:r>
                <a:rPr lang="ja-JP" altLang="en-US" sz="1051" b="1" u="sng" kern="0" dirty="0">
                  <a:latin typeface="メイリオ" panose="020B0604030504040204" pitchFamily="50" charset="-128"/>
                  <a:ea typeface="メイリオ" panose="020B0604030504040204" pitchFamily="50" charset="-128"/>
                  <a:cs typeface="メイリオ" panose="020B0604030504040204" pitchFamily="50" charset="-128"/>
                </a:rPr>
                <a:t>低炭素化及び地域資源循環の高度化</a:t>
              </a: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に資する地方公共団体等の取組を支援し、</a:t>
              </a:r>
              <a:r>
                <a:rPr lang="ja-JP" altLang="en-US" sz="1051" b="1" u="sng" kern="0" dirty="0">
                  <a:latin typeface="メイリオ" panose="020B0604030504040204" pitchFamily="50" charset="-128"/>
                  <a:ea typeface="メイリオ" panose="020B0604030504040204" pitchFamily="50" charset="-128"/>
                  <a:cs typeface="メイリオ" panose="020B0604030504040204" pitchFamily="50" charset="-128"/>
                </a:rPr>
                <a:t>循環産業の海外展開も一層促進</a:t>
              </a:r>
              <a:r>
                <a:rPr lang="ja-JP" altLang="en-US" sz="1051" kern="0" dirty="0">
                  <a:latin typeface="メイリオ" panose="020B0604030504040204" pitchFamily="50" charset="-128"/>
                  <a:ea typeface="メイリオ" panose="020B0604030504040204" pitchFamily="50" charset="-128"/>
                  <a:cs typeface="メイリオ" panose="020B0604030504040204" pitchFamily="50" charset="-128"/>
                </a:rPr>
                <a:t>できる循環分野での地域循環圏モデルの確立・高度化を後押しする。</a:t>
              </a:r>
              <a:endParaRPr lang="en-US" altLang="ja-JP" sz="1051"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2209800" y="5469229"/>
              <a:ext cx="1617662" cy="233868"/>
            </a:xfrm>
            <a:prstGeom prst="rect">
              <a:avLst/>
            </a:prstGeom>
            <a:noFill/>
          </p:spPr>
          <p:txBody>
            <a:bodyPr>
              <a:spAutoFit/>
            </a:bodyPr>
            <a:lstStyle/>
            <a:p>
              <a:pPr>
                <a:buClr>
                  <a:schemeClr val="tx1">
                    <a:lumMod val="65000"/>
                    <a:lumOff val="35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補助金（補助率：定額）</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1" name="テキスト ボックス 40"/>
          <p:cNvSpPr txBox="1"/>
          <p:nvPr/>
        </p:nvSpPr>
        <p:spPr>
          <a:xfrm>
            <a:off x="1399705" y="85411"/>
            <a:ext cx="6640989" cy="830997"/>
          </a:xfrm>
          <a:prstGeom prst="rect">
            <a:avLst/>
          </a:prstGeom>
          <a:noFill/>
        </p:spPr>
        <p:txBody>
          <a:bodyPr wrap="square" rtlCol="0">
            <a:spAutoFit/>
          </a:bodyPr>
          <a:lstStyle/>
          <a:p>
            <a:r>
              <a:rPr kumimoji="0" lang="ja-JP" altLang="en-US" sz="2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地域循環圏・エコタウン低炭素化促進事業</a:t>
            </a:r>
            <a:endParaRPr kumimoji="0" lang="en-US" altLang="ja-JP" sz="2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2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（国土交通省連携事業） 　　</a:t>
            </a:r>
          </a:p>
        </p:txBody>
      </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1" y="19059"/>
            <a:ext cx="9271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正方形/長方形 44"/>
          <p:cNvSpPr/>
          <p:nvPr/>
        </p:nvSpPr>
        <p:spPr>
          <a:xfrm>
            <a:off x="390573" y="860127"/>
            <a:ext cx="1970140" cy="36797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kumimoji="0" lang="en-US" altLang="ja-JP"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45-1</a:t>
            </a:r>
            <a:endPar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8330721" y="51571"/>
            <a:ext cx="1129651" cy="31559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t"/>
          <a:lstStyle/>
          <a:p>
            <a:pPr algn="ctr" defTabSz="844314">
              <a:defRPr/>
            </a:pP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補助</a:t>
            </a:r>
          </a:p>
        </p:txBody>
      </p:sp>
      <p:sp>
        <p:nvSpPr>
          <p:cNvPr id="49" name="テキスト ボックス 48"/>
          <p:cNvSpPr txBox="1"/>
          <p:nvPr/>
        </p:nvSpPr>
        <p:spPr>
          <a:xfrm>
            <a:off x="9551581" y="6539381"/>
            <a:ext cx="358452" cy="369332"/>
          </a:xfrm>
          <a:prstGeom prst="rect">
            <a:avLst/>
          </a:prstGeom>
          <a:noFill/>
        </p:spPr>
        <p:txBody>
          <a:bodyPr wrap="square" rtlCol="0">
            <a:spAutoFit/>
          </a:bodyPr>
          <a:lstStyle/>
          <a:p>
            <a:pPr algn="ctr"/>
            <a:r>
              <a:rPr kumimoji="0" lang="ja-JP" altLang="en-US" b="1" kern="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１</a:t>
            </a:r>
            <a:endParaRPr lang="ja-JP" altLang="en-US" b="1" kern="0"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6"/>
          <p:cNvSpPr>
            <a:spLocks noChangeArrowheads="1"/>
          </p:cNvSpPr>
          <p:nvPr/>
        </p:nvSpPr>
        <p:spPr bwMode="auto">
          <a:xfrm>
            <a:off x="4601669" y="510552"/>
            <a:ext cx="5378624"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000"/>
              </a:lnSpc>
              <a:spcBef>
                <a:spcPts val="0"/>
              </a:spcBef>
              <a:buNone/>
              <a:defRPr/>
            </a:pP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年度予算案</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2.05</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endParaRPr>
          </a:p>
          <a:p>
            <a:pPr defTabSz="844062" eaLnBrk="1" hangingPunct="1">
              <a:lnSpc>
                <a:spcPts val="2000"/>
              </a:lnSpc>
              <a:spcBef>
                <a:spcPct val="0"/>
              </a:spcBef>
              <a:buNone/>
              <a:defRPr/>
            </a:pPr>
            <a:r>
              <a:rPr kumimoji="0" lang="zh-TW"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平成</a:t>
            </a:r>
            <a:r>
              <a:rPr kumimoji="0" lang="en-US" altLang="ja-JP"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30</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ja-JP"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32</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zh-TW"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eaLnBrk="1" hangingPunct="1">
              <a:lnSpc>
                <a:spcPts val="2000"/>
              </a:lnSpc>
              <a:spcBef>
                <a:spcPct val="0"/>
              </a:spcBef>
              <a:buNone/>
            </a:pPr>
            <a:r>
              <a:rPr lang="ja-JP" altLang="en-US" sz="20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再生循環局　リサ室</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03-5501-3153</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zh-TW"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62" eaLnBrk="1" hangingPunct="1">
              <a:lnSpc>
                <a:spcPts val="2000"/>
              </a:lnSpc>
              <a:spcBef>
                <a:spcPct val="0"/>
              </a:spcBef>
              <a:spcAft>
                <a:spcPts val="277"/>
              </a:spcAft>
              <a:buClr>
                <a:srgbClr val="6F6F6F"/>
              </a:buClr>
              <a:buNone/>
              <a:defRPr/>
            </a:pP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4104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2918" y="1393683"/>
            <a:ext cx="9917534" cy="5505130"/>
            <a:chOff x="-54523" y="915297"/>
            <a:chExt cx="9920714" cy="5986229"/>
          </a:xfrm>
        </p:grpSpPr>
        <p:sp>
          <p:nvSpPr>
            <p:cNvPr id="6" name="正方形/長方形 5"/>
            <p:cNvSpPr/>
            <p:nvPr/>
          </p:nvSpPr>
          <p:spPr>
            <a:xfrm>
              <a:off x="4983041" y="915297"/>
              <a:ext cx="4883150" cy="594065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914104">
                <a:defRPr/>
              </a:pPr>
              <a:endPar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5058567" y="4331770"/>
              <a:ext cx="4719639" cy="2467442"/>
            </a:xfrm>
            <a:prstGeom prst="roundRect">
              <a:avLst>
                <a:gd name="adj" fmla="val 6196"/>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4"/>
              <a:endParaRPr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39015" y="915298"/>
              <a:ext cx="4948237" cy="591650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914104">
                <a:defRPr/>
              </a:pPr>
              <a:endParaRPr kumimoji="0" lang="ja-JP" altLang="en-US" sz="16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9874" y="966172"/>
              <a:ext cx="954413" cy="30120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14104">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背景・目的</a:t>
              </a:r>
            </a:p>
          </p:txBody>
        </p:sp>
        <p:sp>
          <p:nvSpPr>
            <p:cNvPr id="12" name="テキスト ボックス 11"/>
            <p:cNvSpPr txBox="1"/>
            <p:nvPr/>
          </p:nvSpPr>
          <p:spPr>
            <a:xfrm>
              <a:off x="72372" y="3665687"/>
              <a:ext cx="800476" cy="30120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14104">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事業概要</a:t>
              </a:r>
            </a:p>
          </p:txBody>
        </p:sp>
        <p:sp>
          <p:nvSpPr>
            <p:cNvPr id="13" name="テキスト ボックス 12"/>
            <p:cNvSpPr txBox="1"/>
            <p:nvPr/>
          </p:nvSpPr>
          <p:spPr>
            <a:xfrm>
              <a:off x="81365" y="4910388"/>
              <a:ext cx="1108351" cy="30120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14104">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事業スキーム</a:t>
              </a:r>
            </a:p>
          </p:txBody>
        </p:sp>
        <p:sp>
          <p:nvSpPr>
            <p:cNvPr id="14" name="正方形/長方形 13"/>
            <p:cNvSpPr/>
            <p:nvPr/>
          </p:nvSpPr>
          <p:spPr>
            <a:xfrm>
              <a:off x="-15296" y="5969539"/>
              <a:ext cx="4681936" cy="2793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defTabSz="914104">
                <a:buClr>
                  <a:schemeClr val="bg2">
                    <a:lumMod val="50000"/>
                  </a:schemeClr>
                </a:buClr>
                <a:defRPr/>
              </a:pP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実施期間　（１）平成</a:t>
              </a:r>
              <a:r>
                <a:rPr kumimoji="0" lang="en-US" altLang="ja-JP"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年度～平成</a:t>
              </a:r>
              <a:r>
                <a:rPr kumimoji="0" lang="en-US" altLang="ja-JP"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32</a:t>
              </a: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 （２）平成</a:t>
              </a:r>
              <a:r>
                <a:rPr kumimoji="0" lang="en-US" altLang="ja-JP"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年度～平成</a:t>
              </a:r>
              <a:r>
                <a:rPr kumimoji="0" lang="en-US" altLang="ja-JP"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32</a:t>
              </a: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0" lang="en-US" altLang="ja-JP"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47923" y="1274191"/>
              <a:ext cx="4959349" cy="2401282"/>
            </a:xfrm>
            <a:prstGeom prst="rect">
              <a:avLst/>
            </a:prstGeom>
            <a:noFill/>
          </p:spPr>
          <p:txBody>
            <a:bodyPr>
              <a:spAutoFit/>
            </a:bodyPr>
            <a:lstStyle/>
            <a:p>
              <a:pPr marL="285657" indent="-285657" defTabSz="914104">
                <a:lnSpc>
                  <a:spcPts val="1100"/>
                </a:lnSpc>
                <a:buClr>
                  <a:srgbClr val="DEDEDE">
                    <a:lumMod val="50000"/>
                  </a:srgbClr>
                </a:buClr>
                <a:buFont typeface="Wingdings" pitchFamily="2" charset="2"/>
                <a:buChar char="l"/>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バイオマスをはじめとした廃棄物エネルギーは十分に活用されておらず中小規模（特に</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100t/</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日未満）の廃棄物処理施設（中小廃棄物処理施設）では、発電などの余熱利用がほとんど行われていない。</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657" indent="-285657" defTabSz="914104">
                <a:lnSpc>
                  <a:spcPts val="1100"/>
                </a:lnSpc>
                <a:buClr>
                  <a:srgbClr val="DEDEDE">
                    <a:lumMod val="50000"/>
                  </a:srgbClr>
                </a:buClr>
                <a:buFont typeface="Wingdings" pitchFamily="2" charset="2"/>
                <a:buChar char="l"/>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現在の廃棄物発電の主流である廃熱ボイラ＋蒸気タービン方式は、</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100t/</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日未満の施設では効率が低下する課題があり、エネルギー効率のより高い先導的な技術・システムの評価・検証が必要。</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657" indent="-285657" defTabSz="914104">
                <a:lnSpc>
                  <a:spcPts val="1100"/>
                </a:lnSpc>
                <a:buClr>
                  <a:srgbClr val="DEDEDE">
                    <a:lumMod val="50000"/>
                  </a:srgbClr>
                </a:buClr>
                <a:buFont typeface="Wingdings" pitchFamily="2" charset="2"/>
                <a:buChar char="l"/>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中小廃棄物処理施設を有する主に中小規模の自治体では、先導的な廃棄物処理技術に関する蓄積ノウハウがなく、また、地理的制約等もあり広域化・集約化が困難な面もあり、廃棄物エネルギーが十分に有効利用されていない状況である。</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657" indent="-285657" defTabSz="914104">
                <a:lnSpc>
                  <a:spcPts val="1100"/>
                </a:lnSpc>
                <a:buClr>
                  <a:srgbClr val="DEDEDE">
                    <a:lumMod val="50000"/>
                  </a:srgbClr>
                </a:buClr>
                <a:buFont typeface="Wingdings" pitchFamily="2" charset="2"/>
                <a:buChar char="l"/>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そこで、本事業では、自治体と先導的な技術を有する企業が共同で地域特性を十分踏まえた廃棄物エネルギー利活用に係る技術評価・検証事業を行い、その成果や技術的知見等を広く水平展開し、他の中小廃棄物処理施設への導入の一層の促進を図るとともに、中小廃棄物処理施設のマルチベネフィット（自立・分散型エネルギー社会や地域防災能力の構築等）にも着目。</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54523" y="3958589"/>
              <a:ext cx="5079532" cy="1020755"/>
            </a:xfrm>
            <a:prstGeom prst="rect">
              <a:avLst/>
            </a:prstGeom>
            <a:noFill/>
            <a:ln>
              <a:noFill/>
            </a:ln>
          </p:spPr>
          <p:txBody>
            <a:bodyPr wrap="square">
              <a:spAutoFit/>
            </a:bodyPr>
            <a:lstStyle/>
            <a:p>
              <a:pPr marL="542749" indent="-542749" defTabSz="914104">
                <a:lnSpc>
                  <a:spcPts val="1100"/>
                </a:lnSpc>
                <a:buClr>
                  <a:schemeClr val="bg2">
                    <a:lumMod val="50000"/>
                  </a:schemeClr>
                </a:buClr>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（１）中小廃棄物処理施設を有する自治体と先導的処理技術を有する企業が</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542749" indent="-542749" defTabSz="914104">
                <a:lnSpc>
                  <a:spcPts val="1100"/>
                </a:lnSpc>
                <a:buClr>
                  <a:schemeClr val="bg2">
                    <a:lumMod val="50000"/>
                  </a:schemeClr>
                </a:buClr>
                <a:defRPr/>
              </a:pP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共同・連携した先導的廃棄物処理システム化等評価・検証事業</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542749" indent="-542749" defTabSz="914104">
                <a:lnSpc>
                  <a:spcPts val="1100"/>
                </a:lnSpc>
                <a:buClr>
                  <a:schemeClr val="bg2">
                    <a:lumMod val="50000"/>
                  </a:schemeClr>
                </a:buClr>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① 先導的廃棄物処理システム化技術評価・検証事業（</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550</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百万円）</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542749" indent="-542749" defTabSz="914104">
                <a:lnSpc>
                  <a:spcPts val="1100"/>
                </a:lnSpc>
                <a:buClr>
                  <a:schemeClr val="bg2">
                    <a:lumMod val="50000"/>
                  </a:schemeClr>
                </a:buClr>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② 先導的廃棄物処理要素技術評価・検証事業（</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150</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百万円）</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542749" indent="-542749" defTabSz="914104">
                <a:lnSpc>
                  <a:spcPts val="1100"/>
                </a:lnSpc>
                <a:buClr>
                  <a:schemeClr val="bg2">
                    <a:lumMod val="50000"/>
                  </a:schemeClr>
                </a:buClr>
                <a:defRPr/>
              </a:pP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（２）中小廃棄物処理施設における先導的廃棄物処理技術導入指針調査検討事業</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542749" indent="-542749" defTabSz="914104">
                <a:lnSpc>
                  <a:spcPts val="1100"/>
                </a:lnSpc>
                <a:buClr>
                  <a:schemeClr val="bg2">
                    <a:lumMod val="50000"/>
                  </a:schemeClr>
                </a:buClr>
                <a:defRPr/>
              </a:pP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50</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百万円）</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72372" y="6160835"/>
              <a:ext cx="1262289" cy="30120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14104">
                <a:defRPr/>
              </a:pPr>
              <a:r>
                <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期待される効果</a:t>
              </a:r>
            </a:p>
          </p:txBody>
        </p:sp>
        <p:sp>
          <p:nvSpPr>
            <p:cNvPr id="33" name="テキスト ボックス 32"/>
            <p:cNvSpPr txBox="1"/>
            <p:nvPr/>
          </p:nvSpPr>
          <p:spPr>
            <a:xfrm>
              <a:off x="24737" y="6494340"/>
              <a:ext cx="4788000" cy="407186"/>
            </a:xfrm>
            <a:prstGeom prst="rect">
              <a:avLst/>
            </a:prstGeom>
            <a:noFill/>
          </p:spPr>
          <p:txBody>
            <a:bodyPr>
              <a:spAutoFit/>
            </a:bodyPr>
            <a:lstStyle/>
            <a:p>
              <a:pPr defTabSz="914104">
                <a:lnSpc>
                  <a:spcPts val="1100"/>
                </a:lnSpc>
                <a:buClr>
                  <a:schemeClr val="tx1">
                    <a:lumMod val="65000"/>
                    <a:lumOff val="35000"/>
                  </a:schemeClr>
                </a:buClr>
                <a:defRPr/>
              </a:pPr>
              <a:r>
                <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2030</a:t>
              </a:r>
              <a:r>
                <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年度までに更新される中小廃棄物処理施設での廃棄物エネルギーの有効活用が進み、約</a:t>
              </a:r>
              <a:r>
                <a:rPr kumimoji="0" lang="en-US" altLang="ja-JP"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万</a:t>
              </a:r>
              <a:r>
                <a:rPr kumimoji="0" lang="en-US" altLang="ja-JP"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t-CO2/</a:t>
              </a:r>
              <a:r>
                <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年が削減される。</a:t>
              </a:r>
              <a:endParaRPr kumimoji="0" lang="en-US" altLang="ja-JP"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3117333" y="915298"/>
              <a:ext cx="1621477" cy="334674"/>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14104">
                <a:defRPr/>
              </a:pPr>
              <a:r>
                <a:rPr kumimoji="0" lang="ja-JP" altLang="en-US" sz="14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rPr>
                <a:t>事業目的・概要等</a:t>
              </a:r>
            </a:p>
          </p:txBody>
        </p:sp>
        <p:sp>
          <p:nvSpPr>
            <p:cNvPr id="36" name="正方形/長方形 35"/>
            <p:cNvSpPr/>
            <p:nvPr/>
          </p:nvSpPr>
          <p:spPr>
            <a:xfrm>
              <a:off x="8802717" y="915298"/>
              <a:ext cx="903100" cy="334674"/>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14104">
                <a:defRPr/>
              </a:pPr>
              <a:r>
                <a:rPr kumimoji="0" lang="ja-JP" altLang="en-US" sz="14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rPr>
                <a:t>イメージ</a:t>
              </a:r>
            </a:p>
          </p:txBody>
        </p:sp>
        <p:sp>
          <p:nvSpPr>
            <p:cNvPr id="17" name="フローチャート : 結合子 16"/>
            <p:cNvSpPr/>
            <p:nvPr/>
          </p:nvSpPr>
          <p:spPr>
            <a:xfrm>
              <a:off x="5390130" y="3075872"/>
              <a:ext cx="550341" cy="232687"/>
            </a:xfrm>
            <a:prstGeom prst="flowChartConnector">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4"/>
              <a:endParaRPr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フローチャート : 結合子 47"/>
            <p:cNvSpPr/>
            <p:nvPr/>
          </p:nvSpPr>
          <p:spPr>
            <a:xfrm>
              <a:off x="6241782" y="2961538"/>
              <a:ext cx="550341" cy="232687"/>
            </a:xfrm>
            <a:prstGeom prst="flowChartConnector">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4"/>
              <a:endParaRPr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1" name="グラフ 30"/>
            <p:cNvGraphicFramePr>
              <a:graphicFrameLocks/>
            </p:cNvGraphicFramePr>
            <p:nvPr>
              <p:extLst/>
            </p:nvPr>
          </p:nvGraphicFramePr>
          <p:xfrm>
            <a:off x="5083448" y="1334000"/>
            <a:ext cx="4622080" cy="2420689"/>
          </p:xfrm>
          <a:graphic>
            <a:graphicData uri="http://schemas.openxmlformats.org/drawingml/2006/chart">
              <c:chart xmlns:c="http://schemas.openxmlformats.org/drawingml/2006/chart" xmlns:r="http://schemas.openxmlformats.org/officeDocument/2006/relationships" r:id="rId2"/>
            </a:graphicData>
          </a:graphic>
        </p:graphicFrame>
        <p:sp>
          <p:nvSpPr>
            <p:cNvPr id="9" name="フローチャート : 抜出し 8"/>
            <p:cNvSpPr/>
            <p:nvPr/>
          </p:nvSpPr>
          <p:spPr>
            <a:xfrm rot="10800000">
              <a:off x="5025009" y="3856800"/>
              <a:ext cx="4723259" cy="423543"/>
            </a:xfrm>
            <a:prstGeom prst="flowChartExtract">
              <a:avLst/>
            </a:prstGeom>
            <a:gradFill>
              <a:gsLst>
                <a:gs pos="0">
                  <a:srgbClr val="FF0066"/>
                </a:gs>
                <a:gs pos="50000">
                  <a:srgbClr val="FF99CC"/>
                </a:gs>
                <a:gs pos="100000">
                  <a:schemeClr val="accent6">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4"/>
              <a:endParaRPr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角丸四角形 37"/>
            <p:cNvSpPr/>
            <p:nvPr/>
          </p:nvSpPr>
          <p:spPr>
            <a:xfrm>
              <a:off x="7564705" y="5615615"/>
              <a:ext cx="1090861" cy="390028"/>
            </a:xfrm>
            <a:prstGeom prst="roundRect">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4"/>
              <a:r>
                <a:rPr lang="ja-JP" altLang="en-US" sz="105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メタン発酵</a:t>
              </a:r>
            </a:p>
          </p:txBody>
        </p:sp>
        <p:sp>
          <p:nvSpPr>
            <p:cNvPr id="39" name="角丸四角形 38"/>
            <p:cNvSpPr/>
            <p:nvPr/>
          </p:nvSpPr>
          <p:spPr>
            <a:xfrm>
              <a:off x="7813309" y="5268570"/>
              <a:ext cx="1087007" cy="390028"/>
            </a:xfrm>
            <a:prstGeom prst="roundRect">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4"/>
              <a:r>
                <a:rPr lang="ja-JP" altLang="en-US" sz="105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高効率発電</a:t>
              </a:r>
            </a:p>
          </p:txBody>
        </p:sp>
        <p:sp>
          <p:nvSpPr>
            <p:cNvPr id="40" name="角丸四角形 39"/>
            <p:cNvSpPr/>
            <p:nvPr/>
          </p:nvSpPr>
          <p:spPr>
            <a:xfrm>
              <a:off x="5971406" y="4455515"/>
              <a:ext cx="2751752" cy="316759"/>
            </a:xfrm>
            <a:prstGeom prst="round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4"/>
              <a:r>
                <a:rPr kumimoji="0" lang="ja-JP" altLang="en-US" sz="105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先導的処理</a:t>
              </a:r>
              <a:r>
                <a:rPr lang="ja-JP" altLang="en-US" sz="105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技術・システムの導入</a:t>
              </a:r>
            </a:p>
          </p:txBody>
        </p:sp>
        <p:sp>
          <p:nvSpPr>
            <p:cNvPr id="41" name="角丸四角形 40"/>
            <p:cNvSpPr/>
            <p:nvPr/>
          </p:nvSpPr>
          <p:spPr>
            <a:xfrm>
              <a:off x="8075121" y="4918446"/>
              <a:ext cx="1090861" cy="390028"/>
            </a:xfrm>
            <a:prstGeom prst="roundRect">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4"/>
              <a:r>
                <a:rPr lang="ja-JP" altLang="en-US" sz="105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ガス化</a:t>
              </a:r>
            </a:p>
          </p:txBody>
        </p:sp>
        <p:pic>
          <p:nvPicPr>
            <p:cNvPr id="43" name="Picture 47" descr="焼却施設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075" y="4615722"/>
              <a:ext cx="1606833" cy="14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小波 46"/>
            <p:cNvSpPr/>
            <p:nvPr/>
          </p:nvSpPr>
          <p:spPr>
            <a:xfrm>
              <a:off x="5058568" y="6051013"/>
              <a:ext cx="4719638" cy="722797"/>
            </a:xfrm>
            <a:prstGeom prst="doubleWave">
              <a:avLst>
                <a:gd name="adj1" fmla="val 7761"/>
                <a:gd name="adj2" fmla="val 2997"/>
              </a:avLst>
            </a:prstGeom>
            <a:gradFill>
              <a:gsLst>
                <a:gs pos="18000">
                  <a:schemeClr val="accent2">
                    <a:lumMod val="20000"/>
                    <a:lumOff val="80000"/>
                  </a:schemeClr>
                </a:gs>
                <a:gs pos="53000">
                  <a:srgbClr val="FF99CC"/>
                </a:gs>
                <a:gs pos="87000">
                  <a:srgbClr val="FF66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104"/>
              <a:r>
                <a:rPr kumimoji="0" lang="ja-JP" altLang="en-US" sz="900"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中小廃棄物処理施設への先導的処理システムの技術評価・検証</a:t>
              </a:r>
              <a:endParaRPr kumimoji="0" lang="en-US" altLang="ja-JP" sz="900"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104"/>
              <a:r>
                <a:rPr kumimoji="0" lang="ja-JP" altLang="en-US" sz="900"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⇒成果を起爆剤として中小廃棄物処理施設への水平展開</a:t>
              </a:r>
            </a:p>
          </p:txBody>
        </p:sp>
        <p:sp>
          <p:nvSpPr>
            <p:cNvPr id="42" name="テキスト ボックス 41"/>
            <p:cNvSpPr txBox="1"/>
            <p:nvPr/>
          </p:nvSpPr>
          <p:spPr>
            <a:xfrm>
              <a:off x="5025008" y="1134785"/>
              <a:ext cx="4318759" cy="251005"/>
            </a:xfrm>
            <a:prstGeom prst="rect">
              <a:avLst/>
            </a:prstGeom>
            <a:noFill/>
          </p:spPr>
          <p:txBody>
            <a:bodyPr wrap="square">
              <a:spAutoFit/>
            </a:bodyPr>
            <a:lstStyle/>
            <a:p>
              <a:pPr defTabSz="914104">
                <a:defRPr/>
              </a:pP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廃棄物処理施設規模ごとのエネルギー利用（発電）の割合</a:t>
              </a: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5612661" y="3126176"/>
              <a:ext cx="384691" cy="368141"/>
            </a:xfrm>
            <a:prstGeom prst="rect">
              <a:avLst/>
            </a:prstGeom>
            <a:noFill/>
          </p:spPr>
          <p:txBody>
            <a:bodyPr wrap="square">
              <a:spAutoFit/>
            </a:bodyPr>
            <a:lstStyle/>
            <a:p>
              <a:pPr algn="ctr" defTabSz="914104">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104">
                <a:buClr>
                  <a:schemeClr val="bg2">
                    <a:lumMod val="50000"/>
                  </a:schemeClr>
                </a:buClr>
                <a:defRPr/>
              </a:pP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p:cNvSpPr txBox="1"/>
            <p:nvPr/>
          </p:nvSpPr>
          <p:spPr>
            <a:xfrm>
              <a:off x="7442200" y="2419799"/>
              <a:ext cx="384691" cy="368141"/>
            </a:xfrm>
            <a:prstGeom prst="rect">
              <a:avLst/>
            </a:prstGeom>
            <a:noFill/>
          </p:spPr>
          <p:txBody>
            <a:bodyPr wrap="square">
              <a:spAutoFit/>
            </a:bodyPr>
            <a:lstStyle/>
            <a:p>
              <a:pPr algn="ctr" defTabSz="914104">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104">
                <a:buClr>
                  <a:schemeClr val="bg2">
                    <a:lumMod val="50000"/>
                  </a:schemeClr>
                </a:buClr>
                <a:defRPr/>
              </a:pP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49"/>
            <p:cNvSpPr txBox="1"/>
            <p:nvPr/>
          </p:nvSpPr>
          <p:spPr>
            <a:xfrm>
              <a:off x="8270875" y="1458295"/>
              <a:ext cx="384691" cy="368141"/>
            </a:xfrm>
            <a:prstGeom prst="rect">
              <a:avLst/>
            </a:prstGeom>
            <a:noFill/>
          </p:spPr>
          <p:txBody>
            <a:bodyPr wrap="square">
              <a:spAutoFit/>
            </a:bodyPr>
            <a:lstStyle/>
            <a:p>
              <a:pPr algn="ctr" defTabSz="914104">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104">
                <a:buClr>
                  <a:schemeClr val="bg2">
                    <a:lumMod val="50000"/>
                  </a:schemeClr>
                </a:buClr>
                <a:defRPr/>
              </a:pP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9151422" y="1333879"/>
              <a:ext cx="384691" cy="368141"/>
            </a:xfrm>
            <a:prstGeom prst="rect">
              <a:avLst/>
            </a:prstGeom>
            <a:noFill/>
          </p:spPr>
          <p:txBody>
            <a:bodyPr wrap="square">
              <a:spAutoFit/>
            </a:bodyPr>
            <a:lstStyle/>
            <a:p>
              <a:pPr algn="ctr" defTabSz="914104">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104">
                <a:buClr>
                  <a:schemeClr val="bg2">
                    <a:lumMod val="50000"/>
                  </a:schemeClr>
                </a:buClr>
                <a:defRPr/>
              </a:pP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6501147" y="3012963"/>
              <a:ext cx="384691" cy="368141"/>
            </a:xfrm>
            <a:prstGeom prst="rect">
              <a:avLst/>
            </a:prstGeom>
            <a:noFill/>
          </p:spPr>
          <p:txBody>
            <a:bodyPr wrap="square">
              <a:spAutoFit/>
            </a:bodyPr>
            <a:lstStyle/>
            <a:p>
              <a:pPr algn="ctr" defTabSz="914104">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104">
                <a:buClr>
                  <a:schemeClr val="bg2">
                    <a:lumMod val="50000"/>
                  </a:schemeClr>
                </a:buClr>
                <a:defRPr/>
              </a:pP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5160516" y="3754689"/>
              <a:ext cx="4401055" cy="496432"/>
            </a:xfrm>
            <a:prstGeom prst="rect">
              <a:avLst/>
            </a:prstGeom>
            <a:noFill/>
          </p:spPr>
          <p:txBody>
            <a:bodyPr wrap="square">
              <a:spAutoFit/>
            </a:bodyPr>
            <a:lstStyle/>
            <a:p>
              <a:pPr algn="ctr" defTabSz="914104">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u="wavy"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自治体と企業が共同して</a:t>
              </a: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先導的技術を評価・検証</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104">
                <a:lnSpc>
                  <a:spcPts val="200"/>
                </a:lnSpc>
                <a:defRPr/>
              </a:pP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104">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・他自治体へ先導的技術の導入が進むよう指針を策定</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373509" y="5274071"/>
              <a:ext cx="730733" cy="26354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914104">
                <a:defRPr/>
              </a:pPr>
              <a:r>
                <a:rPr kumimoji="0" lang="ja-JP" altLang="en-US" sz="7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環境省</a:t>
              </a:r>
              <a:endParaRPr kumimoji="0" lang="en-US" altLang="ja-JP" sz="7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3045522" y="5301385"/>
              <a:ext cx="1618303" cy="233336"/>
            </a:xfrm>
            <a:prstGeom prst="rect">
              <a:avLst/>
            </a:prstGeom>
          </p:spPr>
          <p:style>
            <a:lnRef idx="1">
              <a:schemeClr val="dk1"/>
            </a:lnRef>
            <a:fillRef idx="2">
              <a:schemeClr val="dk1"/>
            </a:fillRef>
            <a:effectRef idx="1">
              <a:schemeClr val="dk1"/>
            </a:effectRef>
            <a:fontRef idx="minor">
              <a:schemeClr val="dk1"/>
            </a:fontRef>
          </p:style>
          <p:txBody>
            <a:bodyPr anchor="ctr"/>
            <a:lstStyle/>
            <a:p>
              <a:pPr defTabSz="914104">
                <a:defRPr/>
              </a:pP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民間団体・地方公共団体</a:t>
              </a: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右矢印 55"/>
            <p:cNvSpPr/>
            <p:nvPr/>
          </p:nvSpPr>
          <p:spPr>
            <a:xfrm>
              <a:off x="1178560" y="5313031"/>
              <a:ext cx="1741202" cy="72000"/>
            </a:xfrm>
            <a:prstGeom prst="rightArrow">
              <a:avLst/>
            </a:prstGeom>
          </p:spPr>
          <p:style>
            <a:lnRef idx="1">
              <a:schemeClr val="dk1"/>
            </a:lnRef>
            <a:fillRef idx="2">
              <a:schemeClr val="dk1"/>
            </a:fillRef>
            <a:effectRef idx="1">
              <a:schemeClr val="dk1"/>
            </a:effectRef>
            <a:fontRef idx="minor">
              <a:schemeClr val="dk1"/>
            </a:fontRef>
          </p:style>
          <p:txBody>
            <a:bodyPr wrap="none" anchor="ctr"/>
            <a:lstStyle/>
            <a:p>
              <a:pPr algn="ctr" defTabSz="914104">
                <a:defRPr/>
              </a:pPr>
              <a:endParaRPr kumimoji="0" lang="ja-JP" altLang="en-US" sz="11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31"/>
            <p:cNvSpPr txBox="1">
              <a:spLocks noChangeArrowheads="1"/>
            </p:cNvSpPr>
            <p:nvPr/>
          </p:nvSpPr>
          <p:spPr bwMode="auto">
            <a:xfrm>
              <a:off x="1898678" y="5137486"/>
              <a:ext cx="389975" cy="23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defTabSz="711200" eaLnBrk="0" hangingPunct="0">
                <a:defRPr kumimoji="1">
                  <a:solidFill>
                    <a:schemeClr val="tx1"/>
                  </a:solidFill>
                  <a:latin typeface="Cambria" pitchFamily="18" charset="0"/>
                  <a:ea typeface="メイリオ" pitchFamily="50" charset="-128"/>
                  <a:cs typeface="メイリオ" pitchFamily="50" charset="-128"/>
                </a:defRPr>
              </a:lvl1pPr>
              <a:lvl2pPr marL="742950" indent="-285750" defTabSz="71120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defTabSz="7112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defTabSz="7112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defTabSz="7112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defTabSz="7112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defTabSz="7112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defTabSz="7112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defTabSz="7112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710969" eaLnBrk="1" hangingPunct="1"/>
              <a:r>
                <a:rPr lang="ja-JP" altLang="en-US" sz="800" kern="0" dirty="0">
                  <a:latin typeface="メイリオ" panose="020B0604030504040204" pitchFamily="50" charset="-128"/>
                </a:rPr>
                <a:t>委託</a:t>
              </a:r>
              <a:endParaRPr lang="en-US" altLang="ja-JP" sz="800" kern="0" dirty="0">
                <a:latin typeface="メイリオ" panose="020B0604030504040204" pitchFamily="50" charset="-128"/>
              </a:endParaRPr>
            </a:p>
          </p:txBody>
        </p:sp>
        <p:sp>
          <p:nvSpPr>
            <p:cNvPr id="63" name="テキスト ボックス 62"/>
            <p:cNvSpPr txBox="1"/>
            <p:nvPr/>
          </p:nvSpPr>
          <p:spPr>
            <a:xfrm>
              <a:off x="-54523" y="5266182"/>
              <a:ext cx="609250" cy="786483"/>
            </a:xfrm>
            <a:prstGeom prst="rect">
              <a:avLst/>
            </a:prstGeom>
            <a:noFill/>
          </p:spPr>
          <p:txBody>
            <a:bodyPr wrap="square">
              <a:spAutoFit/>
            </a:bodyPr>
            <a:lstStyle/>
            <a:p>
              <a:pPr algn="ctr" defTabSz="914104">
                <a:defRPr/>
              </a:pP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（１）</a:t>
              </a: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104">
                <a:lnSpc>
                  <a:spcPts val="600"/>
                </a:lnSpc>
                <a:defRPr/>
              </a:pP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104">
                <a:defRPr/>
              </a:pP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104">
                <a:defRPr/>
              </a:pP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（２）</a:t>
              </a: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104">
                <a:buClr>
                  <a:schemeClr val="bg2">
                    <a:lumMod val="50000"/>
                  </a:schemeClr>
                </a:buClr>
                <a:defRPr/>
              </a:pP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p:cNvSpPr txBox="1"/>
            <p:nvPr/>
          </p:nvSpPr>
          <p:spPr>
            <a:xfrm>
              <a:off x="1436868" y="5434532"/>
              <a:ext cx="1313601" cy="234272"/>
            </a:xfrm>
            <a:prstGeom prst="rect">
              <a:avLst/>
            </a:prstGeom>
            <a:noFill/>
          </p:spPr>
          <p:txBody>
            <a:bodyPr wrap="none" rtlCol="0" anchor="ctr" anchorCtr="1">
              <a:spAutoFit/>
            </a:bodyPr>
            <a:lstStyle/>
            <a:p>
              <a:pPr algn="ctr" defTabSz="914104">
                <a:buClr>
                  <a:schemeClr val="bg2">
                    <a:lumMod val="50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評価・検証データ等報告</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右矢印 63"/>
            <p:cNvSpPr/>
            <p:nvPr/>
          </p:nvSpPr>
          <p:spPr>
            <a:xfrm rot="10800000">
              <a:off x="1182033" y="5298823"/>
              <a:ext cx="1741202" cy="72000"/>
            </a:xfrm>
            <a:prstGeom prst="rightArrow">
              <a:avLst/>
            </a:prstGeom>
          </p:spPr>
          <p:style>
            <a:lnRef idx="1">
              <a:schemeClr val="dk1"/>
            </a:lnRef>
            <a:fillRef idx="2">
              <a:schemeClr val="dk1"/>
            </a:fillRef>
            <a:effectRef idx="1">
              <a:schemeClr val="dk1"/>
            </a:effectRef>
            <a:fontRef idx="minor">
              <a:schemeClr val="dk1"/>
            </a:fontRef>
          </p:style>
          <p:txBody>
            <a:bodyPr wrap="none" anchor="ctr"/>
            <a:lstStyle/>
            <a:p>
              <a:pPr algn="ctr" defTabSz="914104">
                <a:defRPr/>
              </a:pPr>
              <a:endParaRPr kumimoji="0" lang="ja-JP" altLang="en-US" sz="11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367652" y="5627053"/>
              <a:ext cx="730733" cy="26354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914104">
                <a:defRPr/>
              </a:pPr>
              <a:r>
                <a:rPr kumimoji="0" lang="ja-JP" altLang="en-US" sz="7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環境省</a:t>
              </a:r>
              <a:endParaRPr kumimoji="0" lang="en-US" altLang="ja-JP" sz="7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3029011" y="5695765"/>
              <a:ext cx="1634814" cy="215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914104">
                <a:defRPr/>
              </a:pP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民間団体</a:t>
              </a: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右矢印 57"/>
            <p:cNvSpPr/>
            <p:nvPr/>
          </p:nvSpPr>
          <p:spPr>
            <a:xfrm>
              <a:off x="1189328" y="5735733"/>
              <a:ext cx="1741202" cy="72000"/>
            </a:xfrm>
            <a:prstGeom prst="rightArrow">
              <a:avLst/>
            </a:prstGeom>
          </p:spPr>
          <p:style>
            <a:lnRef idx="1">
              <a:schemeClr val="dk1"/>
            </a:lnRef>
            <a:fillRef idx="2">
              <a:schemeClr val="dk1"/>
            </a:fillRef>
            <a:effectRef idx="1">
              <a:schemeClr val="dk1"/>
            </a:effectRef>
            <a:fontRef idx="minor">
              <a:schemeClr val="dk1"/>
            </a:fontRef>
          </p:style>
          <p:txBody>
            <a:bodyPr wrap="none" anchor="ctr"/>
            <a:lstStyle/>
            <a:p>
              <a:pPr algn="ctr" defTabSz="914104">
                <a:defRPr/>
              </a:pPr>
              <a:endParaRPr kumimoji="0" lang="ja-JP" altLang="en-US" sz="11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31"/>
            <p:cNvSpPr txBox="1">
              <a:spLocks noChangeArrowheads="1"/>
            </p:cNvSpPr>
            <p:nvPr/>
          </p:nvSpPr>
          <p:spPr bwMode="auto">
            <a:xfrm>
              <a:off x="1891863" y="5477574"/>
              <a:ext cx="389975" cy="23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defTabSz="711200" eaLnBrk="0" hangingPunct="0">
                <a:defRPr kumimoji="1">
                  <a:solidFill>
                    <a:schemeClr val="tx1"/>
                  </a:solidFill>
                  <a:latin typeface="Cambria" pitchFamily="18" charset="0"/>
                  <a:ea typeface="メイリオ" pitchFamily="50" charset="-128"/>
                  <a:cs typeface="メイリオ" pitchFamily="50" charset="-128"/>
                </a:defRPr>
              </a:lvl1pPr>
              <a:lvl2pPr marL="742950" indent="-285750" defTabSz="71120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defTabSz="7112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defTabSz="7112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defTabSz="7112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defTabSz="7112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defTabSz="7112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defTabSz="7112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defTabSz="7112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710969" eaLnBrk="1" hangingPunct="1"/>
              <a:r>
                <a:rPr lang="ja-JP" altLang="en-US" sz="800" kern="0" dirty="0">
                  <a:latin typeface="メイリオ" panose="020B0604030504040204" pitchFamily="50" charset="-128"/>
                </a:rPr>
                <a:t>委託</a:t>
              </a:r>
              <a:endParaRPr lang="en-US" altLang="ja-JP" sz="800" kern="0" dirty="0">
                <a:latin typeface="メイリオ" panose="020B0604030504040204" pitchFamily="50" charset="-128"/>
              </a:endParaRPr>
            </a:p>
          </p:txBody>
        </p:sp>
        <p:sp>
          <p:nvSpPr>
            <p:cNvPr id="60" name="テキスト ボックス 59"/>
            <p:cNvSpPr txBox="1"/>
            <p:nvPr/>
          </p:nvSpPr>
          <p:spPr>
            <a:xfrm>
              <a:off x="1891864" y="5848438"/>
              <a:ext cx="389975" cy="234272"/>
            </a:xfrm>
            <a:prstGeom prst="rect">
              <a:avLst/>
            </a:prstGeom>
            <a:noFill/>
          </p:spPr>
          <p:txBody>
            <a:bodyPr wrap="none" rtlCol="0" anchor="ctr" anchorCtr="1">
              <a:spAutoFit/>
            </a:bodyPr>
            <a:lstStyle/>
            <a:p>
              <a:pPr algn="ctr" defTabSz="914104">
                <a:buClr>
                  <a:schemeClr val="bg2">
                    <a:lumMod val="50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報告</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右矢印 61"/>
            <p:cNvSpPr/>
            <p:nvPr/>
          </p:nvSpPr>
          <p:spPr>
            <a:xfrm rot="10800000">
              <a:off x="1192801" y="5812931"/>
              <a:ext cx="1741202" cy="72000"/>
            </a:xfrm>
            <a:prstGeom prst="rightArrow">
              <a:avLst/>
            </a:prstGeom>
          </p:spPr>
          <p:style>
            <a:lnRef idx="1">
              <a:schemeClr val="dk1"/>
            </a:lnRef>
            <a:fillRef idx="2">
              <a:schemeClr val="dk1"/>
            </a:fillRef>
            <a:effectRef idx="1">
              <a:schemeClr val="dk1"/>
            </a:effectRef>
            <a:fontRef idx="minor">
              <a:schemeClr val="dk1"/>
            </a:fontRef>
          </p:style>
          <p:txBody>
            <a:bodyPr wrap="none" anchor="ctr"/>
            <a:lstStyle/>
            <a:p>
              <a:pPr algn="ctr" defTabSz="914104">
                <a:defRPr/>
              </a:pPr>
              <a:endParaRPr kumimoji="0" lang="ja-JP" altLang="en-US" sz="11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下矢印吹き出し 7"/>
            <p:cNvSpPr/>
            <p:nvPr/>
          </p:nvSpPr>
          <p:spPr>
            <a:xfrm>
              <a:off x="5160516" y="1406416"/>
              <a:ext cx="2088232" cy="1622276"/>
            </a:xfrm>
            <a:prstGeom prst="downArrowCallout">
              <a:avLst>
                <a:gd name="adj1" fmla="val 54318"/>
                <a:gd name="adj2" fmla="val 40121"/>
                <a:gd name="adj3" fmla="val 17441"/>
                <a:gd name="adj4" fmla="val 68626"/>
              </a:avLst>
            </a:prstGeom>
            <a:solidFill>
              <a:schemeClr val="accent6">
                <a:lumMod val="40000"/>
                <a:lumOff val="6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35988" rIns="35988" rtlCol="0" anchor="t" anchorCtr="0"/>
            <a:lstStyle/>
            <a:p>
              <a:pPr defTabSz="914104"/>
              <a:r>
                <a:rPr kumimoji="0" lang="ja-JP" altLang="en-US" sz="1100" kern="0"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特に</a:t>
              </a:r>
              <a:r>
                <a:rPr lang="ja-JP" altLang="en-US" sz="1100" kern="0"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小規模ではほと</a:t>
              </a:r>
              <a:r>
                <a:rPr kumimoji="0" lang="ja-JP" altLang="en-US" sz="1100" kern="0"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んど発電されておらず、ごみエネルギーが無駄になっている。</a:t>
              </a:r>
              <a:endParaRPr kumimoji="0" lang="en-US" altLang="ja-JP" sz="1100" kern="0"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104"/>
              <a:endParaRPr lang="en-US" altLang="ja-JP" sz="900" kern="0"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104"/>
              <a:r>
                <a:rPr lang="ja-JP" altLang="en-US" sz="900" kern="0"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（原因）どのような技術が適用可能か知見がない。</a:t>
              </a:r>
            </a:p>
          </p:txBody>
        </p:sp>
      </p:grpSp>
      <p:sp>
        <p:nvSpPr>
          <p:cNvPr id="66" name="テキスト ボックス 65"/>
          <p:cNvSpPr txBox="1"/>
          <p:nvPr/>
        </p:nvSpPr>
        <p:spPr>
          <a:xfrm>
            <a:off x="1019959" y="28437"/>
            <a:ext cx="7209292" cy="830997"/>
          </a:xfrm>
          <a:prstGeom prst="rect">
            <a:avLst/>
          </a:prstGeom>
          <a:noFill/>
        </p:spPr>
        <p:txBody>
          <a:bodyPr wrap="square" rtlCol="0">
            <a:spAutoFit/>
          </a:bodyPr>
          <a:lstStyle/>
          <a:p>
            <a:pPr defTabSz="914104"/>
            <a:r>
              <a:rPr kumimoji="0" lang="ja-JP" altLang="en-US" sz="2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中小廃棄物処理施設における先導的廃棄物処理</a:t>
            </a:r>
            <a:endParaRPr kumimoji="0" lang="en-US" altLang="ja-JP" sz="2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104"/>
            <a:r>
              <a:rPr kumimoji="0" lang="ja-JP" altLang="en-US" sz="2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システム化等評価事業　　</a:t>
            </a:r>
          </a:p>
        </p:txBody>
      </p:sp>
      <p:pic>
        <p:nvPicPr>
          <p:cNvPr id="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6" y="20149"/>
            <a:ext cx="926803" cy="49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正方形/長方形 70"/>
          <p:cNvSpPr/>
          <p:nvPr/>
        </p:nvSpPr>
        <p:spPr>
          <a:xfrm>
            <a:off x="44319" y="816998"/>
            <a:ext cx="2029284" cy="38078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04"/>
            <a:r>
              <a:rPr lang="ja-JP" altLang="en-US" sz="1799"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kumimoji="0" lang="en-US" altLang="ja-JP" sz="1799"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45-2</a:t>
            </a:r>
            <a:endParaRPr lang="ja-JP" altLang="en-US" sz="1799"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正方形/長方形 6"/>
          <p:cNvSpPr>
            <a:spLocks noChangeArrowheads="1"/>
          </p:cNvSpPr>
          <p:nvPr/>
        </p:nvSpPr>
        <p:spPr bwMode="auto">
          <a:xfrm>
            <a:off x="4697409" y="376823"/>
            <a:ext cx="5376900"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104" eaLnBrk="1" hangingPunct="1">
              <a:lnSpc>
                <a:spcPts val="1999"/>
              </a:lnSpc>
              <a:spcBef>
                <a:spcPts val="0"/>
              </a:spcBef>
              <a:buNone/>
              <a:defRPr/>
            </a:pPr>
            <a:r>
              <a:rPr lang="ja-JP" altLang="en-US" sz="1999"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999" kern="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999" kern="0" dirty="0">
                <a:latin typeface="メイリオ" panose="020B0604030504040204" pitchFamily="50" charset="-128"/>
                <a:ea typeface="メイリオ" panose="020B0604030504040204" pitchFamily="50" charset="-128"/>
                <a:cs typeface="メイリオ" panose="020B0604030504040204" pitchFamily="50" charset="-128"/>
              </a:rPr>
              <a:t>年度予算案</a:t>
            </a:r>
            <a:r>
              <a:rPr lang="en-US" altLang="ja-JP" sz="1999" kern="0" dirty="0">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999" kern="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5.5</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endParaRPr>
          </a:p>
          <a:p>
            <a:pPr defTabSz="843808" eaLnBrk="1" hangingPunct="1">
              <a:lnSpc>
                <a:spcPts val="1999"/>
              </a:lnSpc>
              <a:spcBef>
                <a:spcPct val="0"/>
              </a:spcBef>
              <a:buNone/>
              <a:defRPr/>
            </a:pPr>
            <a:r>
              <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a:t>
            </a: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0" lang="en-US" altLang="ja-JP"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1</a:t>
            </a: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）平成</a:t>
            </a:r>
            <a:r>
              <a:rPr kumimoji="0" lang="en-US" altLang="ja-JP"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29</a:t>
            </a: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ja-JP"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32</a:t>
            </a: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en-US" altLang="ja-JP"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defTabSz="843808" eaLnBrk="1" hangingPunct="1">
              <a:lnSpc>
                <a:spcPts val="1999"/>
              </a:lnSpc>
              <a:spcBef>
                <a:spcPct val="0"/>
              </a:spcBef>
              <a:buNone/>
              <a:defRPr/>
            </a:pP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kumimoji="0" lang="en-US" altLang="ja-JP"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a:t>
            </a: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）平成</a:t>
            </a:r>
            <a:r>
              <a:rPr kumimoji="0" lang="en-US" altLang="ja-JP"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30</a:t>
            </a: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ja-JP"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32</a:t>
            </a: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defTabSz="914104" eaLnBrk="1" hangingPunct="1">
              <a:lnSpc>
                <a:spcPts val="1999"/>
              </a:lnSpc>
              <a:spcBef>
                <a:spcPct val="0"/>
              </a:spcBef>
              <a:buNone/>
            </a:pPr>
            <a:r>
              <a:rPr lang="ja-JP" altLang="en-US" sz="1999"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再生循環局　適正課</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03-5521-8337</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スライド番号プレースホルダー"/>
          <p:cNvSpPr>
            <a:spLocks noGrp="1"/>
          </p:cNvSpPr>
          <p:nvPr>
            <p:ph type="sldNum" sz="quarter" idx="12"/>
          </p:nvPr>
        </p:nvSpPr>
        <p:spPr>
          <a:xfrm>
            <a:off x="9363560" y="6523200"/>
            <a:ext cx="630000" cy="370800"/>
          </a:xfrm>
        </p:spPr>
        <p:txBody>
          <a:body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正方形/長方形 68"/>
          <p:cNvSpPr/>
          <p:nvPr/>
        </p:nvSpPr>
        <p:spPr>
          <a:xfrm>
            <a:off x="8568555" y="77849"/>
            <a:ext cx="1129651" cy="315591"/>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314">
              <a:defRPr/>
            </a:pPr>
            <a:r>
              <a:rPr lang="ja-JP" altLang="en-US" dirty="0">
                <a:solidFill>
                  <a:prstClr val="black"/>
                </a:solidFill>
                <a:latin typeface="メイリオ" pitchFamily="50" charset="-128"/>
                <a:ea typeface="メイリオ" pitchFamily="50" charset="-128"/>
                <a:cs typeface="メイリオ" pitchFamily="50" charset="-128"/>
              </a:rPr>
              <a:t>委託</a:t>
            </a:r>
          </a:p>
        </p:txBody>
      </p:sp>
    </p:spTree>
    <p:extLst>
      <p:ext uri="{BB962C8B-B14F-4D97-AF65-F5344CB8AC3E}">
        <p14:creationId xmlns:p14="http://schemas.microsoft.com/office/powerpoint/2010/main" val="349214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96875" y="1212916"/>
            <a:ext cx="9132888" cy="5641908"/>
            <a:chOff x="15875" y="743270"/>
            <a:chExt cx="9132888" cy="6111555"/>
          </a:xfrm>
        </p:grpSpPr>
        <p:sp>
          <p:nvSpPr>
            <p:cNvPr id="85" name="テキスト ボックス 84"/>
            <p:cNvSpPr txBox="1"/>
            <p:nvPr/>
          </p:nvSpPr>
          <p:spPr>
            <a:xfrm>
              <a:off x="4562474" y="4916488"/>
              <a:ext cx="1567091" cy="233378"/>
            </a:xfrm>
            <a:prstGeom prst="rect">
              <a:avLst/>
            </a:prstGeom>
            <a:noFill/>
          </p:spPr>
          <p:txBody>
            <a:bodyPr wrap="square">
              <a:spAutoFit/>
            </a:bodyPr>
            <a:lstStyle/>
            <a:p>
              <a:pPr>
                <a:buClr>
                  <a:schemeClr val="tx1">
                    <a:lumMod val="65000"/>
                    <a:lumOff val="35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①の補助・委託のイメージ</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5875" y="1140297"/>
              <a:ext cx="4548188" cy="3433986"/>
            </a:xfrm>
            <a:prstGeom prst="rect">
              <a:avLst/>
            </a:prstGeom>
            <a:noFill/>
          </p:spPr>
          <p:txBody>
            <a:bodyPr>
              <a:spAutoFit/>
            </a:bodyPr>
            <a:lstStyle/>
            <a:p>
              <a:pPr marL="180970" indent="-180970" algn="just">
                <a:buClr>
                  <a:schemeClr val="tx1">
                    <a:lumMod val="65000"/>
                    <a:lumOff val="35000"/>
                  </a:schemeClr>
                </a:buClr>
                <a:buFontTx/>
                <a:buAutoNum type="circleNumDbPlain"/>
                <a:defRPr/>
              </a:pP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廃棄物処理分野からの</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GHG</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排出量は我が国全体の排出量の約３％を占めており、平成</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27</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12</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月に採択されたパリ協定を踏まえ</a:t>
              </a:r>
              <a:r>
                <a:rPr kumimoji="0" lang="ja-JP" altLang="ja-JP"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、廃棄物処理分野のさらなる低炭素化が求められている</a:t>
              </a:r>
              <a:r>
                <a:rPr kumimoji="0" lang="ja-JP" altLang="en-US"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「低炭素」・「循環」</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「自然共生」</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の統合的達成</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を実現することの重要性については、</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第４次環境基本計画</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及び第３次循環基本計画に記載されているとおりである</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70" indent="-180970" algn="just">
                <a:buClr>
                  <a:schemeClr val="tx1">
                    <a:lumMod val="65000"/>
                    <a:lumOff val="35000"/>
                  </a:schemeClr>
                </a:buClr>
                <a:buFontTx/>
                <a:buAutoNum type="circleNumDbPlain"/>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施設は、社会に必要な施設であるにもかかわらず、一般的に迷惑施設として認識され、設置等が容易に進まない場合が多い。廃棄物の適正処理のためには、廃棄物処理施設の整備促進等による処理体制の確保を図る必要がある。</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70" indent="-180970" algn="just">
                <a:buClr>
                  <a:schemeClr val="tx1">
                    <a:lumMod val="65000"/>
                    <a:lumOff val="35000"/>
                  </a:schemeClr>
                </a:buClr>
                <a:buFontTx/>
                <a:buAutoNum type="circleNumDbPlain"/>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また、従来は有価物（燃料チップ・堆肥・敷材等）として流通していたもの（バーク（樹皮）等）が東日本大震災以降、原子力発電所の事故による放射性物質による汚染によりその流れが止まり、廃棄物として適正に処理する必要が生じるなど、新たな課題への解決も求められているところ。</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70" indent="-180970" algn="just">
                <a:buClr>
                  <a:schemeClr val="tx1">
                    <a:lumMod val="65000"/>
                    <a:lumOff val="35000"/>
                  </a:schemeClr>
                </a:buClr>
                <a:buFontTx/>
                <a:buAutoNum type="circleNumDbPlain"/>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本事業では</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CO2</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排出削減及び適正な循環的な利用をさらに推進する観点から、</a:t>
              </a:r>
              <a:r>
                <a:rPr kumimoji="0" lang="ja-JP" altLang="en-US"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廃棄物処理業者</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及び</a:t>
              </a:r>
              <a:r>
                <a:rPr kumimoji="0" lang="ja-JP" altLang="en-US"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地方公共団体等</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による低炭素</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型の廃棄物処理</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（例：廃棄物処理に伴って発生した熱を農業や漁業等の地域産業に有効活用する事業等）</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について、</a:t>
              </a:r>
              <a:r>
                <a:rPr kumimoji="0" lang="ja-JP" altLang="en-US"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事業計画策定や</a:t>
              </a:r>
              <a:r>
                <a:rPr kumimoji="0" lang="ja-JP" altLang="ja-JP"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ＦＳ</a:t>
              </a:r>
              <a:r>
                <a:rPr kumimoji="0" lang="ja-JP" altLang="en-US"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から</a:t>
              </a:r>
              <a:r>
                <a:rPr kumimoji="0" lang="ja-JP" altLang="ja-JP"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設備導入まで</a:t>
              </a:r>
              <a:r>
                <a:rPr kumimoji="0" lang="ja-JP" altLang="en-US"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a:t>
              </a:r>
              <a:r>
                <a:rPr kumimoji="0" lang="ja-JP" altLang="ja-JP"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包括的</a:t>
              </a:r>
              <a:r>
                <a:rPr kumimoji="0" lang="ja-JP" altLang="en-US" sz="10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に支援し、①～③の課題の解決を目的とする</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70" indent="-180970" algn="just">
                <a:buClr>
                  <a:schemeClr val="tx1">
                    <a:lumMod val="65000"/>
                    <a:lumOff val="35000"/>
                  </a:schemeClr>
                </a:buClr>
                <a:buFontTx/>
                <a:buAutoNum type="circleNumDbPlain"/>
                <a:defRPr/>
              </a:pP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9688" y="4772070"/>
              <a:ext cx="4532312" cy="1975375"/>
            </a:xfrm>
            <a:prstGeom prst="rect">
              <a:avLst/>
            </a:prstGeom>
            <a:solidFill>
              <a:schemeClr val="bg1"/>
            </a:solidFill>
          </p:spPr>
          <p:txBody>
            <a:bodyPr>
              <a:spAutoFit/>
            </a:bodyPr>
            <a:lstStyle/>
            <a:p>
              <a:pPr algn="just">
                <a:buClr>
                  <a:schemeClr val="bg2">
                    <a:lumMod val="50000"/>
                  </a:schemeClr>
                </a:buClr>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①事業計画策定支援</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70" indent="-180970" algn="just">
                <a:buClr>
                  <a:schemeClr val="bg2">
                    <a:lumMod val="50000"/>
                  </a:schemeClr>
                </a:buClr>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 </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廃棄物由来エネルギー（電気・熱・燃料）を、廃棄物の排出者及びエネルギーの利用者等と協力して用いる事業に係る事業計画の策定を支援</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70" indent="-180970" algn="just">
                <a:buClr>
                  <a:schemeClr val="bg2">
                    <a:lumMod val="50000"/>
                  </a:schemeClr>
                </a:buClr>
                <a:defRPr/>
              </a:pPr>
              <a:r>
                <a:rPr kumimoji="0" lang="en-US" altLang="ja-JP" sz="10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b </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東日本大震災に伴う原子力発電所事故の影響により放射性物質に汚染された廃棄物を適正に処理するとともに、廃棄物由来エネルギーを有効利用する事業に係る事業計画の策定を支援</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970" indent="-180970" algn="just">
                <a:buClr>
                  <a:schemeClr val="bg2">
                    <a:lumMod val="50000"/>
                  </a:schemeClr>
                </a:buClr>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②低炭素型</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設備等導入支援</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44" lvl="1" indent="-285744" algn="just">
                <a:buClr>
                  <a:schemeClr val="bg2">
                    <a:lumMod val="50000"/>
                  </a:schemeClr>
                </a:buClr>
                <a:tabLst>
                  <a:tab pos="142871" algn="l"/>
                </a:tabLst>
                <a:defRPr/>
              </a:pP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	</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廃棄物処理に伴う廃熱を有効利用する施設の設置</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44" lvl="1" indent="-285744" algn="just">
                <a:buClr>
                  <a:schemeClr val="bg2">
                    <a:lumMod val="50000"/>
                  </a:schemeClr>
                </a:buClr>
                <a:tabLst>
                  <a:tab pos="142871" algn="l"/>
                </a:tabLst>
                <a:defRPr/>
              </a:pP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b	</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廃棄物由来燃料製造施設</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（油化・メタン化・Ｒ</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P</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Ｆ化等）</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44" lvl="1" indent="-285744" algn="just">
                <a:buClr>
                  <a:schemeClr val="bg2">
                    <a:lumMod val="50000"/>
                  </a:schemeClr>
                </a:buClr>
                <a:tabLst>
                  <a:tab pos="142871" algn="l"/>
                </a:tabLst>
                <a:defRPr/>
              </a:pP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c	</a:t>
              </a:r>
              <a:r>
                <a:rPr kumimoji="0" lang="ja-JP"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廃棄物処理施設の省エネ化及び廃棄物収集運搬車の低燃費化</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5107" lvl="2" indent="-176209" algn="just">
                <a:buClr>
                  <a:schemeClr val="bg2">
                    <a:lumMod val="50000"/>
                  </a:schemeClr>
                </a:buClr>
                <a:tabLst>
                  <a:tab pos="142871" algn="l"/>
                </a:tabLst>
                <a:defRPr/>
              </a:pPr>
              <a:r>
                <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d </a:t>
              </a:r>
              <a:r>
                <a:rPr kumimoji="0"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廃棄物由来バイオガスからの熱回収施設の設置</a:t>
              </a:r>
              <a:endParaRPr kumimoji="0"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44" lvl="1" indent="-285744" algn="just">
                <a:lnSpc>
                  <a:spcPts val="300"/>
                </a:lnSpc>
                <a:buClr>
                  <a:schemeClr val="bg2">
                    <a:lumMod val="50000"/>
                  </a:schemeClr>
                </a:buClr>
                <a:tabLst>
                  <a:tab pos="142871" algn="l"/>
                </a:tabLst>
                <a:defRPr/>
              </a:pPr>
              <a:endParaRPr kumimoji="0" lang="en-US" altLang="ja-JP" sz="400" b="1" u="sng"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26988" y="743270"/>
              <a:ext cx="4537075" cy="6111555"/>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kumimoji="0" lang="ja-JP" altLang="en-US" sz="16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122539" y="802650"/>
              <a:ext cx="889987" cy="283387"/>
            </a:xfrm>
            <a:prstGeom prst="rect">
              <a:avLst/>
            </a:prstGeom>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背景・目的</a:t>
              </a:r>
            </a:p>
          </p:txBody>
        </p:sp>
        <p:sp>
          <p:nvSpPr>
            <p:cNvPr id="12" name="テキスト ボックス 11"/>
            <p:cNvSpPr txBox="1"/>
            <p:nvPr/>
          </p:nvSpPr>
          <p:spPr>
            <a:xfrm>
              <a:off x="195451" y="4421596"/>
              <a:ext cx="748923" cy="283387"/>
            </a:xfrm>
            <a:prstGeom prst="rect">
              <a:avLst/>
            </a:prstGeom>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事業概要</a:t>
              </a:r>
            </a:p>
          </p:txBody>
        </p:sp>
        <p:sp>
          <p:nvSpPr>
            <p:cNvPr id="13" name="テキスト ボックス 12"/>
            <p:cNvSpPr txBox="1"/>
            <p:nvPr/>
          </p:nvSpPr>
          <p:spPr>
            <a:xfrm>
              <a:off x="4621069" y="2081533"/>
              <a:ext cx="1031051" cy="283387"/>
            </a:xfrm>
            <a:prstGeom prst="rect">
              <a:avLst/>
            </a:prstGeom>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事業スキーム</a:t>
              </a:r>
            </a:p>
          </p:txBody>
        </p:sp>
        <p:sp>
          <p:nvSpPr>
            <p:cNvPr id="7" name="正方形/長方形 6"/>
            <p:cNvSpPr/>
            <p:nvPr/>
          </p:nvSpPr>
          <p:spPr>
            <a:xfrm>
              <a:off x="4816475" y="2675813"/>
              <a:ext cx="390525" cy="355600"/>
            </a:xfrm>
            <a:prstGeom prst="rect">
              <a:avLst/>
            </a:prstGeom>
            <a:gradFill flip="none" rotWithShape="1">
              <a:gsLst>
                <a:gs pos="0">
                  <a:schemeClr val="accent1">
                    <a:tint val="66000"/>
                    <a:satMod val="160000"/>
                    <a:lumMod val="60000"/>
                    <a:lumOff val="40000"/>
                  </a:schemeClr>
                </a:gs>
                <a:gs pos="50000">
                  <a:schemeClr val="accent1">
                    <a:lumMod val="20000"/>
                    <a:lumOff val="80000"/>
                  </a:schemeClr>
                </a:gs>
                <a:gs pos="100000">
                  <a:schemeClr val="bg1">
                    <a:lumMod val="95000"/>
                  </a:schemeClr>
                </a:gs>
              </a:gsLst>
              <a:lin ang="16200000" scaled="1"/>
              <a:tileRect/>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46" name="正方形/長方形 45"/>
            <p:cNvSpPr/>
            <p:nvPr/>
          </p:nvSpPr>
          <p:spPr>
            <a:xfrm>
              <a:off x="6024563" y="2675813"/>
              <a:ext cx="866775" cy="355600"/>
            </a:xfrm>
            <a:prstGeom prst="rect">
              <a:avLst/>
            </a:prstGeom>
            <a:gradFill flip="none" rotWithShape="1">
              <a:gsLst>
                <a:gs pos="0">
                  <a:schemeClr val="accent1">
                    <a:tint val="66000"/>
                    <a:satMod val="160000"/>
                    <a:lumMod val="60000"/>
                    <a:lumOff val="40000"/>
                  </a:schemeClr>
                </a:gs>
                <a:gs pos="50000">
                  <a:schemeClr val="accent1">
                    <a:lumMod val="20000"/>
                    <a:lumOff val="80000"/>
                  </a:schemeClr>
                </a:gs>
                <a:gs pos="100000">
                  <a:schemeClr val="bg1">
                    <a:lumMod val="95000"/>
                  </a:schemeClr>
                </a:gs>
              </a:gsLst>
              <a:lin ang="16200000" scaled="1"/>
              <a:tileRect/>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非営利法人</a:t>
              </a:r>
            </a:p>
          </p:txBody>
        </p:sp>
        <p:sp>
          <p:nvSpPr>
            <p:cNvPr id="47" name="正方形/長方形 46"/>
            <p:cNvSpPr/>
            <p:nvPr/>
          </p:nvSpPr>
          <p:spPr>
            <a:xfrm>
              <a:off x="7693025" y="2675813"/>
              <a:ext cx="990600" cy="355600"/>
            </a:xfrm>
            <a:prstGeom prst="rect">
              <a:avLst/>
            </a:prstGeom>
            <a:gradFill flip="none" rotWithShape="1">
              <a:gsLst>
                <a:gs pos="0">
                  <a:schemeClr val="accent1">
                    <a:tint val="66000"/>
                    <a:satMod val="160000"/>
                    <a:lumMod val="60000"/>
                    <a:lumOff val="40000"/>
                  </a:schemeClr>
                </a:gs>
                <a:gs pos="50000">
                  <a:schemeClr val="accent1">
                    <a:lumMod val="20000"/>
                    <a:lumOff val="80000"/>
                  </a:schemeClr>
                </a:gs>
                <a:gs pos="100000">
                  <a:schemeClr val="bg1">
                    <a:lumMod val="95000"/>
                  </a:schemeClr>
                </a:gs>
              </a:gsLst>
              <a:lin ang="16200000" scaled="1"/>
              <a:tileRect/>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民間事業者</a:t>
              </a:r>
              <a:endParaRPr kumimoji="0" lang="en-US" altLang="ja-JP"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4667250" y="2394652"/>
              <a:ext cx="1514475" cy="283387"/>
            </a:xfrm>
            <a:prstGeom prst="rect">
              <a:avLst/>
            </a:prstGeom>
            <a:noFill/>
          </p:spPr>
          <p:txBody>
            <a:bodyPr>
              <a:spAutoFit/>
            </a:bodyPr>
            <a:lstStyle/>
            <a:p>
              <a:pPr>
                <a:buClr>
                  <a:schemeClr val="tx1">
                    <a:lumMod val="65000"/>
                    <a:lumOff val="35000"/>
                  </a:schemeClr>
                </a:buCl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＜間接補助事業＞</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矢印コネクタ 9"/>
            <p:cNvCxnSpPr/>
            <p:nvPr/>
          </p:nvCxnSpPr>
          <p:spPr>
            <a:xfrm>
              <a:off x="5232400" y="2853613"/>
              <a:ext cx="79216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086350" y="3029827"/>
              <a:ext cx="1617663" cy="233378"/>
            </a:xfrm>
            <a:prstGeom prst="rect">
              <a:avLst/>
            </a:prstGeom>
            <a:noFill/>
          </p:spPr>
          <p:txBody>
            <a:bodyPr>
              <a:spAutoFit/>
            </a:bodyPr>
            <a:lstStyle/>
            <a:p>
              <a:pPr>
                <a:buClr>
                  <a:schemeClr val="tx1">
                    <a:lumMod val="65000"/>
                    <a:lumOff val="35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補助金（補助率：定額）</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5" name="直線矢印コネクタ 54"/>
            <p:cNvCxnSpPr/>
            <p:nvPr/>
          </p:nvCxnSpPr>
          <p:spPr>
            <a:xfrm>
              <a:off x="6891338" y="2848852"/>
              <a:ext cx="79216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4624020" y="803763"/>
              <a:ext cx="1172116" cy="2833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期待される効果</a:t>
              </a:r>
            </a:p>
          </p:txBody>
        </p:sp>
        <p:sp>
          <p:nvSpPr>
            <p:cNvPr id="2068" name="テキスト ボックス 32"/>
            <p:cNvSpPr txBox="1">
              <a:spLocks noChangeArrowheads="1"/>
            </p:cNvSpPr>
            <p:nvPr/>
          </p:nvSpPr>
          <p:spPr bwMode="auto">
            <a:xfrm>
              <a:off x="4479132" y="1125620"/>
              <a:ext cx="4595812" cy="93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2400" indent="-152400"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just" eaLnBrk="1" hangingPunct="1">
                <a:defRPr/>
              </a:pPr>
              <a:r>
                <a:rPr lang="ja-JP" altLang="en-US" sz="1000" kern="0" dirty="0">
                  <a:latin typeface="メイリオ" panose="020B0604030504040204" pitchFamily="50" charset="-128"/>
                </a:rPr>
                <a:t>　・廃棄物処理業における低炭素化を通じた地域の温暖化対策の推進（年間</a:t>
              </a:r>
              <a:r>
                <a:rPr lang="en-US" altLang="ja-JP" sz="1000" kern="0" dirty="0">
                  <a:latin typeface="メイリオ" panose="020B0604030504040204" pitchFamily="50" charset="-128"/>
                </a:rPr>
                <a:t>11,700</a:t>
              </a:r>
              <a:r>
                <a:rPr lang="ja-JP" altLang="en-US" sz="1000" kern="0" dirty="0">
                  <a:latin typeface="メイリオ" panose="020B0604030504040204" pitchFamily="50" charset="-128"/>
                </a:rPr>
                <a:t>トンの二酸化炭素排出量を削減）</a:t>
              </a:r>
              <a:endParaRPr lang="en-US" altLang="ja-JP" sz="1000" strike="dblStrike" kern="0" dirty="0">
                <a:solidFill>
                  <a:srgbClr val="FF0000"/>
                </a:solidFill>
                <a:latin typeface="メイリオ" panose="020B0604030504040204" pitchFamily="50" charset="-128"/>
              </a:endParaRPr>
            </a:p>
            <a:p>
              <a:pPr algn="just" eaLnBrk="1" hangingPunct="1">
                <a:defRPr/>
              </a:pPr>
              <a:r>
                <a:rPr lang="ja-JP" altLang="en-US" sz="1000" kern="0" dirty="0">
                  <a:latin typeface="メイリオ" panose="020B0604030504040204" pitchFamily="50" charset="-128"/>
                </a:rPr>
                <a:t>　・廃棄物エネルギー利用や地域資源循環を通じた地域活性化</a:t>
              </a:r>
              <a:endParaRPr lang="en-US" altLang="ja-JP" sz="1000" kern="0" dirty="0">
                <a:latin typeface="メイリオ" panose="020B0604030504040204" pitchFamily="50" charset="-128"/>
              </a:endParaRPr>
            </a:p>
            <a:p>
              <a:pPr algn="just" eaLnBrk="1" hangingPunct="1">
                <a:defRPr/>
              </a:pPr>
              <a:r>
                <a:rPr lang="ja-JP" altLang="en-US" sz="1000" kern="0" dirty="0">
                  <a:latin typeface="メイリオ" panose="020B0604030504040204" pitchFamily="50" charset="-128"/>
                </a:rPr>
                <a:t>　・国レベルでは達成出来ない地域資源を活かした資源循環と低炭素化の同時深掘り</a:t>
              </a:r>
              <a:endParaRPr lang="en-US" altLang="ja-JP" sz="1000" strike="dblStrike" kern="0" dirty="0">
                <a:solidFill>
                  <a:srgbClr val="FF0000"/>
                </a:solidFill>
                <a:latin typeface="メイリオ" panose="020B0604030504040204" pitchFamily="50" charset="-128"/>
              </a:endParaRPr>
            </a:p>
          </p:txBody>
        </p:sp>
        <p:sp>
          <p:nvSpPr>
            <p:cNvPr id="82" name="テキスト ボックス 81"/>
            <p:cNvSpPr txBox="1"/>
            <p:nvPr/>
          </p:nvSpPr>
          <p:spPr>
            <a:xfrm>
              <a:off x="4621069" y="4283464"/>
              <a:ext cx="1031051" cy="283387"/>
            </a:xfrm>
            <a:prstGeom prst="rect">
              <a:avLst/>
            </a:prstGeom>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事業イメージ</a:t>
              </a:r>
            </a:p>
          </p:txBody>
        </p:sp>
        <p:pic>
          <p:nvPicPr>
            <p:cNvPr id="3093" name="図 206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800" y="4895850"/>
              <a:ext cx="1174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図 15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00000">
              <a:off x="7562850" y="5024438"/>
              <a:ext cx="3698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角丸四角形吹き出し 2064"/>
            <p:cNvSpPr/>
            <p:nvPr/>
          </p:nvSpPr>
          <p:spPr bwMode="auto">
            <a:xfrm>
              <a:off x="4656138" y="5546141"/>
              <a:ext cx="4368800" cy="1267409"/>
            </a:xfrm>
            <a:custGeom>
              <a:avLst/>
              <a:gdLst>
                <a:gd name="connsiteX0" fmla="*/ 0 w 4346910"/>
                <a:gd name="connsiteY0" fmla="*/ 269268 h 1615573"/>
                <a:gd name="connsiteX1" fmla="*/ 269268 w 4346910"/>
                <a:gd name="connsiteY1" fmla="*/ 0 h 1615573"/>
                <a:gd name="connsiteX2" fmla="*/ 2535698 w 4346910"/>
                <a:gd name="connsiteY2" fmla="*/ 0 h 1615573"/>
                <a:gd name="connsiteX3" fmla="*/ 3097956 w 4346910"/>
                <a:gd name="connsiteY3" fmla="*/ -387317 h 1615573"/>
                <a:gd name="connsiteX4" fmla="*/ 3622425 w 4346910"/>
                <a:gd name="connsiteY4" fmla="*/ 0 h 1615573"/>
                <a:gd name="connsiteX5" fmla="*/ 4077642 w 4346910"/>
                <a:gd name="connsiteY5" fmla="*/ 0 h 1615573"/>
                <a:gd name="connsiteX6" fmla="*/ 4346910 w 4346910"/>
                <a:gd name="connsiteY6" fmla="*/ 269268 h 1615573"/>
                <a:gd name="connsiteX7" fmla="*/ 4346910 w 4346910"/>
                <a:gd name="connsiteY7" fmla="*/ 269262 h 1615573"/>
                <a:gd name="connsiteX8" fmla="*/ 4346910 w 4346910"/>
                <a:gd name="connsiteY8" fmla="*/ 269262 h 1615573"/>
                <a:gd name="connsiteX9" fmla="*/ 4346910 w 4346910"/>
                <a:gd name="connsiteY9" fmla="*/ 673155 h 1615573"/>
                <a:gd name="connsiteX10" fmla="*/ 4346910 w 4346910"/>
                <a:gd name="connsiteY10" fmla="*/ 1346305 h 1615573"/>
                <a:gd name="connsiteX11" fmla="*/ 4077642 w 4346910"/>
                <a:gd name="connsiteY11" fmla="*/ 1615573 h 1615573"/>
                <a:gd name="connsiteX12" fmla="*/ 3622425 w 4346910"/>
                <a:gd name="connsiteY12" fmla="*/ 1615573 h 1615573"/>
                <a:gd name="connsiteX13" fmla="*/ 2535698 w 4346910"/>
                <a:gd name="connsiteY13" fmla="*/ 1615573 h 1615573"/>
                <a:gd name="connsiteX14" fmla="*/ 2535698 w 4346910"/>
                <a:gd name="connsiteY14" fmla="*/ 1615573 h 1615573"/>
                <a:gd name="connsiteX15" fmla="*/ 269268 w 4346910"/>
                <a:gd name="connsiteY15" fmla="*/ 1615573 h 1615573"/>
                <a:gd name="connsiteX16" fmla="*/ 0 w 4346910"/>
                <a:gd name="connsiteY16" fmla="*/ 1346305 h 1615573"/>
                <a:gd name="connsiteX17" fmla="*/ 0 w 4346910"/>
                <a:gd name="connsiteY17" fmla="*/ 673155 h 1615573"/>
                <a:gd name="connsiteX18" fmla="*/ 0 w 4346910"/>
                <a:gd name="connsiteY18" fmla="*/ 269262 h 1615573"/>
                <a:gd name="connsiteX19" fmla="*/ 0 w 4346910"/>
                <a:gd name="connsiteY19" fmla="*/ 269262 h 1615573"/>
                <a:gd name="connsiteX20" fmla="*/ 0 w 4346910"/>
                <a:gd name="connsiteY20" fmla="*/ 269268 h 1615573"/>
                <a:gd name="connsiteX0" fmla="*/ 0 w 4346910"/>
                <a:gd name="connsiteY0" fmla="*/ 656585 h 2002890"/>
                <a:gd name="connsiteX1" fmla="*/ 269268 w 4346910"/>
                <a:gd name="connsiteY1" fmla="*/ 387317 h 2002890"/>
                <a:gd name="connsiteX2" fmla="*/ 2713498 w 4346910"/>
                <a:gd name="connsiteY2" fmla="*/ 384142 h 2002890"/>
                <a:gd name="connsiteX3" fmla="*/ 3097956 w 4346910"/>
                <a:gd name="connsiteY3" fmla="*/ 0 h 2002890"/>
                <a:gd name="connsiteX4" fmla="*/ 3622425 w 4346910"/>
                <a:gd name="connsiteY4" fmla="*/ 387317 h 2002890"/>
                <a:gd name="connsiteX5" fmla="*/ 4077642 w 4346910"/>
                <a:gd name="connsiteY5" fmla="*/ 387317 h 2002890"/>
                <a:gd name="connsiteX6" fmla="*/ 4346910 w 4346910"/>
                <a:gd name="connsiteY6" fmla="*/ 656585 h 2002890"/>
                <a:gd name="connsiteX7" fmla="*/ 4346910 w 4346910"/>
                <a:gd name="connsiteY7" fmla="*/ 656579 h 2002890"/>
                <a:gd name="connsiteX8" fmla="*/ 4346910 w 4346910"/>
                <a:gd name="connsiteY8" fmla="*/ 656579 h 2002890"/>
                <a:gd name="connsiteX9" fmla="*/ 4346910 w 4346910"/>
                <a:gd name="connsiteY9" fmla="*/ 1060472 h 2002890"/>
                <a:gd name="connsiteX10" fmla="*/ 4346910 w 4346910"/>
                <a:gd name="connsiteY10" fmla="*/ 1733622 h 2002890"/>
                <a:gd name="connsiteX11" fmla="*/ 4077642 w 4346910"/>
                <a:gd name="connsiteY11" fmla="*/ 2002890 h 2002890"/>
                <a:gd name="connsiteX12" fmla="*/ 3622425 w 4346910"/>
                <a:gd name="connsiteY12" fmla="*/ 2002890 h 2002890"/>
                <a:gd name="connsiteX13" fmla="*/ 2535698 w 4346910"/>
                <a:gd name="connsiteY13" fmla="*/ 2002890 h 2002890"/>
                <a:gd name="connsiteX14" fmla="*/ 2535698 w 4346910"/>
                <a:gd name="connsiteY14" fmla="*/ 2002890 h 2002890"/>
                <a:gd name="connsiteX15" fmla="*/ 269268 w 4346910"/>
                <a:gd name="connsiteY15" fmla="*/ 2002890 h 2002890"/>
                <a:gd name="connsiteX16" fmla="*/ 0 w 4346910"/>
                <a:gd name="connsiteY16" fmla="*/ 1733622 h 2002890"/>
                <a:gd name="connsiteX17" fmla="*/ 0 w 4346910"/>
                <a:gd name="connsiteY17" fmla="*/ 1060472 h 2002890"/>
                <a:gd name="connsiteX18" fmla="*/ 0 w 4346910"/>
                <a:gd name="connsiteY18" fmla="*/ 656579 h 2002890"/>
                <a:gd name="connsiteX19" fmla="*/ 0 w 4346910"/>
                <a:gd name="connsiteY19" fmla="*/ 656579 h 2002890"/>
                <a:gd name="connsiteX20" fmla="*/ 0 w 4346910"/>
                <a:gd name="connsiteY20" fmla="*/ 656585 h 2002890"/>
                <a:gd name="connsiteX0" fmla="*/ 0 w 4346910"/>
                <a:gd name="connsiteY0" fmla="*/ 656585 h 2002890"/>
                <a:gd name="connsiteX1" fmla="*/ 269268 w 4346910"/>
                <a:gd name="connsiteY1" fmla="*/ 387317 h 2002890"/>
                <a:gd name="connsiteX2" fmla="*/ 2713498 w 4346910"/>
                <a:gd name="connsiteY2" fmla="*/ 384142 h 2002890"/>
                <a:gd name="connsiteX3" fmla="*/ 3097956 w 4346910"/>
                <a:gd name="connsiteY3" fmla="*/ 0 h 2002890"/>
                <a:gd name="connsiteX4" fmla="*/ 3476375 w 4346910"/>
                <a:gd name="connsiteY4" fmla="*/ 387317 h 2002890"/>
                <a:gd name="connsiteX5" fmla="*/ 4077642 w 4346910"/>
                <a:gd name="connsiteY5" fmla="*/ 387317 h 2002890"/>
                <a:gd name="connsiteX6" fmla="*/ 4346910 w 4346910"/>
                <a:gd name="connsiteY6" fmla="*/ 656585 h 2002890"/>
                <a:gd name="connsiteX7" fmla="*/ 4346910 w 4346910"/>
                <a:gd name="connsiteY7" fmla="*/ 656579 h 2002890"/>
                <a:gd name="connsiteX8" fmla="*/ 4346910 w 4346910"/>
                <a:gd name="connsiteY8" fmla="*/ 656579 h 2002890"/>
                <a:gd name="connsiteX9" fmla="*/ 4346910 w 4346910"/>
                <a:gd name="connsiteY9" fmla="*/ 1060472 h 2002890"/>
                <a:gd name="connsiteX10" fmla="*/ 4346910 w 4346910"/>
                <a:gd name="connsiteY10" fmla="*/ 1733622 h 2002890"/>
                <a:gd name="connsiteX11" fmla="*/ 4077642 w 4346910"/>
                <a:gd name="connsiteY11" fmla="*/ 2002890 h 2002890"/>
                <a:gd name="connsiteX12" fmla="*/ 3622425 w 4346910"/>
                <a:gd name="connsiteY12" fmla="*/ 2002890 h 2002890"/>
                <a:gd name="connsiteX13" fmla="*/ 2535698 w 4346910"/>
                <a:gd name="connsiteY13" fmla="*/ 2002890 h 2002890"/>
                <a:gd name="connsiteX14" fmla="*/ 2535698 w 4346910"/>
                <a:gd name="connsiteY14" fmla="*/ 2002890 h 2002890"/>
                <a:gd name="connsiteX15" fmla="*/ 269268 w 4346910"/>
                <a:gd name="connsiteY15" fmla="*/ 2002890 h 2002890"/>
                <a:gd name="connsiteX16" fmla="*/ 0 w 4346910"/>
                <a:gd name="connsiteY16" fmla="*/ 1733622 h 2002890"/>
                <a:gd name="connsiteX17" fmla="*/ 0 w 4346910"/>
                <a:gd name="connsiteY17" fmla="*/ 1060472 h 2002890"/>
                <a:gd name="connsiteX18" fmla="*/ 0 w 4346910"/>
                <a:gd name="connsiteY18" fmla="*/ 656579 h 2002890"/>
                <a:gd name="connsiteX19" fmla="*/ 0 w 4346910"/>
                <a:gd name="connsiteY19" fmla="*/ 656579 h 2002890"/>
                <a:gd name="connsiteX20" fmla="*/ 0 w 4346910"/>
                <a:gd name="connsiteY20" fmla="*/ 656585 h 2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6910" h="2002890">
                  <a:moveTo>
                    <a:pt x="0" y="656585"/>
                  </a:moveTo>
                  <a:cubicBezTo>
                    <a:pt x="0" y="507872"/>
                    <a:pt x="120555" y="387317"/>
                    <a:pt x="269268" y="387317"/>
                  </a:cubicBezTo>
                  <a:lnTo>
                    <a:pt x="2713498" y="384142"/>
                  </a:lnTo>
                  <a:lnTo>
                    <a:pt x="3097956" y="0"/>
                  </a:lnTo>
                  <a:lnTo>
                    <a:pt x="3476375" y="387317"/>
                  </a:lnTo>
                  <a:lnTo>
                    <a:pt x="4077642" y="387317"/>
                  </a:lnTo>
                  <a:cubicBezTo>
                    <a:pt x="4226355" y="387317"/>
                    <a:pt x="4346910" y="507872"/>
                    <a:pt x="4346910" y="656585"/>
                  </a:cubicBezTo>
                  <a:lnTo>
                    <a:pt x="4346910" y="656579"/>
                  </a:lnTo>
                  <a:lnTo>
                    <a:pt x="4346910" y="656579"/>
                  </a:lnTo>
                  <a:lnTo>
                    <a:pt x="4346910" y="1060472"/>
                  </a:lnTo>
                  <a:lnTo>
                    <a:pt x="4346910" y="1733622"/>
                  </a:lnTo>
                  <a:cubicBezTo>
                    <a:pt x="4346910" y="1882335"/>
                    <a:pt x="4226355" y="2002890"/>
                    <a:pt x="4077642" y="2002890"/>
                  </a:cubicBezTo>
                  <a:lnTo>
                    <a:pt x="3622425" y="2002890"/>
                  </a:lnTo>
                  <a:lnTo>
                    <a:pt x="2535698" y="2002890"/>
                  </a:lnTo>
                  <a:lnTo>
                    <a:pt x="2535698" y="2002890"/>
                  </a:lnTo>
                  <a:lnTo>
                    <a:pt x="269268" y="2002890"/>
                  </a:lnTo>
                  <a:cubicBezTo>
                    <a:pt x="120555" y="2002890"/>
                    <a:pt x="0" y="1882335"/>
                    <a:pt x="0" y="1733622"/>
                  </a:cubicBezTo>
                  <a:lnTo>
                    <a:pt x="0" y="1060472"/>
                  </a:lnTo>
                  <a:lnTo>
                    <a:pt x="0" y="656579"/>
                  </a:lnTo>
                  <a:lnTo>
                    <a:pt x="0" y="656579"/>
                  </a:lnTo>
                  <a:lnTo>
                    <a:pt x="0" y="656585"/>
                  </a:lnTo>
                  <a:close/>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4" name="角丸四角形 153"/>
            <p:cNvSpPr/>
            <p:nvPr/>
          </p:nvSpPr>
          <p:spPr bwMode="auto">
            <a:xfrm>
              <a:off x="7294563" y="5803900"/>
              <a:ext cx="1628775" cy="858838"/>
            </a:xfrm>
            <a:prstGeom prst="roundRect">
              <a:avLst>
                <a:gd name="adj" fmla="val 16068"/>
              </a:avLst>
            </a:prstGeom>
            <a:noFill/>
            <a:ln w="1905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097" name="グループ化 14"/>
            <p:cNvGrpSpPr>
              <a:grpSpLocks/>
            </p:cNvGrpSpPr>
            <p:nvPr/>
          </p:nvGrpSpPr>
          <p:grpSpPr bwMode="auto">
            <a:xfrm>
              <a:off x="7970838" y="5832476"/>
              <a:ext cx="1071562" cy="806371"/>
              <a:chOff x="9371000" y="2183946"/>
              <a:chExt cx="1071562" cy="806573"/>
            </a:xfrm>
          </p:grpSpPr>
          <p:pic>
            <p:nvPicPr>
              <p:cNvPr id="3145" name="図 24"/>
              <p:cNvPicPr>
                <a:picLocks noChangeAspect="1"/>
              </p:cNvPicPr>
              <p:nvPr/>
            </p:nvPicPr>
            <p:blipFill>
              <a:blip r:embed="rId5">
                <a:extLst>
                  <a:ext uri="{28A0092B-C50C-407E-A947-70E740481C1C}">
                    <a14:useLocalDpi xmlns:a14="http://schemas.microsoft.com/office/drawing/2010/main" val="0"/>
                  </a:ext>
                </a:extLst>
              </a:blip>
              <a:srcRect l="11755" t="8910" r="22522" b="7971"/>
              <a:stretch>
                <a:fillRect/>
              </a:stretch>
            </p:blipFill>
            <p:spPr bwMode="auto">
              <a:xfrm>
                <a:off x="9772637" y="2183946"/>
                <a:ext cx="431867" cy="37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6" name="図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14531" y="2460015"/>
                <a:ext cx="473850" cy="22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7" name="テキスト ボックス 54"/>
              <p:cNvSpPr txBox="1">
                <a:spLocks noChangeArrowheads="1"/>
              </p:cNvSpPr>
              <p:nvPr/>
            </p:nvSpPr>
            <p:spPr bwMode="auto">
              <a:xfrm>
                <a:off x="9371000" y="2757082"/>
                <a:ext cx="1071562" cy="2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spcBef>
                    <a:spcPct val="0"/>
                  </a:spcBef>
                  <a:buNone/>
                </a:pPr>
                <a:r>
                  <a:rPr lang="ja-JP" altLang="en-US" sz="400" kern="0" dirty="0">
                    <a:latin typeface="メイリオ" panose="020B0604030504040204" pitchFamily="50" charset="-128"/>
                  </a:rPr>
                  <a:t>病院・老人ホーム・温水</a:t>
                </a:r>
                <a:endParaRPr lang="en-US" altLang="ja-JP" sz="400" kern="0" dirty="0">
                  <a:latin typeface="メイリオ" panose="020B0604030504040204" pitchFamily="50" charset="-128"/>
                </a:endParaRPr>
              </a:p>
              <a:p>
                <a:pPr algn="ctr">
                  <a:spcBef>
                    <a:spcPct val="0"/>
                  </a:spcBef>
                  <a:buNone/>
                </a:pPr>
                <a:r>
                  <a:rPr lang="ja-JP" altLang="en-US" sz="400" kern="0" dirty="0">
                    <a:latin typeface="メイリオ" panose="020B0604030504040204" pitchFamily="50" charset="-128"/>
                  </a:rPr>
                  <a:t>プール等での活用</a:t>
                </a:r>
              </a:p>
            </p:txBody>
          </p:sp>
          <p:pic>
            <p:nvPicPr>
              <p:cNvPr id="3148" name="図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3861" y="2519488"/>
                <a:ext cx="359048" cy="28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98" name="グループ化 7"/>
            <p:cNvGrpSpPr>
              <a:grpSpLocks/>
            </p:cNvGrpSpPr>
            <p:nvPr/>
          </p:nvGrpSpPr>
          <p:grpSpPr bwMode="auto">
            <a:xfrm>
              <a:off x="7242175" y="5853113"/>
              <a:ext cx="973138" cy="763587"/>
              <a:chOff x="9186907" y="2924354"/>
              <a:chExt cx="973139" cy="764336"/>
            </a:xfrm>
          </p:grpSpPr>
          <p:pic>
            <p:nvPicPr>
              <p:cNvPr id="3139" name="図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608038" y="2983168"/>
                <a:ext cx="259372" cy="35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0" name="図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340839" y="2989523"/>
                <a:ext cx="285448" cy="2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1" name="図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89229" y="3113858"/>
                <a:ext cx="285448" cy="26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2" name="テキスト ボックス 54"/>
              <p:cNvSpPr txBox="1">
                <a:spLocks noChangeArrowheads="1"/>
              </p:cNvSpPr>
              <p:nvPr/>
            </p:nvSpPr>
            <p:spPr bwMode="auto">
              <a:xfrm>
                <a:off x="9186907" y="3501200"/>
                <a:ext cx="973139" cy="18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spcBef>
                    <a:spcPct val="0"/>
                  </a:spcBef>
                  <a:buNone/>
                </a:pPr>
                <a:r>
                  <a:rPr lang="ja-JP" altLang="en-US" sz="500" kern="0">
                    <a:latin typeface="メイリオ" panose="020B0604030504040204" pitchFamily="50" charset="-128"/>
                  </a:rPr>
                  <a:t>農業・漁業での活用</a:t>
                </a:r>
              </a:p>
            </p:txBody>
          </p:sp>
          <p:sp>
            <p:nvSpPr>
              <p:cNvPr id="171" name="角丸四角形 170"/>
              <p:cNvSpPr/>
              <p:nvPr/>
            </p:nvSpPr>
            <p:spPr bwMode="auto">
              <a:xfrm>
                <a:off x="9282157" y="2924354"/>
                <a:ext cx="757239" cy="764336"/>
              </a:xfrm>
              <a:prstGeom prst="roundRect">
                <a:avLst>
                  <a:gd name="adj" fmla="val 17334"/>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144" name="図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463881" y="3192670"/>
                <a:ext cx="579411" cy="36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99" name="グループ化 144"/>
            <p:cNvGrpSpPr>
              <a:grpSpLocks/>
            </p:cNvGrpSpPr>
            <p:nvPr/>
          </p:nvGrpSpPr>
          <p:grpSpPr bwMode="auto">
            <a:xfrm>
              <a:off x="4711700" y="5768971"/>
              <a:ext cx="868363" cy="606427"/>
              <a:chOff x="5329695" y="3955772"/>
              <a:chExt cx="1549214" cy="1082161"/>
            </a:xfrm>
          </p:grpSpPr>
          <p:grpSp>
            <p:nvGrpSpPr>
              <p:cNvPr id="3131" name="グループ化 145"/>
              <p:cNvGrpSpPr>
                <a:grpSpLocks/>
              </p:cNvGrpSpPr>
              <p:nvPr/>
            </p:nvGrpSpPr>
            <p:grpSpPr bwMode="auto">
              <a:xfrm>
                <a:off x="5329695" y="3955772"/>
                <a:ext cx="1091141" cy="873886"/>
                <a:chOff x="2018558" y="3408233"/>
                <a:chExt cx="1091422" cy="873969"/>
              </a:xfrm>
            </p:grpSpPr>
            <p:grpSp>
              <p:nvGrpSpPr>
                <p:cNvPr id="3134" name="グループ化 148"/>
                <p:cNvGrpSpPr>
                  <a:grpSpLocks/>
                </p:cNvGrpSpPr>
                <p:nvPr/>
              </p:nvGrpSpPr>
              <p:grpSpPr bwMode="auto">
                <a:xfrm>
                  <a:off x="2018558" y="3408233"/>
                  <a:ext cx="985740" cy="689345"/>
                  <a:chOff x="1925033" y="4248485"/>
                  <a:chExt cx="698658" cy="488582"/>
                </a:xfrm>
              </p:grpSpPr>
              <p:pic>
                <p:nvPicPr>
                  <p:cNvPr id="3137" name="図 15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53690" y="4248485"/>
                    <a:ext cx="370001" cy="37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8" name="図 15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25033" y="4287805"/>
                    <a:ext cx="598489"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35" name="図 14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5047" y="3655531"/>
                  <a:ext cx="454933" cy="53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6" name="図 150"/>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21884" y="3877389"/>
                  <a:ext cx="84772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32" name="図 14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14890" y="4344124"/>
                <a:ext cx="506166" cy="44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 name="図 14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84419" y="4443346"/>
                <a:ext cx="594490" cy="59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0" name="テキスト ボックス 54"/>
            <p:cNvSpPr txBox="1">
              <a:spLocks noChangeArrowheads="1"/>
            </p:cNvSpPr>
            <p:nvPr/>
          </p:nvSpPr>
          <p:spPr bwMode="auto">
            <a:xfrm>
              <a:off x="4441826" y="6426200"/>
              <a:ext cx="1354139" cy="3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spcBef>
                  <a:spcPct val="0"/>
                </a:spcBef>
                <a:buNone/>
              </a:pPr>
              <a:r>
                <a:rPr lang="ja-JP" altLang="en-US" sz="700" kern="0">
                  <a:latin typeface="メイリオ" panose="020B0604030504040204" pitchFamily="50" charset="-128"/>
                </a:rPr>
                <a:t>地域で発生した</a:t>
              </a:r>
              <a:endParaRPr lang="en-US" altLang="ja-JP" sz="700" kern="0">
                <a:latin typeface="メイリオ" panose="020B0604030504040204" pitchFamily="50" charset="-128"/>
              </a:endParaRPr>
            </a:p>
            <a:p>
              <a:pPr algn="ctr">
                <a:spcBef>
                  <a:spcPct val="0"/>
                </a:spcBef>
                <a:buNone/>
              </a:pPr>
              <a:r>
                <a:rPr lang="ja-JP" altLang="en-US" sz="700" kern="0">
                  <a:latin typeface="メイリオ" panose="020B0604030504040204" pitchFamily="50" charset="-128"/>
                </a:rPr>
                <a:t>廃棄物</a:t>
              </a:r>
            </a:p>
          </p:txBody>
        </p:sp>
        <p:sp>
          <p:nvSpPr>
            <p:cNvPr id="159" name="右矢印 158"/>
            <p:cNvSpPr/>
            <p:nvPr/>
          </p:nvSpPr>
          <p:spPr bwMode="auto">
            <a:xfrm>
              <a:off x="5608638" y="6099175"/>
              <a:ext cx="355600" cy="327025"/>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102" name="グループ化 3"/>
            <p:cNvGrpSpPr>
              <a:grpSpLocks/>
            </p:cNvGrpSpPr>
            <p:nvPr/>
          </p:nvGrpSpPr>
          <p:grpSpPr bwMode="auto">
            <a:xfrm>
              <a:off x="8078788" y="4921250"/>
              <a:ext cx="1069975" cy="663575"/>
              <a:chOff x="8059568" y="4446793"/>
              <a:chExt cx="1068898" cy="663575"/>
            </a:xfrm>
          </p:grpSpPr>
          <p:sp>
            <p:nvSpPr>
              <p:cNvPr id="187" name="右中かっこ 2065"/>
              <p:cNvSpPr/>
              <p:nvPr/>
            </p:nvSpPr>
            <p:spPr>
              <a:xfrm rot="10800000">
                <a:off x="8059568" y="4516643"/>
                <a:ext cx="115770" cy="506413"/>
              </a:xfrm>
              <a:prstGeom prst="rightBrace">
                <a:avLst>
                  <a:gd name="adj1" fmla="val 24001"/>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8" name="正方形/長方形 187"/>
              <p:cNvSpPr/>
              <p:nvPr/>
            </p:nvSpPr>
            <p:spPr>
              <a:xfrm>
                <a:off x="8080184" y="4446793"/>
                <a:ext cx="1048282" cy="66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・廃棄物の搬入元</a:t>
                </a:r>
                <a:endParaRPr kumimoji="0" lang="en-US" altLang="ja-JP"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0" lang="ja-JP" altLang="en-US"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・発電量</a:t>
                </a:r>
                <a:endParaRPr kumimoji="0" lang="en-US" altLang="ja-JP"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0" lang="ja-JP" altLang="en-US"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・電気の供給先</a:t>
                </a:r>
                <a:endParaRPr kumimoji="0" lang="en-US" altLang="ja-JP"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0" lang="ja-JP" altLang="en-US"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 name="正方形/長方形 5"/>
            <p:cNvSpPr/>
            <p:nvPr/>
          </p:nvSpPr>
          <p:spPr>
            <a:xfrm>
              <a:off x="4557713" y="743270"/>
              <a:ext cx="4537075" cy="6106793"/>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kumimoji="0"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横巻き 82"/>
            <p:cNvSpPr/>
            <p:nvPr/>
          </p:nvSpPr>
          <p:spPr>
            <a:xfrm>
              <a:off x="4635500" y="4589463"/>
              <a:ext cx="2074863" cy="287337"/>
            </a:xfrm>
            <a:prstGeom prst="horizontalScroll">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10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○廃棄物処理業者による事業</a:t>
              </a:r>
            </a:p>
          </p:txBody>
        </p:sp>
        <p:sp>
          <p:nvSpPr>
            <p:cNvPr id="81" name="角丸四角形 80"/>
            <p:cNvSpPr/>
            <p:nvPr/>
          </p:nvSpPr>
          <p:spPr bwMode="auto">
            <a:xfrm>
              <a:off x="8131175" y="5856288"/>
              <a:ext cx="757238" cy="763587"/>
            </a:xfrm>
            <a:prstGeom prst="roundRect">
              <a:avLst>
                <a:gd name="adj" fmla="val 17334"/>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6216650" y="4897438"/>
              <a:ext cx="2825750" cy="66675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 name="直線矢印コネクタ 13"/>
            <p:cNvCxnSpPr/>
            <p:nvPr/>
          </p:nvCxnSpPr>
          <p:spPr>
            <a:xfrm flipV="1">
              <a:off x="6042121" y="5032376"/>
              <a:ext cx="1860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5737159" y="5391150"/>
              <a:ext cx="392405" cy="503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656138" y="5160963"/>
              <a:ext cx="1216025" cy="233378"/>
            </a:xfrm>
            <a:prstGeom prst="rect">
              <a:avLst/>
            </a:prstGeom>
            <a:noFill/>
          </p:spPr>
          <p:txBody>
            <a:bodyPr>
              <a:spAutoFit/>
            </a:bodyPr>
            <a:lstStyle/>
            <a:p>
              <a:pPr>
                <a:buClr>
                  <a:schemeClr val="tx1">
                    <a:lumMod val="65000"/>
                    <a:lumOff val="35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②の補助のイメージ</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72"/>
            <p:cNvSpPr txBox="1"/>
            <p:nvPr/>
          </p:nvSpPr>
          <p:spPr>
            <a:xfrm>
              <a:off x="4572000" y="4036558"/>
              <a:ext cx="2106613" cy="233378"/>
            </a:xfrm>
            <a:prstGeom prst="rect">
              <a:avLst/>
            </a:prstGeom>
            <a:noFill/>
          </p:spPr>
          <p:txBody>
            <a:bodyPr>
              <a:spAutoFit/>
            </a:bodyPr>
            <a:lstStyle/>
            <a:p>
              <a:pPr>
                <a:buClr>
                  <a:schemeClr val="tx1">
                    <a:lumMod val="65000"/>
                    <a:lumOff val="35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事業期間：Ｈ２８年度～Ｈ３２年度</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p:cNvSpPr txBox="1"/>
            <p:nvPr/>
          </p:nvSpPr>
          <p:spPr>
            <a:xfrm>
              <a:off x="6524626" y="3048877"/>
              <a:ext cx="2566988" cy="366736"/>
            </a:xfrm>
            <a:prstGeom prst="rect">
              <a:avLst/>
            </a:prstGeom>
            <a:noFill/>
          </p:spPr>
          <p:txBody>
            <a:bodyPr>
              <a:spAutoFit/>
            </a:bodyPr>
            <a:lstStyle/>
            <a:p>
              <a:pPr>
                <a:buClr>
                  <a:schemeClr val="tx1">
                    <a:lumMod val="65000"/>
                    <a:lumOff val="35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補助金（補助率：以下の通り）</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buClr>
                  <a:schemeClr val="tx1">
                    <a:lumMod val="65000"/>
                    <a:lumOff val="35000"/>
                  </a:scheme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①</a:t>
              </a: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a:t>
              </a:r>
              <a:r>
                <a:rPr kumimoji="0" lang="en-US" altLang="ja-JP" sz="800"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2/3  </a:t>
              </a: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②</a:t>
              </a: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1/3</a:t>
              </a:r>
            </a:p>
          </p:txBody>
        </p:sp>
        <p:sp>
          <p:nvSpPr>
            <p:cNvPr id="3" name="正方形/長方形 2"/>
            <p:cNvSpPr/>
            <p:nvPr/>
          </p:nvSpPr>
          <p:spPr>
            <a:xfrm>
              <a:off x="6459538" y="5965825"/>
              <a:ext cx="114300" cy="11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p:cNvSpPr/>
            <p:nvPr/>
          </p:nvSpPr>
          <p:spPr>
            <a:xfrm>
              <a:off x="6494463" y="5995988"/>
              <a:ext cx="46037" cy="11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円/楕円 83"/>
            <p:cNvSpPr/>
            <p:nvPr/>
          </p:nvSpPr>
          <p:spPr bwMode="auto">
            <a:xfrm>
              <a:off x="5988050" y="5870575"/>
              <a:ext cx="833438" cy="833438"/>
            </a:xfrm>
            <a:prstGeom prst="ellipse">
              <a:avLst/>
            </a:prstGeom>
            <a:solidFill>
              <a:srgbClr val="FFC000">
                <a:alpha val="40000"/>
              </a:srgb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6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117" name="グループ化 120"/>
            <p:cNvGrpSpPr>
              <a:grpSpLocks/>
            </p:cNvGrpSpPr>
            <p:nvPr/>
          </p:nvGrpSpPr>
          <p:grpSpPr bwMode="auto">
            <a:xfrm>
              <a:off x="6153150" y="5976938"/>
              <a:ext cx="498475" cy="396875"/>
              <a:chOff x="2215015" y="1494688"/>
              <a:chExt cx="785064" cy="626156"/>
            </a:xfrm>
          </p:grpSpPr>
          <p:pic>
            <p:nvPicPr>
              <p:cNvPr id="3127" name="図 18"/>
              <p:cNvPicPr>
                <a:picLocks noChangeAspect="1"/>
              </p:cNvPicPr>
              <p:nvPr/>
            </p:nvPicPr>
            <p:blipFill>
              <a:blip r:embed="rId18" cstate="print">
                <a:extLst>
                  <a:ext uri="{28A0092B-C50C-407E-A947-70E740481C1C}">
                    <a14:useLocalDpi xmlns:a14="http://schemas.microsoft.com/office/drawing/2010/main" val="0"/>
                  </a:ext>
                </a:extLst>
              </a:blip>
              <a:srcRect t="25349"/>
              <a:stretch>
                <a:fillRect/>
              </a:stretch>
            </p:blipFill>
            <p:spPr bwMode="auto">
              <a:xfrm>
                <a:off x="2215015" y="1534128"/>
                <a:ext cx="785064" cy="58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8" name="図 18"/>
              <p:cNvPicPr>
                <a:picLocks noChangeAspect="1"/>
              </p:cNvPicPr>
              <p:nvPr/>
            </p:nvPicPr>
            <p:blipFill>
              <a:blip r:embed="rId19" cstate="print">
                <a:extLst>
                  <a:ext uri="{28A0092B-C50C-407E-A947-70E740481C1C}">
                    <a14:useLocalDpi xmlns:a14="http://schemas.microsoft.com/office/drawing/2010/main" val="0"/>
                  </a:ext>
                </a:extLst>
              </a:blip>
              <a:srcRect l="17883" t="31261" r="66406" b="63724"/>
              <a:stretch>
                <a:fillRect/>
              </a:stretch>
            </p:blipFill>
            <p:spPr bwMode="auto">
              <a:xfrm>
                <a:off x="2351577" y="1494688"/>
                <a:ext cx="123309" cy="3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18" name="図 5"/>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100763" y="6189663"/>
              <a:ext cx="2857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9" name="テキスト ボックス 54"/>
            <p:cNvSpPr txBox="1">
              <a:spLocks noChangeArrowheads="1"/>
            </p:cNvSpPr>
            <p:nvPr/>
          </p:nvSpPr>
          <p:spPr bwMode="auto">
            <a:xfrm>
              <a:off x="6777038" y="5997575"/>
              <a:ext cx="497609" cy="266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dist">
                <a:spcBef>
                  <a:spcPct val="0"/>
                </a:spcBef>
                <a:buNone/>
              </a:pPr>
              <a:r>
                <a:rPr lang="ja-JP" altLang="en-US" sz="500" kern="0" dirty="0">
                  <a:latin typeface="メイリオ" panose="020B0604030504040204" pitchFamily="50" charset="-128"/>
                </a:rPr>
                <a:t>熱・電気</a:t>
              </a:r>
              <a:endParaRPr lang="en-US" altLang="ja-JP" sz="500" kern="0" dirty="0">
                <a:latin typeface="メイリオ" panose="020B0604030504040204" pitchFamily="50" charset="-128"/>
              </a:endParaRPr>
            </a:p>
            <a:p>
              <a:pPr algn="dist">
                <a:spcBef>
                  <a:spcPct val="0"/>
                </a:spcBef>
                <a:buNone/>
              </a:pPr>
              <a:r>
                <a:rPr lang="ja-JP" altLang="en-US" sz="500" kern="0" dirty="0">
                  <a:latin typeface="メイリオ" panose="020B0604030504040204" pitchFamily="50" charset="-128"/>
                </a:rPr>
                <a:t>の供給</a:t>
              </a:r>
            </a:p>
          </p:txBody>
        </p:sp>
        <p:cxnSp>
          <p:nvCxnSpPr>
            <p:cNvPr id="93" name="直線矢印コネクタ 92"/>
            <p:cNvCxnSpPr>
              <a:stCxn id="84" idx="6"/>
            </p:cNvCxnSpPr>
            <p:nvPr/>
          </p:nvCxnSpPr>
          <p:spPr bwMode="auto">
            <a:xfrm flipV="1">
              <a:off x="6821488" y="6286500"/>
              <a:ext cx="473075" cy="1588"/>
            </a:xfrm>
            <a:prstGeom prst="straightConnector1">
              <a:avLst/>
            </a:prstGeom>
            <a:ln w="28575">
              <a:solidFill>
                <a:schemeClr val="accent2">
                  <a:lumMod val="60000"/>
                  <a:lumOff val="4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121" name="テキスト ボックス 54"/>
            <p:cNvSpPr txBox="1">
              <a:spLocks noChangeArrowheads="1"/>
            </p:cNvSpPr>
            <p:nvPr/>
          </p:nvSpPr>
          <p:spPr bwMode="auto">
            <a:xfrm>
              <a:off x="5888038" y="6326189"/>
              <a:ext cx="1069975" cy="3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a:spcBef>
                  <a:spcPct val="0"/>
                </a:spcBef>
                <a:buNone/>
              </a:pPr>
              <a:r>
                <a:rPr lang="ja-JP" altLang="en-US" sz="700" kern="0">
                  <a:latin typeface="メイリオ" panose="020B0604030504040204" pitchFamily="50" charset="-128"/>
                </a:rPr>
                <a:t>民間の廃棄物</a:t>
              </a:r>
              <a:endParaRPr lang="en-US" altLang="ja-JP" sz="700" kern="0">
                <a:latin typeface="メイリオ" panose="020B0604030504040204" pitchFamily="50" charset="-128"/>
              </a:endParaRPr>
            </a:p>
            <a:p>
              <a:pPr algn="ctr">
                <a:spcBef>
                  <a:spcPct val="0"/>
                </a:spcBef>
                <a:buNone/>
              </a:pPr>
              <a:r>
                <a:rPr lang="ja-JP" altLang="en-US" sz="700" kern="0">
                  <a:latin typeface="メイリオ" panose="020B0604030504040204" pitchFamily="50" charset="-128"/>
                </a:rPr>
                <a:t>処理施設</a:t>
              </a:r>
            </a:p>
          </p:txBody>
        </p:sp>
        <p:sp>
          <p:nvSpPr>
            <p:cNvPr id="72" name="正方形/長方形 71"/>
            <p:cNvSpPr/>
            <p:nvPr/>
          </p:nvSpPr>
          <p:spPr>
            <a:xfrm>
              <a:off x="4802188" y="3584120"/>
              <a:ext cx="390525" cy="355600"/>
            </a:xfrm>
            <a:prstGeom prst="rect">
              <a:avLst/>
            </a:prstGeom>
            <a:gradFill flip="none" rotWithShape="1">
              <a:gsLst>
                <a:gs pos="0">
                  <a:schemeClr val="accent1">
                    <a:tint val="66000"/>
                    <a:satMod val="160000"/>
                    <a:lumMod val="60000"/>
                    <a:lumOff val="40000"/>
                  </a:schemeClr>
                </a:gs>
                <a:gs pos="50000">
                  <a:schemeClr val="accent1">
                    <a:lumMod val="20000"/>
                    <a:lumOff val="80000"/>
                  </a:schemeClr>
                </a:gs>
                <a:gs pos="100000">
                  <a:schemeClr val="bg1">
                    <a:lumMod val="95000"/>
                  </a:schemeClr>
                </a:gs>
              </a:gsLst>
              <a:lin ang="16200000" scaled="1"/>
              <a:tileRect/>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p>
          </p:txBody>
        </p:sp>
        <p:cxnSp>
          <p:nvCxnSpPr>
            <p:cNvPr id="74" name="直線矢印コネクタ 73"/>
            <p:cNvCxnSpPr/>
            <p:nvPr/>
          </p:nvCxnSpPr>
          <p:spPr>
            <a:xfrm>
              <a:off x="5192713" y="3800020"/>
              <a:ext cx="79216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a:off x="5999163" y="3584120"/>
              <a:ext cx="990600" cy="355600"/>
            </a:xfrm>
            <a:prstGeom prst="rect">
              <a:avLst/>
            </a:prstGeom>
            <a:gradFill flip="none" rotWithShape="1">
              <a:gsLst>
                <a:gs pos="0">
                  <a:schemeClr val="accent1">
                    <a:tint val="66000"/>
                    <a:satMod val="160000"/>
                    <a:lumMod val="60000"/>
                    <a:lumOff val="40000"/>
                  </a:schemeClr>
                </a:gs>
                <a:gs pos="50000">
                  <a:schemeClr val="accent1">
                    <a:lumMod val="20000"/>
                    <a:lumOff val="80000"/>
                  </a:schemeClr>
                </a:gs>
                <a:gs pos="100000">
                  <a:schemeClr val="bg1">
                    <a:lumMod val="95000"/>
                  </a:schemeClr>
                </a:gs>
              </a:gsLst>
              <a:lin ang="16200000" scaled="1"/>
              <a:tileRect/>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民間事業者</a:t>
              </a:r>
              <a:endParaRPr kumimoji="0" lang="en-US" altLang="ja-JP"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25" name="テキスト ボックス 1"/>
            <p:cNvSpPr txBox="1">
              <a:spLocks noChangeArrowheads="1"/>
            </p:cNvSpPr>
            <p:nvPr/>
          </p:nvSpPr>
          <p:spPr bwMode="auto">
            <a:xfrm flipH="1">
              <a:off x="5148263" y="3836533"/>
              <a:ext cx="879475" cy="36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spcBef>
                  <a:spcPct val="0"/>
                </a:spcBef>
                <a:buNone/>
              </a:pPr>
              <a:r>
                <a:rPr lang="ja-JP" altLang="en-US" sz="800" kern="0" dirty="0">
                  <a:latin typeface="メイリオ" panose="020B0604030504040204" pitchFamily="50" charset="-128"/>
                </a:rPr>
                <a:t>委託（① </a:t>
              </a:r>
              <a:r>
                <a:rPr lang="en-US" altLang="ja-JP" sz="800" kern="0" dirty="0">
                  <a:latin typeface="メイリオ" panose="020B0604030504040204" pitchFamily="50" charset="-128"/>
                </a:rPr>
                <a:t>b</a:t>
              </a:r>
              <a:r>
                <a:rPr lang="ja-JP" altLang="en-US" sz="800" kern="0" dirty="0">
                  <a:latin typeface="メイリオ" panose="020B0604030504040204" pitchFamily="50" charset="-128"/>
                </a:rPr>
                <a:t>）</a:t>
              </a:r>
              <a:endParaRPr lang="en-US" altLang="ja-JP" sz="800" kern="0" dirty="0">
                <a:latin typeface="メイリオ" panose="020B0604030504040204" pitchFamily="50" charset="-128"/>
              </a:endParaRPr>
            </a:p>
            <a:p>
              <a:pPr>
                <a:spcBef>
                  <a:spcPct val="0"/>
                </a:spcBef>
                <a:buNone/>
              </a:pPr>
              <a:endParaRPr lang="ja-JP" altLang="en-US" sz="800" kern="0" dirty="0">
                <a:solidFill>
                  <a:srgbClr val="FF0000"/>
                </a:solidFill>
                <a:latin typeface="メイリオ" panose="020B0604030504040204" pitchFamily="50" charset="-128"/>
              </a:endParaRPr>
            </a:p>
          </p:txBody>
        </p:sp>
        <p:sp>
          <p:nvSpPr>
            <p:cNvPr id="76" name="テキスト ボックス 75"/>
            <p:cNvSpPr txBox="1"/>
            <p:nvPr/>
          </p:nvSpPr>
          <p:spPr>
            <a:xfrm>
              <a:off x="4643438" y="3288572"/>
              <a:ext cx="1514475" cy="283387"/>
            </a:xfrm>
            <a:prstGeom prst="rect">
              <a:avLst/>
            </a:prstGeom>
            <a:noFill/>
          </p:spPr>
          <p:txBody>
            <a:bodyPr>
              <a:spAutoFit/>
            </a:bodyPr>
            <a:lstStyle/>
            <a:p>
              <a:pPr>
                <a:buClr>
                  <a:schemeClr val="tx1">
                    <a:lumMod val="65000"/>
                    <a:lumOff val="35000"/>
                  </a:schemeClr>
                </a:buCl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＜委託事業＞</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89" name="テキスト ボックス 88"/>
          <p:cNvSpPr txBox="1"/>
          <p:nvPr/>
        </p:nvSpPr>
        <p:spPr>
          <a:xfrm>
            <a:off x="1399705" y="85410"/>
            <a:ext cx="6640989" cy="461665"/>
          </a:xfrm>
          <a:prstGeom prst="rect">
            <a:avLst/>
          </a:prstGeom>
          <a:noFill/>
        </p:spPr>
        <p:txBody>
          <a:bodyPr wrap="square" rtlCol="0">
            <a:spAutoFit/>
          </a:bodyPr>
          <a:lstStyle/>
          <a:p>
            <a:r>
              <a:rPr kumimoji="0" lang="zh-TW" altLang="en-US" sz="2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低炭素型廃棄物処理支援事業</a:t>
            </a:r>
          </a:p>
        </p:txBody>
      </p:sp>
      <p:pic>
        <p:nvPicPr>
          <p:cNvPr id="9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9257" y="19060"/>
            <a:ext cx="802060" cy="53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正方形/長方形 90"/>
          <p:cNvSpPr/>
          <p:nvPr/>
        </p:nvSpPr>
        <p:spPr>
          <a:xfrm>
            <a:off x="371151" y="572103"/>
            <a:ext cx="2005111" cy="41351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kumimoji="0" lang="en-US" altLang="ja-JP"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45-3</a:t>
            </a:r>
            <a:endPar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正方形/長方形 94"/>
          <p:cNvSpPr/>
          <p:nvPr/>
        </p:nvSpPr>
        <p:spPr>
          <a:xfrm>
            <a:off x="8342970" y="63799"/>
            <a:ext cx="1129651" cy="31559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t"/>
          <a:lstStyle/>
          <a:p>
            <a:pPr algn="ctr" defTabSz="844314">
              <a:defRPr/>
            </a:pP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補助</a:t>
            </a:r>
          </a:p>
        </p:txBody>
      </p:sp>
      <p:sp>
        <p:nvSpPr>
          <p:cNvPr id="86" name="正方形/長方形 6"/>
          <p:cNvSpPr>
            <a:spLocks noChangeArrowheads="1"/>
          </p:cNvSpPr>
          <p:nvPr/>
        </p:nvSpPr>
        <p:spPr bwMode="auto">
          <a:xfrm>
            <a:off x="4614936" y="429834"/>
            <a:ext cx="5378624"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000"/>
              </a:lnSpc>
              <a:spcBef>
                <a:spcPts val="0"/>
              </a:spcBef>
              <a:buNone/>
              <a:defRPr/>
            </a:pP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年度予算案</a:t>
            </a:r>
            <a:r>
              <a:rPr lang="en-US" altLang="ja-JP" sz="2000" kern="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2000" kern="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endParaRPr>
          </a:p>
          <a:p>
            <a:pPr defTabSz="844062" eaLnBrk="1" hangingPunct="1">
              <a:lnSpc>
                <a:spcPts val="2000"/>
              </a:lnSpc>
              <a:spcBef>
                <a:spcPct val="0"/>
              </a:spcBef>
              <a:buNone/>
              <a:defRPr/>
            </a:pPr>
            <a:r>
              <a:rPr kumimoji="0" lang="zh-TW"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平成</a:t>
            </a:r>
            <a:r>
              <a:rPr kumimoji="0" lang="en-US" altLang="ja-JP"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28</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年度～平成</a:t>
            </a:r>
            <a:r>
              <a:rPr kumimoji="0" lang="en-US" altLang="ja-JP"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32</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zh-TW"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eaLnBrk="1" hangingPunct="1">
              <a:lnSpc>
                <a:spcPts val="2000"/>
              </a:lnSpc>
              <a:spcBef>
                <a:spcPct val="0"/>
              </a:spcBef>
              <a:buNone/>
            </a:pPr>
            <a:r>
              <a:rPr lang="ja-JP" altLang="en-US" sz="20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zh-TW"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再生循環局　規制課</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03-5521-3156</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zh-TW"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62" eaLnBrk="1" hangingPunct="1">
              <a:lnSpc>
                <a:spcPts val="2000"/>
              </a:lnSpc>
              <a:spcBef>
                <a:spcPct val="0"/>
              </a:spcBef>
              <a:spcAft>
                <a:spcPts val="277"/>
              </a:spcAft>
              <a:buClr>
                <a:srgbClr val="6F6F6F"/>
              </a:buClr>
              <a:buNone/>
              <a:defRPr/>
            </a:pP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スライド番号プレースホルダー"/>
          <p:cNvSpPr>
            <a:spLocks noGrp="1"/>
          </p:cNvSpPr>
          <p:nvPr>
            <p:ph type="sldNum" sz="quarter" idx="12"/>
          </p:nvPr>
        </p:nvSpPr>
        <p:spPr>
          <a:xfrm>
            <a:off x="9363560" y="6523200"/>
            <a:ext cx="630000" cy="370800"/>
          </a:xfrm>
        </p:spPr>
        <p:txBody>
          <a:body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6660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 name="テキスト ボックス 430" hidden="1"/>
          <p:cNvSpPr txBox="1">
            <a:spLocks noChangeArrowheads="1"/>
          </p:cNvSpPr>
          <p:nvPr/>
        </p:nvSpPr>
        <p:spPr bwMode="auto">
          <a:xfrm>
            <a:off x="5360996" y="2822546"/>
            <a:ext cx="4090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000"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各メニューを組み合わせて、</a:t>
            </a:r>
            <a:r>
              <a:rPr lang="ja-JP" altLang="en-US" sz="1000" u="sng" kern="0">
                <a:latin typeface="メイリオ" panose="020B0604030504040204" pitchFamily="50" charset="-128"/>
                <a:ea typeface="メイリオ" panose="020B0604030504040204" pitchFamily="50" charset="-128"/>
                <a:cs typeface="メイリオ" panose="020B0604030504040204" pitchFamily="50" charset="-128"/>
              </a:rPr>
              <a:t>地域特性に応じた</a:t>
            </a:r>
            <a:r>
              <a:rPr lang="ja-JP" altLang="en-US" sz="1000"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廃棄物処理システム</a:t>
            </a:r>
            <a:endParaRPr lang="en-US" altLang="ja-JP" sz="1000"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1000" u="sng" ker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低炭素ガイドライン</a:t>
            </a:r>
            <a:r>
              <a:rPr lang="ja-JP" altLang="en-US" sz="1000" u="sng" kern="0">
                <a:latin typeface="メイリオ" panose="020B0604030504040204" pitchFamily="50" charset="-128"/>
                <a:ea typeface="メイリオ" panose="020B0604030504040204" pitchFamily="50" charset="-128"/>
                <a:cs typeface="メイリオ" panose="020B0604030504040204" pitchFamily="50" charset="-128"/>
              </a:rPr>
              <a:t>を作成</a:t>
            </a:r>
            <a:endParaRPr lang="ja-JP" altLang="en-US" sz="1000" u="sng" kern="0"/>
          </a:p>
        </p:txBody>
      </p:sp>
      <p:sp>
        <p:nvSpPr>
          <p:cNvPr id="275" name="テキスト ボックス 274"/>
          <p:cNvSpPr txBox="1"/>
          <p:nvPr/>
        </p:nvSpPr>
        <p:spPr>
          <a:xfrm>
            <a:off x="915998" y="-16066"/>
            <a:ext cx="7563487" cy="836126"/>
          </a:xfrm>
          <a:prstGeom prst="rect">
            <a:avLst/>
          </a:prstGeom>
          <a:noFill/>
        </p:spPr>
        <p:txBody>
          <a:bodyPr wrap="square" rtlCol="0">
            <a:spAutoFit/>
          </a:bodyPr>
          <a:lstStyle/>
          <a:p>
            <a:pPr>
              <a:spcAft>
                <a:spcPts val="600"/>
              </a:spcAft>
            </a:pPr>
            <a:r>
              <a:rPr kumimoji="0" lang="ja-JP" altLang="en-US" sz="10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廃棄物処理施設への先進的設備導入推進等事業のうち</a:t>
            </a:r>
          </a:p>
          <a:p>
            <a:pPr>
              <a:lnSpc>
                <a:spcPts val="2000"/>
              </a:lnSpc>
            </a:pPr>
            <a:r>
              <a:rPr kumimoji="0" lang="ja-JP" altLang="en-US" sz="2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廃棄物処理事業におけるエネルギー利活用・低炭素化</a:t>
            </a:r>
            <a:endParaRPr kumimoji="0" lang="en-US" altLang="ja-JP" sz="2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kumimoji="0" lang="ja-JP" altLang="en-US" sz="24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対策支援事業</a:t>
            </a:r>
          </a:p>
        </p:txBody>
      </p:sp>
      <p:pic>
        <p:nvPicPr>
          <p:cNvPr id="3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8" y="19057"/>
            <a:ext cx="802060" cy="53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 name="正方形/長方形 308"/>
          <p:cNvSpPr/>
          <p:nvPr/>
        </p:nvSpPr>
        <p:spPr>
          <a:xfrm>
            <a:off x="426063" y="772059"/>
            <a:ext cx="1903413" cy="324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kumimoji="0" lang="en-US" altLang="ja-JP"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45-4</a:t>
            </a:r>
            <a:endParaRPr lang="ja-JP" altLang="en-US" b="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1" name="正方形/長方形 330"/>
          <p:cNvSpPr/>
          <p:nvPr/>
        </p:nvSpPr>
        <p:spPr>
          <a:xfrm>
            <a:off x="4997451" y="1182861"/>
            <a:ext cx="4483100" cy="5628411"/>
          </a:xfrm>
          <a:prstGeom prst="rect">
            <a:avLst/>
          </a:prstGeom>
          <a:solidFill>
            <a:sysClr val="window" lastClr="FFFFFF"/>
          </a:solidFill>
          <a:ln w="25400" cap="flat" cmpd="sng" algn="ctr">
            <a:solidFill>
              <a:srgbClr val="438086"/>
            </a:solidFill>
            <a:prstDash val="solid"/>
          </a:ln>
          <a:effectLst/>
        </p:spPr>
        <p:txBody>
          <a:bodyPr anchor="ctr"/>
          <a:lstStyle/>
          <a:p>
            <a:pPr algn="ctr">
              <a:defRPr/>
            </a:pPr>
            <a:endPar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7" name="角丸四角形 330"/>
          <p:cNvSpPr/>
          <p:nvPr/>
        </p:nvSpPr>
        <p:spPr>
          <a:xfrm>
            <a:off x="5389572" y="3561784"/>
            <a:ext cx="3775075" cy="154791"/>
          </a:xfrm>
          <a:prstGeom prst="roundRect">
            <a:avLst/>
          </a:prstGeom>
          <a:solidFill>
            <a:schemeClr val="accent5">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9" name="正方形/長方形 338"/>
          <p:cNvSpPr/>
          <p:nvPr/>
        </p:nvSpPr>
        <p:spPr>
          <a:xfrm>
            <a:off x="434258" y="1182862"/>
            <a:ext cx="4548188" cy="5628411"/>
          </a:xfrm>
          <a:prstGeom prst="rect">
            <a:avLst/>
          </a:prstGeom>
          <a:solidFill>
            <a:sysClr val="window" lastClr="FFFFFF"/>
          </a:solidFill>
          <a:ln w="25400" cap="flat" cmpd="sng" algn="ctr">
            <a:solidFill>
              <a:srgbClr val="438086"/>
            </a:solidFill>
            <a:prstDash val="solid"/>
          </a:ln>
          <a:effectLst/>
        </p:spPr>
        <p:txBody>
          <a:bodyPr anchor="ctr">
            <a:normAutofit/>
          </a:bodyPr>
          <a:lstStyle/>
          <a:p>
            <a:pPr algn="ctr">
              <a:defRPr/>
            </a:pPr>
            <a:endParaRPr kumimoji="0"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0" name="正方形/長方形 339"/>
          <p:cNvSpPr/>
          <p:nvPr/>
        </p:nvSpPr>
        <p:spPr>
          <a:xfrm>
            <a:off x="461459" y="1182865"/>
            <a:ext cx="1620957" cy="307777"/>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a:defRPr/>
            </a:pPr>
            <a:r>
              <a:rPr kumimoji="0" lang="ja-JP" altLang="en-US" sz="14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rPr>
              <a:t>事業目的・概要等</a:t>
            </a:r>
          </a:p>
        </p:txBody>
      </p:sp>
      <p:sp>
        <p:nvSpPr>
          <p:cNvPr id="343" name="正方形/長方形 342"/>
          <p:cNvSpPr/>
          <p:nvPr/>
        </p:nvSpPr>
        <p:spPr>
          <a:xfrm>
            <a:off x="5051086" y="1182865"/>
            <a:ext cx="902811" cy="307777"/>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a:defRPr/>
            </a:pPr>
            <a:r>
              <a:rPr kumimoji="0" lang="ja-JP" altLang="en-US" sz="1400" b="1" kern="0" dirty="0">
                <a:solidFill>
                  <a:sysClr val="window" lastClr="FFFFFF"/>
                </a:solidFill>
                <a:latin typeface="メイリオ" panose="020B0604030504040204" pitchFamily="50" charset="-128"/>
                <a:ea typeface="メイリオ" panose="020B0604030504040204" pitchFamily="50" charset="-128"/>
                <a:cs typeface="メイリオ" panose="020B0604030504040204" pitchFamily="50" charset="-128"/>
              </a:rPr>
              <a:t>イメージ</a:t>
            </a:r>
          </a:p>
        </p:txBody>
      </p:sp>
      <p:sp>
        <p:nvSpPr>
          <p:cNvPr id="347" name="テキスト ボックス 346"/>
          <p:cNvSpPr txBox="1"/>
          <p:nvPr/>
        </p:nvSpPr>
        <p:spPr>
          <a:xfrm>
            <a:off x="481015" y="1498861"/>
            <a:ext cx="1082348" cy="288000"/>
          </a:xfrm>
          <a:prstGeom prst="rect">
            <a:avLst/>
          </a:prstGeom>
          <a:solidFill>
            <a:sysClr val="window" lastClr="FFFFFF"/>
          </a:solidFill>
          <a:ln w="25400" cap="flat" cmpd="sng" algn="ctr">
            <a:solidFill>
              <a:srgbClr val="5C92B5"/>
            </a:solidFill>
            <a:prstDash val="solid"/>
          </a:ln>
          <a:effectLst/>
        </p:spPr>
        <p:txBody>
          <a:bodyPr wrap="none">
            <a:spAutoFit/>
          </a:bodyPr>
          <a:lstStyle/>
          <a:p>
            <a:pPr>
              <a:defRPr/>
            </a:pPr>
            <a:r>
              <a:rPr kumimoji="0" lang="ja-JP" altLang="en-US" sz="14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背景・目的</a:t>
            </a:r>
          </a:p>
        </p:txBody>
      </p:sp>
      <p:sp>
        <p:nvSpPr>
          <p:cNvPr id="349" name="テキスト ボックス 348"/>
          <p:cNvSpPr txBox="1"/>
          <p:nvPr/>
        </p:nvSpPr>
        <p:spPr>
          <a:xfrm>
            <a:off x="492135" y="3180981"/>
            <a:ext cx="902811" cy="288000"/>
          </a:xfrm>
          <a:prstGeom prst="rect">
            <a:avLst/>
          </a:prstGeom>
          <a:solidFill>
            <a:sysClr val="window" lastClr="FFFFFF"/>
          </a:solidFill>
          <a:ln w="25400" cap="flat" cmpd="sng" algn="ctr">
            <a:solidFill>
              <a:srgbClr val="5C92B5"/>
            </a:solidFill>
            <a:prstDash val="solid"/>
          </a:ln>
          <a:effectLst/>
        </p:spPr>
        <p:txBody>
          <a:bodyPr wrap="none">
            <a:spAutoFit/>
          </a:bodyPr>
          <a:lstStyle/>
          <a:p>
            <a:pPr>
              <a:defRPr/>
            </a:pPr>
            <a:r>
              <a:rPr kumimoji="0" lang="ja-JP" altLang="en-US" sz="14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事業概要</a:t>
            </a:r>
          </a:p>
        </p:txBody>
      </p:sp>
      <p:sp>
        <p:nvSpPr>
          <p:cNvPr id="350" name="テキスト ボックス 349"/>
          <p:cNvSpPr txBox="1"/>
          <p:nvPr/>
        </p:nvSpPr>
        <p:spPr>
          <a:xfrm>
            <a:off x="495521" y="4435494"/>
            <a:ext cx="1261884" cy="288000"/>
          </a:xfrm>
          <a:prstGeom prst="rect">
            <a:avLst/>
          </a:prstGeom>
          <a:solidFill>
            <a:sysClr val="window" lastClr="FFFFFF"/>
          </a:solidFill>
          <a:ln w="25400" cap="flat" cmpd="sng" algn="ctr">
            <a:solidFill>
              <a:srgbClr val="5C92B5"/>
            </a:solidFill>
            <a:prstDash val="solid"/>
          </a:ln>
          <a:effectLst/>
        </p:spPr>
        <p:txBody>
          <a:bodyPr wrap="none">
            <a:spAutoFit/>
          </a:bodyPr>
          <a:lstStyle/>
          <a:p>
            <a:pPr>
              <a:defRPr/>
            </a:pPr>
            <a:r>
              <a:rPr kumimoji="0" lang="ja-JP" altLang="en-US" sz="14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事業スキーム</a:t>
            </a:r>
          </a:p>
        </p:txBody>
      </p:sp>
      <p:sp>
        <p:nvSpPr>
          <p:cNvPr id="351" name="テキスト ボックス 350"/>
          <p:cNvSpPr txBox="1"/>
          <p:nvPr/>
        </p:nvSpPr>
        <p:spPr>
          <a:xfrm>
            <a:off x="424187" y="1774516"/>
            <a:ext cx="4578351" cy="1477328"/>
          </a:xfrm>
          <a:prstGeom prst="rect">
            <a:avLst/>
          </a:prstGeom>
          <a:noFill/>
        </p:spPr>
        <p:txBody>
          <a:bodyPr>
            <a:spAutoFit/>
          </a:bodyPr>
          <a:lstStyle/>
          <a:p>
            <a:pPr marL="285744" indent="-285744">
              <a:lnSpc>
                <a:spcPts val="1200"/>
              </a:lnSpc>
              <a:buClr>
                <a:srgbClr val="DEDEDE">
                  <a:lumMod val="50000"/>
                </a:srgbClr>
              </a:buClr>
              <a:buFont typeface="Wingdings" pitchFamily="2" charset="2"/>
              <a:buChar char="l"/>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廃棄物処理システムにおいて排出割合が特に大きな廃棄物処理施設について、施設の計画・構想段階から、廃棄物エネルギーを有効活用するための検討をする枠組みが必要である。</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44" indent="-285744">
              <a:lnSpc>
                <a:spcPts val="1200"/>
              </a:lnSpc>
              <a:buClr>
                <a:srgbClr val="DEDEDE">
                  <a:lumMod val="50000"/>
                </a:srgbClr>
              </a:buClr>
              <a:buFont typeface="Wingdings" pitchFamily="2" charset="2"/>
              <a:buChar char="l"/>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さらに、収集運搬・中間処理・最終処分等に渡る廃棄物処理システム全体の低炭素化・省</a:t>
            </a:r>
            <a:r>
              <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CO</a:t>
            </a:r>
            <a:r>
              <a:rPr kumimoji="0" lang="en-US" altLang="ja-JP" sz="1100" kern="0" baseline="-25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対策を促進する必要がある。</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44" indent="-285744">
              <a:lnSpc>
                <a:spcPts val="1200"/>
              </a:lnSpc>
              <a:buClr>
                <a:srgbClr val="DEDEDE">
                  <a:lumMod val="50000"/>
                </a:srgbClr>
              </a:buClr>
              <a:buFont typeface="Wingdings" pitchFamily="2" charset="2"/>
              <a:buChar char="l"/>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そこで、廃棄物処理システムにおける低炭素・省</a:t>
            </a:r>
            <a:r>
              <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CO</a:t>
            </a:r>
            <a:r>
              <a:rPr kumimoji="0" lang="en-US" altLang="ja-JP" sz="1100" kern="0" baseline="-25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対策を普及促進するために、各種検討調査を行うとともに、廃棄物焼却施設等からの余熱や発電電力を有効利用し、地域における低炭素化及び防災能力の向上等を図る。</a:t>
            </a:r>
            <a:endParaRPr kumimoji="0" lang="en-US" altLang="ja-JP" sz="1100" u="sng"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2" name="テキスト ボックス 351"/>
          <p:cNvSpPr txBox="1"/>
          <p:nvPr/>
        </p:nvSpPr>
        <p:spPr>
          <a:xfrm>
            <a:off x="394371" y="3466290"/>
            <a:ext cx="4752976" cy="1169551"/>
          </a:xfrm>
          <a:prstGeom prst="rect">
            <a:avLst/>
          </a:prstGeom>
          <a:noFill/>
        </p:spPr>
        <p:txBody>
          <a:bodyPr>
            <a:spAutoFit/>
          </a:bodyPr>
          <a:lstStyle/>
          <a:p>
            <a:pPr marL="355591" indent="-355591">
              <a:lnSpc>
                <a:spcPts val="1200"/>
              </a:lnSpc>
              <a:buClr>
                <a:srgbClr val="DEDEDE">
                  <a:lumMod val="50000"/>
                </a:srgbClr>
              </a:buCl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（１）廃棄物エネルギー地域利活用計画策定検討調査   （</a:t>
            </a:r>
            <a:r>
              <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100</a:t>
            </a: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百万円）</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355591" indent="-355591">
              <a:lnSpc>
                <a:spcPts val="1200"/>
              </a:lnSpc>
              <a:buClr>
                <a:srgbClr val="DEDEDE">
                  <a:lumMod val="50000"/>
                </a:srgbClr>
              </a:buCl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（２）廃棄物処理システムにおける低炭素・省</a:t>
            </a:r>
            <a:r>
              <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CO</a:t>
            </a:r>
            <a:r>
              <a:rPr kumimoji="0" lang="en-US" altLang="ja-JP" sz="1100" kern="0" baseline="-25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対策普及促進事業</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355591" indent="-355591">
              <a:lnSpc>
                <a:spcPts val="1200"/>
              </a:lnSpc>
              <a:buClr>
                <a:srgbClr val="DEDEDE">
                  <a:lumMod val="50000"/>
                </a:srgbClr>
              </a:buCl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FS</a:t>
            </a: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調査・ガイドライン策定事業）　　　　　   　（</a:t>
            </a:r>
            <a:r>
              <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200</a:t>
            </a: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百万円）</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355591" indent="-355591">
              <a:lnSpc>
                <a:spcPts val="1200"/>
              </a:lnSpc>
              <a:buClr>
                <a:srgbClr val="DEDEDE">
                  <a:lumMod val="50000"/>
                </a:srgbClr>
              </a:buCl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（３）廃棄物焼却施設の余熱等を利用した地域低炭素化モデル事業</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355591" indent="-355591">
              <a:lnSpc>
                <a:spcPts val="1200"/>
              </a:lnSpc>
              <a:buClr>
                <a:srgbClr val="DEDEDE">
                  <a:lumMod val="50000"/>
                </a:srgbClr>
              </a:buCl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（余熱の有効活用に係る</a:t>
            </a:r>
            <a:r>
              <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FS</a:t>
            </a: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調査・設備等導入補助）（</a:t>
            </a:r>
            <a:r>
              <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400</a:t>
            </a: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百万円）</a:t>
            </a:r>
            <a:endPar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355591" indent="-355591">
              <a:lnSpc>
                <a:spcPts val="1200"/>
              </a:lnSpc>
              <a:buClr>
                <a:srgbClr val="DEDEDE">
                  <a:lumMod val="50000"/>
                </a:srgbClr>
              </a:buClr>
              <a:defRPr/>
            </a:pP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（４）廃棄物発電電力を有効活用した収集運搬低炭素化モデル事業　</a:t>
            </a:r>
            <a:br>
              <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200</a:t>
            </a:r>
            <a:r>
              <a:rPr kumimoji="0" lang="ja-JP" altLang="en-US" sz="11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百万円）</a:t>
            </a:r>
          </a:p>
        </p:txBody>
      </p:sp>
      <p:sp>
        <p:nvSpPr>
          <p:cNvPr id="353" name="テキスト ボックス 352"/>
          <p:cNvSpPr txBox="1"/>
          <p:nvPr/>
        </p:nvSpPr>
        <p:spPr>
          <a:xfrm>
            <a:off x="509590" y="5856977"/>
            <a:ext cx="1441420" cy="288000"/>
          </a:xfrm>
          <a:prstGeom prst="rect">
            <a:avLst/>
          </a:prstGeom>
          <a:solidFill>
            <a:sysClr val="window" lastClr="FFFFFF"/>
          </a:solidFill>
          <a:ln w="25400" cap="flat" cmpd="sng" algn="ctr">
            <a:solidFill>
              <a:srgbClr val="5C92B5"/>
            </a:solidFill>
            <a:prstDash val="solid"/>
          </a:ln>
          <a:effectLst/>
        </p:spPr>
        <p:txBody>
          <a:bodyPr wrap="none">
            <a:spAutoFit/>
          </a:bodyPr>
          <a:lstStyle/>
          <a:p>
            <a:pPr>
              <a:defRPr/>
            </a:pPr>
            <a:r>
              <a:rPr kumimoji="0" lang="ja-JP" altLang="en-US" sz="14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期待される効果</a:t>
            </a:r>
          </a:p>
        </p:txBody>
      </p:sp>
      <p:sp>
        <p:nvSpPr>
          <p:cNvPr id="356" name="テキスト ボックス 40"/>
          <p:cNvSpPr txBox="1">
            <a:spLocks noChangeArrowheads="1"/>
          </p:cNvSpPr>
          <p:nvPr/>
        </p:nvSpPr>
        <p:spPr bwMode="auto">
          <a:xfrm>
            <a:off x="461970" y="6122030"/>
            <a:ext cx="45783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・収集運搬・中間処理・最終処分に渡る廃棄物処理システム全体に</a:t>
            </a:r>
            <a:endPar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　おける低炭素化・省</a:t>
            </a:r>
            <a:r>
              <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1100" kern="0" baseline="-25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対策の促進</a:t>
            </a:r>
            <a:endPar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・廃棄物焼却施設等による未利用熱及び廃棄物発電の有効活用　</a:t>
            </a:r>
            <a:endPar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1100" kern="0" baseline="-25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削減量：当該年度</a:t>
            </a:r>
            <a:r>
              <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rPr>
              <a:t>6,395t-CO2</a:t>
            </a:r>
            <a:r>
              <a:rPr lang="ja-JP" altLang="en-US" sz="1100" kern="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年度　約</a:t>
            </a:r>
            <a:r>
              <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rPr>
              <a:t>t-CO2</a:t>
            </a:r>
            <a:r>
              <a:rPr lang="ja-JP" altLang="en-US" sz="1100" kern="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8" name="正方形/長方形 357"/>
          <p:cNvSpPr/>
          <p:nvPr/>
        </p:nvSpPr>
        <p:spPr>
          <a:xfrm>
            <a:off x="915998" y="4780220"/>
            <a:ext cx="693737" cy="16681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環境省</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0" name="正方形/長方形 359"/>
          <p:cNvSpPr/>
          <p:nvPr/>
        </p:nvSpPr>
        <p:spPr>
          <a:xfrm>
            <a:off x="2263782" y="4769695"/>
            <a:ext cx="2408239" cy="231436"/>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委託事業者（民間団体対象）</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1" name="テキスト ボックス 360"/>
          <p:cNvSpPr txBox="1"/>
          <p:nvPr/>
        </p:nvSpPr>
        <p:spPr>
          <a:xfrm>
            <a:off x="398471" y="5563678"/>
            <a:ext cx="4425951" cy="338554"/>
          </a:xfrm>
          <a:prstGeom prst="rect">
            <a:avLst/>
          </a:prstGeom>
          <a:noFill/>
        </p:spPr>
        <p:txBody>
          <a:bodyPr>
            <a:spAutoFit/>
          </a:bodyPr>
          <a:lstStyle/>
          <a:p>
            <a:pPr>
              <a:buClr>
                <a:srgbClr val="DEDEDE">
                  <a:lumMod val="50000"/>
                </a:srgbClr>
              </a:buCl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zh-TW"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実施期間：</a:t>
            </a: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（１）</a:t>
            </a:r>
            <a:r>
              <a:rPr kumimoji="0" lang="zh-TW"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zh-TW"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28</a:t>
            </a:r>
            <a:r>
              <a:rPr kumimoji="0" lang="zh-TW"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zh-TW"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30</a:t>
            </a:r>
            <a:r>
              <a:rPr kumimoji="0" lang="zh-TW"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      </a:t>
            </a: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（２）</a:t>
            </a:r>
            <a:r>
              <a:rPr kumimoji="0" lang="zh-TW"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30</a:t>
            </a:r>
            <a:r>
              <a:rPr kumimoji="0" lang="zh-TW"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zh-TW"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32</a:t>
            </a:r>
            <a:r>
              <a:rPr kumimoji="0" lang="zh-TW"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0" lang="en-US" altLang="zh-TW"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buClr>
                <a:srgbClr val="DEDEDE">
                  <a:lumMod val="50000"/>
                </a:srgbClr>
              </a:buClr>
              <a:defRPr/>
            </a:pP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（３）平成</a:t>
            </a: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28</a:t>
            </a: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32</a:t>
            </a: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 　 （４）平成</a:t>
            </a: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34</a:t>
            </a: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0" lang="zh-TW"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2" name="図 3"/>
          <p:cNvPicPr>
            <a:picLocks noChangeAspect="1"/>
          </p:cNvPicPr>
          <p:nvPr/>
        </p:nvPicPr>
        <p:blipFill>
          <a:blip r:embed="rId3" cstate="print">
            <a:extLst>
              <a:ext uri="{28A0092B-C50C-407E-A947-70E740481C1C}">
                <a14:useLocalDpi xmlns:a14="http://schemas.microsoft.com/office/drawing/2010/main" val="0"/>
              </a:ext>
            </a:extLst>
          </a:blip>
          <a:srcRect l="3659" t="-12320" r="4640" b="26160"/>
          <a:stretch>
            <a:fillRect/>
          </a:stretch>
        </p:blipFill>
        <p:spPr bwMode="auto">
          <a:xfrm>
            <a:off x="8350251" y="3844308"/>
            <a:ext cx="863600" cy="6777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63" name="Picture 37" descr="D:\Documents and Settings\URA01\デスクトップ\04sikak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856" y="4212510"/>
            <a:ext cx="552451" cy="32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 name="Picture 47" descr="D:\Documents and Settings\URA01\デスクトップ\1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347" y="3806746"/>
            <a:ext cx="733425" cy="4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 name="Picture 48" descr="D:\Documents and Settings\URA01\デスクトップ\新しいフォルダー (2)\9121_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5534" y="3683514"/>
            <a:ext cx="639763" cy="60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 name="図形 23"/>
          <p:cNvSpPr/>
          <p:nvPr/>
        </p:nvSpPr>
        <p:spPr>
          <a:xfrm rot="14796674">
            <a:off x="6604087" y="4398589"/>
            <a:ext cx="904704" cy="838200"/>
          </a:xfrm>
          <a:custGeom>
            <a:avLst/>
            <a:gdLst>
              <a:gd name="connsiteX0" fmla="*/ 0 w 3611759"/>
              <a:gd name="connsiteY0" fmla="*/ 2560736 h 2560736"/>
              <a:gd name="connsiteX1" fmla="*/ 2808456 w 3611759"/>
              <a:gd name="connsiteY1" fmla="*/ 320092 h 2560736"/>
              <a:gd name="connsiteX2" fmla="*/ 2772390 w 3611759"/>
              <a:gd name="connsiteY2" fmla="*/ 0 h 2560736"/>
              <a:gd name="connsiteX3" fmla="*/ 3611759 w 3611759"/>
              <a:gd name="connsiteY3" fmla="*/ 700630 h 2560736"/>
              <a:gd name="connsiteX4" fmla="*/ 2959127 w 3611759"/>
              <a:gd name="connsiteY4" fmla="*/ 1657334 h 2560736"/>
              <a:gd name="connsiteX5" fmla="*/ 2923061 w 3611759"/>
              <a:gd name="connsiteY5" fmla="*/ 1337242 h 2560736"/>
              <a:gd name="connsiteX6" fmla="*/ 0 w 3611759"/>
              <a:gd name="connsiteY6" fmla="*/ 2560736 h 2560736"/>
              <a:gd name="connsiteX0" fmla="*/ 0 w 3611759"/>
              <a:gd name="connsiteY0" fmla="*/ 2970311 h 2970311"/>
              <a:gd name="connsiteX1" fmla="*/ 2808456 w 3611759"/>
              <a:gd name="connsiteY1" fmla="*/ 729667 h 2970311"/>
              <a:gd name="connsiteX2" fmla="*/ 2658090 w 3611759"/>
              <a:gd name="connsiteY2" fmla="*/ 0 h 2970311"/>
              <a:gd name="connsiteX3" fmla="*/ 3611759 w 3611759"/>
              <a:gd name="connsiteY3" fmla="*/ 1110205 h 2970311"/>
              <a:gd name="connsiteX4" fmla="*/ 2959127 w 3611759"/>
              <a:gd name="connsiteY4" fmla="*/ 2066909 h 2970311"/>
              <a:gd name="connsiteX5" fmla="*/ 2923061 w 3611759"/>
              <a:gd name="connsiteY5" fmla="*/ 1746817 h 2970311"/>
              <a:gd name="connsiteX6" fmla="*/ 0 w 3611759"/>
              <a:gd name="connsiteY6" fmla="*/ 2970311 h 2970311"/>
              <a:gd name="connsiteX0" fmla="*/ 0 w 3611759"/>
              <a:gd name="connsiteY0" fmla="*/ 2970311 h 2970311"/>
              <a:gd name="connsiteX1" fmla="*/ 2808456 w 3611759"/>
              <a:gd name="connsiteY1" fmla="*/ 729667 h 2970311"/>
              <a:gd name="connsiteX2" fmla="*/ 2658090 w 3611759"/>
              <a:gd name="connsiteY2" fmla="*/ 0 h 2970311"/>
              <a:gd name="connsiteX3" fmla="*/ 3611759 w 3611759"/>
              <a:gd name="connsiteY3" fmla="*/ 1110205 h 2970311"/>
              <a:gd name="connsiteX4" fmla="*/ 2997227 w 3611759"/>
              <a:gd name="connsiteY4" fmla="*/ 2705084 h 2970311"/>
              <a:gd name="connsiteX5" fmla="*/ 2923061 w 3611759"/>
              <a:gd name="connsiteY5" fmla="*/ 1746817 h 2970311"/>
              <a:gd name="connsiteX6" fmla="*/ 0 w 3611759"/>
              <a:gd name="connsiteY6" fmla="*/ 2970311 h 2970311"/>
              <a:gd name="connsiteX0" fmla="*/ 0 w 4335659"/>
              <a:gd name="connsiteY0" fmla="*/ 2970311 h 2970311"/>
              <a:gd name="connsiteX1" fmla="*/ 2808456 w 4335659"/>
              <a:gd name="connsiteY1" fmla="*/ 729667 h 2970311"/>
              <a:gd name="connsiteX2" fmla="*/ 2658090 w 4335659"/>
              <a:gd name="connsiteY2" fmla="*/ 0 h 2970311"/>
              <a:gd name="connsiteX3" fmla="*/ 4335659 w 4335659"/>
              <a:gd name="connsiteY3" fmla="*/ 938755 h 2970311"/>
              <a:gd name="connsiteX4" fmla="*/ 2997227 w 4335659"/>
              <a:gd name="connsiteY4" fmla="*/ 2705084 h 2970311"/>
              <a:gd name="connsiteX5" fmla="*/ 2923061 w 4335659"/>
              <a:gd name="connsiteY5" fmla="*/ 1746817 h 2970311"/>
              <a:gd name="connsiteX6" fmla="*/ 0 w 4335659"/>
              <a:gd name="connsiteY6" fmla="*/ 2970311 h 2970311"/>
              <a:gd name="connsiteX0" fmla="*/ 0 w 4576864"/>
              <a:gd name="connsiteY0" fmla="*/ 2970311 h 2970311"/>
              <a:gd name="connsiteX1" fmla="*/ 2808456 w 4576864"/>
              <a:gd name="connsiteY1" fmla="*/ 729667 h 2970311"/>
              <a:gd name="connsiteX2" fmla="*/ 2658090 w 4576864"/>
              <a:gd name="connsiteY2" fmla="*/ 0 h 2970311"/>
              <a:gd name="connsiteX3" fmla="*/ 4576864 w 4576864"/>
              <a:gd name="connsiteY3" fmla="*/ 718804 h 2970311"/>
              <a:gd name="connsiteX4" fmla="*/ 2997227 w 4576864"/>
              <a:gd name="connsiteY4" fmla="*/ 2705084 h 2970311"/>
              <a:gd name="connsiteX5" fmla="*/ 2923061 w 4576864"/>
              <a:gd name="connsiteY5" fmla="*/ 1746817 h 2970311"/>
              <a:gd name="connsiteX6" fmla="*/ 0 w 4576864"/>
              <a:gd name="connsiteY6" fmla="*/ 2970311 h 2970311"/>
              <a:gd name="connsiteX0" fmla="*/ 0 w 4576864"/>
              <a:gd name="connsiteY0" fmla="*/ 2970311 h 2970311"/>
              <a:gd name="connsiteX1" fmla="*/ 2808456 w 4576864"/>
              <a:gd name="connsiteY1" fmla="*/ 729667 h 2970311"/>
              <a:gd name="connsiteX2" fmla="*/ 2658090 w 4576864"/>
              <a:gd name="connsiteY2" fmla="*/ 0 h 2970311"/>
              <a:gd name="connsiteX3" fmla="*/ 4576864 w 4576864"/>
              <a:gd name="connsiteY3" fmla="*/ 718804 h 2970311"/>
              <a:gd name="connsiteX4" fmla="*/ 3095902 w 4576864"/>
              <a:gd name="connsiteY4" fmla="*/ 2555517 h 2970311"/>
              <a:gd name="connsiteX5" fmla="*/ 2923061 w 4576864"/>
              <a:gd name="connsiteY5" fmla="*/ 1746817 h 2970311"/>
              <a:gd name="connsiteX6" fmla="*/ 0 w 4576864"/>
              <a:gd name="connsiteY6" fmla="*/ 2970311 h 2970311"/>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596565 h 3011359"/>
              <a:gd name="connsiteX6" fmla="*/ 2923061 w 4576864"/>
              <a:gd name="connsiteY6" fmla="*/ 1787865 h 3011359"/>
              <a:gd name="connsiteX7" fmla="*/ 0 w 4576864"/>
              <a:gd name="connsiteY7" fmla="*/ 3011359 h 3011359"/>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23061 w 4576864"/>
              <a:gd name="connsiteY6" fmla="*/ 1787865 h 3011359"/>
              <a:gd name="connsiteX7" fmla="*/ 0 w 4576864"/>
              <a:gd name="connsiteY7" fmla="*/ 3011359 h 3011359"/>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01133 w 4576864"/>
              <a:gd name="connsiteY6" fmla="*/ 1567914 h 3011359"/>
              <a:gd name="connsiteX7" fmla="*/ 0 w 4576864"/>
              <a:gd name="connsiteY7" fmla="*/ 3011359 h 3011359"/>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44989 w 4576864"/>
              <a:gd name="connsiteY6" fmla="*/ 1717480 h 3011359"/>
              <a:gd name="connsiteX7" fmla="*/ 0 w 4576864"/>
              <a:gd name="connsiteY7" fmla="*/ 3011359 h 3011359"/>
              <a:gd name="connsiteX0" fmla="*/ 0 w 4576864"/>
              <a:gd name="connsiteY0" fmla="*/ 3011359 h 3011359"/>
              <a:gd name="connsiteX1" fmla="*/ 2764601 w 4576864"/>
              <a:gd name="connsiteY1" fmla="*/ 893888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44989 w 4576864"/>
              <a:gd name="connsiteY6" fmla="*/ 1717480 h 3011359"/>
              <a:gd name="connsiteX7" fmla="*/ 0 w 4576864"/>
              <a:gd name="connsiteY7" fmla="*/ 3011359 h 3011359"/>
              <a:gd name="connsiteX0" fmla="*/ 0 w 4576864"/>
              <a:gd name="connsiteY0" fmla="*/ 3011359 h 3011359"/>
              <a:gd name="connsiteX1" fmla="*/ 2731709 w 4576864"/>
              <a:gd name="connsiteY1" fmla="*/ 81470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44989 w 4576864"/>
              <a:gd name="connsiteY6" fmla="*/ 1717480 h 3011359"/>
              <a:gd name="connsiteX7" fmla="*/ 0 w 4576864"/>
              <a:gd name="connsiteY7" fmla="*/ 3011359 h 3011359"/>
              <a:gd name="connsiteX0" fmla="*/ 0 w 5531489"/>
              <a:gd name="connsiteY0" fmla="*/ 4735227 h 4735228"/>
              <a:gd name="connsiteX1" fmla="*/ 3686334 w 5531489"/>
              <a:gd name="connsiteY1" fmla="*/ 814705 h 4735228"/>
              <a:gd name="connsiteX2" fmla="*/ 3497328 w 5531489"/>
              <a:gd name="connsiteY2" fmla="*/ 0 h 4735228"/>
              <a:gd name="connsiteX3" fmla="*/ 3612715 w 5531489"/>
              <a:gd name="connsiteY3" fmla="*/ 41048 h 4735228"/>
              <a:gd name="connsiteX4" fmla="*/ 5531489 w 5531489"/>
              <a:gd name="connsiteY4" fmla="*/ 759852 h 4735228"/>
              <a:gd name="connsiteX5" fmla="*/ 4050527 w 5531489"/>
              <a:gd name="connsiteY5" fmla="*/ 2464595 h 4735228"/>
              <a:gd name="connsiteX6" fmla="*/ 3899614 w 5531489"/>
              <a:gd name="connsiteY6" fmla="*/ 1717480 h 4735228"/>
              <a:gd name="connsiteX7" fmla="*/ 0 w 5531489"/>
              <a:gd name="connsiteY7" fmla="*/ 4735227 h 4735228"/>
              <a:gd name="connsiteX0" fmla="*/ 1 w 6333602"/>
              <a:gd name="connsiteY0" fmla="*/ 5075136 h 5075136"/>
              <a:gd name="connsiteX1" fmla="*/ 4488447 w 6333602"/>
              <a:gd name="connsiteY1" fmla="*/ 814705 h 5075136"/>
              <a:gd name="connsiteX2" fmla="*/ 4299441 w 6333602"/>
              <a:gd name="connsiteY2" fmla="*/ 0 h 5075136"/>
              <a:gd name="connsiteX3" fmla="*/ 4414828 w 6333602"/>
              <a:gd name="connsiteY3" fmla="*/ 41048 h 5075136"/>
              <a:gd name="connsiteX4" fmla="*/ 6333602 w 6333602"/>
              <a:gd name="connsiteY4" fmla="*/ 759852 h 5075136"/>
              <a:gd name="connsiteX5" fmla="*/ 4852640 w 6333602"/>
              <a:gd name="connsiteY5" fmla="*/ 2464595 h 5075136"/>
              <a:gd name="connsiteX6" fmla="*/ 4701727 w 6333602"/>
              <a:gd name="connsiteY6" fmla="*/ 1717480 h 5075136"/>
              <a:gd name="connsiteX7" fmla="*/ 1 w 6333602"/>
              <a:gd name="connsiteY7" fmla="*/ 5075136 h 5075136"/>
              <a:gd name="connsiteX0" fmla="*/ 1 w 6333602"/>
              <a:gd name="connsiteY0" fmla="*/ 5075136 h 5075136"/>
              <a:gd name="connsiteX1" fmla="*/ 4488447 w 6333602"/>
              <a:gd name="connsiteY1" fmla="*/ 814705 h 5075136"/>
              <a:gd name="connsiteX2" fmla="*/ 4299441 w 6333602"/>
              <a:gd name="connsiteY2" fmla="*/ 0 h 5075136"/>
              <a:gd name="connsiteX3" fmla="*/ 4428208 w 6333602"/>
              <a:gd name="connsiteY3" fmla="*/ 267592 h 5075136"/>
              <a:gd name="connsiteX4" fmla="*/ 6333602 w 6333602"/>
              <a:gd name="connsiteY4" fmla="*/ 759852 h 5075136"/>
              <a:gd name="connsiteX5" fmla="*/ 4852640 w 6333602"/>
              <a:gd name="connsiteY5" fmla="*/ 2464595 h 5075136"/>
              <a:gd name="connsiteX6" fmla="*/ 4701727 w 6333602"/>
              <a:gd name="connsiteY6" fmla="*/ 1717480 h 5075136"/>
              <a:gd name="connsiteX7" fmla="*/ 1 w 6333602"/>
              <a:gd name="connsiteY7" fmla="*/ 5075136 h 5075136"/>
              <a:gd name="connsiteX0" fmla="*/ 1 w 6333602"/>
              <a:gd name="connsiteY0" fmla="*/ 5075136 h 5075136"/>
              <a:gd name="connsiteX1" fmla="*/ 4488447 w 6333602"/>
              <a:gd name="connsiteY1" fmla="*/ 814705 h 5075136"/>
              <a:gd name="connsiteX2" fmla="*/ 4299441 w 6333602"/>
              <a:gd name="connsiteY2" fmla="*/ 0 h 5075136"/>
              <a:gd name="connsiteX3" fmla="*/ 4428208 w 6333602"/>
              <a:gd name="connsiteY3" fmla="*/ 267592 h 5075136"/>
              <a:gd name="connsiteX4" fmla="*/ 6333602 w 6333602"/>
              <a:gd name="connsiteY4" fmla="*/ 759852 h 5075136"/>
              <a:gd name="connsiteX5" fmla="*/ 4742617 w 6333602"/>
              <a:gd name="connsiteY5" fmla="*/ 2234896 h 5075136"/>
              <a:gd name="connsiteX6" fmla="*/ 4701727 w 6333602"/>
              <a:gd name="connsiteY6" fmla="*/ 1717480 h 5075136"/>
              <a:gd name="connsiteX7" fmla="*/ 1 w 6333602"/>
              <a:gd name="connsiteY7" fmla="*/ 5075136 h 5075136"/>
              <a:gd name="connsiteX0" fmla="*/ 1 w 6599137"/>
              <a:gd name="connsiteY0" fmla="*/ 5075136 h 5075136"/>
              <a:gd name="connsiteX1" fmla="*/ 4488447 w 6599137"/>
              <a:gd name="connsiteY1" fmla="*/ 814705 h 5075136"/>
              <a:gd name="connsiteX2" fmla="*/ 4299441 w 6599137"/>
              <a:gd name="connsiteY2" fmla="*/ 0 h 5075136"/>
              <a:gd name="connsiteX3" fmla="*/ 4428208 w 6599137"/>
              <a:gd name="connsiteY3" fmla="*/ 267592 h 5075136"/>
              <a:gd name="connsiteX4" fmla="*/ 6599138 w 6599137"/>
              <a:gd name="connsiteY4" fmla="*/ 442274 h 5075136"/>
              <a:gd name="connsiteX5" fmla="*/ 4742617 w 6599137"/>
              <a:gd name="connsiteY5" fmla="*/ 2234896 h 5075136"/>
              <a:gd name="connsiteX6" fmla="*/ 4701727 w 6599137"/>
              <a:gd name="connsiteY6" fmla="*/ 1717480 h 5075136"/>
              <a:gd name="connsiteX7" fmla="*/ 1 w 6599137"/>
              <a:gd name="connsiteY7" fmla="*/ 5075136 h 5075136"/>
              <a:gd name="connsiteX0" fmla="*/ 1 w 6599137"/>
              <a:gd name="connsiteY0" fmla="*/ 5075136 h 5075136"/>
              <a:gd name="connsiteX1" fmla="*/ 4488447 w 6599137"/>
              <a:gd name="connsiteY1" fmla="*/ 814705 h 5075136"/>
              <a:gd name="connsiteX2" fmla="*/ 4299441 w 6599137"/>
              <a:gd name="connsiteY2" fmla="*/ 0 h 5075136"/>
              <a:gd name="connsiteX3" fmla="*/ 4341161 w 6599137"/>
              <a:gd name="connsiteY3" fmla="*/ 67997 h 5075136"/>
              <a:gd name="connsiteX4" fmla="*/ 6599138 w 6599137"/>
              <a:gd name="connsiteY4" fmla="*/ 442274 h 5075136"/>
              <a:gd name="connsiteX5" fmla="*/ 4742617 w 6599137"/>
              <a:gd name="connsiteY5" fmla="*/ 2234896 h 5075136"/>
              <a:gd name="connsiteX6" fmla="*/ 4701727 w 6599137"/>
              <a:gd name="connsiteY6" fmla="*/ 1717480 h 5075136"/>
              <a:gd name="connsiteX7" fmla="*/ 1 w 6599137"/>
              <a:gd name="connsiteY7" fmla="*/ 5075136 h 5075136"/>
              <a:gd name="connsiteX0" fmla="*/ 0 w 6368270"/>
              <a:gd name="connsiteY0" fmla="*/ 6126939 h 6126940"/>
              <a:gd name="connsiteX1" fmla="*/ 4257580 w 6368270"/>
              <a:gd name="connsiteY1" fmla="*/ 814705 h 6126940"/>
              <a:gd name="connsiteX2" fmla="*/ 4068574 w 6368270"/>
              <a:gd name="connsiteY2" fmla="*/ 0 h 6126940"/>
              <a:gd name="connsiteX3" fmla="*/ 4110294 w 6368270"/>
              <a:gd name="connsiteY3" fmla="*/ 67997 h 6126940"/>
              <a:gd name="connsiteX4" fmla="*/ 6368271 w 6368270"/>
              <a:gd name="connsiteY4" fmla="*/ 442274 h 6126940"/>
              <a:gd name="connsiteX5" fmla="*/ 4511750 w 6368270"/>
              <a:gd name="connsiteY5" fmla="*/ 2234896 h 6126940"/>
              <a:gd name="connsiteX6" fmla="*/ 4470860 w 6368270"/>
              <a:gd name="connsiteY6" fmla="*/ 1717480 h 6126940"/>
              <a:gd name="connsiteX7" fmla="*/ 0 w 6368270"/>
              <a:gd name="connsiteY7" fmla="*/ 6126939 h 6126940"/>
              <a:gd name="connsiteX0" fmla="*/ 0 w 6549806"/>
              <a:gd name="connsiteY0" fmla="*/ 5813447 h 5813447"/>
              <a:gd name="connsiteX1" fmla="*/ 4439116 w 6549806"/>
              <a:gd name="connsiteY1" fmla="*/ 814705 h 5813447"/>
              <a:gd name="connsiteX2" fmla="*/ 4250110 w 6549806"/>
              <a:gd name="connsiteY2" fmla="*/ 0 h 5813447"/>
              <a:gd name="connsiteX3" fmla="*/ 4291830 w 6549806"/>
              <a:gd name="connsiteY3" fmla="*/ 67997 h 5813447"/>
              <a:gd name="connsiteX4" fmla="*/ 6549807 w 6549806"/>
              <a:gd name="connsiteY4" fmla="*/ 442274 h 5813447"/>
              <a:gd name="connsiteX5" fmla="*/ 4693286 w 6549806"/>
              <a:gd name="connsiteY5" fmla="*/ 2234896 h 5813447"/>
              <a:gd name="connsiteX6" fmla="*/ 4652396 w 6549806"/>
              <a:gd name="connsiteY6" fmla="*/ 1717480 h 5813447"/>
              <a:gd name="connsiteX7" fmla="*/ 0 w 6549806"/>
              <a:gd name="connsiteY7" fmla="*/ 5813447 h 581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9806" h="5813447">
                <a:moveTo>
                  <a:pt x="0" y="5813447"/>
                </a:moveTo>
                <a:cubicBezTo>
                  <a:pt x="401307" y="4675342"/>
                  <a:pt x="2968119" y="1170363"/>
                  <a:pt x="4439116" y="814705"/>
                </a:cubicBezTo>
                <a:cubicBezTo>
                  <a:pt x="4387078" y="587127"/>
                  <a:pt x="4302148" y="227578"/>
                  <a:pt x="4250110" y="0"/>
                </a:cubicBezTo>
                <a:lnTo>
                  <a:pt x="4291830" y="67997"/>
                </a:lnTo>
                <a:lnTo>
                  <a:pt x="6549807" y="442274"/>
                </a:lnTo>
                <a:lnTo>
                  <a:pt x="4693286" y="2234896"/>
                </a:lnTo>
                <a:lnTo>
                  <a:pt x="4652396" y="1717480"/>
                </a:lnTo>
                <a:cubicBezTo>
                  <a:pt x="3305649" y="1859743"/>
                  <a:pt x="601960" y="5140048"/>
                  <a:pt x="0" y="5813447"/>
                </a:cubicBezTo>
                <a:close/>
              </a:path>
            </a:pathLst>
          </a:cu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7" name="図形 23"/>
          <p:cNvSpPr/>
          <p:nvPr/>
        </p:nvSpPr>
        <p:spPr>
          <a:xfrm rot="20081295">
            <a:off x="6942146" y="4470996"/>
            <a:ext cx="676275" cy="569573"/>
          </a:xfrm>
          <a:custGeom>
            <a:avLst/>
            <a:gdLst>
              <a:gd name="connsiteX0" fmla="*/ 0 w 3611759"/>
              <a:gd name="connsiteY0" fmla="*/ 2560736 h 2560736"/>
              <a:gd name="connsiteX1" fmla="*/ 2808456 w 3611759"/>
              <a:gd name="connsiteY1" fmla="*/ 320092 h 2560736"/>
              <a:gd name="connsiteX2" fmla="*/ 2772390 w 3611759"/>
              <a:gd name="connsiteY2" fmla="*/ 0 h 2560736"/>
              <a:gd name="connsiteX3" fmla="*/ 3611759 w 3611759"/>
              <a:gd name="connsiteY3" fmla="*/ 700630 h 2560736"/>
              <a:gd name="connsiteX4" fmla="*/ 2959127 w 3611759"/>
              <a:gd name="connsiteY4" fmla="*/ 1657334 h 2560736"/>
              <a:gd name="connsiteX5" fmla="*/ 2923061 w 3611759"/>
              <a:gd name="connsiteY5" fmla="*/ 1337242 h 2560736"/>
              <a:gd name="connsiteX6" fmla="*/ 0 w 3611759"/>
              <a:gd name="connsiteY6" fmla="*/ 2560736 h 2560736"/>
              <a:gd name="connsiteX0" fmla="*/ 0 w 3611759"/>
              <a:gd name="connsiteY0" fmla="*/ 2970311 h 2970311"/>
              <a:gd name="connsiteX1" fmla="*/ 2808456 w 3611759"/>
              <a:gd name="connsiteY1" fmla="*/ 729667 h 2970311"/>
              <a:gd name="connsiteX2" fmla="*/ 2658090 w 3611759"/>
              <a:gd name="connsiteY2" fmla="*/ 0 h 2970311"/>
              <a:gd name="connsiteX3" fmla="*/ 3611759 w 3611759"/>
              <a:gd name="connsiteY3" fmla="*/ 1110205 h 2970311"/>
              <a:gd name="connsiteX4" fmla="*/ 2959127 w 3611759"/>
              <a:gd name="connsiteY4" fmla="*/ 2066909 h 2970311"/>
              <a:gd name="connsiteX5" fmla="*/ 2923061 w 3611759"/>
              <a:gd name="connsiteY5" fmla="*/ 1746817 h 2970311"/>
              <a:gd name="connsiteX6" fmla="*/ 0 w 3611759"/>
              <a:gd name="connsiteY6" fmla="*/ 2970311 h 2970311"/>
              <a:gd name="connsiteX0" fmla="*/ 0 w 3611759"/>
              <a:gd name="connsiteY0" fmla="*/ 2970311 h 2970311"/>
              <a:gd name="connsiteX1" fmla="*/ 2808456 w 3611759"/>
              <a:gd name="connsiteY1" fmla="*/ 729667 h 2970311"/>
              <a:gd name="connsiteX2" fmla="*/ 2658090 w 3611759"/>
              <a:gd name="connsiteY2" fmla="*/ 0 h 2970311"/>
              <a:gd name="connsiteX3" fmla="*/ 3611759 w 3611759"/>
              <a:gd name="connsiteY3" fmla="*/ 1110205 h 2970311"/>
              <a:gd name="connsiteX4" fmla="*/ 2997227 w 3611759"/>
              <a:gd name="connsiteY4" fmla="*/ 2705084 h 2970311"/>
              <a:gd name="connsiteX5" fmla="*/ 2923061 w 3611759"/>
              <a:gd name="connsiteY5" fmla="*/ 1746817 h 2970311"/>
              <a:gd name="connsiteX6" fmla="*/ 0 w 3611759"/>
              <a:gd name="connsiteY6" fmla="*/ 2970311 h 2970311"/>
              <a:gd name="connsiteX0" fmla="*/ 0 w 4335659"/>
              <a:gd name="connsiteY0" fmla="*/ 2970311 h 2970311"/>
              <a:gd name="connsiteX1" fmla="*/ 2808456 w 4335659"/>
              <a:gd name="connsiteY1" fmla="*/ 729667 h 2970311"/>
              <a:gd name="connsiteX2" fmla="*/ 2658090 w 4335659"/>
              <a:gd name="connsiteY2" fmla="*/ 0 h 2970311"/>
              <a:gd name="connsiteX3" fmla="*/ 4335659 w 4335659"/>
              <a:gd name="connsiteY3" fmla="*/ 938755 h 2970311"/>
              <a:gd name="connsiteX4" fmla="*/ 2997227 w 4335659"/>
              <a:gd name="connsiteY4" fmla="*/ 2705084 h 2970311"/>
              <a:gd name="connsiteX5" fmla="*/ 2923061 w 4335659"/>
              <a:gd name="connsiteY5" fmla="*/ 1746817 h 2970311"/>
              <a:gd name="connsiteX6" fmla="*/ 0 w 4335659"/>
              <a:gd name="connsiteY6" fmla="*/ 2970311 h 2970311"/>
              <a:gd name="connsiteX0" fmla="*/ 0 w 4576864"/>
              <a:gd name="connsiteY0" fmla="*/ 2970311 h 2970311"/>
              <a:gd name="connsiteX1" fmla="*/ 2808456 w 4576864"/>
              <a:gd name="connsiteY1" fmla="*/ 729667 h 2970311"/>
              <a:gd name="connsiteX2" fmla="*/ 2658090 w 4576864"/>
              <a:gd name="connsiteY2" fmla="*/ 0 h 2970311"/>
              <a:gd name="connsiteX3" fmla="*/ 4576864 w 4576864"/>
              <a:gd name="connsiteY3" fmla="*/ 718804 h 2970311"/>
              <a:gd name="connsiteX4" fmla="*/ 2997227 w 4576864"/>
              <a:gd name="connsiteY4" fmla="*/ 2705084 h 2970311"/>
              <a:gd name="connsiteX5" fmla="*/ 2923061 w 4576864"/>
              <a:gd name="connsiteY5" fmla="*/ 1746817 h 2970311"/>
              <a:gd name="connsiteX6" fmla="*/ 0 w 4576864"/>
              <a:gd name="connsiteY6" fmla="*/ 2970311 h 2970311"/>
              <a:gd name="connsiteX0" fmla="*/ 0 w 4576864"/>
              <a:gd name="connsiteY0" fmla="*/ 2970311 h 2970311"/>
              <a:gd name="connsiteX1" fmla="*/ 2808456 w 4576864"/>
              <a:gd name="connsiteY1" fmla="*/ 729667 h 2970311"/>
              <a:gd name="connsiteX2" fmla="*/ 2658090 w 4576864"/>
              <a:gd name="connsiteY2" fmla="*/ 0 h 2970311"/>
              <a:gd name="connsiteX3" fmla="*/ 4576864 w 4576864"/>
              <a:gd name="connsiteY3" fmla="*/ 718804 h 2970311"/>
              <a:gd name="connsiteX4" fmla="*/ 3095902 w 4576864"/>
              <a:gd name="connsiteY4" fmla="*/ 2555517 h 2970311"/>
              <a:gd name="connsiteX5" fmla="*/ 2923061 w 4576864"/>
              <a:gd name="connsiteY5" fmla="*/ 1746817 h 2970311"/>
              <a:gd name="connsiteX6" fmla="*/ 0 w 4576864"/>
              <a:gd name="connsiteY6" fmla="*/ 2970311 h 2970311"/>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596565 h 3011359"/>
              <a:gd name="connsiteX6" fmla="*/ 2923061 w 4576864"/>
              <a:gd name="connsiteY6" fmla="*/ 1787865 h 3011359"/>
              <a:gd name="connsiteX7" fmla="*/ 0 w 4576864"/>
              <a:gd name="connsiteY7" fmla="*/ 3011359 h 3011359"/>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23061 w 4576864"/>
              <a:gd name="connsiteY6" fmla="*/ 1787865 h 3011359"/>
              <a:gd name="connsiteX7" fmla="*/ 0 w 4576864"/>
              <a:gd name="connsiteY7" fmla="*/ 3011359 h 3011359"/>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01133 w 4576864"/>
              <a:gd name="connsiteY6" fmla="*/ 1567914 h 3011359"/>
              <a:gd name="connsiteX7" fmla="*/ 0 w 4576864"/>
              <a:gd name="connsiteY7" fmla="*/ 3011359 h 3011359"/>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44989 w 4576864"/>
              <a:gd name="connsiteY6" fmla="*/ 1717480 h 3011359"/>
              <a:gd name="connsiteX7" fmla="*/ 0 w 4576864"/>
              <a:gd name="connsiteY7" fmla="*/ 3011359 h 3011359"/>
              <a:gd name="connsiteX0" fmla="*/ 0 w 4576864"/>
              <a:gd name="connsiteY0" fmla="*/ 3011359 h 3011359"/>
              <a:gd name="connsiteX1" fmla="*/ 2764601 w 4576864"/>
              <a:gd name="connsiteY1" fmla="*/ 893888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44989 w 4576864"/>
              <a:gd name="connsiteY6" fmla="*/ 1717480 h 3011359"/>
              <a:gd name="connsiteX7" fmla="*/ 0 w 4576864"/>
              <a:gd name="connsiteY7" fmla="*/ 3011359 h 3011359"/>
              <a:gd name="connsiteX0" fmla="*/ 0 w 4576864"/>
              <a:gd name="connsiteY0" fmla="*/ 3011359 h 3011359"/>
              <a:gd name="connsiteX1" fmla="*/ 2731709 w 4576864"/>
              <a:gd name="connsiteY1" fmla="*/ 81470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44989 w 4576864"/>
              <a:gd name="connsiteY6" fmla="*/ 1717480 h 3011359"/>
              <a:gd name="connsiteX7" fmla="*/ 0 w 4576864"/>
              <a:gd name="connsiteY7" fmla="*/ 3011359 h 3011359"/>
              <a:gd name="connsiteX0" fmla="*/ 0 w 4150116"/>
              <a:gd name="connsiteY0" fmla="*/ 3011359 h 3011359"/>
              <a:gd name="connsiteX1" fmla="*/ 2731709 w 4150116"/>
              <a:gd name="connsiteY1" fmla="*/ 814705 h 3011359"/>
              <a:gd name="connsiteX2" fmla="*/ 2542703 w 4150116"/>
              <a:gd name="connsiteY2" fmla="*/ 0 h 3011359"/>
              <a:gd name="connsiteX3" fmla="*/ 2658090 w 4150116"/>
              <a:gd name="connsiteY3" fmla="*/ 41048 h 3011359"/>
              <a:gd name="connsiteX4" fmla="*/ 4150116 w 4150116"/>
              <a:gd name="connsiteY4" fmla="*/ 828118 h 3011359"/>
              <a:gd name="connsiteX5" fmla="*/ 3095902 w 4150116"/>
              <a:gd name="connsiteY5" fmla="*/ 2464595 h 3011359"/>
              <a:gd name="connsiteX6" fmla="*/ 2944989 w 4150116"/>
              <a:gd name="connsiteY6" fmla="*/ 1717480 h 3011359"/>
              <a:gd name="connsiteX7" fmla="*/ 0 w 4150116"/>
              <a:gd name="connsiteY7" fmla="*/ 3011359 h 3011359"/>
              <a:gd name="connsiteX0" fmla="*/ 0 w 4150116"/>
              <a:gd name="connsiteY0" fmla="*/ 3011359 h 3011359"/>
              <a:gd name="connsiteX1" fmla="*/ 2731709 w 4150116"/>
              <a:gd name="connsiteY1" fmla="*/ 814705 h 3011359"/>
              <a:gd name="connsiteX2" fmla="*/ 2542703 w 4150116"/>
              <a:gd name="connsiteY2" fmla="*/ 0 h 3011359"/>
              <a:gd name="connsiteX3" fmla="*/ 2697859 w 4150116"/>
              <a:gd name="connsiteY3" fmla="*/ 270668 h 3011359"/>
              <a:gd name="connsiteX4" fmla="*/ 4150116 w 4150116"/>
              <a:gd name="connsiteY4" fmla="*/ 828118 h 3011359"/>
              <a:gd name="connsiteX5" fmla="*/ 3095902 w 4150116"/>
              <a:gd name="connsiteY5" fmla="*/ 2464595 h 3011359"/>
              <a:gd name="connsiteX6" fmla="*/ 2944989 w 4150116"/>
              <a:gd name="connsiteY6" fmla="*/ 1717480 h 3011359"/>
              <a:gd name="connsiteX7" fmla="*/ 0 w 4150116"/>
              <a:gd name="connsiteY7" fmla="*/ 3011359 h 3011359"/>
              <a:gd name="connsiteX0" fmla="*/ 0 w 4150116"/>
              <a:gd name="connsiteY0" fmla="*/ 3011359 h 3011359"/>
              <a:gd name="connsiteX1" fmla="*/ 2731709 w 4150116"/>
              <a:gd name="connsiteY1" fmla="*/ 814705 h 3011359"/>
              <a:gd name="connsiteX2" fmla="*/ 2542703 w 4150116"/>
              <a:gd name="connsiteY2" fmla="*/ 0 h 3011359"/>
              <a:gd name="connsiteX3" fmla="*/ 2697859 w 4150116"/>
              <a:gd name="connsiteY3" fmla="*/ 270668 h 3011359"/>
              <a:gd name="connsiteX4" fmla="*/ 4150116 w 4150116"/>
              <a:gd name="connsiteY4" fmla="*/ 828118 h 3011359"/>
              <a:gd name="connsiteX5" fmla="*/ 3047433 w 4150116"/>
              <a:gd name="connsiteY5" fmla="*/ 2262427 h 3011359"/>
              <a:gd name="connsiteX6" fmla="*/ 2944989 w 4150116"/>
              <a:gd name="connsiteY6" fmla="*/ 1717480 h 3011359"/>
              <a:gd name="connsiteX7" fmla="*/ 0 w 4150116"/>
              <a:gd name="connsiteY7" fmla="*/ 3011359 h 3011359"/>
              <a:gd name="connsiteX0" fmla="*/ -1 w 4074964"/>
              <a:gd name="connsiteY0" fmla="*/ 3690100 h 3690100"/>
              <a:gd name="connsiteX1" fmla="*/ 2656557 w 4074964"/>
              <a:gd name="connsiteY1" fmla="*/ 814705 h 3690100"/>
              <a:gd name="connsiteX2" fmla="*/ 2467551 w 4074964"/>
              <a:gd name="connsiteY2" fmla="*/ 0 h 3690100"/>
              <a:gd name="connsiteX3" fmla="*/ 2622707 w 4074964"/>
              <a:gd name="connsiteY3" fmla="*/ 270668 h 3690100"/>
              <a:gd name="connsiteX4" fmla="*/ 4074964 w 4074964"/>
              <a:gd name="connsiteY4" fmla="*/ 828118 h 3690100"/>
              <a:gd name="connsiteX5" fmla="*/ 2972281 w 4074964"/>
              <a:gd name="connsiteY5" fmla="*/ 2262427 h 3690100"/>
              <a:gd name="connsiteX6" fmla="*/ 2869837 w 4074964"/>
              <a:gd name="connsiteY6" fmla="*/ 1717480 h 3690100"/>
              <a:gd name="connsiteX7" fmla="*/ -1 w 4074964"/>
              <a:gd name="connsiteY7" fmla="*/ 3690100 h 36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4964" h="3690100">
                <a:moveTo>
                  <a:pt x="-1" y="3690100"/>
                </a:moveTo>
                <a:cubicBezTo>
                  <a:pt x="401306" y="2551995"/>
                  <a:pt x="1185560" y="1170363"/>
                  <a:pt x="2656557" y="814705"/>
                </a:cubicBezTo>
                <a:cubicBezTo>
                  <a:pt x="2604519" y="587127"/>
                  <a:pt x="2519589" y="227578"/>
                  <a:pt x="2467551" y="0"/>
                </a:cubicBezTo>
                <a:lnTo>
                  <a:pt x="2622707" y="270668"/>
                </a:lnTo>
                <a:lnTo>
                  <a:pt x="4074964" y="828118"/>
                </a:lnTo>
                <a:lnTo>
                  <a:pt x="2972281" y="2262427"/>
                </a:lnTo>
                <a:lnTo>
                  <a:pt x="2869837" y="1717480"/>
                </a:lnTo>
                <a:cubicBezTo>
                  <a:pt x="1523090" y="1859743"/>
                  <a:pt x="601959" y="3016701"/>
                  <a:pt x="-1" y="3690100"/>
                </a:cubicBezTo>
                <a:close/>
              </a:path>
            </a:pathLst>
          </a:cu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8" name="図形 23"/>
          <p:cNvSpPr/>
          <p:nvPr/>
        </p:nvSpPr>
        <p:spPr>
          <a:xfrm rot="21263596">
            <a:off x="7466022" y="4588218"/>
            <a:ext cx="941387" cy="348657"/>
          </a:xfrm>
          <a:custGeom>
            <a:avLst/>
            <a:gdLst>
              <a:gd name="connsiteX0" fmla="*/ 0 w 3611759"/>
              <a:gd name="connsiteY0" fmla="*/ 2560736 h 2560736"/>
              <a:gd name="connsiteX1" fmla="*/ 2808456 w 3611759"/>
              <a:gd name="connsiteY1" fmla="*/ 320092 h 2560736"/>
              <a:gd name="connsiteX2" fmla="*/ 2772390 w 3611759"/>
              <a:gd name="connsiteY2" fmla="*/ 0 h 2560736"/>
              <a:gd name="connsiteX3" fmla="*/ 3611759 w 3611759"/>
              <a:gd name="connsiteY3" fmla="*/ 700630 h 2560736"/>
              <a:gd name="connsiteX4" fmla="*/ 2959127 w 3611759"/>
              <a:gd name="connsiteY4" fmla="*/ 1657334 h 2560736"/>
              <a:gd name="connsiteX5" fmla="*/ 2923061 w 3611759"/>
              <a:gd name="connsiteY5" fmla="*/ 1337242 h 2560736"/>
              <a:gd name="connsiteX6" fmla="*/ 0 w 3611759"/>
              <a:gd name="connsiteY6" fmla="*/ 2560736 h 2560736"/>
              <a:gd name="connsiteX0" fmla="*/ 0 w 3611759"/>
              <a:gd name="connsiteY0" fmla="*/ 2970311 h 2970311"/>
              <a:gd name="connsiteX1" fmla="*/ 2808456 w 3611759"/>
              <a:gd name="connsiteY1" fmla="*/ 729667 h 2970311"/>
              <a:gd name="connsiteX2" fmla="*/ 2658090 w 3611759"/>
              <a:gd name="connsiteY2" fmla="*/ 0 h 2970311"/>
              <a:gd name="connsiteX3" fmla="*/ 3611759 w 3611759"/>
              <a:gd name="connsiteY3" fmla="*/ 1110205 h 2970311"/>
              <a:gd name="connsiteX4" fmla="*/ 2959127 w 3611759"/>
              <a:gd name="connsiteY4" fmla="*/ 2066909 h 2970311"/>
              <a:gd name="connsiteX5" fmla="*/ 2923061 w 3611759"/>
              <a:gd name="connsiteY5" fmla="*/ 1746817 h 2970311"/>
              <a:gd name="connsiteX6" fmla="*/ 0 w 3611759"/>
              <a:gd name="connsiteY6" fmla="*/ 2970311 h 2970311"/>
              <a:gd name="connsiteX0" fmla="*/ 0 w 3611759"/>
              <a:gd name="connsiteY0" fmla="*/ 2970311 h 2970311"/>
              <a:gd name="connsiteX1" fmla="*/ 2808456 w 3611759"/>
              <a:gd name="connsiteY1" fmla="*/ 729667 h 2970311"/>
              <a:gd name="connsiteX2" fmla="*/ 2658090 w 3611759"/>
              <a:gd name="connsiteY2" fmla="*/ 0 h 2970311"/>
              <a:gd name="connsiteX3" fmla="*/ 3611759 w 3611759"/>
              <a:gd name="connsiteY3" fmla="*/ 1110205 h 2970311"/>
              <a:gd name="connsiteX4" fmla="*/ 2997227 w 3611759"/>
              <a:gd name="connsiteY4" fmla="*/ 2705084 h 2970311"/>
              <a:gd name="connsiteX5" fmla="*/ 2923061 w 3611759"/>
              <a:gd name="connsiteY5" fmla="*/ 1746817 h 2970311"/>
              <a:gd name="connsiteX6" fmla="*/ 0 w 3611759"/>
              <a:gd name="connsiteY6" fmla="*/ 2970311 h 2970311"/>
              <a:gd name="connsiteX0" fmla="*/ 0 w 4335659"/>
              <a:gd name="connsiteY0" fmla="*/ 2970311 h 2970311"/>
              <a:gd name="connsiteX1" fmla="*/ 2808456 w 4335659"/>
              <a:gd name="connsiteY1" fmla="*/ 729667 h 2970311"/>
              <a:gd name="connsiteX2" fmla="*/ 2658090 w 4335659"/>
              <a:gd name="connsiteY2" fmla="*/ 0 h 2970311"/>
              <a:gd name="connsiteX3" fmla="*/ 4335659 w 4335659"/>
              <a:gd name="connsiteY3" fmla="*/ 938755 h 2970311"/>
              <a:gd name="connsiteX4" fmla="*/ 2997227 w 4335659"/>
              <a:gd name="connsiteY4" fmla="*/ 2705084 h 2970311"/>
              <a:gd name="connsiteX5" fmla="*/ 2923061 w 4335659"/>
              <a:gd name="connsiteY5" fmla="*/ 1746817 h 2970311"/>
              <a:gd name="connsiteX6" fmla="*/ 0 w 4335659"/>
              <a:gd name="connsiteY6" fmla="*/ 2970311 h 2970311"/>
              <a:gd name="connsiteX0" fmla="*/ 0 w 4576864"/>
              <a:gd name="connsiteY0" fmla="*/ 2970311 h 2970311"/>
              <a:gd name="connsiteX1" fmla="*/ 2808456 w 4576864"/>
              <a:gd name="connsiteY1" fmla="*/ 729667 h 2970311"/>
              <a:gd name="connsiteX2" fmla="*/ 2658090 w 4576864"/>
              <a:gd name="connsiteY2" fmla="*/ 0 h 2970311"/>
              <a:gd name="connsiteX3" fmla="*/ 4576864 w 4576864"/>
              <a:gd name="connsiteY3" fmla="*/ 718804 h 2970311"/>
              <a:gd name="connsiteX4" fmla="*/ 2997227 w 4576864"/>
              <a:gd name="connsiteY4" fmla="*/ 2705084 h 2970311"/>
              <a:gd name="connsiteX5" fmla="*/ 2923061 w 4576864"/>
              <a:gd name="connsiteY5" fmla="*/ 1746817 h 2970311"/>
              <a:gd name="connsiteX6" fmla="*/ 0 w 4576864"/>
              <a:gd name="connsiteY6" fmla="*/ 2970311 h 2970311"/>
              <a:gd name="connsiteX0" fmla="*/ 0 w 4576864"/>
              <a:gd name="connsiteY0" fmla="*/ 2970311 h 2970311"/>
              <a:gd name="connsiteX1" fmla="*/ 2808456 w 4576864"/>
              <a:gd name="connsiteY1" fmla="*/ 729667 h 2970311"/>
              <a:gd name="connsiteX2" fmla="*/ 2658090 w 4576864"/>
              <a:gd name="connsiteY2" fmla="*/ 0 h 2970311"/>
              <a:gd name="connsiteX3" fmla="*/ 4576864 w 4576864"/>
              <a:gd name="connsiteY3" fmla="*/ 718804 h 2970311"/>
              <a:gd name="connsiteX4" fmla="*/ 3095902 w 4576864"/>
              <a:gd name="connsiteY4" fmla="*/ 2555517 h 2970311"/>
              <a:gd name="connsiteX5" fmla="*/ 2923061 w 4576864"/>
              <a:gd name="connsiteY5" fmla="*/ 1746817 h 2970311"/>
              <a:gd name="connsiteX6" fmla="*/ 0 w 4576864"/>
              <a:gd name="connsiteY6" fmla="*/ 2970311 h 2970311"/>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596565 h 3011359"/>
              <a:gd name="connsiteX6" fmla="*/ 2923061 w 4576864"/>
              <a:gd name="connsiteY6" fmla="*/ 1787865 h 3011359"/>
              <a:gd name="connsiteX7" fmla="*/ 0 w 4576864"/>
              <a:gd name="connsiteY7" fmla="*/ 3011359 h 3011359"/>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23061 w 4576864"/>
              <a:gd name="connsiteY6" fmla="*/ 1787865 h 3011359"/>
              <a:gd name="connsiteX7" fmla="*/ 0 w 4576864"/>
              <a:gd name="connsiteY7" fmla="*/ 3011359 h 3011359"/>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01133 w 4576864"/>
              <a:gd name="connsiteY6" fmla="*/ 1567914 h 3011359"/>
              <a:gd name="connsiteX7" fmla="*/ 0 w 4576864"/>
              <a:gd name="connsiteY7" fmla="*/ 3011359 h 3011359"/>
              <a:gd name="connsiteX0" fmla="*/ 0 w 4576864"/>
              <a:gd name="connsiteY0" fmla="*/ 3011359 h 3011359"/>
              <a:gd name="connsiteX1" fmla="*/ 2808456 w 4576864"/>
              <a:gd name="connsiteY1" fmla="*/ 77071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44989 w 4576864"/>
              <a:gd name="connsiteY6" fmla="*/ 1717480 h 3011359"/>
              <a:gd name="connsiteX7" fmla="*/ 0 w 4576864"/>
              <a:gd name="connsiteY7" fmla="*/ 3011359 h 3011359"/>
              <a:gd name="connsiteX0" fmla="*/ 0 w 4576864"/>
              <a:gd name="connsiteY0" fmla="*/ 3011359 h 3011359"/>
              <a:gd name="connsiteX1" fmla="*/ 2764601 w 4576864"/>
              <a:gd name="connsiteY1" fmla="*/ 893888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44989 w 4576864"/>
              <a:gd name="connsiteY6" fmla="*/ 1717480 h 3011359"/>
              <a:gd name="connsiteX7" fmla="*/ 0 w 4576864"/>
              <a:gd name="connsiteY7" fmla="*/ 3011359 h 3011359"/>
              <a:gd name="connsiteX0" fmla="*/ 0 w 4576864"/>
              <a:gd name="connsiteY0" fmla="*/ 3011359 h 3011359"/>
              <a:gd name="connsiteX1" fmla="*/ 2731709 w 4576864"/>
              <a:gd name="connsiteY1" fmla="*/ 814705 h 3011359"/>
              <a:gd name="connsiteX2" fmla="*/ 2542703 w 4576864"/>
              <a:gd name="connsiteY2" fmla="*/ 0 h 3011359"/>
              <a:gd name="connsiteX3" fmla="*/ 2658090 w 4576864"/>
              <a:gd name="connsiteY3" fmla="*/ 41048 h 3011359"/>
              <a:gd name="connsiteX4" fmla="*/ 4576864 w 4576864"/>
              <a:gd name="connsiteY4" fmla="*/ 759852 h 3011359"/>
              <a:gd name="connsiteX5" fmla="*/ 3095902 w 4576864"/>
              <a:gd name="connsiteY5" fmla="*/ 2464595 h 3011359"/>
              <a:gd name="connsiteX6" fmla="*/ 2944989 w 4576864"/>
              <a:gd name="connsiteY6" fmla="*/ 1717480 h 3011359"/>
              <a:gd name="connsiteX7" fmla="*/ 0 w 4576864"/>
              <a:gd name="connsiteY7" fmla="*/ 3011359 h 3011359"/>
              <a:gd name="connsiteX0" fmla="*/ 0 w 4090903"/>
              <a:gd name="connsiteY0" fmla="*/ 3011359 h 3011359"/>
              <a:gd name="connsiteX1" fmla="*/ 2731709 w 4090903"/>
              <a:gd name="connsiteY1" fmla="*/ 814705 h 3011359"/>
              <a:gd name="connsiteX2" fmla="*/ 2542703 w 4090903"/>
              <a:gd name="connsiteY2" fmla="*/ 0 h 3011359"/>
              <a:gd name="connsiteX3" fmla="*/ 2658090 w 4090903"/>
              <a:gd name="connsiteY3" fmla="*/ 41048 h 3011359"/>
              <a:gd name="connsiteX4" fmla="*/ 4090903 w 4090903"/>
              <a:gd name="connsiteY4" fmla="*/ 688651 h 3011359"/>
              <a:gd name="connsiteX5" fmla="*/ 3095902 w 4090903"/>
              <a:gd name="connsiteY5" fmla="*/ 2464595 h 3011359"/>
              <a:gd name="connsiteX6" fmla="*/ 2944989 w 4090903"/>
              <a:gd name="connsiteY6" fmla="*/ 1717480 h 3011359"/>
              <a:gd name="connsiteX7" fmla="*/ 0 w 4090903"/>
              <a:gd name="connsiteY7" fmla="*/ 3011359 h 3011359"/>
              <a:gd name="connsiteX0" fmla="*/ 0 w 4090903"/>
              <a:gd name="connsiteY0" fmla="*/ 3011359 h 3011359"/>
              <a:gd name="connsiteX1" fmla="*/ 2731709 w 4090903"/>
              <a:gd name="connsiteY1" fmla="*/ 814705 h 3011359"/>
              <a:gd name="connsiteX2" fmla="*/ 2542703 w 4090903"/>
              <a:gd name="connsiteY2" fmla="*/ 0 h 3011359"/>
              <a:gd name="connsiteX3" fmla="*/ 2700945 w 4090903"/>
              <a:gd name="connsiteY3" fmla="*/ 321935 h 3011359"/>
              <a:gd name="connsiteX4" fmla="*/ 4090903 w 4090903"/>
              <a:gd name="connsiteY4" fmla="*/ 688651 h 3011359"/>
              <a:gd name="connsiteX5" fmla="*/ 3095902 w 4090903"/>
              <a:gd name="connsiteY5" fmla="*/ 2464595 h 3011359"/>
              <a:gd name="connsiteX6" fmla="*/ 2944989 w 4090903"/>
              <a:gd name="connsiteY6" fmla="*/ 1717480 h 3011359"/>
              <a:gd name="connsiteX7" fmla="*/ 0 w 4090903"/>
              <a:gd name="connsiteY7" fmla="*/ 3011359 h 3011359"/>
              <a:gd name="connsiteX0" fmla="*/ 0 w 4090903"/>
              <a:gd name="connsiteY0" fmla="*/ 3011359 h 3011359"/>
              <a:gd name="connsiteX1" fmla="*/ 2731709 w 4090903"/>
              <a:gd name="connsiteY1" fmla="*/ 814705 h 3011359"/>
              <a:gd name="connsiteX2" fmla="*/ 2542703 w 4090903"/>
              <a:gd name="connsiteY2" fmla="*/ 0 h 3011359"/>
              <a:gd name="connsiteX3" fmla="*/ 2700945 w 4090903"/>
              <a:gd name="connsiteY3" fmla="*/ 321935 h 3011359"/>
              <a:gd name="connsiteX4" fmla="*/ 4090903 w 4090903"/>
              <a:gd name="connsiteY4" fmla="*/ 688651 h 3011359"/>
              <a:gd name="connsiteX5" fmla="*/ 3043108 w 4090903"/>
              <a:gd name="connsiteY5" fmla="*/ 2334815 h 3011359"/>
              <a:gd name="connsiteX6" fmla="*/ 2944989 w 4090903"/>
              <a:gd name="connsiteY6" fmla="*/ 1717480 h 3011359"/>
              <a:gd name="connsiteX7" fmla="*/ 0 w 4090903"/>
              <a:gd name="connsiteY7" fmla="*/ 3011359 h 3011359"/>
              <a:gd name="connsiteX0" fmla="*/ 0 w 4090903"/>
              <a:gd name="connsiteY0" fmla="*/ 3011359 h 3011359"/>
              <a:gd name="connsiteX1" fmla="*/ 2731709 w 4090903"/>
              <a:gd name="connsiteY1" fmla="*/ 814705 h 3011359"/>
              <a:gd name="connsiteX2" fmla="*/ 2542703 w 4090903"/>
              <a:gd name="connsiteY2" fmla="*/ 0 h 3011359"/>
              <a:gd name="connsiteX3" fmla="*/ 2700945 w 4090903"/>
              <a:gd name="connsiteY3" fmla="*/ 321935 h 3011359"/>
              <a:gd name="connsiteX4" fmla="*/ 4090903 w 4090903"/>
              <a:gd name="connsiteY4" fmla="*/ 688651 h 3011359"/>
              <a:gd name="connsiteX5" fmla="*/ 3043108 w 4090903"/>
              <a:gd name="connsiteY5" fmla="*/ 2334815 h 3011359"/>
              <a:gd name="connsiteX6" fmla="*/ 2894186 w 4090903"/>
              <a:gd name="connsiteY6" fmla="*/ 1557480 h 3011359"/>
              <a:gd name="connsiteX7" fmla="*/ 0 w 4090903"/>
              <a:gd name="connsiteY7" fmla="*/ 3011359 h 3011359"/>
              <a:gd name="connsiteX0" fmla="*/ 0 w 4090903"/>
              <a:gd name="connsiteY0" fmla="*/ 3011359 h 3011359"/>
              <a:gd name="connsiteX1" fmla="*/ 2731709 w 4090903"/>
              <a:gd name="connsiteY1" fmla="*/ 814705 h 3011359"/>
              <a:gd name="connsiteX2" fmla="*/ 2542703 w 4090903"/>
              <a:gd name="connsiteY2" fmla="*/ 0 h 3011359"/>
              <a:gd name="connsiteX3" fmla="*/ 2700945 w 4090903"/>
              <a:gd name="connsiteY3" fmla="*/ 321935 h 3011359"/>
              <a:gd name="connsiteX4" fmla="*/ 4090903 w 4090903"/>
              <a:gd name="connsiteY4" fmla="*/ 688651 h 3011359"/>
              <a:gd name="connsiteX5" fmla="*/ 3012550 w 4090903"/>
              <a:gd name="connsiteY5" fmla="*/ 2177778 h 3011359"/>
              <a:gd name="connsiteX6" fmla="*/ 2894186 w 4090903"/>
              <a:gd name="connsiteY6" fmla="*/ 1557480 h 3011359"/>
              <a:gd name="connsiteX7" fmla="*/ 0 w 4090903"/>
              <a:gd name="connsiteY7" fmla="*/ 3011359 h 3011359"/>
              <a:gd name="connsiteX0" fmla="*/ 0 w 3898729"/>
              <a:gd name="connsiteY0" fmla="*/ 3011359 h 3011359"/>
              <a:gd name="connsiteX1" fmla="*/ 2731709 w 3898729"/>
              <a:gd name="connsiteY1" fmla="*/ 814705 h 3011359"/>
              <a:gd name="connsiteX2" fmla="*/ 2542703 w 3898729"/>
              <a:gd name="connsiteY2" fmla="*/ 0 h 3011359"/>
              <a:gd name="connsiteX3" fmla="*/ 2700945 w 3898729"/>
              <a:gd name="connsiteY3" fmla="*/ 321935 h 3011359"/>
              <a:gd name="connsiteX4" fmla="*/ 3898729 w 3898729"/>
              <a:gd name="connsiteY4" fmla="*/ 813053 h 3011359"/>
              <a:gd name="connsiteX5" fmla="*/ 3012550 w 3898729"/>
              <a:gd name="connsiteY5" fmla="*/ 2177778 h 3011359"/>
              <a:gd name="connsiteX6" fmla="*/ 2894186 w 3898729"/>
              <a:gd name="connsiteY6" fmla="*/ 1557480 h 3011359"/>
              <a:gd name="connsiteX7" fmla="*/ 0 w 3898729"/>
              <a:gd name="connsiteY7" fmla="*/ 3011359 h 3011359"/>
              <a:gd name="connsiteX0" fmla="*/ 0 w 3722868"/>
              <a:gd name="connsiteY0" fmla="*/ 2119036 h 2177778"/>
              <a:gd name="connsiteX1" fmla="*/ 2555848 w 3722868"/>
              <a:gd name="connsiteY1" fmla="*/ 814705 h 2177778"/>
              <a:gd name="connsiteX2" fmla="*/ 2366842 w 3722868"/>
              <a:gd name="connsiteY2" fmla="*/ 0 h 2177778"/>
              <a:gd name="connsiteX3" fmla="*/ 2525084 w 3722868"/>
              <a:gd name="connsiteY3" fmla="*/ 321935 h 2177778"/>
              <a:gd name="connsiteX4" fmla="*/ 3722868 w 3722868"/>
              <a:gd name="connsiteY4" fmla="*/ 813053 h 2177778"/>
              <a:gd name="connsiteX5" fmla="*/ 2836689 w 3722868"/>
              <a:gd name="connsiteY5" fmla="*/ 2177778 h 2177778"/>
              <a:gd name="connsiteX6" fmla="*/ 2718325 w 3722868"/>
              <a:gd name="connsiteY6" fmla="*/ 1557480 h 2177778"/>
              <a:gd name="connsiteX7" fmla="*/ 0 w 3722868"/>
              <a:gd name="connsiteY7" fmla="*/ 2119036 h 21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2868" h="2177778">
                <a:moveTo>
                  <a:pt x="0" y="2119036"/>
                </a:moveTo>
                <a:cubicBezTo>
                  <a:pt x="401307" y="980931"/>
                  <a:pt x="1084851" y="1170363"/>
                  <a:pt x="2555848" y="814705"/>
                </a:cubicBezTo>
                <a:cubicBezTo>
                  <a:pt x="2503810" y="587127"/>
                  <a:pt x="2418880" y="227578"/>
                  <a:pt x="2366842" y="0"/>
                </a:cubicBezTo>
                <a:lnTo>
                  <a:pt x="2525084" y="321935"/>
                </a:lnTo>
                <a:lnTo>
                  <a:pt x="3722868" y="813053"/>
                </a:lnTo>
                <a:lnTo>
                  <a:pt x="2836689" y="2177778"/>
                </a:lnTo>
                <a:lnTo>
                  <a:pt x="2718325" y="1557480"/>
                </a:lnTo>
                <a:cubicBezTo>
                  <a:pt x="1371578" y="1699743"/>
                  <a:pt x="601960" y="1445637"/>
                  <a:pt x="0" y="2119036"/>
                </a:cubicBezTo>
                <a:close/>
              </a:path>
            </a:pathLst>
          </a:custGeom>
          <a:gradFill flip="none" rotWithShape="1">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69" name="Picture 45" descr="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59435" y="3875875"/>
            <a:ext cx="307975" cy="2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 name="テキスト ボックス 2"/>
          <p:cNvSpPr txBox="1">
            <a:spLocks noChangeArrowheads="1"/>
          </p:cNvSpPr>
          <p:nvPr/>
        </p:nvSpPr>
        <p:spPr bwMode="auto">
          <a:xfrm>
            <a:off x="5040318" y="3745125"/>
            <a:ext cx="781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製造、加工</a:t>
            </a:r>
            <a:endParaRPr lang="en-US" altLang="ja-JP" sz="800" kern="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en-US" altLang="ja-JP" sz="800" ker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高温利用）</a:t>
            </a:r>
          </a:p>
        </p:txBody>
      </p:sp>
      <p:pic>
        <p:nvPicPr>
          <p:cNvPr id="371" name="Picture 47" descr="ビニールハウス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1547" y="4170423"/>
            <a:ext cx="517525" cy="3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 name="テキスト ボックス 45"/>
          <p:cNvSpPr txBox="1">
            <a:spLocks noChangeArrowheads="1"/>
          </p:cNvSpPr>
          <p:nvPr/>
        </p:nvSpPr>
        <p:spPr bwMode="auto">
          <a:xfrm>
            <a:off x="5092706" y="4475498"/>
            <a:ext cx="19494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　生産</a:t>
            </a:r>
            <a:r>
              <a:rPr lang="en-US" altLang="ja-JP" sz="800" ker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温室への低温利用等）</a:t>
            </a:r>
          </a:p>
        </p:txBody>
      </p:sp>
      <p:cxnSp>
        <p:nvCxnSpPr>
          <p:cNvPr id="373" name="直線矢印コネクタ 372"/>
          <p:cNvCxnSpPr/>
          <p:nvPr/>
        </p:nvCxnSpPr>
        <p:spPr>
          <a:xfrm>
            <a:off x="5865823" y="4041184"/>
            <a:ext cx="180975" cy="1577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4" name="テキスト ボックス 52"/>
          <p:cNvSpPr txBox="1">
            <a:spLocks noChangeArrowheads="1"/>
          </p:cNvSpPr>
          <p:nvPr/>
        </p:nvSpPr>
        <p:spPr bwMode="auto">
          <a:xfrm>
            <a:off x="5718182" y="3943494"/>
            <a:ext cx="12255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　熱のカスケード利用</a:t>
            </a:r>
          </a:p>
        </p:txBody>
      </p:sp>
      <p:sp>
        <p:nvSpPr>
          <p:cNvPr id="375" name="テキスト ボックス 15"/>
          <p:cNvSpPr txBox="1">
            <a:spLocks noChangeArrowheads="1"/>
          </p:cNvSpPr>
          <p:nvPr/>
        </p:nvSpPr>
        <p:spPr bwMode="auto">
          <a:xfrm>
            <a:off x="5064131" y="4589712"/>
            <a:ext cx="17335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u="sng" kern="0" dirty="0">
                <a:latin typeface="メイリオ" panose="020B0604030504040204" pitchFamily="50" charset="-128"/>
                <a:ea typeface="メイリオ" panose="020B0604030504040204" pitchFamily="50" charset="-128"/>
                <a:cs typeface="メイリオ" panose="020B0604030504040204" pitchFamily="50" charset="-128"/>
              </a:rPr>
              <a:t>●熱需要施設の組み合わせ利用</a:t>
            </a:r>
          </a:p>
        </p:txBody>
      </p:sp>
      <p:sp>
        <p:nvSpPr>
          <p:cNvPr id="376" name="テキスト ボックス 55"/>
          <p:cNvSpPr txBox="1">
            <a:spLocks noChangeArrowheads="1"/>
          </p:cNvSpPr>
          <p:nvPr/>
        </p:nvSpPr>
        <p:spPr bwMode="auto">
          <a:xfrm>
            <a:off x="8189922" y="4508561"/>
            <a:ext cx="1216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800" u="sng" kern="0">
                <a:latin typeface="メイリオ" panose="020B0604030504040204" pitchFamily="50" charset="-128"/>
                <a:ea typeface="メイリオ" panose="020B0604030504040204" pitchFamily="50" charset="-128"/>
                <a:cs typeface="メイリオ" panose="020B0604030504040204" pitchFamily="50" charset="-128"/>
              </a:rPr>
              <a:t>●公共施設の低炭素化及び防災化</a:t>
            </a:r>
            <a:endParaRPr lang="en-US" altLang="ja-JP" sz="800" u="sng"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7" name="テキスト ボックス 56"/>
          <p:cNvSpPr txBox="1">
            <a:spLocks noChangeArrowheads="1"/>
          </p:cNvSpPr>
          <p:nvPr/>
        </p:nvSpPr>
        <p:spPr bwMode="auto">
          <a:xfrm>
            <a:off x="6762759" y="4326715"/>
            <a:ext cx="14462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u="sng" kern="0">
                <a:latin typeface="メイリオ" panose="020B0604030504040204" pitchFamily="50" charset="-128"/>
                <a:ea typeface="メイリオ" panose="020B0604030504040204" pitchFamily="50" charset="-128"/>
                <a:cs typeface="メイリオ" panose="020B0604030504040204" pitchFamily="50" charset="-128"/>
              </a:rPr>
              <a:t>●工場等への大規模熱供給</a:t>
            </a:r>
          </a:p>
        </p:txBody>
      </p:sp>
      <p:pic>
        <p:nvPicPr>
          <p:cNvPr id="378" name="Picture 47" descr="焼却施設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2759" y="4484518"/>
            <a:ext cx="811213" cy="70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 name="正方形/長方形 45"/>
          <p:cNvSpPr/>
          <p:nvPr/>
        </p:nvSpPr>
        <p:spPr>
          <a:xfrm>
            <a:off x="7874009" y="5033055"/>
            <a:ext cx="168275" cy="42079"/>
          </a:xfrm>
          <a:custGeom>
            <a:avLst/>
            <a:gdLst>
              <a:gd name="connsiteX0" fmla="*/ 0 w 239489"/>
              <a:gd name="connsiteY0" fmla="*/ 0 h 45719"/>
              <a:gd name="connsiteX1" fmla="*/ 239489 w 239489"/>
              <a:gd name="connsiteY1" fmla="*/ 0 h 45719"/>
              <a:gd name="connsiteX2" fmla="*/ 239489 w 239489"/>
              <a:gd name="connsiteY2" fmla="*/ 45719 h 45719"/>
              <a:gd name="connsiteX3" fmla="*/ 0 w 239489"/>
              <a:gd name="connsiteY3" fmla="*/ 45719 h 45719"/>
              <a:gd name="connsiteX4" fmla="*/ 0 w 239489"/>
              <a:gd name="connsiteY4" fmla="*/ 0 h 45719"/>
              <a:gd name="connsiteX0" fmla="*/ 0 w 239489"/>
              <a:gd name="connsiteY0" fmla="*/ 0 h 53339"/>
              <a:gd name="connsiteX1" fmla="*/ 239489 w 239489"/>
              <a:gd name="connsiteY1" fmla="*/ 0 h 53339"/>
              <a:gd name="connsiteX2" fmla="*/ 239489 w 239489"/>
              <a:gd name="connsiteY2" fmla="*/ 45719 h 53339"/>
              <a:gd name="connsiteX3" fmla="*/ 11430 w 239489"/>
              <a:gd name="connsiteY3" fmla="*/ 53339 h 53339"/>
              <a:gd name="connsiteX4" fmla="*/ 0 w 239489"/>
              <a:gd name="connsiteY4" fmla="*/ 0 h 53339"/>
              <a:gd name="connsiteX0" fmla="*/ 0 w 239489"/>
              <a:gd name="connsiteY0" fmla="*/ 0 h 57149"/>
              <a:gd name="connsiteX1" fmla="*/ 239489 w 239489"/>
              <a:gd name="connsiteY1" fmla="*/ 0 h 57149"/>
              <a:gd name="connsiteX2" fmla="*/ 212819 w 239489"/>
              <a:gd name="connsiteY2" fmla="*/ 57149 h 57149"/>
              <a:gd name="connsiteX3" fmla="*/ 11430 w 239489"/>
              <a:gd name="connsiteY3" fmla="*/ 53339 h 57149"/>
              <a:gd name="connsiteX4" fmla="*/ 0 w 239489"/>
              <a:gd name="connsiteY4" fmla="*/ 0 h 57149"/>
              <a:gd name="connsiteX0" fmla="*/ 0 w 239489"/>
              <a:gd name="connsiteY0" fmla="*/ 0 h 64769"/>
              <a:gd name="connsiteX1" fmla="*/ 239489 w 239489"/>
              <a:gd name="connsiteY1" fmla="*/ 0 h 64769"/>
              <a:gd name="connsiteX2" fmla="*/ 212819 w 239489"/>
              <a:gd name="connsiteY2" fmla="*/ 57149 h 64769"/>
              <a:gd name="connsiteX3" fmla="*/ 11430 w 239489"/>
              <a:gd name="connsiteY3" fmla="*/ 64769 h 64769"/>
              <a:gd name="connsiteX4" fmla="*/ 0 w 239489"/>
              <a:gd name="connsiteY4" fmla="*/ 0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9" h="64769">
                <a:moveTo>
                  <a:pt x="0" y="0"/>
                </a:moveTo>
                <a:lnTo>
                  <a:pt x="239489" y="0"/>
                </a:lnTo>
                <a:lnTo>
                  <a:pt x="212819" y="57149"/>
                </a:lnTo>
                <a:lnTo>
                  <a:pt x="11430" y="64769"/>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kumimoji="0" lang="ja-JP" altLang="en-US" sz="8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0" name="正方形/長方形 379"/>
          <p:cNvSpPr/>
          <p:nvPr/>
        </p:nvSpPr>
        <p:spPr>
          <a:xfrm>
            <a:off x="7496184" y="5049579"/>
            <a:ext cx="955675" cy="12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ja-JP" altLang="en-US" sz="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廃棄物焼却施設</a:t>
            </a:r>
          </a:p>
        </p:txBody>
      </p:sp>
      <p:sp>
        <p:nvSpPr>
          <p:cNvPr id="382" name="テキスト ボックス 17"/>
          <p:cNvSpPr txBox="1">
            <a:spLocks noChangeArrowheads="1"/>
          </p:cNvSpPr>
          <p:nvPr/>
        </p:nvSpPr>
        <p:spPr bwMode="auto">
          <a:xfrm>
            <a:off x="523884" y="4707872"/>
            <a:ext cx="574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（１）</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（２）</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3" name="正方形/長方形 382"/>
          <p:cNvSpPr/>
          <p:nvPr/>
        </p:nvSpPr>
        <p:spPr>
          <a:xfrm>
            <a:off x="915998" y="5119863"/>
            <a:ext cx="693737" cy="165311"/>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環境省</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4" name="正方形/長方形 383"/>
          <p:cNvSpPr/>
          <p:nvPr/>
        </p:nvSpPr>
        <p:spPr>
          <a:xfrm>
            <a:off x="2276482" y="5064251"/>
            <a:ext cx="2408239" cy="267504"/>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補助事業者</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ja-JP" altLang="en-US"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6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３）地方公共団体・民間団体対象（４）地方公共団体対象</a:t>
            </a:r>
            <a:endParaRPr kumimoji="0" lang="en-US" altLang="ja-JP" sz="8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5" name="右矢印 383"/>
          <p:cNvSpPr/>
          <p:nvPr/>
        </p:nvSpPr>
        <p:spPr>
          <a:xfrm>
            <a:off x="1789115" y="5127375"/>
            <a:ext cx="444500" cy="84159"/>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kumimoji="0" lang="ja-JP" altLang="en-US" sz="1051"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6" name="右矢印 384"/>
          <p:cNvSpPr/>
          <p:nvPr/>
        </p:nvSpPr>
        <p:spPr>
          <a:xfrm rot="10800000">
            <a:off x="1771651" y="5201016"/>
            <a:ext cx="444500" cy="96181"/>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kumimoji="0" lang="ja-JP" altLang="en-US" sz="1051"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8" name="テキスト ボックス 31"/>
          <p:cNvSpPr txBox="1">
            <a:spLocks noChangeArrowheads="1"/>
          </p:cNvSpPr>
          <p:nvPr/>
        </p:nvSpPr>
        <p:spPr bwMode="auto">
          <a:xfrm>
            <a:off x="1193810" y="5301894"/>
            <a:ext cx="3802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7112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7112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711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711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711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rPr>
              <a:t>FS</a:t>
            </a: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調査：定額、設備等導入：</a:t>
            </a:r>
            <a:r>
              <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補助　</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（４）給電・蓄電等システム：</a:t>
            </a:r>
            <a:r>
              <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補助、</a:t>
            </a:r>
            <a:r>
              <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rPr>
              <a:t>EV</a:t>
            </a: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パッカー車：差額の</a:t>
            </a:r>
            <a:r>
              <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補助</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0" name="テキスト ボックス 17"/>
          <p:cNvSpPr txBox="1">
            <a:spLocks noChangeArrowheads="1"/>
          </p:cNvSpPr>
          <p:nvPr/>
        </p:nvSpPr>
        <p:spPr bwMode="auto">
          <a:xfrm>
            <a:off x="515946" y="5046008"/>
            <a:ext cx="574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（３）（４）</a:t>
            </a:r>
            <a:endParaRPr lang="en-US" altLang="ja-JP" sz="800"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1" name="右矢印 389"/>
          <p:cNvSpPr/>
          <p:nvPr/>
        </p:nvSpPr>
        <p:spPr>
          <a:xfrm>
            <a:off x="1782765" y="4774212"/>
            <a:ext cx="444500" cy="85661"/>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kumimoji="0" lang="ja-JP" altLang="en-US" sz="1051"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2" name="右矢印 390"/>
          <p:cNvSpPr/>
          <p:nvPr/>
        </p:nvSpPr>
        <p:spPr>
          <a:xfrm rot="10800000">
            <a:off x="1765302" y="4847843"/>
            <a:ext cx="444500" cy="97684"/>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kumimoji="0" lang="ja-JP" altLang="en-US" sz="1051"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6" name="正方形/長方形 2087"/>
          <p:cNvSpPr/>
          <p:nvPr/>
        </p:nvSpPr>
        <p:spPr>
          <a:xfrm>
            <a:off x="5389564" y="3546749"/>
            <a:ext cx="3871912" cy="230832"/>
          </a:xfrm>
          <a:prstGeom prst="rect">
            <a:avLst/>
          </a:prstGeom>
        </p:spPr>
        <p:txBody>
          <a:bodyPr>
            <a:spAutoFit/>
          </a:bodyPr>
          <a:lstStyle/>
          <a:p>
            <a:pPr>
              <a:defRPr/>
            </a:pP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（３）廃棄物焼却施設の余熱等を利用した地域低炭素化モデル事業</a:t>
            </a:r>
          </a:p>
        </p:txBody>
      </p:sp>
      <p:sp>
        <p:nvSpPr>
          <p:cNvPr id="397" name="角丸四角形 395"/>
          <p:cNvSpPr/>
          <p:nvPr/>
        </p:nvSpPr>
        <p:spPr>
          <a:xfrm>
            <a:off x="5353058" y="1487327"/>
            <a:ext cx="3775075" cy="133751"/>
          </a:xfrm>
          <a:prstGeom prst="roundRect">
            <a:avLst/>
          </a:prstGeom>
          <a:solidFill>
            <a:schemeClr val="accent5">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8" name="正方形/長方形 397"/>
          <p:cNvSpPr/>
          <p:nvPr/>
        </p:nvSpPr>
        <p:spPr>
          <a:xfrm>
            <a:off x="5372107" y="1470787"/>
            <a:ext cx="3867151" cy="230832"/>
          </a:xfrm>
          <a:prstGeom prst="rect">
            <a:avLst/>
          </a:prstGeom>
        </p:spPr>
        <p:txBody>
          <a:bodyPr>
            <a:spAutoFit/>
          </a:bodyPr>
          <a:lstStyle/>
          <a:p>
            <a:pPr marL="355591" indent="-355591">
              <a:buClr>
                <a:srgbClr val="DEDEDE">
                  <a:lumMod val="50000"/>
                </a:srgbClr>
              </a:buClr>
              <a:defRPr/>
            </a:pP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（１）廃棄物エネルギー地域利活用計画策定検討調査 </a:t>
            </a: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0" name="円/楕円 4"/>
          <p:cNvSpPr/>
          <p:nvPr/>
        </p:nvSpPr>
        <p:spPr>
          <a:xfrm rot="21068398">
            <a:off x="8208973" y="1613633"/>
            <a:ext cx="642937" cy="417787"/>
          </a:xfrm>
          <a:prstGeom prst="ellipse">
            <a:avLst/>
          </a:prstGeom>
          <a:solidFill>
            <a:schemeClr val="accent6">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kumimoji="0" lang="ja-JP" altLang="en-US" sz="8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1" name="下カーブ矢印 399"/>
          <p:cNvSpPr/>
          <p:nvPr/>
        </p:nvSpPr>
        <p:spPr>
          <a:xfrm>
            <a:off x="6196019" y="1804966"/>
            <a:ext cx="2012951" cy="148780"/>
          </a:xfrm>
          <a:prstGeom prst="curvedDownArrow">
            <a:avLst>
              <a:gd name="adj1" fmla="val 92269"/>
              <a:gd name="adj2" fmla="val 189567"/>
              <a:gd name="adj3" fmla="val 25000"/>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kumimoji="0" lang="ja-JP" altLang="en-US" ker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4" name="正方形/長方形 403"/>
          <p:cNvSpPr/>
          <p:nvPr/>
        </p:nvSpPr>
        <p:spPr>
          <a:xfrm>
            <a:off x="6597656" y="1647168"/>
            <a:ext cx="1619251" cy="2154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kumimoji="0" lang="ja-JP" altLang="en-US" sz="800" kern="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廃棄物エネルギー利活用</a:t>
            </a:r>
          </a:p>
        </p:txBody>
      </p:sp>
      <p:sp>
        <p:nvSpPr>
          <p:cNvPr id="405" name="上カーブ矢印 403"/>
          <p:cNvSpPr/>
          <p:nvPr/>
        </p:nvSpPr>
        <p:spPr>
          <a:xfrm rot="9688797" flipH="1">
            <a:off x="8104195" y="1594096"/>
            <a:ext cx="793751" cy="201379"/>
          </a:xfrm>
          <a:prstGeom prst="curvedUpArrow">
            <a:avLst>
              <a:gd name="adj1" fmla="val 44398"/>
              <a:gd name="adj2" fmla="val 77313"/>
              <a:gd name="adj3" fmla="val 25000"/>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kumimoji="0" lang="ja-JP" altLang="en-US" sz="800" ker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6" name="Picture 1" descr=" サービスエリア・道の駅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1190" y="1633651"/>
            <a:ext cx="379412" cy="23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 name="上カーブ矢印 405"/>
          <p:cNvSpPr/>
          <p:nvPr/>
        </p:nvSpPr>
        <p:spPr>
          <a:xfrm rot="20394001" flipH="1">
            <a:off x="8196272" y="1807497"/>
            <a:ext cx="763587" cy="199877"/>
          </a:xfrm>
          <a:prstGeom prst="curvedUpArrow">
            <a:avLst>
              <a:gd name="adj1" fmla="val 44398"/>
              <a:gd name="adj2" fmla="val 77313"/>
              <a:gd name="adj3" fmla="val 25000"/>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kumimoji="0" lang="ja-JP" altLang="en-US" sz="800" ker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 name="Picture 2" descr="工場のイラスト"/>
          <p:cNvPicPr>
            <a:picLocks noChangeAspect="1" noChangeArrowheads="1"/>
          </p:cNvPicPr>
          <p:nvPr/>
        </p:nvPicPr>
        <p:blipFill>
          <a:blip r:embed="rId11" cstate="print">
            <a:extLst>
              <a:ext uri="{28A0092B-C50C-407E-A947-70E740481C1C}">
                <a14:useLocalDpi xmlns:a14="http://schemas.microsoft.com/office/drawing/2010/main" val="0"/>
              </a:ext>
            </a:extLst>
          </a:blip>
          <a:srcRect t="26996"/>
          <a:stretch>
            <a:fillRect/>
          </a:stretch>
        </p:blipFill>
        <p:spPr bwMode="auto">
          <a:xfrm>
            <a:off x="8677282" y="1668215"/>
            <a:ext cx="274639" cy="18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3" descr="市役所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t="24445"/>
          <a:stretch>
            <a:fillRect/>
          </a:stretch>
        </p:blipFill>
        <p:spPr bwMode="auto">
          <a:xfrm>
            <a:off x="8096256" y="1950747"/>
            <a:ext cx="274639" cy="16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 name="正方形/長方形 410"/>
          <p:cNvSpPr/>
          <p:nvPr/>
        </p:nvSpPr>
        <p:spPr>
          <a:xfrm>
            <a:off x="5295909" y="1857572"/>
            <a:ext cx="633413"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kumimoji="0" lang="ja-JP" altLang="en-US"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a:t>
            </a:r>
            <a:endParaRPr kumimoji="0" lang="en-US" altLang="ja-JP"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ja-JP" altLang="en-US" sz="7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処理施設</a:t>
            </a:r>
          </a:p>
        </p:txBody>
      </p:sp>
      <p:sp>
        <p:nvSpPr>
          <p:cNvPr id="412" name="円/楕円 20"/>
          <p:cNvSpPr/>
          <p:nvPr/>
        </p:nvSpPr>
        <p:spPr>
          <a:xfrm>
            <a:off x="5845182" y="1884620"/>
            <a:ext cx="2597151" cy="281031"/>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ja-JP" altLang="en-US" sz="6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中間処理施設の計画構想時から検討することにより</a:t>
            </a:r>
            <a:endParaRPr kumimoji="0" lang="en-US" altLang="ja-JP" sz="6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ja-JP" altLang="en-US" sz="6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エネルギー利活用を一層推進</a:t>
            </a:r>
          </a:p>
        </p:txBody>
      </p:sp>
      <p:sp>
        <p:nvSpPr>
          <p:cNvPr id="414" name="角丸四角形吹き出し 411"/>
          <p:cNvSpPr/>
          <p:nvPr/>
        </p:nvSpPr>
        <p:spPr>
          <a:xfrm>
            <a:off x="8112133" y="1783931"/>
            <a:ext cx="847725" cy="320103"/>
          </a:xfrm>
          <a:prstGeom prst="wedgeRoundRectCallout">
            <a:avLst>
              <a:gd name="adj1" fmla="val -46748"/>
              <a:gd name="adj2" fmla="val -81955"/>
              <a:gd name="adj3" fmla="val 16667"/>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kumimoji="0" lang="ja-JP" altLang="en-US" sz="6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廃棄物エネルギーの地域利用</a:t>
            </a:r>
          </a:p>
        </p:txBody>
      </p:sp>
      <p:pic>
        <p:nvPicPr>
          <p:cNvPr id="415" name="Picture 2" descr="温室のイラスト（切妻屋根型）"/>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6969" y="1941731"/>
            <a:ext cx="258763" cy="18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6" name="グループ化 3"/>
          <p:cNvGrpSpPr>
            <a:grpSpLocks/>
          </p:cNvGrpSpPr>
          <p:nvPr/>
        </p:nvGrpSpPr>
        <p:grpSpPr bwMode="auto">
          <a:xfrm>
            <a:off x="5837244" y="1609120"/>
            <a:ext cx="425451" cy="503931"/>
            <a:chOff x="9092262" y="4587994"/>
            <a:chExt cx="579326" cy="668491"/>
          </a:xfrm>
        </p:grpSpPr>
        <p:sp>
          <p:nvSpPr>
            <p:cNvPr id="721" name="直方体 720"/>
            <p:cNvSpPr/>
            <p:nvPr/>
          </p:nvSpPr>
          <p:spPr bwMode="auto">
            <a:xfrm>
              <a:off x="9092262" y="4933523"/>
              <a:ext cx="579326" cy="322962"/>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22" name="グループ化 2"/>
            <p:cNvGrpSpPr>
              <a:grpSpLocks/>
            </p:cNvGrpSpPr>
            <p:nvPr/>
          </p:nvGrpSpPr>
          <p:grpSpPr bwMode="auto">
            <a:xfrm>
              <a:off x="9113879" y="4587994"/>
              <a:ext cx="533931" cy="586114"/>
              <a:chOff x="9113879" y="4587994"/>
              <a:chExt cx="533931" cy="586114"/>
            </a:xfrm>
          </p:grpSpPr>
          <p:sp>
            <p:nvSpPr>
              <p:cNvPr id="723" name="円柱 722"/>
              <p:cNvSpPr/>
              <p:nvPr/>
            </p:nvSpPr>
            <p:spPr bwMode="auto">
              <a:xfrm>
                <a:off x="9491303" y="4753182"/>
                <a:ext cx="70265" cy="224448"/>
              </a:xfrm>
              <a:prstGeom prst="can">
                <a:avLst/>
              </a:prstGeom>
              <a:solidFill>
                <a:schemeClr val="accent6">
                  <a:lumMod val="60000"/>
                  <a:lumOff val="4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4" name="フローチャート : 記憶データ 178"/>
              <p:cNvSpPr/>
              <p:nvPr/>
            </p:nvSpPr>
            <p:spPr bwMode="auto">
              <a:xfrm rot="16200000">
                <a:off x="9500756" y="4771430"/>
                <a:ext cx="49839" cy="67012"/>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5" name="フローチャート : 記憶データ 181"/>
              <p:cNvSpPr/>
              <p:nvPr/>
            </p:nvSpPr>
            <p:spPr bwMode="auto">
              <a:xfrm rot="16200000">
                <a:off x="9501754" y="4690051"/>
                <a:ext cx="47846" cy="67012"/>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6" name="円/楕円 185"/>
              <p:cNvSpPr/>
              <p:nvPr/>
            </p:nvSpPr>
            <p:spPr bwMode="auto">
              <a:xfrm>
                <a:off x="9492170" y="4587994"/>
                <a:ext cx="62689" cy="11962"/>
              </a:xfrm>
              <a:prstGeom prst="ellipse">
                <a:avLst/>
              </a:prstGeom>
              <a:solidFill>
                <a:srgbClr val="4C4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7" name="正方形/長方形 726"/>
              <p:cNvSpPr/>
              <p:nvPr/>
            </p:nvSpPr>
            <p:spPr bwMode="auto">
              <a:xfrm>
                <a:off x="9113879" y="4920923"/>
                <a:ext cx="449627" cy="19936"/>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8" name="直方体 727"/>
              <p:cNvSpPr/>
              <p:nvPr/>
            </p:nvSpPr>
            <p:spPr bwMode="auto">
              <a:xfrm>
                <a:off x="9286812" y="4958801"/>
                <a:ext cx="291824" cy="215307"/>
              </a:xfrm>
              <a:prstGeom prst="cube">
                <a:avLst>
                  <a:gd name="adj" fmla="val 3383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9" name="正方形/長方形 728"/>
              <p:cNvSpPr/>
              <p:nvPr/>
            </p:nvSpPr>
            <p:spPr bwMode="auto">
              <a:xfrm>
                <a:off x="9269519" y="4920923"/>
                <a:ext cx="10808" cy="259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0" name="正方形/長方形 729"/>
              <p:cNvSpPr/>
              <p:nvPr/>
            </p:nvSpPr>
            <p:spPr bwMode="auto">
              <a:xfrm>
                <a:off x="9407865" y="4920923"/>
                <a:ext cx="10808" cy="259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1" name="正方形/長方形 730"/>
              <p:cNvSpPr/>
              <p:nvPr/>
            </p:nvSpPr>
            <p:spPr bwMode="auto">
              <a:xfrm>
                <a:off x="9304105" y="5076423"/>
                <a:ext cx="15131" cy="3189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2" name="正方形/長方形 731"/>
              <p:cNvSpPr/>
              <p:nvPr/>
            </p:nvSpPr>
            <p:spPr bwMode="auto">
              <a:xfrm>
                <a:off x="9336530" y="5076423"/>
                <a:ext cx="17293" cy="3189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3" name="正方形/長方形 732"/>
              <p:cNvSpPr/>
              <p:nvPr/>
            </p:nvSpPr>
            <p:spPr bwMode="auto">
              <a:xfrm>
                <a:off x="9371116" y="5076423"/>
                <a:ext cx="17293" cy="3189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4" name="正方形/長方形 733"/>
              <p:cNvSpPr/>
              <p:nvPr/>
            </p:nvSpPr>
            <p:spPr bwMode="auto">
              <a:xfrm>
                <a:off x="9405703" y="5076423"/>
                <a:ext cx="17293" cy="3189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5" name="正方形/長方形 734"/>
              <p:cNvSpPr/>
              <p:nvPr/>
            </p:nvSpPr>
            <p:spPr bwMode="auto">
              <a:xfrm>
                <a:off x="9435966" y="5076423"/>
                <a:ext cx="15132" cy="3189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6" name="正方形/長方形 735"/>
              <p:cNvSpPr/>
              <p:nvPr/>
            </p:nvSpPr>
            <p:spPr bwMode="auto">
              <a:xfrm>
                <a:off x="9468392" y="5076423"/>
                <a:ext cx="17293" cy="3189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7" name="正方形/長方形 736"/>
              <p:cNvSpPr/>
              <p:nvPr/>
            </p:nvSpPr>
            <p:spPr bwMode="auto">
              <a:xfrm>
                <a:off x="9113879" y="4998673"/>
                <a:ext cx="155640" cy="2193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8" name="平行四辺形 737"/>
              <p:cNvSpPr/>
              <p:nvPr/>
            </p:nvSpPr>
            <p:spPr bwMode="auto">
              <a:xfrm rot="19735899">
                <a:off x="9624032" y="4857129"/>
                <a:ext cx="23778" cy="27910"/>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9" name="平行四辺形 738"/>
              <p:cNvSpPr/>
              <p:nvPr/>
            </p:nvSpPr>
            <p:spPr bwMode="auto">
              <a:xfrm rot="19735899">
                <a:off x="9624032" y="4926903"/>
                <a:ext cx="23778" cy="27910"/>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0" name="平行四辺形 739"/>
              <p:cNvSpPr/>
              <p:nvPr/>
            </p:nvSpPr>
            <p:spPr bwMode="auto">
              <a:xfrm rot="19735899">
                <a:off x="9624032" y="4986711"/>
                <a:ext cx="23778" cy="27910"/>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417" name="角丸四角形 415"/>
          <p:cNvSpPr/>
          <p:nvPr/>
        </p:nvSpPr>
        <p:spPr>
          <a:xfrm>
            <a:off x="5243518" y="5205427"/>
            <a:ext cx="4043363" cy="153289"/>
          </a:xfrm>
          <a:prstGeom prst="roundRect">
            <a:avLst/>
          </a:prstGeom>
          <a:solidFill>
            <a:schemeClr val="accent5">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8" name="正方形/長方形 417"/>
          <p:cNvSpPr/>
          <p:nvPr/>
        </p:nvSpPr>
        <p:spPr>
          <a:xfrm>
            <a:off x="5121281" y="5202412"/>
            <a:ext cx="4249739" cy="230832"/>
          </a:xfrm>
          <a:prstGeom prst="rect">
            <a:avLst/>
          </a:prstGeom>
        </p:spPr>
        <p:txBody>
          <a:bodyPr>
            <a:spAutoFit/>
          </a:bodyPr>
          <a:lstStyle/>
          <a:p>
            <a:pPr algn="ctr">
              <a:defRPr/>
            </a:pP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（４）廃棄物発電電力を有効活用した収集運搬低炭素化モデル事業</a:t>
            </a:r>
          </a:p>
        </p:txBody>
      </p:sp>
      <p:sp>
        <p:nvSpPr>
          <p:cNvPr id="419" name="楕円 418"/>
          <p:cNvSpPr/>
          <p:nvPr/>
        </p:nvSpPr>
        <p:spPr>
          <a:xfrm>
            <a:off x="5502277" y="5505991"/>
            <a:ext cx="1271588" cy="1203767"/>
          </a:xfrm>
          <a:prstGeom prst="ellipse">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0" name="右矢印 418"/>
          <p:cNvSpPr/>
          <p:nvPr/>
        </p:nvSpPr>
        <p:spPr>
          <a:xfrm rot="16200000">
            <a:off x="5403415" y="6120966"/>
            <a:ext cx="266001" cy="15716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1" name="屈折矢印 419"/>
          <p:cNvSpPr/>
          <p:nvPr/>
        </p:nvSpPr>
        <p:spPr>
          <a:xfrm rot="16200000" flipH="1">
            <a:off x="5732378" y="6379119"/>
            <a:ext cx="419289" cy="254000"/>
          </a:xfrm>
          <a:prstGeom prst="bentUpArrow">
            <a:avLst>
              <a:gd name="adj1" fmla="val 23117"/>
              <a:gd name="adj2" fmla="val 28116"/>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24" name="図 15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286381" y="6264915"/>
            <a:ext cx="617539" cy="39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楕円 424"/>
          <p:cNvSpPr/>
          <p:nvPr/>
        </p:nvSpPr>
        <p:spPr>
          <a:xfrm>
            <a:off x="6284922" y="6448266"/>
            <a:ext cx="555625" cy="1713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6" name="二等辺三角形 425"/>
          <p:cNvSpPr/>
          <p:nvPr/>
        </p:nvSpPr>
        <p:spPr>
          <a:xfrm rot="19366061">
            <a:off x="6351597" y="6329537"/>
            <a:ext cx="77787" cy="17883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7" name="テキスト ボックス 201"/>
          <p:cNvSpPr txBox="1">
            <a:spLocks noChangeArrowheads="1"/>
          </p:cNvSpPr>
          <p:nvPr/>
        </p:nvSpPr>
        <p:spPr bwMode="auto">
          <a:xfrm>
            <a:off x="6253164" y="6449766"/>
            <a:ext cx="6703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en-US" altLang="ja-JP" sz="600" kern="0">
                <a:latin typeface="メイリオ" panose="020B0604030504040204" pitchFamily="50" charset="-128"/>
                <a:ea typeface="メイリオ" panose="020B0604030504040204" pitchFamily="50" charset="-128"/>
                <a:cs typeface="メイリオ" panose="020B0604030504040204" pitchFamily="50" charset="-128"/>
              </a:rPr>
              <a:t>EV</a:t>
            </a:r>
            <a:r>
              <a:rPr lang="ja-JP" altLang="en-US" sz="600" kern="0">
                <a:latin typeface="メイリオ" panose="020B0604030504040204" pitchFamily="50" charset="-128"/>
                <a:ea typeface="メイリオ" panose="020B0604030504040204" pitchFamily="50" charset="-128"/>
                <a:cs typeface="メイリオ" panose="020B0604030504040204" pitchFamily="50" charset="-128"/>
              </a:rPr>
              <a:t>パッカー車</a:t>
            </a:r>
          </a:p>
        </p:txBody>
      </p:sp>
      <p:sp>
        <p:nvSpPr>
          <p:cNvPr id="428" name="L 字 427"/>
          <p:cNvSpPr/>
          <p:nvPr/>
        </p:nvSpPr>
        <p:spPr>
          <a:xfrm rot="10800000">
            <a:off x="6237289" y="5728412"/>
            <a:ext cx="457200" cy="309583"/>
          </a:xfrm>
          <a:prstGeom prst="corner">
            <a:avLst>
              <a:gd name="adj1" fmla="val 36324"/>
              <a:gd name="adj2" fmla="val 32981"/>
            </a:avLst>
          </a:prstGeom>
          <a:gradFill flip="none" rotWithShape="1">
            <a:gsLst>
              <a:gs pos="86000">
                <a:schemeClr val="accent6">
                  <a:lumMod val="0"/>
                  <a:lumOff val="100000"/>
                </a:schemeClr>
              </a:gs>
              <a:gs pos="38000">
                <a:srgbClr val="FFC000"/>
              </a:gs>
            </a:gsLst>
            <a:path path="circle">
              <a:fillToRect r="100000" b="100000"/>
            </a:path>
            <a:tileRect l="-100000" t="-100000"/>
          </a:gra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9" name="直方体 428"/>
          <p:cNvSpPr/>
          <p:nvPr/>
        </p:nvSpPr>
        <p:spPr bwMode="auto">
          <a:xfrm>
            <a:off x="6367472" y="5982383"/>
            <a:ext cx="534987" cy="282532"/>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0" name="正方形/長方形 429"/>
          <p:cNvSpPr/>
          <p:nvPr/>
        </p:nvSpPr>
        <p:spPr bwMode="auto">
          <a:xfrm>
            <a:off x="6386515" y="6105618"/>
            <a:ext cx="417512" cy="18035"/>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1" name="正方形/長方形 430"/>
          <p:cNvSpPr/>
          <p:nvPr/>
        </p:nvSpPr>
        <p:spPr bwMode="auto">
          <a:xfrm>
            <a:off x="6530984" y="6105623"/>
            <a:ext cx="9525" cy="225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2" name="正方形/長方形 431"/>
          <p:cNvSpPr/>
          <p:nvPr/>
        </p:nvSpPr>
        <p:spPr bwMode="auto">
          <a:xfrm>
            <a:off x="6659564" y="6105623"/>
            <a:ext cx="11112" cy="225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3" name="正方形/長方形 432"/>
          <p:cNvSpPr/>
          <p:nvPr/>
        </p:nvSpPr>
        <p:spPr bwMode="auto">
          <a:xfrm>
            <a:off x="6386519" y="6173246"/>
            <a:ext cx="144463" cy="18035"/>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4" name="正方形/長方形 433"/>
          <p:cNvSpPr/>
          <p:nvPr/>
        </p:nvSpPr>
        <p:spPr>
          <a:xfrm>
            <a:off x="5257810" y="5483443"/>
            <a:ext cx="530225" cy="205888"/>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35" name="グループ化 3"/>
          <p:cNvGrpSpPr>
            <a:grpSpLocks/>
          </p:cNvGrpSpPr>
          <p:nvPr/>
        </p:nvGrpSpPr>
        <p:grpSpPr bwMode="auto">
          <a:xfrm>
            <a:off x="5676907" y="5444378"/>
            <a:ext cx="579439" cy="554545"/>
            <a:chOff x="9092262" y="4587994"/>
            <a:chExt cx="579326" cy="586114"/>
          </a:xfrm>
        </p:grpSpPr>
        <p:sp>
          <p:nvSpPr>
            <p:cNvPr id="701" name="直方体 700"/>
            <p:cNvSpPr/>
            <p:nvPr/>
          </p:nvSpPr>
          <p:spPr bwMode="auto">
            <a:xfrm>
              <a:off x="9092262" y="4778600"/>
              <a:ext cx="579326" cy="324030"/>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02" name="グループ化 2"/>
            <p:cNvGrpSpPr>
              <a:grpSpLocks/>
            </p:cNvGrpSpPr>
            <p:nvPr/>
          </p:nvGrpSpPr>
          <p:grpSpPr bwMode="auto">
            <a:xfrm>
              <a:off x="9113127" y="4587994"/>
              <a:ext cx="535140" cy="586114"/>
              <a:chOff x="9113127" y="4587994"/>
              <a:chExt cx="535140" cy="586114"/>
            </a:xfrm>
          </p:grpSpPr>
          <p:sp>
            <p:nvSpPr>
              <p:cNvPr id="703" name="円柱 702"/>
              <p:cNvSpPr/>
              <p:nvPr/>
            </p:nvSpPr>
            <p:spPr bwMode="auto">
              <a:xfrm>
                <a:off x="9491302" y="4587994"/>
                <a:ext cx="70265" cy="224447"/>
              </a:xfrm>
              <a:prstGeom prst="can">
                <a:avLst/>
              </a:prstGeom>
              <a:solidFill>
                <a:schemeClr val="accent6">
                  <a:lumMod val="60000"/>
                  <a:lumOff val="4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4" name="フローチャート : 記憶データ 178"/>
              <p:cNvSpPr/>
              <p:nvPr/>
            </p:nvSpPr>
            <p:spPr bwMode="auto">
              <a:xfrm rot="16200000">
                <a:off x="9500946" y="4617404"/>
                <a:ext cx="49240" cy="66662"/>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5" name="フローチャート : 記憶データ 181"/>
              <p:cNvSpPr/>
              <p:nvPr/>
            </p:nvSpPr>
            <p:spPr bwMode="auto">
              <a:xfrm rot="16200000">
                <a:off x="9500946" y="4690470"/>
                <a:ext cx="49240" cy="66662"/>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6" name="円/楕円 185"/>
              <p:cNvSpPr/>
              <p:nvPr/>
            </p:nvSpPr>
            <p:spPr bwMode="auto">
              <a:xfrm>
                <a:off x="9492235" y="4587994"/>
                <a:ext cx="63488" cy="11119"/>
              </a:xfrm>
              <a:prstGeom prst="ellipse">
                <a:avLst/>
              </a:prstGeom>
              <a:solidFill>
                <a:srgbClr val="4C4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7" name="正方形/長方形 706"/>
              <p:cNvSpPr/>
              <p:nvPr/>
            </p:nvSpPr>
            <p:spPr bwMode="auto">
              <a:xfrm>
                <a:off x="9112896" y="4919967"/>
                <a:ext cx="450763" cy="20648"/>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8" name="直方体 707"/>
              <p:cNvSpPr/>
              <p:nvPr/>
            </p:nvSpPr>
            <p:spPr bwMode="auto">
              <a:xfrm>
                <a:off x="9287487" y="4958088"/>
                <a:ext cx="292044" cy="216020"/>
              </a:xfrm>
              <a:prstGeom prst="cube">
                <a:avLst>
                  <a:gd name="adj" fmla="val 3383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9" name="正方形/長方形 708"/>
              <p:cNvSpPr/>
              <p:nvPr/>
            </p:nvSpPr>
            <p:spPr bwMode="auto">
              <a:xfrm>
                <a:off x="9268441" y="4919967"/>
                <a:ext cx="11110" cy="270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0" name="正方形/長方形 709"/>
              <p:cNvSpPr/>
              <p:nvPr/>
            </p:nvSpPr>
            <p:spPr bwMode="auto">
              <a:xfrm>
                <a:off x="9408114" y="4919967"/>
                <a:ext cx="11110" cy="270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1" name="正方形/長方形 710"/>
              <p:cNvSpPr/>
              <p:nvPr/>
            </p:nvSpPr>
            <p:spPr bwMode="auto">
              <a:xfrm>
                <a:off x="9303359" y="5077216"/>
                <a:ext cx="15872"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2" name="正方形/長方形 711"/>
              <p:cNvSpPr/>
              <p:nvPr/>
            </p:nvSpPr>
            <p:spPr bwMode="auto">
              <a:xfrm>
                <a:off x="9336690" y="5077216"/>
                <a:ext cx="15872"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3" name="正方形/長方形 712"/>
              <p:cNvSpPr/>
              <p:nvPr/>
            </p:nvSpPr>
            <p:spPr bwMode="auto">
              <a:xfrm>
                <a:off x="9371608" y="5077216"/>
                <a:ext cx="15872"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4" name="正方形/長方形 713"/>
              <p:cNvSpPr/>
              <p:nvPr/>
            </p:nvSpPr>
            <p:spPr bwMode="auto">
              <a:xfrm>
                <a:off x="9406527" y="5077216"/>
                <a:ext cx="15872"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5" name="正方形/長方形 714"/>
              <p:cNvSpPr/>
              <p:nvPr/>
            </p:nvSpPr>
            <p:spPr bwMode="auto">
              <a:xfrm>
                <a:off x="9435096" y="5077216"/>
                <a:ext cx="15872"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6" name="正方形/長方形 715"/>
              <p:cNvSpPr/>
              <p:nvPr/>
            </p:nvSpPr>
            <p:spPr bwMode="auto">
              <a:xfrm>
                <a:off x="9468428" y="5077216"/>
                <a:ext cx="17459"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7" name="正方形/長方形 716"/>
              <p:cNvSpPr/>
              <p:nvPr/>
            </p:nvSpPr>
            <p:spPr bwMode="auto">
              <a:xfrm>
                <a:off x="9112896" y="4997797"/>
                <a:ext cx="155545" cy="2223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8" name="平行四辺形 717"/>
              <p:cNvSpPr/>
              <p:nvPr/>
            </p:nvSpPr>
            <p:spPr bwMode="auto">
              <a:xfrm rot="19735899">
                <a:off x="9623973" y="4858019"/>
                <a:ext cx="23807" cy="27003"/>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9" name="平行四辺形 718"/>
              <p:cNvSpPr/>
              <p:nvPr/>
            </p:nvSpPr>
            <p:spPr bwMode="auto">
              <a:xfrm rot="19735899">
                <a:off x="9623973" y="4926320"/>
                <a:ext cx="23807" cy="28591"/>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0" name="平行四辺形 719"/>
              <p:cNvSpPr/>
              <p:nvPr/>
            </p:nvSpPr>
            <p:spPr bwMode="auto">
              <a:xfrm rot="19735899">
                <a:off x="9623973" y="4986679"/>
                <a:ext cx="23807" cy="28591"/>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436" name="グループ化 139"/>
          <p:cNvGrpSpPr>
            <a:grpSpLocks/>
          </p:cNvGrpSpPr>
          <p:nvPr/>
        </p:nvGrpSpPr>
        <p:grpSpPr bwMode="auto">
          <a:xfrm>
            <a:off x="5321309" y="5725407"/>
            <a:ext cx="461963" cy="348657"/>
            <a:chOff x="9522443" y="4509120"/>
            <a:chExt cx="885383" cy="703879"/>
          </a:xfrm>
        </p:grpSpPr>
        <p:pic>
          <p:nvPicPr>
            <p:cNvPr id="699" name="図 140"/>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0" name="正方形/長方形 699"/>
            <p:cNvSpPr/>
            <p:nvPr/>
          </p:nvSpPr>
          <p:spPr>
            <a:xfrm>
              <a:off x="9616763" y="4921739"/>
              <a:ext cx="222105" cy="151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37" name="テキスト ボックス 358"/>
          <p:cNvSpPr txBox="1">
            <a:spLocks noChangeArrowheads="1"/>
          </p:cNvSpPr>
          <p:nvPr/>
        </p:nvSpPr>
        <p:spPr bwMode="auto">
          <a:xfrm>
            <a:off x="6264276" y="5690834"/>
            <a:ext cx="3642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defRPr/>
            </a:pPr>
            <a:r>
              <a:rPr lang="ja-JP" altLang="en-US" sz="600" kern="0" dirty="0">
                <a:solidFill>
                  <a:srgbClr val="FF0000"/>
                </a:solidFill>
                <a:effectLst>
                  <a:outerShdw blurRad="38100" dist="38100" dir="2700000" sx="89000" sy="89000" algn="tl">
                    <a:schemeClr val="bg1">
                      <a:alpha val="43000"/>
                    </a:schemeClr>
                  </a:outerShdw>
                </a:effectLst>
                <a:latin typeface="メイリオ" panose="020B0604030504040204" pitchFamily="50" charset="-128"/>
                <a:ea typeface="メイリオ" panose="020B0604030504040204" pitchFamily="50" charset="-128"/>
                <a:cs typeface="メイリオ" panose="020B0604030504040204" pitchFamily="50" charset="-128"/>
              </a:rPr>
              <a:t>送 電</a:t>
            </a:r>
          </a:p>
        </p:txBody>
      </p:sp>
      <p:sp>
        <p:nvSpPr>
          <p:cNvPr id="438" name="テキスト ボックス 360"/>
          <p:cNvSpPr txBox="1">
            <a:spLocks noChangeArrowheads="1"/>
          </p:cNvSpPr>
          <p:nvPr/>
        </p:nvSpPr>
        <p:spPr bwMode="auto">
          <a:xfrm>
            <a:off x="6094423" y="5379752"/>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ゴミ</a:t>
            </a:r>
            <a:endParaRPr lang="en-US" altLang="ja-JP" sz="800" kern="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焼却施設</a:t>
            </a:r>
          </a:p>
        </p:txBody>
      </p:sp>
      <p:sp>
        <p:nvSpPr>
          <p:cNvPr id="439" name="テキスト ボックス 363"/>
          <p:cNvSpPr txBox="1">
            <a:spLocks noChangeArrowheads="1"/>
          </p:cNvSpPr>
          <p:nvPr/>
        </p:nvSpPr>
        <p:spPr bwMode="auto">
          <a:xfrm>
            <a:off x="6372234" y="5926786"/>
            <a:ext cx="543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700" kern="0">
                <a:latin typeface="メイリオ" panose="020B0604030504040204" pitchFamily="50" charset="-128"/>
                <a:ea typeface="メイリオ" panose="020B0604030504040204" pitchFamily="50" charset="-128"/>
                <a:cs typeface="メイリオ" panose="020B0604030504040204" pitchFamily="50" charset="-128"/>
              </a:rPr>
              <a:t>充電設備</a:t>
            </a:r>
          </a:p>
        </p:txBody>
      </p:sp>
      <p:grpSp>
        <p:nvGrpSpPr>
          <p:cNvPr id="440" name="グループ化 1"/>
          <p:cNvGrpSpPr>
            <a:grpSpLocks/>
          </p:cNvGrpSpPr>
          <p:nvPr/>
        </p:nvGrpSpPr>
        <p:grpSpPr bwMode="auto">
          <a:xfrm>
            <a:off x="5819782" y="6044003"/>
            <a:ext cx="427039" cy="320103"/>
            <a:chOff x="5573892" y="6001116"/>
            <a:chExt cx="419126" cy="332478"/>
          </a:xfrm>
        </p:grpSpPr>
        <p:grpSp>
          <p:nvGrpSpPr>
            <p:cNvPr id="690" name="グループ化 276"/>
            <p:cNvGrpSpPr>
              <a:grpSpLocks/>
            </p:cNvGrpSpPr>
            <p:nvPr/>
          </p:nvGrpSpPr>
          <p:grpSpPr bwMode="auto">
            <a:xfrm>
              <a:off x="5573892" y="6001116"/>
              <a:ext cx="419126" cy="332478"/>
              <a:chOff x="9522443" y="4509120"/>
              <a:chExt cx="885383" cy="703879"/>
            </a:xfrm>
          </p:grpSpPr>
          <p:pic>
            <p:nvPicPr>
              <p:cNvPr id="697" name="図 28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8" name="正方形/長方形 697"/>
              <p:cNvSpPr/>
              <p:nvPr/>
            </p:nvSpPr>
            <p:spPr>
              <a:xfrm>
                <a:off x="9617894" y="4922194"/>
                <a:ext cx="223814" cy="148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91" name="グループ化 382"/>
            <p:cNvGrpSpPr>
              <a:grpSpLocks/>
            </p:cNvGrpSpPr>
            <p:nvPr/>
          </p:nvGrpSpPr>
          <p:grpSpPr bwMode="auto">
            <a:xfrm flipV="1">
              <a:off x="5615167" y="6214531"/>
              <a:ext cx="100013" cy="19050"/>
              <a:chOff x="9284458" y="6066181"/>
              <a:chExt cx="1029302" cy="201952"/>
            </a:xfrm>
          </p:grpSpPr>
          <p:sp>
            <p:nvSpPr>
              <p:cNvPr id="692" name="正方形/長方形 691"/>
              <p:cNvSpPr/>
              <p:nvPr/>
            </p:nvSpPr>
            <p:spPr>
              <a:xfrm>
                <a:off x="9292630" y="6064972"/>
                <a:ext cx="1026262" cy="198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3" name="正方形/長方形 692"/>
              <p:cNvSpPr/>
              <p:nvPr/>
            </p:nvSpPr>
            <p:spPr>
              <a:xfrm>
                <a:off x="9276589" y="6064972"/>
                <a:ext cx="272606" cy="1985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4" name="正方形/長方形 693"/>
              <p:cNvSpPr/>
              <p:nvPr/>
            </p:nvSpPr>
            <p:spPr>
              <a:xfrm>
                <a:off x="9276589" y="6064972"/>
                <a:ext cx="176394" cy="1985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5" name="正方形/長方形 694"/>
              <p:cNvSpPr/>
              <p:nvPr/>
            </p:nvSpPr>
            <p:spPr>
              <a:xfrm rot="10800000">
                <a:off x="10046286" y="6064972"/>
                <a:ext cx="256565" cy="1985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6" name="正方形/長方形 695"/>
              <p:cNvSpPr/>
              <p:nvPr/>
            </p:nvSpPr>
            <p:spPr>
              <a:xfrm rot="10800000">
                <a:off x="10142498" y="6064972"/>
                <a:ext cx="176394" cy="1985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441" name="グループ化 374"/>
          <p:cNvGrpSpPr>
            <a:grpSpLocks/>
          </p:cNvGrpSpPr>
          <p:nvPr/>
        </p:nvGrpSpPr>
        <p:grpSpPr bwMode="auto">
          <a:xfrm flipV="1">
            <a:off x="5365759" y="5952330"/>
            <a:ext cx="98425" cy="18035"/>
            <a:chOff x="9284458" y="6066181"/>
            <a:chExt cx="1029302" cy="201952"/>
          </a:xfrm>
        </p:grpSpPr>
        <p:sp>
          <p:nvSpPr>
            <p:cNvPr id="685" name="正方形/長方形 684"/>
            <p:cNvSpPr/>
            <p:nvPr/>
          </p:nvSpPr>
          <p:spPr>
            <a:xfrm>
              <a:off x="9301065" y="6066181"/>
              <a:ext cx="1012695"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6" name="正方形/長方形 685"/>
            <p:cNvSpPr/>
            <p:nvPr/>
          </p:nvSpPr>
          <p:spPr>
            <a:xfrm>
              <a:off x="9284458" y="6066181"/>
              <a:ext cx="265626"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7" name="正方形/長方形 686"/>
            <p:cNvSpPr/>
            <p:nvPr/>
          </p:nvSpPr>
          <p:spPr>
            <a:xfrm>
              <a:off x="9284458" y="6066181"/>
              <a:ext cx="182623"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8" name="正方形/長方形 687"/>
            <p:cNvSpPr/>
            <p:nvPr/>
          </p:nvSpPr>
          <p:spPr>
            <a:xfrm rot="10800000">
              <a:off x="10048134" y="6066181"/>
              <a:ext cx="249030"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9" name="正方形/長方形 688"/>
            <p:cNvSpPr/>
            <p:nvPr/>
          </p:nvSpPr>
          <p:spPr>
            <a:xfrm rot="10800000">
              <a:off x="10131147" y="6066181"/>
              <a:ext cx="182613"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42" name="左矢印 440"/>
          <p:cNvSpPr/>
          <p:nvPr/>
        </p:nvSpPr>
        <p:spPr>
          <a:xfrm>
            <a:off x="6076951" y="6158223"/>
            <a:ext cx="534988" cy="186351"/>
          </a:xfrm>
          <a:prstGeom prst="leftArrow">
            <a:avLst>
              <a:gd name="adj1" fmla="val 60704"/>
              <a:gd name="adj2" fmla="val 39297"/>
            </a:avLst>
          </a:prstGeom>
          <a:gradFill>
            <a:gsLst>
              <a:gs pos="86000">
                <a:schemeClr val="accent6">
                  <a:lumMod val="0"/>
                  <a:lumOff val="100000"/>
                </a:schemeClr>
              </a:gs>
              <a:gs pos="38000">
                <a:srgbClr val="FFC000"/>
              </a:gs>
            </a:gsLst>
            <a:path path="circle">
              <a:fillToRect r="100000" b="100000"/>
            </a:path>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3" name="直方体 442"/>
          <p:cNvSpPr/>
          <p:nvPr/>
        </p:nvSpPr>
        <p:spPr bwMode="auto">
          <a:xfrm rot="5400000">
            <a:off x="6147638" y="6190974"/>
            <a:ext cx="68715" cy="111571"/>
          </a:xfrm>
          <a:prstGeom prst="cube">
            <a:avLst>
              <a:gd name="adj" fmla="val 26536"/>
            </a:avLst>
          </a:prstGeom>
          <a:solidFill>
            <a:schemeClr val="tx1">
              <a:lumMod val="85000"/>
              <a:lumOff val="15000"/>
            </a:schemeClr>
          </a:solidFill>
          <a:ln>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4" name="テキスト ボックス 363"/>
          <p:cNvSpPr txBox="1">
            <a:spLocks noChangeArrowheads="1"/>
          </p:cNvSpPr>
          <p:nvPr/>
        </p:nvSpPr>
        <p:spPr bwMode="auto">
          <a:xfrm>
            <a:off x="6161097" y="6164232"/>
            <a:ext cx="505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500" ker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充電済電池</a:t>
            </a:r>
          </a:p>
        </p:txBody>
      </p:sp>
      <p:sp>
        <p:nvSpPr>
          <p:cNvPr id="445" name="直方体 444"/>
          <p:cNvSpPr/>
          <p:nvPr/>
        </p:nvSpPr>
        <p:spPr bwMode="auto">
          <a:xfrm>
            <a:off x="6591309" y="6138684"/>
            <a:ext cx="193675" cy="207391"/>
          </a:xfrm>
          <a:prstGeom prst="cube">
            <a:avLst>
              <a:gd name="adj" fmla="val 215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46" name="グループ化 257"/>
          <p:cNvGrpSpPr>
            <a:grpSpLocks/>
          </p:cNvGrpSpPr>
          <p:nvPr/>
        </p:nvGrpSpPr>
        <p:grpSpPr bwMode="auto">
          <a:xfrm>
            <a:off x="6605590" y="6198794"/>
            <a:ext cx="114300" cy="120227"/>
            <a:chOff x="12536824" y="4182647"/>
            <a:chExt cx="100432" cy="110926"/>
          </a:xfrm>
        </p:grpSpPr>
        <p:sp>
          <p:nvSpPr>
            <p:cNvPr id="681" name="楕円 680"/>
            <p:cNvSpPr/>
            <p:nvPr/>
          </p:nvSpPr>
          <p:spPr>
            <a:xfrm>
              <a:off x="12536824" y="4182647"/>
              <a:ext cx="100432" cy="99833"/>
            </a:xfrm>
            <a:prstGeom prst="ellipse">
              <a:avLst/>
            </a:prstGeom>
            <a:solidFill>
              <a:srgbClr val="FCF600"/>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82" name="グループ化 259"/>
            <p:cNvGrpSpPr>
              <a:grpSpLocks/>
            </p:cNvGrpSpPr>
            <p:nvPr/>
          </p:nvGrpSpPr>
          <p:grpSpPr bwMode="auto">
            <a:xfrm rot="731207">
              <a:off x="12564163" y="4183991"/>
              <a:ext cx="45719" cy="109582"/>
              <a:chOff x="12471802" y="3668802"/>
              <a:chExt cx="434170" cy="598160"/>
            </a:xfrm>
          </p:grpSpPr>
          <p:sp>
            <p:nvSpPr>
              <p:cNvPr id="683" name="二等辺三角形 682"/>
              <p:cNvSpPr/>
              <p:nvPr/>
            </p:nvSpPr>
            <p:spPr>
              <a:xfrm>
                <a:off x="12450755" y="3665989"/>
                <a:ext cx="225187" cy="333024"/>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4" name="二等辺三角形 683"/>
              <p:cNvSpPr/>
              <p:nvPr/>
            </p:nvSpPr>
            <p:spPr>
              <a:xfrm rot="10800000">
                <a:off x="12492276" y="3815340"/>
                <a:ext cx="105972" cy="333024"/>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447" name="グループ化 446"/>
          <p:cNvGrpSpPr/>
          <p:nvPr/>
        </p:nvGrpSpPr>
        <p:grpSpPr>
          <a:xfrm rot="19954016">
            <a:off x="6050755" y="6025569"/>
            <a:ext cx="59967" cy="136061"/>
            <a:chOff x="12471802" y="3668802"/>
            <a:chExt cx="434170" cy="598160"/>
          </a:xfrm>
          <a:solidFill>
            <a:srgbClr val="D2BE1B"/>
          </a:solidFill>
        </p:grpSpPr>
        <p:sp>
          <p:nvSpPr>
            <p:cNvPr id="679" name="二等辺三角形 678"/>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0" name="二等辺三角形 679"/>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48" name="グループ化 447"/>
          <p:cNvGrpSpPr/>
          <p:nvPr/>
        </p:nvGrpSpPr>
        <p:grpSpPr>
          <a:xfrm rot="854517">
            <a:off x="6180047" y="6057819"/>
            <a:ext cx="49641" cy="97168"/>
            <a:chOff x="12471802" y="3668802"/>
            <a:chExt cx="434170" cy="598160"/>
          </a:xfrm>
          <a:solidFill>
            <a:srgbClr val="C2AD17"/>
          </a:solidFill>
        </p:grpSpPr>
        <p:sp>
          <p:nvSpPr>
            <p:cNvPr id="677" name="二等辺三角形 676"/>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8" name="二等辺三角形 677"/>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49" name="テキスト ボックス 147"/>
          <p:cNvSpPr txBox="1">
            <a:spLocks noChangeArrowheads="1"/>
          </p:cNvSpPr>
          <p:nvPr/>
        </p:nvSpPr>
        <p:spPr bwMode="auto">
          <a:xfrm>
            <a:off x="5227647" y="5477439"/>
            <a:ext cx="569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000" b="1" kern="0">
                <a:latin typeface="メイリオ" panose="020B0604030504040204" pitchFamily="50" charset="-128"/>
                <a:ea typeface="メイリオ" panose="020B0604030504040204" pitchFamily="50" charset="-128"/>
                <a:cs typeface="メイリオ" panose="020B0604030504040204" pitchFamily="50" charset="-128"/>
              </a:rPr>
              <a:t>平常時</a:t>
            </a:r>
          </a:p>
        </p:txBody>
      </p:sp>
      <p:sp>
        <p:nvSpPr>
          <p:cNvPr id="450" name="平行四辺形 449"/>
          <p:cNvSpPr/>
          <p:nvPr/>
        </p:nvSpPr>
        <p:spPr bwMode="auto">
          <a:xfrm rot="19735899">
            <a:off x="6859598" y="6051520"/>
            <a:ext cx="22225" cy="24045"/>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1" name="平行四辺形 450"/>
          <p:cNvSpPr/>
          <p:nvPr/>
        </p:nvSpPr>
        <p:spPr bwMode="auto">
          <a:xfrm rot="19735899">
            <a:off x="6859598" y="6110131"/>
            <a:ext cx="22225" cy="24045"/>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2" name="平行四辺形 451"/>
          <p:cNvSpPr/>
          <p:nvPr/>
        </p:nvSpPr>
        <p:spPr bwMode="auto">
          <a:xfrm rot="19735899">
            <a:off x="6859598" y="6162729"/>
            <a:ext cx="22225" cy="25549"/>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3" name="正方形/長方形 452"/>
          <p:cNvSpPr/>
          <p:nvPr/>
        </p:nvSpPr>
        <p:spPr>
          <a:xfrm>
            <a:off x="7921633" y="5468423"/>
            <a:ext cx="100013" cy="43583"/>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kumimoji="0" lang="ja-JP" altLang="en-US" sz="800"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4" name="楕円 453"/>
          <p:cNvSpPr/>
          <p:nvPr/>
        </p:nvSpPr>
        <p:spPr>
          <a:xfrm>
            <a:off x="7661284" y="5505991"/>
            <a:ext cx="1273175" cy="1203767"/>
          </a:xfrm>
          <a:prstGeom prst="ellipse">
            <a:avLst/>
          </a:prstGeom>
          <a:solidFill>
            <a:srgbClr val="FFE9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5" name="右矢印 453"/>
          <p:cNvSpPr/>
          <p:nvPr/>
        </p:nvSpPr>
        <p:spPr>
          <a:xfrm rot="16200000">
            <a:off x="7236978" y="6120965"/>
            <a:ext cx="266001" cy="15716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6" name="屈折矢印 454"/>
          <p:cNvSpPr/>
          <p:nvPr/>
        </p:nvSpPr>
        <p:spPr>
          <a:xfrm rot="16200000" flipH="1">
            <a:off x="7568970" y="6366986"/>
            <a:ext cx="386228" cy="230187"/>
          </a:xfrm>
          <a:prstGeom prst="bentUpArrow">
            <a:avLst>
              <a:gd name="adj1" fmla="val 23117"/>
              <a:gd name="adj2" fmla="val 29514"/>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7" name="図 169"/>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48515" y="6311511"/>
            <a:ext cx="520700" cy="33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8" name="右矢印 456"/>
          <p:cNvSpPr/>
          <p:nvPr/>
        </p:nvSpPr>
        <p:spPr>
          <a:xfrm>
            <a:off x="8645531" y="6016956"/>
            <a:ext cx="249239" cy="20739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59" name="グループ化 202"/>
          <p:cNvGrpSpPr>
            <a:grpSpLocks/>
          </p:cNvGrpSpPr>
          <p:nvPr/>
        </p:nvGrpSpPr>
        <p:grpSpPr bwMode="auto">
          <a:xfrm>
            <a:off x="8410581" y="6243883"/>
            <a:ext cx="973139" cy="535007"/>
            <a:chOff x="9311650" y="5458775"/>
            <a:chExt cx="1092998" cy="635164"/>
          </a:xfrm>
        </p:grpSpPr>
        <p:sp>
          <p:nvSpPr>
            <p:cNvPr id="646" name="平行四辺形 645"/>
            <p:cNvSpPr/>
            <p:nvPr/>
          </p:nvSpPr>
          <p:spPr>
            <a:xfrm>
              <a:off x="9354443" y="5712127"/>
              <a:ext cx="1050205" cy="224805"/>
            </a:xfrm>
            <a:prstGeom prst="parallelogram">
              <a:avLst>
                <a:gd name="adj" fmla="val 143491"/>
              </a:avLst>
            </a:prstGeom>
            <a:solidFill>
              <a:srgbClr val="FFFF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47" name="グループ化 204"/>
            <p:cNvGrpSpPr>
              <a:grpSpLocks/>
            </p:cNvGrpSpPr>
            <p:nvPr/>
          </p:nvGrpSpPr>
          <p:grpSpPr bwMode="auto">
            <a:xfrm>
              <a:off x="9624569" y="5458775"/>
              <a:ext cx="114866" cy="282311"/>
              <a:chOff x="9691388" y="5286253"/>
              <a:chExt cx="185059" cy="454829"/>
            </a:xfrm>
          </p:grpSpPr>
          <p:sp>
            <p:nvSpPr>
              <p:cNvPr id="675" name="円柱 674"/>
              <p:cNvSpPr/>
              <p:nvPr/>
            </p:nvSpPr>
            <p:spPr>
              <a:xfrm>
                <a:off x="9767516" y="5452972"/>
                <a:ext cx="45962" cy="287446"/>
              </a:xfrm>
              <a:prstGeom prst="can">
                <a:avLst/>
              </a:prstGeom>
              <a:solidFill>
                <a:srgbClr val="9A4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6" name="雲 675"/>
              <p:cNvSpPr/>
              <p:nvPr/>
            </p:nvSpPr>
            <p:spPr>
              <a:xfrm rot="21169776">
                <a:off x="9612395" y="5286253"/>
                <a:ext cx="264280" cy="310442"/>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48" name="グループ化 205"/>
            <p:cNvGrpSpPr>
              <a:grpSpLocks/>
            </p:cNvGrpSpPr>
            <p:nvPr/>
          </p:nvGrpSpPr>
          <p:grpSpPr bwMode="auto">
            <a:xfrm>
              <a:off x="9703798" y="5458775"/>
              <a:ext cx="114866" cy="282311"/>
              <a:chOff x="9691388" y="5286253"/>
              <a:chExt cx="185059" cy="454829"/>
            </a:xfrm>
          </p:grpSpPr>
          <p:sp>
            <p:nvSpPr>
              <p:cNvPr id="673" name="円柱 672"/>
              <p:cNvSpPr/>
              <p:nvPr/>
            </p:nvSpPr>
            <p:spPr>
              <a:xfrm>
                <a:off x="9769141" y="5452972"/>
                <a:ext cx="43088" cy="287446"/>
              </a:xfrm>
              <a:prstGeom prst="can">
                <a:avLst/>
              </a:prstGeom>
              <a:solidFill>
                <a:srgbClr val="9A4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4" name="雲 673"/>
              <p:cNvSpPr/>
              <p:nvPr/>
            </p:nvSpPr>
            <p:spPr>
              <a:xfrm rot="21169776">
                <a:off x="9691580" y="5286253"/>
                <a:ext cx="183847" cy="310442"/>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49" name="グループ化 206"/>
            <p:cNvGrpSpPr>
              <a:grpSpLocks/>
            </p:cNvGrpSpPr>
            <p:nvPr/>
          </p:nvGrpSpPr>
          <p:grpSpPr bwMode="auto">
            <a:xfrm>
              <a:off x="9997593" y="5623409"/>
              <a:ext cx="266026" cy="140063"/>
              <a:chOff x="9784485" y="4919609"/>
              <a:chExt cx="404139" cy="212779"/>
            </a:xfrm>
          </p:grpSpPr>
          <p:cxnSp>
            <p:nvCxnSpPr>
              <p:cNvPr id="668" name="直線コネクタ 667"/>
              <p:cNvCxnSpPr/>
              <p:nvPr/>
            </p:nvCxnSpPr>
            <p:spPr>
              <a:xfrm>
                <a:off x="9785282" y="4940548"/>
                <a:ext cx="20315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9" name="直線コネクタ 668"/>
              <p:cNvCxnSpPr/>
              <p:nvPr/>
            </p:nvCxnSpPr>
            <p:spPr>
              <a:xfrm>
                <a:off x="9988436" y="4918865"/>
                <a:ext cx="0" cy="2087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0" name="直線コネクタ 669"/>
              <p:cNvCxnSpPr/>
              <p:nvPr/>
            </p:nvCxnSpPr>
            <p:spPr>
              <a:xfrm>
                <a:off x="9785282" y="4918865"/>
                <a:ext cx="0" cy="2087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1" name="直線コネクタ 670"/>
              <p:cNvCxnSpPr/>
              <p:nvPr/>
            </p:nvCxnSpPr>
            <p:spPr>
              <a:xfrm>
                <a:off x="9988436" y="4992047"/>
                <a:ext cx="20044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2" name="直線コネクタ 671"/>
              <p:cNvCxnSpPr/>
              <p:nvPr/>
            </p:nvCxnSpPr>
            <p:spPr>
              <a:xfrm>
                <a:off x="10188882" y="4970364"/>
                <a:ext cx="0" cy="16262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50" name="直方体 649"/>
            <p:cNvSpPr/>
            <p:nvPr/>
          </p:nvSpPr>
          <p:spPr bwMode="auto">
            <a:xfrm>
              <a:off x="9889352" y="5731753"/>
              <a:ext cx="340559" cy="287251"/>
            </a:xfrm>
            <a:prstGeom prst="cube">
              <a:avLst>
                <a:gd name="adj" fmla="val 2611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51" name="グループ化 208"/>
            <p:cNvGrpSpPr>
              <a:grpSpLocks/>
            </p:cNvGrpSpPr>
            <p:nvPr/>
          </p:nvGrpSpPr>
          <p:grpSpPr bwMode="auto">
            <a:xfrm>
              <a:off x="9311650" y="5760827"/>
              <a:ext cx="419009" cy="333112"/>
              <a:chOff x="9522443" y="4509120"/>
              <a:chExt cx="885383" cy="703879"/>
            </a:xfrm>
          </p:grpSpPr>
          <p:pic>
            <p:nvPicPr>
              <p:cNvPr id="666" name="図 223"/>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7" name="正方形/長方形 666"/>
              <p:cNvSpPr/>
              <p:nvPr/>
            </p:nvSpPr>
            <p:spPr>
              <a:xfrm>
                <a:off x="9616634" y="4922709"/>
                <a:ext cx="222288" cy="150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52" name="フリーフォーム 650"/>
            <p:cNvSpPr/>
            <p:nvPr/>
          </p:nvSpPr>
          <p:spPr>
            <a:xfrm>
              <a:off x="9709266" y="5933364"/>
              <a:ext cx="192567" cy="92777"/>
            </a:xfrm>
            <a:custGeom>
              <a:avLst/>
              <a:gdLst>
                <a:gd name="connsiteX0" fmla="*/ 0 w 217583"/>
                <a:gd name="connsiteY0" fmla="*/ 0 h 148727"/>
                <a:gd name="connsiteX1" fmla="*/ 22034 w 217583"/>
                <a:gd name="connsiteY1" fmla="*/ 8262 h 148727"/>
                <a:gd name="connsiteX2" fmla="*/ 24788 w 217583"/>
                <a:gd name="connsiteY2" fmla="*/ 19279 h 148727"/>
                <a:gd name="connsiteX3" fmla="*/ 38559 w 217583"/>
                <a:gd name="connsiteY3" fmla="*/ 44067 h 148727"/>
                <a:gd name="connsiteX4" fmla="*/ 44067 w 217583"/>
                <a:gd name="connsiteY4" fmla="*/ 60592 h 148727"/>
                <a:gd name="connsiteX5" fmla="*/ 49576 w 217583"/>
                <a:gd name="connsiteY5" fmla="*/ 74364 h 148727"/>
                <a:gd name="connsiteX6" fmla="*/ 52330 w 217583"/>
                <a:gd name="connsiteY6" fmla="*/ 90889 h 148727"/>
                <a:gd name="connsiteX7" fmla="*/ 57838 w 217583"/>
                <a:gd name="connsiteY7" fmla="*/ 107414 h 148727"/>
                <a:gd name="connsiteX8" fmla="*/ 63347 w 217583"/>
                <a:gd name="connsiteY8" fmla="*/ 129448 h 148727"/>
                <a:gd name="connsiteX9" fmla="*/ 77118 w 217583"/>
                <a:gd name="connsiteY9" fmla="*/ 148727 h 148727"/>
                <a:gd name="connsiteX10" fmla="*/ 134957 w 217583"/>
                <a:gd name="connsiteY10" fmla="*/ 145973 h 148727"/>
                <a:gd name="connsiteX11" fmla="*/ 151482 w 217583"/>
                <a:gd name="connsiteY11" fmla="*/ 129448 h 148727"/>
                <a:gd name="connsiteX12" fmla="*/ 168007 w 217583"/>
                <a:gd name="connsiteY12" fmla="*/ 107414 h 148727"/>
                <a:gd name="connsiteX13" fmla="*/ 176270 w 217583"/>
                <a:gd name="connsiteY13" fmla="*/ 85380 h 148727"/>
                <a:gd name="connsiteX14" fmla="*/ 179024 w 217583"/>
                <a:gd name="connsiteY14" fmla="*/ 74364 h 148727"/>
                <a:gd name="connsiteX15" fmla="*/ 184532 w 217583"/>
                <a:gd name="connsiteY15" fmla="*/ 63347 h 148727"/>
                <a:gd name="connsiteX16" fmla="*/ 190041 w 217583"/>
                <a:gd name="connsiteY16" fmla="*/ 38559 h 148727"/>
                <a:gd name="connsiteX17" fmla="*/ 195549 w 217583"/>
                <a:gd name="connsiteY17" fmla="*/ 30296 h 148727"/>
                <a:gd name="connsiteX18" fmla="*/ 203812 w 217583"/>
                <a:gd name="connsiteY18" fmla="*/ 13771 h 148727"/>
                <a:gd name="connsiteX19" fmla="*/ 212075 w 217583"/>
                <a:gd name="connsiteY19" fmla="*/ 11017 h 148727"/>
                <a:gd name="connsiteX20" fmla="*/ 217583 w 217583"/>
                <a:gd name="connsiteY20" fmla="*/ 8262 h 14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83" h="148727">
                  <a:moveTo>
                    <a:pt x="0" y="0"/>
                  </a:moveTo>
                  <a:cubicBezTo>
                    <a:pt x="5994" y="1199"/>
                    <a:pt x="17670" y="1716"/>
                    <a:pt x="22034" y="8262"/>
                  </a:cubicBezTo>
                  <a:cubicBezTo>
                    <a:pt x="24134" y="11412"/>
                    <a:pt x="23251" y="15820"/>
                    <a:pt x="24788" y="19279"/>
                  </a:cubicBezTo>
                  <a:cubicBezTo>
                    <a:pt x="38766" y="50730"/>
                    <a:pt x="27894" y="17402"/>
                    <a:pt x="38559" y="44067"/>
                  </a:cubicBezTo>
                  <a:cubicBezTo>
                    <a:pt x="40715" y="49458"/>
                    <a:pt x="41911" y="55201"/>
                    <a:pt x="44067" y="60592"/>
                  </a:cubicBezTo>
                  <a:lnTo>
                    <a:pt x="49576" y="74364"/>
                  </a:lnTo>
                  <a:cubicBezTo>
                    <a:pt x="50494" y="79872"/>
                    <a:pt x="50976" y="85471"/>
                    <a:pt x="52330" y="90889"/>
                  </a:cubicBezTo>
                  <a:cubicBezTo>
                    <a:pt x="53738" y="96522"/>
                    <a:pt x="56699" y="101721"/>
                    <a:pt x="57838" y="107414"/>
                  </a:cubicBezTo>
                  <a:cubicBezTo>
                    <a:pt x="58885" y="112649"/>
                    <a:pt x="60525" y="123804"/>
                    <a:pt x="63347" y="129448"/>
                  </a:cubicBezTo>
                  <a:cubicBezTo>
                    <a:pt x="65363" y="133481"/>
                    <a:pt x="75241" y="146225"/>
                    <a:pt x="77118" y="148727"/>
                  </a:cubicBezTo>
                  <a:cubicBezTo>
                    <a:pt x="96398" y="147809"/>
                    <a:pt x="115898" y="149022"/>
                    <a:pt x="134957" y="145973"/>
                  </a:cubicBezTo>
                  <a:cubicBezTo>
                    <a:pt x="143785" y="144561"/>
                    <a:pt x="146915" y="135158"/>
                    <a:pt x="151482" y="129448"/>
                  </a:cubicBezTo>
                  <a:cubicBezTo>
                    <a:pt x="159799" y="119051"/>
                    <a:pt x="160322" y="126625"/>
                    <a:pt x="168007" y="107414"/>
                  </a:cubicBezTo>
                  <a:cubicBezTo>
                    <a:pt x="170921" y="100129"/>
                    <a:pt x="174110" y="92942"/>
                    <a:pt x="176270" y="85380"/>
                  </a:cubicBezTo>
                  <a:cubicBezTo>
                    <a:pt x="177310" y="81741"/>
                    <a:pt x="177695" y="77908"/>
                    <a:pt x="179024" y="74364"/>
                  </a:cubicBezTo>
                  <a:cubicBezTo>
                    <a:pt x="180466" y="70520"/>
                    <a:pt x="182696" y="67019"/>
                    <a:pt x="184532" y="63347"/>
                  </a:cubicBezTo>
                  <a:cubicBezTo>
                    <a:pt x="185590" y="57001"/>
                    <a:pt x="186651" y="45339"/>
                    <a:pt x="190041" y="38559"/>
                  </a:cubicBezTo>
                  <a:cubicBezTo>
                    <a:pt x="191521" y="35598"/>
                    <a:pt x="194069" y="33257"/>
                    <a:pt x="195549" y="30296"/>
                  </a:cubicBezTo>
                  <a:cubicBezTo>
                    <a:pt x="198874" y="23646"/>
                    <a:pt x="197237" y="19031"/>
                    <a:pt x="203812" y="13771"/>
                  </a:cubicBezTo>
                  <a:cubicBezTo>
                    <a:pt x="206079" y="11957"/>
                    <a:pt x="209379" y="12095"/>
                    <a:pt x="212075" y="11017"/>
                  </a:cubicBezTo>
                  <a:cubicBezTo>
                    <a:pt x="213981" y="10255"/>
                    <a:pt x="215747" y="9180"/>
                    <a:pt x="217583" y="8262"/>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53" name="グループ化 210"/>
            <p:cNvGrpSpPr>
              <a:grpSpLocks/>
            </p:cNvGrpSpPr>
            <p:nvPr/>
          </p:nvGrpSpPr>
          <p:grpSpPr bwMode="auto">
            <a:xfrm>
              <a:off x="9584968" y="5878639"/>
              <a:ext cx="81746" cy="90291"/>
              <a:chOff x="12536806" y="4182643"/>
              <a:chExt cx="100432" cy="110930"/>
            </a:xfrm>
          </p:grpSpPr>
          <p:sp>
            <p:nvSpPr>
              <p:cNvPr id="662" name="楕円 661"/>
              <p:cNvSpPr/>
              <p:nvPr/>
            </p:nvSpPr>
            <p:spPr>
              <a:xfrm>
                <a:off x="12536175" y="4181926"/>
                <a:ext cx="100767" cy="1008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63" name="グループ化 220"/>
              <p:cNvGrpSpPr>
                <a:grpSpLocks/>
              </p:cNvGrpSpPr>
              <p:nvPr/>
            </p:nvGrpSpPr>
            <p:grpSpPr bwMode="auto">
              <a:xfrm rot="731207">
                <a:off x="12564163" y="4183991"/>
                <a:ext cx="45719" cy="109582"/>
                <a:chOff x="12471802" y="3668802"/>
                <a:chExt cx="434170" cy="598160"/>
              </a:xfrm>
            </p:grpSpPr>
            <p:sp>
              <p:nvSpPr>
                <p:cNvPr id="664" name="二等辺三角形 663"/>
                <p:cNvSpPr/>
                <p:nvPr/>
              </p:nvSpPr>
              <p:spPr>
                <a:xfrm>
                  <a:off x="12332455" y="3599296"/>
                  <a:ext cx="20796" cy="335024"/>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5" name="二等辺三角形 664"/>
                <p:cNvSpPr/>
                <p:nvPr/>
              </p:nvSpPr>
              <p:spPr>
                <a:xfrm rot="10800000">
                  <a:off x="12493282" y="3854397"/>
                  <a:ext cx="124818" cy="335024"/>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654" name="正方形/長方形 653"/>
            <p:cNvSpPr/>
            <p:nvPr/>
          </p:nvSpPr>
          <p:spPr bwMode="auto">
            <a:xfrm>
              <a:off x="10040910" y="5869134"/>
              <a:ext cx="92718" cy="14808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55" name="グループ化 212"/>
            <p:cNvGrpSpPr>
              <a:grpSpLocks/>
            </p:cNvGrpSpPr>
            <p:nvPr/>
          </p:nvGrpSpPr>
          <p:grpSpPr bwMode="auto">
            <a:xfrm>
              <a:off x="9917510" y="5840191"/>
              <a:ext cx="52990" cy="59435"/>
              <a:chOff x="9951726" y="6073970"/>
              <a:chExt cx="370741" cy="415828"/>
            </a:xfrm>
          </p:grpSpPr>
          <p:sp>
            <p:nvSpPr>
              <p:cNvPr id="656" name="正方形/長方形 655"/>
              <p:cNvSpPr/>
              <p:nvPr/>
            </p:nvSpPr>
            <p:spPr>
              <a:xfrm>
                <a:off x="9954319" y="6076738"/>
                <a:ext cx="374246" cy="411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57" name="グループ化 214"/>
              <p:cNvGrpSpPr>
                <a:grpSpLocks/>
              </p:cNvGrpSpPr>
              <p:nvPr/>
            </p:nvGrpSpPr>
            <p:grpSpPr bwMode="auto">
              <a:xfrm>
                <a:off x="9976611" y="6126471"/>
                <a:ext cx="315161" cy="303150"/>
                <a:chOff x="9976611" y="6126471"/>
                <a:chExt cx="315161" cy="303150"/>
              </a:xfrm>
            </p:grpSpPr>
            <p:sp>
              <p:nvSpPr>
                <p:cNvPr id="658" name="フローチャート: 抜出し 657"/>
                <p:cNvSpPr/>
                <p:nvPr/>
              </p:nvSpPr>
              <p:spPr>
                <a:xfrm>
                  <a:off x="10465792" y="6263983"/>
                  <a:ext cx="286919" cy="162273"/>
                </a:xfrm>
                <a:prstGeom prst="flowChartExtra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9" name="フローチャート: 結合子 658"/>
                <p:cNvSpPr/>
                <p:nvPr/>
              </p:nvSpPr>
              <p:spPr>
                <a:xfrm>
                  <a:off x="10490742" y="6126668"/>
                  <a:ext cx="212069" cy="12482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0" name="フローチャート: 抜出し 659"/>
                <p:cNvSpPr/>
                <p:nvPr/>
              </p:nvSpPr>
              <p:spPr>
                <a:xfrm rot="10800000">
                  <a:off x="9979267" y="6263983"/>
                  <a:ext cx="511475" cy="162273"/>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1" name="フローチャート: 結合子 660"/>
                <p:cNvSpPr/>
                <p:nvPr/>
              </p:nvSpPr>
              <p:spPr>
                <a:xfrm rot="10800000">
                  <a:off x="10004217" y="6126668"/>
                  <a:ext cx="461575" cy="12482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grpSp>
        <p:nvGrpSpPr>
          <p:cNvPr id="460" name="グループ化 459"/>
          <p:cNvGrpSpPr/>
          <p:nvPr/>
        </p:nvGrpSpPr>
        <p:grpSpPr>
          <a:xfrm rot="19954016">
            <a:off x="8492734" y="6413556"/>
            <a:ext cx="59967" cy="136061"/>
            <a:chOff x="12471802" y="3668802"/>
            <a:chExt cx="434170" cy="598160"/>
          </a:xfrm>
          <a:solidFill>
            <a:srgbClr val="E9CF11"/>
          </a:solidFill>
        </p:grpSpPr>
        <p:sp>
          <p:nvSpPr>
            <p:cNvPr id="644" name="二等辺三角形 643"/>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5" name="二等辺三角形 644"/>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61" name="グループ化 237"/>
          <p:cNvGrpSpPr>
            <a:grpSpLocks/>
          </p:cNvGrpSpPr>
          <p:nvPr/>
        </p:nvGrpSpPr>
        <p:grpSpPr bwMode="auto">
          <a:xfrm>
            <a:off x="8731259" y="5505993"/>
            <a:ext cx="606425" cy="324611"/>
            <a:chOff x="9595961" y="6335332"/>
            <a:chExt cx="534955" cy="302255"/>
          </a:xfrm>
        </p:grpSpPr>
        <p:sp>
          <p:nvSpPr>
            <p:cNvPr id="635" name="直方体 634"/>
            <p:cNvSpPr/>
            <p:nvPr/>
          </p:nvSpPr>
          <p:spPr bwMode="auto">
            <a:xfrm>
              <a:off x="9595961" y="6335332"/>
              <a:ext cx="534955" cy="299456"/>
            </a:xfrm>
            <a:prstGeom prst="cube">
              <a:avLst>
                <a:gd name="adj" fmla="val 28815"/>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6" name="正方形/長方形 635"/>
            <p:cNvSpPr/>
            <p:nvPr/>
          </p:nvSpPr>
          <p:spPr bwMode="auto">
            <a:xfrm>
              <a:off x="9614167" y="6465469"/>
              <a:ext cx="418721" cy="19591"/>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7" name="平行四辺形 636"/>
            <p:cNvSpPr/>
            <p:nvPr/>
          </p:nvSpPr>
          <p:spPr bwMode="auto">
            <a:xfrm rot="19735899">
              <a:off x="10087504" y="6408097"/>
              <a:ext cx="22406" cy="25188"/>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8" name="平行四辺形 637"/>
            <p:cNvSpPr/>
            <p:nvPr/>
          </p:nvSpPr>
          <p:spPr bwMode="auto">
            <a:xfrm rot="19735899">
              <a:off x="10087504" y="6471066"/>
              <a:ext cx="22406" cy="25188"/>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9" name="平行四辺形 638"/>
            <p:cNvSpPr/>
            <p:nvPr/>
          </p:nvSpPr>
          <p:spPr bwMode="auto">
            <a:xfrm rot="19735899">
              <a:off x="10087504" y="6527040"/>
              <a:ext cx="22406" cy="25188"/>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0" name="正方形/長方形 639"/>
            <p:cNvSpPr/>
            <p:nvPr/>
          </p:nvSpPr>
          <p:spPr bwMode="auto">
            <a:xfrm>
              <a:off x="9614167" y="6520043"/>
              <a:ext cx="418721" cy="19591"/>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41" name="直線コネクタ 640"/>
            <p:cNvCxnSpPr/>
            <p:nvPr/>
          </p:nvCxnSpPr>
          <p:spPr>
            <a:xfrm>
              <a:off x="9693989" y="6458473"/>
              <a:ext cx="7002" cy="17911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2" name="直線コネクタ 641"/>
            <p:cNvCxnSpPr/>
            <p:nvPr/>
          </p:nvCxnSpPr>
          <p:spPr>
            <a:xfrm>
              <a:off x="9803221" y="6458473"/>
              <a:ext cx="7002" cy="17911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3" name="直線コネクタ 642"/>
            <p:cNvCxnSpPr/>
            <p:nvPr/>
          </p:nvCxnSpPr>
          <p:spPr>
            <a:xfrm>
              <a:off x="9918054" y="6458473"/>
              <a:ext cx="7002" cy="17911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62" name="グループ化 461"/>
          <p:cNvGrpSpPr/>
          <p:nvPr/>
        </p:nvGrpSpPr>
        <p:grpSpPr>
          <a:xfrm rot="731207">
            <a:off x="9126364" y="5558863"/>
            <a:ext cx="49160" cy="111544"/>
            <a:chOff x="12471802" y="3668802"/>
            <a:chExt cx="434170" cy="598160"/>
          </a:xfrm>
          <a:solidFill>
            <a:srgbClr val="E9CF11"/>
          </a:solidFill>
        </p:grpSpPr>
        <p:sp>
          <p:nvSpPr>
            <p:cNvPr id="633" name="二等辺三角形 632"/>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4" name="二等辺三角形 633"/>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63" name="グループ化 462"/>
          <p:cNvGrpSpPr/>
          <p:nvPr/>
        </p:nvGrpSpPr>
        <p:grpSpPr>
          <a:xfrm rot="19954016">
            <a:off x="8991172" y="5561511"/>
            <a:ext cx="55207" cy="125263"/>
            <a:chOff x="12471802" y="3668802"/>
            <a:chExt cx="434170" cy="598160"/>
          </a:xfrm>
          <a:solidFill>
            <a:srgbClr val="E9CF11"/>
          </a:solidFill>
        </p:grpSpPr>
        <p:sp>
          <p:nvSpPr>
            <p:cNvPr id="631" name="二等辺三角形 630"/>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2" name="二等辺三角形 631"/>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64" name="円弧 463"/>
          <p:cNvSpPr/>
          <p:nvPr/>
        </p:nvSpPr>
        <p:spPr>
          <a:xfrm rot="5068458">
            <a:off x="9070602" y="5792518"/>
            <a:ext cx="211899" cy="357188"/>
          </a:xfrm>
          <a:prstGeom prst="arc">
            <a:avLst>
              <a:gd name="adj1" fmla="val 11390515"/>
              <a:gd name="adj2" fmla="val 2150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65" name="グループ化 254"/>
          <p:cNvGrpSpPr>
            <a:grpSpLocks/>
          </p:cNvGrpSpPr>
          <p:nvPr/>
        </p:nvGrpSpPr>
        <p:grpSpPr bwMode="auto">
          <a:xfrm>
            <a:off x="8907469" y="5901238"/>
            <a:ext cx="385763" cy="290047"/>
            <a:chOff x="9522443" y="4509120"/>
            <a:chExt cx="885383" cy="703879"/>
          </a:xfrm>
        </p:grpSpPr>
        <p:pic>
          <p:nvPicPr>
            <p:cNvPr id="629" name="図 255"/>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0" name="正方形/長方形 629"/>
            <p:cNvSpPr/>
            <p:nvPr/>
          </p:nvSpPr>
          <p:spPr>
            <a:xfrm>
              <a:off x="9617175" y="4921236"/>
              <a:ext cx="222256" cy="14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66" name="グループ化 257"/>
          <p:cNvGrpSpPr>
            <a:grpSpLocks/>
          </p:cNvGrpSpPr>
          <p:nvPr/>
        </p:nvGrpSpPr>
        <p:grpSpPr bwMode="auto">
          <a:xfrm>
            <a:off x="9147184" y="6000421"/>
            <a:ext cx="74613" cy="79651"/>
            <a:chOff x="12536806" y="4182643"/>
            <a:chExt cx="100432" cy="110930"/>
          </a:xfrm>
        </p:grpSpPr>
        <p:sp>
          <p:nvSpPr>
            <p:cNvPr id="625" name="楕円 624"/>
            <p:cNvSpPr/>
            <p:nvPr/>
          </p:nvSpPr>
          <p:spPr>
            <a:xfrm>
              <a:off x="12536806" y="4182643"/>
              <a:ext cx="100432" cy="1004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26" name="グループ化 259"/>
            <p:cNvGrpSpPr>
              <a:grpSpLocks/>
            </p:cNvGrpSpPr>
            <p:nvPr/>
          </p:nvGrpSpPr>
          <p:grpSpPr bwMode="auto">
            <a:xfrm rot="731207">
              <a:off x="12564163" y="4183991"/>
              <a:ext cx="45719" cy="109582"/>
              <a:chOff x="12471802" y="3668802"/>
              <a:chExt cx="434170" cy="598160"/>
            </a:xfrm>
          </p:grpSpPr>
          <p:sp>
            <p:nvSpPr>
              <p:cNvPr id="627" name="二等辺三角形 626"/>
              <p:cNvSpPr/>
              <p:nvPr/>
            </p:nvSpPr>
            <p:spPr>
              <a:xfrm>
                <a:off x="12339337" y="3658552"/>
                <a:ext cx="101467" cy="251344"/>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8" name="二等辺三角形 627"/>
              <p:cNvSpPr/>
              <p:nvPr/>
            </p:nvSpPr>
            <p:spPr>
              <a:xfrm rot="10800000">
                <a:off x="12468049" y="3871993"/>
                <a:ext cx="182636" cy="274194"/>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467" name="テキスト ボックス 262"/>
          <p:cNvSpPr txBox="1">
            <a:spLocks noChangeArrowheads="1"/>
          </p:cNvSpPr>
          <p:nvPr/>
        </p:nvSpPr>
        <p:spPr bwMode="auto">
          <a:xfrm>
            <a:off x="8951922" y="5379751"/>
            <a:ext cx="4924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市役所</a:t>
            </a:r>
          </a:p>
        </p:txBody>
      </p:sp>
      <p:sp>
        <p:nvSpPr>
          <p:cNvPr id="468" name="テキスト ボックス 263"/>
          <p:cNvSpPr txBox="1">
            <a:spLocks noChangeArrowheads="1"/>
          </p:cNvSpPr>
          <p:nvPr/>
        </p:nvSpPr>
        <p:spPr bwMode="auto">
          <a:xfrm>
            <a:off x="9050339" y="6230349"/>
            <a:ext cx="389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公園</a:t>
            </a:r>
          </a:p>
        </p:txBody>
      </p:sp>
      <p:pic>
        <p:nvPicPr>
          <p:cNvPr id="469" name="図 264"/>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009069" y="5758469"/>
            <a:ext cx="247651" cy="18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0" name="平行四辺形 469"/>
          <p:cNvSpPr/>
          <p:nvPr/>
        </p:nvSpPr>
        <p:spPr bwMode="auto">
          <a:xfrm rot="19735899">
            <a:off x="6859598" y="6051520"/>
            <a:ext cx="22225" cy="24045"/>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1" name="平行四辺形 470"/>
          <p:cNvSpPr/>
          <p:nvPr/>
        </p:nvSpPr>
        <p:spPr bwMode="auto">
          <a:xfrm rot="19735899">
            <a:off x="6859598" y="6110131"/>
            <a:ext cx="22225" cy="24045"/>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2" name="平行四辺形 471"/>
          <p:cNvSpPr/>
          <p:nvPr/>
        </p:nvSpPr>
        <p:spPr bwMode="auto">
          <a:xfrm rot="19735899">
            <a:off x="6859598" y="6162729"/>
            <a:ext cx="22225" cy="25549"/>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3" name="正方形/長方形 472"/>
          <p:cNvSpPr/>
          <p:nvPr/>
        </p:nvSpPr>
        <p:spPr>
          <a:xfrm>
            <a:off x="7073910" y="5483443"/>
            <a:ext cx="530225" cy="205888"/>
          </a:xfrm>
          <a:prstGeom prst="rect">
            <a:avLst/>
          </a:prstGeom>
          <a:solidFill>
            <a:srgbClr val="FF4F0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4" name="テキスト ボックス 150"/>
          <p:cNvSpPr txBox="1">
            <a:spLocks noChangeArrowheads="1"/>
          </p:cNvSpPr>
          <p:nvPr/>
        </p:nvSpPr>
        <p:spPr bwMode="auto">
          <a:xfrm>
            <a:off x="7061208" y="5471428"/>
            <a:ext cx="569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000" b="1" kern="0">
                <a:latin typeface="メイリオ" panose="020B0604030504040204" pitchFamily="50" charset="-128"/>
                <a:ea typeface="メイリオ" panose="020B0604030504040204" pitchFamily="50" charset="-128"/>
                <a:cs typeface="メイリオ" panose="020B0604030504040204" pitchFamily="50" charset="-128"/>
              </a:rPr>
              <a:t>災害時</a:t>
            </a:r>
          </a:p>
        </p:txBody>
      </p:sp>
      <p:sp>
        <p:nvSpPr>
          <p:cNvPr id="475" name="L 字 474"/>
          <p:cNvSpPr/>
          <p:nvPr/>
        </p:nvSpPr>
        <p:spPr>
          <a:xfrm rot="10800000">
            <a:off x="7910515" y="5716387"/>
            <a:ext cx="620712" cy="321607"/>
          </a:xfrm>
          <a:prstGeom prst="corner">
            <a:avLst>
              <a:gd name="adj1" fmla="val 35737"/>
              <a:gd name="adj2" fmla="val 32981"/>
            </a:avLst>
          </a:prstGeom>
          <a:gradFill flip="none" rotWithShape="1">
            <a:gsLst>
              <a:gs pos="80000">
                <a:schemeClr val="accent6">
                  <a:lumMod val="0"/>
                  <a:lumOff val="100000"/>
                </a:schemeClr>
              </a:gs>
              <a:gs pos="22000">
                <a:srgbClr val="FFC000"/>
              </a:gs>
            </a:gsLst>
            <a:path path="circle">
              <a:fillToRect r="100000" b="100000"/>
            </a:path>
            <a:tileRect l="-100000" t="-100000"/>
          </a:gra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76" name="グループ化 336"/>
          <p:cNvGrpSpPr>
            <a:grpSpLocks/>
          </p:cNvGrpSpPr>
          <p:nvPr/>
        </p:nvGrpSpPr>
        <p:grpSpPr bwMode="auto">
          <a:xfrm>
            <a:off x="7469197" y="5444378"/>
            <a:ext cx="579437" cy="554545"/>
            <a:chOff x="9092262" y="4587994"/>
            <a:chExt cx="579326" cy="586114"/>
          </a:xfrm>
        </p:grpSpPr>
        <p:sp>
          <p:nvSpPr>
            <p:cNvPr id="599" name="直方体 598"/>
            <p:cNvSpPr/>
            <p:nvPr/>
          </p:nvSpPr>
          <p:spPr bwMode="auto">
            <a:xfrm>
              <a:off x="9092262" y="4778600"/>
              <a:ext cx="579326" cy="324030"/>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00" name="グループ化 338"/>
            <p:cNvGrpSpPr>
              <a:grpSpLocks/>
            </p:cNvGrpSpPr>
            <p:nvPr/>
          </p:nvGrpSpPr>
          <p:grpSpPr bwMode="auto">
            <a:xfrm>
              <a:off x="9113127" y="4587994"/>
              <a:ext cx="535140" cy="586114"/>
              <a:chOff x="9113127" y="4587994"/>
              <a:chExt cx="535140" cy="586114"/>
            </a:xfrm>
          </p:grpSpPr>
          <p:sp>
            <p:nvSpPr>
              <p:cNvPr id="601" name="円柱 600"/>
              <p:cNvSpPr/>
              <p:nvPr/>
            </p:nvSpPr>
            <p:spPr bwMode="auto">
              <a:xfrm>
                <a:off x="9491302" y="4587994"/>
                <a:ext cx="70265" cy="224447"/>
              </a:xfrm>
              <a:prstGeom prst="can">
                <a:avLst/>
              </a:prstGeom>
              <a:solidFill>
                <a:schemeClr val="accent6">
                  <a:lumMod val="60000"/>
                  <a:lumOff val="4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2" name="フローチャート : 記憶データ 178"/>
              <p:cNvSpPr/>
              <p:nvPr/>
            </p:nvSpPr>
            <p:spPr bwMode="auto">
              <a:xfrm rot="16200000">
                <a:off x="9500946" y="4617404"/>
                <a:ext cx="49240" cy="66662"/>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3" name="フローチャート : 記憶データ 181"/>
              <p:cNvSpPr/>
              <p:nvPr/>
            </p:nvSpPr>
            <p:spPr bwMode="auto">
              <a:xfrm rot="16200000">
                <a:off x="9500946" y="4690470"/>
                <a:ext cx="49240" cy="66662"/>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4" name="円/楕円 185"/>
              <p:cNvSpPr/>
              <p:nvPr/>
            </p:nvSpPr>
            <p:spPr bwMode="auto">
              <a:xfrm>
                <a:off x="9492235" y="4587994"/>
                <a:ext cx="63488" cy="11119"/>
              </a:xfrm>
              <a:prstGeom prst="ellipse">
                <a:avLst/>
              </a:prstGeom>
              <a:solidFill>
                <a:srgbClr val="4C4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5" name="正方形/長方形 604"/>
              <p:cNvSpPr/>
              <p:nvPr/>
            </p:nvSpPr>
            <p:spPr bwMode="auto">
              <a:xfrm>
                <a:off x="9112895" y="4919967"/>
                <a:ext cx="450763" cy="20648"/>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6" name="直方体 605"/>
              <p:cNvSpPr/>
              <p:nvPr/>
            </p:nvSpPr>
            <p:spPr bwMode="auto">
              <a:xfrm>
                <a:off x="9287486" y="4958088"/>
                <a:ext cx="292044" cy="216020"/>
              </a:xfrm>
              <a:prstGeom prst="cube">
                <a:avLst>
                  <a:gd name="adj" fmla="val 3383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7" name="正方形/長方形 606"/>
              <p:cNvSpPr/>
              <p:nvPr/>
            </p:nvSpPr>
            <p:spPr bwMode="auto">
              <a:xfrm>
                <a:off x="9268440" y="4919967"/>
                <a:ext cx="11111" cy="270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8" name="正方形/長方形 607"/>
              <p:cNvSpPr/>
              <p:nvPr/>
            </p:nvSpPr>
            <p:spPr bwMode="auto">
              <a:xfrm>
                <a:off x="9408113" y="4919967"/>
                <a:ext cx="11111" cy="270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9" name="正方形/長方形 608"/>
              <p:cNvSpPr/>
              <p:nvPr/>
            </p:nvSpPr>
            <p:spPr bwMode="auto">
              <a:xfrm>
                <a:off x="9303358" y="5077216"/>
                <a:ext cx="15872"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0" name="正方形/長方形 609"/>
              <p:cNvSpPr/>
              <p:nvPr/>
            </p:nvSpPr>
            <p:spPr bwMode="auto">
              <a:xfrm>
                <a:off x="9336690" y="5077216"/>
                <a:ext cx="15872"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1" name="正方形/長方形 610"/>
              <p:cNvSpPr/>
              <p:nvPr/>
            </p:nvSpPr>
            <p:spPr bwMode="auto">
              <a:xfrm>
                <a:off x="9371608" y="5077216"/>
                <a:ext cx="15872"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2" name="正方形/長方形 611"/>
              <p:cNvSpPr/>
              <p:nvPr/>
            </p:nvSpPr>
            <p:spPr bwMode="auto">
              <a:xfrm>
                <a:off x="9406527" y="5077216"/>
                <a:ext cx="15872"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3" name="正方形/長方形 612"/>
              <p:cNvSpPr/>
              <p:nvPr/>
            </p:nvSpPr>
            <p:spPr bwMode="auto">
              <a:xfrm>
                <a:off x="9435096" y="5077216"/>
                <a:ext cx="15872"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4" name="正方形/長方形 613"/>
              <p:cNvSpPr/>
              <p:nvPr/>
            </p:nvSpPr>
            <p:spPr bwMode="auto">
              <a:xfrm>
                <a:off x="9468427" y="5077216"/>
                <a:ext cx="17460" cy="3018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5" name="正方形/長方形 614"/>
              <p:cNvSpPr/>
              <p:nvPr/>
            </p:nvSpPr>
            <p:spPr bwMode="auto">
              <a:xfrm>
                <a:off x="9112895" y="4997797"/>
                <a:ext cx="155545" cy="2223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2" name="平行四辺形 621"/>
              <p:cNvSpPr/>
              <p:nvPr/>
            </p:nvSpPr>
            <p:spPr bwMode="auto">
              <a:xfrm rot="19735899">
                <a:off x="9623972" y="4858019"/>
                <a:ext cx="23808" cy="27003"/>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3" name="平行四辺形 622"/>
              <p:cNvSpPr/>
              <p:nvPr/>
            </p:nvSpPr>
            <p:spPr bwMode="auto">
              <a:xfrm rot="19735899">
                <a:off x="9623972" y="4926320"/>
                <a:ext cx="23808" cy="28591"/>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4" name="平行四辺形 623"/>
              <p:cNvSpPr/>
              <p:nvPr/>
            </p:nvSpPr>
            <p:spPr bwMode="auto">
              <a:xfrm rot="19735899">
                <a:off x="9623972" y="4986679"/>
                <a:ext cx="23808" cy="28591"/>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477" name="グループ化 163"/>
          <p:cNvGrpSpPr>
            <a:grpSpLocks/>
          </p:cNvGrpSpPr>
          <p:nvPr/>
        </p:nvGrpSpPr>
        <p:grpSpPr bwMode="auto">
          <a:xfrm>
            <a:off x="7151695" y="5725407"/>
            <a:ext cx="463551" cy="348657"/>
            <a:chOff x="9522443" y="4509120"/>
            <a:chExt cx="885383" cy="703879"/>
          </a:xfrm>
        </p:grpSpPr>
        <p:pic>
          <p:nvPicPr>
            <p:cNvPr id="597" name="図 16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8" name="正方形/長方形 597"/>
            <p:cNvSpPr/>
            <p:nvPr/>
          </p:nvSpPr>
          <p:spPr>
            <a:xfrm>
              <a:off x="9616438" y="4921739"/>
              <a:ext cx="224378" cy="151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78" name="テキスト ボックス 359"/>
          <p:cNvSpPr txBox="1">
            <a:spLocks noChangeArrowheads="1"/>
          </p:cNvSpPr>
          <p:nvPr/>
        </p:nvSpPr>
        <p:spPr bwMode="auto">
          <a:xfrm>
            <a:off x="8058151" y="5683320"/>
            <a:ext cx="3642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600" ker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送 電</a:t>
            </a:r>
          </a:p>
        </p:txBody>
      </p:sp>
      <p:sp>
        <p:nvSpPr>
          <p:cNvPr id="479" name="テキスト ボックス 171"/>
          <p:cNvSpPr txBox="1">
            <a:spLocks noChangeArrowheads="1"/>
          </p:cNvSpPr>
          <p:nvPr/>
        </p:nvSpPr>
        <p:spPr bwMode="auto">
          <a:xfrm>
            <a:off x="7877184" y="5379752"/>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ゴミ</a:t>
            </a:r>
            <a:endParaRPr lang="en-US" altLang="ja-JP" sz="800" kern="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焼却施設</a:t>
            </a:r>
          </a:p>
        </p:txBody>
      </p:sp>
      <p:grpSp>
        <p:nvGrpSpPr>
          <p:cNvPr id="480" name="グループ化 388"/>
          <p:cNvGrpSpPr>
            <a:grpSpLocks/>
          </p:cNvGrpSpPr>
          <p:nvPr/>
        </p:nvGrpSpPr>
        <p:grpSpPr bwMode="auto">
          <a:xfrm flipV="1">
            <a:off x="7199315" y="5950828"/>
            <a:ext cx="100012" cy="18035"/>
            <a:chOff x="9284458" y="6066181"/>
            <a:chExt cx="1029302" cy="201952"/>
          </a:xfrm>
        </p:grpSpPr>
        <p:sp>
          <p:nvSpPr>
            <p:cNvPr id="592" name="正方形/長方形 591"/>
            <p:cNvSpPr/>
            <p:nvPr/>
          </p:nvSpPr>
          <p:spPr>
            <a:xfrm>
              <a:off x="9300791" y="6066181"/>
              <a:ext cx="1012969"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3" name="正方形/長方形 592"/>
            <p:cNvSpPr/>
            <p:nvPr/>
          </p:nvSpPr>
          <p:spPr>
            <a:xfrm>
              <a:off x="9284458" y="6066181"/>
              <a:ext cx="261411"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4" name="正方形/長方形 593"/>
            <p:cNvSpPr/>
            <p:nvPr/>
          </p:nvSpPr>
          <p:spPr>
            <a:xfrm>
              <a:off x="9284458" y="6066181"/>
              <a:ext cx="179715"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5" name="正方形/長方形 594"/>
            <p:cNvSpPr/>
            <p:nvPr/>
          </p:nvSpPr>
          <p:spPr>
            <a:xfrm rot="10800000">
              <a:off x="10052349" y="6066181"/>
              <a:ext cx="245078"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6" name="正方形/長方形 595"/>
            <p:cNvSpPr/>
            <p:nvPr/>
          </p:nvSpPr>
          <p:spPr>
            <a:xfrm rot="10800000">
              <a:off x="10134045" y="6066181"/>
              <a:ext cx="179715"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81" name="グループ化 400"/>
          <p:cNvGrpSpPr>
            <a:grpSpLocks/>
          </p:cNvGrpSpPr>
          <p:nvPr/>
        </p:nvGrpSpPr>
        <p:grpSpPr bwMode="auto">
          <a:xfrm flipV="1">
            <a:off x="8440739" y="6679700"/>
            <a:ext cx="100012" cy="18035"/>
            <a:chOff x="9284458" y="6066181"/>
            <a:chExt cx="1029302" cy="201952"/>
          </a:xfrm>
        </p:grpSpPr>
        <p:sp>
          <p:nvSpPr>
            <p:cNvPr id="584" name="正方形/長方形 583"/>
            <p:cNvSpPr/>
            <p:nvPr/>
          </p:nvSpPr>
          <p:spPr>
            <a:xfrm>
              <a:off x="9300791" y="6066181"/>
              <a:ext cx="1012969"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5" name="正方形/長方形 584"/>
            <p:cNvSpPr/>
            <p:nvPr/>
          </p:nvSpPr>
          <p:spPr>
            <a:xfrm>
              <a:off x="9284458" y="6066181"/>
              <a:ext cx="261411"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6" name="正方形/長方形 585"/>
            <p:cNvSpPr/>
            <p:nvPr/>
          </p:nvSpPr>
          <p:spPr>
            <a:xfrm>
              <a:off x="9284458" y="6066181"/>
              <a:ext cx="179715"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7" name="正方形/長方形 586"/>
            <p:cNvSpPr/>
            <p:nvPr/>
          </p:nvSpPr>
          <p:spPr>
            <a:xfrm rot="10800000">
              <a:off x="10052349" y="6066181"/>
              <a:ext cx="245078"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0" name="正方形/長方形 589"/>
            <p:cNvSpPr/>
            <p:nvPr/>
          </p:nvSpPr>
          <p:spPr>
            <a:xfrm rot="10800000">
              <a:off x="10134045" y="6066181"/>
              <a:ext cx="179715"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82" name="グループ化 406"/>
          <p:cNvGrpSpPr>
            <a:grpSpLocks/>
          </p:cNvGrpSpPr>
          <p:nvPr/>
        </p:nvGrpSpPr>
        <p:grpSpPr bwMode="auto">
          <a:xfrm flipV="1">
            <a:off x="8942390" y="6087585"/>
            <a:ext cx="100012" cy="18035"/>
            <a:chOff x="9284458" y="6066181"/>
            <a:chExt cx="1029302" cy="201952"/>
          </a:xfrm>
        </p:grpSpPr>
        <p:sp>
          <p:nvSpPr>
            <p:cNvPr id="579" name="正方形/長方形 578"/>
            <p:cNvSpPr/>
            <p:nvPr/>
          </p:nvSpPr>
          <p:spPr>
            <a:xfrm>
              <a:off x="9300791" y="6066181"/>
              <a:ext cx="1012969"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0" name="正方形/長方形 579"/>
            <p:cNvSpPr/>
            <p:nvPr/>
          </p:nvSpPr>
          <p:spPr>
            <a:xfrm>
              <a:off x="9284458" y="6066181"/>
              <a:ext cx="261411"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1" name="正方形/長方形 580"/>
            <p:cNvSpPr/>
            <p:nvPr/>
          </p:nvSpPr>
          <p:spPr>
            <a:xfrm>
              <a:off x="9284458" y="6066181"/>
              <a:ext cx="179715"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2" name="正方形/長方形 581"/>
            <p:cNvSpPr/>
            <p:nvPr/>
          </p:nvSpPr>
          <p:spPr>
            <a:xfrm rot="10800000">
              <a:off x="10052349" y="6066181"/>
              <a:ext cx="245078"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3" name="正方形/長方形 582"/>
            <p:cNvSpPr/>
            <p:nvPr/>
          </p:nvSpPr>
          <p:spPr>
            <a:xfrm rot="10800000">
              <a:off x="10134045" y="6066181"/>
              <a:ext cx="179715"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83" name="直方体 482"/>
          <p:cNvSpPr/>
          <p:nvPr/>
        </p:nvSpPr>
        <p:spPr bwMode="auto">
          <a:xfrm>
            <a:off x="8172451" y="5982383"/>
            <a:ext cx="534988" cy="282532"/>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4" name="正方形/長方形 483"/>
          <p:cNvSpPr/>
          <p:nvPr/>
        </p:nvSpPr>
        <p:spPr bwMode="auto">
          <a:xfrm>
            <a:off x="8191510" y="6105618"/>
            <a:ext cx="417513" cy="18035"/>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5" name="正方形/長方形 484"/>
          <p:cNvSpPr/>
          <p:nvPr/>
        </p:nvSpPr>
        <p:spPr bwMode="auto">
          <a:xfrm>
            <a:off x="8335972" y="6105623"/>
            <a:ext cx="9525" cy="225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6" name="正方形/長方形 485"/>
          <p:cNvSpPr/>
          <p:nvPr/>
        </p:nvSpPr>
        <p:spPr bwMode="auto">
          <a:xfrm>
            <a:off x="8464559" y="6105623"/>
            <a:ext cx="11113" cy="225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7" name="正方形/長方形 486"/>
          <p:cNvSpPr/>
          <p:nvPr/>
        </p:nvSpPr>
        <p:spPr bwMode="auto">
          <a:xfrm>
            <a:off x="8191510" y="6173246"/>
            <a:ext cx="144463" cy="18035"/>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4" name="平行四辺形 493"/>
          <p:cNvSpPr/>
          <p:nvPr/>
        </p:nvSpPr>
        <p:spPr bwMode="auto">
          <a:xfrm rot="19735899">
            <a:off x="8664585" y="6051520"/>
            <a:ext cx="22225" cy="24045"/>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5" name="平行四辺形 494"/>
          <p:cNvSpPr/>
          <p:nvPr/>
        </p:nvSpPr>
        <p:spPr bwMode="auto">
          <a:xfrm rot="19735899">
            <a:off x="8664585" y="6110131"/>
            <a:ext cx="22225" cy="24045"/>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6" name="平行四辺形 495"/>
          <p:cNvSpPr/>
          <p:nvPr/>
        </p:nvSpPr>
        <p:spPr bwMode="auto">
          <a:xfrm rot="19735899">
            <a:off x="8664585" y="6162729"/>
            <a:ext cx="22225" cy="25549"/>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98" name="グループ化 479"/>
          <p:cNvGrpSpPr>
            <a:grpSpLocks/>
          </p:cNvGrpSpPr>
          <p:nvPr/>
        </p:nvGrpSpPr>
        <p:grpSpPr bwMode="auto">
          <a:xfrm>
            <a:off x="7602547" y="6044003"/>
            <a:ext cx="428625" cy="320103"/>
            <a:chOff x="5573892" y="6001116"/>
            <a:chExt cx="419126" cy="332478"/>
          </a:xfrm>
        </p:grpSpPr>
        <p:grpSp>
          <p:nvGrpSpPr>
            <p:cNvPr id="570" name="グループ化 276"/>
            <p:cNvGrpSpPr>
              <a:grpSpLocks/>
            </p:cNvGrpSpPr>
            <p:nvPr/>
          </p:nvGrpSpPr>
          <p:grpSpPr bwMode="auto">
            <a:xfrm>
              <a:off x="5573892" y="6001116"/>
              <a:ext cx="419126" cy="332478"/>
              <a:chOff x="9522443" y="4509120"/>
              <a:chExt cx="885383" cy="703879"/>
            </a:xfrm>
          </p:grpSpPr>
          <p:pic>
            <p:nvPicPr>
              <p:cNvPr id="577" name="図 28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8" name="正方形/長方形 577"/>
              <p:cNvSpPr/>
              <p:nvPr/>
            </p:nvSpPr>
            <p:spPr>
              <a:xfrm>
                <a:off x="9617539" y="4922194"/>
                <a:ext cx="222985" cy="148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71" name="グループ化 382"/>
            <p:cNvGrpSpPr>
              <a:grpSpLocks/>
            </p:cNvGrpSpPr>
            <p:nvPr/>
          </p:nvGrpSpPr>
          <p:grpSpPr bwMode="auto">
            <a:xfrm flipV="1">
              <a:off x="5615167" y="6214531"/>
              <a:ext cx="100013" cy="19050"/>
              <a:chOff x="9284458" y="6066181"/>
              <a:chExt cx="1029302" cy="201952"/>
            </a:xfrm>
          </p:grpSpPr>
          <p:sp>
            <p:nvSpPr>
              <p:cNvPr id="572" name="正方形/長方形 571"/>
              <p:cNvSpPr/>
              <p:nvPr/>
            </p:nvSpPr>
            <p:spPr>
              <a:xfrm>
                <a:off x="9307000" y="6064972"/>
                <a:ext cx="1006478" cy="198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3" name="正方形/長方形 572"/>
              <p:cNvSpPr/>
              <p:nvPr/>
            </p:nvSpPr>
            <p:spPr>
              <a:xfrm>
                <a:off x="9291019" y="6064972"/>
                <a:ext cx="255615" cy="1985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4" name="正方形/長方形 573"/>
              <p:cNvSpPr/>
              <p:nvPr/>
            </p:nvSpPr>
            <p:spPr>
              <a:xfrm>
                <a:off x="9291019" y="6064972"/>
                <a:ext cx="175740" cy="1985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5" name="正方形/長方形 574"/>
              <p:cNvSpPr/>
              <p:nvPr/>
            </p:nvSpPr>
            <p:spPr>
              <a:xfrm rot="10800000">
                <a:off x="10057864" y="6064972"/>
                <a:ext cx="239644" cy="1985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6" name="正方形/長方形 575"/>
              <p:cNvSpPr/>
              <p:nvPr/>
            </p:nvSpPr>
            <p:spPr>
              <a:xfrm rot="10800000">
                <a:off x="10137748" y="6064972"/>
                <a:ext cx="175730" cy="1985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500" name="テキスト ボックス 363"/>
          <p:cNvSpPr txBox="1">
            <a:spLocks noChangeArrowheads="1"/>
          </p:cNvSpPr>
          <p:nvPr/>
        </p:nvSpPr>
        <p:spPr bwMode="auto">
          <a:xfrm>
            <a:off x="8162934" y="5926786"/>
            <a:ext cx="543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700" kern="0">
                <a:latin typeface="メイリオ" panose="020B0604030504040204" pitchFamily="50" charset="-128"/>
                <a:ea typeface="メイリオ" panose="020B0604030504040204" pitchFamily="50" charset="-128"/>
                <a:cs typeface="メイリオ" panose="020B0604030504040204" pitchFamily="50" charset="-128"/>
              </a:rPr>
              <a:t>充電設備</a:t>
            </a:r>
          </a:p>
        </p:txBody>
      </p:sp>
      <p:sp>
        <p:nvSpPr>
          <p:cNvPr id="519" name="左矢印 499"/>
          <p:cNvSpPr/>
          <p:nvPr/>
        </p:nvSpPr>
        <p:spPr>
          <a:xfrm>
            <a:off x="7877177" y="6158223"/>
            <a:ext cx="534988" cy="186351"/>
          </a:xfrm>
          <a:prstGeom prst="leftArrow">
            <a:avLst>
              <a:gd name="adj1" fmla="val 60704"/>
              <a:gd name="adj2" fmla="val 39297"/>
            </a:avLst>
          </a:prstGeom>
          <a:gradFill>
            <a:gsLst>
              <a:gs pos="86000">
                <a:schemeClr val="accent6">
                  <a:lumMod val="0"/>
                  <a:lumOff val="100000"/>
                </a:schemeClr>
              </a:gs>
              <a:gs pos="38000">
                <a:srgbClr val="FFC000"/>
              </a:gs>
            </a:gsLst>
            <a:path path="circle">
              <a:fillToRect r="100000" b="100000"/>
            </a:path>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0" name="直方体 519"/>
          <p:cNvSpPr/>
          <p:nvPr/>
        </p:nvSpPr>
        <p:spPr bwMode="auto">
          <a:xfrm rot="5400000">
            <a:off x="7947838" y="6190974"/>
            <a:ext cx="68715" cy="111571"/>
          </a:xfrm>
          <a:prstGeom prst="cube">
            <a:avLst>
              <a:gd name="adj" fmla="val 26536"/>
            </a:avLst>
          </a:prstGeom>
          <a:solidFill>
            <a:schemeClr val="tx1">
              <a:lumMod val="85000"/>
              <a:lumOff val="15000"/>
            </a:schemeClr>
          </a:solidFill>
          <a:ln>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2" name="テキスト ボックス 363"/>
          <p:cNvSpPr txBox="1">
            <a:spLocks noChangeArrowheads="1"/>
          </p:cNvSpPr>
          <p:nvPr/>
        </p:nvSpPr>
        <p:spPr bwMode="auto">
          <a:xfrm>
            <a:off x="7961322" y="6164232"/>
            <a:ext cx="5052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500" ker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充電済電池</a:t>
            </a:r>
          </a:p>
        </p:txBody>
      </p:sp>
      <p:grpSp>
        <p:nvGrpSpPr>
          <p:cNvPr id="523" name="グループ化 522"/>
          <p:cNvGrpSpPr/>
          <p:nvPr/>
        </p:nvGrpSpPr>
        <p:grpSpPr>
          <a:xfrm rot="19954016">
            <a:off x="7849768" y="6050404"/>
            <a:ext cx="59967" cy="136061"/>
            <a:chOff x="12471802" y="3668802"/>
            <a:chExt cx="434170" cy="598160"/>
          </a:xfrm>
          <a:solidFill>
            <a:srgbClr val="D6BE10"/>
          </a:solidFill>
        </p:grpSpPr>
        <p:sp>
          <p:nvSpPr>
            <p:cNvPr id="562" name="二等辺三角形 561"/>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4" name="二等辺三角形 563"/>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524" name="グループ化 523"/>
          <p:cNvGrpSpPr/>
          <p:nvPr/>
        </p:nvGrpSpPr>
        <p:grpSpPr>
          <a:xfrm rot="854517">
            <a:off x="7938418" y="6047606"/>
            <a:ext cx="63963" cy="125203"/>
            <a:chOff x="12471802" y="3668802"/>
            <a:chExt cx="434170" cy="598160"/>
          </a:xfrm>
          <a:solidFill>
            <a:srgbClr val="BEA90E"/>
          </a:solidFill>
        </p:grpSpPr>
        <p:sp>
          <p:nvSpPr>
            <p:cNvPr id="555" name="二等辺三角形 554"/>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6" name="二等辺三角形 555"/>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525" name="直方体 524"/>
          <p:cNvSpPr/>
          <p:nvPr/>
        </p:nvSpPr>
        <p:spPr bwMode="auto">
          <a:xfrm>
            <a:off x="8382009" y="6138684"/>
            <a:ext cx="193675" cy="207391"/>
          </a:xfrm>
          <a:prstGeom prst="cube">
            <a:avLst>
              <a:gd name="adj" fmla="val 215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26" name="グループ化 257"/>
          <p:cNvGrpSpPr>
            <a:grpSpLocks/>
          </p:cNvGrpSpPr>
          <p:nvPr/>
        </p:nvGrpSpPr>
        <p:grpSpPr bwMode="auto">
          <a:xfrm>
            <a:off x="8397885" y="6198794"/>
            <a:ext cx="112713" cy="120227"/>
            <a:chOff x="12536824" y="4182647"/>
            <a:chExt cx="100432" cy="110926"/>
          </a:xfrm>
        </p:grpSpPr>
        <p:sp>
          <p:nvSpPr>
            <p:cNvPr id="551" name="楕円 550"/>
            <p:cNvSpPr/>
            <p:nvPr/>
          </p:nvSpPr>
          <p:spPr>
            <a:xfrm>
              <a:off x="12536824" y="4182647"/>
              <a:ext cx="100432" cy="99833"/>
            </a:xfrm>
            <a:prstGeom prst="ellipse">
              <a:avLst/>
            </a:prstGeom>
            <a:solidFill>
              <a:srgbClr val="FCF600"/>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52" name="グループ化 259"/>
            <p:cNvGrpSpPr>
              <a:grpSpLocks/>
            </p:cNvGrpSpPr>
            <p:nvPr/>
          </p:nvGrpSpPr>
          <p:grpSpPr bwMode="auto">
            <a:xfrm rot="731207">
              <a:off x="12564163" y="4183991"/>
              <a:ext cx="45719" cy="109582"/>
              <a:chOff x="12471802" y="3668802"/>
              <a:chExt cx="434170" cy="598160"/>
            </a:xfrm>
          </p:grpSpPr>
          <p:sp>
            <p:nvSpPr>
              <p:cNvPr id="553" name="二等辺三角形 552"/>
              <p:cNvSpPr/>
              <p:nvPr/>
            </p:nvSpPr>
            <p:spPr>
              <a:xfrm>
                <a:off x="12453963" y="3665191"/>
                <a:ext cx="228364" cy="333024"/>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4" name="二等辺三角形 553"/>
              <p:cNvSpPr/>
              <p:nvPr/>
            </p:nvSpPr>
            <p:spPr>
              <a:xfrm rot="10800000">
                <a:off x="12677210" y="3925339"/>
                <a:ext cx="214927" cy="333024"/>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527" name="角丸四角形 525"/>
          <p:cNvSpPr/>
          <p:nvPr/>
        </p:nvSpPr>
        <p:spPr>
          <a:xfrm>
            <a:off x="5359409" y="2213536"/>
            <a:ext cx="3775075" cy="144272"/>
          </a:xfrm>
          <a:prstGeom prst="roundRect">
            <a:avLst/>
          </a:prstGeom>
          <a:solidFill>
            <a:schemeClr val="accent5">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8" name="正方形/長方形 527"/>
          <p:cNvSpPr/>
          <p:nvPr/>
        </p:nvSpPr>
        <p:spPr>
          <a:xfrm>
            <a:off x="5378456" y="2198508"/>
            <a:ext cx="3867151" cy="230832"/>
          </a:xfrm>
          <a:prstGeom prst="rect">
            <a:avLst/>
          </a:prstGeom>
        </p:spPr>
        <p:txBody>
          <a:bodyPr>
            <a:spAutoFit/>
          </a:bodyPr>
          <a:lstStyle/>
          <a:p>
            <a:pPr marL="355591" indent="-355591">
              <a:buClr>
                <a:srgbClr val="DEDEDE">
                  <a:lumMod val="50000"/>
                </a:srgbClr>
              </a:buClr>
              <a:defRPr/>
            </a:pP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（２）廃棄物処理システムにおける低炭素・省</a:t>
            </a:r>
            <a:r>
              <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CO</a:t>
            </a:r>
            <a:r>
              <a:rPr kumimoji="0" lang="en-US" altLang="ja-JP" sz="900" kern="0" baseline="-25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対策普及促進事業</a:t>
            </a:r>
            <a:endParaRPr kumimoji="0" lang="en-US" altLang="ja-JP" sz="9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0" name="角丸四角形 528"/>
          <p:cNvSpPr/>
          <p:nvPr/>
        </p:nvSpPr>
        <p:spPr>
          <a:xfrm>
            <a:off x="5419727" y="2698934"/>
            <a:ext cx="3925888" cy="601537"/>
          </a:xfrm>
          <a:prstGeom prst="roundRect">
            <a:avLst>
              <a:gd name="adj" fmla="val 4091"/>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kumimoji="0" lang="ja-JP" altLang="en-US" sz="12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1" name="コンテンツ プレースホルダー 4"/>
          <p:cNvSpPr txBox="1">
            <a:spLocks/>
          </p:cNvSpPr>
          <p:nvPr/>
        </p:nvSpPr>
        <p:spPr bwMode="auto">
          <a:xfrm>
            <a:off x="6751647" y="2697198"/>
            <a:ext cx="1411287" cy="96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685800" indent="-2286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rPr>
              <a:t>FEMS</a:t>
            </a: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の高度化による</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　更なる供給電力向上</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□清掃工場ビックデータ</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　を活用した燃焼制御　等</a:t>
            </a:r>
          </a:p>
        </p:txBody>
      </p:sp>
      <p:sp>
        <p:nvSpPr>
          <p:cNvPr id="532" name="ホームベース 530"/>
          <p:cNvSpPr/>
          <p:nvPr/>
        </p:nvSpPr>
        <p:spPr>
          <a:xfrm>
            <a:off x="6821498" y="2418810"/>
            <a:ext cx="1069975" cy="229932"/>
          </a:xfrm>
          <a:prstGeom prst="homePlat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0"/>
              </a:lnSpc>
              <a:defRPr/>
            </a:pPr>
            <a:endParaRPr kumimoji="0" lang="ja-JP" altLang="en-US" sz="105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3" name="コンテンツ プレースホルダー 4"/>
          <p:cNvSpPr txBox="1">
            <a:spLocks/>
          </p:cNvSpPr>
          <p:nvPr/>
        </p:nvSpPr>
        <p:spPr bwMode="auto">
          <a:xfrm>
            <a:off x="5530851" y="2713729"/>
            <a:ext cx="1322388" cy="67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90488" indent="-904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685800" indent="-2286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による収集</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　運搬の効率化</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□水素利用による</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rPr>
              <a:t>FCV</a:t>
            </a: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収集車　　等</a:t>
            </a:r>
          </a:p>
        </p:txBody>
      </p:sp>
      <p:sp>
        <p:nvSpPr>
          <p:cNvPr id="534" name="コンテンツ プレースホルダー 4"/>
          <p:cNvSpPr txBox="1">
            <a:spLocks/>
          </p:cNvSpPr>
          <p:nvPr/>
        </p:nvSpPr>
        <p:spPr bwMode="auto">
          <a:xfrm>
            <a:off x="8132769" y="2737771"/>
            <a:ext cx="1401763" cy="70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685800" indent="-2286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600"/>
              </a:lnSpc>
              <a:spcBef>
                <a:spcPts val="60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□地域電力利用の</a:t>
            </a:r>
            <a:endParaRPr lang="en-US" altLang="ja-JP" sz="800" kern="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　高度化（</a:t>
            </a:r>
            <a:r>
              <a:rPr lang="en-US" altLang="ja-JP" sz="800" kern="0">
                <a:latin typeface="メイリオ" panose="020B0604030504040204" pitchFamily="50" charset="-128"/>
                <a:ea typeface="メイリオ" panose="020B0604030504040204" pitchFamily="50" charset="-128"/>
                <a:cs typeface="メイリオ" panose="020B0604030504040204" pitchFamily="50" charset="-128"/>
              </a:rPr>
              <a:t>VPP</a:t>
            </a: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800" kern="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□ガス導管注入による</a:t>
            </a:r>
            <a:endParaRPr lang="en-US" altLang="ja-JP" sz="800" kern="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a:latin typeface="メイリオ" panose="020B0604030504040204" pitchFamily="50" charset="-128"/>
                <a:ea typeface="メイリオ" panose="020B0604030504040204" pitchFamily="50" charset="-128"/>
                <a:cs typeface="メイリオ" panose="020B0604030504040204" pitchFamily="50" charset="-128"/>
              </a:rPr>
              <a:t>　地域利用　  　   等</a:t>
            </a:r>
            <a:endParaRPr lang="en-US" altLang="ja-JP" sz="800"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5" name="ホームベース 533"/>
          <p:cNvSpPr/>
          <p:nvPr/>
        </p:nvSpPr>
        <p:spPr>
          <a:xfrm>
            <a:off x="7997834" y="2384244"/>
            <a:ext cx="1071563" cy="123232"/>
          </a:xfrm>
          <a:prstGeom prst="homePlat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0"/>
              </a:lnSpc>
              <a:defRPr/>
            </a:pPr>
            <a:endParaRPr kumimoji="0" lang="ja-JP" altLang="en-US" sz="105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6" name="テキスト ボックス 382"/>
          <p:cNvSpPr txBox="1">
            <a:spLocks noChangeArrowheads="1"/>
          </p:cNvSpPr>
          <p:nvPr/>
        </p:nvSpPr>
        <p:spPr bwMode="auto">
          <a:xfrm>
            <a:off x="6899284" y="2423263"/>
            <a:ext cx="7489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100" kern="0">
                <a:latin typeface="メイリオ" panose="020B0604030504040204" pitchFamily="50" charset="-128"/>
                <a:ea typeface="メイリオ" panose="020B0604030504040204" pitchFamily="50" charset="-128"/>
                <a:cs typeface="メイリオ" panose="020B0604030504040204" pitchFamily="50" charset="-128"/>
              </a:rPr>
              <a:t>中間処理</a:t>
            </a:r>
          </a:p>
        </p:txBody>
      </p:sp>
      <p:sp>
        <p:nvSpPr>
          <p:cNvPr id="537" name="テキスト ボックス 536"/>
          <p:cNvSpPr txBox="1"/>
          <p:nvPr/>
        </p:nvSpPr>
        <p:spPr>
          <a:xfrm>
            <a:off x="8175635" y="2343635"/>
            <a:ext cx="723275" cy="254044"/>
          </a:xfrm>
          <a:prstGeom prst="rect">
            <a:avLst/>
          </a:prstGeom>
          <a:noFill/>
        </p:spPr>
        <p:txBody>
          <a:bodyPr wrap="none" anchor="ctr" anchorCtr="1">
            <a:spAutoFit/>
          </a:bodyPr>
          <a:lstStyle/>
          <a:p>
            <a:pPr>
              <a:defRPr/>
            </a:pPr>
            <a:r>
              <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有効利用</a:t>
            </a:r>
          </a:p>
        </p:txBody>
      </p:sp>
      <p:sp>
        <p:nvSpPr>
          <p:cNvPr id="538" name="テキスト ボックス 430"/>
          <p:cNvSpPr txBox="1">
            <a:spLocks noChangeArrowheads="1"/>
          </p:cNvSpPr>
          <p:nvPr/>
        </p:nvSpPr>
        <p:spPr bwMode="auto">
          <a:xfrm>
            <a:off x="5405446" y="3239690"/>
            <a:ext cx="4090987"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000"/>
              </a:lnSpc>
              <a:spcBef>
                <a:spcPct val="0"/>
              </a:spcBef>
              <a:buNone/>
            </a:pPr>
            <a:r>
              <a:rPr lang="ja-JP" altLang="en-US" sz="1000" u="sng" kern="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各メニューを組み合わせて、</a:t>
            </a:r>
            <a:r>
              <a:rPr lang="ja-JP" altLang="en-US" sz="1000" u="sng" kern="0" dirty="0">
                <a:latin typeface="メイリオ" panose="020B0604030504040204" pitchFamily="50" charset="-128"/>
                <a:ea typeface="メイリオ" panose="020B0604030504040204" pitchFamily="50" charset="-128"/>
                <a:cs typeface="メイリオ" panose="020B0604030504040204" pitchFamily="50" charset="-128"/>
              </a:rPr>
              <a:t>地域特性に応じた</a:t>
            </a:r>
            <a:r>
              <a:rPr lang="ja-JP" altLang="en-US" sz="1000" u="sng" kern="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廃棄物処理システム</a:t>
            </a:r>
            <a:endParaRPr lang="en-US" altLang="ja-JP" sz="1000" u="sng" kern="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Bef>
                <a:spcPct val="0"/>
              </a:spcBef>
              <a:buNone/>
            </a:pPr>
            <a:r>
              <a:rPr lang="ja-JP" altLang="en-US" sz="1000" u="sng" kern="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低炭素ガイドライン</a:t>
            </a:r>
            <a:r>
              <a:rPr lang="ja-JP" altLang="en-US" sz="1000" u="sng" kern="0" dirty="0">
                <a:latin typeface="メイリオ" panose="020B0604030504040204" pitchFamily="50" charset="-128"/>
                <a:ea typeface="メイリオ" panose="020B0604030504040204" pitchFamily="50" charset="-128"/>
                <a:cs typeface="メイリオ" panose="020B0604030504040204" pitchFamily="50" charset="-128"/>
              </a:rPr>
              <a:t>を作成</a:t>
            </a:r>
          </a:p>
        </p:txBody>
      </p:sp>
      <p:sp>
        <p:nvSpPr>
          <p:cNvPr id="539" name="ホームベース 537"/>
          <p:cNvSpPr/>
          <p:nvPr/>
        </p:nvSpPr>
        <p:spPr>
          <a:xfrm>
            <a:off x="7997833" y="2561579"/>
            <a:ext cx="1076325" cy="133752"/>
          </a:xfrm>
          <a:prstGeom prst="homePlat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0"/>
              </a:lnSpc>
              <a:defRPr/>
            </a:pPr>
            <a:endParaRPr kumimoji="0" lang="ja-JP" altLang="en-US" sz="105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0" name="テキスト ボックス 539"/>
          <p:cNvSpPr txBox="1"/>
          <p:nvPr/>
        </p:nvSpPr>
        <p:spPr>
          <a:xfrm>
            <a:off x="8185159" y="2514208"/>
            <a:ext cx="723275" cy="254044"/>
          </a:xfrm>
          <a:prstGeom prst="rect">
            <a:avLst/>
          </a:prstGeom>
          <a:noFill/>
        </p:spPr>
        <p:txBody>
          <a:bodyPr wrap="none" anchor="ctr" anchorCtr="1">
            <a:spAutoFit/>
          </a:bodyPr>
          <a:lstStyle/>
          <a:p>
            <a:pPr>
              <a:defRPr/>
            </a:pPr>
            <a:r>
              <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最終処分</a:t>
            </a:r>
          </a:p>
        </p:txBody>
      </p:sp>
      <p:sp>
        <p:nvSpPr>
          <p:cNvPr id="541" name="曲折矢印 539"/>
          <p:cNvSpPr/>
          <p:nvPr/>
        </p:nvSpPr>
        <p:spPr>
          <a:xfrm rot="10800000" flipH="1">
            <a:off x="5205415" y="3190508"/>
            <a:ext cx="290512" cy="253979"/>
          </a:xfrm>
          <a:prstGeom prst="bentArrow">
            <a:avLst>
              <a:gd name="adj1" fmla="val 29958"/>
              <a:gd name="adj2" fmla="val 2602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ker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2" name="ホームベース 540"/>
          <p:cNvSpPr/>
          <p:nvPr/>
        </p:nvSpPr>
        <p:spPr>
          <a:xfrm>
            <a:off x="5405447" y="2379742"/>
            <a:ext cx="1100137" cy="124735"/>
          </a:xfrm>
          <a:prstGeom prst="homePlat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0"/>
              </a:lnSpc>
              <a:defRPr/>
            </a:pPr>
            <a:endParaRPr kumimoji="0" lang="ja-JP" altLang="en-US" sz="105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3" name="テキスト ボックス 542"/>
          <p:cNvSpPr txBox="1"/>
          <p:nvPr/>
        </p:nvSpPr>
        <p:spPr>
          <a:xfrm>
            <a:off x="5583247" y="2339127"/>
            <a:ext cx="723275" cy="254044"/>
          </a:xfrm>
          <a:prstGeom prst="rect">
            <a:avLst/>
          </a:prstGeom>
          <a:noFill/>
        </p:spPr>
        <p:txBody>
          <a:bodyPr wrap="none" anchor="ctr" anchorCtr="1">
            <a:spAutoFit/>
          </a:bodyPr>
          <a:lstStyle/>
          <a:p>
            <a:pPr>
              <a:defRPr/>
            </a:pPr>
            <a:r>
              <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排出削減</a:t>
            </a:r>
          </a:p>
        </p:txBody>
      </p:sp>
      <p:sp>
        <p:nvSpPr>
          <p:cNvPr id="544" name="ホームベース 542"/>
          <p:cNvSpPr/>
          <p:nvPr/>
        </p:nvSpPr>
        <p:spPr>
          <a:xfrm>
            <a:off x="5405439" y="2557078"/>
            <a:ext cx="1104900" cy="132249"/>
          </a:xfrm>
          <a:prstGeom prst="homePlat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0"/>
              </a:lnSpc>
              <a:defRPr/>
            </a:pPr>
            <a:endParaRPr kumimoji="0" lang="ja-JP" altLang="en-US" sz="1051"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5" name="テキスト ボックス 544"/>
          <p:cNvSpPr txBox="1"/>
          <p:nvPr/>
        </p:nvSpPr>
        <p:spPr>
          <a:xfrm>
            <a:off x="5592772" y="2527734"/>
            <a:ext cx="723275" cy="254044"/>
          </a:xfrm>
          <a:prstGeom prst="rect">
            <a:avLst/>
          </a:prstGeom>
          <a:noFill/>
        </p:spPr>
        <p:txBody>
          <a:bodyPr wrap="none" anchor="ctr" anchorCtr="1">
            <a:spAutoFit/>
          </a:bodyPr>
          <a:lstStyle/>
          <a:p>
            <a:pPr>
              <a:defRPr/>
            </a:pPr>
            <a:r>
              <a:rPr kumimoji="0" lang="ja-JP" altLang="en-US" sz="105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収集運搬</a:t>
            </a:r>
          </a:p>
        </p:txBody>
      </p:sp>
      <p:sp>
        <p:nvSpPr>
          <p:cNvPr id="546" name="コンテンツ プレースホルダー 4"/>
          <p:cNvSpPr txBox="1">
            <a:spLocks/>
          </p:cNvSpPr>
          <p:nvPr/>
        </p:nvSpPr>
        <p:spPr bwMode="auto">
          <a:xfrm>
            <a:off x="5006981" y="2751299"/>
            <a:ext cx="592139" cy="4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90488" indent="-904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685800" indent="-2286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低炭素</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メニュー</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600"/>
              </a:lnSpc>
              <a:spcBef>
                <a:spcPts val="600"/>
              </a:spcBef>
              <a:buNone/>
            </a:pPr>
            <a:r>
              <a:rPr lang="ja-JP" altLang="en-US" sz="800" kern="0" dirty="0">
                <a:latin typeface="メイリオ" panose="020B0604030504040204" pitchFamily="50" charset="-128"/>
                <a:ea typeface="メイリオ" panose="020B0604030504040204" pitchFamily="50" charset="-128"/>
                <a:cs typeface="メイリオ" panose="020B0604030504040204" pitchFamily="50" charset="-128"/>
              </a:rPr>
              <a:t>（例）</a:t>
            </a:r>
            <a:endParaRPr lang="en-US" altLang="ja-JP" sz="8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7" name="左中かっこ 546"/>
          <p:cNvSpPr/>
          <p:nvPr/>
        </p:nvSpPr>
        <p:spPr>
          <a:xfrm>
            <a:off x="6670684" y="2701703"/>
            <a:ext cx="150813" cy="50645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8" name="左中かっこ 547"/>
          <p:cNvSpPr/>
          <p:nvPr/>
        </p:nvSpPr>
        <p:spPr>
          <a:xfrm>
            <a:off x="8027990" y="2736271"/>
            <a:ext cx="150812" cy="50645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0" name="左中かっこ 549"/>
          <p:cNvSpPr/>
          <p:nvPr/>
        </p:nvSpPr>
        <p:spPr>
          <a:xfrm>
            <a:off x="5446715" y="2713722"/>
            <a:ext cx="150812" cy="507956"/>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ja-JP" altLang="en-US" ker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5" name="スライド番号プレースホルダー"/>
          <p:cNvSpPr>
            <a:spLocks noGrp="1"/>
          </p:cNvSpPr>
          <p:nvPr>
            <p:ph type="sldNum" sz="quarter" idx="12"/>
          </p:nvPr>
        </p:nvSpPr>
        <p:spPr>
          <a:xfrm>
            <a:off x="9363560" y="6523200"/>
            <a:ext cx="630000" cy="370800"/>
          </a:xfrm>
        </p:spPr>
        <p:txBody>
          <a:bodyPr/>
          <a:lstStyle/>
          <a:p>
            <a:pPr algn="ctr">
              <a:defRPr/>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1" name="正方形/長方形 340"/>
          <p:cNvSpPr/>
          <p:nvPr/>
        </p:nvSpPr>
        <p:spPr>
          <a:xfrm>
            <a:off x="8521598" y="61306"/>
            <a:ext cx="1339929" cy="301512"/>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314">
              <a:defRPr/>
            </a:pPr>
            <a:r>
              <a:rPr lang="ja-JP" altLang="en-US" dirty="0">
                <a:solidFill>
                  <a:prstClr val="black"/>
                </a:solidFill>
                <a:latin typeface="メイリオ" pitchFamily="50" charset="-128"/>
                <a:ea typeface="メイリオ" pitchFamily="50" charset="-128"/>
                <a:cs typeface="メイリオ" pitchFamily="50" charset="-128"/>
              </a:rPr>
              <a:t>委託・補助</a:t>
            </a:r>
          </a:p>
        </p:txBody>
      </p:sp>
      <p:sp>
        <p:nvSpPr>
          <p:cNvPr id="315" name="正方形/長方形 6"/>
          <p:cNvSpPr>
            <a:spLocks noChangeArrowheads="1"/>
          </p:cNvSpPr>
          <p:nvPr/>
        </p:nvSpPr>
        <p:spPr bwMode="auto">
          <a:xfrm>
            <a:off x="4684721" y="454982"/>
            <a:ext cx="47958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800"/>
              </a:lnSpc>
              <a:spcBef>
                <a:spcPts val="0"/>
              </a:spcBef>
              <a:buNone/>
              <a:defRPr/>
            </a:pP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年度予算案</a:t>
            </a:r>
            <a:r>
              <a:rPr lang="en-US" altLang="ja-JP" sz="1800" kern="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kern="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6.1</a:t>
            </a:r>
            <a:r>
              <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kern="0" dirty="0">
              <a:latin typeface="メイリオ" panose="020B0604030504040204" pitchFamily="50" charset="-128"/>
              <a:ea typeface="メイリオ" panose="020B0604030504040204" pitchFamily="50" charset="-128"/>
              <a:cs typeface="メイリオ" panose="020B0604030504040204" pitchFamily="50" charset="-128"/>
            </a:endParaRPr>
          </a:p>
          <a:p>
            <a:pPr defTabSz="844062" eaLnBrk="1" hangingPunct="1">
              <a:lnSpc>
                <a:spcPts val="1800"/>
              </a:lnSpc>
              <a:spcBef>
                <a:spcPct val="0"/>
              </a:spcBef>
              <a:buNone/>
              <a:defRPr/>
            </a:pPr>
            <a:r>
              <a:rPr kumimoji="0" lang="zh-TW"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a:t>
            </a:r>
            <a:r>
              <a:rPr kumimoji="0"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下図事業スキーム参照</a:t>
            </a:r>
            <a:endParaRPr kumimoji="0" lang="zh-TW"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eaLnBrk="1" hangingPunct="1">
              <a:lnSpc>
                <a:spcPts val="1800"/>
              </a:lnSpc>
              <a:spcBef>
                <a:spcPct val="0"/>
              </a:spcBef>
              <a:buNone/>
            </a:pPr>
            <a:r>
              <a:rPr lang="ja-JP" altLang="en-US" sz="1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zh-TW" altLang="en-US" sz="1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再生循環局　適正課</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03-5521-8337</a:t>
            </a:r>
            <a:r>
              <a:rPr lang="ja-JP"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zh-TW" altLang="en-US"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062" eaLnBrk="1" hangingPunct="1">
              <a:lnSpc>
                <a:spcPts val="1800"/>
              </a:lnSpc>
              <a:spcBef>
                <a:spcPct val="0"/>
              </a:spcBef>
              <a:spcAft>
                <a:spcPts val="277"/>
              </a:spcAft>
              <a:buClr>
                <a:srgbClr val="6F6F6F"/>
              </a:buClr>
              <a:buNone/>
              <a:defRPr/>
            </a:pPr>
            <a:endParaRPr lang="en-US" altLang="ja-JP" sz="12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739410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1661</Words>
  <Application>Microsoft Office PowerPoint</Application>
  <PresentationFormat>A4 210 x 297 mm</PresentationFormat>
  <Paragraphs>241</Paragraphs>
  <Slides>4</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ＭＳ Ｐゴシック</vt:lpstr>
      <vt:lpstr>メイリオ</vt:lpstr>
      <vt:lpstr>游ゴシック</vt:lpstr>
      <vt:lpstr>游ゴシック Light</vt:lpstr>
      <vt:lpstr>Arial</vt:lpstr>
      <vt:lpstr>Calibri</vt:lpstr>
      <vt:lpstr>Calibri Light</vt:lpstr>
      <vt:lpstr>Cambria</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曽根 拓人</dc:creator>
  <cp:lastModifiedBy>稲 佳奈／リサーチ・コンサル／JRI (ina kana)</cp:lastModifiedBy>
  <cp:revision>2</cp:revision>
  <dcterms:created xsi:type="dcterms:W3CDTF">2018-04-13T07:12:17Z</dcterms:created>
  <dcterms:modified xsi:type="dcterms:W3CDTF">2018-05-15T03:17:51Z</dcterms:modified>
</cp:coreProperties>
</file>