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8FD25-448C-4F13-88D6-96E8347E1374}"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34DF35-8561-4832-8A8E-F238A61FA8AD}" type="slidenum">
              <a:rPr kumimoji="1" lang="ja-JP" altLang="en-US" smtClean="0"/>
              <a:t>‹#›</a:t>
            </a:fld>
            <a:endParaRPr kumimoji="1" lang="ja-JP" altLang="en-US"/>
          </a:p>
        </p:txBody>
      </p:sp>
    </p:spTree>
    <p:extLst>
      <p:ext uri="{BB962C8B-B14F-4D97-AF65-F5344CB8AC3E}">
        <p14:creationId xmlns:p14="http://schemas.microsoft.com/office/powerpoint/2010/main" val="40353582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fld id="{3CBB5493-0CA8-4328-AA7E-B7B2FD92B8A9}" type="slidenum">
              <a:rPr lang="ja-JP" altLang="en-US" sz="1900" kern="0">
                <a:solidFill>
                  <a:sysClr val="windowText" lastClr="000000"/>
                </a:solidFill>
              </a:rPr>
              <a:pPr defTabSz="946329"/>
              <a:t>2</a:t>
            </a:fld>
            <a:endParaRPr lang="ja-JP" altLang="en-US" sz="1900" kern="0">
              <a:solidFill>
                <a:sysClr val="windowText" lastClr="000000"/>
              </a:solidFill>
            </a:endParaRPr>
          </a:p>
        </p:txBody>
      </p:sp>
    </p:spTree>
    <p:extLst>
      <p:ext uri="{BB962C8B-B14F-4D97-AF65-F5344CB8AC3E}">
        <p14:creationId xmlns:p14="http://schemas.microsoft.com/office/powerpoint/2010/main" val="1141630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300492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75798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257298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281682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105789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199687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208684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825307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2400926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387029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4F5782-5253-4739-9D4C-B079F74936B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2484869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F5782-5253-4739-9D4C-B079F74936B6}"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04322-1039-4CB4-80F5-25667A2A9FB9}" type="slidenum">
              <a:rPr kumimoji="1" lang="ja-JP" altLang="en-US" smtClean="0"/>
              <a:t>‹#›</a:t>
            </a:fld>
            <a:endParaRPr kumimoji="1" lang="ja-JP" altLang="en-US"/>
          </a:p>
        </p:txBody>
      </p:sp>
    </p:spTree>
    <p:extLst>
      <p:ext uri="{BB962C8B-B14F-4D97-AF65-F5344CB8AC3E}">
        <p14:creationId xmlns:p14="http://schemas.microsoft.com/office/powerpoint/2010/main" val="3151137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olar-sharing.org/solarsharing/&#65288;2018.2.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p:cNvSpPr txBox="1"/>
          <p:nvPr/>
        </p:nvSpPr>
        <p:spPr>
          <a:xfrm>
            <a:off x="6951030" y="5069954"/>
            <a:ext cx="3094633" cy="1384995"/>
          </a:xfrm>
          <a:prstGeom prst="rect">
            <a:avLst/>
          </a:prstGeom>
          <a:noFill/>
        </p:spPr>
        <p:txBody>
          <a:bodyPr>
            <a:spAutoFit/>
          </a:bodyPr>
          <a:lstStyle/>
          <a:p>
            <a:pPr marL="285657" indent="-285657" defTabSz="914104">
              <a:buClr>
                <a:schemeClr val="tx1">
                  <a:lumMod val="65000"/>
                  <a:lumOff val="35000"/>
                </a:schemeClr>
              </a:buClr>
              <a:buFont typeface="Wingdings" pitchFamily="2" charset="2"/>
              <a:buChar char="l"/>
              <a:defRPr/>
            </a:pPr>
            <a:endPar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Clr>
                <a:schemeClr val="tx1">
                  <a:lumMod val="65000"/>
                  <a:lumOff val="35000"/>
                </a:schemeClr>
              </a:buClr>
              <a:buFont typeface="Wingdings" pitchFamily="2" charset="2"/>
              <a:buChar char="l"/>
              <a:defRPr/>
            </a:pP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地域や農業と調和した再生可能エネルギーの導入を促すことにより、モデル事例を創出し、自発的な 取組の拡大を目指す。</a:t>
            </a:r>
            <a:endPar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Clr>
                <a:schemeClr val="tx1">
                  <a:lumMod val="65000"/>
                  <a:lumOff val="35000"/>
                </a:schemeClr>
              </a:buClr>
              <a:buFont typeface="Wingdings" pitchFamily="2" charset="2"/>
              <a:buChar char="l"/>
              <a:defRPr/>
            </a:pPr>
            <a:endPar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98" y="42361"/>
            <a:ext cx="699863" cy="42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テキスト ボックス 28"/>
          <p:cNvSpPr txBox="1"/>
          <p:nvPr/>
        </p:nvSpPr>
        <p:spPr>
          <a:xfrm>
            <a:off x="8336470" y="29673"/>
            <a:ext cx="1482251" cy="430887"/>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14104">
              <a:defRPr/>
            </a:pP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平成</a:t>
            </a: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27</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年度要求額</a:t>
            </a:r>
            <a:endPar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億円</a:t>
            </a:r>
            <a:endPar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7831803" y="34432"/>
            <a:ext cx="2001196" cy="430887"/>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14104">
              <a:defRPr/>
            </a:pP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年度要求額</a:t>
            </a:r>
            <a:endPar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1,000</a:t>
            </a:r>
            <a:r>
              <a:rPr kumimoji="0" lang="ja-JP" altLang="en-US" sz="1100"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百万円（新規）</a:t>
            </a:r>
          </a:p>
        </p:txBody>
      </p:sp>
      <p:pic>
        <p:nvPicPr>
          <p:cNvPr id="2055" name="Picture 10" descr="藤江ソーラーシェアリング2.jpg                                  000529FBMacPro10.6.8 SnowLeopard       7C26FB84:"/>
          <p:cNvPicPr>
            <a:picLocks noChangeAspect="1" noChangeArrowheads="1"/>
          </p:cNvPicPr>
          <p:nvPr/>
        </p:nvPicPr>
        <p:blipFill>
          <a:blip r:embed="rId3">
            <a:extLst>
              <a:ext uri="{28A0092B-C50C-407E-A947-70E740481C1C}">
                <a14:useLocalDpi xmlns:a14="http://schemas.microsoft.com/office/drawing/2010/main" val="0"/>
              </a:ext>
            </a:extLst>
          </a:blip>
          <a:srcRect t="10323" b="-2"/>
          <a:stretch>
            <a:fillRect/>
          </a:stretch>
        </p:blipFill>
        <p:spPr bwMode="auto">
          <a:xfrm>
            <a:off x="3461236" y="5622229"/>
            <a:ext cx="1820279" cy="1225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8381" y="4063798"/>
            <a:ext cx="1842496" cy="1415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五角形 8"/>
          <p:cNvSpPr/>
          <p:nvPr/>
        </p:nvSpPr>
        <p:spPr>
          <a:xfrm>
            <a:off x="964897" y="5001716"/>
            <a:ext cx="1431467" cy="1314029"/>
          </a:xfrm>
          <a:prstGeom prst="pentagon">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1410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地域内消費</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モデル創出</a:t>
            </a:r>
          </a:p>
        </p:txBody>
      </p:sp>
      <p:sp>
        <p:nvSpPr>
          <p:cNvPr id="10" name="円/楕円 9"/>
          <p:cNvSpPr/>
          <p:nvPr/>
        </p:nvSpPr>
        <p:spPr>
          <a:xfrm>
            <a:off x="599889" y="4295504"/>
            <a:ext cx="2148787" cy="612579"/>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defTabSz="914104">
              <a:defRPr/>
            </a:pPr>
            <a:r>
              <a:rPr kumimoji="0" lang="ja-JP" altLang="en-US" sz="15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福島・熊本復興</a:t>
            </a:r>
          </a:p>
        </p:txBody>
      </p:sp>
      <p:sp>
        <p:nvSpPr>
          <p:cNvPr id="47" name="円/楕円 46"/>
          <p:cNvSpPr/>
          <p:nvPr/>
        </p:nvSpPr>
        <p:spPr>
          <a:xfrm>
            <a:off x="2551888" y="4571641"/>
            <a:ext cx="763343" cy="2285267"/>
          </a:xfrm>
          <a:prstGeom prst="ellipse">
            <a:avLst/>
          </a:prstGeom>
        </p:spPr>
        <p:style>
          <a:lnRef idx="1">
            <a:schemeClr val="accent5"/>
          </a:lnRef>
          <a:fillRef idx="2">
            <a:schemeClr val="accent5"/>
          </a:fillRef>
          <a:effectRef idx="1">
            <a:schemeClr val="accent5"/>
          </a:effectRef>
          <a:fontRef idx="minor">
            <a:schemeClr val="dk1"/>
          </a:fontRef>
        </p:style>
        <p:txBody>
          <a:bodyPr vert="eaVert" anchor="ctr"/>
          <a:lstStyle/>
          <a:p>
            <a:pPr algn="ct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農林漁業関連施設等の温室効果ガスの削減</a:t>
            </a:r>
          </a:p>
        </p:txBody>
      </p:sp>
      <p:pic>
        <p:nvPicPr>
          <p:cNvPr id="2060" name="図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46535" y="4106647"/>
            <a:ext cx="1045828" cy="104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テキスト ボックス 16"/>
          <p:cNvSpPr txBox="1">
            <a:spLocks noChangeArrowheads="1"/>
          </p:cNvSpPr>
          <p:nvPr/>
        </p:nvSpPr>
        <p:spPr bwMode="auto">
          <a:xfrm>
            <a:off x="5943288" y="3984454"/>
            <a:ext cx="723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pPr>
            <a:r>
              <a:rPr lang="ja-JP" altLang="en-US" sz="1400" kern="0">
                <a:latin typeface="メイリオ" panose="020B0604030504040204" pitchFamily="50" charset="-128"/>
              </a:rPr>
              <a:t>蓄電池</a:t>
            </a:r>
          </a:p>
        </p:txBody>
      </p:sp>
      <p:cxnSp>
        <p:nvCxnSpPr>
          <p:cNvPr id="34" name="直線コネクタ 33"/>
          <p:cNvCxnSpPr/>
          <p:nvPr/>
        </p:nvCxnSpPr>
        <p:spPr>
          <a:xfrm flipV="1">
            <a:off x="4310277" y="4882692"/>
            <a:ext cx="1307681" cy="117437"/>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4373756" y="4969975"/>
            <a:ext cx="1263245" cy="1191831"/>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flipV="1">
            <a:off x="5643349" y="5019173"/>
            <a:ext cx="239635" cy="391987"/>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2065" name="図 44"/>
          <p:cNvPicPr>
            <a:picLocks noChangeAspect="1"/>
          </p:cNvPicPr>
          <p:nvPr/>
        </p:nvPicPr>
        <p:blipFill>
          <a:blip r:embed="rId6">
            <a:extLst>
              <a:ext uri="{28A0092B-C50C-407E-A947-70E740481C1C}">
                <a14:useLocalDpi xmlns:a14="http://schemas.microsoft.com/office/drawing/2010/main" val="0"/>
              </a:ext>
            </a:extLst>
          </a:blip>
          <a:srcRect l="4144" r="6461"/>
          <a:stretch>
            <a:fillRect/>
          </a:stretch>
        </p:blipFill>
        <p:spPr bwMode="auto">
          <a:xfrm>
            <a:off x="5487822" y="5411158"/>
            <a:ext cx="1367987" cy="85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テキスト ボックス 53"/>
          <p:cNvSpPr txBox="1">
            <a:spLocks noChangeArrowheads="1"/>
          </p:cNvSpPr>
          <p:nvPr/>
        </p:nvSpPr>
        <p:spPr bwMode="auto">
          <a:xfrm>
            <a:off x="5435454" y="6293522"/>
            <a:ext cx="44991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14104">
              <a:spcBef>
                <a:spcPct val="0"/>
              </a:spcBef>
              <a:buNone/>
            </a:pPr>
            <a:r>
              <a:rPr lang="ja-JP" altLang="en-US" sz="1400" kern="0">
                <a:latin typeface="メイリオ" panose="020B0604030504040204" pitchFamily="50" charset="-128"/>
              </a:rPr>
              <a:t>農地周辺に存在する農林漁業関連施設・地方公共団体の設備（動力設備、冷蔵冷凍設備）等への供給</a:t>
            </a:r>
          </a:p>
        </p:txBody>
      </p:sp>
      <p:grpSp>
        <p:nvGrpSpPr>
          <p:cNvPr id="2067" name="グループ化 1"/>
          <p:cNvGrpSpPr>
            <a:grpSpLocks/>
          </p:cNvGrpSpPr>
          <p:nvPr/>
        </p:nvGrpSpPr>
        <p:grpSpPr bwMode="auto">
          <a:xfrm>
            <a:off x="6559041" y="4193937"/>
            <a:ext cx="3270789" cy="1487011"/>
            <a:chOff x="6565673" y="4023979"/>
            <a:chExt cx="3272291" cy="1486635"/>
          </a:xfrm>
        </p:grpSpPr>
        <p:sp>
          <p:nvSpPr>
            <p:cNvPr id="3" name="図形 2"/>
            <p:cNvSpPr/>
            <p:nvPr/>
          </p:nvSpPr>
          <p:spPr>
            <a:xfrm>
              <a:off x="6565673" y="4023979"/>
              <a:ext cx="3024607" cy="1486635"/>
            </a:xfrm>
            <a:prstGeom prst="swooshArrow">
              <a:avLst>
                <a:gd name="adj1" fmla="val 25000"/>
                <a:gd name="adj2" fmla="val 25000"/>
              </a:avLst>
            </a:prstGeom>
          </p:spPr>
          <p:style>
            <a:lnRef idx="0">
              <a:schemeClr val="accent6">
                <a:hueOff val="0"/>
                <a:satOff val="0"/>
                <a:lumOff val="0"/>
                <a:alphaOff val="0"/>
              </a:schemeClr>
            </a:lnRef>
            <a:fillRef idx="1">
              <a:schemeClr val="accent6">
                <a:tint val="40000"/>
                <a:hueOff val="0"/>
                <a:satOff val="0"/>
                <a:lumOff val="0"/>
                <a:alphaOff val="0"/>
              </a:schemeClr>
            </a:fillRef>
            <a:effectRef idx="0">
              <a:schemeClr val="accent6">
                <a:tint val="40000"/>
                <a:hueOff val="0"/>
                <a:satOff val="0"/>
                <a:lumOff val="0"/>
                <a:alphaOff val="0"/>
              </a:schemeClr>
            </a:effectRef>
            <a:fontRef idx="minor">
              <a:schemeClr val="dk1">
                <a:hueOff val="0"/>
                <a:satOff val="0"/>
                <a:lumOff val="0"/>
                <a:alphaOff val="0"/>
              </a:schemeClr>
            </a:fontRef>
          </p:style>
        </p:sp>
        <p:sp>
          <p:nvSpPr>
            <p:cNvPr id="4" name="楕円 3"/>
            <p:cNvSpPr/>
            <p:nvPr/>
          </p:nvSpPr>
          <p:spPr>
            <a:xfrm>
              <a:off x="7269033" y="4650682"/>
              <a:ext cx="106377" cy="106301"/>
            </a:xfrm>
            <a:prstGeom prst="ellipse">
              <a:avLst/>
            </a:prstGeom>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フリーフォーム 6"/>
            <p:cNvSpPr/>
            <p:nvPr/>
          </p:nvSpPr>
          <p:spPr>
            <a:xfrm>
              <a:off x="7448445" y="4760157"/>
              <a:ext cx="1690922" cy="252268"/>
            </a:xfrm>
            <a:custGeom>
              <a:avLst/>
              <a:gdLst>
                <a:gd name="connsiteX0" fmla="*/ 0 w 2228300"/>
                <a:gd name="connsiteY0" fmla="*/ 0 h 807278"/>
                <a:gd name="connsiteX1" fmla="*/ 2228300 w 2228300"/>
                <a:gd name="connsiteY1" fmla="*/ 0 h 807278"/>
                <a:gd name="connsiteX2" fmla="*/ 2228300 w 2228300"/>
                <a:gd name="connsiteY2" fmla="*/ 807278 h 807278"/>
                <a:gd name="connsiteX3" fmla="*/ 0 w 2228300"/>
                <a:gd name="connsiteY3" fmla="*/ 807278 h 807278"/>
                <a:gd name="connsiteX4" fmla="*/ 0 w 2228300"/>
                <a:gd name="connsiteY4" fmla="*/ 0 h 807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300" h="807278">
                  <a:moveTo>
                    <a:pt x="0" y="0"/>
                  </a:moveTo>
                  <a:lnTo>
                    <a:pt x="2228300" y="0"/>
                  </a:lnTo>
                  <a:lnTo>
                    <a:pt x="2228300" y="807278"/>
                  </a:lnTo>
                  <a:lnTo>
                    <a:pt x="0" y="8072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56083" tIns="0" rIns="0" bIns="0" spcCol="1270"/>
            <a:lstStyle/>
            <a:p>
              <a:pPr defTabSz="710969">
                <a:lnSpc>
                  <a:spcPct val="70000"/>
                </a:lnSpc>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モデル事例の創出</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楕円 13"/>
            <p:cNvSpPr/>
            <p:nvPr/>
          </p:nvSpPr>
          <p:spPr>
            <a:xfrm>
              <a:off x="8243893" y="4168359"/>
              <a:ext cx="182587" cy="182457"/>
            </a:xfrm>
            <a:prstGeom prst="ellipse">
              <a:avLst/>
            </a:prstGeom>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フリーフォーム 14"/>
            <p:cNvSpPr/>
            <p:nvPr/>
          </p:nvSpPr>
          <p:spPr>
            <a:xfrm>
              <a:off x="8505867" y="4144560"/>
              <a:ext cx="1332097" cy="431552"/>
            </a:xfrm>
            <a:custGeom>
              <a:avLst/>
              <a:gdLst>
                <a:gd name="connsiteX0" fmla="*/ 0 w 1407036"/>
                <a:gd name="connsiteY0" fmla="*/ 0 h 806483"/>
                <a:gd name="connsiteX1" fmla="*/ 1407036 w 1407036"/>
                <a:gd name="connsiteY1" fmla="*/ 0 h 806483"/>
                <a:gd name="connsiteX2" fmla="*/ 1407036 w 1407036"/>
                <a:gd name="connsiteY2" fmla="*/ 806483 h 806483"/>
                <a:gd name="connsiteX3" fmla="*/ 0 w 1407036"/>
                <a:gd name="connsiteY3" fmla="*/ 806483 h 806483"/>
                <a:gd name="connsiteX4" fmla="*/ 0 w 1407036"/>
                <a:gd name="connsiteY4" fmla="*/ 0 h 8064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7036" h="806483">
                  <a:moveTo>
                    <a:pt x="0" y="0"/>
                  </a:moveTo>
                  <a:lnTo>
                    <a:pt x="1407036" y="0"/>
                  </a:lnTo>
                  <a:lnTo>
                    <a:pt x="1407036" y="806483"/>
                  </a:lnTo>
                  <a:lnTo>
                    <a:pt x="0" y="80648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96140" tIns="0" rIns="0" bIns="0" spcCol="1270"/>
            <a:lstStyle/>
            <a:p>
              <a:pPr defTabSz="710969">
                <a:lnSpc>
                  <a:spcPct val="90000"/>
                </a:lnSpc>
                <a:spcAft>
                  <a:spcPct val="35000"/>
                </a:spcAft>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各主体による自発的な取組</a:t>
              </a:r>
            </a:p>
          </p:txBody>
        </p:sp>
      </p:grpSp>
      <p:sp>
        <p:nvSpPr>
          <p:cNvPr id="49" name="円/楕円 46"/>
          <p:cNvSpPr/>
          <p:nvPr/>
        </p:nvSpPr>
        <p:spPr>
          <a:xfrm>
            <a:off x="98398" y="4711289"/>
            <a:ext cx="763343" cy="2101176"/>
          </a:xfrm>
          <a:prstGeom prst="ellipse">
            <a:avLst/>
          </a:prstGeom>
        </p:spPr>
        <p:style>
          <a:lnRef idx="1">
            <a:schemeClr val="accent5"/>
          </a:lnRef>
          <a:fillRef idx="2">
            <a:schemeClr val="accent5"/>
          </a:fillRef>
          <a:effectRef idx="1">
            <a:schemeClr val="accent5"/>
          </a:effectRef>
          <a:fontRef idx="minor">
            <a:schemeClr val="dk1"/>
          </a:fontRef>
        </p:style>
        <p:txBody>
          <a:bodyPr vert="eaVert" anchor="ctr"/>
          <a:lstStyle/>
          <a:p>
            <a:pPr algn="ct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地域の特性に応じた</a:t>
            </a:r>
            <a:endParaRPr kumimoji="0" lang="en-US" altLang="ja-JP"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1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太陽光発電方式</a:t>
            </a:r>
          </a:p>
        </p:txBody>
      </p:sp>
      <p:sp>
        <p:nvSpPr>
          <p:cNvPr id="45" name="タイトル 1"/>
          <p:cNvSpPr txBox="1">
            <a:spLocks/>
          </p:cNvSpPr>
          <p:nvPr/>
        </p:nvSpPr>
        <p:spPr>
          <a:xfrm>
            <a:off x="763344" y="-122685"/>
            <a:ext cx="8209507" cy="853801"/>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107965" rIns="0"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3830">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再生可能エネルギー電気・熱自立的普及促進事業のうち、</a:t>
            </a:r>
            <a:endPar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843830">
              <a:defRPr/>
            </a:pP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再生可能エネルギーシェアリングモデルシステム構築事業</a:t>
            </a:r>
          </a:p>
        </p:txBody>
      </p:sp>
      <p:grpSp>
        <p:nvGrpSpPr>
          <p:cNvPr id="46" name="グループ化 45"/>
          <p:cNvGrpSpPr/>
          <p:nvPr/>
        </p:nvGrpSpPr>
        <p:grpSpPr>
          <a:xfrm>
            <a:off x="69830" y="1860980"/>
            <a:ext cx="9759996" cy="2108921"/>
            <a:chOff x="-93286" y="198796"/>
            <a:chExt cx="9529763" cy="647345"/>
          </a:xfrm>
          <a:noFill/>
        </p:grpSpPr>
        <p:sp>
          <p:nvSpPr>
            <p:cNvPr id="50" name="角丸四角形 3"/>
            <p:cNvSpPr/>
            <p:nvPr/>
          </p:nvSpPr>
          <p:spPr>
            <a:xfrm>
              <a:off x="-93286" y="198796"/>
              <a:ext cx="9529763" cy="647345"/>
            </a:xfrm>
            <a:prstGeom prst="roundRect">
              <a:avLst>
                <a:gd name="adj" fmla="val 11444"/>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4545" indent="-344545" defTabSz="1181294">
                <a:buClr>
                  <a:schemeClr val="tx1">
                    <a:lumMod val="50000"/>
                    <a:lumOff val="50000"/>
                  </a:schemeClr>
                </a:buClr>
                <a:defRPr/>
              </a:pP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○対象者：自治体、自治体と連携した民間事業者、農業者（農業法人を含む）等</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4545" indent="-344545" defTabSz="1181294">
                <a:buClr>
                  <a:schemeClr val="tx1">
                    <a:lumMod val="50000"/>
                    <a:lumOff val="50000"/>
                  </a:schemeClr>
                </a:buClr>
                <a:defRPr/>
              </a:pP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○補助内容</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59393" indent="-227646" defTabSz="1181294">
                <a:buClr>
                  <a:schemeClr val="tx1">
                    <a:lumMod val="50000"/>
                    <a:lumOff val="50000"/>
                  </a:schemeClr>
                </a:buClr>
                <a:defRPr/>
              </a:pP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①再エネシェアリングモデルシステムの事業化計画策定（定額補助：上限</a:t>
              </a:r>
              <a:r>
                <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542749" defTabSz="1181294">
                <a:buClr>
                  <a:schemeClr val="tx1">
                    <a:lumMod val="50000"/>
                    <a:lumOff val="50000"/>
                  </a:schemeClr>
                </a:buClr>
                <a:defRPr/>
              </a:pP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営農を前提とした、農地等における</a:t>
              </a:r>
              <a:r>
                <a:rPr kumimoji="0" lang="ja-JP" altLang="en-US" sz="1699"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再エネ発電設備の導入及び農林漁業関連施設・地方公共団体等の周辺施設への供給</a:t>
              </a: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に向けた計画策定（再エネシェアリングモデル）費用を補助。</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59393" indent="-227646" defTabSz="1181294">
                <a:buClr>
                  <a:schemeClr val="tx1">
                    <a:lumMod val="50000"/>
                    <a:lumOff val="50000"/>
                  </a:schemeClr>
                </a:buClr>
                <a:defRPr/>
              </a:pP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②再エネシェアリングモデルシステムの導入（２分の１補助）</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7530" indent="95219" defTabSz="1181294">
                <a:buClr>
                  <a:schemeClr val="tx1">
                    <a:lumMod val="50000"/>
                    <a:lumOff val="50000"/>
                  </a:schemeClr>
                </a:buClr>
                <a:defRPr/>
              </a:pPr>
              <a:r>
                <a:rPr kumimoji="0" lang="zh-TW" altLang="en-US" sz="1699"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太陽光発電、蓄電池、</a:t>
              </a:r>
              <a:r>
                <a:rPr kumimoji="0" lang="ja-JP" altLang="en-US" sz="1699"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自営線等</a:t>
              </a: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の設備導入費用に対する補助。</a:t>
              </a:r>
              <a:endParaRPr kumimoji="0" lang="en-US" altLang="ja-JP" sz="1699"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459393" indent="-227646" defTabSz="1181294">
                <a:buClr>
                  <a:schemeClr val="tx1">
                    <a:lumMod val="50000"/>
                    <a:lumOff val="50000"/>
                  </a:schemeClr>
                </a:buClr>
                <a:defRPr/>
              </a:pPr>
              <a:r>
                <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①、②とも</a:t>
              </a:r>
              <a:r>
                <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との併用は不可。</a:t>
              </a:r>
              <a:endParaRPr kumimoji="0" lang="en-US" altLang="ja-JP" sz="16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2"/>
            <p:cNvSpPr>
              <a:spLocks noChangeArrowheads="1"/>
            </p:cNvSpPr>
            <p:nvPr/>
          </p:nvSpPr>
          <p:spPr bwMode="auto">
            <a:xfrm>
              <a:off x="123675" y="496182"/>
              <a:ext cx="6915969" cy="13297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endParaRPr lang="en-US" altLang="ja-JP" sz="2215"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5" name="正方形/長方形 2"/>
          <p:cNvSpPr>
            <a:spLocks noChangeArrowheads="1"/>
          </p:cNvSpPr>
          <p:nvPr/>
        </p:nvSpPr>
        <p:spPr bwMode="auto">
          <a:xfrm>
            <a:off x="98395" y="1113799"/>
            <a:ext cx="6914520" cy="797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lnSpc>
                <a:spcPts val="2599"/>
              </a:lnSpc>
              <a:spcBef>
                <a:spcPct val="0"/>
              </a:spcBef>
              <a:spcAft>
                <a:spcPts val="277"/>
              </a:spcAft>
              <a:buClr>
                <a:srgbClr val="6F6F6F"/>
              </a:buClr>
              <a:buNone/>
              <a:defRPr/>
            </a:pPr>
            <a:r>
              <a:rPr lang="ja-JP" altLang="en-US" sz="2399"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農業と再エネ発電を両立し</a:t>
            </a:r>
            <a:endParaRPr lang="en-US" altLang="ja-JP" sz="2399"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30" eaLnBrk="1" hangingPunct="1">
              <a:lnSpc>
                <a:spcPts val="2599"/>
              </a:lnSpc>
              <a:spcBef>
                <a:spcPct val="0"/>
              </a:spcBef>
              <a:spcAft>
                <a:spcPts val="277"/>
              </a:spcAft>
              <a:buClr>
                <a:srgbClr val="6F6F6F"/>
              </a:buClr>
              <a:buNone/>
              <a:defRPr/>
            </a:pPr>
            <a:r>
              <a:rPr lang="ja-JP" altLang="en-US" sz="2399"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地域内消費を目指します。</a:t>
            </a:r>
            <a:endParaRPr lang="en-US" altLang="ja-JP" sz="2399"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763347" y="682741"/>
            <a:ext cx="1656000"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a:t>
            </a:r>
            <a:endPar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9215662" y="6524351"/>
            <a:ext cx="630731" cy="369204"/>
          </a:xfrm>
          <a:prstGeom prst="rect">
            <a:avLst/>
          </a:prstGeom>
          <a:noFill/>
        </p:spPr>
        <p:txBody>
          <a:bodyPr wrap="square" rtlCol="0">
            <a:spAutoFit/>
          </a:bodyPr>
          <a:lstStyle/>
          <a:p>
            <a:pPr algn="ctr" defTabSz="914104"/>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endParaRPr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6"/>
          <p:cNvSpPr>
            <a:spLocks noChangeArrowheads="1"/>
          </p:cNvSpPr>
          <p:nvPr/>
        </p:nvSpPr>
        <p:spPr bwMode="auto">
          <a:xfrm>
            <a:off x="3772279" y="733735"/>
            <a:ext cx="6563796"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8" eaLnBrk="1" hangingPunct="1">
              <a:lnSpc>
                <a:spcPts val="1999"/>
              </a:lnSpc>
              <a:spcBef>
                <a:spcPct val="0"/>
              </a:spcBef>
              <a:spcAft>
                <a:spcPts val="277"/>
              </a:spcAft>
              <a:buClr>
                <a:srgbClr val="6F6F6F"/>
              </a:buClr>
              <a:buNone/>
              <a:defRPr/>
            </a:pP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54</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億円（内数）</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年度からの新規事業）</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914104" eaLnBrk="1" hangingPunct="1">
              <a:lnSpc>
                <a:spcPts val="1999"/>
              </a:lnSpc>
              <a:spcBef>
                <a:spcPct val="0"/>
              </a:spcBef>
              <a:buNone/>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地球局事業室見える化</a:t>
            </a:r>
            <a:r>
              <a:rPr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L</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03-5521-8355</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8719054" y="75033"/>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94651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矢印コネクタ 3"/>
          <p:cNvCxnSpPr/>
          <p:nvPr/>
        </p:nvCxnSpPr>
        <p:spPr bwMode="auto">
          <a:xfrm>
            <a:off x="1590868" y="1400344"/>
            <a:ext cx="907167" cy="651187"/>
          </a:xfrm>
          <a:prstGeom prst="straightConnector1">
            <a:avLst/>
          </a:prstGeom>
          <a:solidFill>
            <a:schemeClr val="bg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直線矢印コネクタ 4"/>
          <p:cNvCxnSpPr/>
          <p:nvPr/>
        </p:nvCxnSpPr>
        <p:spPr bwMode="auto">
          <a:xfrm flipH="1">
            <a:off x="3654537" y="1400344"/>
            <a:ext cx="815723" cy="651187"/>
          </a:xfrm>
          <a:prstGeom prst="straightConnector1">
            <a:avLst/>
          </a:prstGeom>
          <a:solidFill>
            <a:schemeClr val="bg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正方形/長方形 5"/>
          <p:cNvSpPr/>
          <p:nvPr/>
        </p:nvSpPr>
        <p:spPr bwMode="auto">
          <a:xfrm>
            <a:off x="1628407" y="149833"/>
            <a:ext cx="6046023" cy="465133"/>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ja-JP" altLang="en-US" sz="23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再生可能エネルギーシェアリングモデル先行事例</a:t>
            </a:r>
          </a:p>
        </p:txBody>
      </p:sp>
      <p:sp>
        <p:nvSpPr>
          <p:cNvPr id="7" name="正方形/長方形 6"/>
          <p:cNvSpPr/>
          <p:nvPr/>
        </p:nvSpPr>
        <p:spPr bwMode="auto">
          <a:xfrm>
            <a:off x="388782" y="1184606"/>
            <a:ext cx="2190881" cy="467851"/>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城南信用金庫</a:t>
            </a:r>
          </a:p>
        </p:txBody>
      </p:sp>
      <p:sp>
        <p:nvSpPr>
          <p:cNvPr id="8" name="正方形/長方形 7"/>
          <p:cNvSpPr/>
          <p:nvPr/>
        </p:nvSpPr>
        <p:spPr bwMode="auto">
          <a:xfrm>
            <a:off x="1046813" y="2120192"/>
            <a:ext cx="3764628" cy="467851"/>
          </a:xfrm>
          <a:prstGeom prst="rect">
            <a:avLst/>
          </a:prstGeom>
          <a:solidFill>
            <a:srgbClr val="FFE5E5"/>
          </a:solidFill>
          <a:ln w="9525" cap="flat" cmpd="sng" algn="ctr">
            <a:solidFill>
              <a:schemeClr val="tx1"/>
            </a:solid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小田原か</a:t>
            </a:r>
            <a:r>
              <a:rPr kumimoji="0" lang="ja-JP" altLang="en-US" sz="2325"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a:t>
            </a: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ごてファーム</a:t>
            </a:r>
          </a:p>
        </p:txBody>
      </p:sp>
      <p:sp>
        <p:nvSpPr>
          <p:cNvPr id="9" name="正方形/長方形 8"/>
          <p:cNvSpPr/>
          <p:nvPr/>
        </p:nvSpPr>
        <p:spPr bwMode="auto">
          <a:xfrm>
            <a:off x="3053574" y="1178586"/>
            <a:ext cx="2620081" cy="479893"/>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spAutoFit/>
          </a:bodyPr>
          <a:lstStyle/>
          <a:p>
            <a:pPr algn="ctr" defTabSz="1181294">
              <a:defRPr/>
            </a:pP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（株）パスポート</a:t>
            </a:r>
          </a:p>
        </p:txBody>
      </p:sp>
      <p:sp>
        <p:nvSpPr>
          <p:cNvPr id="10" name="正方形/長方形 9"/>
          <p:cNvSpPr/>
          <p:nvPr/>
        </p:nvSpPr>
        <p:spPr bwMode="auto">
          <a:xfrm>
            <a:off x="570071" y="1609973"/>
            <a:ext cx="1698692" cy="558576"/>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融資</a:t>
            </a:r>
          </a:p>
        </p:txBody>
      </p:sp>
      <p:sp>
        <p:nvSpPr>
          <p:cNvPr id="11" name="正方形/長方形 10"/>
          <p:cNvSpPr/>
          <p:nvPr/>
        </p:nvSpPr>
        <p:spPr bwMode="auto">
          <a:xfrm>
            <a:off x="4094713" y="1695265"/>
            <a:ext cx="1698692" cy="558576"/>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defTabSz="1181294">
              <a:defRPr/>
            </a:pP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設計・施工</a:t>
            </a:r>
          </a:p>
        </p:txBody>
      </p:sp>
      <p:pic>
        <p:nvPicPr>
          <p:cNvPr id="12"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13563" y="3582920"/>
            <a:ext cx="4355793" cy="1788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正方形/長方形 12"/>
          <p:cNvSpPr/>
          <p:nvPr/>
        </p:nvSpPr>
        <p:spPr bwMode="auto">
          <a:xfrm>
            <a:off x="1046813" y="2588296"/>
            <a:ext cx="3764628" cy="505519"/>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en-US" altLang="ja-JP"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2325"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地元農家が土地を提供</a:t>
            </a:r>
          </a:p>
        </p:txBody>
      </p:sp>
      <p:sp>
        <p:nvSpPr>
          <p:cNvPr id="14" name="角丸四角形 39"/>
          <p:cNvSpPr/>
          <p:nvPr/>
        </p:nvSpPr>
        <p:spPr bwMode="auto">
          <a:xfrm>
            <a:off x="813563" y="3014407"/>
            <a:ext cx="4355793" cy="537597"/>
          </a:xfrm>
          <a:prstGeom prst="roundRect">
            <a:avLst/>
          </a:prstGeom>
          <a:solidFill>
            <a:schemeClr val="bg1"/>
          </a:solidFill>
          <a:ln w="28575">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none" lIns="89971" tIns="46785" rIns="89971" bIns="46785" numCol="1" rtlCol="0" anchor="ctr" anchorCtr="0" compatLnSpc="1">
            <a:prstTxWarp prst="textNoShape">
              <a:avLst/>
            </a:prstTxWarp>
          </a:bodyPr>
          <a:lstStyle/>
          <a:p>
            <a:pPr algn="ctr" defTabSz="914104"/>
            <a:r>
              <a:rPr kumimoji="0" lang="ja-JP" altLang="en-US" sz="17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設置されたソーラーパネル</a:t>
            </a:r>
            <a:endPar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楕円 2"/>
          <p:cNvSpPr/>
          <p:nvPr/>
        </p:nvSpPr>
        <p:spPr bwMode="auto">
          <a:xfrm>
            <a:off x="3488787" y="4885017"/>
            <a:ext cx="425480" cy="359925"/>
          </a:xfrm>
          <a:prstGeom prst="ellipse">
            <a:avLst/>
          </a:prstGeom>
          <a:noFill/>
          <a:ln w="38100" cap="flat" cmpd="sng" algn="ctr">
            <a:solidFill>
              <a:srgbClr val="FF0000"/>
            </a:solidFill>
            <a:prstDash val="solid"/>
            <a:roun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defTabSz="914104"/>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楕円 27"/>
          <p:cNvSpPr/>
          <p:nvPr/>
        </p:nvSpPr>
        <p:spPr bwMode="auto">
          <a:xfrm>
            <a:off x="3914267" y="4850685"/>
            <a:ext cx="425480" cy="359925"/>
          </a:xfrm>
          <a:prstGeom prst="ellipse">
            <a:avLst/>
          </a:prstGeom>
          <a:noFill/>
          <a:ln w="38100" cap="flat" cmpd="sng" algn="ctr">
            <a:solidFill>
              <a:srgbClr val="FF0000"/>
            </a:solidFill>
            <a:prstDash val="solid"/>
            <a:roun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defTabSz="914104"/>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楕円 28"/>
          <p:cNvSpPr/>
          <p:nvPr/>
        </p:nvSpPr>
        <p:spPr bwMode="auto">
          <a:xfrm>
            <a:off x="2637828" y="4747947"/>
            <a:ext cx="425480" cy="359925"/>
          </a:xfrm>
          <a:prstGeom prst="ellipse">
            <a:avLst/>
          </a:prstGeom>
          <a:noFill/>
          <a:ln w="38100" cap="flat" cmpd="sng" algn="ctr">
            <a:solidFill>
              <a:srgbClr val="FF0000"/>
            </a:solidFill>
            <a:prstDash val="solid"/>
            <a:roun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defTabSz="914104"/>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楕円 31"/>
          <p:cNvSpPr/>
          <p:nvPr/>
        </p:nvSpPr>
        <p:spPr bwMode="auto">
          <a:xfrm>
            <a:off x="2143709" y="4650919"/>
            <a:ext cx="425480" cy="359925"/>
          </a:xfrm>
          <a:prstGeom prst="ellipse">
            <a:avLst/>
          </a:prstGeom>
          <a:noFill/>
          <a:ln w="38100" cap="flat" cmpd="sng" algn="ctr">
            <a:solidFill>
              <a:srgbClr val="FF0000"/>
            </a:solidFill>
            <a:prstDash val="solid"/>
            <a:roun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defTabSz="914104"/>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bwMode="auto">
          <a:xfrm>
            <a:off x="265380" y="5451705"/>
            <a:ext cx="5327499" cy="86122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6271" tIns="60461" rIns="116271" bIns="60461" numCol="1" rtlCol="0" anchor="ctr" anchorCtr="0" compatLnSpc="1">
            <a:prstTxWarp prst="textNoShape">
              <a:avLst/>
            </a:prstTxWarp>
          </a:bodyPr>
          <a:lstStyle/>
          <a:p>
            <a:pPr algn="ctr" defTabSz="1181294">
              <a:defRPr/>
            </a:pPr>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一時転用申請をしたのは、営農を適切に継続しながら上部空間に設置する太陽光発電設備を支える支柱の基礎部分</a:t>
            </a:r>
            <a:endParaRPr kumimoji="0" lang="en-US" altLang="ja-JP" sz="1799" strike="dblStrike"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矢印コネクタ 20"/>
          <p:cNvCxnSpPr>
            <a:stCxn id="20" idx="0"/>
            <a:endCxn id="19" idx="4"/>
          </p:cNvCxnSpPr>
          <p:nvPr/>
        </p:nvCxnSpPr>
        <p:spPr bwMode="auto">
          <a:xfrm flipH="1" flipV="1">
            <a:off x="2356451" y="5010839"/>
            <a:ext cx="572676" cy="440868"/>
          </a:xfrm>
          <a:prstGeom prst="straightConnector1">
            <a:avLst/>
          </a:prstGeom>
          <a:solidFill>
            <a:schemeClr val="bg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20" idx="0"/>
            <a:endCxn id="18" idx="4"/>
          </p:cNvCxnSpPr>
          <p:nvPr/>
        </p:nvCxnSpPr>
        <p:spPr bwMode="auto">
          <a:xfrm flipH="1" flipV="1">
            <a:off x="2850574" y="5107865"/>
            <a:ext cx="78559" cy="343840"/>
          </a:xfrm>
          <a:prstGeom prst="straightConnector1">
            <a:avLst/>
          </a:prstGeom>
          <a:solidFill>
            <a:schemeClr val="bg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a:stCxn id="20" idx="0"/>
            <a:endCxn id="16" idx="4"/>
          </p:cNvCxnSpPr>
          <p:nvPr/>
        </p:nvCxnSpPr>
        <p:spPr bwMode="auto">
          <a:xfrm flipV="1">
            <a:off x="2929134" y="5244942"/>
            <a:ext cx="772401" cy="206771"/>
          </a:xfrm>
          <a:prstGeom prst="straightConnector1">
            <a:avLst/>
          </a:prstGeom>
          <a:solidFill>
            <a:schemeClr val="bg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a:stCxn id="20" idx="0"/>
            <a:endCxn id="17" idx="4"/>
          </p:cNvCxnSpPr>
          <p:nvPr/>
        </p:nvCxnSpPr>
        <p:spPr bwMode="auto">
          <a:xfrm flipV="1">
            <a:off x="2929134" y="5210609"/>
            <a:ext cx="1197881" cy="241103"/>
          </a:xfrm>
          <a:prstGeom prst="straightConnector1">
            <a:avLst/>
          </a:prstGeom>
          <a:solidFill>
            <a:schemeClr val="bg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楕円 38"/>
          <p:cNvSpPr/>
          <p:nvPr/>
        </p:nvSpPr>
        <p:spPr bwMode="auto">
          <a:xfrm>
            <a:off x="933899" y="5059570"/>
            <a:ext cx="425480" cy="359925"/>
          </a:xfrm>
          <a:prstGeom prst="ellipse">
            <a:avLst/>
          </a:prstGeom>
          <a:noFill/>
          <a:ln w="38100" cap="flat" cmpd="sng" algn="ctr">
            <a:solidFill>
              <a:srgbClr val="FF0000"/>
            </a:solidFill>
            <a:prstDash val="solid"/>
            <a:round/>
            <a:headEnd type="none" w="med" len="med"/>
            <a:tailEnd type="none" w="med" len="med"/>
          </a:ln>
          <a:effectLst/>
          <a:extLst/>
        </p:spPr>
        <p:txBody>
          <a:bodyPr vert="horz" wrap="none" lIns="89971" tIns="46785" rIns="89971" bIns="46785" numCol="1" rtlCol="0" anchor="ctr" anchorCtr="0" compatLnSpc="1">
            <a:prstTxWarp prst="textNoShape">
              <a:avLst/>
            </a:prstTxWarp>
          </a:bodyPr>
          <a:lstStyle/>
          <a:p>
            <a:pPr algn="ctr" defTabSz="914104"/>
            <a:endParaRPr lang="ja-JP" altLang="en-US" sz="1400" kern="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a:stCxn id="20" idx="0"/>
            <a:endCxn id="25" idx="6"/>
          </p:cNvCxnSpPr>
          <p:nvPr/>
        </p:nvCxnSpPr>
        <p:spPr bwMode="auto">
          <a:xfrm flipH="1" flipV="1">
            <a:off x="1359386" y="5239525"/>
            <a:ext cx="1569747" cy="212180"/>
          </a:xfrm>
          <a:prstGeom prst="straightConnector1">
            <a:avLst/>
          </a:prstGeom>
          <a:solidFill>
            <a:schemeClr val="bg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7" name="表 26"/>
          <p:cNvGraphicFramePr>
            <a:graphicFrameLocks noGrp="1"/>
          </p:cNvGraphicFramePr>
          <p:nvPr>
            <p:extLst/>
          </p:nvPr>
        </p:nvGraphicFramePr>
        <p:xfrm>
          <a:off x="154644" y="6453675"/>
          <a:ext cx="8390331" cy="406400"/>
        </p:xfrm>
        <a:graphic>
          <a:graphicData uri="http://schemas.openxmlformats.org/drawingml/2006/table">
            <a:tbl>
              <a:tblPr firstRow="1" bandRow="1">
                <a:tableStyleId>{5940675A-B579-460E-94D1-54222C63F5DA}</a:tableStyleId>
              </a:tblPr>
              <a:tblGrid>
                <a:gridCol w="399540">
                  <a:extLst>
                    <a:ext uri="{9D8B030D-6E8A-4147-A177-3AD203B41FA5}">
                      <a16:colId xmlns:a16="http://schemas.microsoft.com/office/drawing/2014/main" val="20000"/>
                    </a:ext>
                  </a:extLst>
                </a:gridCol>
                <a:gridCol w="7990791">
                  <a:extLst>
                    <a:ext uri="{9D8B030D-6E8A-4147-A177-3AD203B41FA5}">
                      <a16:colId xmlns:a16="http://schemas.microsoft.com/office/drawing/2014/main" val="20001"/>
                    </a:ext>
                  </a:extLst>
                </a:gridCol>
              </a:tblGrid>
              <a:tr h="406400">
                <a:tc>
                  <a:txBody>
                    <a:bodyPr/>
                    <a:lstStyle/>
                    <a:p>
                      <a:r>
                        <a:rPr kumimoji="1" lang="ja-JP" altLang="en-US" sz="1300" baseline="0" dirty="0">
                          <a:latin typeface="メイリオ" panose="020B0604030504040204" pitchFamily="50" charset="-128"/>
                          <a:ea typeface="メイリオ" panose="020B0604030504040204" pitchFamily="50" charset="-128"/>
                          <a:cs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defRPr/>
                      </a:pPr>
                      <a:r>
                        <a:rPr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ヒアリング情報，一般社団法人ソーラーシェアリング協会ウェブサイト，「ソーラーシェアリングとは」</a:t>
                      </a:r>
                      <a:r>
                        <a:rPr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hlinkClick r:id="rId4"/>
                        </a:rPr>
                        <a:t>http://solar-sharing.org/solarsharing/</a:t>
                      </a:r>
                      <a:r>
                        <a:rPr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hlinkClick r:id="rId4"/>
                        </a:rPr>
                        <a:t>（</a:t>
                      </a:r>
                      <a:r>
                        <a:rPr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hlinkClick r:id="rId4"/>
                        </a:rPr>
                        <a:t>2018.2.1</a:t>
                      </a:r>
                      <a:r>
                        <a:rPr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時点）を基に環境省作成</a:t>
                      </a:r>
                      <a:endParaRPr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41" name="テキスト プレースホルダー 5"/>
          <p:cNvSpPr txBox="1">
            <a:spLocks/>
          </p:cNvSpPr>
          <p:nvPr/>
        </p:nvSpPr>
        <p:spPr>
          <a:xfrm>
            <a:off x="5763434" y="1151357"/>
            <a:ext cx="4004364" cy="3325936"/>
          </a:xfrm>
          <a:prstGeom prst="rect">
            <a:avLst/>
          </a:prstGeom>
        </p:spPr>
        <p:txBody>
          <a:bodyPr vert="horz" lIns="91411" tIns="45705" rIns="91411" bIns="45705" rtlCol="0" anchor="ctr"/>
          <a:lstStyle>
            <a:defPPr>
              <a:defRPr lang="ja-JP"/>
            </a:defPPr>
            <a:lvl1pPr algn="ctr" rtl="0" eaLnBrk="1" fontAlgn="auto" hangingPunct="1">
              <a:spcBef>
                <a:spcPts val="0"/>
              </a:spcBef>
              <a:spcAft>
                <a:spcPts val="0"/>
              </a:spcAft>
              <a:defRPr kumimoji="1"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914400" algn="l" rtl="0" eaLnBrk="0" fontAlgn="base" hangingPunct="0">
              <a:spcBef>
                <a:spcPct val="0"/>
              </a:spcBef>
              <a:spcAft>
                <a:spcPct val="0"/>
              </a:spcAft>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371600" algn="l" rtl="0" eaLnBrk="0" fontAlgn="base" hangingPunct="0">
              <a:spcBef>
                <a:spcPct val="0"/>
              </a:spcBef>
              <a:spcAft>
                <a:spcPct val="0"/>
              </a:spcAft>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1828800" algn="l" rtl="0" eaLnBrk="0" fontAlgn="base" hangingPunct="0">
              <a:spcBef>
                <a:spcPct val="0"/>
              </a:spcBef>
              <a:spcAft>
                <a:spcPct val="0"/>
              </a:spcAft>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286000" algn="l" defTabSz="914400" rtl="0" eaLnBrk="1" latinLnBrk="0" hangingPunct="1">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743200" algn="l" defTabSz="914400" rtl="0" eaLnBrk="1" latinLnBrk="0" hangingPunct="1">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200400" algn="l" defTabSz="914400" rtl="0" eaLnBrk="1" latinLnBrk="0" hangingPunct="1">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657600" algn="l" defTabSz="914400" rtl="0" eaLnBrk="1" latinLnBrk="0" hangingPunct="1">
              <a:defRPr kumimoji="1" kern="1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457051" indent="-457051" algn="l" defTabSz="1090791">
              <a:buFont typeface="Arial" pitchFamily="34" charset="0"/>
              <a:buChar char="•"/>
              <a:defRPr/>
            </a:pPr>
            <a:r>
              <a:rPr lang="ja-JP" altLang="en-US" sz="1999" dirty="0">
                <a:solidFill>
                  <a:schemeClr val="tx1"/>
                </a:solidFill>
                <a:latin typeface="メイリオ" pitchFamily="50" charset="-128"/>
                <a:ea typeface="メイリオ" pitchFamily="50" charset="-128"/>
                <a:cs typeface="メイリオ" pitchFamily="50" charset="-128"/>
              </a:rPr>
              <a:t>合同会社小田原か</a:t>
            </a:r>
            <a:r>
              <a:rPr lang="ja-JP" altLang="en-US" sz="1999" dirty="0" err="1">
                <a:solidFill>
                  <a:schemeClr val="tx1"/>
                </a:solidFill>
                <a:latin typeface="メイリオ" pitchFamily="50" charset="-128"/>
                <a:ea typeface="メイリオ" pitchFamily="50" charset="-128"/>
                <a:cs typeface="メイリオ" pitchFamily="50" charset="-128"/>
              </a:rPr>
              <a:t>な</a:t>
            </a:r>
            <a:r>
              <a:rPr lang="ja-JP" altLang="en-US" sz="1999" dirty="0">
                <a:solidFill>
                  <a:schemeClr val="tx1"/>
                </a:solidFill>
                <a:latin typeface="メイリオ" pitchFamily="50" charset="-128"/>
                <a:ea typeface="メイリオ" pitchFamily="50" charset="-128"/>
                <a:cs typeface="メイリオ" pitchFamily="50" charset="-128"/>
              </a:rPr>
              <a:t>ごてファームでは、サツマイモ畑（神奈川県小田原市、</a:t>
            </a:r>
            <a:r>
              <a:rPr lang="en-US" altLang="ja-JP" sz="1999" dirty="0">
                <a:solidFill>
                  <a:schemeClr val="tx1"/>
                </a:solidFill>
                <a:latin typeface="メイリオ" pitchFamily="50" charset="-128"/>
                <a:ea typeface="メイリオ" pitchFamily="50" charset="-128"/>
                <a:cs typeface="メイリオ" pitchFamily="50" charset="-128"/>
              </a:rPr>
              <a:t>327</a:t>
            </a:r>
            <a:r>
              <a:rPr lang="ja-JP" altLang="en-US" sz="1999" dirty="0">
                <a:solidFill>
                  <a:schemeClr val="tx1"/>
                </a:solidFill>
                <a:latin typeface="メイリオ" pitchFamily="50" charset="-128"/>
                <a:ea typeface="メイリオ" pitchFamily="50" charset="-128"/>
                <a:cs typeface="メイリオ" pitchFamily="50" charset="-128"/>
              </a:rPr>
              <a:t>平方メートル）で、営農を継続しながら、地上から</a:t>
            </a:r>
            <a:r>
              <a:rPr lang="en-US" altLang="ja-JP" sz="1999" dirty="0">
                <a:solidFill>
                  <a:schemeClr val="tx1"/>
                </a:solidFill>
                <a:latin typeface="メイリオ" pitchFamily="50" charset="-128"/>
                <a:ea typeface="メイリオ" pitchFamily="50" charset="-128"/>
                <a:cs typeface="メイリオ" pitchFamily="50" charset="-128"/>
              </a:rPr>
              <a:t>2.5m</a:t>
            </a:r>
            <a:r>
              <a:rPr lang="ja-JP" altLang="en-US" sz="1999" dirty="0">
                <a:solidFill>
                  <a:schemeClr val="tx1"/>
                </a:solidFill>
                <a:latin typeface="メイリオ" pitchFamily="50" charset="-128"/>
                <a:ea typeface="メイリオ" pitchFamily="50" charset="-128"/>
                <a:cs typeface="メイリオ" pitchFamily="50" charset="-128"/>
              </a:rPr>
              <a:t>ほどの高さにソーラーパネル</a:t>
            </a:r>
            <a:r>
              <a:rPr lang="en-US" altLang="ja-JP" sz="1999" dirty="0">
                <a:solidFill>
                  <a:schemeClr val="tx1"/>
                </a:solidFill>
                <a:latin typeface="メイリオ" pitchFamily="50" charset="-128"/>
                <a:ea typeface="メイリオ" pitchFamily="50" charset="-128"/>
                <a:cs typeface="メイリオ" pitchFamily="50" charset="-128"/>
              </a:rPr>
              <a:t>56</a:t>
            </a:r>
            <a:r>
              <a:rPr lang="ja-JP" altLang="en-US" sz="1999" dirty="0">
                <a:solidFill>
                  <a:schemeClr val="tx1"/>
                </a:solidFill>
                <a:latin typeface="メイリオ" pitchFamily="50" charset="-128"/>
                <a:ea typeface="メイリオ" pitchFamily="50" charset="-128"/>
                <a:cs typeface="メイリオ" pitchFamily="50" charset="-128"/>
              </a:rPr>
              <a:t>枚（</a:t>
            </a:r>
            <a:r>
              <a:rPr lang="en-US" altLang="ja-JP" sz="1999" dirty="0">
                <a:solidFill>
                  <a:schemeClr val="tx1"/>
                </a:solidFill>
                <a:latin typeface="メイリオ" pitchFamily="50" charset="-128"/>
                <a:ea typeface="メイリオ" pitchFamily="50" charset="-128"/>
                <a:cs typeface="メイリオ" pitchFamily="50" charset="-128"/>
              </a:rPr>
              <a:t>15.2kW</a:t>
            </a:r>
            <a:r>
              <a:rPr lang="ja-JP" altLang="en-US" sz="1999" dirty="0">
                <a:solidFill>
                  <a:schemeClr val="tx1"/>
                </a:solidFill>
                <a:latin typeface="メイリオ" pitchFamily="50" charset="-128"/>
                <a:ea typeface="メイリオ" pitchFamily="50" charset="-128"/>
                <a:cs typeface="メイリオ" pitchFamily="50" charset="-128"/>
              </a:rPr>
              <a:t>）を設置し、東京電力に</a:t>
            </a:r>
            <a:r>
              <a:rPr lang="en-US" altLang="ja-JP" sz="1999" dirty="0">
                <a:solidFill>
                  <a:schemeClr val="tx1"/>
                </a:solidFill>
                <a:latin typeface="メイリオ" pitchFamily="50" charset="-128"/>
                <a:ea typeface="メイリオ" pitchFamily="50" charset="-128"/>
                <a:cs typeface="メイリオ" pitchFamily="50" charset="-128"/>
              </a:rPr>
              <a:t>FIT</a:t>
            </a:r>
            <a:r>
              <a:rPr lang="ja-JP" altLang="en-US" sz="1999" dirty="0">
                <a:solidFill>
                  <a:schemeClr val="tx1"/>
                </a:solidFill>
                <a:latin typeface="メイリオ" pitchFamily="50" charset="-128"/>
                <a:ea typeface="メイリオ" pitchFamily="50" charset="-128"/>
                <a:cs typeface="メイリオ" pitchFamily="50" charset="-128"/>
              </a:rPr>
              <a:t>売電（</a:t>
            </a:r>
            <a:r>
              <a:rPr lang="en-US" altLang="ja-JP" sz="1999" dirty="0">
                <a:solidFill>
                  <a:schemeClr val="tx1"/>
                </a:solidFill>
                <a:latin typeface="メイリオ" pitchFamily="50" charset="-128"/>
                <a:ea typeface="メイリオ" pitchFamily="50" charset="-128"/>
                <a:cs typeface="メイリオ" pitchFamily="50" charset="-128"/>
              </a:rPr>
              <a:t>2017</a:t>
            </a:r>
            <a:r>
              <a:rPr lang="ja-JP" altLang="en-US" sz="1999" dirty="0">
                <a:solidFill>
                  <a:schemeClr val="tx1"/>
                </a:solidFill>
                <a:latin typeface="メイリオ" pitchFamily="50" charset="-128"/>
                <a:ea typeface="メイリオ" pitchFamily="50" charset="-128"/>
                <a:cs typeface="メイリオ" pitchFamily="50" charset="-128"/>
              </a:rPr>
              <a:t>年度末現在）。</a:t>
            </a:r>
            <a:endParaRPr lang="en-US" altLang="ja-JP" sz="1999" dirty="0">
              <a:solidFill>
                <a:schemeClr val="tx1"/>
              </a:solidFill>
              <a:latin typeface="メイリオ" pitchFamily="50" charset="-128"/>
              <a:ea typeface="メイリオ" pitchFamily="50" charset="-128"/>
              <a:cs typeface="メイリオ" pitchFamily="50" charset="-128"/>
            </a:endParaRPr>
          </a:p>
          <a:p>
            <a:pPr marL="457051" indent="-457051" algn="l" defTabSz="1090791">
              <a:buFont typeface="Arial" pitchFamily="34" charset="0"/>
              <a:buChar char="•"/>
              <a:defRPr/>
            </a:pPr>
            <a:r>
              <a:rPr lang="ja-JP" altLang="en-US" sz="1999" dirty="0">
                <a:solidFill>
                  <a:schemeClr val="tx1"/>
                </a:solidFill>
                <a:latin typeface="メイリオ" pitchFamily="50" charset="-128"/>
                <a:ea typeface="メイリオ" pitchFamily="50" charset="-128"/>
                <a:cs typeface="メイリオ" pitchFamily="50" charset="-128"/>
              </a:rPr>
              <a:t>遊休農地を活用することで、地域課題の同時解決も図る。</a:t>
            </a:r>
            <a:endParaRPr lang="en-US" altLang="ja-JP" sz="1999" dirty="0">
              <a:solidFill>
                <a:schemeClr val="tx1"/>
              </a:solidFill>
              <a:latin typeface="メイリオ" pitchFamily="50" charset="-128"/>
              <a:ea typeface="メイリオ" pitchFamily="50" charset="-128"/>
              <a:cs typeface="メイリオ" pitchFamily="50" charset="-128"/>
            </a:endParaRPr>
          </a:p>
        </p:txBody>
      </p:sp>
      <p:sp>
        <p:nvSpPr>
          <p:cNvPr id="62" name="正方形/長方形 61"/>
          <p:cNvSpPr/>
          <p:nvPr/>
        </p:nvSpPr>
        <p:spPr bwMode="auto">
          <a:xfrm>
            <a:off x="154648" y="624449"/>
            <a:ext cx="9613155" cy="465133"/>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ctr" anchorCtr="0" compatLnSpc="1">
            <a:prstTxWarp prst="textNoShape">
              <a:avLst/>
            </a:prstTxWarp>
          </a:bodyPr>
          <a:lstStyle/>
          <a:p>
            <a:pPr algn="ctr" defTabSz="1181294">
              <a:defRPr/>
            </a:pPr>
            <a:r>
              <a:rPr kumimoji="0" lang="ja-JP" altLang="en-US" sz="3199" b="1"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小田原</a:t>
            </a:r>
            <a:r>
              <a:rPr kumimoji="0" lang="ja-JP" altLang="en-US" sz="31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か</a:t>
            </a:r>
            <a:r>
              <a:rPr kumimoji="0" lang="ja-JP" altLang="en-US" sz="3199" b="1" u="sng" kern="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な</a:t>
            </a:r>
            <a:r>
              <a:rPr kumimoji="0" lang="ja-JP" altLang="en-US" sz="3199"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ごてファームによる営農型太陽光発電</a:t>
            </a:r>
          </a:p>
        </p:txBody>
      </p:sp>
      <p:sp>
        <p:nvSpPr>
          <p:cNvPr id="63" name="正方形/長方形 62"/>
          <p:cNvSpPr/>
          <p:nvPr/>
        </p:nvSpPr>
        <p:spPr bwMode="auto">
          <a:xfrm>
            <a:off x="5718486" y="4613416"/>
            <a:ext cx="4111009" cy="1422001"/>
          </a:xfrm>
          <a:prstGeom prst="rect">
            <a:avLst/>
          </a:prstGeom>
          <a:noFill/>
          <a:ln w="9525" cap="flat" cmpd="sng" algn="ctr">
            <a:noFill/>
            <a:prstDash val="solid"/>
            <a:round/>
            <a:headEnd type="none" w="med" len="med"/>
            <a:tailEnd type="none" w="med" len="med"/>
          </a:ln>
          <a:effectLst/>
          <a:extLst/>
        </p:spPr>
        <p:txBody>
          <a:bodyPr vert="horz" wrap="none" lIns="116271" tIns="60461" rIns="116271" bIns="60461" numCol="1" rtlCol="0" anchor="t" anchorCtr="0" compatLnSpc="1">
            <a:prstTxWarp prst="textNoShape">
              <a:avLst/>
            </a:prstTxWarp>
          </a:bodyPr>
          <a:lstStyle/>
          <a:p>
            <a:pPr defTabSz="1181294">
              <a:defRPr/>
            </a:pPr>
            <a:r>
              <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ただし、</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本取組は再生可能エネルギー</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18129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シェアリングモデルのイメージを説明</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18129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するものであり、再生可能エネルギー</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18129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シェアリングモデルシステム構築事業</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18129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を活用した事業ではない。</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181294">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本事業では</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FIT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併用不可。</a:t>
            </a:r>
          </a:p>
        </p:txBody>
      </p:sp>
      <p:sp>
        <p:nvSpPr>
          <p:cNvPr id="64" name="大かっこ 63"/>
          <p:cNvSpPr/>
          <p:nvPr/>
        </p:nvSpPr>
        <p:spPr>
          <a:xfrm>
            <a:off x="5793408" y="4553474"/>
            <a:ext cx="3974395" cy="1600435"/>
          </a:xfrm>
          <a:prstGeom prst="bracketPair">
            <a:avLst>
              <a:gd name="adj" fmla="val 809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9215662" y="6524351"/>
            <a:ext cx="630731" cy="369204"/>
          </a:xfrm>
          <a:prstGeom prst="rect">
            <a:avLst/>
          </a:prstGeom>
          <a:noFill/>
        </p:spPr>
        <p:txBody>
          <a:bodyPr wrap="square" rtlCol="0">
            <a:spAutoFit/>
          </a:bodyPr>
          <a:lstStyle/>
          <a:p>
            <a:pPr algn="ctr" defTabSz="914104"/>
            <a:r>
              <a:rPr kumimoji="0" lang="en-US" altLang="ja-JP"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74123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485</Words>
  <Application>Microsoft Office PowerPoint</Application>
  <PresentationFormat>A4 210 x 297 mm</PresentationFormat>
  <Paragraphs>55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2018-04-13T07:11:41Z</dcterms:created>
  <dcterms:modified xsi:type="dcterms:W3CDTF">2018-05-15T03:16:01Z</dcterms:modified>
</cp:coreProperties>
</file>