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17" r:id="rId16"/>
  </p:sldMasterIdLst>
  <p:notesMasterIdLst>
    <p:notesMasterId r:id="rId21"/>
  </p:notesMasterIdLst>
  <p:sldIdLst>
    <p:sldId id="643" r:id="rId17"/>
    <p:sldId id="644" r:id="rId18"/>
    <p:sldId id="645" r:id="rId19"/>
    <p:sldId id="646" r:id="rId20"/>
  </p:sldIdLst>
  <p:sldSz cx="9902825" cy="6858000"/>
  <p:notesSz cx="6735763" cy="986631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5" userDrawn="1">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93110" autoAdjust="0"/>
  </p:normalViewPr>
  <p:slideViewPr>
    <p:cSldViewPr>
      <p:cViewPr varScale="1">
        <p:scale>
          <a:sx n="67" d="100"/>
          <a:sy n="67" d="100"/>
        </p:scale>
        <p:origin x="696" y="48"/>
      </p:cViewPr>
      <p:guideLst>
        <p:guide orient="horz" pos="4247"/>
        <p:guide pos="3119"/>
        <p:guide orient="horz"/>
        <p:guide orient="horz" pos="300"/>
        <p:guide/>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15575" y="0"/>
            <a:ext cx="2918621" cy="493237"/>
          </a:xfrm>
          <a:prstGeom prst="rect">
            <a:avLst/>
          </a:prstGeom>
        </p:spPr>
        <p:txBody>
          <a:bodyPr vert="horz" lIns="90629" tIns="45314" rIns="90629" bIns="45314"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29" tIns="45314" rIns="90629" bIns="45314" rtlCol="0" anchor="ctr"/>
          <a:lstStyle/>
          <a:p>
            <a:pPr lvl="0"/>
            <a:endParaRPr lang="ja-JP" altLang="en-US" noProof="0"/>
          </a:p>
        </p:txBody>
      </p:sp>
      <p:sp>
        <p:nvSpPr>
          <p:cNvPr id="5" name="ノート プレースホルダー 4"/>
          <p:cNvSpPr>
            <a:spLocks noGrp="1"/>
          </p:cNvSpPr>
          <p:nvPr>
            <p:ph type="body" sz="quarter" idx="3"/>
          </p:nvPr>
        </p:nvSpPr>
        <p:spPr>
          <a:xfrm>
            <a:off x="673891" y="4686540"/>
            <a:ext cx="5387982" cy="4439132"/>
          </a:xfrm>
          <a:prstGeom prst="rect">
            <a:avLst/>
          </a:prstGeom>
        </p:spPr>
        <p:txBody>
          <a:bodyPr vert="horz" lIns="90629" tIns="45314" rIns="90629" bIns="4531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4" y="9371503"/>
            <a:ext cx="2918621" cy="493236"/>
          </a:xfrm>
          <a:prstGeom prst="rect">
            <a:avLst/>
          </a:prstGeom>
        </p:spPr>
        <p:txBody>
          <a:bodyPr vert="horz" lIns="90629" tIns="45314" rIns="90629" bIns="45314"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5" y="9371503"/>
            <a:ext cx="2918621" cy="493236"/>
          </a:xfrm>
          <a:prstGeom prst="rect">
            <a:avLst/>
          </a:prstGeom>
        </p:spPr>
        <p:txBody>
          <a:bodyPr vert="horz" lIns="90629" tIns="45314" rIns="90629" bIns="45314"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4" y="0"/>
            <a:ext cx="2918621" cy="493237"/>
          </a:xfrm>
          <a:prstGeom prst="rect">
            <a:avLst/>
          </a:prstGeom>
        </p:spPr>
        <p:txBody>
          <a:bodyPr vert="horz" lIns="90629" tIns="45314" rIns="90629" bIns="45314"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28625" y="800100"/>
            <a:ext cx="5759450" cy="3989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486" indent="-283264"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3056"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86278"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39501"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92723"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45945"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399168"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52390"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06445"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06445"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2154733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28625" y="800100"/>
            <a:ext cx="5759450" cy="3989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486" indent="-283264"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3056"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86278"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39501"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92723"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45945"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399168"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52390"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06445"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06445" eaLnBrk="1" fontAlgn="base" hangingPunct="1">
                <a:spcBef>
                  <a:spcPct val="0"/>
                </a:spcBef>
                <a:spcAft>
                  <a:spcPct val="0"/>
                </a:spcAft>
                <a:defRPr/>
              </a:pPr>
              <a:t>2</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1727445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28625" y="800100"/>
            <a:ext cx="5759450" cy="3989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486" indent="-283264"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3056"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86278"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39501"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92723"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45945"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399168"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52390"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06445"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06445" eaLnBrk="1" fontAlgn="base" hangingPunct="1">
                <a:spcBef>
                  <a:spcPct val="0"/>
                </a:spcBef>
                <a:spcAft>
                  <a:spcPct val="0"/>
                </a:spcAft>
                <a:defRPr/>
              </a:pPr>
              <a:t>3</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1167486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28625" y="800100"/>
            <a:ext cx="5759450" cy="3989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486" indent="-283264"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3056"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86278"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39501" indent="-226611"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92723"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45945"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399168"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52390" indent="-226611"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06445"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06445" eaLnBrk="1" fontAlgn="base" hangingPunct="1">
                <a:spcBef>
                  <a:spcPct val="0"/>
                </a:spcBef>
                <a:spcAft>
                  <a:spcPct val="0"/>
                </a:spcAft>
                <a:defRPr/>
              </a:pPr>
              <a:t>4</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2931856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A2C233D-EACE-42DE-8727-90C7A7ECE383}"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DDAD27EA-04B1-42C9-BE08-5CA10DB9461D}"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61E8A82-10E9-483E-A61E-FDA4C588E019}"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AFB4C4BA-72EE-4654-834B-D9B150880B56}"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E43876A0-6CF1-4CEE-95F4-D6A257E91784}"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95F398A6-91FA-4C30-839E-22E3189FED6D}"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41B455F9-4729-464E-BD86-D3E89568B018}"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FC8160D2-4789-458C-BF7C-0B91582706E2}"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32C83610-5A73-4816-A7CA-5C9EE4907B82}"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134C288-C334-4268-B782-27DF3C6E9AE7}"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r>
              <a:rPr lang="ja-JP" altLang="en-US"/>
              <a:t>環境省</a:t>
            </a: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F61B1E5-E04B-42E5-96A8-8D7B57051EE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BA75CC60-36EB-4A64-9B35-64CD0EBC0930}" type="datetime1">
              <a:rPr lang="ja-JP" altLang="en-US" smtClean="0">
                <a:solidFill>
                  <a:prstClr val="black">
                    <a:tint val="75000"/>
                  </a:prstClr>
                </a:solidFill>
              </a:rPr>
              <a:pPr>
                <a:defRPr/>
              </a:p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559A821C-354C-485B-A3C4-7C159A7F152A}" type="datetime1">
              <a:rPr lang="ja-JP" altLang="en-US" smtClean="0">
                <a:solidFill>
                  <a:prstClr val="black">
                    <a:tint val="75000"/>
                  </a:prstClr>
                </a:solidFill>
              </a:rPr>
              <a:pPr>
                <a:defRPr/>
              </a:p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E9125E2B-177F-574E-8E46-11AA47EA2F38}"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40E0152B-781D-C142-AA02-9322B37275A4}"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E7B02E1-D790-41ED-B80C-F960A527340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701F5C6-0376-469C-9118-87033E31F25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AE35086E-B9CF-44F9-8B72-E4A3B439ECA4}" type="slidenum">
              <a:rPr lang="ja-JP" altLang="en-US" smtClean="0"/>
              <a:pPr>
                <a:defRPr/>
              </a:pPr>
              <a:t>‹#›</a:t>
            </a:fld>
            <a:endParaRPr lang="ja-JP" altLang="en-US"/>
          </a:p>
        </p:txBody>
      </p:sp>
    </p:spTree>
    <p:extLst>
      <p:ext uri="{BB962C8B-B14F-4D97-AF65-F5344CB8AC3E}">
        <p14:creationId xmlns:p14="http://schemas.microsoft.com/office/powerpoint/2010/main" val="355024037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EF599F80-A8B8-406C-8545-A80E8DE7B5F9}"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80D8599-7C9D-4369-B8E4-1C76691DB2B8}" type="slidenum">
              <a:rPr lang="ja-JP" altLang="en-US" smtClean="0"/>
              <a:pPr>
                <a:defRPr/>
              </a:pPr>
              <a:t>‹#›</a:t>
            </a:fld>
            <a:endParaRPr lang="ja-JP" altLang="en-US"/>
          </a:p>
        </p:txBody>
      </p:sp>
    </p:spTree>
    <p:extLst>
      <p:ext uri="{BB962C8B-B14F-4D97-AF65-F5344CB8AC3E}">
        <p14:creationId xmlns:p14="http://schemas.microsoft.com/office/powerpoint/2010/main" val="192071309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66A74AA2-DCDB-463D-9FC1-D1F912CD4105}"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F8BECACF-80A4-43E2-ADA6-2819DB5839B1}" type="slidenum">
              <a:rPr lang="ja-JP" altLang="en-US" smtClean="0"/>
              <a:pPr>
                <a:defRPr/>
              </a:pPr>
              <a:t>‹#›</a:t>
            </a:fld>
            <a:endParaRPr lang="ja-JP" altLang="en-US"/>
          </a:p>
        </p:txBody>
      </p:sp>
    </p:spTree>
    <p:extLst>
      <p:ext uri="{BB962C8B-B14F-4D97-AF65-F5344CB8AC3E}">
        <p14:creationId xmlns:p14="http://schemas.microsoft.com/office/powerpoint/2010/main" val="174940211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B20C0EFB-8379-4BA9-A7E1-06ABD0B7EF84}"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2AA24C79-320E-43BA-A087-E6C2672B51D1}" type="slidenum">
              <a:rPr lang="ja-JP" altLang="en-US" smtClean="0"/>
              <a:pPr>
                <a:defRPr/>
              </a:pPr>
              <a:t>‹#›</a:t>
            </a:fld>
            <a:endParaRPr lang="ja-JP" altLang="en-US"/>
          </a:p>
        </p:txBody>
      </p:sp>
    </p:spTree>
    <p:extLst>
      <p:ext uri="{BB962C8B-B14F-4D97-AF65-F5344CB8AC3E}">
        <p14:creationId xmlns:p14="http://schemas.microsoft.com/office/powerpoint/2010/main" val="385245810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04A3C7DD-1FE7-48A8-B2A2-896423AEF854}"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4D3156B2-85D0-4FFB-B02B-3D90DD81E942}" type="slidenum">
              <a:rPr lang="ja-JP" altLang="en-US" smtClean="0"/>
              <a:pPr>
                <a:defRPr/>
              </a:pPr>
              <a:t>‹#›</a:t>
            </a:fld>
            <a:endParaRPr lang="ja-JP" altLang="en-US"/>
          </a:p>
        </p:txBody>
      </p:sp>
    </p:spTree>
    <p:extLst>
      <p:ext uri="{BB962C8B-B14F-4D97-AF65-F5344CB8AC3E}">
        <p14:creationId xmlns:p14="http://schemas.microsoft.com/office/powerpoint/2010/main" val="130732168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9A37C289-C5BD-4617-AE5B-78873FCFFC35}"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FD7AD7D1-1FBD-46C5-A15A-F2B099255760}" type="slidenum">
              <a:rPr lang="ja-JP" altLang="en-US" smtClean="0"/>
              <a:pPr>
                <a:defRPr/>
              </a:pPr>
              <a:t>‹#›</a:t>
            </a:fld>
            <a:endParaRPr lang="ja-JP" altLang="en-US"/>
          </a:p>
        </p:txBody>
      </p:sp>
    </p:spTree>
    <p:extLst>
      <p:ext uri="{BB962C8B-B14F-4D97-AF65-F5344CB8AC3E}">
        <p14:creationId xmlns:p14="http://schemas.microsoft.com/office/powerpoint/2010/main" val="231011450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EB4C6F97-B8DD-4B9E-B396-F072BD27503C}"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A642FC9D-382B-4BF2-A525-ED5C21CB5F6A}" type="slidenum">
              <a:rPr lang="ja-JP" altLang="en-US" smtClean="0"/>
              <a:pPr>
                <a:defRPr/>
              </a:pPr>
              <a:t>‹#›</a:t>
            </a:fld>
            <a:endParaRPr lang="ja-JP" altLang="en-US"/>
          </a:p>
        </p:txBody>
      </p:sp>
    </p:spTree>
    <p:extLst>
      <p:ext uri="{BB962C8B-B14F-4D97-AF65-F5344CB8AC3E}">
        <p14:creationId xmlns:p14="http://schemas.microsoft.com/office/powerpoint/2010/main" val="243137378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1F10F51-BCA6-4ADF-BAFE-D2C22CF55C8E}"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33A3C29B-6F5C-460D-972A-B9A027DBC5FC}" type="slidenum">
              <a:rPr lang="ja-JP" altLang="en-US" smtClean="0"/>
              <a:pPr>
                <a:defRPr/>
              </a:pPr>
              <a:t>‹#›</a:t>
            </a:fld>
            <a:endParaRPr lang="ja-JP" altLang="en-US"/>
          </a:p>
        </p:txBody>
      </p:sp>
    </p:spTree>
    <p:extLst>
      <p:ext uri="{BB962C8B-B14F-4D97-AF65-F5344CB8AC3E}">
        <p14:creationId xmlns:p14="http://schemas.microsoft.com/office/powerpoint/2010/main" val="393899769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7537B31A-8EA1-49DB-8DB0-B58072EAAF9A}"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76044CF6-E466-47C1-BEAE-31FA983EA109}" type="slidenum">
              <a:rPr lang="ja-JP" altLang="en-US" smtClean="0"/>
              <a:pPr>
                <a:defRPr/>
              </a:pPr>
              <a:t>‹#›</a:t>
            </a:fld>
            <a:endParaRPr lang="ja-JP" altLang="en-US"/>
          </a:p>
        </p:txBody>
      </p:sp>
    </p:spTree>
    <p:extLst>
      <p:ext uri="{BB962C8B-B14F-4D97-AF65-F5344CB8AC3E}">
        <p14:creationId xmlns:p14="http://schemas.microsoft.com/office/powerpoint/2010/main" val="159663361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132A8045-137D-4958-B717-EA65E6E6B01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1FB6F6EA-F5ED-473B-ACB9-B0ECDF7E2BFE}" type="slidenum">
              <a:rPr lang="ja-JP" altLang="en-US" smtClean="0"/>
              <a:pPr>
                <a:defRPr/>
              </a:pPr>
              <a:t>‹#›</a:t>
            </a:fld>
            <a:endParaRPr lang="ja-JP" altLang="en-US"/>
          </a:p>
        </p:txBody>
      </p:sp>
    </p:spTree>
    <p:extLst>
      <p:ext uri="{BB962C8B-B14F-4D97-AF65-F5344CB8AC3E}">
        <p14:creationId xmlns:p14="http://schemas.microsoft.com/office/powerpoint/2010/main" val="1346104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C6BCA31-F396-48CC-9A8A-E817CA00077A}"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8BF7DF05-0B80-490D-BDA4-B0D6DE0CE4AE}"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02A5838F-8C2B-4C5E-9E69-78EA05F98311}" type="slidenum">
              <a:rPr lang="ja-JP" altLang="en-US" smtClean="0"/>
              <a:pPr>
                <a:defRPr/>
              </a:pPr>
              <a:t>‹#›</a:t>
            </a:fld>
            <a:endParaRPr lang="ja-JP" altLang="en-US"/>
          </a:p>
        </p:txBody>
      </p:sp>
    </p:spTree>
    <p:extLst>
      <p:ext uri="{BB962C8B-B14F-4D97-AF65-F5344CB8AC3E}">
        <p14:creationId xmlns:p14="http://schemas.microsoft.com/office/powerpoint/2010/main" val="99371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CC3BCD4-95ED-4C53-BE5F-378DAC2417F9}"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B1439B4-C17A-6747-861E-A26DC8B171D5}"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CA123BDC-D9CC-44B9-A3AE-F4D008ADE24C}"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E6EE31FA-22AC-4E61-A408-4ED3B977B1FE}" type="slidenum">
              <a:rPr kumimoji="1" lang="ja-JP" altLang="en-US" smtClean="0"/>
              <a:t>‹#›</a:t>
            </a:fld>
            <a:endParaRPr kumimoji="1" lang="ja-JP" altLang="en-US"/>
          </a:p>
        </p:txBody>
      </p:sp>
    </p:spTree>
    <p:extLst>
      <p:ext uri="{BB962C8B-B14F-4D97-AF65-F5344CB8AC3E}">
        <p14:creationId xmlns:p14="http://schemas.microsoft.com/office/powerpoint/2010/main" val="368094123"/>
      </p:ext>
    </p:extLst>
  </p:cSld>
  <p:clrMap bg1="lt1" tx1="dk1" bg2="lt2" tx2="dk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E4095C6B-6E55-4A68-A5C2-751E94ACC1EA}"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0.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0.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0.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70.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12" y="124253"/>
            <a:ext cx="647116" cy="397352"/>
          </a:xfrm>
          <a:prstGeom prst="rect">
            <a:avLst/>
          </a:prstGeom>
        </p:spPr>
      </p:pic>
      <p:sp>
        <p:nvSpPr>
          <p:cNvPr id="2" name="ページ番号"/>
          <p:cNvSpPr>
            <a:spLocks noGrp="1"/>
          </p:cNvSpPr>
          <p:nvPr>
            <p:ph type="sldNum" sz="quarter" idx="12"/>
          </p:nvPr>
        </p:nvSpPr>
        <p:spPr>
          <a:xfrm>
            <a:off x="9414477"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7" name="事業番号"/>
          <p:cNvSpPr/>
          <p:nvPr/>
        </p:nvSpPr>
        <p:spPr>
          <a:xfrm>
            <a:off x="864300" y="755076"/>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43</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6"/>
          <p:cNvGrpSpPr/>
          <p:nvPr/>
        </p:nvGrpSpPr>
        <p:grpSpPr>
          <a:xfrm>
            <a:off x="112109" y="1743744"/>
            <a:ext cx="9662294" cy="2117166"/>
            <a:chOff x="146638" y="609947"/>
            <a:chExt cx="9665392" cy="1940539"/>
          </a:xfrm>
        </p:grpSpPr>
        <p:sp>
          <p:nvSpPr>
            <p:cNvPr id="8" name="角丸四角形 3"/>
            <p:cNvSpPr/>
            <p:nvPr/>
          </p:nvSpPr>
          <p:spPr>
            <a:xfrm>
              <a:off x="163081" y="1004227"/>
              <a:ext cx="9648949" cy="1546259"/>
            </a:xfrm>
            <a:prstGeom prst="roundRect">
              <a:avLst>
                <a:gd name="adj" fmla="val 7356"/>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defTabSz="843809">
                <a:lnSpc>
                  <a:spcPts val="1999"/>
                </a:lnSpc>
                <a:buClr>
                  <a:srgbClr val="6F6F6F"/>
                </a:buClr>
                <a:defRPr/>
              </a:pPr>
              <a:r>
                <a:rPr lang="ja-JP" altLang="en-US" sz="1999" dirty="0">
                  <a:solidFill>
                    <a:prstClr val="black"/>
                  </a:solidFill>
                  <a:latin typeface="メイリオ" pitchFamily="50" charset="-128"/>
                  <a:ea typeface="メイリオ" pitchFamily="50" charset="-128"/>
                  <a:cs typeface="メイリオ" pitchFamily="50" charset="-128"/>
                </a:rPr>
                <a:t>本土と系統連系されておらず、ディーゼル発電機等の内燃機関による電力供給を行っている離島において、再生可能エネルギー発電設備、熱利用設備、蓄エネルギー設備、ＥＭＳ、電気自動車充電設備、自営線等の導入を行う事業</a:t>
              </a:r>
            </a:p>
            <a:p>
              <a:pPr defTabSz="1090464">
                <a:lnSpc>
                  <a:spcPts val="1999"/>
                </a:lnSpc>
                <a:buClr>
                  <a:srgbClr val="6F6F6F"/>
                </a:buClr>
                <a:defRPr/>
              </a:pPr>
              <a:r>
                <a:rPr kumimoji="0" lang="ja-JP" altLang="en-US" sz="1999" kern="0" dirty="0">
                  <a:solidFill>
                    <a:prstClr val="black"/>
                  </a:solidFill>
                  <a:latin typeface="メイリオ" pitchFamily="50" charset="-128"/>
                  <a:ea typeface="メイリオ" pitchFamily="50" charset="-128"/>
                  <a:cs typeface="メイリオ" pitchFamily="50" charset="-128"/>
                </a:rPr>
                <a:t>○対象者</a:t>
              </a:r>
              <a:r>
                <a:rPr kumimoji="0" lang="en-US" altLang="ja-JP" sz="1999" kern="0" dirty="0">
                  <a:solidFill>
                    <a:prstClr val="black"/>
                  </a:solidFill>
                  <a:latin typeface="メイリオ" pitchFamily="50" charset="-128"/>
                  <a:ea typeface="メイリオ" pitchFamily="50" charset="-128"/>
                  <a:cs typeface="メイリオ" pitchFamily="50" charset="-128"/>
                </a:rPr>
                <a:t>:</a:t>
              </a:r>
              <a:r>
                <a:rPr kumimoji="0" lang="ja-JP" altLang="en-US" sz="1999" kern="0" dirty="0">
                  <a:solidFill>
                    <a:prstClr val="black"/>
                  </a:solidFill>
                  <a:latin typeface="メイリオ" pitchFamily="50" charset="-128"/>
                  <a:ea typeface="メイリオ" pitchFamily="50" charset="-128"/>
                  <a:cs typeface="メイリオ" pitchFamily="50" charset="-128"/>
                </a:rPr>
                <a:t>自治体・民間企業等</a:t>
              </a:r>
            </a:p>
            <a:p>
              <a:pPr defTabSz="1090464">
                <a:lnSpc>
                  <a:spcPts val="1999"/>
                </a:lnSpc>
                <a:buClr>
                  <a:srgbClr val="6F6F6F"/>
                </a:buClr>
                <a:defRPr/>
              </a:pPr>
              <a:r>
                <a:rPr kumimoji="0" lang="ja-JP" altLang="en-US" sz="1999" kern="0" dirty="0">
                  <a:solidFill>
                    <a:prstClr val="black"/>
                  </a:solidFill>
                  <a:latin typeface="メイリオ" pitchFamily="50" charset="-128"/>
                  <a:ea typeface="メイリオ" pitchFamily="50" charset="-128"/>
                  <a:cs typeface="メイリオ" pitchFamily="50" charset="-128"/>
                </a:rPr>
                <a:t>○補助対象</a:t>
              </a:r>
              <a:r>
                <a:rPr kumimoji="0" lang="en-US" altLang="ja-JP" sz="1999" kern="0" dirty="0">
                  <a:solidFill>
                    <a:prstClr val="black"/>
                  </a:solidFill>
                  <a:latin typeface="メイリオ" pitchFamily="50" charset="-128"/>
                  <a:ea typeface="メイリオ" pitchFamily="50" charset="-128"/>
                  <a:cs typeface="メイリオ" pitchFamily="50" charset="-128"/>
                </a:rPr>
                <a:t>:</a:t>
              </a:r>
              <a:r>
                <a:rPr kumimoji="0" lang="ja-JP" altLang="en-US" sz="1999" kern="0" dirty="0">
                  <a:solidFill>
                    <a:prstClr val="black"/>
                  </a:solidFill>
                  <a:latin typeface="メイリオ" pitchFamily="50" charset="-128"/>
                  <a:ea typeface="メイリオ" pitchFamily="50" charset="-128"/>
                  <a:cs typeface="メイリオ" pitchFamily="50" charset="-128"/>
                </a:rPr>
                <a:t>再エネを地域で最大限活用するための地域特</a:t>
              </a:r>
              <a:r>
                <a:rPr kumimoji="0" lang="ja-JP" altLang="en-US" sz="1999" kern="0" dirty="0">
                  <a:solidFill>
                    <a:schemeClr val="tx1"/>
                  </a:solidFill>
                  <a:latin typeface="メイリオ" pitchFamily="50" charset="-128"/>
                  <a:ea typeface="メイリオ" pitchFamily="50" charset="-128"/>
                  <a:cs typeface="メイリオ" pitchFamily="50" charset="-128"/>
                </a:rPr>
                <a:t>性に応じた再エネ発電・熱利用・蓄電・蓄エネ等の設備導入費用（補助率</a:t>
              </a:r>
              <a:r>
                <a:rPr kumimoji="0" lang="en-US" altLang="ja-JP" sz="1999" kern="0" dirty="0">
                  <a:solidFill>
                    <a:schemeClr val="tx1"/>
                  </a:solidFill>
                  <a:latin typeface="メイリオ" pitchFamily="50" charset="-128"/>
                  <a:ea typeface="メイリオ" pitchFamily="50" charset="-128"/>
                  <a:cs typeface="メイリオ" pitchFamily="50" charset="-128"/>
                </a:rPr>
                <a:t>:</a:t>
              </a:r>
              <a:r>
                <a:rPr kumimoji="0" lang="ja-JP" altLang="en-US" sz="1999" kern="0" dirty="0">
                  <a:solidFill>
                    <a:schemeClr val="tx1"/>
                  </a:solidFill>
                  <a:latin typeface="メイリオ" pitchFamily="50" charset="-128"/>
                  <a:ea typeface="メイリオ" pitchFamily="50" charset="-128"/>
                  <a:cs typeface="メイリオ" pitchFamily="50" charset="-128"/>
                </a:rPr>
                <a:t>２</a:t>
              </a:r>
              <a:r>
                <a:rPr kumimoji="0" lang="en-US" altLang="ja-JP" sz="1999" kern="0" dirty="0">
                  <a:solidFill>
                    <a:schemeClr val="tx1"/>
                  </a:solidFill>
                  <a:latin typeface="メイリオ" pitchFamily="50" charset="-128"/>
                  <a:ea typeface="メイリオ" pitchFamily="50" charset="-128"/>
                  <a:cs typeface="メイリオ" pitchFamily="50" charset="-128"/>
                </a:rPr>
                <a:t>/3</a:t>
              </a:r>
              <a:r>
                <a:rPr kumimoji="0" lang="ja-JP" altLang="en-US" sz="1999" kern="0" dirty="0">
                  <a:solidFill>
                    <a:schemeClr val="tx1"/>
                  </a:solidFill>
                  <a:latin typeface="メイリオ" pitchFamily="50" charset="-128"/>
                  <a:ea typeface="メイリオ" pitchFamily="50" charset="-128"/>
                  <a:cs typeface="メイリオ" pitchFamily="50" charset="-128"/>
                </a:rPr>
                <a:t>）</a:t>
              </a:r>
              <a:endParaRPr kumimoji="0" lang="en-US" altLang="ja-JP" sz="1999" kern="0" dirty="0">
                <a:solidFill>
                  <a:schemeClr val="tx1"/>
                </a:solidFill>
                <a:latin typeface="メイリオ" pitchFamily="50" charset="-128"/>
                <a:ea typeface="メイリオ" pitchFamily="50" charset="-128"/>
                <a:cs typeface="メイリオ" pitchFamily="50" charset="-128"/>
              </a:endParaRPr>
            </a:p>
          </p:txBody>
        </p:sp>
        <p:sp>
          <p:nvSpPr>
            <p:cNvPr id="9" name="正方形/長方形 2"/>
            <p:cNvSpPr>
              <a:spLocks noChangeArrowheads="1"/>
            </p:cNvSpPr>
            <p:nvPr/>
          </p:nvSpPr>
          <p:spPr bwMode="auto">
            <a:xfrm>
              <a:off x="146638" y="609947"/>
              <a:ext cx="6915969" cy="423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spcBef>
                  <a:spcPct val="0"/>
                </a:spcBef>
                <a:spcAft>
                  <a:spcPts val="277"/>
                </a:spcAft>
                <a:buClr>
                  <a:srgbClr val="6F6F6F"/>
                </a:buClr>
                <a:buNone/>
                <a:defRPr/>
              </a:pPr>
              <a:r>
                <a:rPr lang="ja-JP" altLang="en-US" sz="2399" b="1" dirty="0">
                  <a:solidFill>
                    <a:srgbClr val="000000"/>
                  </a:solidFill>
                  <a:latin typeface="メイリオ" pitchFamily="50" charset="-128"/>
                  <a:ea typeface="メイリオ" pitchFamily="50" charset="-128"/>
                  <a:cs typeface="メイリオ" pitchFamily="50" charset="-128"/>
                </a:rPr>
                <a:t>蓄電・蓄熱でエネルギー安定供給実現！</a:t>
              </a:r>
              <a:endParaRPr lang="en-US" altLang="ja-JP" sz="2399" b="1" dirty="0">
                <a:solidFill>
                  <a:srgbClr val="000000"/>
                </a:solidFill>
                <a:latin typeface="メイリオ" pitchFamily="50" charset="-128"/>
                <a:ea typeface="メイリオ" pitchFamily="50" charset="-128"/>
                <a:cs typeface="メイリオ" pitchFamily="50" charset="-128"/>
              </a:endParaRPr>
            </a:p>
          </p:txBody>
        </p:sp>
      </p:grpSp>
      <p:sp>
        <p:nvSpPr>
          <p:cNvPr id="10" name="タイトル 1"/>
          <p:cNvSpPr txBox="1">
            <a:spLocks/>
          </p:cNvSpPr>
          <p:nvPr/>
        </p:nvSpPr>
        <p:spPr>
          <a:xfrm>
            <a:off x="307984" y="83802"/>
            <a:ext cx="9212945" cy="63087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defTabSz="843830">
              <a:defRPr/>
            </a:pPr>
            <a:r>
              <a:rPr lang="ja-JP" altLang="en-US" sz="17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再生可能エネルギー電気熱自立的普及促進事業のうち、</a:t>
            </a:r>
            <a:endParaRPr lang="en-US" altLang="ja-JP" sz="17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30">
              <a:defRPr/>
            </a:pPr>
            <a:r>
              <a:rPr lang="ja-JP" altLang="ja-JP"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離島の再生可能エネルギー・蓄エネルギー導入促進事業</a:t>
            </a:r>
            <a:endParaRPr lang="ja-JP" altLang="en-US" sz="239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6"/>
          <p:cNvSpPr>
            <a:spLocks noChangeArrowheads="1"/>
          </p:cNvSpPr>
          <p:nvPr/>
        </p:nvSpPr>
        <p:spPr bwMode="auto">
          <a:xfrm>
            <a:off x="754685" y="6966867"/>
            <a:ext cx="4175125" cy="623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30"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rPr>
              <a:t>年度</a:t>
            </a:r>
            <a:r>
              <a:rPr lang="ja-JP" altLang="en-US" sz="1999" dirty="0">
                <a:solidFill>
                  <a:srgbClr val="000000"/>
                </a:solidFill>
                <a:latin typeface="メイリオ" panose="020B0604030504040204" pitchFamily="50" charset="-128"/>
                <a:ea typeface="メイリオ" panose="020B0604030504040204" pitchFamily="50" charset="-128"/>
              </a:rPr>
              <a:t>予算案 </a:t>
            </a:r>
            <a:r>
              <a:rPr lang="en-US" altLang="ja-JP" sz="1999" dirty="0">
                <a:solidFill>
                  <a:srgbClr val="000000"/>
                </a:solidFill>
                <a:latin typeface="メイリオ" panose="020B0604030504040204" pitchFamily="50" charset="-128"/>
                <a:ea typeface="メイリオ" panose="020B0604030504040204" pitchFamily="50" charset="-128"/>
              </a:rPr>
              <a:t>54</a:t>
            </a:r>
            <a:r>
              <a:rPr lang="ja-JP" altLang="en-US" sz="1999" dirty="0">
                <a:solidFill>
                  <a:srgbClr val="000000"/>
                </a:solidFill>
                <a:latin typeface="メイリオ" panose="020B0604030504040204" pitchFamily="50" charset="-128"/>
                <a:ea typeface="メイリオ" panose="020B0604030504040204" pitchFamily="50" charset="-128"/>
              </a:rPr>
              <a:t>億円の内数</a:t>
            </a:r>
            <a:endParaRPr lang="en-US" altLang="ja-JP" sz="1999" dirty="0">
              <a:solidFill>
                <a:srgbClr val="000000"/>
              </a:solidFill>
              <a:latin typeface="メイリオ" panose="020B0604030504040204" pitchFamily="50" charset="-128"/>
              <a:ea typeface="メイリオ" panose="020B0604030504040204" pitchFamily="50" charset="-128"/>
            </a:endParaRPr>
          </a:p>
          <a:p>
            <a:pPr algn="r" defTabSz="843830" eaLnBrk="1" hangingPunct="1">
              <a:spcBef>
                <a:spcPct val="0"/>
              </a:spcBef>
              <a:spcAft>
                <a:spcPts val="277"/>
              </a:spcAft>
              <a:buClr>
                <a:srgbClr val="6F6F6F"/>
              </a:buClr>
              <a:buNone/>
              <a:defRPr/>
            </a:pPr>
            <a:r>
              <a:rPr lang="ja-JP" altLang="en-US" sz="1200" dirty="0">
                <a:solidFill>
                  <a:srgbClr val="000000"/>
                </a:solidFill>
                <a:latin typeface="メイリオ" panose="020B0604030504040204" pitchFamily="50" charset="-128"/>
                <a:ea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rPr>
              <a:t>80</a:t>
            </a:r>
            <a:r>
              <a:rPr lang="ja-JP" altLang="en-US" sz="1200" dirty="0">
                <a:solidFill>
                  <a:srgbClr val="000000"/>
                </a:solidFill>
                <a:latin typeface="メイリオ" panose="020B0604030504040204" pitchFamily="50" charset="-128"/>
                <a:ea typeface="メイリオ" panose="020B0604030504040204" pitchFamily="50" charset="-128"/>
              </a:rPr>
              <a:t>億円の内数）</a:t>
            </a:r>
            <a:endParaRPr lang="en-US" altLang="ja-JP" sz="1200" dirty="0">
              <a:solidFill>
                <a:srgbClr val="000000"/>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315783" y="4004880"/>
            <a:ext cx="4117051" cy="2658816"/>
            <a:chOff x="472908" y="3949504"/>
            <a:chExt cx="4118371" cy="2659668"/>
          </a:xfrm>
        </p:grpSpPr>
        <p:pic>
          <p:nvPicPr>
            <p:cNvPr id="13" name="図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2908" y="3949504"/>
              <a:ext cx="4118371" cy="2659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角丸四角形 30"/>
            <p:cNvSpPr>
              <a:spLocks noChangeArrowheads="1"/>
            </p:cNvSpPr>
            <p:nvPr/>
          </p:nvSpPr>
          <p:spPr bwMode="auto">
            <a:xfrm>
              <a:off x="1448653" y="6009130"/>
              <a:ext cx="2341397" cy="344316"/>
            </a:xfrm>
            <a:prstGeom prst="roundRect">
              <a:avLst>
                <a:gd name="adj" fmla="val 16667"/>
              </a:avLst>
            </a:prstGeom>
            <a:solidFill>
              <a:srgbClr val="FF66CC"/>
            </a:solidFill>
            <a:ln>
              <a:noFill/>
            </a:ln>
            <a:effectLst>
              <a:outerShdw blurRad="40000" dist="23000" dir="5400000" rotWithShape="0">
                <a:srgbClr val="808080">
                  <a:alpha val="34998"/>
                </a:srgb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defTabSz="843809">
                <a:defRPr/>
              </a:pPr>
              <a:r>
                <a:rPr lang="ja-JP" altLang="en-US" sz="1600" b="1" dirty="0">
                  <a:solidFill>
                    <a:prstClr val="white"/>
                  </a:solidFill>
                  <a:latin typeface="メイリオ" pitchFamily="50" charset="-128"/>
                  <a:ea typeface="メイリオ" pitchFamily="50" charset="-128"/>
                  <a:cs typeface="メイリオ" pitchFamily="50" charset="-128"/>
                </a:rPr>
                <a:t>蓄電・蓄熱技術の活用</a:t>
              </a:r>
            </a:p>
          </p:txBody>
        </p:sp>
        <p:sp>
          <p:nvSpPr>
            <p:cNvPr id="15" name="正方形/長方形 14"/>
            <p:cNvSpPr>
              <a:spLocks noChangeArrowheads="1"/>
            </p:cNvSpPr>
            <p:nvPr/>
          </p:nvSpPr>
          <p:spPr bwMode="auto">
            <a:xfrm>
              <a:off x="2819923" y="4221088"/>
              <a:ext cx="800219" cy="338554"/>
            </a:xfrm>
            <a:prstGeom prst="rect">
              <a:avLst/>
            </a:prstGeom>
            <a:solidFill>
              <a:srgbClr val="00B050"/>
            </a:solidFill>
            <a:ln w="9525">
              <a:noFill/>
              <a:miter lim="800000"/>
              <a:headEnd/>
              <a:tailEnd/>
            </a:ln>
            <a:effectLst>
              <a:outerShdw blurRad="40000" dist="23000" dir="5400000" rotWithShape="0">
                <a:srgbClr val="808080">
                  <a:alpha val="34998"/>
                </a:srgbClr>
              </a:outerShdw>
            </a:effectLst>
          </p:spPr>
          <p:txBody>
            <a:bodyPr wrap="none">
              <a:spAutoFit/>
            </a:bodyPr>
            <a:lstStyle/>
            <a:p>
              <a:pPr defTabSz="843809">
                <a:buClr>
                  <a:srgbClr val="EEECE1">
                    <a:lumMod val="50000"/>
                  </a:srgbClr>
                </a:buClr>
                <a:defRPr/>
              </a:pPr>
              <a:r>
                <a:rPr lang="ja-JP" altLang="en-US" sz="1600" b="1" dirty="0">
                  <a:solidFill>
                    <a:prstClr val="white"/>
                  </a:solidFill>
                  <a:latin typeface="メイリオ" pitchFamily="50" charset="-128"/>
                  <a:ea typeface="メイリオ" pitchFamily="50" charset="-128"/>
                  <a:cs typeface="メイリオ" pitchFamily="50" charset="-128"/>
                </a:rPr>
                <a:t>再エネ</a:t>
              </a:r>
              <a:endParaRPr lang="en-US" altLang="ja-JP" sz="1600" b="1" dirty="0">
                <a:solidFill>
                  <a:prstClr val="white"/>
                </a:solidFill>
                <a:latin typeface="メイリオ" pitchFamily="50" charset="-128"/>
                <a:ea typeface="メイリオ" pitchFamily="50" charset="-128"/>
                <a:cs typeface="メイリオ" pitchFamily="50" charset="-128"/>
              </a:endParaRPr>
            </a:p>
          </p:txBody>
        </p:sp>
        <p:sp>
          <p:nvSpPr>
            <p:cNvPr id="16" name="テキスト ボックス 15"/>
            <p:cNvSpPr txBox="1"/>
            <p:nvPr/>
          </p:nvSpPr>
          <p:spPr>
            <a:xfrm>
              <a:off x="726764" y="5119953"/>
              <a:ext cx="595035" cy="584775"/>
            </a:xfrm>
            <a:prstGeom prst="rect">
              <a:avLst/>
            </a:prstGeom>
            <a:solidFill>
              <a:schemeClr val="bg1"/>
            </a:solidFill>
            <a:ln>
              <a:solidFill>
                <a:schemeClr val="tx1"/>
              </a:solidFill>
            </a:ln>
          </p:spPr>
          <p:txBody>
            <a:bodyPr wrap="none">
              <a:spAutoFit/>
            </a:bodyPr>
            <a:lstStyle/>
            <a:p>
              <a:pPr defTabSz="843809">
                <a:defRPr/>
              </a:pPr>
              <a:r>
                <a:rPr lang="ja-JP" altLang="en-US" sz="1600" dirty="0">
                  <a:solidFill>
                    <a:prstClr val="black"/>
                  </a:solidFill>
                  <a:latin typeface="メイリオ" pitchFamily="50" charset="-128"/>
                  <a:ea typeface="メイリオ" pitchFamily="50" charset="-128"/>
                  <a:cs typeface="メイリオ" pitchFamily="50" charset="-128"/>
                </a:rPr>
                <a:t>蓄電</a:t>
              </a:r>
              <a:endParaRPr lang="en-US" altLang="ja-JP" sz="1600" dirty="0">
                <a:solidFill>
                  <a:prstClr val="black"/>
                </a:solidFill>
                <a:latin typeface="メイリオ" pitchFamily="50" charset="-128"/>
                <a:ea typeface="メイリオ" pitchFamily="50" charset="-128"/>
                <a:cs typeface="メイリオ" pitchFamily="50" charset="-128"/>
              </a:endParaRPr>
            </a:p>
            <a:p>
              <a:pPr defTabSz="843809">
                <a:defRPr/>
              </a:pPr>
              <a:r>
                <a:rPr lang="ja-JP" altLang="en-US" sz="1600" dirty="0">
                  <a:solidFill>
                    <a:prstClr val="black"/>
                  </a:solidFill>
                  <a:latin typeface="メイリオ" pitchFamily="50" charset="-128"/>
                  <a:ea typeface="メイリオ" pitchFamily="50" charset="-128"/>
                  <a:cs typeface="メイリオ" pitchFamily="50" charset="-128"/>
                </a:rPr>
                <a:t>設備</a:t>
              </a:r>
            </a:p>
          </p:txBody>
        </p:sp>
        <p:sp>
          <p:nvSpPr>
            <p:cNvPr id="17" name="テキスト ボックス 16"/>
            <p:cNvSpPr txBox="1"/>
            <p:nvPr/>
          </p:nvSpPr>
          <p:spPr>
            <a:xfrm>
              <a:off x="3652807" y="5119955"/>
              <a:ext cx="595035" cy="584775"/>
            </a:xfrm>
            <a:prstGeom prst="rect">
              <a:avLst/>
            </a:prstGeom>
            <a:solidFill>
              <a:schemeClr val="bg1"/>
            </a:solidFill>
            <a:ln>
              <a:solidFill>
                <a:schemeClr val="tx1"/>
              </a:solidFill>
            </a:ln>
          </p:spPr>
          <p:txBody>
            <a:bodyPr wrap="none">
              <a:spAutoFit/>
            </a:bodyPr>
            <a:lstStyle/>
            <a:p>
              <a:pPr defTabSz="843809">
                <a:defRPr/>
              </a:pPr>
              <a:r>
                <a:rPr lang="ja-JP" altLang="en-US" sz="1600" dirty="0">
                  <a:solidFill>
                    <a:prstClr val="black"/>
                  </a:solidFill>
                  <a:latin typeface="メイリオ" pitchFamily="50" charset="-128"/>
                  <a:ea typeface="メイリオ" pitchFamily="50" charset="-128"/>
                  <a:cs typeface="メイリオ" pitchFamily="50" charset="-128"/>
                </a:rPr>
                <a:t>蓄熱</a:t>
              </a:r>
              <a:endParaRPr lang="en-US" altLang="ja-JP" sz="1600" dirty="0">
                <a:solidFill>
                  <a:prstClr val="black"/>
                </a:solidFill>
                <a:latin typeface="メイリオ" pitchFamily="50" charset="-128"/>
                <a:ea typeface="メイリオ" pitchFamily="50" charset="-128"/>
                <a:cs typeface="メイリオ" pitchFamily="50" charset="-128"/>
              </a:endParaRPr>
            </a:p>
            <a:p>
              <a:pPr defTabSz="843809">
                <a:defRPr/>
              </a:pPr>
              <a:r>
                <a:rPr lang="ja-JP" altLang="en-US" sz="1600" dirty="0">
                  <a:solidFill>
                    <a:prstClr val="black"/>
                  </a:solidFill>
                  <a:latin typeface="メイリオ" pitchFamily="50" charset="-128"/>
                  <a:ea typeface="メイリオ" pitchFamily="50" charset="-128"/>
                  <a:cs typeface="メイリオ" pitchFamily="50" charset="-128"/>
                </a:rPr>
                <a:t>設備</a:t>
              </a:r>
            </a:p>
          </p:txBody>
        </p:sp>
      </p:grpSp>
      <p:graphicFrame>
        <p:nvGraphicFramePr>
          <p:cNvPr id="18" name="表 17"/>
          <p:cNvGraphicFramePr>
            <a:graphicFrameLocks noGrp="1"/>
          </p:cNvGraphicFramePr>
          <p:nvPr>
            <p:extLst/>
          </p:nvPr>
        </p:nvGraphicFramePr>
        <p:xfrm>
          <a:off x="4769705" y="4015267"/>
          <a:ext cx="4808183" cy="2658816"/>
        </p:xfrm>
        <a:graphic>
          <a:graphicData uri="http://schemas.openxmlformats.org/drawingml/2006/table">
            <a:tbl>
              <a:tblPr firstRow="1" bandRow="1">
                <a:tableStyleId>{5940675A-B579-460E-94D1-54222C63F5DA}</a:tableStyleId>
              </a:tblPr>
              <a:tblGrid>
                <a:gridCol w="431814">
                  <a:extLst>
                    <a:ext uri="{9D8B030D-6E8A-4147-A177-3AD203B41FA5}">
                      <a16:colId xmlns:a16="http://schemas.microsoft.com/office/drawing/2014/main" val="765828431"/>
                    </a:ext>
                  </a:extLst>
                </a:gridCol>
                <a:gridCol w="4376369">
                  <a:extLst>
                    <a:ext uri="{9D8B030D-6E8A-4147-A177-3AD203B41FA5}">
                      <a16:colId xmlns:a16="http://schemas.microsoft.com/office/drawing/2014/main" val="2350152705"/>
                    </a:ext>
                  </a:extLst>
                </a:gridCol>
              </a:tblGrid>
              <a:tr h="2658816">
                <a:tc>
                  <a:txBody>
                    <a:bodyPr/>
                    <a:lstStyle/>
                    <a:p>
                      <a:pPr algn="ctr"/>
                      <a:r>
                        <a:rPr kumimoji="1" lang="ja-JP" altLang="en-US" sz="2400" dirty="0"/>
                        <a:t>補助対象</a:t>
                      </a:r>
                    </a:p>
                  </a:txBody>
                  <a:tcPr marL="91411" marR="91411" marT="45705" marB="45705" vert="eaVert" anchor="ctr">
                    <a:solidFill>
                      <a:schemeClr val="bg1">
                        <a:lumMod val="95000"/>
                      </a:schemeClr>
                    </a:solidFill>
                  </a:tcPr>
                </a:tc>
                <a:tc>
                  <a:txBody>
                    <a:bodyPr/>
                    <a:lstStyle/>
                    <a:p>
                      <a:pPr marL="0" marR="0" lvl="0" indent="0" algn="l" defTabSz="914126" rtl="0" eaLnBrk="1" fontAlgn="auto" latinLnBrk="0" hangingPunct="1">
                        <a:lnSpc>
                          <a:spcPct val="100000"/>
                        </a:lnSpc>
                        <a:spcBef>
                          <a:spcPts val="0"/>
                        </a:spcBef>
                        <a:spcAft>
                          <a:spcPts val="0"/>
                        </a:spcAft>
                        <a:buClrTx/>
                        <a:buSzTx/>
                        <a:buFontTx/>
                        <a:buNone/>
                        <a:tabLst/>
                        <a:defRPr/>
                      </a:pPr>
                      <a:r>
                        <a:rPr lang="ja-JP" altLang="en-US" sz="2100" dirty="0">
                          <a:solidFill>
                            <a:prstClr val="black"/>
                          </a:solidFill>
                        </a:rPr>
                        <a:t>再生可能エネルギー発電設備、熱利用設備、家庭用・業務用の省エネ</a:t>
                      </a:r>
                      <a:r>
                        <a:rPr lang="en-US" altLang="ja-JP" sz="2100" dirty="0">
                          <a:solidFill>
                            <a:prstClr val="black"/>
                          </a:solidFill>
                        </a:rPr>
                        <a:t>HP</a:t>
                      </a:r>
                      <a:r>
                        <a:rPr lang="ja-JP" altLang="en-US" sz="2100" dirty="0">
                          <a:solidFill>
                            <a:prstClr val="black"/>
                          </a:solidFill>
                        </a:rPr>
                        <a:t>給湯器、冷熱・温熱蓄熱設備、家電</a:t>
                      </a:r>
                      <a:r>
                        <a:rPr lang="en-US" altLang="ja-JP" sz="2100" baseline="30000" dirty="0">
                          <a:solidFill>
                            <a:prstClr val="black"/>
                          </a:solidFill>
                        </a:rPr>
                        <a:t>※</a:t>
                      </a:r>
                      <a:r>
                        <a:rPr lang="ja-JP" altLang="en-US" sz="2100" dirty="0" err="1">
                          <a:solidFill>
                            <a:prstClr val="black"/>
                          </a:solidFill>
                        </a:rPr>
                        <a:t>、</a:t>
                      </a:r>
                      <a:r>
                        <a:rPr lang="ja-JP" altLang="en-US" sz="2100" dirty="0">
                          <a:solidFill>
                            <a:prstClr val="black"/>
                          </a:solidFill>
                        </a:rPr>
                        <a:t>業務用設備</a:t>
                      </a:r>
                      <a:r>
                        <a:rPr lang="en-US" altLang="ja-JP" sz="2100" baseline="30000" dirty="0">
                          <a:solidFill>
                            <a:prstClr val="black"/>
                          </a:solidFill>
                        </a:rPr>
                        <a:t>※</a:t>
                      </a:r>
                      <a:r>
                        <a:rPr lang="ja-JP" altLang="en-US" sz="2100" dirty="0" err="1">
                          <a:solidFill>
                            <a:prstClr val="black"/>
                          </a:solidFill>
                          <a:latin typeface="+mn-ea"/>
                          <a:ea typeface="+mn-ea"/>
                        </a:rPr>
                        <a:t>、</a:t>
                      </a:r>
                      <a:r>
                        <a:rPr lang="ja-JP" altLang="en-US" sz="2100" dirty="0">
                          <a:solidFill>
                            <a:prstClr val="black"/>
                          </a:solidFill>
                          <a:latin typeface="+mn-ea"/>
                          <a:ea typeface="+mn-ea"/>
                        </a:rPr>
                        <a:t>エネマネシステム、</a:t>
                      </a:r>
                      <a:r>
                        <a:rPr lang="ja-JP" altLang="en-US" sz="2100" dirty="0">
                          <a:solidFill>
                            <a:prstClr val="black"/>
                          </a:solidFill>
                        </a:rPr>
                        <a:t>既存の蓄電技術の改修・遠隔操作技術</a:t>
                      </a:r>
                      <a:r>
                        <a:rPr lang="ja-JP" altLang="en-US" sz="2100" dirty="0">
                          <a:solidFill>
                            <a:prstClr val="black"/>
                          </a:solidFill>
                          <a:latin typeface="+mn-ea"/>
                          <a:ea typeface="+mn-ea"/>
                        </a:rPr>
                        <a:t>付与、蓄電技術の増強、</a:t>
                      </a:r>
                      <a:r>
                        <a:rPr lang="en-US" altLang="ja-JP" sz="2100" dirty="0">
                          <a:solidFill>
                            <a:prstClr val="black"/>
                          </a:solidFill>
                          <a:latin typeface="+mn-ea"/>
                          <a:ea typeface="+mn-ea"/>
                        </a:rPr>
                        <a:t>EV</a:t>
                      </a:r>
                      <a:r>
                        <a:rPr lang="ja-JP" altLang="en-US" sz="2100" dirty="0">
                          <a:solidFill>
                            <a:prstClr val="black"/>
                          </a:solidFill>
                          <a:latin typeface="+mn-ea"/>
                          <a:ea typeface="+mn-ea"/>
                        </a:rPr>
                        <a:t>充電設備</a:t>
                      </a:r>
                      <a:r>
                        <a:rPr lang="ja-JP" altLang="en-US" sz="2100" dirty="0">
                          <a:solidFill>
                            <a:prstClr val="black"/>
                          </a:solidFill>
                        </a:rPr>
                        <a:t>、自営線等</a:t>
                      </a:r>
                      <a:endParaRPr lang="en-US" altLang="ja-JP" sz="2100" dirty="0">
                        <a:solidFill>
                          <a:prstClr val="black"/>
                        </a:solidFill>
                      </a:endParaRPr>
                    </a:p>
                    <a:p>
                      <a:pPr marL="0" marR="0" lvl="0" indent="0" algn="l" defTabSz="914126" rtl="0" eaLnBrk="1" fontAlgn="auto" latinLnBrk="0" hangingPunct="1">
                        <a:lnSpc>
                          <a:spcPct val="100000"/>
                        </a:lnSpc>
                        <a:spcBef>
                          <a:spcPts val="0"/>
                        </a:spcBef>
                        <a:spcAft>
                          <a:spcPts val="0"/>
                        </a:spcAft>
                        <a:buClrTx/>
                        <a:buSzTx/>
                        <a:buFontTx/>
                        <a:buNone/>
                        <a:tabLst/>
                        <a:defRPr/>
                      </a:pPr>
                      <a:r>
                        <a:rPr lang="en-US" altLang="ja-JP" sz="1500" dirty="0">
                          <a:solidFill>
                            <a:prstClr val="black"/>
                          </a:solidFill>
                        </a:rPr>
                        <a:t>※</a:t>
                      </a:r>
                      <a:r>
                        <a:rPr lang="ja-JP" altLang="en-US" sz="1500" dirty="0">
                          <a:solidFill>
                            <a:prstClr val="black"/>
                          </a:solidFill>
                        </a:rPr>
                        <a:t>蓄熱設備等と組み合わせた機器に限る</a:t>
                      </a:r>
                      <a:endParaRPr lang="ja-JP" altLang="en-US" sz="1500" dirty="0"/>
                    </a:p>
                  </a:txBody>
                  <a:tcPr marL="91411" marR="91411" marT="45705" marB="45705">
                    <a:solidFill>
                      <a:schemeClr val="bg1"/>
                    </a:solidFill>
                  </a:tcPr>
                </a:tc>
                <a:extLst>
                  <a:ext uri="{0D108BD9-81ED-4DB2-BD59-A6C34878D82A}">
                    <a16:rowId xmlns:a16="http://schemas.microsoft.com/office/drawing/2014/main" val="3455874293"/>
                  </a:ext>
                </a:extLst>
              </a:tr>
            </a:tbl>
          </a:graphicData>
        </a:graphic>
      </p:graphicFrame>
      <p:sp>
        <p:nvSpPr>
          <p:cNvPr id="20" name="正方形/長方形 6"/>
          <p:cNvSpPr>
            <a:spLocks noChangeArrowheads="1"/>
          </p:cNvSpPr>
          <p:nvPr/>
        </p:nvSpPr>
        <p:spPr bwMode="auto">
          <a:xfrm>
            <a:off x="2093517" y="7581155"/>
            <a:ext cx="2807412" cy="476901"/>
          </a:xfrm>
          <a:prstGeom prst="rect">
            <a:avLst/>
          </a:prstGeom>
          <a:solidFill>
            <a:srgbClr val="C6D9F1"/>
          </a:solidFill>
          <a:ln>
            <a:solidFill>
              <a:schemeClr val="tx1"/>
            </a:solidFill>
          </a:ln>
          <a:extLst/>
        </p:spPr>
        <p:txBody>
          <a:bodyPr wrap="square">
            <a:spAutoFit/>
          </a:bodyPr>
          <a:lstStyle/>
          <a:p>
            <a:pPr defTabSz="843809">
              <a:lnSpc>
                <a:spcPts val="1000"/>
              </a:lnSpc>
              <a:defRPr/>
            </a:pPr>
            <a:r>
              <a:rPr kumimoji="0" lang="zh-TW" altLang="en-US" sz="900" b="1" kern="0" dirty="0">
                <a:solidFill>
                  <a:srgbClr val="000000"/>
                </a:solidFill>
                <a:latin typeface="+mn-ea"/>
                <a:sym typeface="Wingdings" panose="05000000000000000000" pitchFamily="2" charset="2"/>
              </a:rPr>
              <a:t>実施期間：平成</a:t>
            </a:r>
            <a:r>
              <a:rPr kumimoji="0" lang="en-US" altLang="zh-TW" sz="900" b="1" kern="0" dirty="0">
                <a:solidFill>
                  <a:srgbClr val="000000"/>
                </a:solidFill>
                <a:latin typeface="+mn-ea"/>
                <a:sym typeface="Wingdings" panose="05000000000000000000" pitchFamily="2" charset="2"/>
              </a:rPr>
              <a:t>30</a:t>
            </a:r>
            <a:r>
              <a:rPr kumimoji="0" lang="zh-TW" altLang="en-US" sz="900" b="1" kern="0" dirty="0">
                <a:solidFill>
                  <a:srgbClr val="000000"/>
                </a:solidFill>
                <a:latin typeface="+mn-ea"/>
                <a:sym typeface="Wingdings" panose="05000000000000000000" pitchFamily="2" charset="2"/>
              </a:rPr>
              <a:t>年度～平成</a:t>
            </a:r>
            <a:r>
              <a:rPr kumimoji="0" lang="en-US" altLang="zh-TW" sz="900" b="1" kern="0" dirty="0">
                <a:solidFill>
                  <a:srgbClr val="000000"/>
                </a:solidFill>
                <a:latin typeface="+mn-ea"/>
                <a:sym typeface="Wingdings" panose="05000000000000000000" pitchFamily="2" charset="2"/>
              </a:rPr>
              <a:t>32</a:t>
            </a:r>
            <a:r>
              <a:rPr kumimoji="0" lang="zh-TW" altLang="en-US" sz="900" b="1" kern="0" dirty="0">
                <a:solidFill>
                  <a:srgbClr val="000000"/>
                </a:solidFill>
                <a:latin typeface="+mn-ea"/>
                <a:sym typeface="Wingdings" panose="05000000000000000000" pitchFamily="2" charset="2"/>
              </a:rPr>
              <a:t>年度</a:t>
            </a:r>
          </a:p>
          <a:p>
            <a:pPr defTabSz="843809">
              <a:lnSpc>
                <a:spcPts val="1000"/>
              </a:lnSpc>
              <a:defRPr/>
            </a:pPr>
            <a:r>
              <a:rPr kumimoji="0" lang="zh-TW" altLang="en-US" sz="900" b="1" kern="0" dirty="0">
                <a:solidFill>
                  <a:srgbClr val="000000"/>
                </a:solidFill>
                <a:latin typeface="+mn-ea"/>
                <a:sym typeface="Wingdings" panose="05000000000000000000" pitchFamily="2" charset="2"/>
              </a:rPr>
              <a:t>補助条件：補助率</a:t>
            </a:r>
            <a:r>
              <a:rPr kumimoji="0" lang="en-US" altLang="zh-TW" sz="900" b="1" kern="0" dirty="0">
                <a:solidFill>
                  <a:srgbClr val="000000"/>
                </a:solidFill>
                <a:latin typeface="+mn-ea"/>
                <a:sym typeface="Wingdings" panose="05000000000000000000" pitchFamily="2" charset="2"/>
              </a:rPr>
              <a:t>2/3</a:t>
            </a:r>
          </a:p>
          <a:p>
            <a:pPr defTabSz="843809">
              <a:lnSpc>
                <a:spcPts val="1000"/>
              </a:lnSpc>
              <a:defRPr/>
            </a:pPr>
            <a:r>
              <a:rPr kumimoji="0" lang="zh-TW" altLang="en-US" sz="900" b="1" kern="0" dirty="0">
                <a:solidFill>
                  <a:srgbClr val="000000"/>
                </a:solidFill>
                <a:latin typeface="+mn-ea"/>
                <a:sym typeface="Wingdings" panose="05000000000000000000" pitchFamily="2" charset="2"/>
              </a:rPr>
              <a:t>担当課：地球局事業室技術</a:t>
            </a:r>
            <a:r>
              <a:rPr kumimoji="0" lang="en-US" altLang="zh-TW" sz="900" b="1" kern="0" dirty="0">
                <a:solidFill>
                  <a:srgbClr val="000000"/>
                </a:solidFill>
                <a:latin typeface="+mn-ea"/>
                <a:sym typeface="Wingdings" panose="05000000000000000000" pitchFamily="2" charset="2"/>
              </a:rPr>
              <a:t>L</a:t>
            </a:r>
            <a:r>
              <a:rPr kumimoji="0" lang="zh-TW" altLang="en-US" sz="900" b="1" kern="0" dirty="0">
                <a:solidFill>
                  <a:srgbClr val="000000"/>
                </a:solidFill>
                <a:latin typeface="+mn-ea"/>
                <a:sym typeface="Wingdings" panose="05000000000000000000" pitchFamily="2" charset="2"/>
              </a:rPr>
              <a:t>（</a:t>
            </a:r>
            <a:r>
              <a:rPr kumimoji="0" lang="en-US" altLang="zh-TW" sz="900" b="1" kern="0" dirty="0">
                <a:solidFill>
                  <a:srgbClr val="000000"/>
                </a:solidFill>
                <a:latin typeface="+mn-ea"/>
                <a:sym typeface="Wingdings" panose="05000000000000000000" pitchFamily="2" charset="2"/>
              </a:rPr>
              <a:t>03-5521-8339</a:t>
            </a:r>
            <a:r>
              <a:rPr kumimoji="0" lang="zh-TW" altLang="en-US" sz="900" b="1" kern="0" dirty="0">
                <a:solidFill>
                  <a:srgbClr val="000000"/>
                </a:solidFill>
                <a:latin typeface="+mn-ea"/>
                <a:sym typeface="Wingdings" panose="05000000000000000000" pitchFamily="2" charset="2"/>
              </a:rPr>
              <a:t>）</a:t>
            </a:r>
          </a:p>
        </p:txBody>
      </p:sp>
      <p:sp>
        <p:nvSpPr>
          <p:cNvPr id="19" name="正方形/長方形 6"/>
          <p:cNvSpPr>
            <a:spLocks noChangeArrowheads="1"/>
          </p:cNvSpPr>
          <p:nvPr/>
        </p:nvSpPr>
        <p:spPr bwMode="auto">
          <a:xfrm>
            <a:off x="3585612" y="725513"/>
            <a:ext cx="6836659" cy="123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zh-TW" sz="1999"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zh-TW"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年度</a:t>
            </a: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予算案 </a:t>
            </a:r>
            <a:r>
              <a:rPr lang="en-US" altLang="ja-JP" sz="1999" dirty="0">
                <a:solidFill>
                  <a:srgbClr val="000000"/>
                </a:solidFill>
                <a:latin typeface="メイリオ" panose="020B0604030504040204" pitchFamily="50" charset="-128"/>
                <a:ea typeface="メイリオ" panose="020B0604030504040204" pitchFamily="50" charset="-128"/>
                <a:cs typeface="メイリオ" pitchFamily="50" charset="-128"/>
              </a:rPr>
              <a:t>54</a:t>
            </a:r>
            <a:r>
              <a:rPr lang="ja-JP" altLang="en-US" sz="1999" dirty="0">
                <a:solidFill>
                  <a:srgbClr val="000000"/>
                </a:solidFill>
                <a:latin typeface="メイリオ" panose="020B0604030504040204" pitchFamily="50" charset="-128"/>
                <a:ea typeface="メイリオ" panose="020B0604030504040204" pitchFamily="50" charset="-128"/>
                <a:cs typeface="メイリオ" pitchFamily="50" charset="-128"/>
              </a:rPr>
              <a:t>億円の内数</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rPr>
              <a:t>80</a:t>
            </a:r>
            <a:r>
              <a:rPr lang="ja-JP" altLang="en-US" sz="1200" dirty="0">
                <a:solidFill>
                  <a:srgbClr val="000000"/>
                </a:solidFill>
                <a:latin typeface="メイリオ" panose="020B0604030504040204" pitchFamily="50" charset="-128"/>
                <a:ea typeface="メイリオ" panose="020B0604030504040204" pitchFamily="50" charset="-128"/>
                <a:cs typeface="メイリオ" pitchFamily="50" charset="-128"/>
              </a:rPr>
              <a:t>億円の内数）</a:t>
            </a: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a:p>
            <a:pPr defTabSz="843809" eaLnBrk="1" hangingPunct="1">
              <a:lnSpc>
                <a:spcPts val="2399"/>
              </a:lnSpc>
              <a:spcBef>
                <a:spcPct val="0"/>
              </a:spcBef>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32</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3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地球局事業室技術</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L </a:t>
            </a:r>
            <a:r>
              <a:rPr kumimoji="0" lang="zh-TW"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zh-TW"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03-5521-8339</a:t>
            </a:r>
            <a:r>
              <a:rPr kumimoji="0" lang="zh-TW"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a:t>
            </a:r>
            <a:r>
              <a:rPr lang="ja-JP" altLang="en-US" sz="1799" dirty="0">
                <a:solidFill>
                  <a:srgbClr val="000000"/>
                </a:solidFill>
                <a:latin typeface="メイリオ" pitchFamily="50" charset="-128"/>
                <a:ea typeface="メイリオ" pitchFamily="50" charset="-128"/>
                <a:cs typeface="メイリオ" pitchFamily="50" charset="-128"/>
              </a:rPr>
              <a:t>　</a:t>
            </a:r>
            <a:endParaRPr lang="zh-TW" altLang="en-US" sz="1799" dirty="0">
              <a:solidFill>
                <a:srgbClr val="000000"/>
              </a:solidFill>
              <a:latin typeface="メイリオ" pitchFamily="50" charset="-128"/>
              <a:ea typeface="メイリオ" pitchFamily="50" charset="-128"/>
              <a:cs typeface="メイリオ" pitchFamily="50" charset="-128"/>
            </a:endParaRPr>
          </a:p>
          <a:p>
            <a:pPr defTabSz="843809" eaLnBrk="1" hangingPunct="1">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21" name="正方形/長方形 20"/>
          <p:cNvSpPr/>
          <p:nvPr/>
        </p:nvSpPr>
        <p:spPr>
          <a:xfrm>
            <a:off x="8716259" y="76108"/>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3782938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bwMode="auto">
          <a:xfrm>
            <a:off x="464713" y="117693"/>
            <a:ext cx="8912543" cy="114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r>
              <a:rPr lang="ja-JP" altLang="en-US" sz="3999" b="1" u="sng">
                <a:latin typeface="メイリオ" pitchFamily="50" charset="-128"/>
                <a:ea typeface="メイリオ" pitchFamily="50" charset="-128"/>
              </a:rPr>
              <a:t>補助金の使い道と補助度合い</a:t>
            </a:r>
            <a:endParaRPr lang="ja-JP" altLang="en-US" sz="3999" b="1" u="sng" dirty="0">
              <a:latin typeface="メイリオ" pitchFamily="50" charset="-128"/>
              <a:ea typeface="メイリオ" pitchFamily="50" charset="-128"/>
            </a:endParaRPr>
          </a:p>
        </p:txBody>
      </p:sp>
      <p:sp>
        <p:nvSpPr>
          <p:cNvPr id="4" name="コンテンツ プレースホルダー 2"/>
          <p:cNvSpPr txBox="1">
            <a:spLocks/>
          </p:cNvSpPr>
          <p:nvPr/>
        </p:nvSpPr>
        <p:spPr bwMode="auto">
          <a:xfrm>
            <a:off x="560332" y="1557399"/>
            <a:ext cx="8809192" cy="452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kumimoji="1" sz="2900" kern="1200">
                <a:solidFill>
                  <a:schemeClr val="tx1">
                    <a:tint val="75000"/>
                  </a:schemeClr>
                </a:solidFill>
                <a:latin typeface="+mn-lt"/>
                <a:ea typeface="+mn-ea"/>
                <a:cs typeface="メイリオ" pitchFamily="50" charset="-128"/>
              </a:defRPr>
            </a:lvl1pPr>
            <a:lvl2pPr marL="422041" indent="0" algn="ctr" rtl="0" eaLnBrk="0" fontAlgn="base" hangingPunct="0">
              <a:spcBef>
                <a:spcPct val="20000"/>
              </a:spcBef>
              <a:spcAft>
                <a:spcPct val="0"/>
              </a:spcAft>
              <a:buFont typeface="Arial" panose="020B0604020202020204" pitchFamily="34" charset="0"/>
              <a:buNone/>
              <a:defRPr kumimoji="1" sz="2500" kern="1200">
                <a:solidFill>
                  <a:schemeClr val="tx1">
                    <a:tint val="75000"/>
                  </a:schemeClr>
                </a:solidFill>
                <a:latin typeface="+mn-lt"/>
                <a:ea typeface="+mn-ea"/>
                <a:cs typeface="メイリオ" pitchFamily="50" charset="-128"/>
              </a:defRPr>
            </a:lvl2pPr>
            <a:lvl3pPr marL="844083" indent="0" algn="ctr" rtl="0" eaLnBrk="0" fontAlgn="base" hangingPunct="0">
              <a:spcBef>
                <a:spcPct val="20000"/>
              </a:spcBef>
              <a:spcAft>
                <a:spcPct val="0"/>
              </a:spcAft>
              <a:buFont typeface="Arial" panose="020B0604020202020204" pitchFamily="34" charset="0"/>
              <a:buNone/>
              <a:defRPr kumimoji="1" sz="2200" kern="1200">
                <a:solidFill>
                  <a:schemeClr val="tx1">
                    <a:tint val="75000"/>
                  </a:schemeClr>
                </a:solidFill>
                <a:latin typeface="+mn-lt"/>
                <a:ea typeface="+mn-ea"/>
                <a:cs typeface="メイリオ" pitchFamily="50" charset="-128"/>
              </a:defRPr>
            </a:lvl3pPr>
            <a:lvl4pPr marL="1266124" indent="0" algn="ctr" rtl="0" eaLnBrk="0" fontAlgn="base" hangingPunct="0">
              <a:spcBef>
                <a:spcPct val="20000"/>
              </a:spcBef>
              <a:spcAft>
                <a:spcPct val="0"/>
              </a:spcAft>
              <a:buFont typeface="Arial" panose="020B0604020202020204" pitchFamily="34" charset="0"/>
              <a:buNone/>
              <a:defRPr kumimoji="1" kern="1200">
                <a:solidFill>
                  <a:schemeClr val="tx1">
                    <a:tint val="75000"/>
                  </a:schemeClr>
                </a:solidFill>
                <a:latin typeface="+mn-lt"/>
                <a:ea typeface="+mn-ea"/>
                <a:cs typeface="メイリオ" pitchFamily="50" charset="-128"/>
              </a:defRPr>
            </a:lvl4pPr>
            <a:lvl5pPr marL="1688165" indent="0" algn="ctr" rtl="0" eaLnBrk="0" fontAlgn="base" hangingPunct="0">
              <a:spcBef>
                <a:spcPct val="20000"/>
              </a:spcBef>
              <a:spcAft>
                <a:spcPct val="0"/>
              </a:spcAft>
              <a:buFont typeface="Arial" panose="020B0604020202020204" pitchFamily="34" charset="0"/>
              <a:buNone/>
              <a:defRPr kumimoji="1" kern="1200">
                <a:solidFill>
                  <a:schemeClr val="tx1">
                    <a:tint val="75000"/>
                  </a:schemeClr>
                </a:solidFill>
                <a:latin typeface="+mn-lt"/>
                <a:ea typeface="+mn-ea"/>
                <a:cs typeface="メイリオ" pitchFamily="50" charset="-128"/>
              </a:defRPr>
            </a:lvl5pPr>
            <a:lvl6pPr marL="2110207" indent="0" algn="ctr" defTabSz="844083" rtl="0" eaLnBrk="1" latinLnBrk="0" hangingPunct="1">
              <a:spcBef>
                <a:spcPct val="20000"/>
              </a:spcBef>
              <a:buFont typeface="Arial" pitchFamily="34" charset="0"/>
              <a:buNone/>
              <a:defRPr kumimoji="1" sz="1846" kern="1200">
                <a:solidFill>
                  <a:schemeClr val="tx1">
                    <a:tint val="75000"/>
                  </a:schemeClr>
                </a:solidFill>
                <a:latin typeface="+mn-lt"/>
                <a:ea typeface="+mn-ea"/>
                <a:cs typeface="+mn-cs"/>
              </a:defRPr>
            </a:lvl6pPr>
            <a:lvl7pPr marL="2532248" indent="0" algn="ctr" defTabSz="844083" rtl="0" eaLnBrk="1" latinLnBrk="0" hangingPunct="1">
              <a:spcBef>
                <a:spcPct val="20000"/>
              </a:spcBef>
              <a:buFont typeface="Arial" pitchFamily="34" charset="0"/>
              <a:buNone/>
              <a:defRPr kumimoji="1" sz="1846" kern="1200">
                <a:solidFill>
                  <a:schemeClr val="tx1">
                    <a:tint val="75000"/>
                  </a:schemeClr>
                </a:solidFill>
                <a:latin typeface="+mn-lt"/>
                <a:ea typeface="+mn-ea"/>
                <a:cs typeface="+mn-cs"/>
              </a:defRPr>
            </a:lvl7pPr>
            <a:lvl8pPr marL="2954289" indent="0" algn="ctr" defTabSz="844083" rtl="0" eaLnBrk="1" latinLnBrk="0" hangingPunct="1">
              <a:spcBef>
                <a:spcPct val="20000"/>
              </a:spcBef>
              <a:buFont typeface="Arial" pitchFamily="34" charset="0"/>
              <a:buNone/>
              <a:defRPr kumimoji="1" sz="1846" kern="1200">
                <a:solidFill>
                  <a:schemeClr val="tx1">
                    <a:tint val="75000"/>
                  </a:schemeClr>
                </a:solidFill>
                <a:latin typeface="+mn-lt"/>
                <a:ea typeface="+mn-ea"/>
                <a:cs typeface="+mn-cs"/>
              </a:defRPr>
            </a:lvl8pPr>
            <a:lvl9pPr marL="3376331" indent="0" algn="ctr" defTabSz="844083" rtl="0" eaLnBrk="1" latinLnBrk="0" hangingPunct="1">
              <a:spcBef>
                <a:spcPct val="20000"/>
              </a:spcBef>
              <a:buFont typeface="Arial" pitchFamily="34" charset="0"/>
              <a:buNone/>
              <a:defRPr kumimoji="1" sz="1846" kern="1200">
                <a:solidFill>
                  <a:schemeClr val="tx1">
                    <a:tint val="75000"/>
                  </a:schemeClr>
                </a:solidFill>
                <a:latin typeface="+mn-lt"/>
                <a:ea typeface="+mn-ea"/>
                <a:cs typeface="+mn-cs"/>
              </a:defRPr>
            </a:lvl9pPr>
          </a:lstStyle>
          <a:p>
            <a:pPr algn="l"/>
            <a:r>
              <a:rPr kumimoji="0" lang="ja-JP" altLang="en-US" sz="2899" kern="0" dirty="0">
                <a:solidFill>
                  <a:prstClr val="black"/>
                </a:solidFill>
                <a:latin typeface="メイリオ" panose="020B0604030504040204" pitchFamily="50" charset="-128"/>
                <a:ea typeface="メイリオ" panose="020B0604030504040204" pitchFamily="50" charset="-128"/>
              </a:rPr>
              <a:t>○対象者</a:t>
            </a:r>
            <a:r>
              <a:rPr kumimoji="0" lang="en-US" altLang="ja-JP" sz="2899" kern="0" dirty="0">
                <a:solidFill>
                  <a:prstClr val="black"/>
                </a:solidFill>
                <a:latin typeface="メイリオ" panose="020B0604030504040204" pitchFamily="50" charset="-128"/>
                <a:ea typeface="メイリオ" panose="020B0604030504040204" pitchFamily="50" charset="-128"/>
              </a:rPr>
              <a:t>:</a:t>
            </a:r>
            <a:r>
              <a:rPr kumimoji="0" lang="ja-JP" altLang="en-US" sz="2899" kern="0" dirty="0">
                <a:solidFill>
                  <a:prstClr val="black"/>
                </a:solidFill>
                <a:latin typeface="メイリオ" panose="020B0604030504040204" pitchFamily="50" charset="-128"/>
                <a:ea typeface="メイリオ" panose="020B0604030504040204" pitchFamily="50" charset="-128"/>
              </a:rPr>
              <a:t>自治体・民間企業等</a:t>
            </a:r>
          </a:p>
          <a:p>
            <a:pPr algn="l"/>
            <a:r>
              <a:rPr lang="ja-JP" altLang="en-US" sz="2899" dirty="0">
                <a:solidFill>
                  <a:prstClr val="black"/>
                </a:solidFill>
                <a:latin typeface="メイリオ" panose="020B0604030504040204" pitchFamily="50" charset="-128"/>
                <a:ea typeface="メイリオ" panose="020B0604030504040204" pitchFamily="50" charset="-128"/>
              </a:rPr>
              <a:t>○補助率　２／３</a:t>
            </a:r>
            <a:endParaRPr lang="en-US" altLang="ja-JP" sz="2899" dirty="0">
              <a:solidFill>
                <a:prstClr val="black"/>
              </a:solidFill>
              <a:latin typeface="メイリオ" panose="020B0604030504040204" pitchFamily="50" charset="-128"/>
              <a:ea typeface="メイリオ" panose="020B0604030504040204" pitchFamily="50" charset="-128"/>
            </a:endParaRPr>
          </a:p>
          <a:p>
            <a:pPr marL="359883" indent="-457052" algn="l"/>
            <a:r>
              <a:rPr lang="ja-JP" altLang="en-US" sz="2899" dirty="0">
                <a:solidFill>
                  <a:prstClr val="black"/>
                </a:solidFill>
                <a:latin typeface="メイリオ" panose="020B0604030504040204" pitchFamily="50" charset="-128"/>
                <a:ea typeface="メイリオ" panose="020B0604030504040204" pitchFamily="50" charset="-128"/>
              </a:rPr>
              <a:t>○対象設備：再生可能エネルギー発電設備、熱利用設備、家庭用・業務用の省エネ</a:t>
            </a:r>
            <a:r>
              <a:rPr lang="en-US" altLang="ja-JP" sz="2899" dirty="0">
                <a:solidFill>
                  <a:prstClr val="black"/>
                </a:solidFill>
                <a:latin typeface="メイリオ" panose="020B0604030504040204" pitchFamily="50" charset="-128"/>
                <a:ea typeface="メイリオ" panose="020B0604030504040204" pitchFamily="50" charset="-128"/>
              </a:rPr>
              <a:t>HP</a:t>
            </a:r>
            <a:r>
              <a:rPr lang="ja-JP" altLang="en-US" sz="2899" dirty="0">
                <a:solidFill>
                  <a:prstClr val="black"/>
                </a:solidFill>
                <a:latin typeface="メイリオ" panose="020B0604030504040204" pitchFamily="50" charset="-128"/>
                <a:ea typeface="メイリオ" panose="020B0604030504040204" pitchFamily="50" charset="-128"/>
              </a:rPr>
              <a:t>給湯器、冷熱・温熱蓄熱設備、家電</a:t>
            </a:r>
            <a:r>
              <a:rPr lang="en-US" altLang="ja-JP" sz="2899" baseline="30000" dirty="0">
                <a:solidFill>
                  <a:prstClr val="black"/>
                </a:solidFill>
                <a:latin typeface="メイリオ" panose="020B0604030504040204" pitchFamily="50" charset="-128"/>
                <a:ea typeface="メイリオ" panose="020B0604030504040204" pitchFamily="50" charset="-128"/>
              </a:rPr>
              <a:t>※</a:t>
            </a:r>
            <a:r>
              <a:rPr lang="ja-JP" altLang="en-US" sz="2899" dirty="0" err="1">
                <a:solidFill>
                  <a:prstClr val="black"/>
                </a:solidFill>
                <a:latin typeface="メイリオ" panose="020B0604030504040204" pitchFamily="50" charset="-128"/>
                <a:ea typeface="メイリオ" panose="020B0604030504040204" pitchFamily="50" charset="-128"/>
              </a:rPr>
              <a:t>、</a:t>
            </a:r>
            <a:r>
              <a:rPr lang="ja-JP" altLang="en-US" sz="2899" dirty="0">
                <a:solidFill>
                  <a:prstClr val="black"/>
                </a:solidFill>
                <a:latin typeface="メイリオ" panose="020B0604030504040204" pitchFamily="50" charset="-128"/>
                <a:ea typeface="メイリオ" panose="020B0604030504040204" pitchFamily="50" charset="-128"/>
              </a:rPr>
              <a:t>業務用設備</a:t>
            </a:r>
            <a:r>
              <a:rPr lang="en-US" altLang="ja-JP" sz="2899" baseline="30000" dirty="0">
                <a:solidFill>
                  <a:prstClr val="black"/>
                </a:solidFill>
                <a:latin typeface="メイリオ" panose="020B0604030504040204" pitchFamily="50" charset="-128"/>
                <a:ea typeface="メイリオ" panose="020B0604030504040204" pitchFamily="50" charset="-128"/>
              </a:rPr>
              <a:t>※</a:t>
            </a:r>
            <a:r>
              <a:rPr lang="ja-JP" altLang="en-US" sz="2899" dirty="0" err="1">
                <a:solidFill>
                  <a:prstClr val="black"/>
                </a:solidFill>
                <a:latin typeface="メイリオ" panose="020B0604030504040204" pitchFamily="50" charset="-128"/>
                <a:ea typeface="メイリオ" panose="020B0604030504040204" pitchFamily="50" charset="-128"/>
              </a:rPr>
              <a:t>、</a:t>
            </a:r>
            <a:r>
              <a:rPr lang="en-US" altLang="ja-JP" sz="2899" dirty="0">
                <a:solidFill>
                  <a:prstClr val="black"/>
                </a:solidFill>
                <a:latin typeface="メイリオ" panose="020B0604030504040204" pitchFamily="50" charset="-128"/>
                <a:ea typeface="メイリオ" panose="020B0604030504040204" pitchFamily="50" charset="-128"/>
              </a:rPr>
              <a:t>EMS</a:t>
            </a:r>
            <a:r>
              <a:rPr lang="ja-JP" altLang="en-US" sz="2899" dirty="0" err="1">
                <a:solidFill>
                  <a:prstClr val="black"/>
                </a:solidFill>
                <a:latin typeface="メイリオ" panose="020B0604030504040204" pitchFamily="50" charset="-128"/>
                <a:ea typeface="メイリオ" panose="020B0604030504040204" pitchFamily="50" charset="-128"/>
              </a:rPr>
              <a:t>、</a:t>
            </a:r>
            <a:r>
              <a:rPr lang="ja-JP" altLang="en-US" sz="2899" dirty="0">
                <a:solidFill>
                  <a:prstClr val="black"/>
                </a:solidFill>
                <a:latin typeface="メイリオ" panose="020B0604030504040204" pitchFamily="50" charset="-128"/>
                <a:ea typeface="メイリオ" panose="020B0604030504040204" pitchFamily="50" charset="-128"/>
              </a:rPr>
              <a:t>既存の蓄電技術の改修・遠隔操作技術付与、蓄電技術の増強、</a:t>
            </a:r>
            <a:r>
              <a:rPr lang="en-US" altLang="ja-JP" sz="2899" dirty="0">
                <a:solidFill>
                  <a:prstClr val="black"/>
                </a:solidFill>
                <a:latin typeface="メイリオ" panose="020B0604030504040204" pitchFamily="50" charset="-128"/>
                <a:ea typeface="メイリオ" panose="020B0604030504040204" pitchFamily="50" charset="-128"/>
              </a:rPr>
              <a:t>EV</a:t>
            </a:r>
            <a:r>
              <a:rPr lang="ja-JP" altLang="en-US" sz="2899" dirty="0">
                <a:solidFill>
                  <a:prstClr val="black"/>
                </a:solidFill>
                <a:latin typeface="メイリオ" panose="020B0604030504040204" pitchFamily="50" charset="-128"/>
                <a:ea typeface="メイリオ" panose="020B0604030504040204" pitchFamily="50" charset="-128"/>
              </a:rPr>
              <a:t>充電設備、自営線等</a:t>
            </a:r>
            <a:endParaRPr lang="en-US" altLang="ja-JP" sz="2899" dirty="0">
              <a:solidFill>
                <a:prstClr val="black"/>
              </a:solidFill>
              <a:latin typeface="メイリオ" panose="020B0604030504040204" pitchFamily="50" charset="-128"/>
              <a:ea typeface="メイリオ" panose="020B0604030504040204" pitchFamily="50" charset="-128"/>
            </a:endParaRPr>
          </a:p>
          <a:p>
            <a:pPr algn="l" defTabSz="913830" eaLnBrk="1" fontAlgn="auto" hangingPunct="1">
              <a:spcBef>
                <a:spcPts val="0"/>
              </a:spcBef>
              <a:spcAft>
                <a:spcPts val="0"/>
              </a:spcAft>
              <a:defRPr/>
            </a:pPr>
            <a:r>
              <a:rPr lang="en-US" altLang="ja-JP" sz="1999" dirty="0">
                <a:solidFill>
                  <a:prstClr val="black"/>
                </a:solidFill>
                <a:latin typeface="メイリオ" panose="020B0604030504040204" pitchFamily="50" charset="-128"/>
                <a:ea typeface="メイリオ" panose="020B0604030504040204" pitchFamily="50" charset="-128"/>
              </a:rPr>
              <a:t>※</a:t>
            </a:r>
            <a:r>
              <a:rPr lang="ja-JP" altLang="en-US" sz="1999" dirty="0">
                <a:solidFill>
                  <a:prstClr val="black"/>
                </a:solidFill>
                <a:latin typeface="メイリオ" panose="020B0604030504040204" pitchFamily="50" charset="-128"/>
                <a:ea typeface="メイリオ" panose="020B0604030504040204" pitchFamily="50" charset="-128"/>
              </a:rPr>
              <a:t>蓄熱設備等と組み合わせた機器に限る</a:t>
            </a:r>
            <a:endParaRPr lang="en-US" altLang="ja-JP" sz="1999" dirty="0">
              <a:solidFill>
                <a:prstClr val="black"/>
              </a:solidFill>
              <a:latin typeface="メイリオ" panose="020B0604030504040204" pitchFamily="50" charset="-128"/>
              <a:ea typeface="メイリオ" panose="020B0604030504040204" pitchFamily="50" charset="-128"/>
            </a:endParaRPr>
          </a:p>
          <a:p>
            <a:pPr algn="l" defTabSz="913830" eaLnBrk="1" fontAlgn="auto" hangingPunct="1">
              <a:spcBef>
                <a:spcPts val="0"/>
              </a:spcBef>
              <a:spcAft>
                <a:spcPts val="0"/>
              </a:spcAft>
              <a:defRPr/>
            </a:pPr>
            <a:endParaRPr lang="ja-JP" altLang="en-US" sz="2899"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7531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270507" y="6572884"/>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endParaRPr lang="ja-JP" altLang="en-US" sz="1799" b="1" dirty="0">
              <a:latin typeface="メイリオ" pitchFamily="50" charset="-128"/>
              <a:ea typeface="メイリオ" pitchFamily="50" charset="-128"/>
              <a:cs typeface="メイリオ" pitchFamily="50" charset="-128"/>
            </a:endParaRPr>
          </a:p>
        </p:txBody>
      </p:sp>
      <p:sp>
        <p:nvSpPr>
          <p:cNvPr id="30" name="正方形/長方形 29"/>
          <p:cNvSpPr/>
          <p:nvPr/>
        </p:nvSpPr>
        <p:spPr bwMode="auto">
          <a:xfrm>
            <a:off x="633905" y="892862"/>
            <a:ext cx="8780573" cy="3250089"/>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31" name="テキスト ボックス 32"/>
          <p:cNvSpPr txBox="1">
            <a:spLocks noChangeArrowheads="1"/>
          </p:cNvSpPr>
          <p:nvPr/>
        </p:nvSpPr>
        <p:spPr bwMode="auto">
          <a:xfrm>
            <a:off x="848272" y="1130092"/>
            <a:ext cx="5182914" cy="2831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1331" tIns="30665" rIns="61331" bIns="30665">
            <a:spAutoFit/>
          </a:bodyPr>
          <a:lstStyle>
            <a:lvl1pPr marL="142875" indent="-142875"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marL="121707" indent="-121707" defTabSz="778920" eaLnBrk="1" hangingPunct="1">
              <a:spcBef>
                <a:spcPct val="0"/>
              </a:spcBef>
              <a:buClr>
                <a:srgbClr val="6F6F6F"/>
              </a:buClr>
              <a:defRPr/>
            </a:pPr>
            <a:r>
              <a:rPr lang="ja-JP" altLang="en-US" sz="1999" dirty="0">
                <a:solidFill>
                  <a:prstClr val="black"/>
                </a:solidFill>
                <a:latin typeface="メイリオ" panose="020B0604030504040204" pitchFamily="50" charset="-128"/>
              </a:rPr>
              <a:t>再エネ導入量最大化（既設含み</a:t>
            </a:r>
            <a:r>
              <a:rPr lang="en-US" altLang="ja-JP" sz="1999" dirty="0">
                <a:solidFill>
                  <a:prstClr val="black"/>
                </a:solidFill>
                <a:latin typeface="メイリオ" panose="020B0604030504040204" pitchFamily="50" charset="-128"/>
              </a:rPr>
              <a:t>10.6MW</a:t>
            </a:r>
            <a:r>
              <a:rPr lang="ja-JP" altLang="en-US" sz="1999" dirty="0">
                <a:solidFill>
                  <a:prstClr val="black"/>
                </a:solidFill>
                <a:latin typeface="メイリオ" panose="020B0604030504040204" pitchFamily="50" charset="-128"/>
              </a:rPr>
              <a:t>を目標）を図る観点から、</a:t>
            </a:r>
            <a:endParaRPr lang="en-US" altLang="ja-JP" sz="1999" dirty="0">
              <a:solidFill>
                <a:prstClr val="black"/>
              </a:solidFill>
              <a:latin typeface="メイリオ" panose="020B0604030504040204" pitchFamily="50" charset="-128"/>
            </a:endParaRPr>
          </a:p>
          <a:p>
            <a:pPr marL="0" indent="0" defTabSz="778920" eaLnBrk="1" hangingPunct="1">
              <a:spcBef>
                <a:spcPct val="0"/>
              </a:spcBef>
              <a:buClr>
                <a:srgbClr val="6F6F6F"/>
              </a:buClr>
              <a:buNone/>
              <a:defRPr/>
            </a:pPr>
            <a:r>
              <a:rPr lang="ja-JP" altLang="en-US" sz="1999" dirty="0">
                <a:solidFill>
                  <a:prstClr val="black"/>
                </a:solidFill>
                <a:latin typeface="メイリオ" panose="020B0604030504040204" pitchFamily="50" charset="-128"/>
              </a:rPr>
              <a:t>①高出力のリチウムイオン電池（</a:t>
            </a:r>
            <a:r>
              <a:rPr lang="en-US" altLang="ja-JP" sz="1999" dirty="0">
                <a:solidFill>
                  <a:prstClr val="black"/>
                </a:solidFill>
                <a:latin typeface="メイリオ" panose="020B0604030504040204" pitchFamily="50" charset="-128"/>
              </a:rPr>
              <a:t>2.0MW</a:t>
            </a:r>
            <a:r>
              <a:rPr lang="ja-JP" altLang="en-US" sz="1999" dirty="0">
                <a:solidFill>
                  <a:prstClr val="black"/>
                </a:solidFill>
                <a:latin typeface="メイリオ" panose="020B0604030504040204" pitchFamily="50" charset="-128"/>
              </a:rPr>
              <a:t>）で短周期変動を、</a:t>
            </a:r>
          </a:p>
          <a:p>
            <a:pPr marL="0" indent="0" defTabSz="778920" eaLnBrk="1" hangingPunct="1">
              <a:spcBef>
                <a:spcPct val="0"/>
              </a:spcBef>
              <a:buClr>
                <a:srgbClr val="6F6F6F"/>
              </a:buClr>
              <a:buNone/>
              <a:defRPr/>
            </a:pPr>
            <a:r>
              <a:rPr lang="ja-JP" altLang="en-US" sz="1999" dirty="0">
                <a:solidFill>
                  <a:prstClr val="black"/>
                </a:solidFill>
                <a:latin typeface="メイリオ" panose="020B0604030504040204" pitchFamily="50" charset="-128"/>
              </a:rPr>
              <a:t>②大容量の</a:t>
            </a:r>
            <a:r>
              <a:rPr lang="en-US" altLang="ja-JP" sz="1999" dirty="0">
                <a:solidFill>
                  <a:prstClr val="black"/>
                </a:solidFill>
                <a:latin typeface="メイリオ" panose="020B0604030504040204" pitchFamily="50" charset="-128"/>
              </a:rPr>
              <a:t>NAS</a:t>
            </a:r>
            <a:r>
              <a:rPr lang="ja-JP" altLang="en-US" sz="1999" dirty="0">
                <a:solidFill>
                  <a:prstClr val="black"/>
                </a:solidFill>
                <a:latin typeface="メイリオ" panose="020B0604030504040204" pitchFamily="50" charset="-128"/>
              </a:rPr>
              <a:t>電（</a:t>
            </a:r>
            <a:r>
              <a:rPr lang="en-US" altLang="ja-JP" sz="1999" dirty="0">
                <a:solidFill>
                  <a:prstClr val="black"/>
                </a:solidFill>
                <a:latin typeface="メイリオ" panose="020B0604030504040204" pitchFamily="50" charset="-128"/>
              </a:rPr>
              <a:t>4.2MW</a:t>
            </a:r>
            <a:r>
              <a:rPr lang="ja-JP" altLang="en-US" sz="1999" dirty="0">
                <a:solidFill>
                  <a:prstClr val="black"/>
                </a:solidFill>
                <a:latin typeface="メイリオ" panose="020B0604030504040204" pitchFamily="50" charset="-128"/>
              </a:rPr>
              <a:t>）で長周期変動を協調制御する</a:t>
            </a:r>
            <a:endParaRPr lang="en-US" altLang="ja-JP" sz="1999" dirty="0">
              <a:solidFill>
                <a:prstClr val="black"/>
              </a:solidFill>
              <a:latin typeface="メイリオ" panose="020B0604030504040204" pitchFamily="50" charset="-128"/>
            </a:endParaRPr>
          </a:p>
          <a:p>
            <a:pPr marL="0" indent="0" defTabSz="778920" eaLnBrk="1" hangingPunct="1">
              <a:spcBef>
                <a:spcPct val="0"/>
              </a:spcBef>
              <a:buClr>
                <a:srgbClr val="6F6F6F"/>
              </a:buClr>
              <a:buNone/>
              <a:defRPr/>
            </a:pPr>
            <a:r>
              <a:rPr lang="ja-JP" altLang="en-US" sz="1999" dirty="0">
                <a:solidFill>
                  <a:prstClr val="black"/>
                </a:solidFill>
                <a:latin typeface="メイリオ" panose="020B0604030504040204" pitchFamily="50" charset="-128"/>
              </a:rPr>
              <a:t>ハイブリッド蓄電池システムを構築し、蓄電池とディーゼル発電機との協調制御を実証中。</a:t>
            </a:r>
            <a:endParaRPr lang="en-US" altLang="ja-JP" sz="1999" dirty="0">
              <a:solidFill>
                <a:prstClr val="black"/>
              </a:solidFill>
              <a:latin typeface="メイリオ" panose="020B0604030504040204" pitchFamily="50" charset="-128"/>
            </a:endParaRPr>
          </a:p>
        </p:txBody>
      </p:sp>
      <p:sp>
        <p:nvSpPr>
          <p:cNvPr id="32" name="正方形/長方形 31"/>
          <p:cNvSpPr>
            <a:spLocks noChangeArrowheads="1"/>
          </p:cNvSpPr>
          <p:nvPr/>
        </p:nvSpPr>
        <p:spPr bwMode="auto">
          <a:xfrm>
            <a:off x="632317" y="621596"/>
            <a:ext cx="5686809" cy="461517"/>
          </a:xfrm>
          <a:prstGeom prst="rect">
            <a:avLst/>
          </a:prstGeom>
          <a:solidFill>
            <a:srgbClr val="66CCFF"/>
          </a:solidFill>
          <a:ln>
            <a:noFill/>
            <a:headEnd/>
            <a:tailEnd/>
          </a:ln>
        </p:spPr>
        <p:style>
          <a:lnRef idx="1">
            <a:schemeClr val="accent1"/>
          </a:lnRef>
          <a:fillRef idx="1001">
            <a:schemeClr val="lt1"/>
          </a:fillRef>
          <a:effectRef idx="1">
            <a:schemeClr val="accent1"/>
          </a:effectRef>
          <a:fontRef idx="minor">
            <a:schemeClr val="dk1"/>
          </a:fontRef>
        </p:style>
        <p:txBody>
          <a:bodyPr wrap="square" anchor="b">
            <a:spAutoFit/>
          </a:bodyPr>
          <a:lstStyle/>
          <a:p>
            <a:pPr defTabSz="778920">
              <a:buClr>
                <a:srgbClr val="DEDEDE">
                  <a:lumMod val="50000"/>
                </a:srgbClr>
              </a:buClr>
              <a:defRPr/>
            </a:pPr>
            <a:r>
              <a:rPr lang="ja-JP" altLang="en-US"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島根県隠岐郡西ノ島町の事例</a:t>
            </a:r>
            <a:r>
              <a:rPr lang="en-US" altLang="ja-JP"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中国電力</a:t>
            </a:r>
            <a:r>
              <a:rPr lang="en-US" altLang="ja-JP"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33" name="タイトル 1"/>
          <p:cNvSpPr txBox="1">
            <a:spLocks/>
          </p:cNvSpPr>
          <p:nvPr/>
        </p:nvSpPr>
        <p:spPr bwMode="auto">
          <a:xfrm>
            <a:off x="560332" y="-26276"/>
            <a:ext cx="8912543" cy="701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9pPr>
          </a:lstStyle>
          <a:p>
            <a:r>
              <a:rPr lang="ja-JP" altLang="en-US" sz="3599" b="1" u="sng" dirty="0">
                <a:latin typeface="メイリオ" pitchFamily="50" charset="-128"/>
                <a:ea typeface="メイリオ" pitchFamily="50" charset="-128"/>
              </a:rPr>
              <a:t>これまでの導入実績</a:t>
            </a:r>
            <a:r>
              <a:rPr lang="en-US" altLang="ja-JP" sz="3599" b="1" u="sng" dirty="0">
                <a:latin typeface="メイリオ" pitchFamily="50" charset="-128"/>
                <a:ea typeface="メイリオ" pitchFamily="50" charset="-128"/>
              </a:rPr>
              <a:t>(1)</a:t>
            </a:r>
            <a:endParaRPr lang="ja-JP" altLang="en-US" sz="3599" b="1" u="sng" dirty="0">
              <a:latin typeface="メイリオ" pitchFamily="50" charset="-128"/>
              <a:ea typeface="メイリオ" pitchFamily="50" charset="-128"/>
            </a:endParaRPr>
          </a:p>
        </p:txBody>
      </p:sp>
      <p:grpSp>
        <p:nvGrpSpPr>
          <p:cNvPr id="34" name="グループ化 33"/>
          <p:cNvGrpSpPr/>
          <p:nvPr/>
        </p:nvGrpSpPr>
        <p:grpSpPr>
          <a:xfrm>
            <a:off x="632316" y="4263211"/>
            <a:ext cx="8782160" cy="2477222"/>
            <a:chOff x="4956432" y="3965642"/>
            <a:chExt cx="8528054" cy="2391027"/>
          </a:xfrm>
        </p:grpSpPr>
        <p:grpSp>
          <p:nvGrpSpPr>
            <p:cNvPr id="35" name="グループ化 3"/>
            <p:cNvGrpSpPr>
              <a:grpSpLocks/>
            </p:cNvGrpSpPr>
            <p:nvPr/>
          </p:nvGrpSpPr>
          <p:grpSpPr bwMode="auto">
            <a:xfrm>
              <a:off x="4956432" y="3965642"/>
              <a:ext cx="8528054" cy="2352211"/>
              <a:chOff x="4567277" y="3154010"/>
              <a:chExt cx="8136803" cy="2631922"/>
            </a:xfrm>
          </p:grpSpPr>
          <p:sp>
            <p:nvSpPr>
              <p:cNvPr id="38" name="正方形/長方形 37"/>
              <p:cNvSpPr/>
              <p:nvPr/>
            </p:nvSpPr>
            <p:spPr bwMode="auto">
              <a:xfrm>
                <a:off x="4567278" y="3381305"/>
                <a:ext cx="8136802" cy="2404627"/>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dirty="0">
                  <a:solidFill>
                    <a:prstClr val="white"/>
                  </a:solidFill>
                  <a:latin typeface="メイリオ" pitchFamily="50" charset="-128"/>
                  <a:ea typeface="メイリオ" pitchFamily="50" charset="-128"/>
                  <a:cs typeface="メイリオ" pitchFamily="50" charset="-128"/>
                </a:endParaRPr>
              </a:p>
            </p:txBody>
          </p:sp>
          <p:sp>
            <p:nvSpPr>
              <p:cNvPr id="39" name="テキスト ボックス 32"/>
              <p:cNvSpPr txBox="1">
                <a:spLocks noChangeArrowheads="1"/>
              </p:cNvSpPr>
              <p:nvPr/>
            </p:nvSpPr>
            <p:spPr bwMode="auto">
              <a:xfrm>
                <a:off x="4567279" y="3690883"/>
                <a:ext cx="5000926" cy="206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1331" tIns="30665" rIns="61331" bIns="30665">
                <a:spAutoFit/>
              </a:bodyPr>
              <a:lstStyle>
                <a:lvl1pPr marL="142875" indent="-142875"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21707" indent="-121707" defTabSz="778920" eaLnBrk="1" hangingPunct="1">
                  <a:spcBef>
                    <a:spcPct val="0"/>
                  </a:spcBef>
                  <a:buClr>
                    <a:srgbClr val="6F6F6F"/>
                  </a:buClr>
                  <a:defRPr/>
                </a:pPr>
                <a:r>
                  <a:rPr lang="en-US" altLang="ja-JP" sz="1999" dirty="0">
                    <a:solidFill>
                      <a:srgbClr val="000000"/>
                    </a:solidFill>
                    <a:latin typeface="メイリオ" panose="020B0604030504040204" pitchFamily="50" charset="-128"/>
                    <a:cs typeface="メイリオ" pitchFamily="50" charset="-128"/>
                  </a:rPr>
                  <a:t>EV</a:t>
                </a:r>
                <a:r>
                  <a:rPr lang="ja-JP" altLang="en-US" sz="1999" dirty="0">
                    <a:solidFill>
                      <a:srgbClr val="000000"/>
                    </a:solidFill>
                    <a:latin typeface="メイリオ" panose="020B0604030504040204" pitchFamily="50" charset="-128"/>
                    <a:cs typeface="メイリオ" pitchFamily="50" charset="-128"/>
                  </a:rPr>
                  <a:t>のリユース蓄電池を活用することで、新品と比較して安価に蓄電池を導入可能。</a:t>
                </a: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r>
                  <a:rPr lang="ja-JP" altLang="en-US" sz="1999" dirty="0">
                    <a:solidFill>
                      <a:srgbClr val="000000"/>
                    </a:solidFill>
                    <a:latin typeface="メイリオ" panose="020B0604030504040204" pitchFamily="50" charset="-128"/>
                    <a:cs typeface="メイリオ" pitchFamily="50" charset="-128"/>
                  </a:rPr>
                  <a:t>蓄電池システムを電力会社の系統へ接続することで、島に点在する</a:t>
                </a:r>
                <a:r>
                  <a:rPr lang="ja-JP" altLang="en-US" sz="1999" u="sng" dirty="0">
                    <a:solidFill>
                      <a:srgbClr val="000000"/>
                    </a:solidFill>
                    <a:latin typeface="メイリオ" panose="020B0604030504040204" pitchFamily="50" charset="-128"/>
                    <a:cs typeface="メイリオ" pitchFamily="50" charset="-128"/>
                  </a:rPr>
                  <a:t>複数の再エネをまとめて安定化でき</a:t>
                </a:r>
                <a:r>
                  <a:rPr lang="ja-JP" altLang="en-US" sz="1999" dirty="0">
                    <a:solidFill>
                      <a:srgbClr val="000000"/>
                    </a:solidFill>
                    <a:latin typeface="メイリオ" panose="020B0604030504040204" pitchFamily="50" charset="-128"/>
                    <a:cs typeface="メイリオ" pitchFamily="50" charset="-128"/>
                  </a:rPr>
                  <a:t>、より多くの再エネを島内に導入可能。</a:t>
                </a:r>
                <a:endParaRPr lang="en-US" altLang="ja-JP" sz="1999" dirty="0">
                  <a:solidFill>
                    <a:srgbClr val="000000"/>
                  </a:solidFill>
                  <a:latin typeface="メイリオ" panose="020B0604030504040204" pitchFamily="50" charset="-128"/>
                  <a:cs typeface="メイリオ" pitchFamily="50" charset="-128"/>
                </a:endParaRPr>
              </a:p>
            </p:txBody>
          </p:sp>
          <p:sp>
            <p:nvSpPr>
              <p:cNvPr id="40" name="正方形/長方形 39"/>
              <p:cNvSpPr>
                <a:spLocks noChangeArrowheads="1"/>
              </p:cNvSpPr>
              <p:nvPr/>
            </p:nvSpPr>
            <p:spPr bwMode="auto">
              <a:xfrm>
                <a:off x="4567277" y="3154010"/>
                <a:ext cx="4401878" cy="498430"/>
              </a:xfrm>
              <a:prstGeom prst="rect">
                <a:avLst/>
              </a:prstGeom>
              <a:solidFill>
                <a:srgbClr val="66CCFF"/>
              </a:solidFill>
              <a:ln>
                <a:noFill/>
                <a:headEnd/>
                <a:tailEnd/>
              </a:ln>
            </p:spPr>
            <p:style>
              <a:lnRef idx="1">
                <a:schemeClr val="accent1"/>
              </a:lnRef>
              <a:fillRef idx="1001">
                <a:schemeClr val="lt1"/>
              </a:fillRef>
              <a:effectRef idx="1">
                <a:schemeClr val="accent1"/>
              </a:effectRef>
              <a:fontRef idx="minor">
                <a:schemeClr val="dk1"/>
              </a:fontRef>
            </p:style>
            <p:txBody>
              <a:bodyPr wrap="square" anchor="b">
                <a:spAutoFit/>
              </a:bodyPr>
              <a:lstStyle/>
              <a:p>
                <a:pPr defTabSz="778920">
                  <a:buClr>
                    <a:srgbClr val="DEDEDE">
                      <a:lumMod val="50000"/>
                    </a:srgbClr>
                  </a:buClr>
                  <a:defRPr/>
                </a:pPr>
                <a:r>
                  <a:rPr lang="ja-JP" altLang="en-US"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鹿児島県上甑島の事例</a:t>
                </a:r>
                <a:r>
                  <a:rPr lang="en-US" altLang="ja-JP"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住友商事</a:t>
                </a:r>
                <a:r>
                  <a:rPr lang="en-US" altLang="ja-JP"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pic>
          <p:nvPicPr>
            <p:cNvPr id="36" name="Picture 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4852" y="4227664"/>
              <a:ext cx="3038329" cy="18338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7" name="テキスト ボックス 46"/>
            <p:cNvSpPr txBox="1">
              <a:spLocks noChangeArrowheads="1"/>
            </p:cNvSpPr>
            <p:nvPr/>
          </p:nvSpPr>
          <p:spPr bwMode="auto">
            <a:xfrm>
              <a:off x="11294243" y="6141241"/>
              <a:ext cx="2083217" cy="215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r" defTabSz="778920" eaLnBrk="1" hangingPunct="1">
                <a:spcBef>
                  <a:spcPct val="0"/>
                </a:spcBef>
                <a:buNone/>
                <a:defRPr/>
              </a:pPr>
              <a:r>
                <a:rPr lang="ja-JP" altLang="en-US" sz="851" dirty="0">
                  <a:solidFill>
                    <a:srgbClr val="000000"/>
                  </a:solidFill>
                  <a:latin typeface="メイリオ" pitchFamily="50" charset="-128"/>
                  <a:cs typeface="メイリオ" pitchFamily="50" charset="-128"/>
                </a:rPr>
                <a:t>出典：住友商事ウェブページ</a:t>
              </a:r>
            </a:p>
          </p:txBody>
        </p:sp>
      </p:grpSp>
      <p:sp>
        <p:nvSpPr>
          <p:cNvPr id="41" name="正方形/長方形 40"/>
          <p:cNvSpPr/>
          <p:nvPr/>
        </p:nvSpPr>
        <p:spPr>
          <a:xfrm>
            <a:off x="5023404" y="3636172"/>
            <a:ext cx="4299325" cy="523052"/>
          </a:xfrm>
          <a:prstGeom prst="rect">
            <a:avLst/>
          </a:prstGeom>
        </p:spPr>
        <p:txBody>
          <a:bodyPr wrap="square">
            <a:spAutoFit/>
          </a:bodyPr>
          <a:lstStyle/>
          <a:p>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月末で再エネ</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6.3MW</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導入済み</a:t>
            </a:r>
            <a:endPar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電力需要実績：月平均</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程度、日別最大</a:t>
            </a:r>
            <a:r>
              <a:rPr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程度</a:t>
            </a:r>
          </a:p>
        </p:txBody>
      </p:sp>
      <p:pic>
        <p:nvPicPr>
          <p:cNvPr id="45" name="図 44"/>
          <p:cNvPicPr>
            <a:picLocks noChangeAspect="1"/>
          </p:cNvPicPr>
          <p:nvPr/>
        </p:nvPicPr>
        <p:blipFill>
          <a:blip r:embed="rId4"/>
          <a:stretch>
            <a:fillRect/>
          </a:stretch>
        </p:blipFill>
        <p:spPr>
          <a:xfrm>
            <a:off x="5959201" y="1445726"/>
            <a:ext cx="2477238" cy="1883901"/>
          </a:xfrm>
          <a:prstGeom prst="rect">
            <a:avLst/>
          </a:prstGeom>
        </p:spPr>
      </p:pic>
    </p:spTree>
    <p:extLst>
      <p:ext uri="{BB962C8B-B14F-4D97-AF65-F5344CB8AC3E}">
        <p14:creationId xmlns:p14="http://schemas.microsoft.com/office/powerpoint/2010/main" val="134812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382765" y="6572884"/>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grpSp>
        <p:nvGrpSpPr>
          <p:cNvPr id="3" name="グループ化 2"/>
          <p:cNvGrpSpPr/>
          <p:nvPr/>
        </p:nvGrpSpPr>
        <p:grpSpPr>
          <a:xfrm>
            <a:off x="6435304" y="4279465"/>
            <a:ext cx="2611028" cy="2486911"/>
            <a:chOff x="2768619" y="4666777"/>
            <a:chExt cx="1923421" cy="1981520"/>
          </a:xfrm>
        </p:grpSpPr>
        <p:sp>
          <p:nvSpPr>
            <p:cNvPr id="4" name="正方形/長方形 74"/>
            <p:cNvSpPr>
              <a:spLocks noChangeArrowheads="1"/>
            </p:cNvSpPr>
            <p:nvPr/>
          </p:nvSpPr>
          <p:spPr bwMode="auto">
            <a:xfrm>
              <a:off x="4055454" y="4666777"/>
              <a:ext cx="623529" cy="36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ja-JP" altLang="en-US" sz="1200" dirty="0">
                  <a:solidFill>
                    <a:srgbClr val="000000"/>
                  </a:solidFill>
                  <a:latin typeface="メイリオ" panose="020B0604030504040204" pitchFamily="50" charset="-128"/>
                  <a:cs typeface="メイリオ" pitchFamily="50" charset="-128"/>
                </a:rPr>
                <a:t>風車</a:t>
              </a:r>
              <a:endParaRPr lang="en-US" altLang="ja-JP" sz="1200" dirty="0">
                <a:solidFill>
                  <a:srgbClr val="000000"/>
                </a:solidFill>
                <a:latin typeface="メイリオ" panose="020B0604030504040204" pitchFamily="50" charset="-128"/>
                <a:cs typeface="メイリオ" pitchFamily="50" charset="-128"/>
              </a:endParaRP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(490kW)</a:t>
              </a:r>
              <a:endParaRPr lang="ja-JP" altLang="en-US" sz="1200" dirty="0">
                <a:solidFill>
                  <a:srgbClr val="000000"/>
                </a:solidFill>
                <a:latin typeface="メイリオ" panose="020B0604030504040204" pitchFamily="50" charset="-128"/>
                <a:cs typeface="メイリオ" pitchFamily="50" charset="-128"/>
              </a:endParaRPr>
            </a:p>
          </p:txBody>
        </p:sp>
        <p:sp>
          <p:nvSpPr>
            <p:cNvPr id="5" name="正方形/長方形 72"/>
            <p:cNvSpPr>
              <a:spLocks noChangeArrowheads="1"/>
            </p:cNvSpPr>
            <p:nvPr/>
          </p:nvSpPr>
          <p:spPr bwMode="auto">
            <a:xfrm>
              <a:off x="4068511" y="6280570"/>
              <a:ext cx="623529" cy="36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ja-JP" altLang="en-US" sz="1200" dirty="0">
                  <a:solidFill>
                    <a:srgbClr val="000000"/>
                  </a:solidFill>
                  <a:latin typeface="メイリオ" panose="020B0604030504040204" pitchFamily="50" charset="-128"/>
                  <a:cs typeface="メイリオ" pitchFamily="50" charset="-128"/>
                </a:rPr>
                <a:t>蓄電池</a:t>
              </a:r>
              <a:endParaRPr lang="en-US" altLang="ja-JP" sz="1200" dirty="0">
                <a:solidFill>
                  <a:srgbClr val="000000"/>
                </a:solidFill>
                <a:latin typeface="メイリオ" panose="020B0604030504040204" pitchFamily="50" charset="-128"/>
                <a:cs typeface="メイリオ" pitchFamily="50" charset="-128"/>
              </a:endParaRP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(600kW)</a:t>
              </a:r>
              <a:endParaRPr lang="ja-JP" altLang="en-US" sz="1200" dirty="0">
                <a:solidFill>
                  <a:srgbClr val="000000"/>
                </a:solidFill>
                <a:latin typeface="メイリオ" panose="020B0604030504040204" pitchFamily="50" charset="-128"/>
                <a:cs typeface="メイリオ" pitchFamily="50" charset="-128"/>
              </a:endParaRPr>
            </a:p>
          </p:txBody>
        </p:sp>
        <p:sp>
          <p:nvSpPr>
            <p:cNvPr id="6" name="正方形/長方形 72"/>
            <p:cNvSpPr>
              <a:spLocks noChangeArrowheads="1"/>
            </p:cNvSpPr>
            <p:nvPr/>
          </p:nvSpPr>
          <p:spPr bwMode="auto">
            <a:xfrm>
              <a:off x="2768619" y="4697555"/>
              <a:ext cx="1189545" cy="36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PV</a:t>
              </a:r>
              <a:br>
                <a:rPr lang="en-US" altLang="ja-JP" sz="1200" dirty="0">
                  <a:solidFill>
                    <a:srgbClr val="000000"/>
                  </a:solidFill>
                  <a:latin typeface="メイリオ" panose="020B0604030504040204" pitchFamily="50" charset="-128"/>
                  <a:cs typeface="メイリオ" pitchFamily="50" charset="-128"/>
                </a:rPr>
              </a:br>
              <a:r>
                <a:rPr lang="en-US" altLang="ja-JP" sz="1200" dirty="0">
                  <a:solidFill>
                    <a:srgbClr val="000000"/>
                  </a:solidFill>
                  <a:latin typeface="メイリオ" panose="020B0604030504040204" pitchFamily="50" charset="-128"/>
                  <a:cs typeface="メイリオ" pitchFamily="50" charset="-128"/>
                </a:rPr>
                <a:t>(</a:t>
              </a:r>
              <a:r>
                <a:rPr lang="ja-JP" altLang="en-US" sz="1200" dirty="0">
                  <a:solidFill>
                    <a:srgbClr val="000000"/>
                  </a:solidFill>
                  <a:latin typeface="メイリオ" panose="020B0604030504040204" pitchFamily="50" charset="-128"/>
                  <a:cs typeface="メイリオ" pitchFamily="50" charset="-128"/>
                </a:rPr>
                <a:t>既設</a:t>
              </a:r>
              <a:r>
                <a:rPr lang="en-US" altLang="ja-JP" sz="1200" dirty="0">
                  <a:solidFill>
                    <a:srgbClr val="000000"/>
                  </a:solidFill>
                  <a:latin typeface="メイリオ" panose="020B0604030504040204" pitchFamily="50" charset="-128"/>
                  <a:cs typeface="メイリオ" pitchFamily="50" charset="-128"/>
                </a:rPr>
                <a:t>250kW)</a:t>
              </a:r>
            </a:p>
          </p:txBody>
        </p:sp>
        <p:sp>
          <p:nvSpPr>
            <p:cNvPr id="7" name="加算記号 6"/>
            <p:cNvSpPr/>
            <p:nvPr/>
          </p:nvSpPr>
          <p:spPr bwMode="auto">
            <a:xfrm>
              <a:off x="3698069" y="5634984"/>
              <a:ext cx="287728" cy="252914"/>
            </a:xfrm>
            <a:prstGeom prst="mathPlus">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pic>
          <p:nvPicPr>
            <p:cNvPr id="8" name="図 90" descr="P107075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55157" y="5848522"/>
              <a:ext cx="602193" cy="425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92" descr="P1070780.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97107" y="5174480"/>
              <a:ext cx="607211" cy="386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加算記号 9"/>
            <p:cNvSpPr/>
            <p:nvPr/>
          </p:nvSpPr>
          <p:spPr bwMode="auto">
            <a:xfrm>
              <a:off x="3694723" y="5272568"/>
              <a:ext cx="287728" cy="251250"/>
            </a:xfrm>
            <a:prstGeom prst="mathPlus">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pic>
          <p:nvPicPr>
            <p:cNvPr id="11" name="Picture 7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29605" y="5123350"/>
              <a:ext cx="463355" cy="6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8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21463" y="5938906"/>
              <a:ext cx="583260" cy="26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74"/>
            <p:cNvSpPr>
              <a:spLocks noChangeArrowheads="1"/>
            </p:cNvSpPr>
            <p:nvPr/>
          </p:nvSpPr>
          <p:spPr bwMode="auto">
            <a:xfrm>
              <a:off x="3052382" y="6269251"/>
              <a:ext cx="759283" cy="36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ja-JP" altLang="en-US" sz="1200" dirty="0">
                  <a:solidFill>
                    <a:srgbClr val="000000"/>
                  </a:solidFill>
                  <a:latin typeface="メイリオ" panose="020B0604030504040204" pitchFamily="50" charset="-128"/>
                  <a:cs typeface="メイリオ" pitchFamily="50" charset="-128"/>
                </a:rPr>
                <a:t>既設ﾃﾞｨｰｾﾞﾙ</a:t>
              </a:r>
              <a:endParaRPr lang="en-US" altLang="ja-JP" sz="1200" dirty="0">
                <a:solidFill>
                  <a:srgbClr val="000000"/>
                </a:solidFill>
                <a:latin typeface="メイリオ" panose="020B0604030504040204" pitchFamily="50" charset="-128"/>
                <a:cs typeface="メイリオ" pitchFamily="50" charset="-128"/>
              </a:endParaRP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(1,860kW)</a:t>
              </a:r>
              <a:endParaRPr lang="ja-JP" altLang="en-US" sz="1200" dirty="0">
                <a:solidFill>
                  <a:srgbClr val="000000"/>
                </a:solidFill>
                <a:latin typeface="メイリオ" panose="020B0604030504040204" pitchFamily="50" charset="-128"/>
                <a:cs typeface="メイリオ" pitchFamily="50" charset="-128"/>
              </a:endParaRPr>
            </a:p>
          </p:txBody>
        </p:sp>
        <p:sp>
          <p:nvSpPr>
            <p:cNvPr id="14" name="正方形/長方形 13"/>
            <p:cNvSpPr/>
            <p:nvPr/>
          </p:nvSpPr>
          <p:spPr bwMode="auto">
            <a:xfrm>
              <a:off x="3358142" y="5632498"/>
              <a:ext cx="58549" cy="221301"/>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grpSp>
      <p:sp>
        <p:nvSpPr>
          <p:cNvPr id="18" name="正方形/長方形 17"/>
          <p:cNvSpPr/>
          <p:nvPr/>
        </p:nvSpPr>
        <p:spPr bwMode="auto">
          <a:xfrm>
            <a:off x="343655" y="892426"/>
            <a:ext cx="9143672" cy="5847881"/>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19" name="テキスト ボックス 32"/>
          <p:cNvSpPr txBox="1">
            <a:spLocks noChangeArrowheads="1"/>
          </p:cNvSpPr>
          <p:nvPr/>
        </p:nvSpPr>
        <p:spPr bwMode="auto">
          <a:xfrm>
            <a:off x="487631" y="1125489"/>
            <a:ext cx="9086094" cy="98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1331" tIns="30665" rIns="61331" bIns="30665">
            <a:spAutoFit/>
          </a:bodyPr>
          <a:lstStyle>
            <a:lvl1pPr marL="142875" indent="-142875"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21707" indent="-121707" defTabSz="778920" eaLnBrk="1" hangingPunct="1">
              <a:spcBef>
                <a:spcPct val="0"/>
              </a:spcBef>
              <a:buClr>
                <a:srgbClr val="6F6F6F"/>
              </a:buClr>
              <a:defRPr/>
            </a:pPr>
            <a:r>
              <a:rPr lang="ja-JP" altLang="en-US" sz="1999" dirty="0">
                <a:solidFill>
                  <a:srgbClr val="000000"/>
                </a:solidFill>
                <a:latin typeface="メイリオ" panose="020B0604030504040204" pitchFamily="50" charset="-128"/>
                <a:cs typeface="メイリオ" pitchFamily="50" charset="-128"/>
              </a:rPr>
              <a:t>系統安定化装置を含む、蓄電池の導入により、風力の出力変動を調整可能。</a:t>
            </a: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r>
              <a:rPr lang="ja-JP" altLang="en-US" sz="1999" dirty="0">
                <a:solidFill>
                  <a:srgbClr val="000000"/>
                </a:solidFill>
                <a:latin typeface="メイリオ" panose="020B0604030504040204" pitchFamily="50" charset="-128"/>
                <a:cs typeface="メイリオ" pitchFamily="50" charset="-128"/>
              </a:rPr>
              <a:t>再エネを最大限生かす、</a:t>
            </a:r>
            <a:r>
              <a:rPr lang="ja-JP" altLang="en-US" sz="1999" u="sng" dirty="0">
                <a:solidFill>
                  <a:srgbClr val="000000"/>
                </a:solidFill>
                <a:latin typeface="メイリオ" panose="020B0604030504040204" pitchFamily="50" charset="-128"/>
                <a:cs typeface="メイリオ" pitchFamily="50" charset="-128"/>
              </a:rPr>
              <a:t>風力とディーゼルの協調した運転が可能</a:t>
            </a:r>
            <a:r>
              <a:rPr lang="ja-JP" altLang="en-US" sz="1999" dirty="0">
                <a:solidFill>
                  <a:srgbClr val="000000"/>
                </a:solidFill>
                <a:latin typeface="メイリオ" panose="020B0604030504040204" pitchFamily="50" charset="-128"/>
                <a:cs typeface="メイリオ" pitchFamily="50" charset="-128"/>
              </a:rPr>
              <a:t>となり、</a:t>
            </a:r>
            <a:endParaRPr lang="en-US" altLang="ja-JP" sz="1999" dirty="0">
              <a:solidFill>
                <a:srgbClr val="000000"/>
              </a:solidFill>
              <a:latin typeface="メイリオ" panose="020B0604030504040204" pitchFamily="50" charset="-128"/>
              <a:cs typeface="メイリオ" pitchFamily="50" charset="-128"/>
            </a:endParaRPr>
          </a:p>
          <a:p>
            <a:pPr marL="0" indent="0" defTabSz="778920" eaLnBrk="1" hangingPunct="1">
              <a:spcBef>
                <a:spcPct val="0"/>
              </a:spcBef>
              <a:buClr>
                <a:srgbClr val="6F6F6F"/>
              </a:buClr>
              <a:buNone/>
              <a:defRPr/>
            </a:pPr>
            <a:r>
              <a:rPr lang="en-US" altLang="ja-JP" sz="1999" dirty="0">
                <a:solidFill>
                  <a:srgbClr val="000000"/>
                </a:solidFill>
                <a:latin typeface="メイリオ" panose="020B0604030504040204" pitchFamily="50" charset="-128"/>
                <a:cs typeface="メイリオ" pitchFamily="50" charset="-128"/>
              </a:rPr>
              <a:t>  </a:t>
            </a:r>
            <a:r>
              <a:rPr lang="ja-JP" altLang="en-US" sz="1999" dirty="0">
                <a:solidFill>
                  <a:srgbClr val="000000"/>
                </a:solidFill>
                <a:latin typeface="メイリオ" panose="020B0604030504040204" pitchFamily="50" charset="-128"/>
                <a:cs typeface="メイリオ" pitchFamily="50" charset="-128"/>
              </a:rPr>
              <a:t>既設の風力発電の出力制限を緩和。</a:t>
            </a:r>
            <a:endParaRPr lang="en-US" altLang="ja-JP" sz="1999" dirty="0">
              <a:solidFill>
                <a:srgbClr val="000000"/>
              </a:solidFill>
              <a:latin typeface="メイリオ" panose="020B0604030504040204" pitchFamily="50" charset="-128"/>
              <a:cs typeface="メイリオ" pitchFamily="50" charset="-128"/>
            </a:endParaRPr>
          </a:p>
        </p:txBody>
      </p:sp>
      <p:sp>
        <p:nvSpPr>
          <p:cNvPr id="20" name="正方形/長方形 19"/>
          <p:cNvSpPr>
            <a:spLocks noChangeArrowheads="1"/>
          </p:cNvSpPr>
          <p:nvPr/>
        </p:nvSpPr>
        <p:spPr bwMode="auto">
          <a:xfrm>
            <a:off x="343660" y="634292"/>
            <a:ext cx="6337059" cy="461517"/>
          </a:xfrm>
          <a:prstGeom prst="rect">
            <a:avLst/>
          </a:prstGeom>
          <a:solidFill>
            <a:srgbClr val="66CCFF"/>
          </a:solidFill>
          <a:ln>
            <a:noFill/>
            <a:headEnd/>
            <a:tailEnd/>
          </a:ln>
        </p:spPr>
        <p:style>
          <a:lnRef idx="1">
            <a:schemeClr val="accent1"/>
          </a:lnRef>
          <a:fillRef idx="1001">
            <a:schemeClr val="lt1"/>
          </a:fillRef>
          <a:effectRef idx="1">
            <a:schemeClr val="accent1"/>
          </a:effectRef>
          <a:fontRef idx="minor">
            <a:schemeClr val="dk1"/>
          </a:fontRef>
        </p:style>
        <p:txBody>
          <a:bodyPr wrap="square">
            <a:spAutoFit/>
          </a:bodyPr>
          <a:lstStyle/>
          <a:p>
            <a:pPr defTabSz="778920">
              <a:buClr>
                <a:srgbClr val="DEDEDE">
                  <a:lumMod val="50000"/>
                </a:srgbClr>
              </a:buClr>
              <a:defRPr/>
            </a:pPr>
            <a:r>
              <a:rPr lang="ja-JP" altLang="en-US"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沖縄県波照間島・多良間島の事例</a:t>
            </a:r>
            <a:r>
              <a:rPr lang="en-US" altLang="ja-JP"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沖縄電力</a:t>
            </a:r>
            <a:r>
              <a:rPr lang="en-US" altLang="ja-JP" sz="239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33" name="タイトル 1"/>
          <p:cNvSpPr txBox="1">
            <a:spLocks/>
          </p:cNvSpPr>
          <p:nvPr/>
        </p:nvSpPr>
        <p:spPr bwMode="auto">
          <a:xfrm>
            <a:off x="490917" y="-26276"/>
            <a:ext cx="8912543" cy="701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9pPr>
          </a:lstStyle>
          <a:p>
            <a:r>
              <a:rPr lang="ja-JP" altLang="en-US" sz="3599" b="1" u="sng" dirty="0">
                <a:latin typeface="メイリオ" pitchFamily="50" charset="-128"/>
                <a:ea typeface="メイリオ" pitchFamily="50" charset="-128"/>
              </a:rPr>
              <a:t>これまでの導入実績</a:t>
            </a:r>
            <a:r>
              <a:rPr lang="en-US" altLang="ja-JP" sz="3599" b="1" u="sng" dirty="0">
                <a:latin typeface="メイリオ" pitchFamily="50" charset="-128"/>
                <a:ea typeface="メイリオ" pitchFamily="50" charset="-128"/>
              </a:rPr>
              <a:t>(2)</a:t>
            </a:r>
            <a:endParaRPr lang="ja-JP" altLang="en-US" sz="3599" b="1" u="sng" dirty="0">
              <a:latin typeface="メイリオ" pitchFamily="50" charset="-128"/>
              <a:ea typeface="メイリオ" pitchFamily="50" charset="-128"/>
            </a:endParaRPr>
          </a:p>
        </p:txBody>
      </p:sp>
      <p:sp>
        <p:nvSpPr>
          <p:cNvPr id="42" name="テキスト ボックス 32"/>
          <p:cNvSpPr txBox="1">
            <a:spLocks noChangeArrowheads="1"/>
          </p:cNvSpPr>
          <p:nvPr/>
        </p:nvSpPr>
        <p:spPr bwMode="auto">
          <a:xfrm>
            <a:off x="465586" y="2061286"/>
            <a:ext cx="5551611" cy="406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1331" tIns="30665" rIns="61331" bIns="30665">
            <a:spAutoFit/>
          </a:bodyPr>
          <a:lstStyle>
            <a:lvl1pPr marL="142875" indent="-142875"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0" indent="0" defTabSz="778920" eaLnBrk="1" hangingPunct="1">
              <a:spcBef>
                <a:spcPct val="0"/>
              </a:spcBef>
              <a:buClr>
                <a:srgbClr val="6F6F6F"/>
              </a:buClr>
              <a:buNone/>
              <a:defRPr/>
            </a:pPr>
            <a:r>
              <a:rPr lang="en-US" altLang="ja-JP" sz="1999" b="1" dirty="0">
                <a:latin typeface="メイリオ" panose="020B0604030504040204" pitchFamily="50" charset="-128"/>
                <a:cs typeface="メイリオ" pitchFamily="50" charset="-128"/>
              </a:rPr>
              <a:t>【</a:t>
            </a:r>
            <a:r>
              <a:rPr lang="ja-JP" altLang="en-US" sz="1999" b="1" dirty="0">
                <a:latin typeface="メイリオ" panose="020B0604030504040204" pitchFamily="50" charset="-128"/>
                <a:cs typeface="メイリオ" pitchFamily="50" charset="-128"/>
              </a:rPr>
              <a:t>波照間島 事例</a:t>
            </a:r>
            <a:r>
              <a:rPr lang="en-US" altLang="ja-JP" sz="1999" b="1" dirty="0">
                <a:latin typeface="メイリオ" panose="020B0604030504040204" pitchFamily="50" charset="-128"/>
                <a:cs typeface="メイリオ" pitchFamily="50" charset="-128"/>
              </a:rPr>
              <a:t>】</a:t>
            </a: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r>
              <a:rPr lang="ja-JP" altLang="en-US" sz="1999" dirty="0">
                <a:solidFill>
                  <a:srgbClr val="000000"/>
                </a:solidFill>
                <a:latin typeface="メイリオ" panose="020B0604030504040204" pitchFamily="50" charset="-128"/>
                <a:cs typeface="メイリオ" pitchFamily="50" charset="-128"/>
              </a:rPr>
              <a:t>島内の</a:t>
            </a:r>
            <a:r>
              <a:rPr lang="ja-JP" altLang="en-US" sz="1999" u="sng" dirty="0">
                <a:solidFill>
                  <a:srgbClr val="000000"/>
                </a:solidFill>
                <a:latin typeface="メイリオ" panose="020B0604030504040204" pitchFamily="50" charset="-128"/>
                <a:cs typeface="メイリオ" pitchFamily="50" charset="-128"/>
              </a:rPr>
              <a:t>再エネ割合を約</a:t>
            </a:r>
            <a:r>
              <a:rPr lang="en-US" altLang="ja-JP" sz="1999" u="sng" dirty="0">
                <a:solidFill>
                  <a:srgbClr val="000000"/>
                </a:solidFill>
                <a:latin typeface="メイリオ" panose="020B0604030504040204" pitchFamily="50" charset="-128"/>
                <a:cs typeface="メイリオ" pitchFamily="50" charset="-128"/>
              </a:rPr>
              <a:t>18</a:t>
            </a:r>
            <a:r>
              <a:rPr lang="ja-JP" altLang="en-US" sz="1999" u="sng" dirty="0">
                <a:solidFill>
                  <a:srgbClr val="000000"/>
                </a:solidFill>
                <a:latin typeface="メイリオ" panose="020B0604030504040204" pitchFamily="50" charset="-128"/>
                <a:cs typeface="メイリオ" pitchFamily="50" charset="-128"/>
              </a:rPr>
              <a:t>％から約</a:t>
            </a:r>
            <a:r>
              <a:rPr lang="en-US" altLang="ja-JP" sz="1999" u="sng" dirty="0">
                <a:solidFill>
                  <a:srgbClr val="000000"/>
                </a:solidFill>
                <a:latin typeface="メイリオ" panose="020B0604030504040204" pitchFamily="50" charset="-128"/>
                <a:cs typeface="メイリオ" pitchFamily="50" charset="-128"/>
              </a:rPr>
              <a:t>40</a:t>
            </a:r>
            <a:r>
              <a:rPr lang="ja-JP" altLang="en-US" sz="1999" u="sng" dirty="0">
                <a:solidFill>
                  <a:srgbClr val="000000"/>
                </a:solidFill>
                <a:latin typeface="メイリオ" panose="020B0604030504040204" pitchFamily="50" charset="-128"/>
                <a:cs typeface="メイリオ" pitchFamily="50" charset="-128"/>
              </a:rPr>
              <a:t>％に向上</a:t>
            </a:r>
            <a:r>
              <a:rPr lang="ja-JP" altLang="en-US" sz="1999" dirty="0">
                <a:solidFill>
                  <a:srgbClr val="000000"/>
                </a:solidFill>
                <a:latin typeface="メイリオ" panose="020B0604030504040204" pitchFamily="50" charset="-128"/>
                <a:cs typeface="メイリオ" pitchFamily="50" charset="-128"/>
              </a:rPr>
              <a:t>。</a:t>
            </a: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r>
              <a:rPr lang="ja-JP" altLang="en-US" sz="1999" dirty="0">
                <a:solidFill>
                  <a:srgbClr val="000000"/>
                </a:solidFill>
                <a:latin typeface="メイリオ" panose="020B0604030504040204" pitchFamily="50" charset="-128"/>
                <a:cs typeface="メイリオ" pitchFamily="50" charset="-128"/>
              </a:rPr>
              <a:t>更に、新規に太陽光発電を導入し、</a:t>
            </a:r>
            <a:r>
              <a:rPr lang="ja-JP" altLang="en-US" sz="1999" u="sng" dirty="0">
                <a:solidFill>
                  <a:srgbClr val="000000"/>
                </a:solidFill>
                <a:latin typeface="メイリオ" panose="020B0604030504040204" pitchFamily="50" charset="-128"/>
                <a:cs typeface="メイリオ" pitchFamily="50" charset="-128"/>
              </a:rPr>
              <a:t>再エネ割合を約</a:t>
            </a:r>
            <a:r>
              <a:rPr lang="en-US" altLang="ja-JP" sz="1999" u="sng" dirty="0">
                <a:solidFill>
                  <a:srgbClr val="000000"/>
                </a:solidFill>
                <a:latin typeface="メイリオ" panose="020B0604030504040204" pitchFamily="50" charset="-128"/>
                <a:cs typeface="メイリオ" pitchFamily="50" charset="-128"/>
              </a:rPr>
              <a:t>75</a:t>
            </a:r>
            <a:r>
              <a:rPr lang="ja-JP" altLang="en-US" sz="1999" u="sng" dirty="0">
                <a:solidFill>
                  <a:srgbClr val="000000"/>
                </a:solidFill>
                <a:latin typeface="メイリオ" panose="020B0604030504040204" pitchFamily="50" charset="-128"/>
                <a:cs typeface="メイリオ" pitchFamily="50" charset="-128"/>
              </a:rPr>
              <a:t>％</a:t>
            </a:r>
            <a:r>
              <a:rPr lang="ja-JP" altLang="en-US" sz="1999" dirty="0">
                <a:solidFill>
                  <a:srgbClr val="000000"/>
                </a:solidFill>
                <a:latin typeface="メイリオ" panose="020B0604030504040204" pitchFamily="50" charset="-128"/>
                <a:cs typeface="メイリオ" pitchFamily="50" charset="-128"/>
              </a:rPr>
              <a:t>以上に引き上げる。</a:t>
            </a: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endParaRPr lang="en-US" altLang="ja-JP" sz="1999" dirty="0">
              <a:solidFill>
                <a:srgbClr val="000000"/>
              </a:solidFill>
              <a:latin typeface="メイリオ" panose="020B0604030504040204" pitchFamily="50" charset="-128"/>
              <a:cs typeface="メイリオ" pitchFamily="50" charset="-128"/>
            </a:endParaRPr>
          </a:p>
          <a:p>
            <a:pPr marL="0" indent="0" defTabSz="778920" eaLnBrk="1" hangingPunct="1">
              <a:spcBef>
                <a:spcPct val="0"/>
              </a:spcBef>
              <a:buClr>
                <a:srgbClr val="6F6F6F"/>
              </a:buClr>
              <a:buNone/>
              <a:defRPr/>
            </a:pPr>
            <a:endParaRPr lang="en-US" altLang="ja-JP" sz="1999" b="1" dirty="0">
              <a:latin typeface="メイリオ" panose="020B0604030504040204" pitchFamily="50" charset="-128"/>
              <a:cs typeface="メイリオ" pitchFamily="50" charset="-128"/>
            </a:endParaRPr>
          </a:p>
          <a:p>
            <a:pPr marL="0" indent="0" defTabSz="778920" eaLnBrk="1" hangingPunct="1">
              <a:spcBef>
                <a:spcPct val="0"/>
              </a:spcBef>
              <a:buClr>
                <a:srgbClr val="6F6F6F"/>
              </a:buClr>
              <a:buNone/>
              <a:defRPr/>
            </a:pPr>
            <a:endParaRPr lang="en-US" altLang="ja-JP" sz="1999" b="1" dirty="0">
              <a:latin typeface="メイリオ" panose="020B0604030504040204" pitchFamily="50" charset="-128"/>
              <a:cs typeface="メイリオ" pitchFamily="50" charset="-128"/>
            </a:endParaRPr>
          </a:p>
          <a:p>
            <a:pPr marL="0" indent="0" defTabSz="778920" eaLnBrk="1" hangingPunct="1">
              <a:spcBef>
                <a:spcPct val="0"/>
              </a:spcBef>
              <a:buClr>
                <a:srgbClr val="6F6F6F"/>
              </a:buClr>
              <a:buNone/>
              <a:defRPr/>
            </a:pPr>
            <a:r>
              <a:rPr lang="en-US" altLang="ja-JP" sz="1999" b="1" dirty="0">
                <a:latin typeface="メイリオ" panose="020B0604030504040204" pitchFamily="50" charset="-128"/>
                <a:cs typeface="メイリオ" pitchFamily="50" charset="-128"/>
              </a:rPr>
              <a:t>【</a:t>
            </a:r>
            <a:r>
              <a:rPr lang="ja-JP" altLang="en-US" sz="1999" b="1" dirty="0">
                <a:latin typeface="メイリオ" panose="020B0604030504040204" pitchFamily="50" charset="-128"/>
                <a:cs typeface="メイリオ" pitchFamily="50" charset="-128"/>
              </a:rPr>
              <a:t>多良間島 事例</a:t>
            </a:r>
            <a:r>
              <a:rPr lang="en-US" altLang="ja-JP" sz="1999" b="1" dirty="0">
                <a:latin typeface="メイリオ" panose="020B0604030504040204" pitchFamily="50" charset="-128"/>
                <a:cs typeface="メイリオ" pitchFamily="50" charset="-128"/>
              </a:rPr>
              <a:t>】</a:t>
            </a: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r>
              <a:rPr lang="ja-JP" altLang="en-US" sz="1999" dirty="0">
                <a:solidFill>
                  <a:srgbClr val="000000"/>
                </a:solidFill>
                <a:latin typeface="メイリオ" panose="020B0604030504040204" pitchFamily="50" charset="-128"/>
                <a:cs typeface="メイリオ" pitchFamily="50" charset="-128"/>
              </a:rPr>
              <a:t>島内の</a:t>
            </a:r>
            <a:r>
              <a:rPr lang="ja-JP" altLang="en-US" sz="1999" u="sng" dirty="0">
                <a:solidFill>
                  <a:srgbClr val="000000"/>
                </a:solidFill>
                <a:latin typeface="メイリオ" panose="020B0604030504040204" pitchFamily="50" charset="-128"/>
                <a:cs typeface="メイリオ" pitchFamily="50" charset="-128"/>
              </a:rPr>
              <a:t>再エネ割合を約</a:t>
            </a:r>
            <a:r>
              <a:rPr lang="en-US" altLang="ja-JP" sz="1999" u="sng" dirty="0">
                <a:solidFill>
                  <a:srgbClr val="000000"/>
                </a:solidFill>
                <a:latin typeface="メイリオ" panose="020B0604030504040204" pitchFamily="50" charset="-128"/>
                <a:cs typeface="メイリオ" pitchFamily="50" charset="-128"/>
              </a:rPr>
              <a:t>4</a:t>
            </a:r>
            <a:r>
              <a:rPr lang="ja-JP" altLang="en-US" sz="1999" u="sng" dirty="0">
                <a:solidFill>
                  <a:srgbClr val="000000"/>
                </a:solidFill>
                <a:latin typeface="メイリオ" panose="020B0604030504040204" pitchFamily="50" charset="-128"/>
                <a:cs typeface="メイリオ" pitchFamily="50" charset="-128"/>
              </a:rPr>
              <a:t>％から約</a:t>
            </a:r>
            <a:r>
              <a:rPr lang="en-US" altLang="ja-JP" sz="1999" u="sng" dirty="0">
                <a:solidFill>
                  <a:srgbClr val="000000"/>
                </a:solidFill>
                <a:latin typeface="メイリオ" panose="020B0604030504040204" pitchFamily="50" charset="-128"/>
                <a:cs typeface="メイリオ" pitchFamily="50" charset="-128"/>
              </a:rPr>
              <a:t>30</a:t>
            </a:r>
            <a:r>
              <a:rPr lang="ja-JP" altLang="en-US" sz="1999" u="sng" dirty="0">
                <a:solidFill>
                  <a:srgbClr val="000000"/>
                </a:solidFill>
                <a:latin typeface="メイリオ" panose="020B0604030504040204" pitchFamily="50" charset="-128"/>
                <a:cs typeface="メイリオ" pitchFamily="50" charset="-128"/>
              </a:rPr>
              <a:t>％に向上</a:t>
            </a:r>
            <a:r>
              <a:rPr lang="ja-JP" altLang="en-US" sz="1999" dirty="0">
                <a:solidFill>
                  <a:srgbClr val="000000"/>
                </a:solidFill>
                <a:latin typeface="メイリオ" panose="020B0604030504040204" pitchFamily="50" charset="-128"/>
                <a:cs typeface="メイリオ" pitchFamily="50" charset="-128"/>
              </a:rPr>
              <a:t>。</a:t>
            </a:r>
            <a:endParaRPr lang="en-US" altLang="ja-JP" sz="1999" dirty="0">
              <a:solidFill>
                <a:srgbClr val="000000"/>
              </a:solidFill>
              <a:latin typeface="メイリオ" panose="020B0604030504040204" pitchFamily="50" charset="-128"/>
              <a:cs typeface="メイリオ" pitchFamily="50" charset="-128"/>
            </a:endParaRPr>
          </a:p>
          <a:p>
            <a:pPr marL="121707" indent="-121707" defTabSz="778920" eaLnBrk="1" hangingPunct="1">
              <a:spcBef>
                <a:spcPct val="0"/>
              </a:spcBef>
              <a:buClr>
                <a:srgbClr val="6F6F6F"/>
              </a:buClr>
              <a:defRPr/>
            </a:pPr>
            <a:r>
              <a:rPr lang="ja-JP" altLang="en-US" sz="1999" dirty="0">
                <a:solidFill>
                  <a:srgbClr val="000000"/>
                </a:solidFill>
                <a:latin typeface="メイリオ" panose="020B0604030504040204" pitchFamily="50" charset="-128"/>
                <a:cs typeface="メイリオ" pitchFamily="50" charset="-128"/>
              </a:rPr>
              <a:t>更に、新規に太陽光発電、風力発電、蓄電池を導入し、</a:t>
            </a:r>
            <a:r>
              <a:rPr lang="ja-JP" altLang="en-US" sz="1999" u="sng" dirty="0">
                <a:solidFill>
                  <a:srgbClr val="000000"/>
                </a:solidFill>
                <a:latin typeface="メイリオ" panose="020B0604030504040204" pitchFamily="50" charset="-128"/>
                <a:cs typeface="メイリオ" pitchFamily="50" charset="-128"/>
              </a:rPr>
              <a:t>再エネ割合を約</a:t>
            </a:r>
            <a:r>
              <a:rPr lang="en-US" altLang="ja-JP" sz="1999" u="sng" dirty="0">
                <a:solidFill>
                  <a:srgbClr val="000000"/>
                </a:solidFill>
                <a:latin typeface="メイリオ" panose="020B0604030504040204" pitchFamily="50" charset="-128"/>
                <a:cs typeface="メイリオ" pitchFamily="50" charset="-128"/>
              </a:rPr>
              <a:t>70</a:t>
            </a:r>
            <a:r>
              <a:rPr lang="ja-JP" altLang="en-US" sz="1999" u="sng" dirty="0">
                <a:solidFill>
                  <a:srgbClr val="000000"/>
                </a:solidFill>
                <a:latin typeface="メイリオ" panose="020B0604030504040204" pitchFamily="50" charset="-128"/>
                <a:cs typeface="メイリオ" pitchFamily="50" charset="-128"/>
              </a:rPr>
              <a:t>％</a:t>
            </a:r>
            <a:r>
              <a:rPr lang="ja-JP" altLang="en-US" sz="1999" dirty="0">
                <a:solidFill>
                  <a:srgbClr val="000000"/>
                </a:solidFill>
                <a:latin typeface="メイリオ" panose="020B0604030504040204" pitchFamily="50" charset="-128"/>
                <a:cs typeface="メイリオ" pitchFamily="50" charset="-128"/>
              </a:rPr>
              <a:t>以上に引き上げる。</a:t>
            </a:r>
          </a:p>
        </p:txBody>
      </p:sp>
      <p:sp>
        <p:nvSpPr>
          <p:cNvPr id="43" name="正方形/長方形 42"/>
          <p:cNvSpPr/>
          <p:nvPr/>
        </p:nvSpPr>
        <p:spPr bwMode="auto">
          <a:xfrm>
            <a:off x="343661" y="2049424"/>
            <a:ext cx="9115412" cy="2123566"/>
          </a:xfrm>
          <a:prstGeom prst="rect">
            <a:avLst/>
          </a:prstGeom>
          <a:noFill/>
          <a:ln w="635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44" name="正方形/長方形 43"/>
          <p:cNvSpPr/>
          <p:nvPr/>
        </p:nvSpPr>
        <p:spPr bwMode="auto">
          <a:xfrm>
            <a:off x="343654" y="4225493"/>
            <a:ext cx="9115413" cy="2480593"/>
          </a:xfrm>
          <a:prstGeom prst="rect">
            <a:avLst/>
          </a:prstGeom>
          <a:noFill/>
          <a:ln w="635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grpSp>
        <p:nvGrpSpPr>
          <p:cNvPr id="47" name="グループ化 46"/>
          <p:cNvGrpSpPr/>
          <p:nvPr/>
        </p:nvGrpSpPr>
        <p:grpSpPr>
          <a:xfrm>
            <a:off x="6695713" y="1701361"/>
            <a:ext cx="2718041" cy="2589718"/>
            <a:chOff x="3007311" y="4666777"/>
            <a:chExt cx="2002254" cy="2063434"/>
          </a:xfrm>
        </p:grpSpPr>
        <p:sp>
          <p:nvSpPr>
            <p:cNvPr id="48" name="正方形/長方形 74"/>
            <p:cNvSpPr>
              <a:spLocks noChangeArrowheads="1"/>
            </p:cNvSpPr>
            <p:nvPr/>
          </p:nvSpPr>
          <p:spPr bwMode="auto">
            <a:xfrm>
              <a:off x="3007311" y="4666777"/>
              <a:ext cx="623529" cy="36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ja-JP" altLang="en-US" sz="1200" dirty="0">
                  <a:solidFill>
                    <a:srgbClr val="000000"/>
                  </a:solidFill>
                  <a:latin typeface="メイリオ" panose="020B0604030504040204" pitchFamily="50" charset="-128"/>
                  <a:cs typeface="メイリオ" pitchFamily="50" charset="-128"/>
                </a:rPr>
                <a:t>既設風車</a:t>
              </a:r>
              <a:endParaRPr lang="en-US" altLang="ja-JP" sz="1200" dirty="0">
                <a:solidFill>
                  <a:srgbClr val="000000"/>
                </a:solidFill>
                <a:latin typeface="メイリオ" panose="020B0604030504040204" pitchFamily="50" charset="-128"/>
                <a:cs typeface="メイリオ" pitchFamily="50" charset="-128"/>
              </a:endParaRP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(490kW)</a:t>
              </a:r>
              <a:endParaRPr lang="ja-JP" altLang="en-US" sz="1200" dirty="0">
                <a:solidFill>
                  <a:srgbClr val="000000"/>
                </a:solidFill>
                <a:latin typeface="メイリオ" panose="020B0604030504040204" pitchFamily="50" charset="-128"/>
                <a:cs typeface="メイリオ" pitchFamily="50" charset="-128"/>
              </a:endParaRPr>
            </a:p>
          </p:txBody>
        </p:sp>
        <p:sp>
          <p:nvSpPr>
            <p:cNvPr id="49" name="正方形/長方形 72"/>
            <p:cNvSpPr>
              <a:spLocks noChangeArrowheads="1"/>
            </p:cNvSpPr>
            <p:nvPr/>
          </p:nvSpPr>
          <p:spPr bwMode="auto">
            <a:xfrm>
              <a:off x="4068510" y="4666778"/>
              <a:ext cx="623529" cy="36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ja-JP" altLang="en-US" sz="1200" dirty="0">
                  <a:solidFill>
                    <a:srgbClr val="000000"/>
                  </a:solidFill>
                  <a:latin typeface="メイリオ" panose="020B0604030504040204" pitchFamily="50" charset="-128"/>
                  <a:cs typeface="メイリオ" pitchFamily="50" charset="-128"/>
                </a:rPr>
                <a:t>蓄電池</a:t>
              </a:r>
              <a:endParaRPr lang="en-US" altLang="ja-JP" sz="1200" dirty="0">
                <a:solidFill>
                  <a:srgbClr val="000000"/>
                </a:solidFill>
                <a:latin typeface="メイリオ" panose="020B0604030504040204" pitchFamily="50" charset="-128"/>
                <a:cs typeface="メイリオ" pitchFamily="50" charset="-128"/>
              </a:endParaRP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(500kW)</a:t>
              </a:r>
              <a:endParaRPr lang="ja-JP" altLang="en-US" sz="1200" dirty="0">
                <a:solidFill>
                  <a:srgbClr val="000000"/>
                </a:solidFill>
                <a:latin typeface="メイリオ" panose="020B0604030504040204" pitchFamily="50" charset="-128"/>
                <a:cs typeface="メイリオ" pitchFamily="50" charset="-128"/>
              </a:endParaRPr>
            </a:p>
          </p:txBody>
        </p:sp>
        <p:sp>
          <p:nvSpPr>
            <p:cNvPr id="50" name="正方形/長方形 72"/>
            <p:cNvSpPr>
              <a:spLocks noChangeArrowheads="1"/>
            </p:cNvSpPr>
            <p:nvPr/>
          </p:nvSpPr>
          <p:spPr bwMode="auto">
            <a:xfrm>
              <a:off x="3820020" y="6215393"/>
              <a:ext cx="1189545" cy="514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PV</a:t>
              </a: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(1,500kW)</a:t>
              </a: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a:t>
              </a:r>
              <a:r>
                <a:rPr lang="ja-JP" altLang="en-US" sz="1200" dirty="0">
                  <a:solidFill>
                    <a:srgbClr val="000000"/>
                  </a:solidFill>
                  <a:latin typeface="メイリオ" panose="020B0604030504040204" pitchFamily="50" charset="-128"/>
                  <a:cs typeface="メイリオ" pitchFamily="50" charset="-128"/>
                </a:rPr>
                <a:t>別事業</a:t>
              </a:r>
              <a:r>
                <a:rPr lang="en-US" altLang="ja-JP" sz="1200" dirty="0">
                  <a:solidFill>
                    <a:srgbClr val="000000"/>
                  </a:solidFill>
                  <a:latin typeface="メイリオ" panose="020B0604030504040204" pitchFamily="50" charset="-128"/>
                  <a:cs typeface="メイリオ" pitchFamily="50" charset="-128"/>
                </a:rPr>
                <a:t>(</a:t>
              </a:r>
              <a:r>
                <a:rPr lang="ja-JP" altLang="en-US" sz="1200" dirty="0">
                  <a:solidFill>
                    <a:srgbClr val="000000"/>
                  </a:solidFill>
                  <a:latin typeface="メイリオ" panose="020B0604030504040204" pitchFamily="50" charset="-128"/>
                  <a:cs typeface="メイリオ" pitchFamily="50" charset="-128"/>
                </a:rPr>
                <a:t>予定</a:t>
              </a:r>
              <a:r>
                <a:rPr lang="en-US" altLang="ja-JP" sz="1200" dirty="0">
                  <a:solidFill>
                    <a:srgbClr val="000000"/>
                  </a:solidFill>
                  <a:latin typeface="メイリオ" panose="020B0604030504040204" pitchFamily="50" charset="-128"/>
                  <a:cs typeface="メイリオ" pitchFamily="50" charset="-128"/>
                </a:rPr>
                <a:t>)</a:t>
              </a:r>
            </a:p>
          </p:txBody>
        </p:sp>
        <p:sp>
          <p:nvSpPr>
            <p:cNvPr id="51" name="加算記号 6"/>
            <p:cNvSpPr/>
            <p:nvPr/>
          </p:nvSpPr>
          <p:spPr bwMode="auto">
            <a:xfrm>
              <a:off x="3698069" y="5634984"/>
              <a:ext cx="287728" cy="252914"/>
            </a:xfrm>
            <a:prstGeom prst="mathPlus">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pic>
          <p:nvPicPr>
            <p:cNvPr id="52" name="図 90" descr="P107075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55157" y="5068271"/>
              <a:ext cx="602193" cy="425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図 92" descr="P1070780.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08090" y="5813217"/>
              <a:ext cx="607211" cy="386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加算記号 9"/>
            <p:cNvSpPr/>
            <p:nvPr/>
          </p:nvSpPr>
          <p:spPr bwMode="auto">
            <a:xfrm>
              <a:off x="3694723" y="5272568"/>
              <a:ext cx="287728" cy="251250"/>
            </a:xfrm>
            <a:prstGeom prst="mathPlus">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pic>
          <p:nvPicPr>
            <p:cNvPr id="55" name="Picture 7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00559" y="5010914"/>
              <a:ext cx="463355" cy="6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6" name="Picture 8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21463" y="5938906"/>
              <a:ext cx="583260" cy="26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正方形/長方形 74"/>
            <p:cNvSpPr>
              <a:spLocks noChangeArrowheads="1"/>
            </p:cNvSpPr>
            <p:nvPr/>
          </p:nvSpPr>
          <p:spPr bwMode="auto">
            <a:xfrm>
              <a:off x="3052384" y="6269250"/>
              <a:ext cx="759284" cy="36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778920" eaLnBrk="1" hangingPunct="1">
                <a:spcBef>
                  <a:spcPct val="0"/>
                </a:spcBef>
                <a:buNone/>
                <a:defRPr/>
              </a:pPr>
              <a:r>
                <a:rPr lang="ja-JP" altLang="en-US" sz="1200" dirty="0">
                  <a:solidFill>
                    <a:srgbClr val="000000"/>
                  </a:solidFill>
                  <a:latin typeface="メイリオ" panose="020B0604030504040204" pitchFamily="50" charset="-128"/>
                  <a:cs typeface="メイリオ" pitchFamily="50" charset="-128"/>
                </a:rPr>
                <a:t>既設ﾃﾞｨｰｾﾞﾙ</a:t>
              </a:r>
              <a:endParaRPr lang="en-US" altLang="ja-JP" sz="1200" dirty="0">
                <a:solidFill>
                  <a:srgbClr val="000000"/>
                </a:solidFill>
                <a:latin typeface="メイリオ" panose="020B0604030504040204" pitchFamily="50" charset="-128"/>
                <a:cs typeface="メイリオ" pitchFamily="50" charset="-128"/>
              </a:endParaRPr>
            </a:p>
            <a:p>
              <a:pPr algn="ctr" defTabSz="778920" eaLnBrk="1" hangingPunct="1">
                <a:spcBef>
                  <a:spcPct val="0"/>
                </a:spcBef>
                <a:buNone/>
                <a:defRPr/>
              </a:pPr>
              <a:r>
                <a:rPr lang="en-US" altLang="ja-JP" sz="1200" dirty="0">
                  <a:solidFill>
                    <a:srgbClr val="000000"/>
                  </a:solidFill>
                  <a:latin typeface="メイリオ" panose="020B0604030504040204" pitchFamily="50" charset="-128"/>
                  <a:cs typeface="メイリオ" pitchFamily="50" charset="-128"/>
                </a:rPr>
                <a:t>(1,860kW)</a:t>
              </a:r>
              <a:endParaRPr lang="ja-JP" altLang="en-US" sz="1200" dirty="0">
                <a:solidFill>
                  <a:srgbClr val="000000"/>
                </a:solidFill>
                <a:latin typeface="メイリオ" panose="020B0604030504040204" pitchFamily="50" charset="-128"/>
                <a:cs typeface="メイリオ" pitchFamily="50" charset="-128"/>
              </a:endParaRPr>
            </a:p>
          </p:txBody>
        </p:sp>
        <p:sp>
          <p:nvSpPr>
            <p:cNvPr id="58" name="正方形/長方形 57"/>
            <p:cNvSpPr/>
            <p:nvPr/>
          </p:nvSpPr>
          <p:spPr bwMode="auto">
            <a:xfrm>
              <a:off x="3312672" y="5706629"/>
              <a:ext cx="58549" cy="221301"/>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778920">
                <a:defRPr/>
              </a:pPr>
              <a:endParaRPr lang="ja-JP" altLang="en-US">
                <a:solidFill>
                  <a:prstClr val="white"/>
                </a:solidFill>
                <a:latin typeface="メイリオ" pitchFamily="50" charset="-128"/>
                <a:ea typeface="メイリオ" pitchFamily="50" charset="-128"/>
                <a:cs typeface="メイリオ" pitchFamily="50" charset="-128"/>
              </a:endParaRPr>
            </a:p>
          </p:txBody>
        </p:sp>
      </p:grpSp>
    </p:spTree>
    <p:extLst>
      <p:ext uri="{BB962C8B-B14F-4D97-AF65-F5344CB8AC3E}">
        <p14:creationId xmlns:p14="http://schemas.microsoft.com/office/powerpoint/2010/main" val="725922324"/>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3.xml><?xml version="1.0" encoding="utf-8"?>
<ds:datastoreItem xmlns:ds="http://schemas.openxmlformats.org/officeDocument/2006/customXml" ds:itemID="{C93016C3-762D-4C2B-B01F-C588F121C331}">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17046</TotalTime>
  <Words>665</Words>
  <Application>Microsoft Office PowerPoint</Application>
  <PresentationFormat>ユーザー設定</PresentationFormat>
  <Paragraphs>81</Paragraphs>
  <Slides>4</Slides>
  <Notes>4</Notes>
  <HiddenSlides>0</HiddenSlides>
  <MMClips>0</MMClips>
  <ScaleCrop>false</ScaleCrop>
  <HeadingPairs>
    <vt:vector size="6" baseType="variant">
      <vt:variant>
        <vt:lpstr>使用されているフォント</vt:lpstr>
      </vt:variant>
      <vt:variant>
        <vt:i4>17</vt:i4>
      </vt:variant>
      <vt:variant>
        <vt:lpstr>テーマ</vt:lpstr>
      </vt:variant>
      <vt:variant>
        <vt:i4>13</vt:i4>
      </vt:variant>
      <vt:variant>
        <vt:lpstr>スライド タイトル</vt:lpstr>
      </vt:variant>
      <vt:variant>
        <vt:i4>4</vt:i4>
      </vt:variant>
    </vt:vector>
  </HeadingPairs>
  <TitlesOfParts>
    <vt:vector size="34" baseType="lpstr">
      <vt:lpstr>HGPｺﾞｼｯｸE</vt:lpstr>
      <vt:lpstr>HGPｺﾞｼｯｸM</vt:lpstr>
      <vt:lpstr>HGP創英角ｺﾞｼｯｸUB</vt:lpstr>
      <vt:lpstr>HG丸ｺﾞｼｯｸM-PRO</vt:lpstr>
      <vt:lpstr>Meiryo UI</vt:lpstr>
      <vt:lpstr>ＭＳ Ｐゴシック</vt:lpstr>
      <vt:lpstr>新細明體</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1912</cp:revision>
  <cp:lastPrinted>2018-04-03T11:30:41Z</cp:lastPrinted>
  <dcterms:created xsi:type="dcterms:W3CDTF">2013-11-01T02:12:51Z</dcterms:created>
  <dcterms:modified xsi:type="dcterms:W3CDTF">2018-05-15T06:38:03Z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